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1"/>
  </p:notesMasterIdLst>
  <p:sldIdLst>
    <p:sldId id="256" r:id="rId2"/>
    <p:sldId id="278" r:id="rId3"/>
    <p:sldId id="279" r:id="rId4"/>
    <p:sldId id="281" r:id="rId5"/>
    <p:sldId id="282" r:id="rId6"/>
    <p:sldId id="283" r:id="rId7"/>
    <p:sldId id="268" r:id="rId8"/>
    <p:sldId id="257" r:id="rId9"/>
    <p:sldId id="259" r:id="rId10"/>
    <p:sldId id="258" r:id="rId11"/>
    <p:sldId id="260" r:id="rId12"/>
    <p:sldId id="272" r:id="rId13"/>
    <p:sldId id="261" r:id="rId14"/>
    <p:sldId id="269" r:id="rId15"/>
    <p:sldId id="262" r:id="rId16"/>
    <p:sldId id="271" r:id="rId17"/>
    <p:sldId id="263" r:id="rId18"/>
    <p:sldId id="265" r:id="rId19"/>
    <p:sldId id="266" r:id="rId20"/>
    <p:sldId id="267" r:id="rId21"/>
    <p:sldId id="274" r:id="rId22"/>
    <p:sldId id="273" r:id="rId23"/>
    <p:sldId id="275" r:id="rId24"/>
    <p:sldId id="284" r:id="rId25"/>
    <p:sldId id="277" r:id="rId26"/>
    <p:sldId id="285" r:id="rId27"/>
    <p:sldId id="286" r:id="rId28"/>
    <p:sldId id="270" r:id="rId29"/>
    <p:sldId id="276"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120" d="100"/>
          <a:sy n="120" d="100"/>
        </p:scale>
        <p:origin x="2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9D86B9-D919-464C-B3AD-00A67653D48E}" type="datetimeFigureOut">
              <a:rPr lang="en-GB" smtClean="0"/>
              <a:t>26/11/2019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1C2D89-4E6B-48CE-ACD3-75A9AA75078B}" type="slidenum">
              <a:rPr lang="en-GB" smtClean="0"/>
              <a:t>‹#›</a:t>
            </a:fld>
            <a:endParaRPr lang="en-GB"/>
          </a:p>
        </p:txBody>
      </p:sp>
    </p:spTree>
    <p:extLst>
      <p:ext uri="{BB962C8B-B14F-4D97-AF65-F5344CB8AC3E}">
        <p14:creationId xmlns:p14="http://schemas.microsoft.com/office/powerpoint/2010/main" val="15490444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focus</a:t>
            </a:r>
            <a:r>
              <a:rPr lang="en-GB" baseline="0" dirty="0" smtClean="0"/>
              <a:t> of</a:t>
            </a:r>
            <a:r>
              <a:rPr lang="en-GB" dirty="0" smtClean="0"/>
              <a:t> this presentation</a:t>
            </a:r>
            <a:r>
              <a:rPr lang="en-GB" baseline="0" dirty="0" smtClean="0"/>
              <a:t> is on women who work at ground level in the health and social care sector and although it must be acknowledged that females make up a significant proportion of care workers throughout the sector as a whole, this study will be particularly concentrated on the field of elderly care.</a:t>
            </a:r>
            <a:endParaRPr lang="en-GB" dirty="0"/>
          </a:p>
        </p:txBody>
      </p:sp>
      <p:sp>
        <p:nvSpPr>
          <p:cNvPr id="4" name="Slide Number Placeholder 3"/>
          <p:cNvSpPr>
            <a:spLocks noGrp="1"/>
          </p:cNvSpPr>
          <p:nvPr>
            <p:ph type="sldNum" sz="quarter" idx="10"/>
          </p:nvPr>
        </p:nvSpPr>
        <p:spPr/>
        <p:txBody>
          <a:bodyPr/>
          <a:lstStyle/>
          <a:p>
            <a:fld id="{961C2D89-4E6B-48CE-ACD3-75A9AA75078B}" type="slidenum">
              <a:rPr lang="en-GB" smtClean="0"/>
              <a:t>1</a:t>
            </a:fld>
            <a:endParaRPr lang="en-GB"/>
          </a:p>
        </p:txBody>
      </p:sp>
    </p:spTree>
    <p:extLst>
      <p:ext uri="{BB962C8B-B14F-4D97-AF65-F5344CB8AC3E}">
        <p14:creationId xmlns:p14="http://schemas.microsoft.com/office/powerpoint/2010/main" val="37574462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11/26/2019</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11/26/2019</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carersuk.org/help-and-advice/financial-support/help-with-benefits/carers-allowanc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t3ztX1BuUjg"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mirror.co.uk/news/uk-news/care-worker-who-abused-elderly-11256106" TargetMode="External"/><Relationship Id="rId2" Type="http://schemas.openxmlformats.org/officeDocument/2006/relationships/hyperlink" Target="https://www.bbc.co.uk/news/uk-england-bristol-20092894" TargetMode="External"/><Relationship Id="rId1" Type="http://schemas.openxmlformats.org/officeDocument/2006/relationships/slideLayout" Target="../slideLayouts/slideLayout2.xml"/><Relationship Id="rId4" Type="http://schemas.openxmlformats.org/officeDocument/2006/relationships/hyperlink" Target="https://www.independent.co.uk/news/health/whorlton-hall-investigation-arrests-abuse-learning-disability-latest-a8928811.html"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hyperlink" Target="https://journals.lww.com/jbisrir/toc/2019/05000" TargetMode="External"/><Relationship Id="rId3" Type="http://schemas.openxmlformats.org/officeDocument/2006/relationships/hyperlink" Target="file:///C:\Users\j.davies1\Downloads\carers-at-breaking-point.pdf" TargetMode="External"/><Relationship Id="rId7" Type="http://schemas.openxmlformats.org/officeDocument/2006/relationships/hyperlink" Target="https://www.jrf.org.uk/report/costs-and-benefits-paying-all-lowest-paid-care-home-workers-uk-living-wage" TargetMode="External"/><Relationship Id="rId2" Type="http://schemas.openxmlformats.org/officeDocument/2006/relationships/hyperlink" Target="https://www.carersuk.org/news-and-campaigns/press-releases/facts-and-figures" TargetMode="External"/><Relationship Id="rId1" Type="http://schemas.openxmlformats.org/officeDocument/2006/relationships/slideLayout" Target="../slideLayouts/slideLayout7.xml"/><Relationship Id="rId6" Type="http://schemas.openxmlformats.org/officeDocument/2006/relationships/hyperlink" Target="http://aidthoughts.org/?p=69" TargetMode="External"/><Relationship Id="rId11" Type="http://schemas.openxmlformats.org/officeDocument/2006/relationships/hyperlink" Target="https://www.kingsfund.org.uk/blog/2019/10/cleaners-paid-more-than-care-workers" TargetMode="External"/><Relationship Id="rId5" Type="http://schemas.openxmlformats.org/officeDocument/2006/relationships/hyperlink" Target="https://careinspectorate.wales/sites/default/files/2018-02/171102annualreporten.pdf" TargetMode="External"/><Relationship Id="rId10" Type="http://schemas.openxmlformats.org/officeDocument/2006/relationships/hyperlink" Target="https://www.kingsfund.org.uk/publications/health-care-workforce-england" TargetMode="External"/><Relationship Id="rId4" Type="http://schemas.openxmlformats.org/officeDocument/2006/relationships/hyperlink" Target="http://www.cqc.org.uk/publications/major-report/state-care" TargetMode="External"/><Relationship Id="rId9" Type="http://schemas.openxmlformats.org/officeDocument/2006/relationships/hyperlink" Target="https://www.skillsforcare.org.uk/adult-social-care-workforce-data/Workforce-intelligence/publications/The-state-of-the-adult-social-care-sector-and-workforce-in-England.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1080" y="2142063"/>
            <a:ext cx="6815669" cy="1515533"/>
          </a:xfrm>
        </p:spPr>
        <p:txBody>
          <a:bodyPr/>
          <a:lstStyle/>
          <a:p>
            <a:r>
              <a:rPr lang="en-GB" b="1" dirty="0" smtClean="0"/>
              <a:t>Carers</a:t>
            </a:r>
            <a:r>
              <a:rPr lang="en-GB" sz="4000" dirty="0" smtClean="0"/>
              <a:t/>
            </a:r>
            <a:br>
              <a:rPr lang="en-GB" sz="4000" dirty="0" smtClean="0"/>
            </a:br>
            <a:endParaRPr lang="en-GB" sz="4000" dirty="0"/>
          </a:p>
        </p:txBody>
      </p:sp>
      <p:sp>
        <p:nvSpPr>
          <p:cNvPr id="3" name="Subtitle 2"/>
          <p:cNvSpPr>
            <a:spLocks noGrp="1"/>
          </p:cNvSpPr>
          <p:nvPr>
            <p:ph type="subTitle" idx="1"/>
          </p:nvPr>
        </p:nvSpPr>
        <p:spPr>
          <a:xfrm>
            <a:off x="2692398" y="3657596"/>
            <a:ext cx="6815669" cy="1326527"/>
          </a:xfrm>
        </p:spPr>
        <p:txBody>
          <a:bodyPr/>
          <a:lstStyle/>
          <a:p>
            <a:r>
              <a:rPr lang="en-GB" dirty="0" smtClean="0"/>
              <a:t>Joanne </a:t>
            </a:r>
            <a:r>
              <a:rPr lang="en-GB" dirty="0" smtClean="0"/>
              <a:t>Davies</a:t>
            </a:r>
          </a:p>
          <a:p>
            <a:r>
              <a:rPr lang="en-GB" dirty="0" smtClean="0"/>
              <a:t>26/11/19</a:t>
            </a:r>
            <a:endParaRPr lang="en-GB" dirty="0"/>
          </a:p>
        </p:txBody>
      </p:sp>
    </p:spTree>
    <p:extLst>
      <p:ext uri="{BB962C8B-B14F-4D97-AF65-F5344CB8AC3E}">
        <p14:creationId xmlns:p14="http://schemas.microsoft.com/office/powerpoint/2010/main" val="12925669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smtClean="0"/>
              <a:t>A Reminder</a:t>
            </a:r>
            <a:endParaRPr lang="en-GB" sz="6000" dirty="0"/>
          </a:p>
        </p:txBody>
      </p:sp>
      <p:sp>
        <p:nvSpPr>
          <p:cNvPr id="3" name="Content Placeholder 2"/>
          <p:cNvSpPr>
            <a:spLocks noGrp="1"/>
          </p:cNvSpPr>
          <p:nvPr>
            <p:ph idx="1"/>
          </p:nvPr>
        </p:nvSpPr>
        <p:spPr>
          <a:xfrm>
            <a:off x="2806148" y="3638309"/>
            <a:ext cx="9601196" cy="3318936"/>
          </a:xfrm>
        </p:spPr>
        <p:txBody>
          <a:bodyPr>
            <a:normAutofit/>
          </a:bodyPr>
          <a:lstStyle/>
          <a:p>
            <a:r>
              <a:rPr lang="en-GB" sz="4800" dirty="0" smtClean="0"/>
              <a:t>Link to Assignment 2 …</a:t>
            </a:r>
            <a:endParaRPr lang="en-GB" sz="4800" dirty="0"/>
          </a:p>
        </p:txBody>
      </p:sp>
    </p:spTree>
    <p:extLst>
      <p:ext uri="{BB962C8B-B14F-4D97-AF65-F5344CB8AC3E}">
        <p14:creationId xmlns:p14="http://schemas.microsoft.com/office/powerpoint/2010/main" val="2631329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1196" cy="1303867"/>
          </a:xfrm>
        </p:spPr>
        <p:txBody>
          <a:bodyPr/>
          <a:lstStyle/>
          <a:p>
            <a:r>
              <a:rPr lang="en-GB" dirty="0" smtClean="0"/>
              <a:t>Poverty Porn and Charity Porn</a:t>
            </a:r>
            <a:endParaRPr lang="en-GB" dirty="0"/>
          </a:p>
        </p:txBody>
      </p:sp>
      <p:sp>
        <p:nvSpPr>
          <p:cNvPr id="3" name="Content Placeholder 2"/>
          <p:cNvSpPr>
            <a:spLocks noGrp="1"/>
          </p:cNvSpPr>
          <p:nvPr>
            <p:ph idx="1"/>
          </p:nvPr>
        </p:nvSpPr>
        <p:spPr>
          <a:xfrm>
            <a:off x="1645259" y="3049912"/>
            <a:ext cx="9601196" cy="3318936"/>
          </a:xfrm>
        </p:spPr>
        <p:txBody>
          <a:bodyPr/>
          <a:lstStyle/>
          <a:p>
            <a:r>
              <a:rPr lang="en-GB" dirty="0"/>
              <a:t> </a:t>
            </a:r>
            <a:r>
              <a:rPr lang="en-GB" b="1" dirty="0" smtClean="0"/>
              <a:t>any </a:t>
            </a:r>
            <a:r>
              <a:rPr lang="en-GB" b="1" dirty="0"/>
              <a:t>type of media, be it written, photographed or filmed, which exploits the poor's condition in order to generate the necessary sympathy for selling newspapers or increasing charitable donations or support for a given cause</a:t>
            </a:r>
          </a:p>
        </p:txBody>
      </p:sp>
      <p:sp>
        <p:nvSpPr>
          <p:cNvPr id="4" name="TextBox 3"/>
          <p:cNvSpPr txBox="1"/>
          <p:nvPr/>
        </p:nvSpPr>
        <p:spPr>
          <a:xfrm>
            <a:off x="9939130" y="5506536"/>
            <a:ext cx="2997642" cy="307777"/>
          </a:xfrm>
          <a:prstGeom prst="rect">
            <a:avLst/>
          </a:prstGeom>
          <a:noFill/>
        </p:spPr>
        <p:txBody>
          <a:bodyPr wrap="square" rtlCol="0">
            <a:spAutoFit/>
          </a:bodyPr>
          <a:lstStyle/>
          <a:p>
            <a:r>
              <a:rPr lang="en-GB" sz="1400" dirty="0" smtClean="0"/>
              <a:t>(Collin, 2009)</a:t>
            </a:r>
            <a:endParaRPr lang="en-GB" sz="1400" dirty="0"/>
          </a:p>
        </p:txBody>
      </p:sp>
    </p:spTree>
    <p:extLst>
      <p:ext uri="{BB962C8B-B14F-4D97-AF65-F5344CB8AC3E}">
        <p14:creationId xmlns:p14="http://schemas.microsoft.com/office/powerpoint/2010/main" val="131131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Poverty/Charity Porn</a:t>
            </a:r>
            <a:endParaRPr lang="en-GB" dirty="0"/>
          </a:p>
        </p:txBody>
      </p:sp>
      <p:sp>
        <p:nvSpPr>
          <p:cNvPr id="3" name="Content Placeholder 2"/>
          <p:cNvSpPr>
            <a:spLocks noGrp="1"/>
          </p:cNvSpPr>
          <p:nvPr>
            <p:ph idx="1"/>
          </p:nvPr>
        </p:nvSpPr>
        <p:spPr/>
        <p:txBody>
          <a:bodyPr/>
          <a:lstStyle/>
          <a:p>
            <a:r>
              <a:rPr lang="en-GB" dirty="0" smtClean="0"/>
              <a:t>Exploitation of poor/disadvantaged for our </a:t>
            </a:r>
            <a:r>
              <a:rPr lang="en-GB" dirty="0" smtClean="0"/>
              <a:t>entertainment/titillation?</a:t>
            </a:r>
            <a:endParaRPr lang="en-GB" dirty="0" smtClean="0"/>
          </a:p>
          <a:p>
            <a:r>
              <a:rPr lang="en-GB" dirty="0" smtClean="0"/>
              <a:t>Us and them?</a:t>
            </a:r>
          </a:p>
          <a:p>
            <a:r>
              <a:rPr lang="en-GB" dirty="0" smtClean="0"/>
              <a:t>Does not look for a solution</a:t>
            </a:r>
          </a:p>
          <a:p>
            <a:r>
              <a:rPr lang="en-GB" dirty="0" smtClean="0"/>
              <a:t>Does not empower</a:t>
            </a:r>
          </a:p>
          <a:p>
            <a:r>
              <a:rPr lang="en-GB" dirty="0" smtClean="0"/>
              <a:t>Is it a necessary evil?</a:t>
            </a:r>
            <a:endParaRPr lang="en-GB" dirty="0"/>
          </a:p>
        </p:txBody>
      </p:sp>
    </p:spTree>
    <p:extLst>
      <p:ext uri="{BB962C8B-B14F-4D97-AF65-F5344CB8AC3E}">
        <p14:creationId xmlns:p14="http://schemas.microsoft.com/office/powerpoint/2010/main" val="797845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Compassion Fatigue</a:t>
            </a:r>
            <a:br>
              <a:rPr lang="en-GB" dirty="0" smtClean="0"/>
            </a:br>
            <a:r>
              <a:rPr lang="en-GB" sz="3100" dirty="0" smtClean="0"/>
              <a:t>(Secondary Traumatic Stress)</a:t>
            </a:r>
            <a:endParaRPr lang="en-GB" sz="3100" dirty="0"/>
          </a:p>
        </p:txBody>
      </p:sp>
      <p:sp>
        <p:nvSpPr>
          <p:cNvPr id="3" name="Content Placeholder 2"/>
          <p:cNvSpPr>
            <a:spLocks noGrp="1"/>
          </p:cNvSpPr>
          <p:nvPr>
            <p:ph idx="1"/>
          </p:nvPr>
        </p:nvSpPr>
        <p:spPr/>
        <p:txBody>
          <a:bodyPr/>
          <a:lstStyle/>
          <a:p>
            <a:r>
              <a:rPr lang="en-GB" dirty="0"/>
              <a:t>F</a:t>
            </a:r>
            <a:r>
              <a:rPr lang="en-GB" dirty="0" smtClean="0"/>
              <a:t>atigue</a:t>
            </a:r>
            <a:r>
              <a:rPr lang="en-GB" dirty="0"/>
              <a:t>, emotional distress, or apathy resulting from the constant demands of caring for others or from constant appeals from </a:t>
            </a:r>
            <a:r>
              <a:rPr lang="en-GB" dirty="0" smtClean="0"/>
              <a:t>charities</a:t>
            </a:r>
          </a:p>
          <a:p>
            <a:r>
              <a:rPr lang="en-GB" dirty="0" smtClean="0"/>
              <a:t>Used to be largely confined to health care workers etc.</a:t>
            </a:r>
          </a:p>
          <a:p>
            <a:r>
              <a:rPr lang="en-GB" dirty="0" smtClean="0"/>
              <a:t>Now a more common occurrence</a:t>
            </a:r>
          </a:p>
          <a:p>
            <a:r>
              <a:rPr lang="en-GB" dirty="0" smtClean="0"/>
              <a:t>In a world where tragedy is ‘everyday’ have we become numb?</a:t>
            </a:r>
          </a:p>
          <a:p>
            <a:pPr marL="0" indent="0">
              <a:buNone/>
            </a:pPr>
            <a:r>
              <a:rPr lang="en-GB" sz="3200" dirty="0" smtClean="0"/>
              <a:t>                      </a:t>
            </a:r>
            <a:r>
              <a:rPr lang="en-GB" sz="3200" b="1" dirty="0" smtClean="0"/>
              <a:t>What do you think about this?</a:t>
            </a:r>
            <a:endParaRPr lang="en-GB" sz="3200" b="1" dirty="0"/>
          </a:p>
        </p:txBody>
      </p:sp>
    </p:spTree>
    <p:extLst>
      <p:ext uri="{BB962C8B-B14F-4D97-AF65-F5344CB8AC3E}">
        <p14:creationId xmlns:p14="http://schemas.microsoft.com/office/powerpoint/2010/main" val="33598075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24216" y="1455088"/>
            <a:ext cx="8635117" cy="3416320"/>
          </a:xfrm>
          <a:prstGeom prst="rect">
            <a:avLst/>
          </a:prstGeom>
          <a:noFill/>
        </p:spPr>
        <p:txBody>
          <a:bodyPr wrap="square" rtlCol="0">
            <a:spAutoFit/>
          </a:bodyPr>
          <a:lstStyle/>
          <a:p>
            <a:pPr marL="571500" indent="-571500">
              <a:buFont typeface="Arial" panose="020B0604020202020204" pitchFamily="34" charset="0"/>
              <a:buChar char="•"/>
            </a:pPr>
            <a:r>
              <a:rPr lang="en-GB" sz="3600" dirty="0" smtClean="0"/>
              <a:t>How do you think </a:t>
            </a:r>
            <a:r>
              <a:rPr lang="en-GB" sz="3600" dirty="0" smtClean="0"/>
              <a:t>Poverty Porn/ Charity Porn </a:t>
            </a:r>
            <a:r>
              <a:rPr lang="en-GB" sz="3600" dirty="0"/>
              <a:t> </a:t>
            </a:r>
            <a:r>
              <a:rPr lang="en-GB" sz="3600" dirty="0" smtClean="0"/>
              <a:t>and/or </a:t>
            </a:r>
            <a:r>
              <a:rPr lang="en-GB" sz="3600" dirty="0" smtClean="0"/>
              <a:t>Compassion </a:t>
            </a:r>
            <a:r>
              <a:rPr lang="en-GB" sz="3600" dirty="0" smtClean="0"/>
              <a:t>Fatigue is affecting todays society</a:t>
            </a:r>
            <a:r>
              <a:rPr lang="en-GB" sz="3600" dirty="0" smtClean="0"/>
              <a:t>?</a:t>
            </a:r>
          </a:p>
          <a:p>
            <a:pPr marL="571500" indent="-571500">
              <a:buFont typeface="Arial" panose="020B0604020202020204" pitchFamily="34" charset="0"/>
              <a:buChar char="•"/>
            </a:pPr>
            <a:endParaRPr lang="en-GB" sz="3600" dirty="0" smtClean="0"/>
          </a:p>
          <a:p>
            <a:pPr marL="571500" indent="-571500">
              <a:buFont typeface="Arial" panose="020B0604020202020204" pitchFamily="34" charset="0"/>
              <a:buChar char="•"/>
            </a:pPr>
            <a:r>
              <a:rPr lang="en-GB" sz="3600" dirty="0" smtClean="0"/>
              <a:t>How are all the other issues discussed </a:t>
            </a:r>
            <a:r>
              <a:rPr lang="en-GB" sz="3600" dirty="0" smtClean="0"/>
              <a:t>affecting carers both paid and unpaid?</a:t>
            </a:r>
            <a:endParaRPr lang="en-GB" sz="3600" dirty="0"/>
          </a:p>
        </p:txBody>
      </p:sp>
    </p:spTree>
    <p:extLst>
      <p:ext uri="{BB962C8B-B14F-4D97-AF65-F5344CB8AC3E}">
        <p14:creationId xmlns:p14="http://schemas.microsoft.com/office/powerpoint/2010/main" val="3623968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‘Who Cares for Our Elderly?’:</a:t>
            </a:r>
            <a:br>
              <a:rPr lang="en-GB" dirty="0" smtClean="0"/>
            </a:br>
            <a:r>
              <a:rPr lang="en-GB" dirty="0" smtClean="0"/>
              <a:t>Perceptions of Vulnerable Elderly Care in South Wales</a:t>
            </a:r>
            <a:endParaRPr lang="en-GB" dirty="0"/>
          </a:p>
        </p:txBody>
      </p:sp>
      <p:sp>
        <p:nvSpPr>
          <p:cNvPr id="3" name="Text Placeholder 2"/>
          <p:cNvSpPr>
            <a:spLocks noGrp="1"/>
          </p:cNvSpPr>
          <p:nvPr>
            <p:ph type="body" idx="1"/>
          </p:nvPr>
        </p:nvSpPr>
        <p:spPr/>
        <p:txBody>
          <a:bodyPr>
            <a:normAutofit lnSpcReduction="10000"/>
          </a:bodyPr>
          <a:lstStyle/>
          <a:p>
            <a:r>
              <a:rPr lang="en-GB" dirty="0" smtClean="0"/>
              <a:t>Joanne Davies, UWTSD. Faculty of Education and Communities</a:t>
            </a:r>
          </a:p>
          <a:p>
            <a:r>
              <a:rPr lang="en-GB" dirty="0" smtClean="0"/>
              <a:t>May 2016</a:t>
            </a:r>
            <a:endParaRPr lang="en-GB" dirty="0"/>
          </a:p>
        </p:txBody>
      </p:sp>
    </p:spTree>
    <p:extLst>
      <p:ext uri="{BB962C8B-B14F-4D97-AF65-F5344CB8AC3E}">
        <p14:creationId xmlns:p14="http://schemas.microsoft.com/office/powerpoint/2010/main" val="85624385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4710" y="845654"/>
            <a:ext cx="9601196" cy="1303867"/>
          </a:xfrm>
        </p:spPr>
        <p:txBody>
          <a:bodyPr/>
          <a:lstStyle/>
          <a:p>
            <a:r>
              <a:rPr lang="en-GB" dirty="0" smtClean="0"/>
              <a:t>Paid Care </a:t>
            </a:r>
            <a:r>
              <a:rPr lang="en-GB" dirty="0"/>
              <a:t>Workers</a:t>
            </a:r>
          </a:p>
        </p:txBody>
      </p:sp>
      <p:sp>
        <p:nvSpPr>
          <p:cNvPr id="3" name="Content Placeholder 2"/>
          <p:cNvSpPr>
            <a:spLocks noGrp="1"/>
          </p:cNvSpPr>
          <p:nvPr>
            <p:ph idx="1"/>
          </p:nvPr>
        </p:nvSpPr>
        <p:spPr>
          <a:xfrm>
            <a:off x="1295401" y="2556932"/>
            <a:ext cx="10332492" cy="3318936"/>
          </a:xfrm>
        </p:spPr>
        <p:txBody>
          <a:bodyPr>
            <a:normAutofit fontScale="92500" lnSpcReduction="20000"/>
          </a:bodyPr>
          <a:lstStyle/>
          <a:p>
            <a:r>
              <a:rPr lang="en-GB" dirty="0"/>
              <a:t>There are around 3million paid care workers in the UK</a:t>
            </a:r>
          </a:p>
          <a:p>
            <a:r>
              <a:rPr lang="en-GB" dirty="0"/>
              <a:t>More than 1.6 million of these work in </a:t>
            </a:r>
            <a:r>
              <a:rPr lang="en-GB" dirty="0" smtClean="0"/>
              <a:t>frontline social </a:t>
            </a:r>
            <a:r>
              <a:rPr lang="en-GB" dirty="0"/>
              <a:t>care</a:t>
            </a:r>
          </a:p>
          <a:p>
            <a:r>
              <a:rPr lang="en-GB" dirty="0"/>
              <a:t>Almost 80% of these are women</a:t>
            </a:r>
          </a:p>
          <a:p>
            <a:r>
              <a:rPr lang="en-GB" dirty="0"/>
              <a:t>The social care workforce is relatively unskilled</a:t>
            </a:r>
          </a:p>
          <a:p>
            <a:r>
              <a:rPr lang="en-GB" dirty="0"/>
              <a:t>Most of these workers receive minimum wage or just </a:t>
            </a:r>
            <a:r>
              <a:rPr lang="en-GB" dirty="0" smtClean="0"/>
              <a:t>above</a:t>
            </a:r>
          </a:p>
          <a:p>
            <a:pPr marL="0" indent="0">
              <a:buNone/>
            </a:pPr>
            <a:r>
              <a:rPr lang="en-GB" b="1" dirty="0"/>
              <a:t>I</a:t>
            </a:r>
            <a:r>
              <a:rPr lang="en-GB" b="1" dirty="0" smtClean="0"/>
              <a:t>n </a:t>
            </a:r>
            <a:r>
              <a:rPr lang="en-GB" b="1" dirty="0"/>
              <a:t>2012/13 </a:t>
            </a:r>
            <a:r>
              <a:rPr lang="en-GB" b="1" dirty="0" smtClean="0"/>
              <a:t>shop workers </a:t>
            </a:r>
            <a:r>
              <a:rPr lang="en-GB" b="1" dirty="0"/>
              <a:t>and cleaners were paid less than care workers but in 2018/19 they were paid more</a:t>
            </a:r>
          </a:p>
          <a:p>
            <a:pPr marL="0" indent="0">
              <a:buNone/>
            </a:pPr>
            <a:r>
              <a:rPr lang="en-GB" sz="1200" dirty="0" smtClean="0"/>
              <a:t>                                                                                                                                              </a:t>
            </a:r>
          </a:p>
          <a:p>
            <a:pPr marL="0" indent="0">
              <a:buNone/>
            </a:pPr>
            <a:r>
              <a:rPr lang="en-GB" sz="1200" dirty="0"/>
              <a:t> </a:t>
            </a:r>
            <a:r>
              <a:rPr lang="en-GB" sz="1200" dirty="0" smtClean="0"/>
              <a:t>                                                                                                                                                                                                                                (</a:t>
            </a:r>
            <a:r>
              <a:rPr lang="en-GB" sz="1200" dirty="0"/>
              <a:t>The Kings Fund, </a:t>
            </a:r>
            <a:r>
              <a:rPr lang="en-GB" sz="1200" dirty="0" smtClean="0"/>
              <a:t>2019b)</a:t>
            </a:r>
            <a:endParaRPr lang="en-GB" sz="1200" dirty="0"/>
          </a:p>
          <a:p>
            <a:endParaRPr lang="en-GB" dirty="0"/>
          </a:p>
        </p:txBody>
      </p:sp>
      <p:sp>
        <p:nvSpPr>
          <p:cNvPr id="4" name="TextBox 3"/>
          <p:cNvSpPr txBox="1"/>
          <p:nvPr/>
        </p:nvSpPr>
        <p:spPr>
          <a:xfrm>
            <a:off x="9430604" y="982132"/>
            <a:ext cx="873456"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15076927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ea typeface="Calibri" panose="020F0502020204030204" pitchFamily="34" charset="0"/>
                <a:cs typeface="Times New Roman" panose="02020603050405020304" pitchFamily="18" charset="0"/>
              </a:rPr>
              <a:t>Paid Care Workers</a:t>
            </a:r>
            <a:br>
              <a:rPr lang="en-GB" dirty="0" smtClean="0">
                <a:ea typeface="Calibri" panose="020F0502020204030204" pitchFamily="34" charset="0"/>
                <a:cs typeface="Times New Roman" panose="02020603050405020304" pitchFamily="18" charset="0"/>
              </a:rPr>
            </a:br>
            <a:r>
              <a:rPr lang="en-GB" dirty="0" smtClean="0">
                <a:ea typeface="Calibri" panose="020F0502020204030204" pitchFamily="34" charset="0"/>
                <a:cs typeface="Times New Roman" panose="02020603050405020304" pitchFamily="18" charset="0"/>
              </a:rPr>
              <a:t>Residential and Nursing Homes (RCW’s)</a:t>
            </a:r>
            <a:endParaRPr lang="en-GB" dirty="0"/>
          </a:p>
        </p:txBody>
      </p:sp>
      <p:sp>
        <p:nvSpPr>
          <p:cNvPr id="3" name="Content Placeholder 2"/>
          <p:cNvSpPr>
            <a:spLocks noGrp="1"/>
          </p:cNvSpPr>
          <p:nvPr>
            <p:ph idx="1"/>
          </p:nvPr>
        </p:nvSpPr>
        <p:spPr>
          <a:xfrm>
            <a:off x="1154954" y="2603500"/>
            <a:ext cx="9779746" cy="3721100"/>
          </a:xfrm>
        </p:spPr>
        <p:txBody>
          <a:bodyPr>
            <a:normAutofit fontScale="92500"/>
          </a:bodyPr>
          <a:lstStyle/>
          <a:p>
            <a:r>
              <a:rPr lang="en-GB" dirty="0" smtClean="0"/>
              <a:t>There are around  16,000 </a:t>
            </a:r>
            <a:r>
              <a:rPr lang="en-GB" dirty="0"/>
              <a:t>residential and nursing care homes in the </a:t>
            </a:r>
            <a:r>
              <a:rPr lang="en-GB" dirty="0" smtClean="0"/>
              <a:t>UK</a:t>
            </a:r>
          </a:p>
          <a:p>
            <a:r>
              <a:rPr lang="en-GB" dirty="0" smtClean="0"/>
              <a:t>673 of these are in Wales</a:t>
            </a:r>
            <a:endParaRPr lang="en-GB" dirty="0"/>
          </a:p>
          <a:p>
            <a:r>
              <a:rPr lang="en-GB" dirty="0"/>
              <a:t>The majority of staff who work there are care </a:t>
            </a:r>
            <a:r>
              <a:rPr lang="en-GB" dirty="0" smtClean="0"/>
              <a:t>workers</a:t>
            </a:r>
          </a:p>
          <a:p>
            <a:r>
              <a:rPr lang="en-GB" dirty="0"/>
              <a:t>P</a:t>
            </a:r>
            <a:r>
              <a:rPr lang="en-GB" dirty="0" smtClean="0"/>
              <a:t>redominantly </a:t>
            </a:r>
            <a:r>
              <a:rPr lang="en-GB" dirty="0"/>
              <a:t>female (4 in 5)</a:t>
            </a:r>
          </a:p>
          <a:p>
            <a:r>
              <a:rPr lang="en-GB" dirty="0"/>
              <a:t>A</a:t>
            </a:r>
            <a:r>
              <a:rPr lang="en-GB" dirty="0" smtClean="0"/>
              <a:t>verage </a:t>
            </a:r>
            <a:r>
              <a:rPr lang="en-GB" dirty="0"/>
              <a:t>age is 43</a:t>
            </a:r>
          </a:p>
          <a:p>
            <a:r>
              <a:rPr lang="en-GB" dirty="0"/>
              <a:t>R</a:t>
            </a:r>
            <a:r>
              <a:rPr lang="en-GB" dirty="0" smtClean="0"/>
              <a:t>elatively </a:t>
            </a:r>
            <a:r>
              <a:rPr lang="en-GB" dirty="0"/>
              <a:t>poorly educated</a:t>
            </a:r>
          </a:p>
          <a:p>
            <a:r>
              <a:rPr lang="en-GB" dirty="0"/>
              <a:t>M</a:t>
            </a:r>
            <a:r>
              <a:rPr lang="en-GB" dirty="0" smtClean="0"/>
              <a:t>any </a:t>
            </a:r>
            <a:r>
              <a:rPr lang="en-GB" dirty="0"/>
              <a:t>are paid national minimum wage </a:t>
            </a:r>
          </a:p>
          <a:p>
            <a:pPr marL="914400" lvl="2" indent="0">
              <a:buNone/>
            </a:pPr>
            <a:r>
              <a:rPr lang="en-GB" sz="1200" dirty="0" smtClean="0"/>
              <a:t>                                                                                                                                                                                            (CQC, 2017;JRF</a:t>
            </a:r>
            <a:r>
              <a:rPr lang="en-GB" sz="1200" dirty="0"/>
              <a:t>, </a:t>
            </a:r>
            <a:r>
              <a:rPr lang="en-GB" sz="1200" dirty="0" smtClean="0"/>
              <a:t>2015; CSSIW, 2017)</a:t>
            </a:r>
            <a:endParaRPr lang="en-GB" sz="1200" dirty="0"/>
          </a:p>
          <a:p>
            <a:endParaRPr lang="en-GB" dirty="0"/>
          </a:p>
        </p:txBody>
      </p:sp>
      <p:sp>
        <p:nvSpPr>
          <p:cNvPr id="4" name="Slide Number Placeholder 3"/>
          <p:cNvSpPr>
            <a:spLocks noGrp="1"/>
          </p:cNvSpPr>
          <p:nvPr>
            <p:ph type="sldNum" sz="quarter" idx="12"/>
          </p:nvPr>
        </p:nvSpPr>
        <p:spPr>
          <a:xfrm>
            <a:off x="13097101" y="6666173"/>
            <a:ext cx="542697" cy="279400"/>
          </a:xfrm>
        </p:spPr>
        <p:txBody>
          <a:bodyPr/>
          <a:lstStyle/>
          <a:p>
            <a:endParaRPr lang="en-US" dirty="0"/>
          </a:p>
        </p:txBody>
      </p:sp>
    </p:spTree>
    <p:extLst>
      <p:ext uri="{BB962C8B-B14F-4D97-AF65-F5344CB8AC3E}">
        <p14:creationId xmlns:p14="http://schemas.microsoft.com/office/powerpoint/2010/main" val="1500298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anim calcmode="lin" valueType="num">
                                      <p:cBhvr>
                                        <p:cTn id="1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ea typeface="Calibri" panose="020F0502020204030204" pitchFamily="34" charset="0"/>
                <a:cs typeface="Times New Roman" panose="02020603050405020304" pitchFamily="18" charset="0"/>
              </a:rPr>
              <a:t>Paid Care </a:t>
            </a:r>
            <a:r>
              <a:rPr lang="en-GB" dirty="0" smtClean="0">
                <a:ea typeface="Calibri" panose="020F0502020204030204" pitchFamily="34" charset="0"/>
                <a:cs typeface="Times New Roman" panose="02020603050405020304" pitchFamily="18" charset="0"/>
              </a:rPr>
              <a:t>Workers</a:t>
            </a:r>
            <a:br>
              <a:rPr lang="en-GB" dirty="0" smtClean="0">
                <a:ea typeface="Calibri" panose="020F0502020204030204" pitchFamily="34" charset="0"/>
                <a:cs typeface="Times New Roman" panose="02020603050405020304" pitchFamily="18" charset="0"/>
              </a:rPr>
            </a:br>
            <a:r>
              <a:rPr lang="en-GB" dirty="0" smtClean="0">
                <a:ea typeface="Calibri" panose="020F0502020204030204" pitchFamily="34" charset="0"/>
                <a:cs typeface="Times New Roman" panose="02020603050405020304" pitchFamily="18" charset="0"/>
              </a:rPr>
              <a:t>Domiciliary Care (DCW’s)</a:t>
            </a:r>
            <a:endParaRPr lang="en-GB" dirty="0"/>
          </a:p>
        </p:txBody>
      </p:sp>
      <p:sp>
        <p:nvSpPr>
          <p:cNvPr id="3" name="Content Placeholder 2"/>
          <p:cNvSpPr>
            <a:spLocks noGrp="1"/>
          </p:cNvSpPr>
          <p:nvPr>
            <p:ph idx="1"/>
          </p:nvPr>
        </p:nvSpPr>
        <p:spPr>
          <a:xfrm>
            <a:off x="1295401" y="2556932"/>
            <a:ext cx="10291548" cy="3318936"/>
          </a:xfrm>
        </p:spPr>
        <p:txBody>
          <a:bodyPr/>
          <a:lstStyle/>
          <a:p>
            <a:r>
              <a:rPr lang="en-GB" dirty="0" smtClean="0"/>
              <a:t>426 Domiciliary Care Agencies registered in Wales employing around 20,000</a:t>
            </a:r>
          </a:p>
          <a:p>
            <a:r>
              <a:rPr lang="en-GB" dirty="0" smtClean="0"/>
              <a:t>9,000 in England employing over 500,000 </a:t>
            </a:r>
          </a:p>
          <a:p>
            <a:r>
              <a:rPr lang="en-GB" dirty="0" smtClean="0"/>
              <a:t>Most are female (over 80%)</a:t>
            </a:r>
          </a:p>
          <a:p>
            <a:r>
              <a:rPr lang="en-GB" dirty="0"/>
              <a:t>A fifth of these are over </a:t>
            </a:r>
            <a:r>
              <a:rPr lang="en-GB" dirty="0" smtClean="0"/>
              <a:t>55</a:t>
            </a:r>
          </a:p>
          <a:p>
            <a:r>
              <a:rPr lang="en-GB" dirty="0" smtClean="0"/>
              <a:t>Nearly half are on involuntary Zero Hours Contracts (ZHC’s)</a:t>
            </a:r>
          </a:p>
          <a:p>
            <a:pPr marL="0" indent="0">
              <a:buNone/>
            </a:pPr>
            <a:r>
              <a:rPr lang="en-GB" sz="1200" dirty="0" smtClean="0"/>
              <a:t>                            </a:t>
            </a:r>
          </a:p>
          <a:p>
            <a:pPr marL="0" indent="0">
              <a:buNone/>
            </a:pPr>
            <a:r>
              <a:rPr lang="en-GB" sz="1200" dirty="0"/>
              <a:t> </a:t>
            </a:r>
            <a:r>
              <a:rPr lang="en-GB" sz="1200" dirty="0" smtClean="0"/>
              <a:t>                                                                                                                                                                                                          (CSSIW, 2017; Skills for Care, 2019)</a:t>
            </a:r>
            <a:endParaRPr lang="en-GB" sz="1200" dirty="0"/>
          </a:p>
        </p:txBody>
      </p:sp>
    </p:spTree>
    <p:extLst>
      <p:ext uri="{BB962C8B-B14F-4D97-AF65-F5344CB8AC3E}">
        <p14:creationId xmlns:p14="http://schemas.microsoft.com/office/powerpoint/2010/main" val="87608463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Issues Faced by </a:t>
            </a:r>
            <a:r>
              <a:rPr lang="en-GB" dirty="0" smtClean="0"/>
              <a:t>Individuals</a:t>
            </a:r>
            <a:r>
              <a:rPr lang="en-GB" dirty="0" smtClean="0"/>
              <a:t> </a:t>
            </a:r>
            <a:r>
              <a:rPr lang="en-GB" dirty="0" smtClean="0"/>
              <a:t>Working in </a:t>
            </a:r>
            <a:br>
              <a:rPr lang="en-GB" dirty="0" smtClean="0"/>
            </a:br>
            <a:r>
              <a:rPr lang="en-GB" dirty="0" smtClean="0"/>
              <a:t>Health and Social Care</a:t>
            </a:r>
            <a:endParaRPr lang="en-GB" dirty="0"/>
          </a:p>
        </p:txBody>
      </p:sp>
      <p:sp>
        <p:nvSpPr>
          <p:cNvPr id="3" name="Content Placeholder 2"/>
          <p:cNvSpPr>
            <a:spLocks noGrp="1"/>
          </p:cNvSpPr>
          <p:nvPr>
            <p:ph idx="1"/>
          </p:nvPr>
        </p:nvSpPr>
        <p:spPr>
          <a:xfrm>
            <a:off x="1219200" y="2556932"/>
            <a:ext cx="9601196" cy="3318936"/>
          </a:xfrm>
        </p:spPr>
        <p:txBody>
          <a:bodyPr>
            <a:normAutofit fontScale="92500" lnSpcReduction="20000"/>
          </a:bodyPr>
          <a:lstStyle/>
          <a:p>
            <a:r>
              <a:rPr lang="en-GB" dirty="0" smtClean="0"/>
              <a:t>Pressures of home life</a:t>
            </a:r>
          </a:p>
          <a:p>
            <a:r>
              <a:rPr lang="en-GB" dirty="0" smtClean="0"/>
              <a:t>Financial issues</a:t>
            </a:r>
          </a:p>
          <a:p>
            <a:r>
              <a:rPr lang="en-GB" dirty="0" smtClean="0"/>
              <a:t>Work conditions</a:t>
            </a:r>
          </a:p>
          <a:p>
            <a:pPr lvl="0">
              <a:buClr>
                <a:srgbClr val="D9B247"/>
              </a:buClr>
            </a:pPr>
            <a:r>
              <a:rPr lang="en-GB" dirty="0">
                <a:solidFill>
                  <a:prstClr val="black">
                    <a:lumMod val="85000"/>
                    <a:lumOff val="15000"/>
                  </a:prstClr>
                </a:solidFill>
              </a:rPr>
              <a:t>Unsuitability for care </a:t>
            </a:r>
            <a:r>
              <a:rPr lang="en-GB" dirty="0" smtClean="0">
                <a:solidFill>
                  <a:prstClr val="black">
                    <a:lumMod val="85000"/>
                    <a:lumOff val="15000"/>
                  </a:prstClr>
                </a:solidFill>
              </a:rPr>
              <a:t>work</a:t>
            </a:r>
            <a:endParaRPr lang="en-GB" dirty="0" smtClean="0"/>
          </a:p>
          <a:p>
            <a:r>
              <a:rPr lang="en-GB" dirty="0" smtClean="0"/>
              <a:t>Negative workplace culture</a:t>
            </a:r>
          </a:p>
          <a:p>
            <a:r>
              <a:rPr lang="en-GB" dirty="0" smtClean="0"/>
              <a:t>Pressures of home life</a:t>
            </a:r>
          </a:p>
          <a:p>
            <a:r>
              <a:rPr lang="en-GB" dirty="0" smtClean="0"/>
              <a:t>Lack of job satisfaction / self esteem</a:t>
            </a:r>
          </a:p>
          <a:p>
            <a:r>
              <a:rPr lang="en-GB" dirty="0" smtClean="0"/>
              <a:t>Lack of status in society</a:t>
            </a:r>
            <a:endParaRPr lang="en-GB" dirty="0"/>
          </a:p>
        </p:txBody>
      </p:sp>
    </p:spTree>
    <p:extLst>
      <p:ext uri="{BB962C8B-B14F-4D97-AF65-F5344CB8AC3E}">
        <p14:creationId xmlns:p14="http://schemas.microsoft.com/office/powerpoint/2010/main" val="182268991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Pressures of Home Life</a:t>
            </a:r>
            <a:endParaRPr lang="en-GB" dirty="0"/>
          </a:p>
        </p:txBody>
      </p:sp>
      <p:sp>
        <p:nvSpPr>
          <p:cNvPr id="3" name="Content Placeholder 2"/>
          <p:cNvSpPr>
            <a:spLocks noGrp="1"/>
          </p:cNvSpPr>
          <p:nvPr>
            <p:ph idx="1"/>
          </p:nvPr>
        </p:nvSpPr>
        <p:spPr/>
        <p:txBody>
          <a:bodyPr/>
          <a:lstStyle/>
          <a:p>
            <a:r>
              <a:rPr lang="en-GB" dirty="0" smtClean="0"/>
              <a:t>Many women may have child care issues</a:t>
            </a:r>
          </a:p>
          <a:p>
            <a:r>
              <a:rPr lang="en-GB" dirty="0" smtClean="0"/>
              <a:t>Others may be taking care of grandchildren</a:t>
            </a:r>
          </a:p>
          <a:p>
            <a:r>
              <a:rPr lang="en-GB" dirty="0" smtClean="0"/>
              <a:t>Some may be carers for elderly relatives</a:t>
            </a:r>
          </a:p>
          <a:p>
            <a:pPr marL="0" indent="0">
              <a:buNone/>
            </a:pPr>
            <a:r>
              <a:rPr lang="en-GB" dirty="0" smtClean="0"/>
              <a:t> </a:t>
            </a:r>
          </a:p>
          <a:p>
            <a:pPr marL="0" indent="0">
              <a:buNone/>
            </a:pPr>
            <a:r>
              <a:rPr lang="en-GB" sz="3200" i="1" dirty="0" smtClean="0"/>
              <a:t>                    SANDWICH GENERATION</a:t>
            </a:r>
            <a:endParaRPr lang="en-GB" sz="3200" i="1" dirty="0"/>
          </a:p>
        </p:txBody>
      </p:sp>
    </p:spTree>
    <p:extLst>
      <p:ext uri="{BB962C8B-B14F-4D97-AF65-F5344CB8AC3E}">
        <p14:creationId xmlns:p14="http://schemas.microsoft.com/office/powerpoint/2010/main" val="166265578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Financial Issues</a:t>
            </a:r>
            <a:endParaRPr lang="en-GB" dirty="0"/>
          </a:p>
        </p:txBody>
      </p:sp>
      <p:sp>
        <p:nvSpPr>
          <p:cNvPr id="3" name="Content Placeholder 2"/>
          <p:cNvSpPr>
            <a:spLocks noGrp="1"/>
          </p:cNvSpPr>
          <p:nvPr>
            <p:ph idx="1"/>
          </p:nvPr>
        </p:nvSpPr>
        <p:spPr/>
        <p:txBody>
          <a:bodyPr/>
          <a:lstStyle/>
          <a:p>
            <a:r>
              <a:rPr lang="en-GB" dirty="0" smtClean="0"/>
              <a:t>Minimum or low wage</a:t>
            </a:r>
          </a:p>
          <a:p>
            <a:r>
              <a:rPr lang="en-GB" dirty="0" smtClean="0"/>
              <a:t>A lot of ‘empty time’ between calls (DCW’s)</a:t>
            </a:r>
          </a:p>
          <a:p>
            <a:r>
              <a:rPr lang="en-GB" dirty="0" smtClean="0"/>
              <a:t>Zero Hours Contracts could mean ineligibility for credit or mortgage</a:t>
            </a:r>
          </a:p>
          <a:p>
            <a:r>
              <a:rPr lang="en-GB" dirty="0" smtClean="0"/>
              <a:t>Often only SSP is paid when a person is sick (£94.25 </a:t>
            </a:r>
            <a:r>
              <a:rPr lang="en-GB" dirty="0" err="1" smtClean="0"/>
              <a:t>pw</a:t>
            </a:r>
            <a:r>
              <a:rPr lang="en-GB" dirty="0" smtClean="0"/>
              <a:t>)</a:t>
            </a:r>
          </a:p>
          <a:p>
            <a:endParaRPr lang="en-GB" dirty="0"/>
          </a:p>
        </p:txBody>
      </p:sp>
    </p:spTree>
    <p:extLst>
      <p:ext uri="{BB962C8B-B14F-4D97-AF65-F5344CB8AC3E}">
        <p14:creationId xmlns:p14="http://schemas.microsoft.com/office/powerpoint/2010/main" val="182805546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 Conditions</a:t>
            </a:r>
            <a:endParaRPr lang="en-GB" dirty="0"/>
          </a:p>
        </p:txBody>
      </p:sp>
      <p:sp>
        <p:nvSpPr>
          <p:cNvPr id="3" name="Content Placeholder 2"/>
          <p:cNvSpPr>
            <a:spLocks noGrp="1"/>
          </p:cNvSpPr>
          <p:nvPr>
            <p:ph idx="1"/>
          </p:nvPr>
        </p:nvSpPr>
        <p:spPr/>
        <p:txBody>
          <a:bodyPr/>
          <a:lstStyle/>
          <a:p>
            <a:r>
              <a:rPr lang="en-GB" dirty="0" smtClean="0"/>
              <a:t>Opportunity/ pressure to work very long hours</a:t>
            </a:r>
          </a:p>
          <a:p>
            <a:r>
              <a:rPr lang="en-GB" dirty="0" smtClean="0"/>
              <a:t>Pressure to cover sickness/ absence / staff leaving </a:t>
            </a:r>
          </a:p>
          <a:p>
            <a:r>
              <a:rPr lang="en-GB" dirty="0" smtClean="0"/>
              <a:t>For DCW’s 10 hours in work may result in only 6 hours pay</a:t>
            </a:r>
          </a:p>
          <a:p>
            <a:r>
              <a:rPr lang="en-GB" dirty="0" smtClean="0"/>
              <a:t>Lack of training and pressure to complete tasks without training</a:t>
            </a:r>
          </a:p>
          <a:p>
            <a:r>
              <a:rPr lang="en-GB" dirty="0" smtClean="0"/>
              <a:t>Very high staff turnover</a:t>
            </a:r>
          </a:p>
          <a:p>
            <a:r>
              <a:rPr lang="en-GB" dirty="0" smtClean="0"/>
              <a:t>Time restraints (travel time/ 15 minute calls/ unrealistic expectations)</a:t>
            </a:r>
          </a:p>
          <a:p>
            <a:endParaRPr lang="en-GB" dirty="0" smtClean="0"/>
          </a:p>
          <a:p>
            <a:endParaRPr lang="en-GB" dirty="0"/>
          </a:p>
        </p:txBody>
      </p:sp>
    </p:spTree>
    <p:extLst>
      <p:ext uri="{BB962C8B-B14F-4D97-AF65-F5344CB8AC3E}">
        <p14:creationId xmlns:p14="http://schemas.microsoft.com/office/powerpoint/2010/main" val="7862772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Unsuitability for </a:t>
            </a:r>
            <a:r>
              <a:rPr lang="en-GB" dirty="0" smtClean="0"/>
              <a:t>Care Work</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A lot of women enter the care sector without previous experience</a:t>
            </a:r>
          </a:p>
          <a:p>
            <a:r>
              <a:rPr lang="en-GB" dirty="0" smtClean="0"/>
              <a:t>Many do this because of financial necessity and ease of finding work</a:t>
            </a:r>
          </a:p>
          <a:p>
            <a:r>
              <a:rPr lang="en-GB" dirty="0" smtClean="0"/>
              <a:t>Evidence suggests that care providers, on the whole will employ almost anyone regardless of experience and qualifications</a:t>
            </a:r>
          </a:p>
          <a:p>
            <a:endParaRPr lang="en-GB" dirty="0"/>
          </a:p>
        </p:txBody>
      </p:sp>
    </p:spTree>
    <p:extLst>
      <p:ext uri="{BB962C8B-B14F-4D97-AF65-F5344CB8AC3E}">
        <p14:creationId xmlns:p14="http://schemas.microsoft.com/office/powerpoint/2010/main" val="21363240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Voices of Care Recipients</a:t>
            </a:r>
            <a:endParaRPr lang="en-GB" dirty="0"/>
          </a:p>
        </p:txBody>
      </p:sp>
      <p:sp>
        <p:nvSpPr>
          <p:cNvPr id="3" name="Content Placeholder 2"/>
          <p:cNvSpPr>
            <a:spLocks noGrp="1"/>
          </p:cNvSpPr>
          <p:nvPr>
            <p:ph idx="1"/>
          </p:nvPr>
        </p:nvSpPr>
        <p:spPr/>
        <p:txBody>
          <a:bodyPr>
            <a:normAutofit lnSpcReduction="10000"/>
          </a:bodyPr>
          <a:lstStyle/>
          <a:p>
            <a:pPr marL="817245" indent="-457200" algn="just"/>
            <a:r>
              <a:rPr lang="en-GB" i="1" dirty="0">
                <a:latin typeface="Times New Roman" panose="02020603050405020304" pitchFamily="18" charset="0"/>
                <a:ea typeface="Times New Roman" panose="02020603050405020304" pitchFamily="18" charset="0"/>
              </a:rPr>
              <a:t>“I don’t know why they want to do caring some of them coz they don’t give a shit you know” (CD1).</a:t>
            </a:r>
            <a:endParaRPr lang="en-GB" dirty="0">
              <a:latin typeface="Times New Roman" panose="02020603050405020304" pitchFamily="18" charset="0"/>
              <a:ea typeface="Times New Roman" panose="02020603050405020304" pitchFamily="18" charset="0"/>
            </a:endParaRPr>
          </a:p>
          <a:p>
            <a:pPr marL="817245" indent="-457200" algn="just"/>
            <a:r>
              <a:rPr lang="en-GB" i="1" dirty="0">
                <a:latin typeface="Times New Roman" panose="02020603050405020304" pitchFamily="18" charset="0"/>
                <a:ea typeface="Times New Roman" panose="02020603050405020304" pitchFamily="18" charset="0"/>
              </a:rPr>
              <a:t>“When I’ve done supervisions in the past so many carers have told me the only reason they do the job is because of money because basically a carer can work 70 or 80 hours in a week and no one monitors this.”(CM2).</a:t>
            </a:r>
            <a:endParaRPr lang="en-GB" dirty="0">
              <a:latin typeface="Times New Roman" panose="02020603050405020304" pitchFamily="18" charset="0"/>
              <a:ea typeface="Times New Roman" panose="02020603050405020304" pitchFamily="18" charset="0"/>
            </a:endParaRPr>
          </a:p>
          <a:p>
            <a:pPr marL="817245" indent="-457200" algn="just"/>
            <a:r>
              <a:rPr lang="en-GB" i="1" dirty="0">
                <a:latin typeface="Times New Roman" panose="02020603050405020304" pitchFamily="18" charset="0"/>
                <a:ea typeface="Times New Roman" panose="02020603050405020304" pitchFamily="18" charset="0"/>
              </a:rPr>
              <a:t>“some of them said they didn’t really want to do the job but they just needed the money and you could tell!” (OP2).</a:t>
            </a:r>
            <a:endParaRPr lang="en-GB"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74684016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Negative </a:t>
            </a:r>
            <a:r>
              <a:rPr lang="en-GB" dirty="0" smtClean="0"/>
              <a:t>Workplace Culture</a:t>
            </a:r>
            <a:r>
              <a:rPr lang="en-GB" dirty="0"/>
              <a:t/>
            </a:r>
            <a:br>
              <a:rPr lang="en-GB" dirty="0"/>
            </a:br>
            <a:endParaRPr lang="en-GB" dirty="0"/>
          </a:p>
        </p:txBody>
      </p:sp>
      <p:sp>
        <p:nvSpPr>
          <p:cNvPr id="3" name="Content Placeholder 2"/>
          <p:cNvSpPr>
            <a:spLocks noGrp="1"/>
          </p:cNvSpPr>
          <p:nvPr>
            <p:ph idx="1"/>
          </p:nvPr>
        </p:nvSpPr>
        <p:spPr>
          <a:xfrm>
            <a:off x="1382866" y="2978351"/>
            <a:ext cx="9601196" cy="3318936"/>
          </a:xfrm>
        </p:spPr>
        <p:txBody>
          <a:bodyPr/>
          <a:lstStyle/>
          <a:p>
            <a:r>
              <a:rPr lang="en-GB" dirty="0" smtClean="0"/>
              <a:t>Bullying by other staff members or management</a:t>
            </a:r>
          </a:p>
          <a:p>
            <a:r>
              <a:rPr lang="en-GB" dirty="0" smtClean="0"/>
              <a:t>Pressure to conform to or accept bad practice in order to ‘fit in’</a:t>
            </a:r>
          </a:p>
          <a:p>
            <a:r>
              <a:rPr lang="en-GB" dirty="0" smtClean="0"/>
              <a:t>Fear of reprisals or lack of action if incidents are reported</a:t>
            </a:r>
          </a:p>
          <a:p>
            <a:endParaRPr lang="en-GB" dirty="0"/>
          </a:p>
        </p:txBody>
      </p:sp>
    </p:spTree>
    <p:extLst>
      <p:ext uri="{BB962C8B-B14F-4D97-AF65-F5344CB8AC3E}">
        <p14:creationId xmlns:p14="http://schemas.microsoft.com/office/powerpoint/2010/main" val="60047587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Lack of Status in Society</a:t>
            </a:r>
            <a:endParaRPr lang="en-GB" dirty="0"/>
          </a:p>
        </p:txBody>
      </p:sp>
      <p:sp>
        <p:nvSpPr>
          <p:cNvPr id="3" name="Content Placeholder 2"/>
          <p:cNvSpPr>
            <a:spLocks noGrp="1"/>
          </p:cNvSpPr>
          <p:nvPr>
            <p:ph idx="1"/>
          </p:nvPr>
        </p:nvSpPr>
        <p:spPr>
          <a:xfrm>
            <a:off x="1295402" y="2827864"/>
            <a:ext cx="9601196" cy="3318936"/>
          </a:xfrm>
        </p:spPr>
        <p:txBody>
          <a:bodyPr/>
          <a:lstStyle/>
          <a:p>
            <a:r>
              <a:rPr lang="en-GB" dirty="0" smtClean="0"/>
              <a:t>Care workers are often regarded as having low status</a:t>
            </a:r>
          </a:p>
          <a:p>
            <a:r>
              <a:rPr lang="en-GB" dirty="0" smtClean="0"/>
              <a:t>An issue that is widespread in the care sector (especially in elderly care)</a:t>
            </a:r>
          </a:p>
          <a:p>
            <a:r>
              <a:rPr lang="en-GB" dirty="0" smtClean="0"/>
              <a:t>Negative views of care workers in society influenced by media</a:t>
            </a:r>
          </a:p>
          <a:p>
            <a:r>
              <a:rPr lang="en-GB" dirty="0" smtClean="0"/>
              <a:t>Lack of positive reports of compassionate well delivered care</a:t>
            </a:r>
          </a:p>
          <a:p>
            <a:endParaRPr lang="en-GB" dirty="0" smtClean="0"/>
          </a:p>
          <a:p>
            <a:endParaRPr lang="en-GB" dirty="0"/>
          </a:p>
        </p:txBody>
      </p:sp>
      <p:sp>
        <p:nvSpPr>
          <p:cNvPr id="4" name="TextBox 3"/>
          <p:cNvSpPr txBox="1"/>
          <p:nvPr/>
        </p:nvSpPr>
        <p:spPr>
          <a:xfrm>
            <a:off x="9300949" y="4242937"/>
            <a:ext cx="3507475" cy="276999"/>
          </a:xfrm>
          <a:prstGeom prst="rect">
            <a:avLst/>
          </a:prstGeom>
          <a:noFill/>
        </p:spPr>
        <p:txBody>
          <a:bodyPr wrap="square" rtlCol="0">
            <a:spAutoFit/>
          </a:bodyPr>
          <a:lstStyle/>
          <a:p>
            <a:r>
              <a:rPr lang="en-GB" sz="1200" dirty="0"/>
              <a:t>(JRF, 2014; </a:t>
            </a:r>
            <a:r>
              <a:rPr lang="en-GB" sz="1200" dirty="0" err="1"/>
              <a:t>Happer</a:t>
            </a:r>
            <a:r>
              <a:rPr lang="en-GB" sz="1200" dirty="0"/>
              <a:t> and Philo, 2013</a:t>
            </a:r>
            <a:r>
              <a:rPr lang="en-GB" sz="1200" dirty="0" smtClean="0"/>
              <a:t>) </a:t>
            </a:r>
            <a:endParaRPr lang="en-GB" sz="1200" dirty="0"/>
          </a:p>
        </p:txBody>
      </p:sp>
      <p:sp>
        <p:nvSpPr>
          <p:cNvPr id="5" name="TextBox 4"/>
          <p:cNvSpPr txBox="1"/>
          <p:nvPr/>
        </p:nvSpPr>
        <p:spPr>
          <a:xfrm>
            <a:off x="9300949" y="4758265"/>
            <a:ext cx="3098042" cy="276999"/>
          </a:xfrm>
          <a:prstGeom prst="rect">
            <a:avLst/>
          </a:prstGeom>
          <a:noFill/>
        </p:spPr>
        <p:txBody>
          <a:bodyPr wrap="square" rtlCol="0">
            <a:spAutoFit/>
          </a:bodyPr>
          <a:lstStyle/>
          <a:p>
            <a:r>
              <a:rPr lang="en-GB" sz="1200" dirty="0" smtClean="0"/>
              <a:t>(Ames, 2012)</a:t>
            </a:r>
            <a:endParaRPr lang="en-GB" sz="1200" dirty="0"/>
          </a:p>
        </p:txBody>
      </p:sp>
      <p:sp>
        <p:nvSpPr>
          <p:cNvPr id="6" name="Rectangle 5"/>
          <p:cNvSpPr/>
          <p:nvPr/>
        </p:nvSpPr>
        <p:spPr>
          <a:xfrm>
            <a:off x="3254400" y="5293825"/>
            <a:ext cx="6073522" cy="523220"/>
          </a:xfrm>
          <a:prstGeom prst="rect">
            <a:avLst/>
          </a:prstGeom>
        </p:spPr>
        <p:txBody>
          <a:bodyPr wrap="none">
            <a:spAutoFit/>
          </a:bodyPr>
          <a:lstStyle/>
          <a:p>
            <a:r>
              <a:rPr lang="en-GB" sz="2800" b="1" dirty="0"/>
              <a:t>Lack of Job Satisfaction / Self Esteem</a:t>
            </a:r>
          </a:p>
        </p:txBody>
      </p:sp>
    </p:spTree>
    <p:extLst>
      <p:ext uri="{BB962C8B-B14F-4D97-AF65-F5344CB8AC3E}">
        <p14:creationId xmlns:p14="http://schemas.microsoft.com/office/powerpoint/2010/main" val="108712671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Responses of Paid Care Workers When Asked How They Felt They Were Perceived by Society</a:t>
            </a:r>
            <a:endParaRPr lang="en-GB" dirty="0"/>
          </a:p>
        </p:txBody>
      </p:sp>
      <p:sp>
        <p:nvSpPr>
          <p:cNvPr id="3" name="Content Placeholder 2"/>
          <p:cNvSpPr>
            <a:spLocks noGrp="1"/>
          </p:cNvSpPr>
          <p:nvPr>
            <p:ph idx="1"/>
          </p:nvPr>
        </p:nvSpPr>
        <p:spPr/>
        <p:txBody>
          <a:bodyPr>
            <a:normAutofit lnSpcReduction="10000"/>
          </a:bodyPr>
          <a:lstStyle/>
          <a:p>
            <a:pPr marL="817245" indent="-457200" algn="just"/>
            <a:r>
              <a:rPr lang="en-GB" i="1" dirty="0">
                <a:latin typeface="+mj-lt"/>
                <a:ea typeface="Times New Roman" panose="02020603050405020304" pitchFamily="18" charset="0"/>
              </a:rPr>
              <a:t>“Others see us as arse wipers and we are definitely at the bottom of the pile” (CD2).</a:t>
            </a:r>
            <a:endParaRPr lang="en-GB" dirty="0">
              <a:latin typeface="+mj-lt"/>
              <a:ea typeface="Times New Roman" panose="02020603050405020304" pitchFamily="18" charset="0"/>
            </a:endParaRPr>
          </a:p>
          <a:p>
            <a:pPr marL="817245" indent="-457200" algn="just"/>
            <a:r>
              <a:rPr lang="en-GB" i="1" dirty="0">
                <a:latin typeface="+mj-lt"/>
                <a:ea typeface="Times New Roman" panose="02020603050405020304" pitchFamily="18" charset="0"/>
              </a:rPr>
              <a:t>“I think that unfortunately carers are looked on as glorified house cleaners. Unfortunately the term arse-wipers has been used and I’ve always felt quite strongly about that” (CM2</a:t>
            </a:r>
            <a:r>
              <a:rPr lang="en-GB" i="1" dirty="0" smtClean="0">
                <a:latin typeface="+mj-lt"/>
                <a:ea typeface="Times New Roman" panose="02020603050405020304" pitchFamily="18" charset="0"/>
              </a:rPr>
              <a:t>).</a:t>
            </a:r>
          </a:p>
          <a:p>
            <a:pPr marL="817245" indent="-457200" algn="just"/>
            <a:r>
              <a:rPr lang="en-GB" i="1" dirty="0" smtClean="0"/>
              <a:t>“People </a:t>
            </a:r>
            <a:r>
              <a:rPr lang="en-GB" i="1" dirty="0"/>
              <a:t>think when you’re a carer… it’s the only job you are capable of doing. They think you are thick and the only thing you can do is look after old people Some people have asked me what I’m doing and when I tell them they ask me couldn’t I find anything </a:t>
            </a:r>
            <a:r>
              <a:rPr lang="en-GB" i="1" dirty="0" smtClean="0"/>
              <a:t>else!” (CD1).</a:t>
            </a:r>
            <a:endParaRPr lang="en-GB" dirty="0"/>
          </a:p>
          <a:p>
            <a:pPr marL="817245" indent="-457200" algn="just"/>
            <a:endParaRPr lang="en-GB" dirty="0">
              <a:latin typeface="Times New Roman" panose="02020603050405020304" pitchFamily="18" charset="0"/>
              <a:ea typeface="Times New Roman" panose="02020603050405020304" pitchFamily="18" charset="0"/>
            </a:endParaRPr>
          </a:p>
          <a:p>
            <a:endParaRPr lang="en-GB" dirty="0"/>
          </a:p>
        </p:txBody>
      </p:sp>
      <p:sp>
        <p:nvSpPr>
          <p:cNvPr id="4" name="TextBox 3"/>
          <p:cNvSpPr txBox="1"/>
          <p:nvPr/>
        </p:nvSpPr>
        <p:spPr>
          <a:xfrm>
            <a:off x="10413242" y="5598869"/>
            <a:ext cx="1351128" cy="276999"/>
          </a:xfrm>
          <a:prstGeom prst="rect">
            <a:avLst/>
          </a:prstGeom>
          <a:noFill/>
        </p:spPr>
        <p:txBody>
          <a:bodyPr wrap="square" rtlCol="0">
            <a:spAutoFit/>
          </a:bodyPr>
          <a:lstStyle/>
          <a:p>
            <a:pPr lvl="0"/>
            <a:r>
              <a:rPr lang="en-GB" sz="1200">
                <a:solidFill>
                  <a:prstClr val="black"/>
                </a:solidFill>
              </a:rPr>
              <a:t>(Davies, 2016)</a:t>
            </a:r>
            <a:endParaRPr lang="en-GB" sz="1200" dirty="0">
              <a:solidFill>
                <a:prstClr val="black"/>
              </a:solidFill>
            </a:endParaRPr>
          </a:p>
        </p:txBody>
      </p:sp>
    </p:spTree>
    <p:extLst>
      <p:ext uri="{BB962C8B-B14F-4D97-AF65-F5344CB8AC3E}">
        <p14:creationId xmlns:p14="http://schemas.microsoft.com/office/powerpoint/2010/main" val="108481086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Attitudes of other H&amp;SC Professionals </a:t>
            </a:r>
            <a:r>
              <a:rPr lang="en-GB" dirty="0" smtClean="0"/>
              <a:t>Towards </a:t>
            </a:r>
            <a:r>
              <a:rPr lang="en-GB" dirty="0" smtClean="0"/>
              <a:t>Care Workers </a:t>
            </a:r>
            <a:endParaRPr lang="en-GB" dirty="0"/>
          </a:p>
        </p:txBody>
      </p:sp>
      <p:sp>
        <p:nvSpPr>
          <p:cNvPr id="3" name="Content Placeholder 2"/>
          <p:cNvSpPr>
            <a:spLocks noGrp="1"/>
          </p:cNvSpPr>
          <p:nvPr>
            <p:ph idx="1"/>
          </p:nvPr>
        </p:nvSpPr>
        <p:spPr/>
        <p:txBody>
          <a:bodyPr/>
          <a:lstStyle/>
          <a:p>
            <a:r>
              <a:rPr lang="en-GB" i="1" dirty="0"/>
              <a:t>“the doctors don’t very often listen to us when it comes to clients and the district nurses treat us as lowly skivvies!”(CD2</a:t>
            </a:r>
            <a:r>
              <a:rPr lang="en-GB" i="1" dirty="0" smtClean="0"/>
              <a:t>).</a:t>
            </a:r>
          </a:p>
          <a:p>
            <a:r>
              <a:rPr lang="en-GB" i="1" dirty="0"/>
              <a:t>“They don’t even stoop so low as to change an </a:t>
            </a:r>
            <a:r>
              <a:rPr lang="en-GB" i="1" dirty="0" err="1"/>
              <a:t>inco</a:t>
            </a:r>
            <a:r>
              <a:rPr lang="en-GB" i="1" dirty="0"/>
              <a:t> [incontinence] pad some of them, they just leave it to the carers. I’m sorry, I thought we were all on the same side but obviously not!”(CM1).</a:t>
            </a:r>
            <a:endParaRPr lang="en-GB" dirty="0"/>
          </a:p>
          <a:p>
            <a:r>
              <a:rPr lang="en-GB" i="1" dirty="0"/>
              <a:t>“the district nurses and some of the doctors used to talk down to us”(CD1).</a:t>
            </a:r>
            <a:endParaRPr lang="en-GB" dirty="0"/>
          </a:p>
          <a:p>
            <a:endParaRPr lang="en-GB" dirty="0"/>
          </a:p>
          <a:p>
            <a:endParaRPr lang="en-GB" dirty="0"/>
          </a:p>
        </p:txBody>
      </p:sp>
      <p:sp>
        <p:nvSpPr>
          <p:cNvPr id="4" name="TextBox 3"/>
          <p:cNvSpPr txBox="1"/>
          <p:nvPr/>
        </p:nvSpPr>
        <p:spPr>
          <a:xfrm>
            <a:off x="10440537" y="5308979"/>
            <a:ext cx="1364776" cy="276999"/>
          </a:xfrm>
          <a:prstGeom prst="rect">
            <a:avLst/>
          </a:prstGeom>
          <a:noFill/>
        </p:spPr>
        <p:txBody>
          <a:bodyPr wrap="square" rtlCol="0">
            <a:spAutoFit/>
          </a:bodyPr>
          <a:lstStyle/>
          <a:p>
            <a:r>
              <a:rPr lang="en-GB" sz="1200" dirty="0" smtClean="0"/>
              <a:t>(Davies, 2016)</a:t>
            </a:r>
            <a:endParaRPr lang="en-GB" sz="1200" dirty="0"/>
          </a:p>
        </p:txBody>
      </p:sp>
    </p:spTree>
    <p:extLst>
      <p:ext uri="{BB962C8B-B14F-4D97-AF65-F5344CB8AC3E}">
        <p14:creationId xmlns:p14="http://schemas.microsoft.com/office/powerpoint/2010/main" val="359646676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Unpaid Carers</a:t>
            </a:r>
            <a:endParaRPr lang="en-GB" dirty="0"/>
          </a:p>
        </p:txBody>
      </p:sp>
      <p:sp>
        <p:nvSpPr>
          <p:cNvPr id="3" name="Content Placeholder 2"/>
          <p:cNvSpPr>
            <a:spLocks noGrp="1"/>
          </p:cNvSpPr>
          <p:nvPr>
            <p:ph idx="1"/>
          </p:nvPr>
        </p:nvSpPr>
        <p:spPr/>
        <p:txBody>
          <a:bodyPr/>
          <a:lstStyle/>
          <a:p>
            <a:pPr marL="0" indent="0">
              <a:buNone/>
            </a:pPr>
            <a:r>
              <a:rPr lang="en-GB" b="1" dirty="0"/>
              <a:t>Every year unpaid carers save the economy over £132 billion</a:t>
            </a:r>
          </a:p>
          <a:p>
            <a:r>
              <a:rPr lang="en-GB" dirty="0"/>
              <a:t>5 million people in the UK are juggling caring </a:t>
            </a:r>
            <a:r>
              <a:rPr lang="en-GB" dirty="0" smtClean="0"/>
              <a:t>responsibilities </a:t>
            </a:r>
            <a:r>
              <a:rPr lang="en-GB" dirty="0"/>
              <a:t>with work - that's 1 in 7 of the workforce.</a:t>
            </a:r>
          </a:p>
          <a:p>
            <a:r>
              <a:rPr lang="en-GB" dirty="0"/>
              <a:t>However, the significant demands of caring mean that 600 people give up work every day to care for an older or disabled relative.</a:t>
            </a:r>
          </a:p>
          <a:p>
            <a:r>
              <a:rPr lang="en-GB" dirty="0">
                <a:hlinkClick r:id="rId2"/>
              </a:rPr>
              <a:t>Carer's Allowance</a:t>
            </a:r>
            <a:r>
              <a:rPr lang="en-GB" dirty="0"/>
              <a:t> is the main carer's benefit and is </a:t>
            </a:r>
            <a:r>
              <a:rPr lang="en-GB" dirty="0">
                <a:solidFill>
                  <a:schemeClr val="accent2"/>
                </a:solidFill>
              </a:rPr>
              <a:t>£</a:t>
            </a:r>
            <a:r>
              <a:rPr lang="en-GB" u="sng" dirty="0">
                <a:solidFill>
                  <a:schemeClr val="accent2"/>
                </a:solidFill>
              </a:rPr>
              <a:t>65.15 </a:t>
            </a:r>
            <a:r>
              <a:rPr lang="en-GB" dirty="0"/>
              <a:t>for a minimum of 35 hours, the lowest benefit of its kind.</a:t>
            </a:r>
          </a:p>
          <a:p>
            <a:endParaRPr lang="en-GB" dirty="0"/>
          </a:p>
        </p:txBody>
      </p:sp>
      <p:sp>
        <p:nvSpPr>
          <p:cNvPr id="5" name="Rectangle 4"/>
          <p:cNvSpPr/>
          <p:nvPr/>
        </p:nvSpPr>
        <p:spPr>
          <a:xfrm>
            <a:off x="9983866" y="5737368"/>
            <a:ext cx="1241045" cy="276999"/>
          </a:xfrm>
          <a:prstGeom prst="rect">
            <a:avLst/>
          </a:prstGeom>
        </p:spPr>
        <p:txBody>
          <a:bodyPr wrap="none">
            <a:spAutoFit/>
          </a:bodyPr>
          <a:lstStyle/>
          <a:p>
            <a:pPr lvl="0"/>
            <a:r>
              <a:rPr lang="en-GB" sz="1200" dirty="0">
                <a:solidFill>
                  <a:prstClr val="black"/>
                </a:solidFill>
              </a:rPr>
              <a:t>(</a:t>
            </a:r>
            <a:r>
              <a:rPr lang="en-GB" sz="1200" dirty="0" err="1">
                <a:solidFill>
                  <a:prstClr val="black"/>
                </a:solidFill>
              </a:rPr>
              <a:t>CarersUK</a:t>
            </a:r>
            <a:r>
              <a:rPr lang="en-GB" sz="1200" dirty="0">
                <a:solidFill>
                  <a:prstClr val="black"/>
                </a:solidFill>
              </a:rPr>
              <a:t>, 2019)</a:t>
            </a:r>
          </a:p>
        </p:txBody>
      </p:sp>
    </p:spTree>
    <p:extLst>
      <p:ext uri="{BB962C8B-B14F-4D97-AF65-F5344CB8AC3E}">
        <p14:creationId xmlns:p14="http://schemas.microsoft.com/office/powerpoint/2010/main" val="362885929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Unpaid Carers</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b="1" dirty="0" smtClean="0"/>
              <a:t>Every year unpaid carers save the economy over £132 billion</a:t>
            </a:r>
          </a:p>
          <a:p>
            <a:r>
              <a:rPr lang="en-GB" dirty="0" smtClean="0"/>
              <a:t>1 </a:t>
            </a:r>
            <a:r>
              <a:rPr lang="en-GB" dirty="0"/>
              <a:t>in 8 adults (around 6.5 million people) are carers</a:t>
            </a:r>
          </a:p>
          <a:p>
            <a:r>
              <a:rPr lang="en-GB" dirty="0"/>
              <a:t>Every day another 6,000 people take on a caring responsibility – that equals over 2 million people each year.</a:t>
            </a:r>
          </a:p>
          <a:p>
            <a:r>
              <a:rPr lang="en-GB" dirty="0"/>
              <a:t>58% of carers are women and 42% are men.</a:t>
            </a:r>
          </a:p>
          <a:p>
            <a:r>
              <a:rPr lang="en-GB" dirty="0"/>
              <a:t>1.3 million people provide over 50 hours of care per week.</a:t>
            </a:r>
          </a:p>
          <a:p>
            <a:r>
              <a:rPr lang="en-GB" dirty="0"/>
              <a:t>Over 1 million people care for more than one person</a:t>
            </a:r>
          </a:p>
          <a:p>
            <a:r>
              <a:rPr lang="en-GB" dirty="0"/>
              <a:t>As of 2019 there could be as many as 8.8 million adult carers in the UK</a:t>
            </a:r>
          </a:p>
          <a:p>
            <a:endParaRPr lang="en-GB" dirty="0"/>
          </a:p>
        </p:txBody>
      </p:sp>
      <p:sp>
        <p:nvSpPr>
          <p:cNvPr id="4" name="Rectangle 3"/>
          <p:cNvSpPr/>
          <p:nvPr/>
        </p:nvSpPr>
        <p:spPr>
          <a:xfrm>
            <a:off x="10079282" y="5869802"/>
            <a:ext cx="1241045" cy="276999"/>
          </a:xfrm>
          <a:prstGeom prst="rect">
            <a:avLst/>
          </a:prstGeom>
        </p:spPr>
        <p:txBody>
          <a:bodyPr wrap="none">
            <a:spAutoFit/>
          </a:bodyPr>
          <a:lstStyle/>
          <a:p>
            <a:pPr lvl="0"/>
            <a:r>
              <a:rPr lang="en-GB" sz="1200" dirty="0">
                <a:solidFill>
                  <a:prstClr val="black"/>
                </a:solidFill>
              </a:rPr>
              <a:t>(</a:t>
            </a:r>
            <a:r>
              <a:rPr lang="en-GB" sz="1200" dirty="0" err="1">
                <a:solidFill>
                  <a:prstClr val="black"/>
                </a:solidFill>
              </a:rPr>
              <a:t>CarersUK</a:t>
            </a:r>
            <a:r>
              <a:rPr lang="en-GB" sz="1200" dirty="0">
                <a:solidFill>
                  <a:prstClr val="black"/>
                </a:solidFill>
              </a:rPr>
              <a:t>, 2019)</a:t>
            </a:r>
          </a:p>
        </p:txBody>
      </p:sp>
    </p:spTree>
    <p:extLst>
      <p:ext uri="{BB962C8B-B14F-4D97-AF65-F5344CB8AC3E}">
        <p14:creationId xmlns:p14="http://schemas.microsoft.com/office/powerpoint/2010/main" val="221634720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Unpaid Carers</a:t>
            </a:r>
          </a:p>
        </p:txBody>
      </p:sp>
      <p:sp>
        <p:nvSpPr>
          <p:cNvPr id="3" name="Content Placeholder 2"/>
          <p:cNvSpPr>
            <a:spLocks noGrp="1"/>
          </p:cNvSpPr>
          <p:nvPr>
            <p:ph idx="1"/>
          </p:nvPr>
        </p:nvSpPr>
        <p:spPr/>
        <p:txBody>
          <a:bodyPr/>
          <a:lstStyle/>
          <a:p>
            <a:pPr marL="0" indent="0">
              <a:buNone/>
            </a:pPr>
            <a:r>
              <a:rPr lang="en-GB" b="1" dirty="0"/>
              <a:t>People providing high levels of care are twice as likely to be permanently sick or </a:t>
            </a:r>
            <a:r>
              <a:rPr lang="en-GB" b="1" dirty="0" smtClean="0"/>
              <a:t>disabled </a:t>
            </a:r>
            <a:endParaRPr lang="en-GB" b="1" dirty="0"/>
          </a:p>
          <a:p>
            <a:r>
              <a:rPr lang="en-GB" dirty="0"/>
              <a:t>72% of carers responding to Carers UK's State of Caring 2018 Survey said they had suffered mental ill health as a result of caring.</a:t>
            </a:r>
          </a:p>
          <a:p>
            <a:r>
              <a:rPr lang="en-GB" dirty="0"/>
              <a:t>61% said they had suffered physical ill health as a result of caring.</a:t>
            </a:r>
          </a:p>
          <a:p>
            <a:r>
              <a:rPr lang="en-GB" dirty="0"/>
              <a:t>8 in 10 people caring for loved ones say they have felt lonely or socially isolated.</a:t>
            </a:r>
          </a:p>
          <a:p>
            <a:endParaRPr lang="en-GB" dirty="0"/>
          </a:p>
        </p:txBody>
      </p:sp>
      <p:sp>
        <p:nvSpPr>
          <p:cNvPr id="4" name="TextBox 3"/>
          <p:cNvSpPr txBox="1"/>
          <p:nvPr/>
        </p:nvSpPr>
        <p:spPr>
          <a:xfrm>
            <a:off x="9970935" y="5598869"/>
            <a:ext cx="2003729" cy="276999"/>
          </a:xfrm>
          <a:prstGeom prst="rect">
            <a:avLst/>
          </a:prstGeom>
          <a:noFill/>
        </p:spPr>
        <p:txBody>
          <a:bodyPr wrap="square" rtlCol="0">
            <a:spAutoFit/>
          </a:bodyPr>
          <a:lstStyle/>
          <a:p>
            <a:r>
              <a:rPr lang="en-GB" sz="1200" dirty="0" smtClean="0"/>
              <a:t>(</a:t>
            </a:r>
            <a:r>
              <a:rPr lang="en-GB" sz="1200" dirty="0" err="1" smtClean="0"/>
              <a:t>CarersUK</a:t>
            </a:r>
            <a:r>
              <a:rPr lang="en-GB" sz="1200" dirty="0" smtClean="0"/>
              <a:t>, 2019)</a:t>
            </a:r>
            <a:endParaRPr lang="en-GB" sz="1200" dirty="0"/>
          </a:p>
        </p:txBody>
      </p:sp>
    </p:spTree>
    <p:extLst>
      <p:ext uri="{BB962C8B-B14F-4D97-AF65-F5344CB8AC3E}">
        <p14:creationId xmlns:p14="http://schemas.microsoft.com/office/powerpoint/2010/main" val="84299170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Some Key UK Findings	</a:t>
            </a:r>
            <a:br>
              <a:rPr lang="en-GB" dirty="0" smtClean="0"/>
            </a:br>
            <a:r>
              <a:rPr lang="en-GB" dirty="0" smtClean="0"/>
              <a:t>-Unpaid Carers</a:t>
            </a:r>
            <a:endParaRPr lang="en-GB" dirty="0"/>
          </a:p>
        </p:txBody>
      </p:sp>
      <p:sp>
        <p:nvSpPr>
          <p:cNvPr id="3" name="Content Placeholder 2"/>
          <p:cNvSpPr>
            <a:spLocks noGrp="1"/>
          </p:cNvSpPr>
          <p:nvPr>
            <p:ph idx="1"/>
          </p:nvPr>
        </p:nvSpPr>
        <p:spPr/>
        <p:txBody>
          <a:bodyPr/>
          <a:lstStyle/>
          <a:p>
            <a:r>
              <a:rPr lang="en-GB" dirty="0"/>
              <a:t>6 in 10 carers have been pushed to breaking </a:t>
            </a:r>
            <a:r>
              <a:rPr lang="en-GB" dirty="0" smtClean="0"/>
              <a:t>point</a:t>
            </a:r>
          </a:p>
          <a:p>
            <a:r>
              <a:rPr lang="en-GB" dirty="0" smtClean="0"/>
              <a:t>25% of these required medical </a:t>
            </a:r>
            <a:r>
              <a:rPr lang="en-GB" dirty="0"/>
              <a:t>treatment as a </a:t>
            </a:r>
            <a:r>
              <a:rPr lang="en-GB" dirty="0" smtClean="0"/>
              <a:t>result</a:t>
            </a:r>
          </a:p>
          <a:p>
            <a:r>
              <a:rPr lang="en-GB" dirty="0" smtClean="0"/>
              <a:t>46% said they had fallen ill but had to continue caring</a:t>
            </a:r>
          </a:p>
          <a:p>
            <a:r>
              <a:rPr lang="en-GB" dirty="0" smtClean="0"/>
              <a:t>1 in 5 were forced to give up jobs because they were in crisis</a:t>
            </a:r>
          </a:p>
          <a:p>
            <a:r>
              <a:rPr lang="en-GB" dirty="0" smtClean="0"/>
              <a:t>63% had </a:t>
            </a:r>
            <a:r>
              <a:rPr lang="en-GB" dirty="0"/>
              <a:t>suffered from depression as a result of caring</a:t>
            </a:r>
            <a:endParaRPr lang="en-GB" dirty="0" smtClean="0"/>
          </a:p>
          <a:p>
            <a:endParaRPr lang="en-GB" dirty="0"/>
          </a:p>
        </p:txBody>
      </p:sp>
      <p:sp>
        <p:nvSpPr>
          <p:cNvPr id="4" name="TextBox 3"/>
          <p:cNvSpPr txBox="1"/>
          <p:nvPr/>
        </p:nvSpPr>
        <p:spPr>
          <a:xfrm>
            <a:off x="10021953" y="5470497"/>
            <a:ext cx="1749287" cy="276999"/>
          </a:xfrm>
          <a:prstGeom prst="rect">
            <a:avLst/>
          </a:prstGeom>
          <a:noFill/>
        </p:spPr>
        <p:txBody>
          <a:bodyPr wrap="square" rtlCol="0">
            <a:spAutoFit/>
          </a:bodyPr>
          <a:lstStyle/>
          <a:p>
            <a:r>
              <a:rPr lang="en-GB" sz="1200" dirty="0" smtClean="0"/>
              <a:t>(</a:t>
            </a:r>
            <a:r>
              <a:rPr lang="en-GB" sz="1200" dirty="0" err="1" smtClean="0"/>
              <a:t>CarersUK</a:t>
            </a:r>
            <a:r>
              <a:rPr lang="en-GB" sz="1200" dirty="0" smtClean="0"/>
              <a:t>, 2014)</a:t>
            </a:r>
            <a:endParaRPr lang="en-GB" sz="1200" dirty="0"/>
          </a:p>
        </p:txBody>
      </p:sp>
    </p:spTree>
    <p:extLst>
      <p:ext uri="{BB962C8B-B14F-4D97-AF65-F5344CB8AC3E}">
        <p14:creationId xmlns:p14="http://schemas.microsoft.com/office/powerpoint/2010/main" val="25862425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Unpaid Carers </a:t>
            </a:r>
            <a:br>
              <a:rPr lang="en-GB" dirty="0" smtClean="0"/>
            </a:br>
            <a:r>
              <a:rPr lang="en-GB" dirty="0" smtClean="0"/>
              <a:t>In Their Own Words…</a:t>
            </a:r>
            <a:endParaRPr lang="en-GB" dirty="0"/>
          </a:p>
        </p:txBody>
      </p:sp>
      <p:sp>
        <p:nvSpPr>
          <p:cNvPr id="3" name="Content Placeholder 2"/>
          <p:cNvSpPr>
            <a:spLocks noGrp="1"/>
          </p:cNvSpPr>
          <p:nvPr>
            <p:ph idx="1"/>
          </p:nvPr>
        </p:nvSpPr>
        <p:spPr>
          <a:xfrm>
            <a:off x="2177995" y="3868897"/>
            <a:ext cx="9601196" cy="3318936"/>
          </a:xfrm>
        </p:spPr>
        <p:txBody>
          <a:bodyPr/>
          <a:lstStyle/>
          <a:p>
            <a:r>
              <a:rPr lang="en-GB" dirty="0">
                <a:hlinkClick r:id="rId2"/>
              </a:rPr>
              <a:t>https://www.youtube.com/watch?v=t3ztX1BuUjg</a:t>
            </a:r>
            <a:endParaRPr lang="en-GB" dirty="0"/>
          </a:p>
        </p:txBody>
      </p:sp>
    </p:spTree>
    <p:extLst>
      <p:ext uri="{BB962C8B-B14F-4D97-AF65-F5344CB8AC3E}">
        <p14:creationId xmlns:p14="http://schemas.microsoft.com/office/powerpoint/2010/main" val="171091682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Experiences of Compassion Fatigue</a:t>
            </a:r>
            <a:endParaRPr lang="en-GB" dirty="0"/>
          </a:p>
        </p:txBody>
      </p:sp>
      <p:sp>
        <p:nvSpPr>
          <p:cNvPr id="3" name="Content Placeholder 2"/>
          <p:cNvSpPr>
            <a:spLocks noGrp="1"/>
          </p:cNvSpPr>
          <p:nvPr>
            <p:ph idx="1"/>
          </p:nvPr>
        </p:nvSpPr>
        <p:spPr/>
        <p:txBody>
          <a:bodyPr/>
          <a:lstStyle/>
          <a:p>
            <a:r>
              <a:rPr lang="en-GB" dirty="0"/>
              <a:t>The cumulative demands of experiencing and helping others through suffering have been considered to contribute to the potential of compassion fatigue. </a:t>
            </a:r>
            <a:endParaRPr lang="en-GB" dirty="0" smtClean="0"/>
          </a:p>
          <a:p>
            <a:r>
              <a:rPr lang="en-GB" dirty="0" smtClean="0"/>
              <a:t>Carers</a:t>
            </a:r>
            <a:r>
              <a:rPr lang="en-GB" dirty="0"/>
              <a:t> suffering from compassion fatigue experience physical and emotional symptoms that leave them disconnected from </a:t>
            </a:r>
            <a:r>
              <a:rPr lang="en-GB" dirty="0" smtClean="0"/>
              <a:t>those they care for</a:t>
            </a:r>
          </a:p>
          <a:p>
            <a:r>
              <a:rPr lang="en-GB" dirty="0" smtClean="0"/>
              <a:t>May focus on </a:t>
            </a:r>
            <a:r>
              <a:rPr lang="en-GB" dirty="0"/>
              <a:t>the technical rather than the compassionate components of their role. This disconnect can also affect personal relationships outside of work</a:t>
            </a:r>
            <a:endParaRPr lang="en-GB" dirty="0"/>
          </a:p>
        </p:txBody>
      </p:sp>
      <p:sp>
        <p:nvSpPr>
          <p:cNvPr id="4" name="TextBox 3"/>
          <p:cNvSpPr txBox="1"/>
          <p:nvPr/>
        </p:nvSpPr>
        <p:spPr>
          <a:xfrm>
            <a:off x="9282482" y="5737368"/>
            <a:ext cx="3228230" cy="276999"/>
          </a:xfrm>
          <a:prstGeom prst="rect">
            <a:avLst/>
          </a:prstGeom>
          <a:noFill/>
        </p:spPr>
        <p:txBody>
          <a:bodyPr wrap="square" rtlCol="0">
            <a:spAutoFit/>
          </a:bodyPr>
          <a:lstStyle/>
          <a:p>
            <a:r>
              <a:rPr lang="en-GB" sz="1200" dirty="0" smtClean="0"/>
              <a:t>(Joanna Briggs Institute, 2019)</a:t>
            </a:r>
            <a:endParaRPr lang="en-GB" sz="1200" dirty="0"/>
          </a:p>
        </p:txBody>
      </p:sp>
    </p:spTree>
    <p:extLst>
      <p:ext uri="{BB962C8B-B14F-4D97-AF65-F5344CB8AC3E}">
        <p14:creationId xmlns:p14="http://schemas.microsoft.com/office/powerpoint/2010/main" val="19649704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Compassion Fatigue to Blame…</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www.bbc.co.uk/news/uk-england-bristol-20092894</a:t>
            </a:r>
            <a:endParaRPr lang="en-GB" dirty="0" smtClean="0"/>
          </a:p>
          <a:p>
            <a:endParaRPr lang="en-GB" dirty="0"/>
          </a:p>
          <a:p>
            <a:r>
              <a:rPr lang="en-GB" dirty="0">
                <a:hlinkClick r:id="rId3"/>
              </a:rPr>
              <a:t>https://</a:t>
            </a:r>
            <a:r>
              <a:rPr lang="en-GB" dirty="0" smtClean="0">
                <a:hlinkClick r:id="rId3"/>
              </a:rPr>
              <a:t>www.mirror.co.uk/news/uk-news/care-worker-who-abused-elderly-11256106</a:t>
            </a:r>
            <a:endParaRPr lang="en-GB" dirty="0" smtClean="0"/>
          </a:p>
          <a:p>
            <a:r>
              <a:rPr lang="en-GB" dirty="0">
                <a:hlinkClick r:id="rId4"/>
              </a:rPr>
              <a:t>https://www.independent.co.uk/news/health/whorlton-hall-investigation-arrests-abuse-learning-disability-latest-a8928811.html</a:t>
            </a:r>
            <a:endParaRPr lang="en-GB" dirty="0"/>
          </a:p>
        </p:txBody>
      </p:sp>
    </p:spTree>
    <p:extLst>
      <p:ext uri="{BB962C8B-B14F-4D97-AF65-F5344CB8AC3E}">
        <p14:creationId xmlns:p14="http://schemas.microsoft.com/office/powerpoint/2010/main" val="9807677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Next?</a:t>
            </a:r>
            <a:endParaRPr lang="en-GB" dirty="0"/>
          </a:p>
        </p:txBody>
      </p:sp>
      <p:sp>
        <p:nvSpPr>
          <p:cNvPr id="3" name="Content Placeholder 2"/>
          <p:cNvSpPr>
            <a:spLocks noGrp="1"/>
          </p:cNvSpPr>
          <p:nvPr>
            <p:ph idx="1"/>
          </p:nvPr>
        </p:nvSpPr>
        <p:spPr/>
        <p:txBody>
          <a:bodyPr/>
          <a:lstStyle/>
          <a:p>
            <a:r>
              <a:rPr lang="en-GB" dirty="0" smtClean="0"/>
              <a:t>Studies have been conducted and areas of concern have been highlighted</a:t>
            </a:r>
          </a:p>
          <a:p>
            <a:r>
              <a:rPr lang="en-GB" dirty="0" smtClean="0"/>
              <a:t>Government </a:t>
            </a:r>
            <a:r>
              <a:rPr lang="en-GB" dirty="0" smtClean="0"/>
              <a:t>responses??</a:t>
            </a:r>
          </a:p>
          <a:p>
            <a:pPr marL="0" indent="0">
              <a:buNone/>
            </a:pPr>
            <a:r>
              <a:rPr lang="en-GB" sz="3600" dirty="0" smtClean="0"/>
              <a:t>       </a:t>
            </a:r>
          </a:p>
          <a:p>
            <a:pPr marL="0" indent="0">
              <a:buNone/>
            </a:pPr>
            <a:r>
              <a:rPr lang="en-GB" sz="3600" dirty="0"/>
              <a:t> </a:t>
            </a:r>
            <a:r>
              <a:rPr lang="en-GB" sz="3600" dirty="0" smtClean="0"/>
              <a:t>                     </a:t>
            </a:r>
            <a:r>
              <a:rPr lang="en-GB" sz="3600" b="1" dirty="0" smtClean="0"/>
              <a:t>What do you think?</a:t>
            </a:r>
            <a:r>
              <a:rPr lang="en-GB" sz="3600" b="1" dirty="0" smtClean="0"/>
              <a:t> </a:t>
            </a:r>
            <a:endParaRPr lang="en-GB" sz="3600" b="1" dirty="0"/>
          </a:p>
        </p:txBody>
      </p:sp>
    </p:spTree>
    <p:extLst>
      <p:ext uri="{BB962C8B-B14F-4D97-AF65-F5344CB8AC3E}">
        <p14:creationId xmlns:p14="http://schemas.microsoft.com/office/powerpoint/2010/main" val="128184084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60890" y="731521"/>
            <a:ext cx="9986839" cy="5724644"/>
          </a:xfrm>
          <a:prstGeom prst="rect">
            <a:avLst/>
          </a:prstGeom>
          <a:noFill/>
        </p:spPr>
        <p:txBody>
          <a:bodyPr wrap="square" rtlCol="0">
            <a:spAutoFit/>
          </a:bodyPr>
          <a:lstStyle/>
          <a:p>
            <a:r>
              <a:rPr lang="en-GB" b="1" dirty="0" smtClean="0"/>
              <a:t>References</a:t>
            </a:r>
          </a:p>
          <a:p>
            <a:r>
              <a:rPr lang="en-GB" sz="1200" dirty="0" err="1" smtClean="0"/>
              <a:t>CarersUK</a:t>
            </a:r>
            <a:r>
              <a:rPr lang="en-GB" sz="1200" dirty="0" smtClean="0"/>
              <a:t>, (2019) </a:t>
            </a:r>
            <a:r>
              <a:rPr lang="en-GB" sz="1200" i="1" dirty="0" smtClean="0"/>
              <a:t>Facts and Figures</a:t>
            </a:r>
            <a:r>
              <a:rPr lang="en-GB" sz="1200" dirty="0" smtClean="0"/>
              <a:t> Available </a:t>
            </a:r>
            <a:r>
              <a:rPr lang="en-GB" sz="1200" dirty="0" err="1" smtClean="0"/>
              <a:t>at:</a:t>
            </a:r>
            <a:r>
              <a:rPr lang="en-GB" sz="1200" dirty="0" err="1">
                <a:hlinkClick r:id="rId2"/>
              </a:rPr>
              <a:t>https</a:t>
            </a:r>
            <a:r>
              <a:rPr lang="en-GB" sz="1200" dirty="0">
                <a:hlinkClick r:id="rId2"/>
              </a:rPr>
              <a:t>://</a:t>
            </a:r>
            <a:r>
              <a:rPr lang="en-GB" sz="1200" dirty="0" smtClean="0">
                <a:hlinkClick r:id="rId2"/>
              </a:rPr>
              <a:t>www.carersuk.org/news-and-campaigns/press-releases/facts-and-figures</a:t>
            </a:r>
            <a:r>
              <a:rPr lang="en-GB" sz="1200" dirty="0" smtClean="0"/>
              <a:t> (Accessed: 20 November 2019</a:t>
            </a:r>
            <a:r>
              <a:rPr lang="en-GB" sz="1200" dirty="0" smtClean="0"/>
              <a:t>).</a:t>
            </a:r>
          </a:p>
          <a:p>
            <a:r>
              <a:rPr lang="en-GB" sz="1200" dirty="0" err="1" smtClean="0"/>
              <a:t>CarersUK</a:t>
            </a:r>
            <a:r>
              <a:rPr lang="en-GB" sz="1200" dirty="0" smtClean="0"/>
              <a:t>. </a:t>
            </a:r>
            <a:r>
              <a:rPr lang="en-GB" sz="1200" dirty="0"/>
              <a:t>(2014) </a:t>
            </a:r>
            <a:r>
              <a:rPr lang="en-GB" sz="1200" i="1" dirty="0" smtClean="0"/>
              <a:t>Carers at Breaking Point </a:t>
            </a:r>
            <a:r>
              <a:rPr lang="en-GB" sz="1200" dirty="0" smtClean="0"/>
              <a:t>Available at: </a:t>
            </a:r>
            <a:r>
              <a:rPr lang="en-GB" sz="1200" dirty="0">
                <a:hlinkClick r:id="rId3" action="ppaction://hlinkfile"/>
              </a:rPr>
              <a:t>file:///C:/</a:t>
            </a:r>
            <a:r>
              <a:rPr lang="en-GB" sz="1200" dirty="0" smtClean="0">
                <a:hlinkClick r:id="rId3" action="ppaction://hlinkfile"/>
              </a:rPr>
              <a:t>Users/j.davies1/Downloads/carers-at-breaking-point.pdf</a:t>
            </a:r>
            <a:r>
              <a:rPr lang="en-GB" sz="1200" dirty="0" smtClean="0"/>
              <a:t> (Accessed: 20 November 2019).</a:t>
            </a:r>
            <a:endParaRPr lang="en-GB" sz="1200" i="1" dirty="0" smtClean="0"/>
          </a:p>
          <a:p>
            <a:r>
              <a:rPr lang="en-GB" sz="1200" dirty="0" smtClean="0"/>
              <a:t>Care </a:t>
            </a:r>
            <a:r>
              <a:rPr lang="en-GB" sz="1200" dirty="0"/>
              <a:t>Quality Commission (2017a). </a:t>
            </a:r>
            <a:r>
              <a:rPr lang="en-GB" sz="1200" i="1" dirty="0"/>
              <a:t>The State of Health Care and Adult Social Care in England, 2016/17 </a:t>
            </a:r>
            <a:r>
              <a:rPr lang="en-GB" sz="1200" dirty="0"/>
              <a:t>HC 377. </a:t>
            </a:r>
            <a:r>
              <a:rPr lang="en-GB" sz="1200" dirty="0" smtClean="0"/>
              <a:t>London</a:t>
            </a:r>
            <a:r>
              <a:rPr lang="en-GB" sz="1200" dirty="0"/>
              <a:t>: Her Majesty’s Stationery Office. Available at: </a:t>
            </a:r>
            <a:r>
              <a:rPr lang="en-GB" sz="1200" dirty="0">
                <a:hlinkClick r:id="rId4"/>
              </a:rPr>
              <a:t>www.cqc.org.uk/publications/major-report/state-care</a:t>
            </a:r>
            <a:r>
              <a:rPr lang="en-GB" sz="1200" dirty="0"/>
              <a:t> (Accessed: 2 </a:t>
            </a:r>
            <a:r>
              <a:rPr lang="en-GB" sz="1200" dirty="0" smtClean="0"/>
              <a:t>November 2019).</a:t>
            </a:r>
          </a:p>
          <a:p>
            <a:r>
              <a:rPr lang="en-GB" sz="1200" dirty="0" smtClean="0"/>
              <a:t>CSSIW. </a:t>
            </a:r>
            <a:r>
              <a:rPr lang="en-GB" sz="1200" dirty="0"/>
              <a:t>(2017) </a:t>
            </a:r>
            <a:r>
              <a:rPr lang="en-GB" sz="1200" i="1" dirty="0"/>
              <a:t>Chief Inspector’s Annual Report 2016–2017 </a:t>
            </a:r>
            <a:r>
              <a:rPr lang="en-GB" sz="1200" dirty="0" smtClean="0"/>
              <a:t> Available at: </a:t>
            </a:r>
            <a:r>
              <a:rPr lang="en-GB" sz="1200" dirty="0" smtClean="0">
                <a:hlinkClick r:id="rId5"/>
              </a:rPr>
              <a:t>https</a:t>
            </a:r>
            <a:r>
              <a:rPr lang="en-GB" sz="1200" dirty="0">
                <a:hlinkClick r:id="rId5"/>
              </a:rPr>
              <a:t>://</a:t>
            </a:r>
            <a:r>
              <a:rPr lang="en-GB" sz="1200" dirty="0" smtClean="0">
                <a:hlinkClick r:id="rId5"/>
              </a:rPr>
              <a:t>careinspectorate.wales/sites/default/files/2018-02/171102annualreporten.pdf</a:t>
            </a:r>
            <a:r>
              <a:rPr lang="en-GB" sz="1200" dirty="0" smtClean="0"/>
              <a:t> (Accessed: 22 November 2019</a:t>
            </a:r>
            <a:r>
              <a:rPr lang="en-GB" sz="1200" dirty="0" smtClean="0"/>
              <a:t>).</a:t>
            </a:r>
          </a:p>
          <a:p>
            <a:r>
              <a:rPr lang="en-GB" sz="1200" dirty="0"/>
              <a:t>Collin, M. (2009). </a:t>
            </a:r>
            <a:r>
              <a:rPr lang="en-GB" sz="1200" dirty="0">
                <a:hlinkClick r:id="rId6"/>
              </a:rPr>
              <a:t>"What is 'poverty porn' and why does it matter for development?"</a:t>
            </a:r>
            <a:r>
              <a:rPr lang="en-GB" sz="1200" dirty="0"/>
              <a:t>. </a:t>
            </a:r>
            <a:r>
              <a:rPr lang="en-GB" sz="1200" i="1" dirty="0"/>
              <a:t>Aid Thoughts</a:t>
            </a:r>
            <a:r>
              <a:rPr lang="en-GB" sz="1200" dirty="0"/>
              <a:t>. Retrieved 2014-01-19</a:t>
            </a:r>
            <a:r>
              <a:rPr lang="en-GB" sz="1200" dirty="0" smtClean="0"/>
              <a:t>.</a:t>
            </a:r>
            <a:endParaRPr lang="en-GB" sz="1200" dirty="0" smtClean="0"/>
          </a:p>
          <a:p>
            <a:r>
              <a:rPr lang="en-GB" sz="1200" dirty="0"/>
              <a:t>JRF, (2015) The costs and benefits of paying all the lowest-paid care home workers in the UK the Living Wage Available at: </a:t>
            </a:r>
            <a:r>
              <a:rPr lang="en-GB" sz="1200" u="sng" dirty="0">
                <a:hlinkClick r:id="rId7"/>
              </a:rPr>
              <a:t>https://www.jrf.org.uk/report/costs-and-benefits-paying-all-lowest-paid-care-home-workers-uk-living-wage</a:t>
            </a:r>
            <a:r>
              <a:rPr lang="en-GB" sz="1200" dirty="0"/>
              <a:t> (Accessed: 11 </a:t>
            </a:r>
            <a:r>
              <a:rPr lang="en-GB" sz="1200" dirty="0" smtClean="0"/>
              <a:t>November </a:t>
            </a:r>
            <a:r>
              <a:rPr lang="en-GB" sz="1200" dirty="0"/>
              <a:t>2019</a:t>
            </a:r>
            <a:r>
              <a:rPr lang="en-GB" sz="1200" dirty="0" smtClean="0"/>
              <a:t>).</a:t>
            </a:r>
          </a:p>
          <a:p>
            <a:r>
              <a:rPr lang="en-GB" sz="1200" dirty="0"/>
              <a:t>Joanna Briggs Institute, </a:t>
            </a:r>
            <a:r>
              <a:rPr lang="en-GB" sz="1200" dirty="0" smtClean="0"/>
              <a:t>(2019) </a:t>
            </a:r>
            <a:r>
              <a:rPr lang="en-GB" sz="1200" dirty="0"/>
              <a:t>JBI Database of Systematic Reviews and Implementation Reports: </a:t>
            </a:r>
            <a:r>
              <a:rPr lang="en-GB" sz="1200" dirty="0">
                <a:hlinkClick r:id="rId8"/>
              </a:rPr>
              <a:t>May 2019 - Volume 17 - Issue 5 - p </a:t>
            </a:r>
            <a:r>
              <a:rPr lang="en-GB" sz="1200" dirty="0" smtClean="0">
                <a:hlinkClick r:id="rId8"/>
              </a:rPr>
              <a:t>682–753</a:t>
            </a:r>
            <a:r>
              <a:rPr lang="en-GB" sz="1200" dirty="0"/>
              <a:t> </a:t>
            </a:r>
            <a:r>
              <a:rPr lang="en-GB" sz="1200" dirty="0" err="1" smtClean="0"/>
              <a:t>doi</a:t>
            </a:r>
            <a:r>
              <a:rPr lang="en-GB" sz="1200" dirty="0"/>
              <a:t>: 10.11124/JBISRIR-2017-003818</a:t>
            </a:r>
          </a:p>
          <a:p>
            <a:r>
              <a:rPr lang="en-GB" sz="1200" dirty="0" smtClean="0"/>
              <a:t>Skills </a:t>
            </a:r>
            <a:r>
              <a:rPr lang="en-GB" sz="1200" dirty="0" smtClean="0"/>
              <a:t>for Care. (2019) </a:t>
            </a:r>
            <a:r>
              <a:rPr lang="en-GB" sz="1200" i="1" dirty="0" smtClean="0"/>
              <a:t>The State of the Adult Social Care Workforce in England. </a:t>
            </a:r>
            <a:r>
              <a:rPr lang="en-GB" sz="1200" dirty="0" smtClean="0"/>
              <a:t>Available at: </a:t>
            </a:r>
            <a:r>
              <a:rPr lang="en-GB" sz="1200" dirty="0">
                <a:hlinkClick r:id="rId9"/>
              </a:rPr>
              <a:t>https://</a:t>
            </a:r>
            <a:r>
              <a:rPr lang="en-GB" sz="1200" dirty="0" smtClean="0">
                <a:hlinkClick r:id="rId9"/>
              </a:rPr>
              <a:t>www.skillsforcare.org.uk/adult-social-care-workforce-data/Workforce-intelligence/publications/The-state-of-the-adult-social-care-sector-and-workforce-in-England.aspx</a:t>
            </a:r>
            <a:r>
              <a:rPr lang="en-GB" sz="1200" dirty="0" smtClean="0"/>
              <a:t> (Accessed: 21 November 2019).</a:t>
            </a:r>
          </a:p>
          <a:p>
            <a:r>
              <a:rPr lang="en-GB" sz="1200" dirty="0" smtClean="0"/>
              <a:t> The Kings Fund. (2019a) </a:t>
            </a:r>
            <a:r>
              <a:rPr lang="en-GB" sz="1200" i="1" dirty="0" smtClean="0"/>
              <a:t>The Health Care Workforce in England: Make or Break</a:t>
            </a:r>
            <a:r>
              <a:rPr lang="en-GB" sz="1200" dirty="0" smtClean="0"/>
              <a:t> Available at: </a:t>
            </a:r>
            <a:r>
              <a:rPr lang="en-GB" sz="1200" dirty="0">
                <a:hlinkClick r:id="rId10"/>
              </a:rPr>
              <a:t>https://</a:t>
            </a:r>
            <a:r>
              <a:rPr lang="en-GB" sz="1200" dirty="0" smtClean="0">
                <a:hlinkClick r:id="rId10"/>
              </a:rPr>
              <a:t>www.kingsfund.org.uk/publications/health-care-workforce-england</a:t>
            </a:r>
            <a:r>
              <a:rPr lang="en-GB" sz="1200" dirty="0" smtClean="0"/>
              <a:t> (Accessed 20 November 2019).</a:t>
            </a:r>
          </a:p>
          <a:p>
            <a:r>
              <a:rPr lang="en-GB" sz="1200" dirty="0" smtClean="0"/>
              <a:t>The Kings Fund. (2019b) </a:t>
            </a:r>
            <a:r>
              <a:rPr lang="en-GB" sz="1200" i="1" dirty="0" smtClean="0"/>
              <a:t>Why </a:t>
            </a:r>
            <a:r>
              <a:rPr lang="en-GB" sz="1200" i="1" dirty="0"/>
              <a:t>y</a:t>
            </a:r>
            <a:r>
              <a:rPr lang="en-GB" sz="1200" i="1" dirty="0" smtClean="0"/>
              <a:t>ou’re Better off Being a Cleaner than </a:t>
            </a:r>
            <a:r>
              <a:rPr lang="en-GB" sz="1200" i="1" dirty="0"/>
              <a:t>a</a:t>
            </a:r>
            <a:r>
              <a:rPr lang="en-GB" sz="1200" i="1" dirty="0" smtClean="0"/>
              <a:t> Care Worker</a:t>
            </a:r>
            <a:r>
              <a:rPr lang="en-GB" sz="1200" dirty="0" smtClean="0"/>
              <a:t> Available at: </a:t>
            </a:r>
            <a:r>
              <a:rPr lang="en-GB" sz="1200" dirty="0">
                <a:hlinkClick r:id="rId11"/>
              </a:rPr>
              <a:t>https://</a:t>
            </a:r>
            <a:r>
              <a:rPr lang="en-GB" sz="1200" dirty="0" smtClean="0">
                <a:hlinkClick r:id="rId11"/>
              </a:rPr>
              <a:t>www.kingsfund.org.uk/blog/2019/10/cleaners-paid-more-than-care-workers</a:t>
            </a:r>
            <a:r>
              <a:rPr lang="en-GB" sz="1200" dirty="0" smtClean="0"/>
              <a:t> (Accessed: 20 November 2019).</a:t>
            </a:r>
            <a:endParaRPr lang="en-GB" sz="1200" i="1" dirty="0" smtClean="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Tree>
    <p:extLst>
      <p:ext uri="{BB962C8B-B14F-4D97-AF65-F5344CB8AC3E}">
        <p14:creationId xmlns:p14="http://schemas.microsoft.com/office/powerpoint/2010/main" val="122756776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1651</TotalTime>
  <Words>1612</Words>
  <Application>Microsoft Office PowerPoint</Application>
  <PresentationFormat>Widescreen</PresentationFormat>
  <Paragraphs>173</Paragraphs>
  <Slides>29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Garamond</vt:lpstr>
      <vt:lpstr>Times New Roman</vt:lpstr>
      <vt:lpstr>Organic</vt:lpstr>
      <vt:lpstr>Carers </vt:lpstr>
      <vt:lpstr>A Reminder</vt:lpstr>
      <vt:lpstr>Poverty Porn and Charity Porn</vt:lpstr>
      <vt:lpstr>Poverty/Charity Porn</vt:lpstr>
      <vt:lpstr>Compassion Fatigue (Secondary Traumatic Stress)</vt:lpstr>
      <vt:lpstr>PowerPoint Presentation</vt:lpstr>
      <vt:lpstr>‘Who Cares for Our Elderly?’: Perceptions of Vulnerable Elderly Care in South Wales</vt:lpstr>
      <vt:lpstr>Paid Care Workers</vt:lpstr>
      <vt:lpstr>Paid Care Workers Residential and Nursing Homes (RCW’s)</vt:lpstr>
      <vt:lpstr>Paid Care Workers Domiciliary Care (DCW’s)</vt:lpstr>
      <vt:lpstr>Issues Faced by Individuals Working in  Health and Social Care</vt:lpstr>
      <vt:lpstr>Pressures of Home Life</vt:lpstr>
      <vt:lpstr>Financial Issues</vt:lpstr>
      <vt:lpstr>Work Conditions</vt:lpstr>
      <vt:lpstr>Unsuitability for Care Work </vt:lpstr>
      <vt:lpstr>Voices of Care Recipients</vt:lpstr>
      <vt:lpstr>Negative Workplace Culture </vt:lpstr>
      <vt:lpstr>Lack of Status in Society</vt:lpstr>
      <vt:lpstr>Responses of Paid Care Workers When Asked How They Felt They Were Perceived by Society</vt:lpstr>
      <vt:lpstr>Attitudes of other H&amp;SC Professionals Towards Care Workers </vt:lpstr>
      <vt:lpstr>Unpaid Carers</vt:lpstr>
      <vt:lpstr>Unpaid Carers</vt:lpstr>
      <vt:lpstr>Unpaid Carers</vt:lpstr>
      <vt:lpstr>Some Key UK Findings  -Unpaid Carers</vt:lpstr>
      <vt:lpstr>Unpaid Carers  In Their Own Words…</vt:lpstr>
      <vt:lpstr>Experiences of Compassion Fatigue</vt:lpstr>
      <vt:lpstr>Is Compassion Fatigue to Blame…</vt:lpstr>
      <vt:lpstr>What Next?</vt:lpstr>
      <vt:lpstr>PowerPoint Presentation</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Women in the Health and Social Care Workforce</dc:title>
  <dc:creator>Joanne Davies</dc:creator>
  <cp:lastModifiedBy>Joanne Davies (Yr Athrofa)</cp:lastModifiedBy>
  <cp:revision>41</cp:revision>
  <dcterms:created xsi:type="dcterms:W3CDTF">2019-07-30T11:03:01Z</dcterms:created>
  <dcterms:modified xsi:type="dcterms:W3CDTF">2019-11-26T08:37:29Z</dcterms:modified>
</cp:coreProperties>
</file>