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5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4" r:id="rId11"/>
    <p:sldId id="265" r:id="rId12"/>
    <p:sldId id="266" r:id="rId13"/>
    <p:sldId id="267" r:id="rId14"/>
    <p:sldId id="269" r:id="rId15"/>
    <p:sldId id="270" r:id="rId16"/>
    <p:sldId id="271" r:id="rId17"/>
  </p:sldIdLst>
  <p:sldSz cx="9144000" cy="6858000" type="screen4x3"/>
  <p:notesSz cx="6858000" cy="965835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>
        <p:scale>
          <a:sx n="113" d="100"/>
          <a:sy n="113" d="100"/>
        </p:scale>
        <p:origin x="-80" y="-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7891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7892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75750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7893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175750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C912E6A-3742-496C-87BB-69181964D54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2464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14413" y="725488"/>
            <a:ext cx="4829175" cy="36210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587875"/>
            <a:ext cx="5029200" cy="434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75750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9175750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fld id="{0F8DBA16-AFB0-4B68-A6A7-6A0AD7DEBA1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95942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735FBDF-4D9F-4734-8562-47265BA74211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5785E62-E7FD-4B3E-AD1E-22419A66796A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1B1B-B275-4C76-A85B-0D7324849FD3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71761-3FB2-49E7-ADFB-54916276E0C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F276E-5DF8-4D84-9CC7-85C3C9ED0DEC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ADE32-43A7-4580-814A-56C560130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85877-794F-4B1F-8FE1-1ADB0B63A256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BB2BD-D4C1-41FD-87E3-D3A1B527AC0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8547A-A074-43CC-965A-A927E6BC6A0A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5A582-FCB0-4C9A-8BF0-3C8242152551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63606-9B12-4927-89D5-CF9A44A7EF65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5855C-19BA-4121-B7CE-C10E1307737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44F5E-5AF2-4417-B21D-9DF2B3E443D1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556E1-8549-49B2-8893-9A60CCF9AFD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DA0B8-B771-4000-A307-E9B9714FDF7E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2B9C1-39F2-4AA1-9544-4E406DD3F38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AC5F0-A6BB-4DA8-8F55-72A066C366CF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0D461-A1FB-430B-AAE7-7144BB74A1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28FF5-4D83-42B7-8E46-32A3307A31FD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38522-54DF-4AEE-9AF4-A4EC93B6281F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9B17D-1B5C-47C3-BEC3-D3598DA4965D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9DB24-F5B4-4F9F-B3A0-B9607109FE5A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3FE909A-8AA0-4DBC-8A23-EA61AA8CC830}" type="datetime1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6705AB8-AEC4-408F-8F2B-DD640649DF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03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/>
          <a:p>
            <a:fld id="{EB8EA100-D5D6-4491-AD18-1EFBA09C947F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7" name="Rectangle 104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4F64FC20-A751-45DA-A18A-3BF7CB74DABA}" type="slidenum">
              <a:rPr lang="en-GB"/>
              <a:pPr/>
              <a:t>1</a:t>
            </a:fld>
            <a:endParaRPr lang="en-GB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73163" y="-898525"/>
            <a:ext cx="7772400" cy="3382963"/>
          </a:xfrm>
        </p:spPr>
        <p:txBody>
          <a:bodyPr/>
          <a:lstStyle/>
          <a:p>
            <a:r>
              <a:rPr lang="en-GB" b="1"/>
              <a:t>Cost Behaviour </a:t>
            </a:r>
            <a:br>
              <a:rPr lang="en-GB" b="1"/>
            </a:br>
            <a:r>
              <a:rPr lang="en-GB" b="1"/>
              <a:t>and </a:t>
            </a:r>
            <a:br>
              <a:rPr lang="en-GB" b="1"/>
            </a:br>
            <a:r>
              <a:rPr lang="en-GB" b="1"/>
              <a:t>Marginal Costing.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1000" y="3886200"/>
            <a:ext cx="4495800" cy="1752600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Annual Costs of Running Your Car.</a:t>
            </a:r>
          </a:p>
        </p:txBody>
      </p:sp>
      <p:sp>
        <p:nvSpPr>
          <p:cNvPr id="29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E49B-206C-4F7B-BCF9-24C9FF259355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3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AD78E-8A3D-438A-8AB9-076A75BD2DC0}" type="slidenum">
              <a:rPr lang="en-GB"/>
              <a:pPr/>
              <a:t>2</a:t>
            </a:fld>
            <a:endParaRPr lang="en-GB"/>
          </a:p>
        </p:txBody>
      </p:sp>
      <p:graphicFrame>
        <p:nvGraphicFramePr>
          <p:cNvPr id="5190" name="Group 70"/>
          <p:cNvGraphicFramePr>
            <a:graphicFrameLocks noGrp="1"/>
          </p:cNvGraphicFramePr>
          <p:nvPr/>
        </p:nvGraphicFramePr>
        <p:xfrm>
          <a:off x="990600" y="2209800"/>
          <a:ext cx="6705600" cy="4028123"/>
        </p:xfrm>
        <a:graphic>
          <a:graphicData uri="http://schemas.openxmlformats.org/drawingml/2006/table">
            <a:tbl>
              <a:tblPr/>
              <a:tblGrid>
                <a:gridCol w="5105400"/>
                <a:gridCol w="1600200"/>
              </a:tblGrid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Based on 5,000 miles.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£.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Insurance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Vehicle Tax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Depreciation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1,200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Petrol and oil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450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Maintenance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Total cost: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2,300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3"/>
          <p:cNvSpPr>
            <a:spLocks noGrp="1" noChangeArrowheads="1"/>
          </p:cNvSpPr>
          <p:nvPr>
            <p:ph idx="1"/>
          </p:nvPr>
        </p:nvSpPr>
        <p:spPr>
          <a:xfrm>
            <a:off x="0" y="2362200"/>
            <a:ext cx="9144000" cy="3733800"/>
          </a:xfrm>
        </p:spPr>
        <p:txBody>
          <a:bodyPr/>
          <a:lstStyle/>
          <a:p>
            <a:endParaRPr lang="en-GB" sz="2400" dirty="0"/>
          </a:p>
          <a:p>
            <a:r>
              <a:rPr lang="en-GB" sz="2400" b="1" dirty="0"/>
              <a:t>Average cost per mile = 	£2,300/ 5,000 miles.</a:t>
            </a:r>
          </a:p>
          <a:p>
            <a:endParaRPr lang="en-GB" sz="2400" dirty="0"/>
          </a:p>
          <a:p>
            <a:pPr lvl="4"/>
            <a:r>
              <a:rPr lang="en-GB" sz="2400" dirty="0"/>
              <a:t> 			</a:t>
            </a:r>
            <a:r>
              <a:rPr lang="en-GB" sz="2400" b="1" dirty="0"/>
              <a:t>46 pence per mile.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07A40-246E-4EE0-A44F-1CE3E9E5F9D3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08877-0219-4285-8315-D76EBAC00AC7}" type="slidenum">
              <a:rPr lang="en-GB"/>
              <a:pPr/>
              <a:t>3</a:t>
            </a:fld>
            <a:endParaRPr lang="en-GB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Average Cost Per Mile: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5"/>
          <p:cNvSpPr>
            <a:spLocks noGrp="1" noChangeArrowheads="1"/>
          </p:cNvSpPr>
          <p:nvPr>
            <p:ph idx="1"/>
          </p:nvPr>
        </p:nvSpPr>
        <p:spPr>
          <a:xfrm>
            <a:off x="533400" y="2133600"/>
            <a:ext cx="7772400" cy="4114800"/>
          </a:xfrm>
        </p:spPr>
        <p:txBody>
          <a:bodyPr/>
          <a:lstStyle/>
          <a:p>
            <a:r>
              <a:rPr lang="en-GB"/>
              <a:t>Your employer offers you an allowance of 23 pence per mile when you use the car on company business.</a:t>
            </a:r>
          </a:p>
          <a:p>
            <a:endParaRPr lang="en-GB"/>
          </a:p>
          <a:p>
            <a:r>
              <a:rPr lang="en-GB"/>
              <a:t>You have to decide whether it would be beneficial to you to use the car in this way.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EE32E-93CE-464D-ADD4-D4FAABBFB67F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D6FF-703C-4246-A81A-5682BFE13A7F}" type="slidenum">
              <a:rPr lang="en-GB"/>
              <a:pPr/>
              <a:t>4</a:t>
            </a:fld>
            <a:endParaRPr lang="en-GB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 of Car Allowance: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133600"/>
            <a:ext cx="7772400" cy="4114800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What are the </a:t>
            </a:r>
            <a:r>
              <a:rPr lang="en-GB" b="1" u="sng"/>
              <a:t>variable costs</a:t>
            </a:r>
            <a:r>
              <a:rPr lang="en-GB"/>
              <a:t>, and what are the </a:t>
            </a:r>
            <a:r>
              <a:rPr lang="en-GB" b="1" u="sng"/>
              <a:t>fixed costs</a:t>
            </a:r>
            <a:r>
              <a:rPr lang="en-GB"/>
              <a:t>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23218-B7B6-43A6-A32B-D938C52254DF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049E8-402F-4765-AB52-63C0830C50F2}" type="slidenum">
              <a:rPr lang="en-GB"/>
              <a:pPr/>
              <a:t>5</a:t>
            </a:fld>
            <a:endParaRPr lang="en-GB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Is It Worth Claiming the Car Allowance?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23622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At first sight the mileage allowance is only half the existing average cost per mile.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However the average cost per mile includes “standing (or fixed) costs” which will remain unchanged however far you travel in a year.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B5F2-0EAB-4400-B866-1A946F68B592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7092D-54EF-41F2-BCF2-6EEF9E31558D}" type="slidenum">
              <a:rPr lang="en-GB"/>
              <a:pPr/>
              <a:t>6</a:t>
            </a:fld>
            <a:endParaRPr lang="en-GB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Analysis of Costs: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2133600"/>
            <a:ext cx="7772400" cy="4114800"/>
          </a:xfrm>
        </p:spPr>
        <p:txBody>
          <a:bodyPr/>
          <a:lstStyle/>
          <a:p>
            <a:endParaRPr lang="en-GB"/>
          </a:p>
          <a:p>
            <a:r>
              <a:rPr lang="en-GB"/>
              <a:t>Vehicle licence/ tax.</a:t>
            </a:r>
          </a:p>
          <a:p>
            <a:r>
              <a:rPr lang="en-GB"/>
              <a:t>Insurance premium.</a:t>
            </a:r>
          </a:p>
          <a:p>
            <a:r>
              <a:rPr lang="en-GB"/>
              <a:t>Depreciation/ loss in market value of car.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11A75-AD7E-4690-9359-5D390E85B42B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50991-A3A8-4EB7-B2DF-733164931D19}" type="slidenum">
              <a:rPr lang="en-GB"/>
              <a:pPr/>
              <a:t>7</a:t>
            </a:fld>
            <a:endParaRPr lang="en-GB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Standing (Fixed) Costs: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133600"/>
            <a:ext cx="7772400" cy="4114800"/>
          </a:xfrm>
        </p:spPr>
        <p:txBody>
          <a:bodyPr/>
          <a:lstStyle/>
          <a:p>
            <a:endParaRPr lang="en-GB"/>
          </a:p>
          <a:p>
            <a:r>
              <a:rPr lang="en-GB"/>
              <a:t>Petrol.</a:t>
            </a:r>
          </a:p>
          <a:p>
            <a:r>
              <a:rPr lang="en-GB"/>
              <a:t>Oil consumption.</a:t>
            </a:r>
          </a:p>
          <a:p>
            <a:r>
              <a:rPr lang="en-GB"/>
              <a:t>Maintenance .</a:t>
            </a:r>
          </a:p>
          <a:p>
            <a:pPr>
              <a:buFont typeface="Wingdings" pitchFamily="2" charset="2"/>
              <a:buNone/>
            </a:pP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A857-9603-46FD-A9C2-73DCC8083103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9EACF-1424-4B78-B4EE-27EB42B73A5C}" type="slidenum">
              <a:rPr lang="en-GB"/>
              <a:pPr/>
              <a:t>8</a:t>
            </a:fld>
            <a:endParaRPr lang="en-GB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Variable Costs: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0" name="Rectangle 103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Fixed and Variable costs:</a:t>
            </a:r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5289-AE93-4C04-9CFA-258D39EFFF70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D41-AB8F-49F2-B906-9C9BE77C4BBA}" type="slidenum">
              <a:rPr lang="en-GB"/>
              <a:pPr/>
              <a:t>9</a:t>
            </a:fld>
            <a:endParaRPr lang="en-GB"/>
          </a:p>
        </p:txBody>
      </p:sp>
      <p:sp>
        <p:nvSpPr>
          <p:cNvPr id="21507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755576" y="2362200"/>
            <a:ext cx="7416824" cy="35052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u="sng" dirty="0"/>
              <a:t>Based on 5,000 miles.</a:t>
            </a:r>
            <a:r>
              <a:rPr lang="en-GB" sz="2400" dirty="0"/>
              <a:t>	    </a:t>
            </a:r>
            <a:r>
              <a:rPr lang="en-GB" sz="2400" u="sng" dirty="0"/>
              <a:t>£.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u="sng" dirty="0"/>
              <a:t>Fixed.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Insurance			   190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Vehicle tax			   160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Depreciation		</a:t>
            </a:r>
            <a:r>
              <a:rPr lang="en-GB" sz="2400" dirty="0" smtClean="0"/>
              <a:t>	1,200</a:t>
            </a:r>
            <a:endParaRPr lang="en-GB" sz="24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u="sng" dirty="0"/>
              <a:t>Variable.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Petrol and oil		 </a:t>
            </a:r>
            <a:r>
              <a:rPr lang="en-GB" sz="2400" dirty="0" smtClean="0"/>
              <a:t>	  </a:t>
            </a:r>
            <a:r>
              <a:rPr lang="en-GB" sz="2400" dirty="0"/>
              <a:t>450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Maintenance		 </a:t>
            </a:r>
            <a:r>
              <a:rPr lang="en-GB" sz="2400" dirty="0" smtClean="0"/>
              <a:t>	  </a:t>
            </a:r>
            <a:r>
              <a:rPr lang="en-GB" sz="2400" u="sng" dirty="0"/>
              <a:t>300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Total cost:			</a:t>
            </a:r>
            <a:r>
              <a:rPr lang="en-GB" sz="2400" u="sng" dirty="0"/>
              <a:t>2,300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2209800"/>
            <a:ext cx="7177608" cy="4114800"/>
          </a:xfrm>
        </p:spPr>
        <p:txBody>
          <a:bodyPr/>
          <a:lstStyle/>
          <a:p>
            <a:r>
              <a:rPr lang="en-GB" dirty="0"/>
              <a:t>Amounts to 	=	£750.</a:t>
            </a:r>
          </a:p>
          <a:p>
            <a:endParaRPr lang="en-GB" dirty="0"/>
          </a:p>
          <a:p>
            <a:r>
              <a:rPr lang="en-GB" dirty="0"/>
              <a:t>Which is </a:t>
            </a:r>
            <a:r>
              <a:rPr lang="en-GB" dirty="0" smtClean="0"/>
              <a:t>	</a:t>
            </a:r>
            <a:r>
              <a:rPr lang="en-GB" dirty="0"/>
              <a:t>	=	15 pence per mile		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C46C9-2E0F-4E97-A4B2-9C55AACFA25D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96CC4-FA90-4E8A-9394-A4DC0CBA340F}" type="slidenum">
              <a:rPr lang="en-GB"/>
              <a:pPr/>
              <a:t>10</a:t>
            </a:fld>
            <a:endParaRPr lang="en-GB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Total Variable cost: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2209800"/>
            <a:ext cx="7772400" cy="4114800"/>
          </a:xfrm>
        </p:spPr>
        <p:txBody>
          <a:bodyPr/>
          <a:lstStyle/>
          <a:p>
            <a:endParaRPr lang="en-GB" sz="3600" b="1" dirty="0"/>
          </a:p>
          <a:p>
            <a:r>
              <a:rPr lang="en-GB" sz="3600" dirty="0"/>
              <a:t>Comparison of the car allowance of 23 pence per mile, with the variable cost per mile of 15 pence. </a:t>
            </a:r>
          </a:p>
          <a:p>
            <a:endParaRPr lang="en-GB" sz="3600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6C451-7CAE-4306-A788-96A13262FB97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716E4-1496-4B14-9E55-2FDDC7D3F797}" type="slidenum">
              <a:rPr lang="en-GB"/>
              <a:pPr/>
              <a:t>11</a:t>
            </a:fld>
            <a:endParaRPr lang="en-GB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Your Decision Should Be Based On: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2209800"/>
            <a:ext cx="7772400" cy="4114800"/>
          </a:xfrm>
        </p:spPr>
        <p:txBody>
          <a:bodyPr/>
          <a:lstStyle/>
          <a:p>
            <a:endParaRPr lang="en-GB" b="1" dirty="0"/>
          </a:p>
          <a:p>
            <a:r>
              <a:rPr lang="en-GB" dirty="0"/>
              <a:t>Based on this approach, the mileage allowance would not only cover your </a:t>
            </a:r>
            <a:r>
              <a:rPr lang="en-GB" u="sng" dirty="0"/>
              <a:t>extra</a:t>
            </a:r>
            <a:r>
              <a:rPr lang="en-GB" dirty="0"/>
              <a:t> out-of-pocket expenses, but would give you a </a:t>
            </a:r>
            <a:r>
              <a:rPr lang="en-GB" u="sng" dirty="0"/>
              <a:t>contribution</a:t>
            </a:r>
            <a:r>
              <a:rPr lang="en-GB" dirty="0"/>
              <a:t> of 8 pence per mile towards your fixed costs.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DF01-C471-4E3E-AA64-95DF281CB4D2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6D4EF-C1FF-45CA-8010-10CEC49B147D}" type="slidenum">
              <a:rPr lang="en-GB"/>
              <a:pPr/>
              <a:t>12</a:t>
            </a:fld>
            <a:endParaRPr lang="en-GB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Your Decision Should Be Based On: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2286000"/>
            <a:ext cx="7772400" cy="411480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Marginal cost is the amount at any given volume of output by which aggregate costs are changed if the volume of output is increased or decreased by one unit.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C2CA-51EC-44BC-BF32-9E989F375A85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2947B-0ECD-4760-8E79-E61D392BAE3B}" type="slidenum">
              <a:rPr lang="en-GB"/>
              <a:pPr/>
              <a:t>13</a:t>
            </a:fld>
            <a:endParaRPr lang="en-GB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Definition of Marginal Cost: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C2B29-466C-4D6A-860E-6C2DE43492E5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0D76B-0295-43EF-AC62-ADDACEA338D0}" type="slidenum">
              <a:rPr lang="en-GB"/>
              <a:pPr/>
              <a:t>14</a:t>
            </a:fld>
            <a:endParaRPr lang="en-GB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Marginal Costing and Product Profitability:</a:t>
            </a:r>
          </a:p>
        </p:txBody>
      </p:sp>
      <p:pic>
        <p:nvPicPr>
          <p:cNvPr id="27652" name="Picture 4" descr="C:\WINDOWS\TEMP\\msotw9_temp0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28800"/>
            <a:ext cx="883920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7B48F-91A5-4A5B-BBC7-70358F4B9664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00D39-17A5-4135-9B9B-214DE97942ED}" type="slidenum">
              <a:rPr lang="en-GB"/>
              <a:pPr/>
              <a:t>15</a:t>
            </a:fld>
            <a:endParaRPr lang="en-GB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Product Profitability Based on “Total” Costs.</a:t>
            </a:r>
          </a:p>
        </p:txBody>
      </p:sp>
      <p:pic>
        <p:nvPicPr>
          <p:cNvPr id="28676" name="Picture 4" descr="C:\WINDOWS\TEMP\\msotw9_temp0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05000"/>
            <a:ext cx="91440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Marginal Costing Approach:</a:t>
            </a:r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A312C-AB18-40BA-9CF3-EE3A8619C87D}" type="datetime1">
              <a:rPr lang="en-GB"/>
              <a:pPr/>
              <a:t>05/03/2017</a:t>
            </a:fld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7897C-ABE1-46A0-8035-E97A1BE9EB2F}" type="slidenum">
              <a:rPr lang="en-GB"/>
              <a:pPr/>
              <a:t>16</a:t>
            </a:fld>
            <a:endParaRPr lang="en-GB"/>
          </a:p>
        </p:txBody>
      </p:sp>
      <p:pic>
        <p:nvPicPr>
          <p:cNvPr id="29700" name="Picture 4" descr="C:\WINDOWS\TEMP\\msotw9_temp0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76872"/>
            <a:ext cx="9144000" cy="4276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224</TotalTime>
  <Words>364</Words>
  <Application>Microsoft Macintosh PowerPoint</Application>
  <PresentationFormat>On-screen Show (4:3)</PresentationFormat>
  <Paragraphs>101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Hardcover</vt:lpstr>
      <vt:lpstr>Cost Behaviour  and  Marginal Costing.</vt:lpstr>
      <vt:lpstr>Annual Costs of Running Your Car.</vt:lpstr>
      <vt:lpstr>Average Cost Per Mile:</vt:lpstr>
      <vt:lpstr>Use of Car Allowance:</vt:lpstr>
      <vt:lpstr>Is It Worth Claiming the Car Allowance? </vt:lpstr>
      <vt:lpstr>Analysis of Costs:</vt:lpstr>
      <vt:lpstr>The Standing (Fixed) Costs:</vt:lpstr>
      <vt:lpstr>The Variable Costs:</vt:lpstr>
      <vt:lpstr>Fixed and Variable costs:</vt:lpstr>
      <vt:lpstr>Total Variable cost:</vt:lpstr>
      <vt:lpstr>Your Decision Should Be Based On:</vt:lpstr>
      <vt:lpstr>Your Decision Should Be Based On:</vt:lpstr>
      <vt:lpstr>Definition of Marginal Cost:</vt:lpstr>
      <vt:lpstr>Marginal Costing and Product Profitability:</vt:lpstr>
      <vt:lpstr>Product Profitability Based on “Total” Costs.</vt:lpstr>
      <vt:lpstr>Marginal Costing Approach: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Cost Behaviour  and  Marginal Costing.</dc:title>
  <dc:creator>Trenberth</dc:creator>
  <cp:lastModifiedBy>S P</cp:lastModifiedBy>
  <cp:revision>9</cp:revision>
  <dcterms:created xsi:type="dcterms:W3CDTF">2001-10-14T16:51:57Z</dcterms:created>
  <dcterms:modified xsi:type="dcterms:W3CDTF">2017-03-05T12:57:17Z</dcterms:modified>
</cp:coreProperties>
</file>