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6"/>
  </p:notesMasterIdLst>
  <p:handoutMasterIdLst>
    <p:handoutMasterId r:id="rId47"/>
  </p:handoutMasterIdLst>
  <p:sldIdLst>
    <p:sldId id="256" r:id="rId2"/>
    <p:sldId id="280" r:id="rId3"/>
    <p:sldId id="303" r:id="rId4"/>
    <p:sldId id="304" r:id="rId5"/>
    <p:sldId id="305" r:id="rId6"/>
    <p:sldId id="306" r:id="rId7"/>
    <p:sldId id="307" r:id="rId8"/>
    <p:sldId id="308" r:id="rId9"/>
    <p:sldId id="309" r:id="rId10"/>
    <p:sldId id="310" r:id="rId11"/>
    <p:sldId id="311" r:id="rId12"/>
    <p:sldId id="312" r:id="rId13"/>
    <p:sldId id="313" r:id="rId14"/>
    <p:sldId id="314" r:id="rId15"/>
    <p:sldId id="315" r:id="rId16"/>
    <p:sldId id="316" r:id="rId17"/>
    <p:sldId id="317" r:id="rId18"/>
    <p:sldId id="318" r:id="rId19"/>
    <p:sldId id="319" r:id="rId20"/>
    <p:sldId id="320" r:id="rId21"/>
    <p:sldId id="325" r:id="rId22"/>
    <p:sldId id="326" r:id="rId23"/>
    <p:sldId id="329" r:id="rId24"/>
    <p:sldId id="330" r:id="rId25"/>
    <p:sldId id="333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1" r:id="rId35"/>
    <p:sldId id="292" r:id="rId36"/>
    <p:sldId id="293" r:id="rId37"/>
    <p:sldId id="294" r:id="rId38"/>
    <p:sldId id="295" r:id="rId39"/>
    <p:sldId id="296" r:id="rId40"/>
    <p:sldId id="297" r:id="rId41"/>
    <p:sldId id="298" r:id="rId42"/>
    <p:sldId id="299" r:id="rId43"/>
    <p:sldId id="300" r:id="rId44"/>
    <p:sldId id="302" r:id="rId4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C0C0"/>
    <a:srgbClr val="DDDDDD"/>
    <a:srgbClr val="FFD9FF"/>
    <a:srgbClr val="FFB685"/>
    <a:srgbClr val="FF9B57"/>
    <a:srgbClr val="FF7E27"/>
    <a:srgbClr val="339933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8210" autoAdjust="0"/>
    <p:restoredTop sz="85536" autoAdjust="0"/>
  </p:normalViewPr>
  <p:slideViewPr>
    <p:cSldViewPr>
      <p:cViewPr varScale="1">
        <p:scale>
          <a:sx n="95" d="100"/>
          <a:sy n="95" d="100"/>
        </p:scale>
        <p:origin x="-137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</p:sldLst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handoutMaster" Target="handoutMasters/handout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_rels/viewProps.xml.rels><?xml version="1.0" encoding="UTF-8" standalone="yes"?>
<Relationships xmlns="http://schemas.openxmlformats.org/package/2006/relationships"><Relationship Id="rId3" Type="http://schemas.openxmlformats.org/officeDocument/2006/relationships/slide" Target="slides/slide37.xml"/><Relationship Id="rId7" Type="http://schemas.openxmlformats.org/officeDocument/2006/relationships/slide" Target="slides/slide43.xml"/><Relationship Id="rId2" Type="http://schemas.openxmlformats.org/officeDocument/2006/relationships/slide" Target="slides/slide33.xml"/><Relationship Id="rId1" Type="http://schemas.openxmlformats.org/officeDocument/2006/relationships/slide" Target="slides/slide28.xml"/><Relationship Id="rId6" Type="http://schemas.openxmlformats.org/officeDocument/2006/relationships/slide" Target="slides/slide42.xml"/><Relationship Id="rId5" Type="http://schemas.openxmlformats.org/officeDocument/2006/relationships/slide" Target="slides/slide39.xml"/><Relationship Id="rId4" Type="http://schemas.openxmlformats.org/officeDocument/2006/relationships/slide" Target="slides/slide38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image" Target="../media/image5.png"/><Relationship Id="rId4" Type="http://schemas.openxmlformats.org/officeDocument/2006/relationships/image" Target="../media/image8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image" Target="../media/image11.png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image" Target="../media/image14.png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image" Target="../media/image16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7E009888-B676-45FE-8AD5-C9A78C2A696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4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10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4711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711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AA2C650B-F3ED-4C8A-9210-D99F3A3873E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EEA1821-EFB1-472D-96CE-85F58171D3AE}" type="slidenum">
              <a:rPr lang="en-GB" smtClean="0">
                <a:latin typeface="Times New Roman" charset="0"/>
              </a:rPr>
              <a:pPr/>
              <a:t>1</a:t>
            </a:fld>
            <a:endParaRPr lang="en-GB" smtClean="0">
              <a:latin typeface="Times New Roman" charset="0"/>
            </a:endParaRPr>
          </a:p>
        </p:txBody>
      </p:sp>
      <p:sp>
        <p:nvSpPr>
          <p:cNvPr id="71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>
              <a:latin typeface="Times New Roman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SAM – Security</a:t>
            </a:r>
            <a:r>
              <a:rPr lang="en-GB" baseline="0" dirty="0" smtClean="0"/>
              <a:t> Accounts Manager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A2C650B-F3ED-4C8A-9210-D99F3A3873E9}" type="slidenum">
              <a:rPr lang="en-GB" smtClean="0"/>
              <a:pPr>
                <a:defRPr/>
              </a:pPr>
              <a:t>28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 bwMode="auto">
          <a:xfrm>
            <a:off x="0" y="6572250"/>
            <a:ext cx="9178925" cy="285750"/>
          </a:xfrm>
          <a:prstGeom prst="rect">
            <a:avLst/>
          </a:prstGeom>
          <a:solidFill>
            <a:schemeClr val="tx1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600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Emerging Network Technologies                            IPv6 (2) – Transition Approaches</a:t>
            </a:r>
            <a:endParaRPr lang="en-US" sz="1600" dirty="0">
              <a:solidFill>
                <a:schemeClr val="bg1"/>
              </a:solidFill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5" name="Rectangle 4"/>
          <p:cNvSpPr/>
          <p:nvPr userDrawn="1"/>
        </p:nvSpPr>
        <p:spPr bwMode="auto">
          <a:xfrm>
            <a:off x="0" y="6589713"/>
            <a:ext cx="9178925" cy="285750"/>
          </a:xfrm>
          <a:prstGeom prst="rect">
            <a:avLst/>
          </a:prstGeom>
          <a:solidFill>
            <a:schemeClr val="tx1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600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Emerging Network Technologies                           IPv6 (2) – Transition Approaches</a:t>
            </a:r>
            <a:endParaRPr lang="en-US" sz="1600" dirty="0">
              <a:solidFill>
                <a:schemeClr val="bg1"/>
              </a:solidFill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6" name="Rectangle 5"/>
          <p:cNvSpPr/>
          <p:nvPr userDrawn="1"/>
        </p:nvSpPr>
        <p:spPr bwMode="auto">
          <a:xfrm>
            <a:off x="3175" y="6583363"/>
            <a:ext cx="9178925" cy="285750"/>
          </a:xfrm>
          <a:prstGeom prst="rect">
            <a:avLst/>
          </a:prstGeom>
          <a:solidFill>
            <a:schemeClr val="tx1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600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Emerging Network Technologies                           IPv6 (2) – Transition Approaches</a:t>
            </a:r>
            <a:endParaRPr lang="en-US" sz="1600" dirty="0">
              <a:solidFill>
                <a:schemeClr val="bg1"/>
              </a:solidFill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7"/>
          <p:cNvSpPr/>
          <p:nvPr userDrawn="1"/>
        </p:nvSpPr>
        <p:spPr bwMode="auto">
          <a:xfrm>
            <a:off x="-32" y="6572274"/>
            <a:ext cx="9178925" cy="285750"/>
          </a:xfrm>
          <a:prstGeom prst="rect">
            <a:avLst/>
          </a:prstGeom>
          <a:solidFill>
            <a:schemeClr val="tx1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60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Network Principles                              13.</a:t>
            </a:r>
            <a:r>
              <a:rPr lang="en-GB" sz="1600" baseline="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 Active Directory and User Management</a:t>
            </a:r>
            <a:endParaRPr lang="en-US" sz="1600" dirty="0">
              <a:solidFill>
                <a:schemeClr val="bg1"/>
              </a:solidFill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9" name="Rectangle 8"/>
          <p:cNvSpPr/>
          <p:nvPr userDrawn="1"/>
        </p:nvSpPr>
        <p:spPr bwMode="auto">
          <a:xfrm>
            <a:off x="-32" y="6572272"/>
            <a:ext cx="9178925" cy="285750"/>
          </a:xfrm>
          <a:prstGeom prst="rect">
            <a:avLst/>
          </a:prstGeom>
          <a:solidFill>
            <a:schemeClr val="tx1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60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Computer and Network Architecture     7.</a:t>
            </a:r>
            <a:r>
              <a:rPr lang="en-GB" sz="1600" baseline="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lang="en-GB" sz="1600" baseline="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Active Directory and User Management</a:t>
            </a:r>
            <a:endParaRPr lang="en-US" sz="1600" dirty="0">
              <a:solidFill>
                <a:schemeClr val="bg1"/>
              </a:solidFill>
              <a:latin typeface="Arial Black" pitchFamily="34" charset="0"/>
              <a:cs typeface="Arial" pitchFamily="34" charset="0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BC20D4-0781-4B6B-B5BD-1882DDCAF3C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686B4E-6EF4-4C4C-BCC2-2E1B41E26F3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205038"/>
            <a:ext cx="3810000" cy="38909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05038"/>
            <a:ext cx="3810000" cy="38909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682EA4-61E1-48E0-B78C-F41B66B05B5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1B0A06-5344-4FE5-AEA1-51D7EA86A1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953BD5-D630-4797-A7C7-50A352777C4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A53C04-2A51-46FD-A4A9-8008B0184C9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011DDF-34E4-4F4E-98CC-26DA57464D8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3971AF-CF46-461F-81E2-368D6632B93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2E84F0-8F57-4980-843F-03448B30EEB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1060450"/>
            <a:ext cx="1943100" cy="50355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4213" y="1060450"/>
            <a:ext cx="5678487" cy="50355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A12515-BE73-44F4-A58F-1FDB8348A47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hart">
  <p:cSld name="Title, Text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5125" y="228600"/>
            <a:ext cx="8431213" cy="6413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81000" y="1417638"/>
            <a:ext cx="4130675" cy="49069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hart Placeholder 3"/>
          <p:cNvSpPr>
            <a:spLocks noGrp="1"/>
          </p:cNvSpPr>
          <p:nvPr>
            <p:ph type="chart" sz="half" idx="2"/>
          </p:nvPr>
        </p:nvSpPr>
        <p:spPr>
          <a:xfrm>
            <a:off x="4664075" y="1417638"/>
            <a:ext cx="4132263" cy="4906962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chartAndTx">
  <p:cSld name="Title, Ch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5125" y="228600"/>
            <a:ext cx="8431213" cy="6413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hart Placeholder 2"/>
          <p:cNvSpPr>
            <a:spLocks noGrp="1"/>
          </p:cNvSpPr>
          <p:nvPr>
            <p:ph type="chart" sz="half" idx="1"/>
          </p:nvPr>
        </p:nvSpPr>
        <p:spPr>
          <a:xfrm>
            <a:off x="381000" y="1417638"/>
            <a:ext cx="4130675" cy="4906962"/>
          </a:xfrm>
        </p:spPr>
        <p:txBody>
          <a:bodyPr/>
          <a:lstStyle/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64075" y="1417638"/>
            <a:ext cx="4132263" cy="49069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4213" y="1060450"/>
            <a:ext cx="7772400" cy="85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2205038"/>
            <a:ext cx="7772400" cy="3890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pitchFamily="18" charset="0"/>
              </a:defRPr>
            </a:lvl1pPr>
          </a:lstStyle>
          <a:p>
            <a:pPr>
              <a:defRPr/>
            </a:pPr>
            <a:fld id="{5944126F-81D2-45AF-AAF3-0654A16B19F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1031" name="Rectangle 7"/>
          <p:cNvSpPr>
            <a:spLocks noChangeArrowheads="1"/>
          </p:cNvSpPr>
          <p:nvPr userDrawn="1"/>
        </p:nvSpPr>
        <p:spPr bwMode="auto">
          <a:xfrm>
            <a:off x="8964613" y="476250"/>
            <a:ext cx="215900" cy="6381750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100000">
                <a:srgbClr val="33993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US">
              <a:latin typeface="Times New Roman" pitchFamily="18" charset="0"/>
            </a:endParaRPr>
          </a:p>
        </p:txBody>
      </p:sp>
      <p:sp>
        <p:nvSpPr>
          <p:cNvPr id="1033" name="Text Box 9"/>
          <p:cNvSpPr txBox="1">
            <a:spLocks noChangeArrowheads="1"/>
          </p:cNvSpPr>
          <p:nvPr userDrawn="1"/>
        </p:nvSpPr>
        <p:spPr bwMode="auto">
          <a:xfrm>
            <a:off x="6638925" y="44450"/>
            <a:ext cx="25749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600">
                <a:latin typeface="Impact" pitchFamily="34" charset="0"/>
              </a:rPr>
              <a:t>School of Applied Computing</a:t>
            </a:r>
          </a:p>
        </p:txBody>
      </p:sp>
      <p:sp>
        <p:nvSpPr>
          <p:cNvPr id="1034" name="Rectangle 10"/>
          <p:cNvSpPr>
            <a:spLocks noChangeArrowheads="1"/>
          </p:cNvSpPr>
          <p:nvPr userDrawn="1"/>
        </p:nvSpPr>
        <p:spPr bwMode="auto">
          <a:xfrm>
            <a:off x="3635375" y="317500"/>
            <a:ext cx="5545138" cy="303213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100000">
                <a:schemeClr val="tx2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lIns="0" tIns="0" rIns="0" bIns="0" anchor="ctr"/>
          <a:lstStyle/>
          <a:p>
            <a:pPr algn="r">
              <a:defRPr/>
            </a:pPr>
            <a:r>
              <a:rPr lang="en-GB" sz="1600">
                <a:solidFill>
                  <a:schemeClr val="bg1"/>
                </a:solidFill>
                <a:latin typeface="Impact" pitchFamily="34" charset="0"/>
              </a:rPr>
              <a:t>Faculty of Design and Applied Engineering </a:t>
            </a:r>
          </a:p>
        </p:txBody>
      </p:sp>
      <p:sp>
        <p:nvSpPr>
          <p:cNvPr id="1035" name="Rectangle 11"/>
          <p:cNvSpPr>
            <a:spLocks noChangeArrowheads="1"/>
          </p:cNvSpPr>
          <p:nvPr userDrawn="1"/>
        </p:nvSpPr>
        <p:spPr bwMode="auto">
          <a:xfrm>
            <a:off x="0" y="0"/>
            <a:ext cx="250825" cy="6858000"/>
          </a:xfrm>
          <a:prstGeom prst="rect">
            <a:avLst/>
          </a:prstGeom>
          <a:gradFill rotWithShape="1">
            <a:gsLst>
              <a:gs pos="0">
                <a:srgbClr val="990033"/>
              </a:gs>
              <a:gs pos="100000">
                <a:schemeClr val="bg1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US">
              <a:latin typeface="Times New Roman" pitchFamily="18" charset="0"/>
            </a:endParaRPr>
          </a:p>
        </p:txBody>
      </p:sp>
      <p:sp>
        <p:nvSpPr>
          <p:cNvPr id="1038" name="Rectangle 14"/>
          <p:cNvSpPr>
            <a:spLocks noChangeArrowheads="1"/>
          </p:cNvSpPr>
          <p:nvPr userDrawn="1"/>
        </p:nvSpPr>
        <p:spPr bwMode="auto">
          <a:xfrm>
            <a:off x="0" y="6597650"/>
            <a:ext cx="9194800" cy="26035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600" b="1">
                <a:solidFill>
                  <a:schemeClr val="bg1"/>
                </a:solidFill>
                <a:latin typeface="Verdana" pitchFamily="34" charset="0"/>
              </a:rPr>
              <a:t>Network Principles                                                        Week 14~16 – IP Routing</a:t>
            </a:r>
            <a:endParaRPr lang="en-US" sz="1600" b="1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1037" name="Line 13"/>
          <p:cNvSpPr>
            <a:spLocks noChangeShapeType="1"/>
          </p:cNvSpPr>
          <p:nvPr userDrawn="1"/>
        </p:nvSpPr>
        <p:spPr bwMode="auto">
          <a:xfrm>
            <a:off x="1042988" y="317500"/>
            <a:ext cx="8101012" cy="0"/>
          </a:xfrm>
          <a:prstGeom prst="line">
            <a:avLst/>
          </a:prstGeom>
          <a:noFill/>
          <a:ln w="16764" cmpd="tri">
            <a:solidFill>
              <a:srgbClr val="008000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Times New Roman" pitchFamily="18" charset="0"/>
            </a:endParaRPr>
          </a:p>
        </p:txBody>
      </p:sp>
      <p:pic>
        <p:nvPicPr>
          <p:cNvPr id="2" name="Picture 17" descr="smu80"/>
          <p:cNvPicPr>
            <a:picLocks noChangeAspect="1" noChangeArrowheads="1"/>
          </p:cNvPicPr>
          <p:nvPr userDrawn="1"/>
        </p:nvPicPr>
        <p:blipFill>
          <a:blip r:embed="rId15"/>
          <a:srcRect/>
          <a:stretch>
            <a:fillRect/>
          </a:stretch>
        </p:blipFill>
        <p:spPr bwMode="auto">
          <a:xfrm>
            <a:off x="284163" y="0"/>
            <a:ext cx="349567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Rectangle 13"/>
          <p:cNvSpPr/>
          <p:nvPr userDrawn="1"/>
        </p:nvSpPr>
        <p:spPr bwMode="auto">
          <a:xfrm>
            <a:off x="3175" y="6583363"/>
            <a:ext cx="9178925" cy="285750"/>
          </a:xfrm>
          <a:prstGeom prst="rect">
            <a:avLst/>
          </a:prstGeom>
          <a:solidFill>
            <a:schemeClr val="tx1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60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Computer and Network Architecture     7.</a:t>
            </a:r>
            <a:r>
              <a:rPr lang="en-GB" sz="1600" baseline="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lang="en-GB" sz="1600" baseline="0" dirty="0" smtClean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Active Directory and User Management</a:t>
            </a:r>
            <a:endParaRPr lang="en-US" sz="1600" dirty="0">
              <a:solidFill>
                <a:schemeClr val="bg1"/>
              </a:solidFill>
              <a:latin typeface="Arial Black" pitchFamily="34" charset="0"/>
              <a:cs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8" r:id="rId12"/>
    <p:sldLayoutId id="2147483709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4.bin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8.bin"/><Relationship Id="rId5" Type="http://schemas.openxmlformats.org/officeDocument/2006/relationships/oleObject" Target="../embeddings/oleObject7.bin"/><Relationship Id="rId4" Type="http://schemas.openxmlformats.org/officeDocument/2006/relationships/oleObject" Target="../embeddings/oleObject6.bin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5" Type="http://schemas.openxmlformats.org/officeDocument/2006/relationships/oleObject" Target="../embeddings/oleObject11.bin"/><Relationship Id="rId4" Type="http://schemas.openxmlformats.org/officeDocument/2006/relationships/oleObject" Target="../embeddings/oleObject10.bin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oleObject" Target="../embeddings/oleObject13.bin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oleObject" Target="../embeddings/oleObject15.bin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WordArt 10"/>
          <p:cNvSpPr>
            <a:spLocks noChangeArrowheads="1" noChangeShapeType="1" noTextEdit="1"/>
          </p:cNvSpPr>
          <p:nvPr/>
        </p:nvSpPr>
        <p:spPr bwMode="auto">
          <a:xfrm>
            <a:off x="428596" y="1928802"/>
            <a:ext cx="8501122" cy="1716099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 dirty="0" smtClean="0">
                <a:ln w="9525">
                  <a:noFill/>
                  <a:round/>
                  <a:headEnd/>
                  <a:tailEnd/>
                </a:ln>
                <a:solidFill>
                  <a:srgbClr val="336699"/>
                </a:solidFill>
                <a:effectLst>
                  <a:outerShdw dist="45791" dir="2021404" algn="ctr" rotWithShape="0">
                    <a:srgbClr val="B2B2B2">
                      <a:alpha val="79999"/>
                    </a:srgbClr>
                  </a:outerShdw>
                </a:effectLst>
                <a:latin typeface="Arial Black"/>
              </a:rPr>
              <a:t>Active Directory and </a:t>
            </a:r>
          </a:p>
          <a:p>
            <a:pPr algn="ctr"/>
            <a:r>
              <a:rPr lang="en-US" sz="3600" b="1" kern="10" dirty="0" smtClean="0">
                <a:ln w="9525">
                  <a:noFill/>
                  <a:round/>
                  <a:headEnd/>
                  <a:tailEnd/>
                </a:ln>
                <a:solidFill>
                  <a:srgbClr val="336699"/>
                </a:solidFill>
                <a:effectLst>
                  <a:outerShdw dist="45791" dir="2021404" algn="ctr" rotWithShape="0">
                    <a:srgbClr val="B2B2B2">
                      <a:alpha val="79999"/>
                    </a:srgbClr>
                  </a:outerShdw>
                </a:effectLst>
                <a:latin typeface="Arial Black"/>
              </a:rPr>
              <a:t>User Management</a:t>
            </a:r>
            <a:endParaRPr lang="en-US" sz="3600" b="1" kern="10" dirty="0">
              <a:ln w="9525">
                <a:noFill/>
                <a:round/>
                <a:headEnd/>
                <a:tailEnd/>
              </a:ln>
              <a:solidFill>
                <a:srgbClr val="336699"/>
              </a:solidFill>
              <a:effectLst>
                <a:outerShdw dist="45791" dir="2021404" algn="ctr" rotWithShape="0">
                  <a:srgbClr val="B2B2B2">
                    <a:alpha val="79999"/>
                  </a:srgbClr>
                </a:outerShdw>
              </a:effectLst>
              <a:latin typeface="Arial Black"/>
            </a:endParaRPr>
          </a:p>
        </p:txBody>
      </p:sp>
      <p:sp>
        <p:nvSpPr>
          <p:cNvPr id="3075" name="Text Box 13"/>
          <p:cNvSpPr txBox="1">
            <a:spLocks noChangeArrowheads="1"/>
          </p:cNvSpPr>
          <p:nvPr/>
        </p:nvSpPr>
        <p:spPr bwMode="auto">
          <a:xfrm>
            <a:off x="1692275" y="4576763"/>
            <a:ext cx="5976938" cy="137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800" b="1" dirty="0">
                <a:latin typeface="Arial" charset="0"/>
              </a:rPr>
              <a:t>Dr. </a:t>
            </a:r>
            <a:r>
              <a:rPr lang="en-GB" sz="2800" b="1" dirty="0" err="1">
                <a:latin typeface="Arial" charset="0"/>
              </a:rPr>
              <a:t>Xianhui</a:t>
            </a:r>
            <a:r>
              <a:rPr lang="en-GB" sz="2800" b="1" dirty="0">
                <a:latin typeface="Arial" charset="0"/>
              </a:rPr>
              <a:t> </a:t>
            </a:r>
            <a:r>
              <a:rPr lang="en-GB" sz="2800" b="1" dirty="0" err="1">
                <a:latin typeface="Arial" charset="0"/>
              </a:rPr>
              <a:t>Che</a:t>
            </a:r>
            <a:r>
              <a:rPr lang="en-GB" sz="2800" b="1" dirty="0">
                <a:latin typeface="Arial" charset="0"/>
              </a:rPr>
              <a:t> (Cherry)</a:t>
            </a:r>
          </a:p>
          <a:p>
            <a:pPr algn="ctr"/>
            <a:endParaRPr lang="en-GB" sz="2800" b="1" dirty="0">
              <a:latin typeface="Arial" charset="0"/>
            </a:endParaRPr>
          </a:p>
          <a:p>
            <a:pPr algn="ctr"/>
            <a:r>
              <a:rPr lang="en-GB" sz="2800" b="1" dirty="0" smtClean="0">
                <a:latin typeface="Arial" charset="0"/>
              </a:rPr>
              <a:t>2008/2009</a:t>
            </a:r>
            <a:endParaRPr lang="en-GB" sz="2800" b="1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Topics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Overview of Microsoft Active Directory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Creating and Managing User Accounts</a:t>
            </a:r>
          </a:p>
          <a:p>
            <a:pPr eaLnBrk="1" hangingPunct="1"/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5"/>
          <p:cNvSpPr>
            <a:spLocks noGrp="1" noChangeArrowheads="1"/>
          </p:cNvSpPr>
          <p:nvPr>
            <p:ph type="ctrTitle"/>
          </p:nvPr>
        </p:nvSpPr>
        <p:spPr>
          <a:xfrm>
            <a:off x="609600" y="3233758"/>
            <a:ext cx="7772400" cy="641350"/>
          </a:xfrm>
        </p:spPr>
        <p:txBody>
          <a:bodyPr/>
          <a:lstStyle/>
          <a:p>
            <a:pPr algn="ctr"/>
            <a:r>
              <a:rPr lang="en-US"/>
              <a:t>Microsoft Active Directory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4605358"/>
            <a:ext cx="6400800" cy="1752600"/>
          </a:xfrm>
        </p:spPr>
        <p:txBody>
          <a:bodyPr/>
          <a:lstStyle/>
          <a:p>
            <a:r>
              <a:rPr lang="en-US"/>
              <a:t>An Overview</a:t>
            </a:r>
          </a:p>
        </p:txBody>
      </p:sp>
      <p:pic>
        <p:nvPicPr>
          <p:cNvPr id="2052" name="Picture 4" descr="H:\Windows 2000\presentations\srvrs_h_R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96975" y="719158"/>
            <a:ext cx="6713538" cy="23812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1026"/>
          <p:cNvSpPr>
            <a:spLocks noGrp="1" noChangeArrowheads="1"/>
          </p:cNvSpPr>
          <p:nvPr>
            <p:ph type="title"/>
          </p:nvPr>
        </p:nvSpPr>
        <p:spPr>
          <a:xfrm>
            <a:off x="714348" y="714356"/>
            <a:ext cx="7772400" cy="855663"/>
          </a:xfrm>
        </p:spPr>
        <p:txBody>
          <a:bodyPr/>
          <a:lstStyle/>
          <a:p>
            <a:r>
              <a:rPr lang="en-US" dirty="0"/>
              <a:t>What is Active Directory?</a:t>
            </a:r>
          </a:p>
        </p:txBody>
      </p:sp>
      <p:sp>
        <p:nvSpPr>
          <p:cNvPr id="44035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357158" y="1643050"/>
            <a:ext cx="8501122" cy="4929222"/>
          </a:xfrm>
        </p:spPr>
        <p:txBody>
          <a:bodyPr/>
          <a:lstStyle/>
          <a:p>
            <a:r>
              <a:rPr lang="en-US" dirty="0"/>
              <a:t>Microsoft‘s new Directory Service</a:t>
            </a:r>
          </a:p>
          <a:p>
            <a:r>
              <a:rPr lang="en-US" dirty="0"/>
              <a:t>Called: </a:t>
            </a:r>
            <a:r>
              <a:rPr lang="en-US" dirty="0" smtClean="0"/>
              <a:t>ADS</a:t>
            </a:r>
            <a:endParaRPr lang="en-US" dirty="0"/>
          </a:p>
          <a:p>
            <a:r>
              <a:rPr lang="en-US" dirty="0"/>
              <a:t>Successor to LAN Manager Domains</a:t>
            </a:r>
          </a:p>
          <a:p>
            <a:r>
              <a:rPr lang="en-US" dirty="0"/>
              <a:t>Goals</a:t>
            </a:r>
          </a:p>
          <a:p>
            <a:pPr lvl="1"/>
            <a:r>
              <a:rPr lang="en-US" dirty="0"/>
              <a:t>Open Standards</a:t>
            </a:r>
          </a:p>
          <a:p>
            <a:pPr lvl="1"/>
            <a:r>
              <a:rPr lang="en-US" dirty="0"/>
              <a:t>High Scalability</a:t>
            </a:r>
          </a:p>
          <a:p>
            <a:pPr lvl="1"/>
            <a:r>
              <a:rPr lang="en-US" dirty="0"/>
              <a:t>Simplified Administration</a:t>
            </a:r>
          </a:p>
          <a:p>
            <a:pPr lvl="1"/>
            <a:r>
              <a:rPr lang="en-US" dirty="0"/>
              <a:t>Compatibility to existing Windows NT systems and applications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1026"/>
          <p:cNvSpPr>
            <a:spLocks noGrp="1" noChangeArrowheads="1"/>
          </p:cNvSpPr>
          <p:nvPr>
            <p:ph type="title"/>
          </p:nvPr>
        </p:nvSpPr>
        <p:spPr>
          <a:xfrm>
            <a:off x="684213" y="571480"/>
            <a:ext cx="7772400" cy="855663"/>
          </a:xfrm>
        </p:spPr>
        <p:txBody>
          <a:bodyPr/>
          <a:lstStyle/>
          <a:p>
            <a:r>
              <a:rPr lang="en-US"/>
              <a:t>Open Standards</a:t>
            </a:r>
          </a:p>
        </p:txBody>
      </p:sp>
      <p:sp>
        <p:nvSpPr>
          <p:cNvPr id="35843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685800" y="1716068"/>
            <a:ext cx="7772400" cy="3890962"/>
          </a:xfrm>
        </p:spPr>
        <p:txBody>
          <a:bodyPr/>
          <a:lstStyle/>
          <a:p>
            <a:r>
              <a:rPr lang="en-US" sz="2800" dirty="0" smtClean="0"/>
              <a:t>LDAP – Low Level Directory Access Protocol</a:t>
            </a:r>
            <a:endParaRPr lang="en-US" sz="2800" dirty="0"/>
          </a:p>
          <a:p>
            <a:pPr lvl="1"/>
            <a:r>
              <a:rPr lang="en-US" sz="2400" dirty="0"/>
              <a:t>Low-Level API to Active Directory</a:t>
            </a:r>
          </a:p>
          <a:p>
            <a:r>
              <a:rPr lang="en-US" sz="2800" dirty="0"/>
              <a:t>X.500</a:t>
            </a:r>
          </a:p>
          <a:p>
            <a:pPr lvl="1"/>
            <a:r>
              <a:rPr lang="en-US" sz="2400" dirty="0"/>
              <a:t>Active Directory Structure</a:t>
            </a:r>
          </a:p>
          <a:p>
            <a:pPr lvl="1"/>
            <a:r>
              <a:rPr lang="en-US" sz="2400" dirty="0"/>
              <a:t>Not fully standard-compliant</a:t>
            </a:r>
          </a:p>
          <a:p>
            <a:r>
              <a:rPr lang="en-US" sz="2800" dirty="0"/>
              <a:t>DNS</a:t>
            </a:r>
          </a:p>
          <a:p>
            <a:pPr lvl="1"/>
            <a:r>
              <a:rPr lang="en-US" sz="2400" dirty="0"/>
              <a:t>Resource Location</a:t>
            </a:r>
          </a:p>
          <a:p>
            <a:pPr lvl="1"/>
            <a:r>
              <a:rPr lang="en-US" sz="2400" dirty="0"/>
              <a:t>Extensions, </a:t>
            </a:r>
            <a:r>
              <a:rPr lang="en-US" sz="2400" dirty="0" smtClean="0"/>
              <a:t>e.g. dynamic DNS</a:t>
            </a:r>
            <a:endParaRPr lang="en-US" sz="2400" dirty="0"/>
          </a:p>
          <a:p>
            <a:r>
              <a:rPr lang="en-US" sz="2800" dirty="0"/>
              <a:t>Kerberos</a:t>
            </a:r>
          </a:p>
          <a:p>
            <a:pPr lvl="1"/>
            <a:r>
              <a:rPr lang="en-US" sz="2400" dirty="0"/>
              <a:t>Authentication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714876" y="2571744"/>
            <a:ext cx="40704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dirty="0" smtClean="0">
                <a:solidFill>
                  <a:srgbClr val="FF0000"/>
                </a:solidFill>
              </a:rPr>
              <a:t>API – Application Programming Interface</a:t>
            </a:r>
            <a:endParaRPr lang="en-US" sz="1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51" name="AutoShape 2091"/>
          <p:cNvSpPr>
            <a:spLocks noChangeArrowheads="1"/>
          </p:cNvSpPr>
          <p:nvPr/>
        </p:nvSpPr>
        <p:spPr bwMode="auto">
          <a:xfrm rot="8100000">
            <a:off x="5562600" y="4440793"/>
            <a:ext cx="2779713" cy="2768600"/>
          </a:xfrm>
          <a:prstGeom prst="rtTriangle">
            <a:avLst/>
          </a:prstGeom>
          <a:gradFill rotWithShape="0">
            <a:gsLst>
              <a:gs pos="0">
                <a:srgbClr val="CC99FF">
                  <a:gamma/>
                  <a:shade val="46275"/>
                  <a:invGamma/>
                </a:srgbClr>
              </a:gs>
              <a:gs pos="100000">
                <a:srgbClr val="CC99FF"/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rot="10800000" wrap="none" anchor="ctr"/>
          <a:lstStyle/>
          <a:p>
            <a:endParaRPr lang="en-US"/>
          </a:p>
        </p:txBody>
      </p:sp>
      <p:sp>
        <p:nvSpPr>
          <p:cNvPr id="43010" name="Rectangle 2050"/>
          <p:cNvSpPr>
            <a:spLocks noGrp="1" noChangeArrowheads="1"/>
          </p:cNvSpPr>
          <p:nvPr>
            <p:ph type="title"/>
          </p:nvPr>
        </p:nvSpPr>
        <p:spPr>
          <a:xfrm>
            <a:off x="365125" y="670480"/>
            <a:ext cx="8431213" cy="641350"/>
          </a:xfrm>
        </p:spPr>
        <p:txBody>
          <a:bodyPr/>
          <a:lstStyle/>
          <a:p>
            <a:r>
              <a:rPr lang="en-US"/>
              <a:t>Active Directory Structure</a:t>
            </a:r>
          </a:p>
        </p:txBody>
      </p:sp>
      <p:sp>
        <p:nvSpPr>
          <p:cNvPr id="43011" name="Rectangle 2051"/>
          <p:cNvSpPr>
            <a:spLocks noGrp="1" noChangeArrowheads="1"/>
          </p:cNvSpPr>
          <p:nvPr>
            <p:ph type="body" sz="half" idx="1"/>
          </p:nvPr>
        </p:nvSpPr>
        <p:spPr>
          <a:xfrm>
            <a:off x="381000" y="1859518"/>
            <a:ext cx="5191132" cy="1782762"/>
          </a:xfrm>
        </p:spPr>
        <p:txBody>
          <a:bodyPr/>
          <a:lstStyle/>
          <a:p>
            <a:r>
              <a:rPr lang="en-US" sz="2800" dirty="0"/>
              <a:t>Hierarchical</a:t>
            </a:r>
          </a:p>
          <a:p>
            <a:r>
              <a:rPr lang="en-US" sz="2800" dirty="0"/>
              <a:t>Base object</a:t>
            </a:r>
            <a:br>
              <a:rPr lang="en-US" sz="2800" dirty="0"/>
            </a:br>
            <a:r>
              <a:rPr lang="en-US" sz="2800" dirty="0"/>
              <a:t>Domain</a:t>
            </a:r>
          </a:p>
        </p:txBody>
      </p:sp>
      <p:sp>
        <p:nvSpPr>
          <p:cNvPr id="43013" name="Oval 2053"/>
          <p:cNvSpPr>
            <a:spLocks noChangeArrowheads="1"/>
          </p:cNvSpPr>
          <p:nvPr/>
        </p:nvSpPr>
        <p:spPr bwMode="auto">
          <a:xfrm>
            <a:off x="6705600" y="4251880"/>
            <a:ext cx="533400" cy="466725"/>
          </a:xfrm>
          <a:prstGeom prst="ellipse">
            <a:avLst/>
          </a:prstGeom>
          <a:gradFill rotWithShape="0">
            <a:gsLst>
              <a:gs pos="0">
                <a:srgbClr val="339966">
                  <a:gamma/>
                  <a:shade val="46275"/>
                  <a:invGamma/>
                </a:srgbClr>
              </a:gs>
              <a:gs pos="100000">
                <a:srgbClr val="339966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bg2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r>
              <a:rPr lang="en-US" sz="1200"/>
              <a:t>OU</a:t>
            </a:r>
          </a:p>
        </p:txBody>
      </p:sp>
      <p:grpSp>
        <p:nvGrpSpPr>
          <p:cNvPr id="2" name="Group 2054"/>
          <p:cNvGrpSpPr>
            <a:grpSpLocks/>
          </p:cNvGrpSpPr>
          <p:nvPr/>
        </p:nvGrpSpPr>
        <p:grpSpPr bwMode="auto">
          <a:xfrm>
            <a:off x="4876800" y="2346880"/>
            <a:ext cx="1447800" cy="1441450"/>
            <a:chOff x="2194" y="1283"/>
            <a:chExt cx="983" cy="979"/>
          </a:xfrm>
        </p:grpSpPr>
        <p:sp>
          <p:nvSpPr>
            <p:cNvPr id="43015" name="AutoShape 2055"/>
            <p:cNvSpPr>
              <a:spLocks noChangeArrowheads="1"/>
            </p:cNvSpPr>
            <p:nvPr/>
          </p:nvSpPr>
          <p:spPr bwMode="auto">
            <a:xfrm rot="8100000">
              <a:off x="2194" y="1283"/>
              <a:ext cx="983" cy="979"/>
            </a:xfrm>
            <a:prstGeom prst="rtTriangle">
              <a:avLst/>
            </a:prstGeom>
            <a:gradFill rotWithShape="0">
              <a:gsLst>
                <a:gs pos="0">
                  <a:srgbClr val="CC99FF">
                    <a:gamma/>
                    <a:shade val="46275"/>
                    <a:invGamma/>
                  </a:srgbClr>
                </a:gs>
                <a:gs pos="100000">
                  <a:srgbClr val="CC99FF"/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rot="10800000" wrap="none" anchor="ctr"/>
            <a:lstStyle/>
            <a:p>
              <a:endParaRPr lang="en-US"/>
            </a:p>
          </p:txBody>
        </p:sp>
        <p:sp>
          <p:nvSpPr>
            <p:cNvPr id="43016" name="Text Box 2056"/>
            <p:cNvSpPr txBox="1">
              <a:spLocks noChangeArrowheads="1"/>
            </p:cNvSpPr>
            <p:nvPr/>
          </p:nvSpPr>
          <p:spPr bwMode="auto">
            <a:xfrm>
              <a:off x="2208" y="1488"/>
              <a:ext cx="912" cy="249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1800"/>
                <a:t>Domain</a:t>
              </a:r>
            </a:p>
          </p:txBody>
        </p:sp>
      </p:grpSp>
      <p:sp>
        <p:nvSpPr>
          <p:cNvPr id="43017" name="Text Box 2057"/>
          <p:cNvSpPr txBox="1">
            <a:spLocks noChangeArrowheads="1"/>
          </p:cNvSpPr>
          <p:nvPr/>
        </p:nvSpPr>
        <p:spPr bwMode="auto">
          <a:xfrm>
            <a:off x="5867400" y="4632880"/>
            <a:ext cx="2165350" cy="77946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/>
              <a:t>Domain</a:t>
            </a:r>
          </a:p>
          <a:p>
            <a:pPr>
              <a:spcBef>
                <a:spcPct val="50000"/>
              </a:spcBef>
            </a:pPr>
            <a:endParaRPr lang="en-US" sz="1800"/>
          </a:p>
        </p:txBody>
      </p:sp>
      <p:sp>
        <p:nvSpPr>
          <p:cNvPr id="43018" name="Oval 2058"/>
          <p:cNvSpPr>
            <a:spLocks noChangeArrowheads="1"/>
          </p:cNvSpPr>
          <p:nvPr/>
        </p:nvSpPr>
        <p:spPr bwMode="auto">
          <a:xfrm>
            <a:off x="7239000" y="4861480"/>
            <a:ext cx="533400" cy="466725"/>
          </a:xfrm>
          <a:prstGeom prst="ellipse">
            <a:avLst/>
          </a:prstGeom>
          <a:gradFill rotWithShape="0">
            <a:gsLst>
              <a:gs pos="0">
                <a:srgbClr val="339966">
                  <a:gamma/>
                  <a:shade val="46275"/>
                  <a:invGamma/>
                </a:srgbClr>
              </a:gs>
              <a:gs pos="100000">
                <a:srgbClr val="339966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bg2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r>
              <a:rPr lang="en-US" sz="1200"/>
              <a:t>OU</a:t>
            </a:r>
          </a:p>
        </p:txBody>
      </p:sp>
      <p:sp>
        <p:nvSpPr>
          <p:cNvPr id="43019" name="Oval 2059"/>
          <p:cNvSpPr>
            <a:spLocks noChangeArrowheads="1"/>
          </p:cNvSpPr>
          <p:nvPr/>
        </p:nvSpPr>
        <p:spPr bwMode="auto">
          <a:xfrm>
            <a:off x="6019800" y="4861480"/>
            <a:ext cx="533400" cy="466725"/>
          </a:xfrm>
          <a:prstGeom prst="ellipse">
            <a:avLst/>
          </a:prstGeom>
          <a:gradFill rotWithShape="0">
            <a:gsLst>
              <a:gs pos="0">
                <a:srgbClr val="339966">
                  <a:gamma/>
                  <a:shade val="46275"/>
                  <a:invGamma/>
                </a:srgbClr>
              </a:gs>
              <a:gs pos="100000">
                <a:srgbClr val="339966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bg2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r>
              <a:rPr lang="en-US" sz="1200"/>
              <a:t>OU</a:t>
            </a:r>
          </a:p>
        </p:txBody>
      </p:sp>
      <p:sp>
        <p:nvSpPr>
          <p:cNvPr id="43020" name="Line 2060"/>
          <p:cNvSpPr>
            <a:spLocks noChangeShapeType="1"/>
          </p:cNvSpPr>
          <p:nvPr/>
        </p:nvSpPr>
        <p:spPr bwMode="auto">
          <a:xfrm flipH="1" flipV="1">
            <a:off x="7162800" y="4632880"/>
            <a:ext cx="196850" cy="2667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3021" name="Line 2061"/>
          <p:cNvSpPr>
            <a:spLocks noChangeShapeType="1"/>
          </p:cNvSpPr>
          <p:nvPr/>
        </p:nvSpPr>
        <p:spPr bwMode="auto">
          <a:xfrm flipH="1">
            <a:off x="6477000" y="4632880"/>
            <a:ext cx="304800" cy="3048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3022" name="computr2"/>
          <p:cNvSpPr>
            <a:spLocks noEditPoints="1" noChangeArrowheads="1"/>
          </p:cNvSpPr>
          <p:nvPr/>
        </p:nvSpPr>
        <p:spPr bwMode="auto">
          <a:xfrm>
            <a:off x="5486400" y="5623480"/>
            <a:ext cx="609600" cy="609600"/>
          </a:xfrm>
          <a:custGeom>
            <a:avLst/>
            <a:gdLst>
              <a:gd name="T0" fmla="*/ 10800 w 21600"/>
              <a:gd name="T1" fmla="*/ 0 h 21600"/>
              <a:gd name="T2" fmla="*/ 10800 w 21600"/>
              <a:gd name="T3" fmla="*/ 21600 h 21600"/>
              <a:gd name="T4" fmla="*/ 17326 w 21600"/>
              <a:gd name="T5" fmla="*/ 0 h 21600"/>
              <a:gd name="T6" fmla="*/ 4274 w 21600"/>
              <a:gd name="T7" fmla="*/ 0 h 21600"/>
              <a:gd name="T8" fmla="*/ 4274 w 21600"/>
              <a:gd name="T9" fmla="*/ 11631 h 21600"/>
              <a:gd name="T10" fmla="*/ 17326 w 21600"/>
              <a:gd name="T11" fmla="*/ 11631 h 21600"/>
              <a:gd name="T12" fmla="*/ 4274 w 21600"/>
              <a:gd name="T13" fmla="*/ 5816 h 21600"/>
              <a:gd name="T14" fmla="*/ 17326 w 21600"/>
              <a:gd name="T15" fmla="*/ 5816 h 21600"/>
              <a:gd name="T16" fmla="*/ 18828 w 21600"/>
              <a:gd name="T17" fmla="*/ 15785 h 21600"/>
              <a:gd name="T18" fmla="*/ 2772 w 21600"/>
              <a:gd name="T19" fmla="*/ 15785 h 21600"/>
              <a:gd name="T20" fmla="*/ 6194 w 21600"/>
              <a:gd name="T21" fmla="*/ 1913 h 21600"/>
              <a:gd name="T22" fmla="*/ 15565 w 21600"/>
              <a:gd name="T23" fmla="*/ 97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21022" y="20295"/>
                </a:moveTo>
                <a:lnTo>
                  <a:pt x="18828" y="18396"/>
                </a:lnTo>
                <a:lnTo>
                  <a:pt x="18828" y="13174"/>
                </a:lnTo>
                <a:lnTo>
                  <a:pt x="15478" y="13174"/>
                </a:lnTo>
                <a:lnTo>
                  <a:pt x="15478" y="11631"/>
                </a:lnTo>
                <a:lnTo>
                  <a:pt x="17326" y="11631"/>
                </a:lnTo>
                <a:lnTo>
                  <a:pt x="17326" y="11156"/>
                </a:lnTo>
                <a:lnTo>
                  <a:pt x="17326" y="0"/>
                </a:lnTo>
                <a:lnTo>
                  <a:pt x="10858" y="0"/>
                </a:lnTo>
                <a:lnTo>
                  <a:pt x="4274" y="0"/>
                </a:lnTo>
                <a:lnTo>
                  <a:pt x="4274" y="11037"/>
                </a:lnTo>
                <a:lnTo>
                  <a:pt x="4274" y="11631"/>
                </a:lnTo>
                <a:lnTo>
                  <a:pt x="6122" y="11631"/>
                </a:lnTo>
                <a:lnTo>
                  <a:pt x="6122" y="13174"/>
                </a:lnTo>
                <a:lnTo>
                  <a:pt x="2772" y="13174"/>
                </a:lnTo>
                <a:lnTo>
                  <a:pt x="2772" y="18514"/>
                </a:lnTo>
                <a:lnTo>
                  <a:pt x="693" y="20295"/>
                </a:lnTo>
                <a:lnTo>
                  <a:pt x="462" y="20413"/>
                </a:lnTo>
                <a:lnTo>
                  <a:pt x="231" y="20651"/>
                </a:lnTo>
                <a:lnTo>
                  <a:pt x="116" y="20888"/>
                </a:lnTo>
                <a:lnTo>
                  <a:pt x="0" y="21125"/>
                </a:lnTo>
                <a:lnTo>
                  <a:pt x="0" y="21244"/>
                </a:lnTo>
                <a:lnTo>
                  <a:pt x="116" y="21363"/>
                </a:lnTo>
                <a:lnTo>
                  <a:pt x="116" y="21481"/>
                </a:lnTo>
                <a:lnTo>
                  <a:pt x="231" y="21481"/>
                </a:lnTo>
                <a:lnTo>
                  <a:pt x="347" y="21600"/>
                </a:lnTo>
                <a:lnTo>
                  <a:pt x="578" y="21600"/>
                </a:lnTo>
                <a:lnTo>
                  <a:pt x="693" y="21600"/>
                </a:lnTo>
                <a:lnTo>
                  <a:pt x="10858" y="21600"/>
                </a:lnTo>
                <a:lnTo>
                  <a:pt x="20907" y="21600"/>
                </a:lnTo>
                <a:lnTo>
                  <a:pt x="21138" y="21600"/>
                </a:lnTo>
                <a:lnTo>
                  <a:pt x="21253" y="21600"/>
                </a:lnTo>
                <a:lnTo>
                  <a:pt x="21369" y="21481"/>
                </a:lnTo>
                <a:lnTo>
                  <a:pt x="21484" y="21481"/>
                </a:lnTo>
                <a:lnTo>
                  <a:pt x="21600" y="21363"/>
                </a:lnTo>
                <a:lnTo>
                  <a:pt x="21600" y="21244"/>
                </a:lnTo>
                <a:lnTo>
                  <a:pt x="21600" y="21125"/>
                </a:lnTo>
                <a:lnTo>
                  <a:pt x="21484" y="20888"/>
                </a:lnTo>
                <a:lnTo>
                  <a:pt x="21369" y="20651"/>
                </a:lnTo>
                <a:lnTo>
                  <a:pt x="21253" y="20413"/>
                </a:lnTo>
                <a:lnTo>
                  <a:pt x="21022" y="20295"/>
                </a:lnTo>
                <a:close/>
              </a:path>
              <a:path w="21600" h="21600" extrusionOk="0">
                <a:moveTo>
                  <a:pt x="18019" y="18514"/>
                </a:moveTo>
                <a:lnTo>
                  <a:pt x="17326" y="17921"/>
                </a:lnTo>
                <a:lnTo>
                  <a:pt x="4389" y="17921"/>
                </a:lnTo>
                <a:lnTo>
                  <a:pt x="3696" y="18514"/>
                </a:lnTo>
                <a:lnTo>
                  <a:pt x="18019" y="18514"/>
                </a:lnTo>
                <a:close/>
              </a:path>
              <a:path w="21600" h="21600" extrusionOk="0">
                <a:moveTo>
                  <a:pt x="19174" y="19701"/>
                </a:moveTo>
                <a:lnTo>
                  <a:pt x="18481" y="19108"/>
                </a:lnTo>
                <a:lnTo>
                  <a:pt x="3119" y="19108"/>
                </a:lnTo>
                <a:lnTo>
                  <a:pt x="2426" y="19701"/>
                </a:lnTo>
                <a:lnTo>
                  <a:pt x="19174" y="19701"/>
                </a:lnTo>
                <a:close/>
              </a:path>
              <a:path w="21600" h="21600" extrusionOk="0">
                <a:moveTo>
                  <a:pt x="20560" y="20769"/>
                </a:moveTo>
                <a:lnTo>
                  <a:pt x="19867" y="20176"/>
                </a:lnTo>
                <a:lnTo>
                  <a:pt x="1848" y="20176"/>
                </a:lnTo>
                <a:lnTo>
                  <a:pt x="1155" y="20769"/>
                </a:lnTo>
                <a:lnTo>
                  <a:pt x="20560" y="20769"/>
                </a:lnTo>
                <a:close/>
              </a:path>
              <a:path w="21600" h="21600" extrusionOk="0">
                <a:moveTo>
                  <a:pt x="18828" y="18396"/>
                </a:moveTo>
                <a:lnTo>
                  <a:pt x="17442" y="17209"/>
                </a:lnTo>
                <a:lnTo>
                  <a:pt x="4158" y="17209"/>
                </a:lnTo>
                <a:lnTo>
                  <a:pt x="2772" y="18514"/>
                </a:lnTo>
                <a:moveTo>
                  <a:pt x="13168" y="14123"/>
                </a:moveTo>
                <a:lnTo>
                  <a:pt x="13168" y="14716"/>
                </a:lnTo>
                <a:lnTo>
                  <a:pt x="17788" y="14716"/>
                </a:lnTo>
                <a:lnTo>
                  <a:pt x="17788" y="14123"/>
                </a:lnTo>
                <a:lnTo>
                  <a:pt x="13168" y="14123"/>
                </a:lnTo>
                <a:close/>
              </a:path>
              <a:path w="21600" h="21600" extrusionOk="0">
                <a:moveTo>
                  <a:pt x="6122" y="1899"/>
                </a:moveTo>
                <a:lnTo>
                  <a:pt x="6122" y="9732"/>
                </a:lnTo>
                <a:lnTo>
                  <a:pt x="15478" y="9732"/>
                </a:lnTo>
                <a:lnTo>
                  <a:pt x="15478" y="1899"/>
                </a:lnTo>
                <a:lnTo>
                  <a:pt x="6122" y="1899"/>
                </a:lnTo>
                <a:moveTo>
                  <a:pt x="6122" y="11631"/>
                </a:moveTo>
                <a:lnTo>
                  <a:pt x="15478" y="11631"/>
                </a:lnTo>
                <a:lnTo>
                  <a:pt x="15478" y="13174"/>
                </a:lnTo>
                <a:lnTo>
                  <a:pt x="6122" y="13174"/>
                </a:lnTo>
                <a:lnTo>
                  <a:pt x="6122" y="11631"/>
                </a:lnTo>
                <a:close/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43023" name="printer2"/>
          <p:cNvSpPr>
            <a:spLocks noEditPoints="1" noChangeArrowheads="1"/>
          </p:cNvSpPr>
          <p:nvPr/>
        </p:nvSpPr>
        <p:spPr bwMode="auto">
          <a:xfrm>
            <a:off x="7848600" y="5623480"/>
            <a:ext cx="828675" cy="414338"/>
          </a:xfrm>
          <a:custGeom>
            <a:avLst/>
            <a:gdLst>
              <a:gd name="T0" fmla="*/ 10673 w 21600"/>
              <a:gd name="T1" fmla="*/ 0 h 21600"/>
              <a:gd name="T2" fmla="*/ 19186 w 21600"/>
              <a:gd name="T3" fmla="*/ 0 h 21600"/>
              <a:gd name="T4" fmla="*/ 21600 w 21600"/>
              <a:gd name="T5" fmla="*/ 4703 h 21600"/>
              <a:gd name="T6" fmla="*/ 21600 w 21600"/>
              <a:gd name="T7" fmla="*/ 10800 h 21600"/>
              <a:gd name="T8" fmla="*/ 21600 w 21600"/>
              <a:gd name="T9" fmla="*/ 16548 h 21600"/>
              <a:gd name="T10" fmla="*/ 18042 w 21600"/>
              <a:gd name="T11" fmla="*/ 21600 h 21600"/>
              <a:gd name="T12" fmla="*/ 10673 w 21600"/>
              <a:gd name="T13" fmla="*/ 21600 h 21600"/>
              <a:gd name="T14" fmla="*/ 3176 w 21600"/>
              <a:gd name="T15" fmla="*/ 21600 h 21600"/>
              <a:gd name="T16" fmla="*/ 0 w 21600"/>
              <a:gd name="T17" fmla="*/ 16548 h 21600"/>
              <a:gd name="T18" fmla="*/ 0 w 21600"/>
              <a:gd name="T19" fmla="*/ 10800 h 21600"/>
              <a:gd name="T20" fmla="*/ 0 w 21600"/>
              <a:gd name="T21" fmla="*/ 4703 h 21600"/>
              <a:gd name="T22" fmla="*/ 2414 w 21600"/>
              <a:gd name="T23" fmla="*/ 0 h 21600"/>
              <a:gd name="T24" fmla="*/ 1397 w 21600"/>
              <a:gd name="T25" fmla="*/ 23298 h 21600"/>
              <a:gd name="T26" fmla="*/ 20266 w 21600"/>
              <a:gd name="T27" fmla="*/ 311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T24" t="T25" r="T26" b="T27"/>
            <a:pathLst>
              <a:path w="21600" h="21600" extrusionOk="0">
                <a:moveTo>
                  <a:pt x="10673" y="0"/>
                </a:moveTo>
                <a:lnTo>
                  <a:pt x="19186" y="0"/>
                </a:lnTo>
                <a:lnTo>
                  <a:pt x="21600" y="4703"/>
                </a:lnTo>
                <a:lnTo>
                  <a:pt x="21600" y="10800"/>
                </a:lnTo>
                <a:lnTo>
                  <a:pt x="21600" y="16548"/>
                </a:lnTo>
                <a:lnTo>
                  <a:pt x="18042" y="16548"/>
                </a:lnTo>
                <a:lnTo>
                  <a:pt x="18042" y="21600"/>
                </a:lnTo>
                <a:lnTo>
                  <a:pt x="10673" y="21600"/>
                </a:lnTo>
                <a:lnTo>
                  <a:pt x="3176" y="21600"/>
                </a:lnTo>
                <a:lnTo>
                  <a:pt x="3176" y="16548"/>
                </a:lnTo>
                <a:lnTo>
                  <a:pt x="0" y="16548"/>
                </a:lnTo>
                <a:lnTo>
                  <a:pt x="0" y="10800"/>
                </a:lnTo>
                <a:lnTo>
                  <a:pt x="0" y="4703"/>
                </a:lnTo>
                <a:lnTo>
                  <a:pt x="2414" y="0"/>
                </a:lnTo>
                <a:lnTo>
                  <a:pt x="10673" y="0"/>
                </a:lnTo>
                <a:close/>
              </a:path>
              <a:path w="21600" h="21600" extrusionOk="0">
                <a:moveTo>
                  <a:pt x="0" y="4703"/>
                </a:moveTo>
                <a:lnTo>
                  <a:pt x="3558" y="4703"/>
                </a:lnTo>
                <a:lnTo>
                  <a:pt x="17026" y="4703"/>
                </a:lnTo>
                <a:lnTo>
                  <a:pt x="21600" y="4703"/>
                </a:lnTo>
                <a:lnTo>
                  <a:pt x="0" y="4703"/>
                </a:lnTo>
                <a:moveTo>
                  <a:pt x="16518" y="4703"/>
                </a:moveTo>
                <a:lnTo>
                  <a:pt x="16518" y="10452"/>
                </a:lnTo>
                <a:lnTo>
                  <a:pt x="0" y="10452"/>
                </a:lnTo>
                <a:moveTo>
                  <a:pt x="4320" y="16548"/>
                </a:moveTo>
                <a:lnTo>
                  <a:pt x="4320" y="17419"/>
                </a:lnTo>
                <a:lnTo>
                  <a:pt x="4320" y="20555"/>
                </a:lnTo>
                <a:lnTo>
                  <a:pt x="4320" y="21600"/>
                </a:lnTo>
                <a:lnTo>
                  <a:pt x="4320" y="16548"/>
                </a:lnTo>
                <a:moveTo>
                  <a:pt x="16899" y="16548"/>
                </a:moveTo>
                <a:lnTo>
                  <a:pt x="16899" y="17419"/>
                </a:lnTo>
                <a:lnTo>
                  <a:pt x="16899" y="20555"/>
                </a:lnTo>
                <a:lnTo>
                  <a:pt x="16899" y="21600"/>
                </a:lnTo>
                <a:lnTo>
                  <a:pt x="16899" y="16548"/>
                </a:lnTo>
                <a:moveTo>
                  <a:pt x="15247" y="14981"/>
                </a:moveTo>
                <a:lnTo>
                  <a:pt x="15247" y="10452"/>
                </a:lnTo>
                <a:lnTo>
                  <a:pt x="16899" y="16548"/>
                </a:lnTo>
                <a:lnTo>
                  <a:pt x="18042" y="16548"/>
                </a:lnTo>
                <a:lnTo>
                  <a:pt x="16518" y="10452"/>
                </a:lnTo>
                <a:moveTo>
                  <a:pt x="15247" y="14981"/>
                </a:moveTo>
                <a:lnTo>
                  <a:pt x="15247" y="14981"/>
                </a:lnTo>
                <a:lnTo>
                  <a:pt x="16772" y="17942"/>
                </a:lnTo>
                <a:lnTo>
                  <a:pt x="4447" y="17942"/>
                </a:lnTo>
                <a:lnTo>
                  <a:pt x="5972" y="14981"/>
                </a:lnTo>
                <a:lnTo>
                  <a:pt x="5972" y="10452"/>
                </a:lnTo>
                <a:lnTo>
                  <a:pt x="4320" y="16548"/>
                </a:lnTo>
                <a:lnTo>
                  <a:pt x="3176" y="16548"/>
                </a:lnTo>
                <a:lnTo>
                  <a:pt x="4701" y="10452"/>
                </a:lnTo>
                <a:moveTo>
                  <a:pt x="20202" y="5574"/>
                </a:moveTo>
                <a:lnTo>
                  <a:pt x="20711" y="5574"/>
                </a:lnTo>
                <a:lnTo>
                  <a:pt x="20711" y="7839"/>
                </a:lnTo>
                <a:lnTo>
                  <a:pt x="20202" y="7839"/>
                </a:lnTo>
                <a:lnTo>
                  <a:pt x="20202" y="5574"/>
                </a:lnTo>
                <a:moveTo>
                  <a:pt x="5972" y="14981"/>
                </a:moveTo>
                <a:lnTo>
                  <a:pt x="7496" y="14981"/>
                </a:lnTo>
                <a:lnTo>
                  <a:pt x="13341" y="14981"/>
                </a:lnTo>
                <a:lnTo>
                  <a:pt x="15247" y="14981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graphicFrame>
        <p:nvGraphicFramePr>
          <p:cNvPr id="43024" name="Object 2064"/>
          <p:cNvGraphicFramePr>
            <a:graphicFrameLocks noChangeAspect="1"/>
          </p:cNvGraphicFramePr>
          <p:nvPr/>
        </p:nvGraphicFramePr>
        <p:xfrm>
          <a:off x="6248400" y="5623480"/>
          <a:ext cx="479425" cy="609600"/>
        </p:xfrm>
        <a:graphic>
          <a:graphicData uri="http://schemas.openxmlformats.org/presentationml/2006/ole">
            <p:oleObj spid="_x0000_s25602" name="Bitmap Image" r:id="rId3" imgW="142933" imgH="181096" progId="PBrush">
              <p:embed/>
            </p:oleObj>
          </a:graphicData>
        </a:graphic>
      </p:graphicFrame>
      <p:graphicFrame>
        <p:nvGraphicFramePr>
          <p:cNvPr id="43025" name="Object 2065"/>
          <p:cNvGraphicFramePr>
            <a:graphicFrameLocks noChangeAspect="1"/>
          </p:cNvGraphicFramePr>
          <p:nvPr/>
        </p:nvGraphicFramePr>
        <p:xfrm>
          <a:off x="7010400" y="5623480"/>
          <a:ext cx="533400" cy="506413"/>
        </p:xfrm>
        <a:graphic>
          <a:graphicData uri="http://schemas.openxmlformats.org/presentationml/2006/ole">
            <p:oleObj spid="_x0000_s25603" name="Bitmap Image" r:id="rId4" imgW="190426" imgH="181096" progId="PBrush">
              <p:embed/>
            </p:oleObj>
          </a:graphicData>
        </a:graphic>
      </p:graphicFrame>
      <p:sp>
        <p:nvSpPr>
          <p:cNvPr id="43026" name="Text Box 2066"/>
          <p:cNvSpPr txBox="1">
            <a:spLocks noChangeArrowheads="1"/>
          </p:cNvSpPr>
          <p:nvPr/>
        </p:nvSpPr>
        <p:spPr bwMode="auto">
          <a:xfrm>
            <a:off x="5562600" y="6309280"/>
            <a:ext cx="2971800" cy="3667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/>
              <a:t>Objects</a:t>
            </a:r>
          </a:p>
        </p:txBody>
      </p:sp>
      <p:sp>
        <p:nvSpPr>
          <p:cNvPr id="43027" name="Line 2067"/>
          <p:cNvSpPr>
            <a:spLocks noChangeShapeType="1"/>
          </p:cNvSpPr>
          <p:nvPr/>
        </p:nvSpPr>
        <p:spPr bwMode="auto">
          <a:xfrm flipH="1">
            <a:off x="5791200" y="5253593"/>
            <a:ext cx="300038" cy="369887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3028" name="Line 2068"/>
          <p:cNvSpPr>
            <a:spLocks noChangeShapeType="1"/>
          </p:cNvSpPr>
          <p:nvPr/>
        </p:nvSpPr>
        <p:spPr bwMode="auto">
          <a:xfrm flipH="1">
            <a:off x="7239000" y="5313918"/>
            <a:ext cx="155575" cy="309562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3029" name="Line 2069"/>
          <p:cNvSpPr>
            <a:spLocks noChangeShapeType="1"/>
          </p:cNvSpPr>
          <p:nvPr/>
        </p:nvSpPr>
        <p:spPr bwMode="auto">
          <a:xfrm>
            <a:off x="6397625" y="5302805"/>
            <a:ext cx="155575" cy="320675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3030" name="Line 2070"/>
          <p:cNvSpPr>
            <a:spLocks noChangeShapeType="1"/>
          </p:cNvSpPr>
          <p:nvPr/>
        </p:nvSpPr>
        <p:spPr bwMode="auto">
          <a:xfrm>
            <a:off x="7700963" y="5247243"/>
            <a:ext cx="376237" cy="376237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3031" name="Line 2071"/>
          <p:cNvSpPr>
            <a:spLocks noChangeShapeType="1"/>
          </p:cNvSpPr>
          <p:nvPr/>
        </p:nvSpPr>
        <p:spPr bwMode="auto">
          <a:xfrm>
            <a:off x="6627813" y="3070780"/>
            <a:ext cx="328612" cy="790575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grpSp>
        <p:nvGrpSpPr>
          <p:cNvPr id="3" name="Group 2072"/>
          <p:cNvGrpSpPr>
            <a:grpSpLocks/>
          </p:cNvGrpSpPr>
          <p:nvPr/>
        </p:nvGrpSpPr>
        <p:grpSpPr bwMode="auto">
          <a:xfrm>
            <a:off x="3810000" y="4099480"/>
            <a:ext cx="1447800" cy="1441450"/>
            <a:chOff x="2194" y="1283"/>
            <a:chExt cx="983" cy="979"/>
          </a:xfrm>
        </p:grpSpPr>
        <p:sp>
          <p:nvSpPr>
            <p:cNvPr id="43033" name="AutoShape 2073"/>
            <p:cNvSpPr>
              <a:spLocks noChangeArrowheads="1"/>
            </p:cNvSpPr>
            <p:nvPr/>
          </p:nvSpPr>
          <p:spPr bwMode="auto">
            <a:xfrm rot="8100000">
              <a:off x="2194" y="1283"/>
              <a:ext cx="983" cy="979"/>
            </a:xfrm>
            <a:prstGeom prst="rtTriangle">
              <a:avLst/>
            </a:prstGeom>
            <a:gradFill rotWithShape="0">
              <a:gsLst>
                <a:gs pos="0">
                  <a:srgbClr val="CC99FF">
                    <a:gamma/>
                    <a:shade val="46275"/>
                    <a:invGamma/>
                  </a:srgbClr>
                </a:gs>
                <a:gs pos="100000">
                  <a:srgbClr val="CC99FF"/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rot="10800000" wrap="none" anchor="ctr"/>
            <a:lstStyle/>
            <a:p>
              <a:endParaRPr lang="en-US"/>
            </a:p>
          </p:txBody>
        </p:sp>
        <p:sp>
          <p:nvSpPr>
            <p:cNvPr id="43034" name="Text Box 2074"/>
            <p:cNvSpPr txBox="1">
              <a:spLocks noChangeArrowheads="1"/>
            </p:cNvSpPr>
            <p:nvPr/>
          </p:nvSpPr>
          <p:spPr bwMode="auto">
            <a:xfrm>
              <a:off x="2208" y="1488"/>
              <a:ext cx="912" cy="249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1800"/>
                <a:t>Domain</a:t>
              </a:r>
            </a:p>
          </p:txBody>
        </p:sp>
      </p:grpSp>
      <p:sp>
        <p:nvSpPr>
          <p:cNvPr id="43035" name="Line 2075"/>
          <p:cNvSpPr>
            <a:spLocks noChangeShapeType="1"/>
          </p:cNvSpPr>
          <p:nvPr/>
        </p:nvSpPr>
        <p:spPr bwMode="auto">
          <a:xfrm flipH="1">
            <a:off x="4543425" y="3078718"/>
            <a:ext cx="33338" cy="715962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3036" name="Text Box 2076"/>
          <p:cNvSpPr txBox="1">
            <a:spLocks noChangeArrowheads="1"/>
          </p:cNvSpPr>
          <p:nvPr/>
        </p:nvSpPr>
        <p:spPr bwMode="auto">
          <a:xfrm>
            <a:off x="4800600" y="3261280"/>
            <a:ext cx="1676400" cy="4572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/>
              <a:t>Tree</a:t>
            </a:r>
          </a:p>
        </p:txBody>
      </p:sp>
      <p:grpSp>
        <p:nvGrpSpPr>
          <p:cNvPr id="4" name="Group 2077"/>
          <p:cNvGrpSpPr>
            <a:grpSpLocks/>
          </p:cNvGrpSpPr>
          <p:nvPr/>
        </p:nvGrpSpPr>
        <p:grpSpPr bwMode="auto">
          <a:xfrm>
            <a:off x="228600" y="5928280"/>
            <a:ext cx="1343025" cy="1062038"/>
            <a:chOff x="672" y="3069"/>
            <a:chExt cx="846" cy="669"/>
          </a:xfrm>
        </p:grpSpPr>
        <p:sp>
          <p:nvSpPr>
            <p:cNvPr id="43038" name="AutoShape 2078"/>
            <p:cNvSpPr>
              <a:spLocks noChangeArrowheads="1"/>
            </p:cNvSpPr>
            <p:nvPr/>
          </p:nvSpPr>
          <p:spPr bwMode="auto">
            <a:xfrm rot="8100000">
              <a:off x="791" y="3069"/>
              <a:ext cx="672" cy="669"/>
            </a:xfrm>
            <a:prstGeom prst="rtTriangle">
              <a:avLst/>
            </a:prstGeom>
            <a:gradFill rotWithShape="0">
              <a:gsLst>
                <a:gs pos="0">
                  <a:schemeClr val="tx2">
                    <a:gamma/>
                    <a:shade val="46275"/>
                    <a:invGamma/>
                  </a:schemeClr>
                </a:gs>
                <a:gs pos="100000">
                  <a:schemeClr val="tx2"/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rot="10800000" wrap="none" anchor="ctr"/>
            <a:lstStyle/>
            <a:p>
              <a:endParaRPr lang="en-US"/>
            </a:p>
          </p:txBody>
        </p:sp>
        <p:sp>
          <p:nvSpPr>
            <p:cNvPr id="43039" name="Text Box 2079"/>
            <p:cNvSpPr txBox="1">
              <a:spLocks noChangeArrowheads="1"/>
            </p:cNvSpPr>
            <p:nvPr/>
          </p:nvSpPr>
          <p:spPr bwMode="auto">
            <a:xfrm>
              <a:off x="672" y="3216"/>
              <a:ext cx="846" cy="192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1400"/>
                <a:t>Domain</a:t>
              </a:r>
            </a:p>
          </p:txBody>
        </p:sp>
      </p:grpSp>
      <p:grpSp>
        <p:nvGrpSpPr>
          <p:cNvPr id="5" name="Group 2080"/>
          <p:cNvGrpSpPr>
            <a:grpSpLocks/>
          </p:cNvGrpSpPr>
          <p:nvPr/>
        </p:nvGrpSpPr>
        <p:grpSpPr bwMode="auto">
          <a:xfrm>
            <a:off x="1143000" y="4709080"/>
            <a:ext cx="1343025" cy="1062038"/>
            <a:chOff x="672" y="3069"/>
            <a:chExt cx="846" cy="669"/>
          </a:xfrm>
        </p:grpSpPr>
        <p:sp>
          <p:nvSpPr>
            <p:cNvPr id="43041" name="AutoShape 2081"/>
            <p:cNvSpPr>
              <a:spLocks noChangeArrowheads="1"/>
            </p:cNvSpPr>
            <p:nvPr/>
          </p:nvSpPr>
          <p:spPr bwMode="auto">
            <a:xfrm rot="8100000">
              <a:off x="791" y="3069"/>
              <a:ext cx="672" cy="669"/>
            </a:xfrm>
            <a:prstGeom prst="rtTriangle">
              <a:avLst/>
            </a:prstGeom>
            <a:gradFill rotWithShape="0">
              <a:gsLst>
                <a:gs pos="0">
                  <a:schemeClr val="tx2">
                    <a:gamma/>
                    <a:shade val="46275"/>
                    <a:invGamma/>
                  </a:schemeClr>
                </a:gs>
                <a:gs pos="100000">
                  <a:schemeClr val="tx2"/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rot="10800000" wrap="none" anchor="ctr"/>
            <a:lstStyle/>
            <a:p>
              <a:endParaRPr lang="en-US"/>
            </a:p>
          </p:txBody>
        </p:sp>
        <p:sp>
          <p:nvSpPr>
            <p:cNvPr id="43042" name="Text Box 2082"/>
            <p:cNvSpPr txBox="1">
              <a:spLocks noChangeArrowheads="1"/>
            </p:cNvSpPr>
            <p:nvPr/>
          </p:nvSpPr>
          <p:spPr bwMode="auto">
            <a:xfrm>
              <a:off x="672" y="3216"/>
              <a:ext cx="846" cy="192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1400"/>
                <a:t>Domain</a:t>
              </a:r>
            </a:p>
          </p:txBody>
        </p:sp>
      </p:grpSp>
      <p:grpSp>
        <p:nvGrpSpPr>
          <p:cNvPr id="6" name="Group 2083"/>
          <p:cNvGrpSpPr>
            <a:grpSpLocks/>
          </p:cNvGrpSpPr>
          <p:nvPr/>
        </p:nvGrpSpPr>
        <p:grpSpPr bwMode="auto">
          <a:xfrm>
            <a:off x="1981200" y="5928280"/>
            <a:ext cx="1343025" cy="1062038"/>
            <a:chOff x="672" y="3069"/>
            <a:chExt cx="846" cy="669"/>
          </a:xfrm>
        </p:grpSpPr>
        <p:sp>
          <p:nvSpPr>
            <p:cNvPr id="43044" name="AutoShape 2084"/>
            <p:cNvSpPr>
              <a:spLocks noChangeArrowheads="1"/>
            </p:cNvSpPr>
            <p:nvPr/>
          </p:nvSpPr>
          <p:spPr bwMode="auto">
            <a:xfrm rot="8100000">
              <a:off x="791" y="3069"/>
              <a:ext cx="672" cy="669"/>
            </a:xfrm>
            <a:prstGeom prst="rtTriangle">
              <a:avLst/>
            </a:prstGeom>
            <a:gradFill rotWithShape="0">
              <a:gsLst>
                <a:gs pos="0">
                  <a:schemeClr val="tx2">
                    <a:gamma/>
                    <a:shade val="46275"/>
                    <a:invGamma/>
                  </a:schemeClr>
                </a:gs>
                <a:gs pos="100000">
                  <a:schemeClr val="tx2"/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rot="10800000" wrap="none" anchor="ctr"/>
            <a:lstStyle/>
            <a:p>
              <a:endParaRPr lang="en-US"/>
            </a:p>
          </p:txBody>
        </p:sp>
        <p:sp>
          <p:nvSpPr>
            <p:cNvPr id="43045" name="Text Box 2085"/>
            <p:cNvSpPr txBox="1">
              <a:spLocks noChangeArrowheads="1"/>
            </p:cNvSpPr>
            <p:nvPr/>
          </p:nvSpPr>
          <p:spPr bwMode="auto">
            <a:xfrm>
              <a:off x="672" y="3216"/>
              <a:ext cx="846" cy="192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1400"/>
                <a:t>Domain</a:t>
              </a:r>
            </a:p>
          </p:txBody>
        </p:sp>
      </p:grpSp>
      <p:sp>
        <p:nvSpPr>
          <p:cNvPr id="43046" name="Text Box 2086"/>
          <p:cNvSpPr txBox="1">
            <a:spLocks noChangeArrowheads="1"/>
          </p:cNvSpPr>
          <p:nvPr/>
        </p:nvSpPr>
        <p:spPr bwMode="auto">
          <a:xfrm>
            <a:off x="1447800" y="5547280"/>
            <a:ext cx="666750" cy="3667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sz="1800"/>
              <a:t>Tree</a:t>
            </a:r>
          </a:p>
        </p:txBody>
      </p:sp>
      <p:sp>
        <p:nvSpPr>
          <p:cNvPr id="43047" name="Line 2087"/>
          <p:cNvSpPr>
            <a:spLocks noChangeShapeType="1"/>
          </p:cNvSpPr>
          <p:nvPr/>
        </p:nvSpPr>
        <p:spPr bwMode="auto">
          <a:xfrm flipH="1">
            <a:off x="1871663" y="2037318"/>
            <a:ext cx="3724275" cy="2454275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3048" name="Line 2088"/>
          <p:cNvSpPr>
            <a:spLocks noChangeShapeType="1"/>
          </p:cNvSpPr>
          <p:nvPr/>
        </p:nvSpPr>
        <p:spPr bwMode="auto">
          <a:xfrm flipH="1">
            <a:off x="947738" y="5247243"/>
            <a:ext cx="157162" cy="46355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3049" name="Line 2089"/>
          <p:cNvSpPr>
            <a:spLocks noChangeShapeType="1"/>
          </p:cNvSpPr>
          <p:nvPr/>
        </p:nvSpPr>
        <p:spPr bwMode="auto">
          <a:xfrm>
            <a:off x="2619375" y="5242480"/>
            <a:ext cx="90488" cy="461963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3050" name="Text Box 2090"/>
          <p:cNvSpPr txBox="1">
            <a:spLocks noChangeArrowheads="1"/>
          </p:cNvSpPr>
          <p:nvPr/>
        </p:nvSpPr>
        <p:spPr bwMode="auto">
          <a:xfrm>
            <a:off x="2209800" y="3489880"/>
            <a:ext cx="1600200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/>
              <a:t>Forest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6357950" y="1643050"/>
            <a:ext cx="2585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dirty="0" smtClean="0">
                <a:solidFill>
                  <a:srgbClr val="FF0000"/>
                </a:solidFill>
              </a:rPr>
              <a:t>OU – Organizational Unit</a:t>
            </a:r>
            <a:endParaRPr lang="en-US" sz="1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142844" y="642918"/>
            <a:ext cx="8431213" cy="1190625"/>
          </a:xfrm>
        </p:spPr>
        <p:txBody>
          <a:bodyPr/>
          <a:lstStyle/>
          <a:p>
            <a:r>
              <a:rPr lang="en-US" dirty="0"/>
              <a:t>Which objects does Active Directory contain?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28596" y="2205038"/>
            <a:ext cx="8429684" cy="4295796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Old elements</a:t>
            </a:r>
            <a:endParaRPr lang="en-US" dirty="0"/>
          </a:p>
          <a:p>
            <a:pPr lvl="1"/>
            <a:r>
              <a:rPr lang="en-US" dirty="0"/>
              <a:t>User</a:t>
            </a:r>
          </a:p>
          <a:p>
            <a:pPr lvl="1"/>
            <a:r>
              <a:rPr lang="en-US" dirty="0"/>
              <a:t>Group</a:t>
            </a:r>
          </a:p>
          <a:p>
            <a:pPr lvl="1"/>
            <a:r>
              <a:rPr lang="en-US" dirty="0"/>
              <a:t>Computer</a:t>
            </a:r>
          </a:p>
          <a:p>
            <a:r>
              <a:rPr lang="en-US" dirty="0"/>
              <a:t>New Elements</a:t>
            </a:r>
          </a:p>
          <a:p>
            <a:pPr lvl="1"/>
            <a:r>
              <a:rPr lang="en-US" dirty="0"/>
              <a:t>Distribution Lists</a:t>
            </a:r>
          </a:p>
          <a:p>
            <a:pPr lvl="1"/>
            <a:r>
              <a:rPr lang="en-US" dirty="0"/>
              <a:t>System Policies</a:t>
            </a:r>
          </a:p>
          <a:p>
            <a:r>
              <a:rPr lang="en-US" dirty="0"/>
              <a:t>Application defined custom objects</a:t>
            </a:r>
          </a:p>
          <a:p>
            <a:r>
              <a:rPr lang="en-US" dirty="0"/>
              <a:t>Described in the Schema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714348" y="571480"/>
            <a:ext cx="7772400" cy="855663"/>
          </a:xfrm>
        </p:spPr>
        <p:txBody>
          <a:bodyPr/>
          <a:lstStyle/>
          <a:p>
            <a:r>
              <a:rPr lang="en-US" dirty="0"/>
              <a:t>What is the Schema?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643050"/>
            <a:ext cx="7958166" cy="4857784"/>
          </a:xfrm>
        </p:spPr>
        <p:txBody>
          <a:bodyPr/>
          <a:lstStyle/>
          <a:p>
            <a:r>
              <a:rPr lang="en-US" dirty="0"/>
              <a:t>Definition of all AD</a:t>
            </a:r>
          </a:p>
          <a:p>
            <a:pPr lvl="1"/>
            <a:r>
              <a:rPr lang="en-US" dirty="0"/>
              <a:t>Object-Types (Classes)</a:t>
            </a:r>
          </a:p>
          <a:p>
            <a:pPr lvl="1"/>
            <a:r>
              <a:rPr lang="en-US" dirty="0"/>
              <a:t>Attributes</a:t>
            </a:r>
          </a:p>
          <a:p>
            <a:pPr lvl="1"/>
            <a:r>
              <a:rPr lang="en-US" dirty="0"/>
              <a:t>Data-Types (Syntaxes)</a:t>
            </a:r>
          </a:p>
          <a:p>
            <a:r>
              <a:rPr lang="en-US" dirty="0"/>
              <a:t>Can be compared to a Database Schema</a:t>
            </a:r>
          </a:p>
          <a:p>
            <a:r>
              <a:rPr lang="en-US" dirty="0"/>
              <a:t>ONE consistent Schema inside a single Forest</a:t>
            </a:r>
          </a:p>
          <a:p>
            <a:r>
              <a:rPr lang="en-US" dirty="0"/>
              <a:t>Extensible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is a Domain?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AD Base Element (Building Block)</a:t>
            </a:r>
          </a:p>
          <a:p>
            <a:r>
              <a:rPr lang="en-US" dirty="0" smtClean="0"/>
              <a:t>Physically </a:t>
            </a:r>
            <a:r>
              <a:rPr lang="en-US" dirty="0"/>
              <a:t>Implemented on Domain Controllers (DC)</a:t>
            </a:r>
          </a:p>
          <a:p>
            <a:r>
              <a:rPr lang="en-US" dirty="0"/>
              <a:t>Border for</a:t>
            </a:r>
          </a:p>
          <a:p>
            <a:pPr lvl="1"/>
            <a:r>
              <a:rPr lang="en-US" dirty="0"/>
              <a:t>Replication Traffic</a:t>
            </a:r>
          </a:p>
          <a:p>
            <a:pPr lvl="1"/>
            <a:r>
              <a:rPr lang="en-US" dirty="0"/>
              <a:t>System Policies</a:t>
            </a:r>
          </a:p>
          <a:p>
            <a:pPr lvl="1"/>
            <a:r>
              <a:rPr lang="en-US" dirty="0"/>
              <a:t>Administration</a:t>
            </a:r>
          </a:p>
        </p:txBody>
      </p:sp>
      <p:sp>
        <p:nvSpPr>
          <p:cNvPr id="8197" name="AutoShape 5"/>
          <p:cNvSpPr>
            <a:spLocks noChangeArrowheads="1"/>
          </p:cNvSpPr>
          <p:nvPr/>
        </p:nvSpPr>
        <p:spPr bwMode="auto">
          <a:xfrm rot="8100000">
            <a:off x="6553200" y="4114800"/>
            <a:ext cx="1447800" cy="1441450"/>
          </a:xfrm>
          <a:prstGeom prst="rtTriangle">
            <a:avLst/>
          </a:prstGeom>
          <a:gradFill rotWithShape="0">
            <a:gsLst>
              <a:gs pos="0">
                <a:srgbClr val="CC99FF">
                  <a:gamma/>
                  <a:shade val="46275"/>
                  <a:invGamma/>
                </a:srgbClr>
              </a:gs>
              <a:gs pos="100000">
                <a:srgbClr val="CC99FF"/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rot="10800000" wrap="none" anchor="ctr"/>
          <a:lstStyle/>
          <a:p>
            <a:endParaRPr lang="en-US"/>
          </a:p>
        </p:txBody>
      </p:sp>
      <p:sp>
        <p:nvSpPr>
          <p:cNvPr id="8198" name="Text Box 6"/>
          <p:cNvSpPr txBox="1">
            <a:spLocks noChangeArrowheads="1"/>
          </p:cNvSpPr>
          <p:nvPr/>
        </p:nvSpPr>
        <p:spPr bwMode="auto">
          <a:xfrm>
            <a:off x="6573838" y="4416425"/>
            <a:ext cx="1343025" cy="3667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sz="1800"/>
              <a:t>Firma.de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357158" y="785794"/>
            <a:ext cx="8431213" cy="1190625"/>
          </a:xfrm>
        </p:spPr>
        <p:txBody>
          <a:bodyPr/>
          <a:lstStyle/>
          <a:p>
            <a:r>
              <a:rPr lang="en-US" dirty="0"/>
              <a:t>What is an Organizational Unit (OU)?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Implements a Structure inside a Domain</a:t>
            </a:r>
          </a:p>
          <a:p>
            <a:r>
              <a:rPr lang="en-US"/>
              <a:t>Can be nested as needed</a:t>
            </a:r>
          </a:p>
          <a:p>
            <a:r>
              <a:rPr lang="en-US"/>
              <a:t>Can </a:t>
            </a:r>
            <a:r>
              <a:rPr lang="en-US" u="sng"/>
              <a:t>not</a:t>
            </a:r>
            <a:r>
              <a:rPr lang="en-US"/>
              <a:t> be assigned any rights</a:t>
            </a:r>
          </a:p>
          <a:p>
            <a:r>
              <a:rPr lang="en-US"/>
              <a:t>Typically used for Administrative Reasons</a:t>
            </a:r>
          </a:p>
          <a:p>
            <a:pPr lvl="1"/>
            <a:r>
              <a:rPr lang="en-US"/>
              <a:t>e.g. System Policies</a:t>
            </a:r>
          </a:p>
        </p:txBody>
      </p:sp>
      <p:sp>
        <p:nvSpPr>
          <p:cNvPr id="9220" name="Oval 4"/>
          <p:cNvSpPr>
            <a:spLocks noChangeArrowheads="1"/>
          </p:cNvSpPr>
          <p:nvPr/>
        </p:nvSpPr>
        <p:spPr bwMode="auto">
          <a:xfrm>
            <a:off x="5486400" y="4648200"/>
            <a:ext cx="782638" cy="828675"/>
          </a:xfrm>
          <a:prstGeom prst="ellipse">
            <a:avLst/>
          </a:prstGeom>
          <a:gradFill rotWithShape="0">
            <a:gsLst>
              <a:gs pos="0">
                <a:srgbClr val="339966">
                  <a:gamma/>
                  <a:shade val="46275"/>
                  <a:invGamma/>
                </a:srgbClr>
              </a:gs>
              <a:gs pos="100000">
                <a:srgbClr val="339966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bg2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r>
              <a:rPr lang="de-DE" sz="1200"/>
              <a:t>LA</a:t>
            </a:r>
          </a:p>
        </p:txBody>
      </p:sp>
      <p:sp>
        <p:nvSpPr>
          <p:cNvPr id="9224" name="Line 8"/>
          <p:cNvSpPr>
            <a:spLocks noChangeShapeType="1"/>
          </p:cNvSpPr>
          <p:nvPr/>
        </p:nvSpPr>
        <p:spPr bwMode="auto">
          <a:xfrm flipH="1">
            <a:off x="5410200" y="5410200"/>
            <a:ext cx="231775" cy="217488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9225" name="Oval 9"/>
          <p:cNvSpPr>
            <a:spLocks noChangeArrowheads="1"/>
          </p:cNvSpPr>
          <p:nvPr/>
        </p:nvSpPr>
        <p:spPr bwMode="auto">
          <a:xfrm>
            <a:off x="6934200" y="5562600"/>
            <a:ext cx="782638" cy="828675"/>
          </a:xfrm>
          <a:prstGeom prst="ellipse">
            <a:avLst/>
          </a:prstGeom>
          <a:gradFill rotWithShape="0">
            <a:gsLst>
              <a:gs pos="0">
                <a:srgbClr val="339966">
                  <a:gamma/>
                  <a:shade val="46275"/>
                  <a:invGamma/>
                </a:srgbClr>
              </a:gs>
              <a:gs pos="100000">
                <a:srgbClr val="339966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bg2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r>
              <a:rPr lang="de-DE" sz="1200"/>
              <a:t>Admin</a:t>
            </a:r>
          </a:p>
        </p:txBody>
      </p:sp>
      <p:sp>
        <p:nvSpPr>
          <p:cNvPr id="9226" name="Oval 10"/>
          <p:cNvSpPr>
            <a:spLocks noChangeArrowheads="1"/>
          </p:cNvSpPr>
          <p:nvPr/>
        </p:nvSpPr>
        <p:spPr bwMode="auto">
          <a:xfrm>
            <a:off x="7391400" y="4648200"/>
            <a:ext cx="782638" cy="828675"/>
          </a:xfrm>
          <a:prstGeom prst="ellipse">
            <a:avLst/>
          </a:prstGeom>
          <a:gradFill rotWithShape="0">
            <a:gsLst>
              <a:gs pos="0">
                <a:srgbClr val="339966">
                  <a:gamma/>
                  <a:shade val="46275"/>
                  <a:invGamma/>
                </a:srgbClr>
              </a:gs>
              <a:gs pos="100000">
                <a:srgbClr val="339966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bg2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r>
              <a:rPr lang="de-DE" sz="1200"/>
              <a:t>New York</a:t>
            </a:r>
          </a:p>
        </p:txBody>
      </p:sp>
      <p:sp>
        <p:nvSpPr>
          <p:cNvPr id="9227" name="Oval 11"/>
          <p:cNvSpPr>
            <a:spLocks noChangeArrowheads="1"/>
          </p:cNvSpPr>
          <p:nvPr/>
        </p:nvSpPr>
        <p:spPr bwMode="auto">
          <a:xfrm>
            <a:off x="5943600" y="5562600"/>
            <a:ext cx="782638" cy="828675"/>
          </a:xfrm>
          <a:prstGeom prst="ellipse">
            <a:avLst/>
          </a:prstGeom>
          <a:gradFill rotWithShape="0">
            <a:gsLst>
              <a:gs pos="0">
                <a:srgbClr val="339966">
                  <a:gamma/>
                  <a:shade val="46275"/>
                  <a:invGamma/>
                </a:srgbClr>
              </a:gs>
              <a:gs pos="100000">
                <a:srgbClr val="339966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bg2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r>
              <a:rPr lang="de-DE" sz="1200"/>
              <a:t>Sales</a:t>
            </a:r>
          </a:p>
        </p:txBody>
      </p:sp>
      <p:sp>
        <p:nvSpPr>
          <p:cNvPr id="9228" name="Oval 12"/>
          <p:cNvSpPr>
            <a:spLocks noChangeArrowheads="1"/>
          </p:cNvSpPr>
          <p:nvPr/>
        </p:nvSpPr>
        <p:spPr bwMode="auto">
          <a:xfrm>
            <a:off x="4876800" y="5562600"/>
            <a:ext cx="782638" cy="828675"/>
          </a:xfrm>
          <a:prstGeom prst="ellipse">
            <a:avLst/>
          </a:prstGeom>
          <a:gradFill rotWithShape="0">
            <a:gsLst>
              <a:gs pos="0">
                <a:srgbClr val="339966">
                  <a:gamma/>
                  <a:shade val="46275"/>
                  <a:invGamma/>
                </a:srgbClr>
              </a:gs>
              <a:gs pos="100000">
                <a:srgbClr val="339966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bg2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r>
              <a:rPr lang="de-DE" sz="1200"/>
              <a:t>Admin</a:t>
            </a:r>
          </a:p>
        </p:txBody>
      </p:sp>
      <p:sp>
        <p:nvSpPr>
          <p:cNvPr id="9229" name="Oval 13"/>
          <p:cNvSpPr>
            <a:spLocks noChangeArrowheads="1"/>
          </p:cNvSpPr>
          <p:nvPr/>
        </p:nvSpPr>
        <p:spPr bwMode="auto">
          <a:xfrm>
            <a:off x="7924800" y="5562600"/>
            <a:ext cx="782638" cy="828675"/>
          </a:xfrm>
          <a:prstGeom prst="ellipse">
            <a:avLst/>
          </a:prstGeom>
          <a:gradFill rotWithShape="0">
            <a:gsLst>
              <a:gs pos="0">
                <a:srgbClr val="339966">
                  <a:gamma/>
                  <a:shade val="46275"/>
                  <a:invGamma/>
                </a:srgbClr>
              </a:gs>
              <a:gs pos="100000">
                <a:srgbClr val="339966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bg2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r>
              <a:rPr lang="de-DE" sz="1200"/>
              <a:t>Sales</a:t>
            </a:r>
          </a:p>
        </p:txBody>
      </p:sp>
      <p:sp>
        <p:nvSpPr>
          <p:cNvPr id="9230" name="Line 14"/>
          <p:cNvSpPr>
            <a:spLocks noChangeShapeType="1"/>
          </p:cNvSpPr>
          <p:nvPr/>
        </p:nvSpPr>
        <p:spPr bwMode="auto">
          <a:xfrm>
            <a:off x="6127750" y="5376863"/>
            <a:ext cx="134938" cy="188912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9231" name="Line 15"/>
          <p:cNvSpPr>
            <a:spLocks noChangeShapeType="1"/>
          </p:cNvSpPr>
          <p:nvPr/>
        </p:nvSpPr>
        <p:spPr bwMode="auto">
          <a:xfrm>
            <a:off x="8001000" y="5410200"/>
            <a:ext cx="134938" cy="188913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9232" name="Line 16"/>
          <p:cNvSpPr>
            <a:spLocks noChangeShapeType="1"/>
          </p:cNvSpPr>
          <p:nvPr/>
        </p:nvSpPr>
        <p:spPr bwMode="auto">
          <a:xfrm flipH="1">
            <a:off x="7348538" y="5376863"/>
            <a:ext cx="169862" cy="198437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10" y="571480"/>
            <a:ext cx="7772400" cy="855663"/>
          </a:xfrm>
        </p:spPr>
        <p:txBody>
          <a:bodyPr/>
          <a:lstStyle/>
          <a:p>
            <a:r>
              <a:rPr lang="en-US" dirty="0"/>
              <a:t>What is a Tree?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524000"/>
            <a:ext cx="8415338" cy="4906963"/>
          </a:xfrm>
        </p:spPr>
        <p:txBody>
          <a:bodyPr/>
          <a:lstStyle/>
          <a:p>
            <a:r>
              <a:rPr lang="en-US"/>
              <a:t>Hierarchical Domain Structure inside a single Namespace</a:t>
            </a:r>
          </a:p>
          <a:p>
            <a:pPr lvl="1"/>
            <a:r>
              <a:rPr lang="en-US"/>
              <a:t>adiscon.com</a:t>
            </a:r>
          </a:p>
          <a:p>
            <a:pPr lvl="1"/>
            <a:r>
              <a:rPr lang="en-US"/>
              <a:t>la.adiscon.com</a:t>
            </a:r>
          </a:p>
          <a:p>
            <a:pPr lvl="1"/>
            <a:r>
              <a:rPr lang="en-US"/>
              <a:t>ny.adiscon.com</a:t>
            </a:r>
          </a:p>
          <a:p>
            <a:r>
              <a:rPr lang="en-US"/>
              <a:t>Transitive Trusts created automatically</a:t>
            </a:r>
          </a:p>
          <a:p>
            <a:r>
              <a:rPr lang="en-US"/>
              <a:t>Sub-Domain must be added to Root-Domain – otherwise there will be no tree!</a:t>
            </a:r>
          </a:p>
        </p:txBody>
      </p:sp>
      <p:sp>
        <p:nvSpPr>
          <p:cNvPr id="7173" name="AutoShape 5"/>
          <p:cNvSpPr>
            <a:spLocks noChangeArrowheads="1"/>
          </p:cNvSpPr>
          <p:nvPr/>
        </p:nvSpPr>
        <p:spPr bwMode="auto">
          <a:xfrm rot="8100000">
            <a:off x="5751513" y="3581400"/>
            <a:ext cx="1066800" cy="1062038"/>
          </a:xfrm>
          <a:prstGeom prst="rtTriangle">
            <a:avLst/>
          </a:prstGeom>
          <a:gradFill rotWithShape="0">
            <a:gsLst>
              <a:gs pos="0">
                <a:schemeClr val="tx2">
                  <a:gamma/>
                  <a:shade val="46275"/>
                  <a:invGamma/>
                </a:schemeClr>
              </a:gs>
              <a:gs pos="100000">
                <a:schemeClr val="tx2"/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rot="10800000" wrap="none" anchor="ctr"/>
          <a:lstStyle/>
          <a:p>
            <a:endParaRPr lang="en-US"/>
          </a:p>
        </p:txBody>
      </p:sp>
      <p:sp>
        <p:nvSpPr>
          <p:cNvPr id="7174" name="Text Box 6"/>
          <p:cNvSpPr txBox="1">
            <a:spLocks noChangeArrowheads="1"/>
          </p:cNvSpPr>
          <p:nvPr/>
        </p:nvSpPr>
        <p:spPr bwMode="auto">
          <a:xfrm>
            <a:off x="5562600" y="3886200"/>
            <a:ext cx="1343025" cy="2444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000"/>
              <a:t>la.adiscon.com</a:t>
            </a: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6477000" y="2362200"/>
            <a:ext cx="1343025" cy="1062038"/>
            <a:chOff x="672" y="3069"/>
            <a:chExt cx="846" cy="669"/>
          </a:xfrm>
        </p:grpSpPr>
        <p:sp>
          <p:nvSpPr>
            <p:cNvPr id="7176" name="AutoShape 8"/>
            <p:cNvSpPr>
              <a:spLocks noChangeArrowheads="1"/>
            </p:cNvSpPr>
            <p:nvPr/>
          </p:nvSpPr>
          <p:spPr bwMode="auto">
            <a:xfrm rot="8100000">
              <a:off x="791" y="3069"/>
              <a:ext cx="672" cy="669"/>
            </a:xfrm>
            <a:prstGeom prst="rtTriangle">
              <a:avLst/>
            </a:prstGeom>
            <a:gradFill rotWithShape="0">
              <a:gsLst>
                <a:gs pos="0">
                  <a:schemeClr val="tx2">
                    <a:gamma/>
                    <a:shade val="46275"/>
                    <a:invGamma/>
                  </a:schemeClr>
                </a:gs>
                <a:gs pos="100000">
                  <a:schemeClr val="tx2"/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rot="10800000" wrap="none" anchor="ctr"/>
            <a:lstStyle/>
            <a:p>
              <a:endParaRPr lang="en-US"/>
            </a:p>
          </p:txBody>
        </p:sp>
        <p:sp>
          <p:nvSpPr>
            <p:cNvPr id="7177" name="Text Box 9"/>
            <p:cNvSpPr txBox="1">
              <a:spLocks noChangeArrowheads="1"/>
            </p:cNvSpPr>
            <p:nvPr/>
          </p:nvSpPr>
          <p:spPr bwMode="auto">
            <a:xfrm>
              <a:off x="672" y="3216"/>
              <a:ext cx="846" cy="192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1400"/>
                <a:t>adiscon.com</a:t>
              </a:r>
            </a:p>
          </p:txBody>
        </p:sp>
      </p:grpSp>
      <p:sp>
        <p:nvSpPr>
          <p:cNvPr id="7179" name="AutoShape 11"/>
          <p:cNvSpPr>
            <a:spLocks noChangeArrowheads="1"/>
          </p:cNvSpPr>
          <p:nvPr/>
        </p:nvSpPr>
        <p:spPr bwMode="auto">
          <a:xfrm rot="8100000">
            <a:off x="7504113" y="3573463"/>
            <a:ext cx="1066800" cy="1062037"/>
          </a:xfrm>
          <a:prstGeom prst="rtTriangle">
            <a:avLst/>
          </a:prstGeom>
          <a:gradFill rotWithShape="0">
            <a:gsLst>
              <a:gs pos="0">
                <a:schemeClr val="tx2">
                  <a:gamma/>
                  <a:shade val="46275"/>
                  <a:invGamma/>
                </a:schemeClr>
              </a:gs>
              <a:gs pos="100000">
                <a:schemeClr val="tx2"/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rot="10800000" wrap="none" anchor="ctr"/>
          <a:lstStyle/>
          <a:p>
            <a:endParaRPr lang="en-US"/>
          </a:p>
        </p:txBody>
      </p:sp>
      <p:sp>
        <p:nvSpPr>
          <p:cNvPr id="7180" name="Text Box 12"/>
          <p:cNvSpPr txBox="1">
            <a:spLocks noChangeArrowheads="1"/>
          </p:cNvSpPr>
          <p:nvPr/>
        </p:nvSpPr>
        <p:spPr bwMode="auto">
          <a:xfrm>
            <a:off x="7391400" y="3886200"/>
            <a:ext cx="1343025" cy="2444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000"/>
              <a:t>ny.adiscon.com</a:t>
            </a:r>
          </a:p>
        </p:txBody>
      </p:sp>
      <p:sp>
        <p:nvSpPr>
          <p:cNvPr id="7181" name="Text Box 13"/>
          <p:cNvSpPr txBox="1">
            <a:spLocks noChangeArrowheads="1"/>
          </p:cNvSpPr>
          <p:nvPr/>
        </p:nvSpPr>
        <p:spPr bwMode="auto">
          <a:xfrm>
            <a:off x="6781800" y="3200400"/>
            <a:ext cx="666750" cy="3667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sz="1800"/>
              <a:t>Tree</a:t>
            </a:r>
          </a:p>
        </p:txBody>
      </p:sp>
      <p:sp>
        <p:nvSpPr>
          <p:cNvPr id="7182" name="Line 14"/>
          <p:cNvSpPr>
            <a:spLocks noChangeShapeType="1"/>
          </p:cNvSpPr>
          <p:nvPr/>
        </p:nvSpPr>
        <p:spPr bwMode="auto">
          <a:xfrm flipH="1">
            <a:off x="6281738" y="2900363"/>
            <a:ext cx="157162" cy="46355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7183" name="Line 15"/>
          <p:cNvSpPr>
            <a:spLocks noChangeShapeType="1"/>
          </p:cNvSpPr>
          <p:nvPr/>
        </p:nvSpPr>
        <p:spPr bwMode="auto">
          <a:xfrm>
            <a:off x="7953375" y="2895600"/>
            <a:ext cx="90488" cy="461963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714348" y="642918"/>
            <a:ext cx="7772400" cy="855663"/>
          </a:xfrm>
        </p:spPr>
        <p:txBody>
          <a:bodyPr/>
          <a:lstStyle/>
          <a:p>
            <a:r>
              <a:rPr lang="en-US" dirty="0"/>
              <a:t>What is a Forest?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1472" y="1643050"/>
            <a:ext cx="7886728" cy="4452950"/>
          </a:xfrm>
        </p:spPr>
        <p:txBody>
          <a:bodyPr/>
          <a:lstStyle/>
          <a:p>
            <a:r>
              <a:rPr lang="en-US" dirty="0"/>
              <a:t>Combination of Trees</a:t>
            </a:r>
          </a:p>
          <a:p>
            <a:r>
              <a:rPr lang="en-US" dirty="0" err="1"/>
              <a:t>Disjunct</a:t>
            </a:r>
            <a:r>
              <a:rPr lang="en-US" dirty="0"/>
              <a:t> Namespaces</a:t>
            </a:r>
          </a:p>
          <a:p>
            <a:pPr lvl="1"/>
            <a:r>
              <a:rPr lang="en-US" dirty="0"/>
              <a:t>adiscon.de</a:t>
            </a:r>
          </a:p>
          <a:p>
            <a:pPr lvl="1"/>
            <a:r>
              <a:rPr lang="en-US" dirty="0"/>
              <a:t>adiscon.com</a:t>
            </a:r>
          </a:p>
          <a:p>
            <a:r>
              <a:rPr lang="en-US" dirty="0"/>
              <a:t>Transitive Trusts created automatically</a:t>
            </a:r>
          </a:p>
          <a:p>
            <a:r>
              <a:rPr lang="en-US" dirty="0"/>
              <a:t>There is one single tree-root!</a:t>
            </a:r>
          </a:p>
          <a:p>
            <a:r>
              <a:rPr lang="en-US" dirty="0"/>
              <a:t>Sub-Tree must be added to Root-Tree, otherwise no Forest will be created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030"/>
          <p:cNvGrpSpPr>
            <a:grpSpLocks/>
          </p:cNvGrpSpPr>
          <p:nvPr/>
        </p:nvGrpSpPr>
        <p:grpSpPr bwMode="auto">
          <a:xfrm>
            <a:off x="4876800" y="2290763"/>
            <a:ext cx="1447800" cy="1441450"/>
            <a:chOff x="2194" y="1283"/>
            <a:chExt cx="983" cy="979"/>
          </a:xfrm>
        </p:grpSpPr>
        <p:sp>
          <p:nvSpPr>
            <p:cNvPr id="54279" name="AutoShape 1031"/>
            <p:cNvSpPr>
              <a:spLocks noChangeArrowheads="1"/>
            </p:cNvSpPr>
            <p:nvPr/>
          </p:nvSpPr>
          <p:spPr bwMode="auto">
            <a:xfrm rot="8100000">
              <a:off x="2194" y="1283"/>
              <a:ext cx="983" cy="979"/>
            </a:xfrm>
            <a:prstGeom prst="rtTriangle">
              <a:avLst/>
            </a:prstGeom>
            <a:gradFill rotWithShape="0">
              <a:gsLst>
                <a:gs pos="0">
                  <a:srgbClr val="CC99FF">
                    <a:gamma/>
                    <a:shade val="46275"/>
                    <a:invGamma/>
                  </a:srgbClr>
                </a:gs>
                <a:gs pos="100000">
                  <a:srgbClr val="CC99FF"/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rot="10800000" wrap="none" anchor="ctr"/>
            <a:lstStyle/>
            <a:p>
              <a:endParaRPr lang="en-US"/>
            </a:p>
          </p:txBody>
        </p:sp>
        <p:sp>
          <p:nvSpPr>
            <p:cNvPr id="54280" name="Text Box 1032"/>
            <p:cNvSpPr txBox="1">
              <a:spLocks noChangeArrowheads="1"/>
            </p:cNvSpPr>
            <p:nvPr/>
          </p:nvSpPr>
          <p:spPr bwMode="auto">
            <a:xfrm>
              <a:off x="2208" y="1488"/>
              <a:ext cx="912" cy="249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1800"/>
                <a:t>Domain</a:t>
              </a:r>
            </a:p>
          </p:txBody>
        </p:sp>
      </p:grpSp>
      <p:sp>
        <p:nvSpPr>
          <p:cNvPr id="54317" name="Line 1069"/>
          <p:cNvSpPr>
            <a:spLocks noChangeShapeType="1"/>
          </p:cNvSpPr>
          <p:nvPr/>
        </p:nvSpPr>
        <p:spPr bwMode="auto">
          <a:xfrm>
            <a:off x="4876800" y="1524000"/>
            <a:ext cx="762000" cy="9906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 type="none" w="sm" len="sm"/>
            <a:tailEnd type="triangle" w="lg" len="lg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54274" name="Rectangle 1026"/>
          <p:cNvSpPr>
            <a:spLocks noGrp="1" noChangeArrowheads="1"/>
          </p:cNvSpPr>
          <p:nvPr>
            <p:ph type="title"/>
          </p:nvPr>
        </p:nvSpPr>
        <p:spPr>
          <a:xfrm>
            <a:off x="714348" y="571480"/>
            <a:ext cx="7772400" cy="855663"/>
          </a:xfrm>
        </p:spPr>
        <p:txBody>
          <a:bodyPr/>
          <a:lstStyle/>
          <a:p>
            <a:r>
              <a:rPr lang="en-US" dirty="0"/>
              <a:t>The Tree-Root</a:t>
            </a:r>
          </a:p>
        </p:txBody>
      </p:sp>
      <p:sp>
        <p:nvSpPr>
          <p:cNvPr id="54276" name="Rectangle 1028"/>
          <p:cNvSpPr>
            <a:spLocks noChangeArrowheads="1"/>
          </p:cNvSpPr>
          <p:nvPr/>
        </p:nvSpPr>
        <p:spPr bwMode="auto">
          <a:xfrm>
            <a:off x="152400" y="1431923"/>
            <a:ext cx="8610600" cy="178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82562" tIns="46038" rIns="182562" bIns="46038"/>
          <a:lstStyle/>
          <a:p>
            <a:pPr marL="476250" indent="-476250" algn="l">
              <a:lnSpc>
                <a:spcPct val="90000"/>
              </a:lnSpc>
              <a:spcBef>
                <a:spcPct val="3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</a:pP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First Domain installed</a:t>
            </a:r>
          </a:p>
          <a:p>
            <a:pPr marL="476250" indent="-476250" algn="l">
              <a:lnSpc>
                <a:spcPct val="90000"/>
              </a:lnSpc>
              <a:spcBef>
                <a:spcPct val="3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</a:pP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Single Schema</a:t>
            </a:r>
          </a:p>
          <a:p>
            <a:pPr marL="476250" indent="-476250" algn="l">
              <a:lnSpc>
                <a:spcPct val="90000"/>
              </a:lnSpc>
              <a:spcBef>
                <a:spcPct val="3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</a:pP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Absolutely vital!</a:t>
            </a:r>
          </a:p>
        </p:txBody>
      </p:sp>
      <p:sp>
        <p:nvSpPr>
          <p:cNvPr id="54315" name="AutoShape 1067"/>
          <p:cNvSpPr>
            <a:spLocks noChangeArrowheads="1"/>
          </p:cNvSpPr>
          <p:nvPr/>
        </p:nvSpPr>
        <p:spPr bwMode="auto">
          <a:xfrm rot="8100000">
            <a:off x="5562600" y="4384675"/>
            <a:ext cx="2779713" cy="2768600"/>
          </a:xfrm>
          <a:prstGeom prst="rtTriangle">
            <a:avLst/>
          </a:prstGeom>
          <a:gradFill rotWithShape="0">
            <a:gsLst>
              <a:gs pos="0">
                <a:srgbClr val="CC99FF">
                  <a:gamma/>
                  <a:shade val="46275"/>
                  <a:invGamma/>
                </a:srgbClr>
              </a:gs>
              <a:gs pos="100000">
                <a:srgbClr val="CC99FF"/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rot="10800000" wrap="none" anchor="ctr"/>
          <a:lstStyle/>
          <a:p>
            <a:endParaRPr lang="en-US"/>
          </a:p>
        </p:txBody>
      </p:sp>
      <p:sp>
        <p:nvSpPr>
          <p:cNvPr id="54287" name="printer2"/>
          <p:cNvSpPr>
            <a:spLocks noEditPoints="1" noChangeArrowheads="1"/>
          </p:cNvSpPr>
          <p:nvPr/>
        </p:nvSpPr>
        <p:spPr bwMode="auto">
          <a:xfrm>
            <a:off x="7848600" y="5567363"/>
            <a:ext cx="828675" cy="414337"/>
          </a:xfrm>
          <a:custGeom>
            <a:avLst/>
            <a:gdLst>
              <a:gd name="T0" fmla="*/ 10673 w 21600"/>
              <a:gd name="T1" fmla="*/ 0 h 21600"/>
              <a:gd name="T2" fmla="*/ 19186 w 21600"/>
              <a:gd name="T3" fmla="*/ 0 h 21600"/>
              <a:gd name="T4" fmla="*/ 21600 w 21600"/>
              <a:gd name="T5" fmla="*/ 4703 h 21600"/>
              <a:gd name="T6" fmla="*/ 21600 w 21600"/>
              <a:gd name="T7" fmla="*/ 10800 h 21600"/>
              <a:gd name="T8" fmla="*/ 21600 w 21600"/>
              <a:gd name="T9" fmla="*/ 16548 h 21600"/>
              <a:gd name="T10" fmla="*/ 18042 w 21600"/>
              <a:gd name="T11" fmla="*/ 21600 h 21600"/>
              <a:gd name="T12" fmla="*/ 10673 w 21600"/>
              <a:gd name="T13" fmla="*/ 21600 h 21600"/>
              <a:gd name="T14" fmla="*/ 3176 w 21600"/>
              <a:gd name="T15" fmla="*/ 21600 h 21600"/>
              <a:gd name="T16" fmla="*/ 0 w 21600"/>
              <a:gd name="T17" fmla="*/ 16548 h 21600"/>
              <a:gd name="T18" fmla="*/ 0 w 21600"/>
              <a:gd name="T19" fmla="*/ 10800 h 21600"/>
              <a:gd name="T20" fmla="*/ 0 w 21600"/>
              <a:gd name="T21" fmla="*/ 4703 h 21600"/>
              <a:gd name="T22" fmla="*/ 2414 w 21600"/>
              <a:gd name="T23" fmla="*/ 0 h 21600"/>
              <a:gd name="T24" fmla="*/ 1397 w 21600"/>
              <a:gd name="T25" fmla="*/ 23298 h 21600"/>
              <a:gd name="T26" fmla="*/ 20266 w 21600"/>
              <a:gd name="T27" fmla="*/ 311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T24" t="T25" r="T26" b="T27"/>
            <a:pathLst>
              <a:path w="21600" h="21600" extrusionOk="0">
                <a:moveTo>
                  <a:pt x="10673" y="0"/>
                </a:moveTo>
                <a:lnTo>
                  <a:pt x="19186" y="0"/>
                </a:lnTo>
                <a:lnTo>
                  <a:pt x="21600" y="4703"/>
                </a:lnTo>
                <a:lnTo>
                  <a:pt x="21600" y="10800"/>
                </a:lnTo>
                <a:lnTo>
                  <a:pt x="21600" y="16548"/>
                </a:lnTo>
                <a:lnTo>
                  <a:pt x="18042" y="16548"/>
                </a:lnTo>
                <a:lnTo>
                  <a:pt x="18042" y="21600"/>
                </a:lnTo>
                <a:lnTo>
                  <a:pt x="10673" y="21600"/>
                </a:lnTo>
                <a:lnTo>
                  <a:pt x="3176" y="21600"/>
                </a:lnTo>
                <a:lnTo>
                  <a:pt x="3176" y="16548"/>
                </a:lnTo>
                <a:lnTo>
                  <a:pt x="0" y="16548"/>
                </a:lnTo>
                <a:lnTo>
                  <a:pt x="0" y="10800"/>
                </a:lnTo>
                <a:lnTo>
                  <a:pt x="0" y="4703"/>
                </a:lnTo>
                <a:lnTo>
                  <a:pt x="2414" y="0"/>
                </a:lnTo>
                <a:lnTo>
                  <a:pt x="10673" y="0"/>
                </a:lnTo>
                <a:close/>
              </a:path>
              <a:path w="21600" h="21600" extrusionOk="0">
                <a:moveTo>
                  <a:pt x="0" y="4703"/>
                </a:moveTo>
                <a:lnTo>
                  <a:pt x="3558" y="4703"/>
                </a:lnTo>
                <a:lnTo>
                  <a:pt x="17026" y="4703"/>
                </a:lnTo>
                <a:lnTo>
                  <a:pt x="21600" y="4703"/>
                </a:lnTo>
                <a:lnTo>
                  <a:pt x="0" y="4703"/>
                </a:lnTo>
                <a:moveTo>
                  <a:pt x="16518" y="4703"/>
                </a:moveTo>
                <a:lnTo>
                  <a:pt x="16518" y="10452"/>
                </a:lnTo>
                <a:lnTo>
                  <a:pt x="0" y="10452"/>
                </a:lnTo>
                <a:moveTo>
                  <a:pt x="4320" y="16548"/>
                </a:moveTo>
                <a:lnTo>
                  <a:pt x="4320" y="17419"/>
                </a:lnTo>
                <a:lnTo>
                  <a:pt x="4320" y="20555"/>
                </a:lnTo>
                <a:lnTo>
                  <a:pt x="4320" y="21600"/>
                </a:lnTo>
                <a:lnTo>
                  <a:pt x="4320" y="16548"/>
                </a:lnTo>
                <a:moveTo>
                  <a:pt x="16899" y="16548"/>
                </a:moveTo>
                <a:lnTo>
                  <a:pt x="16899" y="17419"/>
                </a:lnTo>
                <a:lnTo>
                  <a:pt x="16899" y="20555"/>
                </a:lnTo>
                <a:lnTo>
                  <a:pt x="16899" y="21600"/>
                </a:lnTo>
                <a:lnTo>
                  <a:pt x="16899" y="16548"/>
                </a:lnTo>
                <a:moveTo>
                  <a:pt x="15247" y="14981"/>
                </a:moveTo>
                <a:lnTo>
                  <a:pt x="15247" y="10452"/>
                </a:lnTo>
                <a:lnTo>
                  <a:pt x="16899" y="16548"/>
                </a:lnTo>
                <a:lnTo>
                  <a:pt x="18042" y="16548"/>
                </a:lnTo>
                <a:lnTo>
                  <a:pt x="16518" y="10452"/>
                </a:lnTo>
                <a:moveTo>
                  <a:pt x="15247" y="14981"/>
                </a:moveTo>
                <a:lnTo>
                  <a:pt x="15247" y="14981"/>
                </a:lnTo>
                <a:lnTo>
                  <a:pt x="16772" y="17942"/>
                </a:lnTo>
                <a:lnTo>
                  <a:pt x="4447" y="17942"/>
                </a:lnTo>
                <a:lnTo>
                  <a:pt x="5972" y="14981"/>
                </a:lnTo>
                <a:lnTo>
                  <a:pt x="5972" y="10452"/>
                </a:lnTo>
                <a:lnTo>
                  <a:pt x="4320" y="16548"/>
                </a:lnTo>
                <a:lnTo>
                  <a:pt x="3176" y="16548"/>
                </a:lnTo>
                <a:lnTo>
                  <a:pt x="4701" y="10452"/>
                </a:lnTo>
                <a:moveTo>
                  <a:pt x="20202" y="5574"/>
                </a:moveTo>
                <a:lnTo>
                  <a:pt x="20711" y="5574"/>
                </a:lnTo>
                <a:lnTo>
                  <a:pt x="20711" y="7839"/>
                </a:lnTo>
                <a:lnTo>
                  <a:pt x="20202" y="7839"/>
                </a:lnTo>
                <a:lnTo>
                  <a:pt x="20202" y="5574"/>
                </a:lnTo>
                <a:moveTo>
                  <a:pt x="5972" y="14981"/>
                </a:moveTo>
                <a:lnTo>
                  <a:pt x="7496" y="14981"/>
                </a:lnTo>
                <a:lnTo>
                  <a:pt x="13341" y="14981"/>
                </a:lnTo>
                <a:lnTo>
                  <a:pt x="15247" y="14981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54277" name="Oval 1029"/>
          <p:cNvSpPr>
            <a:spLocks noChangeArrowheads="1"/>
          </p:cNvSpPr>
          <p:nvPr/>
        </p:nvSpPr>
        <p:spPr bwMode="auto">
          <a:xfrm>
            <a:off x="6705600" y="4195763"/>
            <a:ext cx="533400" cy="466725"/>
          </a:xfrm>
          <a:prstGeom prst="ellipse">
            <a:avLst/>
          </a:prstGeom>
          <a:gradFill rotWithShape="0">
            <a:gsLst>
              <a:gs pos="0">
                <a:srgbClr val="339966">
                  <a:gamma/>
                  <a:shade val="46275"/>
                  <a:invGamma/>
                </a:srgbClr>
              </a:gs>
              <a:gs pos="100000">
                <a:srgbClr val="339966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bg2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r>
              <a:rPr lang="en-US" sz="1200"/>
              <a:t>OU</a:t>
            </a:r>
          </a:p>
        </p:txBody>
      </p:sp>
      <p:sp>
        <p:nvSpPr>
          <p:cNvPr id="54281" name="Text Box 1033"/>
          <p:cNvSpPr txBox="1">
            <a:spLocks noChangeArrowheads="1"/>
          </p:cNvSpPr>
          <p:nvPr/>
        </p:nvSpPr>
        <p:spPr bwMode="auto">
          <a:xfrm>
            <a:off x="5867400" y="4576763"/>
            <a:ext cx="2165350" cy="36671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/>
              <a:t>Domain</a:t>
            </a:r>
          </a:p>
        </p:txBody>
      </p:sp>
      <p:sp>
        <p:nvSpPr>
          <p:cNvPr id="54282" name="Oval 1034"/>
          <p:cNvSpPr>
            <a:spLocks noChangeArrowheads="1"/>
          </p:cNvSpPr>
          <p:nvPr/>
        </p:nvSpPr>
        <p:spPr bwMode="auto">
          <a:xfrm>
            <a:off x="7239000" y="4805363"/>
            <a:ext cx="533400" cy="466725"/>
          </a:xfrm>
          <a:prstGeom prst="ellipse">
            <a:avLst/>
          </a:prstGeom>
          <a:gradFill rotWithShape="0">
            <a:gsLst>
              <a:gs pos="0">
                <a:srgbClr val="339966">
                  <a:gamma/>
                  <a:shade val="46275"/>
                  <a:invGamma/>
                </a:srgbClr>
              </a:gs>
              <a:gs pos="100000">
                <a:srgbClr val="339966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bg2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r>
              <a:rPr lang="en-US" sz="1200"/>
              <a:t>OU</a:t>
            </a:r>
          </a:p>
        </p:txBody>
      </p:sp>
      <p:sp>
        <p:nvSpPr>
          <p:cNvPr id="54283" name="Oval 1035"/>
          <p:cNvSpPr>
            <a:spLocks noChangeArrowheads="1"/>
          </p:cNvSpPr>
          <p:nvPr/>
        </p:nvSpPr>
        <p:spPr bwMode="auto">
          <a:xfrm>
            <a:off x="6019800" y="4805363"/>
            <a:ext cx="533400" cy="466725"/>
          </a:xfrm>
          <a:prstGeom prst="ellipse">
            <a:avLst/>
          </a:prstGeom>
          <a:gradFill rotWithShape="0">
            <a:gsLst>
              <a:gs pos="0">
                <a:srgbClr val="339966">
                  <a:gamma/>
                  <a:shade val="46275"/>
                  <a:invGamma/>
                </a:srgbClr>
              </a:gs>
              <a:gs pos="100000">
                <a:srgbClr val="339966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bg2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r>
              <a:rPr lang="en-US" sz="1200"/>
              <a:t>OU</a:t>
            </a:r>
          </a:p>
        </p:txBody>
      </p:sp>
      <p:sp>
        <p:nvSpPr>
          <p:cNvPr id="54284" name="Line 1036"/>
          <p:cNvSpPr>
            <a:spLocks noChangeShapeType="1"/>
          </p:cNvSpPr>
          <p:nvPr/>
        </p:nvSpPr>
        <p:spPr bwMode="auto">
          <a:xfrm flipH="1" flipV="1">
            <a:off x="7162800" y="4576763"/>
            <a:ext cx="196850" cy="2667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54285" name="Line 1037"/>
          <p:cNvSpPr>
            <a:spLocks noChangeShapeType="1"/>
          </p:cNvSpPr>
          <p:nvPr/>
        </p:nvSpPr>
        <p:spPr bwMode="auto">
          <a:xfrm flipH="1">
            <a:off x="6477000" y="4576763"/>
            <a:ext cx="304800" cy="3048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54286" name="computr2"/>
          <p:cNvSpPr>
            <a:spLocks noEditPoints="1" noChangeArrowheads="1"/>
          </p:cNvSpPr>
          <p:nvPr/>
        </p:nvSpPr>
        <p:spPr bwMode="auto">
          <a:xfrm>
            <a:off x="5486400" y="5567363"/>
            <a:ext cx="609600" cy="609600"/>
          </a:xfrm>
          <a:custGeom>
            <a:avLst/>
            <a:gdLst>
              <a:gd name="T0" fmla="*/ 10800 w 21600"/>
              <a:gd name="T1" fmla="*/ 0 h 21600"/>
              <a:gd name="T2" fmla="*/ 10800 w 21600"/>
              <a:gd name="T3" fmla="*/ 21600 h 21600"/>
              <a:gd name="T4" fmla="*/ 17326 w 21600"/>
              <a:gd name="T5" fmla="*/ 0 h 21600"/>
              <a:gd name="T6" fmla="*/ 4274 w 21600"/>
              <a:gd name="T7" fmla="*/ 0 h 21600"/>
              <a:gd name="T8" fmla="*/ 4274 w 21600"/>
              <a:gd name="T9" fmla="*/ 11631 h 21600"/>
              <a:gd name="T10" fmla="*/ 17326 w 21600"/>
              <a:gd name="T11" fmla="*/ 11631 h 21600"/>
              <a:gd name="T12" fmla="*/ 4274 w 21600"/>
              <a:gd name="T13" fmla="*/ 5816 h 21600"/>
              <a:gd name="T14" fmla="*/ 17326 w 21600"/>
              <a:gd name="T15" fmla="*/ 5816 h 21600"/>
              <a:gd name="T16" fmla="*/ 18828 w 21600"/>
              <a:gd name="T17" fmla="*/ 15785 h 21600"/>
              <a:gd name="T18" fmla="*/ 2772 w 21600"/>
              <a:gd name="T19" fmla="*/ 15785 h 21600"/>
              <a:gd name="T20" fmla="*/ 6194 w 21600"/>
              <a:gd name="T21" fmla="*/ 1913 h 21600"/>
              <a:gd name="T22" fmla="*/ 15565 w 21600"/>
              <a:gd name="T23" fmla="*/ 97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21022" y="20295"/>
                </a:moveTo>
                <a:lnTo>
                  <a:pt x="18828" y="18396"/>
                </a:lnTo>
                <a:lnTo>
                  <a:pt x="18828" y="13174"/>
                </a:lnTo>
                <a:lnTo>
                  <a:pt x="15478" y="13174"/>
                </a:lnTo>
                <a:lnTo>
                  <a:pt x="15478" y="11631"/>
                </a:lnTo>
                <a:lnTo>
                  <a:pt x="17326" y="11631"/>
                </a:lnTo>
                <a:lnTo>
                  <a:pt x="17326" y="11156"/>
                </a:lnTo>
                <a:lnTo>
                  <a:pt x="17326" y="0"/>
                </a:lnTo>
                <a:lnTo>
                  <a:pt x="10858" y="0"/>
                </a:lnTo>
                <a:lnTo>
                  <a:pt x="4274" y="0"/>
                </a:lnTo>
                <a:lnTo>
                  <a:pt x="4274" y="11037"/>
                </a:lnTo>
                <a:lnTo>
                  <a:pt x="4274" y="11631"/>
                </a:lnTo>
                <a:lnTo>
                  <a:pt x="6122" y="11631"/>
                </a:lnTo>
                <a:lnTo>
                  <a:pt x="6122" y="13174"/>
                </a:lnTo>
                <a:lnTo>
                  <a:pt x="2772" y="13174"/>
                </a:lnTo>
                <a:lnTo>
                  <a:pt x="2772" y="18514"/>
                </a:lnTo>
                <a:lnTo>
                  <a:pt x="693" y="20295"/>
                </a:lnTo>
                <a:lnTo>
                  <a:pt x="462" y="20413"/>
                </a:lnTo>
                <a:lnTo>
                  <a:pt x="231" y="20651"/>
                </a:lnTo>
                <a:lnTo>
                  <a:pt x="116" y="20888"/>
                </a:lnTo>
                <a:lnTo>
                  <a:pt x="0" y="21125"/>
                </a:lnTo>
                <a:lnTo>
                  <a:pt x="0" y="21244"/>
                </a:lnTo>
                <a:lnTo>
                  <a:pt x="116" y="21363"/>
                </a:lnTo>
                <a:lnTo>
                  <a:pt x="116" y="21481"/>
                </a:lnTo>
                <a:lnTo>
                  <a:pt x="231" y="21481"/>
                </a:lnTo>
                <a:lnTo>
                  <a:pt x="347" y="21600"/>
                </a:lnTo>
                <a:lnTo>
                  <a:pt x="578" y="21600"/>
                </a:lnTo>
                <a:lnTo>
                  <a:pt x="693" y="21600"/>
                </a:lnTo>
                <a:lnTo>
                  <a:pt x="10858" y="21600"/>
                </a:lnTo>
                <a:lnTo>
                  <a:pt x="20907" y="21600"/>
                </a:lnTo>
                <a:lnTo>
                  <a:pt x="21138" y="21600"/>
                </a:lnTo>
                <a:lnTo>
                  <a:pt x="21253" y="21600"/>
                </a:lnTo>
                <a:lnTo>
                  <a:pt x="21369" y="21481"/>
                </a:lnTo>
                <a:lnTo>
                  <a:pt x="21484" y="21481"/>
                </a:lnTo>
                <a:lnTo>
                  <a:pt x="21600" y="21363"/>
                </a:lnTo>
                <a:lnTo>
                  <a:pt x="21600" y="21244"/>
                </a:lnTo>
                <a:lnTo>
                  <a:pt x="21600" y="21125"/>
                </a:lnTo>
                <a:lnTo>
                  <a:pt x="21484" y="20888"/>
                </a:lnTo>
                <a:lnTo>
                  <a:pt x="21369" y="20651"/>
                </a:lnTo>
                <a:lnTo>
                  <a:pt x="21253" y="20413"/>
                </a:lnTo>
                <a:lnTo>
                  <a:pt x="21022" y="20295"/>
                </a:lnTo>
                <a:close/>
              </a:path>
              <a:path w="21600" h="21600" extrusionOk="0">
                <a:moveTo>
                  <a:pt x="18019" y="18514"/>
                </a:moveTo>
                <a:lnTo>
                  <a:pt x="17326" y="17921"/>
                </a:lnTo>
                <a:lnTo>
                  <a:pt x="4389" y="17921"/>
                </a:lnTo>
                <a:lnTo>
                  <a:pt x="3696" y="18514"/>
                </a:lnTo>
                <a:lnTo>
                  <a:pt x="18019" y="18514"/>
                </a:lnTo>
                <a:close/>
              </a:path>
              <a:path w="21600" h="21600" extrusionOk="0">
                <a:moveTo>
                  <a:pt x="19174" y="19701"/>
                </a:moveTo>
                <a:lnTo>
                  <a:pt x="18481" y="19108"/>
                </a:lnTo>
                <a:lnTo>
                  <a:pt x="3119" y="19108"/>
                </a:lnTo>
                <a:lnTo>
                  <a:pt x="2426" y="19701"/>
                </a:lnTo>
                <a:lnTo>
                  <a:pt x="19174" y="19701"/>
                </a:lnTo>
                <a:close/>
              </a:path>
              <a:path w="21600" h="21600" extrusionOk="0">
                <a:moveTo>
                  <a:pt x="20560" y="20769"/>
                </a:moveTo>
                <a:lnTo>
                  <a:pt x="19867" y="20176"/>
                </a:lnTo>
                <a:lnTo>
                  <a:pt x="1848" y="20176"/>
                </a:lnTo>
                <a:lnTo>
                  <a:pt x="1155" y="20769"/>
                </a:lnTo>
                <a:lnTo>
                  <a:pt x="20560" y="20769"/>
                </a:lnTo>
                <a:close/>
              </a:path>
              <a:path w="21600" h="21600" extrusionOk="0">
                <a:moveTo>
                  <a:pt x="18828" y="18396"/>
                </a:moveTo>
                <a:lnTo>
                  <a:pt x="17442" y="17209"/>
                </a:lnTo>
                <a:lnTo>
                  <a:pt x="4158" y="17209"/>
                </a:lnTo>
                <a:lnTo>
                  <a:pt x="2772" y="18514"/>
                </a:lnTo>
                <a:moveTo>
                  <a:pt x="13168" y="14123"/>
                </a:moveTo>
                <a:lnTo>
                  <a:pt x="13168" y="14716"/>
                </a:lnTo>
                <a:lnTo>
                  <a:pt x="17788" y="14716"/>
                </a:lnTo>
                <a:lnTo>
                  <a:pt x="17788" y="14123"/>
                </a:lnTo>
                <a:lnTo>
                  <a:pt x="13168" y="14123"/>
                </a:lnTo>
                <a:close/>
              </a:path>
              <a:path w="21600" h="21600" extrusionOk="0">
                <a:moveTo>
                  <a:pt x="6122" y="1899"/>
                </a:moveTo>
                <a:lnTo>
                  <a:pt x="6122" y="9732"/>
                </a:lnTo>
                <a:lnTo>
                  <a:pt x="15478" y="9732"/>
                </a:lnTo>
                <a:lnTo>
                  <a:pt x="15478" y="1899"/>
                </a:lnTo>
                <a:lnTo>
                  <a:pt x="6122" y="1899"/>
                </a:lnTo>
                <a:moveTo>
                  <a:pt x="6122" y="11631"/>
                </a:moveTo>
                <a:lnTo>
                  <a:pt x="15478" y="11631"/>
                </a:lnTo>
                <a:lnTo>
                  <a:pt x="15478" y="13174"/>
                </a:lnTo>
                <a:lnTo>
                  <a:pt x="6122" y="13174"/>
                </a:lnTo>
                <a:lnTo>
                  <a:pt x="6122" y="11631"/>
                </a:lnTo>
                <a:close/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graphicFrame>
        <p:nvGraphicFramePr>
          <p:cNvPr id="81920" name="Object 1024"/>
          <p:cNvGraphicFramePr>
            <a:graphicFrameLocks noChangeAspect="1"/>
          </p:cNvGraphicFramePr>
          <p:nvPr/>
        </p:nvGraphicFramePr>
        <p:xfrm>
          <a:off x="6248400" y="5567363"/>
          <a:ext cx="479425" cy="609600"/>
        </p:xfrm>
        <a:graphic>
          <a:graphicData uri="http://schemas.openxmlformats.org/presentationml/2006/ole">
            <p:oleObj spid="_x0000_s26626" name="Bitmap Image" r:id="rId3" imgW="142933" imgH="181096" progId="PBrush">
              <p:embed/>
            </p:oleObj>
          </a:graphicData>
        </a:graphic>
      </p:graphicFrame>
      <p:graphicFrame>
        <p:nvGraphicFramePr>
          <p:cNvPr id="81921" name="Object 1025"/>
          <p:cNvGraphicFramePr>
            <a:graphicFrameLocks noChangeAspect="1"/>
          </p:cNvGraphicFramePr>
          <p:nvPr/>
        </p:nvGraphicFramePr>
        <p:xfrm>
          <a:off x="7010400" y="5567363"/>
          <a:ext cx="533400" cy="506412"/>
        </p:xfrm>
        <a:graphic>
          <a:graphicData uri="http://schemas.openxmlformats.org/presentationml/2006/ole">
            <p:oleObj spid="_x0000_s26627" name="Bitmap Image" r:id="rId4" imgW="190426" imgH="181096" progId="PBrush">
              <p:embed/>
            </p:oleObj>
          </a:graphicData>
        </a:graphic>
      </p:graphicFrame>
      <p:sp>
        <p:nvSpPr>
          <p:cNvPr id="54290" name="Text Box 1042"/>
          <p:cNvSpPr txBox="1">
            <a:spLocks noChangeArrowheads="1"/>
          </p:cNvSpPr>
          <p:nvPr/>
        </p:nvSpPr>
        <p:spPr bwMode="auto">
          <a:xfrm>
            <a:off x="5562600" y="6253163"/>
            <a:ext cx="2971800" cy="36671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/>
              <a:t>Objects</a:t>
            </a:r>
          </a:p>
        </p:txBody>
      </p:sp>
      <p:sp>
        <p:nvSpPr>
          <p:cNvPr id="54291" name="Line 1043"/>
          <p:cNvSpPr>
            <a:spLocks noChangeShapeType="1"/>
          </p:cNvSpPr>
          <p:nvPr/>
        </p:nvSpPr>
        <p:spPr bwMode="auto">
          <a:xfrm flipH="1">
            <a:off x="5791200" y="5197475"/>
            <a:ext cx="300038" cy="369888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54292" name="Line 1044"/>
          <p:cNvSpPr>
            <a:spLocks noChangeShapeType="1"/>
          </p:cNvSpPr>
          <p:nvPr/>
        </p:nvSpPr>
        <p:spPr bwMode="auto">
          <a:xfrm flipH="1">
            <a:off x="7239000" y="5257800"/>
            <a:ext cx="155575" cy="309563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54293" name="Line 1045"/>
          <p:cNvSpPr>
            <a:spLocks noChangeShapeType="1"/>
          </p:cNvSpPr>
          <p:nvPr/>
        </p:nvSpPr>
        <p:spPr bwMode="auto">
          <a:xfrm>
            <a:off x="6397625" y="5246688"/>
            <a:ext cx="155575" cy="320675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54294" name="Line 1046"/>
          <p:cNvSpPr>
            <a:spLocks noChangeShapeType="1"/>
          </p:cNvSpPr>
          <p:nvPr/>
        </p:nvSpPr>
        <p:spPr bwMode="auto">
          <a:xfrm>
            <a:off x="7700963" y="5191125"/>
            <a:ext cx="376237" cy="376238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54295" name="Line 1047"/>
          <p:cNvSpPr>
            <a:spLocks noChangeShapeType="1"/>
          </p:cNvSpPr>
          <p:nvPr/>
        </p:nvSpPr>
        <p:spPr bwMode="auto">
          <a:xfrm>
            <a:off x="6627813" y="3014663"/>
            <a:ext cx="328612" cy="790575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grpSp>
        <p:nvGrpSpPr>
          <p:cNvPr id="3" name="Group 1048"/>
          <p:cNvGrpSpPr>
            <a:grpSpLocks/>
          </p:cNvGrpSpPr>
          <p:nvPr/>
        </p:nvGrpSpPr>
        <p:grpSpPr bwMode="auto">
          <a:xfrm>
            <a:off x="3810000" y="4043363"/>
            <a:ext cx="1447800" cy="1441450"/>
            <a:chOff x="2194" y="1283"/>
            <a:chExt cx="983" cy="979"/>
          </a:xfrm>
        </p:grpSpPr>
        <p:sp>
          <p:nvSpPr>
            <p:cNvPr id="54297" name="AutoShape 1049"/>
            <p:cNvSpPr>
              <a:spLocks noChangeArrowheads="1"/>
            </p:cNvSpPr>
            <p:nvPr/>
          </p:nvSpPr>
          <p:spPr bwMode="auto">
            <a:xfrm rot="8100000">
              <a:off x="2194" y="1283"/>
              <a:ext cx="983" cy="979"/>
            </a:xfrm>
            <a:prstGeom prst="rtTriangle">
              <a:avLst/>
            </a:prstGeom>
            <a:gradFill rotWithShape="0">
              <a:gsLst>
                <a:gs pos="0">
                  <a:srgbClr val="CC99FF">
                    <a:gamma/>
                    <a:shade val="46275"/>
                    <a:invGamma/>
                  </a:srgbClr>
                </a:gs>
                <a:gs pos="100000">
                  <a:srgbClr val="CC99FF"/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rot="10800000" wrap="none" anchor="ctr"/>
            <a:lstStyle/>
            <a:p>
              <a:endParaRPr lang="en-US"/>
            </a:p>
          </p:txBody>
        </p:sp>
        <p:sp>
          <p:nvSpPr>
            <p:cNvPr id="54298" name="Text Box 1050"/>
            <p:cNvSpPr txBox="1">
              <a:spLocks noChangeArrowheads="1"/>
            </p:cNvSpPr>
            <p:nvPr/>
          </p:nvSpPr>
          <p:spPr bwMode="auto">
            <a:xfrm>
              <a:off x="2208" y="1488"/>
              <a:ext cx="912" cy="249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1800"/>
                <a:t>Domain</a:t>
              </a:r>
            </a:p>
          </p:txBody>
        </p:sp>
      </p:grpSp>
      <p:sp>
        <p:nvSpPr>
          <p:cNvPr id="54299" name="Line 1051"/>
          <p:cNvSpPr>
            <a:spLocks noChangeShapeType="1"/>
          </p:cNvSpPr>
          <p:nvPr/>
        </p:nvSpPr>
        <p:spPr bwMode="auto">
          <a:xfrm flipH="1">
            <a:off x="4543425" y="3022600"/>
            <a:ext cx="33338" cy="715963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54300" name="Text Box 1052"/>
          <p:cNvSpPr txBox="1">
            <a:spLocks noChangeArrowheads="1"/>
          </p:cNvSpPr>
          <p:nvPr/>
        </p:nvSpPr>
        <p:spPr bwMode="auto">
          <a:xfrm>
            <a:off x="4800600" y="3205163"/>
            <a:ext cx="1676400" cy="4572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/>
              <a:t>Tree</a:t>
            </a:r>
          </a:p>
        </p:txBody>
      </p:sp>
      <p:grpSp>
        <p:nvGrpSpPr>
          <p:cNvPr id="4" name="Group 1053"/>
          <p:cNvGrpSpPr>
            <a:grpSpLocks/>
          </p:cNvGrpSpPr>
          <p:nvPr/>
        </p:nvGrpSpPr>
        <p:grpSpPr bwMode="auto">
          <a:xfrm>
            <a:off x="228600" y="5872163"/>
            <a:ext cx="1343025" cy="1062037"/>
            <a:chOff x="672" y="3069"/>
            <a:chExt cx="846" cy="669"/>
          </a:xfrm>
        </p:grpSpPr>
        <p:sp>
          <p:nvSpPr>
            <p:cNvPr id="54302" name="AutoShape 1054"/>
            <p:cNvSpPr>
              <a:spLocks noChangeArrowheads="1"/>
            </p:cNvSpPr>
            <p:nvPr/>
          </p:nvSpPr>
          <p:spPr bwMode="auto">
            <a:xfrm rot="8100000">
              <a:off x="791" y="3069"/>
              <a:ext cx="672" cy="669"/>
            </a:xfrm>
            <a:prstGeom prst="rtTriangle">
              <a:avLst/>
            </a:prstGeom>
            <a:gradFill rotWithShape="0">
              <a:gsLst>
                <a:gs pos="0">
                  <a:schemeClr val="tx2">
                    <a:gamma/>
                    <a:shade val="46275"/>
                    <a:invGamma/>
                  </a:schemeClr>
                </a:gs>
                <a:gs pos="100000">
                  <a:schemeClr val="tx2"/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rot="10800000" wrap="none" anchor="ctr"/>
            <a:lstStyle/>
            <a:p>
              <a:endParaRPr lang="en-US"/>
            </a:p>
          </p:txBody>
        </p:sp>
        <p:sp>
          <p:nvSpPr>
            <p:cNvPr id="54303" name="Text Box 1055"/>
            <p:cNvSpPr txBox="1">
              <a:spLocks noChangeArrowheads="1"/>
            </p:cNvSpPr>
            <p:nvPr/>
          </p:nvSpPr>
          <p:spPr bwMode="auto">
            <a:xfrm>
              <a:off x="672" y="3216"/>
              <a:ext cx="846" cy="192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1400"/>
                <a:t>Domain</a:t>
              </a:r>
            </a:p>
          </p:txBody>
        </p:sp>
      </p:grpSp>
      <p:grpSp>
        <p:nvGrpSpPr>
          <p:cNvPr id="5" name="Group 1056"/>
          <p:cNvGrpSpPr>
            <a:grpSpLocks/>
          </p:cNvGrpSpPr>
          <p:nvPr/>
        </p:nvGrpSpPr>
        <p:grpSpPr bwMode="auto">
          <a:xfrm>
            <a:off x="1143000" y="4652963"/>
            <a:ext cx="1343025" cy="1062037"/>
            <a:chOff x="672" y="3069"/>
            <a:chExt cx="846" cy="669"/>
          </a:xfrm>
        </p:grpSpPr>
        <p:sp>
          <p:nvSpPr>
            <p:cNvPr id="54305" name="AutoShape 1057"/>
            <p:cNvSpPr>
              <a:spLocks noChangeArrowheads="1"/>
            </p:cNvSpPr>
            <p:nvPr/>
          </p:nvSpPr>
          <p:spPr bwMode="auto">
            <a:xfrm rot="8100000">
              <a:off x="791" y="3069"/>
              <a:ext cx="672" cy="669"/>
            </a:xfrm>
            <a:prstGeom prst="rtTriangle">
              <a:avLst/>
            </a:prstGeom>
            <a:gradFill rotWithShape="0">
              <a:gsLst>
                <a:gs pos="0">
                  <a:schemeClr val="tx2">
                    <a:gamma/>
                    <a:shade val="46275"/>
                    <a:invGamma/>
                  </a:schemeClr>
                </a:gs>
                <a:gs pos="100000">
                  <a:schemeClr val="tx2"/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rot="10800000" wrap="none" anchor="ctr"/>
            <a:lstStyle/>
            <a:p>
              <a:endParaRPr lang="en-US"/>
            </a:p>
          </p:txBody>
        </p:sp>
        <p:sp>
          <p:nvSpPr>
            <p:cNvPr id="54306" name="Text Box 1058"/>
            <p:cNvSpPr txBox="1">
              <a:spLocks noChangeArrowheads="1"/>
            </p:cNvSpPr>
            <p:nvPr/>
          </p:nvSpPr>
          <p:spPr bwMode="auto">
            <a:xfrm>
              <a:off x="672" y="3216"/>
              <a:ext cx="846" cy="192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1400"/>
                <a:t>Domain</a:t>
              </a:r>
            </a:p>
          </p:txBody>
        </p:sp>
      </p:grpSp>
      <p:grpSp>
        <p:nvGrpSpPr>
          <p:cNvPr id="6" name="Group 1059"/>
          <p:cNvGrpSpPr>
            <a:grpSpLocks/>
          </p:cNvGrpSpPr>
          <p:nvPr/>
        </p:nvGrpSpPr>
        <p:grpSpPr bwMode="auto">
          <a:xfrm>
            <a:off x="1981200" y="5872163"/>
            <a:ext cx="1343025" cy="1062037"/>
            <a:chOff x="672" y="3069"/>
            <a:chExt cx="846" cy="669"/>
          </a:xfrm>
        </p:grpSpPr>
        <p:sp>
          <p:nvSpPr>
            <p:cNvPr id="54308" name="AutoShape 1060"/>
            <p:cNvSpPr>
              <a:spLocks noChangeArrowheads="1"/>
            </p:cNvSpPr>
            <p:nvPr/>
          </p:nvSpPr>
          <p:spPr bwMode="auto">
            <a:xfrm rot="8100000">
              <a:off x="791" y="3069"/>
              <a:ext cx="672" cy="669"/>
            </a:xfrm>
            <a:prstGeom prst="rtTriangle">
              <a:avLst/>
            </a:prstGeom>
            <a:gradFill rotWithShape="0">
              <a:gsLst>
                <a:gs pos="0">
                  <a:schemeClr val="tx2">
                    <a:gamma/>
                    <a:shade val="46275"/>
                    <a:invGamma/>
                  </a:schemeClr>
                </a:gs>
                <a:gs pos="100000">
                  <a:schemeClr val="tx2"/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rot="10800000" wrap="none" anchor="ctr"/>
            <a:lstStyle/>
            <a:p>
              <a:endParaRPr lang="en-US"/>
            </a:p>
          </p:txBody>
        </p:sp>
        <p:sp>
          <p:nvSpPr>
            <p:cNvPr id="54309" name="Text Box 1061"/>
            <p:cNvSpPr txBox="1">
              <a:spLocks noChangeArrowheads="1"/>
            </p:cNvSpPr>
            <p:nvPr/>
          </p:nvSpPr>
          <p:spPr bwMode="auto">
            <a:xfrm>
              <a:off x="672" y="3216"/>
              <a:ext cx="846" cy="192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1400"/>
                <a:t>Domain</a:t>
              </a:r>
            </a:p>
          </p:txBody>
        </p:sp>
      </p:grpSp>
      <p:sp>
        <p:nvSpPr>
          <p:cNvPr id="54310" name="Text Box 1062"/>
          <p:cNvSpPr txBox="1">
            <a:spLocks noChangeArrowheads="1"/>
          </p:cNvSpPr>
          <p:nvPr/>
        </p:nvSpPr>
        <p:spPr bwMode="auto">
          <a:xfrm>
            <a:off x="1447800" y="5491163"/>
            <a:ext cx="666750" cy="36671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sz="1800"/>
              <a:t>Tree</a:t>
            </a:r>
          </a:p>
        </p:txBody>
      </p:sp>
      <p:sp>
        <p:nvSpPr>
          <p:cNvPr id="54311" name="Line 1063"/>
          <p:cNvSpPr>
            <a:spLocks noChangeShapeType="1"/>
          </p:cNvSpPr>
          <p:nvPr/>
        </p:nvSpPr>
        <p:spPr bwMode="auto">
          <a:xfrm flipH="1">
            <a:off x="1871663" y="1981200"/>
            <a:ext cx="3724275" cy="2454275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54312" name="Line 1064"/>
          <p:cNvSpPr>
            <a:spLocks noChangeShapeType="1"/>
          </p:cNvSpPr>
          <p:nvPr/>
        </p:nvSpPr>
        <p:spPr bwMode="auto">
          <a:xfrm flipH="1">
            <a:off x="947738" y="5191125"/>
            <a:ext cx="157162" cy="46355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54313" name="Line 1065"/>
          <p:cNvSpPr>
            <a:spLocks noChangeShapeType="1"/>
          </p:cNvSpPr>
          <p:nvPr/>
        </p:nvSpPr>
        <p:spPr bwMode="auto">
          <a:xfrm>
            <a:off x="2619375" y="5186363"/>
            <a:ext cx="90488" cy="461962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54314" name="Text Box 1066"/>
          <p:cNvSpPr txBox="1">
            <a:spLocks noChangeArrowheads="1"/>
          </p:cNvSpPr>
          <p:nvPr/>
        </p:nvSpPr>
        <p:spPr bwMode="auto">
          <a:xfrm>
            <a:off x="2209800" y="3433763"/>
            <a:ext cx="1600200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/>
              <a:t>Forest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30229" y="785794"/>
            <a:ext cx="8456613" cy="855663"/>
          </a:xfrm>
        </p:spPr>
        <p:txBody>
          <a:bodyPr/>
          <a:lstStyle/>
          <a:p>
            <a:r>
              <a:rPr lang="en-US" dirty="0"/>
              <a:t>Modeling the physical Structure</a:t>
            </a:r>
          </a:p>
        </p:txBody>
      </p:sp>
      <p:sp>
        <p:nvSpPr>
          <p:cNvPr id="13315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Not related to logical Structure</a:t>
            </a:r>
          </a:p>
          <a:p>
            <a:r>
              <a:rPr lang="en-US" dirty="0"/>
              <a:t>Modeled via </a:t>
            </a:r>
            <a:r>
              <a:rPr lang="en-US" dirty="0" smtClean="0"/>
              <a:t>“Sites”</a:t>
            </a:r>
            <a:endParaRPr lang="en-US" dirty="0"/>
          </a:p>
          <a:p>
            <a:r>
              <a:rPr lang="en-US" dirty="0"/>
              <a:t>A site is well connected via fast Network Links</a:t>
            </a:r>
          </a:p>
          <a:p>
            <a:r>
              <a:rPr lang="en-US" dirty="0"/>
              <a:t>One Site can home multiple Domains</a:t>
            </a:r>
          </a:p>
          <a:p>
            <a:r>
              <a:rPr lang="en-US" dirty="0"/>
              <a:t>One Domain can spread across many Sites</a:t>
            </a:r>
          </a:p>
          <a:p>
            <a:r>
              <a:rPr lang="en-US" dirty="0"/>
              <a:t>Domain Database is stored on Domain Controllers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95" name="Oval 1043"/>
          <p:cNvSpPr>
            <a:spLocks noChangeArrowheads="1"/>
          </p:cNvSpPr>
          <p:nvPr/>
        </p:nvSpPr>
        <p:spPr bwMode="auto">
          <a:xfrm>
            <a:off x="5257800" y="2919434"/>
            <a:ext cx="3352800" cy="3581400"/>
          </a:xfrm>
          <a:prstGeom prst="ellipse">
            <a:avLst/>
          </a:prstGeom>
          <a:solidFill>
            <a:srgbClr val="666699"/>
          </a:solidFill>
          <a:ln w="38100">
            <a:solidFill>
              <a:schemeClr val="folHlink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r>
              <a:rPr lang="de-DE"/>
              <a:t>Site New York</a:t>
            </a:r>
          </a:p>
          <a:p>
            <a:endParaRPr lang="de-DE"/>
          </a:p>
        </p:txBody>
      </p:sp>
      <p:sp>
        <p:nvSpPr>
          <p:cNvPr id="75793" name="Oval 1041"/>
          <p:cNvSpPr>
            <a:spLocks noChangeArrowheads="1"/>
          </p:cNvSpPr>
          <p:nvPr/>
        </p:nvSpPr>
        <p:spPr bwMode="auto">
          <a:xfrm>
            <a:off x="1295400" y="2919434"/>
            <a:ext cx="3352800" cy="3581400"/>
          </a:xfrm>
          <a:prstGeom prst="ellipse">
            <a:avLst/>
          </a:prstGeom>
          <a:solidFill>
            <a:srgbClr val="C0C0C0"/>
          </a:solidFill>
          <a:ln w="38100">
            <a:solidFill>
              <a:schemeClr val="folHlink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r>
              <a:rPr lang="de-DE"/>
              <a:t>Site LA</a:t>
            </a:r>
          </a:p>
          <a:p>
            <a:endParaRPr lang="de-DE"/>
          </a:p>
        </p:txBody>
      </p:sp>
      <p:sp>
        <p:nvSpPr>
          <p:cNvPr id="75778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65125" y="557234"/>
            <a:ext cx="8431213" cy="641350"/>
          </a:xfrm>
        </p:spPr>
        <p:txBody>
          <a:bodyPr/>
          <a:lstStyle/>
          <a:p>
            <a:r>
              <a:rPr lang="en-US"/>
              <a:t>Sample Site Structure</a:t>
            </a:r>
          </a:p>
        </p:txBody>
      </p:sp>
      <p:sp>
        <p:nvSpPr>
          <p:cNvPr id="75780" name="Rectangle 1028"/>
          <p:cNvSpPr>
            <a:spLocks noGrp="1" noChangeArrowheads="1"/>
          </p:cNvSpPr>
          <p:nvPr>
            <p:ph type="body" sz="half" idx="2"/>
          </p:nvPr>
        </p:nvSpPr>
        <p:spPr>
          <a:xfrm>
            <a:off x="457200" y="1395434"/>
            <a:ext cx="4267200" cy="1096963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sz="2400"/>
              <a:t>Logical and physical Structure are totally independent of each other!</a:t>
            </a:r>
          </a:p>
        </p:txBody>
      </p:sp>
      <p:sp>
        <p:nvSpPr>
          <p:cNvPr id="75785" name="AutoShape 1033"/>
          <p:cNvSpPr>
            <a:spLocks noChangeArrowheads="1"/>
          </p:cNvSpPr>
          <p:nvPr/>
        </p:nvSpPr>
        <p:spPr bwMode="auto">
          <a:xfrm rot="8100000">
            <a:off x="3733800" y="2614634"/>
            <a:ext cx="2508250" cy="2497138"/>
          </a:xfrm>
          <a:prstGeom prst="rtTriangle">
            <a:avLst/>
          </a:prstGeom>
          <a:gradFill rotWithShape="0">
            <a:gsLst>
              <a:gs pos="0">
                <a:schemeClr val="tx2">
                  <a:gamma/>
                  <a:shade val="46275"/>
                  <a:invGamma/>
                </a:schemeClr>
              </a:gs>
              <a:gs pos="100000">
                <a:schemeClr val="tx2"/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rot="10800000" wrap="none" anchor="ctr"/>
          <a:lstStyle/>
          <a:p>
            <a:endParaRPr lang="en-US"/>
          </a:p>
        </p:txBody>
      </p:sp>
      <p:sp>
        <p:nvSpPr>
          <p:cNvPr id="75786" name="Text Box 1034"/>
          <p:cNvSpPr txBox="1">
            <a:spLocks noChangeArrowheads="1"/>
          </p:cNvSpPr>
          <p:nvPr/>
        </p:nvSpPr>
        <p:spPr bwMode="auto">
          <a:xfrm>
            <a:off x="3200400" y="3529034"/>
            <a:ext cx="4124325" cy="306388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sz="1400"/>
              <a:t>Adiscon.com</a:t>
            </a:r>
          </a:p>
        </p:txBody>
      </p:sp>
      <p:grpSp>
        <p:nvGrpSpPr>
          <p:cNvPr id="2" name="Group 1044"/>
          <p:cNvGrpSpPr>
            <a:grpSpLocks/>
          </p:cNvGrpSpPr>
          <p:nvPr/>
        </p:nvGrpSpPr>
        <p:grpSpPr bwMode="auto">
          <a:xfrm>
            <a:off x="6553200" y="5205434"/>
            <a:ext cx="1343025" cy="1062038"/>
            <a:chOff x="3984" y="3024"/>
            <a:chExt cx="846" cy="669"/>
          </a:xfrm>
        </p:grpSpPr>
        <p:sp>
          <p:nvSpPr>
            <p:cNvPr id="75787" name="AutoShape 1035"/>
            <p:cNvSpPr>
              <a:spLocks noChangeArrowheads="1"/>
            </p:cNvSpPr>
            <p:nvPr/>
          </p:nvSpPr>
          <p:spPr bwMode="auto">
            <a:xfrm rot="8100000">
              <a:off x="4080" y="3024"/>
              <a:ext cx="672" cy="669"/>
            </a:xfrm>
            <a:prstGeom prst="rtTriangle">
              <a:avLst/>
            </a:prstGeom>
            <a:gradFill rotWithShape="0">
              <a:gsLst>
                <a:gs pos="0">
                  <a:schemeClr val="tx2">
                    <a:gamma/>
                    <a:shade val="46275"/>
                    <a:invGamma/>
                  </a:schemeClr>
                </a:gs>
                <a:gs pos="100000">
                  <a:schemeClr val="tx2"/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rot="10800000" wrap="none" anchor="ctr"/>
            <a:lstStyle/>
            <a:p>
              <a:endParaRPr lang="en-US"/>
            </a:p>
          </p:txBody>
        </p:sp>
        <p:sp>
          <p:nvSpPr>
            <p:cNvPr id="75788" name="Text Box 1036"/>
            <p:cNvSpPr txBox="1">
              <a:spLocks noChangeArrowheads="1"/>
            </p:cNvSpPr>
            <p:nvPr/>
          </p:nvSpPr>
          <p:spPr bwMode="auto">
            <a:xfrm>
              <a:off x="3984" y="3216"/>
              <a:ext cx="846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de-DE" sz="1000"/>
                <a:t>sales.adiscon.com</a:t>
              </a:r>
            </a:p>
          </p:txBody>
        </p:sp>
      </p:grpSp>
      <p:sp>
        <p:nvSpPr>
          <p:cNvPr id="75782" name="AutoShape 1030"/>
          <p:cNvSpPr>
            <a:spLocks noChangeArrowheads="1"/>
          </p:cNvSpPr>
          <p:nvPr/>
        </p:nvSpPr>
        <p:spPr bwMode="auto">
          <a:xfrm rot="8100000">
            <a:off x="2474913" y="5124472"/>
            <a:ext cx="1066800" cy="1062037"/>
          </a:xfrm>
          <a:prstGeom prst="rtTriangle">
            <a:avLst/>
          </a:prstGeom>
          <a:gradFill rotWithShape="0">
            <a:gsLst>
              <a:gs pos="0">
                <a:schemeClr val="tx2">
                  <a:gamma/>
                  <a:shade val="46275"/>
                  <a:invGamma/>
                </a:schemeClr>
              </a:gs>
              <a:gs pos="100000">
                <a:schemeClr val="tx2"/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rot="10800000" wrap="none" anchor="ctr"/>
          <a:lstStyle/>
          <a:p>
            <a:endParaRPr lang="en-US"/>
          </a:p>
        </p:txBody>
      </p:sp>
      <p:sp>
        <p:nvSpPr>
          <p:cNvPr id="75783" name="Text Box 1031"/>
          <p:cNvSpPr txBox="1">
            <a:spLocks noChangeArrowheads="1"/>
          </p:cNvSpPr>
          <p:nvPr/>
        </p:nvSpPr>
        <p:spPr bwMode="auto">
          <a:xfrm>
            <a:off x="2286000" y="5429272"/>
            <a:ext cx="1343025" cy="2444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sz="1000"/>
              <a:t>sales.adiscon.com</a:t>
            </a:r>
          </a:p>
        </p:txBody>
      </p:sp>
      <p:sp>
        <p:nvSpPr>
          <p:cNvPr id="75790" name="Line 1038"/>
          <p:cNvSpPr>
            <a:spLocks noChangeShapeType="1"/>
          </p:cNvSpPr>
          <p:nvPr/>
        </p:nvSpPr>
        <p:spPr bwMode="auto">
          <a:xfrm flipH="1">
            <a:off x="3005138" y="3863997"/>
            <a:ext cx="211137" cy="1042987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75797" name="Line 1045"/>
          <p:cNvSpPr>
            <a:spLocks noChangeShapeType="1"/>
          </p:cNvSpPr>
          <p:nvPr/>
        </p:nvSpPr>
        <p:spPr bwMode="auto">
          <a:xfrm>
            <a:off x="6757988" y="3852884"/>
            <a:ext cx="487362" cy="1128713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Which Role can a Server have?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2205038"/>
            <a:ext cx="8243918" cy="4367234"/>
          </a:xfrm>
        </p:spPr>
        <p:txBody>
          <a:bodyPr/>
          <a:lstStyle/>
          <a:p>
            <a:r>
              <a:rPr lang="en-US" dirty="0"/>
              <a:t>Member Server</a:t>
            </a:r>
          </a:p>
          <a:p>
            <a:r>
              <a:rPr lang="en-US" dirty="0"/>
              <a:t>Domain Controller</a:t>
            </a:r>
          </a:p>
          <a:p>
            <a:r>
              <a:rPr lang="en-US" dirty="0"/>
              <a:t>Global Catalog</a:t>
            </a:r>
          </a:p>
          <a:p>
            <a:r>
              <a:rPr lang="en-US" dirty="0" smtClean="0"/>
              <a:t>FSMO – Flexible Single Master Operation</a:t>
            </a:r>
            <a:endParaRPr lang="en-US" dirty="0"/>
          </a:p>
          <a:p>
            <a:pPr lvl="1"/>
            <a:r>
              <a:rPr lang="en-US" dirty="0"/>
              <a:t>Special Roles carried out by only a limited set of Servers</a:t>
            </a:r>
          </a:p>
          <a:p>
            <a:pPr lvl="1"/>
            <a:r>
              <a:rPr lang="en-US" dirty="0" smtClean="0"/>
              <a:t>e.g</a:t>
            </a:r>
            <a:r>
              <a:rPr lang="en-US" dirty="0"/>
              <a:t>. Schema Master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is a Domain-Controller?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/>
              <a:t>Stores a physical Copy of the Active Directory Database</a:t>
            </a:r>
          </a:p>
          <a:p>
            <a:pPr lvl="1">
              <a:lnSpc>
                <a:spcPct val="80000"/>
              </a:lnSpc>
            </a:pPr>
            <a:r>
              <a:rPr lang="en-US" dirty="0"/>
              <a:t>Currently a single Domain per DC supported!</a:t>
            </a:r>
          </a:p>
          <a:p>
            <a:pPr lvl="1">
              <a:lnSpc>
                <a:spcPct val="80000"/>
              </a:lnSpc>
            </a:pPr>
            <a:endParaRPr lang="en-US" dirty="0" smtClean="0"/>
          </a:p>
          <a:p>
            <a:pPr>
              <a:lnSpc>
                <a:spcPct val="80000"/>
              </a:lnSpc>
            </a:pPr>
            <a:r>
              <a:rPr lang="en-US" dirty="0" smtClean="0"/>
              <a:t>Logon </a:t>
            </a:r>
            <a:r>
              <a:rPr lang="en-US" dirty="0"/>
              <a:t>Services</a:t>
            </a:r>
          </a:p>
          <a:p>
            <a:pPr lvl="1">
              <a:lnSpc>
                <a:spcPct val="80000"/>
              </a:lnSpc>
            </a:pPr>
            <a:r>
              <a:rPr lang="en-US" dirty="0" smtClean="0"/>
              <a:t>LAN </a:t>
            </a:r>
            <a:r>
              <a:rPr lang="en-US" dirty="0"/>
              <a:t>Manager </a:t>
            </a:r>
            <a:r>
              <a:rPr lang="en-US" dirty="0" smtClean="0"/>
              <a:t>Authentication</a:t>
            </a:r>
          </a:p>
          <a:p>
            <a:pPr lvl="1">
              <a:lnSpc>
                <a:spcPct val="80000"/>
              </a:lnSpc>
            </a:pPr>
            <a:endParaRPr lang="en-US" dirty="0"/>
          </a:p>
          <a:p>
            <a:pPr>
              <a:lnSpc>
                <a:spcPct val="80000"/>
              </a:lnSpc>
            </a:pPr>
            <a:r>
              <a:rPr lang="en-US" dirty="0"/>
              <a:t>Recommendation: always have at least 2 Domain Controllers!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57158" y="928670"/>
            <a:ext cx="8643966" cy="855663"/>
          </a:xfrm>
        </p:spPr>
        <p:txBody>
          <a:bodyPr/>
          <a:lstStyle/>
          <a:p>
            <a:r>
              <a:rPr lang="en-US" dirty="0"/>
              <a:t>What is a Global Catalog Server?</a:t>
            </a:r>
          </a:p>
        </p:txBody>
      </p:sp>
      <p:sp>
        <p:nvSpPr>
          <p:cNvPr id="29699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Answers AD Search Queries</a:t>
            </a:r>
          </a:p>
          <a:p>
            <a:r>
              <a:rPr lang="en-US" dirty="0"/>
              <a:t>Must be present to successfully logon </a:t>
            </a:r>
          </a:p>
          <a:p>
            <a:r>
              <a:rPr lang="en-US" dirty="0"/>
              <a:t>Holds a copy of all Objects of the whole Forest…</a:t>
            </a:r>
          </a:p>
          <a:p>
            <a:r>
              <a:rPr lang="en-US" dirty="0"/>
              <a:t>...but holds only a subset of the Attributes</a:t>
            </a:r>
          </a:p>
          <a:p>
            <a:pPr lvl="1"/>
            <a:r>
              <a:rPr lang="en-US" dirty="0"/>
              <a:t>User definable </a:t>
            </a:r>
          </a:p>
          <a:p>
            <a:r>
              <a:rPr lang="en-US" dirty="0"/>
              <a:t>Recommendation: at least one GC per (larger) Site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Multi Master Replication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Updates can be applied to ANY Domain Controller</a:t>
            </a:r>
          </a:p>
          <a:p>
            <a:r>
              <a:rPr lang="en-US" dirty="0"/>
              <a:t>Will be Replicated to each other Domain Controls (inside that Domain) within 15 Minutes</a:t>
            </a:r>
          </a:p>
          <a:p>
            <a:r>
              <a:rPr lang="en-US" dirty="0"/>
              <a:t>Optimized Algorithm reduces Replication Traffic</a:t>
            </a:r>
          </a:p>
          <a:p>
            <a:r>
              <a:rPr lang="en-US" u="sng" dirty="0"/>
              <a:t>Not</a:t>
            </a:r>
            <a:r>
              <a:rPr lang="en-US" dirty="0"/>
              <a:t> time based (triggered on demand, only)!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714348" y="785794"/>
            <a:ext cx="7772400" cy="855663"/>
          </a:xfrm>
        </p:spPr>
        <p:txBody>
          <a:bodyPr/>
          <a:lstStyle/>
          <a:p>
            <a:r>
              <a:rPr lang="en-US" dirty="0"/>
              <a:t>Intra-Sites Replication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28596" y="1857364"/>
            <a:ext cx="8358246" cy="4572032"/>
          </a:xfrm>
        </p:spPr>
        <p:txBody>
          <a:bodyPr/>
          <a:lstStyle/>
          <a:p>
            <a:r>
              <a:rPr lang="en-US" dirty="0"/>
              <a:t>All Domain Databases involved</a:t>
            </a:r>
          </a:p>
          <a:p>
            <a:r>
              <a:rPr lang="en-US" dirty="0"/>
              <a:t>Changes are transmitted compressed</a:t>
            </a:r>
          </a:p>
          <a:p>
            <a:r>
              <a:rPr lang="en-US" dirty="0"/>
              <a:t>via IP </a:t>
            </a:r>
            <a:r>
              <a:rPr lang="en-US" dirty="0" smtClean="0"/>
              <a:t>or </a:t>
            </a:r>
            <a:r>
              <a:rPr lang="en-US" dirty="0"/>
              <a:t>SMTP</a:t>
            </a:r>
          </a:p>
          <a:p>
            <a:pPr lvl="1"/>
            <a:r>
              <a:rPr lang="en-US" dirty="0"/>
              <a:t>SMTP not within a single domain!</a:t>
            </a:r>
          </a:p>
          <a:p>
            <a:r>
              <a:rPr lang="en-US" dirty="0"/>
              <a:t>Time Replication occurs can be configured</a:t>
            </a:r>
          </a:p>
          <a:p>
            <a:r>
              <a:rPr lang="en-US" dirty="0"/>
              <a:t>Volume of Replication Traffic can not be restricted!</a:t>
            </a:r>
          </a:p>
          <a:p>
            <a:r>
              <a:rPr lang="en-US" dirty="0"/>
              <a:t>Have an Eye on GCs!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Who is using Active Directory?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Any version newer than Windows 2000</a:t>
            </a:r>
            <a:endParaRPr lang="en-US" dirty="0"/>
          </a:p>
          <a:p>
            <a:pPr lvl="1"/>
            <a:r>
              <a:rPr lang="en-US" dirty="0"/>
              <a:t>Authentication</a:t>
            </a:r>
          </a:p>
          <a:p>
            <a:pPr lvl="1"/>
            <a:r>
              <a:rPr lang="en-US" dirty="0"/>
              <a:t>System Policies</a:t>
            </a:r>
          </a:p>
          <a:p>
            <a:r>
              <a:rPr lang="en-US" dirty="0"/>
              <a:t>Directory Enabled </a:t>
            </a:r>
            <a:r>
              <a:rPr lang="en-US" dirty="0" smtClean="0"/>
              <a:t>Applications</a:t>
            </a:r>
            <a:endParaRPr lang="en-US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347693" y="228600"/>
            <a:ext cx="8796339" cy="1628764"/>
          </a:xfrm>
        </p:spPr>
        <p:txBody>
          <a:bodyPr/>
          <a:lstStyle/>
          <a:p>
            <a:r>
              <a:rPr lang="en-US" sz="3600" dirty="0"/>
              <a:t>What are Directory-Enabled Applications?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785926"/>
            <a:ext cx="7772400" cy="4310074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dirty="0"/>
              <a:t>Applications directly using and accessing the Active Directory</a:t>
            </a:r>
          </a:p>
          <a:p>
            <a:pPr lvl="1">
              <a:lnSpc>
                <a:spcPct val="80000"/>
              </a:lnSpc>
            </a:pPr>
            <a:r>
              <a:rPr lang="en-US" dirty="0"/>
              <a:t>e.g. Exchange 2000</a:t>
            </a:r>
          </a:p>
          <a:p>
            <a:pPr lvl="1">
              <a:lnSpc>
                <a:spcPct val="80000"/>
              </a:lnSpc>
            </a:pPr>
            <a:r>
              <a:rPr lang="en-US" dirty="0"/>
              <a:t>Many more expected!</a:t>
            </a:r>
          </a:p>
          <a:p>
            <a:pPr>
              <a:lnSpc>
                <a:spcPct val="80000"/>
              </a:lnSpc>
            </a:pPr>
            <a:r>
              <a:rPr lang="en-US" dirty="0"/>
              <a:t>Typically extend the Schema</a:t>
            </a:r>
          </a:p>
          <a:p>
            <a:pPr>
              <a:lnSpc>
                <a:spcPct val="80000"/>
              </a:lnSpc>
            </a:pPr>
            <a:r>
              <a:rPr lang="en-US" dirty="0"/>
              <a:t>May dramatically change usage pattern for Active Directory Resources</a:t>
            </a:r>
          </a:p>
          <a:p>
            <a:pPr lvl="1">
              <a:lnSpc>
                <a:spcPct val="80000"/>
              </a:lnSpc>
            </a:pPr>
            <a:r>
              <a:rPr lang="en-US" dirty="0"/>
              <a:t>Replication Traffic</a:t>
            </a:r>
            <a:br>
              <a:rPr lang="en-US" dirty="0"/>
            </a:br>
            <a:r>
              <a:rPr lang="en-US" dirty="0"/>
              <a:t>(new Objects, Attributes)</a:t>
            </a:r>
          </a:p>
          <a:p>
            <a:pPr lvl="1">
              <a:lnSpc>
                <a:spcPct val="80000"/>
              </a:lnSpc>
            </a:pPr>
            <a:r>
              <a:rPr lang="en-US" dirty="0"/>
              <a:t>AD Queries (GCs!)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Delegation of Administration</a:t>
            </a:r>
          </a:p>
        </p:txBody>
      </p:sp>
      <p:sp>
        <p:nvSpPr>
          <p:cNvPr id="24579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sz="2800" dirty="0"/>
              <a:t>Admin rights can be delegated to Users or Groups</a:t>
            </a:r>
          </a:p>
          <a:p>
            <a:pPr lvl="1">
              <a:lnSpc>
                <a:spcPct val="80000"/>
              </a:lnSpc>
            </a:pPr>
            <a:endParaRPr lang="en-US" sz="2400" u="sng" dirty="0" smtClean="0"/>
          </a:p>
          <a:p>
            <a:pPr>
              <a:lnSpc>
                <a:spcPct val="80000"/>
              </a:lnSpc>
            </a:pPr>
            <a:r>
              <a:rPr lang="en-US" sz="2800" dirty="0" smtClean="0"/>
              <a:t>Delegation </a:t>
            </a:r>
            <a:r>
              <a:rPr lang="en-US" sz="2800" dirty="0"/>
              <a:t>via </a:t>
            </a:r>
            <a:r>
              <a:rPr lang="en-US" sz="2800" dirty="0" smtClean="0"/>
              <a:t>Wizards</a:t>
            </a:r>
          </a:p>
          <a:p>
            <a:pPr>
              <a:lnSpc>
                <a:spcPct val="80000"/>
              </a:lnSpc>
            </a:pPr>
            <a:endParaRPr lang="en-US" sz="2800" dirty="0"/>
          </a:p>
          <a:p>
            <a:pPr>
              <a:lnSpc>
                <a:spcPct val="80000"/>
              </a:lnSpc>
            </a:pPr>
            <a:r>
              <a:rPr lang="en-US" sz="2800" dirty="0"/>
              <a:t>Currently “Admin Nightmare” – very hard to detect who has rights</a:t>
            </a:r>
          </a:p>
          <a:p>
            <a:pPr lvl="1">
              <a:lnSpc>
                <a:spcPct val="80000"/>
              </a:lnSpc>
            </a:pPr>
            <a:r>
              <a:rPr lang="en-US" sz="2400" dirty="0"/>
              <a:t>All objects must be viewed separately and manually</a:t>
            </a:r>
          </a:p>
          <a:p>
            <a:pPr lvl="1">
              <a:lnSpc>
                <a:spcPct val="80000"/>
              </a:lnSpc>
            </a:pPr>
            <a:r>
              <a:rPr lang="en-US" sz="2400" dirty="0"/>
              <a:t>Currently no good tools – but expected to be available in the future</a:t>
            </a:r>
          </a:p>
          <a:p>
            <a:pPr lvl="1">
              <a:lnSpc>
                <a:spcPct val="80000"/>
              </a:lnSpc>
            </a:pPr>
            <a:r>
              <a:rPr lang="en-US" sz="2400" dirty="0"/>
              <a:t>Microsoft itself also plans to provide additional tools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Inheritance in Active Directory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From Top to Bottom</a:t>
            </a:r>
          </a:p>
          <a:p>
            <a:r>
              <a:rPr lang="en-US" dirty="0"/>
              <a:t>Inheritance can only be blocked </a:t>
            </a:r>
            <a:r>
              <a:rPr lang="en-US" dirty="0" smtClean="0"/>
              <a:t>completely</a:t>
            </a:r>
            <a:endParaRPr lang="en-US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357158" y="738177"/>
            <a:ext cx="8431213" cy="1190625"/>
          </a:xfrm>
        </p:spPr>
        <p:txBody>
          <a:bodyPr/>
          <a:lstStyle/>
          <a:p>
            <a:r>
              <a:rPr lang="en-US" dirty="0"/>
              <a:t>Importance of AD for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Microsoft’s </a:t>
            </a:r>
            <a:r>
              <a:rPr lang="en-US" dirty="0"/>
              <a:t>Strategy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28596" y="2205038"/>
            <a:ext cx="8029604" cy="4224358"/>
          </a:xfrm>
        </p:spPr>
        <p:txBody>
          <a:bodyPr/>
          <a:lstStyle/>
          <a:p>
            <a:r>
              <a:rPr lang="en-US" dirty="0"/>
              <a:t>Most important Product</a:t>
            </a:r>
          </a:p>
          <a:p>
            <a:r>
              <a:rPr lang="en-US" dirty="0"/>
              <a:t>All new Microsoft Products need or at least work better with Active Directory</a:t>
            </a:r>
          </a:p>
          <a:p>
            <a:pPr lvl="1"/>
            <a:r>
              <a:rPr lang="en-US" dirty="0"/>
              <a:t>Exchange 2000</a:t>
            </a:r>
          </a:p>
          <a:p>
            <a:pPr lvl="1"/>
            <a:r>
              <a:rPr lang="en-US" dirty="0"/>
              <a:t>SQL Server 2000</a:t>
            </a:r>
          </a:p>
          <a:p>
            <a:pPr lvl="1"/>
            <a:r>
              <a:rPr lang="en-US" dirty="0"/>
              <a:t>...</a:t>
            </a:r>
          </a:p>
          <a:p>
            <a:r>
              <a:rPr lang="en-US" dirty="0"/>
              <a:t>Bill Gates: </a:t>
            </a:r>
            <a:r>
              <a:rPr lang="en-US" dirty="0" smtClean="0"/>
              <a:t>“We </a:t>
            </a:r>
            <a:r>
              <a:rPr lang="en-US" dirty="0"/>
              <a:t>have bet Microsoft on Active Directory</a:t>
            </a:r>
            <a:r>
              <a:rPr lang="en-US" dirty="0" smtClean="0"/>
              <a:t>.”</a:t>
            </a:r>
            <a:endParaRPr lang="en-US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>
          <a:xfrm>
            <a:off x="763588" y="1008063"/>
            <a:ext cx="7524750" cy="5219700"/>
          </a:xfrm>
          <a:noFill/>
          <a:ln/>
        </p:spPr>
        <p:txBody>
          <a:bodyPr lIns="90488" tIns="44450" rIns="90488" bIns="44450"/>
          <a:lstStyle/>
          <a:p>
            <a:pPr algn="ctr">
              <a:lnSpc>
                <a:spcPct val="95000"/>
              </a:lnSpc>
            </a:pPr>
            <a:r>
              <a:rPr lang="en-US" sz="5400">
                <a:latin typeface="Times New Roman" charset="0"/>
              </a:rPr>
              <a:t>Creating and Managing User Accounts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785786" y="714356"/>
            <a:ext cx="7772400" cy="855663"/>
          </a:xfrm>
        </p:spPr>
        <p:txBody>
          <a:bodyPr/>
          <a:lstStyle/>
          <a:p>
            <a:r>
              <a:rPr lang="en-US" dirty="0"/>
              <a:t>Overview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1472" y="1857364"/>
            <a:ext cx="8143932" cy="4106874"/>
          </a:xfrm>
        </p:spPr>
        <p:txBody>
          <a:bodyPr/>
          <a:lstStyle/>
          <a:p>
            <a:r>
              <a:rPr lang="en-US" dirty="0"/>
              <a:t>Introduction to User Accounts</a:t>
            </a:r>
          </a:p>
          <a:p>
            <a:r>
              <a:rPr lang="en-US" dirty="0"/>
              <a:t>Guidelines for New User Accounts</a:t>
            </a:r>
          </a:p>
          <a:p>
            <a:r>
              <a:rPr lang="en-US" dirty="0"/>
              <a:t>Creating Local User Accounts</a:t>
            </a:r>
          </a:p>
          <a:p>
            <a:r>
              <a:rPr lang="en-US" dirty="0"/>
              <a:t>Creating and Configuring Domain User Accounts</a:t>
            </a:r>
          </a:p>
          <a:p>
            <a:r>
              <a:rPr lang="en-US" dirty="0"/>
              <a:t>Setting Properties for Domain User Accounts</a:t>
            </a:r>
          </a:p>
          <a:p>
            <a:pPr>
              <a:buFont typeface="Wingdings" pitchFamily="2" charset="2"/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38" name="Rectangle 50"/>
          <p:cNvSpPr>
            <a:spLocks noChangeArrowheads="1"/>
          </p:cNvSpPr>
          <p:nvPr/>
        </p:nvSpPr>
        <p:spPr bwMode="auto">
          <a:xfrm>
            <a:off x="784225" y="4625955"/>
            <a:ext cx="1743075" cy="1593850"/>
          </a:xfrm>
          <a:prstGeom prst="rect">
            <a:avLst/>
          </a:prstGeom>
          <a:gradFill rotWithShape="0">
            <a:gsLst>
              <a:gs pos="0">
                <a:srgbClr val="FFCC66"/>
              </a:gs>
              <a:gs pos="100000">
                <a:srgbClr val="FCFEB9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647700" y="571480"/>
            <a:ext cx="8189913" cy="841375"/>
          </a:xfrm>
        </p:spPr>
        <p:txBody>
          <a:bodyPr/>
          <a:lstStyle/>
          <a:p>
            <a:r>
              <a:rPr lang="en-US"/>
              <a:t>Introduction to User Accounts</a:t>
            </a:r>
          </a:p>
        </p:txBody>
      </p:sp>
      <p:sp>
        <p:nvSpPr>
          <p:cNvPr id="37893" name="Rectangle 5"/>
          <p:cNvSpPr>
            <a:spLocks noChangeArrowheads="1"/>
          </p:cNvSpPr>
          <p:nvPr/>
        </p:nvSpPr>
        <p:spPr bwMode="auto">
          <a:xfrm>
            <a:off x="777875" y="1546205"/>
            <a:ext cx="1746250" cy="1733550"/>
          </a:xfrm>
          <a:prstGeom prst="rect">
            <a:avLst/>
          </a:prstGeom>
          <a:gradFill rotWithShape="0">
            <a:gsLst>
              <a:gs pos="0">
                <a:srgbClr val="FFCC66"/>
              </a:gs>
              <a:gs pos="100000">
                <a:srgbClr val="FCFEB9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982663" y="1768455"/>
            <a:ext cx="711200" cy="784225"/>
            <a:chOff x="2013" y="3316"/>
            <a:chExt cx="629" cy="694"/>
          </a:xfrm>
        </p:grpSpPr>
        <p:sp>
          <p:nvSpPr>
            <p:cNvPr id="37895" name="Freeform 7"/>
            <p:cNvSpPr>
              <a:spLocks noChangeAspect="1"/>
            </p:cNvSpPr>
            <p:nvPr/>
          </p:nvSpPr>
          <p:spPr bwMode="auto">
            <a:xfrm>
              <a:off x="2409" y="3767"/>
              <a:ext cx="211" cy="243"/>
            </a:xfrm>
            <a:custGeom>
              <a:avLst/>
              <a:gdLst/>
              <a:ahLst/>
              <a:cxnLst>
                <a:cxn ang="0">
                  <a:pos x="0" y="158"/>
                </a:cxn>
                <a:cxn ang="0">
                  <a:pos x="265" y="0"/>
                </a:cxn>
                <a:cxn ang="0">
                  <a:pos x="265" y="130"/>
                </a:cxn>
                <a:cxn ang="0">
                  <a:pos x="2" y="305"/>
                </a:cxn>
              </a:cxnLst>
              <a:rect l="0" t="0" r="r" b="b"/>
              <a:pathLst>
                <a:path w="265" h="305">
                  <a:moveTo>
                    <a:pt x="0" y="158"/>
                  </a:moveTo>
                  <a:lnTo>
                    <a:pt x="265" y="0"/>
                  </a:lnTo>
                  <a:lnTo>
                    <a:pt x="265" y="130"/>
                  </a:lnTo>
                  <a:lnTo>
                    <a:pt x="2" y="305"/>
                  </a:lnTo>
                </a:path>
              </a:pathLst>
            </a:custGeom>
            <a:gradFill rotWithShape="0">
              <a:gsLst>
                <a:gs pos="0">
                  <a:srgbClr val="B2B2B2"/>
                </a:gs>
                <a:gs pos="100000">
                  <a:srgbClr val="B2B2B2">
                    <a:gamma/>
                    <a:tint val="34118"/>
                    <a:invGamma/>
                  </a:srgbClr>
                </a:gs>
              </a:gsLst>
              <a:path path="rect">
                <a:fillToRect l="100000" t="100000"/>
              </a:path>
            </a:gradFill>
            <a:ln w="3175" cap="rnd" cmpd="sng">
              <a:solidFill>
                <a:srgbClr val="80808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7896" name="Freeform 8"/>
            <p:cNvSpPr>
              <a:spLocks noChangeAspect="1"/>
            </p:cNvSpPr>
            <p:nvPr/>
          </p:nvSpPr>
          <p:spPr bwMode="auto">
            <a:xfrm>
              <a:off x="2013" y="3681"/>
              <a:ext cx="607" cy="212"/>
            </a:xfrm>
            <a:custGeom>
              <a:avLst/>
              <a:gdLst/>
              <a:ahLst/>
              <a:cxnLst>
                <a:cxn ang="0">
                  <a:pos x="497" y="265"/>
                </a:cxn>
                <a:cxn ang="0">
                  <a:pos x="0" y="131"/>
                </a:cxn>
                <a:cxn ang="0">
                  <a:pos x="278" y="0"/>
                </a:cxn>
                <a:cxn ang="0">
                  <a:pos x="761" y="107"/>
                </a:cxn>
                <a:cxn ang="0">
                  <a:pos x="500" y="263"/>
                </a:cxn>
              </a:cxnLst>
              <a:rect l="0" t="0" r="r" b="b"/>
              <a:pathLst>
                <a:path w="761" h="265">
                  <a:moveTo>
                    <a:pt x="497" y="265"/>
                  </a:moveTo>
                  <a:lnTo>
                    <a:pt x="0" y="131"/>
                  </a:lnTo>
                  <a:lnTo>
                    <a:pt x="278" y="0"/>
                  </a:lnTo>
                  <a:lnTo>
                    <a:pt x="761" y="107"/>
                  </a:lnTo>
                  <a:lnTo>
                    <a:pt x="500" y="263"/>
                  </a:lnTo>
                </a:path>
              </a:pathLst>
            </a:custGeom>
            <a:gradFill rotWithShape="0">
              <a:gsLst>
                <a:gs pos="0">
                  <a:srgbClr val="B2B2B2"/>
                </a:gs>
                <a:gs pos="100000">
                  <a:srgbClr val="B2B2B2">
                    <a:gamma/>
                    <a:tint val="34118"/>
                    <a:invGamma/>
                  </a:srgbClr>
                </a:gs>
              </a:gsLst>
              <a:path path="rect">
                <a:fillToRect l="100000" t="100000"/>
              </a:path>
            </a:gradFill>
            <a:ln w="3175" cap="rnd" cmpd="sng">
              <a:solidFill>
                <a:srgbClr val="80808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7897" name="Freeform 9"/>
            <p:cNvSpPr>
              <a:spLocks noChangeAspect="1"/>
            </p:cNvSpPr>
            <p:nvPr/>
          </p:nvSpPr>
          <p:spPr bwMode="auto">
            <a:xfrm>
              <a:off x="2013" y="3785"/>
              <a:ext cx="398" cy="225"/>
            </a:xfrm>
            <a:custGeom>
              <a:avLst/>
              <a:gdLst/>
              <a:ahLst/>
              <a:cxnLst>
                <a:cxn ang="0">
                  <a:pos x="0" y="5"/>
                </a:cxn>
                <a:cxn ang="0">
                  <a:pos x="0" y="192"/>
                </a:cxn>
                <a:cxn ang="0">
                  <a:pos x="690" y="390"/>
                </a:cxn>
                <a:cxn ang="0">
                  <a:pos x="690" y="185"/>
                </a:cxn>
                <a:cxn ang="0">
                  <a:pos x="4" y="0"/>
                </a:cxn>
              </a:cxnLst>
              <a:rect l="0" t="0" r="r" b="b"/>
              <a:pathLst>
                <a:path w="690" h="390">
                  <a:moveTo>
                    <a:pt x="0" y="5"/>
                  </a:moveTo>
                  <a:lnTo>
                    <a:pt x="0" y="192"/>
                  </a:lnTo>
                  <a:lnTo>
                    <a:pt x="690" y="390"/>
                  </a:lnTo>
                  <a:lnTo>
                    <a:pt x="690" y="185"/>
                  </a:lnTo>
                  <a:lnTo>
                    <a:pt x="4" y="0"/>
                  </a:lnTo>
                </a:path>
              </a:pathLst>
            </a:custGeom>
            <a:gradFill rotWithShape="0">
              <a:gsLst>
                <a:gs pos="0">
                  <a:srgbClr val="B2B2B2"/>
                </a:gs>
                <a:gs pos="100000">
                  <a:srgbClr val="B2B2B2">
                    <a:gamma/>
                    <a:tint val="34118"/>
                    <a:invGamma/>
                  </a:srgbClr>
                </a:gs>
              </a:gsLst>
              <a:path path="rect">
                <a:fillToRect l="100000" t="100000"/>
              </a:path>
            </a:gradFill>
            <a:ln w="3175" cap="rnd" cmpd="sng">
              <a:solidFill>
                <a:srgbClr val="80808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7898" name="Freeform 10"/>
            <p:cNvSpPr>
              <a:spLocks/>
            </p:cNvSpPr>
            <p:nvPr/>
          </p:nvSpPr>
          <p:spPr bwMode="auto">
            <a:xfrm>
              <a:off x="2116" y="3665"/>
              <a:ext cx="443" cy="187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38" y="0"/>
                </a:cxn>
                <a:cxn ang="0">
                  <a:pos x="556" y="91"/>
                </a:cxn>
                <a:cxn ang="0">
                  <a:pos x="556" y="108"/>
                </a:cxn>
                <a:cxn ang="0">
                  <a:pos x="334" y="235"/>
                </a:cxn>
                <a:cxn ang="0">
                  <a:pos x="0" y="148"/>
                </a:cxn>
                <a:cxn ang="0">
                  <a:pos x="0" y="128"/>
                </a:cxn>
              </a:cxnLst>
              <a:rect l="0" t="0" r="r" b="b"/>
              <a:pathLst>
                <a:path w="556" h="235">
                  <a:moveTo>
                    <a:pt x="0" y="128"/>
                  </a:moveTo>
                  <a:lnTo>
                    <a:pt x="238" y="0"/>
                  </a:lnTo>
                  <a:lnTo>
                    <a:pt x="556" y="91"/>
                  </a:lnTo>
                  <a:lnTo>
                    <a:pt x="556" y="108"/>
                  </a:lnTo>
                  <a:lnTo>
                    <a:pt x="334" y="235"/>
                  </a:lnTo>
                  <a:lnTo>
                    <a:pt x="0" y="148"/>
                  </a:lnTo>
                  <a:lnTo>
                    <a:pt x="0" y="128"/>
                  </a:lnTo>
                  <a:close/>
                </a:path>
              </a:pathLst>
            </a:custGeom>
            <a:solidFill>
              <a:srgbClr val="DDDDDD"/>
            </a:solidFill>
            <a:ln w="3175" cap="rnd" cmpd="sng">
              <a:solidFill>
                <a:srgbClr val="80808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7899" name="Freeform 11"/>
            <p:cNvSpPr>
              <a:spLocks/>
            </p:cNvSpPr>
            <p:nvPr/>
          </p:nvSpPr>
          <p:spPr bwMode="auto">
            <a:xfrm>
              <a:off x="2121" y="3669"/>
              <a:ext cx="429" cy="166"/>
            </a:xfrm>
            <a:custGeom>
              <a:avLst/>
              <a:gdLst/>
              <a:ahLst/>
              <a:cxnLst>
                <a:cxn ang="0">
                  <a:pos x="0" y="124"/>
                </a:cxn>
                <a:cxn ang="0">
                  <a:pos x="327" y="208"/>
                </a:cxn>
                <a:cxn ang="0">
                  <a:pos x="538" y="86"/>
                </a:cxn>
                <a:cxn ang="0">
                  <a:pos x="233" y="0"/>
                </a:cxn>
                <a:cxn ang="0">
                  <a:pos x="0" y="124"/>
                </a:cxn>
              </a:cxnLst>
              <a:rect l="0" t="0" r="r" b="b"/>
              <a:pathLst>
                <a:path w="538" h="208">
                  <a:moveTo>
                    <a:pt x="0" y="124"/>
                  </a:moveTo>
                  <a:lnTo>
                    <a:pt x="327" y="208"/>
                  </a:lnTo>
                  <a:lnTo>
                    <a:pt x="538" y="86"/>
                  </a:lnTo>
                  <a:lnTo>
                    <a:pt x="233" y="0"/>
                  </a:lnTo>
                  <a:lnTo>
                    <a:pt x="0" y="124"/>
                  </a:lnTo>
                  <a:close/>
                </a:path>
              </a:pathLst>
            </a:custGeom>
            <a:solidFill>
              <a:srgbClr val="B2B2B2"/>
            </a:solidFill>
            <a:ln w="6350" cap="rnd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7900" name="Oval 12"/>
            <p:cNvSpPr>
              <a:spLocks noChangeArrowheads="1"/>
            </p:cNvSpPr>
            <p:nvPr/>
          </p:nvSpPr>
          <p:spPr bwMode="auto">
            <a:xfrm>
              <a:off x="2228" y="3709"/>
              <a:ext cx="223" cy="90"/>
            </a:xfrm>
            <a:prstGeom prst="ellipse">
              <a:avLst/>
            </a:prstGeom>
            <a:solidFill>
              <a:srgbClr val="B2B2B2"/>
            </a:solidFill>
            <a:ln w="3175" cap="rnd">
              <a:solidFill>
                <a:srgbClr val="80808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7901" name="Freeform 13"/>
            <p:cNvSpPr>
              <a:spLocks/>
            </p:cNvSpPr>
            <p:nvPr/>
          </p:nvSpPr>
          <p:spPr bwMode="auto">
            <a:xfrm>
              <a:off x="2106" y="3712"/>
              <a:ext cx="361" cy="10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0" y="36"/>
                </a:cxn>
                <a:cxn ang="0">
                  <a:pos x="574" y="180"/>
                </a:cxn>
                <a:cxn ang="0">
                  <a:pos x="646" y="158"/>
                </a:cxn>
              </a:cxnLst>
              <a:rect l="0" t="0" r="r" b="b"/>
              <a:pathLst>
                <a:path w="646" h="180">
                  <a:moveTo>
                    <a:pt x="0" y="0"/>
                  </a:moveTo>
                  <a:lnTo>
                    <a:pt x="20" y="36"/>
                  </a:lnTo>
                  <a:lnTo>
                    <a:pt x="574" y="180"/>
                  </a:lnTo>
                  <a:lnTo>
                    <a:pt x="646" y="158"/>
                  </a:lnTo>
                </a:path>
              </a:pathLst>
            </a:custGeom>
            <a:solidFill>
              <a:srgbClr val="B2B2B2"/>
            </a:solidFill>
            <a:ln w="3175" cap="rnd" cmpd="sng">
              <a:solidFill>
                <a:srgbClr val="80808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7902" name="Freeform 14"/>
            <p:cNvSpPr>
              <a:spLocks noChangeAspect="1"/>
            </p:cNvSpPr>
            <p:nvPr/>
          </p:nvSpPr>
          <p:spPr bwMode="auto">
            <a:xfrm>
              <a:off x="2192" y="3316"/>
              <a:ext cx="450" cy="415"/>
            </a:xfrm>
            <a:custGeom>
              <a:avLst/>
              <a:gdLst/>
              <a:ahLst/>
              <a:cxnLst>
                <a:cxn ang="0">
                  <a:pos x="620" y="746"/>
                </a:cxn>
                <a:cxn ang="0">
                  <a:pos x="808" y="525"/>
                </a:cxn>
                <a:cxn ang="0">
                  <a:pos x="808" y="106"/>
                </a:cxn>
                <a:cxn ang="0">
                  <a:pos x="336" y="0"/>
                </a:cxn>
                <a:cxn ang="0">
                  <a:pos x="0" y="48"/>
                </a:cxn>
              </a:cxnLst>
              <a:rect l="0" t="0" r="r" b="b"/>
              <a:pathLst>
                <a:path w="808" h="746">
                  <a:moveTo>
                    <a:pt x="620" y="746"/>
                  </a:moveTo>
                  <a:lnTo>
                    <a:pt x="808" y="525"/>
                  </a:lnTo>
                  <a:lnTo>
                    <a:pt x="808" y="106"/>
                  </a:lnTo>
                  <a:lnTo>
                    <a:pt x="336" y="0"/>
                  </a:lnTo>
                  <a:lnTo>
                    <a:pt x="0" y="48"/>
                  </a:lnTo>
                </a:path>
              </a:pathLst>
            </a:custGeom>
            <a:gradFill rotWithShape="0">
              <a:gsLst>
                <a:gs pos="0">
                  <a:srgbClr val="B2B2B2"/>
                </a:gs>
                <a:gs pos="100000">
                  <a:srgbClr val="B2B2B2">
                    <a:gamma/>
                    <a:tint val="34118"/>
                    <a:invGamma/>
                  </a:srgbClr>
                </a:gs>
              </a:gsLst>
              <a:path path="rect">
                <a:fillToRect l="100000" t="100000"/>
              </a:path>
            </a:gradFill>
            <a:ln w="3175" cap="rnd" cmpd="sng">
              <a:solidFill>
                <a:srgbClr val="80808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7903" name="Freeform 15"/>
            <p:cNvSpPr>
              <a:spLocks noChangeAspect="1"/>
            </p:cNvSpPr>
            <p:nvPr/>
          </p:nvSpPr>
          <p:spPr bwMode="auto">
            <a:xfrm>
              <a:off x="2473" y="3408"/>
              <a:ext cx="90" cy="403"/>
            </a:xfrm>
            <a:custGeom>
              <a:avLst/>
              <a:gdLst/>
              <a:ahLst/>
              <a:cxnLst>
                <a:cxn ang="0">
                  <a:pos x="0" y="644"/>
                </a:cxn>
                <a:cxn ang="0">
                  <a:pos x="0" y="79"/>
                </a:cxn>
                <a:cxn ang="0">
                  <a:pos x="144" y="0"/>
                </a:cxn>
                <a:cxn ang="0">
                  <a:pos x="144" y="554"/>
                </a:cxn>
                <a:cxn ang="0">
                  <a:pos x="0" y="644"/>
                </a:cxn>
              </a:cxnLst>
              <a:rect l="0" t="0" r="r" b="b"/>
              <a:pathLst>
                <a:path w="144" h="644">
                  <a:moveTo>
                    <a:pt x="0" y="644"/>
                  </a:moveTo>
                  <a:lnTo>
                    <a:pt x="0" y="79"/>
                  </a:lnTo>
                  <a:lnTo>
                    <a:pt x="144" y="0"/>
                  </a:lnTo>
                  <a:lnTo>
                    <a:pt x="144" y="554"/>
                  </a:lnTo>
                  <a:lnTo>
                    <a:pt x="0" y="644"/>
                  </a:lnTo>
                </a:path>
              </a:pathLst>
            </a:custGeom>
            <a:gradFill rotWithShape="0">
              <a:gsLst>
                <a:gs pos="0">
                  <a:srgbClr val="B2B2B2"/>
                </a:gs>
                <a:gs pos="100000">
                  <a:srgbClr val="B2B2B2">
                    <a:gamma/>
                    <a:tint val="34118"/>
                    <a:invGamma/>
                  </a:srgbClr>
                </a:gs>
              </a:gsLst>
              <a:path path="rect">
                <a:fillToRect l="100000" t="100000"/>
              </a:path>
            </a:gradFill>
            <a:ln w="3175" cap="rnd" cmpd="sng">
              <a:solidFill>
                <a:srgbClr val="80808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7904" name="Freeform 16"/>
            <p:cNvSpPr>
              <a:spLocks noChangeAspect="1"/>
            </p:cNvSpPr>
            <p:nvPr/>
          </p:nvSpPr>
          <p:spPr bwMode="auto">
            <a:xfrm>
              <a:off x="2073" y="3321"/>
              <a:ext cx="490" cy="137"/>
            </a:xfrm>
            <a:custGeom>
              <a:avLst/>
              <a:gdLst/>
              <a:ahLst/>
              <a:cxnLst>
                <a:cxn ang="0">
                  <a:pos x="638" y="219"/>
                </a:cxn>
                <a:cxn ang="0">
                  <a:pos x="0" y="67"/>
                </a:cxn>
                <a:cxn ang="0">
                  <a:pos x="160" y="0"/>
                </a:cxn>
                <a:cxn ang="0">
                  <a:pos x="782" y="139"/>
                </a:cxn>
                <a:cxn ang="0">
                  <a:pos x="638" y="219"/>
                </a:cxn>
              </a:cxnLst>
              <a:rect l="0" t="0" r="r" b="b"/>
              <a:pathLst>
                <a:path w="782" h="219">
                  <a:moveTo>
                    <a:pt x="638" y="219"/>
                  </a:moveTo>
                  <a:lnTo>
                    <a:pt x="0" y="67"/>
                  </a:lnTo>
                  <a:lnTo>
                    <a:pt x="160" y="0"/>
                  </a:lnTo>
                  <a:lnTo>
                    <a:pt x="782" y="139"/>
                  </a:lnTo>
                  <a:lnTo>
                    <a:pt x="638" y="219"/>
                  </a:lnTo>
                </a:path>
              </a:pathLst>
            </a:custGeom>
            <a:solidFill>
              <a:schemeClr val="bg1"/>
            </a:solidFill>
            <a:ln w="3175" cap="rnd" cmpd="sng">
              <a:solidFill>
                <a:srgbClr val="80808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7905" name="Freeform 17"/>
            <p:cNvSpPr>
              <a:spLocks noChangeAspect="1"/>
            </p:cNvSpPr>
            <p:nvPr/>
          </p:nvSpPr>
          <p:spPr bwMode="auto">
            <a:xfrm>
              <a:off x="2073" y="3361"/>
              <a:ext cx="400" cy="452"/>
            </a:xfrm>
            <a:custGeom>
              <a:avLst/>
              <a:gdLst/>
              <a:ahLst/>
              <a:cxnLst>
                <a:cxn ang="0">
                  <a:pos x="671" y="753"/>
                </a:cxn>
                <a:cxn ang="0">
                  <a:pos x="671" y="160"/>
                </a:cxn>
                <a:cxn ang="0">
                  <a:pos x="0" y="0"/>
                </a:cxn>
                <a:cxn ang="0">
                  <a:pos x="0" y="578"/>
                </a:cxn>
                <a:cxn ang="0">
                  <a:pos x="671" y="753"/>
                </a:cxn>
              </a:cxnLst>
              <a:rect l="0" t="0" r="r" b="b"/>
              <a:pathLst>
                <a:path w="672" h="754">
                  <a:moveTo>
                    <a:pt x="671" y="753"/>
                  </a:moveTo>
                  <a:lnTo>
                    <a:pt x="671" y="160"/>
                  </a:lnTo>
                  <a:lnTo>
                    <a:pt x="0" y="0"/>
                  </a:lnTo>
                  <a:lnTo>
                    <a:pt x="0" y="578"/>
                  </a:lnTo>
                  <a:lnTo>
                    <a:pt x="671" y="753"/>
                  </a:lnTo>
                </a:path>
              </a:pathLst>
            </a:custGeom>
            <a:gradFill rotWithShape="0">
              <a:gsLst>
                <a:gs pos="0">
                  <a:srgbClr val="B2B2B2"/>
                </a:gs>
                <a:gs pos="100000">
                  <a:srgbClr val="B2B2B2">
                    <a:gamma/>
                    <a:tint val="34118"/>
                    <a:invGamma/>
                  </a:srgbClr>
                </a:gs>
              </a:gsLst>
              <a:path path="rect">
                <a:fillToRect l="100000" t="100000"/>
              </a:path>
            </a:gradFill>
            <a:ln w="3175" cap="rnd" cmpd="sng">
              <a:solidFill>
                <a:srgbClr val="80808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7906" name="Freeform 18"/>
            <p:cNvSpPr>
              <a:spLocks noChangeAspect="1"/>
            </p:cNvSpPr>
            <p:nvPr/>
          </p:nvSpPr>
          <p:spPr bwMode="auto">
            <a:xfrm>
              <a:off x="2104" y="3401"/>
              <a:ext cx="339" cy="370"/>
            </a:xfrm>
            <a:custGeom>
              <a:avLst/>
              <a:gdLst/>
              <a:ahLst/>
              <a:cxnLst>
                <a:cxn ang="0">
                  <a:pos x="490" y="548"/>
                </a:cxn>
                <a:cxn ang="0">
                  <a:pos x="490" y="117"/>
                </a:cxn>
                <a:cxn ang="0">
                  <a:pos x="0" y="0"/>
                </a:cxn>
                <a:cxn ang="0">
                  <a:pos x="0" y="424"/>
                </a:cxn>
                <a:cxn ang="0">
                  <a:pos x="490" y="548"/>
                </a:cxn>
              </a:cxnLst>
              <a:rect l="0" t="0" r="r" b="b"/>
              <a:pathLst>
                <a:path w="491" h="549">
                  <a:moveTo>
                    <a:pt x="490" y="548"/>
                  </a:moveTo>
                  <a:lnTo>
                    <a:pt x="490" y="117"/>
                  </a:lnTo>
                  <a:lnTo>
                    <a:pt x="0" y="0"/>
                  </a:lnTo>
                  <a:lnTo>
                    <a:pt x="0" y="424"/>
                  </a:lnTo>
                  <a:lnTo>
                    <a:pt x="490" y="548"/>
                  </a:lnTo>
                </a:path>
              </a:pathLst>
            </a:custGeom>
            <a:solidFill>
              <a:srgbClr val="CECECE"/>
            </a:solidFill>
            <a:ln w="3175" cap="rnd" cmpd="sng">
              <a:solidFill>
                <a:srgbClr val="80808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37907" name="Freeform 19"/>
            <p:cNvSpPr>
              <a:spLocks/>
            </p:cNvSpPr>
            <p:nvPr/>
          </p:nvSpPr>
          <p:spPr bwMode="auto">
            <a:xfrm>
              <a:off x="2125" y="3426"/>
              <a:ext cx="296" cy="31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454"/>
                </a:cxn>
                <a:cxn ang="0">
                  <a:pos x="542" y="592"/>
                </a:cxn>
                <a:cxn ang="0">
                  <a:pos x="542" y="130"/>
                </a:cxn>
                <a:cxn ang="0">
                  <a:pos x="0" y="0"/>
                </a:cxn>
              </a:cxnLst>
              <a:rect l="0" t="0" r="r" b="b"/>
              <a:pathLst>
                <a:path w="542" h="592">
                  <a:moveTo>
                    <a:pt x="0" y="0"/>
                  </a:moveTo>
                  <a:lnTo>
                    <a:pt x="0" y="454"/>
                  </a:lnTo>
                  <a:lnTo>
                    <a:pt x="542" y="592"/>
                  </a:lnTo>
                  <a:lnTo>
                    <a:pt x="542" y="13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618FFD"/>
                </a:gs>
                <a:gs pos="100000">
                  <a:srgbClr val="618FFD">
                    <a:gamma/>
                    <a:shade val="75294"/>
                    <a:invGamma/>
                  </a:srgbClr>
                </a:gs>
              </a:gsLst>
              <a:path path="rect">
                <a:fillToRect r="100000" b="100000"/>
              </a:path>
            </a:gradFill>
            <a:ln w="3175" cap="flat" cmpd="sng">
              <a:solidFill>
                <a:srgbClr val="777777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dist="17961" dir="2700000" algn="ctr" rotWithShape="0">
                <a:schemeClr val="bg1"/>
              </a:outerShdw>
            </a:effec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3" name="Group 20"/>
          <p:cNvGrpSpPr>
            <a:grpSpLocks/>
          </p:cNvGrpSpPr>
          <p:nvPr/>
        </p:nvGrpSpPr>
        <p:grpSpPr bwMode="auto">
          <a:xfrm>
            <a:off x="1598613" y="1573193"/>
            <a:ext cx="603250" cy="1087437"/>
            <a:chOff x="563" y="951"/>
            <a:chExt cx="380" cy="685"/>
          </a:xfrm>
        </p:grpSpPr>
        <p:grpSp>
          <p:nvGrpSpPr>
            <p:cNvPr id="4" name="Group 21"/>
            <p:cNvGrpSpPr>
              <a:grpSpLocks/>
            </p:cNvGrpSpPr>
            <p:nvPr/>
          </p:nvGrpSpPr>
          <p:grpSpPr bwMode="auto">
            <a:xfrm>
              <a:off x="563" y="951"/>
              <a:ext cx="291" cy="685"/>
              <a:chOff x="3064" y="2792"/>
              <a:chExt cx="281" cy="626"/>
            </a:xfrm>
          </p:grpSpPr>
          <p:sp>
            <p:nvSpPr>
              <p:cNvPr id="37910" name="Oval 22"/>
              <p:cNvSpPr>
                <a:spLocks noChangeArrowheads="1"/>
              </p:cNvSpPr>
              <p:nvPr/>
            </p:nvSpPr>
            <p:spPr bwMode="auto">
              <a:xfrm>
                <a:off x="3156" y="2792"/>
                <a:ext cx="95" cy="102"/>
              </a:xfrm>
              <a:prstGeom prst="ellipse">
                <a:avLst/>
              </a:prstGeom>
              <a:gradFill rotWithShape="0">
                <a:gsLst>
                  <a:gs pos="0">
                    <a:srgbClr val="9234DB">
                      <a:gamma/>
                      <a:tint val="33333"/>
                      <a:invGamma/>
                    </a:srgbClr>
                  </a:gs>
                  <a:gs pos="100000">
                    <a:srgbClr val="9234DB"/>
                  </a:gs>
                </a:gsLst>
                <a:path path="shape">
                  <a:fillToRect l="50000" t="50000" r="50000" b="50000"/>
                </a:path>
              </a:gradFill>
              <a:ln w="12700">
                <a:noFill/>
                <a:round/>
                <a:headEnd/>
                <a:tailEnd/>
              </a:ln>
              <a:effectLst>
                <a:outerShdw dist="35921" dir="2700000" algn="ctr" rotWithShape="0">
                  <a:schemeClr val="tx1"/>
                </a:outerShdw>
              </a:effec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911" name="Freeform 23"/>
              <p:cNvSpPr>
                <a:spLocks/>
              </p:cNvSpPr>
              <p:nvPr/>
            </p:nvSpPr>
            <p:spPr bwMode="auto">
              <a:xfrm>
                <a:off x="3064" y="2914"/>
                <a:ext cx="281" cy="504"/>
              </a:xfrm>
              <a:custGeom>
                <a:avLst/>
                <a:gdLst/>
                <a:ahLst/>
                <a:cxnLst>
                  <a:cxn ang="0">
                    <a:pos x="208" y="0"/>
                  </a:cxn>
                  <a:cxn ang="0">
                    <a:pos x="217" y="3"/>
                  </a:cxn>
                  <a:cxn ang="0">
                    <a:pos x="228" y="9"/>
                  </a:cxn>
                  <a:cxn ang="0">
                    <a:pos x="232" y="16"/>
                  </a:cxn>
                  <a:cxn ang="0">
                    <a:pos x="237" y="24"/>
                  </a:cxn>
                  <a:cxn ang="0">
                    <a:pos x="241" y="35"/>
                  </a:cxn>
                  <a:cxn ang="0">
                    <a:pos x="280" y="189"/>
                  </a:cxn>
                  <a:cxn ang="0">
                    <a:pos x="280" y="201"/>
                  </a:cxn>
                  <a:cxn ang="0">
                    <a:pos x="276" y="208"/>
                  </a:cxn>
                  <a:cxn ang="0">
                    <a:pos x="268" y="214"/>
                  </a:cxn>
                  <a:cxn ang="0">
                    <a:pos x="258" y="214"/>
                  </a:cxn>
                  <a:cxn ang="0">
                    <a:pos x="252" y="212"/>
                  </a:cxn>
                  <a:cxn ang="0">
                    <a:pos x="244" y="208"/>
                  </a:cxn>
                  <a:cxn ang="0">
                    <a:pos x="240" y="201"/>
                  </a:cxn>
                  <a:cxn ang="0">
                    <a:pos x="253" y="310"/>
                  </a:cxn>
                  <a:cxn ang="0">
                    <a:pos x="202" y="484"/>
                  </a:cxn>
                  <a:cxn ang="0">
                    <a:pos x="198" y="494"/>
                  </a:cxn>
                  <a:cxn ang="0">
                    <a:pos x="190" y="499"/>
                  </a:cxn>
                  <a:cxn ang="0">
                    <a:pos x="184" y="503"/>
                  </a:cxn>
                  <a:cxn ang="0">
                    <a:pos x="174" y="503"/>
                  </a:cxn>
                  <a:cxn ang="0">
                    <a:pos x="166" y="500"/>
                  </a:cxn>
                  <a:cxn ang="0">
                    <a:pos x="159" y="494"/>
                  </a:cxn>
                  <a:cxn ang="0">
                    <a:pos x="154" y="487"/>
                  </a:cxn>
                  <a:cxn ang="0">
                    <a:pos x="153" y="479"/>
                  </a:cxn>
                  <a:cxn ang="0">
                    <a:pos x="127" y="479"/>
                  </a:cxn>
                  <a:cxn ang="0">
                    <a:pos x="126" y="487"/>
                  </a:cxn>
                  <a:cxn ang="0">
                    <a:pos x="121" y="496"/>
                  </a:cxn>
                  <a:cxn ang="0">
                    <a:pos x="114" y="500"/>
                  </a:cxn>
                  <a:cxn ang="0">
                    <a:pos x="106" y="503"/>
                  </a:cxn>
                  <a:cxn ang="0">
                    <a:pos x="96" y="503"/>
                  </a:cxn>
                  <a:cxn ang="0">
                    <a:pos x="90" y="499"/>
                  </a:cxn>
                  <a:cxn ang="0">
                    <a:pos x="82" y="494"/>
                  </a:cxn>
                  <a:cxn ang="0">
                    <a:pos x="78" y="484"/>
                  </a:cxn>
                  <a:cxn ang="0">
                    <a:pos x="78" y="313"/>
                  </a:cxn>
                  <a:cxn ang="0">
                    <a:pos x="78" y="71"/>
                  </a:cxn>
                  <a:cxn ang="0">
                    <a:pos x="39" y="209"/>
                  </a:cxn>
                  <a:cxn ang="0">
                    <a:pos x="31" y="217"/>
                  </a:cxn>
                  <a:cxn ang="0">
                    <a:pos x="22" y="220"/>
                  </a:cxn>
                  <a:cxn ang="0">
                    <a:pos x="15" y="220"/>
                  </a:cxn>
                  <a:cxn ang="0">
                    <a:pos x="4" y="212"/>
                  </a:cxn>
                  <a:cxn ang="0">
                    <a:pos x="0" y="202"/>
                  </a:cxn>
                  <a:cxn ang="0">
                    <a:pos x="0" y="196"/>
                  </a:cxn>
                  <a:cxn ang="0">
                    <a:pos x="40" y="38"/>
                  </a:cxn>
                  <a:cxn ang="0">
                    <a:pos x="43" y="28"/>
                  </a:cxn>
                  <a:cxn ang="0">
                    <a:pos x="46" y="19"/>
                  </a:cxn>
                  <a:cxn ang="0">
                    <a:pos x="52" y="12"/>
                  </a:cxn>
                  <a:cxn ang="0">
                    <a:pos x="60" y="4"/>
                  </a:cxn>
                  <a:cxn ang="0">
                    <a:pos x="72" y="0"/>
                  </a:cxn>
                </a:cxnLst>
                <a:rect l="0" t="0" r="r" b="b"/>
                <a:pathLst>
                  <a:path w="281" h="504">
                    <a:moveTo>
                      <a:pt x="78" y="0"/>
                    </a:moveTo>
                    <a:lnTo>
                      <a:pt x="205" y="0"/>
                    </a:lnTo>
                    <a:lnTo>
                      <a:pt x="208" y="0"/>
                    </a:lnTo>
                    <a:lnTo>
                      <a:pt x="210" y="0"/>
                    </a:lnTo>
                    <a:lnTo>
                      <a:pt x="214" y="3"/>
                    </a:lnTo>
                    <a:lnTo>
                      <a:pt x="217" y="3"/>
                    </a:lnTo>
                    <a:lnTo>
                      <a:pt x="220" y="4"/>
                    </a:lnTo>
                    <a:lnTo>
                      <a:pt x="222" y="7"/>
                    </a:lnTo>
                    <a:lnTo>
                      <a:pt x="228" y="9"/>
                    </a:lnTo>
                    <a:lnTo>
                      <a:pt x="229" y="12"/>
                    </a:lnTo>
                    <a:lnTo>
                      <a:pt x="229" y="15"/>
                    </a:lnTo>
                    <a:lnTo>
                      <a:pt x="232" y="16"/>
                    </a:lnTo>
                    <a:lnTo>
                      <a:pt x="234" y="19"/>
                    </a:lnTo>
                    <a:lnTo>
                      <a:pt x="237" y="22"/>
                    </a:lnTo>
                    <a:lnTo>
                      <a:pt x="237" y="24"/>
                    </a:lnTo>
                    <a:lnTo>
                      <a:pt x="240" y="27"/>
                    </a:lnTo>
                    <a:lnTo>
                      <a:pt x="240" y="31"/>
                    </a:lnTo>
                    <a:lnTo>
                      <a:pt x="241" y="35"/>
                    </a:lnTo>
                    <a:lnTo>
                      <a:pt x="241" y="38"/>
                    </a:lnTo>
                    <a:lnTo>
                      <a:pt x="241" y="43"/>
                    </a:lnTo>
                    <a:lnTo>
                      <a:pt x="280" y="189"/>
                    </a:lnTo>
                    <a:lnTo>
                      <a:pt x="280" y="193"/>
                    </a:lnTo>
                    <a:lnTo>
                      <a:pt x="280" y="196"/>
                    </a:lnTo>
                    <a:lnTo>
                      <a:pt x="280" y="201"/>
                    </a:lnTo>
                    <a:lnTo>
                      <a:pt x="280" y="202"/>
                    </a:lnTo>
                    <a:lnTo>
                      <a:pt x="277" y="205"/>
                    </a:lnTo>
                    <a:lnTo>
                      <a:pt x="276" y="208"/>
                    </a:lnTo>
                    <a:lnTo>
                      <a:pt x="273" y="209"/>
                    </a:lnTo>
                    <a:lnTo>
                      <a:pt x="271" y="212"/>
                    </a:lnTo>
                    <a:lnTo>
                      <a:pt x="268" y="214"/>
                    </a:lnTo>
                    <a:lnTo>
                      <a:pt x="265" y="214"/>
                    </a:lnTo>
                    <a:lnTo>
                      <a:pt x="261" y="214"/>
                    </a:lnTo>
                    <a:lnTo>
                      <a:pt x="258" y="214"/>
                    </a:lnTo>
                    <a:lnTo>
                      <a:pt x="256" y="214"/>
                    </a:lnTo>
                    <a:lnTo>
                      <a:pt x="253" y="214"/>
                    </a:lnTo>
                    <a:lnTo>
                      <a:pt x="252" y="212"/>
                    </a:lnTo>
                    <a:lnTo>
                      <a:pt x="249" y="212"/>
                    </a:lnTo>
                    <a:lnTo>
                      <a:pt x="246" y="209"/>
                    </a:lnTo>
                    <a:lnTo>
                      <a:pt x="244" y="208"/>
                    </a:lnTo>
                    <a:lnTo>
                      <a:pt x="241" y="205"/>
                    </a:lnTo>
                    <a:lnTo>
                      <a:pt x="241" y="202"/>
                    </a:lnTo>
                    <a:lnTo>
                      <a:pt x="240" y="201"/>
                    </a:lnTo>
                    <a:lnTo>
                      <a:pt x="202" y="71"/>
                    </a:lnTo>
                    <a:lnTo>
                      <a:pt x="190" y="71"/>
                    </a:lnTo>
                    <a:lnTo>
                      <a:pt x="253" y="310"/>
                    </a:lnTo>
                    <a:lnTo>
                      <a:pt x="202" y="310"/>
                    </a:lnTo>
                    <a:lnTo>
                      <a:pt x="202" y="479"/>
                    </a:lnTo>
                    <a:lnTo>
                      <a:pt x="202" y="484"/>
                    </a:lnTo>
                    <a:lnTo>
                      <a:pt x="202" y="487"/>
                    </a:lnTo>
                    <a:lnTo>
                      <a:pt x="201" y="488"/>
                    </a:lnTo>
                    <a:lnTo>
                      <a:pt x="198" y="494"/>
                    </a:lnTo>
                    <a:lnTo>
                      <a:pt x="196" y="496"/>
                    </a:lnTo>
                    <a:lnTo>
                      <a:pt x="196" y="499"/>
                    </a:lnTo>
                    <a:lnTo>
                      <a:pt x="190" y="499"/>
                    </a:lnTo>
                    <a:lnTo>
                      <a:pt x="189" y="500"/>
                    </a:lnTo>
                    <a:lnTo>
                      <a:pt x="186" y="503"/>
                    </a:lnTo>
                    <a:lnTo>
                      <a:pt x="184" y="503"/>
                    </a:lnTo>
                    <a:lnTo>
                      <a:pt x="181" y="503"/>
                    </a:lnTo>
                    <a:lnTo>
                      <a:pt x="178" y="503"/>
                    </a:lnTo>
                    <a:lnTo>
                      <a:pt x="174" y="503"/>
                    </a:lnTo>
                    <a:lnTo>
                      <a:pt x="171" y="503"/>
                    </a:lnTo>
                    <a:lnTo>
                      <a:pt x="169" y="500"/>
                    </a:lnTo>
                    <a:lnTo>
                      <a:pt x="166" y="500"/>
                    </a:lnTo>
                    <a:lnTo>
                      <a:pt x="165" y="499"/>
                    </a:lnTo>
                    <a:lnTo>
                      <a:pt x="162" y="496"/>
                    </a:lnTo>
                    <a:lnTo>
                      <a:pt x="159" y="494"/>
                    </a:lnTo>
                    <a:lnTo>
                      <a:pt x="157" y="494"/>
                    </a:lnTo>
                    <a:lnTo>
                      <a:pt x="157" y="488"/>
                    </a:lnTo>
                    <a:lnTo>
                      <a:pt x="154" y="487"/>
                    </a:lnTo>
                    <a:lnTo>
                      <a:pt x="154" y="484"/>
                    </a:lnTo>
                    <a:lnTo>
                      <a:pt x="153" y="481"/>
                    </a:lnTo>
                    <a:lnTo>
                      <a:pt x="153" y="479"/>
                    </a:lnTo>
                    <a:lnTo>
                      <a:pt x="153" y="313"/>
                    </a:lnTo>
                    <a:lnTo>
                      <a:pt x="127" y="313"/>
                    </a:lnTo>
                    <a:lnTo>
                      <a:pt x="127" y="479"/>
                    </a:lnTo>
                    <a:lnTo>
                      <a:pt x="127" y="481"/>
                    </a:lnTo>
                    <a:lnTo>
                      <a:pt x="127" y="484"/>
                    </a:lnTo>
                    <a:lnTo>
                      <a:pt x="126" y="487"/>
                    </a:lnTo>
                    <a:lnTo>
                      <a:pt x="126" y="488"/>
                    </a:lnTo>
                    <a:lnTo>
                      <a:pt x="123" y="494"/>
                    </a:lnTo>
                    <a:lnTo>
                      <a:pt x="121" y="496"/>
                    </a:lnTo>
                    <a:lnTo>
                      <a:pt x="118" y="499"/>
                    </a:lnTo>
                    <a:lnTo>
                      <a:pt x="115" y="499"/>
                    </a:lnTo>
                    <a:lnTo>
                      <a:pt x="114" y="500"/>
                    </a:lnTo>
                    <a:lnTo>
                      <a:pt x="111" y="503"/>
                    </a:lnTo>
                    <a:lnTo>
                      <a:pt x="109" y="503"/>
                    </a:lnTo>
                    <a:lnTo>
                      <a:pt x="106" y="503"/>
                    </a:lnTo>
                    <a:lnTo>
                      <a:pt x="102" y="503"/>
                    </a:lnTo>
                    <a:lnTo>
                      <a:pt x="99" y="503"/>
                    </a:lnTo>
                    <a:lnTo>
                      <a:pt x="96" y="503"/>
                    </a:lnTo>
                    <a:lnTo>
                      <a:pt x="94" y="500"/>
                    </a:lnTo>
                    <a:lnTo>
                      <a:pt x="91" y="500"/>
                    </a:lnTo>
                    <a:lnTo>
                      <a:pt x="90" y="499"/>
                    </a:lnTo>
                    <a:lnTo>
                      <a:pt x="87" y="499"/>
                    </a:lnTo>
                    <a:lnTo>
                      <a:pt x="84" y="496"/>
                    </a:lnTo>
                    <a:lnTo>
                      <a:pt x="82" y="494"/>
                    </a:lnTo>
                    <a:lnTo>
                      <a:pt x="79" y="491"/>
                    </a:lnTo>
                    <a:lnTo>
                      <a:pt x="79" y="488"/>
                    </a:lnTo>
                    <a:lnTo>
                      <a:pt x="78" y="484"/>
                    </a:lnTo>
                    <a:lnTo>
                      <a:pt x="78" y="481"/>
                    </a:lnTo>
                    <a:lnTo>
                      <a:pt x="78" y="479"/>
                    </a:lnTo>
                    <a:lnTo>
                      <a:pt x="78" y="313"/>
                    </a:lnTo>
                    <a:lnTo>
                      <a:pt x="28" y="313"/>
                    </a:lnTo>
                    <a:lnTo>
                      <a:pt x="90" y="71"/>
                    </a:lnTo>
                    <a:lnTo>
                      <a:pt x="78" y="71"/>
                    </a:lnTo>
                    <a:lnTo>
                      <a:pt x="40" y="202"/>
                    </a:lnTo>
                    <a:lnTo>
                      <a:pt x="39" y="205"/>
                    </a:lnTo>
                    <a:lnTo>
                      <a:pt x="39" y="209"/>
                    </a:lnTo>
                    <a:lnTo>
                      <a:pt x="36" y="212"/>
                    </a:lnTo>
                    <a:lnTo>
                      <a:pt x="34" y="214"/>
                    </a:lnTo>
                    <a:lnTo>
                      <a:pt x="31" y="217"/>
                    </a:lnTo>
                    <a:lnTo>
                      <a:pt x="28" y="217"/>
                    </a:lnTo>
                    <a:lnTo>
                      <a:pt x="27" y="220"/>
                    </a:lnTo>
                    <a:lnTo>
                      <a:pt x="22" y="220"/>
                    </a:lnTo>
                    <a:lnTo>
                      <a:pt x="19" y="220"/>
                    </a:lnTo>
                    <a:lnTo>
                      <a:pt x="16" y="220"/>
                    </a:lnTo>
                    <a:lnTo>
                      <a:pt x="15" y="220"/>
                    </a:lnTo>
                    <a:lnTo>
                      <a:pt x="9" y="217"/>
                    </a:lnTo>
                    <a:lnTo>
                      <a:pt x="7" y="214"/>
                    </a:lnTo>
                    <a:lnTo>
                      <a:pt x="4" y="212"/>
                    </a:lnTo>
                    <a:lnTo>
                      <a:pt x="3" y="208"/>
                    </a:lnTo>
                    <a:lnTo>
                      <a:pt x="0" y="205"/>
                    </a:lnTo>
                    <a:lnTo>
                      <a:pt x="0" y="202"/>
                    </a:lnTo>
                    <a:lnTo>
                      <a:pt x="0" y="201"/>
                    </a:lnTo>
                    <a:lnTo>
                      <a:pt x="0" y="198"/>
                    </a:lnTo>
                    <a:lnTo>
                      <a:pt x="0" y="196"/>
                    </a:lnTo>
                    <a:lnTo>
                      <a:pt x="0" y="193"/>
                    </a:lnTo>
                    <a:lnTo>
                      <a:pt x="39" y="40"/>
                    </a:lnTo>
                    <a:lnTo>
                      <a:pt x="40" y="38"/>
                    </a:lnTo>
                    <a:lnTo>
                      <a:pt x="40" y="34"/>
                    </a:lnTo>
                    <a:lnTo>
                      <a:pt x="40" y="31"/>
                    </a:lnTo>
                    <a:lnTo>
                      <a:pt x="43" y="28"/>
                    </a:lnTo>
                    <a:lnTo>
                      <a:pt x="43" y="27"/>
                    </a:lnTo>
                    <a:lnTo>
                      <a:pt x="43" y="24"/>
                    </a:lnTo>
                    <a:lnTo>
                      <a:pt x="46" y="19"/>
                    </a:lnTo>
                    <a:lnTo>
                      <a:pt x="48" y="16"/>
                    </a:lnTo>
                    <a:lnTo>
                      <a:pt x="51" y="15"/>
                    </a:lnTo>
                    <a:lnTo>
                      <a:pt x="52" y="12"/>
                    </a:lnTo>
                    <a:lnTo>
                      <a:pt x="55" y="9"/>
                    </a:lnTo>
                    <a:lnTo>
                      <a:pt x="58" y="7"/>
                    </a:lnTo>
                    <a:lnTo>
                      <a:pt x="60" y="4"/>
                    </a:lnTo>
                    <a:lnTo>
                      <a:pt x="63" y="3"/>
                    </a:lnTo>
                    <a:lnTo>
                      <a:pt x="67" y="3"/>
                    </a:lnTo>
                    <a:lnTo>
                      <a:pt x="72" y="0"/>
                    </a:lnTo>
                    <a:lnTo>
                      <a:pt x="78" y="0"/>
                    </a:lnTo>
                  </a:path>
                </a:pathLst>
              </a:custGeom>
              <a:gradFill rotWithShape="0">
                <a:gsLst>
                  <a:gs pos="0">
                    <a:srgbClr val="9234DB">
                      <a:gamma/>
                      <a:tint val="33333"/>
                      <a:invGamma/>
                    </a:srgbClr>
                  </a:gs>
                  <a:gs pos="100000">
                    <a:srgbClr val="9234DB"/>
                  </a:gs>
                </a:gsLst>
                <a:path path="rect">
                  <a:fillToRect l="50000" t="50000" r="50000" b="50000"/>
                </a:path>
              </a:gradFill>
              <a:ln w="12700" cap="rnd" cmpd="sng">
                <a:noFill/>
                <a:prstDash val="solid"/>
                <a:round/>
                <a:headEnd type="none" w="med" len="med"/>
                <a:tailEnd type="none" w="med" len="med"/>
              </a:ln>
              <a:effectLst>
                <a:outerShdw dist="35921" dir="2700000" algn="ctr" rotWithShape="0">
                  <a:schemeClr val="tx1"/>
                </a:outerShdw>
              </a:effectLst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37912" name="AutoShape 24"/>
            <p:cNvSpPr>
              <a:spLocks noChangeArrowheads="1"/>
            </p:cNvSpPr>
            <p:nvPr/>
          </p:nvSpPr>
          <p:spPr bwMode="auto">
            <a:xfrm rot="1965645" flipV="1">
              <a:off x="761" y="1153"/>
              <a:ext cx="182" cy="267"/>
            </a:xfrm>
            <a:prstGeom prst="foldedCorner">
              <a:avLst>
                <a:gd name="adj" fmla="val 29269"/>
              </a:avLst>
            </a:prstGeom>
            <a:solidFill>
              <a:schemeClr val="bg1"/>
            </a:solidFill>
            <a:ln w="63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tIns="27432" bIns="27432" anchor="ctr">
              <a:spAutoFit/>
            </a:bodyPr>
            <a:lstStyle/>
            <a:p>
              <a:endParaRPr lang="en-US"/>
            </a:p>
          </p:txBody>
        </p:sp>
      </p:grpSp>
      <p:sp>
        <p:nvSpPr>
          <p:cNvPr id="37913" name="Rectangle 25"/>
          <p:cNvSpPr>
            <a:spLocks noChangeArrowheads="1"/>
          </p:cNvSpPr>
          <p:nvPr/>
        </p:nvSpPr>
        <p:spPr bwMode="auto">
          <a:xfrm>
            <a:off x="784225" y="2987655"/>
            <a:ext cx="1743075" cy="1593850"/>
          </a:xfrm>
          <a:prstGeom prst="rect">
            <a:avLst/>
          </a:prstGeom>
          <a:gradFill rotWithShape="0">
            <a:gsLst>
              <a:gs pos="0">
                <a:srgbClr val="FFCC66"/>
              </a:gs>
              <a:gs pos="100000">
                <a:srgbClr val="FCFEB9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7914" name="AutoShape 26"/>
          <p:cNvSpPr>
            <a:spLocks noChangeArrowheads="1"/>
          </p:cNvSpPr>
          <p:nvPr/>
        </p:nvSpPr>
        <p:spPr bwMode="auto">
          <a:xfrm>
            <a:off x="660400" y="3001943"/>
            <a:ext cx="1857375" cy="1220787"/>
          </a:xfrm>
          <a:prstGeom prst="triangle">
            <a:avLst>
              <a:gd name="adj" fmla="val 50000"/>
            </a:avLst>
          </a:prstGeom>
          <a:solidFill>
            <a:srgbClr val="CCFFFF"/>
          </a:solidFill>
          <a:ln w="9525">
            <a:solidFill>
              <a:srgbClr val="333399"/>
            </a:solidFill>
            <a:miter lim="800000"/>
            <a:headEnd/>
            <a:tailEnd/>
          </a:ln>
          <a:effectLst/>
        </p:spPr>
        <p:txBody>
          <a:bodyPr wrap="none" anchor="b"/>
          <a:lstStyle/>
          <a:p>
            <a:pPr algn="ctr"/>
            <a:endParaRPr lang="en-US" sz="1800">
              <a:latin typeface="Arial Narrow" pitchFamily="34" charset="0"/>
            </a:endParaRPr>
          </a:p>
        </p:txBody>
      </p:sp>
      <p:grpSp>
        <p:nvGrpSpPr>
          <p:cNvPr id="5" name="Group 27"/>
          <p:cNvGrpSpPr>
            <a:grpSpLocks/>
          </p:cNvGrpSpPr>
          <p:nvPr/>
        </p:nvGrpSpPr>
        <p:grpSpPr bwMode="auto">
          <a:xfrm>
            <a:off x="1352550" y="3074968"/>
            <a:ext cx="660400" cy="1095375"/>
            <a:chOff x="968" y="2243"/>
            <a:chExt cx="388" cy="641"/>
          </a:xfrm>
        </p:grpSpPr>
        <p:sp>
          <p:nvSpPr>
            <p:cNvPr id="37916" name="Oval 28"/>
            <p:cNvSpPr>
              <a:spLocks noChangeArrowheads="1"/>
            </p:cNvSpPr>
            <p:nvPr/>
          </p:nvSpPr>
          <p:spPr bwMode="auto">
            <a:xfrm>
              <a:off x="1062" y="2243"/>
              <a:ext cx="98" cy="104"/>
            </a:xfrm>
            <a:prstGeom prst="ellipse">
              <a:avLst/>
            </a:prstGeom>
            <a:gradFill rotWithShape="0">
              <a:gsLst>
                <a:gs pos="0">
                  <a:srgbClr val="9234DB">
                    <a:gamma/>
                    <a:tint val="33333"/>
                    <a:invGamma/>
                  </a:srgbClr>
                </a:gs>
                <a:gs pos="100000">
                  <a:srgbClr val="9234DB"/>
                </a:gs>
              </a:gsLst>
              <a:path path="shape">
                <a:fillToRect l="50000" t="50000" r="50000" b="50000"/>
              </a:path>
            </a:gradFill>
            <a:ln w="12700">
              <a:noFill/>
              <a:round/>
              <a:headEnd/>
              <a:tailEnd/>
            </a:ln>
            <a:effectLst>
              <a:outerShdw dist="35921" dir="2700000" algn="ctr" rotWithShape="0">
                <a:schemeClr val="tx1"/>
              </a:outerShdw>
            </a:effec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7917" name="Freeform 29"/>
            <p:cNvSpPr>
              <a:spLocks/>
            </p:cNvSpPr>
            <p:nvPr/>
          </p:nvSpPr>
          <p:spPr bwMode="auto">
            <a:xfrm>
              <a:off x="968" y="2368"/>
              <a:ext cx="288" cy="516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17" y="3"/>
                </a:cxn>
                <a:cxn ang="0">
                  <a:pos x="228" y="9"/>
                </a:cxn>
                <a:cxn ang="0">
                  <a:pos x="232" y="16"/>
                </a:cxn>
                <a:cxn ang="0">
                  <a:pos x="237" y="24"/>
                </a:cxn>
                <a:cxn ang="0">
                  <a:pos x="241" y="35"/>
                </a:cxn>
                <a:cxn ang="0">
                  <a:pos x="280" y="189"/>
                </a:cxn>
                <a:cxn ang="0">
                  <a:pos x="280" y="201"/>
                </a:cxn>
                <a:cxn ang="0">
                  <a:pos x="276" y="208"/>
                </a:cxn>
                <a:cxn ang="0">
                  <a:pos x="268" y="214"/>
                </a:cxn>
                <a:cxn ang="0">
                  <a:pos x="258" y="214"/>
                </a:cxn>
                <a:cxn ang="0">
                  <a:pos x="252" y="212"/>
                </a:cxn>
                <a:cxn ang="0">
                  <a:pos x="244" y="208"/>
                </a:cxn>
                <a:cxn ang="0">
                  <a:pos x="240" y="201"/>
                </a:cxn>
                <a:cxn ang="0">
                  <a:pos x="253" y="310"/>
                </a:cxn>
                <a:cxn ang="0">
                  <a:pos x="202" y="484"/>
                </a:cxn>
                <a:cxn ang="0">
                  <a:pos x="198" y="494"/>
                </a:cxn>
                <a:cxn ang="0">
                  <a:pos x="190" y="499"/>
                </a:cxn>
                <a:cxn ang="0">
                  <a:pos x="184" y="503"/>
                </a:cxn>
                <a:cxn ang="0">
                  <a:pos x="174" y="503"/>
                </a:cxn>
                <a:cxn ang="0">
                  <a:pos x="166" y="500"/>
                </a:cxn>
                <a:cxn ang="0">
                  <a:pos x="159" y="494"/>
                </a:cxn>
                <a:cxn ang="0">
                  <a:pos x="154" y="487"/>
                </a:cxn>
                <a:cxn ang="0">
                  <a:pos x="153" y="479"/>
                </a:cxn>
                <a:cxn ang="0">
                  <a:pos x="127" y="479"/>
                </a:cxn>
                <a:cxn ang="0">
                  <a:pos x="126" y="487"/>
                </a:cxn>
                <a:cxn ang="0">
                  <a:pos x="121" y="496"/>
                </a:cxn>
                <a:cxn ang="0">
                  <a:pos x="114" y="500"/>
                </a:cxn>
                <a:cxn ang="0">
                  <a:pos x="106" y="503"/>
                </a:cxn>
                <a:cxn ang="0">
                  <a:pos x="96" y="503"/>
                </a:cxn>
                <a:cxn ang="0">
                  <a:pos x="90" y="499"/>
                </a:cxn>
                <a:cxn ang="0">
                  <a:pos x="82" y="494"/>
                </a:cxn>
                <a:cxn ang="0">
                  <a:pos x="78" y="484"/>
                </a:cxn>
                <a:cxn ang="0">
                  <a:pos x="78" y="313"/>
                </a:cxn>
                <a:cxn ang="0">
                  <a:pos x="78" y="71"/>
                </a:cxn>
                <a:cxn ang="0">
                  <a:pos x="39" y="209"/>
                </a:cxn>
                <a:cxn ang="0">
                  <a:pos x="31" y="217"/>
                </a:cxn>
                <a:cxn ang="0">
                  <a:pos x="22" y="220"/>
                </a:cxn>
                <a:cxn ang="0">
                  <a:pos x="15" y="220"/>
                </a:cxn>
                <a:cxn ang="0">
                  <a:pos x="4" y="212"/>
                </a:cxn>
                <a:cxn ang="0">
                  <a:pos x="0" y="202"/>
                </a:cxn>
                <a:cxn ang="0">
                  <a:pos x="0" y="196"/>
                </a:cxn>
                <a:cxn ang="0">
                  <a:pos x="40" y="38"/>
                </a:cxn>
                <a:cxn ang="0">
                  <a:pos x="43" y="28"/>
                </a:cxn>
                <a:cxn ang="0">
                  <a:pos x="46" y="19"/>
                </a:cxn>
                <a:cxn ang="0">
                  <a:pos x="52" y="12"/>
                </a:cxn>
                <a:cxn ang="0">
                  <a:pos x="60" y="4"/>
                </a:cxn>
                <a:cxn ang="0">
                  <a:pos x="72" y="0"/>
                </a:cxn>
              </a:cxnLst>
              <a:rect l="0" t="0" r="r" b="b"/>
              <a:pathLst>
                <a:path w="281" h="504">
                  <a:moveTo>
                    <a:pt x="78" y="0"/>
                  </a:moveTo>
                  <a:lnTo>
                    <a:pt x="205" y="0"/>
                  </a:lnTo>
                  <a:lnTo>
                    <a:pt x="208" y="0"/>
                  </a:lnTo>
                  <a:lnTo>
                    <a:pt x="210" y="0"/>
                  </a:lnTo>
                  <a:lnTo>
                    <a:pt x="214" y="3"/>
                  </a:lnTo>
                  <a:lnTo>
                    <a:pt x="217" y="3"/>
                  </a:lnTo>
                  <a:lnTo>
                    <a:pt x="220" y="4"/>
                  </a:lnTo>
                  <a:lnTo>
                    <a:pt x="222" y="7"/>
                  </a:lnTo>
                  <a:lnTo>
                    <a:pt x="228" y="9"/>
                  </a:lnTo>
                  <a:lnTo>
                    <a:pt x="229" y="12"/>
                  </a:lnTo>
                  <a:lnTo>
                    <a:pt x="229" y="15"/>
                  </a:lnTo>
                  <a:lnTo>
                    <a:pt x="232" y="16"/>
                  </a:lnTo>
                  <a:lnTo>
                    <a:pt x="234" y="19"/>
                  </a:lnTo>
                  <a:lnTo>
                    <a:pt x="237" y="22"/>
                  </a:lnTo>
                  <a:lnTo>
                    <a:pt x="237" y="24"/>
                  </a:lnTo>
                  <a:lnTo>
                    <a:pt x="240" y="27"/>
                  </a:lnTo>
                  <a:lnTo>
                    <a:pt x="240" y="31"/>
                  </a:lnTo>
                  <a:lnTo>
                    <a:pt x="241" y="35"/>
                  </a:lnTo>
                  <a:lnTo>
                    <a:pt x="241" y="38"/>
                  </a:lnTo>
                  <a:lnTo>
                    <a:pt x="241" y="43"/>
                  </a:lnTo>
                  <a:lnTo>
                    <a:pt x="280" y="189"/>
                  </a:lnTo>
                  <a:lnTo>
                    <a:pt x="280" y="193"/>
                  </a:lnTo>
                  <a:lnTo>
                    <a:pt x="280" y="196"/>
                  </a:lnTo>
                  <a:lnTo>
                    <a:pt x="280" y="201"/>
                  </a:lnTo>
                  <a:lnTo>
                    <a:pt x="280" y="202"/>
                  </a:lnTo>
                  <a:lnTo>
                    <a:pt x="277" y="205"/>
                  </a:lnTo>
                  <a:lnTo>
                    <a:pt x="276" y="208"/>
                  </a:lnTo>
                  <a:lnTo>
                    <a:pt x="273" y="209"/>
                  </a:lnTo>
                  <a:lnTo>
                    <a:pt x="271" y="212"/>
                  </a:lnTo>
                  <a:lnTo>
                    <a:pt x="268" y="214"/>
                  </a:lnTo>
                  <a:lnTo>
                    <a:pt x="265" y="214"/>
                  </a:lnTo>
                  <a:lnTo>
                    <a:pt x="261" y="214"/>
                  </a:lnTo>
                  <a:lnTo>
                    <a:pt x="258" y="214"/>
                  </a:lnTo>
                  <a:lnTo>
                    <a:pt x="256" y="214"/>
                  </a:lnTo>
                  <a:lnTo>
                    <a:pt x="253" y="214"/>
                  </a:lnTo>
                  <a:lnTo>
                    <a:pt x="252" y="212"/>
                  </a:lnTo>
                  <a:lnTo>
                    <a:pt x="249" y="212"/>
                  </a:lnTo>
                  <a:lnTo>
                    <a:pt x="246" y="209"/>
                  </a:lnTo>
                  <a:lnTo>
                    <a:pt x="244" y="208"/>
                  </a:lnTo>
                  <a:lnTo>
                    <a:pt x="241" y="205"/>
                  </a:lnTo>
                  <a:lnTo>
                    <a:pt x="241" y="202"/>
                  </a:lnTo>
                  <a:lnTo>
                    <a:pt x="240" y="201"/>
                  </a:lnTo>
                  <a:lnTo>
                    <a:pt x="202" y="71"/>
                  </a:lnTo>
                  <a:lnTo>
                    <a:pt x="190" y="71"/>
                  </a:lnTo>
                  <a:lnTo>
                    <a:pt x="253" y="310"/>
                  </a:lnTo>
                  <a:lnTo>
                    <a:pt x="202" y="310"/>
                  </a:lnTo>
                  <a:lnTo>
                    <a:pt x="202" y="479"/>
                  </a:lnTo>
                  <a:lnTo>
                    <a:pt x="202" y="484"/>
                  </a:lnTo>
                  <a:lnTo>
                    <a:pt x="202" y="487"/>
                  </a:lnTo>
                  <a:lnTo>
                    <a:pt x="201" y="488"/>
                  </a:lnTo>
                  <a:lnTo>
                    <a:pt x="198" y="494"/>
                  </a:lnTo>
                  <a:lnTo>
                    <a:pt x="196" y="496"/>
                  </a:lnTo>
                  <a:lnTo>
                    <a:pt x="196" y="499"/>
                  </a:lnTo>
                  <a:lnTo>
                    <a:pt x="190" y="499"/>
                  </a:lnTo>
                  <a:lnTo>
                    <a:pt x="189" y="500"/>
                  </a:lnTo>
                  <a:lnTo>
                    <a:pt x="186" y="503"/>
                  </a:lnTo>
                  <a:lnTo>
                    <a:pt x="184" y="503"/>
                  </a:lnTo>
                  <a:lnTo>
                    <a:pt x="181" y="503"/>
                  </a:lnTo>
                  <a:lnTo>
                    <a:pt x="178" y="503"/>
                  </a:lnTo>
                  <a:lnTo>
                    <a:pt x="174" y="503"/>
                  </a:lnTo>
                  <a:lnTo>
                    <a:pt x="171" y="503"/>
                  </a:lnTo>
                  <a:lnTo>
                    <a:pt x="169" y="500"/>
                  </a:lnTo>
                  <a:lnTo>
                    <a:pt x="166" y="500"/>
                  </a:lnTo>
                  <a:lnTo>
                    <a:pt x="165" y="499"/>
                  </a:lnTo>
                  <a:lnTo>
                    <a:pt x="162" y="496"/>
                  </a:lnTo>
                  <a:lnTo>
                    <a:pt x="159" y="494"/>
                  </a:lnTo>
                  <a:lnTo>
                    <a:pt x="157" y="494"/>
                  </a:lnTo>
                  <a:lnTo>
                    <a:pt x="157" y="488"/>
                  </a:lnTo>
                  <a:lnTo>
                    <a:pt x="154" y="487"/>
                  </a:lnTo>
                  <a:lnTo>
                    <a:pt x="154" y="484"/>
                  </a:lnTo>
                  <a:lnTo>
                    <a:pt x="153" y="481"/>
                  </a:lnTo>
                  <a:lnTo>
                    <a:pt x="153" y="479"/>
                  </a:lnTo>
                  <a:lnTo>
                    <a:pt x="153" y="313"/>
                  </a:lnTo>
                  <a:lnTo>
                    <a:pt x="127" y="313"/>
                  </a:lnTo>
                  <a:lnTo>
                    <a:pt x="127" y="479"/>
                  </a:lnTo>
                  <a:lnTo>
                    <a:pt x="127" y="481"/>
                  </a:lnTo>
                  <a:lnTo>
                    <a:pt x="127" y="484"/>
                  </a:lnTo>
                  <a:lnTo>
                    <a:pt x="126" y="487"/>
                  </a:lnTo>
                  <a:lnTo>
                    <a:pt x="126" y="488"/>
                  </a:lnTo>
                  <a:lnTo>
                    <a:pt x="123" y="494"/>
                  </a:lnTo>
                  <a:lnTo>
                    <a:pt x="121" y="496"/>
                  </a:lnTo>
                  <a:lnTo>
                    <a:pt x="118" y="499"/>
                  </a:lnTo>
                  <a:lnTo>
                    <a:pt x="115" y="499"/>
                  </a:lnTo>
                  <a:lnTo>
                    <a:pt x="114" y="500"/>
                  </a:lnTo>
                  <a:lnTo>
                    <a:pt x="111" y="503"/>
                  </a:lnTo>
                  <a:lnTo>
                    <a:pt x="109" y="503"/>
                  </a:lnTo>
                  <a:lnTo>
                    <a:pt x="106" y="503"/>
                  </a:lnTo>
                  <a:lnTo>
                    <a:pt x="102" y="503"/>
                  </a:lnTo>
                  <a:lnTo>
                    <a:pt x="99" y="503"/>
                  </a:lnTo>
                  <a:lnTo>
                    <a:pt x="96" y="503"/>
                  </a:lnTo>
                  <a:lnTo>
                    <a:pt x="94" y="500"/>
                  </a:lnTo>
                  <a:lnTo>
                    <a:pt x="91" y="500"/>
                  </a:lnTo>
                  <a:lnTo>
                    <a:pt x="90" y="499"/>
                  </a:lnTo>
                  <a:lnTo>
                    <a:pt x="87" y="499"/>
                  </a:lnTo>
                  <a:lnTo>
                    <a:pt x="84" y="496"/>
                  </a:lnTo>
                  <a:lnTo>
                    <a:pt x="82" y="494"/>
                  </a:lnTo>
                  <a:lnTo>
                    <a:pt x="79" y="491"/>
                  </a:lnTo>
                  <a:lnTo>
                    <a:pt x="79" y="488"/>
                  </a:lnTo>
                  <a:lnTo>
                    <a:pt x="78" y="484"/>
                  </a:lnTo>
                  <a:lnTo>
                    <a:pt x="78" y="481"/>
                  </a:lnTo>
                  <a:lnTo>
                    <a:pt x="78" y="479"/>
                  </a:lnTo>
                  <a:lnTo>
                    <a:pt x="78" y="313"/>
                  </a:lnTo>
                  <a:lnTo>
                    <a:pt x="28" y="313"/>
                  </a:lnTo>
                  <a:lnTo>
                    <a:pt x="90" y="71"/>
                  </a:lnTo>
                  <a:lnTo>
                    <a:pt x="78" y="71"/>
                  </a:lnTo>
                  <a:lnTo>
                    <a:pt x="40" y="202"/>
                  </a:lnTo>
                  <a:lnTo>
                    <a:pt x="39" y="205"/>
                  </a:lnTo>
                  <a:lnTo>
                    <a:pt x="39" y="209"/>
                  </a:lnTo>
                  <a:lnTo>
                    <a:pt x="36" y="212"/>
                  </a:lnTo>
                  <a:lnTo>
                    <a:pt x="34" y="214"/>
                  </a:lnTo>
                  <a:lnTo>
                    <a:pt x="31" y="217"/>
                  </a:lnTo>
                  <a:lnTo>
                    <a:pt x="28" y="217"/>
                  </a:lnTo>
                  <a:lnTo>
                    <a:pt x="27" y="220"/>
                  </a:lnTo>
                  <a:lnTo>
                    <a:pt x="22" y="220"/>
                  </a:lnTo>
                  <a:lnTo>
                    <a:pt x="19" y="220"/>
                  </a:lnTo>
                  <a:lnTo>
                    <a:pt x="16" y="220"/>
                  </a:lnTo>
                  <a:lnTo>
                    <a:pt x="15" y="220"/>
                  </a:lnTo>
                  <a:lnTo>
                    <a:pt x="9" y="217"/>
                  </a:lnTo>
                  <a:lnTo>
                    <a:pt x="7" y="214"/>
                  </a:lnTo>
                  <a:lnTo>
                    <a:pt x="4" y="212"/>
                  </a:lnTo>
                  <a:lnTo>
                    <a:pt x="3" y="208"/>
                  </a:lnTo>
                  <a:lnTo>
                    <a:pt x="0" y="205"/>
                  </a:lnTo>
                  <a:lnTo>
                    <a:pt x="0" y="202"/>
                  </a:lnTo>
                  <a:lnTo>
                    <a:pt x="0" y="201"/>
                  </a:lnTo>
                  <a:lnTo>
                    <a:pt x="0" y="198"/>
                  </a:lnTo>
                  <a:lnTo>
                    <a:pt x="0" y="196"/>
                  </a:lnTo>
                  <a:lnTo>
                    <a:pt x="0" y="193"/>
                  </a:lnTo>
                  <a:lnTo>
                    <a:pt x="39" y="40"/>
                  </a:lnTo>
                  <a:lnTo>
                    <a:pt x="40" y="38"/>
                  </a:lnTo>
                  <a:lnTo>
                    <a:pt x="40" y="34"/>
                  </a:lnTo>
                  <a:lnTo>
                    <a:pt x="40" y="31"/>
                  </a:lnTo>
                  <a:lnTo>
                    <a:pt x="43" y="28"/>
                  </a:lnTo>
                  <a:lnTo>
                    <a:pt x="43" y="27"/>
                  </a:lnTo>
                  <a:lnTo>
                    <a:pt x="43" y="24"/>
                  </a:lnTo>
                  <a:lnTo>
                    <a:pt x="46" y="19"/>
                  </a:lnTo>
                  <a:lnTo>
                    <a:pt x="48" y="16"/>
                  </a:lnTo>
                  <a:lnTo>
                    <a:pt x="51" y="15"/>
                  </a:lnTo>
                  <a:lnTo>
                    <a:pt x="52" y="12"/>
                  </a:lnTo>
                  <a:lnTo>
                    <a:pt x="55" y="9"/>
                  </a:lnTo>
                  <a:lnTo>
                    <a:pt x="58" y="7"/>
                  </a:lnTo>
                  <a:lnTo>
                    <a:pt x="60" y="4"/>
                  </a:lnTo>
                  <a:lnTo>
                    <a:pt x="63" y="3"/>
                  </a:lnTo>
                  <a:lnTo>
                    <a:pt x="67" y="3"/>
                  </a:lnTo>
                  <a:lnTo>
                    <a:pt x="72" y="0"/>
                  </a:lnTo>
                  <a:lnTo>
                    <a:pt x="78" y="0"/>
                  </a:lnTo>
                </a:path>
              </a:pathLst>
            </a:custGeom>
            <a:gradFill rotWithShape="0">
              <a:gsLst>
                <a:gs pos="0">
                  <a:srgbClr val="9234DB">
                    <a:gamma/>
                    <a:tint val="33333"/>
                    <a:invGamma/>
                  </a:srgbClr>
                </a:gs>
                <a:gs pos="100000">
                  <a:srgbClr val="9234DB"/>
                </a:gs>
              </a:gsLst>
              <a:path path="rect">
                <a:fillToRect l="50000" t="50000" r="50000" b="50000"/>
              </a:path>
            </a:gradFill>
            <a:ln w="12700" cap="rnd" cmpd="sng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dist="35921" dir="2700000" algn="ctr" rotWithShape="0">
                <a:schemeClr val="tx1"/>
              </a:outerShdw>
            </a:effectLst>
          </p:spPr>
          <p:txBody>
            <a:bodyPr/>
            <a:lstStyle/>
            <a:p>
              <a:endParaRPr lang="en-US"/>
            </a:p>
          </p:txBody>
        </p:sp>
        <p:sp>
          <p:nvSpPr>
            <p:cNvPr id="37918" name="AutoShape 30"/>
            <p:cNvSpPr>
              <a:spLocks noChangeArrowheads="1"/>
            </p:cNvSpPr>
            <p:nvPr/>
          </p:nvSpPr>
          <p:spPr bwMode="auto">
            <a:xfrm rot="1965645" flipV="1">
              <a:off x="1176" y="2432"/>
              <a:ext cx="180" cy="250"/>
            </a:xfrm>
            <a:prstGeom prst="foldedCorner">
              <a:avLst>
                <a:gd name="adj" fmla="val 29269"/>
              </a:avLst>
            </a:prstGeom>
            <a:solidFill>
              <a:schemeClr val="bg1"/>
            </a:solidFill>
            <a:ln w="63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tIns="27432" bIns="27432" anchor="ctr">
              <a:spAutoFit/>
            </a:bodyPr>
            <a:lstStyle/>
            <a:p>
              <a:endParaRPr lang="en-US"/>
            </a:p>
          </p:txBody>
        </p:sp>
      </p:grpSp>
      <p:grpSp>
        <p:nvGrpSpPr>
          <p:cNvPr id="6" name="Group 31"/>
          <p:cNvGrpSpPr>
            <a:grpSpLocks/>
          </p:cNvGrpSpPr>
          <p:nvPr/>
        </p:nvGrpSpPr>
        <p:grpSpPr bwMode="auto">
          <a:xfrm>
            <a:off x="2605088" y="3003530"/>
            <a:ext cx="5676900" cy="1244600"/>
            <a:chOff x="2104" y="1766"/>
            <a:chExt cx="2928" cy="784"/>
          </a:xfrm>
        </p:grpSpPr>
        <p:sp>
          <p:nvSpPr>
            <p:cNvPr id="37920" name="Text Box 32"/>
            <p:cNvSpPr txBox="1">
              <a:spLocks noChangeArrowheads="1"/>
            </p:cNvSpPr>
            <p:nvPr/>
          </p:nvSpPr>
          <p:spPr bwMode="auto">
            <a:xfrm>
              <a:off x="2104" y="1766"/>
              <a:ext cx="1286" cy="215"/>
            </a:xfrm>
            <a:prstGeom prst="rect">
              <a:avLst/>
            </a:prstGeom>
            <a:solidFill>
              <a:srgbClr val="666699"/>
            </a:solidFill>
            <a:ln w="9525">
              <a:solidFill>
                <a:srgbClr val="333399"/>
              </a:solidFill>
              <a:miter lim="800000"/>
              <a:headEnd/>
              <a:tailEnd/>
            </a:ln>
            <a:effectLst>
              <a:outerShdw dist="71842" dir="2700000" algn="ctr" rotWithShape="0">
                <a:srgbClr val="C0C0C0"/>
              </a:outerShdw>
            </a:effectLst>
          </p:spPr>
          <p:txBody>
            <a:bodyPr wrap="none" tIns="27432" bIns="27432" anchor="ctr"/>
            <a:lstStyle/>
            <a:p>
              <a:pPr algn="ctr"/>
              <a:r>
                <a:rPr lang="en-US" sz="18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 Narrow" pitchFamily="34" charset="0"/>
                </a:rPr>
                <a:t>Domain User Accounts</a:t>
              </a:r>
            </a:p>
          </p:txBody>
        </p:sp>
        <p:sp>
          <p:nvSpPr>
            <p:cNvPr id="37921" name="Rectangle 33"/>
            <p:cNvSpPr>
              <a:spLocks noChangeArrowheads="1"/>
            </p:cNvSpPr>
            <p:nvPr/>
          </p:nvSpPr>
          <p:spPr bwMode="auto">
            <a:xfrm>
              <a:off x="2104" y="1982"/>
              <a:ext cx="2928" cy="568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53882" dir="2700000" algn="ctr" rotWithShape="0">
                <a:srgbClr val="C0C0C0"/>
              </a:outerShdw>
            </a:effectLst>
          </p:spPr>
          <p:txBody>
            <a:bodyPr lIns="137160" anchor="ctr"/>
            <a:lstStyle/>
            <a:p>
              <a:pPr marL="228600" indent="-228600">
                <a:buClr>
                  <a:schemeClr val="accent2"/>
                </a:buClr>
                <a:buSzPct val="75000"/>
                <a:buFont typeface="Wingdings" pitchFamily="2" charset="2"/>
                <a:buChar char="n"/>
              </a:pPr>
              <a:r>
                <a:rPr lang="en-US" sz="2000">
                  <a:latin typeface="Arial Narrow" pitchFamily="34" charset="0"/>
                </a:rPr>
                <a:t>Enable users to log on to the domain to gain access to network resources</a:t>
              </a:r>
            </a:p>
            <a:p>
              <a:pPr marL="228600" indent="-228600">
                <a:buClr>
                  <a:schemeClr val="accent2"/>
                </a:buClr>
                <a:buSzPct val="75000"/>
                <a:buFont typeface="Wingdings" pitchFamily="2" charset="2"/>
                <a:buChar char="n"/>
              </a:pPr>
              <a:r>
                <a:rPr lang="en-US" sz="2000">
                  <a:latin typeface="Arial Narrow" pitchFamily="34" charset="0"/>
                </a:rPr>
                <a:t>Reside in Active Directory</a:t>
              </a:r>
            </a:p>
          </p:txBody>
        </p:sp>
      </p:grpSp>
      <p:grpSp>
        <p:nvGrpSpPr>
          <p:cNvPr id="7" name="Group 34"/>
          <p:cNvGrpSpPr>
            <a:grpSpLocks/>
          </p:cNvGrpSpPr>
          <p:nvPr/>
        </p:nvGrpSpPr>
        <p:grpSpPr bwMode="auto">
          <a:xfrm>
            <a:off x="2605088" y="1541443"/>
            <a:ext cx="5657850" cy="1243012"/>
            <a:chOff x="2120" y="793"/>
            <a:chExt cx="2928" cy="783"/>
          </a:xfrm>
        </p:grpSpPr>
        <p:sp>
          <p:nvSpPr>
            <p:cNvPr id="37923" name="Text Box 35"/>
            <p:cNvSpPr txBox="1">
              <a:spLocks noChangeArrowheads="1"/>
            </p:cNvSpPr>
            <p:nvPr/>
          </p:nvSpPr>
          <p:spPr bwMode="auto">
            <a:xfrm>
              <a:off x="2120" y="793"/>
              <a:ext cx="1286" cy="215"/>
            </a:xfrm>
            <a:prstGeom prst="rect">
              <a:avLst/>
            </a:prstGeom>
            <a:solidFill>
              <a:srgbClr val="666699"/>
            </a:solidFill>
            <a:ln w="9525">
              <a:solidFill>
                <a:srgbClr val="333399"/>
              </a:solidFill>
              <a:miter lim="800000"/>
              <a:headEnd/>
              <a:tailEnd/>
            </a:ln>
            <a:effectLst>
              <a:outerShdw dist="71842" dir="2700000" algn="ctr" rotWithShape="0">
                <a:srgbClr val="C0C0C0"/>
              </a:outerShdw>
            </a:effectLst>
          </p:spPr>
          <p:txBody>
            <a:bodyPr wrap="none" tIns="27432" bIns="27432" anchor="ctr"/>
            <a:lstStyle/>
            <a:p>
              <a:r>
                <a:rPr lang="en-US" sz="18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 Narrow" pitchFamily="34" charset="0"/>
                </a:rPr>
                <a:t>Local User Accounts</a:t>
              </a:r>
            </a:p>
          </p:txBody>
        </p:sp>
        <p:sp>
          <p:nvSpPr>
            <p:cNvPr id="37924" name="Rectangle 36"/>
            <p:cNvSpPr>
              <a:spLocks noChangeArrowheads="1"/>
            </p:cNvSpPr>
            <p:nvPr/>
          </p:nvSpPr>
          <p:spPr bwMode="auto">
            <a:xfrm>
              <a:off x="2120" y="1008"/>
              <a:ext cx="2928" cy="568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53882" dir="2700000" algn="ctr" rotWithShape="0">
                <a:srgbClr val="C0C0C0"/>
              </a:outerShdw>
            </a:effectLst>
          </p:spPr>
          <p:txBody>
            <a:bodyPr lIns="137160" anchor="ctr"/>
            <a:lstStyle/>
            <a:p>
              <a:pPr marL="228600" indent="-228600">
                <a:buClr>
                  <a:schemeClr val="accent2"/>
                </a:buClr>
                <a:buSzPct val="75000"/>
                <a:buFont typeface="Wingdings" pitchFamily="2" charset="2"/>
                <a:buChar char="n"/>
              </a:pPr>
              <a:r>
                <a:rPr lang="en-US" sz="2000" dirty="0">
                  <a:latin typeface="Arial Narrow" pitchFamily="34" charset="0"/>
                </a:rPr>
                <a:t>Enable users to log on and access resources on a specific computer</a:t>
              </a:r>
            </a:p>
            <a:p>
              <a:pPr marL="228600" indent="-228600">
                <a:buClr>
                  <a:schemeClr val="accent2"/>
                </a:buClr>
                <a:buSzPct val="75000"/>
                <a:buFont typeface="Wingdings" pitchFamily="2" charset="2"/>
                <a:buChar char="n"/>
              </a:pPr>
              <a:r>
                <a:rPr lang="en-US" sz="2000" dirty="0">
                  <a:latin typeface="Arial Narrow" pitchFamily="34" charset="0"/>
                </a:rPr>
                <a:t>Reside in SAM</a:t>
              </a:r>
            </a:p>
          </p:txBody>
        </p:sp>
      </p:grpSp>
      <p:sp>
        <p:nvSpPr>
          <p:cNvPr id="37925" name="Text Box 37"/>
          <p:cNvSpPr txBox="1">
            <a:spLocks noChangeArrowheads="1"/>
          </p:cNvSpPr>
          <p:nvPr/>
        </p:nvSpPr>
        <p:spPr bwMode="auto">
          <a:xfrm>
            <a:off x="2624138" y="4633893"/>
            <a:ext cx="2476500" cy="325437"/>
          </a:xfrm>
          <a:prstGeom prst="rect">
            <a:avLst/>
          </a:prstGeom>
          <a:solidFill>
            <a:srgbClr val="666699"/>
          </a:solidFill>
          <a:ln w="9525">
            <a:solidFill>
              <a:srgbClr val="333399"/>
            </a:solidFill>
            <a:miter lim="800000"/>
            <a:headEnd/>
            <a:tailEnd/>
          </a:ln>
          <a:effectLst>
            <a:outerShdw dist="71842" dir="2700000" algn="ctr" rotWithShape="0">
              <a:srgbClr val="C0C0C0"/>
            </a:outerShdw>
          </a:effectLst>
        </p:spPr>
        <p:txBody>
          <a:bodyPr wrap="none" tIns="27432" bIns="27432" anchor="ctr"/>
          <a:lstStyle/>
          <a:p>
            <a:pPr algn="ctr"/>
            <a:r>
              <a:rPr lang="en-US" sz="18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Narrow" pitchFamily="34" charset="0"/>
              </a:rPr>
              <a:t>Built-in User Accounts</a:t>
            </a:r>
          </a:p>
        </p:txBody>
      </p:sp>
      <p:sp>
        <p:nvSpPr>
          <p:cNvPr id="37926" name="Rectangle 38"/>
          <p:cNvSpPr>
            <a:spLocks noChangeArrowheads="1"/>
          </p:cNvSpPr>
          <p:nvPr/>
        </p:nvSpPr>
        <p:spPr bwMode="auto">
          <a:xfrm>
            <a:off x="2624138" y="4968855"/>
            <a:ext cx="5638800" cy="15875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53882" dir="2700000" algn="ctr" rotWithShape="0">
              <a:srgbClr val="C0C0C0"/>
            </a:outerShdw>
          </a:effectLst>
        </p:spPr>
        <p:txBody>
          <a:bodyPr lIns="137160" anchor="ctr"/>
          <a:lstStyle/>
          <a:p>
            <a:pPr marL="228600" indent="-228600">
              <a:buClr>
                <a:schemeClr val="accent2"/>
              </a:buClr>
              <a:buSzPct val="75000"/>
              <a:buFont typeface="Wingdings" pitchFamily="2" charset="2"/>
              <a:buChar char="n"/>
            </a:pPr>
            <a:r>
              <a:rPr lang="en-US" sz="2000">
                <a:latin typeface="Arial Narrow" pitchFamily="34" charset="0"/>
              </a:rPr>
              <a:t>Enable users to perform administrative tasks or gain temporary access to network resources </a:t>
            </a:r>
          </a:p>
          <a:p>
            <a:pPr marL="228600" indent="-228600">
              <a:buClr>
                <a:schemeClr val="accent2"/>
              </a:buClr>
              <a:buSzPct val="75000"/>
              <a:buFont typeface="Wingdings" pitchFamily="2" charset="2"/>
              <a:buChar char="n"/>
            </a:pPr>
            <a:r>
              <a:rPr lang="en-US" sz="2000">
                <a:latin typeface="Arial Narrow" pitchFamily="34" charset="0"/>
              </a:rPr>
              <a:t>Reside in SAM (local built-in user accounts)</a:t>
            </a:r>
          </a:p>
          <a:p>
            <a:pPr marL="228600" indent="-228600">
              <a:buClr>
                <a:schemeClr val="accent2"/>
              </a:buClr>
              <a:buSzPct val="75000"/>
              <a:buFont typeface="Wingdings" pitchFamily="2" charset="2"/>
              <a:buChar char="n"/>
            </a:pPr>
            <a:r>
              <a:rPr lang="en-US" sz="2000">
                <a:latin typeface="Arial Narrow" pitchFamily="34" charset="0"/>
              </a:rPr>
              <a:t>Reside in Active Directory (domain built-in user accounts)</a:t>
            </a:r>
          </a:p>
        </p:txBody>
      </p:sp>
      <p:sp>
        <p:nvSpPr>
          <p:cNvPr id="37931" name="Text Box 43"/>
          <p:cNvSpPr txBox="1">
            <a:spLocks noChangeArrowheads="1"/>
          </p:cNvSpPr>
          <p:nvPr/>
        </p:nvSpPr>
        <p:spPr bwMode="auto">
          <a:xfrm>
            <a:off x="944563" y="5651480"/>
            <a:ext cx="1350962" cy="612775"/>
          </a:xfrm>
          <a:prstGeom prst="rect">
            <a:avLst/>
          </a:prstGeom>
          <a:solidFill>
            <a:schemeClr val="bg1"/>
          </a:solidFill>
          <a:ln w="9525">
            <a:solidFill>
              <a:srgbClr val="333399"/>
            </a:solidFill>
            <a:miter lim="800000"/>
            <a:headEnd/>
            <a:tailEnd/>
          </a:ln>
          <a:effectLst>
            <a:outerShdw dist="53882" dir="2700000" algn="ctr" rotWithShape="0">
              <a:srgbClr val="C0C0C0"/>
            </a:outerShdw>
          </a:effectLst>
        </p:spPr>
        <p:txBody>
          <a:bodyPr wrap="none" tIns="27432" bIns="27432" anchor="ctr">
            <a:spAutoFit/>
          </a:bodyPr>
          <a:lstStyle/>
          <a:p>
            <a:pPr algn="ctr"/>
            <a:r>
              <a:rPr lang="en-US" sz="1800">
                <a:latin typeface="Arial Narrow" pitchFamily="34" charset="0"/>
              </a:rPr>
              <a:t>Administrator </a:t>
            </a:r>
            <a:br>
              <a:rPr lang="en-US" sz="1800">
                <a:latin typeface="Arial Narrow" pitchFamily="34" charset="0"/>
              </a:rPr>
            </a:br>
            <a:r>
              <a:rPr lang="en-US" sz="1800">
                <a:latin typeface="Arial Narrow" pitchFamily="34" charset="0"/>
              </a:rPr>
              <a:t>and Guest</a:t>
            </a:r>
          </a:p>
        </p:txBody>
      </p:sp>
      <p:grpSp>
        <p:nvGrpSpPr>
          <p:cNvPr id="8" name="Group 44"/>
          <p:cNvGrpSpPr>
            <a:grpSpLocks/>
          </p:cNvGrpSpPr>
          <p:nvPr/>
        </p:nvGrpSpPr>
        <p:grpSpPr bwMode="auto">
          <a:xfrm>
            <a:off x="1587500" y="4676755"/>
            <a:ext cx="498475" cy="979488"/>
            <a:chOff x="676" y="2582"/>
            <a:chExt cx="314" cy="617"/>
          </a:xfrm>
        </p:grpSpPr>
        <p:grpSp>
          <p:nvGrpSpPr>
            <p:cNvPr id="9" name="Group 45"/>
            <p:cNvGrpSpPr>
              <a:grpSpLocks/>
            </p:cNvGrpSpPr>
            <p:nvPr/>
          </p:nvGrpSpPr>
          <p:grpSpPr bwMode="auto">
            <a:xfrm>
              <a:off x="676" y="2582"/>
              <a:ext cx="241" cy="617"/>
              <a:chOff x="2105" y="843"/>
              <a:chExt cx="238" cy="611"/>
            </a:xfrm>
          </p:grpSpPr>
          <p:sp>
            <p:nvSpPr>
              <p:cNvPr id="37934" name="Oval 46"/>
              <p:cNvSpPr>
                <a:spLocks noChangeArrowheads="1"/>
              </p:cNvSpPr>
              <p:nvPr/>
            </p:nvSpPr>
            <p:spPr bwMode="auto">
              <a:xfrm>
                <a:off x="2171" y="843"/>
                <a:ext cx="99" cy="101"/>
              </a:xfrm>
              <a:prstGeom prst="ellipse">
                <a:avLst/>
              </a:prstGeom>
              <a:gradFill rotWithShape="0">
                <a:gsLst>
                  <a:gs pos="0">
                    <a:srgbClr val="ADC159">
                      <a:gamma/>
                      <a:tint val="54902"/>
                      <a:invGamma/>
                    </a:srgbClr>
                  </a:gs>
                  <a:gs pos="100000">
                    <a:srgbClr val="ADC159"/>
                  </a:gs>
                </a:gsLst>
                <a:path path="shape">
                  <a:fillToRect l="50000" t="50000" r="50000" b="50000"/>
                </a:path>
              </a:gradFill>
              <a:ln w="12700" cap="rnd">
                <a:noFill/>
                <a:round/>
                <a:headEnd/>
                <a:tailEnd/>
              </a:ln>
              <a:effectLst>
                <a:outerShdw dist="35921" dir="2700000" algn="ctr" rotWithShape="0">
                  <a:schemeClr val="tx1"/>
                </a:outerShdw>
              </a:effec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7935" name="Freeform 47"/>
              <p:cNvSpPr>
                <a:spLocks/>
              </p:cNvSpPr>
              <p:nvPr/>
            </p:nvSpPr>
            <p:spPr bwMode="auto">
              <a:xfrm>
                <a:off x="2105" y="958"/>
                <a:ext cx="238" cy="496"/>
              </a:xfrm>
              <a:custGeom>
                <a:avLst/>
                <a:gdLst/>
                <a:ahLst/>
                <a:cxnLst>
                  <a:cxn ang="0">
                    <a:pos x="186" y="0"/>
                  </a:cxn>
                  <a:cxn ang="0">
                    <a:pos x="195" y="3"/>
                  </a:cxn>
                  <a:cxn ang="0">
                    <a:pos x="204" y="4"/>
                  </a:cxn>
                  <a:cxn ang="0">
                    <a:pos x="212" y="9"/>
                  </a:cxn>
                  <a:cxn ang="0">
                    <a:pos x="224" y="13"/>
                  </a:cxn>
                  <a:cxn ang="0">
                    <a:pos x="230" y="24"/>
                  </a:cxn>
                  <a:cxn ang="0">
                    <a:pos x="237" y="34"/>
                  </a:cxn>
                  <a:cxn ang="0">
                    <a:pos x="237" y="226"/>
                  </a:cxn>
                  <a:cxn ang="0">
                    <a:pos x="234" y="232"/>
                  </a:cxn>
                  <a:cxn ang="0">
                    <a:pos x="230" y="239"/>
                  </a:cxn>
                  <a:cxn ang="0">
                    <a:pos x="221" y="242"/>
                  </a:cxn>
                  <a:cxn ang="0">
                    <a:pos x="212" y="244"/>
                  </a:cxn>
                  <a:cxn ang="0">
                    <a:pos x="204" y="242"/>
                  </a:cxn>
                  <a:cxn ang="0">
                    <a:pos x="200" y="235"/>
                  </a:cxn>
                  <a:cxn ang="0">
                    <a:pos x="195" y="230"/>
                  </a:cxn>
                  <a:cxn ang="0">
                    <a:pos x="195" y="84"/>
                  </a:cxn>
                  <a:cxn ang="0">
                    <a:pos x="182" y="471"/>
                  </a:cxn>
                  <a:cxn ang="0">
                    <a:pos x="177" y="483"/>
                  </a:cxn>
                  <a:cxn ang="0">
                    <a:pos x="170" y="491"/>
                  </a:cxn>
                  <a:cxn ang="0">
                    <a:pos x="161" y="495"/>
                  </a:cxn>
                  <a:cxn ang="0">
                    <a:pos x="152" y="495"/>
                  </a:cxn>
                  <a:cxn ang="0">
                    <a:pos x="140" y="492"/>
                  </a:cxn>
                  <a:cxn ang="0">
                    <a:pos x="132" y="486"/>
                  </a:cxn>
                  <a:cxn ang="0">
                    <a:pos x="128" y="479"/>
                  </a:cxn>
                  <a:cxn ang="0">
                    <a:pos x="126" y="470"/>
                  </a:cxn>
                  <a:cxn ang="0">
                    <a:pos x="111" y="470"/>
                  </a:cxn>
                  <a:cxn ang="0">
                    <a:pos x="107" y="479"/>
                  </a:cxn>
                  <a:cxn ang="0">
                    <a:pos x="101" y="491"/>
                  </a:cxn>
                  <a:cxn ang="0">
                    <a:pos x="89" y="495"/>
                  </a:cxn>
                  <a:cxn ang="0">
                    <a:pos x="77" y="495"/>
                  </a:cxn>
                  <a:cxn ang="0">
                    <a:pos x="69" y="491"/>
                  </a:cxn>
                  <a:cxn ang="0">
                    <a:pos x="60" y="486"/>
                  </a:cxn>
                  <a:cxn ang="0">
                    <a:pos x="56" y="477"/>
                  </a:cxn>
                  <a:cxn ang="0">
                    <a:pos x="56" y="84"/>
                  </a:cxn>
                  <a:cxn ang="0">
                    <a:pos x="42" y="227"/>
                  </a:cxn>
                  <a:cxn ang="0">
                    <a:pos x="38" y="235"/>
                  </a:cxn>
                  <a:cxn ang="0">
                    <a:pos x="33" y="239"/>
                  </a:cxn>
                  <a:cxn ang="0">
                    <a:pos x="26" y="244"/>
                  </a:cxn>
                  <a:cxn ang="0">
                    <a:pos x="17" y="244"/>
                  </a:cxn>
                  <a:cxn ang="0">
                    <a:pos x="9" y="239"/>
                  </a:cxn>
                  <a:cxn ang="0">
                    <a:pos x="5" y="238"/>
                  </a:cxn>
                  <a:cxn ang="0">
                    <a:pos x="0" y="230"/>
                  </a:cxn>
                  <a:cxn ang="0">
                    <a:pos x="0" y="39"/>
                  </a:cxn>
                  <a:cxn ang="0">
                    <a:pos x="5" y="25"/>
                  </a:cxn>
                  <a:cxn ang="0">
                    <a:pos x="14" y="13"/>
                  </a:cxn>
                  <a:cxn ang="0">
                    <a:pos x="30" y="7"/>
                  </a:cxn>
                  <a:cxn ang="0">
                    <a:pos x="44" y="3"/>
                  </a:cxn>
                </a:cxnLst>
                <a:rect l="0" t="0" r="r" b="b"/>
                <a:pathLst>
                  <a:path w="238" h="496">
                    <a:moveTo>
                      <a:pt x="56" y="0"/>
                    </a:moveTo>
                    <a:lnTo>
                      <a:pt x="182" y="0"/>
                    </a:lnTo>
                    <a:lnTo>
                      <a:pt x="186" y="0"/>
                    </a:lnTo>
                    <a:lnTo>
                      <a:pt x="188" y="0"/>
                    </a:lnTo>
                    <a:lnTo>
                      <a:pt x="191" y="0"/>
                    </a:lnTo>
                    <a:lnTo>
                      <a:pt x="195" y="3"/>
                    </a:lnTo>
                    <a:lnTo>
                      <a:pt x="198" y="3"/>
                    </a:lnTo>
                    <a:lnTo>
                      <a:pt x="200" y="3"/>
                    </a:lnTo>
                    <a:lnTo>
                      <a:pt x="204" y="4"/>
                    </a:lnTo>
                    <a:lnTo>
                      <a:pt x="207" y="4"/>
                    </a:lnTo>
                    <a:lnTo>
                      <a:pt x="209" y="7"/>
                    </a:lnTo>
                    <a:lnTo>
                      <a:pt x="212" y="9"/>
                    </a:lnTo>
                    <a:lnTo>
                      <a:pt x="216" y="9"/>
                    </a:lnTo>
                    <a:lnTo>
                      <a:pt x="219" y="12"/>
                    </a:lnTo>
                    <a:lnTo>
                      <a:pt x="224" y="13"/>
                    </a:lnTo>
                    <a:lnTo>
                      <a:pt x="225" y="18"/>
                    </a:lnTo>
                    <a:lnTo>
                      <a:pt x="228" y="21"/>
                    </a:lnTo>
                    <a:lnTo>
                      <a:pt x="230" y="24"/>
                    </a:lnTo>
                    <a:lnTo>
                      <a:pt x="234" y="28"/>
                    </a:lnTo>
                    <a:lnTo>
                      <a:pt x="234" y="30"/>
                    </a:lnTo>
                    <a:lnTo>
                      <a:pt x="237" y="34"/>
                    </a:lnTo>
                    <a:lnTo>
                      <a:pt x="237" y="39"/>
                    </a:lnTo>
                    <a:lnTo>
                      <a:pt x="237" y="42"/>
                    </a:lnTo>
                    <a:lnTo>
                      <a:pt x="237" y="226"/>
                    </a:lnTo>
                    <a:lnTo>
                      <a:pt x="237" y="227"/>
                    </a:lnTo>
                    <a:lnTo>
                      <a:pt x="234" y="230"/>
                    </a:lnTo>
                    <a:lnTo>
                      <a:pt x="234" y="232"/>
                    </a:lnTo>
                    <a:lnTo>
                      <a:pt x="234" y="235"/>
                    </a:lnTo>
                    <a:lnTo>
                      <a:pt x="233" y="238"/>
                    </a:lnTo>
                    <a:lnTo>
                      <a:pt x="230" y="239"/>
                    </a:lnTo>
                    <a:lnTo>
                      <a:pt x="228" y="239"/>
                    </a:lnTo>
                    <a:lnTo>
                      <a:pt x="224" y="242"/>
                    </a:lnTo>
                    <a:lnTo>
                      <a:pt x="221" y="242"/>
                    </a:lnTo>
                    <a:lnTo>
                      <a:pt x="219" y="244"/>
                    </a:lnTo>
                    <a:lnTo>
                      <a:pt x="216" y="244"/>
                    </a:lnTo>
                    <a:lnTo>
                      <a:pt x="212" y="244"/>
                    </a:lnTo>
                    <a:lnTo>
                      <a:pt x="209" y="242"/>
                    </a:lnTo>
                    <a:lnTo>
                      <a:pt x="207" y="242"/>
                    </a:lnTo>
                    <a:lnTo>
                      <a:pt x="204" y="242"/>
                    </a:lnTo>
                    <a:lnTo>
                      <a:pt x="203" y="239"/>
                    </a:lnTo>
                    <a:lnTo>
                      <a:pt x="200" y="238"/>
                    </a:lnTo>
                    <a:lnTo>
                      <a:pt x="200" y="235"/>
                    </a:lnTo>
                    <a:lnTo>
                      <a:pt x="198" y="235"/>
                    </a:lnTo>
                    <a:lnTo>
                      <a:pt x="195" y="232"/>
                    </a:lnTo>
                    <a:lnTo>
                      <a:pt x="195" y="230"/>
                    </a:lnTo>
                    <a:lnTo>
                      <a:pt x="195" y="227"/>
                    </a:lnTo>
                    <a:lnTo>
                      <a:pt x="195" y="226"/>
                    </a:lnTo>
                    <a:lnTo>
                      <a:pt x="195" y="84"/>
                    </a:lnTo>
                    <a:lnTo>
                      <a:pt x="182" y="84"/>
                    </a:lnTo>
                    <a:lnTo>
                      <a:pt x="182" y="467"/>
                    </a:lnTo>
                    <a:lnTo>
                      <a:pt x="182" y="471"/>
                    </a:lnTo>
                    <a:lnTo>
                      <a:pt x="182" y="474"/>
                    </a:lnTo>
                    <a:lnTo>
                      <a:pt x="179" y="479"/>
                    </a:lnTo>
                    <a:lnTo>
                      <a:pt x="177" y="483"/>
                    </a:lnTo>
                    <a:lnTo>
                      <a:pt x="174" y="486"/>
                    </a:lnTo>
                    <a:lnTo>
                      <a:pt x="173" y="488"/>
                    </a:lnTo>
                    <a:lnTo>
                      <a:pt x="170" y="491"/>
                    </a:lnTo>
                    <a:lnTo>
                      <a:pt x="165" y="492"/>
                    </a:lnTo>
                    <a:lnTo>
                      <a:pt x="162" y="492"/>
                    </a:lnTo>
                    <a:lnTo>
                      <a:pt x="161" y="495"/>
                    </a:lnTo>
                    <a:lnTo>
                      <a:pt x="156" y="495"/>
                    </a:lnTo>
                    <a:lnTo>
                      <a:pt x="153" y="495"/>
                    </a:lnTo>
                    <a:lnTo>
                      <a:pt x="152" y="495"/>
                    </a:lnTo>
                    <a:lnTo>
                      <a:pt x="147" y="495"/>
                    </a:lnTo>
                    <a:lnTo>
                      <a:pt x="144" y="492"/>
                    </a:lnTo>
                    <a:lnTo>
                      <a:pt x="140" y="492"/>
                    </a:lnTo>
                    <a:lnTo>
                      <a:pt x="137" y="491"/>
                    </a:lnTo>
                    <a:lnTo>
                      <a:pt x="135" y="488"/>
                    </a:lnTo>
                    <a:lnTo>
                      <a:pt x="132" y="486"/>
                    </a:lnTo>
                    <a:lnTo>
                      <a:pt x="131" y="483"/>
                    </a:lnTo>
                    <a:lnTo>
                      <a:pt x="128" y="482"/>
                    </a:lnTo>
                    <a:lnTo>
                      <a:pt x="128" y="479"/>
                    </a:lnTo>
                    <a:lnTo>
                      <a:pt x="126" y="477"/>
                    </a:lnTo>
                    <a:lnTo>
                      <a:pt x="126" y="474"/>
                    </a:lnTo>
                    <a:lnTo>
                      <a:pt x="126" y="470"/>
                    </a:lnTo>
                    <a:lnTo>
                      <a:pt x="126" y="238"/>
                    </a:lnTo>
                    <a:lnTo>
                      <a:pt x="111" y="238"/>
                    </a:lnTo>
                    <a:lnTo>
                      <a:pt x="111" y="470"/>
                    </a:lnTo>
                    <a:lnTo>
                      <a:pt x="111" y="471"/>
                    </a:lnTo>
                    <a:lnTo>
                      <a:pt x="110" y="477"/>
                    </a:lnTo>
                    <a:lnTo>
                      <a:pt x="107" y="479"/>
                    </a:lnTo>
                    <a:lnTo>
                      <a:pt x="107" y="483"/>
                    </a:lnTo>
                    <a:lnTo>
                      <a:pt x="105" y="486"/>
                    </a:lnTo>
                    <a:lnTo>
                      <a:pt x="101" y="491"/>
                    </a:lnTo>
                    <a:lnTo>
                      <a:pt x="98" y="491"/>
                    </a:lnTo>
                    <a:lnTo>
                      <a:pt x="93" y="492"/>
                    </a:lnTo>
                    <a:lnTo>
                      <a:pt x="89" y="495"/>
                    </a:lnTo>
                    <a:lnTo>
                      <a:pt x="86" y="495"/>
                    </a:lnTo>
                    <a:lnTo>
                      <a:pt x="81" y="495"/>
                    </a:lnTo>
                    <a:lnTo>
                      <a:pt x="77" y="495"/>
                    </a:lnTo>
                    <a:lnTo>
                      <a:pt x="75" y="495"/>
                    </a:lnTo>
                    <a:lnTo>
                      <a:pt x="72" y="492"/>
                    </a:lnTo>
                    <a:lnTo>
                      <a:pt x="69" y="491"/>
                    </a:lnTo>
                    <a:lnTo>
                      <a:pt x="65" y="491"/>
                    </a:lnTo>
                    <a:lnTo>
                      <a:pt x="63" y="486"/>
                    </a:lnTo>
                    <a:lnTo>
                      <a:pt x="60" y="486"/>
                    </a:lnTo>
                    <a:lnTo>
                      <a:pt x="59" y="482"/>
                    </a:lnTo>
                    <a:lnTo>
                      <a:pt x="59" y="479"/>
                    </a:lnTo>
                    <a:lnTo>
                      <a:pt x="56" y="477"/>
                    </a:lnTo>
                    <a:lnTo>
                      <a:pt x="56" y="474"/>
                    </a:lnTo>
                    <a:lnTo>
                      <a:pt x="56" y="470"/>
                    </a:lnTo>
                    <a:lnTo>
                      <a:pt x="56" y="84"/>
                    </a:lnTo>
                    <a:lnTo>
                      <a:pt x="42" y="84"/>
                    </a:lnTo>
                    <a:lnTo>
                      <a:pt x="42" y="226"/>
                    </a:lnTo>
                    <a:lnTo>
                      <a:pt x="42" y="227"/>
                    </a:lnTo>
                    <a:lnTo>
                      <a:pt x="39" y="230"/>
                    </a:lnTo>
                    <a:lnTo>
                      <a:pt x="39" y="232"/>
                    </a:lnTo>
                    <a:lnTo>
                      <a:pt x="38" y="235"/>
                    </a:lnTo>
                    <a:lnTo>
                      <a:pt x="35" y="238"/>
                    </a:lnTo>
                    <a:lnTo>
                      <a:pt x="35" y="239"/>
                    </a:lnTo>
                    <a:lnTo>
                      <a:pt x="33" y="239"/>
                    </a:lnTo>
                    <a:lnTo>
                      <a:pt x="30" y="242"/>
                    </a:lnTo>
                    <a:lnTo>
                      <a:pt x="29" y="242"/>
                    </a:lnTo>
                    <a:lnTo>
                      <a:pt x="26" y="244"/>
                    </a:lnTo>
                    <a:lnTo>
                      <a:pt x="23" y="244"/>
                    </a:lnTo>
                    <a:lnTo>
                      <a:pt x="18" y="244"/>
                    </a:lnTo>
                    <a:lnTo>
                      <a:pt x="17" y="244"/>
                    </a:lnTo>
                    <a:lnTo>
                      <a:pt x="14" y="242"/>
                    </a:lnTo>
                    <a:lnTo>
                      <a:pt x="12" y="242"/>
                    </a:lnTo>
                    <a:lnTo>
                      <a:pt x="9" y="239"/>
                    </a:lnTo>
                    <a:lnTo>
                      <a:pt x="8" y="239"/>
                    </a:lnTo>
                    <a:lnTo>
                      <a:pt x="8" y="238"/>
                    </a:lnTo>
                    <a:lnTo>
                      <a:pt x="5" y="238"/>
                    </a:lnTo>
                    <a:lnTo>
                      <a:pt x="3" y="235"/>
                    </a:lnTo>
                    <a:lnTo>
                      <a:pt x="3" y="232"/>
                    </a:lnTo>
                    <a:lnTo>
                      <a:pt x="0" y="230"/>
                    </a:lnTo>
                    <a:lnTo>
                      <a:pt x="0" y="227"/>
                    </a:lnTo>
                    <a:lnTo>
                      <a:pt x="0" y="226"/>
                    </a:lnTo>
                    <a:lnTo>
                      <a:pt x="0" y="39"/>
                    </a:lnTo>
                    <a:lnTo>
                      <a:pt x="0" y="34"/>
                    </a:lnTo>
                    <a:lnTo>
                      <a:pt x="3" y="30"/>
                    </a:lnTo>
                    <a:lnTo>
                      <a:pt x="5" y="25"/>
                    </a:lnTo>
                    <a:lnTo>
                      <a:pt x="8" y="21"/>
                    </a:lnTo>
                    <a:lnTo>
                      <a:pt x="12" y="18"/>
                    </a:lnTo>
                    <a:lnTo>
                      <a:pt x="14" y="13"/>
                    </a:lnTo>
                    <a:lnTo>
                      <a:pt x="18" y="12"/>
                    </a:lnTo>
                    <a:lnTo>
                      <a:pt x="26" y="9"/>
                    </a:lnTo>
                    <a:lnTo>
                      <a:pt x="30" y="7"/>
                    </a:lnTo>
                    <a:lnTo>
                      <a:pt x="33" y="4"/>
                    </a:lnTo>
                    <a:lnTo>
                      <a:pt x="39" y="3"/>
                    </a:lnTo>
                    <a:lnTo>
                      <a:pt x="44" y="3"/>
                    </a:lnTo>
                    <a:lnTo>
                      <a:pt x="51" y="0"/>
                    </a:lnTo>
                    <a:lnTo>
                      <a:pt x="56" y="0"/>
                    </a:lnTo>
                  </a:path>
                </a:pathLst>
              </a:custGeom>
              <a:gradFill rotWithShape="0">
                <a:gsLst>
                  <a:gs pos="0">
                    <a:srgbClr val="ADC159">
                      <a:gamma/>
                      <a:tint val="54902"/>
                      <a:invGamma/>
                    </a:srgbClr>
                  </a:gs>
                  <a:gs pos="100000">
                    <a:srgbClr val="ADC159"/>
                  </a:gs>
                </a:gsLst>
                <a:path path="rect">
                  <a:fillToRect l="50000" t="50000" r="50000" b="50000"/>
                </a:path>
              </a:gradFill>
              <a:ln w="12700" cap="rnd" cmpd="sng">
                <a:noFill/>
                <a:prstDash val="solid"/>
                <a:round/>
                <a:headEnd type="none" w="med" len="med"/>
                <a:tailEnd type="none" w="med" len="med"/>
              </a:ln>
              <a:effectLst>
                <a:outerShdw dist="35921" dir="2700000" algn="ctr" rotWithShape="0">
                  <a:schemeClr val="tx1"/>
                </a:outerShdw>
              </a:effectLst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37936" name="AutoShape 48"/>
            <p:cNvSpPr>
              <a:spLocks noChangeArrowheads="1"/>
            </p:cNvSpPr>
            <p:nvPr/>
          </p:nvSpPr>
          <p:spPr bwMode="auto">
            <a:xfrm rot="1965645" flipV="1">
              <a:off x="808" y="2713"/>
              <a:ext cx="182" cy="267"/>
            </a:xfrm>
            <a:prstGeom prst="foldedCorner">
              <a:avLst>
                <a:gd name="adj" fmla="val 29269"/>
              </a:avLst>
            </a:prstGeom>
            <a:solidFill>
              <a:schemeClr val="bg1"/>
            </a:solidFill>
            <a:ln w="63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tIns="27432" bIns="27432" anchor="ctr">
              <a:spAutoFit/>
            </a:bodyPr>
            <a:lstStyle/>
            <a:p>
              <a:endParaRPr lang="en-US"/>
            </a:p>
          </p:txBody>
        </p:sp>
      </p:grpSp>
      <p:grpSp>
        <p:nvGrpSpPr>
          <p:cNvPr id="10" name="Group 49"/>
          <p:cNvGrpSpPr>
            <a:grpSpLocks/>
          </p:cNvGrpSpPr>
          <p:nvPr/>
        </p:nvGrpSpPr>
        <p:grpSpPr bwMode="auto">
          <a:xfrm>
            <a:off x="977900" y="4676755"/>
            <a:ext cx="498475" cy="979488"/>
            <a:chOff x="580" y="2534"/>
            <a:chExt cx="314" cy="617"/>
          </a:xfrm>
        </p:grpSpPr>
        <p:grpSp>
          <p:nvGrpSpPr>
            <p:cNvPr id="11" name="Group 39"/>
            <p:cNvGrpSpPr>
              <a:grpSpLocks/>
            </p:cNvGrpSpPr>
            <p:nvPr/>
          </p:nvGrpSpPr>
          <p:grpSpPr bwMode="auto">
            <a:xfrm>
              <a:off x="580" y="2534"/>
              <a:ext cx="241" cy="617"/>
              <a:chOff x="2105" y="843"/>
              <a:chExt cx="238" cy="611"/>
            </a:xfrm>
          </p:grpSpPr>
          <p:sp>
            <p:nvSpPr>
              <p:cNvPr id="37928" name="Oval 40"/>
              <p:cNvSpPr>
                <a:spLocks noChangeArrowheads="1"/>
              </p:cNvSpPr>
              <p:nvPr/>
            </p:nvSpPr>
            <p:spPr bwMode="auto">
              <a:xfrm>
                <a:off x="2171" y="843"/>
                <a:ext cx="99" cy="101"/>
              </a:xfrm>
              <a:prstGeom prst="ellipse">
                <a:avLst/>
              </a:prstGeom>
              <a:gradFill rotWithShape="0">
                <a:gsLst>
                  <a:gs pos="0">
                    <a:srgbClr val="ADC159">
                      <a:gamma/>
                      <a:tint val="54902"/>
                      <a:invGamma/>
                    </a:srgbClr>
                  </a:gs>
                  <a:gs pos="100000">
                    <a:srgbClr val="ADC159"/>
                  </a:gs>
                </a:gsLst>
                <a:path path="shape">
                  <a:fillToRect l="50000" t="50000" r="50000" b="50000"/>
                </a:path>
              </a:gradFill>
              <a:ln w="12700" cap="rnd">
                <a:noFill/>
                <a:round/>
                <a:headEnd/>
                <a:tailEnd/>
              </a:ln>
              <a:effectLst>
                <a:outerShdw dist="35921" dir="2700000" algn="ctr" rotWithShape="0">
                  <a:schemeClr val="tx1"/>
                </a:outerShdw>
              </a:effec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7929" name="Freeform 41"/>
              <p:cNvSpPr>
                <a:spLocks/>
              </p:cNvSpPr>
              <p:nvPr/>
            </p:nvSpPr>
            <p:spPr bwMode="auto">
              <a:xfrm>
                <a:off x="2105" y="958"/>
                <a:ext cx="238" cy="496"/>
              </a:xfrm>
              <a:custGeom>
                <a:avLst/>
                <a:gdLst/>
                <a:ahLst/>
                <a:cxnLst>
                  <a:cxn ang="0">
                    <a:pos x="186" y="0"/>
                  </a:cxn>
                  <a:cxn ang="0">
                    <a:pos x="195" y="3"/>
                  </a:cxn>
                  <a:cxn ang="0">
                    <a:pos x="204" y="4"/>
                  </a:cxn>
                  <a:cxn ang="0">
                    <a:pos x="212" y="9"/>
                  </a:cxn>
                  <a:cxn ang="0">
                    <a:pos x="224" y="13"/>
                  </a:cxn>
                  <a:cxn ang="0">
                    <a:pos x="230" y="24"/>
                  </a:cxn>
                  <a:cxn ang="0">
                    <a:pos x="237" y="34"/>
                  </a:cxn>
                  <a:cxn ang="0">
                    <a:pos x="237" y="226"/>
                  </a:cxn>
                  <a:cxn ang="0">
                    <a:pos x="234" y="232"/>
                  </a:cxn>
                  <a:cxn ang="0">
                    <a:pos x="230" y="239"/>
                  </a:cxn>
                  <a:cxn ang="0">
                    <a:pos x="221" y="242"/>
                  </a:cxn>
                  <a:cxn ang="0">
                    <a:pos x="212" y="244"/>
                  </a:cxn>
                  <a:cxn ang="0">
                    <a:pos x="204" y="242"/>
                  </a:cxn>
                  <a:cxn ang="0">
                    <a:pos x="200" y="235"/>
                  </a:cxn>
                  <a:cxn ang="0">
                    <a:pos x="195" y="230"/>
                  </a:cxn>
                  <a:cxn ang="0">
                    <a:pos x="195" y="84"/>
                  </a:cxn>
                  <a:cxn ang="0">
                    <a:pos x="182" y="471"/>
                  </a:cxn>
                  <a:cxn ang="0">
                    <a:pos x="177" y="483"/>
                  </a:cxn>
                  <a:cxn ang="0">
                    <a:pos x="170" y="491"/>
                  </a:cxn>
                  <a:cxn ang="0">
                    <a:pos x="161" y="495"/>
                  </a:cxn>
                  <a:cxn ang="0">
                    <a:pos x="152" y="495"/>
                  </a:cxn>
                  <a:cxn ang="0">
                    <a:pos x="140" y="492"/>
                  </a:cxn>
                  <a:cxn ang="0">
                    <a:pos x="132" y="486"/>
                  </a:cxn>
                  <a:cxn ang="0">
                    <a:pos x="128" y="479"/>
                  </a:cxn>
                  <a:cxn ang="0">
                    <a:pos x="126" y="470"/>
                  </a:cxn>
                  <a:cxn ang="0">
                    <a:pos x="111" y="470"/>
                  </a:cxn>
                  <a:cxn ang="0">
                    <a:pos x="107" y="479"/>
                  </a:cxn>
                  <a:cxn ang="0">
                    <a:pos x="101" y="491"/>
                  </a:cxn>
                  <a:cxn ang="0">
                    <a:pos x="89" y="495"/>
                  </a:cxn>
                  <a:cxn ang="0">
                    <a:pos x="77" y="495"/>
                  </a:cxn>
                  <a:cxn ang="0">
                    <a:pos x="69" y="491"/>
                  </a:cxn>
                  <a:cxn ang="0">
                    <a:pos x="60" y="486"/>
                  </a:cxn>
                  <a:cxn ang="0">
                    <a:pos x="56" y="477"/>
                  </a:cxn>
                  <a:cxn ang="0">
                    <a:pos x="56" y="84"/>
                  </a:cxn>
                  <a:cxn ang="0">
                    <a:pos x="42" y="227"/>
                  </a:cxn>
                  <a:cxn ang="0">
                    <a:pos x="38" y="235"/>
                  </a:cxn>
                  <a:cxn ang="0">
                    <a:pos x="33" y="239"/>
                  </a:cxn>
                  <a:cxn ang="0">
                    <a:pos x="26" y="244"/>
                  </a:cxn>
                  <a:cxn ang="0">
                    <a:pos x="17" y="244"/>
                  </a:cxn>
                  <a:cxn ang="0">
                    <a:pos x="9" y="239"/>
                  </a:cxn>
                  <a:cxn ang="0">
                    <a:pos x="5" y="238"/>
                  </a:cxn>
                  <a:cxn ang="0">
                    <a:pos x="0" y="230"/>
                  </a:cxn>
                  <a:cxn ang="0">
                    <a:pos x="0" y="39"/>
                  </a:cxn>
                  <a:cxn ang="0">
                    <a:pos x="5" y="25"/>
                  </a:cxn>
                  <a:cxn ang="0">
                    <a:pos x="14" y="13"/>
                  </a:cxn>
                  <a:cxn ang="0">
                    <a:pos x="30" y="7"/>
                  </a:cxn>
                  <a:cxn ang="0">
                    <a:pos x="44" y="3"/>
                  </a:cxn>
                </a:cxnLst>
                <a:rect l="0" t="0" r="r" b="b"/>
                <a:pathLst>
                  <a:path w="238" h="496">
                    <a:moveTo>
                      <a:pt x="56" y="0"/>
                    </a:moveTo>
                    <a:lnTo>
                      <a:pt x="182" y="0"/>
                    </a:lnTo>
                    <a:lnTo>
                      <a:pt x="186" y="0"/>
                    </a:lnTo>
                    <a:lnTo>
                      <a:pt x="188" y="0"/>
                    </a:lnTo>
                    <a:lnTo>
                      <a:pt x="191" y="0"/>
                    </a:lnTo>
                    <a:lnTo>
                      <a:pt x="195" y="3"/>
                    </a:lnTo>
                    <a:lnTo>
                      <a:pt x="198" y="3"/>
                    </a:lnTo>
                    <a:lnTo>
                      <a:pt x="200" y="3"/>
                    </a:lnTo>
                    <a:lnTo>
                      <a:pt x="204" y="4"/>
                    </a:lnTo>
                    <a:lnTo>
                      <a:pt x="207" y="4"/>
                    </a:lnTo>
                    <a:lnTo>
                      <a:pt x="209" y="7"/>
                    </a:lnTo>
                    <a:lnTo>
                      <a:pt x="212" y="9"/>
                    </a:lnTo>
                    <a:lnTo>
                      <a:pt x="216" y="9"/>
                    </a:lnTo>
                    <a:lnTo>
                      <a:pt x="219" y="12"/>
                    </a:lnTo>
                    <a:lnTo>
                      <a:pt x="224" y="13"/>
                    </a:lnTo>
                    <a:lnTo>
                      <a:pt x="225" y="18"/>
                    </a:lnTo>
                    <a:lnTo>
                      <a:pt x="228" y="21"/>
                    </a:lnTo>
                    <a:lnTo>
                      <a:pt x="230" y="24"/>
                    </a:lnTo>
                    <a:lnTo>
                      <a:pt x="234" y="28"/>
                    </a:lnTo>
                    <a:lnTo>
                      <a:pt x="234" y="30"/>
                    </a:lnTo>
                    <a:lnTo>
                      <a:pt x="237" y="34"/>
                    </a:lnTo>
                    <a:lnTo>
                      <a:pt x="237" y="39"/>
                    </a:lnTo>
                    <a:lnTo>
                      <a:pt x="237" y="42"/>
                    </a:lnTo>
                    <a:lnTo>
                      <a:pt x="237" y="226"/>
                    </a:lnTo>
                    <a:lnTo>
                      <a:pt x="237" y="227"/>
                    </a:lnTo>
                    <a:lnTo>
                      <a:pt x="234" y="230"/>
                    </a:lnTo>
                    <a:lnTo>
                      <a:pt x="234" y="232"/>
                    </a:lnTo>
                    <a:lnTo>
                      <a:pt x="234" y="235"/>
                    </a:lnTo>
                    <a:lnTo>
                      <a:pt x="233" y="238"/>
                    </a:lnTo>
                    <a:lnTo>
                      <a:pt x="230" y="239"/>
                    </a:lnTo>
                    <a:lnTo>
                      <a:pt x="228" y="239"/>
                    </a:lnTo>
                    <a:lnTo>
                      <a:pt x="224" y="242"/>
                    </a:lnTo>
                    <a:lnTo>
                      <a:pt x="221" y="242"/>
                    </a:lnTo>
                    <a:lnTo>
                      <a:pt x="219" y="244"/>
                    </a:lnTo>
                    <a:lnTo>
                      <a:pt x="216" y="244"/>
                    </a:lnTo>
                    <a:lnTo>
                      <a:pt x="212" y="244"/>
                    </a:lnTo>
                    <a:lnTo>
                      <a:pt x="209" y="242"/>
                    </a:lnTo>
                    <a:lnTo>
                      <a:pt x="207" y="242"/>
                    </a:lnTo>
                    <a:lnTo>
                      <a:pt x="204" y="242"/>
                    </a:lnTo>
                    <a:lnTo>
                      <a:pt x="203" y="239"/>
                    </a:lnTo>
                    <a:lnTo>
                      <a:pt x="200" y="238"/>
                    </a:lnTo>
                    <a:lnTo>
                      <a:pt x="200" y="235"/>
                    </a:lnTo>
                    <a:lnTo>
                      <a:pt x="198" y="235"/>
                    </a:lnTo>
                    <a:lnTo>
                      <a:pt x="195" y="232"/>
                    </a:lnTo>
                    <a:lnTo>
                      <a:pt x="195" y="230"/>
                    </a:lnTo>
                    <a:lnTo>
                      <a:pt x="195" y="227"/>
                    </a:lnTo>
                    <a:lnTo>
                      <a:pt x="195" y="226"/>
                    </a:lnTo>
                    <a:lnTo>
                      <a:pt x="195" y="84"/>
                    </a:lnTo>
                    <a:lnTo>
                      <a:pt x="182" y="84"/>
                    </a:lnTo>
                    <a:lnTo>
                      <a:pt x="182" y="467"/>
                    </a:lnTo>
                    <a:lnTo>
                      <a:pt x="182" y="471"/>
                    </a:lnTo>
                    <a:lnTo>
                      <a:pt x="182" y="474"/>
                    </a:lnTo>
                    <a:lnTo>
                      <a:pt x="179" y="479"/>
                    </a:lnTo>
                    <a:lnTo>
                      <a:pt x="177" y="483"/>
                    </a:lnTo>
                    <a:lnTo>
                      <a:pt x="174" y="486"/>
                    </a:lnTo>
                    <a:lnTo>
                      <a:pt x="173" y="488"/>
                    </a:lnTo>
                    <a:lnTo>
                      <a:pt x="170" y="491"/>
                    </a:lnTo>
                    <a:lnTo>
                      <a:pt x="165" y="492"/>
                    </a:lnTo>
                    <a:lnTo>
                      <a:pt x="162" y="492"/>
                    </a:lnTo>
                    <a:lnTo>
                      <a:pt x="161" y="495"/>
                    </a:lnTo>
                    <a:lnTo>
                      <a:pt x="156" y="495"/>
                    </a:lnTo>
                    <a:lnTo>
                      <a:pt x="153" y="495"/>
                    </a:lnTo>
                    <a:lnTo>
                      <a:pt x="152" y="495"/>
                    </a:lnTo>
                    <a:lnTo>
                      <a:pt x="147" y="495"/>
                    </a:lnTo>
                    <a:lnTo>
                      <a:pt x="144" y="492"/>
                    </a:lnTo>
                    <a:lnTo>
                      <a:pt x="140" y="492"/>
                    </a:lnTo>
                    <a:lnTo>
                      <a:pt x="137" y="491"/>
                    </a:lnTo>
                    <a:lnTo>
                      <a:pt x="135" y="488"/>
                    </a:lnTo>
                    <a:lnTo>
                      <a:pt x="132" y="486"/>
                    </a:lnTo>
                    <a:lnTo>
                      <a:pt x="131" y="483"/>
                    </a:lnTo>
                    <a:lnTo>
                      <a:pt x="128" y="482"/>
                    </a:lnTo>
                    <a:lnTo>
                      <a:pt x="128" y="479"/>
                    </a:lnTo>
                    <a:lnTo>
                      <a:pt x="126" y="477"/>
                    </a:lnTo>
                    <a:lnTo>
                      <a:pt x="126" y="474"/>
                    </a:lnTo>
                    <a:lnTo>
                      <a:pt x="126" y="470"/>
                    </a:lnTo>
                    <a:lnTo>
                      <a:pt x="126" y="238"/>
                    </a:lnTo>
                    <a:lnTo>
                      <a:pt x="111" y="238"/>
                    </a:lnTo>
                    <a:lnTo>
                      <a:pt x="111" y="470"/>
                    </a:lnTo>
                    <a:lnTo>
                      <a:pt x="111" y="471"/>
                    </a:lnTo>
                    <a:lnTo>
                      <a:pt x="110" y="477"/>
                    </a:lnTo>
                    <a:lnTo>
                      <a:pt x="107" y="479"/>
                    </a:lnTo>
                    <a:lnTo>
                      <a:pt x="107" y="483"/>
                    </a:lnTo>
                    <a:lnTo>
                      <a:pt x="105" y="486"/>
                    </a:lnTo>
                    <a:lnTo>
                      <a:pt x="101" y="491"/>
                    </a:lnTo>
                    <a:lnTo>
                      <a:pt x="98" y="491"/>
                    </a:lnTo>
                    <a:lnTo>
                      <a:pt x="93" y="492"/>
                    </a:lnTo>
                    <a:lnTo>
                      <a:pt x="89" y="495"/>
                    </a:lnTo>
                    <a:lnTo>
                      <a:pt x="86" y="495"/>
                    </a:lnTo>
                    <a:lnTo>
                      <a:pt x="81" y="495"/>
                    </a:lnTo>
                    <a:lnTo>
                      <a:pt x="77" y="495"/>
                    </a:lnTo>
                    <a:lnTo>
                      <a:pt x="75" y="495"/>
                    </a:lnTo>
                    <a:lnTo>
                      <a:pt x="72" y="492"/>
                    </a:lnTo>
                    <a:lnTo>
                      <a:pt x="69" y="491"/>
                    </a:lnTo>
                    <a:lnTo>
                      <a:pt x="65" y="491"/>
                    </a:lnTo>
                    <a:lnTo>
                      <a:pt x="63" y="486"/>
                    </a:lnTo>
                    <a:lnTo>
                      <a:pt x="60" y="486"/>
                    </a:lnTo>
                    <a:lnTo>
                      <a:pt x="59" y="482"/>
                    </a:lnTo>
                    <a:lnTo>
                      <a:pt x="59" y="479"/>
                    </a:lnTo>
                    <a:lnTo>
                      <a:pt x="56" y="477"/>
                    </a:lnTo>
                    <a:lnTo>
                      <a:pt x="56" y="474"/>
                    </a:lnTo>
                    <a:lnTo>
                      <a:pt x="56" y="470"/>
                    </a:lnTo>
                    <a:lnTo>
                      <a:pt x="56" y="84"/>
                    </a:lnTo>
                    <a:lnTo>
                      <a:pt x="42" y="84"/>
                    </a:lnTo>
                    <a:lnTo>
                      <a:pt x="42" y="226"/>
                    </a:lnTo>
                    <a:lnTo>
                      <a:pt x="42" y="227"/>
                    </a:lnTo>
                    <a:lnTo>
                      <a:pt x="39" y="230"/>
                    </a:lnTo>
                    <a:lnTo>
                      <a:pt x="39" y="232"/>
                    </a:lnTo>
                    <a:lnTo>
                      <a:pt x="38" y="235"/>
                    </a:lnTo>
                    <a:lnTo>
                      <a:pt x="35" y="238"/>
                    </a:lnTo>
                    <a:lnTo>
                      <a:pt x="35" y="239"/>
                    </a:lnTo>
                    <a:lnTo>
                      <a:pt x="33" y="239"/>
                    </a:lnTo>
                    <a:lnTo>
                      <a:pt x="30" y="242"/>
                    </a:lnTo>
                    <a:lnTo>
                      <a:pt x="29" y="242"/>
                    </a:lnTo>
                    <a:lnTo>
                      <a:pt x="26" y="244"/>
                    </a:lnTo>
                    <a:lnTo>
                      <a:pt x="23" y="244"/>
                    </a:lnTo>
                    <a:lnTo>
                      <a:pt x="18" y="244"/>
                    </a:lnTo>
                    <a:lnTo>
                      <a:pt x="17" y="244"/>
                    </a:lnTo>
                    <a:lnTo>
                      <a:pt x="14" y="242"/>
                    </a:lnTo>
                    <a:lnTo>
                      <a:pt x="12" y="242"/>
                    </a:lnTo>
                    <a:lnTo>
                      <a:pt x="9" y="239"/>
                    </a:lnTo>
                    <a:lnTo>
                      <a:pt x="8" y="239"/>
                    </a:lnTo>
                    <a:lnTo>
                      <a:pt x="8" y="238"/>
                    </a:lnTo>
                    <a:lnTo>
                      <a:pt x="5" y="238"/>
                    </a:lnTo>
                    <a:lnTo>
                      <a:pt x="3" y="235"/>
                    </a:lnTo>
                    <a:lnTo>
                      <a:pt x="3" y="232"/>
                    </a:lnTo>
                    <a:lnTo>
                      <a:pt x="0" y="230"/>
                    </a:lnTo>
                    <a:lnTo>
                      <a:pt x="0" y="227"/>
                    </a:lnTo>
                    <a:lnTo>
                      <a:pt x="0" y="226"/>
                    </a:lnTo>
                    <a:lnTo>
                      <a:pt x="0" y="39"/>
                    </a:lnTo>
                    <a:lnTo>
                      <a:pt x="0" y="34"/>
                    </a:lnTo>
                    <a:lnTo>
                      <a:pt x="3" y="30"/>
                    </a:lnTo>
                    <a:lnTo>
                      <a:pt x="5" y="25"/>
                    </a:lnTo>
                    <a:lnTo>
                      <a:pt x="8" y="21"/>
                    </a:lnTo>
                    <a:lnTo>
                      <a:pt x="12" y="18"/>
                    </a:lnTo>
                    <a:lnTo>
                      <a:pt x="14" y="13"/>
                    </a:lnTo>
                    <a:lnTo>
                      <a:pt x="18" y="12"/>
                    </a:lnTo>
                    <a:lnTo>
                      <a:pt x="26" y="9"/>
                    </a:lnTo>
                    <a:lnTo>
                      <a:pt x="30" y="7"/>
                    </a:lnTo>
                    <a:lnTo>
                      <a:pt x="33" y="4"/>
                    </a:lnTo>
                    <a:lnTo>
                      <a:pt x="39" y="3"/>
                    </a:lnTo>
                    <a:lnTo>
                      <a:pt x="44" y="3"/>
                    </a:lnTo>
                    <a:lnTo>
                      <a:pt x="51" y="0"/>
                    </a:lnTo>
                    <a:lnTo>
                      <a:pt x="56" y="0"/>
                    </a:lnTo>
                  </a:path>
                </a:pathLst>
              </a:custGeom>
              <a:gradFill rotWithShape="0">
                <a:gsLst>
                  <a:gs pos="0">
                    <a:srgbClr val="ADC159">
                      <a:gamma/>
                      <a:tint val="54902"/>
                      <a:invGamma/>
                    </a:srgbClr>
                  </a:gs>
                  <a:gs pos="100000">
                    <a:srgbClr val="ADC159"/>
                  </a:gs>
                </a:gsLst>
                <a:path path="rect">
                  <a:fillToRect l="50000" t="50000" r="50000" b="50000"/>
                </a:path>
              </a:gradFill>
              <a:ln w="12700" cap="rnd" cmpd="sng">
                <a:noFill/>
                <a:prstDash val="solid"/>
                <a:round/>
                <a:headEnd type="none" w="med" len="med"/>
                <a:tailEnd type="none" w="med" len="med"/>
              </a:ln>
              <a:effectLst>
                <a:outerShdw dist="35921" dir="2700000" algn="ctr" rotWithShape="0">
                  <a:schemeClr val="tx1"/>
                </a:outerShdw>
              </a:effectLst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37930" name="AutoShape 42"/>
            <p:cNvSpPr>
              <a:spLocks noChangeArrowheads="1"/>
            </p:cNvSpPr>
            <p:nvPr/>
          </p:nvSpPr>
          <p:spPr bwMode="auto">
            <a:xfrm rot="1965645" flipV="1">
              <a:off x="712" y="2665"/>
              <a:ext cx="182" cy="267"/>
            </a:xfrm>
            <a:prstGeom prst="foldedCorner">
              <a:avLst>
                <a:gd name="adj" fmla="val 29269"/>
              </a:avLst>
            </a:prstGeom>
            <a:solidFill>
              <a:schemeClr val="bg1"/>
            </a:solidFill>
            <a:ln w="63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tIns="27432" bIns="27432" anchor="ctr">
              <a:spAutoFit/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357158" y="836636"/>
            <a:ext cx="8480455" cy="841375"/>
          </a:xfrm>
        </p:spPr>
        <p:txBody>
          <a:bodyPr/>
          <a:lstStyle/>
          <a:p>
            <a:r>
              <a:rPr lang="en-US" dirty="0" smtClean="0"/>
              <a:t>Guidelines </a:t>
            </a:r>
            <a:r>
              <a:rPr lang="en-US" dirty="0"/>
              <a:t>for New User Accounts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2895624"/>
            <a:ext cx="7772400" cy="3890962"/>
          </a:xfrm>
        </p:spPr>
        <p:txBody>
          <a:bodyPr/>
          <a:lstStyle/>
          <a:p>
            <a:r>
              <a:rPr lang="en-US"/>
              <a:t>Naming Conventions</a:t>
            </a:r>
          </a:p>
          <a:p>
            <a:r>
              <a:rPr lang="en-US"/>
              <a:t>Password Guidelines</a:t>
            </a:r>
          </a:p>
          <a:p>
            <a:r>
              <a:rPr lang="en-US"/>
              <a:t>Account Options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0" name="Rectangle 4"/>
          <p:cNvSpPr>
            <a:spLocks noGrp="1" noChangeArrowheads="1"/>
          </p:cNvSpPr>
          <p:nvPr>
            <p:ph type="title"/>
          </p:nvPr>
        </p:nvSpPr>
        <p:spPr>
          <a:xfrm>
            <a:off x="642910" y="714356"/>
            <a:ext cx="7772400" cy="855663"/>
          </a:xfrm>
        </p:spPr>
        <p:txBody>
          <a:bodyPr/>
          <a:lstStyle/>
          <a:p>
            <a:r>
              <a:rPr lang="en-US" dirty="0"/>
              <a:t>Naming Conventions</a:t>
            </a:r>
          </a:p>
        </p:txBody>
      </p:sp>
      <p:sp>
        <p:nvSpPr>
          <p:cNvPr id="39941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428596" y="1714488"/>
            <a:ext cx="8501122" cy="4786346"/>
          </a:xfrm>
        </p:spPr>
        <p:txBody>
          <a:bodyPr/>
          <a:lstStyle/>
          <a:p>
            <a:r>
              <a:rPr lang="en-US" dirty="0"/>
              <a:t>User Logon Names and Full Names Must Be Unique</a:t>
            </a:r>
          </a:p>
          <a:p>
            <a:r>
              <a:rPr lang="en-US" dirty="0"/>
              <a:t>User Logon Names:</a:t>
            </a:r>
          </a:p>
          <a:p>
            <a:pPr lvl="1"/>
            <a:r>
              <a:rPr lang="en-US" dirty="0"/>
              <a:t>Can contain up to 20 characters</a:t>
            </a:r>
          </a:p>
          <a:p>
            <a:pPr lvl="1"/>
            <a:r>
              <a:rPr lang="en-US" dirty="0"/>
              <a:t>Can include a combination of special alphanumeric characters</a:t>
            </a:r>
          </a:p>
          <a:p>
            <a:r>
              <a:rPr lang="en-US" dirty="0"/>
              <a:t>A Naming Convention Should:</a:t>
            </a:r>
          </a:p>
          <a:p>
            <a:pPr lvl="1"/>
            <a:r>
              <a:rPr lang="en-US" dirty="0"/>
              <a:t>Accommodates duplicate employee names</a:t>
            </a:r>
          </a:p>
          <a:p>
            <a:pPr lvl="1"/>
            <a:r>
              <a:rPr lang="en-US" dirty="0"/>
              <a:t>Identifies temporary employees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714348" y="642918"/>
            <a:ext cx="8189913" cy="841375"/>
          </a:xfrm>
        </p:spPr>
        <p:txBody>
          <a:bodyPr/>
          <a:lstStyle/>
          <a:p>
            <a:r>
              <a:rPr lang="en-US" dirty="0"/>
              <a:t>Password Guidelines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10" y="1785926"/>
            <a:ext cx="7815290" cy="4310074"/>
          </a:xfrm>
        </p:spPr>
        <p:txBody>
          <a:bodyPr/>
          <a:lstStyle/>
          <a:p>
            <a:r>
              <a:rPr lang="en-US" dirty="0"/>
              <a:t>Assign a Password for the Administrator Account</a:t>
            </a:r>
          </a:p>
          <a:p>
            <a:r>
              <a:rPr lang="en-US" dirty="0"/>
              <a:t>Determine Who Has Control over Passwords</a:t>
            </a:r>
          </a:p>
          <a:p>
            <a:r>
              <a:rPr lang="en-US" dirty="0"/>
              <a:t>Educate Users on How to Use Password</a:t>
            </a:r>
          </a:p>
          <a:p>
            <a:pPr lvl="1"/>
            <a:r>
              <a:rPr lang="en-US" dirty="0"/>
              <a:t>Use long passwords</a:t>
            </a:r>
          </a:p>
          <a:p>
            <a:pPr lvl="1"/>
            <a:r>
              <a:rPr lang="en-US" dirty="0"/>
              <a:t>Use a combination of uppercase and lowercase characters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500034" y="642918"/>
            <a:ext cx="8189913" cy="841375"/>
          </a:xfrm>
        </p:spPr>
        <p:txBody>
          <a:bodyPr/>
          <a:lstStyle/>
          <a:p>
            <a:r>
              <a:rPr lang="en-US" dirty="0"/>
              <a:t>Account Options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500174"/>
            <a:ext cx="8286808" cy="4929222"/>
          </a:xfrm>
        </p:spPr>
        <p:txBody>
          <a:bodyPr/>
          <a:lstStyle/>
          <a:p>
            <a:r>
              <a:rPr lang="en-US" dirty="0"/>
              <a:t>Set Logon Hours to Match Users’ Work Hours</a:t>
            </a:r>
          </a:p>
          <a:p>
            <a:r>
              <a:rPr lang="en-US" dirty="0"/>
              <a:t>Specify the Computers from Which a User Can Log On</a:t>
            </a:r>
          </a:p>
          <a:p>
            <a:pPr lvl="1"/>
            <a:r>
              <a:rPr lang="en-US" dirty="0"/>
              <a:t>Domain users can log on at any computer in the domain, by default</a:t>
            </a:r>
          </a:p>
          <a:p>
            <a:pPr lvl="1"/>
            <a:r>
              <a:rPr lang="en-US" dirty="0"/>
              <a:t>Domain users can be restricted to specific computers to increase security</a:t>
            </a:r>
          </a:p>
          <a:p>
            <a:r>
              <a:rPr lang="en-US" dirty="0"/>
              <a:t>Specify When a User Account Expires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714348" y="571480"/>
            <a:ext cx="7772400" cy="855663"/>
          </a:xfrm>
        </p:spPr>
        <p:txBody>
          <a:bodyPr/>
          <a:lstStyle/>
          <a:p>
            <a:r>
              <a:rPr lang="en-US" dirty="0"/>
              <a:t>Creating Local User Accounts</a:t>
            </a:r>
          </a:p>
        </p:txBody>
      </p:sp>
      <p:sp>
        <p:nvSpPr>
          <p:cNvPr id="43011" name="Rectangle 3"/>
          <p:cNvSpPr>
            <a:spLocks noChangeArrowheads="1"/>
          </p:cNvSpPr>
          <p:nvPr/>
        </p:nvSpPr>
        <p:spPr bwMode="auto">
          <a:xfrm>
            <a:off x="642910" y="2357430"/>
            <a:ext cx="2814665" cy="357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292100" indent="-292100">
              <a:lnSpc>
                <a:spcPct val="80000"/>
              </a:lnSpc>
              <a:spcBef>
                <a:spcPct val="60000"/>
              </a:spcBef>
              <a:buClr>
                <a:srgbClr val="D60093"/>
              </a:buClr>
              <a:buSzPct val="70000"/>
              <a:buFont typeface="Wingdings" pitchFamily="2" charset="2"/>
              <a:buChar char="n"/>
            </a:pPr>
            <a:r>
              <a:rPr lang="en-US" sz="2100" b="1" dirty="0">
                <a:latin typeface="Arial Narrow" pitchFamily="34" charset="0"/>
              </a:rPr>
              <a:t>Created on Computers Running Windows 2000 Professional </a:t>
            </a:r>
          </a:p>
          <a:p>
            <a:pPr marL="292100" indent="-292100">
              <a:lnSpc>
                <a:spcPct val="80000"/>
              </a:lnSpc>
              <a:spcBef>
                <a:spcPct val="60000"/>
              </a:spcBef>
              <a:buClr>
                <a:srgbClr val="D60093"/>
              </a:buClr>
              <a:buSzPct val="70000"/>
              <a:buFont typeface="Wingdings" pitchFamily="2" charset="2"/>
              <a:buChar char="n"/>
            </a:pPr>
            <a:r>
              <a:rPr lang="en-US" sz="2100" b="1" dirty="0">
                <a:latin typeface="Arial Narrow" pitchFamily="34" charset="0"/>
              </a:rPr>
              <a:t>Created on Stand-alone or Member Servers Running Windows 2000 Server or Windows 2000 Advanced </a:t>
            </a:r>
            <a:r>
              <a:rPr lang="en-US" sz="2100" b="1" dirty="0" smtClean="0">
                <a:latin typeface="Arial Narrow" pitchFamily="34" charset="0"/>
              </a:rPr>
              <a:t>Server</a:t>
            </a:r>
            <a:endParaRPr lang="en-US" sz="2100" b="1" dirty="0">
              <a:latin typeface="Arial Narrow" pitchFamily="34" charset="0"/>
            </a:endParaRPr>
          </a:p>
        </p:txBody>
      </p:sp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3454400" y="1876425"/>
            <a:ext cx="5080000" cy="4448175"/>
            <a:chOff x="2176" y="1182"/>
            <a:chExt cx="3200" cy="2802"/>
          </a:xfrm>
        </p:grpSpPr>
        <p:grpSp>
          <p:nvGrpSpPr>
            <p:cNvPr id="3" name="Group 5"/>
            <p:cNvGrpSpPr>
              <a:grpSpLocks/>
            </p:cNvGrpSpPr>
            <p:nvPr/>
          </p:nvGrpSpPr>
          <p:grpSpPr bwMode="auto">
            <a:xfrm>
              <a:off x="2176" y="1182"/>
              <a:ext cx="3200" cy="2802"/>
              <a:chOff x="384" y="528"/>
              <a:chExt cx="5040" cy="2544"/>
            </a:xfrm>
          </p:grpSpPr>
          <p:sp>
            <p:nvSpPr>
              <p:cNvPr id="43014" name="Rectangle 6"/>
              <p:cNvSpPr>
                <a:spLocks noChangeArrowheads="1"/>
              </p:cNvSpPr>
              <p:nvPr/>
            </p:nvSpPr>
            <p:spPr bwMode="auto">
              <a:xfrm>
                <a:off x="384" y="528"/>
                <a:ext cx="5040" cy="2544"/>
              </a:xfrm>
              <a:prstGeom prst="rect">
                <a:avLst/>
              </a:prstGeom>
              <a:solidFill>
                <a:srgbClr val="C0C0C0"/>
              </a:solidFill>
              <a:ln w="9525">
                <a:solidFill>
                  <a:srgbClr val="CECECE"/>
                </a:solidFill>
                <a:miter lim="800000"/>
                <a:headEnd/>
                <a:tailEnd/>
              </a:ln>
              <a:effectLst>
                <a:outerShdw dist="17961" dir="2700000" algn="ctr" rotWithShape="0">
                  <a:schemeClr val="tx1"/>
                </a:outerShdw>
              </a:effec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3015" name="Freeform 7"/>
              <p:cNvSpPr>
                <a:spLocks/>
              </p:cNvSpPr>
              <p:nvPr/>
            </p:nvSpPr>
            <p:spPr bwMode="auto">
              <a:xfrm>
                <a:off x="384" y="528"/>
                <a:ext cx="5040" cy="2544"/>
              </a:xfrm>
              <a:custGeom>
                <a:avLst/>
                <a:gdLst/>
                <a:ahLst/>
                <a:cxnLst>
                  <a:cxn ang="0">
                    <a:pos x="0" y="1872"/>
                  </a:cxn>
                  <a:cxn ang="0">
                    <a:pos x="0" y="0"/>
                  </a:cxn>
                  <a:cxn ang="0">
                    <a:pos x="3168" y="0"/>
                  </a:cxn>
                </a:cxnLst>
                <a:rect l="0" t="0" r="r" b="b"/>
                <a:pathLst>
                  <a:path w="3168" h="1872">
                    <a:moveTo>
                      <a:pt x="0" y="1872"/>
                    </a:moveTo>
                    <a:lnTo>
                      <a:pt x="0" y="0"/>
                    </a:lnTo>
                    <a:lnTo>
                      <a:pt x="3168" y="0"/>
                    </a:lnTo>
                  </a:path>
                </a:pathLst>
              </a:custGeom>
              <a:noFill/>
              <a:ln w="9525">
                <a:solidFill>
                  <a:srgbClr val="CECECE"/>
                </a:solidFill>
                <a:round/>
                <a:headEnd/>
                <a:tailEnd/>
              </a:ln>
              <a:effectLst>
                <a:outerShdw dist="28398" dir="1593903" algn="ctr" rotWithShape="0">
                  <a:schemeClr val="bg1"/>
                </a:outerShdw>
              </a:effec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3016" name="Freeform 8"/>
              <p:cNvSpPr>
                <a:spLocks/>
              </p:cNvSpPr>
              <p:nvPr/>
            </p:nvSpPr>
            <p:spPr bwMode="auto">
              <a:xfrm>
                <a:off x="384" y="528"/>
                <a:ext cx="5040" cy="2544"/>
              </a:xfrm>
              <a:custGeom>
                <a:avLst/>
                <a:gdLst/>
                <a:ahLst/>
                <a:cxnLst>
                  <a:cxn ang="0">
                    <a:pos x="0" y="1824"/>
                  </a:cxn>
                  <a:cxn ang="0">
                    <a:pos x="3168" y="1824"/>
                  </a:cxn>
                  <a:cxn ang="0">
                    <a:pos x="3168" y="0"/>
                  </a:cxn>
                </a:cxnLst>
                <a:rect l="0" t="0" r="r" b="b"/>
                <a:pathLst>
                  <a:path w="3168" h="1824">
                    <a:moveTo>
                      <a:pt x="0" y="1824"/>
                    </a:moveTo>
                    <a:lnTo>
                      <a:pt x="3168" y="1824"/>
                    </a:lnTo>
                    <a:lnTo>
                      <a:pt x="3168" y="0"/>
                    </a:lnTo>
                  </a:path>
                </a:pathLst>
              </a:cu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43017" name="Rectangle 9"/>
            <p:cNvSpPr>
              <a:spLocks noChangeArrowheads="1"/>
            </p:cNvSpPr>
            <p:nvPr/>
          </p:nvSpPr>
          <p:spPr bwMode="auto">
            <a:xfrm>
              <a:off x="2212" y="1219"/>
              <a:ext cx="3150" cy="190"/>
            </a:xfrm>
            <a:prstGeom prst="rect">
              <a:avLst/>
            </a:prstGeom>
            <a:solidFill>
              <a:srgbClr val="000099"/>
            </a:solidFill>
            <a:ln w="12700">
              <a:noFill/>
              <a:miter lim="800000"/>
              <a:headEnd/>
              <a:tailEnd/>
            </a:ln>
            <a:effectLst/>
          </p:spPr>
          <p:txBody>
            <a:bodyPr wrap="none" lIns="42862" tIns="41275" rIns="42862" bIns="41275" anchor="ctr"/>
            <a:lstStyle/>
            <a:p>
              <a:pPr defTabSz="673100">
                <a:tabLst>
                  <a:tab pos="349250" algn="l"/>
                </a:tabLst>
              </a:pPr>
              <a:r>
                <a:rPr lang="en-US" sz="1800" b="1">
                  <a:solidFill>
                    <a:schemeClr val="bg1"/>
                  </a:solidFill>
                  <a:latin typeface="Arial Narrow" pitchFamily="34" charset="0"/>
                </a:rPr>
                <a:t>New User</a:t>
              </a:r>
            </a:p>
          </p:txBody>
        </p:sp>
        <p:sp>
          <p:nvSpPr>
            <p:cNvPr id="43018" name="Text Box 10"/>
            <p:cNvSpPr txBox="1">
              <a:spLocks noChangeArrowheads="1"/>
            </p:cNvSpPr>
            <p:nvPr/>
          </p:nvSpPr>
          <p:spPr bwMode="auto">
            <a:xfrm>
              <a:off x="2258" y="1455"/>
              <a:ext cx="657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600">
                  <a:latin typeface="Arial Narrow" pitchFamily="34" charset="0"/>
                </a:rPr>
                <a:t>User name:</a:t>
              </a:r>
              <a:endParaRPr lang="en-US" sz="1600" u="sng">
                <a:latin typeface="Arial Narrow" pitchFamily="34" charset="0"/>
              </a:endParaRPr>
            </a:p>
          </p:txBody>
        </p:sp>
        <p:grpSp>
          <p:nvGrpSpPr>
            <p:cNvPr id="4" name="Group 11"/>
            <p:cNvGrpSpPr>
              <a:grpSpLocks/>
            </p:cNvGrpSpPr>
            <p:nvPr/>
          </p:nvGrpSpPr>
          <p:grpSpPr bwMode="auto">
            <a:xfrm>
              <a:off x="3146" y="1484"/>
              <a:ext cx="2118" cy="157"/>
              <a:chOff x="2963" y="2726"/>
              <a:chExt cx="1501" cy="192"/>
            </a:xfrm>
          </p:grpSpPr>
          <p:sp>
            <p:nvSpPr>
              <p:cNvPr id="43020" name="Rectangle 12"/>
              <p:cNvSpPr>
                <a:spLocks noChangeArrowheads="1"/>
              </p:cNvSpPr>
              <p:nvPr/>
            </p:nvSpPr>
            <p:spPr bwMode="auto">
              <a:xfrm>
                <a:off x="2963" y="2726"/>
                <a:ext cx="1501" cy="192"/>
              </a:xfrm>
              <a:prstGeom prst="rect">
                <a:avLst/>
              </a:prstGeom>
              <a:solidFill>
                <a:schemeClr val="bg1"/>
              </a:solidFill>
              <a:ln w="9525">
                <a:solidFill>
                  <a:srgbClr val="CECECE"/>
                </a:solidFill>
                <a:miter lim="800000"/>
                <a:headEnd/>
                <a:tailEnd/>
              </a:ln>
              <a:effectLst/>
            </p:spPr>
            <p:txBody>
              <a:bodyPr wrap="none" lIns="45720" anchor="ctr"/>
              <a:lstStyle/>
              <a:p>
                <a:r>
                  <a:rPr lang="en-US" sz="1600">
                    <a:latin typeface="Arial Narrow" pitchFamily="34" charset="0"/>
                  </a:rPr>
                  <a:t>JYoung</a:t>
                </a:r>
              </a:p>
            </p:txBody>
          </p:sp>
          <p:sp>
            <p:nvSpPr>
              <p:cNvPr id="43021" name="Freeform 13"/>
              <p:cNvSpPr>
                <a:spLocks/>
              </p:cNvSpPr>
              <p:nvPr/>
            </p:nvSpPr>
            <p:spPr bwMode="auto">
              <a:xfrm>
                <a:off x="2963" y="2726"/>
                <a:ext cx="1501" cy="192"/>
              </a:xfrm>
              <a:custGeom>
                <a:avLst/>
                <a:gdLst/>
                <a:ahLst/>
                <a:cxnLst>
                  <a:cxn ang="0">
                    <a:pos x="0" y="192"/>
                  </a:cxn>
                  <a:cxn ang="0">
                    <a:pos x="0" y="0"/>
                  </a:cxn>
                  <a:cxn ang="0">
                    <a:pos x="1152" y="0"/>
                  </a:cxn>
                </a:cxnLst>
                <a:rect l="0" t="0" r="r" b="b"/>
                <a:pathLst>
                  <a:path w="1152" h="192">
                    <a:moveTo>
                      <a:pt x="0" y="192"/>
                    </a:moveTo>
                    <a:lnTo>
                      <a:pt x="0" y="0"/>
                    </a:lnTo>
                    <a:lnTo>
                      <a:pt x="1152" y="0"/>
                    </a:lnTo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>
                <a:outerShdw dist="17961" dir="13500000" algn="ctr" rotWithShape="0">
                  <a:schemeClr val="bg2"/>
                </a:outerShdw>
              </a:effec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3022" name="Freeform 14"/>
              <p:cNvSpPr>
                <a:spLocks/>
              </p:cNvSpPr>
              <p:nvPr/>
            </p:nvSpPr>
            <p:spPr bwMode="auto">
              <a:xfrm>
                <a:off x="2963" y="2726"/>
                <a:ext cx="1501" cy="192"/>
              </a:xfrm>
              <a:custGeom>
                <a:avLst/>
                <a:gdLst/>
                <a:ahLst/>
                <a:cxnLst>
                  <a:cxn ang="0">
                    <a:pos x="0" y="192"/>
                  </a:cxn>
                  <a:cxn ang="0">
                    <a:pos x="1152" y="192"/>
                  </a:cxn>
                  <a:cxn ang="0">
                    <a:pos x="1152" y="0"/>
                  </a:cxn>
                </a:cxnLst>
                <a:rect l="0" t="0" r="r" b="b"/>
                <a:pathLst>
                  <a:path w="1152" h="192">
                    <a:moveTo>
                      <a:pt x="0" y="192"/>
                    </a:moveTo>
                    <a:lnTo>
                      <a:pt x="1152" y="192"/>
                    </a:lnTo>
                    <a:lnTo>
                      <a:pt x="1152" y="0"/>
                    </a:lnTo>
                  </a:path>
                </a:pathLst>
              </a:custGeom>
              <a:noFill/>
              <a:ln w="9525">
                <a:solidFill>
                  <a:srgbClr val="CECECE"/>
                </a:solidFill>
                <a:round/>
                <a:headEnd/>
                <a:tailEnd/>
              </a:ln>
              <a:effectLst>
                <a:outerShdw dist="17961" dir="2700000" algn="ctr" rotWithShape="0">
                  <a:schemeClr val="bg1"/>
                </a:outerShdw>
              </a:effec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43023" name="Text Box 15"/>
            <p:cNvSpPr txBox="1">
              <a:spLocks noChangeArrowheads="1"/>
            </p:cNvSpPr>
            <p:nvPr/>
          </p:nvSpPr>
          <p:spPr bwMode="auto">
            <a:xfrm>
              <a:off x="2258" y="1679"/>
              <a:ext cx="603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600">
                  <a:latin typeface="Arial Narrow" pitchFamily="34" charset="0"/>
                </a:rPr>
                <a:t>Full name:</a:t>
              </a:r>
              <a:endParaRPr lang="en-US" sz="1600" u="sng">
                <a:latin typeface="Arial Narrow" pitchFamily="34" charset="0"/>
              </a:endParaRPr>
            </a:p>
          </p:txBody>
        </p:sp>
        <p:sp>
          <p:nvSpPr>
            <p:cNvPr id="43024" name="Text Box 16"/>
            <p:cNvSpPr txBox="1">
              <a:spLocks noChangeArrowheads="1"/>
            </p:cNvSpPr>
            <p:nvPr/>
          </p:nvSpPr>
          <p:spPr bwMode="auto">
            <a:xfrm>
              <a:off x="2258" y="1894"/>
              <a:ext cx="669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600">
                  <a:latin typeface="Arial Narrow" pitchFamily="34" charset="0"/>
                </a:rPr>
                <a:t>Description:</a:t>
              </a:r>
              <a:endParaRPr lang="en-US" sz="1600" u="sng">
                <a:latin typeface="Arial Narrow" pitchFamily="34" charset="0"/>
              </a:endParaRPr>
            </a:p>
          </p:txBody>
        </p:sp>
        <p:grpSp>
          <p:nvGrpSpPr>
            <p:cNvPr id="5" name="Group 17"/>
            <p:cNvGrpSpPr>
              <a:grpSpLocks/>
            </p:cNvGrpSpPr>
            <p:nvPr/>
          </p:nvGrpSpPr>
          <p:grpSpPr bwMode="auto">
            <a:xfrm>
              <a:off x="3146" y="1708"/>
              <a:ext cx="2118" cy="157"/>
              <a:chOff x="2963" y="2726"/>
              <a:chExt cx="1501" cy="192"/>
            </a:xfrm>
          </p:grpSpPr>
          <p:sp>
            <p:nvSpPr>
              <p:cNvPr id="43026" name="Rectangle 18"/>
              <p:cNvSpPr>
                <a:spLocks noChangeArrowheads="1"/>
              </p:cNvSpPr>
              <p:nvPr/>
            </p:nvSpPr>
            <p:spPr bwMode="auto">
              <a:xfrm>
                <a:off x="2963" y="2726"/>
                <a:ext cx="1501" cy="192"/>
              </a:xfrm>
              <a:prstGeom prst="rect">
                <a:avLst/>
              </a:prstGeom>
              <a:solidFill>
                <a:schemeClr val="bg1"/>
              </a:solidFill>
              <a:ln w="9525">
                <a:solidFill>
                  <a:srgbClr val="CECECE"/>
                </a:solidFill>
                <a:miter lim="800000"/>
                <a:headEnd/>
                <a:tailEnd/>
              </a:ln>
              <a:effectLst/>
            </p:spPr>
            <p:txBody>
              <a:bodyPr wrap="none" lIns="45720" anchor="ctr"/>
              <a:lstStyle/>
              <a:p>
                <a:r>
                  <a:rPr lang="en-US" sz="1600">
                    <a:latin typeface="Arial Narrow" pitchFamily="34" charset="0"/>
                  </a:rPr>
                  <a:t>Jonathan Young</a:t>
                </a:r>
              </a:p>
            </p:txBody>
          </p:sp>
          <p:sp>
            <p:nvSpPr>
              <p:cNvPr id="43027" name="Freeform 19"/>
              <p:cNvSpPr>
                <a:spLocks/>
              </p:cNvSpPr>
              <p:nvPr/>
            </p:nvSpPr>
            <p:spPr bwMode="auto">
              <a:xfrm>
                <a:off x="2963" y="2726"/>
                <a:ext cx="1501" cy="192"/>
              </a:xfrm>
              <a:custGeom>
                <a:avLst/>
                <a:gdLst/>
                <a:ahLst/>
                <a:cxnLst>
                  <a:cxn ang="0">
                    <a:pos x="0" y="192"/>
                  </a:cxn>
                  <a:cxn ang="0">
                    <a:pos x="0" y="0"/>
                  </a:cxn>
                  <a:cxn ang="0">
                    <a:pos x="1152" y="0"/>
                  </a:cxn>
                </a:cxnLst>
                <a:rect l="0" t="0" r="r" b="b"/>
                <a:pathLst>
                  <a:path w="1152" h="192">
                    <a:moveTo>
                      <a:pt x="0" y="192"/>
                    </a:moveTo>
                    <a:lnTo>
                      <a:pt x="0" y="0"/>
                    </a:lnTo>
                    <a:lnTo>
                      <a:pt x="1152" y="0"/>
                    </a:lnTo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>
                <a:outerShdw dist="17961" dir="13500000" algn="ctr" rotWithShape="0">
                  <a:schemeClr val="bg2"/>
                </a:outerShdw>
              </a:effec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3028" name="Freeform 20"/>
              <p:cNvSpPr>
                <a:spLocks/>
              </p:cNvSpPr>
              <p:nvPr/>
            </p:nvSpPr>
            <p:spPr bwMode="auto">
              <a:xfrm>
                <a:off x="2963" y="2726"/>
                <a:ext cx="1501" cy="192"/>
              </a:xfrm>
              <a:custGeom>
                <a:avLst/>
                <a:gdLst/>
                <a:ahLst/>
                <a:cxnLst>
                  <a:cxn ang="0">
                    <a:pos x="0" y="192"/>
                  </a:cxn>
                  <a:cxn ang="0">
                    <a:pos x="1152" y="192"/>
                  </a:cxn>
                  <a:cxn ang="0">
                    <a:pos x="1152" y="0"/>
                  </a:cxn>
                </a:cxnLst>
                <a:rect l="0" t="0" r="r" b="b"/>
                <a:pathLst>
                  <a:path w="1152" h="192">
                    <a:moveTo>
                      <a:pt x="0" y="192"/>
                    </a:moveTo>
                    <a:lnTo>
                      <a:pt x="1152" y="192"/>
                    </a:lnTo>
                    <a:lnTo>
                      <a:pt x="1152" y="0"/>
                    </a:lnTo>
                  </a:path>
                </a:pathLst>
              </a:custGeom>
              <a:noFill/>
              <a:ln w="9525">
                <a:solidFill>
                  <a:srgbClr val="CECECE"/>
                </a:solidFill>
                <a:round/>
                <a:headEnd/>
                <a:tailEnd/>
              </a:ln>
              <a:effectLst>
                <a:outerShdw dist="17961" dir="2700000" algn="ctr" rotWithShape="0">
                  <a:schemeClr val="bg1"/>
                </a:outerShdw>
              </a:effec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6" name="Group 21"/>
            <p:cNvGrpSpPr>
              <a:grpSpLocks/>
            </p:cNvGrpSpPr>
            <p:nvPr/>
          </p:nvGrpSpPr>
          <p:grpSpPr bwMode="auto">
            <a:xfrm>
              <a:off x="3146" y="1924"/>
              <a:ext cx="2118" cy="157"/>
              <a:chOff x="2963" y="2726"/>
              <a:chExt cx="1501" cy="192"/>
            </a:xfrm>
          </p:grpSpPr>
          <p:sp>
            <p:nvSpPr>
              <p:cNvPr id="43030" name="Rectangle 22"/>
              <p:cNvSpPr>
                <a:spLocks noChangeArrowheads="1"/>
              </p:cNvSpPr>
              <p:nvPr/>
            </p:nvSpPr>
            <p:spPr bwMode="auto">
              <a:xfrm>
                <a:off x="2963" y="2726"/>
                <a:ext cx="1501" cy="192"/>
              </a:xfrm>
              <a:prstGeom prst="rect">
                <a:avLst/>
              </a:prstGeom>
              <a:solidFill>
                <a:schemeClr val="bg1"/>
              </a:solidFill>
              <a:ln w="9525">
                <a:solidFill>
                  <a:srgbClr val="CECECE"/>
                </a:solidFill>
                <a:miter lim="800000"/>
                <a:headEnd/>
                <a:tailEnd/>
              </a:ln>
              <a:effectLst/>
            </p:spPr>
            <p:txBody>
              <a:bodyPr wrap="none" lIns="45720" anchor="ctr"/>
              <a:lstStyle/>
              <a:p>
                <a:r>
                  <a:rPr lang="en-US" sz="1600">
                    <a:latin typeface="Arial Narrow" pitchFamily="34" charset="0"/>
                  </a:rPr>
                  <a:t> </a:t>
                </a:r>
              </a:p>
            </p:txBody>
          </p:sp>
          <p:sp>
            <p:nvSpPr>
              <p:cNvPr id="43031" name="Freeform 23"/>
              <p:cNvSpPr>
                <a:spLocks/>
              </p:cNvSpPr>
              <p:nvPr/>
            </p:nvSpPr>
            <p:spPr bwMode="auto">
              <a:xfrm>
                <a:off x="2963" y="2726"/>
                <a:ext cx="1501" cy="192"/>
              </a:xfrm>
              <a:custGeom>
                <a:avLst/>
                <a:gdLst/>
                <a:ahLst/>
                <a:cxnLst>
                  <a:cxn ang="0">
                    <a:pos x="0" y="192"/>
                  </a:cxn>
                  <a:cxn ang="0">
                    <a:pos x="0" y="0"/>
                  </a:cxn>
                  <a:cxn ang="0">
                    <a:pos x="1152" y="0"/>
                  </a:cxn>
                </a:cxnLst>
                <a:rect l="0" t="0" r="r" b="b"/>
                <a:pathLst>
                  <a:path w="1152" h="192">
                    <a:moveTo>
                      <a:pt x="0" y="192"/>
                    </a:moveTo>
                    <a:lnTo>
                      <a:pt x="0" y="0"/>
                    </a:lnTo>
                    <a:lnTo>
                      <a:pt x="1152" y="0"/>
                    </a:lnTo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>
                <a:outerShdw dist="17961" dir="13500000" algn="ctr" rotWithShape="0">
                  <a:schemeClr val="bg2"/>
                </a:outerShdw>
              </a:effec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3032" name="Freeform 24"/>
              <p:cNvSpPr>
                <a:spLocks/>
              </p:cNvSpPr>
              <p:nvPr/>
            </p:nvSpPr>
            <p:spPr bwMode="auto">
              <a:xfrm>
                <a:off x="2963" y="2726"/>
                <a:ext cx="1501" cy="192"/>
              </a:xfrm>
              <a:custGeom>
                <a:avLst/>
                <a:gdLst/>
                <a:ahLst/>
                <a:cxnLst>
                  <a:cxn ang="0">
                    <a:pos x="0" y="192"/>
                  </a:cxn>
                  <a:cxn ang="0">
                    <a:pos x="1152" y="192"/>
                  </a:cxn>
                  <a:cxn ang="0">
                    <a:pos x="1152" y="0"/>
                  </a:cxn>
                </a:cxnLst>
                <a:rect l="0" t="0" r="r" b="b"/>
                <a:pathLst>
                  <a:path w="1152" h="192">
                    <a:moveTo>
                      <a:pt x="0" y="192"/>
                    </a:moveTo>
                    <a:lnTo>
                      <a:pt x="1152" y="192"/>
                    </a:lnTo>
                    <a:lnTo>
                      <a:pt x="1152" y="0"/>
                    </a:lnTo>
                  </a:path>
                </a:pathLst>
              </a:custGeom>
              <a:noFill/>
              <a:ln w="9525">
                <a:solidFill>
                  <a:srgbClr val="CECECE"/>
                </a:solidFill>
                <a:round/>
                <a:headEnd/>
                <a:tailEnd/>
              </a:ln>
              <a:effectLst>
                <a:outerShdw dist="17961" dir="2700000" algn="ctr" rotWithShape="0">
                  <a:schemeClr val="bg1"/>
                </a:outerShdw>
              </a:effec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43033" name="Text Box 25"/>
            <p:cNvSpPr txBox="1">
              <a:spLocks noChangeArrowheads="1"/>
            </p:cNvSpPr>
            <p:nvPr/>
          </p:nvSpPr>
          <p:spPr bwMode="auto">
            <a:xfrm>
              <a:off x="2265" y="2292"/>
              <a:ext cx="60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600">
                  <a:latin typeface="Arial Narrow" pitchFamily="34" charset="0"/>
                </a:rPr>
                <a:t>Password:</a:t>
              </a:r>
              <a:endParaRPr lang="en-US" sz="1600" u="sng">
                <a:latin typeface="Arial Narrow" pitchFamily="34" charset="0"/>
              </a:endParaRPr>
            </a:p>
          </p:txBody>
        </p:sp>
        <p:grpSp>
          <p:nvGrpSpPr>
            <p:cNvPr id="7" name="Group 26"/>
            <p:cNvGrpSpPr>
              <a:grpSpLocks/>
            </p:cNvGrpSpPr>
            <p:nvPr/>
          </p:nvGrpSpPr>
          <p:grpSpPr bwMode="auto">
            <a:xfrm>
              <a:off x="3383" y="2314"/>
              <a:ext cx="1879" cy="181"/>
              <a:chOff x="2963" y="2726"/>
              <a:chExt cx="1501" cy="192"/>
            </a:xfrm>
          </p:grpSpPr>
          <p:sp>
            <p:nvSpPr>
              <p:cNvPr id="43035" name="Rectangle 27"/>
              <p:cNvSpPr>
                <a:spLocks noChangeArrowheads="1"/>
              </p:cNvSpPr>
              <p:nvPr/>
            </p:nvSpPr>
            <p:spPr bwMode="auto">
              <a:xfrm>
                <a:off x="2963" y="2726"/>
                <a:ext cx="1501" cy="192"/>
              </a:xfrm>
              <a:prstGeom prst="rect">
                <a:avLst/>
              </a:prstGeom>
              <a:solidFill>
                <a:schemeClr val="bg1"/>
              </a:solidFill>
              <a:ln w="9525">
                <a:solidFill>
                  <a:srgbClr val="CECECE"/>
                </a:solidFill>
                <a:miter lim="800000"/>
                <a:headEnd/>
                <a:tailEnd/>
              </a:ln>
              <a:effectLst/>
            </p:spPr>
            <p:txBody>
              <a:bodyPr wrap="none" lIns="45720" anchor="ctr"/>
              <a:lstStyle/>
              <a:p>
                <a:r>
                  <a:rPr lang="en-US" sz="1600">
                    <a:latin typeface="Arial Narrow" pitchFamily="34" charset="0"/>
                  </a:rPr>
                  <a:t>**********</a:t>
                </a:r>
              </a:p>
            </p:txBody>
          </p:sp>
          <p:sp>
            <p:nvSpPr>
              <p:cNvPr id="43036" name="Freeform 28"/>
              <p:cNvSpPr>
                <a:spLocks/>
              </p:cNvSpPr>
              <p:nvPr/>
            </p:nvSpPr>
            <p:spPr bwMode="auto">
              <a:xfrm>
                <a:off x="2963" y="2726"/>
                <a:ext cx="1501" cy="192"/>
              </a:xfrm>
              <a:custGeom>
                <a:avLst/>
                <a:gdLst/>
                <a:ahLst/>
                <a:cxnLst>
                  <a:cxn ang="0">
                    <a:pos x="0" y="192"/>
                  </a:cxn>
                  <a:cxn ang="0">
                    <a:pos x="0" y="0"/>
                  </a:cxn>
                  <a:cxn ang="0">
                    <a:pos x="1152" y="0"/>
                  </a:cxn>
                </a:cxnLst>
                <a:rect l="0" t="0" r="r" b="b"/>
                <a:pathLst>
                  <a:path w="1152" h="192">
                    <a:moveTo>
                      <a:pt x="0" y="192"/>
                    </a:moveTo>
                    <a:lnTo>
                      <a:pt x="0" y="0"/>
                    </a:lnTo>
                    <a:lnTo>
                      <a:pt x="1152" y="0"/>
                    </a:lnTo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>
                <a:outerShdw dist="17961" dir="13500000" algn="ctr" rotWithShape="0">
                  <a:schemeClr val="bg2"/>
                </a:outerShdw>
              </a:effec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3037" name="Freeform 29"/>
              <p:cNvSpPr>
                <a:spLocks/>
              </p:cNvSpPr>
              <p:nvPr/>
            </p:nvSpPr>
            <p:spPr bwMode="auto">
              <a:xfrm>
                <a:off x="2963" y="2726"/>
                <a:ext cx="1501" cy="192"/>
              </a:xfrm>
              <a:custGeom>
                <a:avLst/>
                <a:gdLst/>
                <a:ahLst/>
                <a:cxnLst>
                  <a:cxn ang="0">
                    <a:pos x="0" y="192"/>
                  </a:cxn>
                  <a:cxn ang="0">
                    <a:pos x="1152" y="192"/>
                  </a:cxn>
                  <a:cxn ang="0">
                    <a:pos x="1152" y="0"/>
                  </a:cxn>
                </a:cxnLst>
                <a:rect l="0" t="0" r="r" b="b"/>
                <a:pathLst>
                  <a:path w="1152" h="192">
                    <a:moveTo>
                      <a:pt x="0" y="192"/>
                    </a:moveTo>
                    <a:lnTo>
                      <a:pt x="1152" y="192"/>
                    </a:lnTo>
                    <a:lnTo>
                      <a:pt x="1152" y="0"/>
                    </a:lnTo>
                  </a:path>
                </a:pathLst>
              </a:custGeom>
              <a:noFill/>
              <a:ln w="9525">
                <a:solidFill>
                  <a:srgbClr val="CECECE"/>
                </a:solidFill>
                <a:round/>
                <a:headEnd/>
                <a:tailEnd/>
              </a:ln>
              <a:effectLst>
                <a:outerShdw dist="17961" dir="2700000" algn="ctr" rotWithShape="0">
                  <a:schemeClr val="bg1"/>
                </a:outerShdw>
              </a:effec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43038" name="Text Box 30"/>
            <p:cNvSpPr txBox="1">
              <a:spLocks noChangeArrowheads="1"/>
            </p:cNvSpPr>
            <p:nvPr/>
          </p:nvSpPr>
          <p:spPr bwMode="auto">
            <a:xfrm>
              <a:off x="2265" y="2516"/>
              <a:ext cx="511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600">
                  <a:latin typeface="Arial Narrow" pitchFamily="34" charset="0"/>
                </a:rPr>
                <a:t>Confirm:</a:t>
              </a:r>
              <a:endParaRPr lang="en-US" sz="1600" u="sng">
                <a:latin typeface="Arial Narrow" pitchFamily="34" charset="0"/>
              </a:endParaRPr>
            </a:p>
          </p:txBody>
        </p:sp>
        <p:grpSp>
          <p:nvGrpSpPr>
            <p:cNvPr id="8" name="Group 31"/>
            <p:cNvGrpSpPr>
              <a:grpSpLocks/>
            </p:cNvGrpSpPr>
            <p:nvPr/>
          </p:nvGrpSpPr>
          <p:grpSpPr bwMode="auto">
            <a:xfrm>
              <a:off x="3383" y="2538"/>
              <a:ext cx="1879" cy="138"/>
              <a:chOff x="2963" y="2726"/>
              <a:chExt cx="1501" cy="192"/>
            </a:xfrm>
          </p:grpSpPr>
          <p:sp>
            <p:nvSpPr>
              <p:cNvPr id="43040" name="Rectangle 32"/>
              <p:cNvSpPr>
                <a:spLocks noChangeArrowheads="1"/>
              </p:cNvSpPr>
              <p:nvPr/>
            </p:nvSpPr>
            <p:spPr bwMode="auto">
              <a:xfrm>
                <a:off x="2963" y="2726"/>
                <a:ext cx="1501" cy="192"/>
              </a:xfrm>
              <a:prstGeom prst="rect">
                <a:avLst/>
              </a:prstGeom>
              <a:solidFill>
                <a:schemeClr val="bg1"/>
              </a:solidFill>
              <a:ln w="9525">
                <a:solidFill>
                  <a:srgbClr val="CECECE"/>
                </a:solidFill>
                <a:miter lim="800000"/>
                <a:headEnd/>
                <a:tailEnd/>
              </a:ln>
              <a:effectLst/>
            </p:spPr>
            <p:txBody>
              <a:bodyPr wrap="none" lIns="45720" anchor="ctr"/>
              <a:lstStyle/>
              <a:p>
                <a:r>
                  <a:rPr lang="en-US" sz="1600">
                    <a:latin typeface="Arial Narrow" pitchFamily="34" charset="0"/>
                  </a:rPr>
                  <a:t>**********</a:t>
                </a:r>
              </a:p>
            </p:txBody>
          </p:sp>
          <p:sp>
            <p:nvSpPr>
              <p:cNvPr id="43041" name="Freeform 33"/>
              <p:cNvSpPr>
                <a:spLocks/>
              </p:cNvSpPr>
              <p:nvPr/>
            </p:nvSpPr>
            <p:spPr bwMode="auto">
              <a:xfrm>
                <a:off x="2963" y="2726"/>
                <a:ext cx="1501" cy="192"/>
              </a:xfrm>
              <a:custGeom>
                <a:avLst/>
                <a:gdLst/>
                <a:ahLst/>
                <a:cxnLst>
                  <a:cxn ang="0">
                    <a:pos x="0" y="192"/>
                  </a:cxn>
                  <a:cxn ang="0">
                    <a:pos x="0" y="0"/>
                  </a:cxn>
                  <a:cxn ang="0">
                    <a:pos x="1152" y="0"/>
                  </a:cxn>
                </a:cxnLst>
                <a:rect l="0" t="0" r="r" b="b"/>
                <a:pathLst>
                  <a:path w="1152" h="192">
                    <a:moveTo>
                      <a:pt x="0" y="192"/>
                    </a:moveTo>
                    <a:lnTo>
                      <a:pt x="0" y="0"/>
                    </a:lnTo>
                    <a:lnTo>
                      <a:pt x="1152" y="0"/>
                    </a:lnTo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>
                <a:outerShdw dist="17961" dir="13500000" algn="ctr" rotWithShape="0">
                  <a:schemeClr val="bg2"/>
                </a:outerShdw>
              </a:effec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3042" name="Freeform 34"/>
              <p:cNvSpPr>
                <a:spLocks/>
              </p:cNvSpPr>
              <p:nvPr/>
            </p:nvSpPr>
            <p:spPr bwMode="auto">
              <a:xfrm>
                <a:off x="2963" y="2726"/>
                <a:ext cx="1501" cy="192"/>
              </a:xfrm>
              <a:custGeom>
                <a:avLst/>
                <a:gdLst/>
                <a:ahLst/>
                <a:cxnLst>
                  <a:cxn ang="0">
                    <a:pos x="0" y="192"/>
                  </a:cxn>
                  <a:cxn ang="0">
                    <a:pos x="1152" y="192"/>
                  </a:cxn>
                  <a:cxn ang="0">
                    <a:pos x="1152" y="0"/>
                  </a:cxn>
                </a:cxnLst>
                <a:rect l="0" t="0" r="r" b="b"/>
                <a:pathLst>
                  <a:path w="1152" h="192">
                    <a:moveTo>
                      <a:pt x="0" y="192"/>
                    </a:moveTo>
                    <a:lnTo>
                      <a:pt x="1152" y="192"/>
                    </a:lnTo>
                    <a:lnTo>
                      <a:pt x="1152" y="0"/>
                    </a:lnTo>
                  </a:path>
                </a:pathLst>
              </a:custGeom>
              <a:noFill/>
              <a:ln w="9525">
                <a:solidFill>
                  <a:srgbClr val="CECECE"/>
                </a:solidFill>
                <a:round/>
                <a:headEnd/>
                <a:tailEnd/>
              </a:ln>
              <a:effectLst>
                <a:outerShdw dist="17961" dir="2700000" algn="ctr" rotWithShape="0">
                  <a:schemeClr val="bg1"/>
                </a:outerShdw>
              </a:effec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9" name="Group 35"/>
            <p:cNvGrpSpPr>
              <a:grpSpLocks/>
            </p:cNvGrpSpPr>
            <p:nvPr/>
          </p:nvGrpSpPr>
          <p:grpSpPr bwMode="auto">
            <a:xfrm>
              <a:off x="2303" y="2758"/>
              <a:ext cx="124" cy="117"/>
              <a:chOff x="1716" y="2465"/>
              <a:chExt cx="129" cy="129"/>
            </a:xfrm>
          </p:grpSpPr>
          <p:sp>
            <p:nvSpPr>
              <p:cNvPr id="43044" name="Rectangle 36"/>
              <p:cNvSpPr>
                <a:spLocks noChangeArrowheads="1"/>
              </p:cNvSpPr>
              <p:nvPr/>
            </p:nvSpPr>
            <p:spPr bwMode="auto">
              <a:xfrm>
                <a:off x="1724" y="2473"/>
                <a:ext cx="113" cy="113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grpSp>
            <p:nvGrpSpPr>
              <p:cNvPr id="10" name="Group 37"/>
              <p:cNvGrpSpPr>
                <a:grpSpLocks/>
              </p:cNvGrpSpPr>
              <p:nvPr/>
            </p:nvGrpSpPr>
            <p:grpSpPr bwMode="auto">
              <a:xfrm>
                <a:off x="1716" y="2465"/>
                <a:ext cx="121" cy="121"/>
                <a:chOff x="1716" y="2465"/>
                <a:chExt cx="121" cy="121"/>
              </a:xfrm>
            </p:grpSpPr>
            <p:sp>
              <p:nvSpPr>
                <p:cNvPr id="43046" name="Freeform 38"/>
                <p:cNvSpPr>
                  <a:spLocks/>
                </p:cNvSpPr>
                <p:nvPr/>
              </p:nvSpPr>
              <p:spPr bwMode="auto">
                <a:xfrm>
                  <a:off x="1716" y="2465"/>
                  <a:ext cx="113" cy="113"/>
                </a:xfrm>
                <a:custGeom>
                  <a:avLst/>
                  <a:gdLst/>
                  <a:ahLst/>
                  <a:cxnLst>
                    <a:cxn ang="0">
                      <a:pos x="0" y="113"/>
                    </a:cxn>
                    <a:cxn ang="0">
                      <a:pos x="0" y="0"/>
                    </a:cxn>
                    <a:cxn ang="0">
                      <a:pos x="113" y="0"/>
                    </a:cxn>
                  </a:cxnLst>
                  <a:rect l="0" t="0" r="r" b="b"/>
                  <a:pathLst>
                    <a:path w="113" h="113">
                      <a:moveTo>
                        <a:pt x="0" y="113"/>
                      </a:moveTo>
                      <a:lnTo>
                        <a:pt x="0" y="0"/>
                      </a:lnTo>
                      <a:lnTo>
                        <a:pt x="113" y="0"/>
                      </a:lnTo>
                    </a:path>
                  </a:pathLst>
                </a:custGeom>
                <a:noFill/>
                <a:ln w="12700">
                  <a:solidFill>
                    <a:srgbClr val="919191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3047" name="Freeform 39"/>
                <p:cNvSpPr>
                  <a:spLocks/>
                </p:cNvSpPr>
                <p:nvPr/>
              </p:nvSpPr>
              <p:spPr bwMode="auto">
                <a:xfrm>
                  <a:off x="1724" y="2473"/>
                  <a:ext cx="113" cy="113"/>
                </a:xfrm>
                <a:custGeom>
                  <a:avLst/>
                  <a:gdLst/>
                  <a:ahLst/>
                  <a:cxnLst>
                    <a:cxn ang="0">
                      <a:pos x="0" y="113"/>
                    </a:cxn>
                    <a:cxn ang="0">
                      <a:pos x="0" y="0"/>
                    </a:cxn>
                    <a:cxn ang="0">
                      <a:pos x="113" y="0"/>
                    </a:cxn>
                  </a:cxnLst>
                  <a:rect l="0" t="0" r="r" b="b"/>
                  <a:pathLst>
                    <a:path w="113" h="113">
                      <a:moveTo>
                        <a:pt x="0" y="113"/>
                      </a:moveTo>
                      <a:lnTo>
                        <a:pt x="0" y="0"/>
                      </a:lnTo>
                      <a:lnTo>
                        <a:pt x="113" y="0"/>
                      </a:lnTo>
                    </a:path>
                  </a:pathLst>
                </a:custGeom>
                <a:noFill/>
                <a:ln w="1270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grpSp>
            <p:nvGrpSpPr>
              <p:cNvPr id="11" name="Group 40"/>
              <p:cNvGrpSpPr>
                <a:grpSpLocks/>
              </p:cNvGrpSpPr>
              <p:nvPr/>
            </p:nvGrpSpPr>
            <p:grpSpPr bwMode="auto">
              <a:xfrm>
                <a:off x="1724" y="2473"/>
                <a:ext cx="121" cy="121"/>
                <a:chOff x="1724" y="2473"/>
                <a:chExt cx="121" cy="121"/>
              </a:xfrm>
            </p:grpSpPr>
            <p:sp>
              <p:nvSpPr>
                <p:cNvPr id="43049" name="Freeform 41"/>
                <p:cNvSpPr>
                  <a:spLocks/>
                </p:cNvSpPr>
                <p:nvPr/>
              </p:nvSpPr>
              <p:spPr bwMode="auto">
                <a:xfrm>
                  <a:off x="1732" y="2481"/>
                  <a:ext cx="113" cy="113"/>
                </a:xfrm>
                <a:custGeom>
                  <a:avLst/>
                  <a:gdLst/>
                  <a:ahLst/>
                  <a:cxnLst>
                    <a:cxn ang="0">
                      <a:pos x="0" y="113"/>
                    </a:cxn>
                    <a:cxn ang="0">
                      <a:pos x="113" y="113"/>
                    </a:cxn>
                    <a:cxn ang="0">
                      <a:pos x="113" y="0"/>
                    </a:cxn>
                  </a:cxnLst>
                  <a:rect l="0" t="0" r="r" b="b"/>
                  <a:pathLst>
                    <a:path w="113" h="113">
                      <a:moveTo>
                        <a:pt x="0" y="113"/>
                      </a:moveTo>
                      <a:lnTo>
                        <a:pt x="113" y="113"/>
                      </a:lnTo>
                      <a:lnTo>
                        <a:pt x="11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3050" name="Freeform 42"/>
                <p:cNvSpPr>
                  <a:spLocks/>
                </p:cNvSpPr>
                <p:nvPr/>
              </p:nvSpPr>
              <p:spPr bwMode="auto">
                <a:xfrm>
                  <a:off x="1724" y="2473"/>
                  <a:ext cx="113" cy="113"/>
                </a:xfrm>
                <a:custGeom>
                  <a:avLst/>
                  <a:gdLst/>
                  <a:ahLst/>
                  <a:cxnLst>
                    <a:cxn ang="0">
                      <a:pos x="0" y="113"/>
                    </a:cxn>
                    <a:cxn ang="0">
                      <a:pos x="113" y="113"/>
                    </a:cxn>
                    <a:cxn ang="0">
                      <a:pos x="113" y="0"/>
                    </a:cxn>
                  </a:cxnLst>
                  <a:rect l="0" t="0" r="r" b="b"/>
                  <a:pathLst>
                    <a:path w="113" h="113">
                      <a:moveTo>
                        <a:pt x="0" y="113"/>
                      </a:moveTo>
                      <a:lnTo>
                        <a:pt x="113" y="113"/>
                      </a:lnTo>
                      <a:lnTo>
                        <a:pt x="113" y="0"/>
                      </a:lnTo>
                    </a:path>
                  </a:pathLst>
                </a:custGeom>
                <a:noFill/>
                <a:ln w="12700">
                  <a:solidFill>
                    <a:srgbClr val="919191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</p:grpSp>
        </p:grpSp>
        <p:sp>
          <p:nvSpPr>
            <p:cNvPr id="43051" name="Freeform 43"/>
            <p:cNvSpPr>
              <a:spLocks/>
            </p:cNvSpPr>
            <p:nvPr/>
          </p:nvSpPr>
          <p:spPr bwMode="auto">
            <a:xfrm>
              <a:off x="2324" y="2780"/>
              <a:ext cx="82" cy="74"/>
            </a:xfrm>
            <a:custGeom>
              <a:avLst/>
              <a:gdLst/>
              <a:ahLst/>
              <a:cxnLst>
                <a:cxn ang="0">
                  <a:pos x="0" y="96"/>
                </a:cxn>
                <a:cxn ang="0">
                  <a:pos x="0" y="192"/>
                </a:cxn>
                <a:cxn ang="0">
                  <a:pos x="96" y="320"/>
                </a:cxn>
                <a:cxn ang="0">
                  <a:pos x="336" y="96"/>
                </a:cxn>
                <a:cxn ang="0">
                  <a:pos x="336" y="0"/>
                </a:cxn>
                <a:cxn ang="0">
                  <a:pos x="112" y="204"/>
                </a:cxn>
                <a:cxn ang="0">
                  <a:pos x="0" y="96"/>
                </a:cxn>
              </a:cxnLst>
              <a:rect l="0" t="0" r="r" b="b"/>
              <a:pathLst>
                <a:path w="336" h="320">
                  <a:moveTo>
                    <a:pt x="0" y="96"/>
                  </a:moveTo>
                  <a:lnTo>
                    <a:pt x="0" y="192"/>
                  </a:lnTo>
                  <a:lnTo>
                    <a:pt x="96" y="320"/>
                  </a:lnTo>
                  <a:lnTo>
                    <a:pt x="336" y="96"/>
                  </a:lnTo>
                  <a:lnTo>
                    <a:pt x="336" y="0"/>
                  </a:lnTo>
                  <a:lnTo>
                    <a:pt x="112" y="204"/>
                  </a:lnTo>
                  <a:lnTo>
                    <a:pt x="0" y="96"/>
                  </a:lnTo>
                  <a:close/>
                </a:path>
              </a:pathLst>
            </a:custGeom>
            <a:solidFill>
              <a:schemeClr val="tx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3052" name="Rectangle 44"/>
            <p:cNvSpPr>
              <a:spLocks noChangeArrowheads="1"/>
            </p:cNvSpPr>
            <p:nvPr/>
          </p:nvSpPr>
          <p:spPr bwMode="auto">
            <a:xfrm>
              <a:off x="2458" y="2745"/>
              <a:ext cx="2058" cy="1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tIns="0" rIns="0" bIns="0">
              <a:spAutoFit/>
            </a:bodyPr>
            <a:lstStyle/>
            <a:p>
              <a:r>
                <a:rPr lang="en-US" sz="1600">
                  <a:solidFill>
                    <a:srgbClr val="000000"/>
                  </a:solidFill>
                  <a:latin typeface="Arial Narrow" pitchFamily="34" charset="0"/>
                </a:rPr>
                <a:t>User must change password at next logon</a:t>
              </a:r>
              <a:endParaRPr lang="en-US" sz="1600"/>
            </a:p>
          </p:txBody>
        </p:sp>
        <p:grpSp>
          <p:nvGrpSpPr>
            <p:cNvPr id="12" name="Group 45"/>
            <p:cNvGrpSpPr>
              <a:grpSpLocks/>
            </p:cNvGrpSpPr>
            <p:nvPr/>
          </p:nvGrpSpPr>
          <p:grpSpPr bwMode="auto">
            <a:xfrm>
              <a:off x="2303" y="2955"/>
              <a:ext cx="124" cy="116"/>
              <a:chOff x="2112" y="2931"/>
              <a:chExt cx="127" cy="127"/>
            </a:xfrm>
          </p:grpSpPr>
          <p:sp>
            <p:nvSpPr>
              <p:cNvPr id="43054" name="Rectangle 46"/>
              <p:cNvSpPr>
                <a:spLocks noChangeArrowheads="1"/>
              </p:cNvSpPr>
              <p:nvPr/>
            </p:nvSpPr>
            <p:spPr bwMode="auto">
              <a:xfrm>
                <a:off x="2120" y="2939"/>
                <a:ext cx="111" cy="111"/>
              </a:xfrm>
              <a:prstGeom prst="rect">
                <a:avLst/>
              </a:prstGeom>
              <a:solidFill>
                <a:srgbClr val="C0C0C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grpSp>
            <p:nvGrpSpPr>
              <p:cNvPr id="13" name="Group 47"/>
              <p:cNvGrpSpPr>
                <a:grpSpLocks/>
              </p:cNvGrpSpPr>
              <p:nvPr/>
            </p:nvGrpSpPr>
            <p:grpSpPr bwMode="auto">
              <a:xfrm>
                <a:off x="2112" y="2931"/>
                <a:ext cx="119" cy="119"/>
                <a:chOff x="1716" y="2465"/>
                <a:chExt cx="121" cy="121"/>
              </a:xfrm>
            </p:grpSpPr>
            <p:sp>
              <p:nvSpPr>
                <p:cNvPr id="43056" name="Freeform 48"/>
                <p:cNvSpPr>
                  <a:spLocks/>
                </p:cNvSpPr>
                <p:nvPr/>
              </p:nvSpPr>
              <p:spPr bwMode="auto">
                <a:xfrm>
                  <a:off x="1716" y="2465"/>
                  <a:ext cx="113" cy="113"/>
                </a:xfrm>
                <a:custGeom>
                  <a:avLst/>
                  <a:gdLst/>
                  <a:ahLst/>
                  <a:cxnLst>
                    <a:cxn ang="0">
                      <a:pos x="0" y="113"/>
                    </a:cxn>
                    <a:cxn ang="0">
                      <a:pos x="0" y="0"/>
                    </a:cxn>
                    <a:cxn ang="0">
                      <a:pos x="113" y="0"/>
                    </a:cxn>
                  </a:cxnLst>
                  <a:rect l="0" t="0" r="r" b="b"/>
                  <a:pathLst>
                    <a:path w="113" h="113">
                      <a:moveTo>
                        <a:pt x="0" y="113"/>
                      </a:moveTo>
                      <a:lnTo>
                        <a:pt x="0" y="0"/>
                      </a:lnTo>
                      <a:lnTo>
                        <a:pt x="113" y="0"/>
                      </a:lnTo>
                    </a:path>
                  </a:pathLst>
                </a:custGeom>
                <a:noFill/>
                <a:ln w="12700">
                  <a:solidFill>
                    <a:srgbClr val="919191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3057" name="Freeform 49"/>
                <p:cNvSpPr>
                  <a:spLocks/>
                </p:cNvSpPr>
                <p:nvPr/>
              </p:nvSpPr>
              <p:spPr bwMode="auto">
                <a:xfrm>
                  <a:off x="1724" y="2473"/>
                  <a:ext cx="113" cy="113"/>
                </a:xfrm>
                <a:custGeom>
                  <a:avLst/>
                  <a:gdLst/>
                  <a:ahLst/>
                  <a:cxnLst>
                    <a:cxn ang="0">
                      <a:pos x="0" y="113"/>
                    </a:cxn>
                    <a:cxn ang="0">
                      <a:pos x="0" y="0"/>
                    </a:cxn>
                    <a:cxn ang="0">
                      <a:pos x="113" y="0"/>
                    </a:cxn>
                  </a:cxnLst>
                  <a:rect l="0" t="0" r="r" b="b"/>
                  <a:pathLst>
                    <a:path w="113" h="113">
                      <a:moveTo>
                        <a:pt x="0" y="113"/>
                      </a:moveTo>
                      <a:lnTo>
                        <a:pt x="0" y="0"/>
                      </a:lnTo>
                      <a:lnTo>
                        <a:pt x="113" y="0"/>
                      </a:lnTo>
                    </a:path>
                  </a:pathLst>
                </a:custGeom>
                <a:noFill/>
                <a:ln w="1270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grpSp>
            <p:nvGrpSpPr>
              <p:cNvPr id="14" name="Group 50"/>
              <p:cNvGrpSpPr>
                <a:grpSpLocks/>
              </p:cNvGrpSpPr>
              <p:nvPr/>
            </p:nvGrpSpPr>
            <p:grpSpPr bwMode="auto">
              <a:xfrm>
                <a:off x="2120" y="2939"/>
                <a:ext cx="119" cy="119"/>
                <a:chOff x="1724" y="2473"/>
                <a:chExt cx="121" cy="121"/>
              </a:xfrm>
            </p:grpSpPr>
            <p:sp>
              <p:nvSpPr>
                <p:cNvPr id="43059" name="Freeform 51"/>
                <p:cNvSpPr>
                  <a:spLocks/>
                </p:cNvSpPr>
                <p:nvPr/>
              </p:nvSpPr>
              <p:spPr bwMode="auto">
                <a:xfrm>
                  <a:off x="1732" y="2481"/>
                  <a:ext cx="113" cy="113"/>
                </a:xfrm>
                <a:custGeom>
                  <a:avLst/>
                  <a:gdLst/>
                  <a:ahLst/>
                  <a:cxnLst>
                    <a:cxn ang="0">
                      <a:pos x="0" y="113"/>
                    </a:cxn>
                    <a:cxn ang="0">
                      <a:pos x="113" y="113"/>
                    </a:cxn>
                    <a:cxn ang="0">
                      <a:pos x="113" y="0"/>
                    </a:cxn>
                  </a:cxnLst>
                  <a:rect l="0" t="0" r="r" b="b"/>
                  <a:pathLst>
                    <a:path w="113" h="113">
                      <a:moveTo>
                        <a:pt x="0" y="113"/>
                      </a:moveTo>
                      <a:lnTo>
                        <a:pt x="113" y="113"/>
                      </a:lnTo>
                      <a:lnTo>
                        <a:pt x="11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3060" name="Freeform 52"/>
                <p:cNvSpPr>
                  <a:spLocks/>
                </p:cNvSpPr>
                <p:nvPr/>
              </p:nvSpPr>
              <p:spPr bwMode="auto">
                <a:xfrm>
                  <a:off x="1724" y="2473"/>
                  <a:ext cx="113" cy="113"/>
                </a:xfrm>
                <a:custGeom>
                  <a:avLst/>
                  <a:gdLst/>
                  <a:ahLst/>
                  <a:cxnLst>
                    <a:cxn ang="0">
                      <a:pos x="0" y="113"/>
                    </a:cxn>
                    <a:cxn ang="0">
                      <a:pos x="113" y="113"/>
                    </a:cxn>
                    <a:cxn ang="0">
                      <a:pos x="113" y="0"/>
                    </a:cxn>
                  </a:cxnLst>
                  <a:rect l="0" t="0" r="r" b="b"/>
                  <a:pathLst>
                    <a:path w="113" h="113">
                      <a:moveTo>
                        <a:pt x="0" y="113"/>
                      </a:moveTo>
                      <a:lnTo>
                        <a:pt x="113" y="113"/>
                      </a:lnTo>
                      <a:lnTo>
                        <a:pt x="113" y="0"/>
                      </a:lnTo>
                    </a:path>
                  </a:pathLst>
                </a:custGeom>
                <a:noFill/>
                <a:ln w="12700">
                  <a:solidFill>
                    <a:srgbClr val="919191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</p:grpSp>
        </p:grpSp>
        <p:sp>
          <p:nvSpPr>
            <p:cNvPr id="43061" name="Rectangle 53"/>
            <p:cNvSpPr>
              <a:spLocks noChangeArrowheads="1"/>
            </p:cNvSpPr>
            <p:nvPr/>
          </p:nvSpPr>
          <p:spPr bwMode="auto">
            <a:xfrm>
              <a:off x="2458" y="2942"/>
              <a:ext cx="1415" cy="1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dist="17961" dir="2700000" algn="ctr" rotWithShape="0">
                <a:schemeClr val="bg1"/>
              </a:outerShdw>
            </a:effectLst>
          </p:spPr>
          <p:txBody>
            <a:bodyPr wrap="none" lIns="0" tIns="0" rIns="0" bIns="0">
              <a:spAutoFit/>
            </a:bodyPr>
            <a:lstStyle/>
            <a:p>
              <a:r>
                <a:rPr lang="en-US" sz="1600">
                  <a:solidFill>
                    <a:srgbClr val="7F7F7F"/>
                  </a:solidFill>
                  <a:latin typeface="Arial Narrow" pitchFamily="34" charset="0"/>
                </a:rPr>
                <a:t>User cannot change password</a:t>
              </a:r>
            </a:p>
          </p:txBody>
        </p:sp>
        <p:grpSp>
          <p:nvGrpSpPr>
            <p:cNvPr id="15" name="Group 54"/>
            <p:cNvGrpSpPr>
              <a:grpSpLocks/>
            </p:cNvGrpSpPr>
            <p:nvPr/>
          </p:nvGrpSpPr>
          <p:grpSpPr bwMode="auto">
            <a:xfrm>
              <a:off x="4993" y="1232"/>
              <a:ext cx="338" cy="156"/>
              <a:chOff x="4587" y="1104"/>
              <a:chExt cx="317" cy="153"/>
            </a:xfrm>
          </p:grpSpPr>
          <p:grpSp>
            <p:nvGrpSpPr>
              <p:cNvPr id="16" name="Group 55"/>
              <p:cNvGrpSpPr>
                <a:grpSpLocks/>
              </p:cNvGrpSpPr>
              <p:nvPr/>
            </p:nvGrpSpPr>
            <p:grpSpPr bwMode="auto">
              <a:xfrm>
                <a:off x="4759" y="1104"/>
                <a:ext cx="145" cy="153"/>
                <a:chOff x="4759" y="1104"/>
                <a:chExt cx="145" cy="153"/>
              </a:xfrm>
            </p:grpSpPr>
            <p:grpSp>
              <p:nvGrpSpPr>
                <p:cNvPr id="17" name="Group 56"/>
                <p:cNvGrpSpPr>
                  <a:grpSpLocks/>
                </p:cNvGrpSpPr>
                <p:nvPr/>
              </p:nvGrpSpPr>
              <p:grpSpPr bwMode="auto">
                <a:xfrm>
                  <a:off x="4759" y="1104"/>
                  <a:ext cx="145" cy="153"/>
                  <a:chOff x="4759" y="1104"/>
                  <a:chExt cx="145" cy="153"/>
                </a:xfrm>
              </p:grpSpPr>
              <p:sp>
                <p:nvSpPr>
                  <p:cNvPr id="43065" name="Rectangle 57"/>
                  <p:cNvSpPr>
                    <a:spLocks noChangeArrowheads="1"/>
                  </p:cNvSpPr>
                  <p:nvPr/>
                </p:nvSpPr>
                <p:spPr bwMode="auto">
                  <a:xfrm>
                    <a:off x="4759" y="1108"/>
                    <a:ext cx="144" cy="145"/>
                  </a:xfrm>
                  <a:prstGeom prst="rect">
                    <a:avLst/>
                  </a:prstGeom>
                  <a:solidFill>
                    <a:srgbClr val="C0C0C0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grpSp>
                <p:nvGrpSpPr>
                  <p:cNvPr id="18" name="Group 58"/>
                  <p:cNvGrpSpPr>
                    <a:grpSpLocks/>
                  </p:cNvGrpSpPr>
                  <p:nvPr/>
                </p:nvGrpSpPr>
                <p:grpSpPr bwMode="auto">
                  <a:xfrm>
                    <a:off x="4895" y="1104"/>
                    <a:ext cx="9" cy="153"/>
                    <a:chOff x="4304" y="1699"/>
                    <a:chExt cx="9" cy="153"/>
                  </a:xfrm>
                </p:grpSpPr>
                <p:sp>
                  <p:nvSpPr>
                    <p:cNvPr id="43067" name="Line 59"/>
                    <p:cNvSpPr>
                      <a:spLocks noChangeShapeType="1"/>
                    </p:cNvSpPr>
                    <p:nvPr/>
                  </p:nvSpPr>
                  <p:spPr bwMode="auto">
                    <a:xfrm flipV="1">
                      <a:off x="4304" y="1699"/>
                      <a:ext cx="1" cy="153"/>
                    </a:xfrm>
                    <a:prstGeom prst="line">
                      <a:avLst/>
                    </a:prstGeom>
                    <a:noFill/>
                    <a:ln w="12700">
                      <a:solidFill>
                        <a:srgbClr val="919191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43068" name="Line 60"/>
                    <p:cNvSpPr>
                      <a:spLocks noChangeShapeType="1"/>
                    </p:cNvSpPr>
                    <p:nvPr/>
                  </p:nvSpPr>
                  <p:spPr bwMode="auto">
                    <a:xfrm flipV="1">
                      <a:off x="4312" y="1699"/>
                      <a:ext cx="1" cy="153"/>
                    </a:xfrm>
                    <a:prstGeom prst="line">
                      <a:avLst/>
                    </a:prstGeom>
                    <a:noFill/>
                    <a:ln w="12700">
                      <a:solidFill>
                        <a:srgbClr val="000000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19" name="Group 61"/>
                  <p:cNvGrpSpPr>
                    <a:grpSpLocks/>
                  </p:cNvGrpSpPr>
                  <p:nvPr/>
                </p:nvGrpSpPr>
                <p:grpSpPr bwMode="auto">
                  <a:xfrm>
                    <a:off x="4759" y="1245"/>
                    <a:ext cx="144" cy="9"/>
                    <a:chOff x="4168" y="1840"/>
                    <a:chExt cx="144" cy="9"/>
                  </a:xfrm>
                </p:grpSpPr>
                <p:sp>
                  <p:nvSpPr>
                    <p:cNvPr id="43070" name="Line 62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4168" y="1840"/>
                      <a:ext cx="144" cy="1"/>
                    </a:xfrm>
                    <a:prstGeom prst="line">
                      <a:avLst/>
                    </a:prstGeom>
                    <a:noFill/>
                    <a:ln w="12700">
                      <a:solidFill>
                        <a:srgbClr val="919191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43071" name="Line 63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4168" y="1848"/>
                      <a:ext cx="144" cy="1"/>
                    </a:xfrm>
                    <a:prstGeom prst="line">
                      <a:avLst/>
                    </a:prstGeom>
                    <a:noFill/>
                    <a:ln w="12700">
                      <a:solidFill>
                        <a:srgbClr val="000000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</p:grpSp>
              <p:sp>
                <p:nvSpPr>
                  <p:cNvPr id="43072" name="Freeform 64"/>
                  <p:cNvSpPr>
                    <a:spLocks/>
                  </p:cNvSpPr>
                  <p:nvPr/>
                </p:nvSpPr>
                <p:spPr bwMode="auto">
                  <a:xfrm>
                    <a:off x="4759" y="1108"/>
                    <a:ext cx="144" cy="145"/>
                  </a:xfrm>
                  <a:custGeom>
                    <a:avLst/>
                    <a:gdLst/>
                    <a:ahLst/>
                    <a:cxnLst>
                      <a:cxn ang="0">
                        <a:pos x="0" y="145"/>
                      </a:cxn>
                      <a:cxn ang="0">
                        <a:pos x="144" y="145"/>
                      </a:cxn>
                      <a:cxn ang="0">
                        <a:pos x="144" y="0"/>
                      </a:cxn>
                    </a:cxnLst>
                    <a:rect l="0" t="0" r="r" b="b"/>
                    <a:pathLst>
                      <a:path w="144" h="145">
                        <a:moveTo>
                          <a:pt x="0" y="145"/>
                        </a:moveTo>
                        <a:lnTo>
                          <a:pt x="144" y="145"/>
                        </a:lnTo>
                        <a:lnTo>
                          <a:pt x="144" y="0"/>
                        </a:lnTo>
                      </a:path>
                    </a:pathLst>
                  </a:custGeom>
                  <a:noFill/>
                  <a:ln w="12700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43073" name="Freeform 65"/>
                  <p:cNvSpPr>
                    <a:spLocks/>
                  </p:cNvSpPr>
                  <p:nvPr/>
                </p:nvSpPr>
                <p:spPr bwMode="auto">
                  <a:xfrm>
                    <a:off x="4759" y="1108"/>
                    <a:ext cx="144" cy="145"/>
                  </a:xfrm>
                  <a:custGeom>
                    <a:avLst/>
                    <a:gdLst/>
                    <a:ahLst/>
                    <a:cxnLst>
                      <a:cxn ang="0">
                        <a:pos x="144" y="0"/>
                      </a:cxn>
                      <a:cxn ang="0">
                        <a:pos x="0" y="0"/>
                      </a:cxn>
                      <a:cxn ang="0">
                        <a:pos x="0" y="145"/>
                      </a:cxn>
                    </a:cxnLst>
                    <a:rect l="0" t="0" r="r" b="b"/>
                    <a:pathLst>
                      <a:path w="144" h="145">
                        <a:moveTo>
                          <a:pt x="144" y="0"/>
                        </a:moveTo>
                        <a:lnTo>
                          <a:pt x="0" y="0"/>
                        </a:lnTo>
                        <a:lnTo>
                          <a:pt x="0" y="145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  <a:prstDash val="solid"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20" name="Group 66"/>
                <p:cNvGrpSpPr>
                  <a:grpSpLocks/>
                </p:cNvGrpSpPr>
                <p:nvPr/>
              </p:nvGrpSpPr>
              <p:grpSpPr bwMode="auto">
                <a:xfrm>
                  <a:off x="4788" y="1142"/>
                  <a:ext cx="86" cy="70"/>
                  <a:chOff x="4197" y="1737"/>
                  <a:chExt cx="86" cy="70"/>
                </a:xfrm>
              </p:grpSpPr>
              <p:grpSp>
                <p:nvGrpSpPr>
                  <p:cNvPr id="21" name="Group 67"/>
                  <p:cNvGrpSpPr>
                    <a:grpSpLocks/>
                  </p:cNvGrpSpPr>
                  <p:nvPr/>
                </p:nvGrpSpPr>
                <p:grpSpPr bwMode="auto">
                  <a:xfrm>
                    <a:off x="4202" y="1737"/>
                    <a:ext cx="81" cy="70"/>
                    <a:chOff x="4202" y="1737"/>
                    <a:chExt cx="81" cy="70"/>
                  </a:xfrm>
                </p:grpSpPr>
                <p:sp>
                  <p:nvSpPr>
                    <p:cNvPr id="43076" name="Freeform 68"/>
                    <p:cNvSpPr>
                      <a:spLocks/>
                    </p:cNvSpPr>
                    <p:nvPr/>
                  </p:nvSpPr>
                  <p:spPr bwMode="auto">
                    <a:xfrm>
                      <a:off x="4202" y="1737"/>
                      <a:ext cx="81" cy="70"/>
                    </a:xfrm>
                    <a:custGeom>
                      <a:avLst/>
                      <a:gdLst/>
                      <a:ahLst/>
                      <a:cxnLst>
                        <a:cxn ang="0">
                          <a:pos x="0" y="0"/>
                        </a:cxn>
                        <a:cxn ang="0">
                          <a:pos x="13" y="0"/>
                        </a:cxn>
                        <a:cxn ang="0">
                          <a:pos x="81" y="70"/>
                        </a:cxn>
                        <a:cxn ang="0">
                          <a:pos x="66" y="69"/>
                        </a:cxn>
                        <a:cxn ang="0">
                          <a:pos x="0" y="0"/>
                        </a:cxn>
                      </a:cxnLst>
                      <a:rect l="0" t="0" r="r" b="b"/>
                      <a:pathLst>
                        <a:path w="81" h="70">
                          <a:moveTo>
                            <a:pt x="0" y="0"/>
                          </a:moveTo>
                          <a:lnTo>
                            <a:pt x="13" y="0"/>
                          </a:lnTo>
                          <a:lnTo>
                            <a:pt x="81" y="70"/>
                          </a:lnTo>
                          <a:lnTo>
                            <a:pt x="66" y="69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9525">
                      <a:noFill/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43077" name="Freeform 69"/>
                    <p:cNvSpPr>
                      <a:spLocks/>
                    </p:cNvSpPr>
                    <p:nvPr/>
                  </p:nvSpPr>
                  <p:spPr bwMode="auto">
                    <a:xfrm>
                      <a:off x="4202" y="1737"/>
                      <a:ext cx="81" cy="70"/>
                    </a:xfrm>
                    <a:custGeom>
                      <a:avLst/>
                      <a:gdLst/>
                      <a:ahLst/>
                      <a:cxnLst>
                        <a:cxn ang="0">
                          <a:pos x="0" y="0"/>
                        </a:cxn>
                        <a:cxn ang="0">
                          <a:pos x="13" y="0"/>
                        </a:cxn>
                        <a:cxn ang="0">
                          <a:pos x="81" y="70"/>
                        </a:cxn>
                        <a:cxn ang="0">
                          <a:pos x="66" y="69"/>
                        </a:cxn>
                        <a:cxn ang="0">
                          <a:pos x="0" y="0"/>
                        </a:cxn>
                      </a:cxnLst>
                      <a:rect l="0" t="0" r="r" b="b"/>
                      <a:pathLst>
                        <a:path w="81" h="70">
                          <a:moveTo>
                            <a:pt x="0" y="0"/>
                          </a:moveTo>
                          <a:lnTo>
                            <a:pt x="13" y="0"/>
                          </a:lnTo>
                          <a:lnTo>
                            <a:pt x="81" y="70"/>
                          </a:lnTo>
                          <a:lnTo>
                            <a:pt x="66" y="69"/>
                          </a:lnTo>
                          <a:lnTo>
                            <a:pt x="0" y="0"/>
                          </a:lnTo>
                        </a:path>
                      </a:pathLst>
                    </a:custGeom>
                    <a:noFill/>
                    <a:ln w="12700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22" name="Group 70"/>
                  <p:cNvGrpSpPr>
                    <a:grpSpLocks/>
                  </p:cNvGrpSpPr>
                  <p:nvPr/>
                </p:nvGrpSpPr>
                <p:grpSpPr bwMode="auto">
                  <a:xfrm>
                    <a:off x="4197" y="1737"/>
                    <a:ext cx="84" cy="70"/>
                    <a:chOff x="4197" y="1737"/>
                    <a:chExt cx="84" cy="70"/>
                  </a:xfrm>
                </p:grpSpPr>
                <p:sp>
                  <p:nvSpPr>
                    <p:cNvPr id="43079" name="Freeform 71"/>
                    <p:cNvSpPr>
                      <a:spLocks/>
                    </p:cNvSpPr>
                    <p:nvPr/>
                  </p:nvSpPr>
                  <p:spPr bwMode="auto">
                    <a:xfrm>
                      <a:off x="4197" y="1737"/>
                      <a:ext cx="84" cy="70"/>
                    </a:xfrm>
                    <a:custGeom>
                      <a:avLst/>
                      <a:gdLst/>
                      <a:ahLst/>
                      <a:cxnLst>
                        <a:cxn ang="0">
                          <a:pos x="84" y="0"/>
                        </a:cxn>
                        <a:cxn ang="0">
                          <a:pos x="71" y="0"/>
                        </a:cxn>
                        <a:cxn ang="0">
                          <a:pos x="0" y="70"/>
                        </a:cxn>
                        <a:cxn ang="0">
                          <a:pos x="16" y="69"/>
                        </a:cxn>
                        <a:cxn ang="0">
                          <a:pos x="84" y="0"/>
                        </a:cxn>
                      </a:cxnLst>
                      <a:rect l="0" t="0" r="r" b="b"/>
                      <a:pathLst>
                        <a:path w="84" h="70">
                          <a:moveTo>
                            <a:pt x="84" y="0"/>
                          </a:moveTo>
                          <a:lnTo>
                            <a:pt x="71" y="0"/>
                          </a:lnTo>
                          <a:lnTo>
                            <a:pt x="0" y="70"/>
                          </a:lnTo>
                          <a:lnTo>
                            <a:pt x="16" y="69"/>
                          </a:lnTo>
                          <a:lnTo>
                            <a:pt x="84" y="0"/>
                          </a:ln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9525">
                      <a:noFill/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43080" name="Freeform 72"/>
                    <p:cNvSpPr>
                      <a:spLocks/>
                    </p:cNvSpPr>
                    <p:nvPr/>
                  </p:nvSpPr>
                  <p:spPr bwMode="auto">
                    <a:xfrm>
                      <a:off x="4197" y="1737"/>
                      <a:ext cx="84" cy="70"/>
                    </a:xfrm>
                    <a:custGeom>
                      <a:avLst/>
                      <a:gdLst/>
                      <a:ahLst/>
                      <a:cxnLst>
                        <a:cxn ang="0">
                          <a:pos x="84" y="0"/>
                        </a:cxn>
                        <a:cxn ang="0">
                          <a:pos x="71" y="0"/>
                        </a:cxn>
                        <a:cxn ang="0">
                          <a:pos x="0" y="70"/>
                        </a:cxn>
                        <a:cxn ang="0">
                          <a:pos x="16" y="69"/>
                        </a:cxn>
                        <a:cxn ang="0">
                          <a:pos x="84" y="0"/>
                        </a:cxn>
                      </a:cxnLst>
                      <a:rect l="0" t="0" r="r" b="b"/>
                      <a:pathLst>
                        <a:path w="84" h="70">
                          <a:moveTo>
                            <a:pt x="84" y="0"/>
                          </a:moveTo>
                          <a:lnTo>
                            <a:pt x="71" y="0"/>
                          </a:lnTo>
                          <a:lnTo>
                            <a:pt x="0" y="70"/>
                          </a:lnTo>
                          <a:lnTo>
                            <a:pt x="16" y="69"/>
                          </a:lnTo>
                          <a:lnTo>
                            <a:pt x="84" y="0"/>
                          </a:lnTo>
                        </a:path>
                      </a:pathLst>
                    </a:custGeom>
                    <a:noFill/>
                    <a:ln w="12700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</p:grpSp>
            </p:grpSp>
          </p:grpSp>
          <p:grpSp>
            <p:nvGrpSpPr>
              <p:cNvPr id="23" name="Group 73"/>
              <p:cNvGrpSpPr>
                <a:grpSpLocks/>
              </p:cNvGrpSpPr>
              <p:nvPr/>
            </p:nvGrpSpPr>
            <p:grpSpPr bwMode="auto">
              <a:xfrm>
                <a:off x="4587" y="1104"/>
                <a:ext cx="147" cy="153"/>
                <a:chOff x="4587" y="1104"/>
                <a:chExt cx="147" cy="153"/>
              </a:xfrm>
            </p:grpSpPr>
            <p:grpSp>
              <p:nvGrpSpPr>
                <p:cNvPr id="24" name="Group 74"/>
                <p:cNvGrpSpPr>
                  <a:grpSpLocks/>
                </p:cNvGrpSpPr>
                <p:nvPr/>
              </p:nvGrpSpPr>
              <p:grpSpPr bwMode="auto">
                <a:xfrm>
                  <a:off x="4587" y="1104"/>
                  <a:ext cx="147" cy="153"/>
                  <a:chOff x="4587" y="1104"/>
                  <a:chExt cx="147" cy="153"/>
                </a:xfrm>
              </p:grpSpPr>
              <p:sp>
                <p:nvSpPr>
                  <p:cNvPr id="43083" name="Rectangle 75"/>
                  <p:cNvSpPr>
                    <a:spLocks noChangeArrowheads="1"/>
                  </p:cNvSpPr>
                  <p:nvPr/>
                </p:nvSpPr>
                <p:spPr bwMode="auto">
                  <a:xfrm>
                    <a:off x="4587" y="1108"/>
                    <a:ext cx="146" cy="145"/>
                  </a:xfrm>
                  <a:prstGeom prst="rect">
                    <a:avLst/>
                  </a:prstGeom>
                  <a:solidFill>
                    <a:srgbClr val="C0C0C0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grpSp>
                <p:nvGrpSpPr>
                  <p:cNvPr id="25" name="Group 76"/>
                  <p:cNvGrpSpPr>
                    <a:grpSpLocks/>
                  </p:cNvGrpSpPr>
                  <p:nvPr/>
                </p:nvGrpSpPr>
                <p:grpSpPr bwMode="auto">
                  <a:xfrm>
                    <a:off x="4725" y="1104"/>
                    <a:ext cx="9" cy="153"/>
                    <a:chOff x="4134" y="1699"/>
                    <a:chExt cx="9" cy="153"/>
                  </a:xfrm>
                </p:grpSpPr>
                <p:sp>
                  <p:nvSpPr>
                    <p:cNvPr id="43085" name="Line 77"/>
                    <p:cNvSpPr>
                      <a:spLocks noChangeShapeType="1"/>
                    </p:cNvSpPr>
                    <p:nvPr/>
                  </p:nvSpPr>
                  <p:spPr bwMode="auto">
                    <a:xfrm flipV="1">
                      <a:off x="4134" y="1699"/>
                      <a:ext cx="1" cy="153"/>
                    </a:xfrm>
                    <a:prstGeom prst="line">
                      <a:avLst/>
                    </a:prstGeom>
                    <a:noFill/>
                    <a:ln w="12700">
                      <a:solidFill>
                        <a:srgbClr val="919191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43086" name="Line 78"/>
                    <p:cNvSpPr>
                      <a:spLocks noChangeShapeType="1"/>
                    </p:cNvSpPr>
                    <p:nvPr/>
                  </p:nvSpPr>
                  <p:spPr bwMode="auto">
                    <a:xfrm flipV="1">
                      <a:off x="4142" y="1699"/>
                      <a:ext cx="1" cy="153"/>
                    </a:xfrm>
                    <a:prstGeom prst="line">
                      <a:avLst/>
                    </a:prstGeom>
                    <a:noFill/>
                    <a:ln w="12700">
                      <a:solidFill>
                        <a:srgbClr val="000000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26" name="Group 79"/>
                  <p:cNvGrpSpPr>
                    <a:grpSpLocks/>
                  </p:cNvGrpSpPr>
                  <p:nvPr/>
                </p:nvGrpSpPr>
                <p:grpSpPr bwMode="auto">
                  <a:xfrm>
                    <a:off x="4587" y="1245"/>
                    <a:ext cx="146" cy="9"/>
                    <a:chOff x="3996" y="1840"/>
                    <a:chExt cx="146" cy="9"/>
                  </a:xfrm>
                </p:grpSpPr>
                <p:sp>
                  <p:nvSpPr>
                    <p:cNvPr id="43088" name="Line 80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3996" y="1840"/>
                      <a:ext cx="146" cy="1"/>
                    </a:xfrm>
                    <a:prstGeom prst="line">
                      <a:avLst/>
                    </a:prstGeom>
                    <a:noFill/>
                    <a:ln w="12700">
                      <a:solidFill>
                        <a:srgbClr val="919191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43089" name="Line 81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3996" y="1848"/>
                      <a:ext cx="146" cy="1"/>
                    </a:xfrm>
                    <a:prstGeom prst="line">
                      <a:avLst/>
                    </a:prstGeom>
                    <a:noFill/>
                    <a:ln w="12700">
                      <a:solidFill>
                        <a:srgbClr val="000000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</p:grpSp>
              <p:sp>
                <p:nvSpPr>
                  <p:cNvPr id="43090" name="Freeform 82"/>
                  <p:cNvSpPr>
                    <a:spLocks/>
                  </p:cNvSpPr>
                  <p:nvPr/>
                </p:nvSpPr>
                <p:spPr bwMode="auto">
                  <a:xfrm>
                    <a:off x="4587" y="1108"/>
                    <a:ext cx="146" cy="145"/>
                  </a:xfrm>
                  <a:custGeom>
                    <a:avLst/>
                    <a:gdLst/>
                    <a:ahLst/>
                    <a:cxnLst>
                      <a:cxn ang="0">
                        <a:pos x="0" y="145"/>
                      </a:cxn>
                      <a:cxn ang="0">
                        <a:pos x="146" y="145"/>
                      </a:cxn>
                      <a:cxn ang="0">
                        <a:pos x="146" y="0"/>
                      </a:cxn>
                    </a:cxnLst>
                    <a:rect l="0" t="0" r="r" b="b"/>
                    <a:pathLst>
                      <a:path w="146" h="145">
                        <a:moveTo>
                          <a:pt x="0" y="145"/>
                        </a:moveTo>
                        <a:lnTo>
                          <a:pt x="146" y="145"/>
                        </a:lnTo>
                        <a:lnTo>
                          <a:pt x="146" y="0"/>
                        </a:lnTo>
                      </a:path>
                    </a:pathLst>
                  </a:custGeom>
                  <a:noFill/>
                  <a:ln w="12700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43091" name="Freeform 83"/>
                  <p:cNvSpPr>
                    <a:spLocks/>
                  </p:cNvSpPr>
                  <p:nvPr/>
                </p:nvSpPr>
                <p:spPr bwMode="auto">
                  <a:xfrm>
                    <a:off x="4587" y="1108"/>
                    <a:ext cx="146" cy="145"/>
                  </a:xfrm>
                  <a:custGeom>
                    <a:avLst/>
                    <a:gdLst/>
                    <a:ahLst/>
                    <a:cxnLst>
                      <a:cxn ang="0">
                        <a:pos x="146" y="0"/>
                      </a:cxn>
                      <a:cxn ang="0">
                        <a:pos x="0" y="0"/>
                      </a:cxn>
                      <a:cxn ang="0">
                        <a:pos x="0" y="145"/>
                      </a:cxn>
                    </a:cxnLst>
                    <a:rect l="0" t="0" r="r" b="b"/>
                    <a:pathLst>
                      <a:path w="146" h="145">
                        <a:moveTo>
                          <a:pt x="146" y="0"/>
                        </a:moveTo>
                        <a:lnTo>
                          <a:pt x="0" y="0"/>
                        </a:lnTo>
                        <a:lnTo>
                          <a:pt x="0" y="145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  <a:prstDash val="solid"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27" name="Group 84"/>
                <p:cNvGrpSpPr>
                  <a:grpSpLocks/>
                </p:cNvGrpSpPr>
                <p:nvPr/>
              </p:nvGrpSpPr>
              <p:grpSpPr bwMode="auto">
                <a:xfrm>
                  <a:off x="4629" y="1131"/>
                  <a:ext cx="62" cy="90"/>
                  <a:chOff x="4038" y="1726"/>
                  <a:chExt cx="62" cy="90"/>
                </a:xfrm>
              </p:grpSpPr>
              <p:sp>
                <p:nvSpPr>
                  <p:cNvPr id="43093" name="Freeform 85"/>
                  <p:cNvSpPr>
                    <a:spLocks/>
                  </p:cNvSpPr>
                  <p:nvPr/>
                </p:nvSpPr>
                <p:spPr bwMode="auto">
                  <a:xfrm>
                    <a:off x="4038" y="1726"/>
                    <a:ext cx="62" cy="56"/>
                  </a:xfrm>
                  <a:custGeom>
                    <a:avLst/>
                    <a:gdLst/>
                    <a:ahLst/>
                    <a:cxnLst>
                      <a:cxn ang="0">
                        <a:pos x="16" y="24"/>
                      </a:cxn>
                      <a:cxn ang="0">
                        <a:pos x="0" y="24"/>
                      </a:cxn>
                      <a:cxn ang="0">
                        <a:pos x="2" y="14"/>
                      </a:cxn>
                      <a:cxn ang="0">
                        <a:pos x="4" y="10"/>
                      </a:cxn>
                      <a:cxn ang="0">
                        <a:pos x="9" y="6"/>
                      </a:cxn>
                      <a:cxn ang="0">
                        <a:pos x="12" y="4"/>
                      </a:cxn>
                      <a:cxn ang="0">
                        <a:pos x="18" y="1"/>
                      </a:cxn>
                      <a:cxn ang="0">
                        <a:pos x="28" y="0"/>
                      </a:cxn>
                      <a:cxn ang="0">
                        <a:pos x="37" y="1"/>
                      </a:cxn>
                      <a:cxn ang="0">
                        <a:pos x="43" y="2"/>
                      </a:cxn>
                      <a:cxn ang="0">
                        <a:pos x="50" y="4"/>
                      </a:cxn>
                      <a:cxn ang="0">
                        <a:pos x="56" y="9"/>
                      </a:cxn>
                      <a:cxn ang="0">
                        <a:pos x="60" y="15"/>
                      </a:cxn>
                      <a:cxn ang="0">
                        <a:pos x="61" y="20"/>
                      </a:cxn>
                      <a:cxn ang="0">
                        <a:pos x="62" y="26"/>
                      </a:cxn>
                      <a:cxn ang="0">
                        <a:pos x="59" y="30"/>
                      </a:cxn>
                      <a:cxn ang="0">
                        <a:pos x="55" y="34"/>
                      </a:cxn>
                      <a:cxn ang="0">
                        <a:pos x="48" y="38"/>
                      </a:cxn>
                      <a:cxn ang="0">
                        <a:pos x="45" y="40"/>
                      </a:cxn>
                      <a:cxn ang="0">
                        <a:pos x="40" y="44"/>
                      </a:cxn>
                      <a:cxn ang="0">
                        <a:pos x="38" y="50"/>
                      </a:cxn>
                      <a:cxn ang="0">
                        <a:pos x="38" y="56"/>
                      </a:cxn>
                      <a:cxn ang="0">
                        <a:pos x="21" y="56"/>
                      </a:cxn>
                      <a:cxn ang="0">
                        <a:pos x="22" y="45"/>
                      </a:cxn>
                      <a:cxn ang="0">
                        <a:pos x="25" y="39"/>
                      </a:cxn>
                      <a:cxn ang="0">
                        <a:pos x="30" y="35"/>
                      </a:cxn>
                      <a:cxn ang="0">
                        <a:pos x="37" y="32"/>
                      </a:cxn>
                      <a:cxn ang="0">
                        <a:pos x="42" y="27"/>
                      </a:cxn>
                      <a:cxn ang="0">
                        <a:pos x="45" y="21"/>
                      </a:cxn>
                      <a:cxn ang="0">
                        <a:pos x="43" y="17"/>
                      </a:cxn>
                      <a:cxn ang="0">
                        <a:pos x="40" y="14"/>
                      </a:cxn>
                      <a:cxn ang="0">
                        <a:pos x="35" y="12"/>
                      </a:cxn>
                      <a:cxn ang="0">
                        <a:pos x="28" y="11"/>
                      </a:cxn>
                      <a:cxn ang="0">
                        <a:pos x="21" y="12"/>
                      </a:cxn>
                      <a:cxn ang="0">
                        <a:pos x="16" y="17"/>
                      </a:cxn>
                      <a:cxn ang="0">
                        <a:pos x="16" y="24"/>
                      </a:cxn>
                    </a:cxnLst>
                    <a:rect l="0" t="0" r="r" b="b"/>
                    <a:pathLst>
                      <a:path w="62" h="56">
                        <a:moveTo>
                          <a:pt x="16" y="24"/>
                        </a:moveTo>
                        <a:lnTo>
                          <a:pt x="0" y="24"/>
                        </a:lnTo>
                        <a:lnTo>
                          <a:pt x="2" y="14"/>
                        </a:lnTo>
                        <a:lnTo>
                          <a:pt x="4" y="10"/>
                        </a:lnTo>
                        <a:lnTo>
                          <a:pt x="9" y="6"/>
                        </a:lnTo>
                        <a:lnTo>
                          <a:pt x="12" y="4"/>
                        </a:lnTo>
                        <a:lnTo>
                          <a:pt x="18" y="1"/>
                        </a:lnTo>
                        <a:lnTo>
                          <a:pt x="28" y="0"/>
                        </a:lnTo>
                        <a:lnTo>
                          <a:pt x="37" y="1"/>
                        </a:lnTo>
                        <a:lnTo>
                          <a:pt x="43" y="2"/>
                        </a:lnTo>
                        <a:lnTo>
                          <a:pt x="50" y="4"/>
                        </a:lnTo>
                        <a:lnTo>
                          <a:pt x="56" y="9"/>
                        </a:lnTo>
                        <a:lnTo>
                          <a:pt x="60" y="15"/>
                        </a:lnTo>
                        <a:lnTo>
                          <a:pt x="61" y="20"/>
                        </a:lnTo>
                        <a:lnTo>
                          <a:pt x="62" y="26"/>
                        </a:lnTo>
                        <a:lnTo>
                          <a:pt x="59" y="30"/>
                        </a:lnTo>
                        <a:lnTo>
                          <a:pt x="55" y="34"/>
                        </a:lnTo>
                        <a:lnTo>
                          <a:pt x="48" y="38"/>
                        </a:lnTo>
                        <a:lnTo>
                          <a:pt x="45" y="40"/>
                        </a:lnTo>
                        <a:lnTo>
                          <a:pt x="40" y="44"/>
                        </a:lnTo>
                        <a:lnTo>
                          <a:pt x="38" y="50"/>
                        </a:lnTo>
                        <a:lnTo>
                          <a:pt x="38" y="56"/>
                        </a:lnTo>
                        <a:lnTo>
                          <a:pt x="21" y="56"/>
                        </a:lnTo>
                        <a:lnTo>
                          <a:pt x="22" y="45"/>
                        </a:lnTo>
                        <a:lnTo>
                          <a:pt x="25" y="39"/>
                        </a:lnTo>
                        <a:lnTo>
                          <a:pt x="30" y="35"/>
                        </a:lnTo>
                        <a:lnTo>
                          <a:pt x="37" y="32"/>
                        </a:lnTo>
                        <a:lnTo>
                          <a:pt x="42" y="27"/>
                        </a:lnTo>
                        <a:lnTo>
                          <a:pt x="45" y="21"/>
                        </a:lnTo>
                        <a:lnTo>
                          <a:pt x="43" y="17"/>
                        </a:lnTo>
                        <a:lnTo>
                          <a:pt x="40" y="14"/>
                        </a:lnTo>
                        <a:lnTo>
                          <a:pt x="35" y="12"/>
                        </a:lnTo>
                        <a:lnTo>
                          <a:pt x="28" y="11"/>
                        </a:lnTo>
                        <a:lnTo>
                          <a:pt x="21" y="12"/>
                        </a:lnTo>
                        <a:lnTo>
                          <a:pt x="16" y="17"/>
                        </a:lnTo>
                        <a:lnTo>
                          <a:pt x="16" y="2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43094" name="Rectangle 86"/>
                  <p:cNvSpPr>
                    <a:spLocks noChangeArrowheads="1"/>
                  </p:cNvSpPr>
                  <p:nvPr/>
                </p:nvSpPr>
                <p:spPr bwMode="auto">
                  <a:xfrm>
                    <a:off x="4058" y="1797"/>
                    <a:ext cx="19" cy="19"/>
                  </a:xfrm>
                  <a:prstGeom prst="rect">
                    <a:avLst/>
                  </a:prstGeom>
                  <a:solidFill>
                    <a:srgbClr val="000000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</p:grpSp>
        </p:grpSp>
        <p:grpSp>
          <p:nvGrpSpPr>
            <p:cNvPr id="28" name="Group 87"/>
            <p:cNvGrpSpPr>
              <a:grpSpLocks/>
            </p:cNvGrpSpPr>
            <p:nvPr/>
          </p:nvGrpSpPr>
          <p:grpSpPr bwMode="auto">
            <a:xfrm>
              <a:off x="2303" y="3140"/>
              <a:ext cx="124" cy="116"/>
              <a:chOff x="2112" y="2931"/>
              <a:chExt cx="127" cy="127"/>
            </a:xfrm>
          </p:grpSpPr>
          <p:sp>
            <p:nvSpPr>
              <p:cNvPr id="43096" name="Rectangle 88"/>
              <p:cNvSpPr>
                <a:spLocks noChangeArrowheads="1"/>
              </p:cNvSpPr>
              <p:nvPr/>
            </p:nvSpPr>
            <p:spPr bwMode="auto">
              <a:xfrm>
                <a:off x="2120" y="2939"/>
                <a:ext cx="111" cy="111"/>
              </a:xfrm>
              <a:prstGeom prst="rect">
                <a:avLst/>
              </a:prstGeom>
              <a:solidFill>
                <a:srgbClr val="C0C0C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grpSp>
            <p:nvGrpSpPr>
              <p:cNvPr id="29" name="Group 89"/>
              <p:cNvGrpSpPr>
                <a:grpSpLocks/>
              </p:cNvGrpSpPr>
              <p:nvPr/>
            </p:nvGrpSpPr>
            <p:grpSpPr bwMode="auto">
              <a:xfrm>
                <a:off x="2112" y="2931"/>
                <a:ext cx="119" cy="119"/>
                <a:chOff x="1716" y="2465"/>
                <a:chExt cx="121" cy="121"/>
              </a:xfrm>
            </p:grpSpPr>
            <p:sp>
              <p:nvSpPr>
                <p:cNvPr id="43098" name="Freeform 90"/>
                <p:cNvSpPr>
                  <a:spLocks/>
                </p:cNvSpPr>
                <p:nvPr/>
              </p:nvSpPr>
              <p:spPr bwMode="auto">
                <a:xfrm>
                  <a:off x="1716" y="2465"/>
                  <a:ext cx="113" cy="113"/>
                </a:xfrm>
                <a:custGeom>
                  <a:avLst/>
                  <a:gdLst/>
                  <a:ahLst/>
                  <a:cxnLst>
                    <a:cxn ang="0">
                      <a:pos x="0" y="113"/>
                    </a:cxn>
                    <a:cxn ang="0">
                      <a:pos x="0" y="0"/>
                    </a:cxn>
                    <a:cxn ang="0">
                      <a:pos x="113" y="0"/>
                    </a:cxn>
                  </a:cxnLst>
                  <a:rect l="0" t="0" r="r" b="b"/>
                  <a:pathLst>
                    <a:path w="113" h="113">
                      <a:moveTo>
                        <a:pt x="0" y="113"/>
                      </a:moveTo>
                      <a:lnTo>
                        <a:pt x="0" y="0"/>
                      </a:lnTo>
                      <a:lnTo>
                        <a:pt x="113" y="0"/>
                      </a:lnTo>
                    </a:path>
                  </a:pathLst>
                </a:custGeom>
                <a:noFill/>
                <a:ln w="12700">
                  <a:solidFill>
                    <a:srgbClr val="919191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3099" name="Freeform 91"/>
                <p:cNvSpPr>
                  <a:spLocks/>
                </p:cNvSpPr>
                <p:nvPr/>
              </p:nvSpPr>
              <p:spPr bwMode="auto">
                <a:xfrm>
                  <a:off x="1724" y="2473"/>
                  <a:ext cx="113" cy="113"/>
                </a:xfrm>
                <a:custGeom>
                  <a:avLst/>
                  <a:gdLst/>
                  <a:ahLst/>
                  <a:cxnLst>
                    <a:cxn ang="0">
                      <a:pos x="0" y="113"/>
                    </a:cxn>
                    <a:cxn ang="0">
                      <a:pos x="0" y="0"/>
                    </a:cxn>
                    <a:cxn ang="0">
                      <a:pos x="113" y="0"/>
                    </a:cxn>
                  </a:cxnLst>
                  <a:rect l="0" t="0" r="r" b="b"/>
                  <a:pathLst>
                    <a:path w="113" h="113">
                      <a:moveTo>
                        <a:pt x="0" y="113"/>
                      </a:moveTo>
                      <a:lnTo>
                        <a:pt x="0" y="0"/>
                      </a:lnTo>
                      <a:lnTo>
                        <a:pt x="113" y="0"/>
                      </a:lnTo>
                    </a:path>
                  </a:pathLst>
                </a:custGeom>
                <a:noFill/>
                <a:ln w="1270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grpSp>
            <p:nvGrpSpPr>
              <p:cNvPr id="30" name="Group 92"/>
              <p:cNvGrpSpPr>
                <a:grpSpLocks/>
              </p:cNvGrpSpPr>
              <p:nvPr/>
            </p:nvGrpSpPr>
            <p:grpSpPr bwMode="auto">
              <a:xfrm>
                <a:off x="2120" y="2939"/>
                <a:ext cx="119" cy="119"/>
                <a:chOff x="1724" y="2473"/>
                <a:chExt cx="121" cy="121"/>
              </a:xfrm>
            </p:grpSpPr>
            <p:sp>
              <p:nvSpPr>
                <p:cNvPr id="43101" name="Freeform 93"/>
                <p:cNvSpPr>
                  <a:spLocks/>
                </p:cNvSpPr>
                <p:nvPr/>
              </p:nvSpPr>
              <p:spPr bwMode="auto">
                <a:xfrm>
                  <a:off x="1732" y="2481"/>
                  <a:ext cx="113" cy="113"/>
                </a:xfrm>
                <a:custGeom>
                  <a:avLst/>
                  <a:gdLst/>
                  <a:ahLst/>
                  <a:cxnLst>
                    <a:cxn ang="0">
                      <a:pos x="0" y="113"/>
                    </a:cxn>
                    <a:cxn ang="0">
                      <a:pos x="113" y="113"/>
                    </a:cxn>
                    <a:cxn ang="0">
                      <a:pos x="113" y="0"/>
                    </a:cxn>
                  </a:cxnLst>
                  <a:rect l="0" t="0" r="r" b="b"/>
                  <a:pathLst>
                    <a:path w="113" h="113">
                      <a:moveTo>
                        <a:pt x="0" y="113"/>
                      </a:moveTo>
                      <a:lnTo>
                        <a:pt x="113" y="113"/>
                      </a:lnTo>
                      <a:lnTo>
                        <a:pt x="11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3102" name="Freeform 94"/>
                <p:cNvSpPr>
                  <a:spLocks/>
                </p:cNvSpPr>
                <p:nvPr/>
              </p:nvSpPr>
              <p:spPr bwMode="auto">
                <a:xfrm>
                  <a:off x="1724" y="2473"/>
                  <a:ext cx="113" cy="113"/>
                </a:xfrm>
                <a:custGeom>
                  <a:avLst/>
                  <a:gdLst/>
                  <a:ahLst/>
                  <a:cxnLst>
                    <a:cxn ang="0">
                      <a:pos x="0" y="113"/>
                    </a:cxn>
                    <a:cxn ang="0">
                      <a:pos x="113" y="113"/>
                    </a:cxn>
                    <a:cxn ang="0">
                      <a:pos x="113" y="0"/>
                    </a:cxn>
                  </a:cxnLst>
                  <a:rect l="0" t="0" r="r" b="b"/>
                  <a:pathLst>
                    <a:path w="113" h="113">
                      <a:moveTo>
                        <a:pt x="0" y="113"/>
                      </a:moveTo>
                      <a:lnTo>
                        <a:pt x="113" y="113"/>
                      </a:lnTo>
                      <a:lnTo>
                        <a:pt x="113" y="0"/>
                      </a:lnTo>
                    </a:path>
                  </a:pathLst>
                </a:custGeom>
                <a:noFill/>
                <a:ln w="12700">
                  <a:solidFill>
                    <a:srgbClr val="919191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</p:grpSp>
        </p:grpSp>
        <p:sp>
          <p:nvSpPr>
            <p:cNvPr id="43103" name="Rectangle 95"/>
            <p:cNvSpPr>
              <a:spLocks noChangeArrowheads="1"/>
            </p:cNvSpPr>
            <p:nvPr/>
          </p:nvSpPr>
          <p:spPr bwMode="auto">
            <a:xfrm>
              <a:off x="2458" y="3126"/>
              <a:ext cx="1119" cy="1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dist="17961" dir="2700000" algn="ctr" rotWithShape="0">
                <a:schemeClr val="bg1"/>
              </a:outerShdw>
            </a:effectLst>
          </p:spPr>
          <p:txBody>
            <a:bodyPr wrap="none" lIns="0" tIns="0" rIns="0" bIns="0">
              <a:spAutoFit/>
            </a:bodyPr>
            <a:lstStyle/>
            <a:p>
              <a:r>
                <a:rPr lang="en-US" sz="1600">
                  <a:solidFill>
                    <a:srgbClr val="7F7F7F"/>
                  </a:solidFill>
                  <a:latin typeface="Arial Narrow" pitchFamily="34" charset="0"/>
                </a:rPr>
                <a:t>Password never expires</a:t>
              </a:r>
            </a:p>
          </p:txBody>
        </p:sp>
        <p:grpSp>
          <p:nvGrpSpPr>
            <p:cNvPr id="31" name="Group 96"/>
            <p:cNvGrpSpPr>
              <a:grpSpLocks/>
            </p:cNvGrpSpPr>
            <p:nvPr/>
          </p:nvGrpSpPr>
          <p:grpSpPr bwMode="auto">
            <a:xfrm>
              <a:off x="2302" y="3394"/>
              <a:ext cx="123" cy="116"/>
              <a:chOff x="1716" y="2465"/>
              <a:chExt cx="129" cy="129"/>
            </a:xfrm>
          </p:grpSpPr>
          <p:sp>
            <p:nvSpPr>
              <p:cNvPr id="43105" name="Rectangle 97"/>
              <p:cNvSpPr>
                <a:spLocks noChangeArrowheads="1"/>
              </p:cNvSpPr>
              <p:nvPr/>
            </p:nvSpPr>
            <p:spPr bwMode="auto">
              <a:xfrm>
                <a:off x="1724" y="2473"/>
                <a:ext cx="113" cy="113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grpSp>
            <p:nvGrpSpPr>
              <p:cNvPr id="43008" name="Group 98"/>
              <p:cNvGrpSpPr>
                <a:grpSpLocks/>
              </p:cNvGrpSpPr>
              <p:nvPr/>
            </p:nvGrpSpPr>
            <p:grpSpPr bwMode="auto">
              <a:xfrm>
                <a:off x="1716" y="2465"/>
                <a:ext cx="121" cy="121"/>
                <a:chOff x="1716" y="2465"/>
                <a:chExt cx="121" cy="121"/>
              </a:xfrm>
            </p:grpSpPr>
            <p:sp>
              <p:nvSpPr>
                <p:cNvPr id="43107" name="Freeform 99"/>
                <p:cNvSpPr>
                  <a:spLocks/>
                </p:cNvSpPr>
                <p:nvPr/>
              </p:nvSpPr>
              <p:spPr bwMode="auto">
                <a:xfrm>
                  <a:off x="1716" y="2465"/>
                  <a:ext cx="113" cy="113"/>
                </a:xfrm>
                <a:custGeom>
                  <a:avLst/>
                  <a:gdLst/>
                  <a:ahLst/>
                  <a:cxnLst>
                    <a:cxn ang="0">
                      <a:pos x="0" y="113"/>
                    </a:cxn>
                    <a:cxn ang="0">
                      <a:pos x="0" y="0"/>
                    </a:cxn>
                    <a:cxn ang="0">
                      <a:pos x="113" y="0"/>
                    </a:cxn>
                  </a:cxnLst>
                  <a:rect l="0" t="0" r="r" b="b"/>
                  <a:pathLst>
                    <a:path w="113" h="113">
                      <a:moveTo>
                        <a:pt x="0" y="113"/>
                      </a:moveTo>
                      <a:lnTo>
                        <a:pt x="0" y="0"/>
                      </a:lnTo>
                      <a:lnTo>
                        <a:pt x="113" y="0"/>
                      </a:lnTo>
                    </a:path>
                  </a:pathLst>
                </a:custGeom>
                <a:noFill/>
                <a:ln w="12700">
                  <a:solidFill>
                    <a:srgbClr val="919191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3108" name="Freeform 100"/>
                <p:cNvSpPr>
                  <a:spLocks/>
                </p:cNvSpPr>
                <p:nvPr/>
              </p:nvSpPr>
              <p:spPr bwMode="auto">
                <a:xfrm>
                  <a:off x="1724" y="2473"/>
                  <a:ext cx="113" cy="113"/>
                </a:xfrm>
                <a:custGeom>
                  <a:avLst/>
                  <a:gdLst/>
                  <a:ahLst/>
                  <a:cxnLst>
                    <a:cxn ang="0">
                      <a:pos x="0" y="113"/>
                    </a:cxn>
                    <a:cxn ang="0">
                      <a:pos x="0" y="0"/>
                    </a:cxn>
                    <a:cxn ang="0">
                      <a:pos x="113" y="0"/>
                    </a:cxn>
                  </a:cxnLst>
                  <a:rect l="0" t="0" r="r" b="b"/>
                  <a:pathLst>
                    <a:path w="113" h="113">
                      <a:moveTo>
                        <a:pt x="0" y="113"/>
                      </a:moveTo>
                      <a:lnTo>
                        <a:pt x="0" y="0"/>
                      </a:lnTo>
                      <a:lnTo>
                        <a:pt x="113" y="0"/>
                      </a:lnTo>
                    </a:path>
                  </a:pathLst>
                </a:custGeom>
                <a:noFill/>
                <a:ln w="1270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grpSp>
            <p:nvGrpSpPr>
              <p:cNvPr id="43009" name="Group 101"/>
              <p:cNvGrpSpPr>
                <a:grpSpLocks/>
              </p:cNvGrpSpPr>
              <p:nvPr/>
            </p:nvGrpSpPr>
            <p:grpSpPr bwMode="auto">
              <a:xfrm>
                <a:off x="1724" y="2473"/>
                <a:ext cx="121" cy="121"/>
                <a:chOff x="1724" y="2473"/>
                <a:chExt cx="121" cy="121"/>
              </a:xfrm>
            </p:grpSpPr>
            <p:sp>
              <p:nvSpPr>
                <p:cNvPr id="43110" name="Freeform 102"/>
                <p:cNvSpPr>
                  <a:spLocks/>
                </p:cNvSpPr>
                <p:nvPr/>
              </p:nvSpPr>
              <p:spPr bwMode="auto">
                <a:xfrm>
                  <a:off x="1732" y="2481"/>
                  <a:ext cx="113" cy="113"/>
                </a:xfrm>
                <a:custGeom>
                  <a:avLst/>
                  <a:gdLst/>
                  <a:ahLst/>
                  <a:cxnLst>
                    <a:cxn ang="0">
                      <a:pos x="0" y="113"/>
                    </a:cxn>
                    <a:cxn ang="0">
                      <a:pos x="113" y="113"/>
                    </a:cxn>
                    <a:cxn ang="0">
                      <a:pos x="113" y="0"/>
                    </a:cxn>
                  </a:cxnLst>
                  <a:rect l="0" t="0" r="r" b="b"/>
                  <a:pathLst>
                    <a:path w="113" h="113">
                      <a:moveTo>
                        <a:pt x="0" y="113"/>
                      </a:moveTo>
                      <a:lnTo>
                        <a:pt x="113" y="113"/>
                      </a:lnTo>
                      <a:lnTo>
                        <a:pt x="11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3111" name="Freeform 103"/>
                <p:cNvSpPr>
                  <a:spLocks/>
                </p:cNvSpPr>
                <p:nvPr/>
              </p:nvSpPr>
              <p:spPr bwMode="auto">
                <a:xfrm>
                  <a:off x="1724" y="2473"/>
                  <a:ext cx="113" cy="113"/>
                </a:xfrm>
                <a:custGeom>
                  <a:avLst/>
                  <a:gdLst/>
                  <a:ahLst/>
                  <a:cxnLst>
                    <a:cxn ang="0">
                      <a:pos x="0" y="113"/>
                    </a:cxn>
                    <a:cxn ang="0">
                      <a:pos x="113" y="113"/>
                    </a:cxn>
                    <a:cxn ang="0">
                      <a:pos x="113" y="0"/>
                    </a:cxn>
                  </a:cxnLst>
                  <a:rect l="0" t="0" r="r" b="b"/>
                  <a:pathLst>
                    <a:path w="113" h="113">
                      <a:moveTo>
                        <a:pt x="0" y="113"/>
                      </a:moveTo>
                      <a:lnTo>
                        <a:pt x="113" y="113"/>
                      </a:lnTo>
                      <a:lnTo>
                        <a:pt x="113" y="0"/>
                      </a:lnTo>
                    </a:path>
                  </a:pathLst>
                </a:custGeom>
                <a:noFill/>
                <a:ln w="12700">
                  <a:solidFill>
                    <a:srgbClr val="919191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</p:grpSp>
        </p:grpSp>
        <p:sp>
          <p:nvSpPr>
            <p:cNvPr id="43112" name="Rectangle 104"/>
            <p:cNvSpPr>
              <a:spLocks noChangeArrowheads="1"/>
            </p:cNvSpPr>
            <p:nvPr/>
          </p:nvSpPr>
          <p:spPr bwMode="auto">
            <a:xfrm>
              <a:off x="2456" y="3381"/>
              <a:ext cx="902" cy="1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600">
                  <a:solidFill>
                    <a:srgbClr val="000000"/>
                  </a:solidFill>
                  <a:latin typeface="Arial Narrow" pitchFamily="34" charset="0"/>
                </a:rPr>
                <a:t>Account is disabled</a:t>
              </a:r>
              <a:endParaRPr lang="en-US" sz="1600"/>
            </a:p>
          </p:txBody>
        </p:sp>
        <p:sp>
          <p:nvSpPr>
            <p:cNvPr id="43113" name="Line 105"/>
            <p:cNvSpPr>
              <a:spLocks noChangeShapeType="1"/>
            </p:cNvSpPr>
            <p:nvPr/>
          </p:nvSpPr>
          <p:spPr bwMode="auto">
            <a:xfrm>
              <a:off x="2359" y="3622"/>
              <a:ext cx="2967" cy="0"/>
            </a:xfrm>
            <a:prstGeom prst="line">
              <a:avLst/>
            </a:prstGeom>
            <a:noFill/>
            <a:ln w="9525">
              <a:solidFill>
                <a:schemeClr val="bg2"/>
              </a:solidFill>
              <a:round/>
              <a:headEnd/>
              <a:tailEnd/>
            </a:ln>
            <a:effectLst>
              <a:outerShdw dist="12700" dir="5400000" algn="ctr" rotWithShape="0">
                <a:schemeClr val="bg1"/>
              </a:outerShdw>
            </a:effectLst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43012" name="Group 106"/>
            <p:cNvGrpSpPr>
              <a:grpSpLocks/>
            </p:cNvGrpSpPr>
            <p:nvPr/>
          </p:nvGrpSpPr>
          <p:grpSpPr bwMode="auto">
            <a:xfrm>
              <a:off x="4687" y="3756"/>
              <a:ext cx="629" cy="183"/>
              <a:chOff x="4320" y="3600"/>
              <a:chExt cx="672" cy="194"/>
            </a:xfrm>
          </p:grpSpPr>
          <p:sp>
            <p:nvSpPr>
              <p:cNvPr id="43115" name="Rectangle 107"/>
              <p:cNvSpPr>
                <a:spLocks noChangeArrowheads="1"/>
              </p:cNvSpPr>
              <p:nvPr/>
            </p:nvSpPr>
            <p:spPr bwMode="auto">
              <a:xfrm>
                <a:off x="4324" y="3604"/>
                <a:ext cx="664" cy="186"/>
              </a:xfrm>
              <a:prstGeom prst="rect">
                <a:avLst/>
              </a:prstGeom>
              <a:solidFill>
                <a:srgbClr val="C0C0C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anchor="ctr"/>
              <a:lstStyle/>
              <a:p>
                <a:endParaRPr lang="en-US"/>
              </a:p>
            </p:txBody>
          </p:sp>
          <p:sp>
            <p:nvSpPr>
              <p:cNvPr id="43116" name="Rectangle 108"/>
              <p:cNvSpPr>
                <a:spLocks noChangeArrowheads="1"/>
              </p:cNvSpPr>
              <p:nvPr/>
            </p:nvSpPr>
            <p:spPr bwMode="auto">
              <a:xfrm>
                <a:off x="4320" y="3618"/>
                <a:ext cx="668" cy="14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lIns="0" tIns="0" rIns="0" bIns="0" anchor="ctr">
                <a:spAutoFit/>
              </a:bodyPr>
              <a:lstStyle/>
              <a:p>
                <a:pPr algn="ctr"/>
                <a:r>
                  <a:rPr lang="en-US" sz="1400">
                    <a:solidFill>
                      <a:srgbClr val="000000"/>
                    </a:solidFill>
                    <a:latin typeface="Arial Narrow" pitchFamily="34" charset="0"/>
                  </a:rPr>
                  <a:t>Close</a:t>
                </a:r>
                <a:endParaRPr lang="en-US" sz="2000"/>
              </a:p>
            </p:txBody>
          </p:sp>
          <p:sp>
            <p:nvSpPr>
              <p:cNvPr id="43117" name="Freeform 109"/>
              <p:cNvSpPr>
                <a:spLocks/>
              </p:cNvSpPr>
              <p:nvPr/>
            </p:nvSpPr>
            <p:spPr bwMode="auto">
              <a:xfrm>
                <a:off x="4328" y="3608"/>
                <a:ext cx="664" cy="186"/>
              </a:xfrm>
              <a:custGeom>
                <a:avLst/>
                <a:gdLst/>
                <a:ahLst/>
                <a:cxnLst>
                  <a:cxn ang="0">
                    <a:pos x="0" y="186"/>
                  </a:cxn>
                  <a:cxn ang="0">
                    <a:pos x="0" y="0"/>
                  </a:cxn>
                  <a:cxn ang="0">
                    <a:pos x="633" y="0"/>
                  </a:cxn>
                </a:cxnLst>
                <a:rect l="0" t="0" r="r" b="b"/>
                <a:pathLst>
                  <a:path w="633" h="186">
                    <a:moveTo>
                      <a:pt x="0" y="186"/>
                    </a:moveTo>
                    <a:lnTo>
                      <a:pt x="0" y="0"/>
                    </a:lnTo>
                    <a:lnTo>
                      <a:pt x="633" y="0"/>
                    </a:lnTo>
                  </a:path>
                </a:pathLst>
              </a:custGeom>
              <a:noFill/>
              <a:ln w="12700">
                <a:solidFill>
                  <a:srgbClr val="FFFFFF"/>
                </a:solidFill>
                <a:prstDash val="solid"/>
                <a:round/>
                <a:headEnd/>
                <a:tailEnd/>
              </a:ln>
            </p:spPr>
            <p:txBody>
              <a:bodyPr anchor="ctr"/>
              <a:lstStyle/>
              <a:p>
                <a:endParaRPr lang="en-US"/>
              </a:p>
            </p:txBody>
          </p:sp>
          <p:grpSp>
            <p:nvGrpSpPr>
              <p:cNvPr id="43013" name="Group 110"/>
              <p:cNvGrpSpPr>
                <a:grpSpLocks/>
              </p:cNvGrpSpPr>
              <p:nvPr/>
            </p:nvGrpSpPr>
            <p:grpSpPr bwMode="auto">
              <a:xfrm>
                <a:off x="4320" y="3600"/>
                <a:ext cx="672" cy="194"/>
                <a:chOff x="4320" y="3600"/>
                <a:chExt cx="672" cy="194"/>
              </a:xfrm>
            </p:grpSpPr>
            <p:sp>
              <p:nvSpPr>
                <p:cNvPr id="43119" name="Freeform 111"/>
                <p:cNvSpPr>
                  <a:spLocks/>
                </p:cNvSpPr>
                <p:nvPr/>
              </p:nvSpPr>
              <p:spPr bwMode="auto">
                <a:xfrm>
                  <a:off x="4328" y="3608"/>
                  <a:ext cx="664" cy="186"/>
                </a:xfrm>
                <a:custGeom>
                  <a:avLst/>
                  <a:gdLst/>
                  <a:ahLst/>
                  <a:cxnLst>
                    <a:cxn ang="0">
                      <a:pos x="633" y="0"/>
                    </a:cxn>
                    <a:cxn ang="0">
                      <a:pos x="633" y="186"/>
                    </a:cxn>
                    <a:cxn ang="0">
                      <a:pos x="0" y="186"/>
                    </a:cxn>
                  </a:cxnLst>
                  <a:rect l="0" t="0" r="r" b="b"/>
                  <a:pathLst>
                    <a:path w="633" h="186">
                      <a:moveTo>
                        <a:pt x="633" y="0"/>
                      </a:moveTo>
                      <a:lnTo>
                        <a:pt x="633" y="186"/>
                      </a:lnTo>
                      <a:lnTo>
                        <a:pt x="0" y="186"/>
                      </a:lnTo>
                    </a:path>
                  </a:pathLst>
                </a:custGeom>
                <a:noFill/>
                <a:ln w="1270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en-US"/>
                </a:p>
              </p:txBody>
            </p:sp>
            <p:sp>
              <p:nvSpPr>
                <p:cNvPr id="43120" name="Freeform 112"/>
                <p:cNvSpPr>
                  <a:spLocks/>
                </p:cNvSpPr>
                <p:nvPr/>
              </p:nvSpPr>
              <p:spPr bwMode="auto">
                <a:xfrm>
                  <a:off x="4320" y="3600"/>
                  <a:ext cx="664" cy="186"/>
                </a:xfrm>
                <a:custGeom>
                  <a:avLst/>
                  <a:gdLst/>
                  <a:ahLst/>
                  <a:cxnLst>
                    <a:cxn ang="0">
                      <a:pos x="633" y="0"/>
                    </a:cxn>
                    <a:cxn ang="0">
                      <a:pos x="633" y="186"/>
                    </a:cxn>
                    <a:cxn ang="0">
                      <a:pos x="0" y="186"/>
                    </a:cxn>
                  </a:cxnLst>
                  <a:rect l="0" t="0" r="r" b="b"/>
                  <a:pathLst>
                    <a:path w="633" h="186">
                      <a:moveTo>
                        <a:pt x="633" y="0"/>
                      </a:moveTo>
                      <a:lnTo>
                        <a:pt x="633" y="186"/>
                      </a:lnTo>
                      <a:lnTo>
                        <a:pt x="0" y="186"/>
                      </a:lnTo>
                    </a:path>
                  </a:pathLst>
                </a:custGeom>
                <a:noFill/>
                <a:ln w="12700">
                  <a:solidFill>
                    <a:srgbClr val="919191"/>
                  </a:solidFill>
                  <a:prstDash val="solid"/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en-US"/>
                </a:p>
              </p:txBody>
            </p:sp>
          </p:grpSp>
        </p:grpSp>
        <p:grpSp>
          <p:nvGrpSpPr>
            <p:cNvPr id="43019" name="Group 113"/>
            <p:cNvGrpSpPr>
              <a:grpSpLocks/>
            </p:cNvGrpSpPr>
            <p:nvPr/>
          </p:nvGrpSpPr>
          <p:grpSpPr bwMode="auto">
            <a:xfrm>
              <a:off x="4012" y="3758"/>
              <a:ext cx="630" cy="183"/>
              <a:chOff x="4320" y="3600"/>
              <a:chExt cx="672" cy="194"/>
            </a:xfrm>
          </p:grpSpPr>
          <p:sp>
            <p:nvSpPr>
              <p:cNvPr id="43122" name="Rectangle 114"/>
              <p:cNvSpPr>
                <a:spLocks noChangeArrowheads="1"/>
              </p:cNvSpPr>
              <p:nvPr/>
            </p:nvSpPr>
            <p:spPr bwMode="auto">
              <a:xfrm>
                <a:off x="4324" y="3604"/>
                <a:ext cx="664" cy="186"/>
              </a:xfrm>
              <a:prstGeom prst="rect">
                <a:avLst/>
              </a:prstGeom>
              <a:solidFill>
                <a:srgbClr val="C0C0C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anchor="ctr"/>
              <a:lstStyle/>
              <a:p>
                <a:endParaRPr lang="en-US"/>
              </a:p>
            </p:txBody>
          </p:sp>
          <p:sp>
            <p:nvSpPr>
              <p:cNvPr id="43123" name="Rectangle 115"/>
              <p:cNvSpPr>
                <a:spLocks noChangeArrowheads="1"/>
              </p:cNvSpPr>
              <p:nvPr/>
            </p:nvSpPr>
            <p:spPr bwMode="auto">
              <a:xfrm>
                <a:off x="4320" y="3618"/>
                <a:ext cx="668" cy="14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lIns="0" tIns="0" rIns="0" bIns="0" anchor="ctr">
                <a:spAutoFit/>
              </a:bodyPr>
              <a:lstStyle/>
              <a:p>
                <a:pPr algn="ctr"/>
                <a:r>
                  <a:rPr lang="en-US" sz="1400">
                    <a:solidFill>
                      <a:srgbClr val="000000"/>
                    </a:solidFill>
                    <a:latin typeface="Arial Narrow" pitchFamily="34" charset="0"/>
                  </a:rPr>
                  <a:t>Create</a:t>
                </a:r>
                <a:endParaRPr lang="en-US" sz="2000"/>
              </a:p>
            </p:txBody>
          </p:sp>
          <p:sp>
            <p:nvSpPr>
              <p:cNvPr id="43124" name="Freeform 116"/>
              <p:cNvSpPr>
                <a:spLocks/>
              </p:cNvSpPr>
              <p:nvPr/>
            </p:nvSpPr>
            <p:spPr bwMode="auto">
              <a:xfrm>
                <a:off x="4328" y="3608"/>
                <a:ext cx="664" cy="186"/>
              </a:xfrm>
              <a:custGeom>
                <a:avLst/>
                <a:gdLst/>
                <a:ahLst/>
                <a:cxnLst>
                  <a:cxn ang="0">
                    <a:pos x="0" y="186"/>
                  </a:cxn>
                  <a:cxn ang="0">
                    <a:pos x="0" y="0"/>
                  </a:cxn>
                  <a:cxn ang="0">
                    <a:pos x="633" y="0"/>
                  </a:cxn>
                </a:cxnLst>
                <a:rect l="0" t="0" r="r" b="b"/>
                <a:pathLst>
                  <a:path w="633" h="186">
                    <a:moveTo>
                      <a:pt x="0" y="186"/>
                    </a:moveTo>
                    <a:lnTo>
                      <a:pt x="0" y="0"/>
                    </a:lnTo>
                    <a:lnTo>
                      <a:pt x="633" y="0"/>
                    </a:lnTo>
                  </a:path>
                </a:pathLst>
              </a:custGeom>
              <a:noFill/>
              <a:ln w="12700">
                <a:solidFill>
                  <a:srgbClr val="FFFFFF"/>
                </a:solidFill>
                <a:prstDash val="solid"/>
                <a:round/>
                <a:headEnd/>
                <a:tailEnd/>
              </a:ln>
            </p:spPr>
            <p:txBody>
              <a:bodyPr anchor="ctr"/>
              <a:lstStyle/>
              <a:p>
                <a:endParaRPr lang="en-US"/>
              </a:p>
            </p:txBody>
          </p:sp>
          <p:grpSp>
            <p:nvGrpSpPr>
              <p:cNvPr id="43025" name="Group 117"/>
              <p:cNvGrpSpPr>
                <a:grpSpLocks/>
              </p:cNvGrpSpPr>
              <p:nvPr/>
            </p:nvGrpSpPr>
            <p:grpSpPr bwMode="auto">
              <a:xfrm>
                <a:off x="4320" y="3600"/>
                <a:ext cx="672" cy="194"/>
                <a:chOff x="4320" y="3600"/>
                <a:chExt cx="672" cy="194"/>
              </a:xfrm>
            </p:grpSpPr>
            <p:sp>
              <p:nvSpPr>
                <p:cNvPr id="43126" name="Freeform 118"/>
                <p:cNvSpPr>
                  <a:spLocks/>
                </p:cNvSpPr>
                <p:nvPr/>
              </p:nvSpPr>
              <p:spPr bwMode="auto">
                <a:xfrm>
                  <a:off x="4328" y="3608"/>
                  <a:ext cx="664" cy="186"/>
                </a:xfrm>
                <a:custGeom>
                  <a:avLst/>
                  <a:gdLst/>
                  <a:ahLst/>
                  <a:cxnLst>
                    <a:cxn ang="0">
                      <a:pos x="633" y="0"/>
                    </a:cxn>
                    <a:cxn ang="0">
                      <a:pos x="633" y="186"/>
                    </a:cxn>
                    <a:cxn ang="0">
                      <a:pos x="0" y="186"/>
                    </a:cxn>
                  </a:cxnLst>
                  <a:rect l="0" t="0" r="r" b="b"/>
                  <a:pathLst>
                    <a:path w="633" h="186">
                      <a:moveTo>
                        <a:pt x="633" y="0"/>
                      </a:moveTo>
                      <a:lnTo>
                        <a:pt x="633" y="186"/>
                      </a:lnTo>
                      <a:lnTo>
                        <a:pt x="0" y="186"/>
                      </a:lnTo>
                    </a:path>
                  </a:pathLst>
                </a:custGeom>
                <a:noFill/>
                <a:ln w="1270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en-US"/>
                </a:p>
              </p:txBody>
            </p:sp>
            <p:sp>
              <p:nvSpPr>
                <p:cNvPr id="43127" name="Freeform 119"/>
                <p:cNvSpPr>
                  <a:spLocks/>
                </p:cNvSpPr>
                <p:nvPr/>
              </p:nvSpPr>
              <p:spPr bwMode="auto">
                <a:xfrm>
                  <a:off x="4320" y="3600"/>
                  <a:ext cx="664" cy="186"/>
                </a:xfrm>
                <a:custGeom>
                  <a:avLst/>
                  <a:gdLst/>
                  <a:ahLst/>
                  <a:cxnLst>
                    <a:cxn ang="0">
                      <a:pos x="633" y="0"/>
                    </a:cxn>
                    <a:cxn ang="0">
                      <a:pos x="633" y="186"/>
                    </a:cxn>
                    <a:cxn ang="0">
                      <a:pos x="0" y="186"/>
                    </a:cxn>
                  </a:cxnLst>
                  <a:rect l="0" t="0" r="r" b="b"/>
                  <a:pathLst>
                    <a:path w="633" h="186">
                      <a:moveTo>
                        <a:pt x="633" y="0"/>
                      </a:moveTo>
                      <a:lnTo>
                        <a:pt x="633" y="186"/>
                      </a:lnTo>
                      <a:lnTo>
                        <a:pt x="0" y="186"/>
                      </a:lnTo>
                    </a:path>
                  </a:pathLst>
                </a:custGeom>
                <a:noFill/>
                <a:ln w="12700">
                  <a:solidFill>
                    <a:srgbClr val="919191"/>
                  </a:solidFill>
                  <a:prstDash val="solid"/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en-US"/>
                </a:p>
              </p:txBody>
            </p:sp>
          </p:grpSp>
        </p:grpSp>
        <p:sp>
          <p:nvSpPr>
            <p:cNvPr id="43128" name="Line 120"/>
            <p:cNvSpPr>
              <a:spLocks noChangeShapeType="1"/>
            </p:cNvSpPr>
            <p:nvPr/>
          </p:nvSpPr>
          <p:spPr bwMode="auto">
            <a:xfrm>
              <a:off x="2393" y="2224"/>
              <a:ext cx="2968" cy="0"/>
            </a:xfrm>
            <a:prstGeom prst="line">
              <a:avLst/>
            </a:prstGeom>
            <a:noFill/>
            <a:ln w="9525">
              <a:solidFill>
                <a:schemeClr val="bg2"/>
              </a:solidFill>
              <a:round/>
              <a:headEnd/>
              <a:tailEnd/>
            </a:ln>
            <a:effectLst>
              <a:outerShdw dist="12700" dir="5400000" algn="ctr" rotWithShape="0">
                <a:schemeClr val="bg1"/>
              </a:outerShdw>
            </a:effectLst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43130" name="Rectangle 122"/>
          <p:cNvSpPr>
            <a:spLocks noChangeArrowheads="1"/>
          </p:cNvSpPr>
          <p:nvPr/>
        </p:nvSpPr>
        <p:spPr bwMode="auto">
          <a:xfrm>
            <a:off x="500034" y="1428736"/>
            <a:ext cx="3933825" cy="452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292100" indent="-292100">
              <a:lnSpc>
                <a:spcPct val="80000"/>
              </a:lnSpc>
              <a:spcBef>
                <a:spcPct val="60000"/>
              </a:spcBef>
              <a:buClr>
                <a:srgbClr val="D60093"/>
              </a:buClr>
              <a:buSzPct val="70000"/>
              <a:buFont typeface="Wingdings" pitchFamily="2" charset="2"/>
              <a:buNone/>
            </a:pPr>
            <a:r>
              <a:rPr lang="en-US" b="1" dirty="0">
                <a:latin typeface="Arial Narrow" pitchFamily="34" charset="0"/>
                <a:cs typeface="Times New Roman" charset="0"/>
              </a:rPr>
              <a:t>Local User Accounts Are: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500034" y="714356"/>
            <a:ext cx="8337579" cy="1357322"/>
          </a:xfrm>
        </p:spPr>
        <p:txBody>
          <a:bodyPr/>
          <a:lstStyle/>
          <a:p>
            <a:r>
              <a:rPr lang="en-US" dirty="0" smtClean="0"/>
              <a:t>Creating </a:t>
            </a:r>
            <a:r>
              <a:rPr lang="en-US" dirty="0"/>
              <a:t>and Configuring Domain User Accounts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Clr>
                <a:schemeClr val="accent2"/>
              </a:buClr>
              <a:buFont typeface="Wingdings" pitchFamily="2" charset="2"/>
              <a:buNone/>
            </a:pPr>
            <a:endParaRPr lang="en-US" dirty="0"/>
          </a:p>
          <a:p>
            <a:pPr>
              <a:buClr>
                <a:schemeClr val="accent2"/>
              </a:buClr>
            </a:pPr>
            <a:r>
              <a:rPr lang="en-US" dirty="0"/>
              <a:t>Creating a Domain User Account</a:t>
            </a:r>
          </a:p>
          <a:p>
            <a:pPr>
              <a:buClr>
                <a:schemeClr val="accent2"/>
              </a:buClr>
            </a:pPr>
            <a:r>
              <a:rPr lang="en-US" dirty="0"/>
              <a:t>Setting Password Requirements</a:t>
            </a:r>
          </a:p>
          <a:p>
            <a:pPr>
              <a:buClr>
                <a:schemeClr val="accent2"/>
              </a:buClr>
            </a:pPr>
            <a:r>
              <a:rPr lang="en-US" dirty="0">
                <a:cs typeface="Times New Roman" charset="0"/>
              </a:rPr>
              <a:t>Managing User Data by Creating Home Folders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Creating a Domain User Account</a:t>
            </a:r>
          </a:p>
        </p:txBody>
      </p:sp>
      <p:sp>
        <p:nvSpPr>
          <p:cNvPr id="47107" name="Rectangle 3"/>
          <p:cNvSpPr>
            <a:spLocks noChangeArrowheads="1"/>
          </p:cNvSpPr>
          <p:nvPr/>
        </p:nvSpPr>
        <p:spPr bwMode="auto">
          <a:xfrm>
            <a:off x="3727450" y="1376363"/>
            <a:ext cx="3779838" cy="2790825"/>
          </a:xfrm>
          <a:prstGeom prst="rect">
            <a:avLst/>
          </a:prstGeom>
          <a:gradFill rotWithShape="0">
            <a:gsLst>
              <a:gs pos="0">
                <a:srgbClr val="FFCC66"/>
              </a:gs>
              <a:gs pos="100000">
                <a:srgbClr val="FCFEB9"/>
              </a:gs>
            </a:gsLst>
            <a:path path="rect">
              <a:fillToRect l="100000" b="10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609600" y="838200"/>
            <a:ext cx="6699250" cy="2828925"/>
            <a:chOff x="384" y="528"/>
            <a:chExt cx="4220" cy="1782"/>
          </a:xfrm>
        </p:grpSpPr>
        <p:graphicFrame>
          <p:nvGraphicFramePr>
            <p:cNvPr id="47109" name="Object 5"/>
            <p:cNvGraphicFramePr>
              <a:graphicFrameLocks noChangeAspect="1"/>
            </p:cNvGraphicFramePr>
            <p:nvPr/>
          </p:nvGraphicFramePr>
          <p:xfrm>
            <a:off x="384" y="528"/>
            <a:ext cx="4043" cy="1782"/>
          </p:xfrm>
          <a:graphic>
            <a:graphicData uri="http://schemas.openxmlformats.org/presentationml/2006/ole">
              <p:oleObj spid="_x0000_s20485" name="Bitmap Image" r:id="rId3" imgW="6419048" imgH="2828571" progId="PBrush">
                <p:embed/>
              </p:oleObj>
            </a:graphicData>
          </a:graphic>
        </p:graphicFrame>
        <p:sp>
          <p:nvSpPr>
            <p:cNvPr id="47110" name="Text Box 6"/>
            <p:cNvSpPr txBox="1">
              <a:spLocks noChangeArrowheads="1"/>
            </p:cNvSpPr>
            <p:nvPr/>
          </p:nvSpPr>
          <p:spPr bwMode="auto">
            <a:xfrm>
              <a:off x="624" y="672"/>
              <a:ext cx="33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 u="sng">
                  <a:latin typeface="Arial Narrow" pitchFamily="34" charset="0"/>
                </a:rPr>
                <a:t>C</a:t>
              </a:r>
              <a:r>
                <a:rPr lang="en-US" sz="1200">
                  <a:latin typeface="Arial Narrow" pitchFamily="34" charset="0"/>
                </a:rPr>
                <a:t>onsole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11" name="Text Box 7"/>
            <p:cNvSpPr txBox="1">
              <a:spLocks noChangeArrowheads="1"/>
            </p:cNvSpPr>
            <p:nvPr/>
          </p:nvSpPr>
          <p:spPr bwMode="auto">
            <a:xfrm>
              <a:off x="420" y="540"/>
              <a:ext cx="158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 b="1">
                  <a:solidFill>
                    <a:schemeClr val="bg1"/>
                  </a:solidFill>
                  <a:latin typeface="Arial Narrow" pitchFamily="34" charset="0"/>
                </a:rPr>
                <a:t>Active Directory Users and Computers</a:t>
              </a:r>
              <a:endParaRPr lang="en-US" sz="1200" b="1" u="sng">
                <a:solidFill>
                  <a:schemeClr val="bg1"/>
                </a:solidFill>
                <a:latin typeface="Arial Narrow" pitchFamily="34" charset="0"/>
              </a:endParaRPr>
            </a:p>
          </p:txBody>
        </p:sp>
        <p:sp>
          <p:nvSpPr>
            <p:cNvPr id="47112" name="Text Box 8"/>
            <p:cNvSpPr txBox="1">
              <a:spLocks noChangeArrowheads="1"/>
            </p:cNvSpPr>
            <p:nvPr/>
          </p:nvSpPr>
          <p:spPr bwMode="auto">
            <a:xfrm>
              <a:off x="960" y="672"/>
              <a:ext cx="33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 u="sng">
                  <a:latin typeface="Arial Narrow" pitchFamily="34" charset="0"/>
                </a:rPr>
                <a:t>W</a:t>
              </a:r>
              <a:r>
                <a:rPr lang="en-US" sz="1200">
                  <a:latin typeface="Arial Narrow" pitchFamily="34" charset="0"/>
                </a:rPr>
                <a:t>indow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13" name="Text Box 9"/>
            <p:cNvSpPr txBox="1">
              <a:spLocks noChangeArrowheads="1"/>
            </p:cNvSpPr>
            <p:nvPr/>
          </p:nvSpPr>
          <p:spPr bwMode="auto">
            <a:xfrm>
              <a:off x="1296" y="672"/>
              <a:ext cx="33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 u="sng">
                  <a:latin typeface="Arial Narrow" pitchFamily="34" charset="0"/>
                </a:rPr>
                <a:t>H</a:t>
              </a:r>
              <a:r>
                <a:rPr lang="en-US" sz="1200">
                  <a:latin typeface="Arial Narrow" pitchFamily="34" charset="0"/>
                </a:rPr>
                <a:t>elp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14" name="Text Box 10"/>
            <p:cNvSpPr txBox="1">
              <a:spLocks noChangeArrowheads="1"/>
            </p:cNvSpPr>
            <p:nvPr/>
          </p:nvSpPr>
          <p:spPr bwMode="auto">
            <a:xfrm>
              <a:off x="480" y="816"/>
              <a:ext cx="24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 u="sng">
                  <a:latin typeface="Arial Narrow" pitchFamily="34" charset="0"/>
                </a:rPr>
                <a:t>A</a:t>
              </a:r>
              <a:r>
                <a:rPr lang="en-US" sz="1200">
                  <a:latin typeface="Arial Narrow" pitchFamily="34" charset="0"/>
                </a:rPr>
                <a:t>ction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15" name="Text Box 11"/>
            <p:cNvSpPr txBox="1">
              <a:spLocks noChangeArrowheads="1"/>
            </p:cNvSpPr>
            <p:nvPr/>
          </p:nvSpPr>
          <p:spPr bwMode="auto">
            <a:xfrm>
              <a:off x="816" y="816"/>
              <a:ext cx="24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 u="sng">
                  <a:latin typeface="Arial Narrow" pitchFamily="34" charset="0"/>
                </a:rPr>
                <a:t>V</a:t>
              </a:r>
              <a:r>
                <a:rPr lang="en-US" sz="1200">
                  <a:latin typeface="Arial Narrow" pitchFamily="34" charset="0"/>
                </a:rPr>
                <a:t>iew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16" name="Text Box 12"/>
            <p:cNvSpPr txBox="1">
              <a:spLocks noChangeArrowheads="1"/>
            </p:cNvSpPr>
            <p:nvPr/>
          </p:nvSpPr>
          <p:spPr bwMode="auto">
            <a:xfrm>
              <a:off x="432" y="989"/>
              <a:ext cx="24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Tree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17" name="Text Box 13"/>
            <p:cNvSpPr txBox="1">
              <a:spLocks noChangeArrowheads="1"/>
            </p:cNvSpPr>
            <p:nvPr/>
          </p:nvSpPr>
          <p:spPr bwMode="auto">
            <a:xfrm>
              <a:off x="1736" y="1092"/>
              <a:ext cx="43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Name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18" name="Text Box 14"/>
            <p:cNvSpPr txBox="1">
              <a:spLocks noChangeArrowheads="1"/>
            </p:cNvSpPr>
            <p:nvPr/>
          </p:nvSpPr>
          <p:spPr bwMode="auto">
            <a:xfrm>
              <a:off x="2572" y="1092"/>
              <a:ext cx="43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Type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19" name="Text Box 15"/>
            <p:cNvSpPr txBox="1">
              <a:spLocks noChangeArrowheads="1"/>
            </p:cNvSpPr>
            <p:nvPr/>
          </p:nvSpPr>
          <p:spPr bwMode="auto">
            <a:xfrm>
              <a:off x="3720" y="1092"/>
              <a:ext cx="43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Description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20" name="Text Box 16"/>
            <p:cNvSpPr txBox="1">
              <a:spLocks noChangeArrowheads="1"/>
            </p:cNvSpPr>
            <p:nvPr/>
          </p:nvSpPr>
          <p:spPr bwMode="auto">
            <a:xfrm>
              <a:off x="1736" y="972"/>
              <a:ext cx="65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Users    20 objects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21" name="Text Box 17"/>
            <p:cNvSpPr txBox="1">
              <a:spLocks noChangeArrowheads="1"/>
            </p:cNvSpPr>
            <p:nvPr/>
          </p:nvSpPr>
          <p:spPr bwMode="auto">
            <a:xfrm>
              <a:off x="516" y="1124"/>
              <a:ext cx="117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Active Directory Users and Comp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22" name="Text Box 18"/>
            <p:cNvSpPr txBox="1">
              <a:spLocks noChangeArrowheads="1"/>
            </p:cNvSpPr>
            <p:nvPr/>
          </p:nvSpPr>
          <p:spPr bwMode="auto">
            <a:xfrm>
              <a:off x="648" y="1208"/>
              <a:ext cx="568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nwtraders.msft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23" name="Text Box 19"/>
            <p:cNvSpPr txBox="1">
              <a:spLocks noChangeArrowheads="1"/>
            </p:cNvSpPr>
            <p:nvPr/>
          </p:nvSpPr>
          <p:spPr bwMode="auto">
            <a:xfrm>
              <a:off x="768" y="1308"/>
              <a:ext cx="568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Builtin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24" name="Text Box 20"/>
            <p:cNvSpPr txBox="1">
              <a:spLocks noChangeArrowheads="1"/>
            </p:cNvSpPr>
            <p:nvPr/>
          </p:nvSpPr>
          <p:spPr bwMode="auto">
            <a:xfrm>
              <a:off x="768" y="1406"/>
              <a:ext cx="568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Computers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25" name="Text Box 21"/>
            <p:cNvSpPr txBox="1">
              <a:spLocks noChangeArrowheads="1"/>
            </p:cNvSpPr>
            <p:nvPr/>
          </p:nvSpPr>
          <p:spPr bwMode="auto">
            <a:xfrm>
              <a:off x="768" y="1504"/>
              <a:ext cx="85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Domain Controllers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26" name="Text Box 22"/>
            <p:cNvSpPr txBox="1">
              <a:spLocks noChangeArrowheads="1"/>
            </p:cNvSpPr>
            <p:nvPr/>
          </p:nvSpPr>
          <p:spPr bwMode="auto">
            <a:xfrm>
              <a:off x="768" y="1602"/>
              <a:ext cx="90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ForeignSecurityPrincipals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27" name="Text Box 23"/>
            <p:cNvSpPr txBox="1">
              <a:spLocks noChangeArrowheads="1"/>
            </p:cNvSpPr>
            <p:nvPr/>
          </p:nvSpPr>
          <p:spPr bwMode="auto">
            <a:xfrm>
              <a:off x="768" y="1700"/>
              <a:ext cx="568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LostAndFound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28" name="Text Box 24"/>
            <p:cNvSpPr txBox="1">
              <a:spLocks noChangeArrowheads="1"/>
            </p:cNvSpPr>
            <p:nvPr/>
          </p:nvSpPr>
          <p:spPr bwMode="auto">
            <a:xfrm>
              <a:off x="768" y="1798"/>
              <a:ext cx="568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System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29" name="Text Box 25"/>
            <p:cNvSpPr txBox="1">
              <a:spLocks noChangeArrowheads="1"/>
            </p:cNvSpPr>
            <p:nvPr/>
          </p:nvSpPr>
          <p:spPr bwMode="auto">
            <a:xfrm>
              <a:off x="768" y="1912"/>
              <a:ext cx="216" cy="119"/>
            </a:xfrm>
            <a:prstGeom prst="rect">
              <a:avLst/>
            </a:prstGeom>
            <a:solidFill>
              <a:srgbClr val="000080"/>
            </a:solidFill>
            <a:ln w="6350" cap="rnd">
              <a:solidFill>
                <a:srgbClr val="FFFF00"/>
              </a:solidFill>
              <a:prstDash val="sysDot"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solidFill>
                    <a:schemeClr val="bg1"/>
                  </a:solidFill>
                  <a:latin typeface="Arial Narrow" pitchFamily="34" charset="0"/>
                </a:rPr>
                <a:t>Users</a:t>
              </a:r>
              <a:endParaRPr lang="en-US" sz="1200" u="sng">
                <a:solidFill>
                  <a:schemeClr val="bg1"/>
                </a:solidFill>
                <a:latin typeface="Arial Narrow" pitchFamily="34" charset="0"/>
              </a:endParaRPr>
            </a:p>
          </p:txBody>
        </p:sp>
        <p:sp>
          <p:nvSpPr>
            <p:cNvPr id="47130" name="Text Box 26"/>
            <p:cNvSpPr txBox="1">
              <a:spLocks noChangeArrowheads="1"/>
            </p:cNvSpPr>
            <p:nvPr/>
          </p:nvSpPr>
          <p:spPr bwMode="auto">
            <a:xfrm>
              <a:off x="1844" y="1208"/>
              <a:ext cx="568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Administrator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31" name="Text Box 27"/>
            <p:cNvSpPr txBox="1">
              <a:spLocks noChangeArrowheads="1"/>
            </p:cNvSpPr>
            <p:nvPr/>
          </p:nvSpPr>
          <p:spPr bwMode="auto">
            <a:xfrm>
              <a:off x="1844" y="1310"/>
              <a:ext cx="568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Cert Publishers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32" name="Text Box 28"/>
            <p:cNvSpPr txBox="1">
              <a:spLocks noChangeArrowheads="1"/>
            </p:cNvSpPr>
            <p:nvPr/>
          </p:nvSpPr>
          <p:spPr bwMode="auto">
            <a:xfrm>
              <a:off x="1844" y="1411"/>
              <a:ext cx="568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DNSAdmins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33" name="Text Box 29"/>
            <p:cNvSpPr txBox="1">
              <a:spLocks noChangeArrowheads="1"/>
            </p:cNvSpPr>
            <p:nvPr/>
          </p:nvSpPr>
          <p:spPr bwMode="auto">
            <a:xfrm>
              <a:off x="1844" y="1513"/>
              <a:ext cx="74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DNSUpdateProxy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34" name="Text Box 30"/>
            <p:cNvSpPr txBox="1">
              <a:spLocks noChangeArrowheads="1"/>
            </p:cNvSpPr>
            <p:nvPr/>
          </p:nvSpPr>
          <p:spPr bwMode="auto">
            <a:xfrm>
              <a:off x="1838" y="1614"/>
              <a:ext cx="568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Domain Admins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35" name="Text Box 31"/>
            <p:cNvSpPr txBox="1">
              <a:spLocks noChangeArrowheads="1"/>
            </p:cNvSpPr>
            <p:nvPr/>
          </p:nvSpPr>
          <p:spPr bwMode="auto">
            <a:xfrm>
              <a:off x="1844" y="1716"/>
              <a:ext cx="69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Domain Computers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36" name="Text Box 32"/>
            <p:cNvSpPr txBox="1">
              <a:spLocks noChangeArrowheads="1"/>
            </p:cNvSpPr>
            <p:nvPr/>
          </p:nvSpPr>
          <p:spPr bwMode="auto">
            <a:xfrm>
              <a:off x="1844" y="1817"/>
              <a:ext cx="69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Domain Controllers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37" name="Text Box 33"/>
            <p:cNvSpPr txBox="1">
              <a:spLocks noChangeArrowheads="1"/>
            </p:cNvSpPr>
            <p:nvPr/>
          </p:nvSpPr>
          <p:spPr bwMode="auto">
            <a:xfrm>
              <a:off x="1844" y="1918"/>
              <a:ext cx="69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Domain Guests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38" name="Text Box 34"/>
            <p:cNvSpPr txBox="1">
              <a:spLocks noChangeArrowheads="1"/>
            </p:cNvSpPr>
            <p:nvPr/>
          </p:nvSpPr>
          <p:spPr bwMode="auto">
            <a:xfrm>
              <a:off x="2572" y="1208"/>
              <a:ext cx="568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User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39" name="Text Box 35"/>
            <p:cNvSpPr txBox="1">
              <a:spLocks noChangeArrowheads="1"/>
            </p:cNvSpPr>
            <p:nvPr/>
          </p:nvSpPr>
          <p:spPr bwMode="auto">
            <a:xfrm>
              <a:off x="2572" y="1310"/>
              <a:ext cx="82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Security Group - Global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40" name="Text Box 36"/>
            <p:cNvSpPr txBox="1">
              <a:spLocks noChangeArrowheads="1"/>
            </p:cNvSpPr>
            <p:nvPr/>
          </p:nvSpPr>
          <p:spPr bwMode="auto">
            <a:xfrm>
              <a:off x="2572" y="1411"/>
              <a:ext cx="111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Security Group - Domain Local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41" name="Text Box 37"/>
            <p:cNvSpPr txBox="1">
              <a:spLocks noChangeArrowheads="1"/>
            </p:cNvSpPr>
            <p:nvPr/>
          </p:nvSpPr>
          <p:spPr bwMode="auto">
            <a:xfrm>
              <a:off x="2572" y="1513"/>
              <a:ext cx="84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Security Group - Global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42" name="Text Box 38"/>
            <p:cNvSpPr txBox="1">
              <a:spLocks noChangeArrowheads="1"/>
            </p:cNvSpPr>
            <p:nvPr/>
          </p:nvSpPr>
          <p:spPr bwMode="auto">
            <a:xfrm>
              <a:off x="2572" y="1614"/>
              <a:ext cx="8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Security Group - Global</a:t>
              </a:r>
            </a:p>
          </p:txBody>
        </p:sp>
        <p:sp>
          <p:nvSpPr>
            <p:cNvPr id="47143" name="Text Box 39"/>
            <p:cNvSpPr txBox="1">
              <a:spLocks noChangeArrowheads="1"/>
            </p:cNvSpPr>
            <p:nvPr/>
          </p:nvSpPr>
          <p:spPr bwMode="auto">
            <a:xfrm>
              <a:off x="2572" y="1716"/>
              <a:ext cx="87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Security Group - Global</a:t>
              </a:r>
            </a:p>
          </p:txBody>
        </p:sp>
        <p:sp>
          <p:nvSpPr>
            <p:cNvPr id="47144" name="Text Box 40"/>
            <p:cNvSpPr txBox="1">
              <a:spLocks noChangeArrowheads="1"/>
            </p:cNvSpPr>
            <p:nvPr/>
          </p:nvSpPr>
          <p:spPr bwMode="auto">
            <a:xfrm>
              <a:off x="2572" y="1817"/>
              <a:ext cx="85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Security Group - Global</a:t>
              </a:r>
            </a:p>
          </p:txBody>
        </p:sp>
        <p:sp>
          <p:nvSpPr>
            <p:cNvPr id="47145" name="Text Box 41"/>
            <p:cNvSpPr txBox="1">
              <a:spLocks noChangeArrowheads="1"/>
            </p:cNvSpPr>
            <p:nvPr/>
          </p:nvSpPr>
          <p:spPr bwMode="auto">
            <a:xfrm>
              <a:off x="2572" y="1918"/>
              <a:ext cx="85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Security Group - Global</a:t>
              </a:r>
            </a:p>
          </p:txBody>
        </p:sp>
        <p:sp>
          <p:nvSpPr>
            <p:cNvPr id="47146" name="Text Box 42"/>
            <p:cNvSpPr txBox="1">
              <a:spLocks noChangeArrowheads="1"/>
            </p:cNvSpPr>
            <p:nvPr/>
          </p:nvSpPr>
          <p:spPr bwMode="auto">
            <a:xfrm>
              <a:off x="3724" y="1208"/>
              <a:ext cx="608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Built-in account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47" name="Text Box 43"/>
            <p:cNvSpPr txBox="1">
              <a:spLocks noChangeArrowheads="1"/>
            </p:cNvSpPr>
            <p:nvPr/>
          </p:nvSpPr>
          <p:spPr bwMode="auto">
            <a:xfrm>
              <a:off x="3724" y="1310"/>
              <a:ext cx="82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Enterprise certi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48" name="Text Box 44"/>
            <p:cNvSpPr txBox="1">
              <a:spLocks noChangeArrowheads="1"/>
            </p:cNvSpPr>
            <p:nvPr/>
          </p:nvSpPr>
          <p:spPr bwMode="auto">
            <a:xfrm>
              <a:off x="3724" y="1513"/>
              <a:ext cx="84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DNS clients who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49" name="Text Box 45"/>
            <p:cNvSpPr txBox="1">
              <a:spLocks noChangeArrowheads="1"/>
            </p:cNvSpPr>
            <p:nvPr/>
          </p:nvSpPr>
          <p:spPr bwMode="auto">
            <a:xfrm>
              <a:off x="3724" y="1614"/>
              <a:ext cx="8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Designated adm</a:t>
              </a:r>
            </a:p>
          </p:txBody>
        </p:sp>
        <p:sp>
          <p:nvSpPr>
            <p:cNvPr id="47150" name="Text Box 46"/>
            <p:cNvSpPr txBox="1">
              <a:spLocks noChangeArrowheads="1"/>
            </p:cNvSpPr>
            <p:nvPr/>
          </p:nvSpPr>
          <p:spPr bwMode="auto">
            <a:xfrm>
              <a:off x="3724" y="1716"/>
              <a:ext cx="87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All workstations</a:t>
              </a:r>
            </a:p>
          </p:txBody>
        </p:sp>
        <p:sp>
          <p:nvSpPr>
            <p:cNvPr id="47151" name="Text Box 47"/>
            <p:cNvSpPr txBox="1">
              <a:spLocks noChangeArrowheads="1"/>
            </p:cNvSpPr>
            <p:nvPr/>
          </p:nvSpPr>
          <p:spPr bwMode="auto">
            <a:xfrm>
              <a:off x="3724" y="1817"/>
              <a:ext cx="85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All domain cont</a:t>
              </a:r>
            </a:p>
          </p:txBody>
        </p:sp>
        <p:sp>
          <p:nvSpPr>
            <p:cNvPr id="47152" name="Text Box 48"/>
            <p:cNvSpPr txBox="1">
              <a:spLocks noChangeArrowheads="1"/>
            </p:cNvSpPr>
            <p:nvPr/>
          </p:nvSpPr>
          <p:spPr bwMode="auto">
            <a:xfrm>
              <a:off x="3724" y="1918"/>
              <a:ext cx="85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All domain gues</a:t>
              </a:r>
            </a:p>
          </p:txBody>
        </p:sp>
      </p:grpSp>
      <p:sp>
        <p:nvSpPr>
          <p:cNvPr id="47153" name="Text Box 49"/>
          <p:cNvSpPr txBox="1">
            <a:spLocks noChangeArrowheads="1"/>
          </p:cNvSpPr>
          <p:nvPr/>
        </p:nvSpPr>
        <p:spPr bwMode="auto">
          <a:xfrm>
            <a:off x="5911850" y="2239963"/>
            <a:ext cx="1765300" cy="18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>
            <a:spAutoFit/>
          </a:bodyPr>
          <a:lstStyle/>
          <a:p>
            <a:r>
              <a:rPr lang="en-US" sz="1200">
                <a:latin typeface="Arial Narrow" pitchFamily="34" charset="0"/>
              </a:rPr>
              <a:t>DNS Administra</a:t>
            </a:r>
            <a:endParaRPr lang="en-US" sz="1200" u="sng">
              <a:latin typeface="Arial Narrow" pitchFamily="34" charset="0"/>
            </a:endParaRPr>
          </a:p>
        </p:txBody>
      </p:sp>
      <p:grpSp>
        <p:nvGrpSpPr>
          <p:cNvPr id="3" name="Group 50"/>
          <p:cNvGrpSpPr>
            <a:grpSpLocks/>
          </p:cNvGrpSpPr>
          <p:nvPr/>
        </p:nvGrpSpPr>
        <p:grpSpPr bwMode="auto">
          <a:xfrm>
            <a:off x="1879600" y="2736850"/>
            <a:ext cx="6680200" cy="3533775"/>
            <a:chOff x="1184" y="1880"/>
            <a:chExt cx="4208" cy="2226"/>
          </a:xfrm>
        </p:grpSpPr>
        <p:graphicFrame>
          <p:nvGraphicFramePr>
            <p:cNvPr id="47155" name="Object 51"/>
            <p:cNvGraphicFramePr>
              <a:graphicFrameLocks noChangeAspect="1"/>
            </p:cNvGraphicFramePr>
            <p:nvPr/>
          </p:nvGraphicFramePr>
          <p:xfrm>
            <a:off x="1184" y="1923"/>
            <a:ext cx="918" cy="1338"/>
          </p:xfrm>
          <a:graphic>
            <a:graphicData uri="http://schemas.openxmlformats.org/presentationml/2006/ole">
              <p:oleObj spid="_x0000_s20482" name="Bitmap Image" r:id="rId4" imgW="1457143" imgH="2123810" progId="PBrush">
                <p:embed/>
              </p:oleObj>
            </a:graphicData>
          </a:graphic>
        </p:graphicFrame>
        <p:graphicFrame>
          <p:nvGraphicFramePr>
            <p:cNvPr id="47156" name="Object 52"/>
            <p:cNvGraphicFramePr>
              <a:graphicFrameLocks noChangeAspect="1"/>
            </p:cNvGraphicFramePr>
            <p:nvPr/>
          </p:nvGraphicFramePr>
          <p:xfrm>
            <a:off x="2084" y="2181"/>
            <a:ext cx="672" cy="660"/>
          </p:xfrm>
          <a:graphic>
            <a:graphicData uri="http://schemas.openxmlformats.org/presentationml/2006/ole">
              <p:oleObj spid="_x0000_s20483" name="Bitmap Image" r:id="rId5" imgW="1066667" imgH="1047619" progId="PBrush">
                <p:embed/>
              </p:oleObj>
            </a:graphicData>
          </a:graphic>
        </p:graphicFrame>
        <p:graphicFrame>
          <p:nvGraphicFramePr>
            <p:cNvPr id="47157" name="Object 53"/>
            <p:cNvGraphicFramePr>
              <a:graphicFrameLocks noChangeAspect="1"/>
            </p:cNvGraphicFramePr>
            <p:nvPr/>
          </p:nvGraphicFramePr>
          <p:xfrm>
            <a:off x="2746" y="1880"/>
            <a:ext cx="2646" cy="2226"/>
          </p:xfrm>
          <a:graphic>
            <a:graphicData uri="http://schemas.openxmlformats.org/presentationml/2006/ole">
              <p:oleObj spid="_x0000_s20484" name="Bitmap Image" r:id="rId6" imgW="4200000" imgH="3533333" progId="PBrush">
                <p:embed/>
              </p:oleObj>
            </a:graphicData>
          </a:graphic>
        </p:graphicFrame>
        <p:sp>
          <p:nvSpPr>
            <p:cNvPr id="47158" name="Text Box 54"/>
            <p:cNvSpPr txBox="1">
              <a:spLocks noChangeArrowheads="1"/>
            </p:cNvSpPr>
            <p:nvPr/>
          </p:nvSpPr>
          <p:spPr bwMode="auto">
            <a:xfrm>
              <a:off x="1248" y="2060"/>
              <a:ext cx="808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Find…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59" name="Text Box 55"/>
            <p:cNvSpPr txBox="1">
              <a:spLocks noChangeArrowheads="1"/>
            </p:cNvSpPr>
            <p:nvPr/>
          </p:nvSpPr>
          <p:spPr bwMode="auto">
            <a:xfrm>
              <a:off x="1248" y="2198"/>
              <a:ext cx="268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solidFill>
                    <a:schemeClr val="bg1"/>
                  </a:solidFill>
                  <a:latin typeface="Arial Narrow" pitchFamily="34" charset="0"/>
                </a:rPr>
                <a:t>New</a:t>
              </a:r>
              <a:endParaRPr lang="en-US" sz="1200" u="sng">
                <a:solidFill>
                  <a:schemeClr val="bg1"/>
                </a:solidFill>
                <a:latin typeface="Arial Narrow" pitchFamily="34" charset="0"/>
              </a:endParaRPr>
            </a:p>
          </p:txBody>
        </p:sp>
        <p:sp>
          <p:nvSpPr>
            <p:cNvPr id="47160" name="Text Box 56"/>
            <p:cNvSpPr txBox="1">
              <a:spLocks noChangeArrowheads="1"/>
            </p:cNvSpPr>
            <p:nvPr/>
          </p:nvSpPr>
          <p:spPr bwMode="auto">
            <a:xfrm>
              <a:off x="1248" y="2312"/>
              <a:ext cx="808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All Tasks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61" name="Text Box 57"/>
            <p:cNvSpPr txBox="1">
              <a:spLocks noChangeArrowheads="1"/>
            </p:cNvSpPr>
            <p:nvPr/>
          </p:nvSpPr>
          <p:spPr bwMode="auto">
            <a:xfrm>
              <a:off x="1248" y="2456"/>
              <a:ext cx="808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View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62" name="Text Box 58"/>
            <p:cNvSpPr txBox="1">
              <a:spLocks noChangeArrowheads="1"/>
            </p:cNvSpPr>
            <p:nvPr/>
          </p:nvSpPr>
          <p:spPr bwMode="auto">
            <a:xfrm>
              <a:off x="1248" y="2558"/>
              <a:ext cx="8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New Window from Here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63" name="Text Box 59"/>
            <p:cNvSpPr txBox="1">
              <a:spLocks noChangeArrowheads="1"/>
            </p:cNvSpPr>
            <p:nvPr/>
          </p:nvSpPr>
          <p:spPr bwMode="auto">
            <a:xfrm>
              <a:off x="1248" y="2702"/>
              <a:ext cx="8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Refresh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64" name="Text Box 60"/>
            <p:cNvSpPr txBox="1">
              <a:spLocks noChangeArrowheads="1"/>
            </p:cNvSpPr>
            <p:nvPr/>
          </p:nvSpPr>
          <p:spPr bwMode="auto">
            <a:xfrm>
              <a:off x="1248" y="2804"/>
              <a:ext cx="8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Export List…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65" name="Text Box 61"/>
            <p:cNvSpPr txBox="1">
              <a:spLocks noChangeArrowheads="1"/>
            </p:cNvSpPr>
            <p:nvPr/>
          </p:nvSpPr>
          <p:spPr bwMode="auto">
            <a:xfrm>
              <a:off x="1248" y="2966"/>
              <a:ext cx="8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Properties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66" name="Text Box 62"/>
            <p:cNvSpPr txBox="1">
              <a:spLocks noChangeArrowheads="1"/>
            </p:cNvSpPr>
            <p:nvPr/>
          </p:nvSpPr>
          <p:spPr bwMode="auto">
            <a:xfrm>
              <a:off x="1248" y="3122"/>
              <a:ext cx="43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Help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67" name="Text Box 63"/>
            <p:cNvSpPr txBox="1">
              <a:spLocks noChangeArrowheads="1"/>
            </p:cNvSpPr>
            <p:nvPr/>
          </p:nvSpPr>
          <p:spPr bwMode="auto">
            <a:xfrm>
              <a:off x="2148" y="2192"/>
              <a:ext cx="43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Computer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68" name="Text Box 64"/>
            <p:cNvSpPr txBox="1">
              <a:spLocks noChangeArrowheads="1"/>
            </p:cNvSpPr>
            <p:nvPr/>
          </p:nvSpPr>
          <p:spPr bwMode="auto">
            <a:xfrm>
              <a:off x="2148" y="2297"/>
              <a:ext cx="43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Contact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69" name="Text Box 65"/>
            <p:cNvSpPr txBox="1">
              <a:spLocks noChangeArrowheads="1"/>
            </p:cNvSpPr>
            <p:nvPr/>
          </p:nvSpPr>
          <p:spPr bwMode="auto">
            <a:xfrm>
              <a:off x="2148" y="2401"/>
              <a:ext cx="43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Group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70" name="Text Box 66"/>
            <p:cNvSpPr txBox="1">
              <a:spLocks noChangeArrowheads="1"/>
            </p:cNvSpPr>
            <p:nvPr/>
          </p:nvSpPr>
          <p:spPr bwMode="auto">
            <a:xfrm>
              <a:off x="2148" y="2506"/>
              <a:ext cx="43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Printer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71" name="Text Box 67"/>
            <p:cNvSpPr txBox="1">
              <a:spLocks noChangeArrowheads="1"/>
            </p:cNvSpPr>
            <p:nvPr/>
          </p:nvSpPr>
          <p:spPr bwMode="auto">
            <a:xfrm>
              <a:off x="2148" y="2714"/>
              <a:ext cx="5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Shared Folder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72" name="Text Box 68"/>
            <p:cNvSpPr txBox="1">
              <a:spLocks noChangeArrowheads="1"/>
            </p:cNvSpPr>
            <p:nvPr/>
          </p:nvSpPr>
          <p:spPr bwMode="auto">
            <a:xfrm>
              <a:off x="2148" y="2610"/>
              <a:ext cx="5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solidFill>
                    <a:schemeClr val="bg1"/>
                  </a:solidFill>
                  <a:latin typeface="Arial Narrow" pitchFamily="34" charset="0"/>
                </a:rPr>
                <a:t>User</a:t>
              </a:r>
              <a:endParaRPr lang="en-US" sz="1200" u="sng">
                <a:solidFill>
                  <a:schemeClr val="bg1"/>
                </a:solidFill>
                <a:latin typeface="Arial Narrow" pitchFamily="34" charset="0"/>
              </a:endParaRPr>
            </a:p>
          </p:txBody>
        </p:sp>
        <p:sp>
          <p:nvSpPr>
            <p:cNvPr id="47173" name="Text Box 69"/>
            <p:cNvSpPr txBox="1">
              <a:spLocks noChangeArrowheads="1"/>
            </p:cNvSpPr>
            <p:nvPr/>
          </p:nvSpPr>
          <p:spPr bwMode="auto">
            <a:xfrm>
              <a:off x="3124" y="2191"/>
              <a:ext cx="11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Create in:  nwtraders.msft/Users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74" name="Text Box 70"/>
            <p:cNvSpPr txBox="1">
              <a:spLocks noChangeArrowheads="1"/>
            </p:cNvSpPr>
            <p:nvPr/>
          </p:nvSpPr>
          <p:spPr bwMode="auto">
            <a:xfrm>
              <a:off x="2896" y="2503"/>
              <a:ext cx="49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 u="sng">
                  <a:latin typeface="Arial Narrow" pitchFamily="34" charset="0"/>
                </a:rPr>
                <a:t>F</a:t>
              </a:r>
              <a:r>
                <a:rPr lang="en-US" sz="1200">
                  <a:latin typeface="Arial Narrow" pitchFamily="34" charset="0"/>
                </a:rPr>
                <a:t>irst name: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75" name="Text Box 71"/>
            <p:cNvSpPr txBox="1">
              <a:spLocks noChangeArrowheads="1"/>
            </p:cNvSpPr>
            <p:nvPr/>
          </p:nvSpPr>
          <p:spPr bwMode="auto">
            <a:xfrm>
              <a:off x="2896" y="2683"/>
              <a:ext cx="49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 u="sng">
                  <a:latin typeface="Arial Narrow" pitchFamily="34" charset="0"/>
                </a:rPr>
                <a:t>L</a:t>
              </a:r>
              <a:r>
                <a:rPr lang="en-US" sz="1200">
                  <a:latin typeface="Arial Narrow" pitchFamily="34" charset="0"/>
                </a:rPr>
                <a:t>ast name: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76" name="Text Box 72"/>
            <p:cNvSpPr txBox="1">
              <a:spLocks noChangeArrowheads="1"/>
            </p:cNvSpPr>
            <p:nvPr/>
          </p:nvSpPr>
          <p:spPr bwMode="auto">
            <a:xfrm>
              <a:off x="2896" y="2851"/>
              <a:ext cx="49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Full n</a:t>
              </a:r>
              <a:r>
                <a:rPr lang="en-US" sz="1200" u="sng">
                  <a:latin typeface="Arial Narrow" pitchFamily="34" charset="0"/>
                </a:rPr>
                <a:t>a</a:t>
              </a:r>
              <a:r>
                <a:rPr lang="en-US" sz="1200">
                  <a:latin typeface="Arial Narrow" pitchFamily="34" charset="0"/>
                </a:rPr>
                <a:t>me: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77" name="Text Box 73"/>
            <p:cNvSpPr txBox="1">
              <a:spLocks noChangeArrowheads="1"/>
            </p:cNvSpPr>
            <p:nvPr/>
          </p:nvSpPr>
          <p:spPr bwMode="auto">
            <a:xfrm>
              <a:off x="3556" y="2503"/>
              <a:ext cx="49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Judy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78" name="Text Box 74"/>
            <p:cNvSpPr txBox="1">
              <a:spLocks noChangeArrowheads="1"/>
            </p:cNvSpPr>
            <p:nvPr/>
          </p:nvSpPr>
          <p:spPr bwMode="auto">
            <a:xfrm>
              <a:off x="3556" y="2671"/>
              <a:ext cx="49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Lew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79" name="Text Box 75"/>
            <p:cNvSpPr txBox="1">
              <a:spLocks noChangeArrowheads="1"/>
            </p:cNvSpPr>
            <p:nvPr/>
          </p:nvSpPr>
          <p:spPr bwMode="auto">
            <a:xfrm>
              <a:off x="3556" y="2851"/>
              <a:ext cx="49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Judy A. Lew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80" name="Text Box 76"/>
            <p:cNvSpPr txBox="1">
              <a:spLocks noChangeArrowheads="1"/>
            </p:cNvSpPr>
            <p:nvPr/>
          </p:nvSpPr>
          <p:spPr bwMode="auto">
            <a:xfrm>
              <a:off x="4402" y="2503"/>
              <a:ext cx="2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 u="sng">
                  <a:latin typeface="Arial Narrow" pitchFamily="34" charset="0"/>
                </a:rPr>
                <a:t>I</a:t>
              </a:r>
              <a:r>
                <a:rPr lang="en-US" sz="1200">
                  <a:latin typeface="Arial Narrow" pitchFamily="34" charset="0"/>
                </a:rPr>
                <a:t>nitials: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81" name="Text Box 77"/>
            <p:cNvSpPr txBox="1">
              <a:spLocks noChangeArrowheads="1"/>
            </p:cNvSpPr>
            <p:nvPr/>
          </p:nvSpPr>
          <p:spPr bwMode="auto">
            <a:xfrm>
              <a:off x="4714" y="2503"/>
              <a:ext cx="2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A</a:t>
              </a:r>
            </a:p>
          </p:txBody>
        </p:sp>
        <p:sp>
          <p:nvSpPr>
            <p:cNvPr id="47182" name="Text Box 78"/>
            <p:cNvSpPr txBox="1">
              <a:spLocks noChangeArrowheads="1"/>
            </p:cNvSpPr>
            <p:nvPr/>
          </p:nvSpPr>
          <p:spPr bwMode="auto">
            <a:xfrm>
              <a:off x="2896" y="3043"/>
              <a:ext cx="87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 u="sng">
                  <a:latin typeface="Arial Narrow" pitchFamily="34" charset="0"/>
                </a:rPr>
                <a:t>U</a:t>
              </a:r>
              <a:r>
                <a:rPr lang="en-US" sz="1200">
                  <a:latin typeface="Arial Narrow" pitchFamily="34" charset="0"/>
                </a:rPr>
                <a:t>ser logon name: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83" name="Text Box 79"/>
            <p:cNvSpPr txBox="1">
              <a:spLocks noChangeArrowheads="1"/>
            </p:cNvSpPr>
            <p:nvPr/>
          </p:nvSpPr>
          <p:spPr bwMode="auto">
            <a:xfrm>
              <a:off x="2914" y="3187"/>
              <a:ext cx="49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judy1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84" name="Text Box 80"/>
            <p:cNvSpPr txBox="1">
              <a:spLocks noChangeArrowheads="1"/>
            </p:cNvSpPr>
            <p:nvPr/>
          </p:nvSpPr>
          <p:spPr bwMode="auto">
            <a:xfrm>
              <a:off x="4006" y="3187"/>
              <a:ext cx="90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@nwtraders.msft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85" name="Text Box 81"/>
            <p:cNvSpPr txBox="1">
              <a:spLocks noChangeArrowheads="1"/>
            </p:cNvSpPr>
            <p:nvPr/>
          </p:nvSpPr>
          <p:spPr bwMode="auto">
            <a:xfrm>
              <a:off x="2896" y="3367"/>
              <a:ext cx="140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User logon name (pre-</a:t>
              </a:r>
              <a:r>
                <a:rPr lang="en-US" sz="1200" u="sng">
                  <a:latin typeface="Arial Narrow" pitchFamily="34" charset="0"/>
                </a:rPr>
                <a:t>W</a:t>
              </a:r>
              <a:r>
                <a:rPr lang="en-US" sz="1200">
                  <a:latin typeface="Arial Narrow" pitchFamily="34" charset="0"/>
                </a:rPr>
                <a:t>indows 2000):</a:t>
              </a:r>
            </a:p>
          </p:txBody>
        </p:sp>
        <p:sp>
          <p:nvSpPr>
            <p:cNvPr id="47186" name="Text Box 82"/>
            <p:cNvSpPr txBox="1">
              <a:spLocks noChangeArrowheads="1"/>
            </p:cNvSpPr>
            <p:nvPr/>
          </p:nvSpPr>
          <p:spPr bwMode="auto">
            <a:xfrm>
              <a:off x="2920" y="3505"/>
              <a:ext cx="96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NWTRADERS\</a:t>
              </a:r>
            </a:p>
          </p:txBody>
        </p:sp>
        <p:sp>
          <p:nvSpPr>
            <p:cNvPr id="47187" name="Text Box 83"/>
            <p:cNvSpPr txBox="1">
              <a:spLocks noChangeArrowheads="1"/>
            </p:cNvSpPr>
            <p:nvPr/>
          </p:nvSpPr>
          <p:spPr bwMode="auto">
            <a:xfrm>
              <a:off x="4006" y="3499"/>
              <a:ext cx="90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judy1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47188" name="Rectangle 84"/>
            <p:cNvSpPr>
              <a:spLocks noChangeArrowheads="1"/>
            </p:cNvSpPr>
            <p:nvPr/>
          </p:nvSpPr>
          <p:spPr bwMode="auto">
            <a:xfrm>
              <a:off x="4000" y="3900"/>
              <a:ext cx="243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dist="17961" dir="2700000" algn="ctr" rotWithShape="0">
                <a:schemeClr val="bg1"/>
              </a:outerShdw>
            </a:effectLst>
          </p:spPr>
          <p:txBody>
            <a:bodyPr wrap="none" lIns="0" tIns="0" rIns="0" bIns="0">
              <a:spAutoFit/>
            </a:bodyPr>
            <a:lstStyle/>
            <a:p>
              <a:r>
                <a:rPr lang="en-US" sz="1200">
                  <a:solidFill>
                    <a:srgbClr val="7F7F7F"/>
                  </a:solidFill>
                  <a:latin typeface="Arial Narrow" pitchFamily="34" charset="0"/>
                </a:rPr>
                <a:t>&lt; </a:t>
              </a:r>
              <a:r>
                <a:rPr lang="en-US" sz="1200" u="sng">
                  <a:solidFill>
                    <a:srgbClr val="7F7F7F"/>
                  </a:solidFill>
                  <a:latin typeface="Arial Narrow" pitchFamily="34" charset="0"/>
                </a:rPr>
                <a:t>B</a:t>
              </a:r>
              <a:r>
                <a:rPr lang="en-US" sz="1200">
                  <a:solidFill>
                    <a:srgbClr val="7F7F7F"/>
                  </a:solidFill>
                  <a:latin typeface="Arial Narrow" pitchFamily="34" charset="0"/>
                </a:rPr>
                <a:t>ack</a:t>
              </a:r>
            </a:p>
          </p:txBody>
        </p:sp>
        <p:sp>
          <p:nvSpPr>
            <p:cNvPr id="47189" name="Rectangle 85"/>
            <p:cNvSpPr>
              <a:spLocks noChangeArrowheads="1"/>
            </p:cNvSpPr>
            <p:nvPr/>
          </p:nvSpPr>
          <p:spPr bwMode="auto">
            <a:xfrm>
              <a:off x="4466" y="3891"/>
              <a:ext cx="23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200" u="sng">
                  <a:solidFill>
                    <a:srgbClr val="000000"/>
                  </a:solidFill>
                  <a:latin typeface="Arial Narrow" pitchFamily="34" charset="0"/>
                </a:rPr>
                <a:t>N</a:t>
              </a:r>
              <a:r>
                <a:rPr lang="en-US" sz="1200">
                  <a:solidFill>
                    <a:srgbClr val="000000"/>
                  </a:solidFill>
                  <a:latin typeface="Arial Narrow" pitchFamily="34" charset="0"/>
                </a:rPr>
                <a:t>ext &gt;</a:t>
              </a:r>
              <a:endParaRPr lang="en-US" sz="1200"/>
            </a:p>
          </p:txBody>
        </p:sp>
        <p:sp>
          <p:nvSpPr>
            <p:cNvPr id="47190" name="Rectangle 86"/>
            <p:cNvSpPr>
              <a:spLocks noChangeArrowheads="1"/>
            </p:cNvSpPr>
            <p:nvPr/>
          </p:nvSpPr>
          <p:spPr bwMode="auto">
            <a:xfrm>
              <a:off x="4970" y="3891"/>
              <a:ext cx="24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200">
                  <a:solidFill>
                    <a:srgbClr val="000000"/>
                  </a:solidFill>
                  <a:latin typeface="Arial Narrow" pitchFamily="34" charset="0"/>
                </a:rPr>
                <a:t>Cancel</a:t>
              </a:r>
              <a:endParaRPr lang="en-US" sz="1200"/>
            </a:p>
          </p:txBody>
        </p:sp>
      </p:grpSp>
      <p:sp>
        <p:nvSpPr>
          <p:cNvPr id="47191" name="Text Box 87"/>
          <p:cNvSpPr txBox="1">
            <a:spLocks noChangeArrowheads="1"/>
          </p:cNvSpPr>
          <p:nvPr/>
        </p:nvSpPr>
        <p:spPr bwMode="auto">
          <a:xfrm>
            <a:off x="1981200" y="3098800"/>
            <a:ext cx="1282700" cy="182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>
            <a:spAutoFit/>
          </a:bodyPr>
          <a:lstStyle/>
          <a:p>
            <a:r>
              <a:rPr lang="en-US" sz="1200">
                <a:latin typeface="Arial Narrow" pitchFamily="34" charset="0"/>
              </a:rPr>
              <a:t>Delegate Control…</a:t>
            </a:r>
            <a:endParaRPr lang="en-US" sz="1200" u="sng">
              <a:latin typeface="Arial Narrow" pitchFamily="34" charset="0"/>
            </a:endParaRPr>
          </a:p>
        </p:txBody>
      </p:sp>
      <p:sp>
        <p:nvSpPr>
          <p:cNvPr id="47192" name="Text Box 88"/>
          <p:cNvSpPr txBox="1">
            <a:spLocks noChangeArrowheads="1"/>
          </p:cNvSpPr>
          <p:nvPr/>
        </p:nvSpPr>
        <p:spPr bwMode="auto">
          <a:xfrm>
            <a:off x="4419600" y="2743200"/>
            <a:ext cx="2514600" cy="182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>
            <a:spAutoFit/>
          </a:bodyPr>
          <a:lstStyle/>
          <a:p>
            <a:r>
              <a:rPr lang="en-US" sz="1200" b="1">
                <a:solidFill>
                  <a:schemeClr val="bg1"/>
                </a:solidFill>
                <a:latin typeface="Arial Narrow" pitchFamily="34" charset="0"/>
              </a:rPr>
              <a:t>New Object - User</a:t>
            </a:r>
            <a:endParaRPr lang="en-US" sz="1200" b="1" u="sng">
              <a:solidFill>
                <a:schemeClr val="bg1"/>
              </a:solidFill>
              <a:latin typeface="Arial Narrow" pitchFamily="34" charset="0"/>
            </a:endParaRPr>
          </a:p>
        </p:txBody>
      </p:sp>
      <p:sp>
        <p:nvSpPr>
          <p:cNvPr id="47193" name="AutoShape 89"/>
          <p:cNvSpPr>
            <a:spLocks noChangeArrowheads="1"/>
          </p:cNvSpPr>
          <p:nvPr/>
        </p:nvSpPr>
        <p:spPr bwMode="auto">
          <a:xfrm flipH="1">
            <a:off x="5638800" y="2514600"/>
            <a:ext cx="684213" cy="606425"/>
          </a:xfrm>
          <a:prstGeom prst="rightArrow">
            <a:avLst>
              <a:gd name="adj1" fmla="val 49741"/>
              <a:gd name="adj2" fmla="val 63873"/>
            </a:avLst>
          </a:prstGeom>
          <a:gradFill rotWithShape="0">
            <a:gsLst>
              <a:gs pos="0">
                <a:srgbClr val="D20091">
                  <a:gamma/>
                  <a:tint val="47451"/>
                  <a:invGamma/>
                </a:srgbClr>
              </a:gs>
              <a:gs pos="100000">
                <a:srgbClr val="D20091"/>
              </a:gs>
            </a:gsLst>
            <a:lin ang="0" scaled="1"/>
          </a:gradFill>
          <a:ln w="6350">
            <a:solidFill>
              <a:srgbClr val="800080"/>
            </a:solidFill>
            <a:miter lim="800000"/>
            <a:headEnd/>
            <a:tailEnd/>
          </a:ln>
          <a:effectLst>
            <a:outerShdw dist="52363" dir="4557825" algn="ctr" rotWithShape="0">
              <a:srgbClr val="C0C0C0"/>
            </a:outerShdw>
          </a:effectLst>
        </p:spPr>
        <p:txBody>
          <a:bodyPr wrap="none" tIns="27432" bIns="27432" anchor="ctr"/>
          <a:lstStyle/>
          <a:p>
            <a:endParaRPr lang="en-US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357158" y="714357"/>
            <a:ext cx="8358246" cy="642942"/>
          </a:xfrm>
        </p:spPr>
        <p:txBody>
          <a:bodyPr/>
          <a:lstStyle/>
          <a:p>
            <a:r>
              <a:rPr lang="en-US" dirty="0"/>
              <a:t>Setting Password Requirements</a:t>
            </a:r>
          </a:p>
        </p:txBody>
      </p:sp>
      <p:pic>
        <p:nvPicPr>
          <p:cNvPr id="48132" name="Picture 4" descr="Create New Object-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28800" y="1620859"/>
            <a:ext cx="5886450" cy="4951413"/>
          </a:xfrm>
          <a:prstGeom prst="rect">
            <a:avLst/>
          </a:prstGeom>
          <a:noFill/>
        </p:spPr>
      </p:pic>
      <p:sp>
        <p:nvSpPr>
          <p:cNvPr id="48133" name="Text Box 5"/>
          <p:cNvSpPr txBox="1">
            <a:spLocks noChangeArrowheads="1"/>
          </p:cNvSpPr>
          <p:nvPr/>
        </p:nvSpPr>
        <p:spPr bwMode="auto">
          <a:xfrm>
            <a:off x="1909763" y="1622447"/>
            <a:ext cx="16097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45720" rIns="45720" anchor="ctr">
            <a:spAutoFit/>
          </a:bodyPr>
          <a:lstStyle/>
          <a:p>
            <a:r>
              <a:rPr lang="en-US" sz="1400" b="1">
                <a:solidFill>
                  <a:srgbClr val="FFFFFF"/>
                </a:solidFill>
                <a:latin typeface="Arial" charset="0"/>
              </a:rPr>
              <a:t>New Object - User</a:t>
            </a:r>
          </a:p>
        </p:txBody>
      </p:sp>
      <p:sp>
        <p:nvSpPr>
          <p:cNvPr id="48134" name="Text Box 6"/>
          <p:cNvSpPr txBox="1">
            <a:spLocks noChangeArrowheads="1"/>
          </p:cNvSpPr>
          <p:nvPr/>
        </p:nvSpPr>
        <p:spPr bwMode="auto">
          <a:xfrm>
            <a:off x="2633663" y="2244747"/>
            <a:ext cx="27813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45720" rIns="45720" anchor="ctr">
            <a:spAutoFit/>
          </a:bodyPr>
          <a:lstStyle/>
          <a:p>
            <a:r>
              <a:rPr lang="en-US" sz="1400">
                <a:latin typeface="Arial" charset="0"/>
              </a:rPr>
              <a:t>Create in:     nwtraders.msft/Users</a:t>
            </a:r>
          </a:p>
        </p:txBody>
      </p:sp>
      <p:sp>
        <p:nvSpPr>
          <p:cNvPr id="48135" name="Text Box 7"/>
          <p:cNvSpPr txBox="1">
            <a:spLocks noChangeArrowheads="1"/>
          </p:cNvSpPr>
          <p:nvPr/>
        </p:nvSpPr>
        <p:spPr bwMode="auto">
          <a:xfrm>
            <a:off x="2049463" y="2955947"/>
            <a:ext cx="9207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45720" rIns="45720" anchor="ctr">
            <a:spAutoFit/>
          </a:bodyPr>
          <a:lstStyle/>
          <a:p>
            <a:r>
              <a:rPr lang="en-US" sz="1400">
                <a:latin typeface="Arial" charset="0"/>
              </a:rPr>
              <a:t>Password:</a:t>
            </a:r>
          </a:p>
        </p:txBody>
      </p:sp>
      <p:sp>
        <p:nvSpPr>
          <p:cNvPr id="48136" name="Text Box 8"/>
          <p:cNvSpPr txBox="1">
            <a:spLocks noChangeArrowheads="1"/>
          </p:cNvSpPr>
          <p:nvPr/>
        </p:nvSpPr>
        <p:spPr bwMode="auto">
          <a:xfrm>
            <a:off x="2049463" y="3317897"/>
            <a:ext cx="15906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45720" rIns="45720" anchor="ctr">
            <a:spAutoFit/>
          </a:bodyPr>
          <a:lstStyle/>
          <a:p>
            <a:r>
              <a:rPr lang="en-US" sz="1400">
                <a:latin typeface="Arial" charset="0"/>
              </a:rPr>
              <a:t>Confirm Password:</a:t>
            </a:r>
          </a:p>
        </p:txBody>
      </p:sp>
      <p:sp>
        <p:nvSpPr>
          <p:cNvPr id="48137" name="Text Box 9"/>
          <p:cNvSpPr txBox="1">
            <a:spLocks noChangeArrowheads="1"/>
          </p:cNvSpPr>
          <p:nvPr/>
        </p:nvSpPr>
        <p:spPr bwMode="auto">
          <a:xfrm>
            <a:off x="4495800" y="6080147"/>
            <a:ext cx="639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45720" rIns="45720" anchor="ctr">
            <a:spAutoFit/>
          </a:bodyPr>
          <a:lstStyle/>
          <a:p>
            <a:pPr algn="ctr"/>
            <a:r>
              <a:rPr lang="en-US" sz="1400">
                <a:latin typeface="Arial" charset="0"/>
              </a:rPr>
              <a:t>&lt; Back</a:t>
            </a:r>
          </a:p>
        </p:txBody>
      </p:sp>
      <p:sp>
        <p:nvSpPr>
          <p:cNvPr id="48138" name="Text Box 10"/>
          <p:cNvSpPr txBox="1">
            <a:spLocks noChangeArrowheads="1"/>
          </p:cNvSpPr>
          <p:nvPr/>
        </p:nvSpPr>
        <p:spPr bwMode="auto">
          <a:xfrm>
            <a:off x="5578475" y="6080147"/>
            <a:ext cx="6096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45720" rIns="45720" anchor="ctr">
            <a:spAutoFit/>
          </a:bodyPr>
          <a:lstStyle/>
          <a:p>
            <a:pPr algn="ctr"/>
            <a:r>
              <a:rPr lang="en-US" sz="1400">
                <a:latin typeface="Arial" charset="0"/>
              </a:rPr>
              <a:t>Next &gt;</a:t>
            </a:r>
          </a:p>
        </p:txBody>
      </p:sp>
      <p:sp>
        <p:nvSpPr>
          <p:cNvPr id="48139" name="Text Box 11"/>
          <p:cNvSpPr txBox="1">
            <a:spLocks noChangeArrowheads="1"/>
          </p:cNvSpPr>
          <p:nvPr/>
        </p:nvSpPr>
        <p:spPr bwMode="auto">
          <a:xfrm>
            <a:off x="6692900" y="6080147"/>
            <a:ext cx="6445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45720" rIns="45720" anchor="ctr">
            <a:spAutoFit/>
          </a:bodyPr>
          <a:lstStyle/>
          <a:p>
            <a:pPr algn="ctr"/>
            <a:r>
              <a:rPr lang="en-US" sz="1400">
                <a:latin typeface="Arial" charset="0"/>
              </a:rPr>
              <a:t>Cancel</a:t>
            </a:r>
          </a:p>
        </p:txBody>
      </p:sp>
      <p:sp>
        <p:nvSpPr>
          <p:cNvPr id="48140" name="Text Box 12"/>
          <p:cNvSpPr txBox="1">
            <a:spLocks noChangeArrowheads="1"/>
          </p:cNvSpPr>
          <p:nvPr/>
        </p:nvSpPr>
        <p:spPr bwMode="auto">
          <a:xfrm>
            <a:off x="2351088" y="3892572"/>
            <a:ext cx="349408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latin typeface="Arial" charset="0"/>
              </a:rPr>
              <a:t>User must change password at next logon</a:t>
            </a:r>
          </a:p>
        </p:txBody>
      </p:sp>
      <p:sp>
        <p:nvSpPr>
          <p:cNvPr id="48141" name="Text Box 13"/>
          <p:cNvSpPr txBox="1">
            <a:spLocks noChangeArrowheads="1"/>
          </p:cNvSpPr>
          <p:nvPr/>
        </p:nvSpPr>
        <p:spPr bwMode="auto">
          <a:xfrm>
            <a:off x="2351088" y="4222772"/>
            <a:ext cx="2578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latin typeface="Arial" charset="0"/>
              </a:rPr>
              <a:t>User cannot change password</a:t>
            </a:r>
          </a:p>
        </p:txBody>
      </p:sp>
      <p:sp>
        <p:nvSpPr>
          <p:cNvPr id="48142" name="Text Box 14"/>
          <p:cNvSpPr txBox="1">
            <a:spLocks noChangeArrowheads="1"/>
          </p:cNvSpPr>
          <p:nvPr/>
        </p:nvSpPr>
        <p:spPr bwMode="auto">
          <a:xfrm>
            <a:off x="2351088" y="4554559"/>
            <a:ext cx="20764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latin typeface="Arial" charset="0"/>
              </a:rPr>
              <a:t>Password never expires</a:t>
            </a:r>
          </a:p>
        </p:txBody>
      </p:sp>
      <p:sp>
        <p:nvSpPr>
          <p:cNvPr id="48143" name="Text Box 15"/>
          <p:cNvSpPr txBox="1">
            <a:spLocks noChangeArrowheads="1"/>
          </p:cNvSpPr>
          <p:nvPr/>
        </p:nvSpPr>
        <p:spPr bwMode="auto">
          <a:xfrm>
            <a:off x="2351088" y="4886347"/>
            <a:ext cx="171291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latin typeface="Arial" charset="0"/>
              </a:rPr>
              <a:t>Account is disabled</a:t>
            </a:r>
          </a:p>
        </p:txBody>
      </p:sp>
      <p:sp>
        <p:nvSpPr>
          <p:cNvPr id="48144" name="Text Box 16"/>
          <p:cNvSpPr txBox="1">
            <a:spLocks noChangeArrowheads="1"/>
          </p:cNvSpPr>
          <p:nvPr/>
        </p:nvSpPr>
        <p:spPr bwMode="auto">
          <a:xfrm>
            <a:off x="3705225" y="2978172"/>
            <a:ext cx="895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800">
                <a:latin typeface="Arial" charset="0"/>
              </a:rPr>
              <a:t>********</a:t>
            </a:r>
          </a:p>
        </p:txBody>
      </p:sp>
      <p:sp>
        <p:nvSpPr>
          <p:cNvPr id="48145" name="Text Box 17"/>
          <p:cNvSpPr txBox="1">
            <a:spLocks noChangeArrowheads="1"/>
          </p:cNvSpPr>
          <p:nvPr/>
        </p:nvSpPr>
        <p:spPr bwMode="auto">
          <a:xfrm>
            <a:off x="3705225" y="3346472"/>
            <a:ext cx="895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800">
                <a:latin typeface="Arial" charset="0"/>
              </a:rPr>
              <a:t>********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82" name="Rectangle 30"/>
          <p:cNvSpPr>
            <a:spLocks noGrp="1" noChangeArrowheads="1"/>
          </p:cNvSpPr>
          <p:nvPr>
            <p:ph type="title"/>
          </p:nvPr>
        </p:nvSpPr>
        <p:spPr>
          <a:xfrm>
            <a:off x="500034" y="571480"/>
            <a:ext cx="7986714" cy="1143008"/>
          </a:xfrm>
        </p:spPr>
        <p:txBody>
          <a:bodyPr/>
          <a:lstStyle/>
          <a:p>
            <a:r>
              <a:rPr lang="en-US" dirty="0"/>
              <a:t>Managing User Data by Creating Home Folders</a:t>
            </a:r>
          </a:p>
        </p:txBody>
      </p:sp>
      <p:sp>
        <p:nvSpPr>
          <p:cNvPr id="49183" name="Rectangle 31"/>
          <p:cNvSpPr>
            <a:spLocks noGrp="1" noChangeArrowheads="1"/>
          </p:cNvSpPr>
          <p:nvPr>
            <p:ph type="body" idx="1"/>
          </p:nvPr>
        </p:nvSpPr>
        <p:spPr>
          <a:xfrm>
            <a:off x="3657600" y="2071678"/>
            <a:ext cx="4495800" cy="4484720"/>
          </a:xfrm>
        </p:spPr>
        <p:txBody>
          <a:bodyPr/>
          <a:lstStyle/>
          <a:p>
            <a:pPr marL="381000" indent="-381000">
              <a:lnSpc>
                <a:spcPct val="80000"/>
              </a:lnSpc>
              <a:buClr>
                <a:schemeClr val="accent2"/>
              </a:buClr>
            </a:pPr>
            <a:r>
              <a:rPr lang="en-US" sz="2200" dirty="0">
                <a:cs typeface="Times New Roman" charset="0"/>
              </a:rPr>
              <a:t>Consider the Following When</a:t>
            </a:r>
            <a:br>
              <a:rPr lang="en-US" sz="2200" dirty="0">
                <a:cs typeface="Times New Roman" charset="0"/>
              </a:rPr>
            </a:br>
            <a:r>
              <a:rPr lang="en-US" sz="2200" dirty="0">
                <a:cs typeface="Times New Roman" charset="0"/>
              </a:rPr>
              <a:t>You Create a Home Folder:</a:t>
            </a:r>
            <a:endParaRPr lang="en-US" sz="2200" dirty="0"/>
          </a:p>
          <a:p>
            <a:pPr marL="774700" lvl="1" indent="-381000">
              <a:lnSpc>
                <a:spcPct val="80000"/>
              </a:lnSpc>
            </a:pPr>
            <a:r>
              <a:rPr lang="en-US" sz="2200" dirty="0"/>
              <a:t>Backup and restore capability</a:t>
            </a:r>
          </a:p>
          <a:p>
            <a:pPr marL="774700" lvl="1" indent="-381000">
              <a:lnSpc>
                <a:spcPct val="80000"/>
              </a:lnSpc>
            </a:pPr>
            <a:r>
              <a:rPr lang="en-US" sz="2200" dirty="0"/>
              <a:t>Sufficient space on the server</a:t>
            </a:r>
          </a:p>
          <a:p>
            <a:pPr marL="774700" lvl="1" indent="-381000">
              <a:lnSpc>
                <a:spcPct val="80000"/>
              </a:lnSpc>
            </a:pPr>
            <a:r>
              <a:rPr lang="en-US" sz="2200" dirty="0"/>
              <a:t>Sufficient space on users’ computers</a:t>
            </a:r>
          </a:p>
          <a:p>
            <a:pPr marL="774700" lvl="1" indent="-381000">
              <a:lnSpc>
                <a:spcPct val="80000"/>
              </a:lnSpc>
            </a:pPr>
            <a:r>
              <a:rPr lang="en-US" sz="2200" dirty="0"/>
              <a:t>Network performance</a:t>
            </a:r>
          </a:p>
          <a:p>
            <a:pPr marL="381000" indent="-381000">
              <a:lnSpc>
                <a:spcPct val="80000"/>
              </a:lnSpc>
            </a:pPr>
            <a:r>
              <a:rPr lang="en-US" sz="2200" dirty="0">
                <a:cs typeface="Times New Roman" charset="0"/>
              </a:rPr>
              <a:t>To Create a Home Folder:</a:t>
            </a:r>
          </a:p>
          <a:p>
            <a:pPr marL="774700" lvl="1" indent="-381000">
              <a:lnSpc>
                <a:spcPct val="80000"/>
              </a:lnSpc>
              <a:buClr>
                <a:schemeClr val="accent2"/>
              </a:buClr>
              <a:buFont typeface="Wingdings" pitchFamily="2" charset="2"/>
              <a:buAutoNum type="arabicPeriod"/>
            </a:pPr>
            <a:r>
              <a:rPr lang="en-US" sz="2200" dirty="0"/>
              <a:t>Create a shared folder on a server</a:t>
            </a:r>
          </a:p>
          <a:p>
            <a:pPr marL="774700" lvl="1" indent="-381000">
              <a:lnSpc>
                <a:spcPct val="80000"/>
              </a:lnSpc>
              <a:buClr>
                <a:schemeClr val="accent2"/>
              </a:buClr>
              <a:buFont typeface="Wingdings" pitchFamily="2" charset="2"/>
              <a:buAutoNum type="arabicPeriod"/>
            </a:pPr>
            <a:r>
              <a:rPr lang="en-US" sz="2200" dirty="0"/>
              <a:t>Assign the appropriate permission</a:t>
            </a:r>
          </a:p>
          <a:p>
            <a:pPr marL="774700" lvl="1" indent="-381000">
              <a:lnSpc>
                <a:spcPct val="80000"/>
              </a:lnSpc>
              <a:buClr>
                <a:schemeClr val="accent2"/>
              </a:buClr>
              <a:buFont typeface="Wingdings" pitchFamily="2" charset="2"/>
              <a:buAutoNum type="arabicPeriod"/>
            </a:pPr>
            <a:r>
              <a:rPr lang="en-US" sz="2200" dirty="0"/>
              <a:t>Provide a path for the user account</a:t>
            </a:r>
            <a:endParaRPr lang="en-US" sz="2200" dirty="0">
              <a:cs typeface="Times New Roman" charset="0"/>
            </a:endParaRPr>
          </a:p>
        </p:txBody>
      </p:sp>
      <p:grpSp>
        <p:nvGrpSpPr>
          <p:cNvPr id="2" name="Group 29"/>
          <p:cNvGrpSpPr>
            <a:grpSpLocks/>
          </p:cNvGrpSpPr>
          <p:nvPr/>
        </p:nvGrpSpPr>
        <p:grpSpPr bwMode="auto">
          <a:xfrm>
            <a:off x="457200" y="2403498"/>
            <a:ext cx="3028950" cy="4114800"/>
            <a:chOff x="288" y="1128"/>
            <a:chExt cx="1908" cy="2592"/>
          </a:xfrm>
        </p:grpSpPr>
        <p:sp>
          <p:nvSpPr>
            <p:cNvPr id="49157" name="Rectangle 5"/>
            <p:cNvSpPr>
              <a:spLocks noChangeArrowheads="1"/>
            </p:cNvSpPr>
            <p:nvPr/>
          </p:nvSpPr>
          <p:spPr bwMode="auto">
            <a:xfrm>
              <a:off x="288" y="1128"/>
              <a:ext cx="1908" cy="2592"/>
            </a:xfrm>
            <a:prstGeom prst="rect">
              <a:avLst/>
            </a:prstGeom>
            <a:gradFill rotWithShape="0">
              <a:gsLst>
                <a:gs pos="0">
                  <a:schemeClr val="accent1"/>
                </a:gs>
                <a:gs pos="100000">
                  <a:srgbClr val="FCFEB9"/>
                </a:gs>
              </a:gsLst>
              <a:lin ang="2700000" scaled="1"/>
            </a:gradFill>
            <a:ln w="12700">
              <a:solidFill>
                <a:srgbClr val="336699"/>
              </a:solidFill>
              <a:miter lim="800000"/>
              <a:headEnd/>
              <a:tailEnd/>
            </a:ln>
            <a:effectLst>
              <a:outerShdw dist="71842" dir="2700000" algn="ctr" rotWithShape="0">
                <a:srgbClr val="33CCCC"/>
              </a:outerShdw>
            </a:effectLst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3" name="Group 6"/>
            <p:cNvGrpSpPr>
              <a:grpSpLocks/>
            </p:cNvGrpSpPr>
            <p:nvPr/>
          </p:nvGrpSpPr>
          <p:grpSpPr bwMode="auto">
            <a:xfrm>
              <a:off x="348" y="1327"/>
              <a:ext cx="1653" cy="2194"/>
              <a:chOff x="540" y="1303"/>
              <a:chExt cx="1653" cy="2194"/>
            </a:xfrm>
          </p:grpSpPr>
          <p:grpSp>
            <p:nvGrpSpPr>
              <p:cNvPr id="4" name="Group 7"/>
              <p:cNvGrpSpPr>
                <a:grpSpLocks/>
              </p:cNvGrpSpPr>
              <p:nvPr/>
            </p:nvGrpSpPr>
            <p:grpSpPr bwMode="auto">
              <a:xfrm>
                <a:off x="712" y="1303"/>
                <a:ext cx="747" cy="582"/>
                <a:chOff x="1840" y="1363"/>
                <a:chExt cx="747" cy="582"/>
              </a:xfrm>
            </p:grpSpPr>
            <p:sp>
              <p:nvSpPr>
                <p:cNvPr id="49160" name="Freeform 8"/>
                <p:cNvSpPr>
                  <a:spLocks/>
                </p:cNvSpPr>
                <p:nvPr/>
              </p:nvSpPr>
              <p:spPr bwMode="auto">
                <a:xfrm>
                  <a:off x="1927" y="1363"/>
                  <a:ext cx="660" cy="582"/>
                </a:xfrm>
                <a:custGeom>
                  <a:avLst/>
                  <a:gdLst/>
                  <a:ahLst/>
                  <a:cxnLst>
                    <a:cxn ang="0">
                      <a:pos x="0" y="720"/>
                    </a:cxn>
                    <a:cxn ang="0">
                      <a:pos x="816" y="720"/>
                    </a:cxn>
                    <a:cxn ang="0">
                      <a:pos x="816" y="144"/>
                    </a:cxn>
                    <a:cxn ang="0">
                      <a:pos x="480" y="144"/>
                    </a:cxn>
                    <a:cxn ang="0">
                      <a:pos x="384" y="0"/>
                    </a:cxn>
                    <a:cxn ang="0">
                      <a:pos x="96" y="0"/>
                    </a:cxn>
                    <a:cxn ang="0">
                      <a:pos x="0" y="144"/>
                    </a:cxn>
                    <a:cxn ang="0">
                      <a:pos x="0" y="720"/>
                    </a:cxn>
                  </a:cxnLst>
                  <a:rect l="0" t="0" r="r" b="b"/>
                  <a:pathLst>
                    <a:path w="816" h="720">
                      <a:moveTo>
                        <a:pt x="0" y="720"/>
                      </a:moveTo>
                      <a:lnTo>
                        <a:pt x="816" y="720"/>
                      </a:lnTo>
                      <a:lnTo>
                        <a:pt x="816" y="144"/>
                      </a:lnTo>
                      <a:lnTo>
                        <a:pt x="480" y="144"/>
                      </a:lnTo>
                      <a:lnTo>
                        <a:pt x="384" y="0"/>
                      </a:lnTo>
                      <a:lnTo>
                        <a:pt x="96" y="0"/>
                      </a:lnTo>
                      <a:lnTo>
                        <a:pt x="0" y="144"/>
                      </a:lnTo>
                      <a:lnTo>
                        <a:pt x="0" y="72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FFFFCC"/>
                    </a:gs>
                    <a:gs pos="100000">
                      <a:srgbClr val="FFE473"/>
                    </a:gs>
                  </a:gsLst>
                  <a:lin ang="2700000" scaled="1"/>
                </a:gradFill>
                <a:ln w="9525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>
                  <a:outerShdw dist="53882" dir="2700000" algn="ctr" rotWithShape="0">
                    <a:srgbClr val="C0C0C0"/>
                  </a:outerShdw>
                </a:effec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9161" name="AutoShape 9"/>
                <p:cNvSpPr>
                  <a:spLocks noChangeArrowheads="1"/>
                </p:cNvSpPr>
                <p:nvPr/>
              </p:nvSpPr>
              <p:spPr bwMode="auto">
                <a:xfrm flipH="1">
                  <a:off x="1840" y="1552"/>
                  <a:ext cx="737" cy="388"/>
                </a:xfrm>
                <a:prstGeom prst="parallelogram">
                  <a:avLst>
                    <a:gd name="adj" fmla="val 21105"/>
                  </a:avLst>
                </a:prstGeom>
                <a:gradFill rotWithShape="0">
                  <a:gsLst>
                    <a:gs pos="0">
                      <a:srgbClr val="FFFFCC"/>
                    </a:gs>
                    <a:gs pos="100000">
                      <a:srgbClr val="FFE473"/>
                    </a:gs>
                  </a:gsLst>
                  <a:lin ang="2700000" scaled="1"/>
                </a:gradFill>
                <a:ln w="9525" cap="rnd">
                  <a:solidFill>
                    <a:srgbClr val="000000"/>
                  </a:solidFill>
                  <a:miter lim="800000"/>
                  <a:headEnd/>
                  <a:tailEnd/>
                </a:ln>
                <a:effectLst>
                  <a:outerShdw dist="53882" dir="2700000" algn="ctr" rotWithShape="0">
                    <a:srgbClr val="C0C0C0"/>
                  </a:outerShdw>
                </a:effectLst>
              </p:spPr>
              <p:txBody>
                <a:bodyPr/>
                <a:lstStyle/>
                <a:p>
                  <a:pPr algn="ctr"/>
                  <a:endParaRPr lang="en-US" sz="1800" b="1">
                    <a:latin typeface="Arial Narrow" pitchFamily="34" charset="0"/>
                  </a:endParaRPr>
                </a:p>
              </p:txBody>
            </p:sp>
          </p:grpSp>
          <p:sp>
            <p:nvSpPr>
              <p:cNvPr id="49162" name="Freeform 10"/>
              <p:cNvSpPr>
                <a:spLocks/>
              </p:cNvSpPr>
              <p:nvPr/>
            </p:nvSpPr>
            <p:spPr bwMode="auto">
              <a:xfrm>
                <a:off x="1705" y="1937"/>
                <a:ext cx="488" cy="396"/>
              </a:xfrm>
              <a:custGeom>
                <a:avLst/>
                <a:gdLst/>
                <a:ahLst/>
                <a:cxnLst>
                  <a:cxn ang="0">
                    <a:pos x="0" y="996"/>
                  </a:cxn>
                  <a:cxn ang="0">
                    <a:pos x="0" y="94"/>
                  </a:cxn>
                  <a:cxn ang="0">
                    <a:pos x="79" y="0"/>
                  </a:cxn>
                  <a:cxn ang="0">
                    <a:pos x="467" y="0"/>
                  </a:cxn>
                  <a:cxn ang="0">
                    <a:pos x="526" y="93"/>
                  </a:cxn>
                  <a:cxn ang="0">
                    <a:pos x="1248" y="94"/>
                  </a:cxn>
                  <a:cxn ang="0">
                    <a:pos x="1248" y="996"/>
                  </a:cxn>
                  <a:cxn ang="0">
                    <a:pos x="0" y="996"/>
                  </a:cxn>
                </a:cxnLst>
                <a:rect l="0" t="0" r="r" b="b"/>
                <a:pathLst>
                  <a:path w="1248" h="996">
                    <a:moveTo>
                      <a:pt x="0" y="996"/>
                    </a:moveTo>
                    <a:lnTo>
                      <a:pt x="0" y="94"/>
                    </a:lnTo>
                    <a:lnTo>
                      <a:pt x="79" y="0"/>
                    </a:lnTo>
                    <a:lnTo>
                      <a:pt x="467" y="0"/>
                    </a:lnTo>
                    <a:lnTo>
                      <a:pt x="526" y="93"/>
                    </a:lnTo>
                    <a:lnTo>
                      <a:pt x="1248" y="94"/>
                    </a:lnTo>
                    <a:lnTo>
                      <a:pt x="1248" y="996"/>
                    </a:lnTo>
                    <a:lnTo>
                      <a:pt x="0" y="996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FFFFCC"/>
                  </a:gs>
                  <a:gs pos="100000">
                    <a:srgbClr val="FFE473"/>
                  </a:gs>
                </a:gsLst>
                <a:lin ang="2700000" scaled="1"/>
              </a:gradFill>
              <a:ln w="9525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>
                <a:outerShdw dist="53882" dir="2700000" algn="ctr" rotWithShape="0">
                  <a:srgbClr val="C0C0C0"/>
                </a:outerShdw>
              </a:effec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9163" name="Text Box 11"/>
              <p:cNvSpPr txBox="1">
                <a:spLocks noChangeArrowheads="1"/>
              </p:cNvSpPr>
              <p:nvPr/>
            </p:nvSpPr>
            <p:spPr bwMode="auto">
              <a:xfrm>
                <a:off x="804" y="1524"/>
                <a:ext cx="600" cy="2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b="1">
                    <a:latin typeface="Arial Narrow" pitchFamily="34" charset="0"/>
                  </a:rPr>
                  <a:t>\Home</a:t>
                </a:r>
              </a:p>
            </p:txBody>
          </p:sp>
          <p:sp>
            <p:nvSpPr>
              <p:cNvPr id="49164" name="Freeform 12"/>
              <p:cNvSpPr>
                <a:spLocks/>
              </p:cNvSpPr>
              <p:nvPr/>
            </p:nvSpPr>
            <p:spPr bwMode="auto">
              <a:xfrm>
                <a:off x="1705" y="2537"/>
                <a:ext cx="488" cy="396"/>
              </a:xfrm>
              <a:custGeom>
                <a:avLst/>
                <a:gdLst/>
                <a:ahLst/>
                <a:cxnLst>
                  <a:cxn ang="0">
                    <a:pos x="0" y="996"/>
                  </a:cxn>
                  <a:cxn ang="0">
                    <a:pos x="0" y="94"/>
                  </a:cxn>
                  <a:cxn ang="0">
                    <a:pos x="79" y="0"/>
                  </a:cxn>
                  <a:cxn ang="0">
                    <a:pos x="467" y="0"/>
                  </a:cxn>
                  <a:cxn ang="0">
                    <a:pos x="526" y="93"/>
                  </a:cxn>
                  <a:cxn ang="0">
                    <a:pos x="1248" y="94"/>
                  </a:cxn>
                  <a:cxn ang="0">
                    <a:pos x="1248" y="996"/>
                  </a:cxn>
                  <a:cxn ang="0">
                    <a:pos x="0" y="996"/>
                  </a:cxn>
                </a:cxnLst>
                <a:rect l="0" t="0" r="r" b="b"/>
                <a:pathLst>
                  <a:path w="1248" h="996">
                    <a:moveTo>
                      <a:pt x="0" y="996"/>
                    </a:moveTo>
                    <a:lnTo>
                      <a:pt x="0" y="94"/>
                    </a:lnTo>
                    <a:lnTo>
                      <a:pt x="79" y="0"/>
                    </a:lnTo>
                    <a:lnTo>
                      <a:pt x="467" y="0"/>
                    </a:lnTo>
                    <a:lnTo>
                      <a:pt x="526" y="93"/>
                    </a:lnTo>
                    <a:lnTo>
                      <a:pt x="1248" y="94"/>
                    </a:lnTo>
                    <a:lnTo>
                      <a:pt x="1248" y="996"/>
                    </a:lnTo>
                    <a:lnTo>
                      <a:pt x="0" y="996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FFFFCC"/>
                  </a:gs>
                  <a:gs pos="100000">
                    <a:srgbClr val="FFE473"/>
                  </a:gs>
                </a:gsLst>
                <a:lin ang="2700000" scaled="1"/>
              </a:gradFill>
              <a:ln w="9525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>
                <a:outerShdw dist="53882" dir="2700000" algn="ctr" rotWithShape="0">
                  <a:srgbClr val="C0C0C0"/>
                </a:outerShdw>
              </a:effec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9165" name="Freeform 13"/>
              <p:cNvSpPr>
                <a:spLocks/>
              </p:cNvSpPr>
              <p:nvPr/>
            </p:nvSpPr>
            <p:spPr bwMode="auto">
              <a:xfrm>
                <a:off x="1705" y="3101"/>
                <a:ext cx="488" cy="396"/>
              </a:xfrm>
              <a:custGeom>
                <a:avLst/>
                <a:gdLst/>
                <a:ahLst/>
                <a:cxnLst>
                  <a:cxn ang="0">
                    <a:pos x="0" y="996"/>
                  </a:cxn>
                  <a:cxn ang="0">
                    <a:pos x="0" y="94"/>
                  </a:cxn>
                  <a:cxn ang="0">
                    <a:pos x="79" y="0"/>
                  </a:cxn>
                  <a:cxn ang="0">
                    <a:pos x="467" y="0"/>
                  </a:cxn>
                  <a:cxn ang="0">
                    <a:pos x="526" y="93"/>
                  </a:cxn>
                  <a:cxn ang="0">
                    <a:pos x="1248" y="94"/>
                  </a:cxn>
                  <a:cxn ang="0">
                    <a:pos x="1248" y="996"/>
                  </a:cxn>
                  <a:cxn ang="0">
                    <a:pos x="0" y="996"/>
                  </a:cxn>
                </a:cxnLst>
                <a:rect l="0" t="0" r="r" b="b"/>
                <a:pathLst>
                  <a:path w="1248" h="996">
                    <a:moveTo>
                      <a:pt x="0" y="996"/>
                    </a:moveTo>
                    <a:lnTo>
                      <a:pt x="0" y="94"/>
                    </a:lnTo>
                    <a:lnTo>
                      <a:pt x="79" y="0"/>
                    </a:lnTo>
                    <a:lnTo>
                      <a:pt x="467" y="0"/>
                    </a:lnTo>
                    <a:lnTo>
                      <a:pt x="526" y="93"/>
                    </a:lnTo>
                    <a:lnTo>
                      <a:pt x="1248" y="94"/>
                    </a:lnTo>
                    <a:lnTo>
                      <a:pt x="1248" y="996"/>
                    </a:lnTo>
                    <a:lnTo>
                      <a:pt x="0" y="996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FFFFCC"/>
                  </a:gs>
                  <a:gs pos="100000">
                    <a:srgbClr val="FFE473"/>
                  </a:gs>
                </a:gsLst>
                <a:lin ang="2700000" scaled="1"/>
              </a:gradFill>
              <a:ln w="9525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>
                <a:outerShdw dist="53882" dir="2700000" algn="ctr" rotWithShape="0">
                  <a:srgbClr val="C0C0C0"/>
                </a:outerShdw>
              </a:effec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9166" name="Text Box 14"/>
              <p:cNvSpPr txBox="1">
                <a:spLocks noChangeArrowheads="1"/>
              </p:cNvSpPr>
              <p:nvPr/>
            </p:nvSpPr>
            <p:spPr bwMode="auto">
              <a:xfrm>
                <a:off x="1728" y="2052"/>
                <a:ext cx="456" cy="23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sz="1800" b="1">
                    <a:latin typeface="Arial Narrow" pitchFamily="34" charset="0"/>
                  </a:rPr>
                  <a:t>User1</a:t>
                </a:r>
              </a:p>
            </p:txBody>
          </p:sp>
          <p:sp>
            <p:nvSpPr>
              <p:cNvPr id="49167" name="Text Box 15"/>
              <p:cNvSpPr txBox="1">
                <a:spLocks noChangeArrowheads="1"/>
              </p:cNvSpPr>
              <p:nvPr/>
            </p:nvSpPr>
            <p:spPr bwMode="auto">
              <a:xfrm>
                <a:off x="1728" y="2640"/>
                <a:ext cx="456" cy="23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sz="1800" b="1">
                    <a:latin typeface="Arial Narrow" pitchFamily="34" charset="0"/>
                  </a:rPr>
                  <a:t>User2</a:t>
                </a:r>
              </a:p>
            </p:txBody>
          </p:sp>
          <p:sp>
            <p:nvSpPr>
              <p:cNvPr id="49168" name="Text Box 16"/>
              <p:cNvSpPr txBox="1">
                <a:spLocks noChangeArrowheads="1"/>
              </p:cNvSpPr>
              <p:nvPr/>
            </p:nvSpPr>
            <p:spPr bwMode="auto">
              <a:xfrm>
                <a:off x="1716" y="3204"/>
                <a:ext cx="456" cy="23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sz="1800" b="1">
                    <a:latin typeface="Arial Narrow" pitchFamily="34" charset="0"/>
                  </a:rPr>
                  <a:t>User3</a:t>
                </a:r>
              </a:p>
            </p:txBody>
          </p:sp>
          <p:sp>
            <p:nvSpPr>
              <p:cNvPr id="49169" name="Line 17"/>
              <p:cNvSpPr>
                <a:spLocks noChangeShapeType="1"/>
              </p:cNvSpPr>
              <p:nvPr/>
            </p:nvSpPr>
            <p:spPr bwMode="auto">
              <a:xfrm>
                <a:off x="1092" y="1896"/>
                <a:ext cx="0" cy="144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9170" name="Line 18"/>
              <p:cNvSpPr>
                <a:spLocks noChangeShapeType="1"/>
              </p:cNvSpPr>
              <p:nvPr/>
            </p:nvSpPr>
            <p:spPr bwMode="auto">
              <a:xfrm>
                <a:off x="1092" y="3336"/>
                <a:ext cx="61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9171" name="Line 19"/>
              <p:cNvSpPr>
                <a:spLocks noChangeShapeType="1"/>
              </p:cNvSpPr>
              <p:nvPr/>
            </p:nvSpPr>
            <p:spPr bwMode="auto">
              <a:xfrm>
                <a:off x="1092" y="2772"/>
                <a:ext cx="61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9172" name="Line 20"/>
              <p:cNvSpPr>
                <a:spLocks noChangeShapeType="1"/>
              </p:cNvSpPr>
              <p:nvPr/>
            </p:nvSpPr>
            <p:spPr bwMode="auto">
              <a:xfrm>
                <a:off x="1092" y="2160"/>
                <a:ext cx="61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grpSp>
            <p:nvGrpSpPr>
              <p:cNvPr id="5" name="Group 21"/>
              <p:cNvGrpSpPr>
                <a:grpSpLocks/>
              </p:cNvGrpSpPr>
              <p:nvPr/>
            </p:nvGrpSpPr>
            <p:grpSpPr bwMode="auto">
              <a:xfrm>
                <a:off x="540" y="1724"/>
                <a:ext cx="602" cy="266"/>
                <a:chOff x="3730" y="1858"/>
                <a:chExt cx="534" cy="230"/>
              </a:xfrm>
            </p:grpSpPr>
            <p:grpSp>
              <p:nvGrpSpPr>
                <p:cNvPr id="6" name="Group 22"/>
                <p:cNvGrpSpPr>
                  <a:grpSpLocks/>
                </p:cNvGrpSpPr>
                <p:nvPr/>
              </p:nvGrpSpPr>
              <p:grpSpPr bwMode="auto">
                <a:xfrm>
                  <a:off x="3734" y="1870"/>
                  <a:ext cx="530" cy="218"/>
                  <a:chOff x="3826" y="1954"/>
                  <a:chExt cx="530" cy="218"/>
                </a:xfrm>
              </p:grpSpPr>
              <p:sp>
                <p:nvSpPr>
                  <p:cNvPr id="49175" name="Freeform 23"/>
                  <p:cNvSpPr>
                    <a:spLocks/>
                  </p:cNvSpPr>
                  <p:nvPr/>
                </p:nvSpPr>
                <p:spPr bwMode="auto">
                  <a:xfrm>
                    <a:off x="3982" y="1996"/>
                    <a:ext cx="374" cy="176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136" y="0"/>
                      </a:cxn>
                      <a:cxn ang="0">
                        <a:pos x="199" y="15"/>
                      </a:cxn>
                      <a:cxn ang="0">
                        <a:pos x="278" y="64"/>
                      </a:cxn>
                      <a:cxn ang="0">
                        <a:pos x="290" y="74"/>
                      </a:cxn>
                      <a:cxn ang="0">
                        <a:pos x="281" y="92"/>
                      </a:cxn>
                      <a:cxn ang="0">
                        <a:pos x="264" y="100"/>
                      </a:cxn>
                      <a:cxn ang="0">
                        <a:pos x="238" y="96"/>
                      </a:cxn>
                      <a:cxn ang="0">
                        <a:pos x="206" y="84"/>
                      </a:cxn>
                      <a:cxn ang="0">
                        <a:pos x="180" y="68"/>
                      </a:cxn>
                      <a:cxn ang="0">
                        <a:pos x="178" y="70"/>
                      </a:cxn>
                      <a:cxn ang="0">
                        <a:pos x="230" y="102"/>
                      </a:cxn>
                      <a:cxn ang="0">
                        <a:pos x="274" y="110"/>
                      </a:cxn>
                      <a:cxn ang="0">
                        <a:pos x="320" y="110"/>
                      </a:cxn>
                      <a:cxn ang="0">
                        <a:pos x="354" y="100"/>
                      </a:cxn>
                      <a:cxn ang="0">
                        <a:pos x="374" y="106"/>
                      </a:cxn>
                      <a:cxn ang="0">
                        <a:pos x="374" y="128"/>
                      </a:cxn>
                      <a:cxn ang="0">
                        <a:pos x="362" y="150"/>
                      </a:cxn>
                      <a:cxn ang="0">
                        <a:pos x="336" y="164"/>
                      </a:cxn>
                      <a:cxn ang="0">
                        <a:pos x="306" y="174"/>
                      </a:cxn>
                      <a:cxn ang="0">
                        <a:pos x="130" y="176"/>
                      </a:cxn>
                      <a:cxn ang="0">
                        <a:pos x="104" y="158"/>
                      </a:cxn>
                      <a:cxn ang="0">
                        <a:pos x="74" y="146"/>
                      </a:cxn>
                      <a:cxn ang="0">
                        <a:pos x="46" y="126"/>
                      </a:cxn>
                      <a:cxn ang="0">
                        <a:pos x="26" y="110"/>
                      </a:cxn>
                      <a:cxn ang="0">
                        <a:pos x="2" y="11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374" h="176">
                        <a:moveTo>
                          <a:pt x="0" y="0"/>
                        </a:moveTo>
                        <a:lnTo>
                          <a:pt x="136" y="0"/>
                        </a:lnTo>
                        <a:lnTo>
                          <a:pt x="199" y="15"/>
                        </a:lnTo>
                        <a:lnTo>
                          <a:pt x="278" y="64"/>
                        </a:lnTo>
                        <a:lnTo>
                          <a:pt x="290" y="74"/>
                        </a:lnTo>
                        <a:lnTo>
                          <a:pt x="281" y="92"/>
                        </a:lnTo>
                        <a:lnTo>
                          <a:pt x="264" y="100"/>
                        </a:lnTo>
                        <a:lnTo>
                          <a:pt x="238" y="96"/>
                        </a:lnTo>
                        <a:lnTo>
                          <a:pt x="206" y="84"/>
                        </a:lnTo>
                        <a:lnTo>
                          <a:pt x="180" y="68"/>
                        </a:lnTo>
                        <a:lnTo>
                          <a:pt x="178" y="70"/>
                        </a:lnTo>
                        <a:lnTo>
                          <a:pt x="230" y="102"/>
                        </a:lnTo>
                        <a:lnTo>
                          <a:pt x="274" y="110"/>
                        </a:lnTo>
                        <a:lnTo>
                          <a:pt x="320" y="110"/>
                        </a:lnTo>
                        <a:lnTo>
                          <a:pt x="354" y="100"/>
                        </a:lnTo>
                        <a:lnTo>
                          <a:pt x="374" y="106"/>
                        </a:lnTo>
                        <a:lnTo>
                          <a:pt x="374" y="128"/>
                        </a:lnTo>
                        <a:lnTo>
                          <a:pt x="362" y="150"/>
                        </a:lnTo>
                        <a:lnTo>
                          <a:pt x="336" y="164"/>
                        </a:lnTo>
                        <a:lnTo>
                          <a:pt x="306" y="174"/>
                        </a:lnTo>
                        <a:lnTo>
                          <a:pt x="130" y="176"/>
                        </a:lnTo>
                        <a:lnTo>
                          <a:pt x="104" y="158"/>
                        </a:lnTo>
                        <a:lnTo>
                          <a:pt x="74" y="146"/>
                        </a:lnTo>
                        <a:lnTo>
                          <a:pt x="46" y="126"/>
                        </a:lnTo>
                        <a:lnTo>
                          <a:pt x="26" y="110"/>
                        </a:lnTo>
                        <a:lnTo>
                          <a:pt x="2" y="11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 w="6350" cap="flat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tIns="27432" bIns="27432" anchor="ctr">
                    <a:spAutoFit/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49176" name="Freeform 24"/>
                  <p:cNvSpPr>
                    <a:spLocks/>
                  </p:cNvSpPr>
                  <p:nvPr/>
                </p:nvSpPr>
                <p:spPr bwMode="auto">
                  <a:xfrm>
                    <a:off x="3826" y="1954"/>
                    <a:ext cx="163" cy="179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0" y="348"/>
                      </a:cxn>
                      <a:cxn ang="0">
                        <a:pos x="240" y="348"/>
                      </a:cxn>
                      <a:cxn ang="0">
                        <a:pos x="240" y="87"/>
                      </a:cxn>
                      <a:cxn ang="0">
                        <a:pos x="207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240" h="348">
                        <a:moveTo>
                          <a:pt x="0" y="0"/>
                        </a:moveTo>
                        <a:lnTo>
                          <a:pt x="0" y="348"/>
                        </a:lnTo>
                        <a:lnTo>
                          <a:pt x="240" y="348"/>
                        </a:lnTo>
                        <a:lnTo>
                          <a:pt x="240" y="87"/>
                        </a:lnTo>
                        <a:lnTo>
                          <a:pt x="207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 w="6350" cap="flat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tIns="27432" bIns="27432" anchor="ctr">
                    <a:spAutoFit/>
                  </a:bodyPr>
                  <a:lstStyle/>
                  <a:p>
                    <a:endParaRPr lang="en-US"/>
                  </a:p>
                </p:txBody>
              </p:sp>
            </p:grpSp>
            <p:sp>
              <p:nvSpPr>
                <p:cNvPr id="49177" name="Freeform 25"/>
                <p:cNvSpPr>
                  <a:spLocks/>
                </p:cNvSpPr>
                <p:nvPr/>
              </p:nvSpPr>
              <p:spPr bwMode="auto">
                <a:xfrm>
                  <a:off x="3886" y="1900"/>
                  <a:ext cx="374" cy="176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136" y="0"/>
                    </a:cxn>
                    <a:cxn ang="0">
                      <a:pos x="199" y="15"/>
                    </a:cxn>
                    <a:cxn ang="0">
                      <a:pos x="278" y="64"/>
                    </a:cxn>
                    <a:cxn ang="0">
                      <a:pos x="290" y="74"/>
                    </a:cxn>
                    <a:cxn ang="0">
                      <a:pos x="281" y="92"/>
                    </a:cxn>
                    <a:cxn ang="0">
                      <a:pos x="264" y="100"/>
                    </a:cxn>
                    <a:cxn ang="0">
                      <a:pos x="238" y="96"/>
                    </a:cxn>
                    <a:cxn ang="0">
                      <a:pos x="206" y="84"/>
                    </a:cxn>
                    <a:cxn ang="0">
                      <a:pos x="180" y="68"/>
                    </a:cxn>
                    <a:cxn ang="0">
                      <a:pos x="178" y="70"/>
                    </a:cxn>
                    <a:cxn ang="0">
                      <a:pos x="230" y="102"/>
                    </a:cxn>
                    <a:cxn ang="0">
                      <a:pos x="274" y="110"/>
                    </a:cxn>
                    <a:cxn ang="0">
                      <a:pos x="320" y="110"/>
                    </a:cxn>
                    <a:cxn ang="0">
                      <a:pos x="354" y="100"/>
                    </a:cxn>
                    <a:cxn ang="0">
                      <a:pos x="374" y="106"/>
                    </a:cxn>
                    <a:cxn ang="0">
                      <a:pos x="374" y="128"/>
                    </a:cxn>
                    <a:cxn ang="0">
                      <a:pos x="362" y="150"/>
                    </a:cxn>
                    <a:cxn ang="0">
                      <a:pos x="336" y="164"/>
                    </a:cxn>
                    <a:cxn ang="0">
                      <a:pos x="306" y="174"/>
                    </a:cxn>
                    <a:cxn ang="0">
                      <a:pos x="130" y="176"/>
                    </a:cxn>
                    <a:cxn ang="0">
                      <a:pos x="104" y="158"/>
                    </a:cxn>
                    <a:cxn ang="0">
                      <a:pos x="74" y="146"/>
                    </a:cxn>
                    <a:cxn ang="0">
                      <a:pos x="46" y="126"/>
                    </a:cxn>
                    <a:cxn ang="0">
                      <a:pos x="26" y="110"/>
                    </a:cxn>
                    <a:cxn ang="0">
                      <a:pos x="2" y="11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374" h="176">
                      <a:moveTo>
                        <a:pt x="0" y="0"/>
                      </a:moveTo>
                      <a:lnTo>
                        <a:pt x="136" y="0"/>
                      </a:lnTo>
                      <a:lnTo>
                        <a:pt x="199" y="15"/>
                      </a:lnTo>
                      <a:lnTo>
                        <a:pt x="278" y="64"/>
                      </a:lnTo>
                      <a:lnTo>
                        <a:pt x="290" y="74"/>
                      </a:lnTo>
                      <a:lnTo>
                        <a:pt x="281" y="92"/>
                      </a:lnTo>
                      <a:lnTo>
                        <a:pt x="264" y="100"/>
                      </a:lnTo>
                      <a:lnTo>
                        <a:pt x="238" y="96"/>
                      </a:lnTo>
                      <a:lnTo>
                        <a:pt x="206" y="84"/>
                      </a:lnTo>
                      <a:lnTo>
                        <a:pt x="180" y="68"/>
                      </a:lnTo>
                      <a:lnTo>
                        <a:pt x="178" y="70"/>
                      </a:lnTo>
                      <a:lnTo>
                        <a:pt x="230" y="102"/>
                      </a:lnTo>
                      <a:lnTo>
                        <a:pt x="274" y="110"/>
                      </a:lnTo>
                      <a:lnTo>
                        <a:pt x="320" y="110"/>
                      </a:lnTo>
                      <a:lnTo>
                        <a:pt x="354" y="100"/>
                      </a:lnTo>
                      <a:lnTo>
                        <a:pt x="374" y="106"/>
                      </a:lnTo>
                      <a:lnTo>
                        <a:pt x="374" y="128"/>
                      </a:lnTo>
                      <a:lnTo>
                        <a:pt x="362" y="150"/>
                      </a:lnTo>
                      <a:lnTo>
                        <a:pt x="336" y="164"/>
                      </a:lnTo>
                      <a:lnTo>
                        <a:pt x="306" y="174"/>
                      </a:lnTo>
                      <a:lnTo>
                        <a:pt x="130" y="176"/>
                      </a:lnTo>
                      <a:lnTo>
                        <a:pt x="104" y="158"/>
                      </a:lnTo>
                      <a:lnTo>
                        <a:pt x="74" y="146"/>
                      </a:lnTo>
                      <a:lnTo>
                        <a:pt x="46" y="126"/>
                      </a:lnTo>
                      <a:lnTo>
                        <a:pt x="26" y="110"/>
                      </a:lnTo>
                      <a:lnTo>
                        <a:pt x="2" y="11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1"/>
                    </a:gs>
                    <a:gs pos="100000">
                      <a:srgbClr val="C0C0C0"/>
                    </a:gs>
                  </a:gsLst>
                  <a:path path="rect">
                    <a:fillToRect l="50000" t="50000" r="50000" b="50000"/>
                  </a:path>
                </a:gradFill>
                <a:ln w="6350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tIns="27432" bIns="27432" anchor="ctr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49178" name="Freeform 26"/>
                <p:cNvSpPr>
                  <a:spLocks/>
                </p:cNvSpPr>
                <p:nvPr/>
              </p:nvSpPr>
              <p:spPr bwMode="auto">
                <a:xfrm>
                  <a:off x="3730" y="1858"/>
                  <a:ext cx="163" cy="179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348"/>
                    </a:cxn>
                    <a:cxn ang="0">
                      <a:pos x="240" y="348"/>
                    </a:cxn>
                    <a:cxn ang="0">
                      <a:pos x="240" y="87"/>
                    </a:cxn>
                    <a:cxn ang="0">
                      <a:pos x="207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240" h="348">
                      <a:moveTo>
                        <a:pt x="0" y="0"/>
                      </a:moveTo>
                      <a:lnTo>
                        <a:pt x="0" y="348"/>
                      </a:lnTo>
                      <a:lnTo>
                        <a:pt x="240" y="348"/>
                      </a:lnTo>
                      <a:lnTo>
                        <a:pt x="240" y="87"/>
                      </a:lnTo>
                      <a:lnTo>
                        <a:pt x="207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0000FF">
                        <a:gamma/>
                        <a:tint val="45490"/>
                        <a:invGamma/>
                      </a:srgbClr>
                    </a:gs>
                    <a:gs pos="100000">
                      <a:srgbClr val="0000FF"/>
                    </a:gs>
                  </a:gsLst>
                  <a:lin ang="5400000" scaled="1"/>
                </a:gradFill>
                <a:ln w="6350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tIns="27432" bIns="27432" anchor="ctr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49179" name="Freeform 27"/>
                <p:cNvSpPr>
                  <a:spLocks/>
                </p:cNvSpPr>
                <p:nvPr/>
              </p:nvSpPr>
              <p:spPr bwMode="auto">
                <a:xfrm>
                  <a:off x="3736" y="1864"/>
                  <a:ext cx="149" cy="53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103"/>
                    </a:cxn>
                    <a:cxn ang="0">
                      <a:pos x="219" y="103"/>
                    </a:cxn>
                    <a:cxn ang="0">
                      <a:pos x="219" y="78"/>
                    </a:cxn>
                    <a:cxn ang="0">
                      <a:pos x="186" y="1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219" h="103">
                      <a:moveTo>
                        <a:pt x="0" y="0"/>
                      </a:moveTo>
                      <a:lnTo>
                        <a:pt x="0" y="103"/>
                      </a:lnTo>
                      <a:lnTo>
                        <a:pt x="219" y="103"/>
                      </a:lnTo>
                      <a:lnTo>
                        <a:pt x="219" y="78"/>
                      </a:lnTo>
                      <a:lnTo>
                        <a:pt x="186" y="1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0000FF">
                        <a:gamma/>
                        <a:tint val="0"/>
                        <a:invGamma/>
                      </a:srgbClr>
                    </a:gs>
                    <a:gs pos="100000">
                      <a:srgbClr val="0000FF"/>
                    </a:gs>
                  </a:gsLst>
                  <a:lin ang="5400000" scaled="1"/>
                </a:gradFill>
                <a:ln w="6350" cap="flat" cmpd="sng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tIns="27432" bIns="27432" anchor="ctr">
                  <a:spAutoFit/>
                </a:bodyPr>
                <a:lstStyle/>
                <a:p>
                  <a:endParaRPr lang="en-US"/>
                </a:p>
              </p:txBody>
            </p:sp>
          </p:grpSp>
        </p:grpSp>
      </p:grpSp>
      <p:sp>
        <p:nvSpPr>
          <p:cNvPr id="49202" name="Rectangle 50"/>
          <p:cNvSpPr>
            <a:spLocks noChangeArrowheads="1"/>
          </p:cNvSpPr>
          <p:nvPr/>
        </p:nvSpPr>
        <p:spPr bwMode="auto">
          <a:xfrm>
            <a:off x="3810000" y="5946798"/>
            <a:ext cx="4591050" cy="839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457200" indent="-457200">
              <a:lnSpc>
                <a:spcPct val="90000"/>
              </a:lnSpc>
              <a:spcBef>
                <a:spcPct val="60000"/>
              </a:spcBef>
              <a:buClr>
                <a:schemeClr val="accent2"/>
              </a:buClr>
              <a:buSzPct val="70000"/>
              <a:buFont typeface="Wingdings" pitchFamily="2" charset="2"/>
              <a:buNone/>
            </a:pPr>
            <a:endParaRPr lang="en-US" b="1">
              <a:latin typeface="Arial Narrow" pitchFamily="34" charset="0"/>
              <a:cs typeface="Times New Roman" charset="0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285720" y="857232"/>
            <a:ext cx="8643998" cy="855663"/>
          </a:xfrm>
        </p:spPr>
        <p:txBody>
          <a:bodyPr/>
          <a:lstStyle/>
          <a:p>
            <a:r>
              <a:rPr lang="en-US" dirty="0"/>
              <a:t>Setting Properties for Domain User Accounts</a:t>
            </a:r>
          </a:p>
        </p:txBody>
      </p:sp>
      <p:sp>
        <p:nvSpPr>
          <p:cNvPr id="50179" name="Rectangle 3"/>
          <p:cNvSpPr>
            <a:spLocks noChangeArrowheads="1"/>
          </p:cNvSpPr>
          <p:nvPr/>
        </p:nvSpPr>
        <p:spPr bwMode="auto">
          <a:xfrm>
            <a:off x="3597275" y="4614887"/>
            <a:ext cx="4724400" cy="1905000"/>
          </a:xfrm>
          <a:prstGeom prst="rect">
            <a:avLst/>
          </a:prstGeom>
          <a:gradFill rotWithShape="0">
            <a:gsLst>
              <a:gs pos="0">
                <a:srgbClr val="FCFEB9"/>
              </a:gs>
              <a:gs pos="100000">
                <a:srgbClr val="FFCC66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50180" name="Rectangle 4"/>
          <p:cNvSpPr>
            <a:spLocks noChangeArrowheads="1"/>
          </p:cNvSpPr>
          <p:nvPr/>
        </p:nvSpPr>
        <p:spPr bwMode="auto">
          <a:xfrm>
            <a:off x="1012825" y="2081237"/>
            <a:ext cx="7194550" cy="2268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279400" indent="-279400">
              <a:lnSpc>
                <a:spcPct val="80000"/>
              </a:lnSpc>
              <a:spcBef>
                <a:spcPct val="60000"/>
              </a:spcBef>
              <a:buClr>
                <a:srgbClr val="D60093"/>
              </a:buClr>
              <a:buSzPct val="70000"/>
              <a:buFont typeface="Wingdings" pitchFamily="2" charset="2"/>
              <a:buChar char="n"/>
            </a:pPr>
            <a:r>
              <a:rPr lang="en-US" b="1">
                <a:latin typeface="Arial Narrow" pitchFamily="34" charset="0"/>
              </a:rPr>
              <a:t>Setting Personal Properties</a:t>
            </a:r>
          </a:p>
          <a:p>
            <a:pPr marL="279400" indent="-279400">
              <a:lnSpc>
                <a:spcPct val="80000"/>
              </a:lnSpc>
              <a:spcBef>
                <a:spcPct val="60000"/>
              </a:spcBef>
              <a:buClr>
                <a:srgbClr val="D60093"/>
              </a:buClr>
              <a:buSzPct val="70000"/>
              <a:buFont typeface="Wingdings" pitchFamily="2" charset="2"/>
              <a:buChar char="n"/>
            </a:pPr>
            <a:r>
              <a:rPr lang="en-US" b="1">
                <a:latin typeface="Arial Narrow" pitchFamily="34" charset="0"/>
              </a:rPr>
              <a:t>Setting Account Properties</a:t>
            </a:r>
          </a:p>
          <a:p>
            <a:pPr marL="279400" indent="-279400">
              <a:lnSpc>
                <a:spcPct val="80000"/>
              </a:lnSpc>
              <a:spcBef>
                <a:spcPct val="60000"/>
              </a:spcBef>
              <a:buClr>
                <a:srgbClr val="D60093"/>
              </a:buClr>
              <a:buSzPct val="70000"/>
              <a:buFont typeface="Wingdings" pitchFamily="2" charset="2"/>
              <a:buChar char="n"/>
            </a:pPr>
            <a:r>
              <a:rPr lang="en-US" b="1">
                <a:latin typeface="Arial Narrow" pitchFamily="34" charset="0"/>
              </a:rPr>
              <a:t>Specifying Logon Options</a:t>
            </a:r>
          </a:p>
          <a:p>
            <a:pPr marL="279400" indent="-279400">
              <a:lnSpc>
                <a:spcPct val="80000"/>
              </a:lnSpc>
              <a:spcBef>
                <a:spcPct val="60000"/>
              </a:spcBef>
              <a:buClr>
                <a:srgbClr val="D60093"/>
              </a:buClr>
              <a:buSzPct val="70000"/>
              <a:buFont typeface="Wingdings" pitchFamily="2" charset="2"/>
              <a:buChar char="n"/>
            </a:pPr>
            <a:r>
              <a:rPr lang="en-US" b="1">
                <a:latin typeface="Arial Narrow" pitchFamily="34" charset="0"/>
                <a:cs typeface="Times New Roman" charset="0"/>
              </a:rPr>
              <a:t>Copying Domain User Accounts </a:t>
            </a:r>
          </a:p>
          <a:p>
            <a:pPr marL="279400" indent="-279400">
              <a:lnSpc>
                <a:spcPct val="80000"/>
              </a:lnSpc>
              <a:spcBef>
                <a:spcPct val="60000"/>
              </a:spcBef>
              <a:buClr>
                <a:srgbClr val="D60093"/>
              </a:buClr>
              <a:buSzPct val="70000"/>
              <a:buFont typeface="Wingdings" pitchFamily="2" charset="2"/>
              <a:buChar char="n"/>
            </a:pPr>
            <a:r>
              <a:rPr lang="en-US" b="1">
                <a:latin typeface="Arial Narrow" pitchFamily="34" charset="0"/>
                <a:cs typeface="Times New Roman" charset="0"/>
              </a:rPr>
              <a:t>Creating User Account Templates</a:t>
            </a:r>
          </a:p>
        </p:txBody>
      </p:sp>
      <p:grpSp>
        <p:nvGrpSpPr>
          <p:cNvPr id="2" name="Group 5"/>
          <p:cNvGrpSpPr>
            <a:grpSpLocks/>
          </p:cNvGrpSpPr>
          <p:nvPr/>
        </p:nvGrpSpPr>
        <p:grpSpPr bwMode="auto">
          <a:xfrm>
            <a:off x="5029200" y="4379937"/>
            <a:ext cx="3048000" cy="2620963"/>
            <a:chOff x="3344" y="2547"/>
            <a:chExt cx="1504" cy="1293"/>
          </a:xfrm>
        </p:grpSpPr>
        <p:grpSp>
          <p:nvGrpSpPr>
            <p:cNvPr id="3" name="Group 6"/>
            <p:cNvGrpSpPr>
              <a:grpSpLocks/>
            </p:cNvGrpSpPr>
            <p:nvPr/>
          </p:nvGrpSpPr>
          <p:grpSpPr bwMode="auto">
            <a:xfrm>
              <a:off x="3823" y="2547"/>
              <a:ext cx="380" cy="973"/>
              <a:chOff x="2073" y="2933"/>
              <a:chExt cx="238" cy="611"/>
            </a:xfrm>
          </p:grpSpPr>
          <p:sp>
            <p:nvSpPr>
              <p:cNvPr id="50183" name="Oval 7"/>
              <p:cNvSpPr>
                <a:spLocks noChangeArrowheads="1"/>
              </p:cNvSpPr>
              <p:nvPr/>
            </p:nvSpPr>
            <p:spPr bwMode="auto">
              <a:xfrm>
                <a:off x="2139" y="2933"/>
                <a:ext cx="99" cy="101"/>
              </a:xfrm>
              <a:prstGeom prst="ellipse">
                <a:avLst/>
              </a:prstGeom>
              <a:gradFill rotWithShape="0">
                <a:gsLst>
                  <a:gs pos="0">
                    <a:srgbClr val="F95AB7">
                      <a:gamma/>
                      <a:tint val="52549"/>
                      <a:invGamma/>
                    </a:srgbClr>
                  </a:gs>
                  <a:gs pos="100000">
                    <a:srgbClr val="F95AB7"/>
                  </a:gs>
                </a:gsLst>
                <a:path path="shape">
                  <a:fillToRect l="50000" t="50000" r="50000" b="50000"/>
                </a:path>
              </a:gradFill>
              <a:ln w="12700">
                <a:noFill/>
                <a:round/>
                <a:headEnd/>
                <a:tailEnd/>
              </a:ln>
              <a:effectLst>
                <a:outerShdw dist="35921" dir="2700000" algn="ctr" rotWithShape="0">
                  <a:schemeClr val="tx1"/>
                </a:outerShdw>
              </a:effec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0184" name="Freeform 8"/>
              <p:cNvSpPr>
                <a:spLocks/>
              </p:cNvSpPr>
              <p:nvPr/>
            </p:nvSpPr>
            <p:spPr bwMode="auto">
              <a:xfrm>
                <a:off x="2073" y="3048"/>
                <a:ext cx="238" cy="496"/>
              </a:xfrm>
              <a:custGeom>
                <a:avLst/>
                <a:gdLst/>
                <a:ahLst/>
                <a:cxnLst>
                  <a:cxn ang="0">
                    <a:pos x="186" y="0"/>
                  </a:cxn>
                  <a:cxn ang="0">
                    <a:pos x="195" y="3"/>
                  </a:cxn>
                  <a:cxn ang="0">
                    <a:pos x="204" y="4"/>
                  </a:cxn>
                  <a:cxn ang="0">
                    <a:pos x="212" y="9"/>
                  </a:cxn>
                  <a:cxn ang="0">
                    <a:pos x="224" y="13"/>
                  </a:cxn>
                  <a:cxn ang="0">
                    <a:pos x="230" y="24"/>
                  </a:cxn>
                  <a:cxn ang="0">
                    <a:pos x="237" y="34"/>
                  </a:cxn>
                  <a:cxn ang="0">
                    <a:pos x="237" y="226"/>
                  </a:cxn>
                  <a:cxn ang="0">
                    <a:pos x="234" y="232"/>
                  </a:cxn>
                  <a:cxn ang="0">
                    <a:pos x="230" y="239"/>
                  </a:cxn>
                  <a:cxn ang="0">
                    <a:pos x="221" y="242"/>
                  </a:cxn>
                  <a:cxn ang="0">
                    <a:pos x="212" y="244"/>
                  </a:cxn>
                  <a:cxn ang="0">
                    <a:pos x="204" y="242"/>
                  </a:cxn>
                  <a:cxn ang="0">
                    <a:pos x="200" y="235"/>
                  </a:cxn>
                  <a:cxn ang="0">
                    <a:pos x="195" y="230"/>
                  </a:cxn>
                  <a:cxn ang="0">
                    <a:pos x="195" y="84"/>
                  </a:cxn>
                  <a:cxn ang="0">
                    <a:pos x="182" y="471"/>
                  </a:cxn>
                  <a:cxn ang="0">
                    <a:pos x="177" y="483"/>
                  </a:cxn>
                  <a:cxn ang="0">
                    <a:pos x="170" y="491"/>
                  </a:cxn>
                  <a:cxn ang="0">
                    <a:pos x="161" y="495"/>
                  </a:cxn>
                  <a:cxn ang="0">
                    <a:pos x="152" y="495"/>
                  </a:cxn>
                  <a:cxn ang="0">
                    <a:pos x="140" y="492"/>
                  </a:cxn>
                  <a:cxn ang="0">
                    <a:pos x="132" y="486"/>
                  </a:cxn>
                  <a:cxn ang="0">
                    <a:pos x="128" y="479"/>
                  </a:cxn>
                  <a:cxn ang="0">
                    <a:pos x="126" y="470"/>
                  </a:cxn>
                  <a:cxn ang="0">
                    <a:pos x="111" y="470"/>
                  </a:cxn>
                  <a:cxn ang="0">
                    <a:pos x="107" y="479"/>
                  </a:cxn>
                  <a:cxn ang="0">
                    <a:pos x="101" y="491"/>
                  </a:cxn>
                  <a:cxn ang="0">
                    <a:pos x="89" y="495"/>
                  </a:cxn>
                  <a:cxn ang="0">
                    <a:pos x="77" y="495"/>
                  </a:cxn>
                  <a:cxn ang="0">
                    <a:pos x="69" y="491"/>
                  </a:cxn>
                  <a:cxn ang="0">
                    <a:pos x="60" y="486"/>
                  </a:cxn>
                  <a:cxn ang="0">
                    <a:pos x="56" y="477"/>
                  </a:cxn>
                  <a:cxn ang="0">
                    <a:pos x="56" y="84"/>
                  </a:cxn>
                  <a:cxn ang="0">
                    <a:pos x="42" y="227"/>
                  </a:cxn>
                  <a:cxn ang="0">
                    <a:pos x="38" y="235"/>
                  </a:cxn>
                  <a:cxn ang="0">
                    <a:pos x="33" y="239"/>
                  </a:cxn>
                  <a:cxn ang="0">
                    <a:pos x="26" y="244"/>
                  </a:cxn>
                  <a:cxn ang="0">
                    <a:pos x="17" y="244"/>
                  </a:cxn>
                  <a:cxn ang="0">
                    <a:pos x="9" y="239"/>
                  </a:cxn>
                  <a:cxn ang="0">
                    <a:pos x="5" y="238"/>
                  </a:cxn>
                  <a:cxn ang="0">
                    <a:pos x="0" y="230"/>
                  </a:cxn>
                  <a:cxn ang="0">
                    <a:pos x="0" y="39"/>
                  </a:cxn>
                  <a:cxn ang="0">
                    <a:pos x="5" y="25"/>
                  </a:cxn>
                  <a:cxn ang="0">
                    <a:pos x="14" y="13"/>
                  </a:cxn>
                  <a:cxn ang="0">
                    <a:pos x="30" y="7"/>
                  </a:cxn>
                  <a:cxn ang="0">
                    <a:pos x="44" y="3"/>
                  </a:cxn>
                </a:cxnLst>
                <a:rect l="0" t="0" r="r" b="b"/>
                <a:pathLst>
                  <a:path w="238" h="496">
                    <a:moveTo>
                      <a:pt x="56" y="0"/>
                    </a:moveTo>
                    <a:lnTo>
                      <a:pt x="182" y="0"/>
                    </a:lnTo>
                    <a:lnTo>
                      <a:pt x="186" y="0"/>
                    </a:lnTo>
                    <a:lnTo>
                      <a:pt x="188" y="0"/>
                    </a:lnTo>
                    <a:lnTo>
                      <a:pt x="191" y="0"/>
                    </a:lnTo>
                    <a:lnTo>
                      <a:pt x="195" y="3"/>
                    </a:lnTo>
                    <a:lnTo>
                      <a:pt x="198" y="3"/>
                    </a:lnTo>
                    <a:lnTo>
                      <a:pt x="200" y="3"/>
                    </a:lnTo>
                    <a:lnTo>
                      <a:pt x="204" y="4"/>
                    </a:lnTo>
                    <a:lnTo>
                      <a:pt x="207" y="4"/>
                    </a:lnTo>
                    <a:lnTo>
                      <a:pt x="209" y="7"/>
                    </a:lnTo>
                    <a:lnTo>
                      <a:pt x="212" y="9"/>
                    </a:lnTo>
                    <a:lnTo>
                      <a:pt x="216" y="9"/>
                    </a:lnTo>
                    <a:lnTo>
                      <a:pt x="219" y="12"/>
                    </a:lnTo>
                    <a:lnTo>
                      <a:pt x="224" y="13"/>
                    </a:lnTo>
                    <a:lnTo>
                      <a:pt x="225" y="18"/>
                    </a:lnTo>
                    <a:lnTo>
                      <a:pt x="228" y="21"/>
                    </a:lnTo>
                    <a:lnTo>
                      <a:pt x="230" y="24"/>
                    </a:lnTo>
                    <a:lnTo>
                      <a:pt x="234" y="28"/>
                    </a:lnTo>
                    <a:lnTo>
                      <a:pt x="234" y="30"/>
                    </a:lnTo>
                    <a:lnTo>
                      <a:pt x="237" y="34"/>
                    </a:lnTo>
                    <a:lnTo>
                      <a:pt x="237" y="39"/>
                    </a:lnTo>
                    <a:lnTo>
                      <a:pt x="237" y="42"/>
                    </a:lnTo>
                    <a:lnTo>
                      <a:pt x="237" y="226"/>
                    </a:lnTo>
                    <a:lnTo>
                      <a:pt x="237" y="227"/>
                    </a:lnTo>
                    <a:lnTo>
                      <a:pt x="234" y="230"/>
                    </a:lnTo>
                    <a:lnTo>
                      <a:pt x="234" y="232"/>
                    </a:lnTo>
                    <a:lnTo>
                      <a:pt x="234" y="235"/>
                    </a:lnTo>
                    <a:lnTo>
                      <a:pt x="233" y="238"/>
                    </a:lnTo>
                    <a:lnTo>
                      <a:pt x="230" y="239"/>
                    </a:lnTo>
                    <a:lnTo>
                      <a:pt x="228" y="239"/>
                    </a:lnTo>
                    <a:lnTo>
                      <a:pt x="224" y="242"/>
                    </a:lnTo>
                    <a:lnTo>
                      <a:pt x="221" y="242"/>
                    </a:lnTo>
                    <a:lnTo>
                      <a:pt x="219" y="244"/>
                    </a:lnTo>
                    <a:lnTo>
                      <a:pt x="216" y="244"/>
                    </a:lnTo>
                    <a:lnTo>
                      <a:pt x="212" y="244"/>
                    </a:lnTo>
                    <a:lnTo>
                      <a:pt x="209" y="242"/>
                    </a:lnTo>
                    <a:lnTo>
                      <a:pt x="207" y="242"/>
                    </a:lnTo>
                    <a:lnTo>
                      <a:pt x="204" y="242"/>
                    </a:lnTo>
                    <a:lnTo>
                      <a:pt x="203" y="239"/>
                    </a:lnTo>
                    <a:lnTo>
                      <a:pt x="200" y="238"/>
                    </a:lnTo>
                    <a:lnTo>
                      <a:pt x="200" y="235"/>
                    </a:lnTo>
                    <a:lnTo>
                      <a:pt x="198" y="235"/>
                    </a:lnTo>
                    <a:lnTo>
                      <a:pt x="195" y="232"/>
                    </a:lnTo>
                    <a:lnTo>
                      <a:pt x="195" y="230"/>
                    </a:lnTo>
                    <a:lnTo>
                      <a:pt x="195" y="227"/>
                    </a:lnTo>
                    <a:lnTo>
                      <a:pt x="195" y="226"/>
                    </a:lnTo>
                    <a:lnTo>
                      <a:pt x="195" y="84"/>
                    </a:lnTo>
                    <a:lnTo>
                      <a:pt x="182" y="84"/>
                    </a:lnTo>
                    <a:lnTo>
                      <a:pt x="182" y="467"/>
                    </a:lnTo>
                    <a:lnTo>
                      <a:pt x="182" y="471"/>
                    </a:lnTo>
                    <a:lnTo>
                      <a:pt x="182" y="474"/>
                    </a:lnTo>
                    <a:lnTo>
                      <a:pt x="179" y="479"/>
                    </a:lnTo>
                    <a:lnTo>
                      <a:pt x="177" y="483"/>
                    </a:lnTo>
                    <a:lnTo>
                      <a:pt x="174" y="486"/>
                    </a:lnTo>
                    <a:lnTo>
                      <a:pt x="173" y="488"/>
                    </a:lnTo>
                    <a:lnTo>
                      <a:pt x="170" y="491"/>
                    </a:lnTo>
                    <a:lnTo>
                      <a:pt x="165" y="492"/>
                    </a:lnTo>
                    <a:lnTo>
                      <a:pt x="162" y="492"/>
                    </a:lnTo>
                    <a:lnTo>
                      <a:pt x="161" y="495"/>
                    </a:lnTo>
                    <a:lnTo>
                      <a:pt x="156" y="495"/>
                    </a:lnTo>
                    <a:lnTo>
                      <a:pt x="153" y="495"/>
                    </a:lnTo>
                    <a:lnTo>
                      <a:pt x="152" y="495"/>
                    </a:lnTo>
                    <a:lnTo>
                      <a:pt x="147" y="495"/>
                    </a:lnTo>
                    <a:lnTo>
                      <a:pt x="144" y="492"/>
                    </a:lnTo>
                    <a:lnTo>
                      <a:pt x="140" y="492"/>
                    </a:lnTo>
                    <a:lnTo>
                      <a:pt x="137" y="491"/>
                    </a:lnTo>
                    <a:lnTo>
                      <a:pt x="135" y="488"/>
                    </a:lnTo>
                    <a:lnTo>
                      <a:pt x="132" y="486"/>
                    </a:lnTo>
                    <a:lnTo>
                      <a:pt x="131" y="483"/>
                    </a:lnTo>
                    <a:lnTo>
                      <a:pt x="128" y="482"/>
                    </a:lnTo>
                    <a:lnTo>
                      <a:pt x="128" y="479"/>
                    </a:lnTo>
                    <a:lnTo>
                      <a:pt x="126" y="477"/>
                    </a:lnTo>
                    <a:lnTo>
                      <a:pt x="126" y="474"/>
                    </a:lnTo>
                    <a:lnTo>
                      <a:pt x="126" y="470"/>
                    </a:lnTo>
                    <a:lnTo>
                      <a:pt x="126" y="238"/>
                    </a:lnTo>
                    <a:lnTo>
                      <a:pt x="111" y="238"/>
                    </a:lnTo>
                    <a:lnTo>
                      <a:pt x="111" y="470"/>
                    </a:lnTo>
                    <a:lnTo>
                      <a:pt x="111" y="471"/>
                    </a:lnTo>
                    <a:lnTo>
                      <a:pt x="110" y="477"/>
                    </a:lnTo>
                    <a:lnTo>
                      <a:pt x="107" y="479"/>
                    </a:lnTo>
                    <a:lnTo>
                      <a:pt x="107" y="483"/>
                    </a:lnTo>
                    <a:lnTo>
                      <a:pt x="105" y="486"/>
                    </a:lnTo>
                    <a:lnTo>
                      <a:pt x="101" y="491"/>
                    </a:lnTo>
                    <a:lnTo>
                      <a:pt x="98" y="491"/>
                    </a:lnTo>
                    <a:lnTo>
                      <a:pt x="93" y="492"/>
                    </a:lnTo>
                    <a:lnTo>
                      <a:pt x="89" y="495"/>
                    </a:lnTo>
                    <a:lnTo>
                      <a:pt x="86" y="495"/>
                    </a:lnTo>
                    <a:lnTo>
                      <a:pt x="81" y="495"/>
                    </a:lnTo>
                    <a:lnTo>
                      <a:pt x="77" y="495"/>
                    </a:lnTo>
                    <a:lnTo>
                      <a:pt x="75" y="495"/>
                    </a:lnTo>
                    <a:lnTo>
                      <a:pt x="72" y="492"/>
                    </a:lnTo>
                    <a:lnTo>
                      <a:pt x="69" y="491"/>
                    </a:lnTo>
                    <a:lnTo>
                      <a:pt x="65" y="491"/>
                    </a:lnTo>
                    <a:lnTo>
                      <a:pt x="63" y="486"/>
                    </a:lnTo>
                    <a:lnTo>
                      <a:pt x="60" y="486"/>
                    </a:lnTo>
                    <a:lnTo>
                      <a:pt x="59" y="482"/>
                    </a:lnTo>
                    <a:lnTo>
                      <a:pt x="59" y="479"/>
                    </a:lnTo>
                    <a:lnTo>
                      <a:pt x="56" y="477"/>
                    </a:lnTo>
                    <a:lnTo>
                      <a:pt x="56" y="474"/>
                    </a:lnTo>
                    <a:lnTo>
                      <a:pt x="56" y="470"/>
                    </a:lnTo>
                    <a:lnTo>
                      <a:pt x="56" y="84"/>
                    </a:lnTo>
                    <a:lnTo>
                      <a:pt x="42" y="84"/>
                    </a:lnTo>
                    <a:lnTo>
                      <a:pt x="42" y="226"/>
                    </a:lnTo>
                    <a:lnTo>
                      <a:pt x="42" y="227"/>
                    </a:lnTo>
                    <a:lnTo>
                      <a:pt x="39" y="230"/>
                    </a:lnTo>
                    <a:lnTo>
                      <a:pt x="39" y="232"/>
                    </a:lnTo>
                    <a:lnTo>
                      <a:pt x="38" y="235"/>
                    </a:lnTo>
                    <a:lnTo>
                      <a:pt x="35" y="238"/>
                    </a:lnTo>
                    <a:lnTo>
                      <a:pt x="35" y="239"/>
                    </a:lnTo>
                    <a:lnTo>
                      <a:pt x="33" y="239"/>
                    </a:lnTo>
                    <a:lnTo>
                      <a:pt x="30" y="242"/>
                    </a:lnTo>
                    <a:lnTo>
                      <a:pt x="29" y="242"/>
                    </a:lnTo>
                    <a:lnTo>
                      <a:pt x="26" y="244"/>
                    </a:lnTo>
                    <a:lnTo>
                      <a:pt x="23" y="244"/>
                    </a:lnTo>
                    <a:lnTo>
                      <a:pt x="18" y="244"/>
                    </a:lnTo>
                    <a:lnTo>
                      <a:pt x="17" y="244"/>
                    </a:lnTo>
                    <a:lnTo>
                      <a:pt x="14" y="242"/>
                    </a:lnTo>
                    <a:lnTo>
                      <a:pt x="12" y="242"/>
                    </a:lnTo>
                    <a:lnTo>
                      <a:pt x="9" y="239"/>
                    </a:lnTo>
                    <a:lnTo>
                      <a:pt x="8" y="239"/>
                    </a:lnTo>
                    <a:lnTo>
                      <a:pt x="8" y="238"/>
                    </a:lnTo>
                    <a:lnTo>
                      <a:pt x="5" y="238"/>
                    </a:lnTo>
                    <a:lnTo>
                      <a:pt x="3" y="235"/>
                    </a:lnTo>
                    <a:lnTo>
                      <a:pt x="3" y="232"/>
                    </a:lnTo>
                    <a:lnTo>
                      <a:pt x="0" y="230"/>
                    </a:lnTo>
                    <a:lnTo>
                      <a:pt x="0" y="227"/>
                    </a:lnTo>
                    <a:lnTo>
                      <a:pt x="0" y="226"/>
                    </a:lnTo>
                    <a:lnTo>
                      <a:pt x="0" y="39"/>
                    </a:lnTo>
                    <a:lnTo>
                      <a:pt x="0" y="34"/>
                    </a:lnTo>
                    <a:lnTo>
                      <a:pt x="3" y="30"/>
                    </a:lnTo>
                    <a:lnTo>
                      <a:pt x="5" y="25"/>
                    </a:lnTo>
                    <a:lnTo>
                      <a:pt x="8" y="21"/>
                    </a:lnTo>
                    <a:lnTo>
                      <a:pt x="12" y="18"/>
                    </a:lnTo>
                    <a:lnTo>
                      <a:pt x="14" y="13"/>
                    </a:lnTo>
                    <a:lnTo>
                      <a:pt x="18" y="12"/>
                    </a:lnTo>
                    <a:lnTo>
                      <a:pt x="26" y="9"/>
                    </a:lnTo>
                    <a:lnTo>
                      <a:pt x="30" y="7"/>
                    </a:lnTo>
                    <a:lnTo>
                      <a:pt x="33" y="4"/>
                    </a:lnTo>
                    <a:lnTo>
                      <a:pt x="39" y="3"/>
                    </a:lnTo>
                    <a:lnTo>
                      <a:pt x="44" y="3"/>
                    </a:lnTo>
                    <a:lnTo>
                      <a:pt x="51" y="0"/>
                    </a:lnTo>
                    <a:lnTo>
                      <a:pt x="56" y="0"/>
                    </a:lnTo>
                  </a:path>
                </a:pathLst>
              </a:custGeom>
              <a:gradFill rotWithShape="0">
                <a:gsLst>
                  <a:gs pos="0">
                    <a:srgbClr val="F95AB7">
                      <a:gamma/>
                      <a:tint val="52549"/>
                      <a:invGamma/>
                    </a:srgbClr>
                  </a:gs>
                  <a:gs pos="100000">
                    <a:srgbClr val="F95AB7"/>
                  </a:gs>
                </a:gsLst>
                <a:path path="rect">
                  <a:fillToRect l="50000" t="50000" r="50000" b="50000"/>
                </a:path>
              </a:gradFill>
              <a:ln w="12700" cap="rnd" cmpd="sng">
                <a:noFill/>
                <a:prstDash val="solid"/>
                <a:round/>
                <a:headEnd type="none" w="med" len="med"/>
                <a:tailEnd type="none" w="med" len="med"/>
              </a:ln>
              <a:effectLst>
                <a:outerShdw dist="35921" dir="2700000" algn="ctr" rotWithShape="0">
                  <a:schemeClr val="tx1"/>
                </a:outerShdw>
              </a:effectLst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50185" name="AutoShape 9"/>
            <p:cNvSpPr>
              <a:spLocks noChangeArrowheads="1"/>
            </p:cNvSpPr>
            <p:nvPr/>
          </p:nvSpPr>
          <p:spPr bwMode="auto">
            <a:xfrm rot="1965645" flipV="1">
              <a:off x="4059" y="2789"/>
              <a:ext cx="279" cy="389"/>
            </a:xfrm>
            <a:prstGeom prst="foldedCorner">
              <a:avLst>
                <a:gd name="adj" fmla="val 29269"/>
              </a:avLst>
            </a:prstGeom>
            <a:solidFill>
              <a:schemeClr val="bg1"/>
            </a:solidFill>
            <a:ln w="63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tIns="27432" bIns="27432" anchor="ctr">
              <a:spAutoFit/>
            </a:bodyPr>
            <a:lstStyle/>
            <a:p>
              <a:endParaRPr lang="en-US"/>
            </a:p>
          </p:txBody>
        </p:sp>
        <p:grpSp>
          <p:nvGrpSpPr>
            <p:cNvPr id="4" name="Group 10"/>
            <p:cNvGrpSpPr>
              <a:grpSpLocks/>
            </p:cNvGrpSpPr>
            <p:nvPr/>
          </p:nvGrpSpPr>
          <p:grpSpPr bwMode="auto">
            <a:xfrm>
              <a:off x="3344" y="2844"/>
              <a:ext cx="447" cy="996"/>
              <a:chOff x="3064" y="2792"/>
              <a:chExt cx="281" cy="626"/>
            </a:xfrm>
          </p:grpSpPr>
          <p:sp>
            <p:nvSpPr>
              <p:cNvPr id="50187" name="Oval 11"/>
              <p:cNvSpPr>
                <a:spLocks noChangeArrowheads="1"/>
              </p:cNvSpPr>
              <p:nvPr/>
            </p:nvSpPr>
            <p:spPr bwMode="auto">
              <a:xfrm>
                <a:off x="3156" y="2792"/>
                <a:ext cx="95" cy="102"/>
              </a:xfrm>
              <a:prstGeom prst="ellipse">
                <a:avLst/>
              </a:prstGeom>
              <a:gradFill rotWithShape="0">
                <a:gsLst>
                  <a:gs pos="0">
                    <a:srgbClr val="9234DB">
                      <a:gamma/>
                      <a:tint val="33333"/>
                      <a:invGamma/>
                    </a:srgbClr>
                  </a:gs>
                  <a:gs pos="100000">
                    <a:srgbClr val="9234DB"/>
                  </a:gs>
                </a:gsLst>
                <a:path path="shape">
                  <a:fillToRect l="50000" t="50000" r="50000" b="50000"/>
                </a:path>
              </a:gradFill>
              <a:ln w="12700">
                <a:noFill/>
                <a:round/>
                <a:headEnd/>
                <a:tailEnd/>
              </a:ln>
              <a:effectLst>
                <a:outerShdw dist="35921" dir="2700000" algn="ctr" rotWithShape="0">
                  <a:schemeClr val="tx1"/>
                </a:outerShdw>
              </a:effec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0188" name="Freeform 12"/>
              <p:cNvSpPr>
                <a:spLocks/>
              </p:cNvSpPr>
              <p:nvPr/>
            </p:nvSpPr>
            <p:spPr bwMode="auto">
              <a:xfrm>
                <a:off x="3064" y="2914"/>
                <a:ext cx="281" cy="504"/>
              </a:xfrm>
              <a:custGeom>
                <a:avLst/>
                <a:gdLst/>
                <a:ahLst/>
                <a:cxnLst>
                  <a:cxn ang="0">
                    <a:pos x="208" y="0"/>
                  </a:cxn>
                  <a:cxn ang="0">
                    <a:pos x="217" y="3"/>
                  </a:cxn>
                  <a:cxn ang="0">
                    <a:pos x="228" y="9"/>
                  </a:cxn>
                  <a:cxn ang="0">
                    <a:pos x="232" y="16"/>
                  </a:cxn>
                  <a:cxn ang="0">
                    <a:pos x="237" y="24"/>
                  </a:cxn>
                  <a:cxn ang="0">
                    <a:pos x="241" y="35"/>
                  </a:cxn>
                  <a:cxn ang="0">
                    <a:pos x="280" y="189"/>
                  </a:cxn>
                  <a:cxn ang="0">
                    <a:pos x="280" y="201"/>
                  </a:cxn>
                  <a:cxn ang="0">
                    <a:pos x="276" y="208"/>
                  </a:cxn>
                  <a:cxn ang="0">
                    <a:pos x="268" y="214"/>
                  </a:cxn>
                  <a:cxn ang="0">
                    <a:pos x="258" y="214"/>
                  </a:cxn>
                  <a:cxn ang="0">
                    <a:pos x="252" y="212"/>
                  </a:cxn>
                  <a:cxn ang="0">
                    <a:pos x="244" y="208"/>
                  </a:cxn>
                  <a:cxn ang="0">
                    <a:pos x="240" y="201"/>
                  </a:cxn>
                  <a:cxn ang="0">
                    <a:pos x="253" y="310"/>
                  </a:cxn>
                  <a:cxn ang="0">
                    <a:pos x="202" y="484"/>
                  </a:cxn>
                  <a:cxn ang="0">
                    <a:pos x="198" y="494"/>
                  </a:cxn>
                  <a:cxn ang="0">
                    <a:pos x="190" y="499"/>
                  </a:cxn>
                  <a:cxn ang="0">
                    <a:pos x="184" y="503"/>
                  </a:cxn>
                  <a:cxn ang="0">
                    <a:pos x="174" y="503"/>
                  </a:cxn>
                  <a:cxn ang="0">
                    <a:pos x="166" y="500"/>
                  </a:cxn>
                  <a:cxn ang="0">
                    <a:pos x="159" y="494"/>
                  </a:cxn>
                  <a:cxn ang="0">
                    <a:pos x="154" y="487"/>
                  </a:cxn>
                  <a:cxn ang="0">
                    <a:pos x="153" y="479"/>
                  </a:cxn>
                  <a:cxn ang="0">
                    <a:pos x="127" y="479"/>
                  </a:cxn>
                  <a:cxn ang="0">
                    <a:pos x="126" y="487"/>
                  </a:cxn>
                  <a:cxn ang="0">
                    <a:pos x="121" y="496"/>
                  </a:cxn>
                  <a:cxn ang="0">
                    <a:pos x="114" y="500"/>
                  </a:cxn>
                  <a:cxn ang="0">
                    <a:pos x="106" y="503"/>
                  </a:cxn>
                  <a:cxn ang="0">
                    <a:pos x="96" y="503"/>
                  </a:cxn>
                  <a:cxn ang="0">
                    <a:pos x="90" y="499"/>
                  </a:cxn>
                  <a:cxn ang="0">
                    <a:pos x="82" y="494"/>
                  </a:cxn>
                  <a:cxn ang="0">
                    <a:pos x="78" y="484"/>
                  </a:cxn>
                  <a:cxn ang="0">
                    <a:pos x="78" y="313"/>
                  </a:cxn>
                  <a:cxn ang="0">
                    <a:pos x="78" y="71"/>
                  </a:cxn>
                  <a:cxn ang="0">
                    <a:pos x="39" y="209"/>
                  </a:cxn>
                  <a:cxn ang="0">
                    <a:pos x="31" y="217"/>
                  </a:cxn>
                  <a:cxn ang="0">
                    <a:pos x="22" y="220"/>
                  </a:cxn>
                  <a:cxn ang="0">
                    <a:pos x="15" y="220"/>
                  </a:cxn>
                  <a:cxn ang="0">
                    <a:pos x="4" y="212"/>
                  </a:cxn>
                  <a:cxn ang="0">
                    <a:pos x="0" y="202"/>
                  </a:cxn>
                  <a:cxn ang="0">
                    <a:pos x="0" y="196"/>
                  </a:cxn>
                  <a:cxn ang="0">
                    <a:pos x="40" y="38"/>
                  </a:cxn>
                  <a:cxn ang="0">
                    <a:pos x="43" y="28"/>
                  </a:cxn>
                  <a:cxn ang="0">
                    <a:pos x="46" y="19"/>
                  </a:cxn>
                  <a:cxn ang="0">
                    <a:pos x="52" y="12"/>
                  </a:cxn>
                  <a:cxn ang="0">
                    <a:pos x="60" y="4"/>
                  </a:cxn>
                  <a:cxn ang="0">
                    <a:pos x="72" y="0"/>
                  </a:cxn>
                </a:cxnLst>
                <a:rect l="0" t="0" r="r" b="b"/>
                <a:pathLst>
                  <a:path w="281" h="504">
                    <a:moveTo>
                      <a:pt x="78" y="0"/>
                    </a:moveTo>
                    <a:lnTo>
                      <a:pt x="205" y="0"/>
                    </a:lnTo>
                    <a:lnTo>
                      <a:pt x="208" y="0"/>
                    </a:lnTo>
                    <a:lnTo>
                      <a:pt x="210" y="0"/>
                    </a:lnTo>
                    <a:lnTo>
                      <a:pt x="214" y="3"/>
                    </a:lnTo>
                    <a:lnTo>
                      <a:pt x="217" y="3"/>
                    </a:lnTo>
                    <a:lnTo>
                      <a:pt x="220" y="4"/>
                    </a:lnTo>
                    <a:lnTo>
                      <a:pt x="222" y="7"/>
                    </a:lnTo>
                    <a:lnTo>
                      <a:pt x="228" y="9"/>
                    </a:lnTo>
                    <a:lnTo>
                      <a:pt x="229" y="12"/>
                    </a:lnTo>
                    <a:lnTo>
                      <a:pt x="229" y="15"/>
                    </a:lnTo>
                    <a:lnTo>
                      <a:pt x="232" y="16"/>
                    </a:lnTo>
                    <a:lnTo>
                      <a:pt x="234" y="19"/>
                    </a:lnTo>
                    <a:lnTo>
                      <a:pt x="237" y="22"/>
                    </a:lnTo>
                    <a:lnTo>
                      <a:pt x="237" y="24"/>
                    </a:lnTo>
                    <a:lnTo>
                      <a:pt x="240" y="27"/>
                    </a:lnTo>
                    <a:lnTo>
                      <a:pt x="240" y="31"/>
                    </a:lnTo>
                    <a:lnTo>
                      <a:pt x="241" y="35"/>
                    </a:lnTo>
                    <a:lnTo>
                      <a:pt x="241" y="38"/>
                    </a:lnTo>
                    <a:lnTo>
                      <a:pt x="241" y="43"/>
                    </a:lnTo>
                    <a:lnTo>
                      <a:pt x="280" y="189"/>
                    </a:lnTo>
                    <a:lnTo>
                      <a:pt x="280" y="193"/>
                    </a:lnTo>
                    <a:lnTo>
                      <a:pt x="280" y="196"/>
                    </a:lnTo>
                    <a:lnTo>
                      <a:pt x="280" y="201"/>
                    </a:lnTo>
                    <a:lnTo>
                      <a:pt x="280" y="202"/>
                    </a:lnTo>
                    <a:lnTo>
                      <a:pt x="277" y="205"/>
                    </a:lnTo>
                    <a:lnTo>
                      <a:pt x="276" y="208"/>
                    </a:lnTo>
                    <a:lnTo>
                      <a:pt x="273" y="209"/>
                    </a:lnTo>
                    <a:lnTo>
                      <a:pt x="271" y="212"/>
                    </a:lnTo>
                    <a:lnTo>
                      <a:pt x="268" y="214"/>
                    </a:lnTo>
                    <a:lnTo>
                      <a:pt x="265" y="214"/>
                    </a:lnTo>
                    <a:lnTo>
                      <a:pt x="261" y="214"/>
                    </a:lnTo>
                    <a:lnTo>
                      <a:pt x="258" y="214"/>
                    </a:lnTo>
                    <a:lnTo>
                      <a:pt x="256" y="214"/>
                    </a:lnTo>
                    <a:lnTo>
                      <a:pt x="253" y="214"/>
                    </a:lnTo>
                    <a:lnTo>
                      <a:pt x="252" y="212"/>
                    </a:lnTo>
                    <a:lnTo>
                      <a:pt x="249" y="212"/>
                    </a:lnTo>
                    <a:lnTo>
                      <a:pt x="246" y="209"/>
                    </a:lnTo>
                    <a:lnTo>
                      <a:pt x="244" y="208"/>
                    </a:lnTo>
                    <a:lnTo>
                      <a:pt x="241" y="205"/>
                    </a:lnTo>
                    <a:lnTo>
                      <a:pt x="241" y="202"/>
                    </a:lnTo>
                    <a:lnTo>
                      <a:pt x="240" y="201"/>
                    </a:lnTo>
                    <a:lnTo>
                      <a:pt x="202" y="71"/>
                    </a:lnTo>
                    <a:lnTo>
                      <a:pt x="190" y="71"/>
                    </a:lnTo>
                    <a:lnTo>
                      <a:pt x="253" y="310"/>
                    </a:lnTo>
                    <a:lnTo>
                      <a:pt x="202" y="310"/>
                    </a:lnTo>
                    <a:lnTo>
                      <a:pt x="202" y="479"/>
                    </a:lnTo>
                    <a:lnTo>
                      <a:pt x="202" y="484"/>
                    </a:lnTo>
                    <a:lnTo>
                      <a:pt x="202" y="487"/>
                    </a:lnTo>
                    <a:lnTo>
                      <a:pt x="201" y="488"/>
                    </a:lnTo>
                    <a:lnTo>
                      <a:pt x="198" y="494"/>
                    </a:lnTo>
                    <a:lnTo>
                      <a:pt x="196" y="496"/>
                    </a:lnTo>
                    <a:lnTo>
                      <a:pt x="196" y="499"/>
                    </a:lnTo>
                    <a:lnTo>
                      <a:pt x="190" y="499"/>
                    </a:lnTo>
                    <a:lnTo>
                      <a:pt x="189" y="500"/>
                    </a:lnTo>
                    <a:lnTo>
                      <a:pt x="186" y="503"/>
                    </a:lnTo>
                    <a:lnTo>
                      <a:pt x="184" y="503"/>
                    </a:lnTo>
                    <a:lnTo>
                      <a:pt x="181" y="503"/>
                    </a:lnTo>
                    <a:lnTo>
                      <a:pt x="178" y="503"/>
                    </a:lnTo>
                    <a:lnTo>
                      <a:pt x="174" y="503"/>
                    </a:lnTo>
                    <a:lnTo>
                      <a:pt x="171" y="503"/>
                    </a:lnTo>
                    <a:lnTo>
                      <a:pt x="169" y="500"/>
                    </a:lnTo>
                    <a:lnTo>
                      <a:pt x="166" y="500"/>
                    </a:lnTo>
                    <a:lnTo>
                      <a:pt x="165" y="499"/>
                    </a:lnTo>
                    <a:lnTo>
                      <a:pt x="162" y="496"/>
                    </a:lnTo>
                    <a:lnTo>
                      <a:pt x="159" y="494"/>
                    </a:lnTo>
                    <a:lnTo>
                      <a:pt x="157" y="494"/>
                    </a:lnTo>
                    <a:lnTo>
                      <a:pt x="157" y="488"/>
                    </a:lnTo>
                    <a:lnTo>
                      <a:pt x="154" y="487"/>
                    </a:lnTo>
                    <a:lnTo>
                      <a:pt x="154" y="484"/>
                    </a:lnTo>
                    <a:lnTo>
                      <a:pt x="153" y="481"/>
                    </a:lnTo>
                    <a:lnTo>
                      <a:pt x="153" y="479"/>
                    </a:lnTo>
                    <a:lnTo>
                      <a:pt x="153" y="313"/>
                    </a:lnTo>
                    <a:lnTo>
                      <a:pt x="127" y="313"/>
                    </a:lnTo>
                    <a:lnTo>
                      <a:pt x="127" y="479"/>
                    </a:lnTo>
                    <a:lnTo>
                      <a:pt x="127" y="481"/>
                    </a:lnTo>
                    <a:lnTo>
                      <a:pt x="127" y="484"/>
                    </a:lnTo>
                    <a:lnTo>
                      <a:pt x="126" y="487"/>
                    </a:lnTo>
                    <a:lnTo>
                      <a:pt x="126" y="488"/>
                    </a:lnTo>
                    <a:lnTo>
                      <a:pt x="123" y="494"/>
                    </a:lnTo>
                    <a:lnTo>
                      <a:pt x="121" y="496"/>
                    </a:lnTo>
                    <a:lnTo>
                      <a:pt x="118" y="499"/>
                    </a:lnTo>
                    <a:lnTo>
                      <a:pt x="115" y="499"/>
                    </a:lnTo>
                    <a:lnTo>
                      <a:pt x="114" y="500"/>
                    </a:lnTo>
                    <a:lnTo>
                      <a:pt x="111" y="503"/>
                    </a:lnTo>
                    <a:lnTo>
                      <a:pt x="109" y="503"/>
                    </a:lnTo>
                    <a:lnTo>
                      <a:pt x="106" y="503"/>
                    </a:lnTo>
                    <a:lnTo>
                      <a:pt x="102" y="503"/>
                    </a:lnTo>
                    <a:lnTo>
                      <a:pt x="99" y="503"/>
                    </a:lnTo>
                    <a:lnTo>
                      <a:pt x="96" y="503"/>
                    </a:lnTo>
                    <a:lnTo>
                      <a:pt x="94" y="500"/>
                    </a:lnTo>
                    <a:lnTo>
                      <a:pt x="91" y="500"/>
                    </a:lnTo>
                    <a:lnTo>
                      <a:pt x="90" y="499"/>
                    </a:lnTo>
                    <a:lnTo>
                      <a:pt x="87" y="499"/>
                    </a:lnTo>
                    <a:lnTo>
                      <a:pt x="84" y="496"/>
                    </a:lnTo>
                    <a:lnTo>
                      <a:pt x="82" y="494"/>
                    </a:lnTo>
                    <a:lnTo>
                      <a:pt x="79" y="491"/>
                    </a:lnTo>
                    <a:lnTo>
                      <a:pt x="79" y="488"/>
                    </a:lnTo>
                    <a:lnTo>
                      <a:pt x="78" y="484"/>
                    </a:lnTo>
                    <a:lnTo>
                      <a:pt x="78" y="481"/>
                    </a:lnTo>
                    <a:lnTo>
                      <a:pt x="78" y="479"/>
                    </a:lnTo>
                    <a:lnTo>
                      <a:pt x="78" y="313"/>
                    </a:lnTo>
                    <a:lnTo>
                      <a:pt x="28" y="313"/>
                    </a:lnTo>
                    <a:lnTo>
                      <a:pt x="90" y="71"/>
                    </a:lnTo>
                    <a:lnTo>
                      <a:pt x="78" y="71"/>
                    </a:lnTo>
                    <a:lnTo>
                      <a:pt x="40" y="202"/>
                    </a:lnTo>
                    <a:lnTo>
                      <a:pt x="39" y="205"/>
                    </a:lnTo>
                    <a:lnTo>
                      <a:pt x="39" y="209"/>
                    </a:lnTo>
                    <a:lnTo>
                      <a:pt x="36" y="212"/>
                    </a:lnTo>
                    <a:lnTo>
                      <a:pt x="34" y="214"/>
                    </a:lnTo>
                    <a:lnTo>
                      <a:pt x="31" y="217"/>
                    </a:lnTo>
                    <a:lnTo>
                      <a:pt x="28" y="217"/>
                    </a:lnTo>
                    <a:lnTo>
                      <a:pt x="27" y="220"/>
                    </a:lnTo>
                    <a:lnTo>
                      <a:pt x="22" y="220"/>
                    </a:lnTo>
                    <a:lnTo>
                      <a:pt x="19" y="220"/>
                    </a:lnTo>
                    <a:lnTo>
                      <a:pt x="16" y="220"/>
                    </a:lnTo>
                    <a:lnTo>
                      <a:pt x="15" y="220"/>
                    </a:lnTo>
                    <a:lnTo>
                      <a:pt x="9" y="217"/>
                    </a:lnTo>
                    <a:lnTo>
                      <a:pt x="7" y="214"/>
                    </a:lnTo>
                    <a:lnTo>
                      <a:pt x="4" y="212"/>
                    </a:lnTo>
                    <a:lnTo>
                      <a:pt x="3" y="208"/>
                    </a:lnTo>
                    <a:lnTo>
                      <a:pt x="0" y="205"/>
                    </a:lnTo>
                    <a:lnTo>
                      <a:pt x="0" y="202"/>
                    </a:lnTo>
                    <a:lnTo>
                      <a:pt x="0" y="201"/>
                    </a:lnTo>
                    <a:lnTo>
                      <a:pt x="0" y="198"/>
                    </a:lnTo>
                    <a:lnTo>
                      <a:pt x="0" y="196"/>
                    </a:lnTo>
                    <a:lnTo>
                      <a:pt x="0" y="193"/>
                    </a:lnTo>
                    <a:lnTo>
                      <a:pt x="39" y="40"/>
                    </a:lnTo>
                    <a:lnTo>
                      <a:pt x="40" y="38"/>
                    </a:lnTo>
                    <a:lnTo>
                      <a:pt x="40" y="34"/>
                    </a:lnTo>
                    <a:lnTo>
                      <a:pt x="40" y="31"/>
                    </a:lnTo>
                    <a:lnTo>
                      <a:pt x="43" y="28"/>
                    </a:lnTo>
                    <a:lnTo>
                      <a:pt x="43" y="27"/>
                    </a:lnTo>
                    <a:lnTo>
                      <a:pt x="43" y="24"/>
                    </a:lnTo>
                    <a:lnTo>
                      <a:pt x="46" y="19"/>
                    </a:lnTo>
                    <a:lnTo>
                      <a:pt x="48" y="16"/>
                    </a:lnTo>
                    <a:lnTo>
                      <a:pt x="51" y="15"/>
                    </a:lnTo>
                    <a:lnTo>
                      <a:pt x="52" y="12"/>
                    </a:lnTo>
                    <a:lnTo>
                      <a:pt x="55" y="9"/>
                    </a:lnTo>
                    <a:lnTo>
                      <a:pt x="58" y="7"/>
                    </a:lnTo>
                    <a:lnTo>
                      <a:pt x="60" y="4"/>
                    </a:lnTo>
                    <a:lnTo>
                      <a:pt x="63" y="3"/>
                    </a:lnTo>
                    <a:lnTo>
                      <a:pt x="67" y="3"/>
                    </a:lnTo>
                    <a:lnTo>
                      <a:pt x="72" y="0"/>
                    </a:lnTo>
                    <a:lnTo>
                      <a:pt x="78" y="0"/>
                    </a:lnTo>
                  </a:path>
                </a:pathLst>
              </a:custGeom>
              <a:gradFill rotWithShape="0">
                <a:gsLst>
                  <a:gs pos="0">
                    <a:srgbClr val="9234DB">
                      <a:gamma/>
                      <a:tint val="33333"/>
                      <a:invGamma/>
                    </a:srgbClr>
                  </a:gs>
                  <a:gs pos="100000">
                    <a:srgbClr val="9234DB"/>
                  </a:gs>
                </a:gsLst>
                <a:path path="rect">
                  <a:fillToRect l="50000" t="50000" r="50000" b="50000"/>
                </a:path>
              </a:gradFill>
              <a:ln w="12700" cap="rnd" cmpd="sng">
                <a:noFill/>
                <a:prstDash val="solid"/>
                <a:round/>
                <a:headEnd type="none" w="med" len="med"/>
                <a:tailEnd type="none" w="med" len="med"/>
              </a:ln>
              <a:effectLst>
                <a:outerShdw dist="35921" dir="2700000" algn="ctr" rotWithShape="0">
                  <a:schemeClr val="tx1"/>
                </a:outerShdw>
              </a:effec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5" name="Group 13"/>
            <p:cNvGrpSpPr>
              <a:grpSpLocks/>
            </p:cNvGrpSpPr>
            <p:nvPr/>
          </p:nvGrpSpPr>
          <p:grpSpPr bwMode="auto">
            <a:xfrm>
              <a:off x="4227" y="2774"/>
              <a:ext cx="447" cy="998"/>
              <a:chOff x="2326" y="3101"/>
              <a:chExt cx="281" cy="626"/>
            </a:xfrm>
          </p:grpSpPr>
          <p:sp>
            <p:nvSpPr>
              <p:cNvPr id="50190" name="Oval 14"/>
              <p:cNvSpPr>
                <a:spLocks noChangeArrowheads="1"/>
              </p:cNvSpPr>
              <p:nvPr/>
            </p:nvSpPr>
            <p:spPr bwMode="auto">
              <a:xfrm>
                <a:off x="2418" y="3101"/>
                <a:ext cx="95" cy="101"/>
              </a:xfrm>
              <a:prstGeom prst="ellipse">
                <a:avLst/>
              </a:prstGeom>
              <a:gradFill rotWithShape="0">
                <a:gsLst>
                  <a:gs pos="0">
                    <a:srgbClr val="669900">
                      <a:gamma/>
                      <a:tint val="54902"/>
                      <a:invGamma/>
                    </a:srgbClr>
                  </a:gs>
                  <a:gs pos="100000">
                    <a:srgbClr val="669900"/>
                  </a:gs>
                </a:gsLst>
                <a:path path="shape">
                  <a:fillToRect l="50000" t="50000" r="50000" b="50000"/>
                </a:path>
              </a:gradFill>
              <a:ln w="12700">
                <a:noFill/>
                <a:round/>
                <a:headEnd/>
                <a:tailEnd/>
              </a:ln>
              <a:effectLst>
                <a:outerShdw dist="35921" dir="2700000" algn="ctr" rotWithShape="0">
                  <a:schemeClr val="tx1"/>
                </a:outerShdw>
              </a:effec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0191" name="Freeform 15"/>
              <p:cNvSpPr>
                <a:spLocks/>
              </p:cNvSpPr>
              <p:nvPr/>
            </p:nvSpPr>
            <p:spPr bwMode="auto">
              <a:xfrm>
                <a:off x="2326" y="3223"/>
                <a:ext cx="281" cy="504"/>
              </a:xfrm>
              <a:custGeom>
                <a:avLst/>
                <a:gdLst/>
                <a:ahLst/>
                <a:cxnLst>
                  <a:cxn ang="0">
                    <a:pos x="208" y="0"/>
                  </a:cxn>
                  <a:cxn ang="0">
                    <a:pos x="217" y="3"/>
                  </a:cxn>
                  <a:cxn ang="0">
                    <a:pos x="228" y="9"/>
                  </a:cxn>
                  <a:cxn ang="0">
                    <a:pos x="232" y="16"/>
                  </a:cxn>
                  <a:cxn ang="0">
                    <a:pos x="237" y="24"/>
                  </a:cxn>
                  <a:cxn ang="0">
                    <a:pos x="241" y="35"/>
                  </a:cxn>
                  <a:cxn ang="0">
                    <a:pos x="280" y="189"/>
                  </a:cxn>
                  <a:cxn ang="0">
                    <a:pos x="280" y="201"/>
                  </a:cxn>
                  <a:cxn ang="0">
                    <a:pos x="276" y="208"/>
                  </a:cxn>
                  <a:cxn ang="0">
                    <a:pos x="268" y="214"/>
                  </a:cxn>
                  <a:cxn ang="0">
                    <a:pos x="258" y="214"/>
                  </a:cxn>
                  <a:cxn ang="0">
                    <a:pos x="252" y="212"/>
                  </a:cxn>
                  <a:cxn ang="0">
                    <a:pos x="244" y="208"/>
                  </a:cxn>
                  <a:cxn ang="0">
                    <a:pos x="240" y="201"/>
                  </a:cxn>
                  <a:cxn ang="0">
                    <a:pos x="253" y="310"/>
                  </a:cxn>
                  <a:cxn ang="0">
                    <a:pos x="202" y="484"/>
                  </a:cxn>
                  <a:cxn ang="0">
                    <a:pos x="198" y="494"/>
                  </a:cxn>
                  <a:cxn ang="0">
                    <a:pos x="190" y="499"/>
                  </a:cxn>
                  <a:cxn ang="0">
                    <a:pos x="184" y="503"/>
                  </a:cxn>
                  <a:cxn ang="0">
                    <a:pos x="174" y="503"/>
                  </a:cxn>
                  <a:cxn ang="0">
                    <a:pos x="166" y="500"/>
                  </a:cxn>
                  <a:cxn ang="0">
                    <a:pos x="159" y="494"/>
                  </a:cxn>
                  <a:cxn ang="0">
                    <a:pos x="154" y="487"/>
                  </a:cxn>
                  <a:cxn ang="0">
                    <a:pos x="153" y="479"/>
                  </a:cxn>
                  <a:cxn ang="0">
                    <a:pos x="127" y="479"/>
                  </a:cxn>
                  <a:cxn ang="0">
                    <a:pos x="126" y="487"/>
                  </a:cxn>
                  <a:cxn ang="0">
                    <a:pos x="121" y="496"/>
                  </a:cxn>
                  <a:cxn ang="0">
                    <a:pos x="114" y="500"/>
                  </a:cxn>
                  <a:cxn ang="0">
                    <a:pos x="106" y="503"/>
                  </a:cxn>
                  <a:cxn ang="0">
                    <a:pos x="96" y="503"/>
                  </a:cxn>
                  <a:cxn ang="0">
                    <a:pos x="90" y="499"/>
                  </a:cxn>
                  <a:cxn ang="0">
                    <a:pos x="82" y="494"/>
                  </a:cxn>
                  <a:cxn ang="0">
                    <a:pos x="78" y="484"/>
                  </a:cxn>
                  <a:cxn ang="0">
                    <a:pos x="78" y="313"/>
                  </a:cxn>
                  <a:cxn ang="0">
                    <a:pos x="78" y="71"/>
                  </a:cxn>
                  <a:cxn ang="0">
                    <a:pos x="39" y="209"/>
                  </a:cxn>
                  <a:cxn ang="0">
                    <a:pos x="31" y="217"/>
                  </a:cxn>
                  <a:cxn ang="0">
                    <a:pos x="22" y="220"/>
                  </a:cxn>
                  <a:cxn ang="0">
                    <a:pos x="15" y="220"/>
                  </a:cxn>
                  <a:cxn ang="0">
                    <a:pos x="4" y="212"/>
                  </a:cxn>
                  <a:cxn ang="0">
                    <a:pos x="0" y="202"/>
                  </a:cxn>
                  <a:cxn ang="0">
                    <a:pos x="0" y="196"/>
                  </a:cxn>
                  <a:cxn ang="0">
                    <a:pos x="40" y="38"/>
                  </a:cxn>
                  <a:cxn ang="0">
                    <a:pos x="43" y="28"/>
                  </a:cxn>
                  <a:cxn ang="0">
                    <a:pos x="46" y="19"/>
                  </a:cxn>
                  <a:cxn ang="0">
                    <a:pos x="52" y="12"/>
                  </a:cxn>
                  <a:cxn ang="0">
                    <a:pos x="60" y="4"/>
                  </a:cxn>
                  <a:cxn ang="0">
                    <a:pos x="72" y="0"/>
                  </a:cxn>
                </a:cxnLst>
                <a:rect l="0" t="0" r="r" b="b"/>
                <a:pathLst>
                  <a:path w="281" h="504">
                    <a:moveTo>
                      <a:pt x="78" y="0"/>
                    </a:moveTo>
                    <a:lnTo>
                      <a:pt x="205" y="0"/>
                    </a:lnTo>
                    <a:lnTo>
                      <a:pt x="208" y="0"/>
                    </a:lnTo>
                    <a:lnTo>
                      <a:pt x="210" y="0"/>
                    </a:lnTo>
                    <a:lnTo>
                      <a:pt x="214" y="3"/>
                    </a:lnTo>
                    <a:lnTo>
                      <a:pt x="217" y="3"/>
                    </a:lnTo>
                    <a:lnTo>
                      <a:pt x="220" y="4"/>
                    </a:lnTo>
                    <a:lnTo>
                      <a:pt x="222" y="7"/>
                    </a:lnTo>
                    <a:lnTo>
                      <a:pt x="228" y="9"/>
                    </a:lnTo>
                    <a:lnTo>
                      <a:pt x="229" y="12"/>
                    </a:lnTo>
                    <a:lnTo>
                      <a:pt x="229" y="15"/>
                    </a:lnTo>
                    <a:lnTo>
                      <a:pt x="232" y="16"/>
                    </a:lnTo>
                    <a:lnTo>
                      <a:pt x="234" y="19"/>
                    </a:lnTo>
                    <a:lnTo>
                      <a:pt x="237" y="22"/>
                    </a:lnTo>
                    <a:lnTo>
                      <a:pt x="237" y="24"/>
                    </a:lnTo>
                    <a:lnTo>
                      <a:pt x="240" y="27"/>
                    </a:lnTo>
                    <a:lnTo>
                      <a:pt x="240" y="31"/>
                    </a:lnTo>
                    <a:lnTo>
                      <a:pt x="241" y="35"/>
                    </a:lnTo>
                    <a:lnTo>
                      <a:pt x="241" y="38"/>
                    </a:lnTo>
                    <a:lnTo>
                      <a:pt x="241" y="43"/>
                    </a:lnTo>
                    <a:lnTo>
                      <a:pt x="280" y="189"/>
                    </a:lnTo>
                    <a:lnTo>
                      <a:pt x="280" y="193"/>
                    </a:lnTo>
                    <a:lnTo>
                      <a:pt x="280" y="196"/>
                    </a:lnTo>
                    <a:lnTo>
                      <a:pt x="280" y="201"/>
                    </a:lnTo>
                    <a:lnTo>
                      <a:pt x="280" y="202"/>
                    </a:lnTo>
                    <a:lnTo>
                      <a:pt x="277" y="205"/>
                    </a:lnTo>
                    <a:lnTo>
                      <a:pt x="276" y="208"/>
                    </a:lnTo>
                    <a:lnTo>
                      <a:pt x="273" y="209"/>
                    </a:lnTo>
                    <a:lnTo>
                      <a:pt x="271" y="212"/>
                    </a:lnTo>
                    <a:lnTo>
                      <a:pt x="268" y="214"/>
                    </a:lnTo>
                    <a:lnTo>
                      <a:pt x="265" y="214"/>
                    </a:lnTo>
                    <a:lnTo>
                      <a:pt x="261" y="214"/>
                    </a:lnTo>
                    <a:lnTo>
                      <a:pt x="258" y="214"/>
                    </a:lnTo>
                    <a:lnTo>
                      <a:pt x="256" y="214"/>
                    </a:lnTo>
                    <a:lnTo>
                      <a:pt x="253" y="214"/>
                    </a:lnTo>
                    <a:lnTo>
                      <a:pt x="252" y="212"/>
                    </a:lnTo>
                    <a:lnTo>
                      <a:pt x="249" y="212"/>
                    </a:lnTo>
                    <a:lnTo>
                      <a:pt x="246" y="209"/>
                    </a:lnTo>
                    <a:lnTo>
                      <a:pt x="244" y="208"/>
                    </a:lnTo>
                    <a:lnTo>
                      <a:pt x="241" y="205"/>
                    </a:lnTo>
                    <a:lnTo>
                      <a:pt x="241" y="202"/>
                    </a:lnTo>
                    <a:lnTo>
                      <a:pt x="240" y="201"/>
                    </a:lnTo>
                    <a:lnTo>
                      <a:pt x="202" y="71"/>
                    </a:lnTo>
                    <a:lnTo>
                      <a:pt x="190" y="71"/>
                    </a:lnTo>
                    <a:lnTo>
                      <a:pt x="253" y="310"/>
                    </a:lnTo>
                    <a:lnTo>
                      <a:pt x="202" y="310"/>
                    </a:lnTo>
                    <a:lnTo>
                      <a:pt x="202" y="479"/>
                    </a:lnTo>
                    <a:lnTo>
                      <a:pt x="202" y="484"/>
                    </a:lnTo>
                    <a:lnTo>
                      <a:pt x="202" y="487"/>
                    </a:lnTo>
                    <a:lnTo>
                      <a:pt x="201" y="488"/>
                    </a:lnTo>
                    <a:lnTo>
                      <a:pt x="198" y="494"/>
                    </a:lnTo>
                    <a:lnTo>
                      <a:pt x="196" y="496"/>
                    </a:lnTo>
                    <a:lnTo>
                      <a:pt x="196" y="499"/>
                    </a:lnTo>
                    <a:lnTo>
                      <a:pt x="190" y="499"/>
                    </a:lnTo>
                    <a:lnTo>
                      <a:pt x="189" y="500"/>
                    </a:lnTo>
                    <a:lnTo>
                      <a:pt x="186" y="503"/>
                    </a:lnTo>
                    <a:lnTo>
                      <a:pt x="184" y="503"/>
                    </a:lnTo>
                    <a:lnTo>
                      <a:pt x="181" y="503"/>
                    </a:lnTo>
                    <a:lnTo>
                      <a:pt x="178" y="503"/>
                    </a:lnTo>
                    <a:lnTo>
                      <a:pt x="174" y="503"/>
                    </a:lnTo>
                    <a:lnTo>
                      <a:pt x="171" y="503"/>
                    </a:lnTo>
                    <a:lnTo>
                      <a:pt x="169" y="500"/>
                    </a:lnTo>
                    <a:lnTo>
                      <a:pt x="166" y="500"/>
                    </a:lnTo>
                    <a:lnTo>
                      <a:pt x="165" y="499"/>
                    </a:lnTo>
                    <a:lnTo>
                      <a:pt x="162" y="496"/>
                    </a:lnTo>
                    <a:lnTo>
                      <a:pt x="159" y="494"/>
                    </a:lnTo>
                    <a:lnTo>
                      <a:pt x="157" y="494"/>
                    </a:lnTo>
                    <a:lnTo>
                      <a:pt x="157" y="488"/>
                    </a:lnTo>
                    <a:lnTo>
                      <a:pt x="154" y="487"/>
                    </a:lnTo>
                    <a:lnTo>
                      <a:pt x="154" y="484"/>
                    </a:lnTo>
                    <a:lnTo>
                      <a:pt x="153" y="481"/>
                    </a:lnTo>
                    <a:lnTo>
                      <a:pt x="153" y="479"/>
                    </a:lnTo>
                    <a:lnTo>
                      <a:pt x="153" y="313"/>
                    </a:lnTo>
                    <a:lnTo>
                      <a:pt x="127" y="313"/>
                    </a:lnTo>
                    <a:lnTo>
                      <a:pt x="127" y="479"/>
                    </a:lnTo>
                    <a:lnTo>
                      <a:pt x="127" y="481"/>
                    </a:lnTo>
                    <a:lnTo>
                      <a:pt x="127" y="484"/>
                    </a:lnTo>
                    <a:lnTo>
                      <a:pt x="126" y="487"/>
                    </a:lnTo>
                    <a:lnTo>
                      <a:pt x="126" y="488"/>
                    </a:lnTo>
                    <a:lnTo>
                      <a:pt x="123" y="494"/>
                    </a:lnTo>
                    <a:lnTo>
                      <a:pt x="121" y="496"/>
                    </a:lnTo>
                    <a:lnTo>
                      <a:pt x="118" y="499"/>
                    </a:lnTo>
                    <a:lnTo>
                      <a:pt x="115" y="499"/>
                    </a:lnTo>
                    <a:lnTo>
                      <a:pt x="114" y="500"/>
                    </a:lnTo>
                    <a:lnTo>
                      <a:pt x="111" y="503"/>
                    </a:lnTo>
                    <a:lnTo>
                      <a:pt x="109" y="503"/>
                    </a:lnTo>
                    <a:lnTo>
                      <a:pt x="106" y="503"/>
                    </a:lnTo>
                    <a:lnTo>
                      <a:pt x="102" y="503"/>
                    </a:lnTo>
                    <a:lnTo>
                      <a:pt x="99" y="503"/>
                    </a:lnTo>
                    <a:lnTo>
                      <a:pt x="96" y="503"/>
                    </a:lnTo>
                    <a:lnTo>
                      <a:pt x="94" y="500"/>
                    </a:lnTo>
                    <a:lnTo>
                      <a:pt x="91" y="500"/>
                    </a:lnTo>
                    <a:lnTo>
                      <a:pt x="90" y="499"/>
                    </a:lnTo>
                    <a:lnTo>
                      <a:pt x="87" y="499"/>
                    </a:lnTo>
                    <a:lnTo>
                      <a:pt x="84" y="496"/>
                    </a:lnTo>
                    <a:lnTo>
                      <a:pt x="82" y="494"/>
                    </a:lnTo>
                    <a:lnTo>
                      <a:pt x="79" y="491"/>
                    </a:lnTo>
                    <a:lnTo>
                      <a:pt x="79" y="488"/>
                    </a:lnTo>
                    <a:lnTo>
                      <a:pt x="78" y="484"/>
                    </a:lnTo>
                    <a:lnTo>
                      <a:pt x="78" y="481"/>
                    </a:lnTo>
                    <a:lnTo>
                      <a:pt x="78" y="479"/>
                    </a:lnTo>
                    <a:lnTo>
                      <a:pt x="78" y="313"/>
                    </a:lnTo>
                    <a:lnTo>
                      <a:pt x="28" y="313"/>
                    </a:lnTo>
                    <a:lnTo>
                      <a:pt x="90" y="71"/>
                    </a:lnTo>
                    <a:lnTo>
                      <a:pt x="78" y="71"/>
                    </a:lnTo>
                    <a:lnTo>
                      <a:pt x="40" y="202"/>
                    </a:lnTo>
                    <a:lnTo>
                      <a:pt x="39" y="205"/>
                    </a:lnTo>
                    <a:lnTo>
                      <a:pt x="39" y="209"/>
                    </a:lnTo>
                    <a:lnTo>
                      <a:pt x="36" y="212"/>
                    </a:lnTo>
                    <a:lnTo>
                      <a:pt x="34" y="214"/>
                    </a:lnTo>
                    <a:lnTo>
                      <a:pt x="31" y="217"/>
                    </a:lnTo>
                    <a:lnTo>
                      <a:pt x="28" y="217"/>
                    </a:lnTo>
                    <a:lnTo>
                      <a:pt x="27" y="220"/>
                    </a:lnTo>
                    <a:lnTo>
                      <a:pt x="22" y="220"/>
                    </a:lnTo>
                    <a:lnTo>
                      <a:pt x="19" y="220"/>
                    </a:lnTo>
                    <a:lnTo>
                      <a:pt x="16" y="220"/>
                    </a:lnTo>
                    <a:lnTo>
                      <a:pt x="15" y="220"/>
                    </a:lnTo>
                    <a:lnTo>
                      <a:pt x="9" y="217"/>
                    </a:lnTo>
                    <a:lnTo>
                      <a:pt x="7" y="214"/>
                    </a:lnTo>
                    <a:lnTo>
                      <a:pt x="4" y="212"/>
                    </a:lnTo>
                    <a:lnTo>
                      <a:pt x="3" y="208"/>
                    </a:lnTo>
                    <a:lnTo>
                      <a:pt x="0" y="205"/>
                    </a:lnTo>
                    <a:lnTo>
                      <a:pt x="0" y="202"/>
                    </a:lnTo>
                    <a:lnTo>
                      <a:pt x="0" y="201"/>
                    </a:lnTo>
                    <a:lnTo>
                      <a:pt x="0" y="198"/>
                    </a:lnTo>
                    <a:lnTo>
                      <a:pt x="0" y="196"/>
                    </a:lnTo>
                    <a:lnTo>
                      <a:pt x="0" y="193"/>
                    </a:lnTo>
                    <a:lnTo>
                      <a:pt x="39" y="40"/>
                    </a:lnTo>
                    <a:lnTo>
                      <a:pt x="40" y="38"/>
                    </a:lnTo>
                    <a:lnTo>
                      <a:pt x="40" y="34"/>
                    </a:lnTo>
                    <a:lnTo>
                      <a:pt x="40" y="31"/>
                    </a:lnTo>
                    <a:lnTo>
                      <a:pt x="43" y="28"/>
                    </a:lnTo>
                    <a:lnTo>
                      <a:pt x="43" y="27"/>
                    </a:lnTo>
                    <a:lnTo>
                      <a:pt x="43" y="24"/>
                    </a:lnTo>
                    <a:lnTo>
                      <a:pt x="46" y="19"/>
                    </a:lnTo>
                    <a:lnTo>
                      <a:pt x="48" y="16"/>
                    </a:lnTo>
                    <a:lnTo>
                      <a:pt x="51" y="15"/>
                    </a:lnTo>
                    <a:lnTo>
                      <a:pt x="52" y="12"/>
                    </a:lnTo>
                    <a:lnTo>
                      <a:pt x="55" y="9"/>
                    </a:lnTo>
                    <a:lnTo>
                      <a:pt x="58" y="7"/>
                    </a:lnTo>
                    <a:lnTo>
                      <a:pt x="60" y="4"/>
                    </a:lnTo>
                    <a:lnTo>
                      <a:pt x="63" y="3"/>
                    </a:lnTo>
                    <a:lnTo>
                      <a:pt x="67" y="3"/>
                    </a:lnTo>
                    <a:lnTo>
                      <a:pt x="72" y="0"/>
                    </a:lnTo>
                    <a:lnTo>
                      <a:pt x="78" y="0"/>
                    </a:lnTo>
                  </a:path>
                </a:pathLst>
              </a:custGeom>
              <a:gradFill rotWithShape="0">
                <a:gsLst>
                  <a:gs pos="0">
                    <a:srgbClr val="669900">
                      <a:gamma/>
                      <a:tint val="54902"/>
                      <a:invGamma/>
                    </a:srgbClr>
                  </a:gs>
                  <a:gs pos="100000">
                    <a:srgbClr val="669900"/>
                  </a:gs>
                </a:gsLst>
                <a:path path="rect">
                  <a:fillToRect l="50000" t="50000" r="50000" b="50000"/>
                </a:path>
              </a:gradFill>
              <a:ln w="12700" cap="rnd" cmpd="sng">
                <a:noFill/>
                <a:prstDash val="solid"/>
                <a:round/>
                <a:headEnd type="none" w="med" len="med"/>
                <a:tailEnd type="none" w="med" len="med"/>
              </a:ln>
              <a:effectLst>
                <a:outerShdw dist="35921" dir="2700000" algn="ctr" rotWithShape="0">
                  <a:schemeClr val="tx1"/>
                </a:outerShdw>
              </a:effectLst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50192" name="AutoShape 16"/>
            <p:cNvSpPr>
              <a:spLocks noChangeArrowheads="1"/>
            </p:cNvSpPr>
            <p:nvPr/>
          </p:nvSpPr>
          <p:spPr bwMode="auto">
            <a:xfrm rot="1965645" flipV="1">
              <a:off x="4568" y="3051"/>
              <a:ext cx="280" cy="388"/>
            </a:xfrm>
            <a:prstGeom prst="foldedCorner">
              <a:avLst>
                <a:gd name="adj" fmla="val 29269"/>
              </a:avLst>
            </a:prstGeom>
            <a:solidFill>
              <a:schemeClr val="bg1"/>
            </a:solidFill>
            <a:ln w="63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tIns="27432" bIns="27432" anchor="ctr">
              <a:spAutoFit/>
            </a:bodyPr>
            <a:lstStyle/>
            <a:p>
              <a:endParaRPr lang="en-US"/>
            </a:p>
          </p:txBody>
        </p:sp>
        <p:sp>
          <p:nvSpPr>
            <p:cNvPr id="50193" name="AutoShape 17"/>
            <p:cNvSpPr>
              <a:spLocks noChangeArrowheads="1"/>
            </p:cNvSpPr>
            <p:nvPr/>
          </p:nvSpPr>
          <p:spPr bwMode="auto">
            <a:xfrm rot="1965645" flipV="1">
              <a:off x="3667" y="3138"/>
              <a:ext cx="280" cy="388"/>
            </a:xfrm>
            <a:prstGeom prst="foldedCorner">
              <a:avLst>
                <a:gd name="adj" fmla="val 29269"/>
              </a:avLst>
            </a:prstGeom>
            <a:solidFill>
              <a:schemeClr val="bg1"/>
            </a:solidFill>
            <a:ln w="63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tIns="27432" bIns="27432" anchor="ctr">
              <a:spAutoFit/>
            </a:bodyPr>
            <a:lstStyle/>
            <a:p>
              <a:endParaRPr lang="en-US"/>
            </a:p>
          </p:txBody>
        </p:sp>
      </p:grp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714348" y="571480"/>
            <a:ext cx="7772400" cy="855663"/>
          </a:xfrm>
        </p:spPr>
        <p:txBody>
          <a:bodyPr/>
          <a:lstStyle/>
          <a:p>
            <a:r>
              <a:rPr lang="en-US" dirty="0"/>
              <a:t>Setting Personal Properties</a:t>
            </a:r>
          </a:p>
        </p:txBody>
      </p:sp>
      <p:sp>
        <p:nvSpPr>
          <p:cNvPr id="51203" name="Rectangle 3"/>
          <p:cNvSpPr>
            <a:spLocks noChangeArrowheads="1"/>
          </p:cNvSpPr>
          <p:nvPr/>
        </p:nvSpPr>
        <p:spPr bwMode="auto">
          <a:xfrm>
            <a:off x="6205538" y="2306658"/>
            <a:ext cx="1947862" cy="2482850"/>
          </a:xfrm>
          <a:prstGeom prst="rect">
            <a:avLst/>
          </a:prstGeom>
          <a:gradFill rotWithShape="0">
            <a:gsLst>
              <a:gs pos="0">
                <a:srgbClr val="FFCC66"/>
              </a:gs>
              <a:gs pos="100000">
                <a:srgbClr val="FCFEB9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/>
          <a:lstStyle/>
          <a:p>
            <a:pPr algn="ctr"/>
            <a:r>
              <a:rPr lang="en-US" sz="1800" b="1">
                <a:latin typeface="Arial Narrow" pitchFamily="34" charset="0"/>
              </a:rPr>
              <a:t>Active Directory</a:t>
            </a:r>
          </a:p>
        </p:txBody>
      </p:sp>
      <p:sp>
        <p:nvSpPr>
          <p:cNvPr id="51204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914400" y="1571612"/>
            <a:ext cx="5334000" cy="2554321"/>
          </a:xfrm>
          <a:noFill/>
          <a:ln/>
        </p:spPr>
        <p:txBody>
          <a:bodyPr/>
          <a:lstStyle/>
          <a:p>
            <a:r>
              <a:rPr lang="en-US" dirty="0"/>
              <a:t>Add Personal Information About Users As Stored in Active Directory </a:t>
            </a:r>
          </a:p>
          <a:p>
            <a:r>
              <a:rPr lang="en-US" dirty="0"/>
              <a:t>Use Personal Properties to Search Active Directory</a:t>
            </a:r>
          </a:p>
        </p:txBody>
      </p:sp>
      <p:grpSp>
        <p:nvGrpSpPr>
          <p:cNvPr id="2" name="Group 5"/>
          <p:cNvGrpSpPr>
            <a:grpSpLocks/>
          </p:cNvGrpSpPr>
          <p:nvPr/>
        </p:nvGrpSpPr>
        <p:grpSpPr bwMode="auto">
          <a:xfrm>
            <a:off x="6421438" y="2746396"/>
            <a:ext cx="1571625" cy="1366837"/>
            <a:chOff x="2055" y="2838"/>
            <a:chExt cx="646" cy="562"/>
          </a:xfrm>
        </p:grpSpPr>
        <p:grpSp>
          <p:nvGrpSpPr>
            <p:cNvPr id="3" name="Group 6"/>
            <p:cNvGrpSpPr>
              <a:grpSpLocks/>
            </p:cNvGrpSpPr>
            <p:nvPr/>
          </p:nvGrpSpPr>
          <p:grpSpPr bwMode="auto">
            <a:xfrm>
              <a:off x="2057" y="2838"/>
              <a:ext cx="644" cy="562"/>
              <a:chOff x="346" y="666"/>
              <a:chExt cx="980" cy="855"/>
            </a:xfrm>
          </p:grpSpPr>
          <p:sp>
            <p:nvSpPr>
              <p:cNvPr id="51207" name="Freeform 7"/>
              <p:cNvSpPr>
                <a:spLocks/>
              </p:cNvSpPr>
              <p:nvPr/>
            </p:nvSpPr>
            <p:spPr bwMode="auto">
              <a:xfrm>
                <a:off x="346" y="744"/>
                <a:ext cx="980" cy="777"/>
              </a:xfrm>
              <a:custGeom>
                <a:avLst/>
                <a:gdLst/>
                <a:ahLst/>
                <a:cxnLst>
                  <a:cxn ang="0">
                    <a:pos x="0" y="307"/>
                  </a:cxn>
                  <a:cxn ang="0">
                    <a:pos x="0" y="433"/>
                  </a:cxn>
                  <a:cxn ang="0">
                    <a:pos x="534" y="713"/>
                  </a:cxn>
                  <a:cxn ang="0">
                    <a:pos x="900" y="387"/>
                  </a:cxn>
                  <a:cxn ang="0">
                    <a:pos x="792" y="321"/>
                  </a:cxn>
                  <a:cxn ang="0">
                    <a:pos x="359" y="0"/>
                  </a:cxn>
                </a:cxnLst>
                <a:rect l="0" t="0" r="r" b="b"/>
                <a:pathLst>
                  <a:path w="900" h="713">
                    <a:moveTo>
                      <a:pt x="0" y="307"/>
                    </a:moveTo>
                    <a:lnTo>
                      <a:pt x="0" y="433"/>
                    </a:lnTo>
                    <a:lnTo>
                      <a:pt x="534" y="713"/>
                    </a:lnTo>
                    <a:lnTo>
                      <a:pt x="900" y="387"/>
                    </a:lnTo>
                    <a:lnTo>
                      <a:pt x="792" y="321"/>
                    </a:lnTo>
                    <a:lnTo>
                      <a:pt x="359" y="0"/>
                    </a:lnTo>
                  </a:path>
                </a:pathLst>
              </a:custGeom>
              <a:gradFill rotWithShape="0">
                <a:gsLst>
                  <a:gs pos="0">
                    <a:srgbClr val="C0C0C0"/>
                  </a:gs>
                  <a:gs pos="100000">
                    <a:srgbClr val="777777"/>
                  </a:gs>
                </a:gsLst>
                <a:lin ang="2700000" scaled="1"/>
              </a:gradFill>
              <a:ln w="952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tIns="27432" bIns="27432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51208" name="Freeform 8"/>
              <p:cNvSpPr>
                <a:spLocks/>
              </p:cNvSpPr>
              <p:nvPr/>
            </p:nvSpPr>
            <p:spPr bwMode="auto">
              <a:xfrm>
                <a:off x="392" y="757"/>
                <a:ext cx="893" cy="727"/>
              </a:xfrm>
              <a:custGeom>
                <a:avLst/>
                <a:gdLst/>
                <a:ahLst/>
                <a:cxnLst>
                  <a:cxn ang="0">
                    <a:pos x="0" y="288"/>
                  </a:cxn>
                  <a:cxn ang="0">
                    <a:pos x="0" y="409"/>
                  </a:cxn>
                  <a:cxn ang="0">
                    <a:pos x="498" y="667"/>
                  </a:cxn>
                  <a:cxn ang="0">
                    <a:pos x="820" y="379"/>
                  </a:cxn>
                  <a:cxn ang="0">
                    <a:pos x="812" y="327"/>
                  </a:cxn>
                  <a:cxn ang="0">
                    <a:pos x="810" y="285"/>
                  </a:cxn>
                  <a:cxn ang="0">
                    <a:pos x="812" y="235"/>
                  </a:cxn>
                  <a:cxn ang="0">
                    <a:pos x="820" y="187"/>
                  </a:cxn>
                  <a:cxn ang="0">
                    <a:pos x="341" y="0"/>
                  </a:cxn>
                  <a:cxn ang="0">
                    <a:pos x="0" y="288"/>
                  </a:cxn>
                </a:cxnLst>
                <a:rect l="0" t="0" r="r" b="b"/>
                <a:pathLst>
                  <a:path w="820" h="667">
                    <a:moveTo>
                      <a:pt x="0" y="288"/>
                    </a:moveTo>
                    <a:lnTo>
                      <a:pt x="0" y="409"/>
                    </a:lnTo>
                    <a:lnTo>
                      <a:pt x="498" y="667"/>
                    </a:lnTo>
                    <a:lnTo>
                      <a:pt x="820" y="379"/>
                    </a:lnTo>
                    <a:lnTo>
                      <a:pt x="812" y="327"/>
                    </a:lnTo>
                    <a:lnTo>
                      <a:pt x="810" y="285"/>
                    </a:lnTo>
                    <a:lnTo>
                      <a:pt x="812" y="235"/>
                    </a:lnTo>
                    <a:lnTo>
                      <a:pt x="820" y="187"/>
                    </a:lnTo>
                    <a:lnTo>
                      <a:pt x="341" y="0"/>
                    </a:lnTo>
                    <a:lnTo>
                      <a:pt x="0" y="288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FFFF66"/>
                  </a:gs>
                  <a:gs pos="100000">
                    <a:srgbClr val="FFFFCC"/>
                  </a:gs>
                </a:gsLst>
                <a:lin ang="18900000" scaled="1"/>
              </a:gradFill>
              <a:ln w="952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tIns="27432" bIns="27432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51209" name="Freeform 9"/>
              <p:cNvSpPr>
                <a:spLocks/>
              </p:cNvSpPr>
              <p:nvPr/>
            </p:nvSpPr>
            <p:spPr bwMode="auto">
              <a:xfrm>
                <a:off x="347" y="666"/>
                <a:ext cx="883" cy="410"/>
              </a:xfrm>
              <a:custGeom>
                <a:avLst/>
                <a:gdLst/>
                <a:ahLst/>
                <a:cxnLst>
                  <a:cxn ang="0">
                    <a:pos x="367" y="66"/>
                  </a:cxn>
                  <a:cxn ang="0">
                    <a:pos x="0" y="376"/>
                  </a:cxn>
                  <a:cxn ang="0">
                    <a:pos x="432" y="358"/>
                  </a:cxn>
                  <a:cxn ang="0">
                    <a:pos x="811" y="0"/>
                  </a:cxn>
                  <a:cxn ang="0">
                    <a:pos x="367" y="66"/>
                  </a:cxn>
                </a:cxnLst>
                <a:rect l="0" t="0" r="r" b="b"/>
                <a:pathLst>
                  <a:path w="811" h="376">
                    <a:moveTo>
                      <a:pt x="367" y="66"/>
                    </a:moveTo>
                    <a:lnTo>
                      <a:pt x="0" y="376"/>
                    </a:lnTo>
                    <a:lnTo>
                      <a:pt x="432" y="358"/>
                    </a:lnTo>
                    <a:lnTo>
                      <a:pt x="811" y="0"/>
                    </a:lnTo>
                    <a:lnTo>
                      <a:pt x="367" y="66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DDDDDD"/>
                  </a:gs>
                  <a:gs pos="100000">
                    <a:srgbClr val="777777"/>
                  </a:gs>
                </a:gsLst>
                <a:lin ang="2700000" scaled="1"/>
              </a:gradFill>
              <a:ln w="952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tIns="27432" bIns="27432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51210" name="Freeform 10"/>
              <p:cNvSpPr>
                <a:spLocks/>
              </p:cNvSpPr>
              <p:nvPr/>
            </p:nvSpPr>
            <p:spPr bwMode="auto">
              <a:xfrm>
                <a:off x="967" y="1254"/>
                <a:ext cx="156" cy="122"/>
              </a:xfrm>
              <a:custGeom>
                <a:avLst/>
                <a:gdLst/>
                <a:ahLst/>
                <a:cxnLst>
                  <a:cxn ang="0">
                    <a:pos x="164" y="0"/>
                  </a:cxn>
                  <a:cxn ang="0">
                    <a:pos x="0" y="149"/>
                  </a:cxn>
                  <a:cxn ang="0">
                    <a:pos x="114" y="197"/>
                  </a:cxn>
                  <a:cxn ang="0">
                    <a:pos x="276" y="41"/>
                  </a:cxn>
                  <a:cxn ang="0">
                    <a:pos x="164" y="0"/>
                  </a:cxn>
                </a:cxnLst>
                <a:rect l="0" t="0" r="r" b="b"/>
                <a:pathLst>
                  <a:path w="276" h="197">
                    <a:moveTo>
                      <a:pt x="164" y="0"/>
                    </a:moveTo>
                    <a:lnTo>
                      <a:pt x="0" y="149"/>
                    </a:lnTo>
                    <a:lnTo>
                      <a:pt x="114" y="197"/>
                    </a:lnTo>
                    <a:lnTo>
                      <a:pt x="276" y="41"/>
                    </a:lnTo>
                    <a:lnTo>
                      <a:pt x="164" y="0"/>
                    </a:lnTo>
                    <a:close/>
                  </a:path>
                </a:pathLst>
              </a:custGeom>
              <a:solidFill>
                <a:schemeClr val="tx1"/>
              </a:solidFill>
              <a:ln w="952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tIns="27432" bIns="27432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51211" name="Freeform 11"/>
              <p:cNvSpPr>
                <a:spLocks/>
              </p:cNvSpPr>
              <p:nvPr/>
            </p:nvSpPr>
            <p:spPr bwMode="auto">
              <a:xfrm>
                <a:off x="1141" y="1047"/>
                <a:ext cx="157" cy="122"/>
              </a:xfrm>
              <a:custGeom>
                <a:avLst/>
                <a:gdLst/>
                <a:ahLst/>
                <a:cxnLst>
                  <a:cxn ang="0">
                    <a:pos x="164" y="0"/>
                  </a:cxn>
                  <a:cxn ang="0">
                    <a:pos x="0" y="149"/>
                  </a:cxn>
                  <a:cxn ang="0">
                    <a:pos x="114" y="197"/>
                  </a:cxn>
                  <a:cxn ang="0">
                    <a:pos x="276" y="41"/>
                  </a:cxn>
                  <a:cxn ang="0">
                    <a:pos x="164" y="0"/>
                  </a:cxn>
                </a:cxnLst>
                <a:rect l="0" t="0" r="r" b="b"/>
                <a:pathLst>
                  <a:path w="276" h="197">
                    <a:moveTo>
                      <a:pt x="164" y="0"/>
                    </a:moveTo>
                    <a:lnTo>
                      <a:pt x="0" y="149"/>
                    </a:lnTo>
                    <a:lnTo>
                      <a:pt x="114" y="197"/>
                    </a:lnTo>
                    <a:lnTo>
                      <a:pt x="276" y="41"/>
                    </a:lnTo>
                    <a:lnTo>
                      <a:pt x="164" y="0"/>
                    </a:lnTo>
                    <a:close/>
                  </a:path>
                </a:pathLst>
              </a:custGeom>
              <a:solidFill>
                <a:schemeClr val="tx1"/>
              </a:solidFill>
              <a:ln w="952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tIns="27432" bIns="27432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51212" name="Freeform 12"/>
              <p:cNvSpPr>
                <a:spLocks/>
              </p:cNvSpPr>
              <p:nvPr/>
            </p:nvSpPr>
            <p:spPr bwMode="auto">
              <a:xfrm>
                <a:off x="394" y="1022"/>
                <a:ext cx="871" cy="320"/>
              </a:xfrm>
              <a:custGeom>
                <a:avLst/>
                <a:gdLst/>
                <a:ahLst/>
                <a:cxnLst>
                  <a:cxn ang="0">
                    <a:pos x="0" y="64"/>
                  </a:cxn>
                  <a:cxn ang="0">
                    <a:pos x="490" y="294"/>
                  </a:cxn>
                  <a:cxn ang="0">
                    <a:pos x="800" y="0"/>
                  </a:cxn>
                </a:cxnLst>
                <a:rect l="0" t="0" r="r" b="b"/>
                <a:pathLst>
                  <a:path w="800" h="294">
                    <a:moveTo>
                      <a:pt x="0" y="64"/>
                    </a:moveTo>
                    <a:lnTo>
                      <a:pt x="490" y="294"/>
                    </a:lnTo>
                    <a:lnTo>
                      <a:pt x="800" y="0"/>
                    </a:lnTo>
                  </a:path>
                </a:pathLst>
              </a:custGeom>
              <a:noFill/>
              <a:ln w="317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tIns="27432" bIns="27432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51213" name="Freeform 13"/>
              <p:cNvSpPr>
                <a:spLocks/>
              </p:cNvSpPr>
              <p:nvPr/>
            </p:nvSpPr>
            <p:spPr bwMode="auto">
              <a:xfrm>
                <a:off x="396" y="1066"/>
                <a:ext cx="869" cy="311"/>
              </a:xfrm>
              <a:custGeom>
                <a:avLst/>
                <a:gdLst/>
                <a:ahLst/>
                <a:cxnLst>
                  <a:cxn ang="0">
                    <a:pos x="0" y="50"/>
                  </a:cxn>
                  <a:cxn ang="0">
                    <a:pos x="488" y="286"/>
                  </a:cxn>
                  <a:cxn ang="0">
                    <a:pos x="798" y="0"/>
                  </a:cxn>
                </a:cxnLst>
                <a:rect l="0" t="0" r="r" b="b"/>
                <a:pathLst>
                  <a:path w="798" h="286">
                    <a:moveTo>
                      <a:pt x="0" y="50"/>
                    </a:moveTo>
                    <a:lnTo>
                      <a:pt x="488" y="286"/>
                    </a:lnTo>
                    <a:lnTo>
                      <a:pt x="798" y="0"/>
                    </a:lnTo>
                  </a:path>
                </a:pathLst>
              </a:custGeom>
              <a:noFill/>
              <a:ln w="317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tIns="27432" bIns="27432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51214" name="Freeform 14"/>
              <p:cNvSpPr>
                <a:spLocks/>
              </p:cNvSpPr>
              <p:nvPr/>
            </p:nvSpPr>
            <p:spPr bwMode="auto">
              <a:xfrm>
                <a:off x="396" y="1081"/>
                <a:ext cx="876" cy="331"/>
              </a:xfrm>
              <a:custGeom>
                <a:avLst/>
                <a:gdLst/>
                <a:ahLst/>
                <a:cxnLst>
                  <a:cxn ang="0">
                    <a:pos x="0" y="66"/>
                  </a:cxn>
                  <a:cxn ang="0">
                    <a:pos x="488" y="304"/>
                  </a:cxn>
                  <a:cxn ang="0">
                    <a:pos x="804" y="24"/>
                  </a:cxn>
                  <a:cxn ang="0">
                    <a:pos x="804" y="0"/>
                  </a:cxn>
                </a:cxnLst>
                <a:rect l="0" t="0" r="r" b="b"/>
                <a:pathLst>
                  <a:path w="804" h="304">
                    <a:moveTo>
                      <a:pt x="0" y="66"/>
                    </a:moveTo>
                    <a:lnTo>
                      <a:pt x="488" y="304"/>
                    </a:lnTo>
                    <a:lnTo>
                      <a:pt x="804" y="24"/>
                    </a:lnTo>
                    <a:lnTo>
                      <a:pt x="804" y="0"/>
                    </a:lnTo>
                  </a:path>
                </a:pathLst>
              </a:custGeom>
              <a:noFill/>
              <a:ln w="317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tIns="27432" bIns="27432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51215" name="Freeform 15"/>
              <p:cNvSpPr>
                <a:spLocks/>
              </p:cNvSpPr>
              <p:nvPr/>
            </p:nvSpPr>
            <p:spPr bwMode="auto">
              <a:xfrm>
                <a:off x="392" y="1140"/>
                <a:ext cx="886" cy="309"/>
              </a:xfrm>
              <a:custGeom>
                <a:avLst/>
                <a:gdLst/>
                <a:ahLst/>
                <a:cxnLst>
                  <a:cxn ang="0">
                    <a:pos x="0" y="40"/>
                  </a:cxn>
                  <a:cxn ang="0">
                    <a:pos x="492" y="284"/>
                  </a:cxn>
                  <a:cxn ang="0">
                    <a:pos x="814" y="0"/>
                  </a:cxn>
                </a:cxnLst>
                <a:rect l="0" t="0" r="r" b="b"/>
                <a:pathLst>
                  <a:path w="814" h="284">
                    <a:moveTo>
                      <a:pt x="0" y="40"/>
                    </a:moveTo>
                    <a:lnTo>
                      <a:pt x="492" y="284"/>
                    </a:lnTo>
                    <a:lnTo>
                      <a:pt x="814" y="0"/>
                    </a:lnTo>
                  </a:path>
                </a:pathLst>
              </a:custGeom>
              <a:noFill/>
              <a:ln w="317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tIns="27432" bIns="27432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51216" name="Freeform 16"/>
              <p:cNvSpPr>
                <a:spLocks/>
              </p:cNvSpPr>
              <p:nvPr/>
            </p:nvSpPr>
            <p:spPr bwMode="auto">
              <a:xfrm>
                <a:off x="424" y="964"/>
                <a:ext cx="854" cy="337"/>
              </a:xfrm>
              <a:custGeom>
                <a:avLst/>
                <a:gdLst/>
                <a:ahLst/>
                <a:cxnLst>
                  <a:cxn ang="0">
                    <a:pos x="784" y="0"/>
                  </a:cxn>
                  <a:cxn ang="0">
                    <a:pos x="463" y="309"/>
                  </a:cxn>
                  <a:cxn ang="0">
                    <a:pos x="0" y="100"/>
                  </a:cxn>
                </a:cxnLst>
                <a:rect l="0" t="0" r="r" b="b"/>
                <a:pathLst>
                  <a:path w="784" h="309">
                    <a:moveTo>
                      <a:pt x="784" y="0"/>
                    </a:moveTo>
                    <a:lnTo>
                      <a:pt x="463" y="309"/>
                    </a:lnTo>
                    <a:lnTo>
                      <a:pt x="0" y="100"/>
                    </a:ln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tIns="27432" bIns="27432" anchor="ctr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4" name="Group 17"/>
            <p:cNvGrpSpPr>
              <a:grpSpLocks/>
            </p:cNvGrpSpPr>
            <p:nvPr/>
          </p:nvGrpSpPr>
          <p:grpSpPr bwMode="auto">
            <a:xfrm>
              <a:off x="2055" y="2899"/>
              <a:ext cx="429" cy="498"/>
              <a:chOff x="2796" y="3154"/>
              <a:chExt cx="429" cy="498"/>
            </a:xfrm>
          </p:grpSpPr>
          <p:sp>
            <p:nvSpPr>
              <p:cNvPr id="51218" name="AutoShape 18"/>
              <p:cNvSpPr>
                <a:spLocks noChangeArrowheads="1"/>
              </p:cNvSpPr>
              <p:nvPr/>
            </p:nvSpPr>
            <p:spPr bwMode="auto">
              <a:xfrm rot="-2672083">
                <a:off x="3081" y="3296"/>
                <a:ext cx="91" cy="356"/>
              </a:xfrm>
              <a:prstGeom prst="roundRect">
                <a:avLst>
                  <a:gd name="adj" fmla="val 50000"/>
                </a:avLst>
              </a:prstGeom>
              <a:gradFill rotWithShape="0">
                <a:gsLst>
                  <a:gs pos="0">
                    <a:srgbClr val="0066FF"/>
                  </a:gs>
                  <a:gs pos="50000">
                    <a:srgbClr val="0066FF">
                      <a:gamma/>
                      <a:tint val="42745"/>
                      <a:invGamma/>
                    </a:srgbClr>
                  </a:gs>
                  <a:gs pos="100000">
                    <a:srgbClr val="0066FF"/>
                  </a:gs>
                </a:gsLst>
                <a:lin ang="0" scaled="1"/>
              </a:gradFill>
              <a:ln w="9525">
                <a:solidFill>
                  <a:srgbClr val="808080"/>
                </a:solidFill>
                <a:round/>
                <a:headEnd/>
                <a:tailEnd/>
              </a:ln>
              <a:effectLst>
                <a:outerShdw dist="25400" algn="ctr" rotWithShape="0">
                  <a:srgbClr val="5F5F5F"/>
                </a:outerShdw>
              </a:effectLst>
            </p:spPr>
            <p:txBody>
              <a:bodyPr wrap="none" lIns="45720" rIns="45720" anchor="ctr"/>
              <a:lstStyle/>
              <a:p>
                <a:endParaRPr lang="en-US"/>
              </a:p>
            </p:txBody>
          </p:sp>
          <p:sp>
            <p:nvSpPr>
              <p:cNvPr id="51219" name="AutoShape 19"/>
              <p:cNvSpPr>
                <a:spLocks noChangeArrowheads="1"/>
              </p:cNvSpPr>
              <p:nvPr/>
            </p:nvSpPr>
            <p:spPr bwMode="auto">
              <a:xfrm rot="-2672083">
                <a:off x="3001" y="3333"/>
                <a:ext cx="91" cy="125"/>
              </a:xfrm>
              <a:prstGeom prst="roundRect">
                <a:avLst>
                  <a:gd name="adj" fmla="val 50000"/>
                </a:avLst>
              </a:prstGeom>
              <a:gradFill rotWithShape="0">
                <a:gsLst>
                  <a:gs pos="0">
                    <a:srgbClr val="CFCFCF"/>
                  </a:gs>
                  <a:gs pos="50000">
                    <a:srgbClr val="CFCFCF">
                      <a:gamma/>
                      <a:tint val="42745"/>
                      <a:invGamma/>
                    </a:srgbClr>
                  </a:gs>
                  <a:gs pos="100000">
                    <a:srgbClr val="CFCFCF"/>
                  </a:gs>
                </a:gsLst>
                <a:lin ang="0" scaled="1"/>
              </a:gradFill>
              <a:ln w="9525">
                <a:solidFill>
                  <a:srgbClr val="808080"/>
                </a:solidFill>
                <a:round/>
                <a:headEnd/>
                <a:tailEnd/>
              </a:ln>
              <a:effectLst/>
            </p:spPr>
            <p:txBody>
              <a:bodyPr wrap="none" lIns="45720" rIns="45720" anchor="ctr"/>
              <a:lstStyle/>
              <a:p>
                <a:endParaRPr lang="en-US"/>
              </a:p>
            </p:txBody>
          </p:sp>
          <p:sp>
            <p:nvSpPr>
              <p:cNvPr id="51220" name="Oval 20"/>
              <p:cNvSpPr>
                <a:spLocks noChangeArrowheads="1"/>
              </p:cNvSpPr>
              <p:nvPr/>
            </p:nvSpPr>
            <p:spPr bwMode="auto">
              <a:xfrm rot="-286713">
                <a:off x="2796" y="3154"/>
                <a:ext cx="278" cy="269"/>
              </a:xfrm>
              <a:prstGeom prst="ellipse">
                <a:avLst/>
              </a:prstGeom>
              <a:gradFill rotWithShape="0">
                <a:gsLst>
                  <a:gs pos="0">
                    <a:srgbClr val="33CCCC">
                      <a:gamma/>
                      <a:tint val="26667"/>
                      <a:invGamma/>
                    </a:srgbClr>
                  </a:gs>
                  <a:gs pos="100000">
                    <a:srgbClr val="33CCCC"/>
                  </a:gs>
                </a:gsLst>
                <a:lin ang="2700000" scaled="1"/>
              </a:gradFill>
              <a:ln w="9525">
                <a:solidFill>
                  <a:srgbClr val="808080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5F5F5F"/>
                </a:outerShdw>
              </a:effectLst>
            </p:spPr>
            <p:txBody>
              <a:bodyPr wrap="none" lIns="45720" rIns="45720" anchor="ctr"/>
              <a:lstStyle/>
              <a:p>
                <a:endParaRPr lang="en-US"/>
              </a:p>
            </p:txBody>
          </p:sp>
          <p:sp>
            <p:nvSpPr>
              <p:cNvPr id="51221" name="Line 21"/>
              <p:cNvSpPr>
                <a:spLocks noChangeShapeType="1"/>
              </p:cNvSpPr>
              <p:nvPr/>
            </p:nvSpPr>
            <p:spPr bwMode="auto">
              <a:xfrm>
                <a:off x="3102" y="3456"/>
                <a:ext cx="123" cy="129"/>
              </a:xfrm>
              <a:prstGeom prst="line">
                <a:avLst/>
              </a:prstGeom>
              <a:noFill/>
              <a:ln w="12700">
                <a:solidFill>
                  <a:srgbClr val="CCFFFF"/>
                </a:solidFill>
                <a:round/>
                <a:headEnd/>
                <a:tailEnd/>
              </a:ln>
              <a:effectLst/>
            </p:spPr>
            <p:txBody>
              <a:bodyPr wrap="none" tIns="27432" bIns="27432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51222" name="Line 22"/>
              <p:cNvSpPr>
                <a:spLocks noChangeShapeType="1"/>
              </p:cNvSpPr>
              <p:nvPr/>
            </p:nvSpPr>
            <p:spPr bwMode="auto">
              <a:xfrm flipV="1">
                <a:off x="2826" y="3189"/>
                <a:ext cx="174" cy="159"/>
              </a:xfrm>
              <a:prstGeom prst="line">
                <a:avLst/>
              </a:prstGeom>
              <a:noFill/>
              <a:ln w="12700">
                <a:solidFill>
                  <a:srgbClr val="808080"/>
                </a:solidFill>
                <a:round/>
                <a:headEnd/>
                <a:tailEnd/>
              </a:ln>
              <a:effectLst>
                <a:outerShdw dist="12700" algn="ctr" rotWithShape="0">
                  <a:schemeClr val="bg1"/>
                </a:outerShdw>
              </a:effectLst>
            </p:spPr>
            <p:txBody>
              <a:bodyPr wrap="none" tIns="27432" bIns="27432" anchor="ctr">
                <a:spAutoFit/>
              </a:bodyPr>
              <a:lstStyle/>
              <a:p>
                <a:endParaRPr lang="en-US"/>
              </a:p>
            </p:txBody>
          </p:sp>
        </p:grpSp>
      </p:grpSp>
      <p:grpSp>
        <p:nvGrpSpPr>
          <p:cNvPr id="5" name="Group 23"/>
          <p:cNvGrpSpPr>
            <a:grpSpLocks/>
          </p:cNvGrpSpPr>
          <p:nvPr/>
        </p:nvGrpSpPr>
        <p:grpSpPr bwMode="auto">
          <a:xfrm>
            <a:off x="1238250" y="4386283"/>
            <a:ext cx="6686550" cy="1971675"/>
            <a:chOff x="780" y="2388"/>
            <a:chExt cx="4212" cy="1242"/>
          </a:xfrm>
        </p:grpSpPr>
        <p:graphicFrame>
          <p:nvGraphicFramePr>
            <p:cNvPr id="51224" name="Object 24"/>
            <p:cNvGraphicFramePr>
              <a:graphicFrameLocks noChangeAspect="1"/>
            </p:cNvGraphicFramePr>
            <p:nvPr/>
          </p:nvGraphicFramePr>
          <p:xfrm>
            <a:off x="780" y="2388"/>
            <a:ext cx="4212" cy="1242"/>
          </p:xfrm>
          <a:graphic>
            <a:graphicData uri="http://schemas.openxmlformats.org/presentationml/2006/ole">
              <p:oleObj spid="_x0000_s21506" name="Bitmap Image" r:id="rId3" imgW="3839111" imgH="1362265" progId="PBrush">
                <p:embed/>
              </p:oleObj>
            </a:graphicData>
          </a:graphic>
        </p:graphicFrame>
        <p:sp>
          <p:nvSpPr>
            <p:cNvPr id="51225" name="Text Box 25"/>
            <p:cNvSpPr txBox="1">
              <a:spLocks noChangeArrowheads="1"/>
            </p:cNvSpPr>
            <p:nvPr/>
          </p:nvSpPr>
          <p:spPr bwMode="auto">
            <a:xfrm>
              <a:off x="819" y="2391"/>
              <a:ext cx="1381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lIns="45720" rIns="45720" anchor="ctr">
              <a:spAutoFit/>
            </a:bodyPr>
            <a:lstStyle/>
            <a:p>
              <a:r>
                <a:rPr lang="en-US" sz="1600" b="1">
                  <a:solidFill>
                    <a:srgbClr val="FFFFFF"/>
                  </a:solidFill>
                  <a:latin typeface="Arial" charset="0"/>
                </a:rPr>
                <a:t>Student 01 Properties</a:t>
              </a:r>
            </a:p>
          </p:txBody>
        </p:sp>
        <p:sp>
          <p:nvSpPr>
            <p:cNvPr id="51226" name="Text Box 26"/>
            <p:cNvSpPr txBox="1">
              <a:spLocks noChangeArrowheads="1"/>
            </p:cNvSpPr>
            <p:nvPr/>
          </p:nvSpPr>
          <p:spPr bwMode="auto">
            <a:xfrm>
              <a:off x="903" y="2633"/>
              <a:ext cx="175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600">
                  <a:latin typeface="Arial" charset="0"/>
                </a:rPr>
                <a:t>Remote control</a:t>
              </a:r>
            </a:p>
          </p:txBody>
        </p:sp>
        <p:sp>
          <p:nvSpPr>
            <p:cNvPr id="51227" name="Text Box 27"/>
            <p:cNvSpPr txBox="1">
              <a:spLocks noChangeArrowheads="1"/>
            </p:cNvSpPr>
            <p:nvPr/>
          </p:nvSpPr>
          <p:spPr bwMode="auto">
            <a:xfrm>
              <a:off x="1657" y="3285"/>
              <a:ext cx="470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lIns="45720" rIns="45720" anchor="ctr">
              <a:spAutoFit/>
            </a:bodyPr>
            <a:lstStyle/>
            <a:p>
              <a:r>
                <a:rPr lang="en-US" sz="1600">
                  <a:latin typeface="Arial" charset="0"/>
                </a:rPr>
                <a:t>User01</a:t>
              </a:r>
            </a:p>
          </p:txBody>
        </p:sp>
        <p:sp>
          <p:nvSpPr>
            <p:cNvPr id="51228" name="Text Box 28"/>
            <p:cNvSpPr txBox="1">
              <a:spLocks noChangeArrowheads="1"/>
            </p:cNvSpPr>
            <p:nvPr/>
          </p:nvSpPr>
          <p:spPr bwMode="auto">
            <a:xfrm>
              <a:off x="2895" y="2633"/>
              <a:ext cx="175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600">
                  <a:latin typeface="Arial" charset="0"/>
                </a:rPr>
                <a:t>Terminal Services Profile</a:t>
              </a:r>
            </a:p>
          </p:txBody>
        </p:sp>
        <p:sp>
          <p:nvSpPr>
            <p:cNvPr id="51229" name="Text Box 29"/>
            <p:cNvSpPr txBox="1">
              <a:spLocks noChangeArrowheads="1"/>
            </p:cNvSpPr>
            <p:nvPr/>
          </p:nvSpPr>
          <p:spPr bwMode="auto">
            <a:xfrm>
              <a:off x="1003" y="2807"/>
              <a:ext cx="832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anchor="ctr">
              <a:spAutoFit/>
            </a:bodyPr>
            <a:lstStyle/>
            <a:p>
              <a:pPr algn="ctr"/>
              <a:r>
                <a:rPr lang="en-US" sz="1600">
                  <a:latin typeface="Arial" charset="0"/>
                </a:rPr>
                <a:t>Member Of</a:t>
              </a:r>
            </a:p>
          </p:txBody>
        </p:sp>
        <p:sp>
          <p:nvSpPr>
            <p:cNvPr id="51230" name="Text Box 30"/>
            <p:cNvSpPr txBox="1">
              <a:spLocks noChangeArrowheads="1"/>
            </p:cNvSpPr>
            <p:nvPr/>
          </p:nvSpPr>
          <p:spPr bwMode="auto">
            <a:xfrm>
              <a:off x="2059" y="2807"/>
              <a:ext cx="616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anchor="ctr">
              <a:spAutoFit/>
            </a:bodyPr>
            <a:lstStyle/>
            <a:p>
              <a:pPr algn="ctr"/>
              <a:r>
                <a:rPr lang="en-US" sz="1600">
                  <a:latin typeface="Arial" charset="0"/>
                </a:rPr>
                <a:t>Dial-in</a:t>
              </a:r>
            </a:p>
          </p:txBody>
        </p:sp>
        <p:sp>
          <p:nvSpPr>
            <p:cNvPr id="51231" name="Text Box 31"/>
            <p:cNvSpPr txBox="1">
              <a:spLocks noChangeArrowheads="1"/>
            </p:cNvSpPr>
            <p:nvPr/>
          </p:nvSpPr>
          <p:spPr bwMode="auto">
            <a:xfrm>
              <a:off x="2971" y="2807"/>
              <a:ext cx="772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anchor="ctr">
              <a:spAutoFit/>
            </a:bodyPr>
            <a:lstStyle/>
            <a:p>
              <a:pPr algn="ctr"/>
              <a:r>
                <a:rPr lang="en-US" sz="1600">
                  <a:latin typeface="Arial" charset="0"/>
                </a:rPr>
                <a:t>Environment</a:t>
              </a:r>
            </a:p>
          </p:txBody>
        </p:sp>
        <p:sp>
          <p:nvSpPr>
            <p:cNvPr id="51232" name="Text Box 32"/>
            <p:cNvSpPr txBox="1">
              <a:spLocks noChangeArrowheads="1"/>
            </p:cNvSpPr>
            <p:nvPr/>
          </p:nvSpPr>
          <p:spPr bwMode="auto">
            <a:xfrm>
              <a:off x="4027" y="2807"/>
              <a:ext cx="772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anchor="ctr">
              <a:spAutoFit/>
            </a:bodyPr>
            <a:lstStyle/>
            <a:p>
              <a:pPr algn="ctr"/>
              <a:r>
                <a:rPr lang="en-US" sz="1600">
                  <a:latin typeface="Arial" charset="0"/>
                </a:rPr>
                <a:t>Sessions</a:t>
              </a:r>
            </a:p>
          </p:txBody>
        </p:sp>
        <p:sp>
          <p:nvSpPr>
            <p:cNvPr id="51233" name="Text Box 33"/>
            <p:cNvSpPr txBox="1">
              <a:spLocks noChangeArrowheads="1"/>
            </p:cNvSpPr>
            <p:nvPr/>
          </p:nvSpPr>
          <p:spPr bwMode="auto">
            <a:xfrm>
              <a:off x="889" y="2951"/>
              <a:ext cx="616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anchor="ctr">
              <a:spAutoFit/>
            </a:bodyPr>
            <a:lstStyle/>
            <a:p>
              <a:pPr algn="ctr"/>
              <a:r>
                <a:rPr lang="en-US" sz="1600">
                  <a:latin typeface="Arial" charset="0"/>
                </a:rPr>
                <a:t>General</a:t>
              </a:r>
            </a:p>
          </p:txBody>
        </p:sp>
        <p:sp>
          <p:nvSpPr>
            <p:cNvPr id="51234" name="Text Box 34"/>
            <p:cNvSpPr txBox="1">
              <a:spLocks noChangeArrowheads="1"/>
            </p:cNvSpPr>
            <p:nvPr/>
          </p:nvSpPr>
          <p:spPr bwMode="auto">
            <a:xfrm>
              <a:off x="1507" y="2963"/>
              <a:ext cx="616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anchor="ctr">
              <a:spAutoFit/>
            </a:bodyPr>
            <a:lstStyle/>
            <a:p>
              <a:pPr algn="ctr"/>
              <a:r>
                <a:rPr lang="en-US" sz="1600">
                  <a:latin typeface="Arial" charset="0"/>
                </a:rPr>
                <a:t>Address</a:t>
              </a:r>
            </a:p>
          </p:txBody>
        </p:sp>
        <p:sp>
          <p:nvSpPr>
            <p:cNvPr id="51235" name="Text Box 35"/>
            <p:cNvSpPr txBox="1">
              <a:spLocks noChangeArrowheads="1"/>
            </p:cNvSpPr>
            <p:nvPr/>
          </p:nvSpPr>
          <p:spPr bwMode="auto">
            <a:xfrm>
              <a:off x="2101" y="2963"/>
              <a:ext cx="616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anchor="ctr">
              <a:spAutoFit/>
            </a:bodyPr>
            <a:lstStyle/>
            <a:p>
              <a:pPr algn="ctr"/>
              <a:r>
                <a:rPr lang="en-US" sz="1600">
                  <a:latin typeface="Arial" charset="0"/>
                </a:rPr>
                <a:t>Account</a:t>
              </a:r>
            </a:p>
          </p:txBody>
        </p:sp>
        <p:sp>
          <p:nvSpPr>
            <p:cNvPr id="51236" name="Text Box 36"/>
            <p:cNvSpPr txBox="1">
              <a:spLocks noChangeArrowheads="1"/>
            </p:cNvSpPr>
            <p:nvPr/>
          </p:nvSpPr>
          <p:spPr bwMode="auto">
            <a:xfrm>
              <a:off x="2689" y="2963"/>
              <a:ext cx="616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anchor="ctr">
              <a:spAutoFit/>
            </a:bodyPr>
            <a:lstStyle/>
            <a:p>
              <a:pPr algn="ctr"/>
              <a:r>
                <a:rPr lang="en-US" sz="1600">
                  <a:latin typeface="Arial" charset="0"/>
                </a:rPr>
                <a:t>Profile</a:t>
              </a:r>
            </a:p>
          </p:txBody>
        </p:sp>
        <p:sp>
          <p:nvSpPr>
            <p:cNvPr id="51237" name="Text Box 37"/>
            <p:cNvSpPr txBox="1">
              <a:spLocks noChangeArrowheads="1"/>
            </p:cNvSpPr>
            <p:nvPr/>
          </p:nvSpPr>
          <p:spPr bwMode="auto">
            <a:xfrm>
              <a:off x="3301" y="2975"/>
              <a:ext cx="700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anchor="ctr">
              <a:spAutoFit/>
            </a:bodyPr>
            <a:lstStyle/>
            <a:p>
              <a:pPr algn="ctr"/>
              <a:r>
                <a:rPr lang="en-US" sz="1600">
                  <a:latin typeface="Arial" charset="0"/>
                </a:rPr>
                <a:t>Telephones</a:t>
              </a:r>
            </a:p>
          </p:txBody>
        </p:sp>
        <p:sp>
          <p:nvSpPr>
            <p:cNvPr id="51238" name="Text Box 38"/>
            <p:cNvSpPr txBox="1">
              <a:spLocks noChangeArrowheads="1"/>
            </p:cNvSpPr>
            <p:nvPr/>
          </p:nvSpPr>
          <p:spPr bwMode="auto">
            <a:xfrm>
              <a:off x="4057" y="2963"/>
              <a:ext cx="820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anchor="ctr">
              <a:spAutoFit/>
            </a:bodyPr>
            <a:lstStyle/>
            <a:p>
              <a:pPr algn="ctr"/>
              <a:r>
                <a:rPr lang="en-US" sz="1600">
                  <a:latin typeface="Arial" charset="0"/>
                </a:rPr>
                <a:t>Organization</a:t>
              </a:r>
            </a:p>
          </p:txBody>
        </p:sp>
      </p:grp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Setting Account Properties</a:t>
            </a:r>
          </a:p>
        </p:txBody>
      </p:sp>
      <p:sp>
        <p:nvSpPr>
          <p:cNvPr id="52227" name="Rectangle 3"/>
          <p:cNvSpPr>
            <a:spLocks noChangeArrowheads="1"/>
          </p:cNvSpPr>
          <p:nvPr/>
        </p:nvSpPr>
        <p:spPr bwMode="auto">
          <a:xfrm>
            <a:off x="762000" y="1173163"/>
            <a:ext cx="3462338" cy="1838325"/>
          </a:xfrm>
          <a:prstGeom prst="rect">
            <a:avLst/>
          </a:prstGeom>
          <a:gradFill rotWithShape="0">
            <a:gsLst>
              <a:gs pos="0">
                <a:srgbClr val="FFCC66"/>
              </a:gs>
              <a:gs pos="100000">
                <a:srgbClr val="FCFEB9"/>
              </a:gs>
            </a:gsLst>
            <a:path path="rect">
              <a:fillToRect r="100000" b="10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495300" y="1270000"/>
            <a:ext cx="3263900" cy="1676400"/>
            <a:chOff x="928" y="1296"/>
            <a:chExt cx="2056" cy="1056"/>
          </a:xfrm>
        </p:grpSpPr>
        <p:sp>
          <p:nvSpPr>
            <p:cNvPr id="52229" name="Rectangle 5"/>
            <p:cNvSpPr>
              <a:spLocks noChangeArrowheads="1"/>
            </p:cNvSpPr>
            <p:nvPr/>
          </p:nvSpPr>
          <p:spPr bwMode="auto">
            <a:xfrm>
              <a:off x="928" y="1296"/>
              <a:ext cx="2056" cy="1056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rgbClr val="CECECE"/>
              </a:solidFill>
              <a:miter lim="800000"/>
              <a:headEnd/>
              <a:tailEnd/>
            </a:ln>
            <a:effectLst>
              <a:outerShdw dist="17961" dir="2700000" algn="ctr" rotWithShape="0">
                <a:schemeClr val="tx1"/>
              </a:outerShdw>
            </a:effectLst>
          </p:spPr>
          <p:txBody>
            <a:bodyPr/>
            <a:lstStyle/>
            <a:p>
              <a:endParaRPr lang="en-US"/>
            </a:p>
          </p:txBody>
        </p:sp>
        <p:sp>
          <p:nvSpPr>
            <p:cNvPr id="52230" name="Rectangle 6"/>
            <p:cNvSpPr>
              <a:spLocks noChangeArrowheads="1"/>
            </p:cNvSpPr>
            <p:nvPr/>
          </p:nvSpPr>
          <p:spPr bwMode="auto">
            <a:xfrm>
              <a:off x="944" y="1312"/>
              <a:ext cx="2016" cy="1008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rgbClr val="CECECE"/>
              </a:solidFill>
              <a:miter lim="800000"/>
              <a:headEnd/>
              <a:tailEnd/>
            </a:ln>
            <a:effectLst/>
          </p:spPr>
          <p:txBody>
            <a:bodyPr wrap="none" lIns="0"/>
            <a:lstStyle/>
            <a:p>
              <a:pPr>
                <a:tabLst>
                  <a:tab pos="285750" algn="l"/>
                  <a:tab pos="1943100" algn="l"/>
                  <a:tab pos="3314700" algn="l"/>
                </a:tabLst>
              </a:pPr>
              <a:r>
                <a:rPr lang="en-US" sz="1200">
                  <a:latin typeface="Arial Narrow" pitchFamily="34" charset="0"/>
                </a:rPr>
                <a:t> </a:t>
              </a:r>
            </a:p>
            <a:p>
              <a:pPr>
                <a:tabLst>
                  <a:tab pos="285750" algn="l"/>
                  <a:tab pos="1943100" algn="l"/>
                  <a:tab pos="3314700" algn="l"/>
                </a:tabLst>
              </a:pPr>
              <a:r>
                <a:rPr lang="en-US" sz="1600">
                  <a:latin typeface="Arial Narrow" pitchFamily="34" charset="0"/>
                </a:rPr>
                <a:t>	</a:t>
              </a:r>
              <a:r>
                <a:rPr lang="en-US" sz="1400">
                  <a:latin typeface="Arial" charset="0"/>
                </a:rPr>
                <a:t>User02 	User</a:t>
              </a:r>
            </a:p>
            <a:p>
              <a:pPr>
                <a:tabLst>
                  <a:tab pos="285750" algn="l"/>
                  <a:tab pos="1943100" algn="l"/>
                  <a:tab pos="3314700" algn="l"/>
                </a:tabLst>
              </a:pPr>
              <a:r>
                <a:rPr lang="en-US" sz="1400">
                  <a:latin typeface="Arial" charset="0"/>
                </a:rPr>
                <a:t>	User03	User</a:t>
              </a:r>
            </a:p>
            <a:p>
              <a:pPr>
                <a:tabLst>
                  <a:tab pos="285750" algn="l"/>
                  <a:tab pos="1943100" algn="l"/>
                  <a:tab pos="3314700" algn="l"/>
                </a:tabLst>
              </a:pPr>
              <a:r>
                <a:rPr lang="en-US" sz="1400">
                  <a:latin typeface="Arial" charset="0"/>
                </a:rPr>
                <a:t>	User04	User</a:t>
              </a:r>
            </a:p>
            <a:p>
              <a:pPr>
                <a:tabLst>
                  <a:tab pos="285750" algn="l"/>
                  <a:tab pos="1943100" algn="l"/>
                  <a:tab pos="3314700" algn="l"/>
                </a:tabLst>
              </a:pPr>
              <a:r>
                <a:rPr lang="en-US" sz="1400">
                  <a:latin typeface="Arial" charset="0"/>
                </a:rPr>
                <a:t>	User05	User</a:t>
              </a:r>
            </a:p>
            <a:p>
              <a:pPr>
                <a:tabLst>
                  <a:tab pos="285750" algn="l"/>
                  <a:tab pos="1943100" algn="l"/>
                  <a:tab pos="3314700" algn="l"/>
                </a:tabLst>
              </a:pPr>
              <a:r>
                <a:rPr lang="en-US" sz="1400">
                  <a:latin typeface="Arial" charset="0"/>
                </a:rPr>
                <a:t>	User06	User</a:t>
              </a:r>
            </a:p>
            <a:p>
              <a:pPr>
                <a:tabLst>
                  <a:tab pos="285750" algn="l"/>
                  <a:tab pos="1943100" algn="l"/>
                  <a:tab pos="3314700" algn="l"/>
                </a:tabLst>
              </a:pPr>
              <a:r>
                <a:rPr lang="en-US" sz="1600">
                  <a:latin typeface="Arial Narrow" pitchFamily="34" charset="0"/>
                </a:rPr>
                <a:t>	</a:t>
              </a:r>
            </a:p>
          </p:txBody>
        </p:sp>
        <p:sp>
          <p:nvSpPr>
            <p:cNvPr id="52231" name="Freeform 7"/>
            <p:cNvSpPr>
              <a:spLocks/>
            </p:cNvSpPr>
            <p:nvPr/>
          </p:nvSpPr>
          <p:spPr bwMode="auto">
            <a:xfrm>
              <a:off x="944" y="1312"/>
              <a:ext cx="2016" cy="1008"/>
            </a:xfrm>
            <a:custGeom>
              <a:avLst/>
              <a:gdLst/>
              <a:ahLst/>
              <a:cxnLst>
                <a:cxn ang="0">
                  <a:pos x="0" y="192"/>
                </a:cxn>
                <a:cxn ang="0">
                  <a:pos x="1152" y="192"/>
                </a:cxn>
                <a:cxn ang="0">
                  <a:pos x="1152" y="0"/>
                </a:cxn>
              </a:cxnLst>
              <a:rect l="0" t="0" r="r" b="b"/>
              <a:pathLst>
                <a:path w="1152" h="192">
                  <a:moveTo>
                    <a:pt x="0" y="192"/>
                  </a:moveTo>
                  <a:lnTo>
                    <a:pt x="1152" y="192"/>
                  </a:lnTo>
                  <a:lnTo>
                    <a:pt x="1152" y="0"/>
                  </a:lnTo>
                </a:path>
              </a:pathLst>
            </a:custGeom>
            <a:noFill/>
            <a:ln w="9525">
              <a:solidFill>
                <a:srgbClr val="CECECE"/>
              </a:solidFill>
              <a:round/>
              <a:headEnd/>
              <a:tailEnd/>
            </a:ln>
            <a:effectLst>
              <a:outerShdw dist="17961" dir="2700000" algn="ctr" rotWithShape="0">
                <a:schemeClr val="bg1"/>
              </a:outerShdw>
            </a:effec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2232" name="Freeform 8"/>
            <p:cNvSpPr>
              <a:spLocks/>
            </p:cNvSpPr>
            <p:nvPr/>
          </p:nvSpPr>
          <p:spPr bwMode="auto">
            <a:xfrm>
              <a:off x="944" y="1312"/>
              <a:ext cx="2016" cy="1008"/>
            </a:xfrm>
            <a:custGeom>
              <a:avLst/>
              <a:gdLst/>
              <a:ahLst/>
              <a:cxnLst>
                <a:cxn ang="0">
                  <a:pos x="0" y="192"/>
                </a:cxn>
                <a:cxn ang="0">
                  <a:pos x="0" y="0"/>
                </a:cxn>
                <a:cxn ang="0">
                  <a:pos x="1152" y="0"/>
                </a:cxn>
              </a:cxnLst>
              <a:rect l="0" t="0" r="r" b="b"/>
              <a:pathLst>
                <a:path w="1152" h="192">
                  <a:moveTo>
                    <a:pt x="0" y="192"/>
                  </a:moveTo>
                  <a:lnTo>
                    <a:pt x="0" y="0"/>
                  </a:lnTo>
                  <a:lnTo>
                    <a:pt x="1152" y="0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3" name="Group 9"/>
            <p:cNvGrpSpPr>
              <a:grpSpLocks/>
            </p:cNvGrpSpPr>
            <p:nvPr/>
          </p:nvGrpSpPr>
          <p:grpSpPr bwMode="auto">
            <a:xfrm>
              <a:off x="968" y="1948"/>
              <a:ext cx="93" cy="127"/>
              <a:chOff x="1368" y="1928"/>
              <a:chExt cx="93" cy="127"/>
            </a:xfrm>
          </p:grpSpPr>
          <p:grpSp>
            <p:nvGrpSpPr>
              <p:cNvPr id="4" name="Group 10"/>
              <p:cNvGrpSpPr>
                <a:grpSpLocks/>
              </p:cNvGrpSpPr>
              <p:nvPr/>
            </p:nvGrpSpPr>
            <p:grpSpPr bwMode="auto">
              <a:xfrm>
                <a:off x="1368" y="1928"/>
                <a:ext cx="93" cy="120"/>
                <a:chOff x="2401" y="1742"/>
                <a:chExt cx="201" cy="255"/>
              </a:xfrm>
            </p:grpSpPr>
            <p:sp>
              <p:nvSpPr>
                <p:cNvPr id="52235" name="Freeform 11" descr="Small checker board"/>
                <p:cNvSpPr>
                  <a:spLocks/>
                </p:cNvSpPr>
                <p:nvPr/>
              </p:nvSpPr>
              <p:spPr bwMode="auto">
                <a:xfrm>
                  <a:off x="2466" y="1773"/>
                  <a:ext cx="136" cy="224"/>
                </a:xfrm>
                <a:custGeom>
                  <a:avLst/>
                  <a:gdLst/>
                  <a:ahLst/>
                  <a:cxnLst>
                    <a:cxn ang="0">
                      <a:pos x="2" y="152"/>
                    </a:cxn>
                    <a:cxn ang="0">
                      <a:pos x="0" y="138"/>
                    </a:cxn>
                    <a:cxn ang="0">
                      <a:pos x="0" y="127"/>
                    </a:cxn>
                    <a:cxn ang="0">
                      <a:pos x="2" y="114"/>
                    </a:cxn>
                    <a:cxn ang="0">
                      <a:pos x="2" y="98"/>
                    </a:cxn>
                    <a:cxn ang="0">
                      <a:pos x="2" y="77"/>
                    </a:cxn>
                    <a:cxn ang="0">
                      <a:pos x="8" y="45"/>
                    </a:cxn>
                    <a:cxn ang="0">
                      <a:pos x="9" y="31"/>
                    </a:cxn>
                    <a:cxn ang="0">
                      <a:pos x="13" y="17"/>
                    </a:cxn>
                    <a:cxn ang="0">
                      <a:pos x="16" y="4"/>
                    </a:cxn>
                    <a:cxn ang="0">
                      <a:pos x="27" y="0"/>
                    </a:cxn>
                    <a:cxn ang="0">
                      <a:pos x="43" y="1"/>
                    </a:cxn>
                    <a:cxn ang="0">
                      <a:pos x="59" y="1"/>
                    </a:cxn>
                    <a:cxn ang="0">
                      <a:pos x="74" y="3"/>
                    </a:cxn>
                    <a:cxn ang="0">
                      <a:pos x="104" y="38"/>
                    </a:cxn>
                    <a:cxn ang="0">
                      <a:pos x="101" y="50"/>
                    </a:cxn>
                    <a:cxn ang="0">
                      <a:pos x="80" y="59"/>
                    </a:cxn>
                    <a:cxn ang="0">
                      <a:pos x="93" y="54"/>
                    </a:cxn>
                    <a:cxn ang="0">
                      <a:pos x="97" y="53"/>
                    </a:cxn>
                    <a:cxn ang="0">
                      <a:pos x="104" y="60"/>
                    </a:cxn>
                    <a:cxn ang="0">
                      <a:pos x="122" y="77"/>
                    </a:cxn>
                    <a:cxn ang="0">
                      <a:pos x="136" y="91"/>
                    </a:cxn>
                    <a:cxn ang="0">
                      <a:pos x="129" y="100"/>
                    </a:cxn>
                    <a:cxn ang="0">
                      <a:pos x="118" y="99"/>
                    </a:cxn>
                    <a:cxn ang="0">
                      <a:pos x="121" y="109"/>
                    </a:cxn>
                    <a:cxn ang="0">
                      <a:pos x="122" y="126"/>
                    </a:cxn>
                    <a:cxn ang="0">
                      <a:pos x="122" y="157"/>
                    </a:cxn>
                    <a:cxn ang="0">
                      <a:pos x="110" y="161"/>
                    </a:cxn>
                    <a:cxn ang="0">
                      <a:pos x="97" y="161"/>
                    </a:cxn>
                    <a:cxn ang="0">
                      <a:pos x="84" y="161"/>
                    </a:cxn>
                    <a:cxn ang="0">
                      <a:pos x="72" y="160"/>
                    </a:cxn>
                    <a:cxn ang="0">
                      <a:pos x="80" y="164"/>
                    </a:cxn>
                    <a:cxn ang="0">
                      <a:pos x="93" y="163"/>
                    </a:cxn>
                    <a:cxn ang="0">
                      <a:pos x="90" y="179"/>
                    </a:cxn>
                    <a:cxn ang="0">
                      <a:pos x="88" y="192"/>
                    </a:cxn>
                    <a:cxn ang="0">
                      <a:pos x="82" y="202"/>
                    </a:cxn>
                    <a:cxn ang="0">
                      <a:pos x="72" y="210"/>
                    </a:cxn>
                    <a:cxn ang="0">
                      <a:pos x="4" y="198"/>
                    </a:cxn>
                  </a:cxnLst>
                  <a:rect l="0" t="0" r="r" b="b"/>
                  <a:pathLst>
                    <a:path w="136" h="224">
                      <a:moveTo>
                        <a:pt x="2" y="158"/>
                      </a:moveTo>
                      <a:lnTo>
                        <a:pt x="2" y="152"/>
                      </a:lnTo>
                      <a:lnTo>
                        <a:pt x="0" y="144"/>
                      </a:lnTo>
                      <a:lnTo>
                        <a:pt x="0" y="138"/>
                      </a:lnTo>
                      <a:lnTo>
                        <a:pt x="0" y="132"/>
                      </a:lnTo>
                      <a:lnTo>
                        <a:pt x="0" y="127"/>
                      </a:lnTo>
                      <a:lnTo>
                        <a:pt x="2" y="119"/>
                      </a:lnTo>
                      <a:lnTo>
                        <a:pt x="2" y="114"/>
                      </a:lnTo>
                      <a:lnTo>
                        <a:pt x="3" y="105"/>
                      </a:lnTo>
                      <a:lnTo>
                        <a:pt x="2" y="98"/>
                      </a:lnTo>
                      <a:lnTo>
                        <a:pt x="0" y="84"/>
                      </a:lnTo>
                      <a:lnTo>
                        <a:pt x="2" y="77"/>
                      </a:lnTo>
                      <a:lnTo>
                        <a:pt x="8" y="54"/>
                      </a:lnTo>
                      <a:lnTo>
                        <a:pt x="8" y="45"/>
                      </a:lnTo>
                      <a:lnTo>
                        <a:pt x="8" y="39"/>
                      </a:lnTo>
                      <a:lnTo>
                        <a:pt x="9" y="31"/>
                      </a:lnTo>
                      <a:lnTo>
                        <a:pt x="9" y="26"/>
                      </a:lnTo>
                      <a:lnTo>
                        <a:pt x="13" y="17"/>
                      </a:lnTo>
                      <a:lnTo>
                        <a:pt x="15" y="10"/>
                      </a:lnTo>
                      <a:lnTo>
                        <a:pt x="16" y="4"/>
                      </a:lnTo>
                      <a:lnTo>
                        <a:pt x="21" y="1"/>
                      </a:lnTo>
                      <a:lnTo>
                        <a:pt x="27" y="0"/>
                      </a:lnTo>
                      <a:lnTo>
                        <a:pt x="38" y="1"/>
                      </a:lnTo>
                      <a:lnTo>
                        <a:pt x="43" y="1"/>
                      </a:lnTo>
                      <a:lnTo>
                        <a:pt x="52" y="1"/>
                      </a:lnTo>
                      <a:lnTo>
                        <a:pt x="59" y="1"/>
                      </a:lnTo>
                      <a:lnTo>
                        <a:pt x="68" y="3"/>
                      </a:lnTo>
                      <a:lnTo>
                        <a:pt x="74" y="3"/>
                      </a:lnTo>
                      <a:lnTo>
                        <a:pt x="108" y="3"/>
                      </a:lnTo>
                      <a:lnTo>
                        <a:pt x="104" y="38"/>
                      </a:lnTo>
                      <a:lnTo>
                        <a:pt x="107" y="45"/>
                      </a:lnTo>
                      <a:lnTo>
                        <a:pt x="101" y="50"/>
                      </a:lnTo>
                      <a:lnTo>
                        <a:pt x="84" y="52"/>
                      </a:lnTo>
                      <a:lnTo>
                        <a:pt x="80" y="59"/>
                      </a:lnTo>
                      <a:lnTo>
                        <a:pt x="87" y="53"/>
                      </a:lnTo>
                      <a:lnTo>
                        <a:pt x="93" y="54"/>
                      </a:lnTo>
                      <a:lnTo>
                        <a:pt x="93" y="65"/>
                      </a:lnTo>
                      <a:lnTo>
                        <a:pt x="97" y="53"/>
                      </a:lnTo>
                      <a:lnTo>
                        <a:pt x="104" y="52"/>
                      </a:lnTo>
                      <a:lnTo>
                        <a:pt x="104" y="60"/>
                      </a:lnTo>
                      <a:lnTo>
                        <a:pt x="111" y="68"/>
                      </a:lnTo>
                      <a:lnTo>
                        <a:pt x="122" y="77"/>
                      </a:lnTo>
                      <a:lnTo>
                        <a:pt x="132" y="86"/>
                      </a:lnTo>
                      <a:lnTo>
                        <a:pt x="136" y="91"/>
                      </a:lnTo>
                      <a:lnTo>
                        <a:pt x="134" y="96"/>
                      </a:lnTo>
                      <a:lnTo>
                        <a:pt x="129" y="100"/>
                      </a:lnTo>
                      <a:lnTo>
                        <a:pt x="124" y="97"/>
                      </a:lnTo>
                      <a:lnTo>
                        <a:pt x="118" y="99"/>
                      </a:lnTo>
                      <a:lnTo>
                        <a:pt x="121" y="100"/>
                      </a:lnTo>
                      <a:lnTo>
                        <a:pt x="121" y="109"/>
                      </a:lnTo>
                      <a:lnTo>
                        <a:pt x="122" y="119"/>
                      </a:lnTo>
                      <a:lnTo>
                        <a:pt x="122" y="126"/>
                      </a:lnTo>
                      <a:lnTo>
                        <a:pt x="124" y="144"/>
                      </a:lnTo>
                      <a:lnTo>
                        <a:pt x="122" y="157"/>
                      </a:lnTo>
                      <a:lnTo>
                        <a:pt x="116" y="161"/>
                      </a:lnTo>
                      <a:lnTo>
                        <a:pt x="110" y="161"/>
                      </a:lnTo>
                      <a:lnTo>
                        <a:pt x="104" y="161"/>
                      </a:lnTo>
                      <a:lnTo>
                        <a:pt x="97" y="161"/>
                      </a:lnTo>
                      <a:lnTo>
                        <a:pt x="90" y="161"/>
                      </a:lnTo>
                      <a:lnTo>
                        <a:pt x="84" y="161"/>
                      </a:lnTo>
                      <a:lnTo>
                        <a:pt x="78" y="161"/>
                      </a:lnTo>
                      <a:lnTo>
                        <a:pt x="72" y="160"/>
                      </a:lnTo>
                      <a:lnTo>
                        <a:pt x="74" y="162"/>
                      </a:lnTo>
                      <a:lnTo>
                        <a:pt x="80" y="164"/>
                      </a:lnTo>
                      <a:lnTo>
                        <a:pt x="86" y="162"/>
                      </a:lnTo>
                      <a:lnTo>
                        <a:pt x="93" y="163"/>
                      </a:lnTo>
                      <a:lnTo>
                        <a:pt x="93" y="173"/>
                      </a:lnTo>
                      <a:lnTo>
                        <a:pt x="90" y="179"/>
                      </a:lnTo>
                      <a:lnTo>
                        <a:pt x="90" y="185"/>
                      </a:lnTo>
                      <a:lnTo>
                        <a:pt x="88" y="192"/>
                      </a:lnTo>
                      <a:lnTo>
                        <a:pt x="87" y="199"/>
                      </a:lnTo>
                      <a:lnTo>
                        <a:pt x="82" y="202"/>
                      </a:lnTo>
                      <a:lnTo>
                        <a:pt x="78" y="207"/>
                      </a:lnTo>
                      <a:lnTo>
                        <a:pt x="72" y="210"/>
                      </a:lnTo>
                      <a:lnTo>
                        <a:pt x="65" y="224"/>
                      </a:lnTo>
                      <a:lnTo>
                        <a:pt x="4" y="198"/>
                      </a:lnTo>
                      <a:lnTo>
                        <a:pt x="2" y="158"/>
                      </a:lnTo>
                    </a:path>
                  </a:pathLst>
                </a:custGeom>
                <a:pattFill prst="smCheck">
                  <a:fgClr>
                    <a:srgbClr val="DADADA"/>
                  </a:fgClr>
                  <a:bgClr>
                    <a:srgbClr val="FFFFFF"/>
                  </a:bgClr>
                </a:pattFill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2236" name="Freeform 12"/>
                <p:cNvSpPr>
                  <a:spLocks/>
                </p:cNvSpPr>
                <p:nvPr/>
              </p:nvSpPr>
              <p:spPr bwMode="auto">
                <a:xfrm>
                  <a:off x="2401" y="1742"/>
                  <a:ext cx="188" cy="189"/>
                </a:xfrm>
                <a:custGeom>
                  <a:avLst/>
                  <a:gdLst/>
                  <a:ahLst/>
                  <a:cxnLst>
                    <a:cxn ang="0">
                      <a:pos x="83" y="172"/>
                    </a:cxn>
                    <a:cxn ang="0">
                      <a:pos x="94" y="152"/>
                    </a:cxn>
                    <a:cxn ang="0">
                      <a:pos x="97" y="148"/>
                    </a:cxn>
                    <a:cxn ang="0">
                      <a:pos x="92" y="135"/>
                    </a:cxn>
                    <a:cxn ang="0">
                      <a:pos x="79" y="134"/>
                    </a:cxn>
                    <a:cxn ang="0">
                      <a:pos x="73" y="128"/>
                    </a:cxn>
                    <a:cxn ang="0">
                      <a:pos x="69" y="122"/>
                    </a:cxn>
                    <a:cxn ang="0">
                      <a:pos x="69" y="116"/>
                    </a:cxn>
                    <a:cxn ang="0">
                      <a:pos x="70" y="109"/>
                    </a:cxn>
                    <a:cxn ang="0">
                      <a:pos x="68" y="100"/>
                    </a:cxn>
                    <a:cxn ang="0">
                      <a:pos x="75" y="94"/>
                    </a:cxn>
                    <a:cxn ang="0">
                      <a:pos x="83" y="93"/>
                    </a:cxn>
                    <a:cxn ang="0">
                      <a:pos x="93" y="92"/>
                    </a:cxn>
                    <a:cxn ang="0">
                      <a:pos x="101" y="86"/>
                    </a:cxn>
                    <a:cxn ang="0">
                      <a:pos x="118" y="67"/>
                    </a:cxn>
                    <a:cxn ang="0">
                      <a:pos x="136" y="47"/>
                    </a:cxn>
                    <a:cxn ang="0">
                      <a:pos x="159" y="48"/>
                    </a:cxn>
                    <a:cxn ang="0">
                      <a:pos x="170" y="54"/>
                    </a:cxn>
                    <a:cxn ang="0">
                      <a:pos x="188" y="42"/>
                    </a:cxn>
                    <a:cxn ang="0">
                      <a:pos x="184" y="22"/>
                    </a:cxn>
                    <a:cxn ang="0">
                      <a:pos x="164" y="10"/>
                    </a:cxn>
                    <a:cxn ang="0">
                      <a:pos x="143" y="0"/>
                    </a:cxn>
                    <a:cxn ang="0">
                      <a:pos x="118" y="1"/>
                    </a:cxn>
                    <a:cxn ang="0">
                      <a:pos x="92" y="1"/>
                    </a:cxn>
                    <a:cxn ang="0">
                      <a:pos x="52" y="13"/>
                    </a:cxn>
                    <a:cxn ang="0">
                      <a:pos x="38" y="24"/>
                    </a:cxn>
                    <a:cxn ang="0">
                      <a:pos x="30" y="28"/>
                    </a:cxn>
                    <a:cxn ang="0">
                      <a:pos x="25" y="33"/>
                    </a:cxn>
                    <a:cxn ang="0">
                      <a:pos x="18" y="37"/>
                    </a:cxn>
                    <a:cxn ang="0">
                      <a:pos x="14" y="43"/>
                    </a:cxn>
                    <a:cxn ang="0">
                      <a:pos x="9" y="46"/>
                    </a:cxn>
                    <a:cxn ang="0">
                      <a:pos x="8" y="55"/>
                    </a:cxn>
                    <a:cxn ang="0">
                      <a:pos x="5" y="62"/>
                    </a:cxn>
                    <a:cxn ang="0">
                      <a:pos x="3" y="71"/>
                    </a:cxn>
                    <a:cxn ang="0">
                      <a:pos x="0" y="97"/>
                    </a:cxn>
                    <a:cxn ang="0">
                      <a:pos x="4" y="108"/>
                    </a:cxn>
                    <a:cxn ang="0">
                      <a:pos x="8" y="138"/>
                    </a:cxn>
                    <a:cxn ang="0">
                      <a:pos x="19" y="154"/>
                    </a:cxn>
                    <a:cxn ang="0">
                      <a:pos x="24" y="172"/>
                    </a:cxn>
                    <a:cxn ang="0">
                      <a:pos x="35" y="186"/>
                    </a:cxn>
                    <a:cxn ang="0">
                      <a:pos x="67" y="189"/>
                    </a:cxn>
                  </a:cxnLst>
                  <a:rect l="0" t="0" r="r" b="b"/>
                  <a:pathLst>
                    <a:path w="188" h="189">
                      <a:moveTo>
                        <a:pt x="83" y="172"/>
                      </a:moveTo>
                      <a:lnTo>
                        <a:pt x="94" y="152"/>
                      </a:lnTo>
                      <a:lnTo>
                        <a:pt x="97" y="148"/>
                      </a:lnTo>
                      <a:lnTo>
                        <a:pt x="92" y="135"/>
                      </a:lnTo>
                      <a:lnTo>
                        <a:pt x="79" y="134"/>
                      </a:lnTo>
                      <a:lnTo>
                        <a:pt x="73" y="128"/>
                      </a:lnTo>
                      <a:lnTo>
                        <a:pt x="69" y="122"/>
                      </a:lnTo>
                      <a:lnTo>
                        <a:pt x="69" y="116"/>
                      </a:lnTo>
                      <a:lnTo>
                        <a:pt x="70" y="109"/>
                      </a:lnTo>
                      <a:lnTo>
                        <a:pt x="68" y="100"/>
                      </a:lnTo>
                      <a:lnTo>
                        <a:pt x="75" y="94"/>
                      </a:lnTo>
                      <a:lnTo>
                        <a:pt x="83" y="93"/>
                      </a:lnTo>
                      <a:lnTo>
                        <a:pt x="93" y="92"/>
                      </a:lnTo>
                      <a:lnTo>
                        <a:pt x="101" y="86"/>
                      </a:lnTo>
                      <a:lnTo>
                        <a:pt x="118" y="67"/>
                      </a:lnTo>
                      <a:lnTo>
                        <a:pt x="136" y="47"/>
                      </a:lnTo>
                      <a:lnTo>
                        <a:pt x="159" y="48"/>
                      </a:lnTo>
                      <a:lnTo>
                        <a:pt x="170" y="54"/>
                      </a:lnTo>
                      <a:lnTo>
                        <a:pt x="188" y="42"/>
                      </a:lnTo>
                      <a:lnTo>
                        <a:pt x="184" y="22"/>
                      </a:lnTo>
                      <a:lnTo>
                        <a:pt x="164" y="10"/>
                      </a:lnTo>
                      <a:lnTo>
                        <a:pt x="143" y="0"/>
                      </a:lnTo>
                      <a:lnTo>
                        <a:pt x="118" y="1"/>
                      </a:lnTo>
                      <a:lnTo>
                        <a:pt x="92" y="1"/>
                      </a:lnTo>
                      <a:lnTo>
                        <a:pt x="52" y="13"/>
                      </a:lnTo>
                      <a:lnTo>
                        <a:pt x="38" y="24"/>
                      </a:lnTo>
                      <a:lnTo>
                        <a:pt x="30" y="28"/>
                      </a:lnTo>
                      <a:lnTo>
                        <a:pt x="25" y="33"/>
                      </a:lnTo>
                      <a:lnTo>
                        <a:pt x="18" y="37"/>
                      </a:lnTo>
                      <a:lnTo>
                        <a:pt x="14" y="43"/>
                      </a:lnTo>
                      <a:lnTo>
                        <a:pt x="9" y="46"/>
                      </a:lnTo>
                      <a:lnTo>
                        <a:pt x="8" y="55"/>
                      </a:lnTo>
                      <a:lnTo>
                        <a:pt x="5" y="62"/>
                      </a:lnTo>
                      <a:lnTo>
                        <a:pt x="3" y="71"/>
                      </a:lnTo>
                      <a:lnTo>
                        <a:pt x="0" y="97"/>
                      </a:lnTo>
                      <a:lnTo>
                        <a:pt x="4" y="108"/>
                      </a:lnTo>
                      <a:lnTo>
                        <a:pt x="8" y="138"/>
                      </a:lnTo>
                      <a:lnTo>
                        <a:pt x="19" y="154"/>
                      </a:lnTo>
                      <a:lnTo>
                        <a:pt x="24" y="172"/>
                      </a:lnTo>
                      <a:lnTo>
                        <a:pt x="35" y="186"/>
                      </a:lnTo>
                      <a:lnTo>
                        <a:pt x="67" y="189"/>
                      </a:lnTo>
                    </a:path>
                  </a:pathLst>
                </a:custGeom>
                <a:solidFill>
                  <a:schemeClr val="tx2"/>
                </a:solidFill>
                <a:ln w="12700" cap="rnd" cmpd="sng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grpSp>
            <p:nvGrpSpPr>
              <p:cNvPr id="5" name="Group 13"/>
              <p:cNvGrpSpPr>
                <a:grpSpLocks/>
              </p:cNvGrpSpPr>
              <p:nvPr/>
            </p:nvGrpSpPr>
            <p:grpSpPr bwMode="auto">
              <a:xfrm>
                <a:off x="1376" y="2019"/>
                <a:ext cx="77" cy="36"/>
                <a:chOff x="2418" y="1936"/>
                <a:chExt cx="166" cy="76"/>
              </a:xfrm>
            </p:grpSpPr>
            <p:sp>
              <p:nvSpPr>
                <p:cNvPr id="52238" name="Freeform 14"/>
                <p:cNvSpPr>
                  <a:spLocks/>
                </p:cNvSpPr>
                <p:nvPr/>
              </p:nvSpPr>
              <p:spPr bwMode="auto">
                <a:xfrm>
                  <a:off x="2418" y="1936"/>
                  <a:ext cx="166" cy="76"/>
                </a:xfrm>
                <a:custGeom>
                  <a:avLst/>
                  <a:gdLst/>
                  <a:ahLst/>
                  <a:cxnLst>
                    <a:cxn ang="0">
                      <a:pos x="49" y="0"/>
                    </a:cxn>
                    <a:cxn ang="0">
                      <a:pos x="21" y="25"/>
                    </a:cxn>
                    <a:cxn ang="0">
                      <a:pos x="0" y="50"/>
                    </a:cxn>
                    <a:cxn ang="0">
                      <a:pos x="15" y="65"/>
                    </a:cxn>
                    <a:cxn ang="0">
                      <a:pos x="47" y="76"/>
                    </a:cxn>
                    <a:cxn ang="0">
                      <a:pos x="144" y="76"/>
                    </a:cxn>
                    <a:cxn ang="0">
                      <a:pos x="166" y="54"/>
                    </a:cxn>
                    <a:cxn ang="0">
                      <a:pos x="159" y="36"/>
                    </a:cxn>
                    <a:cxn ang="0">
                      <a:pos x="143" y="28"/>
                    </a:cxn>
                    <a:cxn ang="0">
                      <a:pos x="124" y="40"/>
                    </a:cxn>
                    <a:cxn ang="0">
                      <a:pos x="112" y="59"/>
                    </a:cxn>
                    <a:cxn ang="0">
                      <a:pos x="85" y="38"/>
                    </a:cxn>
                    <a:cxn ang="0">
                      <a:pos x="60" y="19"/>
                    </a:cxn>
                    <a:cxn ang="0">
                      <a:pos x="49" y="0"/>
                    </a:cxn>
                  </a:cxnLst>
                  <a:rect l="0" t="0" r="r" b="b"/>
                  <a:pathLst>
                    <a:path w="166" h="76">
                      <a:moveTo>
                        <a:pt x="49" y="0"/>
                      </a:moveTo>
                      <a:lnTo>
                        <a:pt x="21" y="25"/>
                      </a:lnTo>
                      <a:lnTo>
                        <a:pt x="0" y="50"/>
                      </a:lnTo>
                      <a:lnTo>
                        <a:pt x="15" y="65"/>
                      </a:lnTo>
                      <a:lnTo>
                        <a:pt x="47" y="76"/>
                      </a:lnTo>
                      <a:lnTo>
                        <a:pt x="144" y="76"/>
                      </a:lnTo>
                      <a:lnTo>
                        <a:pt x="166" y="54"/>
                      </a:lnTo>
                      <a:lnTo>
                        <a:pt x="159" y="36"/>
                      </a:lnTo>
                      <a:lnTo>
                        <a:pt x="143" y="28"/>
                      </a:lnTo>
                      <a:lnTo>
                        <a:pt x="124" y="40"/>
                      </a:lnTo>
                      <a:lnTo>
                        <a:pt x="112" y="59"/>
                      </a:lnTo>
                      <a:lnTo>
                        <a:pt x="85" y="38"/>
                      </a:lnTo>
                      <a:lnTo>
                        <a:pt x="60" y="19"/>
                      </a:lnTo>
                      <a:lnTo>
                        <a:pt x="49" y="0"/>
                      </a:lnTo>
                    </a:path>
                  </a:pathLst>
                </a:custGeom>
                <a:solidFill>
                  <a:srgbClr val="0000FF"/>
                </a:solidFill>
                <a:ln w="12700" cap="rnd" cmpd="sng">
                  <a:solidFill>
                    <a:srgbClr val="333399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2239" name="Freeform 15"/>
                <p:cNvSpPr>
                  <a:spLocks/>
                </p:cNvSpPr>
                <p:nvPr/>
              </p:nvSpPr>
              <p:spPr bwMode="auto">
                <a:xfrm>
                  <a:off x="2534" y="1997"/>
                  <a:ext cx="7" cy="12"/>
                </a:xfrm>
                <a:custGeom>
                  <a:avLst/>
                  <a:gdLst/>
                  <a:ahLst/>
                  <a:cxnLst>
                    <a:cxn ang="0">
                      <a:pos x="7" y="12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7" h="12">
                      <a:moveTo>
                        <a:pt x="7" y="12"/>
                      </a:moveTo>
                      <a:lnTo>
                        <a:pt x="0" y="0"/>
                      </a:lnTo>
                    </a:path>
                  </a:pathLst>
                </a:custGeom>
                <a:noFill/>
                <a:ln w="12700" cap="rnd" cmpd="sng">
                  <a:solidFill>
                    <a:srgbClr val="333399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</p:grpSp>
        </p:grpSp>
        <p:grpSp>
          <p:nvGrpSpPr>
            <p:cNvPr id="6" name="Group 16"/>
            <p:cNvGrpSpPr>
              <a:grpSpLocks/>
            </p:cNvGrpSpPr>
            <p:nvPr/>
          </p:nvGrpSpPr>
          <p:grpSpPr bwMode="auto">
            <a:xfrm>
              <a:off x="968" y="1477"/>
              <a:ext cx="93" cy="127"/>
              <a:chOff x="2401" y="1742"/>
              <a:chExt cx="201" cy="270"/>
            </a:xfrm>
          </p:grpSpPr>
          <p:grpSp>
            <p:nvGrpSpPr>
              <p:cNvPr id="7" name="Group 17"/>
              <p:cNvGrpSpPr>
                <a:grpSpLocks/>
              </p:cNvGrpSpPr>
              <p:nvPr/>
            </p:nvGrpSpPr>
            <p:grpSpPr bwMode="auto">
              <a:xfrm>
                <a:off x="2401" y="1742"/>
                <a:ext cx="201" cy="255"/>
                <a:chOff x="2401" y="1742"/>
                <a:chExt cx="201" cy="255"/>
              </a:xfrm>
            </p:grpSpPr>
            <p:sp>
              <p:nvSpPr>
                <p:cNvPr id="52242" name="Freeform 18" descr="Small checker board"/>
                <p:cNvSpPr>
                  <a:spLocks/>
                </p:cNvSpPr>
                <p:nvPr/>
              </p:nvSpPr>
              <p:spPr bwMode="auto">
                <a:xfrm>
                  <a:off x="2466" y="1773"/>
                  <a:ext cx="136" cy="224"/>
                </a:xfrm>
                <a:custGeom>
                  <a:avLst/>
                  <a:gdLst/>
                  <a:ahLst/>
                  <a:cxnLst>
                    <a:cxn ang="0">
                      <a:pos x="2" y="152"/>
                    </a:cxn>
                    <a:cxn ang="0">
                      <a:pos x="0" y="138"/>
                    </a:cxn>
                    <a:cxn ang="0">
                      <a:pos x="0" y="127"/>
                    </a:cxn>
                    <a:cxn ang="0">
                      <a:pos x="2" y="114"/>
                    </a:cxn>
                    <a:cxn ang="0">
                      <a:pos x="2" y="98"/>
                    </a:cxn>
                    <a:cxn ang="0">
                      <a:pos x="2" y="77"/>
                    </a:cxn>
                    <a:cxn ang="0">
                      <a:pos x="8" y="45"/>
                    </a:cxn>
                    <a:cxn ang="0">
                      <a:pos x="9" y="31"/>
                    </a:cxn>
                    <a:cxn ang="0">
                      <a:pos x="13" y="17"/>
                    </a:cxn>
                    <a:cxn ang="0">
                      <a:pos x="16" y="4"/>
                    </a:cxn>
                    <a:cxn ang="0">
                      <a:pos x="27" y="0"/>
                    </a:cxn>
                    <a:cxn ang="0">
                      <a:pos x="43" y="1"/>
                    </a:cxn>
                    <a:cxn ang="0">
                      <a:pos x="59" y="1"/>
                    </a:cxn>
                    <a:cxn ang="0">
                      <a:pos x="74" y="3"/>
                    </a:cxn>
                    <a:cxn ang="0">
                      <a:pos x="104" y="38"/>
                    </a:cxn>
                    <a:cxn ang="0">
                      <a:pos x="101" y="50"/>
                    </a:cxn>
                    <a:cxn ang="0">
                      <a:pos x="80" y="59"/>
                    </a:cxn>
                    <a:cxn ang="0">
                      <a:pos x="93" y="54"/>
                    </a:cxn>
                    <a:cxn ang="0">
                      <a:pos x="97" y="53"/>
                    </a:cxn>
                    <a:cxn ang="0">
                      <a:pos x="104" y="60"/>
                    </a:cxn>
                    <a:cxn ang="0">
                      <a:pos x="122" y="77"/>
                    </a:cxn>
                    <a:cxn ang="0">
                      <a:pos x="136" y="91"/>
                    </a:cxn>
                    <a:cxn ang="0">
                      <a:pos x="129" y="100"/>
                    </a:cxn>
                    <a:cxn ang="0">
                      <a:pos x="118" y="99"/>
                    </a:cxn>
                    <a:cxn ang="0">
                      <a:pos x="121" y="109"/>
                    </a:cxn>
                    <a:cxn ang="0">
                      <a:pos x="122" y="126"/>
                    </a:cxn>
                    <a:cxn ang="0">
                      <a:pos x="122" y="157"/>
                    </a:cxn>
                    <a:cxn ang="0">
                      <a:pos x="110" y="161"/>
                    </a:cxn>
                    <a:cxn ang="0">
                      <a:pos x="97" y="161"/>
                    </a:cxn>
                    <a:cxn ang="0">
                      <a:pos x="84" y="161"/>
                    </a:cxn>
                    <a:cxn ang="0">
                      <a:pos x="72" y="160"/>
                    </a:cxn>
                    <a:cxn ang="0">
                      <a:pos x="80" y="164"/>
                    </a:cxn>
                    <a:cxn ang="0">
                      <a:pos x="93" y="163"/>
                    </a:cxn>
                    <a:cxn ang="0">
                      <a:pos x="90" y="179"/>
                    </a:cxn>
                    <a:cxn ang="0">
                      <a:pos x="88" y="192"/>
                    </a:cxn>
                    <a:cxn ang="0">
                      <a:pos x="82" y="202"/>
                    </a:cxn>
                    <a:cxn ang="0">
                      <a:pos x="72" y="210"/>
                    </a:cxn>
                    <a:cxn ang="0">
                      <a:pos x="4" y="198"/>
                    </a:cxn>
                  </a:cxnLst>
                  <a:rect l="0" t="0" r="r" b="b"/>
                  <a:pathLst>
                    <a:path w="136" h="224">
                      <a:moveTo>
                        <a:pt x="2" y="158"/>
                      </a:moveTo>
                      <a:lnTo>
                        <a:pt x="2" y="152"/>
                      </a:lnTo>
                      <a:lnTo>
                        <a:pt x="0" y="144"/>
                      </a:lnTo>
                      <a:lnTo>
                        <a:pt x="0" y="138"/>
                      </a:lnTo>
                      <a:lnTo>
                        <a:pt x="0" y="132"/>
                      </a:lnTo>
                      <a:lnTo>
                        <a:pt x="0" y="127"/>
                      </a:lnTo>
                      <a:lnTo>
                        <a:pt x="2" y="119"/>
                      </a:lnTo>
                      <a:lnTo>
                        <a:pt x="2" y="114"/>
                      </a:lnTo>
                      <a:lnTo>
                        <a:pt x="3" y="105"/>
                      </a:lnTo>
                      <a:lnTo>
                        <a:pt x="2" y="98"/>
                      </a:lnTo>
                      <a:lnTo>
                        <a:pt x="0" y="84"/>
                      </a:lnTo>
                      <a:lnTo>
                        <a:pt x="2" y="77"/>
                      </a:lnTo>
                      <a:lnTo>
                        <a:pt x="8" y="54"/>
                      </a:lnTo>
                      <a:lnTo>
                        <a:pt x="8" y="45"/>
                      </a:lnTo>
                      <a:lnTo>
                        <a:pt x="8" y="39"/>
                      </a:lnTo>
                      <a:lnTo>
                        <a:pt x="9" y="31"/>
                      </a:lnTo>
                      <a:lnTo>
                        <a:pt x="9" y="26"/>
                      </a:lnTo>
                      <a:lnTo>
                        <a:pt x="13" y="17"/>
                      </a:lnTo>
                      <a:lnTo>
                        <a:pt x="15" y="10"/>
                      </a:lnTo>
                      <a:lnTo>
                        <a:pt x="16" y="4"/>
                      </a:lnTo>
                      <a:lnTo>
                        <a:pt x="21" y="1"/>
                      </a:lnTo>
                      <a:lnTo>
                        <a:pt x="27" y="0"/>
                      </a:lnTo>
                      <a:lnTo>
                        <a:pt x="38" y="1"/>
                      </a:lnTo>
                      <a:lnTo>
                        <a:pt x="43" y="1"/>
                      </a:lnTo>
                      <a:lnTo>
                        <a:pt x="52" y="1"/>
                      </a:lnTo>
                      <a:lnTo>
                        <a:pt x="59" y="1"/>
                      </a:lnTo>
                      <a:lnTo>
                        <a:pt x="68" y="3"/>
                      </a:lnTo>
                      <a:lnTo>
                        <a:pt x="74" y="3"/>
                      </a:lnTo>
                      <a:lnTo>
                        <a:pt x="108" y="3"/>
                      </a:lnTo>
                      <a:lnTo>
                        <a:pt x="104" y="38"/>
                      </a:lnTo>
                      <a:lnTo>
                        <a:pt x="107" y="45"/>
                      </a:lnTo>
                      <a:lnTo>
                        <a:pt x="101" y="50"/>
                      </a:lnTo>
                      <a:lnTo>
                        <a:pt x="84" y="52"/>
                      </a:lnTo>
                      <a:lnTo>
                        <a:pt x="80" y="59"/>
                      </a:lnTo>
                      <a:lnTo>
                        <a:pt x="87" y="53"/>
                      </a:lnTo>
                      <a:lnTo>
                        <a:pt x="93" y="54"/>
                      </a:lnTo>
                      <a:lnTo>
                        <a:pt x="93" y="65"/>
                      </a:lnTo>
                      <a:lnTo>
                        <a:pt x="97" y="53"/>
                      </a:lnTo>
                      <a:lnTo>
                        <a:pt x="104" y="52"/>
                      </a:lnTo>
                      <a:lnTo>
                        <a:pt x="104" y="60"/>
                      </a:lnTo>
                      <a:lnTo>
                        <a:pt x="111" y="68"/>
                      </a:lnTo>
                      <a:lnTo>
                        <a:pt x="122" y="77"/>
                      </a:lnTo>
                      <a:lnTo>
                        <a:pt x="132" y="86"/>
                      </a:lnTo>
                      <a:lnTo>
                        <a:pt x="136" y="91"/>
                      </a:lnTo>
                      <a:lnTo>
                        <a:pt x="134" y="96"/>
                      </a:lnTo>
                      <a:lnTo>
                        <a:pt x="129" y="100"/>
                      </a:lnTo>
                      <a:lnTo>
                        <a:pt x="124" y="97"/>
                      </a:lnTo>
                      <a:lnTo>
                        <a:pt x="118" y="99"/>
                      </a:lnTo>
                      <a:lnTo>
                        <a:pt x="121" y="100"/>
                      </a:lnTo>
                      <a:lnTo>
                        <a:pt x="121" y="109"/>
                      </a:lnTo>
                      <a:lnTo>
                        <a:pt x="122" y="119"/>
                      </a:lnTo>
                      <a:lnTo>
                        <a:pt x="122" y="126"/>
                      </a:lnTo>
                      <a:lnTo>
                        <a:pt x="124" y="144"/>
                      </a:lnTo>
                      <a:lnTo>
                        <a:pt x="122" y="157"/>
                      </a:lnTo>
                      <a:lnTo>
                        <a:pt x="116" y="161"/>
                      </a:lnTo>
                      <a:lnTo>
                        <a:pt x="110" y="161"/>
                      </a:lnTo>
                      <a:lnTo>
                        <a:pt x="104" y="161"/>
                      </a:lnTo>
                      <a:lnTo>
                        <a:pt x="97" y="161"/>
                      </a:lnTo>
                      <a:lnTo>
                        <a:pt x="90" y="161"/>
                      </a:lnTo>
                      <a:lnTo>
                        <a:pt x="84" y="161"/>
                      </a:lnTo>
                      <a:lnTo>
                        <a:pt x="78" y="161"/>
                      </a:lnTo>
                      <a:lnTo>
                        <a:pt x="72" y="160"/>
                      </a:lnTo>
                      <a:lnTo>
                        <a:pt x="74" y="162"/>
                      </a:lnTo>
                      <a:lnTo>
                        <a:pt x="80" y="164"/>
                      </a:lnTo>
                      <a:lnTo>
                        <a:pt x="86" y="162"/>
                      </a:lnTo>
                      <a:lnTo>
                        <a:pt x="93" y="163"/>
                      </a:lnTo>
                      <a:lnTo>
                        <a:pt x="93" y="173"/>
                      </a:lnTo>
                      <a:lnTo>
                        <a:pt x="90" y="179"/>
                      </a:lnTo>
                      <a:lnTo>
                        <a:pt x="90" y="185"/>
                      </a:lnTo>
                      <a:lnTo>
                        <a:pt x="88" y="192"/>
                      </a:lnTo>
                      <a:lnTo>
                        <a:pt x="87" y="199"/>
                      </a:lnTo>
                      <a:lnTo>
                        <a:pt x="82" y="202"/>
                      </a:lnTo>
                      <a:lnTo>
                        <a:pt x="78" y="207"/>
                      </a:lnTo>
                      <a:lnTo>
                        <a:pt x="72" y="210"/>
                      </a:lnTo>
                      <a:lnTo>
                        <a:pt x="65" y="224"/>
                      </a:lnTo>
                      <a:lnTo>
                        <a:pt x="4" y="198"/>
                      </a:lnTo>
                      <a:lnTo>
                        <a:pt x="2" y="158"/>
                      </a:lnTo>
                    </a:path>
                  </a:pathLst>
                </a:custGeom>
                <a:pattFill prst="smCheck">
                  <a:fgClr>
                    <a:srgbClr val="DADADA"/>
                  </a:fgClr>
                  <a:bgClr>
                    <a:srgbClr val="FFFFFF"/>
                  </a:bgClr>
                </a:pattFill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2243" name="Freeform 19"/>
                <p:cNvSpPr>
                  <a:spLocks/>
                </p:cNvSpPr>
                <p:nvPr/>
              </p:nvSpPr>
              <p:spPr bwMode="auto">
                <a:xfrm>
                  <a:off x="2401" y="1742"/>
                  <a:ext cx="188" cy="189"/>
                </a:xfrm>
                <a:custGeom>
                  <a:avLst/>
                  <a:gdLst/>
                  <a:ahLst/>
                  <a:cxnLst>
                    <a:cxn ang="0">
                      <a:pos x="83" y="172"/>
                    </a:cxn>
                    <a:cxn ang="0">
                      <a:pos x="94" y="152"/>
                    </a:cxn>
                    <a:cxn ang="0">
                      <a:pos x="97" y="148"/>
                    </a:cxn>
                    <a:cxn ang="0">
                      <a:pos x="92" y="135"/>
                    </a:cxn>
                    <a:cxn ang="0">
                      <a:pos x="79" y="134"/>
                    </a:cxn>
                    <a:cxn ang="0">
                      <a:pos x="73" y="128"/>
                    </a:cxn>
                    <a:cxn ang="0">
                      <a:pos x="69" y="122"/>
                    </a:cxn>
                    <a:cxn ang="0">
                      <a:pos x="69" y="116"/>
                    </a:cxn>
                    <a:cxn ang="0">
                      <a:pos x="70" y="109"/>
                    </a:cxn>
                    <a:cxn ang="0">
                      <a:pos x="68" y="100"/>
                    </a:cxn>
                    <a:cxn ang="0">
                      <a:pos x="75" y="94"/>
                    </a:cxn>
                    <a:cxn ang="0">
                      <a:pos x="83" y="93"/>
                    </a:cxn>
                    <a:cxn ang="0">
                      <a:pos x="93" y="92"/>
                    </a:cxn>
                    <a:cxn ang="0">
                      <a:pos x="101" y="86"/>
                    </a:cxn>
                    <a:cxn ang="0">
                      <a:pos x="118" y="67"/>
                    </a:cxn>
                    <a:cxn ang="0">
                      <a:pos x="136" y="47"/>
                    </a:cxn>
                    <a:cxn ang="0">
                      <a:pos x="159" y="48"/>
                    </a:cxn>
                    <a:cxn ang="0">
                      <a:pos x="170" y="54"/>
                    </a:cxn>
                    <a:cxn ang="0">
                      <a:pos x="188" y="42"/>
                    </a:cxn>
                    <a:cxn ang="0">
                      <a:pos x="184" y="22"/>
                    </a:cxn>
                    <a:cxn ang="0">
                      <a:pos x="164" y="10"/>
                    </a:cxn>
                    <a:cxn ang="0">
                      <a:pos x="143" y="0"/>
                    </a:cxn>
                    <a:cxn ang="0">
                      <a:pos x="118" y="1"/>
                    </a:cxn>
                    <a:cxn ang="0">
                      <a:pos x="92" y="1"/>
                    </a:cxn>
                    <a:cxn ang="0">
                      <a:pos x="52" y="13"/>
                    </a:cxn>
                    <a:cxn ang="0">
                      <a:pos x="38" y="24"/>
                    </a:cxn>
                    <a:cxn ang="0">
                      <a:pos x="30" y="28"/>
                    </a:cxn>
                    <a:cxn ang="0">
                      <a:pos x="25" y="33"/>
                    </a:cxn>
                    <a:cxn ang="0">
                      <a:pos x="18" y="37"/>
                    </a:cxn>
                    <a:cxn ang="0">
                      <a:pos x="14" y="43"/>
                    </a:cxn>
                    <a:cxn ang="0">
                      <a:pos x="9" y="46"/>
                    </a:cxn>
                    <a:cxn ang="0">
                      <a:pos x="8" y="55"/>
                    </a:cxn>
                    <a:cxn ang="0">
                      <a:pos x="5" y="62"/>
                    </a:cxn>
                    <a:cxn ang="0">
                      <a:pos x="3" y="71"/>
                    </a:cxn>
                    <a:cxn ang="0">
                      <a:pos x="0" y="97"/>
                    </a:cxn>
                    <a:cxn ang="0">
                      <a:pos x="4" y="108"/>
                    </a:cxn>
                    <a:cxn ang="0">
                      <a:pos x="8" y="138"/>
                    </a:cxn>
                    <a:cxn ang="0">
                      <a:pos x="19" y="154"/>
                    </a:cxn>
                    <a:cxn ang="0">
                      <a:pos x="24" y="172"/>
                    </a:cxn>
                    <a:cxn ang="0">
                      <a:pos x="35" y="186"/>
                    </a:cxn>
                    <a:cxn ang="0">
                      <a:pos x="67" y="189"/>
                    </a:cxn>
                  </a:cxnLst>
                  <a:rect l="0" t="0" r="r" b="b"/>
                  <a:pathLst>
                    <a:path w="188" h="189">
                      <a:moveTo>
                        <a:pt x="83" y="172"/>
                      </a:moveTo>
                      <a:lnTo>
                        <a:pt x="94" y="152"/>
                      </a:lnTo>
                      <a:lnTo>
                        <a:pt x="97" y="148"/>
                      </a:lnTo>
                      <a:lnTo>
                        <a:pt x="92" y="135"/>
                      </a:lnTo>
                      <a:lnTo>
                        <a:pt x="79" y="134"/>
                      </a:lnTo>
                      <a:lnTo>
                        <a:pt x="73" y="128"/>
                      </a:lnTo>
                      <a:lnTo>
                        <a:pt x="69" y="122"/>
                      </a:lnTo>
                      <a:lnTo>
                        <a:pt x="69" y="116"/>
                      </a:lnTo>
                      <a:lnTo>
                        <a:pt x="70" y="109"/>
                      </a:lnTo>
                      <a:lnTo>
                        <a:pt x="68" y="100"/>
                      </a:lnTo>
                      <a:lnTo>
                        <a:pt x="75" y="94"/>
                      </a:lnTo>
                      <a:lnTo>
                        <a:pt x="83" y="93"/>
                      </a:lnTo>
                      <a:lnTo>
                        <a:pt x="93" y="92"/>
                      </a:lnTo>
                      <a:lnTo>
                        <a:pt x="101" y="86"/>
                      </a:lnTo>
                      <a:lnTo>
                        <a:pt x="118" y="67"/>
                      </a:lnTo>
                      <a:lnTo>
                        <a:pt x="136" y="47"/>
                      </a:lnTo>
                      <a:lnTo>
                        <a:pt x="159" y="48"/>
                      </a:lnTo>
                      <a:lnTo>
                        <a:pt x="170" y="54"/>
                      </a:lnTo>
                      <a:lnTo>
                        <a:pt x="188" y="42"/>
                      </a:lnTo>
                      <a:lnTo>
                        <a:pt x="184" y="22"/>
                      </a:lnTo>
                      <a:lnTo>
                        <a:pt x="164" y="10"/>
                      </a:lnTo>
                      <a:lnTo>
                        <a:pt x="143" y="0"/>
                      </a:lnTo>
                      <a:lnTo>
                        <a:pt x="118" y="1"/>
                      </a:lnTo>
                      <a:lnTo>
                        <a:pt x="92" y="1"/>
                      </a:lnTo>
                      <a:lnTo>
                        <a:pt x="52" y="13"/>
                      </a:lnTo>
                      <a:lnTo>
                        <a:pt x="38" y="24"/>
                      </a:lnTo>
                      <a:lnTo>
                        <a:pt x="30" y="28"/>
                      </a:lnTo>
                      <a:lnTo>
                        <a:pt x="25" y="33"/>
                      </a:lnTo>
                      <a:lnTo>
                        <a:pt x="18" y="37"/>
                      </a:lnTo>
                      <a:lnTo>
                        <a:pt x="14" y="43"/>
                      </a:lnTo>
                      <a:lnTo>
                        <a:pt x="9" y="46"/>
                      </a:lnTo>
                      <a:lnTo>
                        <a:pt x="8" y="55"/>
                      </a:lnTo>
                      <a:lnTo>
                        <a:pt x="5" y="62"/>
                      </a:lnTo>
                      <a:lnTo>
                        <a:pt x="3" y="71"/>
                      </a:lnTo>
                      <a:lnTo>
                        <a:pt x="0" y="97"/>
                      </a:lnTo>
                      <a:lnTo>
                        <a:pt x="4" y="108"/>
                      </a:lnTo>
                      <a:lnTo>
                        <a:pt x="8" y="138"/>
                      </a:lnTo>
                      <a:lnTo>
                        <a:pt x="19" y="154"/>
                      </a:lnTo>
                      <a:lnTo>
                        <a:pt x="24" y="172"/>
                      </a:lnTo>
                      <a:lnTo>
                        <a:pt x="35" y="186"/>
                      </a:lnTo>
                      <a:lnTo>
                        <a:pt x="67" y="189"/>
                      </a:lnTo>
                    </a:path>
                  </a:pathLst>
                </a:custGeom>
                <a:solidFill>
                  <a:schemeClr val="tx2"/>
                </a:solidFill>
                <a:ln w="12700" cap="rnd" cmpd="sng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grpSp>
            <p:nvGrpSpPr>
              <p:cNvPr id="8" name="Group 20"/>
              <p:cNvGrpSpPr>
                <a:grpSpLocks/>
              </p:cNvGrpSpPr>
              <p:nvPr/>
            </p:nvGrpSpPr>
            <p:grpSpPr bwMode="auto">
              <a:xfrm>
                <a:off x="2418" y="1936"/>
                <a:ext cx="166" cy="76"/>
                <a:chOff x="2418" y="1936"/>
                <a:chExt cx="166" cy="76"/>
              </a:xfrm>
            </p:grpSpPr>
            <p:sp>
              <p:nvSpPr>
                <p:cNvPr id="52245" name="Freeform 21"/>
                <p:cNvSpPr>
                  <a:spLocks/>
                </p:cNvSpPr>
                <p:nvPr/>
              </p:nvSpPr>
              <p:spPr bwMode="auto">
                <a:xfrm>
                  <a:off x="2418" y="1936"/>
                  <a:ext cx="166" cy="76"/>
                </a:xfrm>
                <a:custGeom>
                  <a:avLst/>
                  <a:gdLst/>
                  <a:ahLst/>
                  <a:cxnLst>
                    <a:cxn ang="0">
                      <a:pos x="49" y="0"/>
                    </a:cxn>
                    <a:cxn ang="0">
                      <a:pos x="21" y="25"/>
                    </a:cxn>
                    <a:cxn ang="0">
                      <a:pos x="0" y="50"/>
                    </a:cxn>
                    <a:cxn ang="0">
                      <a:pos x="15" y="65"/>
                    </a:cxn>
                    <a:cxn ang="0">
                      <a:pos x="47" y="76"/>
                    </a:cxn>
                    <a:cxn ang="0">
                      <a:pos x="144" y="76"/>
                    </a:cxn>
                    <a:cxn ang="0">
                      <a:pos x="166" y="54"/>
                    </a:cxn>
                    <a:cxn ang="0">
                      <a:pos x="159" y="36"/>
                    </a:cxn>
                    <a:cxn ang="0">
                      <a:pos x="143" y="28"/>
                    </a:cxn>
                    <a:cxn ang="0">
                      <a:pos x="124" y="40"/>
                    </a:cxn>
                    <a:cxn ang="0">
                      <a:pos x="112" y="59"/>
                    </a:cxn>
                    <a:cxn ang="0">
                      <a:pos x="85" y="38"/>
                    </a:cxn>
                    <a:cxn ang="0">
                      <a:pos x="60" y="19"/>
                    </a:cxn>
                    <a:cxn ang="0">
                      <a:pos x="49" y="0"/>
                    </a:cxn>
                  </a:cxnLst>
                  <a:rect l="0" t="0" r="r" b="b"/>
                  <a:pathLst>
                    <a:path w="166" h="76">
                      <a:moveTo>
                        <a:pt x="49" y="0"/>
                      </a:moveTo>
                      <a:lnTo>
                        <a:pt x="21" y="25"/>
                      </a:lnTo>
                      <a:lnTo>
                        <a:pt x="0" y="50"/>
                      </a:lnTo>
                      <a:lnTo>
                        <a:pt x="15" y="65"/>
                      </a:lnTo>
                      <a:lnTo>
                        <a:pt x="47" y="76"/>
                      </a:lnTo>
                      <a:lnTo>
                        <a:pt x="144" y="76"/>
                      </a:lnTo>
                      <a:lnTo>
                        <a:pt x="166" y="54"/>
                      </a:lnTo>
                      <a:lnTo>
                        <a:pt x="159" y="36"/>
                      </a:lnTo>
                      <a:lnTo>
                        <a:pt x="143" y="28"/>
                      </a:lnTo>
                      <a:lnTo>
                        <a:pt x="124" y="40"/>
                      </a:lnTo>
                      <a:lnTo>
                        <a:pt x="112" y="59"/>
                      </a:lnTo>
                      <a:lnTo>
                        <a:pt x="85" y="38"/>
                      </a:lnTo>
                      <a:lnTo>
                        <a:pt x="60" y="19"/>
                      </a:lnTo>
                      <a:lnTo>
                        <a:pt x="49" y="0"/>
                      </a:lnTo>
                    </a:path>
                  </a:pathLst>
                </a:custGeom>
                <a:solidFill>
                  <a:srgbClr val="0000FF"/>
                </a:solidFill>
                <a:ln w="12700" cap="rnd" cmpd="sng">
                  <a:solidFill>
                    <a:srgbClr val="333399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2246" name="Freeform 22"/>
                <p:cNvSpPr>
                  <a:spLocks/>
                </p:cNvSpPr>
                <p:nvPr/>
              </p:nvSpPr>
              <p:spPr bwMode="auto">
                <a:xfrm>
                  <a:off x="2534" y="1997"/>
                  <a:ext cx="7" cy="12"/>
                </a:xfrm>
                <a:custGeom>
                  <a:avLst/>
                  <a:gdLst/>
                  <a:ahLst/>
                  <a:cxnLst>
                    <a:cxn ang="0">
                      <a:pos x="7" y="12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7" h="12">
                      <a:moveTo>
                        <a:pt x="7" y="12"/>
                      </a:moveTo>
                      <a:lnTo>
                        <a:pt x="0" y="0"/>
                      </a:lnTo>
                    </a:path>
                  </a:pathLst>
                </a:custGeom>
                <a:noFill/>
                <a:ln w="12700" cap="rnd" cmpd="sng">
                  <a:solidFill>
                    <a:srgbClr val="333399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</p:grpSp>
        </p:grpSp>
        <p:grpSp>
          <p:nvGrpSpPr>
            <p:cNvPr id="9" name="Group 23"/>
            <p:cNvGrpSpPr>
              <a:grpSpLocks/>
            </p:cNvGrpSpPr>
            <p:nvPr/>
          </p:nvGrpSpPr>
          <p:grpSpPr bwMode="auto">
            <a:xfrm>
              <a:off x="968" y="1632"/>
              <a:ext cx="93" cy="127"/>
              <a:chOff x="2401" y="1742"/>
              <a:chExt cx="201" cy="270"/>
            </a:xfrm>
          </p:grpSpPr>
          <p:grpSp>
            <p:nvGrpSpPr>
              <p:cNvPr id="10" name="Group 24"/>
              <p:cNvGrpSpPr>
                <a:grpSpLocks/>
              </p:cNvGrpSpPr>
              <p:nvPr/>
            </p:nvGrpSpPr>
            <p:grpSpPr bwMode="auto">
              <a:xfrm>
                <a:off x="2401" y="1742"/>
                <a:ext cx="201" cy="255"/>
                <a:chOff x="2401" y="1742"/>
                <a:chExt cx="201" cy="255"/>
              </a:xfrm>
            </p:grpSpPr>
            <p:sp>
              <p:nvSpPr>
                <p:cNvPr id="52249" name="Freeform 25" descr="Small checker board"/>
                <p:cNvSpPr>
                  <a:spLocks/>
                </p:cNvSpPr>
                <p:nvPr/>
              </p:nvSpPr>
              <p:spPr bwMode="auto">
                <a:xfrm>
                  <a:off x="2466" y="1773"/>
                  <a:ext cx="136" cy="224"/>
                </a:xfrm>
                <a:custGeom>
                  <a:avLst/>
                  <a:gdLst/>
                  <a:ahLst/>
                  <a:cxnLst>
                    <a:cxn ang="0">
                      <a:pos x="2" y="152"/>
                    </a:cxn>
                    <a:cxn ang="0">
                      <a:pos x="0" y="138"/>
                    </a:cxn>
                    <a:cxn ang="0">
                      <a:pos x="0" y="127"/>
                    </a:cxn>
                    <a:cxn ang="0">
                      <a:pos x="2" y="114"/>
                    </a:cxn>
                    <a:cxn ang="0">
                      <a:pos x="2" y="98"/>
                    </a:cxn>
                    <a:cxn ang="0">
                      <a:pos x="2" y="77"/>
                    </a:cxn>
                    <a:cxn ang="0">
                      <a:pos x="8" y="45"/>
                    </a:cxn>
                    <a:cxn ang="0">
                      <a:pos x="9" y="31"/>
                    </a:cxn>
                    <a:cxn ang="0">
                      <a:pos x="13" y="17"/>
                    </a:cxn>
                    <a:cxn ang="0">
                      <a:pos x="16" y="4"/>
                    </a:cxn>
                    <a:cxn ang="0">
                      <a:pos x="27" y="0"/>
                    </a:cxn>
                    <a:cxn ang="0">
                      <a:pos x="43" y="1"/>
                    </a:cxn>
                    <a:cxn ang="0">
                      <a:pos x="59" y="1"/>
                    </a:cxn>
                    <a:cxn ang="0">
                      <a:pos x="74" y="3"/>
                    </a:cxn>
                    <a:cxn ang="0">
                      <a:pos x="104" y="38"/>
                    </a:cxn>
                    <a:cxn ang="0">
                      <a:pos x="101" y="50"/>
                    </a:cxn>
                    <a:cxn ang="0">
                      <a:pos x="80" y="59"/>
                    </a:cxn>
                    <a:cxn ang="0">
                      <a:pos x="93" y="54"/>
                    </a:cxn>
                    <a:cxn ang="0">
                      <a:pos x="97" y="53"/>
                    </a:cxn>
                    <a:cxn ang="0">
                      <a:pos x="104" y="60"/>
                    </a:cxn>
                    <a:cxn ang="0">
                      <a:pos x="122" y="77"/>
                    </a:cxn>
                    <a:cxn ang="0">
                      <a:pos x="136" y="91"/>
                    </a:cxn>
                    <a:cxn ang="0">
                      <a:pos x="129" y="100"/>
                    </a:cxn>
                    <a:cxn ang="0">
                      <a:pos x="118" y="99"/>
                    </a:cxn>
                    <a:cxn ang="0">
                      <a:pos x="121" y="109"/>
                    </a:cxn>
                    <a:cxn ang="0">
                      <a:pos x="122" y="126"/>
                    </a:cxn>
                    <a:cxn ang="0">
                      <a:pos x="122" y="157"/>
                    </a:cxn>
                    <a:cxn ang="0">
                      <a:pos x="110" y="161"/>
                    </a:cxn>
                    <a:cxn ang="0">
                      <a:pos x="97" y="161"/>
                    </a:cxn>
                    <a:cxn ang="0">
                      <a:pos x="84" y="161"/>
                    </a:cxn>
                    <a:cxn ang="0">
                      <a:pos x="72" y="160"/>
                    </a:cxn>
                    <a:cxn ang="0">
                      <a:pos x="80" y="164"/>
                    </a:cxn>
                    <a:cxn ang="0">
                      <a:pos x="93" y="163"/>
                    </a:cxn>
                    <a:cxn ang="0">
                      <a:pos x="90" y="179"/>
                    </a:cxn>
                    <a:cxn ang="0">
                      <a:pos x="88" y="192"/>
                    </a:cxn>
                    <a:cxn ang="0">
                      <a:pos x="82" y="202"/>
                    </a:cxn>
                    <a:cxn ang="0">
                      <a:pos x="72" y="210"/>
                    </a:cxn>
                    <a:cxn ang="0">
                      <a:pos x="4" y="198"/>
                    </a:cxn>
                  </a:cxnLst>
                  <a:rect l="0" t="0" r="r" b="b"/>
                  <a:pathLst>
                    <a:path w="136" h="224">
                      <a:moveTo>
                        <a:pt x="2" y="158"/>
                      </a:moveTo>
                      <a:lnTo>
                        <a:pt x="2" y="152"/>
                      </a:lnTo>
                      <a:lnTo>
                        <a:pt x="0" y="144"/>
                      </a:lnTo>
                      <a:lnTo>
                        <a:pt x="0" y="138"/>
                      </a:lnTo>
                      <a:lnTo>
                        <a:pt x="0" y="132"/>
                      </a:lnTo>
                      <a:lnTo>
                        <a:pt x="0" y="127"/>
                      </a:lnTo>
                      <a:lnTo>
                        <a:pt x="2" y="119"/>
                      </a:lnTo>
                      <a:lnTo>
                        <a:pt x="2" y="114"/>
                      </a:lnTo>
                      <a:lnTo>
                        <a:pt x="3" y="105"/>
                      </a:lnTo>
                      <a:lnTo>
                        <a:pt x="2" y="98"/>
                      </a:lnTo>
                      <a:lnTo>
                        <a:pt x="0" y="84"/>
                      </a:lnTo>
                      <a:lnTo>
                        <a:pt x="2" y="77"/>
                      </a:lnTo>
                      <a:lnTo>
                        <a:pt x="8" y="54"/>
                      </a:lnTo>
                      <a:lnTo>
                        <a:pt x="8" y="45"/>
                      </a:lnTo>
                      <a:lnTo>
                        <a:pt x="8" y="39"/>
                      </a:lnTo>
                      <a:lnTo>
                        <a:pt x="9" y="31"/>
                      </a:lnTo>
                      <a:lnTo>
                        <a:pt x="9" y="26"/>
                      </a:lnTo>
                      <a:lnTo>
                        <a:pt x="13" y="17"/>
                      </a:lnTo>
                      <a:lnTo>
                        <a:pt x="15" y="10"/>
                      </a:lnTo>
                      <a:lnTo>
                        <a:pt x="16" y="4"/>
                      </a:lnTo>
                      <a:lnTo>
                        <a:pt x="21" y="1"/>
                      </a:lnTo>
                      <a:lnTo>
                        <a:pt x="27" y="0"/>
                      </a:lnTo>
                      <a:lnTo>
                        <a:pt x="38" y="1"/>
                      </a:lnTo>
                      <a:lnTo>
                        <a:pt x="43" y="1"/>
                      </a:lnTo>
                      <a:lnTo>
                        <a:pt x="52" y="1"/>
                      </a:lnTo>
                      <a:lnTo>
                        <a:pt x="59" y="1"/>
                      </a:lnTo>
                      <a:lnTo>
                        <a:pt x="68" y="3"/>
                      </a:lnTo>
                      <a:lnTo>
                        <a:pt x="74" y="3"/>
                      </a:lnTo>
                      <a:lnTo>
                        <a:pt x="108" y="3"/>
                      </a:lnTo>
                      <a:lnTo>
                        <a:pt x="104" y="38"/>
                      </a:lnTo>
                      <a:lnTo>
                        <a:pt x="107" y="45"/>
                      </a:lnTo>
                      <a:lnTo>
                        <a:pt x="101" y="50"/>
                      </a:lnTo>
                      <a:lnTo>
                        <a:pt x="84" y="52"/>
                      </a:lnTo>
                      <a:lnTo>
                        <a:pt x="80" y="59"/>
                      </a:lnTo>
                      <a:lnTo>
                        <a:pt x="87" y="53"/>
                      </a:lnTo>
                      <a:lnTo>
                        <a:pt x="93" y="54"/>
                      </a:lnTo>
                      <a:lnTo>
                        <a:pt x="93" y="65"/>
                      </a:lnTo>
                      <a:lnTo>
                        <a:pt x="97" y="53"/>
                      </a:lnTo>
                      <a:lnTo>
                        <a:pt x="104" y="52"/>
                      </a:lnTo>
                      <a:lnTo>
                        <a:pt x="104" y="60"/>
                      </a:lnTo>
                      <a:lnTo>
                        <a:pt x="111" y="68"/>
                      </a:lnTo>
                      <a:lnTo>
                        <a:pt x="122" y="77"/>
                      </a:lnTo>
                      <a:lnTo>
                        <a:pt x="132" y="86"/>
                      </a:lnTo>
                      <a:lnTo>
                        <a:pt x="136" y="91"/>
                      </a:lnTo>
                      <a:lnTo>
                        <a:pt x="134" y="96"/>
                      </a:lnTo>
                      <a:lnTo>
                        <a:pt x="129" y="100"/>
                      </a:lnTo>
                      <a:lnTo>
                        <a:pt x="124" y="97"/>
                      </a:lnTo>
                      <a:lnTo>
                        <a:pt x="118" y="99"/>
                      </a:lnTo>
                      <a:lnTo>
                        <a:pt x="121" y="100"/>
                      </a:lnTo>
                      <a:lnTo>
                        <a:pt x="121" y="109"/>
                      </a:lnTo>
                      <a:lnTo>
                        <a:pt x="122" y="119"/>
                      </a:lnTo>
                      <a:lnTo>
                        <a:pt x="122" y="126"/>
                      </a:lnTo>
                      <a:lnTo>
                        <a:pt x="124" y="144"/>
                      </a:lnTo>
                      <a:lnTo>
                        <a:pt x="122" y="157"/>
                      </a:lnTo>
                      <a:lnTo>
                        <a:pt x="116" y="161"/>
                      </a:lnTo>
                      <a:lnTo>
                        <a:pt x="110" y="161"/>
                      </a:lnTo>
                      <a:lnTo>
                        <a:pt x="104" y="161"/>
                      </a:lnTo>
                      <a:lnTo>
                        <a:pt x="97" y="161"/>
                      </a:lnTo>
                      <a:lnTo>
                        <a:pt x="90" y="161"/>
                      </a:lnTo>
                      <a:lnTo>
                        <a:pt x="84" y="161"/>
                      </a:lnTo>
                      <a:lnTo>
                        <a:pt x="78" y="161"/>
                      </a:lnTo>
                      <a:lnTo>
                        <a:pt x="72" y="160"/>
                      </a:lnTo>
                      <a:lnTo>
                        <a:pt x="74" y="162"/>
                      </a:lnTo>
                      <a:lnTo>
                        <a:pt x="80" y="164"/>
                      </a:lnTo>
                      <a:lnTo>
                        <a:pt x="86" y="162"/>
                      </a:lnTo>
                      <a:lnTo>
                        <a:pt x="93" y="163"/>
                      </a:lnTo>
                      <a:lnTo>
                        <a:pt x="93" y="173"/>
                      </a:lnTo>
                      <a:lnTo>
                        <a:pt x="90" y="179"/>
                      </a:lnTo>
                      <a:lnTo>
                        <a:pt x="90" y="185"/>
                      </a:lnTo>
                      <a:lnTo>
                        <a:pt x="88" y="192"/>
                      </a:lnTo>
                      <a:lnTo>
                        <a:pt x="87" y="199"/>
                      </a:lnTo>
                      <a:lnTo>
                        <a:pt x="82" y="202"/>
                      </a:lnTo>
                      <a:lnTo>
                        <a:pt x="78" y="207"/>
                      </a:lnTo>
                      <a:lnTo>
                        <a:pt x="72" y="210"/>
                      </a:lnTo>
                      <a:lnTo>
                        <a:pt x="65" y="224"/>
                      </a:lnTo>
                      <a:lnTo>
                        <a:pt x="4" y="198"/>
                      </a:lnTo>
                      <a:lnTo>
                        <a:pt x="2" y="158"/>
                      </a:lnTo>
                    </a:path>
                  </a:pathLst>
                </a:custGeom>
                <a:pattFill prst="smCheck">
                  <a:fgClr>
                    <a:srgbClr val="DADADA"/>
                  </a:fgClr>
                  <a:bgClr>
                    <a:srgbClr val="FFFFFF"/>
                  </a:bgClr>
                </a:pattFill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2250" name="Freeform 26"/>
                <p:cNvSpPr>
                  <a:spLocks/>
                </p:cNvSpPr>
                <p:nvPr/>
              </p:nvSpPr>
              <p:spPr bwMode="auto">
                <a:xfrm>
                  <a:off x="2401" y="1742"/>
                  <a:ext cx="188" cy="189"/>
                </a:xfrm>
                <a:custGeom>
                  <a:avLst/>
                  <a:gdLst/>
                  <a:ahLst/>
                  <a:cxnLst>
                    <a:cxn ang="0">
                      <a:pos x="83" y="172"/>
                    </a:cxn>
                    <a:cxn ang="0">
                      <a:pos x="94" y="152"/>
                    </a:cxn>
                    <a:cxn ang="0">
                      <a:pos x="97" y="148"/>
                    </a:cxn>
                    <a:cxn ang="0">
                      <a:pos x="92" y="135"/>
                    </a:cxn>
                    <a:cxn ang="0">
                      <a:pos x="79" y="134"/>
                    </a:cxn>
                    <a:cxn ang="0">
                      <a:pos x="73" y="128"/>
                    </a:cxn>
                    <a:cxn ang="0">
                      <a:pos x="69" y="122"/>
                    </a:cxn>
                    <a:cxn ang="0">
                      <a:pos x="69" y="116"/>
                    </a:cxn>
                    <a:cxn ang="0">
                      <a:pos x="70" y="109"/>
                    </a:cxn>
                    <a:cxn ang="0">
                      <a:pos x="68" y="100"/>
                    </a:cxn>
                    <a:cxn ang="0">
                      <a:pos x="75" y="94"/>
                    </a:cxn>
                    <a:cxn ang="0">
                      <a:pos x="83" y="93"/>
                    </a:cxn>
                    <a:cxn ang="0">
                      <a:pos x="93" y="92"/>
                    </a:cxn>
                    <a:cxn ang="0">
                      <a:pos x="101" y="86"/>
                    </a:cxn>
                    <a:cxn ang="0">
                      <a:pos x="118" y="67"/>
                    </a:cxn>
                    <a:cxn ang="0">
                      <a:pos x="136" y="47"/>
                    </a:cxn>
                    <a:cxn ang="0">
                      <a:pos x="159" y="48"/>
                    </a:cxn>
                    <a:cxn ang="0">
                      <a:pos x="170" y="54"/>
                    </a:cxn>
                    <a:cxn ang="0">
                      <a:pos x="188" y="42"/>
                    </a:cxn>
                    <a:cxn ang="0">
                      <a:pos x="184" y="22"/>
                    </a:cxn>
                    <a:cxn ang="0">
                      <a:pos x="164" y="10"/>
                    </a:cxn>
                    <a:cxn ang="0">
                      <a:pos x="143" y="0"/>
                    </a:cxn>
                    <a:cxn ang="0">
                      <a:pos x="118" y="1"/>
                    </a:cxn>
                    <a:cxn ang="0">
                      <a:pos x="92" y="1"/>
                    </a:cxn>
                    <a:cxn ang="0">
                      <a:pos x="52" y="13"/>
                    </a:cxn>
                    <a:cxn ang="0">
                      <a:pos x="38" y="24"/>
                    </a:cxn>
                    <a:cxn ang="0">
                      <a:pos x="30" y="28"/>
                    </a:cxn>
                    <a:cxn ang="0">
                      <a:pos x="25" y="33"/>
                    </a:cxn>
                    <a:cxn ang="0">
                      <a:pos x="18" y="37"/>
                    </a:cxn>
                    <a:cxn ang="0">
                      <a:pos x="14" y="43"/>
                    </a:cxn>
                    <a:cxn ang="0">
                      <a:pos x="9" y="46"/>
                    </a:cxn>
                    <a:cxn ang="0">
                      <a:pos x="8" y="55"/>
                    </a:cxn>
                    <a:cxn ang="0">
                      <a:pos x="5" y="62"/>
                    </a:cxn>
                    <a:cxn ang="0">
                      <a:pos x="3" y="71"/>
                    </a:cxn>
                    <a:cxn ang="0">
                      <a:pos x="0" y="97"/>
                    </a:cxn>
                    <a:cxn ang="0">
                      <a:pos x="4" y="108"/>
                    </a:cxn>
                    <a:cxn ang="0">
                      <a:pos x="8" y="138"/>
                    </a:cxn>
                    <a:cxn ang="0">
                      <a:pos x="19" y="154"/>
                    </a:cxn>
                    <a:cxn ang="0">
                      <a:pos x="24" y="172"/>
                    </a:cxn>
                    <a:cxn ang="0">
                      <a:pos x="35" y="186"/>
                    </a:cxn>
                    <a:cxn ang="0">
                      <a:pos x="67" y="189"/>
                    </a:cxn>
                  </a:cxnLst>
                  <a:rect l="0" t="0" r="r" b="b"/>
                  <a:pathLst>
                    <a:path w="188" h="189">
                      <a:moveTo>
                        <a:pt x="83" y="172"/>
                      </a:moveTo>
                      <a:lnTo>
                        <a:pt x="94" y="152"/>
                      </a:lnTo>
                      <a:lnTo>
                        <a:pt x="97" y="148"/>
                      </a:lnTo>
                      <a:lnTo>
                        <a:pt x="92" y="135"/>
                      </a:lnTo>
                      <a:lnTo>
                        <a:pt x="79" y="134"/>
                      </a:lnTo>
                      <a:lnTo>
                        <a:pt x="73" y="128"/>
                      </a:lnTo>
                      <a:lnTo>
                        <a:pt x="69" y="122"/>
                      </a:lnTo>
                      <a:lnTo>
                        <a:pt x="69" y="116"/>
                      </a:lnTo>
                      <a:lnTo>
                        <a:pt x="70" y="109"/>
                      </a:lnTo>
                      <a:lnTo>
                        <a:pt x="68" y="100"/>
                      </a:lnTo>
                      <a:lnTo>
                        <a:pt x="75" y="94"/>
                      </a:lnTo>
                      <a:lnTo>
                        <a:pt x="83" y="93"/>
                      </a:lnTo>
                      <a:lnTo>
                        <a:pt x="93" y="92"/>
                      </a:lnTo>
                      <a:lnTo>
                        <a:pt x="101" y="86"/>
                      </a:lnTo>
                      <a:lnTo>
                        <a:pt x="118" y="67"/>
                      </a:lnTo>
                      <a:lnTo>
                        <a:pt x="136" y="47"/>
                      </a:lnTo>
                      <a:lnTo>
                        <a:pt x="159" y="48"/>
                      </a:lnTo>
                      <a:lnTo>
                        <a:pt x="170" y="54"/>
                      </a:lnTo>
                      <a:lnTo>
                        <a:pt x="188" y="42"/>
                      </a:lnTo>
                      <a:lnTo>
                        <a:pt x="184" y="22"/>
                      </a:lnTo>
                      <a:lnTo>
                        <a:pt x="164" y="10"/>
                      </a:lnTo>
                      <a:lnTo>
                        <a:pt x="143" y="0"/>
                      </a:lnTo>
                      <a:lnTo>
                        <a:pt x="118" y="1"/>
                      </a:lnTo>
                      <a:lnTo>
                        <a:pt x="92" y="1"/>
                      </a:lnTo>
                      <a:lnTo>
                        <a:pt x="52" y="13"/>
                      </a:lnTo>
                      <a:lnTo>
                        <a:pt x="38" y="24"/>
                      </a:lnTo>
                      <a:lnTo>
                        <a:pt x="30" y="28"/>
                      </a:lnTo>
                      <a:lnTo>
                        <a:pt x="25" y="33"/>
                      </a:lnTo>
                      <a:lnTo>
                        <a:pt x="18" y="37"/>
                      </a:lnTo>
                      <a:lnTo>
                        <a:pt x="14" y="43"/>
                      </a:lnTo>
                      <a:lnTo>
                        <a:pt x="9" y="46"/>
                      </a:lnTo>
                      <a:lnTo>
                        <a:pt x="8" y="55"/>
                      </a:lnTo>
                      <a:lnTo>
                        <a:pt x="5" y="62"/>
                      </a:lnTo>
                      <a:lnTo>
                        <a:pt x="3" y="71"/>
                      </a:lnTo>
                      <a:lnTo>
                        <a:pt x="0" y="97"/>
                      </a:lnTo>
                      <a:lnTo>
                        <a:pt x="4" y="108"/>
                      </a:lnTo>
                      <a:lnTo>
                        <a:pt x="8" y="138"/>
                      </a:lnTo>
                      <a:lnTo>
                        <a:pt x="19" y="154"/>
                      </a:lnTo>
                      <a:lnTo>
                        <a:pt x="24" y="172"/>
                      </a:lnTo>
                      <a:lnTo>
                        <a:pt x="35" y="186"/>
                      </a:lnTo>
                      <a:lnTo>
                        <a:pt x="67" y="189"/>
                      </a:lnTo>
                    </a:path>
                  </a:pathLst>
                </a:custGeom>
                <a:solidFill>
                  <a:schemeClr val="tx2"/>
                </a:solidFill>
                <a:ln w="12700" cap="rnd" cmpd="sng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grpSp>
            <p:nvGrpSpPr>
              <p:cNvPr id="11" name="Group 27"/>
              <p:cNvGrpSpPr>
                <a:grpSpLocks/>
              </p:cNvGrpSpPr>
              <p:nvPr/>
            </p:nvGrpSpPr>
            <p:grpSpPr bwMode="auto">
              <a:xfrm>
                <a:off x="2418" y="1936"/>
                <a:ext cx="166" cy="76"/>
                <a:chOff x="2418" y="1936"/>
                <a:chExt cx="166" cy="76"/>
              </a:xfrm>
            </p:grpSpPr>
            <p:sp>
              <p:nvSpPr>
                <p:cNvPr id="52252" name="Freeform 28"/>
                <p:cNvSpPr>
                  <a:spLocks/>
                </p:cNvSpPr>
                <p:nvPr/>
              </p:nvSpPr>
              <p:spPr bwMode="auto">
                <a:xfrm>
                  <a:off x="2418" y="1936"/>
                  <a:ext cx="166" cy="76"/>
                </a:xfrm>
                <a:custGeom>
                  <a:avLst/>
                  <a:gdLst/>
                  <a:ahLst/>
                  <a:cxnLst>
                    <a:cxn ang="0">
                      <a:pos x="49" y="0"/>
                    </a:cxn>
                    <a:cxn ang="0">
                      <a:pos x="21" y="25"/>
                    </a:cxn>
                    <a:cxn ang="0">
                      <a:pos x="0" y="50"/>
                    </a:cxn>
                    <a:cxn ang="0">
                      <a:pos x="15" y="65"/>
                    </a:cxn>
                    <a:cxn ang="0">
                      <a:pos x="47" y="76"/>
                    </a:cxn>
                    <a:cxn ang="0">
                      <a:pos x="144" y="76"/>
                    </a:cxn>
                    <a:cxn ang="0">
                      <a:pos x="166" y="54"/>
                    </a:cxn>
                    <a:cxn ang="0">
                      <a:pos x="159" y="36"/>
                    </a:cxn>
                    <a:cxn ang="0">
                      <a:pos x="143" y="28"/>
                    </a:cxn>
                    <a:cxn ang="0">
                      <a:pos x="124" y="40"/>
                    </a:cxn>
                    <a:cxn ang="0">
                      <a:pos x="112" y="59"/>
                    </a:cxn>
                    <a:cxn ang="0">
                      <a:pos x="85" y="38"/>
                    </a:cxn>
                    <a:cxn ang="0">
                      <a:pos x="60" y="19"/>
                    </a:cxn>
                    <a:cxn ang="0">
                      <a:pos x="49" y="0"/>
                    </a:cxn>
                  </a:cxnLst>
                  <a:rect l="0" t="0" r="r" b="b"/>
                  <a:pathLst>
                    <a:path w="166" h="76">
                      <a:moveTo>
                        <a:pt x="49" y="0"/>
                      </a:moveTo>
                      <a:lnTo>
                        <a:pt x="21" y="25"/>
                      </a:lnTo>
                      <a:lnTo>
                        <a:pt x="0" y="50"/>
                      </a:lnTo>
                      <a:lnTo>
                        <a:pt x="15" y="65"/>
                      </a:lnTo>
                      <a:lnTo>
                        <a:pt x="47" y="76"/>
                      </a:lnTo>
                      <a:lnTo>
                        <a:pt x="144" y="76"/>
                      </a:lnTo>
                      <a:lnTo>
                        <a:pt x="166" y="54"/>
                      </a:lnTo>
                      <a:lnTo>
                        <a:pt x="159" y="36"/>
                      </a:lnTo>
                      <a:lnTo>
                        <a:pt x="143" y="28"/>
                      </a:lnTo>
                      <a:lnTo>
                        <a:pt x="124" y="40"/>
                      </a:lnTo>
                      <a:lnTo>
                        <a:pt x="112" y="59"/>
                      </a:lnTo>
                      <a:lnTo>
                        <a:pt x="85" y="38"/>
                      </a:lnTo>
                      <a:lnTo>
                        <a:pt x="60" y="19"/>
                      </a:lnTo>
                      <a:lnTo>
                        <a:pt x="49" y="0"/>
                      </a:lnTo>
                    </a:path>
                  </a:pathLst>
                </a:custGeom>
                <a:solidFill>
                  <a:srgbClr val="0000FF"/>
                </a:solidFill>
                <a:ln w="12700" cap="rnd" cmpd="sng">
                  <a:solidFill>
                    <a:srgbClr val="333399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2253" name="Freeform 29"/>
                <p:cNvSpPr>
                  <a:spLocks/>
                </p:cNvSpPr>
                <p:nvPr/>
              </p:nvSpPr>
              <p:spPr bwMode="auto">
                <a:xfrm>
                  <a:off x="2534" y="1997"/>
                  <a:ext cx="7" cy="12"/>
                </a:xfrm>
                <a:custGeom>
                  <a:avLst/>
                  <a:gdLst/>
                  <a:ahLst/>
                  <a:cxnLst>
                    <a:cxn ang="0">
                      <a:pos x="7" y="12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7" h="12">
                      <a:moveTo>
                        <a:pt x="7" y="12"/>
                      </a:moveTo>
                      <a:lnTo>
                        <a:pt x="0" y="0"/>
                      </a:lnTo>
                    </a:path>
                  </a:pathLst>
                </a:custGeom>
                <a:noFill/>
                <a:ln w="12700" cap="rnd" cmpd="sng">
                  <a:solidFill>
                    <a:srgbClr val="333399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</p:grpSp>
        </p:grpSp>
        <p:grpSp>
          <p:nvGrpSpPr>
            <p:cNvPr id="12" name="Group 30"/>
            <p:cNvGrpSpPr>
              <a:grpSpLocks/>
            </p:cNvGrpSpPr>
            <p:nvPr/>
          </p:nvGrpSpPr>
          <p:grpSpPr bwMode="auto">
            <a:xfrm>
              <a:off x="968" y="1791"/>
              <a:ext cx="93" cy="127"/>
              <a:chOff x="2401" y="1742"/>
              <a:chExt cx="201" cy="270"/>
            </a:xfrm>
          </p:grpSpPr>
          <p:grpSp>
            <p:nvGrpSpPr>
              <p:cNvPr id="13" name="Group 31"/>
              <p:cNvGrpSpPr>
                <a:grpSpLocks/>
              </p:cNvGrpSpPr>
              <p:nvPr/>
            </p:nvGrpSpPr>
            <p:grpSpPr bwMode="auto">
              <a:xfrm>
                <a:off x="2401" y="1742"/>
                <a:ext cx="201" cy="255"/>
                <a:chOff x="2401" y="1742"/>
                <a:chExt cx="201" cy="255"/>
              </a:xfrm>
            </p:grpSpPr>
            <p:sp>
              <p:nvSpPr>
                <p:cNvPr id="52256" name="Freeform 32" descr="Small checker board"/>
                <p:cNvSpPr>
                  <a:spLocks/>
                </p:cNvSpPr>
                <p:nvPr/>
              </p:nvSpPr>
              <p:spPr bwMode="auto">
                <a:xfrm>
                  <a:off x="2466" y="1773"/>
                  <a:ext cx="136" cy="224"/>
                </a:xfrm>
                <a:custGeom>
                  <a:avLst/>
                  <a:gdLst/>
                  <a:ahLst/>
                  <a:cxnLst>
                    <a:cxn ang="0">
                      <a:pos x="2" y="152"/>
                    </a:cxn>
                    <a:cxn ang="0">
                      <a:pos x="0" y="138"/>
                    </a:cxn>
                    <a:cxn ang="0">
                      <a:pos x="0" y="127"/>
                    </a:cxn>
                    <a:cxn ang="0">
                      <a:pos x="2" y="114"/>
                    </a:cxn>
                    <a:cxn ang="0">
                      <a:pos x="2" y="98"/>
                    </a:cxn>
                    <a:cxn ang="0">
                      <a:pos x="2" y="77"/>
                    </a:cxn>
                    <a:cxn ang="0">
                      <a:pos x="8" y="45"/>
                    </a:cxn>
                    <a:cxn ang="0">
                      <a:pos x="9" y="31"/>
                    </a:cxn>
                    <a:cxn ang="0">
                      <a:pos x="13" y="17"/>
                    </a:cxn>
                    <a:cxn ang="0">
                      <a:pos x="16" y="4"/>
                    </a:cxn>
                    <a:cxn ang="0">
                      <a:pos x="27" y="0"/>
                    </a:cxn>
                    <a:cxn ang="0">
                      <a:pos x="43" y="1"/>
                    </a:cxn>
                    <a:cxn ang="0">
                      <a:pos x="59" y="1"/>
                    </a:cxn>
                    <a:cxn ang="0">
                      <a:pos x="74" y="3"/>
                    </a:cxn>
                    <a:cxn ang="0">
                      <a:pos x="104" y="38"/>
                    </a:cxn>
                    <a:cxn ang="0">
                      <a:pos x="101" y="50"/>
                    </a:cxn>
                    <a:cxn ang="0">
                      <a:pos x="80" y="59"/>
                    </a:cxn>
                    <a:cxn ang="0">
                      <a:pos x="93" y="54"/>
                    </a:cxn>
                    <a:cxn ang="0">
                      <a:pos x="97" y="53"/>
                    </a:cxn>
                    <a:cxn ang="0">
                      <a:pos x="104" y="60"/>
                    </a:cxn>
                    <a:cxn ang="0">
                      <a:pos x="122" y="77"/>
                    </a:cxn>
                    <a:cxn ang="0">
                      <a:pos x="136" y="91"/>
                    </a:cxn>
                    <a:cxn ang="0">
                      <a:pos x="129" y="100"/>
                    </a:cxn>
                    <a:cxn ang="0">
                      <a:pos x="118" y="99"/>
                    </a:cxn>
                    <a:cxn ang="0">
                      <a:pos x="121" y="109"/>
                    </a:cxn>
                    <a:cxn ang="0">
                      <a:pos x="122" y="126"/>
                    </a:cxn>
                    <a:cxn ang="0">
                      <a:pos x="122" y="157"/>
                    </a:cxn>
                    <a:cxn ang="0">
                      <a:pos x="110" y="161"/>
                    </a:cxn>
                    <a:cxn ang="0">
                      <a:pos x="97" y="161"/>
                    </a:cxn>
                    <a:cxn ang="0">
                      <a:pos x="84" y="161"/>
                    </a:cxn>
                    <a:cxn ang="0">
                      <a:pos x="72" y="160"/>
                    </a:cxn>
                    <a:cxn ang="0">
                      <a:pos x="80" y="164"/>
                    </a:cxn>
                    <a:cxn ang="0">
                      <a:pos x="93" y="163"/>
                    </a:cxn>
                    <a:cxn ang="0">
                      <a:pos x="90" y="179"/>
                    </a:cxn>
                    <a:cxn ang="0">
                      <a:pos x="88" y="192"/>
                    </a:cxn>
                    <a:cxn ang="0">
                      <a:pos x="82" y="202"/>
                    </a:cxn>
                    <a:cxn ang="0">
                      <a:pos x="72" y="210"/>
                    </a:cxn>
                    <a:cxn ang="0">
                      <a:pos x="4" y="198"/>
                    </a:cxn>
                  </a:cxnLst>
                  <a:rect l="0" t="0" r="r" b="b"/>
                  <a:pathLst>
                    <a:path w="136" h="224">
                      <a:moveTo>
                        <a:pt x="2" y="158"/>
                      </a:moveTo>
                      <a:lnTo>
                        <a:pt x="2" y="152"/>
                      </a:lnTo>
                      <a:lnTo>
                        <a:pt x="0" y="144"/>
                      </a:lnTo>
                      <a:lnTo>
                        <a:pt x="0" y="138"/>
                      </a:lnTo>
                      <a:lnTo>
                        <a:pt x="0" y="132"/>
                      </a:lnTo>
                      <a:lnTo>
                        <a:pt x="0" y="127"/>
                      </a:lnTo>
                      <a:lnTo>
                        <a:pt x="2" y="119"/>
                      </a:lnTo>
                      <a:lnTo>
                        <a:pt x="2" y="114"/>
                      </a:lnTo>
                      <a:lnTo>
                        <a:pt x="3" y="105"/>
                      </a:lnTo>
                      <a:lnTo>
                        <a:pt x="2" y="98"/>
                      </a:lnTo>
                      <a:lnTo>
                        <a:pt x="0" y="84"/>
                      </a:lnTo>
                      <a:lnTo>
                        <a:pt x="2" y="77"/>
                      </a:lnTo>
                      <a:lnTo>
                        <a:pt x="8" y="54"/>
                      </a:lnTo>
                      <a:lnTo>
                        <a:pt x="8" y="45"/>
                      </a:lnTo>
                      <a:lnTo>
                        <a:pt x="8" y="39"/>
                      </a:lnTo>
                      <a:lnTo>
                        <a:pt x="9" y="31"/>
                      </a:lnTo>
                      <a:lnTo>
                        <a:pt x="9" y="26"/>
                      </a:lnTo>
                      <a:lnTo>
                        <a:pt x="13" y="17"/>
                      </a:lnTo>
                      <a:lnTo>
                        <a:pt x="15" y="10"/>
                      </a:lnTo>
                      <a:lnTo>
                        <a:pt x="16" y="4"/>
                      </a:lnTo>
                      <a:lnTo>
                        <a:pt x="21" y="1"/>
                      </a:lnTo>
                      <a:lnTo>
                        <a:pt x="27" y="0"/>
                      </a:lnTo>
                      <a:lnTo>
                        <a:pt x="38" y="1"/>
                      </a:lnTo>
                      <a:lnTo>
                        <a:pt x="43" y="1"/>
                      </a:lnTo>
                      <a:lnTo>
                        <a:pt x="52" y="1"/>
                      </a:lnTo>
                      <a:lnTo>
                        <a:pt x="59" y="1"/>
                      </a:lnTo>
                      <a:lnTo>
                        <a:pt x="68" y="3"/>
                      </a:lnTo>
                      <a:lnTo>
                        <a:pt x="74" y="3"/>
                      </a:lnTo>
                      <a:lnTo>
                        <a:pt x="108" y="3"/>
                      </a:lnTo>
                      <a:lnTo>
                        <a:pt x="104" y="38"/>
                      </a:lnTo>
                      <a:lnTo>
                        <a:pt x="107" y="45"/>
                      </a:lnTo>
                      <a:lnTo>
                        <a:pt x="101" y="50"/>
                      </a:lnTo>
                      <a:lnTo>
                        <a:pt x="84" y="52"/>
                      </a:lnTo>
                      <a:lnTo>
                        <a:pt x="80" y="59"/>
                      </a:lnTo>
                      <a:lnTo>
                        <a:pt x="87" y="53"/>
                      </a:lnTo>
                      <a:lnTo>
                        <a:pt x="93" y="54"/>
                      </a:lnTo>
                      <a:lnTo>
                        <a:pt x="93" y="65"/>
                      </a:lnTo>
                      <a:lnTo>
                        <a:pt x="97" y="53"/>
                      </a:lnTo>
                      <a:lnTo>
                        <a:pt x="104" y="52"/>
                      </a:lnTo>
                      <a:lnTo>
                        <a:pt x="104" y="60"/>
                      </a:lnTo>
                      <a:lnTo>
                        <a:pt x="111" y="68"/>
                      </a:lnTo>
                      <a:lnTo>
                        <a:pt x="122" y="77"/>
                      </a:lnTo>
                      <a:lnTo>
                        <a:pt x="132" y="86"/>
                      </a:lnTo>
                      <a:lnTo>
                        <a:pt x="136" y="91"/>
                      </a:lnTo>
                      <a:lnTo>
                        <a:pt x="134" y="96"/>
                      </a:lnTo>
                      <a:lnTo>
                        <a:pt x="129" y="100"/>
                      </a:lnTo>
                      <a:lnTo>
                        <a:pt x="124" y="97"/>
                      </a:lnTo>
                      <a:lnTo>
                        <a:pt x="118" y="99"/>
                      </a:lnTo>
                      <a:lnTo>
                        <a:pt x="121" y="100"/>
                      </a:lnTo>
                      <a:lnTo>
                        <a:pt x="121" y="109"/>
                      </a:lnTo>
                      <a:lnTo>
                        <a:pt x="122" y="119"/>
                      </a:lnTo>
                      <a:lnTo>
                        <a:pt x="122" y="126"/>
                      </a:lnTo>
                      <a:lnTo>
                        <a:pt x="124" y="144"/>
                      </a:lnTo>
                      <a:lnTo>
                        <a:pt x="122" y="157"/>
                      </a:lnTo>
                      <a:lnTo>
                        <a:pt x="116" y="161"/>
                      </a:lnTo>
                      <a:lnTo>
                        <a:pt x="110" y="161"/>
                      </a:lnTo>
                      <a:lnTo>
                        <a:pt x="104" y="161"/>
                      </a:lnTo>
                      <a:lnTo>
                        <a:pt x="97" y="161"/>
                      </a:lnTo>
                      <a:lnTo>
                        <a:pt x="90" y="161"/>
                      </a:lnTo>
                      <a:lnTo>
                        <a:pt x="84" y="161"/>
                      </a:lnTo>
                      <a:lnTo>
                        <a:pt x="78" y="161"/>
                      </a:lnTo>
                      <a:lnTo>
                        <a:pt x="72" y="160"/>
                      </a:lnTo>
                      <a:lnTo>
                        <a:pt x="74" y="162"/>
                      </a:lnTo>
                      <a:lnTo>
                        <a:pt x="80" y="164"/>
                      </a:lnTo>
                      <a:lnTo>
                        <a:pt x="86" y="162"/>
                      </a:lnTo>
                      <a:lnTo>
                        <a:pt x="93" y="163"/>
                      </a:lnTo>
                      <a:lnTo>
                        <a:pt x="93" y="173"/>
                      </a:lnTo>
                      <a:lnTo>
                        <a:pt x="90" y="179"/>
                      </a:lnTo>
                      <a:lnTo>
                        <a:pt x="90" y="185"/>
                      </a:lnTo>
                      <a:lnTo>
                        <a:pt x="88" y="192"/>
                      </a:lnTo>
                      <a:lnTo>
                        <a:pt x="87" y="199"/>
                      </a:lnTo>
                      <a:lnTo>
                        <a:pt x="82" y="202"/>
                      </a:lnTo>
                      <a:lnTo>
                        <a:pt x="78" y="207"/>
                      </a:lnTo>
                      <a:lnTo>
                        <a:pt x="72" y="210"/>
                      </a:lnTo>
                      <a:lnTo>
                        <a:pt x="65" y="224"/>
                      </a:lnTo>
                      <a:lnTo>
                        <a:pt x="4" y="198"/>
                      </a:lnTo>
                      <a:lnTo>
                        <a:pt x="2" y="158"/>
                      </a:lnTo>
                    </a:path>
                  </a:pathLst>
                </a:custGeom>
                <a:pattFill prst="smCheck">
                  <a:fgClr>
                    <a:srgbClr val="DADADA"/>
                  </a:fgClr>
                  <a:bgClr>
                    <a:srgbClr val="FFFFFF"/>
                  </a:bgClr>
                </a:pattFill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2257" name="Freeform 33"/>
                <p:cNvSpPr>
                  <a:spLocks/>
                </p:cNvSpPr>
                <p:nvPr/>
              </p:nvSpPr>
              <p:spPr bwMode="auto">
                <a:xfrm>
                  <a:off x="2401" y="1742"/>
                  <a:ext cx="188" cy="189"/>
                </a:xfrm>
                <a:custGeom>
                  <a:avLst/>
                  <a:gdLst/>
                  <a:ahLst/>
                  <a:cxnLst>
                    <a:cxn ang="0">
                      <a:pos x="83" y="172"/>
                    </a:cxn>
                    <a:cxn ang="0">
                      <a:pos x="94" y="152"/>
                    </a:cxn>
                    <a:cxn ang="0">
                      <a:pos x="97" y="148"/>
                    </a:cxn>
                    <a:cxn ang="0">
                      <a:pos x="92" y="135"/>
                    </a:cxn>
                    <a:cxn ang="0">
                      <a:pos x="79" y="134"/>
                    </a:cxn>
                    <a:cxn ang="0">
                      <a:pos x="73" y="128"/>
                    </a:cxn>
                    <a:cxn ang="0">
                      <a:pos x="69" y="122"/>
                    </a:cxn>
                    <a:cxn ang="0">
                      <a:pos x="69" y="116"/>
                    </a:cxn>
                    <a:cxn ang="0">
                      <a:pos x="70" y="109"/>
                    </a:cxn>
                    <a:cxn ang="0">
                      <a:pos x="68" y="100"/>
                    </a:cxn>
                    <a:cxn ang="0">
                      <a:pos x="75" y="94"/>
                    </a:cxn>
                    <a:cxn ang="0">
                      <a:pos x="83" y="93"/>
                    </a:cxn>
                    <a:cxn ang="0">
                      <a:pos x="93" y="92"/>
                    </a:cxn>
                    <a:cxn ang="0">
                      <a:pos x="101" y="86"/>
                    </a:cxn>
                    <a:cxn ang="0">
                      <a:pos x="118" y="67"/>
                    </a:cxn>
                    <a:cxn ang="0">
                      <a:pos x="136" y="47"/>
                    </a:cxn>
                    <a:cxn ang="0">
                      <a:pos x="159" y="48"/>
                    </a:cxn>
                    <a:cxn ang="0">
                      <a:pos x="170" y="54"/>
                    </a:cxn>
                    <a:cxn ang="0">
                      <a:pos x="188" y="42"/>
                    </a:cxn>
                    <a:cxn ang="0">
                      <a:pos x="184" y="22"/>
                    </a:cxn>
                    <a:cxn ang="0">
                      <a:pos x="164" y="10"/>
                    </a:cxn>
                    <a:cxn ang="0">
                      <a:pos x="143" y="0"/>
                    </a:cxn>
                    <a:cxn ang="0">
                      <a:pos x="118" y="1"/>
                    </a:cxn>
                    <a:cxn ang="0">
                      <a:pos x="92" y="1"/>
                    </a:cxn>
                    <a:cxn ang="0">
                      <a:pos x="52" y="13"/>
                    </a:cxn>
                    <a:cxn ang="0">
                      <a:pos x="38" y="24"/>
                    </a:cxn>
                    <a:cxn ang="0">
                      <a:pos x="30" y="28"/>
                    </a:cxn>
                    <a:cxn ang="0">
                      <a:pos x="25" y="33"/>
                    </a:cxn>
                    <a:cxn ang="0">
                      <a:pos x="18" y="37"/>
                    </a:cxn>
                    <a:cxn ang="0">
                      <a:pos x="14" y="43"/>
                    </a:cxn>
                    <a:cxn ang="0">
                      <a:pos x="9" y="46"/>
                    </a:cxn>
                    <a:cxn ang="0">
                      <a:pos x="8" y="55"/>
                    </a:cxn>
                    <a:cxn ang="0">
                      <a:pos x="5" y="62"/>
                    </a:cxn>
                    <a:cxn ang="0">
                      <a:pos x="3" y="71"/>
                    </a:cxn>
                    <a:cxn ang="0">
                      <a:pos x="0" y="97"/>
                    </a:cxn>
                    <a:cxn ang="0">
                      <a:pos x="4" y="108"/>
                    </a:cxn>
                    <a:cxn ang="0">
                      <a:pos x="8" y="138"/>
                    </a:cxn>
                    <a:cxn ang="0">
                      <a:pos x="19" y="154"/>
                    </a:cxn>
                    <a:cxn ang="0">
                      <a:pos x="24" y="172"/>
                    </a:cxn>
                    <a:cxn ang="0">
                      <a:pos x="35" y="186"/>
                    </a:cxn>
                    <a:cxn ang="0">
                      <a:pos x="67" y="189"/>
                    </a:cxn>
                  </a:cxnLst>
                  <a:rect l="0" t="0" r="r" b="b"/>
                  <a:pathLst>
                    <a:path w="188" h="189">
                      <a:moveTo>
                        <a:pt x="83" y="172"/>
                      </a:moveTo>
                      <a:lnTo>
                        <a:pt x="94" y="152"/>
                      </a:lnTo>
                      <a:lnTo>
                        <a:pt x="97" y="148"/>
                      </a:lnTo>
                      <a:lnTo>
                        <a:pt x="92" y="135"/>
                      </a:lnTo>
                      <a:lnTo>
                        <a:pt x="79" y="134"/>
                      </a:lnTo>
                      <a:lnTo>
                        <a:pt x="73" y="128"/>
                      </a:lnTo>
                      <a:lnTo>
                        <a:pt x="69" y="122"/>
                      </a:lnTo>
                      <a:lnTo>
                        <a:pt x="69" y="116"/>
                      </a:lnTo>
                      <a:lnTo>
                        <a:pt x="70" y="109"/>
                      </a:lnTo>
                      <a:lnTo>
                        <a:pt x="68" y="100"/>
                      </a:lnTo>
                      <a:lnTo>
                        <a:pt x="75" y="94"/>
                      </a:lnTo>
                      <a:lnTo>
                        <a:pt x="83" y="93"/>
                      </a:lnTo>
                      <a:lnTo>
                        <a:pt x="93" y="92"/>
                      </a:lnTo>
                      <a:lnTo>
                        <a:pt x="101" y="86"/>
                      </a:lnTo>
                      <a:lnTo>
                        <a:pt x="118" y="67"/>
                      </a:lnTo>
                      <a:lnTo>
                        <a:pt x="136" y="47"/>
                      </a:lnTo>
                      <a:lnTo>
                        <a:pt x="159" y="48"/>
                      </a:lnTo>
                      <a:lnTo>
                        <a:pt x="170" y="54"/>
                      </a:lnTo>
                      <a:lnTo>
                        <a:pt x="188" y="42"/>
                      </a:lnTo>
                      <a:lnTo>
                        <a:pt x="184" y="22"/>
                      </a:lnTo>
                      <a:lnTo>
                        <a:pt x="164" y="10"/>
                      </a:lnTo>
                      <a:lnTo>
                        <a:pt x="143" y="0"/>
                      </a:lnTo>
                      <a:lnTo>
                        <a:pt x="118" y="1"/>
                      </a:lnTo>
                      <a:lnTo>
                        <a:pt x="92" y="1"/>
                      </a:lnTo>
                      <a:lnTo>
                        <a:pt x="52" y="13"/>
                      </a:lnTo>
                      <a:lnTo>
                        <a:pt x="38" y="24"/>
                      </a:lnTo>
                      <a:lnTo>
                        <a:pt x="30" y="28"/>
                      </a:lnTo>
                      <a:lnTo>
                        <a:pt x="25" y="33"/>
                      </a:lnTo>
                      <a:lnTo>
                        <a:pt x="18" y="37"/>
                      </a:lnTo>
                      <a:lnTo>
                        <a:pt x="14" y="43"/>
                      </a:lnTo>
                      <a:lnTo>
                        <a:pt x="9" y="46"/>
                      </a:lnTo>
                      <a:lnTo>
                        <a:pt x="8" y="55"/>
                      </a:lnTo>
                      <a:lnTo>
                        <a:pt x="5" y="62"/>
                      </a:lnTo>
                      <a:lnTo>
                        <a:pt x="3" y="71"/>
                      </a:lnTo>
                      <a:lnTo>
                        <a:pt x="0" y="97"/>
                      </a:lnTo>
                      <a:lnTo>
                        <a:pt x="4" y="108"/>
                      </a:lnTo>
                      <a:lnTo>
                        <a:pt x="8" y="138"/>
                      </a:lnTo>
                      <a:lnTo>
                        <a:pt x="19" y="154"/>
                      </a:lnTo>
                      <a:lnTo>
                        <a:pt x="24" y="172"/>
                      </a:lnTo>
                      <a:lnTo>
                        <a:pt x="35" y="186"/>
                      </a:lnTo>
                      <a:lnTo>
                        <a:pt x="67" y="189"/>
                      </a:lnTo>
                    </a:path>
                  </a:pathLst>
                </a:custGeom>
                <a:solidFill>
                  <a:schemeClr val="tx2"/>
                </a:solidFill>
                <a:ln w="12700" cap="rnd" cmpd="sng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grpSp>
            <p:nvGrpSpPr>
              <p:cNvPr id="14" name="Group 34"/>
              <p:cNvGrpSpPr>
                <a:grpSpLocks/>
              </p:cNvGrpSpPr>
              <p:nvPr/>
            </p:nvGrpSpPr>
            <p:grpSpPr bwMode="auto">
              <a:xfrm>
                <a:off x="2418" y="1936"/>
                <a:ext cx="166" cy="76"/>
                <a:chOff x="2418" y="1936"/>
                <a:chExt cx="166" cy="76"/>
              </a:xfrm>
            </p:grpSpPr>
            <p:sp>
              <p:nvSpPr>
                <p:cNvPr id="52259" name="Freeform 35"/>
                <p:cNvSpPr>
                  <a:spLocks/>
                </p:cNvSpPr>
                <p:nvPr/>
              </p:nvSpPr>
              <p:spPr bwMode="auto">
                <a:xfrm>
                  <a:off x="2418" y="1936"/>
                  <a:ext cx="166" cy="76"/>
                </a:xfrm>
                <a:custGeom>
                  <a:avLst/>
                  <a:gdLst/>
                  <a:ahLst/>
                  <a:cxnLst>
                    <a:cxn ang="0">
                      <a:pos x="49" y="0"/>
                    </a:cxn>
                    <a:cxn ang="0">
                      <a:pos x="21" y="25"/>
                    </a:cxn>
                    <a:cxn ang="0">
                      <a:pos x="0" y="50"/>
                    </a:cxn>
                    <a:cxn ang="0">
                      <a:pos x="15" y="65"/>
                    </a:cxn>
                    <a:cxn ang="0">
                      <a:pos x="47" y="76"/>
                    </a:cxn>
                    <a:cxn ang="0">
                      <a:pos x="144" y="76"/>
                    </a:cxn>
                    <a:cxn ang="0">
                      <a:pos x="166" y="54"/>
                    </a:cxn>
                    <a:cxn ang="0">
                      <a:pos x="159" y="36"/>
                    </a:cxn>
                    <a:cxn ang="0">
                      <a:pos x="143" y="28"/>
                    </a:cxn>
                    <a:cxn ang="0">
                      <a:pos x="124" y="40"/>
                    </a:cxn>
                    <a:cxn ang="0">
                      <a:pos x="112" y="59"/>
                    </a:cxn>
                    <a:cxn ang="0">
                      <a:pos x="85" y="38"/>
                    </a:cxn>
                    <a:cxn ang="0">
                      <a:pos x="60" y="19"/>
                    </a:cxn>
                    <a:cxn ang="0">
                      <a:pos x="49" y="0"/>
                    </a:cxn>
                  </a:cxnLst>
                  <a:rect l="0" t="0" r="r" b="b"/>
                  <a:pathLst>
                    <a:path w="166" h="76">
                      <a:moveTo>
                        <a:pt x="49" y="0"/>
                      </a:moveTo>
                      <a:lnTo>
                        <a:pt x="21" y="25"/>
                      </a:lnTo>
                      <a:lnTo>
                        <a:pt x="0" y="50"/>
                      </a:lnTo>
                      <a:lnTo>
                        <a:pt x="15" y="65"/>
                      </a:lnTo>
                      <a:lnTo>
                        <a:pt x="47" y="76"/>
                      </a:lnTo>
                      <a:lnTo>
                        <a:pt x="144" y="76"/>
                      </a:lnTo>
                      <a:lnTo>
                        <a:pt x="166" y="54"/>
                      </a:lnTo>
                      <a:lnTo>
                        <a:pt x="159" y="36"/>
                      </a:lnTo>
                      <a:lnTo>
                        <a:pt x="143" y="28"/>
                      </a:lnTo>
                      <a:lnTo>
                        <a:pt x="124" y="40"/>
                      </a:lnTo>
                      <a:lnTo>
                        <a:pt x="112" y="59"/>
                      </a:lnTo>
                      <a:lnTo>
                        <a:pt x="85" y="38"/>
                      </a:lnTo>
                      <a:lnTo>
                        <a:pt x="60" y="19"/>
                      </a:lnTo>
                      <a:lnTo>
                        <a:pt x="49" y="0"/>
                      </a:lnTo>
                    </a:path>
                  </a:pathLst>
                </a:custGeom>
                <a:solidFill>
                  <a:srgbClr val="0000FF"/>
                </a:solidFill>
                <a:ln w="12700" cap="rnd" cmpd="sng">
                  <a:solidFill>
                    <a:srgbClr val="333399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2260" name="Freeform 36"/>
                <p:cNvSpPr>
                  <a:spLocks/>
                </p:cNvSpPr>
                <p:nvPr/>
              </p:nvSpPr>
              <p:spPr bwMode="auto">
                <a:xfrm>
                  <a:off x="2534" y="1997"/>
                  <a:ext cx="7" cy="12"/>
                </a:xfrm>
                <a:custGeom>
                  <a:avLst/>
                  <a:gdLst/>
                  <a:ahLst/>
                  <a:cxnLst>
                    <a:cxn ang="0">
                      <a:pos x="7" y="12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7" h="12">
                      <a:moveTo>
                        <a:pt x="7" y="12"/>
                      </a:moveTo>
                      <a:lnTo>
                        <a:pt x="0" y="0"/>
                      </a:lnTo>
                    </a:path>
                  </a:pathLst>
                </a:custGeom>
                <a:noFill/>
                <a:ln w="12700" cap="rnd" cmpd="sng">
                  <a:solidFill>
                    <a:srgbClr val="333399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</p:grpSp>
        </p:grpSp>
        <p:grpSp>
          <p:nvGrpSpPr>
            <p:cNvPr id="15" name="Group 37"/>
            <p:cNvGrpSpPr>
              <a:grpSpLocks/>
            </p:cNvGrpSpPr>
            <p:nvPr/>
          </p:nvGrpSpPr>
          <p:grpSpPr bwMode="auto">
            <a:xfrm>
              <a:off x="968" y="1338"/>
              <a:ext cx="93" cy="127"/>
              <a:chOff x="1359" y="1937"/>
              <a:chExt cx="93" cy="127"/>
            </a:xfrm>
          </p:grpSpPr>
          <p:grpSp>
            <p:nvGrpSpPr>
              <p:cNvPr id="16" name="Group 38"/>
              <p:cNvGrpSpPr>
                <a:grpSpLocks/>
              </p:cNvGrpSpPr>
              <p:nvPr/>
            </p:nvGrpSpPr>
            <p:grpSpPr bwMode="auto">
              <a:xfrm>
                <a:off x="1359" y="1937"/>
                <a:ext cx="93" cy="120"/>
                <a:chOff x="1359" y="1937"/>
                <a:chExt cx="93" cy="120"/>
              </a:xfrm>
            </p:grpSpPr>
            <p:sp>
              <p:nvSpPr>
                <p:cNvPr id="52263" name="Freeform 39" descr="Large checker board"/>
                <p:cNvSpPr>
                  <a:spLocks/>
                </p:cNvSpPr>
                <p:nvPr/>
              </p:nvSpPr>
              <p:spPr bwMode="auto">
                <a:xfrm>
                  <a:off x="1389" y="1952"/>
                  <a:ext cx="63" cy="105"/>
                </a:xfrm>
                <a:custGeom>
                  <a:avLst/>
                  <a:gdLst/>
                  <a:ahLst/>
                  <a:cxnLst>
                    <a:cxn ang="0">
                      <a:pos x="2" y="152"/>
                    </a:cxn>
                    <a:cxn ang="0">
                      <a:pos x="0" y="138"/>
                    </a:cxn>
                    <a:cxn ang="0">
                      <a:pos x="0" y="127"/>
                    </a:cxn>
                    <a:cxn ang="0">
                      <a:pos x="2" y="114"/>
                    </a:cxn>
                    <a:cxn ang="0">
                      <a:pos x="2" y="98"/>
                    </a:cxn>
                    <a:cxn ang="0">
                      <a:pos x="2" y="77"/>
                    </a:cxn>
                    <a:cxn ang="0">
                      <a:pos x="8" y="45"/>
                    </a:cxn>
                    <a:cxn ang="0">
                      <a:pos x="9" y="31"/>
                    </a:cxn>
                    <a:cxn ang="0">
                      <a:pos x="13" y="17"/>
                    </a:cxn>
                    <a:cxn ang="0">
                      <a:pos x="16" y="4"/>
                    </a:cxn>
                    <a:cxn ang="0">
                      <a:pos x="27" y="0"/>
                    </a:cxn>
                    <a:cxn ang="0">
                      <a:pos x="43" y="1"/>
                    </a:cxn>
                    <a:cxn ang="0">
                      <a:pos x="59" y="1"/>
                    </a:cxn>
                    <a:cxn ang="0">
                      <a:pos x="74" y="3"/>
                    </a:cxn>
                    <a:cxn ang="0">
                      <a:pos x="104" y="38"/>
                    </a:cxn>
                    <a:cxn ang="0">
                      <a:pos x="101" y="50"/>
                    </a:cxn>
                    <a:cxn ang="0">
                      <a:pos x="80" y="59"/>
                    </a:cxn>
                    <a:cxn ang="0">
                      <a:pos x="93" y="54"/>
                    </a:cxn>
                    <a:cxn ang="0">
                      <a:pos x="97" y="53"/>
                    </a:cxn>
                    <a:cxn ang="0">
                      <a:pos x="104" y="60"/>
                    </a:cxn>
                    <a:cxn ang="0">
                      <a:pos x="122" y="77"/>
                    </a:cxn>
                    <a:cxn ang="0">
                      <a:pos x="136" y="91"/>
                    </a:cxn>
                    <a:cxn ang="0">
                      <a:pos x="129" y="100"/>
                    </a:cxn>
                    <a:cxn ang="0">
                      <a:pos x="118" y="99"/>
                    </a:cxn>
                    <a:cxn ang="0">
                      <a:pos x="121" y="109"/>
                    </a:cxn>
                    <a:cxn ang="0">
                      <a:pos x="122" y="126"/>
                    </a:cxn>
                    <a:cxn ang="0">
                      <a:pos x="122" y="157"/>
                    </a:cxn>
                    <a:cxn ang="0">
                      <a:pos x="110" y="161"/>
                    </a:cxn>
                    <a:cxn ang="0">
                      <a:pos x="97" y="161"/>
                    </a:cxn>
                    <a:cxn ang="0">
                      <a:pos x="84" y="161"/>
                    </a:cxn>
                    <a:cxn ang="0">
                      <a:pos x="72" y="160"/>
                    </a:cxn>
                    <a:cxn ang="0">
                      <a:pos x="80" y="164"/>
                    </a:cxn>
                    <a:cxn ang="0">
                      <a:pos x="93" y="163"/>
                    </a:cxn>
                    <a:cxn ang="0">
                      <a:pos x="90" y="179"/>
                    </a:cxn>
                    <a:cxn ang="0">
                      <a:pos x="88" y="192"/>
                    </a:cxn>
                    <a:cxn ang="0">
                      <a:pos x="82" y="202"/>
                    </a:cxn>
                    <a:cxn ang="0">
                      <a:pos x="72" y="210"/>
                    </a:cxn>
                    <a:cxn ang="0">
                      <a:pos x="4" y="198"/>
                    </a:cxn>
                  </a:cxnLst>
                  <a:rect l="0" t="0" r="r" b="b"/>
                  <a:pathLst>
                    <a:path w="136" h="224">
                      <a:moveTo>
                        <a:pt x="2" y="158"/>
                      </a:moveTo>
                      <a:lnTo>
                        <a:pt x="2" y="152"/>
                      </a:lnTo>
                      <a:lnTo>
                        <a:pt x="0" y="144"/>
                      </a:lnTo>
                      <a:lnTo>
                        <a:pt x="0" y="138"/>
                      </a:lnTo>
                      <a:lnTo>
                        <a:pt x="0" y="132"/>
                      </a:lnTo>
                      <a:lnTo>
                        <a:pt x="0" y="127"/>
                      </a:lnTo>
                      <a:lnTo>
                        <a:pt x="2" y="119"/>
                      </a:lnTo>
                      <a:lnTo>
                        <a:pt x="2" y="114"/>
                      </a:lnTo>
                      <a:lnTo>
                        <a:pt x="3" y="105"/>
                      </a:lnTo>
                      <a:lnTo>
                        <a:pt x="2" y="98"/>
                      </a:lnTo>
                      <a:lnTo>
                        <a:pt x="0" y="84"/>
                      </a:lnTo>
                      <a:lnTo>
                        <a:pt x="2" y="77"/>
                      </a:lnTo>
                      <a:lnTo>
                        <a:pt x="8" y="54"/>
                      </a:lnTo>
                      <a:lnTo>
                        <a:pt x="8" y="45"/>
                      </a:lnTo>
                      <a:lnTo>
                        <a:pt x="8" y="39"/>
                      </a:lnTo>
                      <a:lnTo>
                        <a:pt x="9" y="31"/>
                      </a:lnTo>
                      <a:lnTo>
                        <a:pt x="9" y="26"/>
                      </a:lnTo>
                      <a:lnTo>
                        <a:pt x="13" y="17"/>
                      </a:lnTo>
                      <a:lnTo>
                        <a:pt x="15" y="10"/>
                      </a:lnTo>
                      <a:lnTo>
                        <a:pt x="16" y="4"/>
                      </a:lnTo>
                      <a:lnTo>
                        <a:pt x="21" y="1"/>
                      </a:lnTo>
                      <a:lnTo>
                        <a:pt x="27" y="0"/>
                      </a:lnTo>
                      <a:lnTo>
                        <a:pt x="38" y="1"/>
                      </a:lnTo>
                      <a:lnTo>
                        <a:pt x="43" y="1"/>
                      </a:lnTo>
                      <a:lnTo>
                        <a:pt x="52" y="1"/>
                      </a:lnTo>
                      <a:lnTo>
                        <a:pt x="59" y="1"/>
                      </a:lnTo>
                      <a:lnTo>
                        <a:pt x="68" y="3"/>
                      </a:lnTo>
                      <a:lnTo>
                        <a:pt x="74" y="3"/>
                      </a:lnTo>
                      <a:lnTo>
                        <a:pt x="108" y="3"/>
                      </a:lnTo>
                      <a:lnTo>
                        <a:pt x="104" y="38"/>
                      </a:lnTo>
                      <a:lnTo>
                        <a:pt x="107" y="45"/>
                      </a:lnTo>
                      <a:lnTo>
                        <a:pt x="101" y="50"/>
                      </a:lnTo>
                      <a:lnTo>
                        <a:pt x="84" y="52"/>
                      </a:lnTo>
                      <a:lnTo>
                        <a:pt x="80" y="59"/>
                      </a:lnTo>
                      <a:lnTo>
                        <a:pt x="87" y="53"/>
                      </a:lnTo>
                      <a:lnTo>
                        <a:pt x="93" y="54"/>
                      </a:lnTo>
                      <a:lnTo>
                        <a:pt x="93" y="65"/>
                      </a:lnTo>
                      <a:lnTo>
                        <a:pt x="97" y="53"/>
                      </a:lnTo>
                      <a:lnTo>
                        <a:pt x="104" y="52"/>
                      </a:lnTo>
                      <a:lnTo>
                        <a:pt x="104" y="60"/>
                      </a:lnTo>
                      <a:lnTo>
                        <a:pt x="111" y="68"/>
                      </a:lnTo>
                      <a:lnTo>
                        <a:pt x="122" y="77"/>
                      </a:lnTo>
                      <a:lnTo>
                        <a:pt x="132" y="86"/>
                      </a:lnTo>
                      <a:lnTo>
                        <a:pt x="136" y="91"/>
                      </a:lnTo>
                      <a:lnTo>
                        <a:pt x="134" y="96"/>
                      </a:lnTo>
                      <a:lnTo>
                        <a:pt x="129" y="100"/>
                      </a:lnTo>
                      <a:lnTo>
                        <a:pt x="124" y="97"/>
                      </a:lnTo>
                      <a:lnTo>
                        <a:pt x="118" y="99"/>
                      </a:lnTo>
                      <a:lnTo>
                        <a:pt x="121" y="100"/>
                      </a:lnTo>
                      <a:lnTo>
                        <a:pt x="121" y="109"/>
                      </a:lnTo>
                      <a:lnTo>
                        <a:pt x="122" y="119"/>
                      </a:lnTo>
                      <a:lnTo>
                        <a:pt x="122" y="126"/>
                      </a:lnTo>
                      <a:lnTo>
                        <a:pt x="124" y="144"/>
                      </a:lnTo>
                      <a:lnTo>
                        <a:pt x="122" y="157"/>
                      </a:lnTo>
                      <a:lnTo>
                        <a:pt x="116" y="161"/>
                      </a:lnTo>
                      <a:lnTo>
                        <a:pt x="110" y="161"/>
                      </a:lnTo>
                      <a:lnTo>
                        <a:pt x="104" y="161"/>
                      </a:lnTo>
                      <a:lnTo>
                        <a:pt x="97" y="161"/>
                      </a:lnTo>
                      <a:lnTo>
                        <a:pt x="90" y="161"/>
                      </a:lnTo>
                      <a:lnTo>
                        <a:pt x="84" y="161"/>
                      </a:lnTo>
                      <a:lnTo>
                        <a:pt x="78" y="161"/>
                      </a:lnTo>
                      <a:lnTo>
                        <a:pt x="72" y="160"/>
                      </a:lnTo>
                      <a:lnTo>
                        <a:pt x="74" y="162"/>
                      </a:lnTo>
                      <a:lnTo>
                        <a:pt x="80" y="164"/>
                      </a:lnTo>
                      <a:lnTo>
                        <a:pt x="86" y="162"/>
                      </a:lnTo>
                      <a:lnTo>
                        <a:pt x="93" y="163"/>
                      </a:lnTo>
                      <a:lnTo>
                        <a:pt x="93" y="173"/>
                      </a:lnTo>
                      <a:lnTo>
                        <a:pt x="90" y="179"/>
                      </a:lnTo>
                      <a:lnTo>
                        <a:pt x="90" y="185"/>
                      </a:lnTo>
                      <a:lnTo>
                        <a:pt x="88" y="192"/>
                      </a:lnTo>
                      <a:lnTo>
                        <a:pt x="87" y="199"/>
                      </a:lnTo>
                      <a:lnTo>
                        <a:pt x="82" y="202"/>
                      </a:lnTo>
                      <a:lnTo>
                        <a:pt x="78" y="207"/>
                      </a:lnTo>
                      <a:lnTo>
                        <a:pt x="72" y="210"/>
                      </a:lnTo>
                      <a:lnTo>
                        <a:pt x="65" y="224"/>
                      </a:lnTo>
                      <a:lnTo>
                        <a:pt x="4" y="198"/>
                      </a:lnTo>
                      <a:lnTo>
                        <a:pt x="2" y="158"/>
                      </a:lnTo>
                    </a:path>
                  </a:pathLst>
                </a:custGeom>
                <a:pattFill prst="lgCheck">
                  <a:fgClr>
                    <a:srgbClr val="DADADA"/>
                  </a:fgClr>
                  <a:bgClr>
                    <a:srgbClr val="333399"/>
                  </a:bgClr>
                </a:pattFill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2264" name="Freeform 40"/>
                <p:cNvSpPr>
                  <a:spLocks/>
                </p:cNvSpPr>
                <p:nvPr/>
              </p:nvSpPr>
              <p:spPr bwMode="auto">
                <a:xfrm>
                  <a:off x="1359" y="1937"/>
                  <a:ext cx="87" cy="89"/>
                </a:xfrm>
                <a:custGeom>
                  <a:avLst/>
                  <a:gdLst/>
                  <a:ahLst/>
                  <a:cxnLst>
                    <a:cxn ang="0">
                      <a:pos x="83" y="172"/>
                    </a:cxn>
                    <a:cxn ang="0">
                      <a:pos x="94" y="152"/>
                    </a:cxn>
                    <a:cxn ang="0">
                      <a:pos x="97" y="148"/>
                    </a:cxn>
                    <a:cxn ang="0">
                      <a:pos x="92" y="135"/>
                    </a:cxn>
                    <a:cxn ang="0">
                      <a:pos x="79" y="134"/>
                    </a:cxn>
                    <a:cxn ang="0">
                      <a:pos x="73" y="128"/>
                    </a:cxn>
                    <a:cxn ang="0">
                      <a:pos x="69" y="122"/>
                    </a:cxn>
                    <a:cxn ang="0">
                      <a:pos x="69" y="116"/>
                    </a:cxn>
                    <a:cxn ang="0">
                      <a:pos x="70" y="109"/>
                    </a:cxn>
                    <a:cxn ang="0">
                      <a:pos x="68" y="100"/>
                    </a:cxn>
                    <a:cxn ang="0">
                      <a:pos x="75" y="94"/>
                    </a:cxn>
                    <a:cxn ang="0">
                      <a:pos x="83" y="93"/>
                    </a:cxn>
                    <a:cxn ang="0">
                      <a:pos x="93" y="92"/>
                    </a:cxn>
                    <a:cxn ang="0">
                      <a:pos x="101" y="86"/>
                    </a:cxn>
                    <a:cxn ang="0">
                      <a:pos x="118" y="67"/>
                    </a:cxn>
                    <a:cxn ang="0">
                      <a:pos x="136" y="47"/>
                    </a:cxn>
                    <a:cxn ang="0">
                      <a:pos x="159" y="48"/>
                    </a:cxn>
                    <a:cxn ang="0">
                      <a:pos x="170" y="54"/>
                    </a:cxn>
                    <a:cxn ang="0">
                      <a:pos x="188" y="42"/>
                    </a:cxn>
                    <a:cxn ang="0">
                      <a:pos x="184" y="22"/>
                    </a:cxn>
                    <a:cxn ang="0">
                      <a:pos x="164" y="10"/>
                    </a:cxn>
                    <a:cxn ang="0">
                      <a:pos x="143" y="0"/>
                    </a:cxn>
                    <a:cxn ang="0">
                      <a:pos x="118" y="1"/>
                    </a:cxn>
                    <a:cxn ang="0">
                      <a:pos x="92" y="1"/>
                    </a:cxn>
                    <a:cxn ang="0">
                      <a:pos x="52" y="13"/>
                    </a:cxn>
                    <a:cxn ang="0">
                      <a:pos x="38" y="24"/>
                    </a:cxn>
                    <a:cxn ang="0">
                      <a:pos x="30" y="28"/>
                    </a:cxn>
                    <a:cxn ang="0">
                      <a:pos x="25" y="33"/>
                    </a:cxn>
                    <a:cxn ang="0">
                      <a:pos x="18" y="37"/>
                    </a:cxn>
                    <a:cxn ang="0">
                      <a:pos x="14" y="43"/>
                    </a:cxn>
                    <a:cxn ang="0">
                      <a:pos x="9" y="46"/>
                    </a:cxn>
                    <a:cxn ang="0">
                      <a:pos x="8" y="55"/>
                    </a:cxn>
                    <a:cxn ang="0">
                      <a:pos x="5" y="62"/>
                    </a:cxn>
                    <a:cxn ang="0">
                      <a:pos x="3" y="71"/>
                    </a:cxn>
                    <a:cxn ang="0">
                      <a:pos x="0" y="97"/>
                    </a:cxn>
                    <a:cxn ang="0">
                      <a:pos x="4" y="108"/>
                    </a:cxn>
                    <a:cxn ang="0">
                      <a:pos x="8" y="138"/>
                    </a:cxn>
                    <a:cxn ang="0">
                      <a:pos x="19" y="154"/>
                    </a:cxn>
                    <a:cxn ang="0">
                      <a:pos x="24" y="172"/>
                    </a:cxn>
                    <a:cxn ang="0">
                      <a:pos x="35" y="186"/>
                    </a:cxn>
                    <a:cxn ang="0">
                      <a:pos x="67" y="189"/>
                    </a:cxn>
                  </a:cxnLst>
                  <a:rect l="0" t="0" r="r" b="b"/>
                  <a:pathLst>
                    <a:path w="188" h="189">
                      <a:moveTo>
                        <a:pt x="83" y="172"/>
                      </a:moveTo>
                      <a:lnTo>
                        <a:pt x="94" y="152"/>
                      </a:lnTo>
                      <a:lnTo>
                        <a:pt x="97" y="148"/>
                      </a:lnTo>
                      <a:lnTo>
                        <a:pt x="92" y="135"/>
                      </a:lnTo>
                      <a:lnTo>
                        <a:pt x="79" y="134"/>
                      </a:lnTo>
                      <a:lnTo>
                        <a:pt x="73" y="128"/>
                      </a:lnTo>
                      <a:lnTo>
                        <a:pt x="69" y="122"/>
                      </a:lnTo>
                      <a:lnTo>
                        <a:pt x="69" y="116"/>
                      </a:lnTo>
                      <a:lnTo>
                        <a:pt x="70" y="109"/>
                      </a:lnTo>
                      <a:lnTo>
                        <a:pt x="68" y="100"/>
                      </a:lnTo>
                      <a:lnTo>
                        <a:pt x="75" y="94"/>
                      </a:lnTo>
                      <a:lnTo>
                        <a:pt x="83" y="93"/>
                      </a:lnTo>
                      <a:lnTo>
                        <a:pt x="93" y="92"/>
                      </a:lnTo>
                      <a:lnTo>
                        <a:pt x="101" y="86"/>
                      </a:lnTo>
                      <a:lnTo>
                        <a:pt x="118" y="67"/>
                      </a:lnTo>
                      <a:lnTo>
                        <a:pt x="136" y="47"/>
                      </a:lnTo>
                      <a:lnTo>
                        <a:pt x="159" y="48"/>
                      </a:lnTo>
                      <a:lnTo>
                        <a:pt x="170" y="54"/>
                      </a:lnTo>
                      <a:lnTo>
                        <a:pt x="188" y="42"/>
                      </a:lnTo>
                      <a:lnTo>
                        <a:pt x="184" y="22"/>
                      </a:lnTo>
                      <a:lnTo>
                        <a:pt x="164" y="10"/>
                      </a:lnTo>
                      <a:lnTo>
                        <a:pt x="143" y="0"/>
                      </a:lnTo>
                      <a:lnTo>
                        <a:pt x="118" y="1"/>
                      </a:lnTo>
                      <a:lnTo>
                        <a:pt x="92" y="1"/>
                      </a:lnTo>
                      <a:lnTo>
                        <a:pt x="52" y="13"/>
                      </a:lnTo>
                      <a:lnTo>
                        <a:pt x="38" y="24"/>
                      </a:lnTo>
                      <a:lnTo>
                        <a:pt x="30" y="28"/>
                      </a:lnTo>
                      <a:lnTo>
                        <a:pt x="25" y="33"/>
                      </a:lnTo>
                      <a:lnTo>
                        <a:pt x="18" y="37"/>
                      </a:lnTo>
                      <a:lnTo>
                        <a:pt x="14" y="43"/>
                      </a:lnTo>
                      <a:lnTo>
                        <a:pt x="9" y="46"/>
                      </a:lnTo>
                      <a:lnTo>
                        <a:pt x="8" y="55"/>
                      </a:lnTo>
                      <a:lnTo>
                        <a:pt x="5" y="62"/>
                      </a:lnTo>
                      <a:lnTo>
                        <a:pt x="3" y="71"/>
                      </a:lnTo>
                      <a:lnTo>
                        <a:pt x="0" y="97"/>
                      </a:lnTo>
                      <a:lnTo>
                        <a:pt x="4" y="108"/>
                      </a:lnTo>
                      <a:lnTo>
                        <a:pt x="8" y="138"/>
                      </a:lnTo>
                      <a:lnTo>
                        <a:pt x="19" y="154"/>
                      </a:lnTo>
                      <a:lnTo>
                        <a:pt x="24" y="172"/>
                      </a:lnTo>
                      <a:lnTo>
                        <a:pt x="35" y="186"/>
                      </a:lnTo>
                      <a:lnTo>
                        <a:pt x="67" y="189"/>
                      </a:lnTo>
                    </a:path>
                  </a:pathLst>
                </a:custGeom>
                <a:solidFill>
                  <a:schemeClr val="tx2"/>
                </a:solidFill>
                <a:ln w="12700" cap="rnd" cmpd="sng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grpSp>
            <p:nvGrpSpPr>
              <p:cNvPr id="17" name="Group 41"/>
              <p:cNvGrpSpPr>
                <a:grpSpLocks/>
              </p:cNvGrpSpPr>
              <p:nvPr/>
            </p:nvGrpSpPr>
            <p:grpSpPr bwMode="auto">
              <a:xfrm>
                <a:off x="1367" y="2028"/>
                <a:ext cx="77" cy="36"/>
                <a:chOff x="1367" y="2028"/>
                <a:chExt cx="77" cy="36"/>
              </a:xfrm>
            </p:grpSpPr>
            <p:sp>
              <p:nvSpPr>
                <p:cNvPr id="52266" name="Freeform 42"/>
                <p:cNvSpPr>
                  <a:spLocks/>
                </p:cNvSpPr>
                <p:nvPr/>
              </p:nvSpPr>
              <p:spPr bwMode="auto">
                <a:xfrm>
                  <a:off x="1367" y="2028"/>
                  <a:ext cx="77" cy="36"/>
                </a:xfrm>
                <a:custGeom>
                  <a:avLst/>
                  <a:gdLst/>
                  <a:ahLst/>
                  <a:cxnLst>
                    <a:cxn ang="0">
                      <a:pos x="49" y="0"/>
                    </a:cxn>
                    <a:cxn ang="0">
                      <a:pos x="21" y="25"/>
                    </a:cxn>
                    <a:cxn ang="0">
                      <a:pos x="0" y="50"/>
                    </a:cxn>
                    <a:cxn ang="0">
                      <a:pos x="15" y="65"/>
                    </a:cxn>
                    <a:cxn ang="0">
                      <a:pos x="47" y="76"/>
                    </a:cxn>
                    <a:cxn ang="0">
                      <a:pos x="144" y="76"/>
                    </a:cxn>
                    <a:cxn ang="0">
                      <a:pos x="166" y="54"/>
                    </a:cxn>
                    <a:cxn ang="0">
                      <a:pos x="159" y="36"/>
                    </a:cxn>
                    <a:cxn ang="0">
                      <a:pos x="143" y="28"/>
                    </a:cxn>
                    <a:cxn ang="0">
                      <a:pos x="124" y="40"/>
                    </a:cxn>
                    <a:cxn ang="0">
                      <a:pos x="112" y="59"/>
                    </a:cxn>
                    <a:cxn ang="0">
                      <a:pos x="85" y="38"/>
                    </a:cxn>
                    <a:cxn ang="0">
                      <a:pos x="60" y="19"/>
                    </a:cxn>
                    <a:cxn ang="0">
                      <a:pos x="49" y="0"/>
                    </a:cxn>
                  </a:cxnLst>
                  <a:rect l="0" t="0" r="r" b="b"/>
                  <a:pathLst>
                    <a:path w="166" h="76">
                      <a:moveTo>
                        <a:pt x="49" y="0"/>
                      </a:moveTo>
                      <a:lnTo>
                        <a:pt x="21" y="25"/>
                      </a:lnTo>
                      <a:lnTo>
                        <a:pt x="0" y="50"/>
                      </a:lnTo>
                      <a:lnTo>
                        <a:pt x="15" y="65"/>
                      </a:lnTo>
                      <a:lnTo>
                        <a:pt x="47" y="76"/>
                      </a:lnTo>
                      <a:lnTo>
                        <a:pt x="144" y="76"/>
                      </a:lnTo>
                      <a:lnTo>
                        <a:pt x="166" y="54"/>
                      </a:lnTo>
                      <a:lnTo>
                        <a:pt x="159" y="36"/>
                      </a:lnTo>
                      <a:lnTo>
                        <a:pt x="143" y="28"/>
                      </a:lnTo>
                      <a:lnTo>
                        <a:pt x="124" y="40"/>
                      </a:lnTo>
                      <a:lnTo>
                        <a:pt x="112" y="59"/>
                      </a:lnTo>
                      <a:lnTo>
                        <a:pt x="85" y="38"/>
                      </a:lnTo>
                      <a:lnTo>
                        <a:pt x="60" y="19"/>
                      </a:lnTo>
                      <a:lnTo>
                        <a:pt x="49" y="0"/>
                      </a:lnTo>
                    </a:path>
                  </a:pathLst>
                </a:custGeom>
                <a:solidFill>
                  <a:srgbClr val="333399"/>
                </a:solidFill>
                <a:ln w="12700" cap="rnd" cmpd="sng">
                  <a:solidFill>
                    <a:srgbClr val="333399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2267" name="Freeform 43"/>
                <p:cNvSpPr>
                  <a:spLocks/>
                </p:cNvSpPr>
                <p:nvPr/>
              </p:nvSpPr>
              <p:spPr bwMode="auto">
                <a:xfrm>
                  <a:off x="1421" y="2057"/>
                  <a:ext cx="3" cy="6"/>
                </a:xfrm>
                <a:custGeom>
                  <a:avLst/>
                  <a:gdLst/>
                  <a:ahLst/>
                  <a:cxnLst>
                    <a:cxn ang="0">
                      <a:pos x="7" y="12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7" h="12">
                      <a:moveTo>
                        <a:pt x="7" y="12"/>
                      </a:moveTo>
                      <a:lnTo>
                        <a:pt x="0" y="0"/>
                      </a:lnTo>
                    </a:path>
                  </a:pathLst>
                </a:custGeom>
                <a:noFill/>
                <a:ln w="12700" cap="rnd" cmpd="sng">
                  <a:solidFill>
                    <a:srgbClr val="333399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</p:grpSp>
        </p:grpSp>
        <p:sp>
          <p:nvSpPr>
            <p:cNvPr id="52268" name="Rectangle 44"/>
            <p:cNvSpPr>
              <a:spLocks noChangeArrowheads="1"/>
            </p:cNvSpPr>
            <p:nvPr/>
          </p:nvSpPr>
          <p:spPr bwMode="auto">
            <a:xfrm>
              <a:off x="1103" y="1328"/>
              <a:ext cx="1857" cy="161"/>
            </a:xfrm>
            <a:prstGeom prst="rect">
              <a:avLst/>
            </a:prstGeom>
            <a:solidFill>
              <a:srgbClr val="333399"/>
            </a:solidFill>
            <a:ln w="9525" cap="rnd">
              <a:solidFill>
                <a:srgbClr val="FFFF66"/>
              </a:solidFill>
              <a:prstDash val="sysDot"/>
              <a:miter lim="800000"/>
              <a:headEnd/>
              <a:tailEnd/>
            </a:ln>
            <a:effectLst/>
          </p:spPr>
          <p:txBody>
            <a:bodyPr wrap="none" lIns="0" anchor="ctr"/>
            <a:lstStyle/>
            <a:p>
              <a:pPr>
                <a:tabLst>
                  <a:tab pos="1714500" algn="l"/>
                </a:tabLst>
              </a:pPr>
              <a:r>
                <a:rPr lang="en-US" sz="1400" b="1">
                  <a:solidFill>
                    <a:schemeClr val="bg1"/>
                  </a:solidFill>
                  <a:latin typeface="Arial" charset="0"/>
                </a:rPr>
                <a:t> User01	User</a:t>
              </a:r>
              <a:endParaRPr lang="en-US" sz="1800">
                <a:solidFill>
                  <a:schemeClr val="bg1"/>
                </a:solidFill>
                <a:latin typeface="Arial Narrow" pitchFamily="34" charset="0"/>
              </a:endParaRPr>
            </a:p>
          </p:txBody>
        </p:sp>
        <p:sp>
          <p:nvSpPr>
            <p:cNvPr id="52269" name="Rectangle 45"/>
            <p:cNvSpPr>
              <a:spLocks noChangeArrowheads="1"/>
            </p:cNvSpPr>
            <p:nvPr/>
          </p:nvSpPr>
          <p:spPr bwMode="auto">
            <a:xfrm rot="5400000" flipV="1">
              <a:off x="2627" y="1981"/>
              <a:ext cx="138" cy="528"/>
            </a:xfrm>
            <a:prstGeom prst="rect">
              <a:avLst/>
            </a:prstGeom>
            <a:blipFill dpi="0" rotWithShape="0">
              <a:blip r:embed="rId3"/>
              <a:srcRect/>
              <a:tile tx="0" ty="0" sx="100000" sy="100000" flip="none" algn="tl"/>
            </a:blip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grpSp>
          <p:nvGrpSpPr>
            <p:cNvPr id="18" name="Group 46"/>
            <p:cNvGrpSpPr>
              <a:grpSpLocks/>
            </p:cNvGrpSpPr>
            <p:nvPr/>
          </p:nvGrpSpPr>
          <p:grpSpPr bwMode="auto">
            <a:xfrm rot="5400000" flipV="1">
              <a:off x="1700" y="1572"/>
              <a:ext cx="137" cy="1345"/>
              <a:chOff x="5232" y="1344"/>
              <a:chExt cx="137" cy="1735"/>
            </a:xfrm>
          </p:grpSpPr>
          <p:grpSp>
            <p:nvGrpSpPr>
              <p:cNvPr id="19" name="Group 47"/>
              <p:cNvGrpSpPr>
                <a:grpSpLocks/>
              </p:cNvGrpSpPr>
              <p:nvPr/>
            </p:nvGrpSpPr>
            <p:grpSpPr bwMode="auto">
              <a:xfrm>
                <a:off x="5242" y="1350"/>
                <a:ext cx="120" cy="1729"/>
                <a:chOff x="5242" y="1350"/>
                <a:chExt cx="120" cy="1729"/>
              </a:xfrm>
            </p:grpSpPr>
            <p:grpSp>
              <p:nvGrpSpPr>
                <p:cNvPr id="20" name="Group 48"/>
                <p:cNvGrpSpPr>
                  <a:grpSpLocks/>
                </p:cNvGrpSpPr>
                <p:nvPr/>
              </p:nvGrpSpPr>
              <p:grpSpPr bwMode="auto">
                <a:xfrm>
                  <a:off x="5242" y="1350"/>
                  <a:ext cx="120" cy="1729"/>
                  <a:chOff x="2144" y="1902"/>
                  <a:chExt cx="123" cy="42"/>
                </a:xfrm>
              </p:grpSpPr>
              <p:sp>
                <p:nvSpPr>
                  <p:cNvPr id="52273" name="Freeform 49"/>
                  <p:cNvSpPr>
                    <a:spLocks/>
                  </p:cNvSpPr>
                  <p:nvPr/>
                </p:nvSpPr>
                <p:spPr bwMode="auto">
                  <a:xfrm>
                    <a:off x="2144" y="1902"/>
                    <a:ext cx="123" cy="42"/>
                  </a:xfrm>
                  <a:custGeom>
                    <a:avLst/>
                    <a:gdLst/>
                    <a:ahLst/>
                    <a:cxnLst>
                      <a:cxn ang="0">
                        <a:pos x="0" y="42"/>
                      </a:cxn>
                      <a:cxn ang="0">
                        <a:pos x="123" y="42"/>
                      </a:cxn>
                      <a:cxn ang="0">
                        <a:pos x="123" y="0"/>
                      </a:cxn>
                      <a:cxn ang="0">
                        <a:pos x="0" y="42"/>
                      </a:cxn>
                    </a:cxnLst>
                    <a:rect l="0" t="0" r="r" b="b"/>
                    <a:pathLst>
                      <a:path w="123" h="42">
                        <a:moveTo>
                          <a:pt x="0" y="42"/>
                        </a:moveTo>
                        <a:lnTo>
                          <a:pt x="123" y="42"/>
                        </a:lnTo>
                        <a:lnTo>
                          <a:pt x="123" y="0"/>
                        </a:lnTo>
                        <a:lnTo>
                          <a:pt x="0" y="42"/>
                        </a:lnTo>
                        <a:close/>
                      </a:path>
                    </a:pathLst>
                  </a:custGeom>
                  <a:solidFill>
                    <a:srgbClr val="C0C0C0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52274" name="Freeform 50"/>
                  <p:cNvSpPr>
                    <a:spLocks/>
                  </p:cNvSpPr>
                  <p:nvPr/>
                </p:nvSpPr>
                <p:spPr bwMode="auto">
                  <a:xfrm>
                    <a:off x="2144" y="1902"/>
                    <a:ext cx="123" cy="42"/>
                  </a:xfrm>
                  <a:custGeom>
                    <a:avLst/>
                    <a:gdLst/>
                    <a:ahLst/>
                    <a:cxnLst>
                      <a:cxn ang="0">
                        <a:pos x="0" y="42"/>
                      </a:cxn>
                      <a:cxn ang="0">
                        <a:pos x="123" y="42"/>
                      </a:cxn>
                      <a:cxn ang="0">
                        <a:pos x="123" y="0"/>
                      </a:cxn>
                    </a:cxnLst>
                    <a:rect l="0" t="0" r="r" b="b"/>
                    <a:pathLst>
                      <a:path w="123" h="42">
                        <a:moveTo>
                          <a:pt x="0" y="42"/>
                        </a:moveTo>
                        <a:lnTo>
                          <a:pt x="123" y="42"/>
                        </a:lnTo>
                        <a:lnTo>
                          <a:pt x="123" y="0"/>
                        </a:lnTo>
                      </a:path>
                    </a:pathLst>
                  </a:custGeom>
                  <a:solidFill>
                    <a:srgbClr val="C0C0C0"/>
                  </a:solidFill>
                  <a:ln w="12700">
                    <a:solidFill>
                      <a:srgbClr val="919191"/>
                    </a:solidFill>
                    <a:prstDash val="solid"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21" name="Group 51"/>
                <p:cNvGrpSpPr>
                  <a:grpSpLocks/>
                </p:cNvGrpSpPr>
                <p:nvPr/>
              </p:nvGrpSpPr>
              <p:grpSpPr bwMode="auto">
                <a:xfrm>
                  <a:off x="5242" y="1350"/>
                  <a:ext cx="120" cy="1729"/>
                  <a:chOff x="2144" y="1902"/>
                  <a:chExt cx="123" cy="42"/>
                </a:xfrm>
              </p:grpSpPr>
              <p:sp>
                <p:nvSpPr>
                  <p:cNvPr id="52276" name="Freeform 52"/>
                  <p:cNvSpPr>
                    <a:spLocks/>
                  </p:cNvSpPr>
                  <p:nvPr/>
                </p:nvSpPr>
                <p:spPr bwMode="auto">
                  <a:xfrm>
                    <a:off x="2144" y="1902"/>
                    <a:ext cx="123" cy="42"/>
                  </a:xfrm>
                  <a:custGeom>
                    <a:avLst/>
                    <a:gdLst/>
                    <a:ahLst/>
                    <a:cxnLst>
                      <a:cxn ang="0">
                        <a:pos x="123" y="0"/>
                      </a:cxn>
                      <a:cxn ang="0">
                        <a:pos x="0" y="0"/>
                      </a:cxn>
                      <a:cxn ang="0">
                        <a:pos x="0" y="42"/>
                      </a:cxn>
                      <a:cxn ang="0">
                        <a:pos x="123" y="0"/>
                      </a:cxn>
                    </a:cxnLst>
                    <a:rect l="0" t="0" r="r" b="b"/>
                    <a:pathLst>
                      <a:path w="123" h="42">
                        <a:moveTo>
                          <a:pt x="123" y="0"/>
                        </a:moveTo>
                        <a:lnTo>
                          <a:pt x="0" y="0"/>
                        </a:lnTo>
                        <a:lnTo>
                          <a:pt x="0" y="42"/>
                        </a:lnTo>
                        <a:lnTo>
                          <a:pt x="123" y="0"/>
                        </a:lnTo>
                        <a:close/>
                      </a:path>
                    </a:pathLst>
                  </a:custGeom>
                  <a:solidFill>
                    <a:srgbClr val="C0C0C0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52277" name="Freeform 53"/>
                  <p:cNvSpPr>
                    <a:spLocks/>
                  </p:cNvSpPr>
                  <p:nvPr/>
                </p:nvSpPr>
                <p:spPr bwMode="auto">
                  <a:xfrm>
                    <a:off x="2144" y="1902"/>
                    <a:ext cx="123" cy="42"/>
                  </a:xfrm>
                  <a:custGeom>
                    <a:avLst/>
                    <a:gdLst/>
                    <a:ahLst/>
                    <a:cxnLst>
                      <a:cxn ang="0">
                        <a:pos x="123" y="0"/>
                      </a:cxn>
                      <a:cxn ang="0">
                        <a:pos x="0" y="0"/>
                      </a:cxn>
                      <a:cxn ang="0">
                        <a:pos x="0" y="42"/>
                      </a:cxn>
                    </a:cxnLst>
                    <a:rect l="0" t="0" r="r" b="b"/>
                    <a:pathLst>
                      <a:path w="123" h="42">
                        <a:moveTo>
                          <a:pt x="123" y="0"/>
                        </a:moveTo>
                        <a:lnTo>
                          <a:pt x="0" y="0"/>
                        </a:lnTo>
                        <a:lnTo>
                          <a:pt x="0" y="42"/>
                        </a:lnTo>
                      </a:path>
                    </a:pathLst>
                  </a:custGeom>
                  <a:solidFill>
                    <a:srgbClr val="C0C0C0"/>
                  </a:solidFill>
                  <a:ln w="12700">
                    <a:solidFill>
                      <a:srgbClr val="FFFFFF"/>
                    </a:solidFill>
                    <a:prstDash val="solid"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22" name="Group 54"/>
              <p:cNvGrpSpPr>
                <a:grpSpLocks/>
              </p:cNvGrpSpPr>
              <p:nvPr/>
            </p:nvGrpSpPr>
            <p:grpSpPr bwMode="auto">
              <a:xfrm>
                <a:off x="5232" y="1344"/>
                <a:ext cx="137" cy="1735"/>
                <a:chOff x="5232" y="1344"/>
                <a:chExt cx="137" cy="1735"/>
              </a:xfrm>
            </p:grpSpPr>
            <p:sp>
              <p:nvSpPr>
                <p:cNvPr id="52279" name="Freeform 55"/>
                <p:cNvSpPr>
                  <a:spLocks/>
                </p:cNvSpPr>
                <p:nvPr/>
              </p:nvSpPr>
              <p:spPr bwMode="auto">
                <a:xfrm>
                  <a:off x="5232" y="1344"/>
                  <a:ext cx="137" cy="1735"/>
                </a:xfrm>
                <a:custGeom>
                  <a:avLst/>
                  <a:gdLst/>
                  <a:ahLst/>
                  <a:cxnLst>
                    <a:cxn ang="0">
                      <a:pos x="0" y="45"/>
                    </a:cxn>
                    <a:cxn ang="0">
                      <a:pos x="140" y="45"/>
                    </a:cxn>
                    <a:cxn ang="0">
                      <a:pos x="140" y="0"/>
                    </a:cxn>
                  </a:cxnLst>
                  <a:rect l="0" t="0" r="r" b="b"/>
                  <a:pathLst>
                    <a:path w="140" h="45">
                      <a:moveTo>
                        <a:pt x="0" y="45"/>
                      </a:moveTo>
                      <a:lnTo>
                        <a:pt x="140" y="45"/>
                      </a:lnTo>
                      <a:lnTo>
                        <a:pt x="140" y="0"/>
                      </a:lnTo>
                    </a:path>
                  </a:pathLst>
                </a:custGeom>
                <a:noFill/>
                <a:ln w="1270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2280" name="Freeform 56"/>
                <p:cNvSpPr>
                  <a:spLocks/>
                </p:cNvSpPr>
                <p:nvPr/>
              </p:nvSpPr>
              <p:spPr bwMode="auto">
                <a:xfrm>
                  <a:off x="5232" y="1344"/>
                  <a:ext cx="137" cy="1735"/>
                </a:xfrm>
                <a:custGeom>
                  <a:avLst/>
                  <a:gdLst/>
                  <a:ahLst/>
                  <a:cxnLst>
                    <a:cxn ang="0">
                      <a:pos x="140" y="0"/>
                    </a:cxn>
                    <a:cxn ang="0">
                      <a:pos x="0" y="0"/>
                    </a:cxn>
                    <a:cxn ang="0">
                      <a:pos x="0" y="45"/>
                    </a:cxn>
                  </a:cxnLst>
                  <a:rect l="0" t="0" r="r" b="b"/>
                  <a:pathLst>
                    <a:path w="140" h="45">
                      <a:moveTo>
                        <a:pt x="140" y="0"/>
                      </a:moveTo>
                      <a:lnTo>
                        <a:pt x="0" y="0"/>
                      </a:lnTo>
                      <a:lnTo>
                        <a:pt x="0" y="45"/>
                      </a:lnTo>
                    </a:path>
                  </a:pathLst>
                </a:custGeom>
                <a:noFill/>
                <a:ln w="12700">
                  <a:solidFill>
                    <a:srgbClr val="CECECE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</p:grpSp>
        </p:grpSp>
        <p:grpSp>
          <p:nvGrpSpPr>
            <p:cNvPr id="23" name="Group 57"/>
            <p:cNvGrpSpPr>
              <a:grpSpLocks/>
            </p:cNvGrpSpPr>
            <p:nvPr/>
          </p:nvGrpSpPr>
          <p:grpSpPr bwMode="auto">
            <a:xfrm>
              <a:off x="968" y="2097"/>
              <a:ext cx="93" cy="127"/>
              <a:chOff x="1368" y="1928"/>
              <a:chExt cx="93" cy="127"/>
            </a:xfrm>
          </p:grpSpPr>
          <p:grpSp>
            <p:nvGrpSpPr>
              <p:cNvPr id="24" name="Group 58"/>
              <p:cNvGrpSpPr>
                <a:grpSpLocks/>
              </p:cNvGrpSpPr>
              <p:nvPr/>
            </p:nvGrpSpPr>
            <p:grpSpPr bwMode="auto">
              <a:xfrm>
                <a:off x="1368" y="1928"/>
                <a:ext cx="93" cy="120"/>
                <a:chOff x="2401" y="1742"/>
                <a:chExt cx="201" cy="255"/>
              </a:xfrm>
            </p:grpSpPr>
            <p:sp>
              <p:nvSpPr>
                <p:cNvPr id="52283" name="Freeform 59" descr="Small checker board"/>
                <p:cNvSpPr>
                  <a:spLocks/>
                </p:cNvSpPr>
                <p:nvPr/>
              </p:nvSpPr>
              <p:spPr bwMode="auto">
                <a:xfrm>
                  <a:off x="2466" y="1773"/>
                  <a:ext cx="136" cy="224"/>
                </a:xfrm>
                <a:custGeom>
                  <a:avLst/>
                  <a:gdLst/>
                  <a:ahLst/>
                  <a:cxnLst>
                    <a:cxn ang="0">
                      <a:pos x="2" y="152"/>
                    </a:cxn>
                    <a:cxn ang="0">
                      <a:pos x="0" y="138"/>
                    </a:cxn>
                    <a:cxn ang="0">
                      <a:pos x="0" y="127"/>
                    </a:cxn>
                    <a:cxn ang="0">
                      <a:pos x="2" y="114"/>
                    </a:cxn>
                    <a:cxn ang="0">
                      <a:pos x="2" y="98"/>
                    </a:cxn>
                    <a:cxn ang="0">
                      <a:pos x="2" y="77"/>
                    </a:cxn>
                    <a:cxn ang="0">
                      <a:pos x="8" y="45"/>
                    </a:cxn>
                    <a:cxn ang="0">
                      <a:pos x="9" y="31"/>
                    </a:cxn>
                    <a:cxn ang="0">
                      <a:pos x="13" y="17"/>
                    </a:cxn>
                    <a:cxn ang="0">
                      <a:pos x="16" y="4"/>
                    </a:cxn>
                    <a:cxn ang="0">
                      <a:pos x="27" y="0"/>
                    </a:cxn>
                    <a:cxn ang="0">
                      <a:pos x="43" y="1"/>
                    </a:cxn>
                    <a:cxn ang="0">
                      <a:pos x="59" y="1"/>
                    </a:cxn>
                    <a:cxn ang="0">
                      <a:pos x="74" y="3"/>
                    </a:cxn>
                    <a:cxn ang="0">
                      <a:pos x="104" y="38"/>
                    </a:cxn>
                    <a:cxn ang="0">
                      <a:pos x="101" y="50"/>
                    </a:cxn>
                    <a:cxn ang="0">
                      <a:pos x="80" y="59"/>
                    </a:cxn>
                    <a:cxn ang="0">
                      <a:pos x="93" y="54"/>
                    </a:cxn>
                    <a:cxn ang="0">
                      <a:pos x="97" y="53"/>
                    </a:cxn>
                    <a:cxn ang="0">
                      <a:pos x="104" y="60"/>
                    </a:cxn>
                    <a:cxn ang="0">
                      <a:pos x="122" y="77"/>
                    </a:cxn>
                    <a:cxn ang="0">
                      <a:pos x="136" y="91"/>
                    </a:cxn>
                    <a:cxn ang="0">
                      <a:pos x="129" y="100"/>
                    </a:cxn>
                    <a:cxn ang="0">
                      <a:pos x="118" y="99"/>
                    </a:cxn>
                    <a:cxn ang="0">
                      <a:pos x="121" y="109"/>
                    </a:cxn>
                    <a:cxn ang="0">
                      <a:pos x="122" y="126"/>
                    </a:cxn>
                    <a:cxn ang="0">
                      <a:pos x="122" y="157"/>
                    </a:cxn>
                    <a:cxn ang="0">
                      <a:pos x="110" y="161"/>
                    </a:cxn>
                    <a:cxn ang="0">
                      <a:pos x="97" y="161"/>
                    </a:cxn>
                    <a:cxn ang="0">
                      <a:pos x="84" y="161"/>
                    </a:cxn>
                    <a:cxn ang="0">
                      <a:pos x="72" y="160"/>
                    </a:cxn>
                    <a:cxn ang="0">
                      <a:pos x="80" y="164"/>
                    </a:cxn>
                    <a:cxn ang="0">
                      <a:pos x="93" y="163"/>
                    </a:cxn>
                    <a:cxn ang="0">
                      <a:pos x="90" y="179"/>
                    </a:cxn>
                    <a:cxn ang="0">
                      <a:pos x="88" y="192"/>
                    </a:cxn>
                    <a:cxn ang="0">
                      <a:pos x="82" y="202"/>
                    </a:cxn>
                    <a:cxn ang="0">
                      <a:pos x="72" y="210"/>
                    </a:cxn>
                    <a:cxn ang="0">
                      <a:pos x="4" y="198"/>
                    </a:cxn>
                  </a:cxnLst>
                  <a:rect l="0" t="0" r="r" b="b"/>
                  <a:pathLst>
                    <a:path w="136" h="224">
                      <a:moveTo>
                        <a:pt x="2" y="158"/>
                      </a:moveTo>
                      <a:lnTo>
                        <a:pt x="2" y="152"/>
                      </a:lnTo>
                      <a:lnTo>
                        <a:pt x="0" y="144"/>
                      </a:lnTo>
                      <a:lnTo>
                        <a:pt x="0" y="138"/>
                      </a:lnTo>
                      <a:lnTo>
                        <a:pt x="0" y="132"/>
                      </a:lnTo>
                      <a:lnTo>
                        <a:pt x="0" y="127"/>
                      </a:lnTo>
                      <a:lnTo>
                        <a:pt x="2" y="119"/>
                      </a:lnTo>
                      <a:lnTo>
                        <a:pt x="2" y="114"/>
                      </a:lnTo>
                      <a:lnTo>
                        <a:pt x="3" y="105"/>
                      </a:lnTo>
                      <a:lnTo>
                        <a:pt x="2" y="98"/>
                      </a:lnTo>
                      <a:lnTo>
                        <a:pt x="0" y="84"/>
                      </a:lnTo>
                      <a:lnTo>
                        <a:pt x="2" y="77"/>
                      </a:lnTo>
                      <a:lnTo>
                        <a:pt x="8" y="54"/>
                      </a:lnTo>
                      <a:lnTo>
                        <a:pt x="8" y="45"/>
                      </a:lnTo>
                      <a:lnTo>
                        <a:pt x="8" y="39"/>
                      </a:lnTo>
                      <a:lnTo>
                        <a:pt x="9" y="31"/>
                      </a:lnTo>
                      <a:lnTo>
                        <a:pt x="9" y="26"/>
                      </a:lnTo>
                      <a:lnTo>
                        <a:pt x="13" y="17"/>
                      </a:lnTo>
                      <a:lnTo>
                        <a:pt x="15" y="10"/>
                      </a:lnTo>
                      <a:lnTo>
                        <a:pt x="16" y="4"/>
                      </a:lnTo>
                      <a:lnTo>
                        <a:pt x="21" y="1"/>
                      </a:lnTo>
                      <a:lnTo>
                        <a:pt x="27" y="0"/>
                      </a:lnTo>
                      <a:lnTo>
                        <a:pt x="38" y="1"/>
                      </a:lnTo>
                      <a:lnTo>
                        <a:pt x="43" y="1"/>
                      </a:lnTo>
                      <a:lnTo>
                        <a:pt x="52" y="1"/>
                      </a:lnTo>
                      <a:lnTo>
                        <a:pt x="59" y="1"/>
                      </a:lnTo>
                      <a:lnTo>
                        <a:pt x="68" y="3"/>
                      </a:lnTo>
                      <a:lnTo>
                        <a:pt x="74" y="3"/>
                      </a:lnTo>
                      <a:lnTo>
                        <a:pt x="108" y="3"/>
                      </a:lnTo>
                      <a:lnTo>
                        <a:pt x="104" y="38"/>
                      </a:lnTo>
                      <a:lnTo>
                        <a:pt x="107" y="45"/>
                      </a:lnTo>
                      <a:lnTo>
                        <a:pt x="101" y="50"/>
                      </a:lnTo>
                      <a:lnTo>
                        <a:pt x="84" y="52"/>
                      </a:lnTo>
                      <a:lnTo>
                        <a:pt x="80" y="59"/>
                      </a:lnTo>
                      <a:lnTo>
                        <a:pt x="87" y="53"/>
                      </a:lnTo>
                      <a:lnTo>
                        <a:pt x="93" y="54"/>
                      </a:lnTo>
                      <a:lnTo>
                        <a:pt x="93" y="65"/>
                      </a:lnTo>
                      <a:lnTo>
                        <a:pt x="97" y="53"/>
                      </a:lnTo>
                      <a:lnTo>
                        <a:pt x="104" y="52"/>
                      </a:lnTo>
                      <a:lnTo>
                        <a:pt x="104" y="60"/>
                      </a:lnTo>
                      <a:lnTo>
                        <a:pt x="111" y="68"/>
                      </a:lnTo>
                      <a:lnTo>
                        <a:pt x="122" y="77"/>
                      </a:lnTo>
                      <a:lnTo>
                        <a:pt x="132" y="86"/>
                      </a:lnTo>
                      <a:lnTo>
                        <a:pt x="136" y="91"/>
                      </a:lnTo>
                      <a:lnTo>
                        <a:pt x="134" y="96"/>
                      </a:lnTo>
                      <a:lnTo>
                        <a:pt x="129" y="100"/>
                      </a:lnTo>
                      <a:lnTo>
                        <a:pt x="124" y="97"/>
                      </a:lnTo>
                      <a:lnTo>
                        <a:pt x="118" y="99"/>
                      </a:lnTo>
                      <a:lnTo>
                        <a:pt x="121" y="100"/>
                      </a:lnTo>
                      <a:lnTo>
                        <a:pt x="121" y="109"/>
                      </a:lnTo>
                      <a:lnTo>
                        <a:pt x="122" y="119"/>
                      </a:lnTo>
                      <a:lnTo>
                        <a:pt x="122" y="126"/>
                      </a:lnTo>
                      <a:lnTo>
                        <a:pt x="124" y="144"/>
                      </a:lnTo>
                      <a:lnTo>
                        <a:pt x="122" y="157"/>
                      </a:lnTo>
                      <a:lnTo>
                        <a:pt x="116" y="161"/>
                      </a:lnTo>
                      <a:lnTo>
                        <a:pt x="110" y="161"/>
                      </a:lnTo>
                      <a:lnTo>
                        <a:pt x="104" y="161"/>
                      </a:lnTo>
                      <a:lnTo>
                        <a:pt x="97" y="161"/>
                      </a:lnTo>
                      <a:lnTo>
                        <a:pt x="90" y="161"/>
                      </a:lnTo>
                      <a:lnTo>
                        <a:pt x="84" y="161"/>
                      </a:lnTo>
                      <a:lnTo>
                        <a:pt x="78" y="161"/>
                      </a:lnTo>
                      <a:lnTo>
                        <a:pt x="72" y="160"/>
                      </a:lnTo>
                      <a:lnTo>
                        <a:pt x="74" y="162"/>
                      </a:lnTo>
                      <a:lnTo>
                        <a:pt x="80" y="164"/>
                      </a:lnTo>
                      <a:lnTo>
                        <a:pt x="86" y="162"/>
                      </a:lnTo>
                      <a:lnTo>
                        <a:pt x="93" y="163"/>
                      </a:lnTo>
                      <a:lnTo>
                        <a:pt x="93" y="173"/>
                      </a:lnTo>
                      <a:lnTo>
                        <a:pt x="90" y="179"/>
                      </a:lnTo>
                      <a:lnTo>
                        <a:pt x="90" y="185"/>
                      </a:lnTo>
                      <a:lnTo>
                        <a:pt x="88" y="192"/>
                      </a:lnTo>
                      <a:lnTo>
                        <a:pt x="87" y="199"/>
                      </a:lnTo>
                      <a:lnTo>
                        <a:pt x="82" y="202"/>
                      </a:lnTo>
                      <a:lnTo>
                        <a:pt x="78" y="207"/>
                      </a:lnTo>
                      <a:lnTo>
                        <a:pt x="72" y="210"/>
                      </a:lnTo>
                      <a:lnTo>
                        <a:pt x="65" y="224"/>
                      </a:lnTo>
                      <a:lnTo>
                        <a:pt x="4" y="198"/>
                      </a:lnTo>
                      <a:lnTo>
                        <a:pt x="2" y="158"/>
                      </a:lnTo>
                    </a:path>
                  </a:pathLst>
                </a:custGeom>
                <a:pattFill prst="smCheck">
                  <a:fgClr>
                    <a:srgbClr val="DADADA"/>
                  </a:fgClr>
                  <a:bgClr>
                    <a:srgbClr val="FFFFFF"/>
                  </a:bgClr>
                </a:pattFill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2284" name="Freeform 60"/>
                <p:cNvSpPr>
                  <a:spLocks/>
                </p:cNvSpPr>
                <p:nvPr/>
              </p:nvSpPr>
              <p:spPr bwMode="auto">
                <a:xfrm>
                  <a:off x="2401" y="1742"/>
                  <a:ext cx="188" cy="189"/>
                </a:xfrm>
                <a:custGeom>
                  <a:avLst/>
                  <a:gdLst/>
                  <a:ahLst/>
                  <a:cxnLst>
                    <a:cxn ang="0">
                      <a:pos x="83" y="172"/>
                    </a:cxn>
                    <a:cxn ang="0">
                      <a:pos x="94" y="152"/>
                    </a:cxn>
                    <a:cxn ang="0">
                      <a:pos x="97" y="148"/>
                    </a:cxn>
                    <a:cxn ang="0">
                      <a:pos x="92" y="135"/>
                    </a:cxn>
                    <a:cxn ang="0">
                      <a:pos x="79" y="134"/>
                    </a:cxn>
                    <a:cxn ang="0">
                      <a:pos x="73" y="128"/>
                    </a:cxn>
                    <a:cxn ang="0">
                      <a:pos x="69" y="122"/>
                    </a:cxn>
                    <a:cxn ang="0">
                      <a:pos x="69" y="116"/>
                    </a:cxn>
                    <a:cxn ang="0">
                      <a:pos x="70" y="109"/>
                    </a:cxn>
                    <a:cxn ang="0">
                      <a:pos x="68" y="100"/>
                    </a:cxn>
                    <a:cxn ang="0">
                      <a:pos x="75" y="94"/>
                    </a:cxn>
                    <a:cxn ang="0">
                      <a:pos x="83" y="93"/>
                    </a:cxn>
                    <a:cxn ang="0">
                      <a:pos x="93" y="92"/>
                    </a:cxn>
                    <a:cxn ang="0">
                      <a:pos x="101" y="86"/>
                    </a:cxn>
                    <a:cxn ang="0">
                      <a:pos x="118" y="67"/>
                    </a:cxn>
                    <a:cxn ang="0">
                      <a:pos x="136" y="47"/>
                    </a:cxn>
                    <a:cxn ang="0">
                      <a:pos x="159" y="48"/>
                    </a:cxn>
                    <a:cxn ang="0">
                      <a:pos x="170" y="54"/>
                    </a:cxn>
                    <a:cxn ang="0">
                      <a:pos x="188" y="42"/>
                    </a:cxn>
                    <a:cxn ang="0">
                      <a:pos x="184" y="22"/>
                    </a:cxn>
                    <a:cxn ang="0">
                      <a:pos x="164" y="10"/>
                    </a:cxn>
                    <a:cxn ang="0">
                      <a:pos x="143" y="0"/>
                    </a:cxn>
                    <a:cxn ang="0">
                      <a:pos x="118" y="1"/>
                    </a:cxn>
                    <a:cxn ang="0">
                      <a:pos x="92" y="1"/>
                    </a:cxn>
                    <a:cxn ang="0">
                      <a:pos x="52" y="13"/>
                    </a:cxn>
                    <a:cxn ang="0">
                      <a:pos x="38" y="24"/>
                    </a:cxn>
                    <a:cxn ang="0">
                      <a:pos x="30" y="28"/>
                    </a:cxn>
                    <a:cxn ang="0">
                      <a:pos x="25" y="33"/>
                    </a:cxn>
                    <a:cxn ang="0">
                      <a:pos x="18" y="37"/>
                    </a:cxn>
                    <a:cxn ang="0">
                      <a:pos x="14" y="43"/>
                    </a:cxn>
                    <a:cxn ang="0">
                      <a:pos x="9" y="46"/>
                    </a:cxn>
                    <a:cxn ang="0">
                      <a:pos x="8" y="55"/>
                    </a:cxn>
                    <a:cxn ang="0">
                      <a:pos x="5" y="62"/>
                    </a:cxn>
                    <a:cxn ang="0">
                      <a:pos x="3" y="71"/>
                    </a:cxn>
                    <a:cxn ang="0">
                      <a:pos x="0" y="97"/>
                    </a:cxn>
                    <a:cxn ang="0">
                      <a:pos x="4" y="108"/>
                    </a:cxn>
                    <a:cxn ang="0">
                      <a:pos x="8" y="138"/>
                    </a:cxn>
                    <a:cxn ang="0">
                      <a:pos x="19" y="154"/>
                    </a:cxn>
                    <a:cxn ang="0">
                      <a:pos x="24" y="172"/>
                    </a:cxn>
                    <a:cxn ang="0">
                      <a:pos x="35" y="186"/>
                    </a:cxn>
                    <a:cxn ang="0">
                      <a:pos x="67" y="189"/>
                    </a:cxn>
                  </a:cxnLst>
                  <a:rect l="0" t="0" r="r" b="b"/>
                  <a:pathLst>
                    <a:path w="188" h="189">
                      <a:moveTo>
                        <a:pt x="83" y="172"/>
                      </a:moveTo>
                      <a:lnTo>
                        <a:pt x="94" y="152"/>
                      </a:lnTo>
                      <a:lnTo>
                        <a:pt x="97" y="148"/>
                      </a:lnTo>
                      <a:lnTo>
                        <a:pt x="92" y="135"/>
                      </a:lnTo>
                      <a:lnTo>
                        <a:pt x="79" y="134"/>
                      </a:lnTo>
                      <a:lnTo>
                        <a:pt x="73" y="128"/>
                      </a:lnTo>
                      <a:lnTo>
                        <a:pt x="69" y="122"/>
                      </a:lnTo>
                      <a:lnTo>
                        <a:pt x="69" y="116"/>
                      </a:lnTo>
                      <a:lnTo>
                        <a:pt x="70" y="109"/>
                      </a:lnTo>
                      <a:lnTo>
                        <a:pt x="68" y="100"/>
                      </a:lnTo>
                      <a:lnTo>
                        <a:pt x="75" y="94"/>
                      </a:lnTo>
                      <a:lnTo>
                        <a:pt x="83" y="93"/>
                      </a:lnTo>
                      <a:lnTo>
                        <a:pt x="93" y="92"/>
                      </a:lnTo>
                      <a:lnTo>
                        <a:pt x="101" y="86"/>
                      </a:lnTo>
                      <a:lnTo>
                        <a:pt x="118" y="67"/>
                      </a:lnTo>
                      <a:lnTo>
                        <a:pt x="136" y="47"/>
                      </a:lnTo>
                      <a:lnTo>
                        <a:pt x="159" y="48"/>
                      </a:lnTo>
                      <a:lnTo>
                        <a:pt x="170" y="54"/>
                      </a:lnTo>
                      <a:lnTo>
                        <a:pt x="188" y="42"/>
                      </a:lnTo>
                      <a:lnTo>
                        <a:pt x="184" y="22"/>
                      </a:lnTo>
                      <a:lnTo>
                        <a:pt x="164" y="10"/>
                      </a:lnTo>
                      <a:lnTo>
                        <a:pt x="143" y="0"/>
                      </a:lnTo>
                      <a:lnTo>
                        <a:pt x="118" y="1"/>
                      </a:lnTo>
                      <a:lnTo>
                        <a:pt x="92" y="1"/>
                      </a:lnTo>
                      <a:lnTo>
                        <a:pt x="52" y="13"/>
                      </a:lnTo>
                      <a:lnTo>
                        <a:pt x="38" y="24"/>
                      </a:lnTo>
                      <a:lnTo>
                        <a:pt x="30" y="28"/>
                      </a:lnTo>
                      <a:lnTo>
                        <a:pt x="25" y="33"/>
                      </a:lnTo>
                      <a:lnTo>
                        <a:pt x="18" y="37"/>
                      </a:lnTo>
                      <a:lnTo>
                        <a:pt x="14" y="43"/>
                      </a:lnTo>
                      <a:lnTo>
                        <a:pt x="9" y="46"/>
                      </a:lnTo>
                      <a:lnTo>
                        <a:pt x="8" y="55"/>
                      </a:lnTo>
                      <a:lnTo>
                        <a:pt x="5" y="62"/>
                      </a:lnTo>
                      <a:lnTo>
                        <a:pt x="3" y="71"/>
                      </a:lnTo>
                      <a:lnTo>
                        <a:pt x="0" y="97"/>
                      </a:lnTo>
                      <a:lnTo>
                        <a:pt x="4" y="108"/>
                      </a:lnTo>
                      <a:lnTo>
                        <a:pt x="8" y="138"/>
                      </a:lnTo>
                      <a:lnTo>
                        <a:pt x="19" y="154"/>
                      </a:lnTo>
                      <a:lnTo>
                        <a:pt x="24" y="172"/>
                      </a:lnTo>
                      <a:lnTo>
                        <a:pt x="35" y="186"/>
                      </a:lnTo>
                      <a:lnTo>
                        <a:pt x="67" y="189"/>
                      </a:lnTo>
                    </a:path>
                  </a:pathLst>
                </a:custGeom>
                <a:solidFill>
                  <a:schemeClr val="tx2"/>
                </a:solidFill>
                <a:ln w="12700" cap="rnd" cmpd="sng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grpSp>
            <p:nvGrpSpPr>
              <p:cNvPr id="25" name="Group 61"/>
              <p:cNvGrpSpPr>
                <a:grpSpLocks/>
              </p:cNvGrpSpPr>
              <p:nvPr/>
            </p:nvGrpSpPr>
            <p:grpSpPr bwMode="auto">
              <a:xfrm>
                <a:off x="1376" y="2019"/>
                <a:ext cx="77" cy="36"/>
                <a:chOff x="2418" y="1936"/>
                <a:chExt cx="166" cy="76"/>
              </a:xfrm>
            </p:grpSpPr>
            <p:sp>
              <p:nvSpPr>
                <p:cNvPr id="52286" name="Freeform 62"/>
                <p:cNvSpPr>
                  <a:spLocks/>
                </p:cNvSpPr>
                <p:nvPr/>
              </p:nvSpPr>
              <p:spPr bwMode="auto">
                <a:xfrm>
                  <a:off x="2418" y="1936"/>
                  <a:ext cx="166" cy="76"/>
                </a:xfrm>
                <a:custGeom>
                  <a:avLst/>
                  <a:gdLst/>
                  <a:ahLst/>
                  <a:cxnLst>
                    <a:cxn ang="0">
                      <a:pos x="49" y="0"/>
                    </a:cxn>
                    <a:cxn ang="0">
                      <a:pos x="21" y="25"/>
                    </a:cxn>
                    <a:cxn ang="0">
                      <a:pos x="0" y="50"/>
                    </a:cxn>
                    <a:cxn ang="0">
                      <a:pos x="15" y="65"/>
                    </a:cxn>
                    <a:cxn ang="0">
                      <a:pos x="47" y="76"/>
                    </a:cxn>
                    <a:cxn ang="0">
                      <a:pos x="144" y="76"/>
                    </a:cxn>
                    <a:cxn ang="0">
                      <a:pos x="166" y="54"/>
                    </a:cxn>
                    <a:cxn ang="0">
                      <a:pos x="159" y="36"/>
                    </a:cxn>
                    <a:cxn ang="0">
                      <a:pos x="143" y="28"/>
                    </a:cxn>
                    <a:cxn ang="0">
                      <a:pos x="124" y="40"/>
                    </a:cxn>
                    <a:cxn ang="0">
                      <a:pos x="112" y="59"/>
                    </a:cxn>
                    <a:cxn ang="0">
                      <a:pos x="85" y="38"/>
                    </a:cxn>
                    <a:cxn ang="0">
                      <a:pos x="60" y="19"/>
                    </a:cxn>
                    <a:cxn ang="0">
                      <a:pos x="49" y="0"/>
                    </a:cxn>
                  </a:cxnLst>
                  <a:rect l="0" t="0" r="r" b="b"/>
                  <a:pathLst>
                    <a:path w="166" h="76">
                      <a:moveTo>
                        <a:pt x="49" y="0"/>
                      </a:moveTo>
                      <a:lnTo>
                        <a:pt x="21" y="25"/>
                      </a:lnTo>
                      <a:lnTo>
                        <a:pt x="0" y="50"/>
                      </a:lnTo>
                      <a:lnTo>
                        <a:pt x="15" y="65"/>
                      </a:lnTo>
                      <a:lnTo>
                        <a:pt x="47" y="76"/>
                      </a:lnTo>
                      <a:lnTo>
                        <a:pt x="144" y="76"/>
                      </a:lnTo>
                      <a:lnTo>
                        <a:pt x="166" y="54"/>
                      </a:lnTo>
                      <a:lnTo>
                        <a:pt x="159" y="36"/>
                      </a:lnTo>
                      <a:lnTo>
                        <a:pt x="143" y="28"/>
                      </a:lnTo>
                      <a:lnTo>
                        <a:pt x="124" y="40"/>
                      </a:lnTo>
                      <a:lnTo>
                        <a:pt x="112" y="59"/>
                      </a:lnTo>
                      <a:lnTo>
                        <a:pt x="85" y="38"/>
                      </a:lnTo>
                      <a:lnTo>
                        <a:pt x="60" y="19"/>
                      </a:lnTo>
                      <a:lnTo>
                        <a:pt x="49" y="0"/>
                      </a:lnTo>
                    </a:path>
                  </a:pathLst>
                </a:custGeom>
                <a:solidFill>
                  <a:srgbClr val="0000FF"/>
                </a:solidFill>
                <a:ln w="12700" cap="rnd" cmpd="sng">
                  <a:solidFill>
                    <a:srgbClr val="333399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2287" name="Freeform 63"/>
                <p:cNvSpPr>
                  <a:spLocks/>
                </p:cNvSpPr>
                <p:nvPr/>
              </p:nvSpPr>
              <p:spPr bwMode="auto">
                <a:xfrm>
                  <a:off x="2534" y="1997"/>
                  <a:ext cx="7" cy="12"/>
                </a:xfrm>
                <a:custGeom>
                  <a:avLst/>
                  <a:gdLst/>
                  <a:ahLst/>
                  <a:cxnLst>
                    <a:cxn ang="0">
                      <a:pos x="7" y="12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7" h="12">
                      <a:moveTo>
                        <a:pt x="7" y="12"/>
                      </a:moveTo>
                      <a:lnTo>
                        <a:pt x="0" y="0"/>
                      </a:lnTo>
                    </a:path>
                  </a:pathLst>
                </a:custGeom>
                <a:noFill/>
                <a:ln w="12700" cap="rnd" cmpd="sng">
                  <a:solidFill>
                    <a:srgbClr val="333399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</p:grpSp>
        </p:grpSp>
        <p:grpSp>
          <p:nvGrpSpPr>
            <p:cNvPr id="26" name="Group 64"/>
            <p:cNvGrpSpPr>
              <a:grpSpLocks/>
            </p:cNvGrpSpPr>
            <p:nvPr/>
          </p:nvGrpSpPr>
          <p:grpSpPr bwMode="auto">
            <a:xfrm rot="5400000" flipV="1">
              <a:off x="951" y="2177"/>
              <a:ext cx="137" cy="136"/>
              <a:chOff x="5232" y="1207"/>
              <a:chExt cx="137" cy="136"/>
            </a:xfrm>
          </p:grpSpPr>
          <p:grpSp>
            <p:nvGrpSpPr>
              <p:cNvPr id="27" name="Group 65"/>
              <p:cNvGrpSpPr>
                <a:grpSpLocks/>
              </p:cNvGrpSpPr>
              <p:nvPr/>
            </p:nvGrpSpPr>
            <p:grpSpPr bwMode="auto">
              <a:xfrm>
                <a:off x="5232" y="1207"/>
                <a:ext cx="137" cy="136"/>
                <a:chOff x="5232" y="1207"/>
                <a:chExt cx="137" cy="136"/>
              </a:xfrm>
            </p:grpSpPr>
            <p:grpSp>
              <p:nvGrpSpPr>
                <p:cNvPr id="28" name="Group 66"/>
                <p:cNvGrpSpPr>
                  <a:grpSpLocks/>
                </p:cNvGrpSpPr>
                <p:nvPr/>
              </p:nvGrpSpPr>
              <p:grpSpPr bwMode="auto">
                <a:xfrm>
                  <a:off x="5242" y="1216"/>
                  <a:ext cx="120" cy="122"/>
                  <a:chOff x="2144" y="1768"/>
                  <a:chExt cx="123" cy="126"/>
                </a:xfrm>
              </p:grpSpPr>
              <p:grpSp>
                <p:nvGrpSpPr>
                  <p:cNvPr id="29" name="Group 67"/>
                  <p:cNvGrpSpPr>
                    <a:grpSpLocks/>
                  </p:cNvGrpSpPr>
                  <p:nvPr/>
                </p:nvGrpSpPr>
                <p:grpSpPr bwMode="auto">
                  <a:xfrm>
                    <a:off x="2144" y="1768"/>
                    <a:ext cx="123" cy="126"/>
                    <a:chOff x="2144" y="1768"/>
                    <a:chExt cx="123" cy="126"/>
                  </a:xfrm>
                </p:grpSpPr>
                <p:sp>
                  <p:nvSpPr>
                    <p:cNvPr id="52292" name="Freeform 68"/>
                    <p:cNvSpPr>
                      <a:spLocks/>
                    </p:cNvSpPr>
                    <p:nvPr/>
                  </p:nvSpPr>
                  <p:spPr bwMode="auto">
                    <a:xfrm>
                      <a:off x="2144" y="1768"/>
                      <a:ext cx="123" cy="126"/>
                    </a:xfrm>
                    <a:custGeom>
                      <a:avLst/>
                      <a:gdLst/>
                      <a:ahLst/>
                      <a:cxnLst>
                        <a:cxn ang="0">
                          <a:pos x="0" y="126"/>
                        </a:cxn>
                        <a:cxn ang="0">
                          <a:pos x="123" y="126"/>
                        </a:cxn>
                        <a:cxn ang="0">
                          <a:pos x="123" y="0"/>
                        </a:cxn>
                        <a:cxn ang="0">
                          <a:pos x="0" y="126"/>
                        </a:cxn>
                      </a:cxnLst>
                      <a:rect l="0" t="0" r="r" b="b"/>
                      <a:pathLst>
                        <a:path w="123" h="126">
                          <a:moveTo>
                            <a:pt x="0" y="126"/>
                          </a:moveTo>
                          <a:lnTo>
                            <a:pt x="123" y="126"/>
                          </a:lnTo>
                          <a:lnTo>
                            <a:pt x="123" y="0"/>
                          </a:lnTo>
                          <a:lnTo>
                            <a:pt x="0" y="126"/>
                          </a:lnTo>
                          <a:close/>
                        </a:path>
                      </a:pathLst>
                    </a:custGeom>
                    <a:solidFill>
                      <a:srgbClr val="C0C0C0"/>
                    </a:solidFill>
                    <a:ln w="9525">
                      <a:noFill/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52293" name="Freeform 69"/>
                    <p:cNvSpPr>
                      <a:spLocks/>
                    </p:cNvSpPr>
                    <p:nvPr/>
                  </p:nvSpPr>
                  <p:spPr bwMode="auto">
                    <a:xfrm>
                      <a:off x="2144" y="1768"/>
                      <a:ext cx="123" cy="126"/>
                    </a:xfrm>
                    <a:custGeom>
                      <a:avLst/>
                      <a:gdLst/>
                      <a:ahLst/>
                      <a:cxnLst>
                        <a:cxn ang="0">
                          <a:pos x="0" y="126"/>
                        </a:cxn>
                        <a:cxn ang="0">
                          <a:pos x="123" y="126"/>
                        </a:cxn>
                        <a:cxn ang="0">
                          <a:pos x="123" y="0"/>
                        </a:cxn>
                      </a:cxnLst>
                      <a:rect l="0" t="0" r="r" b="b"/>
                      <a:pathLst>
                        <a:path w="123" h="126">
                          <a:moveTo>
                            <a:pt x="0" y="126"/>
                          </a:moveTo>
                          <a:lnTo>
                            <a:pt x="123" y="126"/>
                          </a:lnTo>
                          <a:lnTo>
                            <a:pt x="123" y="0"/>
                          </a:lnTo>
                        </a:path>
                      </a:pathLst>
                    </a:custGeom>
                    <a:solidFill>
                      <a:srgbClr val="C0C0C0"/>
                    </a:solidFill>
                    <a:ln w="12700">
                      <a:solidFill>
                        <a:srgbClr val="919191"/>
                      </a:solidFill>
                      <a:prstDash val="solid"/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0" name="Group 70"/>
                  <p:cNvGrpSpPr>
                    <a:grpSpLocks/>
                  </p:cNvGrpSpPr>
                  <p:nvPr/>
                </p:nvGrpSpPr>
                <p:grpSpPr bwMode="auto">
                  <a:xfrm>
                    <a:off x="2144" y="1768"/>
                    <a:ext cx="123" cy="126"/>
                    <a:chOff x="2144" y="1768"/>
                    <a:chExt cx="123" cy="126"/>
                  </a:xfrm>
                </p:grpSpPr>
                <p:sp>
                  <p:nvSpPr>
                    <p:cNvPr id="52295" name="Freeform 71"/>
                    <p:cNvSpPr>
                      <a:spLocks/>
                    </p:cNvSpPr>
                    <p:nvPr/>
                  </p:nvSpPr>
                  <p:spPr bwMode="auto">
                    <a:xfrm>
                      <a:off x="2144" y="1768"/>
                      <a:ext cx="123" cy="126"/>
                    </a:xfrm>
                    <a:custGeom>
                      <a:avLst/>
                      <a:gdLst/>
                      <a:ahLst/>
                      <a:cxnLst>
                        <a:cxn ang="0">
                          <a:pos x="123" y="0"/>
                        </a:cxn>
                        <a:cxn ang="0">
                          <a:pos x="0" y="0"/>
                        </a:cxn>
                        <a:cxn ang="0">
                          <a:pos x="0" y="126"/>
                        </a:cxn>
                        <a:cxn ang="0">
                          <a:pos x="123" y="0"/>
                        </a:cxn>
                      </a:cxnLst>
                      <a:rect l="0" t="0" r="r" b="b"/>
                      <a:pathLst>
                        <a:path w="123" h="126">
                          <a:moveTo>
                            <a:pt x="123" y="0"/>
                          </a:moveTo>
                          <a:lnTo>
                            <a:pt x="0" y="0"/>
                          </a:lnTo>
                          <a:lnTo>
                            <a:pt x="0" y="126"/>
                          </a:lnTo>
                          <a:lnTo>
                            <a:pt x="123" y="0"/>
                          </a:lnTo>
                          <a:close/>
                        </a:path>
                      </a:pathLst>
                    </a:custGeom>
                    <a:solidFill>
                      <a:srgbClr val="C0C0C0"/>
                    </a:solidFill>
                    <a:ln w="9525">
                      <a:noFill/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52296" name="Freeform 72"/>
                    <p:cNvSpPr>
                      <a:spLocks/>
                    </p:cNvSpPr>
                    <p:nvPr/>
                  </p:nvSpPr>
                  <p:spPr bwMode="auto">
                    <a:xfrm>
                      <a:off x="2144" y="1768"/>
                      <a:ext cx="123" cy="126"/>
                    </a:xfrm>
                    <a:custGeom>
                      <a:avLst/>
                      <a:gdLst/>
                      <a:ahLst/>
                      <a:cxnLst>
                        <a:cxn ang="0">
                          <a:pos x="123" y="0"/>
                        </a:cxn>
                        <a:cxn ang="0">
                          <a:pos x="0" y="0"/>
                        </a:cxn>
                        <a:cxn ang="0">
                          <a:pos x="0" y="126"/>
                        </a:cxn>
                      </a:cxnLst>
                      <a:rect l="0" t="0" r="r" b="b"/>
                      <a:pathLst>
                        <a:path w="123" h="126">
                          <a:moveTo>
                            <a:pt x="123" y="0"/>
                          </a:moveTo>
                          <a:lnTo>
                            <a:pt x="0" y="0"/>
                          </a:lnTo>
                          <a:lnTo>
                            <a:pt x="0" y="126"/>
                          </a:lnTo>
                        </a:path>
                      </a:pathLst>
                    </a:custGeom>
                    <a:solidFill>
                      <a:srgbClr val="C0C0C0"/>
                    </a:solidFill>
                    <a:ln w="12700">
                      <a:solidFill>
                        <a:srgbClr val="FFFFFF"/>
                      </a:solidFill>
                      <a:prstDash val="solid"/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31" name="Group 73"/>
                <p:cNvGrpSpPr>
                  <a:grpSpLocks/>
                </p:cNvGrpSpPr>
                <p:nvPr/>
              </p:nvGrpSpPr>
              <p:grpSpPr bwMode="auto">
                <a:xfrm>
                  <a:off x="5232" y="1207"/>
                  <a:ext cx="137" cy="136"/>
                  <a:chOff x="2134" y="1759"/>
                  <a:chExt cx="140" cy="140"/>
                </a:xfrm>
              </p:grpSpPr>
              <p:sp>
                <p:nvSpPr>
                  <p:cNvPr id="52298" name="Freeform 74"/>
                  <p:cNvSpPr>
                    <a:spLocks/>
                  </p:cNvSpPr>
                  <p:nvPr/>
                </p:nvSpPr>
                <p:spPr bwMode="auto">
                  <a:xfrm>
                    <a:off x="2134" y="1759"/>
                    <a:ext cx="140" cy="140"/>
                  </a:xfrm>
                  <a:custGeom>
                    <a:avLst/>
                    <a:gdLst/>
                    <a:ahLst/>
                    <a:cxnLst>
                      <a:cxn ang="0">
                        <a:pos x="0" y="140"/>
                      </a:cxn>
                      <a:cxn ang="0">
                        <a:pos x="140" y="140"/>
                      </a:cxn>
                      <a:cxn ang="0">
                        <a:pos x="140" y="0"/>
                      </a:cxn>
                    </a:cxnLst>
                    <a:rect l="0" t="0" r="r" b="b"/>
                    <a:pathLst>
                      <a:path w="140" h="140">
                        <a:moveTo>
                          <a:pt x="0" y="140"/>
                        </a:moveTo>
                        <a:lnTo>
                          <a:pt x="140" y="140"/>
                        </a:lnTo>
                        <a:lnTo>
                          <a:pt x="140" y="0"/>
                        </a:lnTo>
                      </a:path>
                    </a:pathLst>
                  </a:custGeom>
                  <a:noFill/>
                  <a:ln w="12700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52299" name="Freeform 75"/>
                  <p:cNvSpPr>
                    <a:spLocks/>
                  </p:cNvSpPr>
                  <p:nvPr/>
                </p:nvSpPr>
                <p:spPr bwMode="auto">
                  <a:xfrm>
                    <a:off x="2134" y="1759"/>
                    <a:ext cx="140" cy="140"/>
                  </a:xfrm>
                  <a:custGeom>
                    <a:avLst/>
                    <a:gdLst/>
                    <a:ahLst/>
                    <a:cxnLst>
                      <a:cxn ang="0">
                        <a:pos x="140" y="0"/>
                      </a:cxn>
                      <a:cxn ang="0">
                        <a:pos x="0" y="0"/>
                      </a:cxn>
                      <a:cxn ang="0">
                        <a:pos x="0" y="140"/>
                      </a:cxn>
                    </a:cxnLst>
                    <a:rect l="0" t="0" r="r" b="b"/>
                    <a:pathLst>
                      <a:path w="140" h="140">
                        <a:moveTo>
                          <a:pt x="140" y="0"/>
                        </a:moveTo>
                        <a:lnTo>
                          <a:pt x="0" y="0"/>
                        </a:lnTo>
                        <a:lnTo>
                          <a:pt x="0" y="140"/>
                        </a:lnTo>
                      </a:path>
                    </a:pathLst>
                  </a:custGeom>
                  <a:noFill/>
                  <a:ln w="12700">
                    <a:solidFill>
                      <a:srgbClr val="CECECE"/>
                    </a:solidFill>
                    <a:prstDash val="solid"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</p:grpSp>
          <p:sp>
            <p:nvSpPr>
              <p:cNvPr id="52300" name="Freeform 76"/>
              <p:cNvSpPr>
                <a:spLocks/>
              </p:cNvSpPr>
              <p:nvPr/>
            </p:nvSpPr>
            <p:spPr bwMode="auto">
              <a:xfrm>
                <a:off x="5262" y="1258"/>
                <a:ext cx="79" cy="39"/>
              </a:xfrm>
              <a:custGeom>
                <a:avLst/>
                <a:gdLst/>
                <a:ahLst/>
                <a:cxnLst>
                  <a:cxn ang="0">
                    <a:pos x="0" y="40"/>
                  </a:cxn>
                  <a:cxn ang="0">
                    <a:pos x="80" y="40"/>
                  </a:cxn>
                  <a:cxn ang="0">
                    <a:pos x="40" y="0"/>
                  </a:cxn>
                  <a:cxn ang="0">
                    <a:pos x="0" y="40"/>
                  </a:cxn>
                </a:cxnLst>
                <a:rect l="0" t="0" r="r" b="b"/>
                <a:pathLst>
                  <a:path w="80" h="40">
                    <a:moveTo>
                      <a:pt x="0" y="40"/>
                    </a:moveTo>
                    <a:lnTo>
                      <a:pt x="80" y="40"/>
                    </a:lnTo>
                    <a:lnTo>
                      <a:pt x="40" y="0"/>
                    </a:lnTo>
                    <a:lnTo>
                      <a:pt x="0" y="4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52301" name="Rectangle 77"/>
          <p:cNvSpPr>
            <a:spLocks noChangeArrowheads="1"/>
          </p:cNvSpPr>
          <p:nvPr/>
        </p:nvSpPr>
        <p:spPr bwMode="auto">
          <a:xfrm>
            <a:off x="1098550" y="2125663"/>
            <a:ext cx="2789238" cy="2422525"/>
          </a:xfrm>
          <a:prstGeom prst="rect">
            <a:avLst/>
          </a:prstGeom>
          <a:gradFill rotWithShape="0">
            <a:gsLst>
              <a:gs pos="0">
                <a:srgbClr val="FFCC66"/>
              </a:gs>
              <a:gs pos="100000">
                <a:srgbClr val="FCFEB9"/>
              </a:gs>
            </a:gsLst>
            <a:path path="rect">
              <a:fillToRect r="100000" b="10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graphicFrame>
        <p:nvGraphicFramePr>
          <p:cNvPr id="52303" name="Object 79"/>
          <p:cNvGraphicFramePr>
            <a:graphicFrameLocks noChangeAspect="1"/>
          </p:cNvGraphicFramePr>
          <p:nvPr/>
        </p:nvGraphicFramePr>
        <p:xfrm>
          <a:off x="3733800" y="774700"/>
          <a:ext cx="4876800" cy="5842000"/>
        </p:xfrm>
        <a:graphic>
          <a:graphicData uri="http://schemas.openxmlformats.org/presentationml/2006/ole">
            <p:oleObj spid="_x0000_s22530" name="Bitmap Image" r:id="rId4" imgW="3847619" imgH="4610744" progId="PBrush">
              <p:embed/>
            </p:oleObj>
          </a:graphicData>
        </a:graphic>
      </p:graphicFrame>
      <p:sp>
        <p:nvSpPr>
          <p:cNvPr id="52304" name="Text Box 80"/>
          <p:cNvSpPr txBox="1">
            <a:spLocks noChangeArrowheads="1"/>
          </p:cNvSpPr>
          <p:nvPr/>
        </p:nvSpPr>
        <p:spPr bwMode="auto">
          <a:xfrm>
            <a:off x="3757613" y="777875"/>
            <a:ext cx="1376362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45720" rIns="45720" anchor="ctr">
            <a:spAutoFit/>
          </a:bodyPr>
          <a:lstStyle/>
          <a:p>
            <a:r>
              <a:rPr lang="en-US" sz="1200" b="1">
                <a:solidFill>
                  <a:srgbClr val="FFFFFF"/>
                </a:solidFill>
                <a:latin typeface="Arial" charset="0"/>
              </a:rPr>
              <a:t>Use 01 Properties</a:t>
            </a:r>
          </a:p>
        </p:txBody>
      </p:sp>
      <p:sp>
        <p:nvSpPr>
          <p:cNvPr id="52305" name="Text Box 81"/>
          <p:cNvSpPr txBox="1">
            <a:spLocks noChangeArrowheads="1"/>
          </p:cNvSpPr>
          <p:nvPr/>
        </p:nvSpPr>
        <p:spPr bwMode="auto">
          <a:xfrm>
            <a:off x="3929063" y="1123950"/>
            <a:ext cx="19050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45720" rIns="45720" anchor="ctr">
            <a:spAutoFit/>
          </a:bodyPr>
          <a:lstStyle/>
          <a:p>
            <a:pPr algn="ctr"/>
            <a:r>
              <a:rPr lang="en-US" sz="1200">
                <a:latin typeface="Arial" charset="0"/>
              </a:rPr>
              <a:t>Remote control</a:t>
            </a:r>
          </a:p>
        </p:txBody>
      </p:sp>
      <p:sp>
        <p:nvSpPr>
          <p:cNvPr id="52306" name="Text Box 82"/>
          <p:cNvSpPr txBox="1">
            <a:spLocks noChangeArrowheads="1"/>
          </p:cNvSpPr>
          <p:nvPr/>
        </p:nvSpPr>
        <p:spPr bwMode="auto">
          <a:xfrm>
            <a:off x="5910263" y="1133475"/>
            <a:ext cx="253365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45720" rIns="45720" anchor="ctr">
            <a:spAutoFit/>
          </a:bodyPr>
          <a:lstStyle/>
          <a:p>
            <a:pPr algn="ctr"/>
            <a:r>
              <a:rPr lang="en-US" sz="1200">
                <a:latin typeface="Arial" charset="0"/>
              </a:rPr>
              <a:t>Terminal Services Profile</a:t>
            </a:r>
          </a:p>
        </p:txBody>
      </p:sp>
      <p:sp>
        <p:nvSpPr>
          <p:cNvPr id="52307" name="Text Box 83"/>
          <p:cNvSpPr txBox="1">
            <a:spLocks noChangeArrowheads="1"/>
          </p:cNvSpPr>
          <p:nvPr/>
        </p:nvSpPr>
        <p:spPr bwMode="auto">
          <a:xfrm>
            <a:off x="3887788" y="1390650"/>
            <a:ext cx="118745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anchor="ctr">
            <a:spAutoFit/>
          </a:bodyPr>
          <a:lstStyle/>
          <a:p>
            <a:pPr algn="ctr"/>
            <a:r>
              <a:rPr lang="en-US" sz="1200">
                <a:latin typeface="Arial" charset="0"/>
              </a:rPr>
              <a:t>Member Of</a:t>
            </a:r>
          </a:p>
        </p:txBody>
      </p:sp>
      <p:sp>
        <p:nvSpPr>
          <p:cNvPr id="52308" name="Text Box 84"/>
          <p:cNvSpPr txBox="1">
            <a:spLocks noChangeArrowheads="1"/>
          </p:cNvSpPr>
          <p:nvPr/>
        </p:nvSpPr>
        <p:spPr bwMode="auto">
          <a:xfrm>
            <a:off x="5135563" y="1390650"/>
            <a:ext cx="84455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anchor="ctr">
            <a:spAutoFit/>
          </a:bodyPr>
          <a:lstStyle/>
          <a:p>
            <a:pPr algn="ctr"/>
            <a:r>
              <a:rPr lang="en-US" sz="1200">
                <a:latin typeface="Arial" charset="0"/>
              </a:rPr>
              <a:t>Dial-in</a:t>
            </a:r>
          </a:p>
        </p:txBody>
      </p:sp>
      <p:sp>
        <p:nvSpPr>
          <p:cNvPr id="52309" name="Text Box 85"/>
          <p:cNvSpPr txBox="1">
            <a:spLocks noChangeArrowheads="1"/>
          </p:cNvSpPr>
          <p:nvPr/>
        </p:nvSpPr>
        <p:spPr bwMode="auto">
          <a:xfrm>
            <a:off x="6088063" y="1390650"/>
            <a:ext cx="12446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anchor="ctr">
            <a:spAutoFit/>
          </a:bodyPr>
          <a:lstStyle/>
          <a:p>
            <a:pPr algn="ctr"/>
            <a:r>
              <a:rPr lang="en-US" sz="1200">
                <a:latin typeface="Arial" charset="0"/>
              </a:rPr>
              <a:t>Environment</a:t>
            </a:r>
          </a:p>
        </p:txBody>
      </p:sp>
      <p:sp>
        <p:nvSpPr>
          <p:cNvPr id="52310" name="Text Box 86"/>
          <p:cNvSpPr txBox="1">
            <a:spLocks noChangeArrowheads="1"/>
          </p:cNvSpPr>
          <p:nvPr/>
        </p:nvSpPr>
        <p:spPr bwMode="auto">
          <a:xfrm>
            <a:off x="7402513" y="1390650"/>
            <a:ext cx="10160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anchor="ctr">
            <a:spAutoFit/>
          </a:bodyPr>
          <a:lstStyle/>
          <a:p>
            <a:pPr algn="ctr"/>
            <a:r>
              <a:rPr lang="en-US" sz="1200">
                <a:latin typeface="Arial" charset="0"/>
              </a:rPr>
              <a:t>Sessions</a:t>
            </a:r>
          </a:p>
        </p:txBody>
      </p:sp>
      <p:sp>
        <p:nvSpPr>
          <p:cNvPr id="52311" name="Text Box 87"/>
          <p:cNvSpPr txBox="1">
            <a:spLocks noChangeArrowheads="1"/>
          </p:cNvSpPr>
          <p:nvPr/>
        </p:nvSpPr>
        <p:spPr bwMode="auto">
          <a:xfrm>
            <a:off x="3868738" y="1600200"/>
            <a:ext cx="69215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anchor="ctr">
            <a:spAutoFit/>
          </a:bodyPr>
          <a:lstStyle/>
          <a:p>
            <a:pPr algn="ctr"/>
            <a:r>
              <a:rPr lang="en-US" sz="1200">
                <a:latin typeface="Arial" charset="0"/>
              </a:rPr>
              <a:t>General</a:t>
            </a:r>
          </a:p>
        </p:txBody>
      </p:sp>
      <p:sp>
        <p:nvSpPr>
          <p:cNvPr id="52312" name="Text Box 88"/>
          <p:cNvSpPr txBox="1">
            <a:spLocks noChangeArrowheads="1"/>
          </p:cNvSpPr>
          <p:nvPr/>
        </p:nvSpPr>
        <p:spPr bwMode="auto">
          <a:xfrm>
            <a:off x="4554538" y="1609725"/>
            <a:ext cx="7112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anchor="ctr">
            <a:spAutoFit/>
          </a:bodyPr>
          <a:lstStyle/>
          <a:p>
            <a:pPr algn="ctr"/>
            <a:r>
              <a:rPr lang="en-US" sz="1200">
                <a:latin typeface="Arial" charset="0"/>
              </a:rPr>
              <a:t>Address</a:t>
            </a:r>
          </a:p>
        </p:txBody>
      </p:sp>
      <p:sp>
        <p:nvSpPr>
          <p:cNvPr id="52313" name="Text Box 89"/>
          <p:cNvSpPr txBox="1">
            <a:spLocks noChangeArrowheads="1"/>
          </p:cNvSpPr>
          <p:nvPr/>
        </p:nvSpPr>
        <p:spPr bwMode="auto">
          <a:xfrm>
            <a:off x="5259388" y="1600200"/>
            <a:ext cx="7493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anchor="ctr">
            <a:spAutoFit/>
          </a:bodyPr>
          <a:lstStyle/>
          <a:p>
            <a:pPr algn="ctr"/>
            <a:r>
              <a:rPr lang="en-US" sz="1200">
                <a:latin typeface="Arial" charset="0"/>
              </a:rPr>
              <a:t>Account</a:t>
            </a:r>
          </a:p>
        </p:txBody>
      </p:sp>
      <p:sp>
        <p:nvSpPr>
          <p:cNvPr id="52314" name="Text Box 90"/>
          <p:cNvSpPr txBox="1">
            <a:spLocks noChangeArrowheads="1"/>
          </p:cNvSpPr>
          <p:nvPr/>
        </p:nvSpPr>
        <p:spPr bwMode="auto">
          <a:xfrm>
            <a:off x="6021388" y="1600200"/>
            <a:ext cx="57785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anchor="ctr">
            <a:spAutoFit/>
          </a:bodyPr>
          <a:lstStyle/>
          <a:p>
            <a:pPr algn="ctr"/>
            <a:r>
              <a:rPr lang="en-US" sz="1200">
                <a:latin typeface="Arial" charset="0"/>
              </a:rPr>
              <a:t>Profile</a:t>
            </a:r>
          </a:p>
        </p:txBody>
      </p:sp>
      <p:sp>
        <p:nvSpPr>
          <p:cNvPr id="52315" name="Text Box 91"/>
          <p:cNvSpPr txBox="1">
            <a:spLocks noChangeArrowheads="1"/>
          </p:cNvSpPr>
          <p:nvPr/>
        </p:nvSpPr>
        <p:spPr bwMode="auto">
          <a:xfrm>
            <a:off x="6611938" y="1619250"/>
            <a:ext cx="88265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anchor="ctr">
            <a:spAutoFit/>
          </a:bodyPr>
          <a:lstStyle/>
          <a:p>
            <a:pPr algn="ctr"/>
            <a:r>
              <a:rPr lang="en-US" sz="1200">
                <a:latin typeface="Arial" charset="0"/>
              </a:rPr>
              <a:t>Telephones</a:t>
            </a:r>
          </a:p>
        </p:txBody>
      </p:sp>
      <p:sp>
        <p:nvSpPr>
          <p:cNvPr id="52316" name="Text Box 92"/>
          <p:cNvSpPr txBox="1">
            <a:spLocks noChangeArrowheads="1"/>
          </p:cNvSpPr>
          <p:nvPr/>
        </p:nvSpPr>
        <p:spPr bwMode="auto">
          <a:xfrm>
            <a:off x="7507288" y="1609725"/>
            <a:ext cx="95885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anchor="ctr">
            <a:spAutoFit/>
          </a:bodyPr>
          <a:lstStyle/>
          <a:p>
            <a:pPr algn="ctr"/>
            <a:r>
              <a:rPr lang="en-US" sz="1200">
                <a:latin typeface="Arial" charset="0"/>
              </a:rPr>
              <a:t>Organization</a:t>
            </a:r>
          </a:p>
        </p:txBody>
      </p:sp>
      <p:sp>
        <p:nvSpPr>
          <p:cNvPr id="52317" name="Text Box 93"/>
          <p:cNvSpPr txBox="1">
            <a:spLocks noChangeArrowheads="1"/>
          </p:cNvSpPr>
          <p:nvPr/>
        </p:nvSpPr>
        <p:spPr bwMode="auto">
          <a:xfrm>
            <a:off x="6259513" y="2195513"/>
            <a:ext cx="1454150" cy="18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en-US" sz="1200">
                <a:latin typeface="Arial" charset="0"/>
              </a:rPr>
              <a:t>@nwtraders.msft</a:t>
            </a:r>
          </a:p>
        </p:txBody>
      </p:sp>
      <p:sp>
        <p:nvSpPr>
          <p:cNvPr id="52318" name="Text Box 94"/>
          <p:cNvSpPr txBox="1">
            <a:spLocks noChangeArrowheads="1"/>
          </p:cNvSpPr>
          <p:nvPr/>
        </p:nvSpPr>
        <p:spPr bwMode="auto">
          <a:xfrm>
            <a:off x="4049713" y="2185988"/>
            <a:ext cx="1454150" cy="18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en-US" sz="1200">
                <a:solidFill>
                  <a:schemeClr val="bg1"/>
                </a:solidFill>
                <a:latin typeface="Arial" charset="0"/>
              </a:rPr>
              <a:t>User01</a:t>
            </a:r>
          </a:p>
        </p:txBody>
      </p:sp>
      <p:sp>
        <p:nvSpPr>
          <p:cNvPr id="52319" name="Text Box 95"/>
          <p:cNvSpPr txBox="1">
            <a:spLocks noChangeArrowheads="1"/>
          </p:cNvSpPr>
          <p:nvPr/>
        </p:nvSpPr>
        <p:spPr bwMode="auto">
          <a:xfrm>
            <a:off x="4030663" y="1966913"/>
            <a:ext cx="1454150" cy="18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en-US" sz="1200" u="sng">
                <a:latin typeface="Arial" charset="0"/>
              </a:rPr>
              <a:t>U</a:t>
            </a:r>
            <a:r>
              <a:rPr lang="en-US" sz="1200">
                <a:latin typeface="Arial" charset="0"/>
              </a:rPr>
              <a:t>ser logon name:</a:t>
            </a:r>
          </a:p>
        </p:txBody>
      </p:sp>
      <p:sp>
        <p:nvSpPr>
          <p:cNvPr id="52320" name="Text Box 96"/>
          <p:cNvSpPr txBox="1">
            <a:spLocks noChangeArrowheads="1"/>
          </p:cNvSpPr>
          <p:nvPr/>
        </p:nvSpPr>
        <p:spPr bwMode="auto">
          <a:xfrm>
            <a:off x="4025900" y="2516188"/>
            <a:ext cx="3086100" cy="18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>
            <a:spAutoFit/>
          </a:bodyPr>
          <a:lstStyle/>
          <a:p>
            <a:r>
              <a:rPr lang="en-US" sz="1200">
                <a:latin typeface="Arial" charset="0"/>
              </a:rPr>
              <a:t>User logon name (pre-</a:t>
            </a:r>
            <a:r>
              <a:rPr lang="en-US" sz="1200" u="sng">
                <a:latin typeface="Arial" charset="0"/>
              </a:rPr>
              <a:t>W</a:t>
            </a:r>
            <a:r>
              <a:rPr lang="en-US" sz="1200">
                <a:latin typeface="Arial" charset="0"/>
              </a:rPr>
              <a:t>indows 2000):</a:t>
            </a:r>
          </a:p>
        </p:txBody>
      </p:sp>
      <p:sp>
        <p:nvSpPr>
          <p:cNvPr id="52321" name="Text Box 97"/>
          <p:cNvSpPr txBox="1">
            <a:spLocks noChangeArrowheads="1"/>
          </p:cNvSpPr>
          <p:nvPr/>
        </p:nvSpPr>
        <p:spPr bwMode="auto">
          <a:xfrm>
            <a:off x="4064000" y="2744788"/>
            <a:ext cx="1524000" cy="18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>
            <a:spAutoFit/>
          </a:bodyPr>
          <a:lstStyle/>
          <a:p>
            <a:r>
              <a:rPr lang="en-US" sz="1200">
                <a:latin typeface="Arial" charset="0"/>
              </a:rPr>
              <a:t>NWTRADERS\</a:t>
            </a:r>
          </a:p>
        </p:txBody>
      </p:sp>
      <p:sp>
        <p:nvSpPr>
          <p:cNvPr id="52322" name="Rectangle 98"/>
          <p:cNvSpPr>
            <a:spLocks noChangeArrowheads="1"/>
          </p:cNvSpPr>
          <p:nvPr/>
        </p:nvSpPr>
        <p:spPr bwMode="auto">
          <a:xfrm>
            <a:off x="4216400" y="3514725"/>
            <a:ext cx="1436688" cy="182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chemeClr val="bg1"/>
            </a:outerShdw>
          </a:effectLst>
        </p:spPr>
        <p:txBody>
          <a:bodyPr wrap="none" lIns="0" tIns="0" rIns="0" bIns="0">
            <a:spAutoFit/>
          </a:bodyPr>
          <a:lstStyle/>
          <a:p>
            <a:r>
              <a:rPr lang="en-US" sz="1200">
                <a:solidFill>
                  <a:srgbClr val="7F7F7F"/>
                </a:solidFill>
                <a:latin typeface="Arial" charset="0"/>
              </a:rPr>
              <a:t>A</a:t>
            </a:r>
            <a:r>
              <a:rPr lang="en-US" sz="1200" u="sng">
                <a:solidFill>
                  <a:srgbClr val="7F7F7F"/>
                </a:solidFill>
                <a:latin typeface="Arial" charset="0"/>
              </a:rPr>
              <a:t>c</a:t>
            </a:r>
            <a:r>
              <a:rPr lang="en-US" sz="1200">
                <a:solidFill>
                  <a:srgbClr val="7F7F7F"/>
                </a:solidFill>
                <a:latin typeface="Arial" charset="0"/>
              </a:rPr>
              <a:t>count is locked out</a:t>
            </a:r>
          </a:p>
        </p:txBody>
      </p:sp>
      <p:sp>
        <p:nvSpPr>
          <p:cNvPr id="52323" name="Rectangle 99"/>
          <p:cNvSpPr>
            <a:spLocks noChangeArrowheads="1"/>
          </p:cNvSpPr>
          <p:nvPr/>
        </p:nvSpPr>
        <p:spPr bwMode="auto">
          <a:xfrm>
            <a:off x="4146550" y="3128963"/>
            <a:ext cx="1031875" cy="18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r>
              <a:rPr lang="en-US" sz="1200" u="sng">
                <a:solidFill>
                  <a:srgbClr val="000000"/>
                </a:solidFill>
                <a:latin typeface="Arial" charset="0"/>
              </a:rPr>
              <a:t>L</a:t>
            </a:r>
            <a:r>
              <a:rPr lang="en-US" sz="1200">
                <a:solidFill>
                  <a:srgbClr val="000000"/>
                </a:solidFill>
                <a:latin typeface="Arial" charset="0"/>
              </a:rPr>
              <a:t>ogon Hours…</a:t>
            </a:r>
            <a:endParaRPr lang="en-US" sz="1200">
              <a:latin typeface="Arial" charset="0"/>
            </a:endParaRPr>
          </a:p>
        </p:txBody>
      </p:sp>
      <p:sp>
        <p:nvSpPr>
          <p:cNvPr id="52324" name="Text Box 100"/>
          <p:cNvSpPr txBox="1">
            <a:spLocks noChangeArrowheads="1"/>
          </p:cNvSpPr>
          <p:nvPr/>
        </p:nvSpPr>
        <p:spPr bwMode="auto">
          <a:xfrm>
            <a:off x="6254750" y="2744788"/>
            <a:ext cx="1524000" cy="18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>
            <a:spAutoFit/>
          </a:bodyPr>
          <a:lstStyle/>
          <a:p>
            <a:r>
              <a:rPr lang="en-US" sz="1200">
                <a:latin typeface="Arial" charset="0"/>
              </a:rPr>
              <a:t>Student01</a:t>
            </a:r>
          </a:p>
        </p:txBody>
      </p:sp>
      <p:sp>
        <p:nvSpPr>
          <p:cNvPr id="52325" name="Rectangle 101"/>
          <p:cNvSpPr>
            <a:spLocks noChangeArrowheads="1"/>
          </p:cNvSpPr>
          <p:nvPr/>
        </p:nvSpPr>
        <p:spPr bwMode="auto">
          <a:xfrm>
            <a:off x="5346700" y="3128963"/>
            <a:ext cx="1031875" cy="18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r>
              <a:rPr lang="en-US" sz="1200">
                <a:solidFill>
                  <a:srgbClr val="000000"/>
                </a:solidFill>
                <a:latin typeface="Arial" charset="0"/>
              </a:rPr>
              <a:t>Log On </a:t>
            </a:r>
            <a:r>
              <a:rPr lang="en-US" sz="1200" u="sng">
                <a:solidFill>
                  <a:srgbClr val="000000"/>
                </a:solidFill>
                <a:latin typeface="Arial" charset="0"/>
              </a:rPr>
              <a:t>T</a:t>
            </a:r>
            <a:r>
              <a:rPr lang="en-US" sz="1200">
                <a:solidFill>
                  <a:srgbClr val="000000"/>
                </a:solidFill>
                <a:latin typeface="Arial" charset="0"/>
              </a:rPr>
              <a:t>o…</a:t>
            </a:r>
            <a:endParaRPr lang="en-US" sz="1200">
              <a:latin typeface="Arial" charset="0"/>
            </a:endParaRPr>
          </a:p>
        </p:txBody>
      </p:sp>
      <p:sp>
        <p:nvSpPr>
          <p:cNvPr id="52326" name="Rectangle 102"/>
          <p:cNvSpPr>
            <a:spLocks noChangeArrowheads="1"/>
          </p:cNvSpPr>
          <p:nvPr/>
        </p:nvSpPr>
        <p:spPr bwMode="auto">
          <a:xfrm>
            <a:off x="4032250" y="3814763"/>
            <a:ext cx="1908175" cy="18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r>
              <a:rPr lang="en-US" sz="1200">
                <a:solidFill>
                  <a:srgbClr val="000000"/>
                </a:solidFill>
                <a:latin typeface="Arial" charset="0"/>
              </a:rPr>
              <a:t>  Account </a:t>
            </a:r>
            <a:r>
              <a:rPr lang="en-US" sz="1200" u="sng">
                <a:solidFill>
                  <a:srgbClr val="000000"/>
                </a:solidFill>
                <a:latin typeface="Arial" charset="0"/>
              </a:rPr>
              <a:t>o</a:t>
            </a:r>
            <a:r>
              <a:rPr lang="en-US" sz="1200">
                <a:solidFill>
                  <a:srgbClr val="000000"/>
                </a:solidFill>
                <a:latin typeface="Arial" charset="0"/>
              </a:rPr>
              <a:t>ptions:</a:t>
            </a:r>
            <a:endParaRPr lang="en-US" sz="1200">
              <a:latin typeface="Arial" charset="0"/>
            </a:endParaRPr>
          </a:p>
        </p:txBody>
      </p:sp>
      <p:sp>
        <p:nvSpPr>
          <p:cNvPr id="52327" name="Rectangle 103"/>
          <p:cNvSpPr>
            <a:spLocks noChangeArrowheads="1"/>
          </p:cNvSpPr>
          <p:nvPr/>
        </p:nvSpPr>
        <p:spPr bwMode="auto">
          <a:xfrm>
            <a:off x="4394200" y="4100513"/>
            <a:ext cx="3032125" cy="18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r>
              <a:rPr lang="en-US" sz="1200">
                <a:solidFill>
                  <a:srgbClr val="000000"/>
                </a:solidFill>
                <a:latin typeface="Arial" charset="0"/>
              </a:rPr>
              <a:t>User must change password at next logon</a:t>
            </a:r>
            <a:endParaRPr lang="en-US" sz="1200">
              <a:latin typeface="Arial" charset="0"/>
            </a:endParaRPr>
          </a:p>
        </p:txBody>
      </p:sp>
      <p:sp>
        <p:nvSpPr>
          <p:cNvPr id="52328" name="Rectangle 104"/>
          <p:cNvSpPr>
            <a:spLocks noChangeArrowheads="1"/>
          </p:cNvSpPr>
          <p:nvPr/>
        </p:nvSpPr>
        <p:spPr bwMode="auto">
          <a:xfrm>
            <a:off x="4394200" y="4310063"/>
            <a:ext cx="3032125" cy="18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r>
              <a:rPr lang="en-US" sz="1200">
                <a:solidFill>
                  <a:srgbClr val="000000"/>
                </a:solidFill>
                <a:latin typeface="Arial" charset="0"/>
              </a:rPr>
              <a:t>User cannot change password</a:t>
            </a:r>
            <a:endParaRPr lang="en-US" sz="1200">
              <a:latin typeface="Arial" charset="0"/>
            </a:endParaRPr>
          </a:p>
        </p:txBody>
      </p:sp>
      <p:sp>
        <p:nvSpPr>
          <p:cNvPr id="52329" name="Rectangle 105"/>
          <p:cNvSpPr>
            <a:spLocks noChangeArrowheads="1"/>
          </p:cNvSpPr>
          <p:nvPr/>
        </p:nvSpPr>
        <p:spPr bwMode="auto">
          <a:xfrm>
            <a:off x="4394200" y="4519613"/>
            <a:ext cx="3032125" cy="18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r>
              <a:rPr lang="en-US" sz="1200">
                <a:solidFill>
                  <a:srgbClr val="000000"/>
                </a:solidFill>
                <a:latin typeface="Arial" charset="0"/>
              </a:rPr>
              <a:t>Password never expires</a:t>
            </a:r>
            <a:endParaRPr lang="en-US" sz="1200">
              <a:latin typeface="Arial" charset="0"/>
            </a:endParaRPr>
          </a:p>
        </p:txBody>
      </p:sp>
      <p:sp>
        <p:nvSpPr>
          <p:cNvPr id="52330" name="Rectangle 106"/>
          <p:cNvSpPr>
            <a:spLocks noChangeArrowheads="1"/>
          </p:cNvSpPr>
          <p:nvPr/>
        </p:nvSpPr>
        <p:spPr bwMode="auto">
          <a:xfrm>
            <a:off x="4394200" y="4729163"/>
            <a:ext cx="3032125" cy="18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r>
              <a:rPr lang="en-US" sz="1200">
                <a:solidFill>
                  <a:srgbClr val="000000"/>
                </a:solidFill>
                <a:latin typeface="Arial" charset="0"/>
              </a:rPr>
              <a:t>Store password using reversible encryption</a:t>
            </a:r>
            <a:endParaRPr lang="en-US" sz="1200">
              <a:latin typeface="Arial" charset="0"/>
            </a:endParaRPr>
          </a:p>
        </p:txBody>
      </p:sp>
      <p:sp>
        <p:nvSpPr>
          <p:cNvPr id="52331" name="Rectangle 107"/>
          <p:cNvSpPr>
            <a:spLocks noChangeArrowheads="1"/>
          </p:cNvSpPr>
          <p:nvPr/>
        </p:nvSpPr>
        <p:spPr bwMode="auto">
          <a:xfrm>
            <a:off x="4137025" y="5081588"/>
            <a:ext cx="1298575" cy="18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r>
              <a:rPr lang="en-US" sz="1200">
                <a:solidFill>
                  <a:srgbClr val="000000"/>
                </a:solidFill>
                <a:latin typeface="Arial" charset="0"/>
              </a:rPr>
              <a:t>Account expires:</a:t>
            </a:r>
            <a:endParaRPr lang="en-US" sz="1200">
              <a:latin typeface="Arial" charset="0"/>
            </a:endParaRPr>
          </a:p>
        </p:txBody>
      </p:sp>
      <p:sp>
        <p:nvSpPr>
          <p:cNvPr id="52332" name="Rectangle 108"/>
          <p:cNvSpPr>
            <a:spLocks noChangeArrowheads="1"/>
          </p:cNvSpPr>
          <p:nvPr/>
        </p:nvSpPr>
        <p:spPr bwMode="auto">
          <a:xfrm>
            <a:off x="4394200" y="5338763"/>
            <a:ext cx="441325" cy="18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r>
              <a:rPr lang="en-US" sz="1200">
                <a:solidFill>
                  <a:srgbClr val="000000"/>
                </a:solidFill>
                <a:latin typeface="Arial" charset="0"/>
              </a:rPr>
              <a:t>Ne</a:t>
            </a:r>
            <a:r>
              <a:rPr lang="en-US" sz="1200" u="sng">
                <a:solidFill>
                  <a:srgbClr val="000000"/>
                </a:solidFill>
                <a:latin typeface="Arial" charset="0"/>
              </a:rPr>
              <a:t>v</a:t>
            </a:r>
            <a:r>
              <a:rPr lang="en-US" sz="1200">
                <a:solidFill>
                  <a:srgbClr val="000000"/>
                </a:solidFill>
                <a:latin typeface="Arial" charset="0"/>
              </a:rPr>
              <a:t>er</a:t>
            </a:r>
            <a:endParaRPr lang="en-US" sz="1200">
              <a:latin typeface="Arial" charset="0"/>
            </a:endParaRPr>
          </a:p>
        </p:txBody>
      </p:sp>
      <p:sp>
        <p:nvSpPr>
          <p:cNvPr id="52333" name="Rectangle 109"/>
          <p:cNvSpPr>
            <a:spLocks noChangeArrowheads="1"/>
          </p:cNvSpPr>
          <p:nvPr/>
        </p:nvSpPr>
        <p:spPr bwMode="auto">
          <a:xfrm>
            <a:off x="4394200" y="5586413"/>
            <a:ext cx="574675" cy="18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r>
              <a:rPr lang="en-US" sz="1200" u="sng">
                <a:solidFill>
                  <a:srgbClr val="000000"/>
                </a:solidFill>
                <a:latin typeface="Arial" charset="0"/>
              </a:rPr>
              <a:t>E</a:t>
            </a:r>
            <a:r>
              <a:rPr lang="en-US" sz="1200">
                <a:solidFill>
                  <a:srgbClr val="000000"/>
                </a:solidFill>
                <a:latin typeface="Arial" charset="0"/>
              </a:rPr>
              <a:t>nd of:</a:t>
            </a:r>
            <a:endParaRPr lang="en-US" sz="1200">
              <a:latin typeface="Arial" charset="0"/>
            </a:endParaRPr>
          </a:p>
        </p:txBody>
      </p:sp>
      <p:sp>
        <p:nvSpPr>
          <p:cNvPr id="52334" name="Rectangle 110"/>
          <p:cNvSpPr>
            <a:spLocks noChangeArrowheads="1"/>
          </p:cNvSpPr>
          <p:nvPr/>
        </p:nvSpPr>
        <p:spPr bwMode="auto">
          <a:xfrm>
            <a:off x="5270500" y="5595938"/>
            <a:ext cx="2593975" cy="18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r>
              <a:rPr lang="en-US" sz="1200">
                <a:solidFill>
                  <a:srgbClr val="969696"/>
                </a:solidFill>
                <a:latin typeface="Arial" charset="0"/>
              </a:rPr>
              <a:t>Wednesday, November 24, 1999</a:t>
            </a:r>
          </a:p>
        </p:txBody>
      </p:sp>
      <p:sp>
        <p:nvSpPr>
          <p:cNvPr id="52335" name="Text Box 111"/>
          <p:cNvSpPr txBox="1">
            <a:spLocks noChangeArrowheads="1"/>
          </p:cNvSpPr>
          <p:nvPr/>
        </p:nvSpPr>
        <p:spPr bwMode="auto">
          <a:xfrm>
            <a:off x="5645150" y="6248400"/>
            <a:ext cx="876300" cy="182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>
            <a:spAutoFit/>
          </a:bodyPr>
          <a:lstStyle/>
          <a:p>
            <a:pPr algn="ctr"/>
            <a:r>
              <a:rPr lang="en-US" sz="1200">
                <a:latin typeface="Arial" charset="0"/>
              </a:rPr>
              <a:t>OK</a:t>
            </a:r>
          </a:p>
        </p:txBody>
      </p:sp>
      <p:sp>
        <p:nvSpPr>
          <p:cNvPr id="52336" name="Text Box 112"/>
          <p:cNvSpPr txBox="1">
            <a:spLocks noChangeArrowheads="1"/>
          </p:cNvSpPr>
          <p:nvPr/>
        </p:nvSpPr>
        <p:spPr bwMode="auto">
          <a:xfrm>
            <a:off x="6578600" y="6248400"/>
            <a:ext cx="876300" cy="182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>
            <a:spAutoFit/>
          </a:bodyPr>
          <a:lstStyle/>
          <a:p>
            <a:pPr algn="ctr"/>
            <a:r>
              <a:rPr lang="en-US" sz="1200">
                <a:latin typeface="Arial" charset="0"/>
              </a:rPr>
              <a:t>Cancel</a:t>
            </a:r>
          </a:p>
        </p:txBody>
      </p:sp>
      <p:sp>
        <p:nvSpPr>
          <p:cNvPr id="52337" name="Rectangle 113"/>
          <p:cNvSpPr>
            <a:spLocks noChangeArrowheads="1"/>
          </p:cNvSpPr>
          <p:nvPr/>
        </p:nvSpPr>
        <p:spPr bwMode="auto">
          <a:xfrm>
            <a:off x="7840663" y="6248400"/>
            <a:ext cx="379412" cy="182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chemeClr val="bg1"/>
            </a:outerShdw>
          </a:effectLst>
        </p:spPr>
        <p:txBody>
          <a:bodyPr wrap="none" lIns="0" tIns="0" rIns="0" bIns="0">
            <a:spAutoFit/>
          </a:bodyPr>
          <a:lstStyle/>
          <a:p>
            <a:r>
              <a:rPr lang="en-US" sz="1200" u="sng">
                <a:solidFill>
                  <a:srgbClr val="7F7F7F"/>
                </a:solidFill>
                <a:latin typeface="Arial" charset="0"/>
              </a:rPr>
              <a:t>A</a:t>
            </a:r>
            <a:r>
              <a:rPr lang="en-US" sz="1200">
                <a:solidFill>
                  <a:srgbClr val="7F7F7F"/>
                </a:solidFill>
                <a:latin typeface="Arial" charset="0"/>
              </a:rPr>
              <a:t>pply</a:t>
            </a:r>
          </a:p>
        </p:txBody>
      </p:sp>
      <p:grpSp>
        <p:nvGrpSpPr>
          <p:cNvPr id="52224" name="Group 114"/>
          <p:cNvGrpSpPr>
            <a:grpSpLocks/>
          </p:cNvGrpSpPr>
          <p:nvPr/>
        </p:nvGrpSpPr>
        <p:grpSpPr bwMode="auto">
          <a:xfrm>
            <a:off x="1176338" y="2214563"/>
            <a:ext cx="2543175" cy="3605212"/>
            <a:chOff x="741" y="1395"/>
            <a:chExt cx="1602" cy="2271"/>
          </a:xfrm>
        </p:grpSpPr>
        <p:graphicFrame>
          <p:nvGraphicFramePr>
            <p:cNvPr id="52339" name="Object 115"/>
            <p:cNvGraphicFramePr>
              <a:graphicFrameLocks noChangeAspect="1"/>
            </p:cNvGraphicFramePr>
            <p:nvPr/>
          </p:nvGraphicFramePr>
          <p:xfrm>
            <a:off x="741" y="1395"/>
            <a:ext cx="1602" cy="2271"/>
          </p:xfrm>
          <a:graphic>
            <a:graphicData uri="http://schemas.openxmlformats.org/presentationml/2006/ole">
              <p:oleObj spid="_x0000_s22531" name="Bitmap Image" r:id="rId5" imgW="1647619" imgH="2505425" progId="PBrush">
                <p:embed/>
              </p:oleObj>
            </a:graphicData>
          </a:graphic>
        </p:graphicFrame>
        <p:sp>
          <p:nvSpPr>
            <p:cNvPr id="52340" name="Text Box 116"/>
            <p:cNvSpPr txBox="1">
              <a:spLocks noChangeArrowheads="1"/>
            </p:cNvSpPr>
            <p:nvPr/>
          </p:nvSpPr>
          <p:spPr bwMode="auto">
            <a:xfrm>
              <a:off x="877" y="1442"/>
              <a:ext cx="43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 anchor="ctr">
              <a:spAutoFit/>
            </a:bodyPr>
            <a:lstStyle/>
            <a:p>
              <a:r>
                <a:rPr lang="en-US" sz="1200">
                  <a:latin typeface="Arial" charset="0"/>
                </a:rPr>
                <a:t>Copy…</a:t>
              </a:r>
            </a:p>
          </p:txBody>
        </p:sp>
        <p:sp>
          <p:nvSpPr>
            <p:cNvPr id="52341" name="Text Box 117"/>
            <p:cNvSpPr txBox="1">
              <a:spLocks noChangeArrowheads="1"/>
            </p:cNvSpPr>
            <p:nvPr/>
          </p:nvSpPr>
          <p:spPr bwMode="auto">
            <a:xfrm>
              <a:off x="877" y="1588"/>
              <a:ext cx="143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 anchor="ctr">
              <a:spAutoFit/>
            </a:bodyPr>
            <a:lstStyle/>
            <a:p>
              <a:r>
                <a:rPr lang="en-US" sz="1200">
                  <a:latin typeface="Arial" charset="0"/>
                </a:rPr>
                <a:t>Add members to a group……</a:t>
              </a:r>
            </a:p>
          </p:txBody>
        </p:sp>
        <p:sp>
          <p:nvSpPr>
            <p:cNvPr id="52342" name="Text Box 118"/>
            <p:cNvSpPr txBox="1">
              <a:spLocks noChangeArrowheads="1"/>
            </p:cNvSpPr>
            <p:nvPr/>
          </p:nvSpPr>
          <p:spPr bwMode="auto">
            <a:xfrm>
              <a:off x="877" y="1880"/>
              <a:ext cx="1108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 anchor="ctr">
              <a:spAutoFit/>
            </a:bodyPr>
            <a:lstStyle/>
            <a:p>
              <a:r>
                <a:rPr lang="en-US" sz="1200">
                  <a:latin typeface="Arial" charset="0"/>
                </a:rPr>
                <a:t>Reset Password…</a:t>
              </a:r>
            </a:p>
          </p:txBody>
        </p:sp>
        <p:sp>
          <p:nvSpPr>
            <p:cNvPr id="52343" name="Text Box 119"/>
            <p:cNvSpPr txBox="1">
              <a:spLocks noChangeArrowheads="1"/>
            </p:cNvSpPr>
            <p:nvPr/>
          </p:nvSpPr>
          <p:spPr bwMode="auto">
            <a:xfrm>
              <a:off x="877" y="1734"/>
              <a:ext cx="102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 anchor="ctr">
              <a:spAutoFit/>
            </a:bodyPr>
            <a:lstStyle/>
            <a:p>
              <a:r>
                <a:rPr lang="en-US" sz="1200">
                  <a:latin typeface="Arial" charset="0"/>
                </a:rPr>
                <a:t>Disable Account</a:t>
              </a:r>
            </a:p>
          </p:txBody>
        </p:sp>
        <p:sp>
          <p:nvSpPr>
            <p:cNvPr id="52344" name="Text Box 120"/>
            <p:cNvSpPr txBox="1">
              <a:spLocks noChangeArrowheads="1"/>
            </p:cNvSpPr>
            <p:nvPr/>
          </p:nvSpPr>
          <p:spPr bwMode="auto">
            <a:xfrm>
              <a:off x="877" y="2026"/>
              <a:ext cx="43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 anchor="ctr">
              <a:spAutoFit/>
            </a:bodyPr>
            <a:lstStyle/>
            <a:p>
              <a:r>
                <a:rPr lang="en-US" sz="1200">
                  <a:latin typeface="Arial" charset="0"/>
                </a:rPr>
                <a:t>Move…</a:t>
              </a:r>
            </a:p>
          </p:txBody>
        </p:sp>
        <p:sp>
          <p:nvSpPr>
            <p:cNvPr id="52345" name="Text Box 121"/>
            <p:cNvSpPr txBox="1">
              <a:spLocks noChangeArrowheads="1"/>
            </p:cNvSpPr>
            <p:nvPr/>
          </p:nvSpPr>
          <p:spPr bwMode="auto">
            <a:xfrm>
              <a:off x="877" y="2172"/>
              <a:ext cx="95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 anchor="ctr">
              <a:spAutoFit/>
            </a:bodyPr>
            <a:lstStyle/>
            <a:p>
              <a:r>
                <a:rPr lang="en-US" sz="1200">
                  <a:latin typeface="Arial" charset="0"/>
                </a:rPr>
                <a:t>Open home page</a:t>
              </a:r>
            </a:p>
          </p:txBody>
        </p:sp>
        <p:sp>
          <p:nvSpPr>
            <p:cNvPr id="52346" name="Text Box 122"/>
            <p:cNvSpPr txBox="1">
              <a:spLocks noChangeArrowheads="1"/>
            </p:cNvSpPr>
            <p:nvPr/>
          </p:nvSpPr>
          <p:spPr bwMode="auto">
            <a:xfrm>
              <a:off x="877" y="2318"/>
              <a:ext cx="43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 anchor="ctr">
              <a:spAutoFit/>
            </a:bodyPr>
            <a:lstStyle/>
            <a:p>
              <a:r>
                <a:rPr lang="en-US" sz="1200">
                  <a:latin typeface="Arial" charset="0"/>
                </a:rPr>
                <a:t>Send mail</a:t>
              </a:r>
            </a:p>
          </p:txBody>
        </p:sp>
        <p:sp>
          <p:nvSpPr>
            <p:cNvPr id="52347" name="Text Box 123"/>
            <p:cNvSpPr txBox="1">
              <a:spLocks noChangeArrowheads="1"/>
            </p:cNvSpPr>
            <p:nvPr/>
          </p:nvSpPr>
          <p:spPr bwMode="auto">
            <a:xfrm>
              <a:off x="877" y="2534"/>
              <a:ext cx="43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 anchor="ctr">
              <a:spAutoFit/>
            </a:bodyPr>
            <a:lstStyle/>
            <a:p>
              <a:r>
                <a:rPr lang="en-US" sz="1200">
                  <a:latin typeface="Arial" charset="0"/>
                </a:rPr>
                <a:t>Send mail</a:t>
              </a:r>
            </a:p>
          </p:txBody>
        </p:sp>
        <p:sp>
          <p:nvSpPr>
            <p:cNvPr id="52348" name="Text Box 124"/>
            <p:cNvSpPr txBox="1">
              <a:spLocks noChangeArrowheads="1"/>
            </p:cNvSpPr>
            <p:nvPr/>
          </p:nvSpPr>
          <p:spPr bwMode="auto">
            <a:xfrm>
              <a:off x="877" y="2758"/>
              <a:ext cx="43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 anchor="ctr">
              <a:spAutoFit/>
            </a:bodyPr>
            <a:lstStyle/>
            <a:p>
              <a:r>
                <a:rPr lang="en-US" sz="1200">
                  <a:latin typeface="Arial" charset="0"/>
                </a:rPr>
                <a:t>Delete</a:t>
              </a:r>
            </a:p>
          </p:txBody>
        </p:sp>
        <p:sp>
          <p:nvSpPr>
            <p:cNvPr id="52349" name="Text Box 125"/>
            <p:cNvSpPr txBox="1">
              <a:spLocks noChangeArrowheads="1"/>
            </p:cNvSpPr>
            <p:nvPr/>
          </p:nvSpPr>
          <p:spPr bwMode="auto">
            <a:xfrm>
              <a:off x="877" y="2904"/>
              <a:ext cx="95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 anchor="ctr">
              <a:spAutoFit/>
            </a:bodyPr>
            <a:lstStyle/>
            <a:p>
              <a:r>
                <a:rPr lang="en-US" sz="1200">
                  <a:latin typeface="Arial" charset="0"/>
                </a:rPr>
                <a:t>Rename</a:t>
              </a:r>
            </a:p>
          </p:txBody>
        </p:sp>
        <p:sp>
          <p:nvSpPr>
            <p:cNvPr id="52350" name="Text Box 126"/>
            <p:cNvSpPr txBox="1">
              <a:spLocks noChangeArrowheads="1"/>
            </p:cNvSpPr>
            <p:nvPr/>
          </p:nvSpPr>
          <p:spPr bwMode="auto">
            <a:xfrm>
              <a:off x="877" y="3050"/>
              <a:ext cx="43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 anchor="ctr">
              <a:spAutoFit/>
            </a:bodyPr>
            <a:lstStyle/>
            <a:p>
              <a:r>
                <a:rPr lang="en-US" sz="1200">
                  <a:latin typeface="Arial" charset="0"/>
                </a:rPr>
                <a:t>Refresh</a:t>
              </a:r>
            </a:p>
          </p:txBody>
        </p:sp>
        <p:sp>
          <p:nvSpPr>
            <p:cNvPr id="52351" name="Text Box 127"/>
            <p:cNvSpPr txBox="1">
              <a:spLocks noChangeArrowheads="1"/>
            </p:cNvSpPr>
            <p:nvPr/>
          </p:nvSpPr>
          <p:spPr bwMode="auto">
            <a:xfrm>
              <a:off x="877" y="3290"/>
              <a:ext cx="6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 anchor="ctr">
              <a:spAutoFit/>
            </a:bodyPr>
            <a:lstStyle/>
            <a:p>
              <a:r>
                <a:rPr lang="en-US" sz="1200" b="1">
                  <a:solidFill>
                    <a:schemeClr val="bg1"/>
                  </a:solidFill>
                  <a:latin typeface="Arial" charset="0"/>
                </a:rPr>
                <a:t>Properties</a:t>
              </a:r>
            </a:p>
          </p:txBody>
        </p:sp>
        <p:sp>
          <p:nvSpPr>
            <p:cNvPr id="52352" name="Text Box 128"/>
            <p:cNvSpPr txBox="1">
              <a:spLocks noChangeArrowheads="1"/>
            </p:cNvSpPr>
            <p:nvPr/>
          </p:nvSpPr>
          <p:spPr bwMode="auto">
            <a:xfrm>
              <a:off x="877" y="3494"/>
              <a:ext cx="43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 anchor="ctr">
              <a:spAutoFit/>
            </a:bodyPr>
            <a:lstStyle/>
            <a:p>
              <a:r>
                <a:rPr lang="en-US" sz="1200">
                  <a:latin typeface="Arial" charset="0"/>
                </a:rPr>
                <a:t>Help</a:t>
              </a:r>
            </a:p>
          </p:txBody>
        </p:sp>
      </p:grpSp>
      <p:sp>
        <p:nvSpPr>
          <p:cNvPr id="52353" name="AutoShape 129"/>
          <p:cNvSpPr>
            <a:spLocks noChangeArrowheads="1"/>
          </p:cNvSpPr>
          <p:nvPr/>
        </p:nvSpPr>
        <p:spPr bwMode="auto">
          <a:xfrm>
            <a:off x="3390900" y="3619500"/>
            <a:ext cx="736600" cy="533400"/>
          </a:xfrm>
          <a:prstGeom prst="rightArrow">
            <a:avLst>
              <a:gd name="adj1" fmla="val 60713"/>
              <a:gd name="adj2" fmla="val 73510"/>
            </a:avLst>
          </a:prstGeom>
          <a:gradFill rotWithShape="0">
            <a:gsLst>
              <a:gs pos="0">
                <a:srgbClr val="D60093">
                  <a:gamma/>
                  <a:tint val="40000"/>
                  <a:invGamma/>
                </a:srgbClr>
              </a:gs>
              <a:gs pos="100000">
                <a:srgbClr val="D60093"/>
              </a:gs>
            </a:gsLst>
            <a:lin ang="0" scaled="1"/>
          </a:gradFill>
          <a:ln w="12700" cap="rnd">
            <a:solidFill>
              <a:srgbClr val="000000"/>
            </a:solidFill>
            <a:miter lim="800000"/>
            <a:headEnd/>
            <a:tailEnd/>
          </a:ln>
          <a:effectLst>
            <a:outerShdw dist="53882" dir="2700000" algn="ctr" rotWithShape="0">
              <a:srgbClr val="808080"/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2354" name="AutoShape 130"/>
          <p:cNvSpPr>
            <a:spLocks noChangeArrowheads="1"/>
          </p:cNvSpPr>
          <p:nvPr/>
        </p:nvSpPr>
        <p:spPr bwMode="auto">
          <a:xfrm>
            <a:off x="3409950" y="4864100"/>
            <a:ext cx="736600" cy="533400"/>
          </a:xfrm>
          <a:prstGeom prst="rightArrow">
            <a:avLst>
              <a:gd name="adj1" fmla="val 60713"/>
              <a:gd name="adj2" fmla="val 73510"/>
            </a:avLst>
          </a:prstGeom>
          <a:gradFill rotWithShape="0">
            <a:gsLst>
              <a:gs pos="0">
                <a:srgbClr val="D60093">
                  <a:gamma/>
                  <a:tint val="40000"/>
                  <a:invGamma/>
                </a:srgbClr>
              </a:gs>
              <a:gs pos="100000">
                <a:srgbClr val="D60093"/>
              </a:gs>
            </a:gsLst>
            <a:lin ang="0" scaled="1"/>
          </a:gradFill>
          <a:ln w="12700" cap="rnd">
            <a:solidFill>
              <a:srgbClr val="000000"/>
            </a:solidFill>
            <a:miter lim="800000"/>
            <a:headEnd/>
            <a:tailEnd/>
          </a:ln>
          <a:effectLst>
            <a:outerShdw dist="53882" dir="2700000" algn="ctr" rotWithShape="0">
              <a:srgbClr val="808080"/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2355" name="AutoShape 131"/>
          <p:cNvSpPr>
            <a:spLocks noChangeArrowheads="1"/>
          </p:cNvSpPr>
          <p:nvPr/>
        </p:nvSpPr>
        <p:spPr bwMode="auto">
          <a:xfrm>
            <a:off x="3276600" y="1828800"/>
            <a:ext cx="736600" cy="533400"/>
          </a:xfrm>
          <a:prstGeom prst="rightArrow">
            <a:avLst>
              <a:gd name="adj1" fmla="val 60713"/>
              <a:gd name="adj2" fmla="val 73510"/>
            </a:avLst>
          </a:prstGeom>
          <a:gradFill rotWithShape="0">
            <a:gsLst>
              <a:gs pos="0">
                <a:srgbClr val="D60093">
                  <a:gamma/>
                  <a:tint val="40000"/>
                  <a:invGamma/>
                </a:srgbClr>
              </a:gs>
              <a:gs pos="100000">
                <a:srgbClr val="D60093"/>
              </a:gs>
            </a:gsLst>
            <a:lin ang="0" scaled="1"/>
          </a:gradFill>
          <a:ln w="12700" cap="rnd">
            <a:solidFill>
              <a:srgbClr val="000000"/>
            </a:solidFill>
            <a:miter lim="800000"/>
            <a:headEnd/>
            <a:tailEnd/>
          </a:ln>
          <a:effectLst>
            <a:outerShdw dist="53882" dir="2700000" algn="ctr" rotWithShape="0">
              <a:srgbClr val="808080"/>
            </a:outerShdw>
          </a:effec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10" y="571480"/>
            <a:ext cx="7772400" cy="855663"/>
          </a:xfrm>
        </p:spPr>
        <p:txBody>
          <a:bodyPr/>
          <a:lstStyle/>
          <a:p>
            <a:r>
              <a:rPr lang="en-US" dirty="0"/>
              <a:t>Specifying Logon Options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395288" y="1444636"/>
            <a:ext cx="5762625" cy="3556000"/>
            <a:chOff x="249" y="620"/>
            <a:chExt cx="3630" cy="2240"/>
          </a:xfrm>
        </p:grpSpPr>
        <p:graphicFrame>
          <p:nvGraphicFramePr>
            <p:cNvPr id="53252" name="Object 4"/>
            <p:cNvGraphicFramePr>
              <a:graphicFrameLocks noChangeAspect="1"/>
            </p:cNvGraphicFramePr>
            <p:nvPr/>
          </p:nvGraphicFramePr>
          <p:xfrm>
            <a:off x="249" y="620"/>
            <a:ext cx="3630" cy="2240"/>
          </p:xfrm>
          <a:graphic>
            <a:graphicData uri="http://schemas.openxmlformats.org/presentationml/2006/ole">
              <p:oleObj spid="_x0000_s23555" name="Bitmap Image" r:id="rId3" imgW="4847619" imgH="2991268" progId="PBrush">
                <p:embed/>
              </p:oleObj>
            </a:graphicData>
          </a:graphic>
        </p:graphicFrame>
        <p:sp>
          <p:nvSpPr>
            <p:cNvPr id="53253" name="Freeform 5"/>
            <p:cNvSpPr>
              <a:spLocks/>
            </p:cNvSpPr>
            <p:nvPr/>
          </p:nvSpPr>
          <p:spPr bwMode="auto">
            <a:xfrm rot="20539718" flipV="1">
              <a:off x="1672" y="1974"/>
              <a:ext cx="1300" cy="353"/>
            </a:xfrm>
            <a:custGeom>
              <a:avLst/>
              <a:gdLst/>
              <a:ahLst/>
              <a:cxnLst>
                <a:cxn ang="0">
                  <a:pos x="115" y="20"/>
                </a:cxn>
                <a:cxn ang="0">
                  <a:pos x="0" y="428"/>
                </a:cxn>
                <a:cxn ang="0">
                  <a:pos x="384" y="449"/>
                </a:cxn>
                <a:cxn ang="0">
                  <a:pos x="299" y="314"/>
                </a:cxn>
                <a:cxn ang="0">
                  <a:pos x="700" y="177"/>
                </a:cxn>
                <a:cxn ang="0">
                  <a:pos x="1498" y="374"/>
                </a:cxn>
                <a:cxn ang="0">
                  <a:pos x="750" y="28"/>
                </a:cxn>
                <a:cxn ang="0">
                  <a:pos x="181" y="140"/>
                </a:cxn>
                <a:cxn ang="0">
                  <a:pos x="115" y="20"/>
                </a:cxn>
              </a:cxnLst>
              <a:rect l="0" t="0" r="r" b="b"/>
              <a:pathLst>
                <a:path w="1498" h="449">
                  <a:moveTo>
                    <a:pt x="115" y="20"/>
                  </a:moveTo>
                  <a:cubicBezTo>
                    <a:pt x="60" y="168"/>
                    <a:pt x="24" y="254"/>
                    <a:pt x="0" y="428"/>
                  </a:cubicBezTo>
                  <a:cubicBezTo>
                    <a:pt x="144" y="432"/>
                    <a:pt x="292" y="434"/>
                    <a:pt x="384" y="449"/>
                  </a:cubicBezTo>
                  <a:cubicBezTo>
                    <a:pt x="319" y="351"/>
                    <a:pt x="324" y="365"/>
                    <a:pt x="299" y="314"/>
                  </a:cubicBezTo>
                  <a:cubicBezTo>
                    <a:pt x="353" y="290"/>
                    <a:pt x="517" y="191"/>
                    <a:pt x="700" y="177"/>
                  </a:cubicBezTo>
                  <a:cubicBezTo>
                    <a:pt x="1004" y="191"/>
                    <a:pt x="1210" y="272"/>
                    <a:pt x="1498" y="374"/>
                  </a:cubicBezTo>
                  <a:cubicBezTo>
                    <a:pt x="1188" y="156"/>
                    <a:pt x="990" y="64"/>
                    <a:pt x="750" y="28"/>
                  </a:cubicBezTo>
                  <a:cubicBezTo>
                    <a:pt x="460" y="0"/>
                    <a:pt x="296" y="92"/>
                    <a:pt x="181" y="140"/>
                  </a:cubicBezTo>
                  <a:cubicBezTo>
                    <a:pt x="146" y="72"/>
                    <a:pt x="168" y="114"/>
                    <a:pt x="115" y="20"/>
                  </a:cubicBezTo>
                  <a:close/>
                </a:path>
              </a:pathLst>
            </a:custGeom>
            <a:gradFill rotWithShape="0">
              <a:gsLst>
                <a:gs pos="0">
                  <a:srgbClr val="D60093"/>
                </a:gs>
                <a:gs pos="100000">
                  <a:srgbClr val="D60093">
                    <a:gamma/>
                    <a:tint val="47451"/>
                    <a:invGamma/>
                  </a:srgbClr>
                </a:gs>
              </a:gsLst>
              <a:lin ang="0" scaled="1"/>
            </a:gradFill>
            <a:ln w="6350" cap="flat" cmpd="sng">
              <a:solidFill>
                <a:srgbClr val="80008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dist="52363" dir="4557825" algn="ctr" rotWithShape="0">
                <a:srgbClr val="969696"/>
              </a:outerShdw>
            </a:effectLst>
          </p:spPr>
          <p:txBody>
            <a:bodyPr wrap="none" tIns="27432" bIns="27432" anchor="ctr"/>
            <a:lstStyle/>
            <a:p>
              <a:endParaRPr lang="en-US"/>
            </a:p>
          </p:txBody>
        </p:sp>
        <p:sp>
          <p:nvSpPr>
            <p:cNvPr id="53254" name="Freeform 6"/>
            <p:cNvSpPr>
              <a:spLocks/>
            </p:cNvSpPr>
            <p:nvPr/>
          </p:nvSpPr>
          <p:spPr bwMode="auto">
            <a:xfrm rot="7922">
              <a:off x="1541" y="1329"/>
              <a:ext cx="1300" cy="353"/>
            </a:xfrm>
            <a:custGeom>
              <a:avLst/>
              <a:gdLst/>
              <a:ahLst/>
              <a:cxnLst>
                <a:cxn ang="0">
                  <a:pos x="115" y="20"/>
                </a:cxn>
                <a:cxn ang="0">
                  <a:pos x="0" y="428"/>
                </a:cxn>
                <a:cxn ang="0">
                  <a:pos x="384" y="449"/>
                </a:cxn>
                <a:cxn ang="0">
                  <a:pos x="299" y="314"/>
                </a:cxn>
                <a:cxn ang="0">
                  <a:pos x="700" y="177"/>
                </a:cxn>
                <a:cxn ang="0">
                  <a:pos x="1498" y="374"/>
                </a:cxn>
                <a:cxn ang="0">
                  <a:pos x="750" y="28"/>
                </a:cxn>
                <a:cxn ang="0">
                  <a:pos x="181" y="140"/>
                </a:cxn>
                <a:cxn ang="0">
                  <a:pos x="115" y="20"/>
                </a:cxn>
              </a:cxnLst>
              <a:rect l="0" t="0" r="r" b="b"/>
              <a:pathLst>
                <a:path w="1498" h="449">
                  <a:moveTo>
                    <a:pt x="115" y="20"/>
                  </a:moveTo>
                  <a:cubicBezTo>
                    <a:pt x="60" y="168"/>
                    <a:pt x="24" y="254"/>
                    <a:pt x="0" y="428"/>
                  </a:cubicBezTo>
                  <a:cubicBezTo>
                    <a:pt x="144" y="432"/>
                    <a:pt x="292" y="434"/>
                    <a:pt x="384" y="449"/>
                  </a:cubicBezTo>
                  <a:cubicBezTo>
                    <a:pt x="319" y="351"/>
                    <a:pt x="324" y="365"/>
                    <a:pt x="299" y="314"/>
                  </a:cubicBezTo>
                  <a:cubicBezTo>
                    <a:pt x="353" y="290"/>
                    <a:pt x="517" y="191"/>
                    <a:pt x="700" y="177"/>
                  </a:cubicBezTo>
                  <a:cubicBezTo>
                    <a:pt x="1004" y="191"/>
                    <a:pt x="1210" y="272"/>
                    <a:pt x="1498" y="374"/>
                  </a:cubicBezTo>
                  <a:cubicBezTo>
                    <a:pt x="1188" y="156"/>
                    <a:pt x="990" y="64"/>
                    <a:pt x="750" y="28"/>
                  </a:cubicBezTo>
                  <a:cubicBezTo>
                    <a:pt x="460" y="0"/>
                    <a:pt x="296" y="92"/>
                    <a:pt x="181" y="140"/>
                  </a:cubicBezTo>
                  <a:cubicBezTo>
                    <a:pt x="146" y="72"/>
                    <a:pt x="168" y="114"/>
                    <a:pt x="115" y="20"/>
                  </a:cubicBezTo>
                  <a:close/>
                </a:path>
              </a:pathLst>
            </a:custGeom>
            <a:gradFill rotWithShape="0">
              <a:gsLst>
                <a:gs pos="0">
                  <a:srgbClr val="D60093"/>
                </a:gs>
                <a:gs pos="100000">
                  <a:srgbClr val="D60093">
                    <a:gamma/>
                    <a:tint val="47451"/>
                    <a:invGamma/>
                  </a:srgbClr>
                </a:gs>
              </a:gsLst>
              <a:lin ang="0" scaled="1"/>
            </a:gradFill>
            <a:ln w="6350" cap="flat" cmpd="sng">
              <a:solidFill>
                <a:srgbClr val="80008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dist="52363" dir="4557825" algn="ctr" rotWithShape="0">
                <a:srgbClr val="969696"/>
              </a:outerShdw>
            </a:effectLst>
          </p:spPr>
          <p:txBody>
            <a:bodyPr wrap="none" tIns="27432" bIns="27432" anchor="ctr"/>
            <a:lstStyle/>
            <a:p>
              <a:endParaRPr lang="en-US"/>
            </a:p>
          </p:txBody>
        </p:sp>
        <p:sp>
          <p:nvSpPr>
            <p:cNvPr id="53255" name="Text Box 7"/>
            <p:cNvSpPr txBox="1">
              <a:spLocks noChangeArrowheads="1"/>
            </p:cNvSpPr>
            <p:nvPr/>
          </p:nvSpPr>
          <p:spPr bwMode="auto">
            <a:xfrm>
              <a:off x="275" y="620"/>
              <a:ext cx="1157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lIns="45720" rIns="45720" anchor="ctr">
              <a:spAutoFit/>
            </a:bodyPr>
            <a:lstStyle/>
            <a:p>
              <a:r>
                <a:rPr lang="en-US" sz="1200" b="1">
                  <a:solidFill>
                    <a:srgbClr val="FFFFFF"/>
                  </a:solidFill>
                  <a:latin typeface="Arial" charset="0"/>
                </a:rPr>
                <a:t>Logon Hours for User01</a:t>
              </a:r>
            </a:p>
          </p:txBody>
        </p:sp>
        <p:sp>
          <p:nvSpPr>
            <p:cNvPr id="53256" name="Text Box 8"/>
            <p:cNvSpPr txBox="1">
              <a:spLocks noChangeArrowheads="1"/>
            </p:cNvSpPr>
            <p:nvPr/>
          </p:nvSpPr>
          <p:spPr bwMode="auto">
            <a:xfrm>
              <a:off x="2703" y="844"/>
              <a:ext cx="512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200">
                  <a:latin typeface="Arial" charset="0"/>
                </a:rPr>
                <a:t>OK</a:t>
              </a:r>
            </a:p>
          </p:txBody>
        </p:sp>
        <p:sp>
          <p:nvSpPr>
            <p:cNvPr id="53257" name="Text Box 9"/>
            <p:cNvSpPr txBox="1">
              <a:spLocks noChangeArrowheads="1"/>
            </p:cNvSpPr>
            <p:nvPr/>
          </p:nvSpPr>
          <p:spPr bwMode="auto">
            <a:xfrm>
              <a:off x="2703" y="1052"/>
              <a:ext cx="512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200">
                  <a:latin typeface="Arial" charset="0"/>
                </a:rPr>
                <a:t>Cancel</a:t>
              </a:r>
            </a:p>
          </p:txBody>
        </p:sp>
        <p:sp>
          <p:nvSpPr>
            <p:cNvPr id="53258" name="Text Box 10"/>
            <p:cNvSpPr txBox="1">
              <a:spLocks noChangeArrowheads="1"/>
            </p:cNvSpPr>
            <p:nvPr/>
          </p:nvSpPr>
          <p:spPr bwMode="auto">
            <a:xfrm>
              <a:off x="755" y="938"/>
              <a:ext cx="176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200">
                  <a:latin typeface="Arial" charset="0"/>
                </a:rPr>
                <a:t>12 </a:t>
              </a:r>
            </a:p>
          </p:txBody>
        </p:sp>
        <p:sp>
          <p:nvSpPr>
            <p:cNvPr id="53259" name="Text Box 11"/>
            <p:cNvSpPr txBox="1">
              <a:spLocks noChangeArrowheads="1"/>
            </p:cNvSpPr>
            <p:nvPr/>
          </p:nvSpPr>
          <p:spPr bwMode="auto">
            <a:xfrm>
              <a:off x="2459" y="938"/>
              <a:ext cx="176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200">
                  <a:latin typeface="Arial" charset="0"/>
                </a:rPr>
                <a:t>12 </a:t>
              </a:r>
            </a:p>
          </p:txBody>
        </p:sp>
        <p:sp>
          <p:nvSpPr>
            <p:cNvPr id="53260" name="Text Box 12"/>
            <p:cNvSpPr txBox="1">
              <a:spLocks noChangeArrowheads="1"/>
            </p:cNvSpPr>
            <p:nvPr/>
          </p:nvSpPr>
          <p:spPr bwMode="auto">
            <a:xfrm>
              <a:off x="1607" y="938"/>
              <a:ext cx="176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200">
                  <a:latin typeface="Arial" charset="0"/>
                </a:rPr>
                <a:t>12 </a:t>
              </a:r>
            </a:p>
          </p:txBody>
        </p:sp>
        <p:sp>
          <p:nvSpPr>
            <p:cNvPr id="53261" name="Text Box 13"/>
            <p:cNvSpPr txBox="1">
              <a:spLocks noChangeArrowheads="1"/>
            </p:cNvSpPr>
            <p:nvPr/>
          </p:nvSpPr>
          <p:spPr bwMode="auto">
            <a:xfrm>
              <a:off x="911" y="938"/>
              <a:ext cx="176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200">
                  <a:latin typeface="Arial" charset="0"/>
                </a:rPr>
                <a:t>2</a:t>
              </a:r>
            </a:p>
          </p:txBody>
        </p:sp>
        <p:sp>
          <p:nvSpPr>
            <p:cNvPr id="53262" name="Text Box 14"/>
            <p:cNvSpPr txBox="1">
              <a:spLocks noChangeArrowheads="1"/>
            </p:cNvSpPr>
            <p:nvPr/>
          </p:nvSpPr>
          <p:spPr bwMode="auto">
            <a:xfrm>
              <a:off x="1049" y="938"/>
              <a:ext cx="176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200">
                  <a:latin typeface="Arial" charset="0"/>
                </a:rPr>
                <a:t>4</a:t>
              </a:r>
            </a:p>
          </p:txBody>
        </p:sp>
        <p:sp>
          <p:nvSpPr>
            <p:cNvPr id="53263" name="Text Box 15"/>
            <p:cNvSpPr txBox="1">
              <a:spLocks noChangeArrowheads="1"/>
            </p:cNvSpPr>
            <p:nvPr/>
          </p:nvSpPr>
          <p:spPr bwMode="auto">
            <a:xfrm>
              <a:off x="1187" y="938"/>
              <a:ext cx="176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200">
                  <a:latin typeface="Arial" charset="0"/>
                </a:rPr>
                <a:t>6</a:t>
              </a:r>
            </a:p>
          </p:txBody>
        </p:sp>
        <p:sp>
          <p:nvSpPr>
            <p:cNvPr id="53264" name="Text Box 16"/>
            <p:cNvSpPr txBox="1">
              <a:spLocks noChangeArrowheads="1"/>
            </p:cNvSpPr>
            <p:nvPr/>
          </p:nvSpPr>
          <p:spPr bwMode="auto">
            <a:xfrm>
              <a:off x="1331" y="938"/>
              <a:ext cx="176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200">
                  <a:latin typeface="Arial" charset="0"/>
                </a:rPr>
                <a:t>8</a:t>
              </a:r>
            </a:p>
          </p:txBody>
        </p:sp>
        <p:sp>
          <p:nvSpPr>
            <p:cNvPr id="53265" name="Text Box 17"/>
            <p:cNvSpPr txBox="1">
              <a:spLocks noChangeArrowheads="1"/>
            </p:cNvSpPr>
            <p:nvPr/>
          </p:nvSpPr>
          <p:spPr bwMode="auto">
            <a:xfrm>
              <a:off x="1475" y="938"/>
              <a:ext cx="176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200">
                  <a:latin typeface="Arial" charset="0"/>
                </a:rPr>
                <a:t>10</a:t>
              </a:r>
            </a:p>
          </p:txBody>
        </p:sp>
        <p:sp>
          <p:nvSpPr>
            <p:cNvPr id="53266" name="Text Box 18"/>
            <p:cNvSpPr txBox="1">
              <a:spLocks noChangeArrowheads="1"/>
            </p:cNvSpPr>
            <p:nvPr/>
          </p:nvSpPr>
          <p:spPr bwMode="auto">
            <a:xfrm>
              <a:off x="1763" y="938"/>
              <a:ext cx="176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200">
                  <a:latin typeface="Arial" charset="0"/>
                </a:rPr>
                <a:t>2</a:t>
              </a:r>
            </a:p>
          </p:txBody>
        </p:sp>
        <p:sp>
          <p:nvSpPr>
            <p:cNvPr id="53267" name="Text Box 19"/>
            <p:cNvSpPr txBox="1">
              <a:spLocks noChangeArrowheads="1"/>
            </p:cNvSpPr>
            <p:nvPr/>
          </p:nvSpPr>
          <p:spPr bwMode="auto">
            <a:xfrm>
              <a:off x="1907" y="938"/>
              <a:ext cx="176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200">
                  <a:latin typeface="Arial" charset="0"/>
                </a:rPr>
                <a:t>4</a:t>
              </a:r>
            </a:p>
          </p:txBody>
        </p:sp>
        <p:sp>
          <p:nvSpPr>
            <p:cNvPr id="53268" name="Text Box 20"/>
            <p:cNvSpPr txBox="1">
              <a:spLocks noChangeArrowheads="1"/>
            </p:cNvSpPr>
            <p:nvPr/>
          </p:nvSpPr>
          <p:spPr bwMode="auto">
            <a:xfrm>
              <a:off x="2045" y="938"/>
              <a:ext cx="176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200">
                  <a:latin typeface="Arial" charset="0"/>
                </a:rPr>
                <a:t>6</a:t>
              </a:r>
            </a:p>
          </p:txBody>
        </p:sp>
        <p:sp>
          <p:nvSpPr>
            <p:cNvPr id="53269" name="Text Box 21"/>
            <p:cNvSpPr txBox="1">
              <a:spLocks noChangeArrowheads="1"/>
            </p:cNvSpPr>
            <p:nvPr/>
          </p:nvSpPr>
          <p:spPr bwMode="auto">
            <a:xfrm>
              <a:off x="2189" y="938"/>
              <a:ext cx="176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200">
                  <a:latin typeface="Arial" charset="0"/>
                </a:rPr>
                <a:t>8</a:t>
              </a:r>
            </a:p>
          </p:txBody>
        </p:sp>
        <p:sp>
          <p:nvSpPr>
            <p:cNvPr id="53270" name="Text Box 22"/>
            <p:cNvSpPr txBox="1">
              <a:spLocks noChangeArrowheads="1"/>
            </p:cNvSpPr>
            <p:nvPr/>
          </p:nvSpPr>
          <p:spPr bwMode="auto">
            <a:xfrm>
              <a:off x="2315" y="938"/>
              <a:ext cx="176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200">
                  <a:latin typeface="Arial" charset="0"/>
                </a:rPr>
                <a:t>10</a:t>
              </a:r>
            </a:p>
          </p:txBody>
        </p:sp>
        <p:sp>
          <p:nvSpPr>
            <p:cNvPr id="53271" name="Text Box 23"/>
            <p:cNvSpPr txBox="1">
              <a:spLocks noChangeArrowheads="1"/>
            </p:cNvSpPr>
            <p:nvPr/>
          </p:nvSpPr>
          <p:spPr bwMode="auto">
            <a:xfrm>
              <a:off x="833" y="877"/>
              <a:ext cx="17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600">
                  <a:latin typeface="Arial" charset="0"/>
                </a:rPr>
                <a:t>.</a:t>
              </a:r>
            </a:p>
          </p:txBody>
        </p:sp>
        <p:sp>
          <p:nvSpPr>
            <p:cNvPr id="53272" name="Text Box 24"/>
            <p:cNvSpPr txBox="1">
              <a:spLocks noChangeArrowheads="1"/>
            </p:cNvSpPr>
            <p:nvPr/>
          </p:nvSpPr>
          <p:spPr bwMode="auto">
            <a:xfrm>
              <a:off x="971" y="877"/>
              <a:ext cx="17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600">
                  <a:latin typeface="Arial" charset="0"/>
                </a:rPr>
                <a:t>.</a:t>
              </a:r>
            </a:p>
          </p:txBody>
        </p:sp>
        <p:sp>
          <p:nvSpPr>
            <p:cNvPr id="53273" name="Text Box 25"/>
            <p:cNvSpPr txBox="1">
              <a:spLocks noChangeArrowheads="1"/>
            </p:cNvSpPr>
            <p:nvPr/>
          </p:nvSpPr>
          <p:spPr bwMode="auto">
            <a:xfrm>
              <a:off x="1115" y="877"/>
              <a:ext cx="17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600">
                  <a:latin typeface="Arial" charset="0"/>
                </a:rPr>
                <a:t>.</a:t>
              </a:r>
            </a:p>
          </p:txBody>
        </p:sp>
        <p:sp>
          <p:nvSpPr>
            <p:cNvPr id="53274" name="Text Box 26"/>
            <p:cNvSpPr txBox="1">
              <a:spLocks noChangeArrowheads="1"/>
            </p:cNvSpPr>
            <p:nvPr/>
          </p:nvSpPr>
          <p:spPr bwMode="auto">
            <a:xfrm>
              <a:off x="1259" y="877"/>
              <a:ext cx="17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600">
                  <a:latin typeface="Arial" charset="0"/>
                </a:rPr>
                <a:t>.</a:t>
              </a:r>
            </a:p>
          </p:txBody>
        </p:sp>
        <p:sp>
          <p:nvSpPr>
            <p:cNvPr id="53275" name="Text Box 27"/>
            <p:cNvSpPr txBox="1">
              <a:spLocks noChangeArrowheads="1"/>
            </p:cNvSpPr>
            <p:nvPr/>
          </p:nvSpPr>
          <p:spPr bwMode="auto">
            <a:xfrm>
              <a:off x="1403" y="877"/>
              <a:ext cx="17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600">
                  <a:latin typeface="Arial" charset="0"/>
                </a:rPr>
                <a:t>.</a:t>
              </a:r>
            </a:p>
          </p:txBody>
        </p:sp>
        <p:sp>
          <p:nvSpPr>
            <p:cNvPr id="53276" name="Text Box 28"/>
            <p:cNvSpPr txBox="1">
              <a:spLocks noChangeArrowheads="1"/>
            </p:cNvSpPr>
            <p:nvPr/>
          </p:nvSpPr>
          <p:spPr bwMode="auto">
            <a:xfrm>
              <a:off x="1547" y="877"/>
              <a:ext cx="17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600">
                  <a:latin typeface="Arial" charset="0"/>
                </a:rPr>
                <a:t>.</a:t>
              </a:r>
            </a:p>
          </p:txBody>
        </p:sp>
        <p:sp>
          <p:nvSpPr>
            <p:cNvPr id="53277" name="Text Box 29"/>
            <p:cNvSpPr txBox="1">
              <a:spLocks noChangeArrowheads="1"/>
            </p:cNvSpPr>
            <p:nvPr/>
          </p:nvSpPr>
          <p:spPr bwMode="auto">
            <a:xfrm>
              <a:off x="1685" y="877"/>
              <a:ext cx="17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600">
                  <a:latin typeface="Arial" charset="0"/>
                </a:rPr>
                <a:t>.</a:t>
              </a:r>
            </a:p>
          </p:txBody>
        </p:sp>
        <p:sp>
          <p:nvSpPr>
            <p:cNvPr id="53278" name="Text Box 30"/>
            <p:cNvSpPr txBox="1">
              <a:spLocks noChangeArrowheads="1"/>
            </p:cNvSpPr>
            <p:nvPr/>
          </p:nvSpPr>
          <p:spPr bwMode="auto">
            <a:xfrm>
              <a:off x="1823" y="877"/>
              <a:ext cx="17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600">
                  <a:latin typeface="Arial" charset="0"/>
                </a:rPr>
                <a:t>.</a:t>
              </a:r>
            </a:p>
          </p:txBody>
        </p:sp>
        <p:sp>
          <p:nvSpPr>
            <p:cNvPr id="53279" name="Text Box 31"/>
            <p:cNvSpPr txBox="1">
              <a:spLocks noChangeArrowheads="1"/>
            </p:cNvSpPr>
            <p:nvPr/>
          </p:nvSpPr>
          <p:spPr bwMode="auto">
            <a:xfrm>
              <a:off x="1967" y="877"/>
              <a:ext cx="17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600">
                  <a:latin typeface="Arial" charset="0"/>
                </a:rPr>
                <a:t>.</a:t>
              </a:r>
            </a:p>
          </p:txBody>
        </p:sp>
        <p:sp>
          <p:nvSpPr>
            <p:cNvPr id="53280" name="Text Box 32"/>
            <p:cNvSpPr txBox="1">
              <a:spLocks noChangeArrowheads="1"/>
            </p:cNvSpPr>
            <p:nvPr/>
          </p:nvSpPr>
          <p:spPr bwMode="auto">
            <a:xfrm>
              <a:off x="2111" y="877"/>
              <a:ext cx="17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600">
                  <a:latin typeface="Arial" charset="0"/>
                </a:rPr>
                <a:t>.</a:t>
              </a:r>
            </a:p>
          </p:txBody>
        </p:sp>
        <p:sp>
          <p:nvSpPr>
            <p:cNvPr id="53281" name="Text Box 33"/>
            <p:cNvSpPr txBox="1">
              <a:spLocks noChangeArrowheads="1"/>
            </p:cNvSpPr>
            <p:nvPr/>
          </p:nvSpPr>
          <p:spPr bwMode="auto">
            <a:xfrm>
              <a:off x="2249" y="877"/>
              <a:ext cx="17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600">
                  <a:latin typeface="Arial" charset="0"/>
                </a:rPr>
                <a:t>.</a:t>
              </a:r>
            </a:p>
          </p:txBody>
        </p:sp>
        <p:sp>
          <p:nvSpPr>
            <p:cNvPr id="53282" name="Text Box 34"/>
            <p:cNvSpPr txBox="1">
              <a:spLocks noChangeArrowheads="1"/>
            </p:cNvSpPr>
            <p:nvPr/>
          </p:nvSpPr>
          <p:spPr bwMode="auto">
            <a:xfrm>
              <a:off x="2393" y="877"/>
              <a:ext cx="176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600">
                  <a:latin typeface="Arial" charset="0"/>
                </a:rPr>
                <a:t>.</a:t>
              </a:r>
            </a:p>
          </p:txBody>
        </p:sp>
        <p:sp>
          <p:nvSpPr>
            <p:cNvPr id="53283" name="Text Box 35"/>
            <p:cNvSpPr txBox="1">
              <a:spLocks noChangeArrowheads="1"/>
            </p:cNvSpPr>
            <p:nvPr/>
          </p:nvSpPr>
          <p:spPr bwMode="auto">
            <a:xfrm>
              <a:off x="2943" y="1568"/>
              <a:ext cx="848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r>
                <a:rPr lang="en-US" sz="1200">
                  <a:latin typeface="Arial" charset="0"/>
                </a:rPr>
                <a:t>Logon </a:t>
              </a:r>
              <a:r>
                <a:rPr lang="en-US" sz="1200" u="sng">
                  <a:latin typeface="Arial" charset="0"/>
                </a:rPr>
                <a:t>P</a:t>
              </a:r>
              <a:r>
                <a:rPr lang="en-US" sz="1200">
                  <a:latin typeface="Arial" charset="0"/>
                </a:rPr>
                <a:t>ermitted</a:t>
              </a:r>
            </a:p>
          </p:txBody>
        </p:sp>
        <p:sp>
          <p:nvSpPr>
            <p:cNvPr id="53284" name="Text Box 36"/>
            <p:cNvSpPr txBox="1">
              <a:spLocks noChangeArrowheads="1"/>
            </p:cNvSpPr>
            <p:nvPr/>
          </p:nvSpPr>
          <p:spPr bwMode="auto">
            <a:xfrm>
              <a:off x="2943" y="1754"/>
              <a:ext cx="848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r>
                <a:rPr lang="en-US" sz="1200">
                  <a:latin typeface="Arial" charset="0"/>
                </a:rPr>
                <a:t>Logon </a:t>
              </a:r>
              <a:r>
                <a:rPr lang="en-US" sz="1200" u="sng">
                  <a:latin typeface="Arial" charset="0"/>
                </a:rPr>
                <a:t>D</a:t>
              </a:r>
              <a:r>
                <a:rPr lang="en-US" sz="1200">
                  <a:latin typeface="Arial" charset="0"/>
                </a:rPr>
                <a:t>enied</a:t>
              </a:r>
            </a:p>
          </p:txBody>
        </p:sp>
        <p:sp>
          <p:nvSpPr>
            <p:cNvPr id="53285" name="Text Box 37"/>
            <p:cNvSpPr txBox="1">
              <a:spLocks noChangeArrowheads="1"/>
            </p:cNvSpPr>
            <p:nvPr/>
          </p:nvSpPr>
          <p:spPr bwMode="auto">
            <a:xfrm>
              <a:off x="473" y="1082"/>
              <a:ext cx="176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200">
                  <a:latin typeface="Arial" charset="0"/>
                </a:rPr>
                <a:t>All</a:t>
              </a:r>
            </a:p>
          </p:txBody>
        </p:sp>
        <p:sp>
          <p:nvSpPr>
            <p:cNvPr id="53286" name="Text Box 38"/>
            <p:cNvSpPr txBox="1">
              <a:spLocks noChangeArrowheads="1"/>
            </p:cNvSpPr>
            <p:nvPr/>
          </p:nvSpPr>
          <p:spPr bwMode="auto">
            <a:xfrm>
              <a:off x="329" y="1274"/>
              <a:ext cx="464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200">
                  <a:latin typeface="Arial" charset="0"/>
                </a:rPr>
                <a:t>Sunday</a:t>
              </a:r>
            </a:p>
          </p:txBody>
        </p:sp>
        <p:sp>
          <p:nvSpPr>
            <p:cNvPr id="53287" name="Text Box 39"/>
            <p:cNvSpPr txBox="1">
              <a:spLocks noChangeArrowheads="1"/>
            </p:cNvSpPr>
            <p:nvPr/>
          </p:nvSpPr>
          <p:spPr bwMode="auto">
            <a:xfrm>
              <a:off x="329" y="1454"/>
              <a:ext cx="464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200">
                  <a:latin typeface="Arial" charset="0"/>
                </a:rPr>
                <a:t>Monday</a:t>
              </a:r>
            </a:p>
          </p:txBody>
        </p:sp>
        <p:sp>
          <p:nvSpPr>
            <p:cNvPr id="53288" name="Text Box 40"/>
            <p:cNvSpPr txBox="1">
              <a:spLocks noChangeArrowheads="1"/>
            </p:cNvSpPr>
            <p:nvPr/>
          </p:nvSpPr>
          <p:spPr bwMode="auto">
            <a:xfrm>
              <a:off x="329" y="1634"/>
              <a:ext cx="464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200">
                  <a:latin typeface="Arial" charset="0"/>
                </a:rPr>
                <a:t>Tuesday</a:t>
              </a:r>
            </a:p>
          </p:txBody>
        </p:sp>
        <p:sp>
          <p:nvSpPr>
            <p:cNvPr id="53289" name="Text Box 41"/>
            <p:cNvSpPr txBox="1">
              <a:spLocks noChangeArrowheads="1"/>
            </p:cNvSpPr>
            <p:nvPr/>
          </p:nvSpPr>
          <p:spPr bwMode="auto">
            <a:xfrm>
              <a:off x="269" y="1808"/>
              <a:ext cx="596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200">
                  <a:latin typeface="Arial" charset="0"/>
                </a:rPr>
                <a:t>Wednesday</a:t>
              </a:r>
            </a:p>
          </p:txBody>
        </p:sp>
        <p:sp>
          <p:nvSpPr>
            <p:cNvPr id="53290" name="Text Box 42"/>
            <p:cNvSpPr txBox="1">
              <a:spLocks noChangeArrowheads="1"/>
            </p:cNvSpPr>
            <p:nvPr/>
          </p:nvSpPr>
          <p:spPr bwMode="auto">
            <a:xfrm>
              <a:off x="329" y="1982"/>
              <a:ext cx="464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200">
                  <a:latin typeface="Arial" charset="0"/>
                </a:rPr>
                <a:t>Thursday</a:t>
              </a:r>
            </a:p>
          </p:txBody>
        </p:sp>
        <p:sp>
          <p:nvSpPr>
            <p:cNvPr id="53291" name="Text Box 43"/>
            <p:cNvSpPr txBox="1">
              <a:spLocks noChangeArrowheads="1"/>
            </p:cNvSpPr>
            <p:nvPr/>
          </p:nvSpPr>
          <p:spPr bwMode="auto">
            <a:xfrm>
              <a:off x="329" y="2162"/>
              <a:ext cx="464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200">
                  <a:latin typeface="Arial" charset="0"/>
                </a:rPr>
                <a:t>Friday</a:t>
              </a:r>
            </a:p>
          </p:txBody>
        </p:sp>
        <p:sp>
          <p:nvSpPr>
            <p:cNvPr id="53292" name="Text Box 44"/>
            <p:cNvSpPr txBox="1">
              <a:spLocks noChangeArrowheads="1"/>
            </p:cNvSpPr>
            <p:nvPr/>
          </p:nvSpPr>
          <p:spPr bwMode="auto">
            <a:xfrm>
              <a:off x="329" y="2342"/>
              <a:ext cx="464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45720" rIns="45720" anchor="ctr">
              <a:spAutoFit/>
            </a:bodyPr>
            <a:lstStyle/>
            <a:p>
              <a:pPr algn="ctr"/>
              <a:r>
                <a:rPr lang="en-US" sz="1200">
                  <a:latin typeface="Arial" charset="0"/>
                </a:rPr>
                <a:t>Saturday</a:t>
              </a:r>
            </a:p>
          </p:txBody>
        </p:sp>
      </p:grpSp>
      <p:grpSp>
        <p:nvGrpSpPr>
          <p:cNvPr id="3" name="Group 45"/>
          <p:cNvGrpSpPr>
            <a:grpSpLocks/>
          </p:cNvGrpSpPr>
          <p:nvPr/>
        </p:nvGrpSpPr>
        <p:grpSpPr bwMode="auto">
          <a:xfrm>
            <a:off x="4551394" y="3429000"/>
            <a:ext cx="4592638" cy="3467100"/>
            <a:chOff x="2688" y="1992"/>
            <a:chExt cx="2893" cy="2184"/>
          </a:xfrm>
        </p:grpSpPr>
        <p:grpSp>
          <p:nvGrpSpPr>
            <p:cNvPr id="4" name="Group 46"/>
            <p:cNvGrpSpPr>
              <a:grpSpLocks/>
            </p:cNvGrpSpPr>
            <p:nvPr/>
          </p:nvGrpSpPr>
          <p:grpSpPr bwMode="auto">
            <a:xfrm>
              <a:off x="2688" y="1992"/>
              <a:ext cx="2670" cy="2184"/>
              <a:chOff x="2733" y="1916"/>
              <a:chExt cx="2670" cy="2184"/>
            </a:xfrm>
          </p:grpSpPr>
          <p:graphicFrame>
            <p:nvGraphicFramePr>
              <p:cNvPr id="53295" name="Object 47"/>
              <p:cNvGraphicFramePr>
                <a:graphicFrameLocks noChangeAspect="1"/>
              </p:cNvGraphicFramePr>
              <p:nvPr/>
            </p:nvGraphicFramePr>
            <p:xfrm>
              <a:off x="2733" y="1924"/>
              <a:ext cx="2670" cy="2176"/>
            </p:xfrm>
            <a:graphic>
              <a:graphicData uri="http://schemas.openxmlformats.org/presentationml/2006/ole">
                <p:oleObj spid="_x0000_s23554" name="Bitmap Image" r:id="rId4" imgW="3552381" imgH="2895238" progId="PBrush">
                  <p:embed/>
                </p:oleObj>
              </a:graphicData>
            </a:graphic>
          </p:graphicFrame>
          <p:sp>
            <p:nvSpPr>
              <p:cNvPr id="53296" name="AutoShape 48"/>
              <p:cNvSpPr>
                <a:spLocks noChangeArrowheads="1"/>
              </p:cNvSpPr>
              <p:nvPr/>
            </p:nvSpPr>
            <p:spPr bwMode="auto">
              <a:xfrm flipH="1">
                <a:off x="3650" y="2520"/>
                <a:ext cx="703" cy="236"/>
              </a:xfrm>
              <a:prstGeom prst="rightArrow">
                <a:avLst>
                  <a:gd name="adj1" fmla="val 56250"/>
                  <a:gd name="adj2" fmla="val 93088"/>
                </a:avLst>
              </a:prstGeom>
              <a:gradFill rotWithShape="0">
                <a:gsLst>
                  <a:gs pos="0">
                    <a:srgbClr val="D60093"/>
                  </a:gs>
                  <a:gs pos="100000">
                    <a:srgbClr val="D60093">
                      <a:gamma/>
                      <a:tint val="47451"/>
                      <a:invGamma/>
                    </a:srgbClr>
                  </a:gs>
                </a:gsLst>
                <a:lin ang="0" scaled="1"/>
              </a:gradFill>
              <a:ln w="6350">
                <a:solidFill>
                  <a:srgbClr val="800080"/>
                </a:solidFill>
                <a:miter lim="800000"/>
                <a:headEnd/>
                <a:tailEnd/>
              </a:ln>
              <a:effectLst>
                <a:outerShdw dist="52363" dir="4557825" algn="ctr" rotWithShape="0">
                  <a:srgbClr val="969696"/>
                </a:outerShdw>
              </a:effectLst>
            </p:spPr>
            <p:txBody>
              <a:bodyPr wrap="none" tIns="27432" bIns="27432" anchor="ctr"/>
              <a:lstStyle/>
              <a:p>
                <a:r>
                  <a:rPr lang="en-US" sz="18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  <a:latin typeface="Arial Narrow" pitchFamily="34" charset="0"/>
                  </a:rPr>
                  <a:t>   </a:t>
                </a:r>
                <a:r>
                  <a:rPr lang="en-US" sz="16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  <a:latin typeface="Arial Narrow" pitchFamily="34" charset="0"/>
                  </a:rPr>
                  <a:t>Default</a:t>
                </a:r>
              </a:p>
            </p:txBody>
          </p:sp>
          <p:sp>
            <p:nvSpPr>
              <p:cNvPr id="53297" name="Text Box 49"/>
              <p:cNvSpPr txBox="1">
                <a:spLocks noChangeArrowheads="1"/>
              </p:cNvSpPr>
              <p:nvPr/>
            </p:nvSpPr>
            <p:spPr bwMode="auto">
              <a:xfrm>
                <a:off x="2735" y="1916"/>
                <a:ext cx="988" cy="17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lIns="45720" rIns="45720" anchor="ctr">
                <a:spAutoFit/>
              </a:bodyPr>
              <a:lstStyle/>
              <a:p>
                <a:r>
                  <a:rPr lang="en-US" sz="1200" b="1">
                    <a:solidFill>
                      <a:srgbClr val="FFFFFF"/>
                    </a:solidFill>
                    <a:latin typeface="Arial" charset="0"/>
                  </a:rPr>
                  <a:t>Logon Workstations</a:t>
                </a:r>
              </a:p>
            </p:txBody>
          </p:sp>
          <p:sp>
            <p:nvSpPr>
              <p:cNvPr id="53298" name="Text Box 50"/>
              <p:cNvSpPr txBox="1">
                <a:spLocks noChangeArrowheads="1"/>
              </p:cNvSpPr>
              <p:nvPr/>
            </p:nvSpPr>
            <p:spPr bwMode="auto">
              <a:xfrm>
                <a:off x="2799" y="2105"/>
                <a:ext cx="2528" cy="2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45720" rIns="45720" anchor="ctr">
                <a:spAutoFit/>
              </a:bodyPr>
              <a:lstStyle/>
              <a:p>
                <a:r>
                  <a:rPr lang="en-US" sz="1200">
                    <a:latin typeface="Arial" charset="0"/>
                  </a:rPr>
                  <a:t>This feature requires the NetBIOS protocol. In Computer name, type the pre-Windows 2000 computer name.</a:t>
                </a:r>
              </a:p>
            </p:txBody>
          </p:sp>
          <p:sp>
            <p:nvSpPr>
              <p:cNvPr id="53299" name="Text Box 51"/>
              <p:cNvSpPr txBox="1">
                <a:spLocks noChangeArrowheads="1"/>
              </p:cNvSpPr>
              <p:nvPr/>
            </p:nvSpPr>
            <p:spPr bwMode="auto">
              <a:xfrm>
                <a:off x="2799" y="2396"/>
                <a:ext cx="2528" cy="17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45720" rIns="45720" anchor="ctr">
                <a:spAutoFit/>
              </a:bodyPr>
              <a:lstStyle/>
              <a:p>
                <a:r>
                  <a:rPr lang="en-US" sz="1200">
                    <a:latin typeface="Arial" charset="0"/>
                  </a:rPr>
                  <a:t>This user can log on to:</a:t>
                </a:r>
              </a:p>
            </p:txBody>
          </p:sp>
          <p:sp>
            <p:nvSpPr>
              <p:cNvPr id="53300" name="Text Box 52"/>
              <p:cNvSpPr txBox="1">
                <a:spLocks noChangeArrowheads="1"/>
              </p:cNvSpPr>
              <p:nvPr/>
            </p:nvSpPr>
            <p:spPr bwMode="auto">
              <a:xfrm>
                <a:off x="3003" y="2564"/>
                <a:ext cx="848" cy="17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45720" rIns="45720" anchor="ctr">
                <a:spAutoFit/>
              </a:bodyPr>
              <a:lstStyle/>
              <a:p>
                <a:r>
                  <a:rPr lang="en-US" sz="1200">
                    <a:latin typeface="Arial" charset="0"/>
                  </a:rPr>
                  <a:t>All </a:t>
                </a:r>
                <a:r>
                  <a:rPr lang="en-US" sz="1200" u="sng">
                    <a:latin typeface="Arial" charset="0"/>
                  </a:rPr>
                  <a:t>c</a:t>
                </a:r>
                <a:r>
                  <a:rPr lang="en-US" sz="1200">
                    <a:latin typeface="Arial" charset="0"/>
                  </a:rPr>
                  <a:t>omputers</a:t>
                </a:r>
              </a:p>
            </p:txBody>
          </p:sp>
          <p:sp>
            <p:nvSpPr>
              <p:cNvPr id="53301" name="Text Box 53"/>
              <p:cNvSpPr txBox="1">
                <a:spLocks noChangeArrowheads="1"/>
              </p:cNvSpPr>
              <p:nvPr/>
            </p:nvSpPr>
            <p:spPr bwMode="auto">
              <a:xfrm>
                <a:off x="3003" y="2708"/>
                <a:ext cx="1160" cy="17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45720" rIns="45720" anchor="ctr">
                <a:spAutoFit/>
              </a:bodyPr>
              <a:lstStyle/>
              <a:p>
                <a:r>
                  <a:rPr lang="en-US" sz="1200" u="sng">
                    <a:latin typeface="Arial" charset="0"/>
                  </a:rPr>
                  <a:t>T</a:t>
                </a:r>
                <a:r>
                  <a:rPr lang="en-US" sz="1200">
                    <a:latin typeface="Arial" charset="0"/>
                  </a:rPr>
                  <a:t>he following computers</a:t>
                </a:r>
              </a:p>
            </p:txBody>
          </p:sp>
          <p:sp>
            <p:nvSpPr>
              <p:cNvPr id="53302" name="Text Box 54"/>
              <p:cNvSpPr txBox="1">
                <a:spLocks noChangeArrowheads="1"/>
              </p:cNvSpPr>
              <p:nvPr/>
            </p:nvSpPr>
            <p:spPr bwMode="auto">
              <a:xfrm>
                <a:off x="2889" y="2870"/>
                <a:ext cx="848" cy="17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45720" rIns="45720" anchor="ctr">
                <a:spAutoFit/>
              </a:bodyPr>
              <a:lstStyle/>
              <a:p>
                <a:r>
                  <a:rPr lang="en-US" sz="1200">
                    <a:latin typeface="Arial" charset="0"/>
                  </a:rPr>
                  <a:t>C</a:t>
                </a:r>
                <a:r>
                  <a:rPr lang="en-US" sz="1200" u="sng">
                    <a:latin typeface="Arial" charset="0"/>
                  </a:rPr>
                  <a:t>o</a:t>
                </a:r>
                <a:r>
                  <a:rPr lang="en-US" sz="1200">
                    <a:latin typeface="Arial" charset="0"/>
                  </a:rPr>
                  <a:t>mputer name:</a:t>
                </a:r>
              </a:p>
            </p:txBody>
          </p:sp>
          <p:sp>
            <p:nvSpPr>
              <p:cNvPr id="53303" name="Text Box 55"/>
              <p:cNvSpPr txBox="1">
                <a:spLocks noChangeArrowheads="1"/>
              </p:cNvSpPr>
              <p:nvPr/>
            </p:nvSpPr>
            <p:spPr bwMode="auto">
              <a:xfrm>
                <a:off x="2919" y="3014"/>
                <a:ext cx="848" cy="17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45720" rIns="45720" anchor="ctr">
                <a:spAutoFit/>
              </a:bodyPr>
              <a:lstStyle/>
              <a:p>
                <a:r>
                  <a:rPr lang="en-US" sz="1200">
                    <a:latin typeface="Arial" charset="0"/>
                  </a:rPr>
                  <a:t>Brisbane</a:t>
                </a:r>
              </a:p>
            </p:txBody>
          </p:sp>
          <p:sp>
            <p:nvSpPr>
              <p:cNvPr id="53304" name="Text Box 56"/>
              <p:cNvSpPr txBox="1">
                <a:spLocks noChangeArrowheads="1"/>
              </p:cNvSpPr>
              <p:nvPr/>
            </p:nvSpPr>
            <p:spPr bwMode="auto">
              <a:xfrm>
                <a:off x="2919" y="3242"/>
                <a:ext cx="848" cy="17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45720" rIns="45720" anchor="ctr">
                <a:spAutoFit/>
              </a:bodyPr>
              <a:lstStyle/>
              <a:p>
                <a:r>
                  <a:rPr lang="en-US" sz="1200">
                    <a:latin typeface="Arial" charset="0"/>
                  </a:rPr>
                  <a:t>Perth</a:t>
                </a:r>
              </a:p>
            </p:txBody>
          </p:sp>
          <p:sp>
            <p:nvSpPr>
              <p:cNvPr id="53305" name="Text Box 57"/>
              <p:cNvSpPr txBox="1">
                <a:spLocks noChangeArrowheads="1"/>
              </p:cNvSpPr>
              <p:nvPr/>
            </p:nvSpPr>
            <p:spPr bwMode="auto">
              <a:xfrm>
                <a:off x="4179" y="3812"/>
                <a:ext cx="524" cy="17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45720" rIns="45720" anchor="ctr">
                <a:spAutoFit/>
              </a:bodyPr>
              <a:lstStyle/>
              <a:p>
                <a:pPr algn="ctr"/>
                <a:r>
                  <a:rPr lang="en-US" sz="1200">
                    <a:latin typeface="Arial" charset="0"/>
                  </a:rPr>
                  <a:t>OK</a:t>
                </a:r>
              </a:p>
            </p:txBody>
          </p:sp>
          <p:sp>
            <p:nvSpPr>
              <p:cNvPr id="53306" name="Text Box 58"/>
              <p:cNvSpPr txBox="1">
                <a:spLocks noChangeArrowheads="1"/>
              </p:cNvSpPr>
              <p:nvPr/>
            </p:nvSpPr>
            <p:spPr bwMode="auto">
              <a:xfrm>
                <a:off x="4767" y="3812"/>
                <a:ext cx="524" cy="17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45720" rIns="45720" anchor="ctr">
                <a:spAutoFit/>
              </a:bodyPr>
              <a:lstStyle/>
              <a:p>
                <a:pPr algn="ctr"/>
                <a:r>
                  <a:rPr lang="en-US" sz="1200">
                    <a:latin typeface="Arial" charset="0"/>
                  </a:rPr>
                  <a:t>Cancel</a:t>
                </a:r>
              </a:p>
            </p:txBody>
          </p:sp>
          <p:sp>
            <p:nvSpPr>
              <p:cNvPr id="53307" name="Text Box 59"/>
              <p:cNvSpPr txBox="1">
                <a:spLocks noChangeArrowheads="1"/>
              </p:cNvSpPr>
              <p:nvPr/>
            </p:nvSpPr>
            <p:spPr bwMode="auto">
              <a:xfrm>
                <a:off x="4701" y="3020"/>
                <a:ext cx="524" cy="17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45720" rIns="45720" anchor="ctr">
                <a:spAutoFit/>
              </a:bodyPr>
              <a:lstStyle/>
              <a:p>
                <a:pPr algn="ctr"/>
                <a:r>
                  <a:rPr lang="en-US" sz="1200" u="sng">
                    <a:latin typeface="Arial" charset="0"/>
                  </a:rPr>
                  <a:t>A</a:t>
                </a:r>
                <a:r>
                  <a:rPr lang="en-US" sz="1200">
                    <a:latin typeface="Arial" charset="0"/>
                  </a:rPr>
                  <a:t>dd</a:t>
                </a:r>
              </a:p>
            </p:txBody>
          </p:sp>
          <p:sp>
            <p:nvSpPr>
              <p:cNvPr id="53308" name="Rectangle 60"/>
              <p:cNvSpPr>
                <a:spLocks noChangeArrowheads="1"/>
              </p:cNvSpPr>
              <p:nvPr/>
            </p:nvSpPr>
            <p:spPr bwMode="auto">
              <a:xfrm>
                <a:off x="4726" y="3258"/>
                <a:ext cx="501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>
                <a:outerShdw dist="17961" dir="2700000" algn="ctr" rotWithShape="0">
                  <a:schemeClr val="bg1"/>
                </a:outerShdw>
              </a:effectLst>
            </p:spPr>
            <p:txBody>
              <a:bodyPr lIns="0" tIns="0" rIns="0" bIns="0">
                <a:spAutoFit/>
              </a:bodyPr>
              <a:lstStyle/>
              <a:p>
                <a:pPr algn="ctr"/>
                <a:r>
                  <a:rPr lang="en-US" sz="1200" u="sng">
                    <a:solidFill>
                      <a:srgbClr val="7F7F7F"/>
                    </a:solidFill>
                    <a:latin typeface="Arial" charset="0"/>
                  </a:rPr>
                  <a:t>E</a:t>
                </a:r>
                <a:r>
                  <a:rPr lang="en-US" sz="1200">
                    <a:solidFill>
                      <a:srgbClr val="7F7F7F"/>
                    </a:solidFill>
                    <a:latin typeface="Arial" charset="0"/>
                  </a:rPr>
                  <a:t>dit</a:t>
                </a:r>
              </a:p>
            </p:txBody>
          </p:sp>
          <p:sp>
            <p:nvSpPr>
              <p:cNvPr id="53309" name="Rectangle 61"/>
              <p:cNvSpPr>
                <a:spLocks noChangeArrowheads="1"/>
              </p:cNvSpPr>
              <p:nvPr/>
            </p:nvSpPr>
            <p:spPr bwMode="auto">
              <a:xfrm>
                <a:off x="4726" y="3486"/>
                <a:ext cx="501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>
                <a:outerShdw dist="17961" dir="2700000" algn="ctr" rotWithShape="0">
                  <a:schemeClr val="bg1"/>
                </a:outerShdw>
              </a:effectLst>
            </p:spPr>
            <p:txBody>
              <a:bodyPr lIns="0" tIns="0" rIns="0" bIns="0">
                <a:spAutoFit/>
              </a:bodyPr>
              <a:lstStyle/>
              <a:p>
                <a:pPr algn="ctr"/>
                <a:r>
                  <a:rPr lang="en-US" sz="1200" u="sng">
                    <a:solidFill>
                      <a:srgbClr val="7F7F7F"/>
                    </a:solidFill>
                    <a:latin typeface="Arial" charset="0"/>
                  </a:rPr>
                  <a:t>R</a:t>
                </a:r>
                <a:r>
                  <a:rPr lang="en-US" sz="1200">
                    <a:solidFill>
                      <a:srgbClr val="7F7F7F"/>
                    </a:solidFill>
                    <a:latin typeface="Arial" charset="0"/>
                  </a:rPr>
                  <a:t>emove</a:t>
                </a:r>
              </a:p>
            </p:txBody>
          </p:sp>
        </p:grpSp>
        <p:sp>
          <p:nvSpPr>
            <p:cNvPr id="53310" name="AutoShape 62"/>
            <p:cNvSpPr>
              <a:spLocks noChangeArrowheads="1"/>
            </p:cNvSpPr>
            <p:nvPr/>
          </p:nvSpPr>
          <p:spPr bwMode="auto">
            <a:xfrm flipH="1">
              <a:off x="5027" y="3050"/>
              <a:ext cx="554" cy="248"/>
            </a:xfrm>
            <a:prstGeom prst="rightArrow">
              <a:avLst>
                <a:gd name="adj1" fmla="val 56250"/>
                <a:gd name="adj2" fmla="val 69808"/>
              </a:avLst>
            </a:prstGeom>
            <a:gradFill rotWithShape="0">
              <a:gsLst>
                <a:gs pos="0">
                  <a:srgbClr val="D60093"/>
                </a:gs>
                <a:gs pos="100000">
                  <a:srgbClr val="D60093">
                    <a:gamma/>
                    <a:tint val="47451"/>
                    <a:invGamma/>
                  </a:srgbClr>
                </a:gs>
              </a:gsLst>
              <a:lin ang="0" scaled="1"/>
            </a:gradFill>
            <a:ln w="6350">
              <a:solidFill>
                <a:srgbClr val="800080"/>
              </a:solidFill>
              <a:miter lim="800000"/>
              <a:headEnd/>
              <a:tailEnd/>
            </a:ln>
            <a:effectLst>
              <a:outerShdw dist="52363" dir="4557825" algn="ctr" rotWithShape="0">
                <a:srgbClr val="969696"/>
              </a:outerShdw>
            </a:effectLst>
          </p:spPr>
          <p:txBody>
            <a:bodyPr wrap="none" tIns="27432" bIns="27432" anchor="ctr"/>
            <a:lstStyle/>
            <a:p>
              <a:endParaRPr lang="en-US"/>
            </a:p>
          </p:txBody>
        </p:sp>
      </p:grp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371500" y="500042"/>
            <a:ext cx="8272466" cy="855663"/>
          </a:xfrm>
        </p:spPr>
        <p:txBody>
          <a:bodyPr/>
          <a:lstStyle/>
          <a:p>
            <a:r>
              <a:rPr lang="en-US" dirty="0"/>
              <a:t>Copying Domain User Accounts</a:t>
            </a:r>
          </a:p>
        </p:txBody>
      </p:sp>
      <p:grpSp>
        <p:nvGrpSpPr>
          <p:cNvPr id="2" name="Group 251"/>
          <p:cNvGrpSpPr>
            <a:grpSpLocks/>
          </p:cNvGrpSpPr>
          <p:nvPr/>
        </p:nvGrpSpPr>
        <p:grpSpPr bwMode="auto">
          <a:xfrm>
            <a:off x="765175" y="1547837"/>
            <a:ext cx="7580313" cy="5381625"/>
            <a:chOff x="482" y="650"/>
            <a:chExt cx="4775" cy="3390"/>
          </a:xfrm>
        </p:grpSpPr>
        <p:sp>
          <p:nvSpPr>
            <p:cNvPr id="54275" name="Rectangle 3"/>
            <p:cNvSpPr>
              <a:spLocks noChangeArrowheads="1"/>
            </p:cNvSpPr>
            <p:nvPr/>
          </p:nvSpPr>
          <p:spPr bwMode="auto">
            <a:xfrm>
              <a:off x="488" y="650"/>
              <a:ext cx="4756" cy="1443"/>
            </a:xfrm>
            <a:prstGeom prst="rect">
              <a:avLst/>
            </a:prstGeom>
            <a:gradFill rotWithShape="0">
              <a:gsLst>
                <a:gs pos="0">
                  <a:srgbClr val="FFCC66"/>
                </a:gs>
                <a:gs pos="100000">
                  <a:srgbClr val="FCFEB9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/>
            <a:lstStyle/>
            <a:p>
              <a:pPr algn="ctr"/>
              <a:r>
                <a:rPr lang="en-US" b="1">
                  <a:latin typeface="Arial Narrow" pitchFamily="34" charset="0"/>
                </a:rPr>
                <a:t>Copy an Existing Domain User Account to Simplify the </a:t>
              </a:r>
            </a:p>
            <a:p>
              <a:pPr algn="ctr"/>
              <a:r>
                <a:rPr lang="en-US" b="1">
                  <a:latin typeface="Arial Narrow" pitchFamily="34" charset="0"/>
                </a:rPr>
                <a:t>Process of Creating a New Domain User Account.</a:t>
              </a:r>
            </a:p>
            <a:p>
              <a:pPr algn="ctr"/>
              <a:endParaRPr lang="en-US"/>
            </a:p>
          </p:txBody>
        </p:sp>
        <p:sp>
          <p:nvSpPr>
            <p:cNvPr id="54276" name="AutoShape 4"/>
            <p:cNvSpPr>
              <a:spLocks noChangeArrowheads="1"/>
            </p:cNvSpPr>
            <p:nvPr/>
          </p:nvSpPr>
          <p:spPr bwMode="auto">
            <a:xfrm>
              <a:off x="778" y="1162"/>
              <a:ext cx="4303" cy="2689"/>
            </a:xfrm>
            <a:prstGeom prst="triangle">
              <a:avLst>
                <a:gd name="adj" fmla="val 50000"/>
              </a:avLst>
            </a:prstGeom>
            <a:gradFill rotWithShape="0">
              <a:gsLst>
                <a:gs pos="0">
                  <a:srgbClr val="CCFFFF"/>
                </a:gs>
                <a:gs pos="100000">
                  <a:srgbClr val="99CCFF"/>
                </a:gs>
              </a:gsLst>
              <a:lin ang="5400000" scaled="1"/>
            </a:gradFill>
            <a:ln w="9525">
              <a:solidFill>
                <a:srgbClr val="333399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en-US" sz="1800" b="1">
                <a:latin typeface="Arial Narrow" pitchFamily="34" charset="0"/>
              </a:endParaRPr>
            </a:p>
          </p:txBody>
        </p:sp>
        <p:grpSp>
          <p:nvGrpSpPr>
            <p:cNvPr id="3" name="Group 102"/>
            <p:cNvGrpSpPr>
              <a:grpSpLocks/>
            </p:cNvGrpSpPr>
            <p:nvPr/>
          </p:nvGrpSpPr>
          <p:grpSpPr bwMode="auto">
            <a:xfrm>
              <a:off x="1793" y="1271"/>
              <a:ext cx="695" cy="1226"/>
              <a:chOff x="934" y="830"/>
              <a:chExt cx="626" cy="1012"/>
            </a:xfrm>
          </p:grpSpPr>
          <p:sp>
            <p:nvSpPr>
              <p:cNvPr id="54375" name="Freeform 103"/>
              <p:cNvSpPr>
                <a:spLocks/>
              </p:cNvSpPr>
              <p:nvPr/>
            </p:nvSpPr>
            <p:spPr bwMode="auto">
              <a:xfrm>
                <a:off x="946" y="1583"/>
                <a:ext cx="604" cy="259"/>
              </a:xfrm>
              <a:custGeom>
                <a:avLst/>
                <a:gdLst/>
                <a:ahLst/>
                <a:cxnLst>
                  <a:cxn ang="0">
                    <a:pos x="0" y="292"/>
                  </a:cxn>
                  <a:cxn ang="0">
                    <a:pos x="0" y="370"/>
                  </a:cxn>
                  <a:cxn ang="0">
                    <a:pos x="567" y="535"/>
                  </a:cxn>
                  <a:cxn ang="0">
                    <a:pos x="1251" y="92"/>
                  </a:cxn>
                  <a:cxn ang="0">
                    <a:pos x="1251" y="0"/>
                  </a:cxn>
                </a:cxnLst>
                <a:rect l="0" t="0" r="r" b="b"/>
                <a:pathLst>
                  <a:path w="1252" h="536">
                    <a:moveTo>
                      <a:pt x="0" y="292"/>
                    </a:moveTo>
                    <a:lnTo>
                      <a:pt x="0" y="370"/>
                    </a:lnTo>
                    <a:lnTo>
                      <a:pt x="567" y="535"/>
                    </a:lnTo>
                    <a:lnTo>
                      <a:pt x="1251" y="92"/>
                    </a:lnTo>
                    <a:lnTo>
                      <a:pt x="1251" y="0"/>
                    </a:lnTo>
                  </a:path>
                </a:pathLst>
              </a:custGeom>
              <a:solidFill>
                <a:srgbClr val="969696"/>
              </a:solidFill>
              <a:ln w="3175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grpSp>
            <p:nvGrpSpPr>
              <p:cNvPr id="4" name="Group 104"/>
              <p:cNvGrpSpPr>
                <a:grpSpLocks/>
              </p:cNvGrpSpPr>
              <p:nvPr/>
            </p:nvGrpSpPr>
            <p:grpSpPr bwMode="auto">
              <a:xfrm>
                <a:off x="934" y="830"/>
                <a:ext cx="626" cy="987"/>
                <a:chOff x="934" y="830"/>
                <a:chExt cx="626" cy="987"/>
              </a:xfrm>
            </p:grpSpPr>
            <p:sp>
              <p:nvSpPr>
                <p:cNvPr id="54377" name="Freeform 105"/>
                <p:cNvSpPr>
                  <a:spLocks/>
                </p:cNvSpPr>
                <p:nvPr/>
              </p:nvSpPr>
              <p:spPr bwMode="auto">
                <a:xfrm>
                  <a:off x="936" y="830"/>
                  <a:ext cx="623" cy="217"/>
                </a:xfrm>
                <a:custGeom>
                  <a:avLst/>
                  <a:gdLst/>
                  <a:ahLst/>
                  <a:cxnLst>
                    <a:cxn ang="0">
                      <a:pos x="0" y="307"/>
                    </a:cxn>
                    <a:cxn ang="0">
                      <a:pos x="577" y="448"/>
                    </a:cxn>
                    <a:cxn ang="0">
                      <a:pos x="1290" y="127"/>
                    </a:cxn>
                    <a:cxn ang="0">
                      <a:pos x="727" y="0"/>
                    </a:cxn>
                    <a:cxn ang="0">
                      <a:pos x="0" y="307"/>
                    </a:cxn>
                  </a:cxnLst>
                  <a:rect l="0" t="0" r="r" b="b"/>
                  <a:pathLst>
                    <a:path w="1291" h="449">
                      <a:moveTo>
                        <a:pt x="0" y="307"/>
                      </a:moveTo>
                      <a:lnTo>
                        <a:pt x="577" y="448"/>
                      </a:lnTo>
                      <a:lnTo>
                        <a:pt x="1290" y="127"/>
                      </a:lnTo>
                      <a:lnTo>
                        <a:pt x="727" y="0"/>
                      </a:lnTo>
                      <a:lnTo>
                        <a:pt x="0" y="307"/>
                      </a:lnTo>
                    </a:path>
                  </a:pathLst>
                </a:custGeom>
                <a:solidFill>
                  <a:schemeClr val="bg1"/>
                </a:solidFill>
                <a:ln w="3175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4378" name="Freeform 106"/>
                <p:cNvSpPr>
                  <a:spLocks/>
                </p:cNvSpPr>
                <p:nvPr/>
              </p:nvSpPr>
              <p:spPr bwMode="auto">
                <a:xfrm>
                  <a:off x="1208" y="890"/>
                  <a:ext cx="352" cy="927"/>
                </a:xfrm>
                <a:custGeom>
                  <a:avLst/>
                  <a:gdLst/>
                  <a:ahLst/>
                  <a:cxnLst>
                    <a:cxn ang="0">
                      <a:pos x="0" y="328"/>
                    </a:cxn>
                    <a:cxn ang="0">
                      <a:pos x="4" y="1915"/>
                    </a:cxn>
                    <a:cxn ang="0">
                      <a:pos x="728" y="1456"/>
                    </a:cxn>
                    <a:cxn ang="0">
                      <a:pos x="728" y="0"/>
                    </a:cxn>
                    <a:cxn ang="0">
                      <a:pos x="0" y="328"/>
                    </a:cxn>
                  </a:cxnLst>
                  <a:rect l="0" t="0" r="r" b="b"/>
                  <a:pathLst>
                    <a:path w="729" h="1916">
                      <a:moveTo>
                        <a:pt x="0" y="328"/>
                      </a:moveTo>
                      <a:lnTo>
                        <a:pt x="4" y="1915"/>
                      </a:lnTo>
                      <a:lnTo>
                        <a:pt x="728" y="1456"/>
                      </a:lnTo>
                      <a:lnTo>
                        <a:pt x="728" y="0"/>
                      </a:lnTo>
                      <a:lnTo>
                        <a:pt x="0" y="328"/>
                      </a:lnTo>
                    </a:path>
                  </a:pathLst>
                </a:custGeom>
                <a:gradFill rotWithShape="0">
                  <a:gsLst>
                    <a:gs pos="0">
                      <a:srgbClr val="B2B2B2"/>
                    </a:gs>
                    <a:gs pos="100000">
                      <a:srgbClr val="B2B2B2">
                        <a:gamma/>
                        <a:tint val="34118"/>
                        <a:invGamma/>
                      </a:srgbClr>
                    </a:gs>
                  </a:gsLst>
                  <a:path path="rect">
                    <a:fillToRect l="100000" t="100000"/>
                  </a:path>
                </a:gradFill>
                <a:ln w="3175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4379" name="Freeform 107"/>
                <p:cNvSpPr>
                  <a:spLocks/>
                </p:cNvSpPr>
                <p:nvPr/>
              </p:nvSpPr>
              <p:spPr bwMode="auto">
                <a:xfrm>
                  <a:off x="934" y="978"/>
                  <a:ext cx="278" cy="834"/>
                </a:xfrm>
                <a:custGeom>
                  <a:avLst/>
                  <a:gdLst/>
                  <a:ahLst/>
                  <a:cxnLst>
                    <a:cxn ang="0">
                      <a:pos x="576" y="140"/>
                    </a:cxn>
                    <a:cxn ang="0">
                      <a:pos x="576" y="1727"/>
                    </a:cxn>
                    <a:cxn ang="0">
                      <a:pos x="0" y="1568"/>
                    </a:cxn>
                    <a:cxn ang="0">
                      <a:pos x="0" y="0"/>
                    </a:cxn>
                    <a:cxn ang="0">
                      <a:pos x="576" y="140"/>
                    </a:cxn>
                  </a:cxnLst>
                  <a:rect l="0" t="0" r="r" b="b"/>
                  <a:pathLst>
                    <a:path w="577" h="1728">
                      <a:moveTo>
                        <a:pt x="576" y="140"/>
                      </a:moveTo>
                      <a:lnTo>
                        <a:pt x="576" y="1727"/>
                      </a:lnTo>
                      <a:lnTo>
                        <a:pt x="0" y="1568"/>
                      </a:lnTo>
                      <a:lnTo>
                        <a:pt x="0" y="0"/>
                      </a:lnTo>
                      <a:lnTo>
                        <a:pt x="576" y="140"/>
                      </a:lnTo>
                    </a:path>
                  </a:pathLst>
                </a:custGeom>
                <a:gradFill rotWithShape="0">
                  <a:gsLst>
                    <a:gs pos="0">
                      <a:srgbClr val="B2B2B2">
                        <a:gamma/>
                        <a:tint val="23529"/>
                        <a:invGamma/>
                      </a:srgbClr>
                    </a:gs>
                    <a:gs pos="100000">
                      <a:srgbClr val="B2B2B2"/>
                    </a:gs>
                  </a:gsLst>
                  <a:lin ang="5400000" scaled="1"/>
                </a:gradFill>
                <a:ln w="3175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4380" name="Line 108"/>
                <p:cNvSpPr>
                  <a:spLocks noChangeShapeType="1"/>
                </p:cNvSpPr>
                <p:nvPr/>
              </p:nvSpPr>
              <p:spPr bwMode="auto">
                <a:xfrm>
                  <a:off x="973" y="1680"/>
                  <a:ext cx="192" cy="51"/>
                </a:xfrm>
                <a:prstGeom prst="line">
                  <a:avLst/>
                </a:prstGeom>
                <a:noFill/>
                <a:ln w="6350">
                  <a:solidFill>
                    <a:srgbClr val="676767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54381" name="Oval 109"/>
                <p:cNvSpPr>
                  <a:spLocks noChangeArrowheads="1"/>
                </p:cNvSpPr>
                <p:nvPr/>
              </p:nvSpPr>
              <p:spPr bwMode="auto">
                <a:xfrm>
                  <a:off x="966" y="1019"/>
                  <a:ext cx="31" cy="17"/>
                </a:xfrm>
                <a:prstGeom prst="ellipse">
                  <a:avLst/>
                </a:prstGeom>
                <a:solidFill>
                  <a:srgbClr val="D60093"/>
                </a:solidFill>
                <a:ln w="12700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54382" name="Line 110"/>
                <p:cNvSpPr>
                  <a:spLocks noChangeShapeType="1"/>
                </p:cNvSpPr>
                <p:nvPr/>
              </p:nvSpPr>
              <p:spPr bwMode="auto">
                <a:xfrm>
                  <a:off x="973" y="1642"/>
                  <a:ext cx="192" cy="51"/>
                </a:xfrm>
                <a:prstGeom prst="line">
                  <a:avLst/>
                </a:prstGeom>
                <a:noFill/>
                <a:ln w="6350">
                  <a:solidFill>
                    <a:srgbClr val="676767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54383" name="Line 111"/>
                <p:cNvSpPr>
                  <a:spLocks noChangeShapeType="1"/>
                </p:cNvSpPr>
                <p:nvPr/>
              </p:nvSpPr>
              <p:spPr bwMode="auto">
                <a:xfrm>
                  <a:off x="973" y="1604"/>
                  <a:ext cx="192" cy="52"/>
                </a:xfrm>
                <a:prstGeom prst="line">
                  <a:avLst/>
                </a:prstGeom>
                <a:noFill/>
                <a:ln w="6350">
                  <a:solidFill>
                    <a:srgbClr val="676767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54384" name="Line 112"/>
                <p:cNvSpPr>
                  <a:spLocks noChangeShapeType="1"/>
                </p:cNvSpPr>
                <p:nvPr/>
              </p:nvSpPr>
              <p:spPr bwMode="auto">
                <a:xfrm>
                  <a:off x="973" y="1567"/>
                  <a:ext cx="192" cy="51"/>
                </a:xfrm>
                <a:prstGeom prst="line">
                  <a:avLst/>
                </a:prstGeom>
                <a:noFill/>
                <a:ln w="6350">
                  <a:solidFill>
                    <a:srgbClr val="676767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54385" name="Line 113"/>
                <p:cNvSpPr>
                  <a:spLocks noChangeShapeType="1"/>
                </p:cNvSpPr>
                <p:nvPr/>
              </p:nvSpPr>
              <p:spPr bwMode="auto">
                <a:xfrm>
                  <a:off x="973" y="1528"/>
                  <a:ext cx="192" cy="51"/>
                </a:xfrm>
                <a:prstGeom prst="line">
                  <a:avLst/>
                </a:prstGeom>
                <a:noFill/>
                <a:ln w="6350">
                  <a:solidFill>
                    <a:srgbClr val="676767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54386" name="Freeform 114"/>
                <p:cNvSpPr>
                  <a:spLocks/>
                </p:cNvSpPr>
                <p:nvPr/>
              </p:nvSpPr>
              <p:spPr bwMode="auto">
                <a:xfrm>
                  <a:off x="976" y="1164"/>
                  <a:ext cx="190" cy="355"/>
                </a:xfrm>
                <a:custGeom>
                  <a:avLst/>
                  <a:gdLst/>
                  <a:ahLst/>
                  <a:cxnLst>
                    <a:cxn ang="0">
                      <a:pos x="0" y="628"/>
                    </a:cxn>
                    <a:cxn ang="0">
                      <a:pos x="396" y="732"/>
                    </a:cxn>
                    <a:cxn ang="0">
                      <a:pos x="396" y="0"/>
                    </a:cxn>
                  </a:cxnLst>
                  <a:rect l="0" t="0" r="r" b="b"/>
                  <a:pathLst>
                    <a:path w="397" h="733">
                      <a:moveTo>
                        <a:pt x="0" y="628"/>
                      </a:moveTo>
                      <a:lnTo>
                        <a:pt x="396" y="732"/>
                      </a:lnTo>
                      <a:lnTo>
                        <a:pt x="396" y="0"/>
                      </a:lnTo>
                    </a:path>
                  </a:pathLst>
                </a:custGeom>
                <a:noFill/>
                <a:ln w="3175" cap="rnd" cmpd="sng">
                  <a:solidFill>
                    <a:srgbClr val="676767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4387" name="Freeform 115"/>
                <p:cNvSpPr>
                  <a:spLocks/>
                </p:cNvSpPr>
                <p:nvPr/>
              </p:nvSpPr>
              <p:spPr bwMode="auto">
                <a:xfrm>
                  <a:off x="956" y="1094"/>
                  <a:ext cx="218" cy="618"/>
                </a:xfrm>
                <a:custGeom>
                  <a:avLst/>
                  <a:gdLst/>
                  <a:ahLst/>
                  <a:cxnLst>
                    <a:cxn ang="0">
                      <a:pos x="452" y="105"/>
                    </a:cxn>
                    <a:cxn ang="0">
                      <a:pos x="0" y="0"/>
                    </a:cxn>
                    <a:cxn ang="0">
                      <a:pos x="0" y="1277"/>
                    </a:cxn>
                  </a:cxnLst>
                  <a:rect l="0" t="0" r="r" b="b"/>
                  <a:pathLst>
                    <a:path w="453" h="1278">
                      <a:moveTo>
                        <a:pt x="452" y="105"/>
                      </a:moveTo>
                      <a:lnTo>
                        <a:pt x="0" y="0"/>
                      </a:lnTo>
                      <a:lnTo>
                        <a:pt x="0" y="1277"/>
                      </a:lnTo>
                    </a:path>
                  </a:pathLst>
                </a:custGeom>
                <a:noFill/>
                <a:ln w="635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4388" name="Freeform 116"/>
                <p:cNvSpPr>
                  <a:spLocks/>
                </p:cNvSpPr>
                <p:nvPr/>
              </p:nvSpPr>
              <p:spPr bwMode="auto">
                <a:xfrm>
                  <a:off x="970" y="1117"/>
                  <a:ext cx="194" cy="352"/>
                </a:xfrm>
                <a:custGeom>
                  <a:avLst/>
                  <a:gdLst/>
                  <a:ahLst/>
                  <a:cxnLst>
                    <a:cxn ang="0">
                      <a:pos x="401" y="96"/>
                    </a:cxn>
                    <a:cxn ang="0">
                      <a:pos x="0" y="0"/>
                    </a:cxn>
                    <a:cxn ang="0">
                      <a:pos x="0" y="725"/>
                    </a:cxn>
                  </a:cxnLst>
                  <a:rect l="0" t="0" r="r" b="b"/>
                  <a:pathLst>
                    <a:path w="402" h="726">
                      <a:moveTo>
                        <a:pt x="401" y="96"/>
                      </a:moveTo>
                      <a:lnTo>
                        <a:pt x="0" y="0"/>
                      </a:lnTo>
                      <a:lnTo>
                        <a:pt x="0" y="725"/>
                      </a:lnTo>
                    </a:path>
                  </a:pathLst>
                </a:custGeom>
                <a:noFill/>
                <a:ln w="3175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4389" name="Line 117"/>
                <p:cNvSpPr>
                  <a:spLocks noChangeShapeType="1"/>
                </p:cNvSpPr>
                <p:nvPr/>
              </p:nvSpPr>
              <p:spPr bwMode="auto">
                <a:xfrm>
                  <a:off x="971" y="1198"/>
                  <a:ext cx="187" cy="43"/>
                </a:xfrm>
                <a:prstGeom prst="line">
                  <a:avLst/>
                </a:prstGeom>
                <a:noFill/>
                <a:ln w="3175">
                  <a:solidFill>
                    <a:srgbClr val="676767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54390" name="Line 118"/>
                <p:cNvSpPr>
                  <a:spLocks noChangeShapeType="1"/>
                </p:cNvSpPr>
                <p:nvPr/>
              </p:nvSpPr>
              <p:spPr bwMode="auto">
                <a:xfrm>
                  <a:off x="971" y="1273"/>
                  <a:ext cx="189" cy="43"/>
                </a:xfrm>
                <a:prstGeom prst="line">
                  <a:avLst/>
                </a:prstGeom>
                <a:noFill/>
                <a:ln w="3175">
                  <a:solidFill>
                    <a:srgbClr val="676767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54391" name="Line 119"/>
                <p:cNvSpPr>
                  <a:spLocks noChangeShapeType="1"/>
                </p:cNvSpPr>
                <p:nvPr/>
              </p:nvSpPr>
              <p:spPr bwMode="auto">
                <a:xfrm>
                  <a:off x="971" y="1366"/>
                  <a:ext cx="180" cy="43"/>
                </a:xfrm>
                <a:prstGeom prst="line">
                  <a:avLst/>
                </a:prstGeom>
                <a:noFill/>
                <a:ln w="3175">
                  <a:solidFill>
                    <a:srgbClr val="676767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54392" name="Freeform 120"/>
                <p:cNvSpPr>
                  <a:spLocks/>
                </p:cNvSpPr>
                <p:nvPr/>
              </p:nvSpPr>
              <p:spPr bwMode="auto">
                <a:xfrm>
                  <a:off x="1027" y="1161"/>
                  <a:ext cx="74" cy="4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48"/>
                    </a:cxn>
                    <a:cxn ang="0">
                      <a:pos x="151" y="81"/>
                    </a:cxn>
                    <a:cxn ang="0">
                      <a:pos x="151" y="33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152" h="82">
                      <a:moveTo>
                        <a:pt x="0" y="0"/>
                      </a:moveTo>
                      <a:lnTo>
                        <a:pt x="0" y="48"/>
                      </a:lnTo>
                      <a:lnTo>
                        <a:pt x="151" y="81"/>
                      </a:lnTo>
                      <a:lnTo>
                        <a:pt x="151" y="33"/>
                      </a:lnTo>
                      <a:lnTo>
                        <a:pt x="0" y="0"/>
                      </a:lnTo>
                    </a:path>
                  </a:pathLst>
                </a:custGeom>
                <a:solidFill>
                  <a:srgbClr val="A9A9A9"/>
                </a:solidFill>
                <a:ln w="12700" cap="rnd" cmpd="sng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4393" name="Line 121"/>
                <p:cNvSpPr>
                  <a:spLocks noChangeShapeType="1"/>
                </p:cNvSpPr>
                <p:nvPr/>
              </p:nvSpPr>
              <p:spPr bwMode="auto">
                <a:xfrm>
                  <a:off x="998" y="1167"/>
                  <a:ext cx="138" cy="30"/>
                </a:xfrm>
                <a:prstGeom prst="line">
                  <a:avLst/>
                </a:prstGeom>
                <a:noFill/>
                <a:ln w="6350">
                  <a:solidFill>
                    <a:srgbClr val="91919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54394" name="Freeform 122"/>
                <p:cNvSpPr>
                  <a:spLocks/>
                </p:cNvSpPr>
                <p:nvPr/>
              </p:nvSpPr>
              <p:spPr bwMode="auto">
                <a:xfrm>
                  <a:off x="984" y="1304"/>
                  <a:ext cx="167" cy="75"/>
                </a:xfrm>
                <a:custGeom>
                  <a:avLst/>
                  <a:gdLst/>
                  <a:ahLst/>
                  <a:cxnLst>
                    <a:cxn ang="0">
                      <a:pos x="0" y="85"/>
                    </a:cxn>
                    <a:cxn ang="0">
                      <a:pos x="0" y="0"/>
                    </a:cxn>
                    <a:cxn ang="0">
                      <a:pos x="350" y="93"/>
                    </a:cxn>
                    <a:cxn ang="0">
                      <a:pos x="350" y="182"/>
                    </a:cxn>
                    <a:cxn ang="0">
                      <a:pos x="0" y="85"/>
                    </a:cxn>
                  </a:cxnLst>
                  <a:rect l="0" t="0" r="r" b="b"/>
                  <a:pathLst>
                    <a:path w="351" h="183">
                      <a:moveTo>
                        <a:pt x="0" y="85"/>
                      </a:moveTo>
                      <a:lnTo>
                        <a:pt x="0" y="0"/>
                      </a:lnTo>
                      <a:lnTo>
                        <a:pt x="350" y="93"/>
                      </a:lnTo>
                      <a:lnTo>
                        <a:pt x="350" y="182"/>
                      </a:lnTo>
                      <a:lnTo>
                        <a:pt x="0" y="85"/>
                      </a:lnTo>
                    </a:path>
                  </a:pathLst>
                </a:custGeom>
                <a:solidFill>
                  <a:srgbClr val="B2B2B2"/>
                </a:solidFill>
                <a:ln w="3175" cap="rnd" cmpd="sng">
                  <a:solidFill>
                    <a:srgbClr val="676767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4395" name="Freeform 123"/>
                <p:cNvSpPr>
                  <a:spLocks/>
                </p:cNvSpPr>
                <p:nvPr/>
              </p:nvSpPr>
              <p:spPr bwMode="auto">
                <a:xfrm>
                  <a:off x="984" y="1397"/>
                  <a:ext cx="167" cy="83"/>
                </a:xfrm>
                <a:custGeom>
                  <a:avLst/>
                  <a:gdLst/>
                  <a:ahLst/>
                  <a:cxnLst>
                    <a:cxn ang="0">
                      <a:pos x="0" y="85"/>
                    </a:cxn>
                    <a:cxn ang="0">
                      <a:pos x="0" y="0"/>
                    </a:cxn>
                    <a:cxn ang="0">
                      <a:pos x="350" y="93"/>
                    </a:cxn>
                    <a:cxn ang="0">
                      <a:pos x="350" y="181"/>
                    </a:cxn>
                    <a:cxn ang="0">
                      <a:pos x="0" y="85"/>
                    </a:cxn>
                  </a:cxnLst>
                  <a:rect l="0" t="0" r="r" b="b"/>
                  <a:pathLst>
                    <a:path w="351" h="182">
                      <a:moveTo>
                        <a:pt x="0" y="85"/>
                      </a:moveTo>
                      <a:lnTo>
                        <a:pt x="0" y="0"/>
                      </a:lnTo>
                      <a:lnTo>
                        <a:pt x="350" y="93"/>
                      </a:lnTo>
                      <a:lnTo>
                        <a:pt x="350" y="181"/>
                      </a:lnTo>
                      <a:lnTo>
                        <a:pt x="0" y="85"/>
                      </a:lnTo>
                    </a:path>
                  </a:pathLst>
                </a:custGeom>
                <a:solidFill>
                  <a:srgbClr val="B2B2B2"/>
                </a:solidFill>
                <a:ln w="3175" cap="rnd" cmpd="sng">
                  <a:solidFill>
                    <a:srgbClr val="676767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4396" name="Freeform 124"/>
                <p:cNvSpPr>
                  <a:spLocks/>
                </p:cNvSpPr>
                <p:nvPr/>
              </p:nvSpPr>
              <p:spPr bwMode="auto">
                <a:xfrm>
                  <a:off x="981" y="1220"/>
                  <a:ext cx="170" cy="77"/>
                </a:xfrm>
                <a:custGeom>
                  <a:avLst/>
                  <a:gdLst/>
                  <a:ahLst/>
                  <a:cxnLst>
                    <a:cxn ang="0">
                      <a:pos x="0" y="85"/>
                    </a:cxn>
                    <a:cxn ang="0">
                      <a:pos x="0" y="0"/>
                    </a:cxn>
                    <a:cxn ang="0">
                      <a:pos x="350" y="93"/>
                    </a:cxn>
                    <a:cxn ang="0">
                      <a:pos x="350" y="181"/>
                    </a:cxn>
                    <a:cxn ang="0">
                      <a:pos x="0" y="85"/>
                    </a:cxn>
                  </a:cxnLst>
                  <a:rect l="0" t="0" r="r" b="b"/>
                  <a:pathLst>
                    <a:path w="351" h="182">
                      <a:moveTo>
                        <a:pt x="0" y="85"/>
                      </a:moveTo>
                      <a:lnTo>
                        <a:pt x="0" y="0"/>
                      </a:lnTo>
                      <a:lnTo>
                        <a:pt x="350" y="93"/>
                      </a:lnTo>
                      <a:lnTo>
                        <a:pt x="350" y="181"/>
                      </a:lnTo>
                      <a:lnTo>
                        <a:pt x="0" y="85"/>
                      </a:lnTo>
                    </a:path>
                  </a:pathLst>
                </a:custGeom>
                <a:solidFill>
                  <a:srgbClr val="B2B2B2"/>
                </a:solidFill>
                <a:ln w="3175" cap="rnd" cmpd="sng">
                  <a:solidFill>
                    <a:srgbClr val="676767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4397" name="Line 125"/>
                <p:cNvSpPr>
                  <a:spLocks noChangeShapeType="1"/>
                </p:cNvSpPr>
                <p:nvPr/>
              </p:nvSpPr>
              <p:spPr bwMode="auto">
                <a:xfrm flipH="1" flipV="1">
                  <a:off x="1103" y="1267"/>
                  <a:ext cx="33" cy="8"/>
                </a:xfrm>
                <a:prstGeom prst="line">
                  <a:avLst/>
                </a:prstGeom>
                <a:noFill/>
                <a:ln w="9525">
                  <a:solidFill>
                    <a:srgbClr val="D60093"/>
                  </a:solidFill>
                  <a:round/>
                  <a:headEnd/>
                  <a:tailEnd/>
                </a:ln>
                <a:effectLst/>
              </p:spPr>
              <p:txBody>
                <a:bodyPr wrap="none" tIns="27432" bIns="27432" anchor="ctr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54398" name="Line 126"/>
                <p:cNvSpPr>
                  <a:spLocks noChangeShapeType="1"/>
                </p:cNvSpPr>
                <p:nvPr/>
              </p:nvSpPr>
              <p:spPr bwMode="auto">
                <a:xfrm flipH="1" flipV="1">
                  <a:off x="1103" y="1349"/>
                  <a:ext cx="33" cy="7"/>
                </a:xfrm>
                <a:prstGeom prst="line">
                  <a:avLst/>
                </a:prstGeom>
                <a:noFill/>
                <a:ln w="9525">
                  <a:solidFill>
                    <a:srgbClr val="D60093"/>
                  </a:solidFill>
                  <a:round/>
                  <a:headEnd/>
                  <a:tailEnd/>
                </a:ln>
                <a:effectLst/>
              </p:spPr>
              <p:txBody>
                <a:bodyPr wrap="none" tIns="27432" bIns="27432" anchor="ctr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54399" name="Line 127"/>
                <p:cNvSpPr>
                  <a:spLocks noChangeShapeType="1"/>
                </p:cNvSpPr>
                <p:nvPr/>
              </p:nvSpPr>
              <p:spPr bwMode="auto">
                <a:xfrm flipH="1" flipV="1">
                  <a:off x="1103" y="1448"/>
                  <a:ext cx="33" cy="8"/>
                </a:xfrm>
                <a:prstGeom prst="line">
                  <a:avLst/>
                </a:prstGeom>
                <a:noFill/>
                <a:ln w="9525">
                  <a:solidFill>
                    <a:srgbClr val="D60093"/>
                  </a:solidFill>
                  <a:round/>
                  <a:headEnd/>
                  <a:tailEnd/>
                </a:ln>
                <a:effectLst/>
              </p:spPr>
              <p:txBody>
                <a:bodyPr wrap="none" tIns="27432" bIns="27432" anchor="ctr">
                  <a:spAutoFit/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54400" name="Freeform 128"/>
            <p:cNvSpPr>
              <a:spLocks/>
            </p:cNvSpPr>
            <p:nvPr/>
          </p:nvSpPr>
          <p:spPr bwMode="auto">
            <a:xfrm>
              <a:off x="2286" y="1356"/>
              <a:ext cx="819" cy="737"/>
            </a:xfrm>
            <a:custGeom>
              <a:avLst/>
              <a:gdLst/>
              <a:ahLst/>
              <a:cxnLst>
                <a:cxn ang="0">
                  <a:pos x="0" y="307"/>
                </a:cxn>
                <a:cxn ang="0">
                  <a:pos x="0" y="433"/>
                </a:cxn>
                <a:cxn ang="0">
                  <a:pos x="534" y="713"/>
                </a:cxn>
                <a:cxn ang="0">
                  <a:pos x="900" y="387"/>
                </a:cxn>
                <a:cxn ang="0">
                  <a:pos x="792" y="321"/>
                </a:cxn>
                <a:cxn ang="0">
                  <a:pos x="359" y="0"/>
                </a:cxn>
              </a:cxnLst>
              <a:rect l="0" t="0" r="r" b="b"/>
              <a:pathLst>
                <a:path w="900" h="713">
                  <a:moveTo>
                    <a:pt x="0" y="307"/>
                  </a:moveTo>
                  <a:lnTo>
                    <a:pt x="0" y="433"/>
                  </a:lnTo>
                  <a:lnTo>
                    <a:pt x="534" y="713"/>
                  </a:lnTo>
                  <a:lnTo>
                    <a:pt x="900" y="387"/>
                  </a:lnTo>
                  <a:lnTo>
                    <a:pt x="792" y="321"/>
                  </a:lnTo>
                  <a:lnTo>
                    <a:pt x="359" y="0"/>
                  </a:lnTo>
                </a:path>
              </a:pathLst>
            </a:custGeom>
            <a:gradFill rotWithShape="0">
              <a:gsLst>
                <a:gs pos="0">
                  <a:srgbClr val="C0C0C0"/>
                </a:gs>
                <a:gs pos="100000">
                  <a:srgbClr val="777777"/>
                </a:gs>
              </a:gsLst>
              <a:lin ang="2700000" scaled="1"/>
            </a:gra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tIns="27432" bIns="27432" anchor="ctr">
              <a:spAutoFit/>
            </a:bodyPr>
            <a:lstStyle/>
            <a:p>
              <a:endParaRPr lang="en-US"/>
            </a:p>
          </p:txBody>
        </p:sp>
        <p:sp>
          <p:nvSpPr>
            <p:cNvPr id="54401" name="Freeform 129"/>
            <p:cNvSpPr>
              <a:spLocks/>
            </p:cNvSpPr>
            <p:nvPr/>
          </p:nvSpPr>
          <p:spPr bwMode="auto">
            <a:xfrm>
              <a:off x="2324" y="1371"/>
              <a:ext cx="747" cy="691"/>
            </a:xfrm>
            <a:custGeom>
              <a:avLst/>
              <a:gdLst/>
              <a:ahLst/>
              <a:cxnLst>
                <a:cxn ang="0">
                  <a:pos x="0" y="288"/>
                </a:cxn>
                <a:cxn ang="0">
                  <a:pos x="0" y="409"/>
                </a:cxn>
                <a:cxn ang="0">
                  <a:pos x="498" y="667"/>
                </a:cxn>
                <a:cxn ang="0">
                  <a:pos x="820" y="379"/>
                </a:cxn>
                <a:cxn ang="0">
                  <a:pos x="812" y="327"/>
                </a:cxn>
                <a:cxn ang="0">
                  <a:pos x="810" y="285"/>
                </a:cxn>
                <a:cxn ang="0">
                  <a:pos x="812" y="235"/>
                </a:cxn>
                <a:cxn ang="0">
                  <a:pos x="820" y="187"/>
                </a:cxn>
                <a:cxn ang="0">
                  <a:pos x="341" y="0"/>
                </a:cxn>
                <a:cxn ang="0">
                  <a:pos x="0" y="288"/>
                </a:cxn>
              </a:cxnLst>
              <a:rect l="0" t="0" r="r" b="b"/>
              <a:pathLst>
                <a:path w="820" h="667">
                  <a:moveTo>
                    <a:pt x="0" y="288"/>
                  </a:moveTo>
                  <a:lnTo>
                    <a:pt x="0" y="409"/>
                  </a:lnTo>
                  <a:lnTo>
                    <a:pt x="498" y="667"/>
                  </a:lnTo>
                  <a:lnTo>
                    <a:pt x="820" y="379"/>
                  </a:lnTo>
                  <a:lnTo>
                    <a:pt x="812" y="327"/>
                  </a:lnTo>
                  <a:lnTo>
                    <a:pt x="810" y="285"/>
                  </a:lnTo>
                  <a:lnTo>
                    <a:pt x="812" y="235"/>
                  </a:lnTo>
                  <a:lnTo>
                    <a:pt x="820" y="187"/>
                  </a:lnTo>
                  <a:lnTo>
                    <a:pt x="341" y="0"/>
                  </a:lnTo>
                  <a:lnTo>
                    <a:pt x="0" y="288"/>
                  </a:lnTo>
                  <a:close/>
                </a:path>
              </a:pathLst>
            </a:custGeom>
            <a:gradFill rotWithShape="0">
              <a:gsLst>
                <a:gs pos="0">
                  <a:srgbClr val="FFFF66"/>
                </a:gs>
                <a:gs pos="100000">
                  <a:srgbClr val="FFFFCC"/>
                </a:gs>
              </a:gsLst>
              <a:lin ang="18900000" scaled="1"/>
            </a:gra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tIns="27432" bIns="27432" anchor="ctr">
              <a:spAutoFit/>
            </a:bodyPr>
            <a:lstStyle/>
            <a:p>
              <a:endParaRPr lang="en-US"/>
            </a:p>
          </p:txBody>
        </p:sp>
        <p:sp>
          <p:nvSpPr>
            <p:cNvPr id="54402" name="Freeform 130"/>
            <p:cNvSpPr>
              <a:spLocks/>
            </p:cNvSpPr>
            <p:nvPr/>
          </p:nvSpPr>
          <p:spPr bwMode="auto">
            <a:xfrm>
              <a:off x="2777" y="1795"/>
              <a:ext cx="131" cy="117"/>
            </a:xfrm>
            <a:custGeom>
              <a:avLst/>
              <a:gdLst/>
              <a:ahLst/>
              <a:cxnLst>
                <a:cxn ang="0">
                  <a:pos x="164" y="0"/>
                </a:cxn>
                <a:cxn ang="0">
                  <a:pos x="0" y="149"/>
                </a:cxn>
                <a:cxn ang="0">
                  <a:pos x="114" y="197"/>
                </a:cxn>
                <a:cxn ang="0">
                  <a:pos x="276" y="41"/>
                </a:cxn>
                <a:cxn ang="0">
                  <a:pos x="164" y="0"/>
                </a:cxn>
              </a:cxnLst>
              <a:rect l="0" t="0" r="r" b="b"/>
              <a:pathLst>
                <a:path w="276" h="197">
                  <a:moveTo>
                    <a:pt x="164" y="0"/>
                  </a:moveTo>
                  <a:lnTo>
                    <a:pt x="0" y="149"/>
                  </a:lnTo>
                  <a:lnTo>
                    <a:pt x="114" y="197"/>
                  </a:lnTo>
                  <a:lnTo>
                    <a:pt x="276" y="41"/>
                  </a:lnTo>
                  <a:lnTo>
                    <a:pt x="164" y="0"/>
                  </a:lnTo>
                  <a:close/>
                </a:path>
              </a:pathLst>
            </a:cu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tIns="27432" bIns="27432" anchor="ctr">
              <a:spAutoFit/>
            </a:bodyPr>
            <a:lstStyle/>
            <a:p>
              <a:endParaRPr lang="en-US"/>
            </a:p>
          </p:txBody>
        </p:sp>
        <p:sp>
          <p:nvSpPr>
            <p:cNvPr id="54403" name="Freeform 131"/>
            <p:cNvSpPr>
              <a:spLocks/>
            </p:cNvSpPr>
            <p:nvPr/>
          </p:nvSpPr>
          <p:spPr bwMode="auto">
            <a:xfrm>
              <a:off x="2899" y="1651"/>
              <a:ext cx="130" cy="112"/>
            </a:xfrm>
            <a:custGeom>
              <a:avLst/>
              <a:gdLst/>
              <a:ahLst/>
              <a:cxnLst>
                <a:cxn ang="0">
                  <a:pos x="164" y="0"/>
                </a:cxn>
                <a:cxn ang="0">
                  <a:pos x="0" y="149"/>
                </a:cxn>
                <a:cxn ang="0">
                  <a:pos x="114" y="197"/>
                </a:cxn>
                <a:cxn ang="0">
                  <a:pos x="276" y="41"/>
                </a:cxn>
                <a:cxn ang="0">
                  <a:pos x="164" y="0"/>
                </a:cxn>
              </a:cxnLst>
              <a:rect l="0" t="0" r="r" b="b"/>
              <a:pathLst>
                <a:path w="276" h="197">
                  <a:moveTo>
                    <a:pt x="164" y="0"/>
                  </a:moveTo>
                  <a:lnTo>
                    <a:pt x="0" y="149"/>
                  </a:lnTo>
                  <a:lnTo>
                    <a:pt x="114" y="197"/>
                  </a:lnTo>
                  <a:lnTo>
                    <a:pt x="276" y="41"/>
                  </a:lnTo>
                  <a:lnTo>
                    <a:pt x="164" y="0"/>
                  </a:lnTo>
                  <a:close/>
                </a:path>
              </a:pathLst>
            </a:cu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tIns="27432" bIns="27432" anchor="ctr">
              <a:spAutoFit/>
            </a:bodyPr>
            <a:lstStyle/>
            <a:p>
              <a:endParaRPr lang="en-US"/>
            </a:p>
          </p:txBody>
        </p:sp>
        <p:sp>
          <p:nvSpPr>
            <p:cNvPr id="54404" name="Freeform 132"/>
            <p:cNvSpPr>
              <a:spLocks/>
            </p:cNvSpPr>
            <p:nvPr/>
          </p:nvSpPr>
          <p:spPr bwMode="auto">
            <a:xfrm>
              <a:off x="2328" y="1607"/>
              <a:ext cx="727" cy="305"/>
            </a:xfrm>
            <a:custGeom>
              <a:avLst/>
              <a:gdLst/>
              <a:ahLst/>
              <a:cxnLst>
                <a:cxn ang="0">
                  <a:pos x="0" y="64"/>
                </a:cxn>
                <a:cxn ang="0">
                  <a:pos x="490" y="294"/>
                </a:cxn>
                <a:cxn ang="0">
                  <a:pos x="800" y="0"/>
                </a:cxn>
              </a:cxnLst>
              <a:rect l="0" t="0" r="r" b="b"/>
              <a:pathLst>
                <a:path w="800" h="294">
                  <a:moveTo>
                    <a:pt x="0" y="64"/>
                  </a:moveTo>
                  <a:lnTo>
                    <a:pt x="490" y="294"/>
                  </a:lnTo>
                  <a:lnTo>
                    <a:pt x="800" y="0"/>
                  </a:lnTo>
                </a:path>
              </a:pathLst>
            </a:custGeom>
            <a:noFill/>
            <a:ln w="317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tIns="27432" bIns="27432" anchor="ctr">
              <a:spAutoFit/>
            </a:bodyPr>
            <a:lstStyle/>
            <a:p>
              <a:endParaRPr lang="en-US"/>
            </a:p>
          </p:txBody>
        </p:sp>
        <p:sp>
          <p:nvSpPr>
            <p:cNvPr id="54405" name="Freeform 133"/>
            <p:cNvSpPr>
              <a:spLocks/>
            </p:cNvSpPr>
            <p:nvPr/>
          </p:nvSpPr>
          <p:spPr bwMode="auto">
            <a:xfrm>
              <a:off x="2329" y="1640"/>
              <a:ext cx="725" cy="294"/>
            </a:xfrm>
            <a:custGeom>
              <a:avLst/>
              <a:gdLst/>
              <a:ahLst/>
              <a:cxnLst>
                <a:cxn ang="0">
                  <a:pos x="0" y="50"/>
                </a:cxn>
                <a:cxn ang="0">
                  <a:pos x="488" y="286"/>
                </a:cxn>
                <a:cxn ang="0">
                  <a:pos x="798" y="0"/>
                </a:cxn>
              </a:cxnLst>
              <a:rect l="0" t="0" r="r" b="b"/>
              <a:pathLst>
                <a:path w="798" h="286">
                  <a:moveTo>
                    <a:pt x="0" y="50"/>
                  </a:moveTo>
                  <a:lnTo>
                    <a:pt x="488" y="286"/>
                  </a:lnTo>
                  <a:lnTo>
                    <a:pt x="798" y="0"/>
                  </a:lnTo>
                </a:path>
              </a:pathLst>
            </a:custGeom>
            <a:noFill/>
            <a:ln w="317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tIns="27432" bIns="27432" anchor="ctr">
              <a:spAutoFit/>
            </a:bodyPr>
            <a:lstStyle/>
            <a:p>
              <a:endParaRPr lang="en-US"/>
            </a:p>
          </p:txBody>
        </p:sp>
        <p:sp>
          <p:nvSpPr>
            <p:cNvPr id="54406" name="Freeform 134"/>
            <p:cNvSpPr>
              <a:spLocks/>
            </p:cNvSpPr>
            <p:nvPr/>
          </p:nvSpPr>
          <p:spPr bwMode="auto">
            <a:xfrm>
              <a:off x="2327" y="1647"/>
              <a:ext cx="733" cy="315"/>
            </a:xfrm>
            <a:custGeom>
              <a:avLst/>
              <a:gdLst/>
              <a:ahLst/>
              <a:cxnLst>
                <a:cxn ang="0">
                  <a:pos x="0" y="66"/>
                </a:cxn>
                <a:cxn ang="0">
                  <a:pos x="488" y="304"/>
                </a:cxn>
                <a:cxn ang="0">
                  <a:pos x="804" y="24"/>
                </a:cxn>
                <a:cxn ang="0">
                  <a:pos x="804" y="0"/>
                </a:cxn>
              </a:cxnLst>
              <a:rect l="0" t="0" r="r" b="b"/>
              <a:pathLst>
                <a:path w="804" h="304">
                  <a:moveTo>
                    <a:pt x="0" y="66"/>
                  </a:moveTo>
                  <a:lnTo>
                    <a:pt x="488" y="304"/>
                  </a:lnTo>
                  <a:lnTo>
                    <a:pt x="804" y="24"/>
                  </a:lnTo>
                  <a:lnTo>
                    <a:pt x="804" y="0"/>
                  </a:lnTo>
                </a:path>
              </a:pathLst>
            </a:custGeom>
            <a:noFill/>
            <a:ln w="317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tIns="27432" bIns="27432" anchor="ctr">
              <a:spAutoFit/>
            </a:bodyPr>
            <a:lstStyle/>
            <a:p>
              <a:endParaRPr lang="en-US"/>
            </a:p>
          </p:txBody>
        </p:sp>
        <p:sp>
          <p:nvSpPr>
            <p:cNvPr id="54407" name="Freeform 135"/>
            <p:cNvSpPr>
              <a:spLocks/>
            </p:cNvSpPr>
            <p:nvPr/>
          </p:nvSpPr>
          <p:spPr bwMode="auto">
            <a:xfrm>
              <a:off x="2324" y="1691"/>
              <a:ext cx="741" cy="294"/>
            </a:xfrm>
            <a:custGeom>
              <a:avLst/>
              <a:gdLst/>
              <a:ahLst/>
              <a:cxnLst>
                <a:cxn ang="0">
                  <a:pos x="0" y="40"/>
                </a:cxn>
                <a:cxn ang="0">
                  <a:pos x="492" y="284"/>
                </a:cxn>
                <a:cxn ang="0">
                  <a:pos x="814" y="0"/>
                </a:cxn>
              </a:cxnLst>
              <a:rect l="0" t="0" r="r" b="b"/>
              <a:pathLst>
                <a:path w="814" h="284">
                  <a:moveTo>
                    <a:pt x="0" y="40"/>
                  </a:moveTo>
                  <a:lnTo>
                    <a:pt x="492" y="284"/>
                  </a:lnTo>
                  <a:lnTo>
                    <a:pt x="814" y="0"/>
                  </a:lnTo>
                </a:path>
              </a:pathLst>
            </a:custGeom>
            <a:noFill/>
            <a:ln w="317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tIns="27432" bIns="27432" anchor="ctr">
              <a:spAutoFit/>
            </a:bodyPr>
            <a:lstStyle/>
            <a:p>
              <a:endParaRPr lang="en-US"/>
            </a:p>
          </p:txBody>
        </p:sp>
        <p:sp>
          <p:nvSpPr>
            <p:cNvPr id="54408" name="Freeform 136"/>
            <p:cNvSpPr>
              <a:spLocks/>
            </p:cNvSpPr>
            <p:nvPr/>
          </p:nvSpPr>
          <p:spPr bwMode="auto">
            <a:xfrm>
              <a:off x="2322" y="1726"/>
              <a:ext cx="741" cy="294"/>
            </a:xfrm>
            <a:custGeom>
              <a:avLst/>
              <a:gdLst/>
              <a:ahLst/>
              <a:cxnLst>
                <a:cxn ang="0">
                  <a:pos x="0" y="40"/>
                </a:cxn>
                <a:cxn ang="0">
                  <a:pos x="492" y="284"/>
                </a:cxn>
                <a:cxn ang="0">
                  <a:pos x="814" y="0"/>
                </a:cxn>
              </a:cxnLst>
              <a:rect l="0" t="0" r="r" b="b"/>
              <a:pathLst>
                <a:path w="814" h="284">
                  <a:moveTo>
                    <a:pt x="0" y="40"/>
                  </a:moveTo>
                  <a:lnTo>
                    <a:pt x="492" y="284"/>
                  </a:lnTo>
                  <a:lnTo>
                    <a:pt x="814" y="0"/>
                  </a:lnTo>
                </a:path>
              </a:pathLst>
            </a:custGeom>
            <a:noFill/>
            <a:ln w="317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tIns="27432" bIns="27432" anchor="ctr">
              <a:spAutoFit/>
            </a:bodyPr>
            <a:lstStyle/>
            <a:p>
              <a:endParaRPr lang="en-US"/>
            </a:p>
          </p:txBody>
        </p:sp>
        <p:sp>
          <p:nvSpPr>
            <p:cNvPr id="54409" name="Freeform 137"/>
            <p:cNvSpPr>
              <a:spLocks/>
            </p:cNvSpPr>
            <p:nvPr/>
          </p:nvSpPr>
          <p:spPr bwMode="auto">
            <a:xfrm>
              <a:off x="2273" y="1274"/>
              <a:ext cx="779" cy="415"/>
            </a:xfrm>
            <a:custGeom>
              <a:avLst/>
              <a:gdLst/>
              <a:ahLst/>
              <a:cxnLst>
                <a:cxn ang="0">
                  <a:pos x="367" y="66"/>
                </a:cxn>
                <a:cxn ang="0">
                  <a:pos x="0" y="376"/>
                </a:cxn>
                <a:cxn ang="0">
                  <a:pos x="432" y="358"/>
                </a:cxn>
                <a:cxn ang="0">
                  <a:pos x="811" y="0"/>
                </a:cxn>
                <a:cxn ang="0">
                  <a:pos x="367" y="66"/>
                </a:cxn>
              </a:cxnLst>
              <a:rect l="0" t="0" r="r" b="b"/>
              <a:pathLst>
                <a:path w="811" h="376">
                  <a:moveTo>
                    <a:pt x="367" y="66"/>
                  </a:moveTo>
                  <a:lnTo>
                    <a:pt x="0" y="376"/>
                  </a:lnTo>
                  <a:lnTo>
                    <a:pt x="432" y="358"/>
                  </a:lnTo>
                  <a:lnTo>
                    <a:pt x="811" y="0"/>
                  </a:lnTo>
                  <a:lnTo>
                    <a:pt x="367" y="66"/>
                  </a:lnTo>
                  <a:close/>
                </a:path>
              </a:pathLst>
            </a:custGeom>
            <a:gradFill rotWithShape="0">
              <a:gsLst>
                <a:gs pos="0">
                  <a:srgbClr val="DDDDDD"/>
                </a:gs>
                <a:gs pos="100000">
                  <a:srgbClr val="777777"/>
                </a:gs>
              </a:gsLst>
              <a:lin ang="2700000" scaled="1"/>
            </a:gra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tIns="27432" bIns="27432" anchor="ctr">
              <a:spAutoFit/>
            </a:bodyPr>
            <a:lstStyle/>
            <a:p>
              <a:endParaRPr lang="en-US"/>
            </a:p>
          </p:txBody>
        </p:sp>
        <p:sp>
          <p:nvSpPr>
            <p:cNvPr id="54410" name="AutoShape 138"/>
            <p:cNvSpPr>
              <a:spLocks noChangeArrowheads="1"/>
            </p:cNvSpPr>
            <p:nvPr/>
          </p:nvSpPr>
          <p:spPr bwMode="auto">
            <a:xfrm flipV="1">
              <a:off x="2952" y="1488"/>
              <a:ext cx="528" cy="672"/>
            </a:xfrm>
            <a:prstGeom prst="foldedCorner">
              <a:avLst>
                <a:gd name="adj" fmla="val 23866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rot="10800000" wrap="none" tIns="137160" anchor="ctr"/>
            <a:lstStyle/>
            <a:p>
              <a:pPr algn="ctr"/>
              <a:r>
                <a:rPr lang="en-US" sz="1400">
                  <a:latin typeface="Arial Narrow" pitchFamily="34" charset="0"/>
                </a:rPr>
                <a:t>Domain</a:t>
              </a:r>
            </a:p>
            <a:p>
              <a:pPr algn="ctr"/>
              <a:r>
                <a:rPr lang="en-US" sz="1400">
                  <a:latin typeface="Arial Narrow" pitchFamily="34" charset="0"/>
                </a:rPr>
                <a:t>User</a:t>
              </a:r>
            </a:p>
            <a:p>
              <a:pPr algn="ctr"/>
              <a:r>
                <a:rPr lang="en-US" sz="1400">
                  <a:latin typeface="Arial Narrow" pitchFamily="34" charset="0"/>
                </a:rPr>
                <a:t>Account</a:t>
              </a:r>
              <a:br>
                <a:rPr lang="en-US" sz="1400">
                  <a:latin typeface="Arial Narrow" pitchFamily="34" charset="0"/>
                </a:rPr>
              </a:br>
              <a:r>
                <a:rPr lang="en-US" sz="1400">
                  <a:latin typeface="Arial Narrow" pitchFamily="34" charset="0"/>
                </a:rPr>
                <a:t>(User1)</a:t>
              </a:r>
            </a:p>
          </p:txBody>
        </p:sp>
        <p:sp>
          <p:nvSpPr>
            <p:cNvPr id="54411" name="AutoShape 139"/>
            <p:cNvSpPr>
              <a:spLocks noChangeArrowheads="1"/>
            </p:cNvSpPr>
            <p:nvPr/>
          </p:nvSpPr>
          <p:spPr bwMode="auto">
            <a:xfrm flipV="1">
              <a:off x="3720" y="1488"/>
              <a:ext cx="528" cy="672"/>
            </a:xfrm>
            <a:prstGeom prst="foldedCorner">
              <a:avLst>
                <a:gd name="adj" fmla="val 23866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rot="10800000" wrap="none" tIns="137160" anchor="ctr"/>
            <a:lstStyle/>
            <a:p>
              <a:pPr algn="ctr"/>
              <a:r>
                <a:rPr lang="en-US" sz="1400">
                  <a:latin typeface="Arial Narrow" pitchFamily="34" charset="0"/>
                </a:rPr>
                <a:t>Domain</a:t>
              </a:r>
            </a:p>
            <a:p>
              <a:pPr algn="ctr"/>
              <a:r>
                <a:rPr lang="en-US" sz="1400">
                  <a:latin typeface="Arial Narrow" pitchFamily="34" charset="0"/>
                </a:rPr>
                <a:t>User</a:t>
              </a:r>
            </a:p>
            <a:p>
              <a:pPr algn="ctr"/>
              <a:r>
                <a:rPr lang="en-US" sz="1400">
                  <a:latin typeface="Arial Narrow" pitchFamily="34" charset="0"/>
                </a:rPr>
                <a:t>Account</a:t>
              </a:r>
              <a:br>
                <a:rPr lang="en-US" sz="1400">
                  <a:latin typeface="Arial Narrow" pitchFamily="34" charset="0"/>
                </a:rPr>
              </a:br>
              <a:r>
                <a:rPr lang="en-US" sz="1400">
                  <a:latin typeface="Arial Narrow" pitchFamily="34" charset="0"/>
                </a:rPr>
                <a:t>(User2)</a:t>
              </a:r>
            </a:p>
          </p:txBody>
        </p:sp>
        <p:sp>
          <p:nvSpPr>
            <p:cNvPr id="54412" name="AutoShape 140"/>
            <p:cNvSpPr>
              <a:spLocks noChangeArrowheads="1"/>
            </p:cNvSpPr>
            <p:nvPr/>
          </p:nvSpPr>
          <p:spPr bwMode="auto">
            <a:xfrm>
              <a:off x="3384" y="1632"/>
              <a:ext cx="480" cy="336"/>
            </a:xfrm>
            <a:prstGeom prst="rightArrow">
              <a:avLst>
                <a:gd name="adj1" fmla="val 50000"/>
                <a:gd name="adj2" fmla="val 68300"/>
              </a:avLst>
            </a:prstGeom>
            <a:gradFill rotWithShape="0">
              <a:gsLst>
                <a:gs pos="0">
                  <a:srgbClr val="D60093"/>
                </a:gs>
                <a:gs pos="100000">
                  <a:srgbClr val="D60093">
                    <a:gamma/>
                    <a:tint val="47451"/>
                    <a:invGamma/>
                  </a:srgbClr>
                </a:gs>
              </a:gsLst>
              <a:lin ang="0" scaled="1"/>
            </a:gradFill>
            <a:ln w="6350">
              <a:solidFill>
                <a:srgbClr val="800080"/>
              </a:solidFill>
              <a:miter lim="800000"/>
              <a:headEnd/>
              <a:tailEnd/>
            </a:ln>
            <a:effectLst>
              <a:outerShdw dist="52363" dir="4557825" algn="ctr" rotWithShape="0">
                <a:srgbClr val="969696"/>
              </a:outerShdw>
            </a:effectLst>
          </p:spPr>
          <p:txBody>
            <a:bodyPr wrap="none" tIns="27432" bIns="27432" anchor="ctr"/>
            <a:lstStyle/>
            <a:p>
              <a:pPr algn="ctr"/>
              <a:r>
                <a:rPr lang="en-US" sz="1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charset="0"/>
                </a:rPr>
                <a:t>Copy</a:t>
              </a:r>
            </a:p>
          </p:txBody>
        </p:sp>
        <p:grpSp>
          <p:nvGrpSpPr>
            <p:cNvPr id="5" name="Group 194"/>
            <p:cNvGrpSpPr>
              <a:grpSpLocks/>
            </p:cNvGrpSpPr>
            <p:nvPr/>
          </p:nvGrpSpPr>
          <p:grpSpPr bwMode="auto">
            <a:xfrm>
              <a:off x="3683" y="2653"/>
              <a:ext cx="1574" cy="1264"/>
              <a:chOff x="3860" y="2811"/>
              <a:chExt cx="1377" cy="1106"/>
            </a:xfrm>
          </p:grpSpPr>
          <p:grpSp>
            <p:nvGrpSpPr>
              <p:cNvPr id="6" name="Group 144"/>
              <p:cNvGrpSpPr>
                <a:grpSpLocks/>
              </p:cNvGrpSpPr>
              <p:nvPr/>
            </p:nvGrpSpPr>
            <p:grpSpPr bwMode="auto">
              <a:xfrm>
                <a:off x="3860" y="2811"/>
                <a:ext cx="1046" cy="1021"/>
                <a:chOff x="4045" y="2487"/>
                <a:chExt cx="1046" cy="1021"/>
              </a:xfrm>
            </p:grpSpPr>
            <p:grpSp>
              <p:nvGrpSpPr>
                <p:cNvPr id="7" name="Group 145"/>
                <p:cNvGrpSpPr>
                  <a:grpSpLocks/>
                </p:cNvGrpSpPr>
                <p:nvPr/>
              </p:nvGrpSpPr>
              <p:grpSpPr bwMode="auto">
                <a:xfrm>
                  <a:off x="4389" y="3214"/>
                  <a:ext cx="702" cy="294"/>
                  <a:chOff x="1999" y="3397"/>
                  <a:chExt cx="776" cy="325"/>
                </a:xfrm>
              </p:grpSpPr>
              <p:sp>
                <p:nvSpPr>
                  <p:cNvPr id="54418" name="Freeform 146"/>
                  <p:cNvSpPr>
                    <a:spLocks/>
                  </p:cNvSpPr>
                  <p:nvPr/>
                </p:nvSpPr>
                <p:spPr bwMode="auto">
                  <a:xfrm flipH="1">
                    <a:off x="1999" y="3397"/>
                    <a:ext cx="776" cy="325"/>
                  </a:xfrm>
                  <a:custGeom>
                    <a:avLst/>
                    <a:gdLst/>
                    <a:ahLst/>
                    <a:cxnLst>
                      <a:cxn ang="0">
                        <a:pos x="872" y="178"/>
                      </a:cxn>
                      <a:cxn ang="0">
                        <a:pos x="872" y="246"/>
                      </a:cxn>
                      <a:cxn ang="0">
                        <a:pos x="682" y="366"/>
                      </a:cxn>
                      <a:cxn ang="0">
                        <a:pos x="0" y="170"/>
                      </a:cxn>
                      <a:cxn ang="0">
                        <a:pos x="0" y="142"/>
                      </a:cxn>
                      <a:cxn ang="0">
                        <a:pos x="230" y="0"/>
                      </a:cxn>
                      <a:cxn ang="0">
                        <a:pos x="872" y="178"/>
                      </a:cxn>
                    </a:cxnLst>
                    <a:rect l="0" t="0" r="r" b="b"/>
                    <a:pathLst>
                      <a:path w="872" h="366">
                        <a:moveTo>
                          <a:pt x="872" y="178"/>
                        </a:moveTo>
                        <a:lnTo>
                          <a:pt x="872" y="246"/>
                        </a:lnTo>
                        <a:lnTo>
                          <a:pt x="682" y="366"/>
                        </a:lnTo>
                        <a:lnTo>
                          <a:pt x="0" y="170"/>
                        </a:lnTo>
                        <a:lnTo>
                          <a:pt x="0" y="142"/>
                        </a:lnTo>
                        <a:lnTo>
                          <a:pt x="230" y="0"/>
                        </a:lnTo>
                        <a:lnTo>
                          <a:pt x="872" y="17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B2B2B2"/>
                      </a:gs>
                      <a:gs pos="100000">
                        <a:srgbClr val="B2B2B2">
                          <a:gamma/>
                          <a:tint val="34118"/>
                          <a:invGamma/>
                        </a:srgbClr>
                      </a:gs>
                    </a:gsLst>
                    <a:path path="rect">
                      <a:fillToRect l="100000" t="100000"/>
                    </a:path>
                  </a:gradFill>
                  <a:ln w="3175" cap="flat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tIns="27432" bIns="27432" anchor="ctr">
                    <a:spAutoFit/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54419" name="Freeform 147"/>
                  <p:cNvSpPr>
                    <a:spLocks/>
                  </p:cNvSpPr>
                  <p:nvPr/>
                </p:nvSpPr>
                <p:spPr bwMode="auto">
                  <a:xfrm flipH="1">
                    <a:off x="2008" y="3404"/>
                    <a:ext cx="755" cy="288"/>
                  </a:xfrm>
                  <a:custGeom>
                    <a:avLst/>
                    <a:gdLst/>
                    <a:ahLst/>
                    <a:cxnLst>
                      <a:cxn ang="0">
                        <a:pos x="848" y="174"/>
                      </a:cxn>
                      <a:cxn ang="0">
                        <a:pos x="216" y="0"/>
                      </a:cxn>
                      <a:cxn ang="0">
                        <a:pos x="0" y="134"/>
                      </a:cxn>
                      <a:cxn ang="0">
                        <a:pos x="666" y="324"/>
                      </a:cxn>
                      <a:cxn ang="0">
                        <a:pos x="848" y="174"/>
                      </a:cxn>
                    </a:cxnLst>
                    <a:rect l="0" t="0" r="r" b="b"/>
                    <a:pathLst>
                      <a:path w="848" h="324">
                        <a:moveTo>
                          <a:pt x="848" y="174"/>
                        </a:moveTo>
                        <a:lnTo>
                          <a:pt x="216" y="0"/>
                        </a:lnTo>
                        <a:lnTo>
                          <a:pt x="0" y="134"/>
                        </a:lnTo>
                        <a:lnTo>
                          <a:pt x="666" y="324"/>
                        </a:lnTo>
                        <a:lnTo>
                          <a:pt x="848" y="174"/>
                        </a:lnTo>
                        <a:close/>
                      </a:path>
                    </a:pathLst>
                  </a:custGeom>
                  <a:solidFill>
                    <a:schemeClr val="bg1"/>
                  </a:solidFill>
                  <a:ln w="317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tIns="27432" bIns="27432" anchor="ctr">
                    <a:spAutoFit/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54420" name="Freeform 148"/>
                  <p:cNvSpPr>
                    <a:spLocks/>
                  </p:cNvSpPr>
                  <p:nvPr/>
                </p:nvSpPr>
                <p:spPr bwMode="auto">
                  <a:xfrm flipH="1">
                    <a:off x="2050" y="3450"/>
                    <a:ext cx="425" cy="123"/>
                  </a:xfrm>
                  <a:custGeom>
                    <a:avLst/>
                    <a:gdLst/>
                    <a:ahLst/>
                    <a:cxnLst>
                      <a:cxn ang="0">
                        <a:pos x="0" y="12"/>
                      </a:cxn>
                      <a:cxn ang="0">
                        <a:pos x="456" y="138"/>
                      </a:cxn>
                      <a:cxn ang="0">
                        <a:pos x="477" y="125"/>
                      </a:cxn>
                      <a:cxn ang="0">
                        <a:pos x="20" y="0"/>
                      </a:cxn>
                    </a:cxnLst>
                    <a:rect l="0" t="0" r="r" b="b"/>
                    <a:pathLst>
                      <a:path w="477" h="138">
                        <a:moveTo>
                          <a:pt x="0" y="12"/>
                        </a:moveTo>
                        <a:lnTo>
                          <a:pt x="456" y="138"/>
                        </a:lnTo>
                        <a:lnTo>
                          <a:pt x="477" y="125"/>
                        </a:lnTo>
                        <a:lnTo>
                          <a:pt x="20" y="0"/>
                        </a:lnTo>
                      </a:path>
                    </a:pathLst>
                  </a:custGeom>
                  <a:solidFill>
                    <a:srgbClr val="B2B2B2"/>
                  </a:solidFill>
                  <a:ln w="12700" cap="rnd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54421" name="Freeform 149"/>
                  <p:cNvSpPr>
                    <a:spLocks/>
                  </p:cNvSpPr>
                  <p:nvPr/>
                </p:nvSpPr>
                <p:spPr bwMode="auto">
                  <a:xfrm>
                    <a:off x="2085" y="3495"/>
                    <a:ext cx="442" cy="158"/>
                  </a:xfrm>
                  <a:custGeom>
                    <a:avLst/>
                    <a:gdLst/>
                    <a:ahLst/>
                    <a:cxnLst>
                      <a:cxn ang="0">
                        <a:pos x="442" y="59"/>
                      </a:cxn>
                      <a:cxn ang="0">
                        <a:pos x="423" y="65"/>
                      </a:cxn>
                      <a:cxn ang="0">
                        <a:pos x="402" y="54"/>
                      </a:cxn>
                      <a:cxn ang="0">
                        <a:pos x="389" y="59"/>
                      </a:cxn>
                      <a:cxn ang="0">
                        <a:pos x="402" y="71"/>
                      </a:cxn>
                      <a:cxn ang="0">
                        <a:pos x="135" y="145"/>
                      </a:cxn>
                      <a:cxn ang="0">
                        <a:pos x="121" y="134"/>
                      </a:cxn>
                      <a:cxn ang="0">
                        <a:pos x="98" y="140"/>
                      </a:cxn>
                      <a:cxn ang="0">
                        <a:pos x="112" y="151"/>
                      </a:cxn>
                      <a:cxn ang="0">
                        <a:pos x="84" y="158"/>
                      </a:cxn>
                      <a:cxn ang="0">
                        <a:pos x="0" y="94"/>
                      </a:cxn>
                      <a:cxn ang="0">
                        <a:pos x="359" y="0"/>
                      </a:cxn>
                    </a:cxnLst>
                    <a:rect l="0" t="0" r="r" b="b"/>
                    <a:pathLst>
                      <a:path w="442" h="158">
                        <a:moveTo>
                          <a:pt x="442" y="59"/>
                        </a:moveTo>
                        <a:lnTo>
                          <a:pt x="423" y="65"/>
                        </a:lnTo>
                        <a:lnTo>
                          <a:pt x="402" y="54"/>
                        </a:lnTo>
                        <a:lnTo>
                          <a:pt x="389" y="59"/>
                        </a:lnTo>
                        <a:lnTo>
                          <a:pt x="402" y="71"/>
                        </a:lnTo>
                        <a:lnTo>
                          <a:pt x="135" y="145"/>
                        </a:lnTo>
                        <a:lnTo>
                          <a:pt x="121" y="134"/>
                        </a:lnTo>
                        <a:lnTo>
                          <a:pt x="98" y="140"/>
                        </a:lnTo>
                        <a:lnTo>
                          <a:pt x="112" y="151"/>
                        </a:lnTo>
                        <a:lnTo>
                          <a:pt x="84" y="158"/>
                        </a:lnTo>
                        <a:lnTo>
                          <a:pt x="0" y="94"/>
                        </a:lnTo>
                        <a:lnTo>
                          <a:pt x="359" y="0"/>
                        </a:lnTo>
                      </a:path>
                    </a:pathLst>
                  </a:custGeom>
                  <a:solidFill>
                    <a:srgbClr val="B2B2B2"/>
                  </a:solidFill>
                  <a:ln w="12700" cap="rnd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54422" name="Freeform 150"/>
                  <p:cNvSpPr>
                    <a:spLocks/>
                  </p:cNvSpPr>
                  <p:nvPr/>
                </p:nvSpPr>
                <p:spPr bwMode="auto">
                  <a:xfrm flipH="1">
                    <a:off x="2454" y="3471"/>
                    <a:ext cx="97" cy="38"/>
                  </a:xfrm>
                  <a:custGeom>
                    <a:avLst/>
                    <a:gdLst/>
                    <a:ahLst/>
                    <a:cxnLst>
                      <a:cxn ang="0">
                        <a:pos x="40" y="0"/>
                      </a:cxn>
                      <a:cxn ang="0">
                        <a:pos x="107" y="17"/>
                      </a:cxn>
                      <a:cxn ang="0">
                        <a:pos x="69" y="43"/>
                      </a:cxn>
                      <a:cxn ang="0">
                        <a:pos x="0" y="25"/>
                      </a:cxn>
                      <a:cxn ang="0">
                        <a:pos x="40" y="0"/>
                      </a:cxn>
                    </a:cxnLst>
                    <a:rect l="0" t="0" r="r" b="b"/>
                    <a:pathLst>
                      <a:path w="108" h="44">
                        <a:moveTo>
                          <a:pt x="40" y="0"/>
                        </a:moveTo>
                        <a:lnTo>
                          <a:pt x="107" y="17"/>
                        </a:lnTo>
                        <a:lnTo>
                          <a:pt x="69" y="43"/>
                        </a:lnTo>
                        <a:lnTo>
                          <a:pt x="0" y="25"/>
                        </a:lnTo>
                        <a:lnTo>
                          <a:pt x="40" y="0"/>
                        </a:lnTo>
                      </a:path>
                    </a:pathLst>
                  </a:custGeom>
                  <a:solidFill>
                    <a:srgbClr val="B2B2B2"/>
                  </a:solidFill>
                  <a:ln w="12700" cap="rnd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54423" name="Freeform 151"/>
                  <p:cNvSpPr>
                    <a:spLocks/>
                  </p:cNvSpPr>
                  <p:nvPr/>
                </p:nvSpPr>
                <p:spPr bwMode="auto">
                  <a:xfrm flipH="1">
                    <a:off x="2523" y="3506"/>
                    <a:ext cx="86" cy="38"/>
                  </a:xfrm>
                  <a:custGeom>
                    <a:avLst/>
                    <a:gdLst/>
                    <a:ahLst/>
                    <a:cxnLst>
                      <a:cxn ang="0">
                        <a:pos x="21" y="7"/>
                      </a:cxn>
                      <a:cxn ang="0">
                        <a:pos x="46" y="11"/>
                      </a:cxn>
                      <a:cxn ang="0">
                        <a:pos x="60" y="0"/>
                      </a:cxn>
                      <a:cxn ang="0">
                        <a:pos x="84" y="8"/>
                      </a:cxn>
                      <a:cxn ang="0">
                        <a:pos x="72" y="19"/>
                      </a:cxn>
                      <a:cxn ang="0">
                        <a:pos x="96" y="25"/>
                      </a:cxn>
                      <a:cxn ang="0">
                        <a:pos x="77" y="41"/>
                      </a:cxn>
                      <a:cxn ang="0">
                        <a:pos x="0" y="21"/>
                      </a:cxn>
                      <a:cxn ang="0">
                        <a:pos x="21" y="7"/>
                      </a:cxn>
                    </a:cxnLst>
                    <a:rect l="0" t="0" r="r" b="b"/>
                    <a:pathLst>
                      <a:path w="97" h="42">
                        <a:moveTo>
                          <a:pt x="21" y="7"/>
                        </a:moveTo>
                        <a:lnTo>
                          <a:pt x="46" y="11"/>
                        </a:lnTo>
                        <a:lnTo>
                          <a:pt x="60" y="0"/>
                        </a:lnTo>
                        <a:lnTo>
                          <a:pt x="84" y="8"/>
                        </a:lnTo>
                        <a:lnTo>
                          <a:pt x="72" y="19"/>
                        </a:lnTo>
                        <a:lnTo>
                          <a:pt x="96" y="25"/>
                        </a:lnTo>
                        <a:lnTo>
                          <a:pt x="77" y="41"/>
                        </a:lnTo>
                        <a:lnTo>
                          <a:pt x="0" y="21"/>
                        </a:lnTo>
                        <a:lnTo>
                          <a:pt x="21" y="7"/>
                        </a:lnTo>
                      </a:path>
                    </a:pathLst>
                  </a:custGeom>
                  <a:solidFill>
                    <a:srgbClr val="B2B2B2"/>
                  </a:solidFill>
                  <a:ln w="12700" cap="rnd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54424" name="Freeform 152"/>
                  <p:cNvSpPr>
                    <a:spLocks/>
                  </p:cNvSpPr>
                  <p:nvPr/>
                </p:nvSpPr>
                <p:spPr bwMode="auto">
                  <a:xfrm>
                    <a:off x="2534" y="3446"/>
                    <a:ext cx="169" cy="76"/>
                  </a:xfrm>
                  <a:custGeom>
                    <a:avLst/>
                    <a:gdLst/>
                    <a:ahLst/>
                    <a:cxnLst>
                      <a:cxn ang="0">
                        <a:pos x="0" y="19"/>
                      </a:cxn>
                      <a:cxn ang="0">
                        <a:pos x="97" y="76"/>
                      </a:cxn>
                      <a:cxn ang="0">
                        <a:pos x="169" y="60"/>
                      </a:cxn>
                      <a:cxn ang="0">
                        <a:pos x="70" y="0"/>
                      </a:cxn>
                    </a:cxnLst>
                    <a:rect l="0" t="0" r="r" b="b"/>
                    <a:pathLst>
                      <a:path w="169" h="76">
                        <a:moveTo>
                          <a:pt x="0" y="19"/>
                        </a:moveTo>
                        <a:lnTo>
                          <a:pt x="97" y="76"/>
                        </a:lnTo>
                        <a:lnTo>
                          <a:pt x="169" y="60"/>
                        </a:lnTo>
                        <a:lnTo>
                          <a:pt x="70" y="0"/>
                        </a:lnTo>
                      </a:path>
                    </a:pathLst>
                  </a:custGeom>
                  <a:solidFill>
                    <a:srgbClr val="B2B2B2"/>
                  </a:solidFill>
                  <a:ln w="12700" cap="rnd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8" name="Group 153"/>
                <p:cNvGrpSpPr>
                  <a:grpSpLocks/>
                </p:cNvGrpSpPr>
                <p:nvPr/>
              </p:nvGrpSpPr>
              <p:grpSpPr bwMode="auto">
                <a:xfrm>
                  <a:off x="4045" y="2487"/>
                  <a:ext cx="781" cy="854"/>
                  <a:chOff x="938" y="2601"/>
                  <a:chExt cx="863" cy="943"/>
                </a:xfrm>
              </p:grpSpPr>
              <p:grpSp>
                <p:nvGrpSpPr>
                  <p:cNvPr id="9" name="Group 154"/>
                  <p:cNvGrpSpPr>
                    <a:grpSpLocks/>
                  </p:cNvGrpSpPr>
                  <p:nvPr/>
                </p:nvGrpSpPr>
                <p:grpSpPr bwMode="auto">
                  <a:xfrm>
                    <a:off x="966" y="3093"/>
                    <a:ext cx="835" cy="451"/>
                    <a:chOff x="966" y="3093"/>
                    <a:chExt cx="835" cy="451"/>
                  </a:xfrm>
                </p:grpSpPr>
                <p:sp>
                  <p:nvSpPr>
                    <p:cNvPr id="54427" name="Freeform 155"/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967" y="3210"/>
                      <a:ext cx="289" cy="334"/>
                    </a:xfrm>
                    <a:custGeom>
                      <a:avLst/>
                      <a:gdLst/>
                      <a:ahLst/>
                      <a:cxnLst>
                        <a:cxn ang="0">
                          <a:pos x="289" y="174"/>
                        </a:cxn>
                        <a:cxn ang="0">
                          <a:pos x="0" y="0"/>
                        </a:cxn>
                        <a:cxn ang="0">
                          <a:pos x="0" y="142"/>
                        </a:cxn>
                        <a:cxn ang="0">
                          <a:pos x="288" y="334"/>
                        </a:cxn>
                      </a:cxnLst>
                      <a:rect l="0" t="0" r="r" b="b"/>
                      <a:pathLst>
                        <a:path w="289" h="334">
                          <a:moveTo>
                            <a:pt x="289" y="174"/>
                          </a:moveTo>
                          <a:lnTo>
                            <a:pt x="0" y="0"/>
                          </a:lnTo>
                          <a:lnTo>
                            <a:pt x="0" y="142"/>
                          </a:lnTo>
                          <a:lnTo>
                            <a:pt x="288" y="334"/>
                          </a:lnTo>
                        </a:path>
                      </a:pathLst>
                    </a:custGeom>
                    <a:gradFill rotWithShape="0">
                      <a:gsLst>
                        <a:gs pos="0">
                          <a:srgbClr val="B2B2B2"/>
                        </a:gs>
                        <a:gs pos="100000">
                          <a:srgbClr val="B2B2B2">
                            <a:gamma/>
                            <a:tint val="34118"/>
                            <a:invGamma/>
                          </a:srgbClr>
                        </a:gs>
                      </a:gsLst>
                      <a:path path="rect">
                        <a:fillToRect l="100000" t="100000"/>
                      </a:path>
                    </a:gradFill>
                    <a:ln w="3175" cap="rnd" cmpd="sng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54428" name="Freeform 156"/>
                    <p:cNvSpPr>
                      <a:spLocks noChangeAspect="1"/>
                    </p:cNvSpPr>
                    <p:nvPr/>
                  </p:nvSpPr>
                  <p:spPr bwMode="auto">
                    <a:xfrm flipH="1">
                      <a:off x="966" y="3093"/>
                      <a:ext cx="835" cy="289"/>
                    </a:xfrm>
                    <a:custGeom>
                      <a:avLst/>
                      <a:gdLst/>
                      <a:ahLst/>
                      <a:cxnLst>
                        <a:cxn ang="0">
                          <a:pos x="715" y="376"/>
                        </a:cxn>
                        <a:cxn ang="0">
                          <a:pos x="0" y="187"/>
                        </a:cxn>
                        <a:cxn ang="0">
                          <a:pos x="397" y="0"/>
                        </a:cxn>
                        <a:cxn ang="0">
                          <a:pos x="1090" y="152"/>
                        </a:cxn>
                        <a:cxn ang="0">
                          <a:pos x="715" y="376"/>
                        </a:cxn>
                      </a:cxnLst>
                      <a:rect l="0" t="0" r="r" b="b"/>
                      <a:pathLst>
                        <a:path w="1091" h="377">
                          <a:moveTo>
                            <a:pt x="715" y="376"/>
                          </a:moveTo>
                          <a:lnTo>
                            <a:pt x="0" y="187"/>
                          </a:lnTo>
                          <a:lnTo>
                            <a:pt x="397" y="0"/>
                          </a:lnTo>
                          <a:lnTo>
                            <a:pt x="1090" y="152"/>
                          </a:lnTo>
                          <a:lnTo>
                            <a:pt x="715" y="376"/>
                          </a:lnTo>
                        </a:path>
                      </a:pathLst>
                    </a:custGeom>
                    <a:gradFill rotWithShape="0">
                      <a:gsLst>
                        <a:gs pos="0">
                          <a:srgbClr val="B2B2B2"/>
                        </a:gs>
                        <a:gs pos="100000">
                          <a:srgbClr val="B2B2B2">
                            <a:gamma/>
                            <a:tint val="34118"/>
                            <a:invGamma/>
                          </a:srgbClr>
                        </a:gs>
                      </a:gsLst>
                      <a:path path="rect">
                        <a:fillToRect t="100000" r="100000"/>
                      </a:path>
                    </a:gradFill>
                    <a:ln w="3175" cap="rnd" cmpd="sng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54429" name="Freeform 157"/>
                    <p:cNvSpPr>
                      <a:spLocks noChangeAspect="1"/>
                    </p:cNvSpPr>
                    <p:nvPr/>
                  </p:nvSpPr>
                  <p:spPr bwMode="auto">
                    <a:xfrm flipH="1">
                      <a:off x="1255" y="3235"/>
                      <a:ext cx="546" cy="309"/>
                    </a:xfrm>
                    <a:custGeom>
                      <a:avLst/>
                      <a:gdLst/>
                      <a:ahLst/>
                      <a:cxnLst>
                        <a:cxn ang="0">
                          <a:pos x="0" y="5"/>
                        </a:cxn>
                        <a:cxn ang="0">
                          <a:pos x="0" y="192"/>
                        </a:cxn>
                        <a:cxn ang="0">
                          <a:pos x="690" y="390"/>
                        </a:cxn>
                        <a:cxn ang="0">
                          <a:pos x="690" y="185"/>
                        </a:cxn>
                        <a:cxn ang="0">
                          <a:pos x="4" y="0"/>
                        </a:cxn>
                      </a:cxnLst>
                      <a:rect l="0" t="0" r="r" b="b"/>
                      <a:pathLst>
                        <a:path w="690" h="390">
                          <a:moveTo>
                            <a:pt x="0" y="5"/>
                          </a:moveTo>
                          <a:lnTo>
                            <a:pt x="0" y="192"/>
                          </a:lnTo>
                          <a:lnTo>
                            <a:pt x="690" y="390"/>
                          </a:lnTo>
                          <a:lnTo>
                            <a:pt x="690" y="185"/>
                          </a:lnTo>
                          <a:lnTo>
                            <a:pt x="4" y="0"/>
                          </a:lnTo>
                        </a:path>
                      </a:pathLst>
                    </a:custGeom>
                    <a:gradFill rotWithShape="0">
                      <a:gsLst>
                        <a:gs pos="0">
                          <a:srgbClr val="B2B2B2"/>
                        </a:gs>
                        <a:gs pos="100000">
                          <a:srgbClr val="B2B2B2">
                            <a:gamma/>
                            <a:tint val="34118"/>
                            <a:invGamma/>
                          </a:srgbClr>
                        </a:gs>
                      </a:gsLst>
                      <a:path path="rect">
                        <a:fillToRect t="100000" r="100000"/>
                      </a:path>
                    </a:gradFill>
                    <a:ln w="3175" cap="rnd" cmpd="sng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grpSp>
                  <p:nvGrpSpPr>
                    <p:cNvPr id="10" name="Group 158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284" y="3356"/>
                      <a:ext cx="221" cy="135"/>
                      <a:chOff x="1566" y="3268"/>
                      <a:chExt cx="221" cy="135"/>
                    </a:xfrm>
                  </p:grpSpPr>
                  <p:sp>
                    <p:nvSpPr>
                      <p:cNvPr id="54431" name="Line 159"/>
                      <p:cNvSpPr>
                        <a:spLocks noChangeShapeType="1"/>
                      </p:cNvSpPr>
                      <p:nvPr/>
                    </p:nvSpPr>
                    <p:spPr bwMode="auto">
                      <a:xfrm flipH="1">
                        <a:off x="1566" y="3268"/>
                        <a:ext cx="221" cy="63"/>
                      </a:xfrm>
                      <a:prstGeom prst="line">
                        <a:avLst/>
                      </a:prstGeom>
                      <a:noFill/>
                      <a:ln w="6350">
                        <a:solidFill>
                          <a:srgbClr val="777777"/>
                        </a:solidFill>
                        <a:round/>
                        <a:headEnd/>
                        <a:tailEnd/>
                      </a:ln>
                      <a:effectLst/>
                    </p:spPr>
                    <p:txBody>
                      <a:bodyPr tIns="27432" bIns="27432" anchor="ctr">
                        <a:spAutoFit/>
                      </a:bodyPr>
                      <a:lstStyle/>
                      <a:p>
                        <a:endParaRPr lang="en-US"/>
                      </a:p>
                    </p:txBody>
                  </p:sp>
                  <p:sp>
                    <p:nvSpPr>
                      <p:cNvPr id="54432" name="Line 160"/>
                      <p:cNvSpPr>
                        <a:spLocks noChangeShapeType="1"/>
                      </p:cNvSpPr>
                      <p:nvPr/>
                    </p:nvSpPr>
                    <p:spPr bwMode="auto">
                      <a:xfrm flipH="1">
                        <a:off x="1566" y="3292"/>
                        <a:ext cx="221" cy="62"/>
                      </a:xfrm>
                      <a:prstGeom prst="line">
                        <a:avLst/>
                      </a:prstGeom>
                      <a:noFill/>
                      <a:ln w="6350">
                        <a:solidFill>
                          <a:srgbClr val="777777"/>
                        </a:solidFill>
                        <a:round/>
                        <a:headEnd/>
                        <a:tailEnd/>
                      </a:ln>
                      <a:effectLst/>
                    </p:spPr>
                    <p:txBody>
                      <a:bodyPr tIns="27432" bIns="27432" anchor="ctr">
                        <a:spAutoFit/>
                      </a:bodyPr>
                      <a:lstStyle/>
                      <a:p>
                        <a:endParaRPr lang="en-US"/>
                      </a:p>
                    </p:txBody>
                  </p:sp>
                  <p:sp>
                    <p:nvSpPr>
                      <p:cNvPr id="54433" name="Line 161"/>
                      <p:cNvSpPr>
                        <a:spLocks noChangeShapeType="1"/>
                      </p:cNvSpPr>
                      <p:nvPr/>
                    </p:nvSpPr>
                    <p:spPr bwMode="auto">
                      <a:xfrm flipH="1">
                        <a:off x="1566" y="3317"/>
                        <a:ext cx="221" cy="63"/>
                      </a:xfrm>
                      <a:prstGeom prst="line">
                        <a:avLst/>
                      </a:prstGeom>
                      <a:noFill/>
                      <a:ln w="6350">
                        <a:solidFill>
                          <a:srgbClr val="777777"/>
                        </a:solidFill>
                        <a:round/>
                        <a:headEnd/>
                        <a:tailEnd/>
                      </a:ln>
                      <a:effectLst/>
                    </p:spPr>
                    <p:txBody>
                      <a:bodyPr tIns="27432" bIns="27432" anchor="ctr">
                        <a:spAutoFit/>
                      </a:bodyPr>
                      <a:lstStyle/>
                      <a:p>
                        <a:endParaRPr lang="en-US"/>
                      </a:p>
                    </p:txBody>
                  </p:sp>
                  <p:sp>
                    <p:nvSpPr>
                      <p:cNvPr id="54434" name="Line 162"/>
                      <p:cNvSpPr>
                        <a:spLocks noChangeShapeType="1"/>
                      </p:cNvSpPr>
                      <p:nvPr/>
                    </p:nvSpPr>
                    <p:spPr bwMode="auto">
                      <a:xfrm flipH="1">
                        <a:off x="1566" y="3341"/>
                        <a:ext cx="221" cy="62"/>
                      </a:xfrm>
                      <a:prstGeom prst="line">
                        <a:avLst/>
                      </a:prstGeom>
                      <a:noFill/>
                      <a:ln w="6350">
                        <a:solidFill>
                          <a:srgbClr val="777777"/>
                        </a:solidFill>
                        <a:round/>
                        <a:headEnd/>
                        <a:tailEnd/>
                      </a:ln>
                      <a:effectLst/>
                    </p:spPr>
                    <p:txBody>
                      <a:bodyPr tIns="27432" bIns="27432" anchor="ctr">
                        <a:spAutoFit/>
                      </a:bodyPr>
                      <a:lstStyle/>
                      <a:p>
                        <a:endParaRPr lang="en-US"/>
                      </a:p>
                    </p:txBody>
                  </p:sp>
                </p:grpSp>
                <p:grpSp>
                  <p:nvGrpSpPr>
                    <p:cNvPr id="11" name="Group 163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546" y="3272"/>
                      <a:ext cx="220" cy="157"/>
                      <a:chOff x="1546" y="3272"/>
                      <a:chExt cx="220" cy="157"/>
                    </a:xfrm>
                  </p:grpSpPr>
                  <p:sp>
                    <p:nvSpPr>
                      <p:cNvPr id="54436" name="Freeform 164"/>
                      <p:cNvSpPr>
                        <a:spLocks noChangeAspect="1"/>
                      </p:cNvSpPr>
                      <p:nvPr/>
                    </p:nvSpPr>
                    <p:spPr bwMode="auto">
                      <a:xfrm flipH="1">
                        <a:off x="1551" y="3273"/>
                        <a:ext cx="214" cy="150"/>
                      </a:xfrm>
                      <a:custGeom>
                        <a:avLst/>
                        <a:gdLst/>
                        <a:ahLst/>
                        <a:cxnLst>
                          <a:cxn ang="0">
                            <a:pos x="0" y="0"/>
                          </a:cxn>
                          <a:cxn ang="0">
                            <a:pos x="271" y="73"/>
                          </a:cxn>
                          <a:cxn ang="0">
                            <a:pos x="271" y="189"/>
                          </a:cxn>
                          <a:cxn ang="0">
                            <a:pos x="0" y="115"/>
                          </a:cxn>
                          <a:cxn ang="0">
                            <a:pos x="0" y="0"/>
                          </a:cxn>
                        </a:cxnLst>
                        <a:rect l="0" t="0" r="r" b="b"/>
                        <a:pathLst>
                          <a:path w="271" h="189">
                            <a:moveTo>
                              <a:pt x="0" y="0"/>
                            </a:moveTo>
                            <a:lnTo>
                              <a:pt x="271" y="73"/>
                            </a:lnTo>
                            <a:lnTo>
                              <a:pt x="271" y="189"/>
                            </a:lnTo>
                            <a:lnTo>
                              <a:pt x="0" y="115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gradFill rotWithShape="0">
                        <a:gsLst>
                          <a:gs pos="0">
                            <a:srgbClr val="B2B2B2"/>
                          </a:gs>
                          <a:gs pos="100000">
                            <a:srgbClr val="B2B2B2">
                              <a:gamma/>
                              <a:tint val="41176"/>
                              <a:invGamma/>
                            </a:srgbClr>
                          </a:gs>
                        </a:gsLst>
                        <a:lin ang="2700000" scaled="1"/>
                      </a:gradFill>
                      <a:ln w="6350" cap="rnd" cmpd="sng">
                        <a:noFill/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/>
                      <a:lstStyle/>
                      <a:p>
                        <a:endParaRPr lang="en-US"/>
                      </a:p>
                    </p:txBody>
                  </p:sp>
                  <p:sp>
                    <p:nvSpPr>
                      <p:cNvPr id="54437" name="Freeform 165"/>
                      <p:cNvSpPr>
                        <a:spLocks noChangeAspect="1" noChangeArrowheads="1"/>
                      </p:cNvSpPr>
                      <p:nvPr/>
                    </p:nvSpPr>
                    <p:spPr bwMode="auto">
                      <a:xfrm flipH="1">
                        <a:off x="1554" y="3329"/>
                        <a:ext cx="207" cy="53"/>
                      </a:xfrm>
                      <a:custGeom>
                        <a:avLst/>
                        <a:gdLst/>
                        <a:ahLst/>
                        <a:cxnLst>
                          <a:cxn ang="0">
                            <a:pos x="0" y="0"/>
                          </a:cxn>
                          <a:cxn ang="0">
                            <a:pos x="261" y="69"/>
                          </a:cxn>
                        </a:cxnLst>
                        <a:rect l="0" t="0" r="r" b="b"/>
                        <a:pathLst>
                          <a:path w="261" h="69">
                            <a:moveTo>
                              <a:pt x="0" y="0"/>
                            </a:moveTo>
                            <a:lnTo>
                              <a:pt x="261" y="69"/>
                            </a:lnTo>
                          </a:path>
                        </a:pathLst>
                      </a:custGeom>
                      <a:noFill/>
                      <a:ln w="3175">
                        <a:solidFill>
                          <a:srgbClr val="777777"/>
                        </a:solidFill>
                        <a:round/>
                        <a:headEnd/>
                        <a:tailEnd/>
                      </a:ln>
                      <a:effectLst/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sp>
                    <p:nvSpPr>
                      <p:cNvPr id="54438" name="Freeform 166"/>
                      <p:cNvSpPr>
                        <a:spLocks/>
                      </p:cNvSpPr>
                      <p:nvPr/>
                    </p:nvSpPr>
                    <p:spPr bwMode="auto">
                      <a:xfrm flipH="1">
                        <a:off x="1552" y="3272"/>
                        <a:ext cx="214" cy="91"/>
                      </a:xfrm>
                      <a:custGeom>
                        <a:avLst/>
                        <a:gdLst/>
                        <a:ahLst/>
                        <a:cxnLst>
                          <a:cxn ang="0">
                            <a:pos x="0" y="116"/>
                          </a:cxn>
                          <a:cxn ang="0">
                            <a:pos x="1" y="0"/>
                          </a:cxn>
                          <a:cxn ang="0">
                            <a:pos x="270" y="75"/>
                          </a:cxn>
                        </a:cxnLst>
                        <a:rect l="0" t="0" r="r" b="b"/>
                        <a:pathLst>
                          <a:path w="270" h="116">
                            <a:moveTo>
                              <a:pt x="0" y="116"/>
                            </a:moveTo>
                            <a:lnTo>
                              <a:pt x="1" y="0"/>
                            </a:lnTo>
                            <a:lnTo>
                              <a:pt x="270" y="75"/>
                            </a:lnTo>
                          </a:path>
                        </a:pathLst>
                      </a:custGeom>
                      <a:noFill/>
                      <a:ln w="6350" cap="flat" cmpd="sng">
                        <a:solidFill>
                          <a:srgbClr val="777777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wrap="none" tIns="27432" bIns="27432" anchor="ctr">
                        <a:spAutoFit/>
                      </a:bodyPr>
                      <a:lstStyle/>
                      <a:p>
                        <a:endParaRPr lang="en-US"/>
                      </a:p>
                    </p:txBody>
                  </p:sp>
                  <p:sp>
                    <p:nvSpPr>
                      <p:cNvPr id="54439" name="Line 167"/>
                      <p:cNvSpPr>
                        <a:spLocks noChangeShapeType="1"/>
                      </p:cNvSpPr>
                      <p:nvPr/>
                    </p:nvSpPr>
                    <p:spPr bwMode="auto">
                      <a:xfrm flipH="1">
                        <a:off x="1579" y="3302"/>
                        <a:ext cx="168" cy="42"/>
                      </a:xfrm>
                      <a:prstGeom prst="line">
                        <a:avLst/>
                      </a:prstGeom>
                      <a:noFill/>
                      <a:ln w="3175">
                        <a:solidFill>
                          <a:srgbClr val="777777"/>
                        </a:solidFill>
                        <a:round/>
                        <a:headEnd/>
                        <a:tailEnd/>
                      </a:ln>
                      <a:effectLst/>
                    </p:spPr>
                    <p:txBody>
                      <a:bodyPr wrap="none" tIns="27432" bIns="27432" anchor="ctr">
                        <a:spAutoFit/>
                      </a:bodyPr>
                      <a:lstStyle/>
                      <a:p>
                        <a:endParaRPr lang="en-US"/>
                      </a:p>
                    </p:txBody>
                  </p:sp>
                  <p:sp>
                    <p:nvSpPr>
                      <p:cNvPr id="54440" name="Line 168"/>
                      <p:cNvSpPr>
                        <a:spLocks noChangeShapeType="1"/>
                      </p:cNvSpPr>
                      <p:nvPr/>
                    </p:nvSpPr>
                    <p:spPr bwMode="auto">
                      <a:xfrm flipH="1">
                        <a:off x="1711" y="3356"/>
                        <a:ext cx="31" cy="6"/>
                      </a:xfrm>
                      <a:prstGeom prst="line">
                        <a:avLst/>
                      </a:prstGeom>
                      <a:noFill/>
                      <a:ln w="19050">
                        <a:solidFill>
                          <a:schemeClr val="accent2"/>
                        </a:solidFill>
                        <a:round/>
                        <a:headEnd/>
                        <a:tailEnd/>
                      </a:ln>
                      <a:effectLst/>
                    </p:spPr>
                    <p:txBody>
                      <a:bodyPr wrap="none" tIns="27432" bIns="27432" anchor="ctr">
                        <a:spAutoFit/>
                      </a:bodyPr>
                      <a:lstStyle/>
                      <a:p>
                        <a:endParaRPr lang="en-US"/>
                      </a:p>
                    </p:txBody>
                  </p:sp>
                  <p:sp>
                    <p:nvSpPr>
                      <p:cNvPr id="54441" name="Freeform 169"/>
                      <p:cNvSpPr>
                        <a:spLocks/>
                      </p:cNvSpPr>
                      <p:nvPr/>
                    </p:nvSpPr>
                    <p:spPr bwMode="auto">
                      <a:xfrm flipH="1">
                        <a:off x="1643" y="3313"/>
                        <a:ext cx="51" cy="28"/>
                      </a:xfrm>
                      <a:custGeom>
                        <a:avLst/>
                        <a:gdLst/>
                        <a:ahLst/>
                        <a:cxnLst>
                          <a:cxn ang="0">
                            <a:pos x="0" y="0"/>
                          </a:cxn>
                          <a:cxn ang="0">
                            <a:pos x="1" y="18"/>
                          </a:cxn>
                          <a:cxn ang="0">
                            <a:pos x="64" y="35"/>
                          </a:cxn>
                          <a:cxn ang="0">
                            <a:pos x="64" y="19"/>
                          </a:cxn>
                          <a:cxn ang="0">
                            <a:pos x="0" y="0"/>
                          </a:cxn>
                        </a:cxnLst>
                        <a:rect l="0" t="0" r="r" b="b"/>
                        <a:pathLst>
                          <a:path w="64" h="35">
                            <a:moveTo>
                              <a:pt x="0" y="0"/>
                            </a:moveTo>
                            <a:lnTo>
                              <a:pt x="1" y="18"/>
                            </a:lnTo>
                            <a:lnTo>
                              <a:pt x="64" y="35"/>
                            </a:lnTo>
                            <a:lnTo>
                              <a:pt x="64" y="19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solidFill>
                        <a:srgbClr val="777777"/>
                      </a:solidFill>
                      <a:ln w="19050" cap="flat" cmpd="sng">
                        <a:noFill/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tIns="27432" bIns="27432" anchor="ctr">
                        <a:spAutoFit/>
                      </a:bodyPr>
                      <a:lstStyle/>
                      <a:p>
                        <a:endParaRPr lang="en-US"/>
                      </a:p>
                    </p:txBody>
                  </p:sp>
                  <p:sp>
                    <p:nvSpPr>
                      <p:cNvPr id="54442" name="Freeform 170"/>
                      <p:cNvSpPr>
                        <a:spLocks/>
                      </p:cNvSpPr>
                      <p:nvPr/>
                    </p:nvSpPr>
                    <p:spPr bwMode="auto">
                      <a:xfrm flipH="1">
                        <a:off x="1546" y="3337"/>
                        <a:ext cx="217" cy="92"/>
                      </a:xfrm>
                      <a:custGeom>
                        <a:avLst/>
                        <a:gdLst/>
                        <a:ahLst/>
                        <a:cxnLst>
                          <a:cxn ang="0">
                            <a:pos x="0" y="40"/>
                          </a:cxn>
                          <a:cxn ang="0">
                            <a:pos x="275" y="117"/>
                          </a:cxn>
                          <a:cxn ang="0">
                            <a:pos x="275" y="0"/>
                          </a:cxn>
                        </a:cxnLst>
                        <a:rect l="0" t="0" r="r" b="b"/>
                        <a:pathLst>
                          <a:path w="275" h="117">
                            <a:moveTo>
                              <a:pt x="0" y="40"/>
                            </a:moveTo>
                            <a:lnTo>
                              <a:pt x="275" y="117"/>
                            </a:lnTo>
                            <a:lnTo>
                              <a:pt x="275" y="0"/>
                            </a:lnTo>
                          </a:path>
                        </a:pathLst>
                      </a:custGeom>
                      <a:noFill/>
                      <a:ln w="6350" cap="flat" cmpd="sng">
                        <a:solidFill>
                          <a:schemeClr val="bg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wrap="none" tIns="27432" bIns="27432" anchor="ctr">
                        <a:spAutoFit/>
                      </a:bodyPr>
                      <a:lstStyle/>
                      <a:p>
                        <a:endParaRPr lang="en-US"/>
                      </a:p>
                    </p:txBody>
                  </p:sp>
                </p:grpSp>
              </p:grpSp>
              <p:grpSp>
                <p:nvGrpSpPr>
                  <p:cNvPr id="12" name="Group 171"/>
                  <p:cNvGrpSpPr>
                    <a:grpSpLocks/>
                  </p:cNvGrpSpPr>
                  <p:nvPr/>
                </p:nvGrpSpPr>
                <p:grpSpPr bwMode="auto">
                  <a:xfrm>
                    <a:off x="938" y="2601"/>
                    <a:ext cx="781" cy="735"/>
                    <a:chOff x="952" y="2351"/>
                    <a:chExt cx="781" cy="735"/>
                  </a:xfrm>
                </p:grpSpPr>
                <p:sp>
                  <p:nvSpPr>
                    <p:cNvPr id="54444" name="Freeform 172"/>
                    <p:cNvSpPr>
                      <a:spLocks/>
                    </p:cNvSpPr>
                    <p:nvPr/>
                  </p:nvSpPr>
                  <p:spPr bwMode="auto">
                    <a:xfrm flipH="1">
                      <a:off x="1066" y="2829"/>
                      <a:ext cx="608" cy="257"/>
                    </a:xfrm>
                    <a:custGeom>
                      <a:avLst/>
                      <a:gdLst/>
                      <a:ahLst/>
                      <a:cxnLst>
                        <a:cxn ang="0">
                          <a:pos x="0" y="128"/>
                        </a:cxn>
                        <a:cxn ang="0">
                          <a:pos x="238" y="0"/>
                        </a:cxn>
                        <a:cxn ang="0">
                          <a:pos x="556" y="91"/>
                        </a:cxn>
                        <a:cxn ang="0">
                          <a:pos x="556" y="108"/>
                        </a:cxn>
                        <a:cxn ang="0">
                          <a:pos x="334" y="235"/>
                        </a:cxn>
                        <a:cxn ang="0">
                          <a:pos x="0" y="148"/>
                        </a:cxn>
                        <a:cxn ang="0">
                          <a:pos x="0" y="128"/>
                        </a:cxn>
                      </a:cxnLst>
                      <a:rect l="0" t="0" r="r" b="b"/>
                      <a:pathLst>
                        <a:path w="556" h="235">
                          <a:moveTo>
                            <a:pt x="0" y="128"/>
                          </a:moveTo>
                          <a:lnTo>
                            <a:pt x="238" y="0"/>
                          </a:lnTo>
                          <a:lnTo>
                            <a:pt x="556" y="91"/>
                          </a:lnTo>
                          <a:lnTo>
                            <a:pt x="556" y="108"/>
                          </a:lnTo>
                          <a:lnTo>
                            <a:pt x="334" y="235"/>
                          </a:lnTo>
                          <a:lnTo>
                            <a:pt x="0" y="148"/>
                          </a:lnTo>
                          <a:lnTo>
                            <a:pt x="0" y="128"/>
                          </a:lnTo>
                          <a:close/>
                        </a:path>
                      </a:pathLst>
                    </a:custGeom>
                    <a:solidFill>
                      <a:srgbClr val="DDDDDD"/>
                    </a:solidFill>
                    <a:ln w="3175" cap="rnd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54445" name="Freeform 173"/>
                    <p:cNvSpPr>
                      <a:spLocks/>
                    </p:cNvSpPr>
                    <p:nvPr/>
                  </p:nvSpPr>
                  <p:spPr bwMode="auto">
                    <a:xfrm flipH="1">
                      <a:off x="1078" y="2834"/>
                      <a:ext cx="588" cy="228"/>
                    </a:xfrm>
                    <a:custGeom>
                      <a:avLst/>
                      <a:gdLst/>
                      <a:ahLst/>
                      <a:cxnLst>
                        <a:cxn ang="0">
                          <a:pos x="0" y="124"/>
                        </a:cxn>
                        <a:cxn ang="0">
                          <a:pos x="327" y="208"/>
                        </a:cxn>
                        <a:cxn ang="0">
                          <a:pos x="538" y="86"/>
                        </a:cxn>
                        <a:cxn ang="0">
                          <a:pos x="233" y="0"/>
                        </a:cxn>
                        <a:cxn ang="0">
                          <a:pos x="0" y="124"/>
                        </a:cxn>
                      </a:cxnLst>
                      <a:rect l="0" t="0" r="r" b="b"/>
                      <a:pathLst>
                        <a:path w="538" h="208">
                          <a:moveTo>
                            <a:pt x="0" y="124"/>
                          </a:moveTo>
                          <a:lnTo>
                            <a:pt x="327" y="208"/>
                          </a:lnTo>
                          <a:lnTo>
                            <a:pt x="538" y="86"/>
                          </a:lnTo>
                          <a:lnTo>
                            <a:pt x="233" y="0"/>
                          </a:lnTo>
                          <a:lnTo>
                            <a:pt x="0" y="124"/>
                          </a:lnTo>
                          <a:close/>
                        </a:path>
                      </a:pathLst>
                    </a:custGeom>
                    <a:solidFill>
                      <a:srgbClr val="B2B2B2"/>
                    </a:solidFill>
                    <a:ln w="6350" cap="rnd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54446" name="Oval 174"/>
                    <p:cNvSpPr>
                      <a:spLocks noChangeArrowheads="1"/>
                    </p:cNvSpPr>
                    <p:nvPr/>
                  </p:nvSpPr>
                  <p:spPr bwMode="auto">
                    <a:xfrm flipH="1">
                      <a:off x="1213" y="2890"/>
                      <a:ext cx="307" cy="123"/>
                    </a:xfrm>
                    <a:prstGeom prst="ellipse">
                      <a:avLst/>
                    </a:prstGeom>
                    <a:solidFill>
                      <a:srgbClr val="B2B2B2"/>
                    </a:solidFill>
                    <a:ln w="3175" cap="rnd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54447" name="Freeform 175"/>
                    <p:cNvSpPr>
                      <a:spLocks/>
                    </p:cNvSpPr>
                    <p:nvPr/>
                  </p:nvSpPr>
                  <p:spPr bwMode="auto">
                    <a:xfrm flipH="1">
                      <a:off x="1193" y="2895"/>
                      <a:ext cx="494" cy="137"/>
                    </a:xfrm>
                    <a:custGeom>
                      <a:avLst/>
                      <a:gdLst/>
                      <a:ahLst/>
                      <a:cxnLst>
                        <a:cxn ang="0">
                          <a:pos x="0" y="0"/>
                        </a:cxn>
                        <a:cxn ang="0">
                          <a:pos x="20" y="36"/>
                        </a:cxn>
                        <a:cxn ang="0">
                          <a:pos x="574" y="180"/>
                        </a:cxn>
                        <a:cxn ang="0">
                          <a:pos x="646" y="158"/>
                        </a:cxn>
                      </a:cxnLst>
                      <a:rect l="0" t="0" r="r" b="b"/>
                      <a:pathLst>
                        <a:path w="646" h="180">
                          <a:moveTo>
                            <a:pt x="0" y="0"/>
                          </a:moveTo>
                          <a:lnTo>
                            <a:pt x="20" y="36"/>
                          </a:lnTo>
                          <a:lnTo>
                            <a:pt x="574" y="180"/>
                          </a:lnTo>
                          <a:lnTo>
                            <a:pt x="646" y="158"/>
                          </a:lnTo>
                        </a:path>
                      </a:pathLst>
                    </a:custGeom>
                    <a:solidFill>
                      <a:srgbClr val="B2B2B2"/>
                    </a:solidFill>
                    <a:ln w="3175" cap="rnd" cmpd="sng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54448" name="Freeform 176"/>
                    <p:cNvSpPr>
                      <a:spLocks noChangeAspect="1"/>
                    </p:cNvSpPr>
                    <p:nvPr/>
                  </p:nvSpPr>
                  <p:spPr bwMode="auto">
                    <a:xfrm flipH="1">
                      <a:off x="952" y="2351"/>
                      <a:ext cx="617" cy="569"/>
                    </a:xfrm>
                    <a:custGeom>
                      <a:avLst/>
                      <a:gdLst/>
                      <a:ahLst/>
                      <a:cxnLst>
                        <a:cxn ang="0">
                          <a:pos x="620" y="746"/>
                        </a:cxn>
                        <a:cxn ang="0">
                          <a:pos x="808" y="525"/>
                        </a:cxn>
                        <a:cxn ang="0">
                          <a:pos x="808" y="106"/>
                        </a:cxn>
                        <a:cxn ang="0">
                          <a:pos x="336" y="0"/>
                        </a:cxn>
                        <a:cxn ang="0">
                          <a:pos x="0" y="48"/>
                        </a:cxn>
                      </a:cxnLst>
                      <a:rect l="0" t="0" r="r" b="b"/>
                      <a:pathLst>
                        <a:path w="808" h="746">
                          <a:moveTo>
                            <a:pt x="620" y="746"/>
                          </a:moveTo>
                          <a:lnTo>
                            <a:pt x="808" y="525"/>
                          </a:lnTo>
                          <a:lnTo>
                            <a:pt x="808" y="106"/>
                          </a:lnTo>
                          <a:lnTo>
                            <a:pt x="336" y="0"/>
                          </a:lnTo>
                          <a:lnTo>
                            <a:pt x="0" y="48"/>
                          </a:lnTo>
                        </a:path>
                      </a:pathLst>
                    </a:custGeom>
                    <a:gradFill rotWithShape="0">
                      <a:gsLst>
                        <a:gs pos="0">
                          <a:srgbClr val="B2B2B2"/>
                        </a:gs>
                        <a:gs pos="100000">
                          <a:srgbClr val="B2B2B2">
                            <a:gamma/>
                            <a:tint val="34118"/>
                            <a:invGamma/>
                          </a:srgbClr>
                        </a:gs>
                      </a:gsLst>
                      <a:path path="rect">
                        <a:fillToRect t="100000" r="100000"/>
                      </a:path>
                    </a:gradFill>
                    <a:ln w="3175" cap="rnd" cmpd="sng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54449" name="Freeform 177"/>
                    <p:cNvSpPr>
                      <a:spLocks noChangeAspect="1"/>
                    </p:cNvSpPr>
                    <p:nvPr/>
                  </p:nvSpPr>
                  <p:spPr bwMode="auto">
                    <a:xfrm flipH="1">
                      <a:off x="1060" y="2477"/>
                      <a:ext cx="124" cy="553"/>
                    </a:xfrm>
                    <a:custGeom>
                      <a:avLst/>
                      <a:gdLst/>
                      <a:ahLst/>
                      <a:cxnLst>
                        <a:cxn ang="0">
                          <a:pos x="0" y="644"/>
                        </a:cxn>
                        <a:cxn ang="0">
                          <a:pos x="0" y="79"/>
                        </a:cxn>
                        <a:cxn ang="0">
                          <a:pos x="144" y="0"/>
                        </a:cxn>
                        <a:cxn ang="0">
                          <a:pos x="144" y="554"/>
                        </a:cxn>
                        <a:cxn ang="0">
                          <a:pos x="0" y="644"/>
                        </a:cxn>
                      </a:cxnLst>
                      <a:rect l="0" t="0" r="r" b="b"/>
                      <a:pathLst>
                        <a:path w="144" h="644">
                          <a:moveTo>
                            <a:pt x="0" y="644"/>
                          </a:moveTo>
                          <a:lnTo>
                            <a:pt x="0" y="79"/>
                          </a:lnTo>
                          <a:lnTo>
                            <a:pt x="144" y="0"/>
                          </a:lnTo>
                          <a:lnTo>
                            <a:pt x="144" y="554"/>
                          </a:lnTo>
                          <a:lnTo>
                            <a:pt x="0" y="644"/>
                          </a:lnTo>
                        </a:path>
                      </a:pathLst>
                    </a:custGeom>
                    <a:gradFill rotWithShape="0">
                      <a:gsLst>
                        <a:gs pos="0">
                          <a:srgbClr val="B2B2B2">
                            <a:gamma/>
                            <a:tint val="34118"/>
                            <a:invGamma/>
                          </a:srgbClr>
                        </a:gs>
                        <a:gs pos="100000">
                          <a:srgbClr val="B2B2B2"/>
                        </a:gs>
                      </a:gsLst>
                      <a:lin ang="5400000" scaled="1"/>
                    </a:gradFill>
                    <a:ln w="3175" cap="rnd" cmpd="sng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54450" name="Freeform 178"/>
                    <p:cNvSpPr>
                      <a:spLocks noChangeAspect="1"/>
                    </p:cNvSpPr>
                    <p:nvPr/>
                  </p:nvSpPr>
                  <p:spPr bwMode="auto">
                    <a:xfrm flipH="1">
                      <a:off x="1060" y="2358"/>
                      <a:ext cx="673" cy="188"/>
                    </a:xfrm>
                    <a:custGeom>
                      <a:avLst/>
                      <a:gdLst/>
                      <a:ahLst/>
                      <a:cxnLst>
                        <a:cxn ang="0">
                          <a:pos x="638" y="219"/>
                        </a:cxn>
                        <a:cxn ang="0">
                          <a:pos x="0" y="67"/>
                        </a:cxn>
                        <a:cxn ang="0">
                          <a:pos x="160" y="0"/>
                        </a:cxn>
                        <a:cxn ang="0">
                          <a:pos x="782" y="139"/>
                        </a:cxn>
                        <a:cxn ang="0">
                          <a:pos x="638" y="219"/>
                        </a:cxn>
                      </a:cxnLst>
                      <a:rect l="0" t="0" r="r" b="b"/>
                      <a:pathLst>
                        <a:path w="782" h="219">
                          <a:moveTo>
                            <a:pt x="638" y="219"/>
                          </a:moveTo>
                          <a:lnTo>
                            <a:pt x="0" y="67"/>
                          </a:lnTo>
                          <a:lnTo>
                            <a:pt x="160" y="0"/>
                          </a:lnTo>
                          <a:lnTo>
                            <a:pt x="782" y="139"/>
                          </a:lnTo>
                          <a:lnTo>
                            <a:pt x="638" y="219"/>
                          </a:lnTo>
                        </a:path>
                      </a:pathLst>
                    </a:custGeom>
                    <a:solidFill>
                      <a:schemeClr val="bg1"/>
                    </a:solidFill>
                    <a:ln w="3175" cap="rnd" cmpd="sng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54451" name="Freeform 179"/>
                    <p:cNvSpPr>
                      <a:spLocks noChangeAspect="1"/>
                    </p:cNvSpPr>
                    <p:nvPr/>
                  </p:nvSpPr>
                  <p:spPr bwMode="auto">
                    <a:xfrm flipH="1">
                      <a:off x="1184" y="2413"/>
                      <a:ext cx="549" cy="619"/>
                    </a:xfrm>
                    <a:custGeom>
                      <a:avLst/>
                      <a:gdLst/>
                      <a:ahLst/>
                      <a:cxnLst>
                        <a:cxn ang="0">
                          <a:pos x="671" y="753"/>
                        </a:cxn>
                        <a:cxn ang="0">
                          <a:pos x="671" y="160"/>
                        </a:cxn>
                        <a:cxn ang="0">
                          <a:pos x="0" y="0"/>
                        </a:cxn>
                        <a:cxn ang="0">
                          <a:pos x="0" y="578"/>
                        </a:cxn>
                        <a:cxn ang="0">
                          <a:pos x="671" y="753"/>
                        </a:cxn>
                      </a:cxnLst>
                      <a:rect l="0" t="0" r="r" b="b"/>
                      <a:pathLst>
                        <a:path w="672" h="754">
                          <a:moveTo>
                            <a:pt x="671" y="753"/>
                          </a:moveTo>
                          <a:lnTo>
                            <a:pt x="671" y="160"/>
                          </a:lnTo>
                          <a:lnTo>
                            <a:pt x="0" y="0"/>
                          </a:lnTo>
                          <a:lnTo>
                            <a:pt x="0" y="578"/>
                          </a:lnTo>
                          <a:lnTo>
                            <a:pt x="671" y="753"/>
                          </a:lnTo>
                        </a:path>
                      </a:pathLst>
                    </a:custGeom>
                    <a:gradFill rotWithShape="0">
                      <a:gsLst>
                        <a:gs pos="0">
                          <a:srgbClr val="B2B2B2"/>
                        </a:gs>
                        <a:gs pos="100000">
                          <a:srgbClr val="B2B2B2">
                            <a:gamma/>
                            <a:tint val="34118"/>
                            <a:invGamma/>
                          </a:srgbClr>
                        </a:gs>
                      </a:gsLst>
                      <a:path path="rect">
                        <a:fillToRect t="100000" r="100000"/>
                      </a:path>
                    </a:gradFill>
                    <a:ln w="3175" cap="rnd" cmpd="sng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54452" name="Freeform 180"/>
                    <p:cNvSpPr>
                      <a:spLocks noChangeAspect="1"/>
                    </p:cNvSpPr>
                    <p:nvPr/>
                  </p:nvSpPr>
                  <p:spPr bwMode="auto">
                    <a:xfrm flipH="1">
                      <a:off x="1225" y="2468"/>
                      <a:ext cx="465" cy="508"/>
                    </a:xfrm>
                    <a:custGeom>
                      <a:avLst/>
                      <a:gdLst/>
                      <a:ahLst/>
                      <a:cxnLst>
                        <a:cxn ang="0">
                          <a:pos x="490" y="548"/>
                        </a:cxn>
                        <a:cxn ang="0">
                          <a:pos x="490" y="117"/>
                        </a:cxn>
                        <a:cxn ang="0">
                          <a:pos x="0" y="0"/>
                        </a:cxn>
                        <a:cxn ang="0">
                          <a:pos x="0" y="424"/>
                        </a:cxn>
                        <a:cxn ang="0">
                          <a:pos x="490" y="548"/>
                        </a:cxn>
                      </a:cxnLst>
                      <a:rect l="0" t="0" r="r" b="b"/>
                      <a:pathLst>
                        <a:path w="491" h="549">
                          <a:moveTo>
                            <a:pt x="490" y="548"/>
                          </a:moveTo>
                          <a:lnTo>
                            <a:pt x="490" y="117"/>
                          </a:lnTo>
                          <a:lnTo>
                            <a:pt x="0" y="0"/>
                          </a:lnTo>
                          <a:lnTo>
                            <a:pt x="0" y="424"/>
                          </a:lnTo>
                          <a:lnTo>
                            <a:pt x="490" y="548"/>
                          </a:lnTo>
                        </a:path>
                      </a:pathLst>
                    </a:custGeom>
                    <a:solidFill>
                      <a:srgbClr val="CECECE"/>
                    </a:solidFill>
                    <a:ln w="6350" cap="rnd" cmpd="sng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54453" name="Freeform 181"/>
                    <p:cNvSpPr>
                      <a:spLocks/>
                    </p:cNvSpPr>
                    <p:nvPr/>
                  </p:nvSpPr>
                  <p:spPr bwMode="auto">
                    <a:xfrm flipH="1">
                      <a:off x="1255" y="2502"/>
                      <a:ext cx="407" cy="437"/>
                    </a:xfrm>
                    <a:custGeom>
                      <a:avLst/>
                      <a:gdLst/>
                      <a:ahLst/>
                      <a:cxnLst>
                        <a:cxn ang="0">
                          <a:pos x="0" y="0"/>
                        </a:cxn>
                        <a:cxn ang="0">
                          <a:pos x="0" y="454"/>
                        </a:cxn>
                        <a:cxn ang="0">
                          <a:pos x="542" y="592"/>
                        </a:cxn>
                        <a:cxn ang="0">
                          <a:pos x="542" y="130"/>
                        </a:cxn>
                        <a:cxn ang="0">
                          <a:pos x="0" y="0"/>
                        </a:cxn>
                      </a:cxnLst>
                      <a:rect l="0" t="0" r="r" b="b"/>
                      <a:pathLst>
                        <a:path w="542" h="592">
                          <a:moveTo>
                            <a:pt x="0" y="0"/>
                          </a:moveTo>
                          <a:lnTo>
                            <a:pt x="0" y="454"/>
                          </a:lnTo>
                          <a:lnTo>
                            <a:pt x="542" y="592"/>
                          </a:lnTo>
                          <a:lnTo>
                            <a:pt x="542" y="130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rgbClr val="618FFD"/>
                        </a:gs>
                        <a:gs pos="100000">
                          <a:srgbClr val="618FFD">
                            <a:gamma/>
                            <a:shade val="75294"/>
                            <a:invGamma/>
                          </a:srgbClr>
                        </a:gs>
                      </a:gsLst>
                      <a:path path="rect">
                        <a:fillToRect l="100000" b="100000"/>
                      </a:path>
                    </a:gradFill>
                    <a:ln w="6350" cap="flat" cmpd="sng">
                      <a:solidFill>
                        <a:srgbClr val="777777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  <a:effectLst>
                      <a:outerShdw dist="17961" dir="2700000" algn="ctr" rotWithShape="0">
                        <a:schemeClr val="bg1"/>
                      </a:outerShdw>
                    </a:effec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54454" name="Line 182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1626" y="2538"/>
                      <a:ext cx="0" cy="67"/>
                    </a:xfrm>
                    <a:prstGeom prst="line">
                      <a:avLst/>
                    </a:prstGeom>
                    <a:noFill/>
                    <a:ln w="25400">
                      <a:solidFill>
                        <a:schemeClr val="bg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</p:grpSp>
          <p:grpSp>
            <p:nvGrpSpPr>
              <p:cNvPr id="13" name="Group 183"/>
              <p:cNvGrpSpPr>
                <a:grpSpLocks/>
              </p:cNvGrpSpPr>
              <p:nvPr/>
            </p:nvGrpSpPr>
            <p:grpSpPr bwMode="auto">
              <a:xfrm>
                <a:off x="4438" y="2822"/>
                <a:ext cx="799" cy="1095"/>
                <a:chOff x="4146" y="1294"/>
                <a:chExt cx="836" cy="1145"/>
              </a:xfrm>
            </p:grpSpPr>
            <p:sp>
              <p:nvSpPr>
                <p:cNvPr id="54456" name="Freeform 184"/>
                <p:cNvSpPr>
                  <a:spLocks/>
                </p:cNvSpPr>
                <p:nvPr/>
              </p:nvSpPr>
              <p:spPr bwMode="auto">
                <a:xfrm>
                  <a:off x="4556" y="1515"/>
                  <a:ext cx="359" cy="341"/>
                </a:xfrm>
                <a:custGeom>
                  <a:avLst/>
                  <a:gdLst/>
                  <a:ahLst/>
                  <a:cxnLst>
                    <a:cxn ang="0">
                      <a:pos x="21" y="20"/>
                    </a:cxn>
                    <a:cxn ang="0">
                      <a:pos x="18" y="39"/>
                    </a:cxn>
                    <a:cxn ang="0">
                      <a:pos x="18" y="56"/>
                    </a:cxn>
                    <a:cxn ang="0">
                      <a:pos x="19" y="78"/>
                    </a:cxn>
                    <a:cxn ang="0">
                      <a:pos x="13" y="95"/>
                    </a:cxn>
                    <a:cxn ang="0">
                      <a:pos x="6" y="107"/>
                    </a:cxn>
                    <a:cxn ang="0">
                      <a:pos x="0" y="116"/>
                    </a:cxn>
                    <a:cxn ang="0">
                      <a:pos x="0" y="125"/>
                    </a:cxn>
                    <a:cxn ang="0">
                      <a:pos x="6" y="132"/>
                    </a:cxn>
                    <a:cxn ang="0">
                      <a:pos x="19" y="136"/>
                    </a:cxn>
                    <a:cxn ang="0">
                      <a:pos x="29" y="143"/>
                    </a:cxn>
                    <a:cxn ang="0">
                      <a:pos x="30" y="147"/>
                    </a:cxn>
                    <a:cxn ang="0">
                      <a:pos x="33" y="162"/>
                    </a:cxn>
                    <a:cxn ang="0">
                      <a:pos x="33" y="176"/>
                    </a:cxn>
                    <a:cxn ang="0">
                      <a:pos x="38" y="180"/>
                    </a:cxn>
                    <a:cxn ang="0">
                      <a:pos x="45" y="183"/>
                    </a:cxn>
                    <a:cxn ang="0">
                      <a:pos x="49" y="187"/>
                    </a:cxn>
                    <a:cxn ang="0">
                      <a:pos x="46" y="194"/>
                    </a:cxn>
                    <a:cxn ang="0">
                      <a:pos x="49" y="201"/>
                    </a:cxn>
                    <a:cxn ang="0">
                      <a:pos x="55" y="208"/>
                    </a:cxn>
                    <a:cxn ang="0">
                      <a:pos x="65" y="214"/>
                    </a:cxn>
                    <a:cxn ang="0">
                      <a:pos x="67" y="224"/>
                    </a:cxn>
                    <a:cxn ang="0">
                      <a:pos x="67" y="236"/>
                    </a:cxn>
                    <a:cxn ang="0">
                      <a:pos x="70" y="248"/>
                    </a:cxn>
                    <a:cxn ang="0">
                      <a:pos x="77" y="256"/>
                    </a:cxn>
                    <a:cxn ang="0">
                      <a:pos x="90" y="262"/>
                    </a:cxn>
                    <a:cxn ang="0">
                      <a:pos x="106" y="256"/>
                    </a:cxn>
                    <a:cxn ang="0">
                      <a:pos x="129" y="252"/>
                    </a:cxn>
                    <a:cxn ang="0">
                      <a:pos x="146" y="245"/>
                    </a:cxn>
                    <a:cxn ang="0">
                      <a:pos x="161" y="241"/>
                    </a:cxn>
                    <a:cxn ang="0">
                      <a:pos x="172" y="248"/>
                    </a:cxn>
                    <a:cxn ang="0">
                      <a:pos x="187" y="265"/>
                    </a:cxn>
                    <a:cxn ang="0">
                      <a:pos x="194" y="282"/>
                    </a:cxn>
                    <a:cxn ang="0">
                      <a:pos x="206" y="300"/>
                    </a:cxn>
                    <a:cxn ang="0">
                      <a:pos x="213" y="316"/>
                    </a:cxn>
                    <a:cxn ang="0">
                      <a:pos x="219" y="329"/>
                    </a:cxn>
                    <a:cxn ang="0">
                      <a:pos x="227" y="341"/>
                    </a:cxn>
                    <a:cxn ang="0">
                      <a:pos x="238" y="321"/>
                    </a:cxn>
                    <a:cxn ang="0">
                      <a:pos x="247" y="309"/>
                    </a:cxn>
                    <a:cxn ang="0">
                      <a:pos x="259" y="296"/>
                    </a:cxn>
                    <a:cxn ang="0">
                      <a:pos x="276" y="280"/>
                    </a:cxn>
                    <a:cxn ang="0">
                      <a:pos x="359" y="231"/>
                    </a:cxn>
                    <a:cxn ang="0">
                      <a:pos x="317" y="148"/>
                    </a:cxn>
                    <a:cxn ang="0">
                      <a:pos x="97" y="0"/>
                    </a:cxn>
                    <a:cxn ang="0">
                      <a:pos x="21" y="20"/>
                    </a:cxn>
                  </a:cxnLst>
                  <a:rect l="0" t="0" r="r" b="b"/>
                  <a:pathLst>
                    <a:path w="359" h="341">
                      <a:moveTo>
                        <a:pt x="21" y="20"/>
                      </a:moveTo>
                      <a:lnTo>
                        <a:pt x="18" y="39"/>
                      </a:lnTo>
                      <a:lnTo>
                        <a:pt x="18" y="56"/>
                      </a:lnTo>
                      <a:lnTo>
                        <a:pt x="19" y="78"/>
                      </a:lnTo>
                      <a:lnTo>
                        <a:pt x="13" y="95"/>
                      </a:lnTo>
                      <a:lnTo>
                        <a:pt x="6" y="107"/>
                      </a:lnTo>
                      <a:lnTo>
                        <a:pt x="0" y="116"/>
                      </a:lnTo>
                      <a:lnTo>
                        <a:pt x="0" y="125"/>
                      </a:lnTo>
                      <a:lnTo>
                        <a:pt x="6" y="132"/>
                      </a:lnTo>
                      <a:lnTo>
                        <a:pt x="19" y="136"/>
                      </a:lnTo>
                      <a:lnTo>
                        <a:pt x="29" y="143"/>
                      </a:lnTo>
                      <a:lnTo>
                        <a:pt x="30" y="147"/>
                      </a:lnTo>
                      <a:lnTo>
                        <a:pt x="33" y="162"/>
                      </a:lnTo>
                      <a:lnTo>
                        <a:pt x="33" y="176"/>
                      </a:lnTo>
                      <a:lnTo>
                        <a:pt x="38" y="180"/>
                      </a:lnTo>
                      <a:lnTo>
                        <a:pt x="45" y="183"/>
                      </a:lnTo>
                      <a:lnTo>
                        <a:pt x="49" y="187"/>
                      </a:lnTo>
                      <a:lnTo>
                        <a:pt x="46" y="194"/>
                      </a:lnTo>
                      <a:lnTo>
                        <a:pt x="49" y="201"/>
                      </a:lnTo>
                      <a:lnTo>
                        <a:pt x="55" y="208"/>
                      </a:lnTo>
                      <a:lnTo>
                        <a:pt x="65" y="214"/>
                      </a:lnTo>
                      <a:lnTo>
                        <a:pt x="67" y="224"/>
                      </a:lnTo>
                      <a:lnTo>
                        <a:pt x="67" y="236"/>
                      </a:lnTo>
                      <a:lnTo>
                        <a:pt x="70" y="248"/>
                      </a:lnTo>
                      <a:lnTo>
                        <a:pt x="77" y="256"/>
                      </a:lnTo>
                      <a:lnTo>
                        <a:pt x="90" y="262"/>
                      </a:lnTo>
                      <a:lnTo>
                        <a:pt x="106" y="256"/>
                      </a:lnTo>
                      <a:lnTo>
                        <a:pt x="129" y="252"/>
                      </a:lnTo>
                      <a:lnTo>
                        <a:pt x="146" y="245"/>
                      </a:lnTo>
                      <a:lnTo>
                        <a:pt x="161" y="241"/>
                      </a:lnTo>
                      <a:lnTo>
                        <a:pt x="172" y="248"/>
                      </a:lnTo>
                      <a:lnTo>
                        <a:pt x="187" y="265"/>
                      </a:lnTo>
                      <a:lnTo>
                        <a:pt x="194" y="282"/>
                      </a:lnTo>
                      <a:lnTo>
                        <a:pt x="206" y="300"/>
                      </a:lnTo>
                      <a:lnTo>
                        <a:pt x="213" y="316"/>
                      </a:lnTo>
                      <a:lnTo>
                        <a:pt x="219" y="329"/>
                      </a:lnTo>
                      <a:lnTo>
                        <a:pt x="227" y="341"/>
                      </a:lnTo>
                      <a:lnTo>
                        <a:pt x="238" y="321"/>
                      </a:lnTo>
                      <a:lnTo>
                        <a:pt x="247" y="309"/>
                      </a:lnTo>
                      <a:lnTo>
                        <a:pt x="259" y="296"/>
                      </a:lnTo>
                      <a:lnTo>
                        <a:pt x="276" y="280"/>
                      </a:lnTo>
                      <a:lnTo>
                        <a:pt x="359" y="231"/>
                      </a:lnTo>
                      <a:lnTo>
                        <a:pt x="317" y="148"/>
                      </a:lnTo>
                      <a:lnTo>
                        <a:pt x="97" y="0"/>
                      </a:lnTo>
                      <a:lnTo>
                        <a:pt x="21" y="20"/>
                      </a:lnTo>
                    </a:path>
                  </a:pathLst>
                </a:custGeom>
                <a:solidFill>
                  <a:srgbClr val="FDF3CF"/>
                </a:solidFill>
                <a:ln w="3175" cap="rnd" cmpd="sng">
                  <a:solidFill>
                    <a:srgbClr val="808080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4457" name="Freeform 185"/>
                <p:cNvSpPr>
                  <a:spLocks/>
                </p:cNvSpPr>
                <p:nvPr/>
              </p:nvSpPr>
              <p:spPr bwMode="auto">
                <a:xfrm flipH="1">
                  <a:off x="4532" y="1294"/>
                  <a:ext cx="449" cy="414"/>
                </a:xfrm>
                <a:custGeom>
                  <a:avLst/>
                  <a:gdLst/>
                  <a:ahLst/>
                  <a:cxnLst>
                    <a:cxn ang="0">
                      <a:pos x="481" y="305"/>
                    </a:cxn>
                    <a:cxn ang="0">
                      <a:pos x="503" y="281"/>
                    </a:cxn>
                    <a:cxn ang="0">
                      <a:pos x="517" y="261"/>
                    </a:cxn>
                    <a:cxn ang="0">
                      <a:pos x="526" y="237"/>
                    </a:cxn>
                    <a:cxn ang="0">
                      <a:pos x="528" y="203"/>
                    </a:cxn>
                    <a:cxn ang="0">
                      <a:pos x="526" y="185"/>
                    </a:cxn>
                    <a:cxn ang="0">
                      <a:pos x="519" y="157"/>
                    </a:cxn>
                    <a:cxn ang="0">
                      <a:pos x="508" y="126"/>
                    </a:cxn>
                    <a:cxn ang="0">
                      <a:pos x="483" y="91"/>
                    </a:cxn>
                    <a:cxn ang="0">
                      <a:pos x="457" y="59"/>
                    </a:cxn>
                    <a:cxn ang="0">
                      <a:pos x="419" y="33"/>
                    </a:cxn>
                    <a:cxn ang="0">
                      <a:pos x="399" y="20"/>
                    </a:cxn>
                    <a:cxn ang="0">
                      <a:pos x="365" y="7"/>
                    </a:cxn>
                    <a:cxn ang="0">
                      <a:pos x="330" y="0"/>
                    </a:cxn>
                    <a:cxn ang="0">
                      <a:pos x="287" y="2"/>
                    </a:cxn>
                    <a:cxn ang="0">
                      <a:pos x="234" y="7"/>
                    </a:cxn>
                    <a:cxn ang="0">
                      <a:pos x="183" y="22"/>
                    </a:cxn>
                    <a:cxn ang="0">
                      <a:pos x="125" y="61"/>
                    </a:cxn>
                    <a:cxn ang="0">
                      <a:pos x="87" y="111"/>
                    </a:cxn>
                    <a:cxn ang="0">
                      <a:pos x="62" y="148"/>
                    </a:cxn>
                    <a:cxn ang="0">
                      <a:pos x="45" y="179"/>
                    </a:cxn>
                    <a:cxn ang="0">
                      <a:pos x="31" y="242"/>
                    </a:cxn>
                    <a:cxn ang="0">
                      <a:pos x="22" y="303"/>
                    </a:cxn>
                    <a:cxn ang="0">
                      <a:pos x="9" y="333"/>
                    </a:cxn>
                    <a:cxn ang="0">
                      <a:pos x="0" y="366"/>
                    </a:cxn>
                    <a:cxn ang="0">
                      <a:pos x="9" y="401"/>
                    </a:cxn>
                    <a:cxn ang="0">
                      <a:pos x="40" y="433"/>
                    </a:cxn>
                    <a:cxn ang="0">
                      <a:pos x="96" y="457"/>
                    </a:cxn>
                    <a:cxn ang="0">
                      <a:pos x="216" y="481"/>
                    </a:cxn>
                    <a:cxn ang="0">
                      <a:pos x="307" y="486"/>
                    </a:cxn>
                    <a:cxn ang="0">
                      <a:pos x="332" y="468"/>
                    </a:cxn>
                    <a:cxn ang="0">
                      <a:pos x="345" y="468"/>
                    </a:cxn>
                    <a:cxn ang="0">
                      <a:pos x="340" y="490"/>
                    </a:cxn>
                    <a:cxn ang="0">
                      <a:pos x="380" y="488"/>
                    </a:cxn>
                    <a:cxn ang="0">
                      <a:pos x="414" y="478"/>
                    </a:cxn>
                    <a:cxn ang="0">
                      <a:pos x="374" y="440"/>
                    </a:cxn>
                    <a:cxn ang="0">
                      <a:pos x="356" y="406"/>
                    </a:cxn>
                    <a:cxn ang="0">
                      <a:pos x="356" y="358"/>
                    </a:cxn>
                    <a:cxn ang="0">
                      <a:pos x="372" y="314"/>
                    </a:cxn>
                    <a:cxn ang="0">
                      <a:pos x="388" y="297"/>
                    </a:cxn>
                    <a:cxn ang="0">
                      <a:pos x="438" y="299"/>
                    </a:cxn>
                    <a:cxn ang="0">
                      <a:pos x="481" y="305"/>
                    </a:cxn>
                  </a:cxnLst>
                  <a:rect l="0" t="0" r="r" b="b"/>
                  <a:pathLst>
                    <a:path w="529" h="491">
                      <a:moveTo>
                        <a:pt x="481" y="305"/>
                      </a:moveTo>
                      <a:lnTo>
                        <a:pt x="503" y="281"/>
                      </a:lnTo>
                      <a:lnTo>
                        <a:pt x="517" y="261"/>
                      </a:lnTo>
                      <a:lnTo>
                        <a:pt x="526" y="237"/>
                      </a:lnTo>
                      <a:lnTo>
                        <a:pt x="528" y="203"/>
                      </a:lnTo>
                      <a:lnTo>
                        <a:pt x="526" y="185"/>
                      </a:lnTo>
                      <a:lnTo>
                        <a:pt x="519" y="157"/>
                      </a:lnTo>
                      <a:lnTo>
                        <a:pt x="508" y="126"/>
                      </a:lnTo>
                      <a:lnTo>
                        <a:pt x="483" y="91"/>
                      </a:lnTo>
                      <a:lnTo>
                        <a:pt x="457" y="59"/>
                      </a:lnTo>
                      <a:lnTo>
                        <a:pt x="419" y="33"/>
                      </a:lnTo>
                      <a:lnTo>
                        <a:pt x="399" y="20"/>
                      </a:lnTo>
                      <a:lnTo>
                        <a:pt x="365" y="7"/>
                      </a:lnTo>
                      <a:lnTo>
                        <a:pt x="330" y="0"/>
                      </a:lnTo>
                      <a:lnTo>
                        <a:pt x="287" y="2"/>
                      </a:lnTo>
                      <a:lnTo>
                        <a:pt x="234" y="7"/>
                      </a:lnTo>
                      <a:lnTo>
                        <a:pt x="183" y="22"/>
                      </a:lnTo>
                      <a:lnTo>
                        <a:pt x="125" y="61"/>
                      </a:lnTo>
                      <a:lnTo>
                        <a:pt x="87" y="111"/>
                      </a:lnTo>
                      <a:lnTo>
                        <a:pt x="62" y="148"/>
                      </a:lnTo>
                      <a:lnTo>
                        <a:pt x="45" y="179"/>
                      </a:lnTo>
                      <a:lnTo>
                        <a:pt x="31" y="242"/>
                      </a:lnTo>
                      <a:lnTo>
                        <a:pt x="22" y="303"/>
                      </a:lnTo>
                      <a:lnTo>
                        <a:pt x="9" y="333"/>
                      </a:lnTo>
                      <a:lnTo>
                        <a:pt x="0" y="366"/>
                      </a:lnTo>
                      <a:lnTo>
                        <a:pt x="9" y="401"/>
                      </a:lnTo>
                      <a:lnTo>
                        <a:pt x="40" y="433"/>
                      </a:lnTo>
                      <a:lnTo>
                        <a:pt x="96" y="457"/>
                      </a:lnTo>
                      <a:lnTo>
                        <a:pt x="216" y="481"/>
                      </a:lnTo>
                      <a:lnTo>
                        <a:pt x="307" y="486"/>
                      </a:lnTo>
                      <a:lnTo>
                        <a:pt x="332" y="468"/>
                      </a:lnTo>
                      <a:lnTo>
                        <a:pt x="345" y="468"/>
                      </a:lnTo>
                      <a:lnTo>
                        <a:pt x="340" y="490"/>
                      </a:lnTo>
                      <a:lnTo>
                        <a:pt x="380" y="488"/>
                      </a:lnTo>
                      <a:lnTo>
                        <a:pt x="414" y="478"/>
                      </a:lnTo>
                      <a:lnTo>
                        <a:pt x="374" y="440"/>
                      </a:lnTo>
                      <a:lnTo>
                        <a:pt x="356" y="406"/>
                      </a:lnTo>
                      <a:lnTo>
                        <a:pt x="356" y="358"/>
                      </a:lnTo>
                      <a:lnTo>
                        <a:pt x="372" y="314"/>
                      </a:lnTo>
                      <a:lnTo>
                        <a:pt x="388" y="297"/>
                      </a:lnTo>
                      <a:lnTo>
                        <a:pt x="438" y="299"/>
                      </a:lnTo>
                      <a:lnTo>
                        <a:pt x="481" y="305"/>
                      </a:lnTo>
                    </a:path>
                  </a:pathLst>
                </a:custGeom>
                <a:gradFill rotWithShape="0">
                  <a:gsLst>
                    <a:gs pos="0">
                      <a:srgbClr val="969696"/>
                    </a:gs>
                    <a:gs pos="100000">
                      <a:srgbClr val="969696">
                        <a:gamma/>
                        <a:shade val="46275"/>
                        <a:invGamma/>
                      </a:srgbClr>
                    </a:gs>
                  </a:gsLst>
                  <a:lin ang="5400000" scaled="1"/>
                </a:gradFill>
                <a:ln w="6350" cap="rnd" cmpd="sng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4458" name="Freeform 186"/>
                <p:cNvSpPr>
                  <a:spLocks/>
                </p:cNvSpPr>
                <p:nvPr/>
              </p:nvSpPr>
              <p:spPr bwMode="auto">
                <a:xfrm flipH="1">
                  <a:off x="4600" y="1582"/>
                  <a:ext cx="35" cy="13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40" y="6"/>
                    </a:cxn>
                    <a:cxn ang="0">
                      <a:pos x="34" y="14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41" h="15">
                      <a:moveTo>
                        <a:pt x="0" y="0"/>
                      </a:moveTo>
                      <a:lnTo>
                        <a:pt x="40" y="6"/>
                      </a:lnTo>
                      <a:lnTo>
                        <a:pt x="34" y="14"/>
                      </a:lnTo>
                      <a:lnTo>
                        <a:pt x="0" y="0"/>
                      </a:lnTo>
                    </a:path>
                  </a:pathLst>
                </a:custGeom>
                <a:solidFill>
                  <a:srgbClr val="969696"/>
                </a:solidFill>
                <a:ln w="6350" cap="rnd" cmpd="sng">
                  <a:solidFill>
                    <a:srgbClr val="969696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4459" name="Freeform 187"/>
                <p:cNvSpPr>
                  <a:spLocks/>
                </p:cNvSpPr>
                <p:nvPr/>
              </p:nvSpPr>
              <p:spPr bwMode="auto">
                <a:xfrm flipH="1">
                  <a:off x="4497" y="2079"/>
                  <a:ext cx="146" cy="115"/>
                </a:xfrm>
                <a:custGeom>
                  <a:avLst/>
                  <a:gdLst/>
                  <a:ahLst/>
                  <a:cxnLst>
                    <a:cxn ang="0">
                      <a:pos x="399" y="32"/>
                    </a:cxn>
                    <a:cxn ang="0">
                      <a:pos x="449" y="67"/>
                    </a:cxn>
                    <a:cxn ang="0">
                      <a:pos x="499" y="105"/>
                    </a:cxn>
                    <a:cxn ang="0">
                      <a:pos x="524" y="136"/>
                    </a:cxn>
                    <a:cxn ang="0">
                      <a:pos x="526" y="169"/>
                    </a:cxn>
                    <a:cxn ang="0">
                      <a:pos x="543" y="176"/>
                    </a:cxn>
                    <a:cxn ang="0">
                      <a:pos x="563" y="201"/>
                    </a:cxn>
                    <a:cxn ang="0">
                      <a:pos x="572" y="220"/>
                    </a:cxn>
                    <a:cxn ang="0">
                      <a:pos x="561" y="238"/>
                    </a:cxn>
                    <a:cxn ang="0">
                      <a:pos x="551" y="259"/>
                    </a:cxn>
                    <a:cxn ang="0">
                      <a:pos x="536" y="261"/>
                    </a:cxn>
                    <a:cxn ang="0">
                      <a:pos x="499" y="240"/>
                    </a:cxn>
                    <a:cxn ang="0">
                      <a:pos x="438" y="192"/>
                    </a:cxn>
                    <a:cxn ang="0">
                      <a:pos x="422" y="153"/>
                    </a:cxn>
                    <a:cxn ang="0">
                      <a:pos x="380" y="174"/>
                    </a:cxn>
                    <a:cxn ang="0">
                      <a:pos x="334" y="176"/>
                    </a:cxn>
                    <a:cxn ang="0">
                      <a:pos x="317" y="167"/>
                    </a:cxn>
                    <a:cxn ang="0">
                      <a:pos x="311" y="167"/>
                    </a:cxn>
                    <a:cxn ang="0">
                      <a:pos x="307" y="176"/>
                    </a:cxn>
                    <a:cxn ang="0">
                      <a:pos x="305" y="186"/>
                    </a:cxn>
                    <a:cxn ang="0">
                      <a:pos x="300" y="182"/>
                    </a:cxn>
                    <a:cxn ang="0">
                      <a:pos x="292" y="178"/>
                    </a:cxn>
                    <a:cxn ang="0">
                      <a:pos x="280" y="178"/>
                    </a:cxn>
                    <a:cxn ang="0">
                      <a:pos x="259" y="186"/>
                    </a:cxn>
                    <a:cxn ang="0">
                      <a:pos x="240" y="192"/>
                    </a:cxn>
                    <a:cxn ang="0">
                      <a:pos x="215" y="211"/>
                    </a:cxn>
                    <a:cxn ang="0">
                      <a:pos x="188" y="236"/>
                    </a:cxn>
                    <a:cxn ang="0">
                      <a:pos x="171" y="272"/>
                    </a:cxn>
                    <a:cxn ang="0">
                      <a:pos x="184" y="307"/>
                    </a:cxn>
                    <a:cxn ang="0">
                      <a:pos x="217" y="328"/>
                    </a:cxn>
                    <a:cxn ang="0">
                      <a:pos x="244" y="338"/>
                    </a:cxn>
                    <a:cxn ang="0">
                      <a:pos x="267" y="322"/>
                    </a:cxn>
                    <a:cxn ang="0">
                      <a:pos x="315" y="324"/>
                    </a:cxn>
                    <a:cxn ang="0">
                      <a:pos x="371" y="345"/>
                    </a:cxn>
                    <a:cxn ang="0">
                      <a:pos x="378" y="376"/>
                    </a:cxn>
                    <a:cxn ang="0">
                      <a:pos x="355" y="407"/>
                    </a:cxn>
                    <a:cxn ang="0">
                      <a:pos x="330" y="424"/>
                    </a:cxn>
                    <a:cxn ang="0">
                      <a:pos x="286" y="439"/>
                    </a:cxn>
                    <a:cxn ang="0">
                      <a:pos x="190" y="447"/>
                    </a:cxn>
                    <a:cxn ang="0">
                      <a:pos x="92" y="434"/>
                    </a:cxn>
                    <a:cxn ang="0">
                      <a:pos x="50" y="416"/>
                    </a:cxn>
                    <a:cxn ang="0">
                      <a:pos x="52" y="359"/>
                    </a:cxn>
                    <a:cxn ang="0">
                      <a:pos x="37" y="251"/>
                    </a:cxn>
                    <a:cxn ang="0">
                      <a:pos x="16" y="123"/>
                    </a:cxn>
                    <a:cxn ang="0">
                      <a:pos x="2" y="71"/>
                    </a:cxn>
                    <a:cxn ang="0">
                      <a:pos x="14" y="78"/>
                    </a:cxn>
                    <a:cxn ang="0">
                      <a:pos x="56" y="80"/>
                    </a:cxn>
                    <a:cxn ang="0">
                      <a:pos x="117" y="67"/>
                    </a:cxn>
                    <a:cxn ang="0">
                      <a:pos x="231" y="32"/>
                    </a:cxn>
                    <a:cxn ang="0">
                      <a:pos x="282" y="15"/>
                    </a:cxn>
                    <a:cxn ang="0">
                      <a:pos x="336" y="0"/>
                    </a:cxn>
                    <a:cxn ang="0">
                      <a:pos x="371" y="5"/>
                    </a:cxn>
                  </a:cxnLst>
                  <a:rect l="0" t="0" r="r" b="b"/>
                  <a:pathLst>
                    <a:path w="574" h="447">
                      <a:moveTo>
                        <a:pt x="384" y="15"/>
                      </a:moveTo>
                      <a:lnTo>
                        <a:pt x="392" y="25"/>
                      </a:lnTo>
                      <a:lnTo>
                        <a:pt x="399" y="32"/>
                      </a:lnTo>
                      <a:lnTo>
                        <a:pt x="411" y="40"/>
                      </a:lnTo>
                      <a:lnTo>
                        <a:pt x="422" y="50"/>
                      </a:lnTo>
                      <a:lnTo>
                        <a:pt x="449" y="67"/>
                      </a:lnTo>
                      <a:lnTo>
                        <a:pt x="476" y="86"/>
                      </a:lnTo>
                      <a:lnTo>
                        <a:pt x="488" y="96"/>
                      </a:lnTo>
                      <a:lnTo>
                        <a:pt x="499" y="105"/>
                      </a:lnTo>
                      <a:lnTo>
                        <a:pt x="509" y="115"/>
                      </a:lnTo>
                      <a:lnTo>
                        <a:pt x="518" y="124"/>
                      </a:lnTo>
                      <a:lnTo>
                        <a:pt x="524" y="136"/>
                      </a:lnTo>
                      <a:lnTo>
                        <a:pt x="528" y="146"/>
                      </a:lnTo>
                      <a:lnTo>
                        <a:pt x="528" y="157"/>
                      </a:lnTo>
                      <a:lnTo>
                        <a:pt x="526" y="169"/>
                      </a:lnTo>
                      <a:lnTo>
                        <a:pt x="530" y="169"/>
                      </a:lnTo>
                      <a:lnTo>
                        <a:pt x="536" y="171"/>
                      </a:lnTo>
                      <a:lnTo>
                        <a:pt x="543" y="176"/>
                      </a:lnTo>
                      <a:lnTo>
                        <a:pt x="549" y="184"/>
                      </a:lnTo>
                      <a:lnTo>
                        <a:pt x="557" y="194"/>
                      </a:lnTo>
                      <a:lnTo>
                        <a:pt x="563" y="201"/>
                      </a:lnTo>
                      <a:lnTo>
                        <a:pt x="568" y="211"/>
                      </a:lnTo>
                      <a:lnTo>
                        <a:pt x="574" y="217"/>
                      </a:lnTo>
                      <a:lnTo>
                        <a:pt x="572" y="220"/>
                      </a:lnTo>
                      <a:lnTo>
                        <a:pt x="568" y="226"/>
                      </a:lnTo>
                      <a:lnTo>
                        <a:pt x="565" y="232"/>
                      </a:lnTo>
                      <a:lnTo>
                        <a:pt x="561" y="238"/>
                      </a:lnTo>
                      <a:lnTo>
                        <a:pt x="557" y="245"/>
                      </a:lnTo>
                      <a:lnTo>
                        <a:pt x="553" y="251"/>
                      </a:lnTo>
                      <a:lnTo>
                        <a:pt x="551" y="259"/>
                      </a:lnTo>
                      <a:lnTo>
                        <a:pt x="549" y="265"/>
                      </a:lnTo>
                      <a:lnTo>
                        <a:pt x="543" y="265"/>
                      </a:lnTo>
                      <a:lnTo>
                        <a:pt x="536" y="261"/>
                      </a:lnTo>
                      <a:lnTo>
                        <a:pt x="528" y="257"/>
                      </a:lnTo>
                      <a:lnTo>
                        <a:pt x="518" y="251"/>
                      </a:lnTo>
                      <a:lnTo>
                        <a:pt x="499" y="240"/>
                      </a:lnTo>
                      <a:lnTo>
                        <a:pt x="478" y="222"/>
                      </a:lnTo>
                      <a:lnTo>
                        <a:pt x="457" y="207"/>
                      </a:lnTo>
                      <a:lnTo>
                        <a:pt x="438" y="192"/>
                      </a:lnTo>
                      <a:lnTo>
                        <a:pt x="421" y="178"/>
                      </a:lnTo>
                      <a:lnTo>
                        <a:pt x="409" y="169"/>
                      </a:lnTo>
                      <a:lnTo>
                        <a:pt x="422" y="153"/>
                      </a:lnTo>
                      <a:lnTo>
                        <a:pt x="409" y="163"/>
                      </a:lnTo>
                      <a:lnTo>
                        <a:pt x="396" y="169"/>
                      </a:lnTo>
                      <a:lnTo>
                        <a:pt x="380" y="174"/>
                      </a:lnTo>
                      <a:lnTo>
                        <a:pt x="365" y="178"/>
                      </a:lnTo>
                      <a:lnTo>
                        <a:pt x="350" y="180"/>
                      </a:lnTo>
                      <a:lnTo>
                        <a:pt x="334" y="176"/>
                      </a:lnTo>
                      <a:lnTo>
                        <a:pt x="328" y="174"/>
                      </a:lnTo>
                      <a:lnTo>
                        <a:pt x="323" y="171"/>
                      </a:lnTo>
                      <a:lnTo>
                        <a:pt x="317" y="167"/>
                      </a:lnTo>
                      <a:lnTo>
                        <a:pt x="311" y="161"/>
                      </a:lnTo>
                      <a:lnTo>
                        <a:pt x="311" y="165"/>
                      </a:lnTo>
                      <a:lnTo>
                        <a:pt x="311" y="167"/>
                      </a:lnTo>
                      <a:lnTo>
                        <a:pt x="309" y="171"/>
                      </a:lnTo>
                      <a:lnTo>
                        <a:pt x="309" y="172"/>
                      </a:lnTo>
                      <a:lnTo>
                        <a:pt x="307" y="176"/>
                      </a:lnTo>
                      <a:lnTo>
                        <a:pt x="307" y="178"/>
                      </a:lnTo>
                      <a:lnTo>
                        <a:pt x="305" y="182"/>
                      </a:lnTo>
                      <a:lnTo>
                        <a:pt x="305" y="186"/>
                      </a:lnTo>
                      <a:lnTo>
                        <a:pt x="303" y="184"/>
                      </a:lnTo>
                      <a:lnTo>
                        <a:pt x="302" y="184"/>
                      </a:lnTo>
                      <a:lnTo>
                        <a:pt x="300" y="182"/>
                      </a:lnTo>
                      <a:lnTo>
                        <a:pt x="296" y="182"/>
                      </a:lnTo>
                      <a:lnTo>
                        <a:pt x="294" y="180"/>
                      </a:lnTo>
                      <a:lnTo>
                        <a:pt x="292" y="178"/>
                      </a:lnTo>
                      <a:lnTo>
                        <a:pt x="290" y="178"/>
                      </a:lnTo>
                      <a:lnTo>
                        <a:pt x="288" y="176"/>
                      </a:lnTo>
                      <a:lnTo>
                        <a:pt x="280" y="178"/>
                      </a:lnTo>
                      <a:lnTo>
                        <a:pt x="273" y="180"/>
                      </a:lnTo>
                      <a:lnTo>
                        <a:pt x="267" y="182"/>
                      </a:lnTo>
                      <a:lnTo>
                        <a:pt x="259" y="186"/>
                      </a:lnTo>
                      <a:lnTo>
                        <a:pt x="254" y="188"/>
                      </a:lnTo>
                      <a:lnTo>
                        <a:pt x="246" y="192"/>
                      </a:lnTo>
                      <a:lnTo>
                        <a:pt x="240" y="192"/>
                      </a:lnTo>
                      <a:lnTo>
                        <a:pt x="232" y="194"/>
                      </a:lnTo>
                      <a:lnTo>
                        <a:pt x="225" y="201"/>
                      </a:lnTo>
                      <a:lnTo>
                        <a:pt x="215" y="211"/>
                      </a:lnTo>
                      <a:lnTo>
                        <a:pt x="208" y="219"/>
                      </a:lnTo>
                      <a:lnTo>
                        <a:pt x="198" y="226"/>
                      </a:lnTo>
                      <a:lnTo>
                        <a:pt x="188" y="236"/>
                      </a:lnTo>
                      <a:lnTo>
                        <a:pt x="181" y="247"/>
                      </a:lnTo>
                      <a:lnTo>
                        <a:pt x="175" y="259"/>
                      </a:lnTo>
                      <a:lnTo>
                        <a:pt x="171" y="272"/>
                      </a:lnTo>
                      <a:lnTo>
                        <a:pt x="171" y="288"/>
                      </a:lnTo>
                      <a:lnTo>
                        <a:pt x="175" y="297"/>
                      </a:lnTo>
                      <a:lnTo>
                        <a:pt x="184" y="307"/>
                      </a:lnTo>
                      <a:lnTo>
                        <a:pt x="194" y="315"/>
                      </a:lnTo>
                      <a:lnTo>
                        <a:pt x="206" y="322"/>
                      </a:lnTo>
                      <a:lnTo>
                        <a:pt x="217" y="328"/>
                      </a:lnTo>
                      <a:lnTo>
                        <a:pt x="229" y="332"/>
                      </a:lnTo>
                      <a:lnTo>
                        <a:pt x="238" y="336"/>
                      </a:lnTo>
                      <a:lnTo>
                        <a:pt x="244" y="338"/>
                      </a:lnTo>
                      <a:lnTo>
                        <a:pt x="252" y="330"/>
                      </a:lnTo>
                      <a:lnTo>
                        <a:pt x="257" y="326"/>
                      </a:lnTo>
                      <a:lnTo>
                        <a:pt x="267" y="322"/>
                      </a:lnTo>
                      <a:lnTo>
                        <a:pt x="275" y="320"/>
                      </a:lnTo>
                      <a:lnTo>
                        <a:pt x="294" y="320"/>
                      </a:lnTo>
                      <a:lnTo>
                        <a:pt x="315" y="324"/>
                      </a:lnTo>
                      <a:lnTo>
                        <a:pt x="334" y="330"/>
                      </a:lnTo>
                      <a:lnTo>
                        <a:pt x="353" y="338"/>
                      </a:lnTo>
                      <a:lnTo>
                        <a:pt x="371" y="345"/>
                      </a:lnTo>
                      <a:lnTo>
                        <a:pt x="384" y="353"/>
                      </a:lnTo>
                      <a:lnTo>
                        <a:pt x="382" y="364"/>
                      </a:lnTo>
                      <a:lnTo>
                        <a:pt x="378" y="376"/>
                      </a:lnTo>
                      <a:lnTo>
                        <a:pt x="373" y="387"/>
                      </a:lnTo>
                      <a:lnTo>
                        <a:pt x="365" y="397"/>
                      </a:lnTo>
                      <a:lnTo>
                        <a:pt x="355" y="407"/>
                      </a:lnTo>
                      <a:lnTo>
                        <a:pt x="346" y="414"/>
                      </a:lnTo>
                      <a:lnTo>
                        <a:pt x="338" y="420"/>
                      </a:lnTo>
                      <a:lnTo>
                        <a:pt x="330" y="424"/>
                      </a:lnTo>
                      <a:lnTo>
                        <a:pt x="317" y="430"/>
                      </a:lnTo>
                      <a:lnTo>
                        <a:pt x="303" y="435"/>
                      </a:lnTo>
                      <a:lnTo>
                        <a:pt x="286" y="439"/>
                      </a:lnTo>
                      <a:lnTo>
                        <a:pt x="269" y="441"/>
                      </a:lnTo>
                      <a:lnTo>
                        <a:pt x="231" y="447"/>
                      </a:lnTo>
                      <a:lnTo>
                        <a:pt x="190" y="447"/>
                      </a:lnTo>
                      <a:lnTo>
                        <a:pt x="148" y="445"/>
                      </a:lnTo>
                      <a:lnTo>
                        <a:pt x="110" y="439"/>
                      </a:lnTo>
                      <a:lnTo>
                        <a:pt x="92" y="434"/>
                      </a:lnTo>
                      <a:lnTo>
                        <a:pt x="77" y="430"/>
                      </a:lnTo>
                      <a:lnTo>
                        <a:pt x="62" y="424"/>
                      </a:lnTo>
                      <a:lnTo>
                        <a:pt x="50" y="416"/>
                      </a:lnTo>
                      <a:lnTo>
                        <a:pt x="52" y="397"/>
                      </a:lnTo>
                      <a:lnTo>
                        <a:pt x="52" y="378"/>
                      </a:lnTo>
                      <a:lnTo>
                        <a:pt x="52" y="359"/>
                      </a:lnTo>
                      <a:lnTo>
                        <a:pt x="52" y="338"/>
                      </a:lnTo>
                      <a:lnTo>
                        <a:pt x="46" y="295"/>
                      </a:lnTo>
                      <a:lnTo>
                        <a:pt x="37" y="251"/>
                      </a:lnTo>
                      <a:lnTo>
                        <a:pt x="29" y="207"/>
                      </a:lnTo>
                      <a:lnTo>
                        <a:pt x="21" y="165"/>
                      </a:lnTo>
                      <a:lnTo>
                        <a:pt x="16" y="123"/>
                      </a:lnTo>
                      <a:lnTo>
                        <a:pt x="12" y="82"/>
                      </a:lnTo>
                      <a:lnTo>
                        <a:pt x="0" y="67"/>
                      </a:lnTo>
                      <a:lnTo>
                        <a:pt x="2" y="71"/>
                      </a:lnTo>
                      <a:lnTo>
                        <a:pt x="4" y="73"/>
                      </a:lnTo>
                      <a:lnTo>
                        <a:pt x="8" y="76"/>
                      </a:lnTo>
                      <a:lnTo>
                        <a:pt x="14" y="78"/>
                      </a:lnTo>
                      <a:lnTo>
                        <a:pt x="25" y="80"/>
                      </a:lnTo>
                      <a:lnTo>
                        <a:pt x="39" y="80"/>
                      </a:lnTo>
                      <a:lnTo>
                        <a:pt x="56" y="80"/>
                      </a:lnTo>
                      <a:lnTo>
                        <a:pt x="75" y="76"/>
                      </a:lnTo>
                      <a:lnTo>
                        <a:pt x="96" y="73"/>
                      </a:lnTo>
                      <a:lnTo>
                        <a:pt x="117" y="67"/>
                      </a:lnTo>
                      <a:lnTo>
                        <a:pt x="158" y="55"/>
                      </a:lnTo>
                      <a:lnTo>
                        <a:pt x="198" y="42"/>
                      </a:lnTo>
                      <a:lnTo>
                        <a:pt x="231" y="32"/>
                      </a:lnTo>
                      <a:lnTo>
                        <a:pt x="250" y="27"/>
                      </a:lnTo>
                      <a:lnTo>
                        <a:pt x="265" y="21"/>
                      </a:lnTo>
                      <a:lnTo>
                        <a:pt x="282" y="15"/>
                      </a:lnTo>
                      <a:lnTo>
                        <a:pt x="300" y="9"/>
                      </a:lnTo>
                      <a:lnTo>
                        <a:pt x="317" y="4"/>
                      </a:lnTo>
                      <a:lnTo>
                        <a:pt x="336" y="0"/>
                      </a:lnTo>
                      <a:lnTo>
                        <a:pt x="353" y="0"/>
                      </a:lnTo>
                      <a:lnTo>
                        <a:pt x="361" y="2"/>
                      </a:lnTo>
                      <a:lnTo>
                        <a:pt x="371" y="5"/>
                      </a:lnTo>
                      <a:lnTo>
                        <a:pt x="378" y="9"/>
                      </a:lnTo>
                      <a:lnTo>
                        <a:pt x="384" y="15"/>
                      </a:lnTo>
                      <a:close/>
                    </a:path>
                  </a:pathLst>
                </a:custGeom>
                <a:solidFill>
                  <a:srgbClr val="FDF3CF"/>
                </a:solidFill>
                <a:ln w="3175" cap="rnd" cmpd="sng">
                  <a:solidFill>
                    <a:srgbClr val="969696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4460" name="Freeform 188"/>
                <p:cNvSpPr>
                  <a:spLocks/>
                </p:cNvSpPr>
                <p:nvPr/>
              </p:nvSpPr>
              <p:spPr bwMode="auto">
                <a:xfrm rot="1622053" flipH="1">
                  <a:off x="4146" y="2220"/>
                  <a:ext cx="449" cy="153"/>
                </a:xfrm>
                <a:custGeom>
                  <a:avLst/>
                  <a:gdLst/>
                  <a:ahLst/>
                  <a:cxnLst>
                    <a:cxn ang="0">
                      <a:pos x="455" y="32"/>
                    </a:cxn>
                    <a:cxn ang="0">
                      <a:pos x="468" y="46"/>
                    </a:cxn>
                    <a:cxn ang="0">
                      <a:pos x="487" y="65"/>
                    </a:cxn>
                    <a:cxn ang="0">
                      <a:pos x="498" y="74"/>
                    </a:cxn>
                    <a:cxn ang="0">
                      <a:pos x="504" y="90"/>
                    </a:cxn>
                    <a:cxn ang="0">
                      <a:pos x="517" y="104"/>
                    </a:cxn>
                    <a:cxn ang="0">
                      <a:pos x="527" y="112"/>
                    </a:cxn>
                    <a:cxn ang="0">
                      <a:pos x="539" y="116"/>
                    </a:cxn>
                    <a:cxn ang="0">
                      <a:pos x="555" y="124"/>
                    </a:cxn>
                    <a:cxn ang="0">
                      <a:pos x="553" y="138"/>
                    </a:cxn>
                    <a:cxn ang="0">
                      <a:pos x="543" y="144"/>
                    </a:cxn>
                    <a:cxn ang="0">
                      <a:pos x="527" y="146"/>
                    </a:cxn>
                    <a:cxn ang="0">
                      <a:pos x="513" y="138"/>
                    </a:cxn>
                    <a:cxn ang="0">
                      <a:pos x="489" y="130"/>
                    </a:cxn>
                    <a:cxn ang="0">
                      <a:pos x="463" y="130"/>
                    </a:cxn>
                    <a:cxn ang="0">
                      <a:pos x="452" y="129"/>
                    </a:cxn>
                    <a:cxn ang="0">
                      <a:pos x="428" y="135"/>
                    </a:cxn>
                    <a:cxn ang="0">
                      <a:pos x="392" y="158"/>
                    </a:cxn>
                    <a:cxn ang="0">
                      <a:pos x="359" y="178"/>
                    </a:cxn>
                    <a:cxn ang="0">
                      <a:pos x="325" y="185"/>
                    </a:cxn>
                    <a:cxn ang="0">
                      <a:pos x="284" y="189"/>
                    </a:cxn>
                    <a:cxn ang="0">
                      <a:pos x="249" y="185"/>
                    </a:cxn>
                    <a:cxn ang="0">
                      <a:pos x="210" y="182"/>
                    </a:cxn>
                    <a:cxn ang="0">
                      <a:pos x="178" y="176"/>
                    </a:cxn>
                    <a:cxn ang="0">
                      <a:pos x="134" y="169"/>
                    </a:cxn>
                    <a:cxn ang="0">
                      <a:pos x="82" y="156"/>
                    </a:cxn>
                    <a:cxn ang="0">
                      <a:pos x="30" y="139"/>
                    </a:cxn>
                    <a:cxn ang="0">
                      <a:pos x="8" y="124"/>
                    </a:cxn>
                    <a:cxn ang="0">
                      <a:pos x="0" y="122"/>
                    </a:cxn>
                    <a:cxn ang="0">
                      <a:pos x="35" y="90"/>
                    </a:cxn>
                    <a:cxn ang="0">
                      <a:pos x="68" y="49"/>
                    </a:cxn>
                    <a:cxn ang="0">
                      <a:pos x="72" y="29"/>
                    </a:cxn>
                    <a:cxn ang="0">
                      <a:pos x="129" y="53"/>
                    </a:cxn>
                    <a:cxn ang="0">
                      <a:pos x="180" y="74"/>
                    </a:cxn>
                    <a:cxn ang="0">
                      <a:pos x="236" y="93"/>
                    </a:cxn>
                    <a:cxn ang="0">
                      <a:pos x="273" y="99"/>
                    </a:cxn>
                    <a:cxn ang="0">
                      <a:pos x="296" y="72"/>
                    </a:cxn>
                    <a:cxn ang="0">
                      <a:pos x="323" y="48"/>
                    </a:cxn>
                    <a:cxn ang="0">
                      <a:pos x="347" y="27"/>
                    </a:cxn>
                    <a:cxn ang="0">
                      <a:pos x="368" y="7"/>
                    </a:cxn>
                    <a:cxn ang="0">
                      <a:pos x="398" y="0"/>
                    </a:cxn>
                    <a:cxn ang="0">
                      <a:pos x="409" y="6"/>
                    </a:cxn>
                    <a:cxn ang="0">
                      <a:pos x="421" y="18"/>
                    </a:cxn>
                    <a:cxn ang="0">
                      <a:pos x="438" y="24"/>
                    </a:cxn>
                    <a:cxn ang="0">
                      <a:pos x="455" y="32"/>
                    </a:cxn>
                  </a:cxnLst>
                  <a:rect l="0" t="0" r="r" b="b"/>
                  <a:pathLst>
                    <a:path w="556" h="190">
                      <a:moveTo>
                        <a:pt x="455" y="32"/>
                      </a:moveTo>
                      <a:lnTo>
                        <a:pt x="468" y="46"/>
                      </a:lnTo>
                      <a:lnTo>
                        <a:pt x="487" y="65"/>
                      </a:lnTo>
                      <a:lnTo>
                        <a:pt x="498" y="74"/>
                      </a:lnTo>
                      <a:lnTo>
                        <a:pt x="504" y="90"/>
                      </a:lnTo>
                      <a:lnTo>
                        <a:pt x="517" y="104"/>
                      </a:lnTo>
                      <a:lnTo>
                        <a:pt x="527" y="112"/>
                      </a:lnTo>
                      <a:lnTo>
                        <a:pt x="539" y="116"/>
                      </a:lnTo>
                      <a:lnTo>
                        <a:pt x="555" y="124"/>
                      </a:lnTo>
                      <a:lnTo>
                        <a:pt x="553" y="138"/>
                      </a:lnTo>
                      <a:lnTo>
                        <a:pt x="543" y="144"/>
                      </a:lnTo>
                      <a:lnTo>
                        <a:pt x="527" y="146"/>
                      </a:lnTo>
                      <a:lnTo>
                        <a:pt x="513" y="138"/>
                      </a:lnTo>
                      <a:lnTo>
                        <a:pt x="489" y="130"/>
                      </a:lnTo>
                      <a:lnTo>
                        <a:pt x="463" y="130"/>
                      </a:lnTo>
                      <a:lnTo>
                        <a:pt x="452" y="129"/>
                      </a:lnTo>
                      <a:lnTo>
                        <a:pt x="428" y="135"/>
                      </a:lnTo>
                      <a:lnTo>
                        <a:pt x="392" y="158"/>
                      </a:lnTo>
                      <a:lnTo>
                        <a:pt x="359" y="178"/>
                      </a:lnTo>
                      <a:lnTo>
                        <a:pt x="325" y="185"/>
                      </a:lnTo>
                      <a:lnTo>
                        <a:pt x="284" y="189"/>
                      </a:lnTo>
                      <a:lnTo>
                        <a:pt x="249" y="185"/>
                      </a:lnTo>
                      <a:lnTo>
                        <a:pt x="210" y="182"/>
                      </a:lnTo>
                      <a:lnTo>
                        <a:pt x="178" y="176"/>
                      </a:lnTo>
                      <a:lnTo>
                        <a:pt x="134" y="169"/>
                      </a:lnTo>
                      <a:lnTo>
                        <a:pt x="82" y="156"/>
                      </a:lnTo>
                      <a:lnTo>
                        <a:pt x="30" y="139"/>
                      </a:lnTo>
                      <a:lnTo>
                        <a:pt x="8" y="124"/>
                      </a:lnTo>
                      <a:lnTo>
                        <a:pt x="0" y="122"/>
                      </a:lnTo>
                      <a:lnTo>
                        <a:pt x="35" y="90"/>
                      </a:lnTo>
                      <a:lnTo>
                        <a:pt x="68" y="49"/>
                      </a:lnTo>
                      <a:lnTo>
                        <a:pt x="72" y="29"/>
                      </a:lnTo>
                      <a:lnTo>
                        <a:pt x="129" y="53"/>
                      </a:lnTo>
                      <a:lnTo>
                        <a:pt x="180" y="74"/>
                      </a:lnTo>
                      <a:lnTo>
                        <a:pt x="236" y="93"/>
                      </a:lnTo>
                      <a:lnTo>
                        <a:pt x="273" y="99"/>
                      </a:lnTo>
                      <a:lnTo>
                        <a:pt x="296" y="72"/>
                      </a:lnTo>
                      <a:lnTo>
                        <a:pt x="323" y="48"/>
                      </a:lnTo>
                      <a:lnTo>
                        <a:pt x="347" y="27"/>
                      </a:lnTo>
                      <a:lnTo>
                        <a:pt x="368" y="7"/>
                      </a:lnTo>
                      <a:lnTo>
                        <a:pt x="398" y="0"/>
                      </a:lnTo>
                      <a:lnTo>
                        <a:pt x="409" y="6"/>
                      </a:lnTo>
                      <a:lnTo>
                        <a:pt x="421" y="18"/>
                      </a:lnTo>
                      <a:lnTo>
                        <a:pt x="438" y="24"/>
                      </a:lnTo>
                      <a:lnTo>
                        <a:pt x="455" y="32"/>
                      </a:lnTo>
                    </a:path>
                  </a:pathLst>
                </a:custGeom>
                <a:solidFill>
                  <a:srgbClr val="FDF3CF"/>
                </a:solidFill>
                <a:ln w="3175" cap="rnd" cmpd="sng">
                  <a:solidFill>
                    <a:srgbClr val="808080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4461" name="Freeform 189"/>
                <p:cNvSpPr>
                  <a:spLocks/>
                </p:cNvSpPr>
                <p:nvPr/>
              </p:nvSpPr>
              <p:spPr bwMode="auto">
                <a:xfrm flipH="1">
                  <a:off x="4315" y="1726"/>
                  <a:ext cx="667" cy="713"/>
                </a:xfrm>
                <a:custGeom>
                  <a:avLst/>
                  <a:gdLst/>
                  <a:ahLst/>
                  <a:cxnLst>
                    <a:cxn ang="0">
                      <a:pos x="68" y="0"/>
                    </a:cxn>
                    <a:cxn ang="0">
                      <a:pos x="208" y="76"/>
                    </a:cxn>
                    <a:cxn ang="0">
                      <a:pos x="256" y="104"/>
                    </a:cxn>
                    <a:cxn ang="0">
                      <a:pos x="280" y="164"/>
                    </a:cxn>
                    <a:cxn ang="0">
                      <a:pos x="304" y="216"/>
                    </a:cxn>
                    <a:cxn ang="0">
                      <a:pos x="328" y="236"/>
                    </a:cxn>
                    <a:cxn ang="0">
                      <a:pos x="368" y="284"/>
                    </a:cxn>
                    <a:cxn ang="0">
                      <a:pos x="432" y="416"/>
                    </a:cxn>
                    <a:cxn ang="0">
                      <a:pos x="444" y="500"/>
                    </a:cxn>
                    <a:cxn ang="0">
                      <a:pos x="456" y="606"/>
                    </a:cxn>
                    <a:cxn ang="0">
                      <a:pos x="477" y="654"/>
                    </a:cxn>
                    <a:cxn ang="0">
                      <a:pos x="534" y="681"/>
                    </a:cxn>
                    <a:cxn ang="0">
                      <a:pos x="618" y="708"/>
                    </a:cxn>
                    <a:cxn ang="0">
                      <a:pos x="708" y="708"/>
                    </a:cxn>
                    <a:cxn ang="0">
                      <a:pos x="774" y="768"/>
                    </a:cxn>
                    <a:cxn ang="0">
                      <a:pos x="825" y="816"/>
                    </a:cxn>
                    <a:cxn ang="0">
                      <a:pos x="792" y="870"/>
                    </a:cxn>
                    <a:cxn ang="0">
                      <a:pos x="572" y="878"/>
                    </a:cxn>
                    <a:cxn ang="0">
                      <a:pos x="4" y="878"/>
                    </a:cxn>
                    <a:cxn ang="0">
                      <a:pos x="4" y="48"/>
                    </a:cxn>
                    <a:cxn ang="0">
                      <a:pos x="64" y="0"/>
                    </a:cxn>
                  </a:cxnLst>
                  <a:rect l="0" t="0" r="r" b="b"/>
                  <a:pathLst>
                    <a:path w="825" h="882">
                      <a:moveTo>
                        <a:pt x="68" y="0"/>
                      </a:moveTo>
                      <a:cubicBezTo>
                        <a:pt x="118" y="17"/>
                        <a:pt x="156" y="63"/>
                        <a:pt x="208" y="76"/>
                      </a:cubicBezTo>
                      <a:cubicBezTo>
                        <a:pt x="225" y="87"/>
                        <a:pt x="240" y="93"/>
                        <a:pt x="256" y="104"/>
                      </a:cubicBezTo>
                      <a:cubicBezTo>
                        <a:pt x="272" y="128"/>
                        <a:pt x="271" y="137"/>
                        <a:pt x="280" y="164"/>
                      </a:cubicBezTo>
                      <a:cubicBezTo>
                        <a:pt x="283" y="191"/>
                        <a:pt x="278" y="207"/>
                        <a:pt x="304" y="216"/>
                      </a:cubicBezTo>
                      <a:cubicBezTo>
                        <a:pt x="311" y="223"/>
                        <a:pt x="321" y="228"/>
                        <a:pt x="328" y="236"/>
                      </a:cubicBezTo>
                      <a:cubicBezTo>
                        <a:pt x="344" y="254"/>
                        <a:pt x="348" y="270"/>
                        <a:pt x="368" y="284"/>
                      </a:cubicBezTo>
                      <a:cubicBezTo>
                        <a:pt x="384" y="331"/>
                        <a:pt x="422" y="365"/>
                        <a:pt x="432" y="416"/>
                      </a:cubicBezTo>
                      <a:cubicBezTo>
                        <a:pt x="438" y="444"/>
                        <a:pt x="444" y="500"/>
                        <a:pt x="444" y="500"/>
                      </a:cubicBezTo>
                      <a:cubicBezTo>
                        <a:pt x="451" y="530"/>
                        <a:pt x="448" y="584"/>
                        <a:pt x="456" y="606"/>
                      </a:cubicBezTo>
                      <a:cubicBezTo>
                        <a:pt x="461" y="632"/>
                        <a:pt x="464" y="642"/>
                        <a:pt x="477" y="654"/>
                      </a:cubicBezTo>
                      <a:cubicBezTo>
                        <a:pt x="490" y="666"/>
                        <a:pt x="511" y="672"/>
                        <a:pt x="534" y="681"/>
                      </a:cubicBezTo>
                      <a:cubicBezTo>
                        <a:pt x="557" y="690"/>
                        <a:pt x="589" y="704"/>
                        <a:pt x="618" y="708"/>
                      </a:cubicBezTo>
                      <a:cubicBezTo>
                        <a:pt x="674" y="706"/>
                        <a:pt x="648" y="669"/>
                        <a:pt x="708" y="708"/>
                      </a:cubicBezTo>
                      <a:cubicBezTo>
                        <a:pt x="721" y="728"/>
                        <a:pt x="762" y="741"/>
                        <a:pt x="774" y="768"/>
                      </a:cubicBezTo>
                      <a:cubicBezTo>
                        <a:pt x="795" y="775"/>
                        <a:pt x="817" y="792"/>
                        <a:pt x="825" y="816"/>
                      </a:cubicBezTo>
                      <a:cubicBezTo>
                        <a:pt x="825" y="828"/>
                        <a:pt x="803" y="858"/>
                        <a:pt x="792" y="870"/>
                      </a:cubicBezTo>
                      <a:cubicBezTo>
                        <a:pt x="747" y="882"/>
                        <a:pt x="748" y="880"/>
                        <a:pt x="572" y="878"/>
                      </a:cubicBezTo>
                      <a:cubicBezTo>
                        <a:pt x="616" y="878"/>
                        <a:pt x="236" y="878"/>
                        <a:pt x="4" y="878"/>
                      </a:cubicBezTo>
                      <a:cubicBezTo>
                        <a:pt x="8" y="622"/>
                        <a:pt x="0" y="248"/>
                        <a:pt x="4" y="48"/>
                      </a:cubicBezTo>
                      <a:cubicBezTo>
                        <a:pt x="12" y="23"/>
                        <a:pt x="51" y="9"/>
                        <a:pt x="64" y="0"/>
                      </a:cubicBezTo>
                    </a:path>
                  </a:pathLst>
                </a:custGeom>
                <a:gradFill rotWithShape="0">
                  <a:gsLst>
                    <a:gs pos="0">
                      <a:srgbClr val="FFCC99"/>
                    </a:gs>
                    <a:gs pos="100000">
                      <a:srgbClr val="FFCC00"/>
                    </a:gs>
                  </a:gsLst>
                  <a:lin ang="5400000" scaled="1"/>
                </a:gradFill>
                <a:ln w="3175" cap="flat" cmpd="sng">
                  <a:solidFill>
                    <a:srgbClr val="777777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4462" name="Freeform 190"/>
                <p:cNvSpPr>
                  <a:spLocks/>
                </p:cNvSpPr>
                <p:nvPr/>
              </p:nvSpPr>
              <p:spPr bwMode="auto">
                <a:xfrm flipH="1">
                  <a:off x="4685" y="1840"/>
                  <a:ext cx="291" cy="593"/>
                </a:xfrm>
                <a:custGeom>
                  <a:avLst/>
                  <a:gdLst/>
                  <a:ahLst/>
                  <a:cxnLst>
                    <a:cxn ang="0">
                      <a:pos x="3" y="732"/>
                    </a:cxn>
                    <a:cxn ang="0">
                      <a:pos x="336" y="729"/>
                    </a:cxn>
                    <a:cxn ang="0">
                      <a:pos x="292" y="713"/>
                    </a:cxn>
                    <a:cxn ang="0">
                      <a:pos x="348" y="709"/>
                    </a:cxn>
                    <a:cxn ang="0">
                      <a:pos x="312" y="695"/>
                    </a:cxn>
                    <a:cxn ang="0">
                      <a:pos x="320" y="630"/>
                    </a:cxn>
                    <a:cxn ang="0">
                      <a:pos x="308" y="634"/>
                    </a:cxn>
                    <a:cxn ang="0">
                      <a:pos x="280" y="673"/>
                    </a:cxn>
                    <a:cxn ang="0">
                      <a:pos x="236" y="569"/>
                    </a:cxn>
                    <a:cxn ang="0">
                      <a:pos x="208" y="522"/>
                    </a:cxn>
                    <a:cxn ang="0">
                      <a:pos x="192" y="313"/>
                    </a:cxn>
                    <a:cxn ang="0">
                      <a:pos x="156" y="187"/>
                    </a:cxn>
                    <a:cxn ang="0">
                      <a:pos x="140" y="288"/>
                    </a:cxn>
                    <a:cxn ang="0">
                      <a:pos x="124" y="284"/>
                    </a:cxn>
                    <a:cxn ang="0">
                      <a:pos x="116" y="277"/>
                    </a:cxn>
                    <a:cxn ang="0">
                      <a:pos x="156" y="446"/>
                    </a:cxn>
                    <a:cxn ang="0">
                      <a:pos x="176" y="497"/>
                    </a:cxn>
                    <a:cxn ang="0">
                      <a:pos x="184" y="526"/>
                    </a:cxn>
                    <a:cxn ang="0">
                      <a:pos x="220" y="619"/>
                    </a:cxn>
                    <a:cxn ang="0">
                      <a:pos x="248" y="662"/>
                    </a:cxn>
                    <a:cxn ang="0">
                      <a:pos x="208" y="648"/>
                    </a:cxn>
                    <a:cxn ang="0">
                      <a:pos x="180" y="634"/>
                    </a:cxn>
                    <a:cxn ang="0">
                      <a:pos x="156" y="619"/>
                    </a:cxn>
                    <a:cxn ang="0">
                      <a:pos x="116" y="623"/>
                    </a:cxn>
                    <a:cxn ang="0">
                      <a:pos x="48" y="425"/>
                    </a:cxn>
                    <a:cxn ang="0">
                      <a:pos x="40" y="363"/>
                    </a:cxn>
                    <a:cxn ang="0">
                      <a:pos x="36" y="338"/>
                    </a:cxn>
                    <a:cxn ang="0">
                      <a:pos x="28" y="317"/>
                    </a:cxn>
                    <a:cxn ang="0">
                      <a:pos x="32" y="111"/>
                    </a:cxn>
                    <a:cxn ang="0">
                      <a:pos x="40" y="89"/>
                    </a:cxn>
                    <a:cxn ang="0">
                      <a:pos x="96" y="32"/>
                    </a:cxn>
                    <a:cxn ang="0">
                      <a:pos x="156" y="79"/>
                    </a:cxn>
                    <a:cxn ang="0">
                      <a:pos x="236" y="126"/>
                    </a:cxn>
                    <a:cxn ang="0">
                      <a:pos x="216" y="97"/>
                    </a:cxn>
                    <a:cxn ang="0">
                      <a:pos x="136" y="53"/>
                    </a:cxn>
                    <a:cxn ang="0">
                      <a:pos x="72" y="17"/>
                    </a:cxn>
                    <a:cxn ang="0">
                      <a:pos x="40" y="10"/>
                    </a:cxn>
                    <a:cxn ang="0">
                      <a:pos x="0" y="0"/>
                    </a:cxn>
                    <a:cxn ang="0">
                      <a:pos x="3" y="732"/>
                    </a:cxn>
                  </a:cxnLst>
                  <a:rect l="0" t="0" r="r" b="b"/>
                  <a:pathLst>
                    <a:path w="360" h="734">
                      <a:moveTo>
                        <a:pt x="3" y="732"/>
                      </a:moveTo>
                      <a:cubicBezTo>
                        <a:pt x="71" y="733"/>
                        <a:pt x="334" y="734"/>
                        <a:pt x="336" y="729"/>
                      </a:cubicBezTo>
                      <a:cubicBezTo>
                        <a:pt x="301" y="728"/>
                        <a:pt x="228" y="713"/>
                        <a:pt x="292" y="713"/>
                      </a:cubicBezTo>
                      <a:cubicBezTo>
                        <a:pt x="311" y="713"/>
                        <a:pt x="330" y="716"/>
                        <a:pt x="348" y="709"/>
                      </a:cubicBezTo>
                      <a:cubicBezTo>
                        <a:pt x="360" y="705"/>
                        <a:pt x="323" y="701"/>
                        <a:pt x="312" y="695"/>
                      </a:cubicBezTo>
                      <a:cubicBezTo>
                        <a:pt x="291" y="666"/>
                        <a:pt x="309" y="660"/>
                        <a:pt x="320" y="630"/>
                      </a:cubicBezTo>
                      <a:cubicBezTo>
                        <a:pt x="321" y="626"/>
                        <a:pt x="312" y="633"/>
                        <a:pt x="308" y="634"/>
                      </a:cubicBezTo>
                      <a:cubicBezTo>
                        <a:pt x="301" y="653"/>
                        <a:pt x="299" y="662"/>
                        <a:pt x="280" y="673"/>
                      </a:cubicBezTo>
                      <a:cubicBezTo>
                        <a:pt x="252" y="648"/>
                        <a:pt x="246" y="603"/>
                        <a:pt x="236" y="569"/>
                      </a:cubicBezTo>
                      <a:cubicBezTo>
                        <a:pt x="234" y="548"/>
                        <a:pt x="242" y="501"/>
                        <a:pt x="208" y="522"/>
                      </a:cubicBezTo>
                      <a:cubicBezTo>
                        <a:pt x="184" y="436"/>
                        <a:pt x="200" y="492"/>
                        <a:pt x="192" y="313"/>
                      </a:cubicBezTo>
                      <a:cubicBezTo>
                        <a:pt x="190" y="269"/>
                        <a:pt x="171" y="227"/>
                        <a:pt x="156" y="187"/>
                      </a:cubicBezTo>
                      <a:cubicBezTo>
                        <a:pt x="132" y="219"/>
                        <a:pt x="142" y="240"/>
                        <a:pt x="140" y="288"/>
                      </a:cubicBezTo>
                      <a:cubicBezTo>
                        <a:pt x="135" y="287"/>
                        <a:pt x="128" y="288"/>
                        <a:pt x="124" y="284"/>
                      </a:cubicBezTo>
                      <a:cubicBezTo>
                        <a:pt x="115" y="274"/>
                        <a:pt x="125" y="253"/>
                        <a:pt x="116" y="277"/>
                      </a:cubicBezTo>
                      <a:cubicBezTo>
                        <a:pt x="119" y="346"/>
                        <a:pt x="123" y="387"/>
                        <a:pt x="156" y="446"/>
                      </a:cubicBezTo>
                      <a:cubicBezTo>
                        <a:pt x="160" y="466"/>
                        <a:pt x="171" y="477"/>
                        <a:pt x="176" y="497"/>
                      </a:cubicBezTo>
                      <a:cubicBezTo>
                        <a:pt x="179" y="507"/>
                        <a:pt x="184" y="526"/>
                        <a:pt x="184" y="526"/>
                      </a:cubicBezTo>
                      <a:cubicBezTo>
                        <a:pt x="188" y="554"/>
                        <a:pt x="182" y="611"/>
                        <a:pt x="220" y="619"/>
                      </a:cubicBezTo>
                      <a:cubicBezTo>
                        <a:pt x="233" y="631"/>
                        <a:pt x="242" y="646"/>
                        <a:pt x="248" y="662"/>
                      </a:cubicBezTo>
                      <a:cubicBezTo>
                        <a:pt x="218" y="670"/>
                        <a:pt x="234" y="656"/>
                        <a:pt x="208" y="648"/>
                      </a:cubicBezTo>
                      <a:cubicBezTo>
                        <a:pt x="181" y="624"/>
                        <a:pt x="212" y="648"/>
                        <a:pt x="180" y="634"/>
                      </a:cubicBezTo>
                      <a:cubicBezTo>
                        <a:pt x="171" y="630"/>
                        <a:pt x="156" y="619"/>
                        <a:pt x="156" y="619"/>
                      </a:cubicBezTo>
                      <a:cubicBezTo>
                        <a:pt x="140" y="623"/>
                        <a:pt x="132" y="627"/>
                        <a:pt x="116" y="623"/>
                      </a:cubicBezTo>
                      <a:cubicBezTo>
                        <a:pt x="72" y="583"/>
                        <a:pt x="62" y="480"/>
                        <a:pt x="48" y="425"/>
                      </a:cubicBezTo>
                      <a:cubicBezTo>
                        <a:pt x="43" y="403"/>
                        <a:pt x="43" y="388"/>
                        <a:pt x="40" y="363"/>
                      </a:cubicBezTo>
                      <a:cubicBezTo>
                        <a:pt x="39" y="355"/>
                        <a:pt x="38" y="346"/>
                        <a:pt x="36" y="338"/>
                      </a:cubicBezTo>
                      <a:cubicBezTo>
                        <a:pt x="34" y="331"/>
                        <a:pt x="28" y="317"/>
                        <a:pt x="28" y="317"/>
                      </a:cubicBezTo>
                      <a:cubicBezTo>
                        <a:pt x="29" y="248"/>
                        <a:pt x="28" y="180"/>
                        <a:pt x="32" y="111"/>
                      </a:cubicBezTo>
                      <a:cubicBezTo>
                        <a:pt x="32" y="104"/>
                        <a:pt x="40" y="89"/>
                        <a:pt x="40" y="89"/>
                      </a:cubicBezTo>
                      <a:cubicBezTo>
                        <a:pt x="44" y="26"/>
                        <a:pt x="28" y="19"/>
                        <a:pt x="96" y="32"/>
                      </a:cubicBezTo>
                      <a:cubicBezTo>
                        <a:pt x="118" y="45"/>
                        <a:pt x="131" y="67"/>
                        <a:pt x="156" y="79"/>
                      </a:cubicBezTo>
                      <a:cubicBezTo>
                        <a:pt x="188" y="93"/>
                        <a:pt x="215" y="97"/>
                        <a:pt x="236" y="126"/>
                      </a:cubicBezTo>
                      <a:cubicBezTo>
                        <a:pt x="263" y="117"/>
                        <a:pt x="230" y="101"/>
                        <a:pt x="216" y="97"/>
                      </a:cubicBezTo>
                      <a:cubicBezTo>
                        <a:pt x="194" y="77"/>
                        <a:pt x="163" y="67"/>
                        <a:pt x="136" y="53"/>
                      </a:cubicBezTo>
                      <a:cubicBezTo>
                        <a:pt x="117" y="44"/>
                        <a:pt x="93" y="24"/>
                        <a:pt x="72" y="17"/>
                      </a:cubicBezTo>
                      <a:cubicBezTo>
                        <a:pt x="36" y="7"/>
                        <a:pt x="93" y="23"/>
                        <a:pt x="40" y="10"/>
                      </a:cubicBezTo>
                      <a:cubicBezTo>
                        <a:pt x="32" y="8"/>
                        <a:pt x="0" y="0"/>
                        <a:pt x="0" y="0"/>
                      </a:cubicBezTo>
                      <a:cubicBezTo>
                        <a:pt x="3" y="124"/>
                        <a:pt x="4" y="593"/>
                        <a:pt x="3" y="732"/>
                      </a:cubicBezTo>
                      <a:close/>
                    </a:path>
                  </a:pathLst>
                </a:custGeom>
                <a:solidFill>
                  <a:srgbClr val="969696"/>
                </a:solidFill>
                <a:ln w="6350" cap="rnd" cmpd="sng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4463" name="Rectangle 191"/>
                <p:cNvSpPr>
                  <a:spLocks noChangeArrowheads="1"/>
                </p:cNvSpPr>
                <p:nvPr/>
              </p:nvSpPr>
              <p:spPr bwMode="auto">
                <a:xfrm flipH="1">
                  <a:off x="4956" y="1844"/>
                  <a:ext cx="24" cy="592"/>
                </a:xfrm>
                <a:prstGeom prst="rect">
                  <a:avLst/>
                </a:prstGeom>
                <a:solidFill>
                  <a:srgbClr val="969696"/>
                </a:solidFill>
                <a:ln w="6350" cap="rnd">
                  <a:noFill/>
                  <a:miter lim="800000"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4464" name="Rectangle 192"/>
                <p:cNvSpPr>
                  <a:spLocks noChangeArrowheads="1"/>
                </p:cNvSpPr>
                <p:nvPr/>
              </p:nvSpPr>
              <p:spPr bwMode="auto">
                <a:xfrm rot="16200000" flipH="1">
                  <a:off x="4864" y="2322"/>
                  <a:ext cx="24" cy="206"/>
                </a:xfrm>
                <a:prstGeom prst="rect">
                  <a:avLst/>
                </a:prstGeom>
                <a:solidFill>
                  <a:srgbClr val="969696"/>
                </a:solidFill>
                <a:ln w="6350" cap="rnd">
                  <a:noFill/>
                  <a:miter lim="800000"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4465" name="Freeform 193"/>
                <p:cNvSpPr>
                  <a:spLocks/>
                </p:cNvSpPr>
                <p:nvPr/>
              </p:nvSpPr>
              <p:spPr bwMode="auto">
                <a:xfrm flipH="1">
                  <a:off x="4456" y="2283"/>
                  <a:ext cx="163" cy="66"/>
                </a:xfrm>
                <a:custGeom>
                  <a:avLst/>
                  <a:gdLst/>
                  <a:ahLst/>
                  <a:cxnLst>
                    <a:cxn ang="0">
                      <a:pos x="67" y="11"/>
                    </a:cxn>
                    <a:cxn ang="0">
                      <a:pos x="141" y="19"/>
                    </a:cxn>
                    <a:cxn ang="0">
                      <a:pos x="173" y="27"/>
                    </a:cxn>
                    <a:cxn ang="0">
                      <a:pos x="185" y="31"/>
                    </a:cxn>
                    <a:cxn ang="0">
                      <a:pos x="165" y="27"/>
                    </a:cxn>
                    <a:cxn ang="0">
                      <a:pos x="139" y="29"/>
                    </a:cxn>
                    <a:cxn ang="0">
                      <a:pos x="141" y="39"/>
                    </a:cxn>
                    <a:cxn ang="0">
                      <a:pos x="135" y="43"/>
                    </a:cxn>
                    <a:cxn ang="0">
                      <a:pos x="105" y="45"/>
                    </a:cxn>
                    <a:cxn ang="0">
                      <a:pos x="4" y="82"/>
                    </a:cxn>
                    <a:cxn ang="0">
                      <a:pos x="45" y="21"/>
                    </a:cxn>
                    <a:cxn ang="0">
                      <a:pos x="33" y="17"/>
                    </a:cxn>
                    <a:cxn ang="0">
                      <a:pos x="61" y="9"/>
                    </a:cxn>
                    <a:cxn ang="0">
                      <a:pos x="67" y="11"/>
                    </a:cxn>
                  </a:cxnLst>
                  <a:rect l="0" t="0" r="r" b="b"/>
                  <a:pathLst>
                    <a:path w="202" h="82">
                      <a:moveTo>
                        <a:pt x="67" y="11"/>
                      </a:moveTo>
                      <a:cubicBezTo>
                        <a:pt x="92" y="16"/>
                        <a:pt x="115" y="18"/>
                        <a:pt x="141" y="19"/>
                      </a:cubicBezTo>
                      <a:cubicBezTo>
                        <a:pt x="152" y="22"/>
                        <a:pt x="162" y="24"/>
                        <a:pt x="173" y="27"/>
                      </a:cubicBezTo>
                      <a:cubicBezTo>
                        <a:pt x="177" y="28"/>
                        <a:pt x="185" y="31"/>
                        <a:pt x="185" y="31"/>
                      </a:cubicBezTo>
                      <a:cubicBezTo>
                        <a:pt x="202" y="48"/>
                        <a:pt x="170" y="29"/>
                        <a:pt x="165" y="27"/>
                      </a:cubicBezTo>
                      <a:cubicBezTo>
                        <a:pt x="156" y="28"/>
                        <a:pt x="147" y="25"/>
                        <a:pt x="139" y="29"/>
                      </a:cubicBezTo>
                      <a:cubicBezTo>
                        <a:pt x="136" y="31"/>
                        <a:pt x="142" y="36"/>
                        <a:pt x="141" y="39"/>
                      </a:cubicBezTo>
                      <a:cubicBezTo>
                        <a:pt x="140" y="41"/>
                        <a:pt x="137" y="42"/>
                        <a:pt x="135" y="43"/>
                      </a:cubicBezTo>
                      <a:cubicBezTo>
                        <a:pt x="125" y="42"/>
                        <a:pt x="113" y="42"/>
                        <a:pt x="105" y="45"/>
                      </a:cubicBezTo>
                      <a:cubicBezTo>
                        <a:pt x="125" y="77"/>
                        <a:pt x="79" y="49"/>
                        <a:pt x="4" y="82"/>
                      </a:cubicBezTo>
                      <a:cubicBezTo>
                        <a:pt x="0" y="69"/>
                        <a:pt x="57" y="26"/>
                        <a:pt x="45" y="21"/>
                      </a:cubicBezTo>
                      <a:cubicBezTo>
                        <a:pt x="41" y="19"/>
                        <a:pt x="33" y="17"/>
                        <a:pt x="33" y="17"/>
                      </a:cubicBezTo>
                      <a:cubicBezTo>
                        <a:pt x="27" y="0"/>
                        <a:pt x="52" y="8"/>
                        <a:pt x="61" y="9"/>
                      </a:cubicBezTo>
                      <a:cubicBezTo>
                        <a:pt x="65" y="10"/>
                        <a:pt x="82" y="21"/>
                        <a:pt x="67" y="11"/>
                      </a:cubicBezTo>
                      <a:close/>
                    </a:path>
                  </a:pathLst>
                </a:custGeom>
                <a:solidFill>
                  <a:srgbClr val="969696"/>
                </a:solidFill>
                <a:ln w="6350" cap="rnd" cmpd="sng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</p:grpSp>
        </p:grpSp>
        <p:sp>
          <p:nvSpPr>
            <p:cNvPr id="54372" name="Text Box 100"/>
            <p:cNvSpPr txBox="1">
              <a:spLocks noChangeArrowheads="1"/>
            </p:cNvSpPr>
            <p:nvPr/>
          </p:nvSpPr>
          <p:spPr bwMode="auto">
            <a:xfrm>
              <a:off x="4021" y="3768"/>
              <a:ext cx="997" cy="272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rgbClr val="333399"/>
              </a:solidFill>
              <a:miter lim="800000"/>
              <a:headEnd/>
              <a:tailEnd/>
            </a:ln>
            <a:effectLst>
              <a:outerShdw dist="35921" dir="2700000" algn="ctr" rotWithShape="0">
                <a:srgbClr val="C0C0C0"/>
              </a:outerShdw>
            </a:effectLst>
          </p:spPr>
          <p:txBody>
            <a:bodyPr wrap="none" anchor="ctr"/>
            <a:lstStyle/>
            <a:p>
              <a:pPr algn="ctr"/>
              <a:r>
                <a:rPr lang="en-US" sz="1800" b="1">
                  <a:latin typeface="Arial Narrow" pitchFamily="34" charset="0"/>
                </a:rPr>
                <a:t>Domain User2</a:t>
              </a:r>
            </a:p>
          </p:txBody>
        </p:sp>
        <p:grpSp>
          <p:nvGrpSpPr>
            <p:cNvPr id="14" name="Group 195"/>
            <p:cNvGrpSpPr>
              <a:grpSpLocks/>
            </p:cNvGrpSpPr>
            <p:nvPr/>
          </p:nvGrpSpPr>
          <p:grpSpPr bwMode="auto">
            <a:xfrm flipH="1">
              <a:off x="482" y="2653"/>
              <a:ext cx="1574" cy="1264"/>
              <a:chOff x="3860" y="2811"/>
              <a:chExt cx="1377" cy="1106"/>
            </a:xfrm>
          </p:grpSpPr>
          <p:grpSp>
            <p:nvGrpSpPr>
              <p:cNvPr id="15" name="Group 196"/>
              <p:cNvGrpSpPr>
                <a:grpSpLocks/>
              </p:cNvGrpSpPr>
              <p:nvPr/>
            </p:nvGrpSpPr>
            <p:grpSpPr bwMode="auto">
              <a:xfrm>
                <a:off x="3860" y="2811"/>
                <a:ext cx="1046" cy="1021"/>
                <a:chOff x="4045" y="2487"/>
                <a:chExt cx="1046" cy="1021"/>
              </a:xfrm>
            </p:grpSpPr>
            <p:grpSp>
              <p:nvGrpSpPr>
                <p:cNvPr id="16" name="Group 197"/>
                <p:cNvGrpSpPr>
                  <a:grpSpLocks/>
                </p:cNvGrpSpPr>
                <p:nvPr/>
              </p:nvGrpSpPr>
              <p:grpSpPr bwMode="auto">
                <a:xfrm>
                  <a:off x="4389" y="3214"/>
                  <a:ext cx="702" cy="294"/>
                  <a:chOff x="1999" y="3397"/>
                  <a:chExt cx="776" cy="325"/>
                </a:xfrm>
              </p:grpSpPr>
              <p:sp>
                <p:nvSpPr>
                  <p:cNvPr id="54470" name="Freeform 198"/>
                  <p:cNvSpPr>
                    <a:spLocks/>
                  </p:cNvSpPr>
                  <p:nvPr/>
                </p:nvSpPr>
                <p:spPr bwMode="auto">
                  <a:xfrm flipH="1">
                    <a:off x="1999" y="3397"/>
                    <a:ext cx="776" cy="325"/>
                  </a:xfrm>
                  <a:custGeom>
                    <a:avLst/>
                    <a:gdLst/>
                    <a:ahLst/>
                    <a:cxnLst>
                      <a:cxn ang="0">
                        <a:pos x="872" y="178"/>
                      </a:cxn>
                      <a:cxn ang="0">
                        <a:pos x="872" y="246"/>
                      </a:cxn>
                      <a:cxn ang="0">
                        <a:pos x="682" y="366"/>
                      </a:cxn>
                      <a:cxn ang="0">
                        <a:pos x="0" y="170"/>
                      </a:cxn>
                      <a:cxn ang="0">
                        <a:pos x="0" y="142"/>
                      </a:cxn>
                      <a:cxn ang="0">
                        <a:pos x="230" y="0"/>
                      </a:cxn>
                      <a:cxn ang="0">
                        <a:pos x="872" y="178"/>
                      </a:cxn>
                    </a:cxnLst>
                    <a:rect l="0" t="0" r="r" b="b"/>
                    <a:pathLst>
                      <a:path w="872" h="366">
                        <a:moveTo>
                          <a:pt x="872" y="178"/>
                        </a:moveTo>
                        <a:lnTo>
                          <a:pt x="872" y="246"/>
                        </a:lnTo>
                        <a:lnTo>
                          <a:pt x="682" y="366"/>
                        </a:lnTo>
                        <a:lnTo>
                          <a:pt x="0" y="170"/>
                        </a:lnTo>
                        <a:lnTo>
                          <a:pt x="0" y="142"/>
                        </a:lnTo>
                        <a:lnTo>
                          <a:pt x="230" y="0"/>
                        </a:lnTo>
                        <a:lnTo>
                          <a:pt x="872" y="17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B2B2B2"/>
                      </a:gs>
                      <a:gs pos="100000">
                        <a:srgbClr val="B2B2B2">
                          <a:gamma/>
                          <a:tint val="34118"/>
                          <a:invGamma/>
                        </a:srgbClr>
                      </a:gs>
                    </a:gsLst>
                    <a:path path="rect">
                      <a:fillToRect l="100000" t="100000"/>
                    </a:path>
                  </a:gradFill>
                  <a:ln w="3175" cap="flat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tIns="27432" bIns="27432" anchor="ctr">
                    <a:spAutoFit/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54471" name="Freeform 199"/>
                  <p:cNvSpPr>
                    <a:spLocks/>
                  </p:cNvSpPr>
                  <p:nvPr/>
                </p:nvSpPr>
                <p:spPr bwMode="auto">
                  <a:xfrm flipH="1">
                    <a:off x="2008" y="3404"/>
                    <a:ext cx="755" cy="288"/>
                  </a:xfrm>
                  <a:custGeom>
                    <a:avLst/>
                    <a:gdLst/>
                    <a:ahLst/>
                    <a:cxnLst>
                      <a:cxn ang="0">
                        <a:pos x="848" y="174"/>
                      </a:cxn>
                      <a:cxn ang="0">
                        <a:pos x="216" y="0"/>
                      </a:cxn>
                      <a:cxn ang="0">
                        <a:pos x="0" y="134"/>
                      </a:cxn>
                      <a:cxn ang="0">
                        <a:pos x="666" y="324"/>
                      </a:cxn>
                      <a:cxn ang="0">
                        <a:pos x="848" y="174"/>
                      </a:cxn>
                    </a:cxnLst>
                    <a:rect l="0" t="0" r="r" b="b"/>
                    <a:pathLst>
                      <a:path w="848" h="324">
                        <a:moveTo>
                          <a:pt x="848" y="174"/>
                        </a:moveTo>
                        <a:lnTo>
                          <a:pt x="216" y="0"/>
                        </a:lnTo>
                        <a:lnTo>
                          <a:pt x="0" y="134"/>
                        </a:lnTo>
                        <a:lnTo>
                          <a:pt x="666" y="324"/>
                        </a:lnTo>
                        <a:lnTo>
                          <a:pt x="848" y="174"/>
                        </a:lnTo>
                        <a:close/>
                      </a:path>
                    </a:pathLst>
                  </a:custGeom>
                  <a:solidFill>
                    <a:schemeClr val="bg1"/>
                  </a:solidFill>
                  <a:ln w="317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tIns="27432" bIns="27432" anchor="ctr">
                    <a:spAutoFit/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54472" name="Freeform 200"/>
                  <p:cNvSpPr>
                    <a:spLocks/>
                  </p:cNvSpPr>
                  <p:nvPr/>
                </p:nvSpPr>
                <p:spPr bwMode="auto">
                  <a:xfrm flipH="1">
                    <a:off x="2050" y="3450"/>
                    <a:ext cx="425" cy="123"/>
                  </a:xfrm>
                  <a:custGeom>
                    <a:avLst/>
                    <a:gdLst/>
                    <a:ahLst/>
                    <a:cxnLst>
                      <a:cxn ang="0">
                        <a:pos x="0" y="12"/>
                      </a:cxn>
                      <a:cxn ang="0">
                        <a:pos x="456" y="138"/>
                      </a:cxn>
                      <a:cxn ang="0">
                        <a:pos x="477" y="125"/>
                      </a:cxn>
                      <a:cxn ang="0">
                        <a:pos x="20" y="0"/>
                      </a:cxn>
                    </a:cxnLst>
                    <a:rect l="0" t="0" r="r" b="b"/>
                    <a:pathLst>
                      <a:path w="477" h="138">
                        <a:moveTo>
                          <a:pt x="0" y="12"/>
                        </a:moveTo>
                        <a:lnTo>
                          <a:pt x="456" y="138"/>
                        </a:lnTo>
                        <a:lnTo>
                          <a:pt x="477" y="125"/>
                        </a:lnTo>
                        <a:lnTo>
                          <a:pt x="20" y="0"/>
                        </a:lnTo>
                      </a:path>
                    </a:pathLst>
                  </a:custGeom>
                  <a:solidFill>
                    <a:srgbClr val="B2B2B2"/>
                  </a:solidFill>
                  <a:ln w="12700" cap="rnd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54473" name="Freeform 201"/>
                  <p:cNvSpPr>
                    <a:spLocks/>
                  </p:cNvSpPr>
                  <p:nvPr/>
                </p:nvSpPr>
                <p:spPr bwMode="auto">
                  <a:xfrm>
                    <a:off x="2085" y="3495"/>
                    <a:ext cx="442" cy="158"/>
                  </a:xfrm>
                  <a:custGeom>
                    <a:avLst/>
                    <a:gdLst/>
                    <a:ahLst/>
                    <a:cxnLst>
                      <a:cxn ang="0">
                        <a:pos x="442" y="59"/>
                      </a:cxn>
                      <a:cxn ang="0">
                        <a:pos x="423" y="65"/>
                      </a:cxn>
                      <a:cxn ang="0">
                        <a:pos x="402" y="54"/>
                      </a:cxn>
                      <a:cxn ang="0">
                        <a:pos x="389" y="59"/>
                      </a:cxn>
                      <a:cxn ang="0">
                        <a:pos x="402" y="71"/>
                      </a:cxn>
                      <a:cxn ang="0">
                        <a:pos x="135" y="145"/>
                      </a:cxn>
                      <a:cxn ang="0">
                        <a:pos x="121" y="134"/>
                      </a:cxn>
                      <a:cxn ang="0">
                        <a:pos x="98" y="140"/>
                      </a:cxn>
                      <a:cxn ang="0">
                        <a:pos x="112" y="151"/>
                      </a:cxn>
                      <a:cxn ang="0">
                        <a:pos x="84" y="158"/>
                      </a:cxn>
                      <a:cxn ang="0">
                        <a:pos x="0" y="94"/>
                      </a:cxn>
                      <a:cxn ang="0">
                        <a:pos x="359" y="0"/>
                      </a:cxn>
                    </a:cxnLst>
                    <a:rect l="0" t="0" r="r" b="b"/>
                    <a:pathLst>
                      <a:path w="442" h="158">
                        <a:moveTo>
                          <a:pt x="442" y="59"/>
                        </a:moveTo>
                        <a:lnTo>
                          <a:pt x="423" y="65"/>
                        </a:lnTo>
                        <a:lnTo>
                          <a:pt x="402" y="54"/>
                        </a:lnTo>
                        <a:lnTo>
                          <a:pt x="389" y="59"/>
                        </a:lnTo>
                        <a:lnTo>
                          <a:pt x="402" y="71"/>
                        </a:lnTo>
                        <a:lnTo>
                          <a:pt x="135" y="145"/>
                        </a:lnTo>
                        <a:lnTo>
                          <a:pt x="121" y="134"/>
                        </a:lnTo>
                        <a:lnTo>
                          <a:pt x="98" y="140"/>
                        </a:lnTo>
                        <a:lnTo>
                          <a:pt x="112" y="151"/>
                        </a:lnTo>
                        <a:lnTo>
                          <a:pt x="84" y="158"/>
                        </a:lnTo>
                        <a:lnTo>
                          <a:pt x="0" y="94"/>
                        </a:lnTo>
                        <a:lnTo>
                          <a:pt x="359" y="0"/>
                        </a:lnTo>
                      </a:path>
                    </a:pathLst>
                  </a:custGeom>
                  <a:solidFill>
                    <a:srgbClr val="B2B2B2"/>
                  </a:solidFill>
                  <a:ln w="12700" cap="rnd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54474" name="Freeform 202"/>
                  <p:cNvSpPr>
                    <a:spLocks/>
                  </p:cNvSpPr>
                  <p:nvPr/>
                </p:nvSpPr>
                <p:spPr bwMode="auto">
                  <a:xfrm flipH="1">
                    <a:off x="2454" y="3471"/>
                    <a:ext cx="97" cy="38"/>
                  </a:xfrm>
                  <a:custGeom>
                    <a:avLst/>
                    <a:gdLst/>
                    <a:ahLst/>
                    <a:cxnLst>
                      <a:cxn ang="0">
                        <a:pos x="40" y="0"/>
                      </a:cxn>
                      <a:cxn ang="0">
                        <a:pos x="107" y="17"/>
                      </a:cxn>
                      <a:cxn ang="0">
                        <a:pos x="69" y="43"/>
                      </a:cxn>
                      <a:cxn ang="0">
                        <a:pos x="0" y="25"/>
                      </a:cxn>
                      <a:cxn ang="0">
                        <a:pos x="40" y="0"/>
                      </a:cxn>
                    </a:cxnLst>
                    <a:rect l="0" t="0" r="r" b="b"/>
                    <a:pathLst>
                      <a:path w="108" h="44">
                        <a:moveTo>
                          <a:pt x="40" y="0"/>
                        </a:moveTo>
                        <a:lnTo>
                          <a:pt x="107" y="17"/>
                        </a:lnTo>
                        <a:lnTo>
                          <a:pt x="69" y="43"/>
                        </a:lnTo>
                        <a:lnTo>
                          <a:pt x="0" y="25"/>
                        </a:lnTo>
                        <a:lnTo>
                          <a:pt x="40" y="0"/>
                        </a:lnTo>
                      </a:path>
                    </a:pathLst>
                  </a:custGeom>
                  <a:solidFill>
                    <a:srgbClr val="B2B2B2"/>
                  </a:solidFill>
                  <a:ln w="12700" cap="rnd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54475" name="Freeform 203"/>
                  <p:cNvSpPr>
                    <a:spLocks/>
                  </p:cNvSpPr>
                  <p:nvPr/>
                </p:nvSpPr>
                <p:spPr bwMode="auto">
                  <a:xfrm flipH="1">
                    <a:off x="2523" y="3506"/>
                    <a:ext cx="86" cy="38"/>
                  </a:xfrm>
                  <a:custGeom>
                    <a:avLst/>
                    <a:gdLst/>
                    <a:ahLst/>
                    <a:cxnLst>
                      <a:cxn ang="0">
                        <a:pos x="21" y="7"/>
                      </a:cxn>
                      <a:cxn ang="0">
                        <a:pos x="46" y="11"/>
                      </a:cxn>
                      <a:cxn ang="0">
                        <a:pos x="60" y="0"/>
                      </a:cxn>
                      <a:cxn ang="0">
                        <a:pos x="84" y="8"/>
                      </a:cxn>
                      <a:cxn ang="0">
                        <a:pos x="72" y="19"/>
                      </a:cxn>
                      <a:cxn ang="0">
                        <a:pos x="96" y="25"/>
                      </a:cxn>
                      <a:cxn ang="0">
                        <a:pos x="77" y="41"/>
                      </a:cxn>
                      <a:cxn ang="0">
                        <a:pos x="0" y="21"/>
                      </a:cxn>
                      <a:cxn ang="0">
                        <a:pos x="21" y="7"/>
                      </a:cxn>
                    </a:cxnLst>
                    <a:rect l="0" t="0" r="r" b="b"/>
                    <a:pathLst>
                      <a:path w="97" h="42">
                        <a:moveTo>
                          <a:pt x="21" y="7"/>
                        </a:moveTo>
                        <a:lnTo>
                          <a:pt x="46" y="11"/>
                        </a:lnTo>
                        <a:lnTo>
                          <a:pt x="60" y="0"/>
                        </a:lnTo>
                        <a:lnTo>
                          <a:pt x="84" y="8"/>
                        </a:lnTo>
                        <a:lnTo>
                          <a:pt x="72" y="19"/>
                        </a:lnTo>
                        <a:lnTo>
                          <a:pt x="96" y="25"/>
                        </a:lnTo>
                        <a:lnTo>
                          <a:pt x="77" y="41"/>
                        </a:lnTo>
                        <a:lnTo>
                          <a:pt x="0" y="21"/>
                        </a:lnTo>
                        <a:lnTo>
                          <a:pt x="21" y="7"/>
                        </a:lnTo>
                      </a:path>
                    </a:pathLst>
                  </a:custGeom>
                  <a:solidFill>
                    <a:srgbClr val="B2B2B2"/>
                  </a:solidFill>
                  <a:ln w="12700" cap="rnd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sp>
                <p:nvSpPr>
                  <p:cNvPr id="54476" name="Freeform 204"/>
                  <p:cNvSpPr>
                    <a:spLocks/>
                  </p:cNvSpPr>
                  <p:nvPr/>
                </p:nvSpPr>
                <p:spPr bwMode="auto">
                  <a:xfrm>
                    <a:off x="2534" y="3446"/>
                    <a:ext cx="169" cy="76"/>
                  </a:xfrm>
                  <a:custGeom>
                    <a:avLst/>
                    <a:gdLst/>
                    <a:ahLst/>
                    <a:cxnLst>
                      <a:cxn ang="0">
                        <a:pos x="0" y="19"/>
                      </a:cxn>
                      <a:cxn ang="0">
                        <a:pos x="97" y="76"/>
                      </a:cxn>
                      <a:cxn ang="0">
                        <a:pos x="169" y="60"/>
                      </a:cxn>
                      <a:cxn ang="0">
                        <a:pos x="70" y="0"/>
                      </a:cxn>
                    </a:cxnLst>
                    <a:rect l="0" t="0" r="r" b="b"/>
                    <a:pathLst>
                      <a:path w="169" h="76">
                        <a:moveTo>
                          <a:pt x="0" y="19"/>
                        </a:moveTo>
                        <a:lnTo>
                          <a:pt x="97" y="76"/>
                        </a:lnTo>
                        <a:lnTo>
                          <a:pt x="169" y="60"/>
                        </a:lnTo>
                        <a:lnTo>
                          <a:pt x="70" y="0"/>
                        </a:lnTo>
                      </a:path>
                    </a:pathLst>
                  </a:custGeom>
                  <a:solidFill>
                    <a:srgbClr val="B2B2B2"/>
                  </a:solidFill>
                  <a:ln w="12700" cap="rnd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17" name="Group 205"/>
                <p:cNvGrpSpPr>
                  <a:grpSpLocks/>
                </p:cNvGrpSpPr>
                <p:nvPr/>
              </p:nvGrpSpPr>
              <p:grpSpPr bwMode="auto">
                <a:xfrm>
                  <a:off x="4045" y="2487"/>
                  <a:ext cx="781" cy="854"/>
                  <a:chOff x="938" y="2601"/>
                  <a:chExt cx="863" cy="943"/>
                </a:xfrm>
              </p:grpSpPr>
              <p:grpSp>
                <p:nvGrpSpPr>
                  <p:cNvPr id="18" name="Group 206"/>
                  <p:cNvGrpSpPr>
                    <a:grpSpLocks/>
                  </p:cNvGrpSpPr>
                  <p:nvPr/>
                </p:nvGrpSpPr>
                <p:grpSpPr bwMode="auto">
                  <a:xfrm>
                    <a:off x="966" y="3093"/>
                    <a:ext cx="835" cy="451"/>
                    <a:chOff x="966" y="3093"/>
                    <a:chExt cx="835" cy="451"/>
                  </a:xfrm>
                </p:grpSpPr>
                <p:sp>
                  <p:nvSpPr>
                    <p:cNvPr id="54479" name="Freeform 207"/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967" y="3210"/>
                      <a:ext cx="289" cy="334"/>
                    </a:xfrm>
                    <a:custGeom>
                      <a:avLst/>
                      <a:gdLst/>
                      <a:ahLst/>
                      <a:cxnLst>
                        <a:cxn ang="0">
                          <a:pos x="289" y="174"/>
                        </a:cxn>
                        <a:cxn ang="0">
                          <a:pos x="0" y="0"/>
                        </a:cxn>
                        <a:cxn ang="0">
                          <a:pos x="0" y="142"/>
                        </a:cxn>
                        <a:cxn ang="0">
                          <a:pos x="288" y="334"/>
                        </a:cxn>
                      </a:cxnLst>
                      <a:rect l="0" t="0" r="r" b="b"/>
                      <a:pathLst>
                        <a:path w="289" h="334">
                          <a:moveTo>
                            <a:pt x="289" y="174"/>
                          </a:moveTo>
                          <a:lnTo>
                            <a:pt x="0" y="0"/>
                          </a:lnTo>
                          <a:lnTo>
                            <a:pt x="0" y="142"/>
                          </a:lnTo>
                          <a:lnTo>
                            <a:pt x="288" y="334"/>
                          </a:lnTo>
                        </a:path>
                      </a:pathLst>
                    </a:custGeom>
                    <a:gradFill rotWithShape="0">
                      <a:gsLst>
                        <a:gs pos="0">
                          <a:srgbClr val="B2B2B2"/>
                        </a:gs>
                        <a:gs pos="100000">
                          <a:srgbClr val="B2B2B2">
                            <a:gamma/>
                            <a:tint val="34118"/>
                            <a:invGamma/>
                          </a:srgbClr>
                        </a:gs>
                      </a:gsLst>
                      <a:path path="rect">
                        <a:fillToRect l="100000" t="100000"/>
                      </a:path>
                    </a:gradFill>
                    <a:ln w="3175" cap="rnd" cmpd="sng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54480" name="Freeform 208"/>
                    <p:cNvSpPr>
                      <a:spLocks noChangeAspect="1"/>
                    </p:cNvSpPr>
                    <p:nvPr/>
                  </p:nvSpPr>
                  <p:spPr bwMode="auto">
                    <a:xfrm flipH="1">
                      <a:off x="966" y="3093"/>
                      <a:ext cx="835" cy="289"/>
                    </a:xfrm>
                    <a:custGeom>
                      <a:avLst/>
                      <a:gdLst/>
                      <a:ahLst/>
                      <a:cxnLst>
                        <a:cxn ang="0">
                          <a:pos x="715" y="376"/>
                        </a:cxn>
                        <a:cxn ang="0">
                          <a:pos x="0" y="187"/>
                        </a:cxn>
                        <a:cxn ang="0">
                          <a:pos x="397" y="0"/>
                        </a:cxn>
                        <a:cxn ang="0">
                          <a:pos x="1090" y="152"/>
                        </a:cxn>
                        <a:cxn ang="0">
                          <a:pos x="715" y="376"/>
                        </a:cxn>
                      </a:cxnLst>
                      <a:rect l="0" t="0" r="r" b="b"/>
                      <a:pathLst>
                        <a:path w="1091" h="377">
                          <a:moveTo>
                            <a:pt x="715" y="376"/>
                          </a:moveTo>
                          <a:lnTo>
                            <a:pt x="0" y="187"/>
                          </a:lnTo>
                          <a:lnTo>
                            <a:pt x="397" y="0"/>
                          </a:lnTo>
                          <a:lnTo>
                            <a:pt x="1090" y="152"/>
                          </a:lnTo>
                          <a:lnTo>
                            <a:pt x="715" y="376"/>
                          </a:lnTo>
                        </a:path>
                      </a:pathLst>
                    </a:custGeom>
                    <a:gradFill rotWithShape="0">
                      <a:gsLst>
                        <a:gs pos="0">
                          <a:srgbClr val="B2B2B2"/>
                        </a:gs>
                        <a:gs pos="100000">
                          <a:srgbClr val="B2B2B2">
                            <a:gamma/>
                            <a:tint val="34118"/>
                            <a:invGamma/>
                          </a:srgbClr>
                        </a:gs>
                      </a:gsLst>
                      <a:path path="rect">
                        <a:fillToRect t="100000" r="100000"/>
                      </a:path>
                    </a:gradFill>
                    <a:ln w="3175" cap="rnd" cmpd="sng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54481" name="Freeform 209"/>
                    <p:cNvSpPr>
                      <a:spLocks noChangeAspect="1"/>
                    </p:cNvSpPr>
                    <p:nvPr/>
                  </p:nvSpPr>
                  <p:spPr bwMode="auto">
                    <a:xfrm flipH="1">
                      <a:off x="1255" y="3235"/>
                      <a:ext cx="546" cy="309"/>
                    </a:xfrm>
                    <a:custGeom>
                      <a:avLst/>
                      <a:gdLst/>
                      <a:ahLst/>
                      <a:cxnLst>
                        <a:cxn ang="0">
                          <a:pos x="0" y="5"/>
                        </a:cxn>
                        <a:cxn ang="0">
                          <a:pos x="0" y="192"/>
                        </a:cxn>
                        <a:cxn ang="0">
                          <a:pos x="690" y="390"/>
                        </a:cxn>
                        <a:cxn ang="0">
                          <a:pos x="690" y="185"/>
                        </a:cxn>
                        <a:cxn ang="0">
                          <a:pos x="4" y="0"/>
                        </a:cxn>
                      </a:cxnLst>
                      <a:rect l="0" t="0" r="r" b="b"/>
                      <a:pathLst>
                        <a:path w="690" h="390">
                          <a:moveTo>
                            <a:pt x="0" y="5"/>
                          </a:moveTo>
                          <a:lnTo>
                            <a:pt x="0" y="192"/>
                          </a:lnTo>
                          <a:lnTo>
                            <a:pt x="690" y="390"/>
                          </a:lnTo>
                          <a:lnTo>
                            <a:pt x="690" y="185"/>
                          </a:lnTo>
                          <a:lnTo>
                            <a:pt x="4" y="0"/>
                          </a:lnTo>
                        </a:path>
                      </a:pathLst>
                    </a:custGeom>
                    <a:gradFill rotWithShape="0">
                      <a:gsLst>
                        <a:gs pos="0">
                          <a:srgbClr val="B2B2B2"/>
                        </a:gs>
                        <a:gs pos="100000">
                          <a:srgbClr val="B2B2B2">
                            <a:gamma/>
                            <a:tint val="34118"/>
                            <a:invGamma/>
                          </a:srgbClr>
                        </a:gs>
                      </a:gsLst>
                      <a:path path="rect">
                        <a:fillToRect t="100000" r="100000"/>
                      </a:path>
                    </a:gradFill>
                    <a:ln w="3175" cap="rnd" cmpd="sng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grpSp>
                  <p:nvGrpSpPr>
                    <p:cNvPr id="19" name="Group 210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284" y="3356"/>
                      <a:ext cx="221" cy="135"/>
                      <a:chOff x="1566" y="3268"/>
                      <a:chExt cx="221" cy="135"/>
                    </a:xfrm>
                  </p:grpSpPr>
                  <p:sp>
                    <p:nvSpPr>
                      <p:cNvPr id="54483" name="Line 211"/>
                      <p:cNvSpPr>
                        <a:spLocks noChangeShapeType="1"/>
                      </p:cNvSpPr>
                      <p:nvPr/>
                    </p:nvSpPr>
                    <p:spPr bwMode="auto">
                      <a:xfrm flipH="1">
                        <a:off x="1566" y="3268"/>
                        <a:ext cx="221" cy="63"/>
                      </a:xfrm>
                      <a:prstGeom prst="line">
                        <a:avLst/>
                      </a:prstGeom>
                      <a:noFill/>
                      <a:ln w="6350">
                        <a:solidFill>
                          <a:srgbClr val="777777"/>
                        </a:solidFill>
                        <a:round/>
                        <a:headEnd/>
                        <a:tailEnd/>
                      </a:ln>
                      <a:effectLst/>
                    </p:spPr>
                    <p:txBody>
                      <a:bodyPr tIns="27432" bIns="27432" anchor="ctr">
                        <a:spAutoFit/>
                      </a:bodyPr>
                      <a:lstStyle/>
                      <a:p>
                        <a:endParaRPr lang="en-US"/>
                      </a:p>
                    </p:txBody>
                  </p:sp>
                  <p:sp>
                    <p:nvSpPr>
                      <p:cNvPr id="54484" name="Line 212"/>
                      <p:cNvSpPr>
                        <a:spLocks noChangeShapeType="1"/>
                      </p:cNvSpPr>
                      <p:nvPr/>
                    </p:nvSpPr>
                    <p:spPr bwMode="auto">
                      <a:xfrm flipH="1">
                        <a:off x="1566" y="3292"/>
                        <a:ext cx="221" cy="62"/>
                      </a:xfrm>
                      <a:prstGeom prst="line">
                        <a:avLst/>
                      </a:prstGeom>
                      <a:noFill/>
                      <a:ln w="6350">
                        <a:solidFill>
                          <a:srgbClr val="777777"/>
                        </a:solidFill>
                        <a:round/>
                        <a:headEnd/>
                        <a:tailEnd/>
                      </a:ln>
                      <a:effectLst/>
                    </p:spPr>
                    <p:txBody>
                      <a:bodyPr tIns="27432" bIns="27432" anchor="ctr">
                        <a:spAutoFit/>
                      </a:bodyPr>
                      <a:lstStyle/>
                      <a:p>
                        <a:endParaRPr lang="en-US"/>
                      </a:p>
                    </p:txBody>
                  </p:sp>
                  <p:sp>
                    <p:nvSpPr>
                      <p:cNvPr id="54485" name="Line 213"/>
                      <p:cNvSpPr>
                        <a:spLocks noChangeShapeType="1"/>
                      </p:cNvSpPr>
                      <p:nvPr/>
                    </p:nvSpPr>
                    <p:spPr bwMode="auto">
                      <a:xfrm flipH="1">
                        <a:off x="1566" y="3317"/>
                        <a:ext cx="221" cy="63"/>
                      </a:xfrm>
                      <a:prstGeom prst="line">
                        <a:avLst/>
                      </a:prstGeom>
                      <a:noFill/>
                      <a:ln w="6350">
                        <a:solidFill>
                          <a:srgbClr val="777777"/>
                        </a:solidFill>
                        <a:round/>
                        <a:headEnd/>
                        <a:tailEnd/>
                      </a:ln>
                      <a:effectLst/>
                    </p:spPr>
                    <p:txBody>
                      <a:bodyPr tIns="27432" bIns="27432" anchor="ctr">
                        <a:spAutoFit/>
                      </a:bodyPr>
                      <a:lstStyle/>
                      <a:p>
                        <a:endParaRPr lang="en-US"/>
                      </a:p>
                    </p:txBody>
                  </p:sp>
                  <p:sp>
                    <p:nvSpPr>
                      <p:cNvPr id="54486" name="Line 214"/>
                      <p:cNvSpPr>
                        <a:spLocks noChangeShapeType="1"/>
                      </p:cNvSpPr>
                      <p:nvPr/>
                    </p:nvSpPr>
                    <p:spPr bwMode="auto">
                      <a:xfrm flipH="1">
                        <a:off x="1566" y="3341"/>
                        <a:ext cx="221" cy="62"/>
                      </a:xfrm>
                      <a:prstGeom prst="line">
                        <a:avLst/>
                      </a:prstGeom>
                      <a:noFill/>
                      <a:ln w="6350">
                        <a:solidFill>
                          <a:srgbClr val="777777"/>
                        </a:solidFill>
                        <a:round/>
                        <a:headEnd/>
                        <a:tailEnd/>
                      </a:ln>
                      <a:effectLst/>
                    </p:spPr>
                    <p:txBody>
                      <a:bodyPr tIns="27432" bIns="27432" anchor="ctr">
                        <a:spAutoFit/>
                      </a:bodyPr>
                      <a:lstStyle/>
                      <a:p>
                        <a:endParaRPr lang="en-US"/>
                      </a:p>
                    </p:txBody>
                  </p:sp>
                </p:grpSp>
                <p:grpSp>
                  <p:nvGrpSpPr>
                    <p:cNvPr id="20" name="Group 215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546" y="3272"/>
                      <a:ext cx="220" cy="157"/>
                      <a:chOff x="1546" y="3272"/>
                      <a:chExt cx="220" cy="157"/>
                    </a:xfrm>
                  </p:grpSpPr>
                  <p:sp>
                    <p:nvSpPr>
                      <p:cNvPr id="54488" name="Freeform 216"/>
                      <p:cNvSpPr>
                        <a:spLocks noChangeAspect="1"/>
                      </p:cNvSpPr>
                      <p:nvPr/>
                    </p:nvSpPr>
                    <p:spPr bwMode="auto">
                      <a:xfrm flipH="1">
                        <a:off x="1551" y="3273"/>
                        <a:ext cx="214" cy="150"/>
                      </a:xfrm>
                      <a:custGeom>
                        <a:avLst/>
                        <a:gdLst/>
                        <a:ahLst/>
                        <a:cxnLst>
                          <a:cxn ang="0">
                            <a:pos x="0" y="0"/>
                          </a:cxn>
                          <a:cxn ang="0">
                            <a:pos x="271" y="73"/>
                          </a:cxn>
                          <a:cxn ang="0">
                            <a:pos x="271" y="189"/>
                          </a:cxn>
                          <a:cxn ang="0">
                            <a:pos x="0" y="115"/>
                          </a:cxn>
                          <a:cxn ang="0">
                            <a:pos x="0" y="0"/>
                          </a:cxn>
                        </a:cxnLst>
                        <a:rect l="0" t="0" r="r" b="b"/>
                        <a:pathLst>
                          <a:path w="271" h="189">
                            <a:moveTo>
                              <a:pt x="0" y="0"/>
                            </a:moveTo>
                            <a:lnTo>
                              <a:pt x="271" y="73"/>
                            </a:lnTo>
                            <a:lnTo>
                              <a:pt x="271" y="189"/>
                            </a:lnTo>
                            <a:lnTo>
                              <a:pt x="0" y="115"/>
                            </a:lnTo>
                            <a:lnTo>
                              <a:pt x="0" y="0"/>
                            </a:lnTo>
                          </a:path>
                        </a:pathLst>
                      </a:custGeom>
                      <a:gradFill rotWithShape="0">
                        <a:gsLst>
                          <a:gs pos="0">
                            <a:srgbClr val="B2B2B2"/>
                          </a:gs>
                          <a:gs pos="100000">
                            <a:srgbClr val="B2B2B2">
                              <a:gamma/>
                              <a:tint val="41176"/>
                              <a:invGamma/>
                            </a:srgbClr>
                          </a:gs>
                        </a:gsLst>
                        <a:lin ang="2700000" scaled="1"/>
                      </a:gradFill>
                      <a:ln w="6350" cap="rnd" cmpd="sng">
                        <a:noFill/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/>
                      <a:lstStyle/>
                      <a:p>
                        <a:endParaRPr lang="en-US"/>
                      </a:p>
                    </p:txBody>
                  </p:sp>
                  <p:sp>
                    <p:nvSpPr>
                      <p:cNvPr id="54489" name="Freeform 217"/>
                      <p:cNvSpPr>
                        <a:spLocks noChangeAspect="1" noChangeArrowheads="1"/>
                      </p:cNvSpPr>
                      <p:nvPr/>
                    </p:nvSpPr>
                    <p:spPr bwMode="auto">
                      <a:xfrm flipH="1">
                        <a:off x="1554" y="3329"/>
                        <a:ext cx="207" cy="53"/>
                      </a:xfrm>
                      <a:custGeom>
                        <a:avLst/>
                        <a:gdLst/>
                        <a:ahLst/>
                        <a:cxnLst>
                          <a:cxn ang="0">
                            <a:pos x="0" y="0"/>
                          </a:cxn>
                          <a:cxn ang="0">
                            <a:pos x="261" y="69"/>
                          </a:cxn>
                        </a:cxnLst>
                        <a:rect l="0" t="0" r="r" b="b"/>
                        <a:pathLst>
                          <a:path w="261" h="69">
                            <a:moveTo>
                              <a:pt x="0" y="0"/>
                            </a:moveTo>
                            <a:lnTo>
                              <a:pt x="261" y="69"/>
                            </a:lnTo>
                          </a:path>
                        </a:pathLst>
                      </a:custGeom>
                      <a:noFill/>
                      <a:ln w="3175">
                        <a:solidFill>
                          <a:srgbClr val="777777"/>
                        </a:solidFill>
                        <a:round/>
                        <a:headEnd/>
                        <a:tailEnd/>
                      </a:ln>
                      <a:effectLst/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sp>
                    <p:nvSpPr>
                      <p:cNvPr id="54490" name="Freeform 218"/>
                      <p:cNvSpPr>
                        <a:spLocks/>
                      </p:cNvSpPr>
                      <p:nvPr/>
                    </p:nvSpPr>
                    <p:spPr bwMode="auto">
                      <a:xfrm flipH="1">
                        <a:off x="1552" y="3272"/>
                        <a:ext cx="214" cy="91"/>
                      </a:xfrm>
                      <a:custGeom>
                        <a:avLst/>
                        <a:gdLst/>
                        <a:ahLst/>
                        <a:cxnLst>
                          <a:cxn ang="0">
                            <a:pos x="0" y="116"/>
                          </a:cxn>
                          <a:cxn ang="0">
                            <a:pos x="1" y="0"/>
                          </a:cxn>
                          <a:cxn ang="0">
                            <a:pos x="270" y="75"/>
                          </a:cxn>
                        </a:cxnLst>
                        <a:rect l="0" t="0" r="r" b="b"/>
                        <a:pathLst>
                          <a:path w="270" h="116">
                            <a:moveTo>
                              <a:pt x="0" y="116"/>
                            </a:moveTo>
                            <a:lnTo>
                              <a:pt x="1" y="0"/>
                            </a:lnTo>
                            <a:lnTo>
                              <a:pt x="270" y="75"/>
                            </a:lnTo>
                          </a:path>
                        </a:pathLst>
                      </a:custGeom>
                      <a:noFill/>
                      <a:ln w="6350" cap="flat" cmpd="sng">
                        <a:solidFill>
                          <a:srgbClr val="777777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wrap="none" tIns="27432" bIns="27432" anchor="ctr">
                        <a:spAutoFit/>
                      </a:bodyPr>
                      <a:lstStyle/>
                      <a:p>
                        <a:endParaRPr lang="en-US"/>
                      </a:p>
                    </p:txBody>
                  </p:sp>
                  <p:sp>
                    <p:nvSpPr>
                      <p:cNvPr id="54491" name="Line 219"/>
                      <p:cNvSpPr>
                        <a:spLocks noChangeShapeType="1"/>
                      </p:cNvSpPr>
                      <p:nvPr/>
                    </p:nvSpPr>
                    <p:spPr bwMode="auto">
                      <a:xfrm flipH="1">
                        <a:off x="1579" y="3302"/>
                        <a:ext cx="168" cy="42"/>
                      </a:xfrm>
                      <a:prstGeom prst="line">
                        <a:avLst/>
                      </a:prstGeom>
                      <a:noFill/>
                      <a:ln w="3175">
                        <a:solidFill>
                          <a:srgbClr val="777777"/>
                        </a:solidFill>
                        <a:round/>
                        <a:headEnd/>
                        <a:tailEnd/>
                      </a:ln>
                      <a:effectLst/>
                    </p:spPr>
                    <p:txBody>
                      <a:bodyPr wrap="none" tIns="27432" bIns="27432" anchor="ctr">
                        <a:spAutoFit/>
                      </a:bodyPr>
                      <a:lstStyle/>
                      <a:p>
                        <a:endParaRPr lang="en-US"/>
                      </a:p>
                    </p:txBody>
                  </p:sp>
                  <p:sp>
                    <p:nvSpPr>
                      <p:cNvPr id="54492" name="Line 220"/>
                      <p:cNvSpPr>
                        <a:spLocks noChangeShapeType="1"/>
                      </p:cNvSpPr>
                      <p:nvPr/>
                    </p:nvSpPr>
                    <p:spPr bwMode="auto">
                      <a:xfrm flipH="1">
                        <a:off x="1711" y="3356"/>
                        <a:ext cx="31" cy="6"/>
                      </a:xfrm>
                      <a:prstGeom prst="line">
                        <a:avLst/>
                      </a:prstGeom>
                      <a:noFill/>
                      <a:ln w="19050">
                        <a:solidFill>
                          <a:schemeClr val="accent2"/>
                        </a:solidFill>
                        <a:round/>
                        <a:headEnd/>
                        <a:tailEnd/>
                      </a:ln>
                      <a:effectLst/>
                    </p:spPr>
                    <p:txBody>
                      <a:bodyPr wrap="none" tIns="27432" bIns="27432" anchor="ctr">
                        <a:spAutoFit/>
                      </a:bodyPr>
                      <a:lstStyle/>
                      <a:p>
                        <a:endParaRPr lang="en-US"/>
                      </a:p>
                    </p:txBody>
                  </p:sp>
                  <p:sp>
                    <p:nvSpPr>
                      <p:cNvPr id="54493" name="Freeform 221"/>
                      <p:cNvSpPr>
                        <a:spLocks/>
                      </p:cNvSpPr>
                      <p:nvPr/>
                    </p:nvSpPr>
                    <p:spPr bwMode="auto">
                      <a:xfrm flipH="1">
                        <a:off x="1643" y="3313"/>
                        <a:ext cx="51" cy="28"/>
                      </a:xfrm>
                      <a:custGeom>
                        <a:avLst/>
                        <a:gdLst/>
                        <a:ahLst/>
                        <a:cxnLst>
                          <a:cxn ang="0">
                            <a:pos x="0" y="0"/>
                          </a:cxn>
                          <a:cxn ang="0">
                            <a:pos x="1" y="18"/>
                          </a:cxn>
                          <a:cxn ang="0">
                            <a:pos x="64" y="35"/>
                          </a:cxn>
                          <a:cxn ang="0">
                            <a:pos x="64" y="19"/>
                          </a:cxn>
                          <a:cxn ang="0">
                            <a:pos x="0" y="0"/>
                          </a:cxn>
                        </a:cxnLst>
                        <a:rect l="0" t="0" r="r" b="b"/>
                        <a:pathLst>
                          <a:path w="64" h="35">
                            <a:moveTo>
                              <a:pt x="0" y="0"/>
                            </a:moveTo>
                            <a:lnTo>
                              <a:pt x="1" y="18"/>
                            </a:lnTo>
                            <a:lnTo>
                              <a:pt x="64" y="35"/>
                            </a:lnTo>
                            <a:lnTo>
                              <a:pt x="64" y="19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solidFill>
                        <a:srgbClr val="777777"/>
                      </a:solidFill>
                      <a:ln w="19050" cap="flat" cmpd="sng">
                        <a:noFill/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tIns="27432" bIns="27432" anchor="ctr">
                        <a:spAutoFit/>
                      </a:bodyPr>
                      <a:lstStyle/>
                      <a:p>
                        <a:endParaRPr lang="en-US"/>
                      </a:p>
                    </p:txBody>
                  </p:sp>
                  <p:sp>
                    <p:nvSpPr>
                      <p:cNvPr id="54494" name="Freeform 222"/>
                      <p:cNvSpPr>
                        <a:spLocks/>
                      </p:cNvSpPr>
                      <p:nvPr/>
                    </p:nvSpPr>
                    <p:spPr bwMode="auto">
                      <a:xfrm flipH="1">
                        <a:off x="1546" y="3337"/>
                        <a:ext cx="217" cy="92"/>
                      </a:xfrm>
                      <a:custGeom>
                        <a:avLst/>
                        <a:gdLst/>
                        <a:ahLst/>
                        <a:cxnLst>
                          <a:cxn ang="0">
                            <a:pos x="0" y="40"/>
                          </a:cxn>
                          <a:cxn ang="0">
                            <a:pos x="275" y="117"/>
                          </a:cxn>
                          <a:cxn ang="0">
                            <a:pos x="275" y="0"/>
                          </a:cxn>
                        </a:cxnLst>
                        <a:rect l="0" t="0" r="r" b="b"/>
                        <a:pathLst>
                          <a:path w="275" h="117">
                            <a:moveTo>
                              <a:pt x="0" y="40"/>
                            </a:moveTo>
                            <a:lnTo>
                              <a:pt x="275" y="117"/>
                            </a:lnTo>
                            <a:lnTo>
                              <a:pt x="275" y="0"/>
                            </a:lnTo>
                          </a:path>
                        </a:pathLst>
                      </a:custGeom>
                      <a:noFill/>
                      <a:ln w="6350" cap="flat" cmpd="sng">
                        <a:solidFill>
                          <a:schemeClr val="bg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  <a:effectLst/>
                    </p:spPr>
                    <p:txBody>
                      <a:bodyPr wrap="none" tIns="27432" bIns="27432" anchor="ctr">
                        <a:spAutoFit/>
                      </a:bodyPr>
                      <a:lstStyle/>
                      <a:p>
                        <a:endParaRPr lang="en-US"/>
                      </a:p>
                    </p:txBody>
                  </p:sp>
                </p:grpSp>
              </p:grpSp>
              <p:grpSp>
                <p:nvGrpSpPr>
                  <p:cNvPr id="21" name="Group 223"/>
                  <p:cNvGrpSpPr>
                    <a:grpSpLocks/>
                  </p:cNvGrpSpPr>
                  <p:nvPr/>
                </p:nvGrpSpPr>
                <p:grpSpPr bwMode="auto">
                  <a:xfrm>
                    <a:off x="938" y="2601"/>
                    <a:ext cx="781" cy="735"/>
                    <a:chOff x="952" y="2351"/>
                    <a:chExt cx="781" cy="735"/>
                  </a:xfrm>
                </p:grpSpPr>
                <p:sp>
                  <p:nvSpPr>
                    <p:cNvPr id="54496" name="Freeform 224"/>
                    <p:cNvSpPr>
                      <a:spLocks/>
                    </p:cNvSpPr>
                    <p:nvPr/>
                  </p:nvSpPr>
                  <p:spPr bwMode="auto">
                    <a:xfrm flipH="1">
                      <a:off x="1066" y="2829"/>
                      <a:ext cx="608" cy="257"/>
                    </a:xfrm>
                    <a:custGeom>
                      <a:avLst/>
                      <a:gdLst/>
                      <a:ahLst/>
                      <a:cxnLst>
                        <a:cxn ang="0">
                          <a:pos x="0" y="128"/>
                        </a:cxn>
                        <a:cxn ang="0">
                          <a:pos x="238" y="0"/>
                        </a:cxn>
                        <a:cxn ang="0">
                          <a:pos x="556" y="91"/>
                        </a:cxn>
                        <a:cxn ang="0">
                          <a:pos x="556" y="108"/>
                        </a:cxn>
                        <a:cxn ang="0">
                          <a:pos x="334" y="235"/>
                        </a:cxn>
                        <a:cxn ang="0">
                          <a:pos x="0" y="148"/>
                        </a:cxn>
                        <a:cxn ang="0">
                          <a:pos x="0" y="128"/>
                        </a:cxn>
                      </a:cxnLst>
                      <a:rect l="0" t="0" r="r" b="b"/>
                      <a:pathLst>
                        <a:path w="556" h="235">
                          <a:moveTo>
                            <a:pt x="0" y="128"/>
                          </a:moveTo>
                          <a:lnTo>
                            <a:pt x="238" y="0"/>
                          </a:lnTo>
                          <a:lnTo>
                            <a:pt x="556" y="91"/>
                          </a:lnTo>
                          <a:lnTo>
                            <a:pt x="556" y="108"/>
                          </a:lnTo>
                          <a:lnTo>
                            <a:pt x="334" y="235"/>
                          </a:lnTo>
                          <a:lnTo>
                            <a:pt x="0" y="148"/>
                          </a:lnTo>
                          <a:lnTo>
                            <a:pt x="0" y="128"/>
                          </a:lnTo>
                          <a:close/>
                        </a:path>
                      </a:pathLst>
                    </a:custGeom>
                    <a:solidFill>
                      <a:srgbClr val="DDDDDD"/>
                    </a:solidFill>
                    <a:ln w="3175" cap="rnd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54497" name="Freeform 225"/>
                    <p:cNvSpPr>
                      <a:spLocks/>
                    </p:cNvSpPr>
                    <p:nvPr/>
                  </p:nvSpPr>
                  <p:spPr bwMode="auto">
                    <a:xfrm flipH="1">
                      <a:off x="1078" y="2834"/>
                      <a:ext cx="588" cy="228"/>
                    </a:xfrm>
                    <a:custGeom>
                      <a:avLst/>
                      <a:gdLst/>
                      <a:ahLst/>
                      <a:cxnLst>
                        <a:cxn ang="0">
                          <a:pos x="0" y="124"/>
                        </a:cxn>
                        <a:cxn ang="0">
                          <a:pos x="327" y="208"/>
                        </a:cxn>
                        <a:cxn ang="0">
                          <a:pos x="538" y="86"/>
                        </a:cxn>
                        <a:cxn ang="0">
                          <a:pos x="233" y="0"/>
                        </a:cxn>
                        <a:cxn ang="0">
                          <a:pos x="0" y="124"/>
                        </a:cxn>
                      </a:cxnLst>
                      <a:rect l="0" t="0" r="r" b="b"/>
                      <a:pathLst>
                        <a:path w="538" h="208">
                          <a:moveTo>
                            <a:pt x="0" y="124"/>
                          </a:moveTo>
                          <a:lnTo>
                            <a:pt x="327" y="208"/>
                          </a:lnTo>
                          <a:lnTo>
                            <a:pt x="538" y="86"/>
                          </a:lnTo>
                          <a:lnTo>
                            <a:pt x="233" y="0"/>
                          </a:lnTo>
                          <a:lnTo>
                            <a:pt x="0" y="124"/>
                          </a:lnTo>
                          <a:close/>
                        </a:path>
                      </a:pathLst>
                    </a:custGeom>
                    <a:solidFill>
                      <a:srgbClr val="B2B2B2"/>
                    </a:solidFill>
                    <a:ln w="6350" cap="rnd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54498" name="Oval 226"/>
                    <p:cNvSpPr>
                      <a:spLocks noChangeArrowheads="1"/>
                    </p:cNvSpPr>
                    <p:nvPr/>
                  </p:nvSpPr>
                  <p:spPr bwMode="auto">
                    <a:xfrm flipH="1">
                      <a:off x="1213" y="2890"/>
                      <a:ext cx="307" cy="123"/>
                    </a:xfrm>
                    <a:prstGeom prst="ellipse">
                      <a:avLst/>
                    </a:prstGeom>
                    <a:solidFill>
                      <a:srgbClr val="B2B2B2"/>
                    </a:solidFill>
                    <a:ln w="3175" cap="rnd">
                      <a:solidFill>
                        <a:schemeClr val="tx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54499" name="Freeform 227"/>
                    <p:cNvSpPr>
                      <a:spLocks/>
                    </p:cNvSpPr>
                    <p:nvPr/>
                  </p:nvSpPr>
                  <p:spPr bwMode="auto">
                    <a:xfrm flipH="1">
                      <a:off x="1193" y="2895"/>
                      <a:ext cx="494" cy="137"/>
                    </a:xfrm>
                    <a:custGeom>
                      <a:avLst/>
                      <a:gdLst/>
                      <a:ahLst/>
                      <a:cxnLst>
                        <a:cxn ang="0">
                          <a:pos x="0" y="0"/>
                        </a:cxn>
                        <a:cxn ang="0">
                          <a:pos x="20" y="36"/>
                        </a:cxn>
                        <a:cxn ang="0">
                          <a:pos x="574" y="180"/>
                        </a:cxn>
                        <a:cxn ang="0">
                          <a:pos x="646" y="158"/>
                        </a:cxn>
                      </a:cxnLst>
                      <a:rect l="0" t="0" r="r" b="b"/>
                      <a:pathLst>
                        <a:path w="646" h="180">
                          <a:moveTo>
                            <a:pt x="0" y="0"/>
                          </a:moveTo>
                          <a:lnTo>
                            <a:pt x="20" y="36"/>
                          </a:lnTo>
                          <a:lnTo>
                            <a:pt x="574" y="180"/>
                          </a:lnTo>
                          <a:lnTo>
                            <a:pt x="646" y="158"/>
                          </a:lnTo>
                        </a:path>
                      </a:pathLst>
                    </a:custGeom>
                    <a:solidFill>
                      <a:srgbClr val="B2B2B2"/>
                    </a:solidFill>
                    <a:ln w="3175" cap="rnd" cmpd="sng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54500" name="Freeform 228"/>
                    <p:cNvSpPr>
                      <a:spLocks noChangeAspect="1"/>
                    </p:cNvSpPr>
                    <p:nvPr/>
                  </p:nvSpPr>
                  <p:spPr bwMode="auto">
                    <a:xfrm flipH="1">
                      <a:off x="952" y="2351"/>
                      <a:ext cx="617" cy="569"/>
                    </a:xfrm>
                    <a:custGeom>
                      <a:avLst/>
                      <a:gdLst/>
                      <a:ahLst/>
                      <a:cxnLst>
                        <a:cxn ang="0">
                          <a:pos x="620" y="746"/>
                        </a:cxn>
                        <a:cxn ang="0">
                          <a:pos x="808" y="525"/>
                        </a:cxn>
                        <a:cxn ang="0">
                          <a:pos x="808" y="106"/>
                        </a:cxn>
                        <a:cxn ang="0">
                          <a:pos x="336" y="0"/>
                        </a:cxn>
                        <a:cxn ang="0">
                          <a:pos x="0" y="48"/>
                        </a:cxn>
                      </a:cxnLst>
                      <a:rect l="0" t="0" r="r" b="b"/>
                      <a:pathLst>
                        <a:path w="808" h="746">
                          <a:moveTo>
                            <a:pt x="620" y="746"/>
                          </a:moveTo>
                          <a:lnTo>
                            <a:pt x="808" y="525"/>
                          </a:lnTo>
                          <a:lnTo>
                            <a:pt x="808" y="106"/>
                          </a:lnTo>
                          <a:lnTo>
                            <a:pt x="336" y="0"/>
                          </a:lnTo>
                          <a:lnTo>
                            <a:pt x="0" y="48"/>
                          </a:lnTo>
                        </a:path>
                      </a:pathLst>
                    </a:custGeom>
                    <a:gradFill rotWithShape="0">
                      <a:gsLst>
                        <a:gs pos="0">
                          <a:srgbClr val="B2B2B2"/>
                        </a:gs>
                        <a:gs pos="100000">
                          <a:srgbClr val="B2B2B2">
                            <a:gamma/>
                            <a:tint val="34118"/>
                            <a:invGamma/>
                          </a:srgbClr>
                        </a:gs>
                      </a:gsLst>
                      <a:path path="rect">
                        <a:fillToRect t="100000" r="100000"/>
                      </a:path>
                    </a:gradFill>
                    <a:ln w="3175" cap="rnd" cmpd="sng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54501" name="Freeform 229"/>
                    <p:cNvSpPr>
                      <a:spLocks noChangeAspect="1"/>
                    </p:cNvSpPr>
                    <p:nvPr/>
                  </p:nvSpPr>
                  <p:spPr bwMode="auto">
                    <a:xfrm flipH="1">
                      <a:off x="1060" y="2477"/>
                      <a:ext cx="124" cy="553"/>
                    </a:xfrm>
                    <a:custGeom>
                      <a:avLst/>
                      <a:gdLst/>
                      <a:ahLst/>
                      <a:cxnLst>
                        <a:cxn ang="0">
                          <a:pos x="0" y="644"/>
                        </a:cxn>
                        <a:cxn ang="0">
                          <a:pos x="0" y="79"/>
                        </a:cxn>
                        <a:cxn ang="0">
                          <a:pos x="144" y="0"/>
                        </a:cxn>
                        <a:cxn ang="0">
                          <a:pos x="144" y="554"/>
                        </a:cxn>
                        <a:cxn ang="0">
                          <a:pos x="0" y="644"/>
                        </a:cxn>
                      </a:cxnLst>
                      <a:rect l="0" t="0" r="r" b="b"/>
                      <a:pathLst>
                        <a:path w="144" h="644">
                          <a:moveTo>
                            <a:pt x="0" y="644"/>
                          </a:moveTo>
                          <a:lnTo>
                            <a:pt x="0" y="79"/>
                          </a:lnTo>
                          <a:lnTo>
                            <a:pt x="144" y="0"/>
                          </a:lnTo>
                          <a:lnTo>
                            <a:pt x="144" y="554"/>
                          </a:lnTo>
                          <a:lnTo>
                            <a:pt x="0" y="644"/>
                          </a:lnTo>
                        </a:path>
                      </a:pathLst>
                    </a:custGeom>
                    <a:gradFill rotWithShape="0">
                      <a:gsLst>
                        <a:gs pos="0">
                          <a:srgbClr val="B2B2B2">
                            <a:gamma/>
                            <a:tint val="34118"/>
                            <a:invGamma/>
                          </a:srgbClr>
                        </a:gs>
                        <a:gs pos="100000">
                          <a:srgbClr val="B2B2B2"/>
                        </a:gs>
                      </a:gsLst>
                      <a:lin ang="5400000" scaled="1"/>
                    </a:gradFill>
                    <a:ln w="3175" cap="rnd" cmpd="sng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54502" name="Freeform 230"/>
                    <p:cNvSpPr>
                      <a:spLocks noChangeAspect="1"/>
                    </p:cNvSpPr>
                    <p:nvPr/>
                  </p:nvSpPr>
                  <p:spPr bwMode="auto">
                    <a:xfrm flipH="1">
                      <a:off x="1060" y="2358"/>
                      <a:ext cx="673" cy="188"/>
                    </a:xfrm>
                    <a:custGeom>
                      <a:avLst/>
                      <a:gdLst/>
                      <a:ahLst/>
                      <a:cxnLst>
                        <a:cxn ang="0">
                          <a:pos x="638" y="219"/>
                        </a:cxn>
                        <a:cxn ang="0">
                          <a:pos x="0" y="67"/>
                        </a:cxn>
                        <a:cxn ang="0">
                          <a:pos x="160" y="0"/>
                        </a:cxn>
                        <a:cxn ang="0">
                          <a:pos x="782" y="139"/>
                        </a:cxn>
                        <a:cxn ang="0">
                          <a:pos x="638" y="219"/>
                        </a:cxn>
                      </a:cxnLst>
                      <a:rect l="0" t="0" r="r" b="b"/>
                      <a:pathLst>
                        <a:path w="782" h="219">
                          <a:moveTo>
                            <a:pt x="638" y="219"/>
                          </a:moveTo>
                          <a:lnTo>
                            <a:pt x="0" y="67"/>
                          </a:lnTo>
                          <a:lnTo>
                            <a:pt x="160" y="0"/>
                          </a:lnTo>
                          <a:lnTo>
                            <a:pt x="782" y="139"/>
                          </a:lnTo>
                          <a:lnTo>
                            <a:pt x="638" y="219"/>
                          </a:lnTo>
                        </a:path>
                      </a:pathLst>
                    </a:custGeom>
                    <a:solidFill>
                      <a:schemeClr val="bg1"/>
                    </a:solidFill>
                    <a:ln w="3175" cap="rnd" cmpd="sng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54503" name="Freeform 231"/>
                    <p:cNvSpPr>
                      <a:spLocks noChangeAspect="1"/>
                    </p:cNvSpPr>
                    <p:nvPr/>
                  </p:nvSpPr>
                  <p:spPr bwMode="auto">
                    <a:xfrm flipH="1">
                      <a:off x="1184" y="2413"/>
                      <a:ext cx="549" cy="619"/>
                    </a:xfrm>
                    <a:custGeom>
                      <a:avLst/>
                      <a:gdLst/>
                      <a:ahLst/>
                      <a:cxnLst>
                        <a:cxn ang="0">
                          <a:pos x="671" y="753"/>
                        </a:cxn>
                        <a:cxn ang="0">
                          <a:pos x="671" y="160"/>
                        </a:cxn>
                        <a:cxn ang="0">
                          <a:pos x="0" y="0"/>
                        </a:cxn>
                        <a:cxn ang="0">
                          <a:pos x="0" y="578"/>
                        </a:cxn>
                        <a:cxn ang="0">
                          <a:pos x="671" y="753"/>
                        </a:cxn>
                      </a:cxnLst>
                      <a:rect l="0" t="0" r="r" b="b"/>
                      <a:pathLst>
                        <a:path w="672" h="754">
                          <a:moveTo>
                            <a:pt x="671" y="753"/>
                          </a:moveTo>
                          <a:lnTo>
                            <a:pt x="671" y="160"/>
                          </a:lnTo>
                          <a:lnTo>
                            <a:pt x="0" y="0"/>
                          </a:lnTo>
                          <a:lnTo>
                            <a:pt x="0" y="578"/>
                          </a:lnTo>
                          <a:lnTo>
                            <a:pt x="671" y="753"/>
                          </a:lnTo>
                        </a:path>
                      </a:pathLst>
                    </a:custGeom>
                    <a:gradFill rotWithShape="0">
                      <a:gsLst>
                        <a:gs pos="0">
                          <a:srgbClr val="B2B2B2"/>
                        </a:gs>
                        <a:gs pos="100000">
                          <a:srgbClr val="B2B2B2">
                            <a:gamma/>
                            <a:tint val="34118"/>
                            <a:invGamma/>
                          </a:srgbClr>
                        </a:gs>
                      </a:gsLst>
                      <a:path path="rect">
                        <a:fillToRect t="100000" r="100000"/>
                      </a:path>
                    </a:gradFill>
                    <a:ln w="3175" cap="rnd" cmpd="sng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54504" name="Freeform 232"/>
                    <p:cNvSpPr>
                      <a:spLocks noChangeAspect="1"/>
                    </p:cNvSpPr>
                    <p:nvPr/>
                  </p:nvSpPr>
                  <p:spPr bwMode="auto">
                    <a:xfrm flipH="1">
                      <a:off x="1225" y="2468"/>
                      <a:ext cx="465" cy="508"/>
                    </a:xfrm>
                    <a:custGeom>
                      <a:avLst/>
                      <a:gdLst/>
                      <a:ahLst/>
                      <a:cxnLst>
                        <a:cxn ang="0">
                          <a:pos x="490" y="548"/>
                        </a:cxn>
                        <a:cxn ang="0">
                          <a:pos x="490" y="117"/>
                        </a:cxn>
                        <a:cxn ang="0">
                          <a:pos x="0" y="0"/>
                        </a:cxn>
                        <a:cxn ang="0">
                          <a:pos x="0" y="424"/>
                        </a:cxn>
                        <a:cxn ang="0">
                          <a:pos x="490" y="548"/>
                        </a:cxn>
                      </a:cxnLst>
                      <a:rect l="0" t="0" r="r" b="b"/>
                      <a:pathLst>
                        <a:path w="491" h="549">
                          <a:moveTo>
                            <a:pt x="490" y="548"/>
                          </a:moveTo>
                          <a:lnTo>
                            <a:pt x="490" y="117"/>
                          </a:lnTo>
                          <a:lnTo>
                            <a:pt x="0" y="0"/>
                          </a:lnTo>
                          <a:lnTo>
                            <a:pt x="0" y="424"/>
                          </a:lnTo>
                          <a:lnTo>
                            <a:pt x="490" y="548"/>
                          </a:lnTo>
                        </a:path>
                      </a:pathLst>
                    </a:custGeom>
                    <a:solidFill>
                      <a:srgbClr val="CECECE"/>
                    </a:solidFill>
                    <a:ln w="6350" cap="rnd" cmpd="sng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54505" name="Freeform 233"/>
                    <p:cNvSpPr>
                      <a:spLocks/>
                    </p:cNvSpPr>
                    <p:nvPr/>
                  </p:nvSpPr>
                  <p:spPr bwMode="auto">
                    <a:xfrm flipH="1">
                      <a:off x="1255" y="2502"/>
                      <a:ext cx="407" cy="437"/>
                    </a:xfrm>
                    <a:custGeom>
                      <a:avLst/>
                      <a:gdLst/>
                      <a:ahLst/>
                      <a:cxnLst>
                        <a:cxn ang="0">
                          <a:pos x="0" y="0"/>
                        </a:cxn>
                        <a:cxn ang="0">
                          <a:pos x="0" y="454"/>
                        </a:cxn>
                        <a:cxn ang="0">
                          <a:pos x="542" y="592"/>
                        </a:cxn>
                        <a:cxn ang="0">
                          <a:pos x="542" y="130"/>
                        </a:cxn>
                        <a:cxn ang="0">
                          <a:pos x="0" y="0"/>
                        </a:cxn>
                      </a:cxnLst>
                      <a:rect l="0" t="0" r="r" b="b"/>
                      <a:pathLst>
                        <a:path w="542" h="592">
                          <a:moveTo>
                            <a:pt x="0" y="0"/>
                          </a:moveTo>
                          <a:lnTo>
                            <a:pt x="0" y="454"/>
                          </a:lnTo>
                          <a:lnTo>
                            <a:pt x="542" y="592"/>
                          </a:lnTo>
                          <a:lnTo>
                            <a:pt x="542" y="130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rgbClr val="618FFD"/>
                        </a:gs>
                        <a:gs pos="100000">
                          <a:srgbClr val="618FFD">
                            <a:gamma/>
                            <a:shade val="75294"/>
                            <a:invGamma/>
                          </a:srgbClr>
                        </a:gs>
                      </a:gsLst>
                      <a:path path="rect">
                        <a:fillToRect l="100000" b="100000"/>
                      </a:path>
                    </a:gradFill>
                    <a:ln w="6350" cap="flat" cmpd="sng">
                      <a:solidFill>
                        <a:srgbClr val="777777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  <a:effectLst>
                      <a:outerShdw dist="17961" dir="2700000" algn="ctr" rotWithShape="0">
                        <a:schemeClr val="bg1"/>
                      </a:outerShdw>
                    </a:effec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54506" name="Line 234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1626" y="2538"/>
                      <a:ext cx="0" cy="67"/>
                    </a:xfrm>
                    <a:prstGeom prst="line">
                      <a:avLst/>
                    </a:prstGeom>
                    <a:noFill/>
                    <a:ln w="25400">
                      <a:solidFill>
                        <a:schemeClr val="bg1"/>
                      </a:solidFill>
                      <a:round/>
                      <a:headEnd/>
                      <a:tailEnd/>
                    </a:ln>
                    <a:effectLst/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</p:grpSp>
          <p:grpSp>
            <p:nvGrpSpPr>
              <p:cNvPr id="22" name="Group 235"/>
              <p:cNvGrpSpPr>
                <a:grpSpLocks/>
              </p:cNvGrpSpPr>
              <p:nvPr/>
            </p:nvGrpSpPr>
            <p:grpSpPr bwMode="auto">
              <a:xfrm>
                <a:off x="4438" y="2822"/>
                <a:ext cx="799" cy="1095"/>
                <a:chOff x="4146" y="1294"/>
                <a:chExt cx="836" cy="1145"/>
              </a:xfrm>
            </p:grpSpPr>
            <p:sp>
              <p:nvSpPr>
                <p:cNvPr id="54508" name="Freeform 236"/>
                <p:cNvSpPr>
                  <a:spLocks/>
                </p:cNvSpPr>
                <p:nvPr/>
              </p:nvSpPr>
              <p:spPr bwMode="auto">
                <a:xfrm>
                  <a:off x="4556" y="1515"/>
                  <a:ext cx="359" cy="341"/>
                </a:xfrm>
                <a:custGeom>
                  <a:avLst/>
                  <a:gdLst/>
                  <a:ahLst/>
                  <a:cxnLst>
                    <a:cxn ang="0">
                      <a:pos x="21" y="20"/>
                    </a:cxn>
                    <a:cxn ang="0">
                      <a:pos x="18" y="39"/>
                    </a:cxn>
                    <a:cxn ang="0">
                      <a:pos x="18" y="56"/>
                    </a:cxn>
                    <a:cxn ang="0">
                      <a:pos x="19" y="78"/>
                    </a:cxn>
                    <a:cxn ang="0">
                      <a:pos x="13" y="95"/>
                    </a:cxn>
                    <a:cxn ang="0">
                      <a:pos x="6" y="107"/>
                    </a:cxn>
                    <a:cxn ang="0">
                      <a:pos x="0" y="116"/>
                    </a:cxn>
                    <a:cxn ang="0">
                      <a:pos x="0" y="125"/>
                    </a:cxn>
                    <a:cxn ang="0">
                      <a:pos x="6" y="132"/>
                    </a:cxn>
                    <a:cxn ang="0">
                      <a:pos x="19" y="136"/>
                    </a:cxn>
                    <a:cxn ang="0">
                      <a:pos x="29" y="143"/>
                    </a:cxn>
                    <a:cxn ang="0">
                      <a:pos x="30" y="147"/>
                    </a:cxn>
                    <a:cxn ang="0">
                      <a:pos x="33" y="162"/>
                    </a:cxn>
                    <a:cxn ang="0">
                      <a:pos x="33" y="176"/>
                    </a:cxn>
                    <a:cxn ang="0">
                      <a:pos x="38" y="180"/>
                    </a:cxn>
                    <a:cxn ang="0">
                      <a:pos x="45" y="183"/>
                    </a:cxn>
                    <a:cxn ang="0">
                      <a:pos x="49" y="187"/>
                    </a:cxn>
                    <a:cxn ang="0">
                      <a:pos x="46" y="194"/>
                    </a:cxn>
                    <a:cxn ang="0">
                      <a:pos x="49" y="201"/>
                    </a:cxn>
                    <a:cxn ang="0">
                      <a:pos x="55" y="208"/>
                    </a:cxn>
                    <a:cxn ang="0">
                      <a:pos x="65" y="214"/>
                    </a:cxn>
                    <a:cxn ang="0">
                      <a:pos x="67" y="224"/>
                    </a:cxn>
                    <a:cxn ang="0">
                      <a:pos x="67" y="236"/>
                    </a:cxn>
                    <a:cxn ang="0">
                      <a:pos x="70" y="248"/>
                    </a:cxn>
                    <a:cxn ang="0">
                      <a:pos x="77" y="256"/>
                    </a:cxn>
                    <a:cxn ang="0">
                      <a:pos x="90" y="262"/>
                    </a:cxn>
                    <a:cxn ang="0">
                      <a:pos x="106" y="256"/>
                    </a:cxn>
                    <a:cxn ang="0">
                      <a:pos x="129" y="252"/>
                    </a:cxn>
                    <a:cxn ang="0">
                      <a:pos x="146" y="245"/>
                    </a:cxn>
                    <a:cxn ang="0">
                      <a:pos x="161" y="241"/>
                    </a:cxn>
                    <a:cxn ang="0">
                      <a:pos x="172" y="248"/>
                    </a:cxn>
                    <a:cxn ang="0">
                      <a:pos x="187" y="265"/>
                    </a:cxn>
                    <a:cxn ang="0">
                      <a:pos x="194" y="282"/>
                    </a:cxn>
                    <a:cxn ang="0">
                      <a:pos x="206" y="300"/>
                    </a:cxn>
                    <a:cxn ang="0">
                      <a:pos x="213" y="316"/>
                    </a:cxn>
                    <a:cxn ang="0">
                      <a:pos x="219" y="329"/>
                    </a:cxn>
                    <a:cxn ang="0">
                      <a:pos x="227" y="341"/>
                    </a:cxn>
                    <a:cxn ang="0">
                      <a:pos x="238" y="321"/>
                    </a:cxn>
                    <a:cxn ang="0">
                      <a:pos x="247" y="309"/>
                    </a:cxn>
                    <a:cxn ang="0">
                      <a:pos x="259" y="296"/>
                    </a:cxn>
                    <a:cxn ang="0">
                      <a:pos x="276" y="280"/>
                    </a:cxn>
                    <a:cxn ang="0">
                      <a:pos x="359" y="231"/>
                    </a:cxn>
                    <a:cxn ang="0">
                      <a:pos x="317" y="148"/>
                    </a:cxn>
                    <a:cxn ang="0">
                      <a:pos x="97" y="0"/>
                    </a:cxn>
                    <a:cxn ang="0">
                      <a:pos x="21" y="20"/>
                    </a:cxn>
                  </a:cxnLst>
                  <a:rect l="0" t="0" r="r" b="b"/>
                  <a:pathLst>
                    <a:path w="359" h="341">
                      <a:moveTo>
                        <a:pt x="21" y="20"/>
                      </a:moveTo>
                      <a:lnTo>
                        <a:pt x="18" y="39"/>
                      </a:lnTo>
                      <a:lnTo>
                        <a:pt x="18" y="56"/>
                      </a:lnTo>
                      <a:lnTo>
                        <a:pt x="19" y="78"/>
                      </a:lnTo>
                      <a:lnTo>
                        <a:pt x="13" y="95"/>
                      </a:lnTo>
                      <a:lnTo>
                        <a:pt x="6" y="107"/>
                      </a:lnTo>
                      <a:lnTo>
                        <a:pt x="0" y="116"/>
                      </a:lnTo>
                      <a:lnTo>
                        <a:pt x="0" y="125"/>
                      </a:lnTo>
                      <a:lnTo>
                        <a:pt x="6" y="132"/>
                      </a:lnTo>
                      <a:lnTo>
                        <a:pt x="19" y="136"/>
                      </a:lnTo>
                      <a:lnTo>
                        <a:pt x="29" y="143"/>
                      </a:lnTo>
                      <a:lnTo>
                        <a:pt x="30" y="147"/>
                      </a:lnTo>
                      <a:lnTo>
                        <a:pt x="33" y="162"/>
                      </a:lnTo>
                      <a:lnTo>
                        <a:pt x="33" y="176"/>
                      </a:lnTo>
                      <a:lnTo>
                        <a:pt x="38" y="180"/>
                      </a:lnTo>
                      <a:lnTo>
                        <a:pt x="45" y="183"/>
                      </a:lnTo>
                      <a:lnTo>
                        <a:pt x="49" y="187"/>
                      </a:lnTo>
                      <a:lnTo>
                        <a:pt x="46" y="194"/>
                      </a:lnTo>
                      <a:lnTo>
                        <a:pt x="49" y="201"/>
                      </a:lnTo>
                      <a:lnTo>
                        <a:pt x="55" y="208"/>
                      </a:lnTo>
                      <a:lnTo>
                        <a:pt x="65" y="214"/>
                      </a:lnTo>
                      <a:lnTo>
                        <a:pt x="67" y="224"/>
                      </a:lnTo>
                      <a:lnTo>
                        <a:pt x="67" y="236"/>
                      </a:lnTo>
                      <a:lnTo>
                        <a:pt x="70" y="248"/>
                      </a:lnTo>
                      <a:lnTo>
                        <a:pt x="77" y="256"/>
                      </a:lnTo>
                      <a:lnTo>
                        <a:pt x="90" y="262"/>
                      </a:lnTo>
                      <a:lnTo>
                        <a:pt x="106" y="256"/>
                      </a:lnTo>
                      <a:lnTo>
                        <a:pt x="129" y="252"/>
                      </a:lnTo>
                      <a:lnTo>
                        <a:pt x="146" y="245"/>
                      </a:lnTo>
                      <a:lnTo>
                        <a:pt x="161" y="241"/>
                      </a:lnTo>
                      <a:lnTo>
                        <a:pt x="172" y="248"/>
                      </a:lnTo>
                      <a:lnTo>
                        <a:pt x="187" y="265"/>
                      </a:lnTo>
                      <a:lnTo>
                        <a:pt x="194" y="282"/>
                      </a:lnTo>
                      <a:lnTo>
                        <a:pt x="206" y="300"/>
                      </a:lnTo>
                      <a:lnTo>
                        <a:pt x="213" y="316"/>
                      </a:lnTo>
                      <a:lnTo>
                        <a:pt x="219" y="329"/>
                      </a:lnTo>
                      <a:lnTo>
                        <a:pt x="227" y="341"/>
                      </a:lnTo>
                      <a:lnTo>
                        <a:pt x="238" y="321"/>
                      </a:lnTo>
                      <a:lnTo>
                        <a:pt x="247" y="309"/>
                      </a:lnTo>
                      <a:lnTo>
                        <a:pt x="259" y="296"/>
                      </a:lnTo>
                      <a:lnTo>
                        <a:pt x="276" y="280"/>
                      </a:lnTo>
                      <a:lnTo>
                        <a:pt x="359" y="231"/>
                      </a:lnTo>
                      <a:lnTo>
                        <a:pt x="317" y="148"/>
                      </a:lnTo>
                      <a:lnTo>
                        <a:pt x="97" y="0"/>
                      </a:lnTo>
                      <a:lnTo>
                        <a:pt x="21" y="20"/>
                      </a:lnTo>
                    </a:path>
                  </a:pathLst>
                </a:custGeom>
                <a:solidFill>
                  <a:srgbClr val="FDF3CF"/>
                </a:solidFill>
                <a:ln w="3175" cap="rnd" cmpd="sng">
                  <a:solidFill>
                    <a:srgbClr val="808080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4509" name="Freeform 237"/>
                <p:cNvSpPr>
                  <a:spLocks/>
                </p:cNvSpPr>
                <p:nvPr/>
              </p:nvSpPr>
              <p:spPr bwMode="auto">
                <a:xfrm flipH="1">
                  <a:off x="4532" y="1294"/>
                  <a:ext cx="449" cy="414"/>
                </a:xfrm>
                <a:custGeom>
                  <a:avLst/>
                  <a:gdLst/>
                  <a:ahLst/>
                  <a:cxnLst>
                    <a:cxn ang="0">
                      <a:pos x="481" y="305"/>
                    </a:cxn>
                    <a:cxn ang="0">
                      <a:pos x="503" y="281"/>
                    </a:cxn>
                    <a:cxn ang="0">
                      <a:pos x="517" y="261"/>
                    </a:cxn>
                    <a:cxn ang="0">
                      <a:pos x="526" y="237"/>
                    </a:cxn>
                    <a:cxn ang="0">
                      <a:pos x="528" y="203"/>
                    </a:cxn>
                    <a:cxn ang="0">
                      <a:pos x="526" y="185"/>
                    </a:cxn>
                    <a:cxn ang="0">
                      <a:pos x="519" y="157"/>
                    </a:cxn>
                    <a:cxn ang="0">
                      <a:pos x="508" y="126"/>
                    </a:cxn>
                    <a:cxn ang="0">
                      <a:pos x="483" y="91"/>
                    </a:cxn>
                    <a:cxn ang="0">
                      <a:pos x="457" y="59"/>
                    </a:cxn>
                    <a:cxn ang="0">
                      <a:pos x="419" y="33"/>
                    </a:cxn>
                    <a:cxn ang="0">
                      <a:pos x="399" y="20"/>
                    </a:cxn>
                    <a:cxn ang="0">
                      <a:pos x="365" y="7"/>
                    </a:cxn>
                    <a:cxn ang="0">
                      <a:pos x="330" y="0"/>
                    </a:cxn>
                    <a:cxn ang="0">
                      <a:pos x="287" y="2"/>
                    </a:cxn>
                    <a:cxn ang="0">
                      <a:pos x="234" y="7"/>
                    </a:cxn>
                    <a:cxn ang="0">
                      <a:pos x="183" y="22"/>
                    </a:cxn>
                    <a:cxn ang="0">
                      <a:pos x="125" y="61"/>
                    </a:cxn>
                    <a:cxn ang="0">
                      <a:pos x="87" y="111"/>
                    </a:cxn>
                    <a:cxn ang="0">
                      <a:pos x="62" y="148"/>
                    </a:cxn>
                    <a:cxn ang="0">
                      <a:pos x="45" y="179"/>
                    </a:cxn>
                    <a:cxn ang="0">
                      <a:pos x="31" y="242"/>
                    </a:cxn>
                    <a:cxn ang="0">
                      <a:pos x="22" y="303"/>
                    </a:cxn>
                    <a:cxn ang="0">
                      <a:pos x="9" y="333"/>
                    </a:cxn>
                    <a:cxn ang="0">
                      <a:pos x="0" y="366"/>
                    </a:cxn>
                    <a:cxn ang="0">
                      <a:pos x="9" y="401"/>
                    </a:cxn>
                    <a:cxn ang="0">
                      <a:pos x="40" y="433"/>
                    </a:cxn>
                    <a:cxn ang="0">
                      <a:pos x="96" y="457"/>
                    </a:cxn>
                    <a:cxn ang="0">
                      <a:pos x="216" y="481"/>
                    </a:cxn>
                    <a:cxn ang="0">
                      <a:pos x="307" y="486"/>
                    </a:cxn>
                    <a:cxn ang="0">
                      <a:pos x="332" y="468"/>
                    </a:cxn>
                    <a:cxn ang="0">
                      <a:pos x="345" y="468"/>
                    </a:cxn>
                    <a:cxn ang="0">
                      <a:pos x="340" y="490"/>
                    </a:cxn>
                    <a:cxn ang="0">
                      <a:pos x="380" y="488"/>
                    </a:cxn>
                    <a:cxn ang="0">
                      <a:pos x="414" y="478"/>
                    </a:cxn>
                    <a:cxn ang="0">
                      <a:pos x="374" y="440"/>
                    </a:cxn>
                    <a:cxn ang="0">
                      <a:pos x="356" y="406"/>
                    </a:cxn>
                    <a:cxn ang="0">
                      <a:pos x="356" y="358"/>
                    </a:cxn>
                    <a:cxn ang="0">
                      <a:pos x="372" y="314"/>
                    </a:cxn>
                    <a:cxn ang="0">
                      <a:pos x="388" y="297"/>
                    </a:cxn>
                    <a:cxn ang="0">
                      <a:pos x="438" y="299"/>
                    </a:cxn>
                    <a:cxn ang="0">
                      <a:pos x="481" y="305"/>
                    </a:cxn>
                  </a:cxnLst>
                  <a:rect l="0" t="0" r="r" b="b"/>
                  <a:pathLst>
                    <a:path w="529" h="491">
                      <a:moveTo>
                        <a:pt x="481" y="305"/>
                      </a:moveTo>
                      <a:lnTo>
                        <a:pt x="503" y="281"/>
                      </a:lnTo>
                      <a:lnTo>
                        <a:pt x="517" y="261"/>
                      </a:lnTo>
                      <a:lnTo>
                        <a:pt x="526" y="237"/>
                      </a:lnTo>
                      <a:lnTo>
                        <a:pt x="528" y="203"/>
                      </a:lnTo>
                      <a:lnTo>
                        <a:pt x="526" y="185"/>
                      </a:lnTo>
                      <a:lnTo>
                        <a:pt x="519" y="157"/>
                      </a:lnTo>
                      <a:lnTo>
                        <a:pt x="508" y="126"/>
                      </a:lnTo>
                      <a:lnTo>
                        <a:pt x="483" y="91"/>
                      </a:lnTo>
                      <a:lnTo>
                        <a:pt x="457" y="59"/>
                      </a:lnTo>
                      <a:lnTo>
                        <a:pt x="419" y="33"/>
                      </a:lnTo>
                      <a:lnTo>
                        <a:pt x="399" y="20"/>
                      </a:lnTo>
                      <a:lnTo>
                        <a:pt x="365" y="7"/>
                      </a:lnTo>
                      <a:lnTo>
                        <a:pt x="330" y="0"/>
                      </a:lnTo>
                      <a:lnTo>
                        <a:pt x="287" y="2"/>
                      </a:lnTo>
                      <a:lnTo>
                        <a:pt x="234" y="7"/>
                      </a:lnTo>
                      <a:lnTo>
                        <a:pt x="183" y="22"/>
                      </a:lnTo>
                      <a:lnTo>
                        <a:pt x="125" y="61"/>
                      </a:lnTo>
                      <a:lnTo>
                        <a:pt x="87" y="111"/>
                      </a:lnTo>
                      <a:lnTo>
                        <a:pt x="62" y="148"/>
                      </a:lnTo>
                      <a:lnTo>
                        <a:pt x="45" y="179"/>
                      </a:lnTo>
                      <a:lnTo>
                        <a:pt x="31" y="242"/>
                      </a:lnTo>
                      <a:lnTo>
                        <a:pt x="22" y="303"/>
                      </a:lnTo>
                      <a:lnTo>
                        <a:pt x="9" y="333"/>
                      </a:lnTo>
                      <a:lnTo>
                        <a:pt x="0" y="366"/>
                      </a:lnTo>
                      <a:lnTo>
                        <a:pt x="9" y="401"/>
                      </a:lnTo>
                      <a:lnTo>
                        <a:pt x="40" y="433"/>
                      </a:lnTo>
                      <a:lnTo>
                        <a:pt x="96" y="457"/>
                      </a:lnTo>
                      <a:lnTo>
                        <a:pt x="216" y="481"/>
                      </a:lnTo>
                      <a:lnTo>
                        <a:pt x="307" y="486"/>
                      </a:lnTo>
                      <a:lnTo>
                        <a:pt x="332" y="468"/>
                      </a:lnTo>
                      <a:lnTo>
                        <a:pt x="345" y="468"/>
                      </a:lnTo>
                      <a:lnTo>
                        <a:pt x="340" y="490"/>
                      </a:lnTo>
                      <a:lnTo>
                        <a:pt x="380" y="488"/>
                      </a:lnTo>
                      <a:lnTo>
                        <a:pt x="414" y="478"/>
                      </a:lnTo>
                      <a:lnTo>
                        <a:pt x="374" y="440"/>
                      </a:lnTo>
                      <a:lnTo>
                        <a:pt x="356" y="406"/>
                      </a:lnTo>
                      <a:lnTo>
                        <a:pt x="356" y="358"/>
                      </a:lnTo>
                      <a:lnTo>
                        <a:pt x="372" y="314"/>
                      </a:lnTo>
                      <a:lnTo>
                        <a:pt x="388" y="297"/>
                      </a:lnTo>
                      <a:lnTo>
                        <a:pt x="438" y="299"/>
                      </a:lnTo>
                      <a:lnTo>
                        <a:pt x="481" y="305"/>
                      </a:lnTo>
                    </a:path>
                  </a:pathLst>
                </a:custGeom>
                <a:gradFill rotWithShape="0">
                  <a:gsLst>
                    <a:gs pos="0">
                      <a:srgbClr val="969696"/>
                    </a:gs>
                    <a:gs pos="100000">
                      <a:srgbClr val="969696">
                        <a:gamma/>
                        <a:shade val="46275"/>
                        <a:invGamma/>
                      </a:srgbClr>
                    </a:gs>
                  </a:gsLst>
                  <a:lin ang="5400000" scaled="1"/>
                </a:gradFill>
                <a:ln w="6350" cap="rnd" cmpd="sng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4510" name="Freeform 238"/>
                <p:cNvSpPr>
                  <a:spLocks/>
                </p:cNvSpPr>
                <p:nvPr/>
              </p:nvSpPr>
              <p:spPr bwMode="auto">
                <a:xfrm flipH="1">
                  <a:off x="4600" y="1582"/>
                  <a:ext cx="35" cy="13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40" y="6"/>
                    </a:cxn>
                    <a:cxn ang="0">
                      <a:pos x="34" y="14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41" h="15">
                      <a:moveTo>
                        <a:pt x="0" y="0"/>
                      </a:moveTo>
                      <a:lnTo>
                        <a:pt x="40" y="6"/>
                      </a:lnTo>
                      <a:lnTo>
                        <a:pt x="34" y="14"/>
                      </a:lnTo>
                      <a:lnTo>
                        <a:pt x="0" y="0"/>
                      </a:lnTo>
                    </a:path>
                  </a:pathLst>
                </a:custGeom>
                <a:solidFill>
                  <a:srgbClr val="969696"/>
                </a:solidFill>
                <a:ln w="6350" cap="rnd" cmpd="sng">
                  <a:solidFill>
                    <a:srgbClr val="969696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4511" name="Freeform 239"/>
                <p:cNvSpPr>
                  <a:spLocks/>
                </p:cNvSpPr>
                <p:nvPr/>
              </p:nvSpPr>
              <p:spPr bwMode="auto">
                <a:xfrm flipH="1">
                  <a:off x="4497" y="2079"/>
                  <a:ext cx="146" cy="115"/>
                </a:xfrm>
                <a:custGeom>
                  <a:avLst/>
                  <a:gdLst/>
                  <a:ahLst/>
                  <a:cxnLst>
                    <a:cxn ang="0">
                      <a:pos x="399" y="32"/>
                    </a:cxn>
                    <a:cxn ang="0">
                      <a:pos x="449" y="67"/>
                    </a:cxn>
                    <a:cxn ang="0">
                      <a:pos x="499" y="105"/>
                    </a:cxn>
                    <a:cxn ang="0">
                      <a:pos x="524" y="136"/>
                    </a:cxn>
                    <a:cxn ang="0">
                      <a:pos x="526" y="169"/>
                    </a:cxn>
                    <a:cxn ang="0">
                      <a:pos x="543" y="176"/>
                    </a:cxn>
                    <a:cxn ang="0">
                      <a:pos x="563" y="201"/>
                    </a:cxn>
                    <a:cxn ang="0">
                      <a:pos x="572" y="220"/>
                    </a:cxn>
                    <a:cxn ang="0">
                      <a:pos x="561" y="238"/>
                    </a:cxn>
                    <a:cxn ang="0">
                      <a:pos x="551" y="259"/>
                    </a:cxn>
                    <a:cxn ang="0">
                      <a:pos x="536" y="261"/>
                    </a:cxn>
                    <a:cxn ang="0">
                      <a:pos x="499" y="240"/>
                    </a:cxn>
                    <a:cxn ang="0">
                      <a:pos x="438" y="192"/>
                    </a:cxn>
                    <a:cxn ang="0">
                      <a:pos x="422" y="153"/>
                    </a:cxn>
                    <a:cxn ang="0">
                      <a:pos x="380" y="174"/>
                    </a:cxn>
                    <a:cxn ang="0">
                      <a:pos x="334" y="176"/>
                    </a:cxn>
                    <a:cxn ang="0">
                      <a:pos x="317" y="167"/>
                    </a:cxn>
                    <a:cxn ang="0">
                      <a:pos x="311" y="167"/>
                    </a:cxn>
                    <a:cxn ang="0">
                      <a:pos x="307" y="176"/>
                    </a:cxn>
                    <a:cxn ang="0">
                      <a:pos x="305" y="186"/>
                    </a:cxn>
                    <a:cxn ang="0">
                      <a:pos x="300" y="182"/>
                    </a:cxn>
                    <a:cxn ang="0">
                      <a:pos x="292" y="178"/>
                    </a:cxn>
                    <a:cxn ang="0">
                      <a:pos x="280" y="178"/>
                    </a:cxn>
                    <a:cxn ang="0">
                      <a:pos x="259" y="186"/>
                    </a:cxn>
                    <a:cxn ang="0">
                      <a:pos x="240" y="192"/>
                    </a:cxn>
                    <a:cxn ang="0">
                      <a:pos x="215" y="211"/>
                    </a:cxn>
                    <a:cxn ang="0">
                      <a:pos x="188" y="236"/>
                    </a:cxn>
                    <a:cxn ang="0">
                      <a:pos x="171" y="272"/>
                    </a:cxn>
                    <a:cxn ang="0">
                      <a:pos x="184" y="307"/>
                    </a:cxn>
                    <a:cxn ang="0">
                      <a:pos x="217" y="328"/>
                    </a:cxn>
                    <a:cxn ang="0">
                      <a:pos x="244" y="338"/>
                    </a:cxn>
                    <a:cxn ang="0">
                      <a:pos x="267" y="322"/>
                    </a:cxn>
                    <a:cxn ang="0">
                      <a:pos x="315" y="324"/>
                    </a:cxn>
                    <a:cxn ang="0">
                      <a:pos x="371" y="345"/>
                    </a:cxn>
                    <a:cxn ang="0">
                      <a:pos x="378" y="376"/>
                    </a:cxn>
                    <a:cxn ang="0">
                      <a:pos x="355" y="407"/>
                    </a:cxn>
                    <a:cxn ang="0">
                      <a:pos x="330" y="424"/>
                    </a:cxn>
                    <a:cxn ang="0">
                      <a:pos x="286" y="439"/>
                    </a:cxn>
                    <a:cxn ang="0">
                      <a:pos x="190" y="447"/>
                    </a:cxn>
                    <a:cxn ang="0">
                      <a:pos x="92" y="434"/>
                    </a:cxn>
                    <a:cxn ang="0">
                      <a:pos x="50" y="416"/>
                    </a:cxn>
                    <a:cxn ang="0">
                      <a:pos x="52" y="359"/>
                    </a:cxn>
                    <a:cxn ang="0">
                      <a:pos x="37" y="251"/>
                    </a:cxn>
                    <a:cxn ang="0">
                      <a:pos x="16" y="123"/>
                    </a:cxn>
                    <a:cxn ang="0">
                      <a:pos x="2" y="71"/>
                    </a:cxn>
                    <a:cxn ang="0">
                      <a:pos x="14" y="78"/>
                    </a:cxn>
                    <a:cxn ang="0">
                      <a:pos x="56" y="80"/>
                    </a:cxn>
                    <a:cxn ang="0">
                      <a:pos x="117" y="67"/>
                    </a:cxn>
                    <a:cxn ang="0">
                      <a:pos x="231" y="32"/>
                    </a:cxn>
                    <a:cxn ang="0">
                      <a:pos x="282" y="15"/>
                    </a:cxn>
                    <a:cxn ang="0">
                      <a:pos x="336" y="0"/>
                    </a:cxn>
                    <a:cxn ang="0">
                      <a:pos x="371" y="5"/>
                    </a:cxn>
                  </a:cxnLst>
                  <a:rect l="0" t="0" r="r" b="b"/>
                  <a:pathLst>
                    <a:path w="574" h="447">
                      <a:moveTo>
                        <a:pt x="384" y="15"/>
                      </a:moveTo>
                      <a:lnTo>
                        <a:pt x="392" y="25"/>
                      </a:lnTo>
                      <a:lnTo>
                        <a:pt x="399" y="32"/>
                      </a:lnTo>
                      <a:lnTo>
                        <a:pt x="411" y="40"/>
                      </a:lnTo>
                      <a:lnTo>
                        <a:pt x="422" y="50"/>
                      </a:lnTo>
                      <a:lnTo>
                        <a:pt x="449" y="67"/>
                      </a:lnTo>
                      <a:lnTo>
                        <a:pt x="476" y="86"/>
                      </a:lnTo>
                      <a:lnTo>
                        <a:pt x="488" y="96"/>
                      </a:lnTo>
                      <a:lnTo>
                        <a:pt x="499" y="105"/>
                      </a:lnTo>
                      <a:lnTo>
                        <a:pt x="509" y="115"/>
                      </a:lnTo>
                      <a:lnTo>
                        <a:pt x="518" y="124"/>
                      </a:lnTo>
                      <a:lnTo>
                        <a:pt x="524" y="136"/>
                      </a:lnTo>
                      <a:lnTo>
                        <a:pt x="528" y="146"/>
                      </a:lnTo>
                      <a:lnTo>
                        <a:pt x="528" y="157"/>
                      </a:lnTo>
                      <a:lnTo>
                        <a:pt x="526" y="169"/>
                      </a:lnTo>
                      <a:lnTo>
                        <a:pt x="530" y="169"/>
                      </a:lnTo>
                      <a:lnTo>
                        <a:pt x="536" y="171"/>
                      </a:lnTo>
                      <a:lnTo>
                        <a:pt x="543" y="176"/>
                      </a:lnTo>
                      <a:lnTo>
                        <a:pt x="549" y="184"/>
                      </a:lnTo>
                      <a:lnTo>
                        <a:pt x="557" y="194"/>
                      </a:lnTo>
                      <a:lnTo>
                        <a:pt x="563" y="201"/>
                      </a:lnTo>
                      <a:lnTo>
                        <a:pt x="568" y="211"/>
                      </a:lnTo>
                      <a:lnTo>
                        <a:pt x="574" y="217"/>
                      </a:lnTo>
                      <a:lnTo>
                        <a:pt x="572" y="220"/>
                      </a:lnTo>
                      <a:lnTo>
                        <a:pt x="568" y="226"/>
                      </a:lnTo>
                      <a:lnTo>
                        <a:pt x="565" y="232"/>
                      </a:lnTo>
                      <a:lnTo>
                        <a:pt x="561" y="238"/>
                      </a:lnTo>
                      <a:lnTo>
                        <a:pt x="557" y="245"/>
                      </a:lnTo>
                      <a:lnTo>
                        <a:pt x="553" y="251"/>
                      </a:lnTo>
                      <a:lnTo>
                        <a:pt x="551" y="259"/>
                      </a:lnTo>
                      <a:lnTo>
                        <a:pt x="549" y="265"/>
                      </a:lnTo>
                      <a:lnTo>
                        <a:pt x="543" y="265"/>
                      </a:lnTo>
                      <a:lnTo>
                        <a:pt x="536" y="261"/>
                      </a:lnTo>
                      <a:lnTo>
                        <a:pt x="528" y="257"/>
                      </a:lnTo>
                      <a:lnTo>
                        <a:pt x="518" y="251"/>
                      </a:lnTo>
                      <a:lnTo>
                        <a:pt x="499" y="240"/>
                      </a:lnTo>
                      <a:lnTo>
                        <a:pt x="478" y="222"/>
                      </a:lnTo>
                      <a:lnTo>
                        <a:pt x="457" y="207"/>
                      </a:lnTo>
                      <a:lnTo>
                        <a:pt x="438" y="192"/>
                      </a:lnTo>
                      <a:lnTo>
                        <a:pt x="421" y="178"/>
                      </a:lnTo>
                      <a:lnTo>
                        <a:pt x="409" y="169"/>
                      </a:lnTo>
                      <a:lnTo>
                        <a:pt x="422" y="153"/>
                      </a:lnTo>
                      <a:lnTo>
                        <a:pt x="409" y="163"/>
                      </a:lnTo>
                      <a:lnTo>
                        <a:pt x="396" y="169"/>
                      </a:lnTo>
                      <a:lnTo>
                        <a:pt x="380" y="174"/>
                      </a:lnTo>
                      <a:lnTo>
                        <a:pt x="365" y="178"/>
                      </a:lnTo>
                      <a:lnTo>
                        <a:pt x="350" y="180"/>
                      </a:lnTo>
                      <a:lnTo>
                        <a:pt x="334" y="176"/>
                      </a:lnTo>
                      <a:lnTo>
                        <a:pt x="328" y="174"/>
                      </a:lnTo>
                      <a:lnTo>
                        <a:pt x="323" y="171"/>
                      </a:lnTo>
                      <a:lnTo>
                        <a:pt x="317" y="167"/>
                      </a:lnTo>
                      <a:lnTo>
                        <a:pt x="311" y="161"/>
                      </a:lnTo>
                      <a:lnTo>
                        <a:pt x="311" y="165"/>
                      </a:lnTo>
                      <a:lnTo>
                        <a:pt x="311" y="167"/>
                      </a:lnTo>
                      <a:lnTo>
                        <a:pt x="309" y="171"/>
                      </a:lnTo>
                      <a:lnTo>
                        <a:pt x="309" y="172"/>
                      </a:lnTo>
                      <a:lnTo>
                        <a:pt x="307" y="176"/>
                      </a:lnTo>
                      <a:lnTo>
                        <a:pt x="307" y="178"/>
                      </a:lnTo>
                      <a:lnTo>
                        <a:pt x="305" y="182"/>
                      </a:lnTo>
                      <a:lnTo>
                        <a:pt x="305" y="186"/>
                      </a:lnTo>
                      <a:lnTo>
                        <a:pt x="303" y="184"/>
                      </a:lnTo>
                      <a:lnTo>
                        <a:pt x="302" y="184"/>
                      </a:lnTo>
                      <a:lnTo>
                        <a:pt x="300" y="182"/>
                      </a:lnTo>
                      <a:lnTo>
                        <a:pt x="296" y="182"/>
                      </a:lnTo>
                      <a:lnTo>
                        <a:pt x="294" y="180"/>
                      </a:lnTo>
                      <a:lnTo>
                        <a:pt x="292" y="178"/>
                      </a:lnTo>
                      <a:lnTo>
                        <a:pt x="290" y="178"/>
                      </a:lnTo>
                      <a:lnTo>
                        <a:pt x="288" y="176"/>
                      </a:lnTo>
                      <a:lnTo>
                        <a:pt x="280" y="178"/>
                      </a:lnTo>
                      <a:lnTo>
                        <a:pt x="273" y="180"/>
                      </a:lnTo>
                      <a:lnTo>
                        <a:pt x="267" y="182"/>
                      </a:lnTo>
                      <a:lnTo>
                        <a:pt x="259" y="186"/>
                      </a:lnTo>
                      <a:lnTo>
                        <a:pt x="254" y="188"/>
                      </a:lnTo>
                      <a:lnTo>
                        <a:pt x="246" y="192"/>
                      </a:lnTo>
                      <a:lnTo>
                        <a:pt x="240" y="192"/>
                      </a:lnTo>
                      <a:lnTo>
                        <a:pt x="232" y="194"/>
                      </a:lnTo>
                      <a:lnTo>
                        <a:pt x="225" y="201"/>
                      </a:lnTo>
                      <a:lnTo>
                        <a:pt x="215" y="211"/>
                      </a:lnTo>
                      <a:lnTo>
                        <a:pt x="208" y="219"/>
                      </a:lnTo>
                      <a:lnTo>
                        <a:pt x="198" y="226"/>
                      </a:lnTo>
                      <a:lnTo>
                        <a:pt x="188" y="236"/>
                      </a:lnTo>
                      <a:lnTo>
                        <a:pt x="181" y="247"/>
                      </a:lnTo>
                      <a:lnTo>
                        <a:pt x="175" y="259"/>
                      </a:lnTo>
                      <a:lnTo>
                        <a:pt x="171" y="272"/>
                      </a:lnTo>
                      <a:lnTo>
                        <a:pt x="171" y="288"/>
                      </a:lnTo>
                      <a:lnTo>
                        <a:pt x="175" y="297"/>
                      </a:lnTo>
                      <a:lnTo>
                        <a:pt x="184" y="307"/>
                      </a:lnTo>
                      <a:lnTo>
                        <a:pt x="194" y="315"/>
                      </a:lnTo>
                      <a:lnTo>
                        <a:pt x="206" y="322"/>
                      </a:lnTo>
                      <a:lnTo>
                        <a:pt x="217" y="328"/>
                      </a:lnTo>
                      <a:lnTo>
                        <a:pt x="229" y="332"/>
                      </a:lnTo>
                      <a:lnTo>
                        <a:pt x="238" y="336"/>
                      </a:lnTo>
                      <a:lnTo>
                        <a:pt x="244" y="338"/>
                      </a:lnTo>
                      <a:lnTo>
                        <a:pt x="252" y="330"/>
                      </a:lnTo>
                      <a:lnTo>
                        <a:pt x="257" y="326"/>
                      </a:lnTo>
                      <a:lnTo>
                        <a:pt x="267" y="322"/>
                      </a:lnTo>
                      <a:lnTo>
                        <a:pt x="275" y="320"/>
                      </a:lnTo>
                      <a:lnTo>
                        <a:pt x="294" y="320"/>
                      </a:lnTo>
                      <a:lnTo>
                        <a:pt x="315" y="324"/>
                      </a:lnTo>
                      <a:lnTo>
                        <a:pt x="334" y="330"/>
                      </a:lnTo>
                      <a:lnTo>
                        <a:pt x="353" y="338"/>
                      </a:lnTo>
                      <a:lnTo>
                        <a:pt x="371" y="345"/>
                      </a:lnTo>
                      <a:lnTo>
                        <a:pt x="384" y="353"/>
                      </a:lnTo>
                      <a:lnTo>
                        <a:pt x="382" y="364"/>
                      </a:lnTo>
                      <a:lnTo>
                        <a:pt x="378" y="376"/>
                      </a:lnTo>
                      <a:lnTo>
                        <a:pt x="373" y="387"/>
                      </a:lnTo>
                      <a:lnTo>
                        <a:pt x="365" y="397"/>
                      </a:lnTo>
                      <a:lnTo>
                        <a:pt x="355" y="407"/>
                      </a:lnTo>
                      <a:lnTo>
                        <a:pt x="346" y="414"/>
                      </a:lnTo>
                      <a:lnTo>
                        <a:pt x="338" y="420"/>
                      </a:lnTo>
                      <a:lnTo>
                        <a:pt x="330" y="424"/>
                      </a:lnTo>
                      <a:lnTo>
                        <a:pt x="317" y="430"/>
                      </a:lnTo>
                      <a:lnTo>
                        <a:pt x="303" y="435"/>
                      </a:lnTo>
                      <a:lnTo>
                        <a:pt x="286" y="439"/>
                      </a:lnTo>
                      <a:lnTo>
                        <a:pt x="269" y="441"/>
                      </a:lnTo>
                      <a:lnTo>
                        <a:pt x="231" y="447"/>
                      </a:lnTo>
                      <a:lnTo>
                        <a:pt x="190" y="447"/>
                      </a:lnTo>
                      <a:lnTo>
                        <a:pt x="148" y="445"/>
                      </a:lnTo>
                      <a:lnTo>
                        <a:pt x="110" y="439"/>
                      </a:lnTo>
                      <a:lnTo>
                        <a:pt x="92" y="434"/>
                      </a:lnTo>
                      <a:lnTo>
                        <a:pt x="77" y="430"/>
                      </a:lnTo>
                      <a:lnTo>
                        <a:pt x="62" y="424"/>
                      </a:lnTo>
                      <a:lnTo>
                        <a:pt x="50" y="416"/>
                      </a:lnTo>
                      <a:lnTo>
                        <a:pt x="52" y="397"/>
                      </a:lnTo>
                      <a:lnTo>
                        <a:pt x="52" y="378"/>
                      </a:lnTo>
                      <a:lnTo>
                        <a:pt x="52" y="359"/>
                      </a:lnTo>
                      <a:lnTo>
                        <a:pt x="52" y="338"/>
                      </a:lnTo>
                      <a:lnTo>
                        <a:pt x="46" y="295"/>
                      </a:lnTo>
                      <a:lnTo>
                        <a:pt x="37" y="251"/>
                      </a:lnTo>
                      <a:lnTo>
                        <a:pt x="29" y="207"/>
                      </a:lnTo>
                      <a:lnTo>
                        <a:pt x="21" y="165"/>
                      </a:lnTo>
                      <a:lnTo>
                        <a:pt x="16" y="123"/>
                      </a:lnTo>
                      <a:lnTo>
                        <a:pt x="12" y="82"/>
                      </a:lnTo>
                      <a:lnTo>
                        <a:pt x="0" y="67"/>
                      </a:lnTo>
                      <a:lnTo>
                        <a:pt x="2" y="71"/>
                      </a:lnTo>
                      <a:lnTo>
                        <a:pt x="4" y="73"/>
                      </a:lnTo>
                      <a:lnTo>
                        <a:pt x="8" y="76"/>
                      </a:lnTo>
                      <a:lnTo>
                        <a:pt x="14" y="78"/>
                      </a:lnTo>
                      <a:lnTo>
                        <a:pt x="25" y="80"/>
                      </a:lnTo>
                      <a:lnTo>
                        <a:pt x="39" y="80"/>
                      </a:lnTo>
                      <a:lnTo>
                        <a:pt x="56" y="80"/>
                      </a:lnTo>
                      <a:lnTo>
                        <a:pt x="75" y="76"/>
                      </a:lnTo>
                      <a:lnTo>
                        <a:pt x="96" y="73"/>
                      </a:lnTo>
                      <a:lnTo>
                        <a:pt x="117" y="67"/>
                      </a:lnTo>
                      <a:lnTo>
                        <a:pt x="158" y="55"/>
                      </a:lnTo>
                      <a:lnTo>
                        <a:pt x="198" y="42"/>
                      </a:lnTo>
                      <a:lnTo>
                        <a:pt x="231" y="32"/>
                      </a:lnTo>
                      <a:lnTo>
                        <a:pt x="250" y="27"/>
                      </a:lnTo>
                      <a:lnTo>
                        <a:pt x="265" y="21"/>
                      </a:lnTo>
                      <a:lnTo>
                        <a:pt x="282" y="15"/>
                      </a:lnTo>
                      <a:lnTo>
                        <a:pt x="300" y="9"/>
                      </a:lnTo>
                      <a:lnTo>
                        <a:pt x="317" y="4"/>
                      </a:lnTo>
                      <a:lnTo>
                        <a:pt x="336" y="0"/>
                      </a:lnTo>
                      <a:lnTo>
                        <a:pt x="353" y="0"/>
                      </a:lnTo>
                      <a:lnTo>
                        <a:pt x="361" y="2"/>
                      </a:lnTo>
                      <a:lnTo>
                        <a:pt x="371" y="5"/>
                      </a:lnTo>
                      <a:lnTo>
                        <a:pt x="378" y="9"/>
                      </a:lnTo>
                      <a:lnTo>
                        <a:pt x="384" y="15"/>
                      </a:lnTo>
                      <a:close/>
                    </a:path>
                  </a:pathLst>
                </a:custGeom>
                <a:solidFill>
                  <a:srgbClr val="FDF3CF"/>
                </a:solidFill>
                <a:ln w="3175" cap="rnd" cmpd="sng">
                  <a:solidFill>
                    <a:srgbClr val="969696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4512" name="Freeform 240"/>
                <p:cNvSpPr>
                  <a:spLocks/>
                </p:cNvSpPr>
                <p:nvPr/>
              </p:nvSpPr>
              <p:spPr bwMode="auto">
                <a:xfrm rot="1622053" flipH="1">
                  <a:off x="4146" y="2220"/>
                  <a:ext cx="449" cy="153"/>
                </a:xfrm>
                <a:custGeom>
                  <a:avLst/>
                  <a:gdLst/>
                  <a:ahLst/>
                  <a:cxnLst>
                    <a:cxn ang="0">
                      <a:pos x="455" y="32"/>
                    </a:cxn>
                    <a:cxn ang="0">
                      <a:pos x="468" y="46"/>
                    </a:cxn>
                    <a:cxn ang="0">
                      <a:pos x="487" y="65"/>
                    </a:cxn>
                    <a:cxn ang="0">
                      <a:pos x="498" y="74"/>
                    </a:cxn>
                    <a:cxn ang="0">
                      <a:pos x="504" y="90"/>
                    </a:cxn>
                    <a:cxn ang="0">
                      <a:pos x="517" y="104"/>
                    </a:cxn>
                    <a:cxn ang="0">
                      <a:pos x="527" y="112"/>
                    </a:cxn>
                    <a:cxn ang="0">
                      <a:pos x="539" y="116"/>
                    </a:cxn>
                    <a:cxn ang="0">
                      <a:pos x="555" y="124"/>
                    </a:cxn>
                    <a:cxn ang="0">
                      <a:pos x="553" y="138"/>
                    </a:cxn>
                    <a:cxn ang="0">
                      <a:pos x="543" y="144"/>
                    </a:cxn>
                    <a:cxn ang="0">
                      <a:pos x="527" y="146"/>
                    </a:cxn>
                    <a:cxn ang="0">
                      <a:pos x="513" y="138"/>
                    </a:cxn>
                    <a:cxn ang="0">
                      <a:pos x="489" y="130"/>
                    </a:cxn>
                    <a:cxn ang="0">
                      <a:pos x="463" y="130"/>
                    </a:cxn>
                    <a:cxn ang="0">
                      <a:pos x="452" y="129"/>
                    </a:cxn>
                    <a:cxn ang="0">
                      <a:pos x="428" y="135"/>
                    </a:cxn>
                    <a:cxn ang="0">
                      <a:pos x="392" y="158"/>
                    </a:cxn>
                    <a:cxn ang="0">
                      <a:pos x="359" y="178"/>
                    </a:cxn>
                    <a:cxn ang="0">
                      <a:pos x="325" y="185"/>
                    </a:cxn>
                    <a:cxn ang="0">
                      <a:pos x="284" y="189"/>
                    </a:cxn>
                    <a:cxn ang="0">
                      <a:pos x="249" y="185"/>
                    </a:cxn>
                    <a:cxn ang="0">
                      <a:pos x="210" y="182"/>
                    </a:cxn>
                    <a:cxn ang="0">
                      <a:pos x="178" y="176"/>
                    </a:cxn>
                    <a:cxn ang="0">
                      <a:pos x="134" y="169"/>
                    </a:cxn>
                    <a:cxn ang="0">
                      <a:pos x="82" y="156"/>
                    </a:cxn>
                    <a:cxn ang="0">
                      <a:pos x="30" y="139"/>
                    </a:cxn>
                    <a:cxn ang="0">
                      <a:pos x="8" y="124"/>
                    </a:cxn>
                    <a:cxn ang="0">
                      <a:pos x="0" y="122"/>
                    </a:cxn>
                    <a:cxn ang="0">
                      <a:pos x="35" y="90"/>
                    </a:cxn>
                    <a:cxn ang="0">
                      <a:pos x="68" y="49"/>
                    </a:cxn>
                    <a:cxn ang="0">
                      <a:pos x="72" y="29"/>
                    </a:cxn>
                    <a:cxn ang="0">
                      <a:pos x="129" y="53"/>
                    </a:cxn>
                    <a:cxn ang="0">
                      <a:pos x="180" y="74"/>
                    </a:cxn>
                    <a:cxn ang="0">
                      <a:pos x="236" y="93"/>
                    </a:cxn>
                    <a:cxn ang="0">
                      <a:pos x="273" y="99"/>
                    </a:cxn>
                    <a:cxn ang="0">
                      <a:pos x="296" y="72"/>
                    </a:cxn>
                    <a:cxn ang="0">
                      <a:pos x="323" y="48"/>
                    </a:cxn>
                    <a:cxn ang="0">
                      <a:pos x="347" y="27"/>
                    </a:cxn>
                    <a:cxn ang="0">
                      <a:pos x="368" y="7"/>
                    </a:cxn>
                    <a:cxn ang="0">
                      <a:pos x="398" y="0"/>
                    </a:cxn>
                    <a:cxn ang="0">
                      <a:pos x="409" y="6"/>
                    </a:cxn>
                    <a:cxn ang="0">
                      <a:pos x="421" y="18"/>
                    </a:cxn>
                    <a:cxn ang="0">
                      <a:pos x="438" y="24"/>
                    </a:cxn>
                    <a:cxn ang="0">
                      <a:pos x="455" y="32"/>
                    </a:cxn>
                  </a:cxnLst>
                  <a:rect l="0" t="0" r="r" b="b"/>
                  <a:pathLst>
                    <a:path w="556" h="190">
                      <a:moveTo>
                        <a:pt x="455" y="32"/>
                      </a:moveTo>
                      <a:lnTo>
                        <a:pt x="468" y="46"/>
                      </a:lnTo>
                      <a:lnTo>
                        <a:pt x="487" y="65"/>
                      </a:lnTo>
                      <a:lnTo>
                        <a:pt x="498" y="74"/>
                      </a:lnTo>
                      <a:lnTo>
                        <a:pt x="504" y="90"/>
                      </a:lnTo>
                      <a:lnTo>
                        <a:pt x="517" y="104"/>
                      </a:lnTo>
                      <a:lnTo>
                        <a:pt x="527" y="112"/>
                      </a:lnTo>
                      <a:lnTo>
                        <a:pt x="539" y="116"/>
                      </a:lnTo>
                      <a:lnTo>
                        <a:pt x="555" y="124"/>
                      </a:lnTo>
                      <a:lnTo>
                        <a:pt x="553" y="138"/>
                      </a:lnTo>
                      <a:lnTo>
                        <a:pt x="543" y="144"/>
                      </a:lnTo>
                      <a:lnTo>
                        <a:pt x="527" y="146"/>
                      </a:lnTo>
                      <a:lnTo>
                        <a:pt x="513" y="138"/>
                      </a:lnTo>
                      <a:lnTo>
                        <a:pt x="489" y="130"/>
                      </a:lnTo>
                      <a:lnTo>
                        <a:pt x="463" y="130"/>
                      </a:lnTo>
                      <a:lnTo>
                        <a:pt x="452" y="129"/>
                      </a:lnTo>
                      <a:lnTo>
                        <a:pt x="428" y="135"/>
                      </a:lnTo>
                      <a:lnTo>
                        <a:pt x="392" y="158"/>
                      </a:lnTo>
                      <a:lnTo>
                        <a:pt x="359" y="178"/>
                      </a:lnTo>
                      <a:lnTo>
                        <a:pt x="325" y="185"/>
                      </a:lnTo>
                      <a:lnTo>
                        <a:pt x="284" y="189"/>
                      </a:lnTo>
                      <a:lnTo>
                        <a:pt x="249" y="185"/>
                      </a:lnTo>
                      <a:lnTo>
                        <a:pt x="210" y="182"/>
                      </a:lnTo>
                      <a:lnTo>
                        <a:pt x="178" y="176"/>
                      </a:lnTo>
                      <a:lnTo>
                        <a:pt x="134" y="169"/>
                      </a:lnTo>
                      <a:lnTo>
                        <a:pt x="82" y="156"/>
                      </a:lnTo>
                      <a:lnTo>
                        <a:pt x="30" y="139"/>
                      </a:lnTo>
                      <a:lnTo>
                        <a:pt x="8" y="124"/>
                      </a:lnTo>
                      <a:lnTo>
                        <a:pt x="0" y="122"/>
                      </a:lnTo>
                      <a:lnTo>
                        <a:pt x="35" y="90"/>
                      </a:lnTo>
                      <a:lnTo>
                        <a:pt x="68" y="49"/>
                      </a:lnTo>
                      <a:lnTo>
                        <a:pt x="72" y="29"/>
                      </a:lnTo>
                      <a:lnTo>
                        <a:pt x="129" y="53"/>
                      </a:lnTo>
                      <a:lnTo>
                        <a:pt x="180" y="74"/>
                      </a:lnTo>
                      <a:lnTo>
                        <a:pt x="236" y="93"/>
                      </a:lnTo>
                      <a:lnTo>
                        <a:pt x="273" y="99"/>
                      </a:lnTo>
                      <a:lnTo>
                        <a:pt x="296" y="72"/>
                      </a:lnTo>
                      <a:lnTo>
                        <a:pt x="323" y="48"/>
                      </a:lnTo>
                      <a:lnTo>
                        <a:pt x="347" y="27"/>
                      </a:lnTo>
                      <a:lnTo>
                        <a:pt x="368" y="7"/>
                      </a:lnTo>
                      <a:lnTo>
                        <a:pt x="398" y="0"/>
                      </a:lnTo>
                      <a:lnTo>
                        <a:pt x="409" y="6"/>
                      </a:lnTo>
                      <a:lnTo>
                        <a:pt x="421" y="18"/>
                      </a:lnTo>
                      <a:lnTo>
                        <a:pt x="438" y="24"/>
                      </a:lnTo>
                      <a:lnTo>
                        <a:pt x="455" y="32"/>
                      </a:lnTo>
                    </a:path>
                  </a:pathLst>
                </a:custGeom>
                <a:solidFill>
                  <a:srgbClr val="FDF3CF"/>
                </a:solidFill>
                <a:ln w="3175" cap="rnd" cmpd="sng">
                  <a:solidFill>
                    <a:srgbClr val="808080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4513" name="Freeform 241"/>
                <p:cNvSpPr>
                  <a:spLocks/>
                </p:cNvSpPr>
                <p:nvPr/>
              </p:nvSpPr>
              <p:spPr bwMode="auto">
                <a:xfrm flipH="1">
                  <a:off x="4315" y="1726"/>
                  <a:ext cx="667" cy="713"/>
                </a:xfrm>
                <a:custGeom>
                  <a:avLst/>
                  <a:gdLst/>
                  <a:ahLst/>
                  <a:cxnLst>
                    <a:cxn ang="0">
                      <a:pos x="68" y="0"/>
                    </a:cxn>
                    <a:cxn ang="0">
                      <a:pos x="208" y="76"/>
                    </a:cxn>
                    <a:cxn ang="0">
                      <a:pos x="256" y="104"/>
                    </a:cxn>
                    <a:cxn ang="0">
                      <a:pos x="280" y="164"/>
                    </a:cxn>
                    <a:cxn ang="0">
                      <a:pos x="304" y="216"/>
                    </a:cxn>
                    <a:cxn ang="0">
                      <a:pos x="328" y="236"/>
                    </a:cxn>
                    <a:cxn ang="0">
                      <a:pos x="368" y="284"/>
                    </a:cxn>
                    <a:cxn ang="0">
                      <a:pos x="432" y="416"/>
                    </a:cxn>
                    <a:cxn ang="0">
                      <a:pos x="444" y="500"/>
                    </a:cxn>
                    <a:cxn ang="0">
                      <a:pos x="456" y="606"/>
                    </a:cxn>
                    <a:cxn ang="0">
                      <a:pos x="477" y="654"/>
                    </a:cxn>
                    <a:cxn ang="0">
                      <a:pos x="534" y="681"/>
                    </a:cxn>
                    <a:cxn ang="0">
                      <a:pos x="618" y="708"/>
                    </a:cxn>
                    <a:cxn ang="0">
                      <a:pos x="708" y="708"/>
                    </a:cxn>
                    <a:cxn ang="0">
                      <a:pos x="774" y="768"/>
                    </a:cxn>
                    <a:cxn ang="0">
                      <a:pos x="825" y="816"/>
                    </a:cxn>
                    <a:cxn ang="0">
                      <a:pos x="792" y="870"/>
                    </a:cxn>
                    <a:cxn ang="0">
                      <a:pos x="572" y="878"/>
                    </a:cxn>
                    <a:cxn ang="0">
                      <a:pos x="4" y="878"/>
                    </a:cxn>
                    <a:cxn ang="0">
                      <a:pos x="4" y="48"/>
                    </a:cxn>
                    <a:cxn ang="0">
                      <a:pos x="64" y="0"/>
                    </a:cxn>
                  </a:cxnLst>
                  <a:rect l="0" t="0" r="r" b="b"/>
                  <a:pathLst>
                    <a:path w="825" h="882">
                      <a:moveTo>
                        <a:pt x="68" y="0"/>
                      </a:moveTo>
                      <a:cubicBezTo>
                        <a:pt x="118" y="17"/>
                        <a:pt x="156" y="63"/>
                        <a:pt x="208" y="76"/>
                      </a:cubicBezTo>
                      <a:cubicBezTo>
                        <a:pt x="225" y="87"/>
                        <a:pt x="240" y="93"/>
                        <a:pt x="256" y="104"/>
                      </a:cubicBezTo>
                      <a:cubicBezTo>
                        <a:pt x="272" y="128"/>
                        <a:pt x="271" y="137"/>
                        <a:pt x="280" y="164"/>
                      </a:cubicBezTo>
                      <a:cubicBezTo>
                        <a:pt x="283" y="191"/>
                        <a:pt x="278" y="207"/>
                        <a:pt x="304" y="216"/>
                      </a:cubicBezTo>
                      <a:cubicBezTo>
                        <a:pt x="311" y="223"/>
                        <a:pt x="321" y="228"/>
                        <a:pt x="328" y="236"/>
                      </a:cubicBezTo>
                      <a:cubicBezTo>
                        <a:pt x="344" y="254"/>
                        <a:pt x="348" y="270"/>
                        <a:pt x="368" y="284"/>
                      </a:cubicBezTo>
                      <a:cubicBezTo>
                        <a:pt x="384" y="331"/>
                        <a:pt x="422" y="365"/>
                        <a:pt x="432" y="416"/>
                      </a:cubicBezTo>
                      <a:cubicBezTo>
                        <a:pt x="438" y="444"/>
                        <a:pt x="444" y="500"/>
                        <a:pt x="444" y="500"/>
                      </a:cubicBezTo>
                      <a:cubicBezTo>
                        <a:pt x="451" y="530"/>
                        <a:pt x="448" y="584"/>
                        <a:pt x="456" y="606"/>
                      </a:cubicBezTo>
                      <a:cubicBezTo>
                        <a:pt x="461" y="632"/>
                        <a:pt x="464" y="642"/>
                        <a:pt x="477" y="654"/>
                      </a:cubicBezTo>
                      <a:cubicBezTo>
                        <a:pt x="490" y="666"/>
                        <a:pt x="511" y="672"/>
                        <a:pt x="534" y="681"/>
                      </a:cubicBezTo>
                      <a:cubicBezTo>
                        <a:pt x="557" y="690"/>
                        <a:pt x="589" y="704"/>
                        <a:pt x="618" y="708"/>
                      </a:cubicBezTo>
                      <a:cubicBezTo>
                        <a:pt x="674" y="706"/>
                        <a:pt x="648" y="669"/>
                        <a:pt x="708" y="708"/>
                      </a:cubicBezTo>
                      <a:cubicBezTo>
                        <a:pt x="721" y="728"/>
                        <a:pt x="762" y="741"/>
                        <a:pt x="774" y="768"/>
                      </a:cubicBezTo>
                      <a:cubicBezTo>
                        <a:pt x="795" y="775"/>
                        <a:pt x="817" y="792"/>
                        <a:pt x="825" y="816"/>
                      </a:cubicBezTo>
                      <a:cubicBezTo>
                        <a:pt x="825" y="828"/>
                        <a:pt x="803" y="858"/>
                        <a:pt x="792" y="870"/>
                      </a:cubicBezTo>
                      <a:cubicBezTo>
                        <a:pt x="747" y="882"/>
                        <a:pt x="748" y="880"/>
                        <a:pt x="572" y="878"/>
                      </a:cubicBezTo>
                      <a:cubicBezTo>
                        <a:pt x="616" y="878"/>
                        <a:pt x="236" y="878"/>
                        <a:pt x="4" y="878"/>
                      </a:cubicBezTo>
                      <a:cubicBezTo>
                        <a:pt x="8" y="622"/>
                        <a:pt x="0" y="248"/>
                        <a:pt x="4" y="48"/>
                      </a:cubicBezTo>
                      <a:cubicBezTo>
                        <a:pt x="12" y="23"/>
                        <a:pt x="51" y="9"/>
                        <a:pt x="64" y="0"/>
                      </a:cubicBezTo>
                    </a:path>
                  </a:pathLst>
                </a:custGeom>
                <a:gradFill rotWithShape="0">
                  <a:gsLst>
                    <a:gs pos="0">
                      <a:srgbClr val="FFCC99"/>
                    </a:gs>
                    <a:gs pos="100000">
                      <a:srgbClr val="FFCC00"/>
                    </a:gs>
                  </a:gsLst>
                  <a:lin ang="5400000" scaled="1"/>
                </a:gradFill>
                <a:ln w="3175" cap="flat" cmpd="sng">
                  <a:solidFill>
                    <a:srgbClr val="777777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4514" name="Freeform 242"/>
                <p:cNvSpPr>
                  <a:spLocks/>
                </p:cNvSpPr>
                <p:nvPr/>
              </p:nvSpPr>
              <p:spPr bwMode="auto">
                <a:xfrm flipH="1">
                  <a:off x="4685" y="1840"/>
                  <a:ext cx="291" cy="593"/>
                </a:xfrm>
                <a:custGeom>
                  <a:avLst/>
                  <a:gdLst/>
                  <a:ahLst/>
                  <a:cxnLst>
                    <a:cxn ang="0">
                      <a:pos x="3" y="732"/>
                    </a:cxn>
                    <a:cxn ang="0">
                      <a:pos x="336" y="729"/>
                    </a:cxn>
                    <a:cxn ang="0">
                      <a:pos x="292" y="713"/>
                    </a:cxn>
                    <a:cxn ang="0">
                      <a:pos x="348" y="709"/>
                    </a:cxn>
                    <a:cxn ang="0">
                      <a:pos x="312" y="695"/>
                    </a:cxn>
                    <a:cxn ang="0">
                      <a:pos x="320" y="630"/>
                    </a:cxn>
                    <a:cxn ang="0">
                      <a:pos x="308" y="634"/>
                    </a:cxn>
                    <a:cxn ang="0">
                      <a:pos x="280" y="673"/>
                    </a:cxn>
                    <a:cxn ang="0">
                      <a:pos x="236" y="569"/>
                    </a:cxn>
                    <a:cxn ang="0">
                      <a:pos x="208" y="522"/>
                    </a:cxn>
                    <a:cxn ang="0">
                      <a:pos x="192" y="313"/>
                    </a:cxn>
                    <a:cxn ang="0">
                      <a:pos x="156" y="187"/>
                    </a:cxn>
                    <a:cxn ang="0">
                      <a:pos x="140" y="288"/>
                    </a:cxn>
                    <a:cxn ang="0">
                      <a:pos x="124" y="284"/>
                    </a:cxn>
                    <a:cxn ang="0">
                      <a:pos x="116" y="277"/>
                    </a:cxn>
                    <a:cxn ang="0">
                      <a:pos x="156" y="446"/>
                    </a:cxn>
                    <a:cxn ang="0">
                      <a:pos x="176" y="497"/>
                    </a:cxn>
                    <a:cxn ang="0">
                      <a:pos x="184" y="526"/>
                    </a:cxn>
                    <a:cxn ang="0">
                      <a:pos x="220" y="619"/>
                    </a:cxn>
                    <a:cxn ang="0">
                      <a:pos x="248" y="662"/>
                    </a:cxn>
                    <a:cxn ang="0">
                      <a:pos x="208" y="648"/>
                    </a:cxn>
                    <a:cxn ang="0">
                      <a:pos x="180" y="634"/>
                    </a:cxn>
                    <a:cxn ang="0">
                      <a:pos x="156" y="619"/>
                    </a:cxn>
                    <a:cxn ang="0">
                      <a:pos x="116" y="623"/>
                    </a:cxn>
                    <a:cxn ang="0">
                      <a:pos x="48" y="425"/>
                    </a:cxn>
                    <a:cxn ang="0">
                      <a:pos x="40" y="363"/>
                    </a:cxn>
                    <a:cxn ang="0">
                      <a:pos x="36" y="338"/>
                    </a:cxn>
                    <a:cxn ang="0">
                      <a:pos x="28" y="317"/>
                    </a:cxn>
                    <a:cxn ang="0">
                      <a:pos x="32" y="111"/>
                    </a:cxn>
                    <a:cxn ang="0">
                      <a:pos x="40" y="89"/>
                    </a:cxn>
                    <a:cxn ang="0">
                      <a:pos x="96" y="32"/>
                    </a:cxn>
                    <a:cxn ang="0">
                      <a:pos x="156" y="79"/>
                    </a:cxn>
                    <a:cxn ang="0">
                      <a:pos x="236" y="126"/>
                    </a:cxn>
                    <a:cxn ang="0">
                      <a:pos x="216" y="97"/>
                    </a:cxn>
                    <a:cxn ang="0">
                      <a:pos x="136" y="53"/>
                    </a:cxn>
                    <a:cxn ang="0">
                      <a:pos x="72" y="17"/>
                    </a:cxn>
                    <a:cxn ang="0">
                      <a:pos x="40" y="10"/>
                    </a:cxn>
                    <a:cxn ang="0">
                      <a:pos x="0" y="0"/>
                    </a:cxn>
                    <a:cxn ang="0">
                      <a:pos x="3" y="732"/>
                    </a:cxn>
                  </a:cxnLst>
                  <a:rect l="0" t="0" r="r" b="b"/>
                  <a:pathLst>
                    <a:path w="360" h="734">
                      <a:moveTo>
                        <a:pt x="3" y="732"/>
                      </a:moveTo>
                      <a:cubicBezTo>
                        <a:pt x="71" y="733"/>
                        <a:pt x="334" y="734"/>
                        <a:pt x="336" y="729"/>
                      </a:cubicBezTo>
                      <a:cubicBezTo>
                        <a:pt x="301" y="728"/>
                        <a:pt x="228" y="713"/>
                        <a:pt x="292" y="713"/>
                      </a:cubicBezTo>
                      <a:cubicBezTo>
                        <a:pt x="311" y="713"/>
                        <a:pt x="330" y="716"/>
                        <a:pt x="348" y="709"/>
                      </a:cubicBezTo>
                      <a:cubicBezTo>
                        <a:pt x="360" y="705"/>
                        <a:pt x="323" y="701"/>
                        <a:pt x="312" y="695"/>
                      </a:cubicBezTo>
                      <a:cubicBezTo>
                        <a:pt x="291" y="666"/>
                        <a:pt x="309" y="660"/>
                        <a:pt x="320" y="630"/>
                      </a:cubicBezTo>
                      <a:cubicBezTo>
                        <a:pt x="321" y="626"/>
                        <a:pt x="312" y="633"/>
                        <a:pt x="308" y="634"/>
                      </a:cubicBezTo>
                      <a:cubicBezTo>
                        <a:pt x="301" y="653"/>
                        <a:pt x="299" y="662"/>
                        <a:pt x="280" y="673"/>
                      </a:cubicBezTo>
                      <a:cubicBezTo>
                        <a:pt x="252" y="648"/>
                        <a:pt x="246" y="603"/>
                        <a:pt x="236" y="569"/>
                      </a:cubicBezTo>
                      <a:cubicBezTo>
                        <a:pt x="234" y="548"/>
                        <a:pt x="242" y="501"/>
                        <a:pt x="208" y="522"/>
                      </a:cubicBezTo>
                      <a:cubicBezTo>
                        <a:pt x="184" y="436"/>
                        <a:pt x="200" y="492"/>
                        <a:pt x="192" y="313"/>
                      </a:cubicBezTo>
                      <a:cubicBezTo>
                        <a:pt x="190" y="269"/>
                        <a:pt x="171" y="227"/>
                        <a:pt x="156" y="187"/>
                      </a:cubicBezTo>
                      <a:cubicBezTo>
                        <a:pt x="132" y="219"/>
                        <a:pt x="142" y="240"/>
                        <a:pt x="140" y="288"/>
                      </a:cubicBezTo>
                      <a:cubicBezTo>
                        <a:pt x="135" y="287"/>
                        <a:pt x="128" y="288"/>
                        <a:pt x="124" y="284"/>
                      </a:cubicBezTo>
                      <a:cubicBezTo>
                        <a:pt x="115" y="274"/>
                        <a:pt x="125" y="253"/>
                        <a:pt x="116" y="277"/>
                      </a:cubicBezTo>
                      <a:cubicBezTo>
                        <a:pt x="119" y="346"/>
                        <a:pt x="123" y="387"/>
                        <a:pt x="156" y="446"/>
                      </a:cubicBezTo>
                      <a:cubicBezTo>
                        <a:pt x="160" y="466"/>
                        <a:pt x="171" y="477"/>
                        <a:pt x="176" y="497"/>
                      </a:cubicBezTo>
                      <a:cubicBezTo>
                        <a:pt x="179" y="507"/>
                        <a:pt x="184" y="526"/>
                        <a:pt x="184" y="526"/>
                      </a:cubicBezTo>
                      <a:cubicBezTo>
                        <a:pt x="188" y="554"/>
                        <a:pt x="182" y="611"/>
                        <a:pt x="220" y="619"/>
                      </a:cubicBezTo>
                      <a:cubicBezTo>
                        <a:pt x="233" y="631"/>
                        <a:pt x="242" y="646"/>
                        <a:pt x="248" y="662"/>
                      </a:cubicBezTo>
                      <a:cubicBezTo>
                        <a:pt x="218" y="670"/>
                        <a:pt x="234" y="656"/>
                        <a:pt x="208" y="648"/>
                      </a:cubicBezTo>
                      <a:cubicBezTo>
                        <a:pt x="181" y="624"/>
                        <a:pt x="212" y="648"/>
                        <a:pt x="180" y="634"/>
                      </a:cubicBezTo>
                      <a:cubicBezTo>
                        <a:pt x="171" y="630"/>
                        <a:pt x="156" y="619"/>
                        <a:pt x="156" y="619"/>
                      </a:cubicBezTo>
                      <a:cubicBezTo>
                        <a:pt x="140" y="623"/>
                        <a:pt x="132" y="627"/>
                        <a:pt x="116" y="623"/>
                      </a:cubicBezTo>
                      <a:cubicBezTo>
                        <a:pt x="72" y="583"/>
                        <a:pt x="62" y="480"/>
                        <a:pt x="48" y="425"/>
                      </a:cubicBezTo>
                      <a:cubicBezTo>
                        <a:pt x="43" y="403"/>
                        <a:pt x="43" y="388"/>
                        <a:pt x="40" y="363"/>
                      </a:cubicBezTo>
                      <a:cubicBezTo>
                        <a:pt x="39" y="355"/>
                        <a:pt x="38" y="346"/>
                        <a:pt x="36" y="338"/>
                      </a:cubicBezTo>
                      <a:cubicBezTo>
                        <a:pt x="34" y="331"/>
                        <a:pt x="28" y="317"/>
                        <a:pt x="28" y="317"/>
                      </a:cubicBezTo>
                      <a:cubicBezTo>
                        <a:pt x="29" y="248"/>
                        <a:pt x="28" y="180"/>
                        <a:pt x="32" y="111"/>
                      </a:cubicBezTo>
                      <a:cubicBezTo>
                        <a:pt x="32" y="104"/>
                        <a:pt x="40" y="89"/>
                        <a:pt x="40" y="89"/>
                      </a:cubicBezTo>
                      <a:cubicBezTo>
                        <a:pt x="44" y="26"/>
                        <a:pt x="28" y="19"/>
                        <a:pt x="96" y="32"/>
                      </a:cubicBezTo>
                      <a:cubicBezTo>
                        <a:pt x="118" y="45"/>
                        <a:pt x="131" y="67"/>
                        <a:pt x="156" y="79"/>
                      </a:cubicBezTo>
                      <a:cubicBezTo>
                        <a:pt x="188" y="93"/>
                        <a:pt x="215" y="97"/>
                        <a:pt x="236" y="126"/>
                      </a:cubicBezTo>
                      <a:cubicBezTo>
                        <a:pt x="263" y="117"/>
                        <a:pt x="230" y="101"/>
                        <a:pt x="216" y="97"/>
                      </a:cubicBezTo>
                      <a:cubicBezTo>
                        <a:pt x="194" y="77"/>
                        <a:pt x="163" y="67"/>
                        <a:pt x="136" y="53"/>
                      </a:cubicBezTo>
                      <a:cubicBezTo>
                        <a:pt x="117" y="44"/>
                        <a:pt x="93" y="24"/>
                        <a:pt x="72" y="17"/>
                      </a:cubicBezTo>
                      <a:cubicBezTo>
                        <a:pt x="36" y="7"/>
                        <a:pt x="93" y="23"/>
                        <a:pt x="40" y="10"/>
                      </a:cubicBezTo>
                      <a:cubicBezTo>
                        <a:pt x="32" y="8"/>
                        <a:pt x="0" y="0"/>
                        <a:pt x="0" y="0"/>
                      </a:cubicBezTo>
                      <a:cubicBezTo>
                        <a:pt x="3" y="124"/>
                        <a:pt x="4" y="593"/>
                        <a:pt x="3" y="732"/>
                      </a:cubicBezTo>
                      <a:close/>
                    </a:path>
                  </a:pathLst>
                </a:custGeom>
                <a:solidFill>
                  <a:srgbClr val="969696"/>
                </a:solidFill>
                <a:ln w="6350" cap="rnd" cmpd="sng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4515" name="Rectangle 243"/>
                <p:cNvSpPr>
                  <a:spLocks noChangeArrowheads="1"/>
                </p:cNvSpPr>
                <p:nvPr/>
              </p:nvSpPr>
              <p:spPr bwMode="auto">
                <a:xfrm flipH="1">
                  <a:off x="4956" y="1844"/>
                  <a:ext cx="24" cy="592"/>
                </a:xfrm>
                <a:prstGeom prst="rect">
                  <a:avLst/>
                </a:prstGeom>
                <a:solidFill>
                  <a:srgbClr val="969696"/>
                </a:solidFill>
                <a:ln w="6350" cap="rnd">
                  <a:noFill/>
                  <a:miter lim="800000"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4516" name="Rectangle 244"/>
                <p:cNvSpPr>
                  <a:spLocks noChangeArrowheads="1"/>
                </p:cNvSpPr>
                <p:nvPr/>
              </p:nvSpPr>
              <p:spPr bwMode="auto">
                <a:xfrm rot="16200000" flipH="1">
                  <a:off x="4864" y="2322"/>
                  <a:ext cx="24" cy="206"/>
                </a:xfrm>
                <a:prstGeom prst="rect">
                  <a:avLst/>
                </a:prstGeom>
                <a:solidFill>
                  <a:srgbClr val="969696"/>
                </a:solidFill>
                <a:ln w="6350" cap="rnd">
                  <a:noFill/>
                  <a:miter lim="800000"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4517" name="Freeform 245"/>
                <p:cNvSpPr>
                  <a:spLocks/>
                </p:cNvSpPr>
                <p:nvPr/>
              </p:nvSpPr>
              <p:spPr bwMode="auto">
                <a:xfrm flipH="1">
                  <a:off x="4456" y="2283"/>
                  <a:ext cx="163" cy="66"/>
                </a:xfrm>
                <a:custGeom>
                  <a:avLst/>
                  <a:gdLst/>
                  <a:ahLst/>
                  <a:cxnLst>
                    <a:cxn ang="0">
                      <a:pos x="67" y="11"/>
                    </a:cxn>
                    <a:cxn ang="0">
                      <a:pos x="141" y="19"/>
                    </a:cxn>
                    <a:cxn ang="0">
                      <a:pos x="173" y="27"/>
                    </a:cxn>
                    <a:cxn ang="0">
                      <a:pos x="185" y="31"/>
                    </a:cxn>
                    <a:cxn ang="0">
                      <a:pos x="165" y="27"/>
                    </a:cxn>
                    <a:cxn ang="0">
                      <a:pos x="139" y="29"/>
                    </a:cxn>
                    <a:cxn ang="0">
                      <a:pos x="141" y="39"/>
                    </a:cxn>
                    <a:cxn ang="0">
                      <a:pos x="135" y="43"/>
                    </a:cxn>
                    <a:cxn ang="0">
                      <a:pos x="105" y="45"/>
                    </a:cxn>
                    <a:cxn ang="0">
                      <a:pos x="4" y="82"/>
                    </a:cxn>
                    <a:cxn ang="0">
                      <a:pos x="45" y="21"/>
                    </a:cxn>
                    <a:cxn ang="0">
                      <a:pos x="33" y="17"/>
                    </a:cxn>
                    <a:cxn ang="0">
                      <a:pos x="61" y="9"/>
                    </a:cxn>
                    <a:cxn ang="0">
                      <a:pos x="67" y="11"/>
                    </a:cxn>
                  </a:cxnLst>
                  <a:rect l="0" t="0" r="r" b="b"/>
                  <a:pathLst>
                    <a:path w="202" h="82">
                      <a:moveTo>
                        <a:pt x="67" y="11"/>
                      </a:moveTo>
                      <a:cubicBezTo>
                        <a:pt x="92" y="16"/>
                        <a:pt x="115" y="18"/>
                        <a:pt x="141" y="19"/>
                      </a:cubicBezTo>
                      <a:cubicBezTo>
                        <a:pt x="152" y="22"/>
                        <a:pt x="162" y="24"/>
                        <a:pt x="173" y="27"/>
                      </a:cubicBezTo>
                      <a:cubicBezTo>
                        <a:pt x="177" y="28"/>
                        <a:pt x="185" y="31"/>
                        <a:pt x="185" y="31"/>
                      </a:cubicBezTo>
                      <a:cubicBezTo>
                        <a:pt x="202" y="48"/>
                        <a:pt x="170" y="29"/>
                        <a:pt x="165" y="27"/>
                      </a:cubicBezTo>
                      <a:cubicBezTo>
                        <a:pt x="156" y="28"/>
                        <a:pt x="147" y="25"/>
                        <a:pt x="139" y="29"/>
                      </a:cubicBezTo>
                      <a:cubicBezTo>
                        <a:pt x="136" y="31"/>
                        <a:pt x="142" y="36"/>
                        <a:pt x="141" y="39"/>
                      </a:cubicBezTo>
                      <a:cubicBezTo>
                        <a:pt x="140" y="41"/>
                        <a:pt x="137" y="42"/>
                        <a:pt x="135" y="43"/>
                      </a:cubicBezTo>
                      <a:cubicBezTo>
                        <a:pt x="125" y="42"/>
                        <a:pt x="113" y="42"/>
                        <a:pt x="105" y="45"/>
                      </a:cubicBezTo>
                      <a:cubicBezTo>
                        <a:pt x="125" y="77"/>
                        <a:pt x="79" y="49"/>
                        <a:pt x="4" y="82"/>
                      </a:cubicBezTo>
                      <a:cubicBezTo>
                        <a:pt x="0" y="69"/>
                        <a:pt x="57" y="26"/>
                        <a:pt x="45" y="21"/>
                      </a:cubicBezTo>
                      <a:cubicBezTo>
                        <a:pt x="41" y="19"/>
                        <a:pt x="33" y="17"/>
                        <a:pt x="33" y="17"/>
                      </a:cubicBezTo>
                      <a:cubicBezTo>
                        <a:pt x="27" y="0"/>
                        <a:pt x="52" y="8"/>
                        <a:pt x="61" y="9"/>
                      </a:cubicBezTo>
                      <a:cubicBezTo>
                        <a:pt x="65" y="10"/>
                        <a:pt x="82" y="21"/>
                        <a:pt x="67" y="11"/>
                      </a:cubicBezTo>
                      <a:close/>
                    </a:path>
                  </a:pathLst>
                </a:custGeom>
                <a:solidFill>
                  <a:srgbClr val="969696"/>
                </a:solidFill>
                <a:ln w="6350" cap="rnd" cmpd="sng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/>
                <a:p>
                  <a:endParaRPr lang="en-US"/>
                </a:p>
              </p:txBody>
            </p:sp>
          </p:grpSp>
        </p:grpSp>
        <p:sp>
          <p:nvSpPr>
            <p:cNvPr id="54324" name="Text Box 52"/>
            <p:cNvSpPr txBox="1">
              <a:spLocks noChangeArrowheads="1"/>
            </p:cNvSpPr>
            <p:nvPr/>
          </p:nvSpPr>
          <p:spPr bwMode="auto">
            <a:xfrm>
              <a:off x="661" y="3768"/>
              <a:ext cx="997" cy="272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rgbClr val="333399"/>
              </a:solidFill>
              <a:miter lim="800000"/>
              <a:headEnd/>
              <a:tailEnd/>
            </a:ln>
            <a:effectLst>
              <a:outerShdw dist="35921" dir="2700000" algn="ctr" rotWithShape="0">
                <a:srgbClr val="C0C0C0"/>
              </a:outerShdw>
            </a:effectLst>
          </p:spPr>
          <p:txBody>
            <a:bodyPr wrap="none" anchor="ctr"/>
            <a:lstStyle/>
            <a:p>
              <a:pPr algn="ctr"/>
              <a:r>
                <a:rPr lang="en-US" sz="1800" b="1">
                  <a:latin typeface="Arial Narrow" pitchFamily="34" charset="0"/>
                </a:rPr>
                <a:t>Domain User1</a:t>
              </a:r>
            </a:p>
          </p:txBody>
        </p:sp>
      </p:grp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xfrm>
            <a:off x="214282" y="571480"/>
            <a:ext cx="8623331" cy="841375"/>
          </a:xfrm>
        </p:spPr>
        <p:txBody>
          <a:bodyPr/>
          <a:lstStyle/>
          <a:p>
            <a:r>
              <a:rPr lang="en-US" dirty="0"/>
              <a:t>Creating User Account Templates</a:t>
            </a:r>
          </a:p>
        </p:txBody>
      </p:sp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609600" y="1511324"/>
            <a:ext cx="6134100" cy="3676650"/>
            <a:chOff x="384" y="576"/>
            <a:chExt cx="3864" cy="2316"/>
          </a:xfrm>
        </p:grpSpPr>
        <p:graphicFrame>
          <p:nvGraphicFramePr>
            <p:cNvPr id="55301" name="Object 5"/>
            <p:cNvGraphicFramePr>
              <a:graphicFrameLocks noChangeAspect="1"/>
            </p:cNvGraphicFramePr>
            <p:nvPr/>
          </p:nvGraphicFramePr>
          <p:xfrm>
            <a:off x="384" y="576"/>
            <a:ext cx="3864" cy="2316"/>
          </p:xfrm>
          <a:graphic>
            <a:graphicData uri="http://schemas.openxmlformats.org/presentationml/2006/ole">
              <p:oleObj spid="_x0000_s24579" name="Bitmap Image" r:id="rId3" imgW="6133333" imgH="3677163" progId="PBrush">
                <p:embed/>
              </p:oleObj>
            </a:graphicData>
          </a:graphic>
        </p:graphicFrame>
        <p:sp>
          <p:nvSpPr>
            <p:cNvPr id="55302" name="Text Box 6"/>
            <p:cNvSpPr txBox="1">
              <a:spLocks noChangeArrowheads="1"/>
            </p:cNvSpPr>
            <p:nvPr/>
          </p:nvSpPr>
          <p:spPr bwMode="auto">
            <a:xfrm>
              <a:off x="594" y="714"/>
              <a:ext cx="33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 u="sng">
                  <a:latin typeface="Arial Narrow" pitchFamily="34" charset="0"/>
                </a:rPr>
                <a:t>C</a:t>
              </a:r>
              <a:r>
                <a:rPr lang="en-US" sz="1200">
                  <a:latin typeface="Arial Narrow" pitchFamily="34" charset="0"/>
                </a:rPr>
                <a:t>onsole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03" name="Text Box 7"/>
            <p:cNvSpPr txBox="1">
              <a:spLocks noChangeArrowheads="1"/>
            </p:cNvSpPr>
            <p:nvPr/>
          </p:nvSpPr>
          <p:spPr bwMode="auto">
            <a:xfrm>
              <a:off x="522" y="582"/>
              <a:ext cx="158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 b="1">
                  <a:solidFill>
                    <a:schemeClr val="bg1"/>
                  </a:solidFill>
                  <a:latin typeface="Arial Narrow" pitchFamily="34" charset="0"/>
                </a:rPr>
                <a:t>Active Directory Users and Computers</a:t>
              </a:r>
              <a:endParaRPr lang="en-US" sz="1200" b="1" u="sng">
                <a:solidFill>
                  <a:schemeClr val="bg1"/>
                </a:solidFill>
                <a:latin typeface="Arial Narrow" pitchFamily="34" charset="0"/>
              </a:endParaRPr>
            </a:p>
          </p:txBody>
        </p:sp>
        <p:sp>
          <p:nvSpPr>
            <p:cNvPr id="55304" name="Text Box 8"/>
            <p:cNvSpPr txBox="1">
              <a:spLocks noChangeArrowheads="1"/>
            </p:cNvSpPr>
            <p:nvPr/>
          </p:nvSpPr>
          <p:spPr bwMode="auto">
            <a:xfrm>
              <a:off x="930" y="714"/>
              <a:ext cx="33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 u="sng">
                  <a:latin typeface="Arial Narrow" pitchFamily="34" charset="0"/>
                </a:rPr>
                <a:t>W</a:t>
              </a:r>
              <a:r>
                <a:rPr lang="en-US" sz="1200">
                  <a:latin typeface="Arial Narrow" pitchFamily="34" charset="0"/>
                </a:rPr>
                <a:t>indow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05" name="Text Box 9"/>
            <p:cNvSpPr txBox="1">
              <a:spLocks noChangeArrowheads="1"/>
            </p:cNvSpPr>
            <p:nvPr/>
          </p:nvSpPr>
          <p:spPr bwMode="auto">
            <a:xfrm>
              <a:off x="1266" y="714"/>
              <a:ext cx="33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 u="sng">
                  <a:latin typeface="Arial Narrow" pitchFamily="34" charset="0"/>
                </a:rPr>
                <a:t>H</a:t>
              </a:r>
              <a:r>
                <a:rPr lang="en-US" sz="1200">
                  <a:latin typeface="Arial Narrow" pitchFamily="34" charset="0"/>
                </a:rPr>
                <a:t>elp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06" name="Text Box 10"/>
            <p:cNvSpPr txBox="1">
              <a:spLocks noChangeArrowheads="1"/>
            </p:cNvSpPr>
            <p:nvPr/>
          </p:nvSpPr>
          <p:spPr bwMode="auto">
            <a:xfrm>
              <a:off x="450" y="870"/>
              <a:ext cx="24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 u="sng">
                  <a:latin typeface="Arial Narrow" pitchFamily="34" charset="0"/>
                </a:rPr>
                <a:t>A</a:t>
              </a:r>
              <a:r>
                <a:rPr lang="en-US" sz="1200">
                  <a:latin typeface="Arial Narrow" pitchFamily="34" charset="0"/>
                </a:rPr>
                <a:t>ction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07" name="Text Box 11"/>
            <p:cNvSpPr txBox="1">
              <a:spLocks noChangeArrowheads="1"/>
            </p:cNvSpPr>
            <p:nvPr/>
          </p:nvSpPr>
          <p:spPr bwMode="auto">
            <a:xfrm>
              <a:off x="786" y="870"/>
              <a:ext cx="24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 u="sng">
                  <a:latin typeface="Arial Narrow" pitchFamily="34" charset="0"/>
                </a:rPr>
                <a:t>V</a:t>
              </a:r>
              <a:r>
                <a:rPr lang="en-US" sz="1200">
                  <a:latin typeface="Arial Narrow" pitchFamily="34" charset="0"/>
                </a:rPr>
                <a:t>iew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08" name="Text Box 12"/>
            <p:cNvSpPr txBox="1">
              <a:spLocks noChangeArrowheads="1"/>
            </p:cNvSpPr>
            <p:nvPr/>
          </p:nvSpPr>
          <p:spPr bwMode="auto">
            <a:xfrm>
              <a:off x="420" y="1025"/>
              <a:ext cx="24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Tree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09" name="Text Box 13"/>
            <p:cNvSpPr txBox="1">
              <a:spLocks noChangeArrowheads="1"/>
            </p:cNvSpPr>
            <p:nvPr/>
          </p:nvSpPr>
          <p:spPr bwMode="auto">
            <a:xfrm>
              <a:off x="1706" y="1128"/>
              <a:ext cx="43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Name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10" name="Text Box 14"/>
            <p:cNvSpPr txBox="1">
              <a:spLocks noChangeArrowheads="1"/>
            </p:cNvSpPr>
            <p:nvPr/>
          </p:nvSpPr>
          <p:spPr bwMode="auto">
            <a:xfrm>
              <a:off x="2662" y="1128"/>
              <a:ext cx="43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Type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11" name="Text Box 15"/>
            <p:cNvSpPr txBox="1">
              <a:spLocks noChangeArrowheads="1"/>
            </p:cNvSpPr>
            <p:nvPr/>
          </p:nvSpPr>
          <p:spPr bwMode="auto">
            <a:xfrm>
              <a:off x="3588" y="1128"/>
              <a:ext cx="43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Description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12" name="Text Box 16"/>
            <p:cNvSpPr txBox="1">
              <a:spLocks noChangeArrowheads="1"/>
            </p:cNvSpPr>
            <p:nvPr/>
          </p:nvSpPr>
          <p:spPr bwMode="auto">
            <a:xfrm>
              <a:off x="1706" y="1026"/>
              <a:ext cx="65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Users    28 objects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13" name="Text Box 17"/>
            <p:cNvSpPr txBox="1">
              <a:spLocks noChangeArrowheads="1"/>
            </p:cNvSpPr>
            <p:nvPr/>
          </p:nvSpPr>
          <p:spPr bwMode="auto">
            <a:xfrm>
              <a:off x="516" y="1172"/>
              <a:ext cx="1176" cy="1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100">
                  <a:latin typeface="Arial Narrow" pitchFamily="34" charset="0"/>
                </a:rPr>
                <a:t>Active Directory Users and Compu</a:t>
              </a:r>
              <a:endParaRPr lang="en-US" sz="1100" u="sng">
                <a:latin typeface="Arial Narrow" pitchFamily="34" charset="0"/>
              </a:endParaRPr>
            </a:p>
          </p:txBody>
        </p:sp>
        <p:sp>
          <p:nvSpPr>
            <p:cNvPr id="55314" name="Text Box 18"/>
            <p:cNvSpPr txBox="1">
              <a:spLocks noChangeArrowheads="1"/>
            </p:cNvSpPr>
            <p:nvPr/>
          </p:nvSpPr>
          <p:spPr bwMode="auto">
            <a:xfrm>
              <a:off x="630" y="1250"/>
              <a:ext cx="568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nwtraders.msft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15" name="Text Box 19"/>
            <p:cNvSpPr txBox="1">
              <a:spLocks noChangeArrowheads="1"/>
            </p:cNvSpPr>
            <p:nvPr/>
          </p:nvSpPr>
          <p:spPr bwMode="auto">
            <a:xfrm>
              <a:off x="738" y="1362"/>
              <a:ext cx="568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Builtin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16" name="Text Box 20"/>
            <p:cNvSpPr txBox="1">
              <a:spLocks noChangeArrowheads="1"/>
            </p:cNvSpPr>
            <p:nvPr/>
          </p:nvSpPr>
          <p:spPr bwMode="auto">
            <a:xfrm>
              <a:off x="738" y="1458"/>
              <a:ext cx="568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Casablanca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17" name="Text Box 21"/>
            <p:cNvSpPr txBox="1">
              <a:spLocks noChangeArrowheads="1"/>
            </p:cNvSpPr>
            <p:nvPr/>
          </p:nvSpPr>
          <p:spPr bwMode="auto">
            <a:xfrm>
              <a:off x="738" y="1554"/>
              <a:ext cx="85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Computers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18" name="Text Box 22"/>
            <p:cNvSpPr txBox="1">
              <a:spLocks noChangeArrowheads="1"/>
            </p:cNvSpPr>
            <p:nvPr/>
          </p:nvSpPr>
          <p:spPr bwMode="auto">
            <a:xfrm>
              <a:off x="738" y="1649"/>
              <a:ext cx="90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Denver OU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19" name="Text Box 23"/>
            <p:cNvSpPr txBox="1">
              <a:spLocks noChangeArrowheads="1"/>
            </p:cNvSpPr>
            <p:nvPr/>
          </p:nvSpPr>
          <p:spPr bwMode="auto">
            <a:xfrm>
              <a:off x="738" y="1745"/>
              <a:ext cx="76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Domain Controllers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20" name="Text Box 24"/>
            <p:cNvSpPr txBox="1">
              <a:spLocks noChangeArrowheads="1"/>
            </p:cNvSpPr>
            <p:nvPr/>
          </p:nvSpPr>
          <p:spPr bwMode="auto">
            <a:xfrm>
              <a:off x="738" y="1841"/>
              <a:ext cx="91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ForeignSecurityPrincipals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21" name="Text Box 25"/>
            <p:cNvSpPr txBox="1">
              <a:spLocks noChangeArrowheads="1"/>
            </p:cNvSpPr>
            <p:nvPr/>
          </p:nvSpPr>
          <p:spPr bwMode="auto">
            <a:xfrm>
              <a:off x="1808" y="1358"/>
              <a:ext cx="568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Administrator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22" name="Text Box 26"/>
            <p:cNvSpPr txBox="1">
              <a:spLocks noChangeArrowheads="1"/>
            </p:cNvSpPr>
            <p:nvPr/>
          </p:nvSpPr>
          <p:spPr bwMode="auto">
            <a:xfrm>
              <a:off x="1808" y="1460"/>
              <a:ext cx="568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Cert Publishers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23" name="Text Box 27"/>
            <p:cNvSpPr txBox="1">
              <a:spLocks noChangeArrowheads="1"/>
            </p:cNvSpPr>
            <p:nvPr/>
          </p:nvSpPr>
          <p:spPr bwMode="auto">
            <a:xfrm>
              <a:off x="1808" y="1561"/>
              <a:ext cx="84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DHCP Administrators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24" name="Text Box 28"/>
            <p:cNvSpPr txBox="1">
              <a:spLocks noChangeArrowheads="1"/>
            </p:cNvSpPr>
            <p:nvPr/>
          </p:nvSpPr>
          <p:spPr bwMode="auto">
            <a:xfrm>
              <a:off x="1808" y="1663"/>
              <a:ext cx="74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DHCP Users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25" name="Text Box 29"/>
            <p:cNvSpPr txBox="1">
              <a:spLocks noChangeArrowheads="1"/>
            </p:cNvSpPr>
            <p:nvPr/>
          </p:nvSpPr>
          <p:spPr bwMode="auto">
            <a:xfrm>
              <a:off x="1802" y="1764"/>
              <a:ext cx="568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DnsAdmins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26" name="Text Box 30"/>
            <p:cNvSpPr txBox="1">
              <a:spLocks noChangeArrowheads="1"/>
            </p:cNvSpPr>
            <p:nvPr/>
          </p:nvSpPr>
          <p:spPr bwMode="auto">
            <a:xfrm>
              <a:off x="1808" y="1866"/>
              <a:ext cx="69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DnsUpdateProxy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27" name="Text Box 31"/>
            <p:cNvSpPr txBox="1">
              <a:spLocks noChangeArrowheads="1"/>
            </p:cNvSpPr>
            <p:nvPr/>
          </p:nvSpPr>
          <p:spPr bwMode="auto">
            <a:xfrm>
              <a:off x="1808" y="1967"/>
              <a:ext cx="69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Domain Admins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28" name="Text Box 32"/>
            <p:cNvSpPr txBox="1">
              <a:spLocks noChangeArrowheads="1"/>
            </p:cNvSpPr>
            <p:nvPr/>
          </p:nvSpPr>
          <p:spPr bwMode="auto">
            <a:xfrm>
              <a:off x="1808" y="2068"/>
              <a:ext cx="69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Domain Computers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29" name="Text Box 33"/>
            <p:cNvSpPr txBox="1">
              <a:spLocks noChangeArrowheads="1"/>
            </p:cNvSpPr>
            <p:nvPr/>
          </p:nvSpPr>
          <p:spPr bwMode="auto">
            <a:xfrm>
              <a:off x="3940" y="1358"/>
              <a:ext cx="23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ount f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30" name="Text Box 34"/>
            <p:cNvSpPr txBox="1">
              <a:spLocks noChangeArrowheads="1"/>
            </p:cNvSpPr>
            <p:nvPr/>
          </p:nvSpPr>
          <p:spPr bwMode="auto">
            <a:xfrm>
              <a:off x="3940" y="1460"/>
              <a:ext cx="27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certifi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31" name="Text Box 35"/>
            <p:cNvSpPr txBox="1">
              <a:spLocks noChangeArrowheads="1"/>
            </p:cNvSpPr>
            <p:nvPr/>
          </p:nvSpPr>
          <p:spPr bwMode="auto">
            <a:xfrm>
              <a:off x="3934" y="1561"/>
              <a:ext cx="248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o hav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32" name="Text Box 36"/>
            <p:cNvSpPr txBox="1">
              <a:spLocks noChangeArrowheads="1"/>
            </p:cNvSpPr>
            <p:nvPr/>
          </p:nvSpPr>
          <p:spPr bwMode="auto">
            <a:xfrm>
              <a:off x="3934" y="1663"/>
              <a:ext cx="2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o hav</a:t>
              </a:r>
            </a:p>
          </p:txBody>
        </p:sp>
        <p:sp>
          <p:nvSpPr>
            <p:cNvPr id="55333" name="Text Box 37"/>
            <p:cNvSpPr txBox="1">
              <a:spLocks noChangeArrowheads="1"/>
            </p:cNvSpPr>
            <p:nvPr/>
          </p:nvSpPr>
          <p:spPr bwMode="auto">
            <a:xfrm>
              <a:off x="3940" y="1764"/>
              <a:ext cx="268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strato</a:t>
              </a:r>
            </a:p>
          </p:txBody>
        </p:sp>
        <p:sp>
          <p:nvSpPr>
            <p:cNvPr id="55334" name="Text Box 38"/>
            <p:cNvSpPr txBox="1">
              <a:spLocks noChangeArrowheads="1"/>
            </p:cNvSpPr>
            <p:nvPr/>
          </p:nvSpPr>
          <p:spPr bwMode="auto">
            <a:xfrm>
              <a:off x="3958" y="1866"/>
              <a:ext cx="28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who </a:t>
              </a:r>
            </a:p>
          </p:txBody>
        </p:sp>
        <p:sp>
          <p:nvSpPr>
            <p:cNvPr id="55335" name="Text Box 39"/>
            <p:cNvSpPr txBox="1">
              <a:spLocks noChangeArrowheads="1"/>
            </p:cNvSpPr>
            <p:nvPr/>
          </p:nvSpPr>
          <p:spPr bwMode="auto">
            <a:xfrm>
              <a:off x="738" y="2319"/>
              <a:ext cx="216" cy="115"/>
            </a:xfrm>
            <a:prstGeom prst="rect">
              <a:avLst/>
            </a:prstGeom>
            <a:noFill/>
            <a:ln w="6350" cap="rnd">
              <a:noFill/>
              <a:prstDash val="sysDot"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Users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36" name="Text Box 40"/>
            <p:cNvSpPr txBox="1">
              <a:spLocks noChangeArrowheads="1"/>
            </p:cNvSpPr>
            <p:nvPr/>
          </p:nvSpPr>
          <p:spPr bwMode="auto">
            <a:xfrm>
              <a:off x="738" y="1936"/>
              <a:ext cx="76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Portland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37" name="Text Box 41"/>
            <p:cNvSpPr txBox="1">
              <a:spLocks noChangeArrowheads="1"/>
            </p:cNvSpPr>
            <p:nvPr/>
          </p:nvSpPr>
          <p:spPr bwMode="auto">
            <a:xfrm>
              <a:off x="738" y="2032"/>
              <a:ext cx="76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Seattle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38" name="Text Box 42"/>
            <p:cNvSpPr txBox="1">
              <a:spLocks noChangeArrowheads="1"/>
            </p:cNvSpPr>
            <p:nvPr/>
          </p:nvSpPr>
          <p:spPr bwMode="auto">
            <a:xfrm>
              <a:off x="738" y="2128"/>
              <a:ext cx="76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StudentOU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39" name="Text Box 43"/>
            <p:cNvSpPr txBox="1">
              <a:spLocks noChangeArrowheads="1"/>
            </p:cNvSpPr>
            <p:nvPr/>
          </p:nvSpPr>
          <p:spPr bwMode="auto">
            <a:xfrm>
              <a:off x="738" y="2223"/>
              <a:ext cx="76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Tunis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40" name="Text Box 44"/>
            <p:cNvSpPr txBox="1">
              <a:spLocks noChangeArrowheads="1"/>
            </p:cNvSpPr>
            <p:nvPr/>
          </p:nvSpPr>
          <p:spPr bwMode="auto">
            <a:xfrm>
              <a:off x="738" y="2414"/>
              <a:ext cx="76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Vancouver OU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41" name="Text Box 45"/>
            <p:cNvSpPr txBox="1">
              <a:spLocks noChangeArrowheads="1"/>
            </p:cNvSpPr>
            <p:nvPr/>
          </p:nvSpPr>
          <p:spPr bwMode="auto">
            <a:xfrm>
              <a:off x="1808" y="2164"/>
              <a:ext cx="69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Domain Controllers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42" name="Text Box 46"/>
            <p:cNvSpPr txBox="1">
              <a:spLocks noChangeArrowheads="1"/>
            </p:cNvSpPr>
            <p:nvPr/>
          </p:nvSpPr>
          <p:spPr bwMode="auto">
            <a:xfrm>
              <a:off x="1808" y="2260"/>
              <a:ext cx="69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Domain Guests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43" name="Text Box 47"/>
            <p:cNvSpPr txBox="1">
              <a:spLocks noChangeArrowheads="1"/>
            </p:cNvSpPr>
            <p:nvPr/>
          </p:nvSpPr>
          <p:spPr bwMode="auto">
            <a:xfrm>
              <a:off x="1808" y="2368"/>
              <a:ext cx="69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Domain Users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44" name="Text Box 48"/>
            <p:cNvSpPr txBox="1">
              <a:spLocks noChangeArrowheads="1"/>
            </p:cNvSpPr>
            <p:nvPr/>
          </p:nvSpPr>
          <p:spPr bwMode="auto">
            <a:xfrm>
              <a:off x="1808" y="2464"/>
              <a:ext cx="69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Enterprise Admins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45" name="Text Box 49"/>
            <p:cNvSpPr txBox="1">
              <a:spLocks noChangeArrowheads="1"/>
            </p:cNvSpPr>
            <p:nvPr/>
          </p:nvSpPr>
          <p:spPr bwMode="auto">
            <a:xfrm>
              <a:off x="1808" y="2548"/>
              <a:ext cx="696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Group 01</a:t>
              </a:r>
              <a:endParaRPr lang="en-US" sz="1200" u="sng">
                <a:latin typeface="Arial Narrow" pitchFamily="34" charset="0"/>
              </a:endParaRPr>
            </a:p>
          </p:txBody>
        </p:sp>
        <p:sp>
          <p:nvSpPr>
            <p:cNvPr id="55346" name="Text Box 50"/>
            <p:cNvSpPr txBox="1">
              <a:spLocks noChangeArrowheads="1"/>
            </p:cNvSpPr>
            <p:nvPr/>
          </p:nvSpPr>
          <p:spPr bwMode="auto">
            <a:xfrm>
              <a:off x="1808" y="1244"/>
              <a:ext cx="76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solidFill>
                    <a:schemeClr val="bg1"/>
                  </a:solidFill>
                  <a:latin typeface="Arial Narrow" pitchFamily="34" charset="0"/>
                </a:rPr>
                <a:t>_Sales Template</a:t>
              </a:r>
              <a:endParaRPr lang="en-US" sz="1200" u="sng">
                <a:solidFill>
                  <a:schemeClr val="bg1"/>
                </a:solidFill>
                <a:latin typeface="Arial Narrow" pitchFamily="34" charset="0"/>
              </a:endParaRPr>
            </a:p>
          </p:txBody>
        </p:sp>
        <p:sp>
          <p:nvSpPr>
            <p:cNvPr id="55347" name="Text Box 51"/>
            <p:cNvSpPr txBox="1">
              <a:spLocks noChangeArrowheads="1"/>
            </p:cNvSpPr>
            <p:nvPr/>
          </p:nvSpPr>
          <p:spPr bwMode="auto">
            <a:xfrm>
              <a:off x="2668" y="1244"/>
              <a:ext cx="568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solidFill>
                    <a:schemeClr val="bg1"/>
                  </a:solidFill>
                  <a:latin typeface="Arial Narrow" pitchFamily="34" charset="0"/>
                </a:rPr>
                <a:t>User</a:t>
              </a:r>
              <a:endParaRPr lang="en-US" sz="1200" u="sng">
                <a:solidFill>
                  <a:schemeClr val="bg1"/>
                </a:solidFill>
                <a:latin typeface="Arial Narrow" pitchFamily="34" charset="0"/>
              </a:endParaRPr>
            </a:p>
          </p:txBody>
        </p:sp>
        <p:grpSp>
          <p:nvGrpSpPr>
            <p:cNvPr id="3" name="Group 52"/>
            <p:cNvGrpSpPr>
              <a:grpSpLocks/>
            </p:cNvGrpSpPr>
            <p:nvPr/>
          </p:nvGrpSpPr>
          <p:grpSpPr bwMode="auto">
            <a:xfrm>
              <a:off x="2974" y="1286"/>
              <a:ext cx="952" cy="1552"/>
              <a:chOff x="2974" y="1286"/>
              <a:chExt cx="952" cy="1552"/>
            </a:xfrm>
          </p:grpSpPr>
          <p:sp>
            <p:nvSpPr>
              <p:cNvPr id="55349" name="Text Box 53"/>
              <p:cNvSpPr txBox="1">
                <a:spLocks noChangeArrowheads="1"/>
              </p:cNvSpPr>
              <p:nvPr/>
            </p:nvSpPr>
            <p:spPr bwMode="auto">
              <a:xfrm>
                <a:off x="2980" y="1286"/>
                <a:ext cx="5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>
                    <a:solidFill>
                      <a:schemeClr val="bg1"/>
                    </a:solidFill>
                    <a:latin typeface="Arial Narrow" pitchFamily="34" charset="0"/>
                  </a:rPr>
                  <a:t>Copy…</a:t>
                </a:r>
                <a:endParaRPr lang="en-US" sz="1200" u="sng">
                  <a:solidFill>
                    <a:schemeClr val="bg1"/>
                  </a:solidFill>
                  <a:latin typeface="Arial Narrow" pitchFamily="34" charset="0"/>
                </a:endParaRPr>
              </a:p>
            </p:txBody>
          </p:sp>
          <p:sp>
            <p:nvSpPr>
              <p:cNvPr id="55350" name="Text Box 54"/>
              <p:cNvSpPr txBox="1">
                <a:spLocks noChangeArrowheads="1"/>
              </p:cNvSpPr>
              <p:nvPr/>
            </p:nvSpPr>
            <p:spPr bwMode="auto">
              <a:xfrm>
                <a:off x="2974" y="1400"/>
                <a:ext cx="952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>
                    <a:latin typeface="Arial Narrow" pitchFamily="34" charset="0"/>
                  </a:rPr>
                  <a:t>Add members to a group…</a:t>
                </a:r>
                <a:endParaRPr lang="en-US" sz="1200" u="sng">
                  <a:latin typeface="Arial Narrow" pitchFamily="34" charset="0"/>
                </a:endParaRPr>
              </a:p>
            </p:txBody>
          </p:sp>
          <p:sp>
            <p:nvSpPr>
              <p:cNvPr id="55351" name="Text Box 55"/>
              <p:cNvSpPr txBox="1">
                <a:spLocks noChangeArrowheads="1"/>
              </p:cNvSpPr>
              <p:nvPr/>
            </p:nvSpPr>
            <p:spPr bwMode="auto">
              <a:xfrm>
                <a:off x="2974" y="1501"/>
                <a:ext cx="5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>
                    <a:latin typeface="Arial Narrow" pitchFamily="34" charset="0"/>
                  </a:rPr>
                  <a:t>Enable Account</a:t>
                </a:r>
                <a:endParaRPr lang="en-US" sz="1200" u="sng">
                  <a:latin typeface="Arial Narrow" pitchFamily="34" charset="0"/>
                </a:endParaRPr>
              </a:p>
            </p:txBody>
          </p:sp>
          <p:sp>
            <p:nvSpPr>
              <p:cNvPr id="55352" name="Text Box 56"/>
              <p:cNvSpPr txBox="1">
                <a:spLocks noChangeArrowheads="1"/>
              </p:cNvSpPr>
              <p:nvPr/>
            </p:nvSpPr>
            <p:spPr bwMode="auto">
              <a:xfrm>
                <a:off x="2974" y="1602"/>
                <a:ext cx="916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>
                    <a:latin typeface="Arial Narrow" pitchFamily="34" charset="0"/>
                  </a:rPr>
                  <a:t>Reset Password…</a:t>
                </a:r>
                <a:endParaRPr lang="en-US" sz="1200" u="sng">
                  <a:latin typeface="Arial Narrow" pitchFamily="34" charset="0"/>
                </a:endParaRPr>
              </a:p>
            </p:txBody>
          </p:sp>
          <p:sp>
            <p:nvSpPr>
              <p:cNvPr id="55353" name="Text Box 57"/>
              <p:cNvSpPr txBox="1">
                <a:spLocks noChangeArrowheads="1"/>
              </p:cNvSpPr>
              <p:nvPr/>
            </p:nvSpPr>
            <p:spPr bwMode="auto">
              <a:xfrm>
                <a:off x="2974" y="1703"/>
                <a:ext cx="5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>
                    <a:latin typeface="Arial Narrow" pitchFamily="34" charset="0"/>
                  </a:rPr>
                  <a:t>Move…</a:t>
                </a:r>
                <a:endParaRPr lang="en-US" sz="1200" u="sng">
                  <a:latin typeface="Arial Narrow" pitchFamily="34" charset="0"/>
                </a:endParaRPr>
              </a:p>
            </p:txBody>
          </p:sp>
          <p:sp>
            <p:nvSpPr>
              <p:cNvPr id="55354" name="Text Box 58"/>
              <p:cNvSpPr txBox="1">
                <a:spLocks noChangeArrowheads="1"/>
              </p:cNvSpPr>
              <p:nvPr/>
            </p:nvSpPr>
            <p:spPr bwMode="auto">
              <a:xfrm>
                <a:off x="2974" y="1804"/>
                <a:ext cx="74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>
                    <a:latin typeface="Arial Narrow" pitchFamily="34" charset="0"/>
                  </a:rPr>
                  <a:t>Open home page</a:t>
                </a:r>
                <a:endParaRPr lang="en-US" sz="1200" u="sng">
                  <a:latin typeface="Arial Narrow" pitchFamily="34" charset="0"/>
                </a:endParaRPr>
              </a:p>
            </p:txBody>
          </p:sp>
          <p:sp>
            <p:nvSpPr>
              <p:cNvPr id="55355" name="Text Box 59"/>
              <p:cNvSpPr txBox="1">
                <a:spLocks noChangeArrowheads="1"/>
              </p:cNvSpPr>
              <p:nvPr/>
            </p:nvSpPr>
            <p:spPr bwMode="auto">
              <a:xfrm>
                <a:off x="2974" y="1904"/>
                <a:ext cx="5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>
                    <a:latin typeface="Arial Narrow" pitchFamily="34" charset="0"/>
                  </a:rPr>
                  <a:t>Send mail</a:t>
                </a:r>
                <a:endParaRPr lang="en-US" sz="1200" u="sng">
                  <a:latin typeface="Arial Narrow" pitchFamily="34" charset="0"/>
                </a:endParaRPr>
              </a:p>
            </p:txBody>
          </p:sp>
          <p:sp>
            <p:nvSpPr>
              <p:cNvPr id="55356" name="Text Box 60"/>
              <p:cNvSpPr txBox="1">
                <a:spLocks noChangeArrowheads="1"/>
              </p:cNvSpPr>
              <p:nvPr/>
            </p:nvSpPr>
            <p:spPr bwMode="auto">
              <a:xfrm>
                <a:off x="2974" y="2054"/>
                <a:ext cx="5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>
                    <a:latin typeface="Arial Narrow" pitchFamily="34" charset="0"/>
                  </a:rPr>
                  <a:t>All Tasks</a:t>
                </a:r>
                <a:endParaRPr lang="en-US" sz="1200" u="sng">
                  <a:latin typeface="Arial Narrow" pitchFamily="34" charset="0"/>
                </a:endParaRPr>
              </a:p>
            </p:txBody>
          </p:sp>
          <p:sp>
            <p:nvSpPr>
              <p:cNvPr id="55357" name="Text Box 61"/>
              <p:cNvSpPr txBox="1">
                <a:spLocks noChangeArrowheads="1"/>
              </p:cNvSpPr>
              <p:nvPr/>
            </p:nvSpPr>
            <p:spPr bwMode="auto">
              <a:xfrm>
                <a:off x="2974" y="2221"/>
                <a:ext cx="5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>
                    <a:latin typeface="Arial Narrow" pitchFamily="34" charset="0"/>
                  </a:rPr>
                  <a:t>Delete</a:t>
                </a:r>
                <a:endParaRPr lang="en-US" sz="1200" u="sng">
                  <a:latin typeface="Arial Narrow" pitchFamily="34" charset="0"/>
                </a:endParaRPr>
              </a:p>
            </p:txBody>
          </p:sp>
          <p:sp>
            <p:nvSpPr>
              <p:cNvPr id="55358" name="Text Box 62"/>
              <p:cNvSpPr txBox="1">
                <a:spLocks noChangeArrowheads="1"/>
              </p:cNvSpPr>
              <p:nvPr/>
            </p:nvSpPr>
            <p:spPr bwMode="auto">
              <a:xfrm>
                <a:off x="2974" y="2322"/>
                <a:ext cx="916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>
                    <a:latin typeface="Arial Narrow" pitchFamily="34" charset="0"/>
                  </a:rPr>
                  <a:t>Rename</a:t>
                </a:r>
                <a:endParaRPr lang="en-US" sz="1200" u="sng">
                  <a:latin typeface="Arial Narrow" pitchFamily="34" charset="0"/>
                </a:endParaRPr>
              </a:p>
            </p:txBody>
          </p:sp>
          <p:sp>
            <p:nvSpPr>
              <p:cNvPr id="55359" name="Text Box 63"/>
              <p:cNvSpPr txBox="1">
                <a:spLocks noChangeArrowheads="1"/>
              </p:cNvSpPr>
              <p:nvPr/>
            </p:nvSpPr>
            <p:spPr bwMode="auto">
              <a:xfrm>
                <a:off x="2974" y="2423"/>
                <a:ext cx="5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>
                    <a:latin typeface="Arial Narrow" pitchFamily="34" charset="0"/>
                  </a:rPr>
                  <a:t>Refresh</a:t>
                </a:r>
                <a:endParaRPr lang="en-US" sz="1200" u="sng">
                  <a:latin typeface="Arial Narrow" pitchFamily="34" charset="0"/>
                </a:endParaRPr>
              </a:p>
            </p:txBody>
          </p:sp>
          <p:sp>
            <p:nvSpPr>
              <p:cNvPr id="55360" name="Text Box 64"/>
              <p:cNvSpPr txBox="1">
                <a:spLocks noChangeArrowheads="1"/>
              </p:cNvSpPr>
              <p:nvPr/>
            </p:nvSpPr>
            <p:spPr bwMode="auto">
              <a:xfrm>
                <a:off x="2974" y="2579"/>
                <a:ext cx="5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 b="1">
                    <a:latin typeface="Arial Narrow" pitchFamily="34" charset="0"/>
                  </a:rPr>
                  <a:t>Properties</a:t>
                </a:r>
                <a:endParaRPr lang="en-US" sz="1200" b="1" u="sng">
                  <a:latin typeface="Arial Narrow" pitchFamily="34" charset="0"/>
                </a:endParaRPr>
              </a:p>
            </p:txBody>
          </p:sp>
          <p:sp>
            <p:nvSpPr>
              <p:cNvPr id="55361" name="Text Box 65"/>
              <p:cNvSpPr txBox="1">
                <a:spLocks noChangeArrowheads="1"/>
              </p:cNvSpPr>
              <p:nvPr/>
            </p:nvSpPr>
            <p:spPr bwMode="auto">
              <a:xfrm>
                <a:off x="2974" y="2723"/>
                <a:ext cx="5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>
                    <a:latin typeface="Arial Narrow" pitchFamily="34" charset="0"/>
                  </a:rPr>
                  <a:t>Help</a:t>
                </a:r>
                <a:endParaRPr lang="en-US" sz="1200" u="sng">
                  <a:latin typeface="Arial Narrow" pitchFamily="34" charset="0"/>
                </a:endParaRPr>
              </a:p>
            </p:txBody>
          </p:sp>
        </p:grpSp>
        <p:sp>
          <p:nvSpPr>
            <p:cNvPr id="55362" name="Text Box 66"/>
            <p:cNvSpPr txBox="1">
              <a:spLocks noChangeArrowheads="1"/>
            </p:cNvSpPr>
            <p:nvPr/>
          </p:nvSpPr>
          <p:spPr bwMode="auto">
            <a:xfrm>
              <a:off x="426" y="2762"/>
              <a:ext cx="245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>
              <a:spAutoFit/>
            </a:bodyPr>
            <a:lstStyle/>
            <a:p>
              <a:r>
                <a:rPr lang="en-US" sz="1200">
                  <a:latin typeface="Arial Narrow" pitchFamily="34" charset="0"/>
                </a:rPr>
                <a:t>Creates a new user, copying information from the selected user.</a:t>
              </a:r>
              <a:endParaRPr lang="en-US" sz="1200" u="sng">
                <a:latin typeface="Arial Narrow" pitchFamily="34" charset="0"/>
              </a:endParaRPr>
            </a:p>
          </p:txBody>
        </p:sp>
      </p:grpSp>
      <p:grpSp>
        <p:nvGrpSpPr>
          <p:cNvPr id="4" name="Group 95"/>
          <p:cNvGrpSpPr>
            <a:grpSpLocks/>
          </p:cNvGrpSpPr>
          <p:nvPr/>
        </p:nvGrpSpPr>
        <p:grpSpPr bwMode="auto">
          <a:xfrm>
            <a:off x="4435475" y="3263924"/>
            <a:ext cx="4251325" cy="3594100"/>
            <a:chOff x="2794" y="1882"/>
            <a:chExt cx="2678" cy="2264"/>
          </a:xfrm>
        </p:grpSpPr>
        <p:sp>
          <p:nvSpPr>
            <p:cNvPr id="55363" name="Rectangle 67"/>
            <p:cNvSpPr>
              <a:spLocks noChangeArrowheads="1"/>
            </p:cNvSpPr>
            <p:nvPr/>
          </p:nvSpPr>
          <p:spPr bwMode="auto">
            <a:xfrm>
              <a:off x="2794" y="1882"/>
              <a:ext cx="2448" cy="2004"/>
            </a:xfrm>
            <a:prstGeom prst="rect">
              <a:avLst/>
            </a:prstGeom>
            <a:gradFill rotWithShape="0">
              <a:gsLst>
                <a:gs pos="0">
                  <a:srgbClr val="FFCC66"/>
                </a:gs>
                <a:gs pos="100000">
                  <a:srgbClr val="FCFEB9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5" name="Group 68"/>
            <p:cNvGrpSpPr>
              <a:grpSpLocks/>
            </p:cNvGrpSpPr>
            <p:nvPr/>
          </p:nvGrpSpPr>
          <p:grpSpPr bwMode="auto">
            <a:xfrm>
              <a:off x="2826" y="1920"/>
              <a:ext cx="2646" cy="2226"/>
              <a:chOff x="2826" y="1920"/>
              <a:chExt cx="2646" cy="2226"/>
            </a:xfrm>
          </p:grpSpPr>
          <p:sp>
            <p:nvSpPr>
              <p:cNvPr id="55365" name="Text Box 69"/>
              <p:cNvSpPr txBox="1">
                <a:spLocks noChangeArrowheads="1"/>
              </p:cNvSpPr>
              <p:nvPr/>
            </p:nvSpPr>
            <p:spPr bwMode="auto">
              <a:xfrm>
                <a:off x="3922" y="1967"/>
                <a:ext cx="20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>
                    <a:latin typeface="Arial Narrow" pitchFamily="34" charset="0"/>
                  </a:rPr>
                  <a:t> admi</a:t>
                </a:r>
              </a:p>
            </p:txBody>
          </p:sp>
          <p:sp>
            <p:nvSpPr>
              <p:cNvPr id="55366" name="Text Box 70"/>
              <p:cNvSpPr txBox="1">
                <a:spLocks noChangeArrowheads="1"/>
              </p:cNvSpPr>
              <p:nvPr/>
            </p:nvSpPr>
            <p:spPr bwMode="auto">
              <a:xfrm>
                <a:off x="3952" y="2068"/>
                <a:ext cx="220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>
                    <a:latin typeface="Arial Narrow" pitchFamily="34" charset="0"/>
                  </a:rPr>
                  <a:t>ions</a:t>
                </a:r>
              </a:p>
            </p:txBody>
          </p:sp>
          <p:sp>
            <p:nvSpPr>
              <p:cNvPr id="55367" name="Text Box 71"/>
              <p:cNvSpPr txBox="1">
                <a:spLocks noChangeArrowheads="1"/>
              </p:cNvSpPr>
              <p:nvPr/>
            </p:nvSpPr>
            <p:spPr bwMode="auto">
              <a:xfrm>
                <a:off x="3940" y="2164"/>
                <a:ext cx="220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>
                    <a:latin typeface="Arial Narrow" pitchFamily="34" charset="0"/>
                  </a:rPr>
                  <a:t>ontro</a:t>
                </a:r>
              </a:p>
            </p:txBody>
          </p:sp>
          <p:sp>
            <p:nvSpPr>
              <p:cNvPr id="55368" name="Text Box 72"/>
              <p:cNvSpPr txBox="1">
                <a:spLocks noChangeArrowheads="1"/>
              </p:cNvSpPr>
              <p:nvPr/>
            </p:nvSpPr>
            <p:spPr bwMode="auto">
              <a:xfrm>
                <a:off x="3946" y="2260"/>
                <a:ext cx="232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>
                    <a:latin typeface="Arial Narrow" pitchFamily="34" charset="0"/>
                  </a:rPr>
                  <a:t>uest</a:t>
                </a:r>
              </a:p>
            </p:txBody>
          </p:sp>
          <p:sp>
            <p:nvSpPr>
              <p:cNvPr id="55369" name="Text Box 73"/>
              <p:cNvSpPr txBox="1">
                <a:spLocks noChangeArrowheads="1"/>
              </p:cNvSpPr>
              <p:nvPr/>
            </p:nvSpPr>
            <p:spPr bwMode="auto">
              <a:xfrm>
                <a:off x="3946" y="2368"/>
                <a:ext cx="256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>
                    <a:latin typeface="Arial Narrow" pitchFamily="34" charset="0"/>
                  </a:rPr>
                  <a:t>aser</a:t>
                </a:r>
              </a:p>
            </p:txBody>
          </p:sp>
          <p:sp>
            <p:nvSpPr>
              <p:cNvPr id="55370" name="Text Box 74"/>
              <p:cNvSpPr txBox="1">
                <a:spLocks noChangeArrowheads="1"/>
              </p:cNvSpPr>
              <p:nvPr/>
            </p:nvSpPr>
            <p:spPr bwMode="auto">
              <a:xfrm>
                <a:off x="3940" y="2464"/>
                <a:ext cx="220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>
                    <a:latin typeface="Arial Narrow" pitchFamily="34" charset="0"/>
                  </a:rPr>
                  <a:t>admi</a:t>
                </a:r>
              </a:p>
            </p:txBody>
          </p:sp>
          <p:graphicFrame>
            <p:nvGraphicFramePr>
              <p:cNvPr id="55371" name="Object 75"/>
              <p:cNvGraphicFramePr>
                <a:graphicFrameLocks noChangeAspect="1"/>
              </p:cNvGraphicFramePr>
              <p:nvPr/>
            </p:nvGraphicFramePr>
            <p:xfrm>
              <a:off x="2826" y="1920"/>
              <a:ext cx="2646" cy="2226"/>
            </p:xfrm>
            <a:graphic>
              <a:graphicData uri="http://schemas.openxmlformats.org/presentationml/2006/ole">
                <p:oleObj spid="_x0000_s24578" name="Bitmap Image" r:id="rId4" imgW="4200000" imgH="3533333" progId="PBrush">
                  <p:embed/>
                </p:oleObj>
              </a:graphicData>
            </a:graphic>
          </p:graphicFrame>
          <p:sp>
            <p:nvSpPr>
              <p:cNvPr id="55372" name="Text Box 76"/>
              <p:cNvSpPr txBox="1">
                <a:spLocks noChangeArrowheads="1"/>
              </p:cNvSpPr>
              <p:nvPr/>
            </p:nvSpPr>
            <p:spPr bwMode="auto">
              <a:xfrm>
                <a:off x="2880" y="1932"/>
                <a:ext cx="1584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 b="1">
                    <a:solidFill>
                      <a:schemeClr val="bg1"/>
                    </a:solidFill>
                    <a:latin typeface="Arial Narrow" pitchFamily="34" charset="0"/>
                  </a:rPr>
                  <a:t>Copy Object - User</a:t>
                </a:r>
                <a:endParaRPr lang="en-US" sz="1200" b="1" u="sng">
                  <a:solidFill>
                    <a:schemeClr val="bg1"/>
                  </a:solidFill>
                  <a:latin typeface="Arial Narrow" pitchFamily="34" charset="0"/>
                </a:endParaRPr>
              </a:p>
            </p:txBody>
          </p:sp>
          <p:sp>
            <p:nvSpPr>
              <p:cNvPr id="55373" name="Text Box 77"/>
              <p:cNvSpPr txBox="1">
                <a:spLocks noChangeArrowheads="1"/>
              </p:cNvSpPr>
              <p:nvPr/>
            </p:nvSpPr>
            <p:spPr bwMode="auto">
              <a:xfrm>
                <a:off x="3202" y="2239"/>
                <a:ext cx="1164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>
                    <a:latin typeface="Arial Narrow" pitchFamily="34" charset="0"/>
                  </a:rPr>
                  <a:t>Create in:  nwtraders.msft/Users</a:t>
                </a:r>
                <a:endParaRPr lang="en-US" sz="1200" u="sng">
                  <a:latin typeface="Arial Narrow" pitchFamily="34" charset="0"/>
                </a:endParaRPr>
              </a:p>
            </p:txBody>
          </p:sp>
          <p:sp>
            <p:nvSpPr>
              <p:cNvPr id="55374" name="Text Box 78"/>
              <p:cNvSpPr txBox="1">
                <a:spLocks noChangeArrowheads="1"/>
              </p:cNvSpPr>
              <p:nvPr/>
            </p:nvSpPr>
            <p:spPr bwMode="auto">
              <a:xfrm>
                <a:off x="2974" y="2551"/>
                <a:ext cx="492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 u="sng">
                    <a:latin typeface="Arial Narrow" pitchFamily="34" charset="0"/>
                  </a:rPr>
                  <a:t>F</a:t>
                </a:r>
                <a:r>
                  <a:rPr lang="en-US" sz="1200">
                    <a:latin typeface="Arial Narrow" pitchFamily="34" charset="0"/>
                  </a:rPr>
                  <a:t>irst name:</a:t>
                </a:r>
                <a:endParaRPr lang="en-US" sz="1200" u="sng">
                  <a:latin typeface="Arial Narrow" pitchFamily="34" charset="0"/>
                </a:endParaRPr>
              </a:p>
            </p:txBody>
          </p:sp>
          <p:sp>
            <p:nvSpPr>
              <p:cNvPr id="55375" name="Text Box 79"/>
              <p:cNvSpPr txBox="1">
                <a:spLocks noChangeArrowheads="1"/>
              </p:cNvSpPr>
              <p:nvPr/>
            </p:nvSpPr>
            <p:spPr bwMode="auto">
              <a:xfrm>
                <a:off x="2974" y="2731"/>
                <a:ext cx="492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 u="sng">
                    <a:latin typeface="Arial Narrow" pitchFamily="34" charset="0"/>
                  </a:rPr>
                  <a:t>L</a:t>
                </a:r>
                <a:r>
                  <a:rPr lang="en-US" sz="1200">
                    <a:latin typeface="Arial Narrow" pitchFamily="34" charset="0"/>
                  </a:rPr>
                  <a:t>ast name:</a:t>
                </a:r>
                <a:endParaRPr lang="en-US" sz="1200" u="sng">
                  <a:latin typeface="Arial Narrow" pitchFamily="34" charset="0"/>
                </a:endParaRPr>
              </a:p>
            </p:txBody>
          </p:sp>
          <p:sp>
            <p:nvSpPr>
              <p:cNvPr id="55376" name="Text Box 80"/>
              <p:cNvSpPr txBox="1">
                <a:spLocks noChangeArrowheads="1"/>
              </p:cNvSpPr>
              <p:nvPr/>
            </p:nvSpPr>
            <p:spPr bwMode="auto">
              <a:xfrm>
                <a:off x="2974" y="2899"/>
                <a:ext cx="492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>
                    <a:latin typeface="Arial Narrow" pitchFamily="34" charset="0"/>
                  </a:rPr>
                  <a:t>Full n</a:t>
                </a:r>
                <a:r>
                  <a:rPr lang="en-US" sz="1200" u="sng">
                    <a:latin typeface="Arial Narrow" pitchFamily="34" charset="0"/>
                  </a:rPr>
                  <a:t>a</a:t>
                </a:r>
                <a:r>
                  <a:rPr lang="en-US" sz="1200">
                    <a:latin typeface="Arial Narrow" pitchFamily="34" charset="0"/>
                  </a:rPr>
                  <a:t>me:</a:t>
                </a:r>
                <a:endParaRPr lang="en-US" sz="1200" u="sng">
                  <a:latin typeface="Arial Narrow" pitchFamily="34" charset="0"/>
                </a:endParaRPr>
              </a:p>
            </p:txBody>
          </p:sp>
          <p:sp>
            <p:nvSpPr>
              <p:cNvPr id="55377" name="Text Box 81"/>
              <p:cNvSpPr txBox="1">
                <a:spLocks noChangeArrowheads="1"/>
              </p:cNvSpPr>
              <p:nvPr/>
            </p:nvSpPr>
            <p:spPr bwMode="auto">
              <a:xfrm>
                <a:off x="3634" y="2551"/>
                <a:ext cx="492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>
                    <a:latin typeface="Arial Narrow" pitchFamily="34" charset="0"/>
                  </a:rPr>
                  <a:t>sales</a:t>
                </a:r>
                <a:endParaRPr lang="en-US" sz="1200" u="sng">
                  <a:latin typeface="Arial Narrow" pitchFamily="34" charset="0"/>
                </a:endParaRPr>
              </a:p>
            </p:txBody>
          </p:sp>
          <p:sp>
            <p:nvSpPr>
              <p:cNvPr id="55378" name="Text Box 82"/>
              <p:cNvSpPr txBox="1">
                <a:spLocks noChangeArrowheads="1"/>
              </p:cNvSpPr>
              <p:nvPr/>
            </p:nvSpPr>
            <p:spPr bwMode="auto">
              <a:xfrm>
                <a:off x="3634" y="2719"/>
                <a:ext cx="492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>
                    <a:latin typeface="Arial Narrow" pitchFamily="34" charset="0"/>
                  </a:rPr>
                  <a:t>user1</a:t>
                </a:r>
                <a:endParaRPr lang="en-US" sz="1200" u="sng">
                  <a:latin typeface="Arial Narrow" pitchFamily="34" charset="0"/>
                </a:endParaRPr>
              </a:p>
            </p:txBody>
          </p:sp>
          <p:sp>
            <p:nvSpPr>
              <p:cNvPr id="55379" name="Text Box 83"/>
              <p:cNvSpPr txBox="1">
                <a:spLocks noChangeArrowheads="1"/>
              </p:cNvSpPr>
              <p:nvPr/>
            </p:nvSpPr>
            <p:spPr bwMode="auto">
              <a:xfrm>
                <a:off x="3634" y="2899"/>
                <a:ext cx="492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>
                    <a:latin typeface="Arial Narrow" pitchFamily="34" charset="0"/>
                  </a:rPr>
                  <a:t>sales user1</a:t>
                </a:r>
                <a:endParaRPr lang="en-US" sz="1200" u="sng">
                  <a:latin typeface="Arial Narrow" pitchFamily="34" charset="0"/>
                </a:endParaRPr>
              </a:p>
            </p:txBody>
          </p:sp>
          <p:sp>
            <p:nvSpPr>
              <p:cNvPr id="55380" name="Text Box 84"/>
              <p:cNvSpPr txBox="1">
                <a:spLocks noChangeArrowheads="1"/>
              </p:cNvSpPr>
              <p:nvPr/>
            </p:nvSpPr>
            <p:spPr bwMode="auto">
              <a:xfrm>
                <a:off x="4480" y="2551"/>
                <a:ext cx="264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 u="sng">
                    <a:latin typeface="Arial Narrow" pitchFamily="34" charset="0"/>
                  </a:rPr>
                  <a:t>I</a:t>
                </a:r>
                <a:r>
                  <a:rPr lang="en-US" sz="1200">
                    <a:latin typeface="Arial Narrow" pitchFamily="34" charset="0"/>
                  </a:rPr>
                  <a:t>nitials:</a:t>
                </a:r>
                <a:endParaRPr lang="en-US" sz="1200" u="sng">
                  <a:latin typeface="Arial Narrow" pitchFamily="34" charset="0"/>
                </a:endParaRPr>
              </a:p>
            </p:txBody>
          </p:sp>
          <p:sp>
            <p:nvSpPr>
              <p:cNvPr id="55381" name="Text Box 85"/>
              <p:cNvSpPr txBox="1">
                <a:spLocks noChangeArrowheads="1"/>
              </p:cNvSpPr>
              <p:nvPr/>
            </p:nvSpPr>
            <p:spPr bwMode="auto">
              <a:xfrm>
                <a:off x="2974" y="3091"/>
                <a:ext cx="876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 u="sng">
                    <a:latin typeface="Arial Narrow" pitchFamily="34" charset="0"/>
                  </a:rPr>
                  <a:t>U</a:t>
                </a:r>
                <a:r>
                  <a:rPr lang="en-US" sz="1200">
                    <a:latin typeface="Arial Narrow" pitchFamily="34" charset="0"/>
                  </a:rPr>
                  <a:t>ser logon name:</a:t>
                </a:r>
                <a:endParaRPr lang="en-US" sz="1200" u="sng">
                  <a:latin typeface="Arial Narrow" pitchFamily="34" charset="0"/>
                </a:endParaRPr>
              </a:p>
            </p:txBody>
          </p:sp>
          <p:sp>
            <p:nvSpPr>
              <p:cNvPr id="55382" name="Text Box 86"/>
              <p:cNvSpPr txBox="1">
                <a:spLocks noChangeArrowheads="1"/>
              </p:cNvSpPr>
              <p:nvPr/>
            </p:nvSpPr>
            <p:spPr bwMode="auto">
              <a:xfrm>
                <a:off x="2992" y="3235"/>
                <a:ext cx="492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>
                    <a:latin typeface="Arial Narrow" pitchFamily="34" charset="0"/>
                  </a:rPr>
                  <a:t>salesuser1</a:t>
                </a:r>
                <a:endParaRPr lang="en-US" sz="1200" u="sng">
                  <a:latin typeface="Arial Narrow" pitchFamily="34" charset="0"/>
                </a:endParaRPr>
              </a:p>
            </p:txBody>
          </p:sp>
          <p:sp>
            <p:nvSpPr>
              <p:cNvPr id="55383" name="Text Box 87"/>
              <p:cNvSpPr txBox="1">
                <a:spLocks noChangeArrowheads="1"/>
              </p:cNvSpPr>
              <p:nvPr/>
            </p:nvSpPr>
            <p:spPr bwMode="auto">
              <a:xfrm>
                <a:off x="4084" y="3235"/>
                <a:ext cx="900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>
                    <a:latin typeface="Arial Narrow" pitchFamily="34" charset="0"/>
                  </a:rPr>
                  <a:t>@nwtraders.msft</a:t>
                </a:r>
                <a:endParaRPr lang="en-US" sz="1200" u="sng">
                  <a:latin typeface="Arial Narrow" pitchFamily="34" charset="0"/>
                </a:endParaRPr>
              </a:p>
            </p:txBody>
          </p:sp>
          <p:sp>
            <p:nvSpPr>
              <p:cNvPr id="55384" name="Text Box 88"/>
              <p:cNvSpPr txBox="1">
                <a:spLocks noChangeArrowheads="1"/>
              </p:cNvSpPr>
              <p:nvPr/>
            </p:nvSpPr>
            <p:spPr bwMode="auto">
              <a:xfrm>
                <a:off x="2974" y="3415"/>
                <a:ext cx="1404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>
                    <a:latin typeface="Arial Narrow" pitchFamily="34" charset="0"/>
                  </a:rPr>
                  <a:t>User logon name (pre-</a:t>
                </a:r>
                <a:r>
                  <a:rPr lang="en-US" sz="1200" u="sng">
                    <a:latin typeface="Arial Narrow" pitchFamily="34" charset="0"/>
                  </a:rPr>
                  <a:t>W</a:t>
                </a:r>
                <a:r>
                  <a:rPr lang="en-US" sz="1200">
                    <a:latin typeface="Arial Narrow" pitchFamily="34" charset="0"/>
                  </a:rPr>
                  <a:t>indows 2000):</a:t>
                </a:r>
              </a:p>
            </p:txBody>
          </p:sp>
          <p:sp>
            <p:nvSpPr>
              <p:cNvPr id="55385" name="Text Box 89"/>
              <p:cNvSpPr txBox="1">
                <a:spLocks noChangeArrowheads="1"/>
              </p:cNvSpPr>
              <p:nvPr/>
            </p:nvSpPr>
            <p:spPr bwMode="auto">
              <a:xfrm>
                <a:off x="2998" y="3553"/>
                <a:ext cx="960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>
                    <a:latin typeface="Arial Narrow" pitchFamily="34" charset="0"/>
                  </a:rPr>
                  <a:t>NWTRADERS\</a:t>
                </a:r>
              </a:p>
            </p:txBody>
          </p:sp>
          <p:sp>
            <p:nvSpPr>
              <p:cNvPr id="55386" name="Text Box 90"/>
              <p:cNvSpPr txBox="1">
                <a:spLocks noChangeArrowheads="1"/>
              </p:cNvSpPr>
              <p:nvPr/>
            </p:nvSpPr>
            <p:spPr bwMode="auto">
              <a:xfrm>
                <a:off x="4084" y="3547"/>
                <a:ext cx="900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lIns="0" tIns="0" rIns="0" bIns="0">
                <a:spAutoFit/>
              </a:bodyPr>
              <a:lstStyle/>
              <a:p>
                <a:r>
                  <a:rPr lang="en-US" sz="1200">
                    <a:latin typeface="Arial Narrow" pitchFamily="34" charset="0"/>
                  </a:rPr>
                  <a:t>salesuser1</a:t>
                </a:r>
                <a:endParaRPr lang="en-US" sz="1200" u="sng">
                  <a:latin typeface="Arial Narrow" pitchFamily="34" charset="0"/>
                </a:endParaRPr>
              </a:p>
            </p:txBody>
          </p:sp>
          <p:sp>
            <p:nvSpPr>
              <p:cNvPr id="55387" name="Rectangle 91"/>
              <p:cNvSpPr>
                <a:spLocks noChangeArrowheads="1"/>
              </p:cNvSpPr>
              <p:nvPr/>
            </p:nvSpPr>
            <p:spPr bwMode="auto">
              <a:xfrm>
                <a:off x="4078" y="3942"/>
                <a:ext cx="243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>
                <a:outerShdw dist="17961" dir="2700000" algn="ctr" rotWithShape="0">
                  <a:schemeClr val="bg1"/>
                </a:outerShdw>
              </a:effectLst>
            </p:spPr>
            <p:txBody>
              <a:bodyPr wrap="none" lIns="0" tIns="0" rIns="0" bIns="0">
                <a:spAutoFit/>
              </a:bodyPr>
              <a:lstStyle/>
              <a:p>
                <a:r>
                  <a:rPr lang="en-US" sz="1200">
                    <a:solidFill>
                      <a:srgbClr val="7F7F7F"/>
                    </a:solidFill>
                    <a:latin typeface="Arial Narrow" pitchFamily="34" charset="0"/>
                  </a:rPr>
                  <a:t>&lt; </a:t>
                </a:r>
                <a:r>
                  <a:rPr lang="en-US" sz="1200" u="sng">
                    <a:solidFill>
                      <a:srgbClr val="7F7F7F"/>
                    </a:solidFill>
                    <a:latin typeface="Arial Narrow" pitchFamily="34" charset="0"/>
                  </a:rPr>
                  <a:t>B</a:t>
                </a:r>
                <a:r>
                  <a:rPr lang="en-US" sz="1200">
                    <a:solidFill>
                      <a:srgbClr val="7F7F7F"/>
                    </a:solidFill>
                    <a:latin typeface="Arial Narrow" pitchFamily="34" charset="0"/>
                  </a:rPr>
                  <a:t>ack</a:t>
                </a:r>
              </a:p>
            </p:txBody>
          </p:sp>
          <p:sp>
            <p:nvSpPr>
              <p:cNvPr id="55388" name="Rectangle 92"/>
              <p:cNvSpPr>
                <a:spLocks noChangeArrowheads="1"/>
              </p:cNvSpPr>
              <p:nvPr/>
            </p:nvSpPr>
            <p:spPr bwMode="auto">
              <a:xfrm>
                <a:off x="4544" y="3933"/>
                <a:ext cx="230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r>
                  <a:rPr lang="en-US" sz="1200" u="sng">
                    <a:solidFill>
                      <a:srgbClr val="000000"/>
                    </a:solidFill>
                    <a:latin typeface="Arial Narrow" pitchFamily="34" charset="0"/>
                  </a:rPr>
                  <a:t>N</a:t>
                </a:r>
                <a:r>
                  <a:rPr lang="en-US" sz="1200">
                    <a:solidFill>
                      <a:srgbClr val="000000"/>
                    </a:solidFill>
                    <a:latin typeface="Arial Narrow" pitchFamily="34" charset="0"/>
                  </a:rPr>
                  <a:t>ext &gt;</a:t>
                </a:r>
                <a:endParaRPr lang="en-US" sz="1200"/>
              </a:p>
            </p:txBody>
          </p:sp>
          <p:sp>
            <p:nvSpPr>
              <p:cNvPr id="55389" name="Rectangle 93"/>
              <p:cNvSpPr>
                <a:spLocks noChangeArrowheads="1"/>
              </p:cNvSpPr>
              <p:nvPr/>
            </p:nvSpPr>
            <p:spPr bwMode="auto">
              <a:xfrm>
                <a:off x="5048" y="3933"/>
                <a:ext cx="245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r>
                  <a:rPr lang="en-US" sz="1200">
                    <a:solidFill>
                      <a:srgbClr val="000000"/>
                    </a:solidFill>
                    <a:latin typeface="Arial Narrow" pitchFamily="34" charset="0"/>
                  </a:rPr>
                  <a:t>Cancel</a:t>
                </a:r>
                <a:endParaRPr lang="en-US" sz="1200"/>
              </a:p>
            </p:txBody>
          </p:sp>
        </p:grpSp>
      </p:grpSp>
      <p:sp>
        <p:nvSpPr>
          <p:cNvPr id="55390" name="Freeform 94"/>
          <p:cNvSpPr>
            <a:spLocks/>
          </p:cNvSpPr>
          <p:nvPr/>
        </p:nvSpPr>
        <p:spPr bwMode="auto">
          <a:xfrm rot="-5299712">
            <a:off x="3186906" y="3486968"/>
            <a:ext cx="2378075" cy="712788"/>
          </a:xfrm>
          <a:custGeom>
            <a:avLst/>
            <a:gdLst/>
            <a:ahLst/>
            <a:cxnLst>
              <a:cxn ang="0">
                <a:pos x="115" y="20"/>
              </a:cxn>
              <a:cxn ang="0">
                <a:pos x="0" y="428"/>
              </a:cxn>
              <a:cxn ang="0">
                <a:pos x="384" y="449"/>
              </a:cxn>
              <a:cxn ang="0">
                <a:pos x="299" y="314"/>
              </a:cxn>
              <a:cxn ang="0">
                <a:pos x="700" y="177"/>
              </a:cxn>
              <a:cxn ang="0">
                <a:pos x="1498" y="374"/>
              </a:cxn>
              <a:cxn ang="0">
                <a:pos x="750" y="28"/>
              </a:cxn>
              <a:cxn ang="0">
                <a:pos x="181" y="140"/>
              </a:cxn>
              <a:cxn ang="0">
                <a:pos x="115" y="20"/>
              </a:cxn>
            </a:cxnLst>
            <a:rect l="0" t="0" r="r" b="b"/>
            <a:pathLst>
              <a:path w="1498" h="449">
                <a:moveTo>
                  <a:pt x="115" y="20"/>
                </a:moveTo>
                <a:cubicBezTo>
                  <a:pt x="60" y="168"/>
                  <a:pt x="24" y="254"/>
                  <a:pt x="0" y="428"/>
                </a:cubicBezTo>
                <a:cubicBezTo>
                  <a:pt x="144" y="432"/>
                  <a:pt x="292" y="434"/>
                  <a:pt x="384" y="449"/>
                </a:cubicBezTo>
                <a:cubicBezTo>
                  <a:pt x="319" y="351"/>
                  <a:pt x="324" y="365"/>
                  <a:pt x="299" y="314"/>
                </a:cubicBezTo>
                <a:cubicBezTo>
                  <a:pt x="353" y="290"/>
                  <a:pt x="517" y="191"/>
                  <a:pt x="700" y="177"/>
                </a:cubicBezTo>
                <a:cubicBezTo>
                  <a:pt x="1004" y="191"/>
                  <a:pt x="1210" y="272"/>
                  <a:pt x="1498" y="374"/>
                </a:cubicBezTo>
                <a:cubicBezTo>
                  <a:pt x="1188" y="156"/>
                  <a:pt x="990" y="64"/>
                  <a:pt x="750" y="28"/>
                </a:cubicBezTo>
                <a:cubicBezTo>
                  <a:pt x="460" y="0"/>
                  <a:pt x="296" y="92"/>
                  <a:pt x="181" y="140"/>
                </a:cubicBezTo>
                <a:cubicBezTo>
                  <a:pt x="146" y="72"/>
                  <a:pt x="168" y="114"/>
                  <a:pt x="115" y="20"/>
                </a:cubicBezTo>
                <a:close/>
              </a:path>
            </a:pathLst>
          </a:custGeom>
          <a:gradFill rotWithShape="0">
            <a:gsLst>
              <a:gs pos="0">
                <a:srgbClr val="D60093">
                  <a:gamma/>
                  <a:tint val="47451"/>
                  <a:invGamma/>
                </a:srgbClr>
              </a:gs>
              <a:gs pos="100000">
                <a:srgbClr val="D60093"/>
              </a:gs>
            </a:gsLst>
            <a:lin ang="2700000" scaled="1"/>
          </a:gradFill>
          <a:ln w="6350" cap="flat" cmpd="sng">
            <a:solidFill>
              <a:srgbClr val="800080"/>
            </a:solidFill>
            <a:prstDash val="solid"/>
            <a:round/>
            <a:headEnd type="none" w="med" len="med"/>
            <a:tailEnd type="none" w="med" len="med"/>
          </a:ln>
          <a:effectLst>
            <a:outerShdw dist="52363" dir="4557825" algn="ctr" rotWithShape="0">
              <a:srgbClr val="969696"/>
            </a:outerShdw>
          </a:effectLst>
        </p:spPr>
        <p:txBody>
          <a:bodyPr wrap="none" tIns="27432" bIns="27432" anchor="ctr"/>
          <a:lstStyle/>
          <a:p>
            <a:endParaRPr lang="en-US"/>
          </a:p>
        </p:txBody>
      </p:sp>
      <p:sp>
        <p:nvSpPr>
          <p:cNvPr id="55392" name="Rectangle 96"/>
          <p:cNvSpPr>
            <a:spLocks noGrp="1" noChangeArrowheads="1"/>
          </p:cNvSpPr>
          <p:nvPr>
            <p:ph type="body" idx="1"/>
          </p:nvPr>
        </p:nvSpPr>
        <p:spPr>
          <a:xfrm>
            <a:off x="0" y="5321324"/>
            <a:ext cx="4572000" cy="1417638"/>
          </a:xfrm>
          <a:noFill/>
          <a:ln/>
        </p:spPr>
        <p:txBody>
          <a:bodyPr/>
          <a:lstStyle/>
          <a:p>
            <a:pPr>
              <a:buClr>
                <a:schemeClr val="accent2"/>
              </a:buClr>
            </a:pPr>
            <a:r>
              <a:rPr lang="en-US" sz="2000" dirty="0"/>
              <a:t>Set Up a User Account as a Template Account</a:t>
            </a:r>
          </a:p>
          <a:p>
            <a:pPr>
              <a:buClr>
                <a:schemeClr val="accent2"/>
              </a:buClr>
            </a:pPr>
            <a:r>
              <a:rPr lang="en-US" sz="2000" dirty="0"/>
              <a:t>Create a User Account by Coping the Template Account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zh-CN" smtClean="0">
                <a:ea typeface="宋体" pitchFamily="2" charset="-122"/>
              </a:rPr>
              <a:t>Questions?</a:t>
            </a:r>
            <a:endParaRPr lang="en-US" altLang="zh-CN" smtClean="0">
              <a:ea typeface="宋体" pitchFamily="2" charset="-122"/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5038" y="2708275"/>
            <a:ext cx="7524750" cy="3384550"/>
          </a:xfrm>
          <a:noFill/>
        </p:spPr>
        <p:txBody>
          <a:bodyPr/>
          <a:lstStyle/>
          <a:p>
            <a:pPr marL="609600" indent="-609600" eaLnBrk="1" hangingPunct="1"/>
            <a:r>
              <a:rPr lang="en-GB" b="1" smtClean="0"/>
              <a:t>Email:</a:t>
            </a:r>
            <a:r>
              <a:rPr lang="en-GB" smtClean="0"/>
              <a:t> xianhui.che@smu.ac.uk</a:t>
            </a:r>
          </a:p>
          <a:p>
            <a:pPr marL="609600" indent="-609600" eaLnBrk="1" hangingPunct="1"/>
            <a:r>
              <a:rPr lang="en-GB" b="1" smtClean="0"/>
              <a:t>Office:</a:t>
            </a:r>
            <a:r>
              <a:rPr lang="en-GB" smtClean="0"/>
              <a:t> MH205</a:t>
            </a:r>
          </a:p>
          <a:p>
            <a:pPr marL="609600" indent="-609600" eaLnBrk="1" hangingPunct="1"/>
            <a:r>
              <a:rPr lang="en-GB" b="1" smtClean="0"/>
              <a:t>Tel:</a:t>
            </a:r>
            <a:r>
              <a:rPr lang="en-GB" smtClean="0"/>
              <a:t> 01792 481013</a:t>
            </a:r>
          </a:p>
          <a:p>
            <a:pPr marL="609600" indent="-609600" eaLnBrk="1" hangingPunct="1"/>
            <a:r>
              <a:rPr lang="en-GB" b="1" smtClean="0"/>
              <a:t>Internal Line:</a:t>
            </a:r>
            <a:r>
              <a:rPr lang="en-GB" smtClean="0"/>
              <a:t> 4013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1300</TotalTime>
  <Words>1860</Words>
  <Application>Microsoft PowerPoint</Application>
  <PresentationFormat>On-screen Show (4:3)</PresentationFormat>
  <Paragraphs>621</Paragraphs>
  <Slides>44</Slides>
  <Notes>2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6" baseType="lpstr">
      <vt:lpstr>Default Design</vt:lpstr>
      <vt:lpstr>Bitmap Image</vt:lpstr>
      <vt:lpstr>Slide 1</vt:lpstr>
      <vt:lpstr>Topics</vt:lpstr>
      <vt:lpstr>Microsoft Active Directory</vt:lpstr>
      <vt:lpstr>What is Active Directory?</vt:lpstr>
      <vt:lpstr>Open Standards</vt:lpstr>
      <vt:lpstr>Active Directory Structure</vt:lpstr>
      <vt:lpstr>Which objects does Active Directory contain?</vt:lpstr>
      <vt:lpstr>What is the Schema?</vt:lpstr>
      <vt:lpstr>What is a Domain?</vt:lpstr>
      <vt:lpstr>What is an Organizational Unit (OU)?</vt:lpstr>
      <vt:lpstr>What is a Tree?</vt:lpstr>
      <vt:lpstr>What is a Forest?</vt:lpstr>
      <vt:lpstr>The Tree-Root</vt:lpstr>
      <vt:lpstr>Modeling the physical Structure</vt:lpstr>
      <vt:lpstr>Sample Site Structure</vt:lpstr>
      <vt:lpstr>Which Role can a Server have?</vt:lpstr>
      <vt:lpstr>What is a Domain-Controller?</vt:lpstr>
      <vt:lpstr>What is a Global Catalog Server?</vt:lpstr>
      <vt:lpstr>Multi Master Replication</vt:lpstr>
      <vt:lpstr>Intra-Sites Replication</vt:lpstr>
      <vt:lpstr>Who is using Active Directory?</vt:lpstr>
      <vt:lpstr>What are Directory-Enabled Applications?</vt:lpstr>
      <vt:lpstr>Delegation of Administration</vt:lpstr>
      <vt:lpstr>Inheritance in Active Directory</vt:lpstr>
      <vt:lpstr>Importance of AD for  Microsoft’s Strategy</vt:lpstr>
      <vt:lpstr>Creating and Managing User Accounts </vt:lpstr>
      <vt:lpstr>Overview</vt:lpstr>
      <vt:lpstr>Introduction to User Accounts</vt:lpstr>
      <vt:lpstr>Guidelines for New User Accounts</vt:lpstr>
      <vt:lpstr>Naming Conventions</vt:lpstr>
      <vt:lpstr>Password Guidelines</vt:lpstr>
      <vt:lpstr>Account Options</vt:lpstr>
      <vt:lpstr>Creating Local User Accounts</vt:lpstr>
      <vt:lpstr>Creating and Configuring Domain User Accounts</vt:lpstr>
      <vt:lpstr>Creating a Domain User Account</vt:lpstr>
      <vt:lpstr>Setting Password Requirements</vt:lpstr>
      <vt:lpstr>Managing User Data by Creating Home Folders</vt:lpstr>
      <vt:lpstr>Setting Properties for Domain User Accounts</vt:lpstr>
      <vt:lpstr>Setting Personal Properties</vt:lpstr>
      <vt:lpstr>Setting Account Properties</vt:lpstr>
      <vt:lpstr>Specifying Logon Options</vt:lpstr>
      <vt:lpstr>Copying Domain User Accounts</vt:lpstr>
      <vt:lpstr>Creating User Account Templates</vt:lpstr>
      <vt:lpstr>Questions?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Che, Xianhui</cp:lastModifiedBy>
  <cp:revision>361</cp:revision>
  <dcterms:created xsi:type="dcterms:W3CDTF">1601-01-01T00:00:00Z</dcterms:created>
  <dcterms:modified xsi:type="dcterms:W3CDTF">2010-02-05T13:01:50Z</dcterms:modified>
</cp:coreProperties>
</file>