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60" r:id="rId1"/>
  </p:sldMasterIdLst>
  <p:notesMasterIdLst>
    <p:notesMasterId r:id="rId27"/>
  </p:notesMasterIdLst>
  <p:sldIdLst>
    <p:sldId id="277" r:id="rId2"/>
    <p:sldId id="299" r:id="rId3"/>
    <p:sldId id="302" r:id="rId4"/>
    <p:sldId id="278" r:id="rId5"/>
    <p:sldId id="321" r:id="rId6"/>
    <p:sldId id="301" r:id="rId7"/>
    <p:sldId id="300" r:id="rId8"/>
    <p:sldId id="303" r:id="rId9"/>
    <p:sldId id="280" r:id="rId10"/>
    <p:sldId id="314" r:id="rId11"/>
    <p:sldId id="316" r:id="rId12"/>
    <p:sldId id="298" r:id="rId13"/>
    <p:sldId id="315" r:id="rId14"/>
    <p:sldId id="317" r:id="rId15"/>
    <p:sldId id="286" r:id="rId16"/>
    <p:sldId id="308" r:id="rId17"/>
    <p:sldId id="307" r:id="rId18"/>
    <p:sldId id="289" r:id="rId19"/>
    <p:sldId id="290" r:id="rId20"/>
    <p:sldId id="291" r:id="rId21"/>
    <p:sldId id="292" r:id="rId22"/>
    <p:sldId id="293" r:id="rId23"/>
    <p:sldId id="294" r:id="rId24"/>
    <p:sldId id="288" r:id="rId25"/>
    <p:sldId id="318"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sh018" initials="s"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72" d="100"/>
          <a:sy n="72" d="100"/>
        </p:scale>
        <p:origin x="-792" y="-77"/>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3F38B10-E6C5-47BC-B07F-E035D1BC7FEF}" type="datetimeFigureOut">
              <a:rPr lang="en-GB" smtClean="0"/>
              <a:pPr/>
              <a:t>16/03/2016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A24D523-27C2-4AAC-B0CD-99D706E60625}" type="slidenum">
              <a:rPr lang="en-GB" smtClean="0"/>
              <a:pPr/>
              <a:t>‹#›</a:t>
            </a:fld>
            <a:endParaRPr lang="en-GB"/>
          </a:p>
        </p:txBody>
      </p:sp>
    </p:spTree>
    <p:extLst>
      <p:ext uri="{BB962C8B-B14F-4D97-AF65-F5344CB8AC3E}">
        <p14:creationId xmlns:p14="http://schemas.microsoft.com/office/powerpoint/2010/main" val="38387405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4" name="Title 13"/>
          <p:cNvSpPr>
            <a:spLocks noGrp="1"/>
          </p:cNvSpPr>
          <p:nvPr>
            <p:ph type="ctrTitle"/>
          </p:nvPr>
        </p:nvSpPr>
        <p:spPr>
          <a:xfrm>
            <a:off x="1432560" y="359898"/>
            <a:ext cx="7406640" cy="1472184"/>
          </a:xfrm>
        </p:spPr>
        <p:txBody>
          <a:bodyPr anchor="b"/>
          <a:lstStyle>
            <a:lvl1pPr algn="l">
              <a:defRPr/>
            </a:lvl1pPr>
            <a:extLst/>
          </a:lstStyle>
          <a:p>
            <a:r>
              <a:rPr kumimoji="0" lang="en-US" smtClean="0"/>
              <a:t>Click to edit Master title style</a:t>
            </a:r>
            <a:endParaRPr kumimoji="0" lang="en-US"/>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sp>
        <p:nvSpPr>
          <p:cNvPr id="7" name="Date Placeholder 6"/>
          <p:cNvSpPr>
            <a:spLocks noGrp="1"/>
          </p:cNvSpPr>
          <p:nvPr>
            <p:ph type="dt" sz="half" idx="10"/>
          </p:nvPr>
        </p:nvSpPr>
        <p:spPr/>
        <p:txBody>
          <a:bodyPr/>
          <a:lstStyle>
            <a:extLst/>
          </a:lstStyle>
          <a:p>
            <a:fld id="{1D8BD707-D9CF-40AE-B4C6-C98DA3205C09}" type="datetimeFigureOut">
              <a:rPr lang="en-US" smtClean="0"/>
              <a:pPr/>
              <a:t>3/16/2016</a:t>
            </a:fld>
            <a:endParaRPr lang="en-US"/>
          </a:p>
        </p:txBody>
      </p:sp>
      <p:sp>
        <p:nvSpPr>
          <p:cNvPr id="20" name="Footer Placeholder 19"/>
          <p:cNvSpPr>
            <a:spLocks noGrp="1"/>
          </p:cNvSpPr>
          <p:nvPr>
            <p:ph type="ftr" sz="quarter" idx="11"/>
          </p:nvPr>
        </p:nvSpPr>
        <p:spPr/>
        <p:txBody>
          <a:bodyPr/>
          <a:lstStyle>
            <a:extLst/>
          </a:lstStyle>
          <a:p>
            <a:endParaRPr lang="en-US"/>
          </a:p>
        </p:txBody>
      </p:sp>
      <p:sp>
        <p:nvSpPr>
          <p:cNvPr id="10" name="Slide Number Placeholder 9"/>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8" name="Oval 7"/>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
        <p:nvSpPr>
          <p:cNvPr id="9" name="Oval 8"/>
          <p:cNvSpPr/>
          <p:nvPr/>
        </p:nvSpPr>
        <p:spPr>
          <a:xfrm>
            <a:off x="1157176" y="1345016"/>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3/16/2016</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2282890" y="-54"/>
            <a:ext cx="6858000"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Title 1"/>
          <p:cNvSpPr>
            <a:spLocks noGrp="1"/>
          </p:cNvSpPr>
          <p:nvPr>
            <p:ph type="title"/>
          </p:nvPr>
        </p:nvSpPr>
        <p:spPr>
          <a:xfrm>
            <a:off x="2578392" y="2600325"/>
            <a:ext cx="6400800" cy="2286000"/>
          </a:xfrm>
        </p:spPr>
        <p:txBody>
          <a:bodyPr anchor="t"/>
          <a:lstStyle>
            <a:lvl1pPr algn="l">
              <a:lnSpc>
                <a:spcPts val="4500"/>
              </a:lnSpc>
              <a:buNone/>
              <a:defRPr sz="4000" b="1" cap="all"/>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2578392" y="1066800"/>
            <a:ext cx="6400800" cy="1509712"/>
          </a:xfr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3/16/2016</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10" name="Rectangle 9"/>
          <p:cNvSpPr/>
          <p:nvPr/>
        </p:nvSpPr>
        <p:spPr bwMode="invGray">
          <a:xfrm>
            <a:off x="2286000" y="0"/>
            <a:ext cx="76200"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Oval 7"/>
          <p:cNvSpPr/>
          <p:nvPr/>
        </p:nvSpPr>
        <p:spPr>
          <a:xfrm>
            <a:off x="2172321" y="2814656"/>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
        <p:nvSpPr>
          <p:cNvPr id="9" name="Oval 8"/>
          <p:cNvSpPr/>
          <p:nvPr/>
        </p:nvSpPr>
        <p:spPr>
          <a:xfrm>
            <a:off x="2408064" y="2745870"/>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lstStyle>
            <a:extLst/>
          </a:lstStyle>
          <a:p>
            <a:r>
              <a:rPr kumimoji="0" lang="en-US" smtClean="0"/>
              <a:t>Click to edit Master title style</a:t>
            </a:r>
            <a:endParaRPr kumimoji="0" lang="en-US"/>
          </a:p>
        </p:txBody>
      </p:sp>
      <p:sp>
        <p:nvSpPr>
          <p:cNvPr id="3" name="Content Placeholder 2"/>
          <p:cNvSpPr>
            <a:spLocks noGrp="1"/>
          </p:cNvSpPr>
          <p:nvPr>
            <p:ph sz="half" idx="1"/>
          </p:nvPr>
        </p:nvSpPr>
        <p:spPr>
          <a:xfrm>
            <a:off x="143560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527608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1D8BD707-D9CF-40AE-B4C6-C98DA3205C09}" type="datetimeFigureOut">
              <a:rPr lang="en-US" smtClean="0"/>
              <a:pPr/>
              <a:t>3/16/2016</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5160336"/>
            <a:ext cx="8229600" cy="1143000"/>
          </a:xfrm>
        </p:spPr>
        <p:txBody>
          <a:bodyPr anchor="ctr"/>
          <a:lstStyle>
            <a:lvl1pPr algn="ctr">
              <a:defRPr sz="4500" b="1" cap="none" baseline="0"/>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6344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6344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1D8BD707-D9CF-40AE-B4C6-C98DA3205C09}" type="datetimeFigureOut">
              <a:rPr lang="en-US" smtClean="0"/>
              <a:pPr/>
              <a:t>3/16/2016</a:t>
            </a:fld>
            <a:endParaRPr lang="en-US"/>
          </a:p>
        </p:txBody>
      </p:sp>
      <p:sp>
        <p:nvSpPr>
          <p:cNvPr id="8" name="Footer Placeholder 7"/>
          <p:cNvSpPr>
            <a:spLocks noGrp="1"/>
          </p:cNvSpPr>
          <p:nvPr>
            <p:ph type="ftr" sz="quarter" idx="11"/>
          </p:nvPr>
        </p:nvSpPr>
        <p:spPr/>
        <p:txBody>
          <a:bodyPr/>
          <a:lstStyle>
            <a:extLst/>
          </a:lstStyle>
          <a:p>
            <a:endParaRPr lang="en-US"/>
          </a:p>
        </p:txBody>
      </p:sp>
      <p:sp>
        <p:nvSpPr>
          <p:cNvPr id="9" name="Slide Number Placeholder 8"/>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nchor="ctr"/>
          <a:lstStyle>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extLst/>
          </a:lstStyle>
          <a:p>
            <a:fld id="{1D8BD707-D9CF-40AE-B4C6-C98DA3205C09}" type="datetimeFigureOut">
              <a:rPr lang="en-US" smtClean="0"/>
              <a:pPr/>
              <a:t>3/16/2016</a:t>
            </a:fld>
            <a:endParaRPr lang="en-US"/>
          </a:p>
        </p:txBody>
      </p:sp>
      <p:sp>
        <p:nvSpPr>
          <p:cNvPr id="4" name="Footer Placeholder 3"/>
          <p:cNvSpPr>
            <a:spLocks noGrp="1"/>
          </p:cNvSpPr>
          <p:nvPr>
            <p:ph type="ftr" sz="quarter" idx="11"/>
          </p:nvPr>
        </p:nvSpPr>
        <p:spPr/>
        <p:txBody>
          <a:bodyPr/>
          <a:lstStyle>
            <a:extLst/>
          </a:lstStyle>
          <a:p>
            <a:endParaRPr lang="en-US"/>
          </a:p>
        </p:txBody>
      </p:sp>
      <p:sp>
        <p:nvSpPr>
          <p:cNvPr id="5" name="Slide Number Placeholder 4"/>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1014984" y="0"/>
            <a:ext cx="8129016"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Date Placeholder 1"/>
          <p:cNvSpPr>
            <a:spLocks noGrp="1"/>
          </p:cNvSpPr>
          <p:nvPr>
            <p:ph type="dt" sz="half" idx="10"/>
          </p:nvPr>
        </p:nvSpPr>
        <p:spPr/>
        <p:txBody>
          <a:bodyPr/>
          <a:lstStyle>
            <a:extLst/>
          </a:lstStyle>
          <a:p>
            <a:fld id="{1D8BD707-D9CF-40AE-B4C6-C98DA3205C09}" type="datetimeFigureOut">
              <a:rPr lang="en-US" smtClean="0"/>
              <a:pPr/>
              <a:t>3/16/2016</a:t>
            </a:fld>
            <a:endParaRPr lang="en-US"/>
          </a:p>
        </p:txBody>
      </p:sp>
      <p:sp>
        <p:nvSpPr>
          <p:cNvPr id="3" name="Footer Placeholder 2"/>
          <p:cNvSpPr>
            <a:spLocks noGrp="1"/>
          </p:cNvSpPr>
          <p:nvPr>
            <p:ph type="ftr" sz="quarter" idx="11"/>
          </p:nvPr>
        </p:nvSpPr>
        <p:spPr/>
        <p:txBody>
          <a:bodyPr/>
          <a:lstStyle>
            <a:extLst/>
          </a:lstStyle>
          <a:p>
            <a:endParaRPr lang="en-US"/>
          </a:p>
        </p:txBody>
      </p:sp>
      <p:sp>
        <p:nvSpPr>
          <p:cNvPr id="4" name="Slide Number Placeholder 3"/>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6" name="Rectangle 5"/>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16778"/>
            <a:ext cx="3810000" cy="1162050"/>
          </a:xfrm>
          <a:ln>
            <a:noFill/>
          </a:ln>
        </p:spPr>
        <p:txBody>
          <a:bodyPr anchor="b"/>
          <a:lstStyle>
            <a:lvl1pPr algn="l">
              <a:lnSpc>
                <a:spcPts val="2000"/>
              </a:lnSpc>
              <a:buNone/>
              <a:defRPr sz="2200" b="1" cap="all" baseline="0"/>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406964"/>
            <a:ext cx="3810000" cy="698500"/>
          </a:xfr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457200" y="2133600"/>
            <a:ext cx="8153400" cy="3992563"/>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1D8BD707-D9CF-40AE-B4C6-C98DA3205C09}" type="datetimeFigureOut">
              <a:rPr lang="en-US" smtClean="0"/>
              <a:pPr/>
              <a:t>3/16/2016</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86896" y="1066800"/>
            <a:ext cx="2743200" cy="1981200"/>
          </a:xfrm>
        </p:spPr>
        <p:txBody>
          <a:bodyPr anchor="b">
            <a:noAutofit/>
          </a:bodyPr>
          <a:lstStyle>
            <a:lvl1pPr algn="l">
              <a:buNone/>
              <a:defRPr sz="2100" b="1">
                <a:effectLst/>
              </a:defRPr>
            </a:lvl1pPr>
            <a:extLst/>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extLst/>
          </a:lstStyle>
          <a:p>
            <a:fld id="{1D8BD707-D9CF-40AE-B4C6-C98DA3205C09}" type="datetimeFigureOut">
              <a:rPr lang="en-US" smtClean="0"/>
              <a:pPr/>
              <a:t>3/16/2016</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8" name="Rectangle 7"/>
          <p:cNvSpPr/>
          <p:nvPr/>
        </p:nvSpPr>
        <p:spPr>
          <a:xfrm>
            <a:off x="762000" y="1066800"/>
            <a:ext cx="4572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lIns="91440" tIns="274320" rtlCol="0" anchor="t">
            <a:normAutofit/>
          </a:bodyPr>
          <a:lstStyle>
            <a:extLst/>
          </a:lstStyle>
          <a:p>
            <a:pPr marL="0" indent="-283464" algn="l" rtl="0" eaLnBrk="1" latinLnBrk="0" hangingPunct="1">
              <a:lnSpc>
                <a:spcPts val="3000"/>
              </a:lnSpc>
              <a:spcBef>
                <a:spcPts val="600"/>
              </a:spcBef>
              <a:buClr>
                <a:schemeClr val="accent1"/>
              </a:buClr>
              <a:buSzPct val="80000"/>
              <a:buFont typeface="Wingdings 2"/>
              <a:buNone/>
            </a:pPr>
            <a:endParaRPr kumimoji="0" lang="en-US" sz="3200" kern="1200">
              <a:solidFill>
                <a:schemeClr val="tx1"/>
              </a:solidFill>
              <a:latin typeface="+mn-lt"/>
              <a:ea typeface="+mn-ea"/>
              <a:cs typeface="+mn-cs"/>
            </a:endParaRPr>
          </a:p>
        </p:txBody>
      </p:sp>
      <p:sp>
        <p:nvSpPr>
          <p:cNvPr id="3" name="Picture Placeholder 2"/>
          <p:cNvSpPr>
            <a:spLocks noGrp="1"/>
          </p:cNvSpPr>
          <p:nvPr>
            <p:ph type="pic" idx="1"/>
          </p:nvPr>
        </p:nvSpPr>
        <p:spPr>
          <a:xfrm>
            <a:off x="838200" y="1143003"/>
            <a:ext cx="4419600" cy="3514531"/>
          </a:xfrm>
          <a:prstGeom prst="roundRect">
            <a:avLst>
              <a:gd name="adj" fmla="val 783"/>
            </a:avLst>
          </a:prstGeom>
          <a:solidFill>
            <a:schemeClr val="bg2"/>
          </a:solidFill>
          <a:ln w="127000">
            <a:noFill/>
            <a:miter lim="800000"/>
          </a:ln>
          <a:effectLst/>
        </p:spPr>
        <p:txBody>
          <a:bodyPr lIns="91440" tIns="274320" anchor="t"/>
          <a:lstStyle>
            <a:lvl1pPr indent="0">
              <a:buNone/>
              <a:defRPr sz="3200"/>
            </a:lvl1pPr>
            <a:extLst/>
          </a:lstStyle>
          <a:p>
            <a:pPr marL="0" algn="l" eaLnBrk="1" latinLnBrk="0" hangingPunct="1"/>
            <a:r>
              <a:rPr kumimoji="0" lang="en-US" smtClean="0"/>
              <a:t>Click icon to add picture</a:t>
            </a:r>
            <a:endParaRPr kumimoji="0" lang="en-US" dirty="0"/>
          </a:p>
        </p:txBody>
      </p:sp>
      <p:sp>
        <p:nvSpPr>
          <p:cNvPr id="9" name="Flowchart: Process 8"/>
          <p:cNvSpPr/>
          <p:nvPr/>
        </p:nvSpPr>
        <p:spPr>
          <a:xfrm rot="19468671">
            <a:off x="396725" y="954341"/>
            <a:ext cx="685800"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0" name="Flowchart: Process 9"/>
          <p:cNvSpPr/>
          <p:nvPr/>
        </p:nvSpPr>
        <p:spPr>
          <a:xfrm rot="2103354" flipH="1">
            <a:off x="5003667" y="936786"/>
            <a:ext cx="649224"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4" name="Text Placeholder 3"/>
          <p:cNvSpPr>
            <a:spLocks noGrp="1"/>
          </p:cNvSpPr>
          <p:nvPr>
            <p:ph type="body" sz="half" idx="2"/>
          </p:nvPr>
        </p:nvSpPr>
        <p:spPr>
          <a:xfrm>
            <a:off x="838200" y="4800600"/>
            <a:ext cx="4419600" cy="762000"/>
          </a:xfrm>
        </p:spPr>
        <p:txBody>
          <a:bodyPr anchor="ctr"/>
          <a:lstStyle>
            <a:lvl1pPr marL="0" indent="0" algn="l">
              <a:lnSpc>
                <a:spcPts val="1600"/>
              </a:lnSpc>
              <a:spcBef>
                <a:spcPts val="0"/>
              </a:spcBef>
              <a:buNone/>
              <a:defRPr sz="1400">
                <a:solidFill>
                  <a:srgbClr val="777777"/>
                </a:solidFill>
              </a:defRPr>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3/16/2016</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274639"/>
            <a:ext cx="1828800" cy="5851525"/>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1143000" y="274640"/>
            <a:ext cx="5562600" cy="5851525"/>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3/16/2016</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Pie 6"/>
          <p:cNvSpPr/>
          <p:nvPr/>
        </p:nvSpPr>
        <p:spPr>
          <a:xfrm>
            <a:off x="-815927" y="-815922"/>
            <a:ext cx="1638887" cy="1638887"/>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Oval 7"/>
          <p:cNvSpPr/>
          <p:nvPr/>
        </p:nvSpPr>
        <p:spPr>
          <a:xfrm>
            <a:off x="168816" y="21102"/>
            <a:ext cx="1702191" cy="1702191"/>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1" name="Donut 10"/>
          <p:cNvSpPr/>
          <p:nvPr/>
        </p:nvSpPr>
        <p:spPr>
          <a:xfrm rot="2315675">
            <a:off x="182881" y="1055077"/>
            <a:ext cx="1125717" cy="1102624"/>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407500" t="-50000" r="507500" b="15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2" name="Rectangle 11"/>
          <p:cNvSpPr/>
          <p:nvPr/>
        </p:nvSpPr>
        <p:spPr>
          <a:xfrm>
            <a:off x="1012873" y="-54"/>
            <a:ext cx="8131127"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5" name="Title Placeholder 4"/>
          <p:cNvSpPr>
            <a:spLocks noGrp="1"/>
          </p:cNvSpPr>
          <p:nvPr>
            <p:ph type="title"/>
          </p:nvPr>
        </p:nvSpPr>
        <p:spPr>
          <a:xfrm>
            <a:off x="1435608" y="274638"/>
            <a:ext cx="7498080" cy="1143000"/>
          </a:xfrm>
          <a:prstGeom prst="rect">
            <a:avLst/>
          </a:prstGeom>
        </p:spPr>
        <p:txBody>
          <a:bodyPr anchor="ctr">
            <a:normAutofit/>
          </a:bodyPr>
          <a:lstStyle>
            <a:extLst/>
          </a:lstStyle>
          <a:p>
            <a:r>
              <a:rPr kumimoji="0" lang="en-US" smtClean="0"/>
              <a:t>Click to edit Master title style</a:t>
            </a:r>
            <a:endParaRPr kumimoji="0" lang="en-US"/>
          </a:p>
        </p:txBody>
      </p:sp>
      <p:sp>
        <p:nvSpPr>
          <p:cNvPr id="9" name="Text Placeholder 8"/>
          <p:cNvSpPr>
            <a:spLocks noGrp="1"/>
          </p:cNvSpPr>
          <p:nvPr>
            <p:ph type="body" idx="1"/>
          </p:nvPr>
        </p:nvSpPr>
        <p:spPr>
          <a:xfrm>
            <a:off x="1435608" y="1447800"/>
            <a:ext cx="7498080" cy="4800600"/>
          </a:xfrm>
          <a:prstGeom prst="rect">
            <a:avLst/>
          </a:prstGeom>
        </p:spPr>
        <p:txBody>
          <a:bodyPr>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24" name="Date Placeholder 23"/>
          <p:cNvSpPr>
            <a:spLocks noGrp="1"/>
          </p:cNvSpPr>
          <p:nvPr>
            <p:ph type="dt" sz="half" idx="2"/>
          </p:nvPr>
        </p:nvSpPr>
        <p:spPr>
          <a:xfrm>
            <a:off x="3581400" y="6305550"/>
            <a:ext cx="2133600" cy="476250"/>
          </a:xfrm>
          <a:prstGeom prst="rect">
            <a:avLst/>
          </a:prstGeom>
        </p:spPr>
        <p:txBody>
          <a:bodyPr anchor="b"/>
          <a:lstStyle>
            <a:lvl1pPr algn="r" eaLnBrk="1" latinLnBrk="0" hangingPunct="1">
              <a:defRPr kumimoji="0" sz="1200">
                <a:solidFill>
                  <a:schemeClr val="bg2">
                    <a:shade val="50000"/>
                    <a:satMod val="200000"/>
                  </a:schemeClr>
                </a:solidFill>
              </a:defRPr>
            </a:lvl1pPr>
            <a:extLst/>
          </a:lstStyle>
          <a:p>
            <a:fld id="{1D8BD707-D9CF-40AE-B4C6-C98DA3205C09}" type="datetimeFigureOut">
              <a:rPr lang="en-US" smtClean="0"/>
              <a:pPr/>
              <a:t>3/16/2016</a:t>
            </a:fld>
            <a:endParaRPr lang="en-US"/>
          </a:p>
        </p:txBody>
      </p:sp>
      <p:sp>
        <p:nvSpPr>
          <p:cNvPr id="10" name="Footer Placeholder 9"/>
          <p:cNvSpPr>
            <a:spLocks noGrp="1"/>
          </p:cNvSpPr>
          <p:nvPr>
            <p:ph type="ftr" sz="quarter" idx="3"/>
          </p:nvPr>
        </p:nvSpPr>
        <p:spPr>
          <a:xfrm>
            <a:off x="5715000" y="6305550"/>
            <a:ext cx="2895600" cy="476250"/>
          </a:xfrm>
          <a:prstGeom prst="rect">
            <a:avLst/>
          </a:prstGeom>
        </p:spPr>
        <p:txBody>
          <a:bodyPr anchor="b"/>
          <a:lstStyle>
            <a:lvl1pPr eaLnBrk="1" latinLnBrk="0" hangingPunct="1">
              <a:defRPr kumimoji="0" sz="1200">
                <a:solidFill>
                  <a:schemeClr val="bg2">
                    <a:shade val="50000"/>
                    <a:satMod val="200000"/>
                  </a:schemeClr>
                </a:solidFill>
                <a:effectLst/>
              </a:defRPr>
            </a:lvl1pPr>
            <a:extLst/>
          </a:lstStyle>
          <a:p>
            <a:endParaRPr lang="en-US"/>
          </a:p>
        </p:txBody>
      </p:sp>
      <p:sp>
        <p:nvSpPr>
          <p:cNvPr id="22" name="Slide Number Placeholder 21"/>
          <p:cNvSpPr>
            <a:spLocks noGrp="1"/>
          </p:cNvSpPr>
          <p:nvPr>
            <p:ph type="sldNum" sz="quarter" idx="4"/>
          </p:nvPr>
        </p:nvSpPr>
        <p:spPr>
          <a:xfrm>
            <a:off x="8613648" y="6305550"/>
            <a:ext cx="457200" cy="476250"/>
          </a:xfrm>
          <a:prstGeom prst="rect">
            <a:avLst/>
          </a:prstGeom>
        </p:spPr>
        <p:txBody>
          <a:bodyPr anchor="b"/>
          <a:lstStyle>
            <a:lvl1pPr algn="ctr" eaLnBrk="1" latinLnBrk="0" hangingPunct="1">
              <a:defRPr kumimoji="0" sz="1200">
                <a:solidFill>
                  <a:schemeClr val="bg2">
                    <a:shade val="50000"/>
                    <a:satMod val="200000"/>
                  </a:schemeClr>
                </a:solidFill>
                <a:effectLst/>
              </a:defRPr>
            </a:lvl1pPr>
            <a:extLst/>
          </a:lstStyle>
          <a:p>
            <a:fld id="{B6F15528-21DE-4FAA-801E-634DDDAF4B2B}" type="slidenum">
              <a:rPr lang="en-US" smtClean="0"/>
              <a:pPr/>
              <a:t>‹#›</a:t>
            </a:fld>
            <a:endParaRPr lang="en-US"/>
          </a:p>
        </p:txBody>
      </p:sp>
      <p:sp>
        <p:nvSpPr>
          <p:cNvPr id="15" name="Rectangle 14"/>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300" kern="1200">
          <a:solidFill>
            <a:schemeClr val="tx2">
              <a:satMod val="130000"/>
            </a:schemeClr>
          </a:solidFill>
          <a:effectLst>
            <a:outerShdw blurRad="50000" dist="30000" dir="5400000" algn="tl" rotWithShape="0">
              <a:srgbClr val="000000">
                <a:alpha val="30000"/>
              </a:srgbClr>
            </a:outerShdw>
          </a:effectLst>
          <a:latin typeface="+mj-lt"/>
          <a:ea typeface="+mj-ea"/>
          <a:cs typeface="+mj-cs"/>
        </a:defRPr>
      </a:lvl1pPr>
      <a:extLst/>
    </p:titleStyle>
    <p:body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100" b="1" dirty="0" err="1" smtClean="0"/>
              <a:t>Daoist</a:t>
            </a:r>
            <a:r>
              <a:rPr lang="en-GB" sz="3100" b="1" dirty="0" smtClean="0"/>
              <a:t> Contribution to Chinese Medical and </a:t>
            </a:r>
            <a:r>
              <a:rPr lang="en-GB" sz="3100" b="1" dirty="0" err="1" smtClean="0"/>
              <a:t>Yangsheng</a:t>
            </a:r>
            <a:r>
              <a:rPr lang="en-GB" sz="3100" b="1" dirty="0" smtClean="0"/>
              <a:t> Terminologies: Chi </a:t>
            </a:r>
            <a:r>
              <a:rPr lang="zh-CN" altLang="en-US" b="1" dirty="0" smtClean="0"/>
              <a:t>气 </a:t>
            </a:r>
            <a:endParaRPr lang="en-GB" dirty="0"/>
          </a:p>
        </p:txBody>
      </p:sp>
      <p:sp>
        <p:nvSpPr>
          <p:cNvPr id="3" name="Content Placeholder 2"/>
          <p:cNvSpPr>
            <a:spLocks noGrp="1"/>
          </p:cNvSpPr>
          <p:nvPr>
            <p:ph idx="1"/>
          </p:nvPr>
        </p:nvSpPr>
        <p:spPr/>
        <p:txBody>
          <a:bodyPr/>
          <a:lstStyle/>
          <a:p>
            <a:r>
              <a:rPr lang="en-GB" dirty="0" err="1" smtClean="0"/>
              <a:t>Qi</a:t>
            </a:r>
            <a:r>
              <a:rPr lang="en-GB" dirty="0" smtClean="0"/>
              <a:t> is in some sense like ‘matter’ as the ultimate constituent stud, but it excites modern physicists because it connotes ‘energy’ or ‘force’. </a:t>
            </a:r>
          </a:p>
          <a:p>
            <a:r>
              <a:rPr lang="en-GB" dirty="0" smtClean="0"/>
              <a:t>It is conventionally used of the life-force, the breath, that animates living things until it exhausted. </a:t>
            </a:r>
          </a:p>
          <a:p>
            <a:pPr>
              <a:buNone/>
            </a:pPr>
            <a:endParaRPr lang="en-GB" sz="1800" dirty="0" smtClean="0"/>
          </a:p>
          <a:p>
            <a:pPr>
              <a:buNone/>
            </a:pPr>
            <a:r>
              <a:rPr lang="en-GB" sz="1800" dirty="0" smtClean="0"/>
              <a:t>-------Chad </a:t>
            </a:r>
            <a:r>
              <a:rPr lang="en-GB" sz="1800" dirty="0" err="1" smtClean="0"/>
              <a:t>Hensen</a:t>
            </a:r>
            <a:r>
              <a:rPr lang="en-GB" sz="1800" dirty="0" smtClean="0"/>
              <a:t> (Trans),  </a:t>
            </a:r>
            <a:r>
              <a:rPr lang="en-GB" sz="1800" dirty="0" err="1" smtClean="0"/>
              <a:t>Laozi</a:t>
            </a:r>
            <a:r>
              <a:rPr lang="en-GB" sz="1800" dirty="0" smtClean="0"/>
              <a:t> Tao Te </a:t>
            </a:r>
            <a:r>
              <a:rPr lang="en-GB" sz="1800" dirty="0" err="1" smtClean="0"/>
              <a:t>Ching</a:t>
            </a:r>
            <a:r>
              <a:rPr lang="en-GB" sz="1800" dirty="0" smtClean="0"/>
              <a:t>: on the Art of Harmony, London: Duncan Baird Publishers, </a:t>
            </a:r>
            <a:r>
              <a:rPr lang="en-GB" sz="1800" i="1" dirty="0" smtClean="0"/>
              <a:t>2009</a:t>
            </a:r>
            <a:r>
              <a:rPr lang="en-GB" sz="1800" dirty="0" smtClean="0"/>
              <a:t>, p.33. </a:t>
            </a:r>
          </a:p>
          <a:p>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err="1" smtClean="0"/>
              <a:t>Livia</a:t>
            </a:r>
            <a:r>
              <a:rPr lang="en-GB" sz="2400" dirty="0" smtClean="0"/>
              <a:t> Kohn(Edited), </a:t>
            </a:r>
            <a:r>
              <a:rPr lang="en-GB" sz="2400" i="1" dirty="0" err="1" smtClean="0"/>
              <a:t>Daoist</a:t>
            </a:r>
            <a:r>
              <a:rPr lang="en-GB" sz="2400" i="1" dirty="0" smtClean="0"/>
              <a:t> Body Cultivation: Traditional Models and Contemporary Practices</a:t>
            </a:r>
            <a:r>
              <a:rPr lang="en-GB" sz="2400" dirty="0" smtClean="0"/>
              <a:t>, Three Pines Press, 2006, p.3</a:t>
            </a:r>
            <a:endParaRPr lang="en-GB" sz="2400" dirty="0"/>
          </a:p>
        </p:txBody>
      </p:sp>
      <p:sp>
        <p:nvSpPr>
          <p:cNvPr id="3" name="Content Placeholder 2"/>
          <p:cNvSpPr>
            <a:spLocks noGrp="1"/>
          </p:cNvSpPr>
          <p:nvPr>
            <p:ph idx="1"/>
          </p:nvPr>
        </p:nvSpPr>
        <p:spPr>
          <a:xfrm>
            <a:off x="1435608" y="1447800"/>
            <a:ext cx="7498080" cy="5181600"/>
          </a:xfrm>
        </p:spPr>
        <p:txBody>
          <a:bodyPr>
            <a:normAutofit lnSpcReduction="10000"/>
          </a:bodyPr>
          <a:lstStyle/>
          <a:p>
            <a:r>
              <a:rPr lang="en-GB" dirty="0" err="1" smtClean="0"/>
              <a:t>Qi</a:t>
            </a:r>
            <a:r>
              <a:rPr lang="en-GB" dirty="0" smtClean="0"/>
              <a:t> is the fundamental energy of the universe, the basic staff of the Dao, the life force in the human body, and the basis of all physical vitality. </a:t>
            </a:r>
          </a:p>
          <a:p>
            <a:endParaRPr lang="en-GB" dirty="0" smtClean="0"/>
          </a:p>
          <a:p>
            <a:r>
              <a:rPr lang="en-GB" dirty="0" smtClean="0"/>
              <a:t>Tangible in the sensations and pulses, visible as vapour and breath, </a:t>
            </a:r>
          </a:p>
          <a:p>
            <a:r>
              <a:rPr lang="en-GB" dirty="0" smtClean="0"/>
              <a:t>audible in signs and sounds, </a:t>
            </a:r>
          </a:p>
          <a:p>
            <a:r>
              <a:rPr lang="en-GB" dirty="0" smtClean="0"/>
              <a:t>it is what we are as physical, embodied beings. </a:t>
            </a:r>
          </a:p>
          <a:p>
            <a:endParaRPr lang="en-GB" dirty="0" smtClean="0"/>
          </a:p>
          <a:p>
            <a:endParaRPr lang="en-GB" dirty="0" smtClean="0"/>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000" b="1" dirty="0" err="1" smtClean="0"/>
              <a:t>Livia</a:t>
            </a:r>
            <a:r>
              <a:rPr lang="en-GB" sz="2000" b="1" dirty="0" smtClean="0"/>
              <a:t> Kohn(Edited), </a:t>
            </a:r>
            <a:r>
              <a:rPr lang="en-GB" sz="2000" b="1" i="1" dirty="0" err="1" smtClean="0"/>
              <a:t>Daoist</a:t>
            </a:r>
            <a:r>
              <a:rPr lang="en-GB" sz="2000" b="1" i="1" dirty="0" smtClean="0"/>
              <a:t> Body Cultivation: Traditional Models and Contemporary Practices</a:t>
            </a:r>
            <a:r>
              <a:rPr lang="en-GB" sz="2000" b="1" dirty="0" smtClean="0"/>
              <a:t>, Three Pines Press, 2006, p.3</a:t>
            </a:r>
            <a:endParaRPr lang="en-GB" sz="2000" b="1" dirty="0"/>
          </a:p>
        </p:txBody>
      </p:sp>
      <p:sp>
        <p:nvSpPr>
          <p:cNvPr id="3" name="Content Placeholder 2"/>
          <p:cNvSpPr>
            <a:spLocks noGrp="1"/>
          </p:cNvSpPr>
          <p:nvPr>
            <p:ph idx="1"/>
          </p:nvPr>
        </p:nvSpPr>
        <p:spPr>
          <a:xfrm>
            <a:off x="1435608" y="1447800"/>
            <a:ext cx="7498080" cy="5410200"/>
          </a:xfrm>
        </p:spPr>
        <p:txBody>
          <a:bodyPr>
            <a:normAutofit fontScale="92500" lnSpcReduction="10000"/>
          </a:bodyPr>
          <a:lstStyle/>
          <a:p>
            <a:r>
              <a:rPr lang="en-GB" dirty="0" smtClean="0"/>
              <a:t>Yet, it is also the material energy of Dao, the underlying force of the greater universe, the power that makes things happen in the cosmos. </a:t>
            </a:r>
          </a:p>
          <a:p>
            <a:endParaRPr lang="en-GB" dirty="0" smtClean="0"/>
          </a:p>
          <a:p>
            <a:r>
              <a:rPr lang="en-GB" dirty="0" smtClean="0"/>
              <a:t>There is only one </a:t>
            </a:r>
            <a:r>
              <a:rPr lang="en-GB" dirty="0" err="1" smtClean="0"/>
              <a:t>Qi</a:t>
            </a:r>
            <a:r>
              <a:rPr lang="en-GB" dirty="0" smtClean="0"/>
              <a:t>, just as there is only one Dao, and through it people and the cosmos are one. </a:t>
            </a:r>
          </a:p>
          <a:p>
            <a:r>
              <a:rPr lang="en-GB" dirty="0" smtClean="0"/>
              <a:t>We are by way of being bodies already part of the divine, the ultimate, the creation. </a:t>
            </a:r>
          </a:p>
          <a:p>
            <a:r>
              <a:rPr lang="en-GB" dirty="0" smtClean="0"/>
              <a:t>All we have to do is to realize this fact and behave accordingly.</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700" dirty="0" smtClean="0"/>
              <a:t>Mark </a:t>
            </a:r>
            <a:r>
              <a:rPr lang="en-GB" sz="2700" dirty="0" err="1" smtClean="0"/>
              <a:t>Fostater</a:t>
            </a:r>
            <a:r>
              <a:rPr lang="en-GB" sz="2700" dirty="0" smtClean="0"/>
              <a:t>, </a:t>
            </a:r>
            <a:r>
              <a:rPr lang="en-GB" sz="2700" i="1" dirty="0" smtClean="0"/>
              <a:t>The Spiritual Teachings of the Tao: Ancient Philosophy for Modern Wisdom, </a:t>
            </a:r>
            <a:r>
              <a:rPr lang="en-GB" sz="2700" dirty="0" smtClean="0"/>
              <a:t>London: </a:t>
            </a:r>
            <a:r>
              <a:rPr lang="en-GB" sz="2700" dirty="0" err="1" smtClean="0"/>
              <a:t>Hodder</a:t>
            </a:r>
            <a:r>
              <a:rPr lang="en-GB" sz="2700" dirty="0" smtClean="0"/>
              <a:t> &amp; Stoughton, 2001, p.30.</a:t>
            </a:r>
            <a:endParaRPr lang="en-GB" dirty="0"/>
          </a:p>
        </p:txBody>
      </p:sp>
      <p:sp>
        <p:nvSpPr>
          <p:cNvPr id="3" name="Content Placeholder 2"/>
          <p:cNvSpPr>
            <a:spLocks noGrp="1"/>
          </p:cNvSpPr>
          <p:nvPr>
            <p:ph idx="1"/>
          </p:nvPr>
        </p:nvSpPr>
        <p:spPr>
          <a:xfrm>
            <a:off x="1435608" y="1447800"/>
            <a:ext cx="7498080" cy="5257800"/>
          </a:xfrm>
        </p:spPr>
        <p:txBody>
          <a:bodyPr>
            <a:normAutofit fontScale="85000" lnSpcReduction="10000"/>
          </a:bodyPr>
          <a:lstStyle/>
          <a:p>
            <a:endParaRPr lang="en-GB" sz="3400" dirty="0" smtClean="0"/>
          </a:p>
          <a:p>
            <a:r>
              <a:rPr lang="en-GB" sz="3400" dirty="0" smtClean="0"/>
              <a:t>Generally speaking, Chi (</a:t>
            </a:r>
            <a:r>
              <a:rPr lang="en-GB" sz="3400" dirty="0" err="1" smtClean="0"/>
              <a:t>Qi</a:t>
            </a:r>
            <a:r>
              <a:rPr lang="en-GB" sz="3400" dirty="0" smtClean="0"/>
              <a:t>) is the energy permeating and organising all of existence, including our own bodies. </a:t>
            </a:r>
          </a:p>
          <a:p>
            <a:endParaRPr lang="en-GB" sz="3400" dirty="0" smtClean="0"/>
          </a:p>
          <a:p>
            <a:r>
              <a:rPr lang="en-GB" sz="3400" dirty="0" smtClean="0"/>
              <a:t>It is responsible for circulation, not only the circulation of breath, blood and the other fluids in our body, but the circulation of the wind and rain, the sun and the moon. </a:t>
            </a:r>
          </a:p>
          <a:p>
            <a:endParaRPr lang="en-GB" sz="3400" dirty="0" smtClean="0"/>
          </a:p>
          <a:p>
            <a:r>
              <a:rPr lang="en-GB" sz="3400" dirty="0" smtClean="0"/>
              <a:t>It is from this conception of Chi that the Chinese developed their system of medicine.  </a:t>
            </a:r>
            <a:endParaRPr lang="en-GB" sz="2600" dirty="0" smtClean="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638"/>
            <a:ext cx="7498080" cy="792162"/>
          </a:xfrm>
        </p:spPr>
        <p:txBody>
          <a:bodyPr/>
          <a:lstStyle/>
          <a:p>
            <a:r>
              <a:rPr lang="en-US" altLang="zh-CN" dirty="0" smtClean="0"/>
              <a:t>Qi</a:t>
            </a:r>
            <a:endParaRPr lang="en-GB" dirty="0"/>
          </a:p>
        </p:txBody>
      </p:sp>
      <p:sp>
        <p:nvSpPr>
          <p:cNvPr id="3" name="Content Placeholder 2"/>
          <p:cNvSpPr>
            <a:spLocks noGrp="1"/>
          </p:cNvSpPr>
          <p:nvPr>
            <p:ph idx="1"/>
          </p:nvPr>
        </p:nvSpPr>
        <p:spPr>
          <a:xfrm>
            <a:off x="1447800" y="1143000"/>
            <a:ext cx="7498080" cy="5410200"/>
          </a:xfrm>
        </p:spPr>
        <p:txBody>
          <a:bodyPr>
            <a:normAutofit fontScale="47500" lnSpcReduction="20000"/>
          </a:bodyPr>
          <a:lstStyle/>
          <a:p>
            <a:r>
              <a:rPr lang="zh-CN" altLang="en-US" dirty="0"/>
              <a:t>怒气冲冲 </a:t>
            </a:r>
            <a:r>
              <a:rPr lang="en-GB" altLang="zh-CN" dirty="0"/>
              <a:t>full of anger </a:t>
            </a:r>
            <a:r>
              <a:rPr lang="en-US" altLang="zh-CN" dirty="0"/>
              <a:t>/</a:t>
            </a:r>
            <a:r>
              <a:rPr lang="zh-CN" altLang="en-US" dirty="0"/>
              <a:t>生气 </a:t>
            </a:r>
            <a:r>
              <a:rPr lang="en-GB" altLang="zh-CN" dirty="0"/>
              <a:t>getting angry</a:t>
            </a:r>
            <a:endParaRPr lang="en-US" altLang="zh-CN" dirty="0"/>
          </a:p>
          <a:p>
            <a:r>
              <a:rPr lang="zh-CN" altLang="en-US" dirty="0"/>
              <a:t>气势汹汹</a:t>
            </a:r>
            <a:r>
              <a:rPr lang="en-GB" altLang="zh-CN" dirty="0"/>
              <a:t>fierce in appearance </a:t>
            </a:r>
            <a:r>
              <a:rPr lang="en-US" altLang="zh-CN" dirty="0"/>
              <a:t>/</a:t>
            </a:r>
            <a:r>
              <a:rPr lang="zh-CN" altLang="en-US" dirty="0"/>
              <a:t>气势凌人</a:t>
            </a:r>
            <a:r>
              <a:rPr lang="en-GB" altLang="zh-CN" dirty="0"/>
              <a:t>aggressive manner</a:t>
            </a:r>
            <a:endParaRPr lang="en-US" altLang="zh-CN" dirty="0"/>
          </a:p>
          <a:p>
            <a:r>
              <a:rPr lang="zh-CN" altLang="en-US" dirty="0"/>
              <a:t>气魄</a:t>
            </a:r>
            <a:r>
              <a:rPr lang="en-GB" altLang="zh-CN" dirty="0"/>
              <a:t>boldness of </a:t>
            </a:r>
            <a:r>
              <a:rPr lang="en-GB" altLang="zh-CN" dirty="0" smtClean="0"/>
              <a:t>vision</a:t>
            </a:r>
          </a:p>
          <a:p>
            <a:r>
              <a:rPr lang="zh-CN" altLang="en-US" dirty="0" smtClean="0"/>
              <a:t>气</a:t>
            </a:r>
            <a:r>
              <a:rPr lang="zh-CN" altLang="en-US" dirty="0"/>
              <a:t>势磅礴</a:t>
            </a:r>
            <a:r>
              <a:rPr lang="en-GB" altLang="zh-CN" dirty="0"/>
              <a:t>of great momentum; imposing manner/</a:t>
            </a:r>
            <a:r>
              <a:rPr lang="zh-CN" altLang="en-US" dirty="0"/>
              <a:t>气吞山河 </a:t>
            </a:r>
            <a:r>
              <a:rPr lang="en-GB" altLang="zh-CN" dirty="0"/>
              <a:t>full of </a:t>
            </a:r>
            <a:r>
              <a:rPr lang="en-GB" altLang="zh-CN" dirty="0" smtClean="0"/>
              <a:t>daring</a:t>
            </a:r>
            <a:r>
              <a:rPr lang="en-US" altLang="zh-CN" dirty="0" smtClean="0"/>
              <a:t>/</a:t>
            </a:r>
          </a:p>
          <a:p>
            <a:r>
              <a:rPr lang="zh-CN" altLang="en-US" dirty="0"/>
              <a:t>气冲霄</a:t>
            </a:r>
            <a:r>
              <a:rPr lang="zh-CN" altLang="en-US" dirty="0" smtClean="0"/>
              <a:t>汉</a:t>
            </a:r>
            <a:r>
              <a:rPr lang="en-GB" altLang="zh-CN" dirty="0" smtClean="0"/>
              <a:t>dauntless, fearless</a:t>
            </a:r>
            <a:r>
              <a:rPr lang="en-US" altLang="zh-CN" dirty="0" smtClean="0"/>
              <a:t>/</a:t>
            </a:r>
            <a:r>
              <a:rPr lang="zh-CN" altLang="en-US" dirty="0"/>
              <a:t>气冲斗</a:t>
            </a:r>
            <a:r>
              <a:rPr lang="zh-CN" altLang="en-US" dirty="0" smtClean="0"/>
              <a:t>牛</a:t>
            </a:r>
            <a:r>
              <a:rPr lang="en-GB" altLang="zh-CN" dirty="0" smtClean="0"/>
              <a:t>qi shooting up to the skies</a:t>
            </a:r>
            <a:endParaRPr lang="en-US" altLang="zh-CN" dirty="0" smtClean="0"/>
          </a:p>
          <a:p>
            <a:r>
              <a:rPr lang="zh-CN" altLang="en-US" dirty="0"/>
              <a:t>士气高</a:t>
            </a:r>
            <a:r>
              <a:rPr lang="zh-CN" altLang="en-US" dirty="0" smtClean="0"/>
              <a:t>昂</a:t>
            </a:r>
            <a:r>
              <a:rPr lang="en-GB" altLang="zh-CN" dirty="0" smtClean="0"/>
              <a:t>the morale of the troops is high</a:t>
            </a:r>
            <a:r>
              <a:rPr lang="en-US" altLang="zh-CN" dirty="0" smtClean="0"/>
              <a:t>/ </a:t>
            </a:r>
            <a:r>
              <a:rPr lang="zh-CN" altLang="en-US" dirty="0" smtClean="0"/>
              <a:t>士气低落</a:t>
            </a:r>
            <a:r>
              <a:rPr lang="en-GB" altLang="zh-CN" dirty="0" smtClean="0"/>
              <a:t>saggy morale</a:t>
            </a:r>
            <a:endParaRPr lang="en-US" altLang="zh-CN" dirty="0" smtClean="0"/>
          </a:p>
          <a:p>
            <a:r>
              <a:rPr lang="zh-CN" altLang="en-US" dirty="0"/>
              <a:t>气量大</a:t>
            </a:r>
            <a:r>
              <a:rPr lang="en-US" altLang="zh-CN" dirty="0"/>
              <a:t>/</a:t>
            </a:r>
            <a:r>
              <a:rPr lang="zh-CN" altLang="en-US" dirty="0"/>
              <a:t>小</a:t>
            </a:r>
            <a:r>
              <a:rPr lang="en-GB" altLang="zh-CN" dirty="0"/>
              <a:t>tolerance/ forbearance : broad minded/narrow </a:t>
            </a:r>
            <a:r>
              <a:rPr lang="en-GB" altLang="zh-CN" dirty="0" smtClean="0"/>
              <a:t>minded</a:t>
            </a:r>
          </a:p>
          <a:p>
            <a:r>
              <a:rPr lang="zh-CN" altLang="en-US" dirty="0"/>
              <a:t>浩然正</a:t>
            </a:r>
            <a:r>
              <a:rPr lang="zh-CN" altLang="en-US" dirty="0" smtClean="0"/>
              <a:t>气</a:t>
            </a:r>
            <a:r>
              <a:rPr lang="en-GB" altLang="zh-CN" dirty="0" smtClean="0"/>
              <a:t>vast noble spirit, moral force</a:t>
            </a:r>
            <a:r>
              <a:rPr lang="en-US" altLang="zh-CN" dirty="0" smtClean="0"/>
              <a:t>/</a:t>
            </a:r>
            <a:r>
              <a:rPr lang="zh-CN" altLang="en-US" dirty="0" smtClean="0"/>
              <a:t>浑身邪气</a:t>
            </a:r>
            <a:endParaRPr lang="en-US" altLang="zh-CN" dirty="0" smtClean="0"/>
          </a:p>
          <a:p>
            <a:r>
              <a:rPr lang="zh-CN" altLang="en-US" dirty="0"/>
              <a:t>志气</a:t>
            </a:r>
            <a:r>
              <a:rPr lang="zh-CN" altLang="en-US" dirty="0" smtClean="0"/>
              <a:t>高</a:t>
            </a:r>
            <a:r>
              <a:rPr lang="en-GB" altLang="zh-CN" dirty="0" smtClean="0"/>
              <a:t>aspiration is high</a:t>
            </a:r>
            <a:r>
              <a:rPr lang="en-US" altLang="zh-CN" dirty="0" smtClean="0"/>
              <a:t>/</a:t>
            </a:r>
            <a:r>
              <a:rPr lang="zh-CN" altLang="en-US" dirty="0" smtClean="0"/>
              <a:t>没志气 </a:t>
            </a:r>
            <a:r>
              <a:rPr lang="en-GB" altLang="zh-CN" dirty="0" smtClean="0"/>
              <a:t>have no ambition </a:t>
            </a:r>
            <a:endParaRPr lang="en-US" altLang="zh-CN" dirty="0" smtClean="0"/>
          </a:p>
          <a:p>
            <a:r>
              <a:rPr lang="zh-CN" altLang="en-US" dirty="0"/>
              <a:t>气派 </a:t>
            </a:r>
            <a:r>
              <a:rPr lang="en-GB" altLang="zh-CN" dirty="0"/>
              <a:t>dignified air</a:t>
            </a:r>
            <a:endParaRPr lang="en-GB" dirty="0"/>
          </a:p>
          <a:p>
            <a:r>
              <a:rPr lang="zh-CN" altLang="en-US" dirty="0" smtClean="0"/>
              <a:t>雄伟气派</a:t>
            </a:r>
            <a:r>
              <a:rPr lang="en-GB" altLang="zh-CN" dirty="0" smtClean="0"/>
              <a:t>magnificent  manner</a:t>
            </a:r>
            <a:r>
              <a:rPr lang="en-US" altLang="zh-CN" dirty="0" smtClean="0"/>
              <a:t>/</a:t>
            </a:r>
            <a:r>
              <a:rPr lang="zh-CN" altLang="en-US" dirty="0" smtClean="0"/>
              <a:t>没有气派 </a:t>
            </a:r>
            <a:r>
              <a:rPr lang="en-GB" altLang="zh-CN" dirty="0" smtClean="0"/>
              <a:t>has no impressive bearing </a:t>
            </a:r>
            <a:endParaRPr lang="en-US" altLang="zh-CN" dirty="0" smtClean="0"/>
          </a:p>
          <a:p>
            <a:r>
              <a:rPr lang="zh-CN" altLang="en-US" dirty="0"/>
              <a:t>气馁 </a:t>
            </a:r>
            <a:r>
              <a:rPr lang="en-GB" altLang="zh-CN" dirty="0"/>
              <a:t>become </a:t>
            </a:r>
            <a:r>
              <a:rPr lang="en-GB" altLang="zh-CN" dirty="0" smtClean="0"/>
              <a:t>dejected</a:t>
            </a:r>
            <a:r>
              <a:rPr lang="en-US" altLang="zh-CN" dirty="0" smtClean="0"/>
              <a:t>/</a:t>
            </a:r>
            <a:r>
              <a:rPr lang="zh-CN" altLang="en-US" dirty="0" smtClean="0"/>
              <a:t> 气壮</a:t>
            </a:r>
            <a:endParaRPr lang="en-US" altLang="zh-CN" dirty="0" smtClean="0"/>
          </a:p>
          <a:p>
            <a:r>
              <a:rPr lang="zh-CN" altLang="en-US" dirty="0"/>
              <a:t>血气方</a:t>
            </a:r>
            <a:r>
              <a:rPr lang="zh-CN" altLang="en-US" dirty="0" smtClean="0"/>
              <a:t>刚</a:t>
            </a:r>
            <a:r>
              <a:rPr lang="en-GB" altLang="zh-CN" dirty="0" smtClean="0"/>
              <a:t>full of animal spirits, full of vigour and vitality </a:t>
            </a:r>
            <a:r>
              <a:rPr lang="en-US" altLang="zh-CN" dirty="0" smtClean="0"/>
              <a:t>/</a:t>
            </a:r>
            <a:r>
              <a:rPr lang="zh-CN" altLang="en-US" dirty="0" smtClean="0"/>
              <a:t>有气无力 </a:t>
            </a:r>
            <a:r>
              <a:rPr lang="en-GB" altLang="zh-CN" dirty="0" smtClean="0"/>
              <a:t>have neither vitality nor strength </a:t>
            </a:r>
            <a:endParaRPr lang="en-US" altLang="zh-CN" dirty="0"/>
          </a:p>
          <a:p>
            <a:r>
              <a:rPr lang="zh-CN" altLang="en-US" dirty="0"/>
              <a:t>喜气洋洋 </a:t>
            </a:r>
            <a:r>
              <a:rPr lang="en-GB" altLang="zh-CN" dirty="0"/>
              <a:t>full of </a:t>
            </a:r>
            <a:r>
              <a:rPr lang="en-GB" altLang="zh-CN" dirty="0" smtClean="0"/>
              <a:t>happiness</a:t>
            </a:r>
            <a:r>
              <a:rPr lang="en-US" altLang="zh-CN" dirty="0" smtClean="0"/>
              <a:t>/</a:t>
            </a:r>
            <a:r>
              <a:rPr lang="zh-CN" altLang="en-US" dirty="0" smtClean="0"/>
              <a:t>灰</a:t>
            </a:r>
            <a:r>
              <a:rPr lang="zh-CN" altLang="en-US" dirty="0"/>
              <a:t>心丧气</a:t>
            </a:r>
            <a:r>
              <a:rPr lang="en-GB" altLang="zh-CN" dirty="0"/>
              <a:t>be disheartened </a:t>
            </a:r>
            <a:endParaRPr lang="en-US" altLang="zh-CN" dirty="0"/>
          </a:p>
          <a:p>
            <a:r>
              <a:rPr lang="zh-CN" altLang="en-US" dirty="0"/>
              <a:t>热烈气</a:t>
            </a:r>
            <a:r>
              <a:rPr lang="zh-CN" altLang="en-US" dirty="0" smtClean="0"/>
              <a:t>氛</a:t>
            </a:r>
            <a:r>
              <a:rPr lang="en-GB" altLang="zh-CN" dirty="0" smtClean="0"/>
              <a:t>cordial atmosphere</a:t>
            </a:r>
            <a:r>
              <a:rPr lang="en-US" altLang="zh-CN" dirty="0" smtClean="0"/>
              <a:t>/</a:t>
            </a:r>
            <a:r>
              <a:rPr lang="zh-CN" altLang="en-US" dirty="0" smtClean="0"/>
              <a:t>悲伤气氛</a:t>
            </a:r>
            <a:r>
              <a:rPr lang="en-GB" altLang="zh-CN" dirty="0" smtClean="0"/>
              <a:t>sad atmosphere</a:t>
            </a:r>
          </a:p>
          <a:p>
            <a:r>
              <a:rPr lang="zh-CN" altLang="en-US" dirty="0"/>
              <a:t>臭气熏</a:t>
            </a:r>
            <a:r>
              <a:rPr lang="zh-CN" altLang="en-US" dirty="0" smtClean="0"/>
              <a:t>天</a:t>
            </a:r>
            <a:r>
              <a:rPr lang="en-GB" altLang="zh-CN" dirty="0" smtClean="0"/>
              <a:t>stink to high heaven</a:t>
            </a:r>
            <a:r>
              <a:rPr lang="en-US" altLang="zh-CN" dirty="0" smtClean="0"/>
              <a:t>/</a:t>
            </a:r>
            <a:r>
              <a:rPr lang="zh-CN" altLang="en-US" dirty="0" smtClean="0"/>
              <a:t> 香</a:t>
            </a:r>
            <a:r>
              <a:rPr lang="zh-CN" altLang="en-US" dirty="0"/>
              <a:t>气袭</a:t>
            </a:r>
            <a:r>
              <a:rPr lang="zh-CN" altLang="en-US" dirty="0" smtClean="0"/>
              <a:t>人 </a:t>
            </a:r>
            <a:r>
              <a:rPr lang="en-GB" altLang="zh-CN" dirty="0" smtClean="0"/>
              <a:t>sweet smell reach to people </a:t>
            </a:r>
            <a:endParaRPr lang="en-US" altLang="zh-CN" dirty="0" smtClean="0"/>
          </a:p>
          <a:p>
            <a:r>
              <a:rPr lang="zh-CN" altLang="en-US" dirty="0"/>
              <a:t>秋高气</a:t>
            </a:r>
            <a:r>
              <a:rPr lang="zh-CN" altLang="en-US" dirty="0" smtClean="0"/>
              <a:t>爽</a:t>
            </a:r>
            <a:r>
              <a:rPr lang="en-US" altLang="zh-CN" dirty="0" smtClean="0"/>
              <a:t>/</a:t>
            </a:r>
            <a:r>
              <a:rPr lang="zh-CN" altLang="en-US" dirty="0" smtClean="0"/>
              <a:t> 寒气逼人</a:t>
            </a:r>
            <a:r>
              <a:rPr lang="en-US" altLang="zh-CN" dirty="0" smtClean="0"/>
              <a:t>/</a:t>
            </a:r>
            <a:r>
              <a:rPr lang="zh-CN" altLang="en-US" dirty="0" smtClean="0"/>
              <a:t>热气腾腾</a:t>
            </a:r>
            <a:r>
              <a:rPr lang="en-US" altLang="zh-CN" dirty="0" smtClean="0"/>
              <a:t>/</a:t>
            </a:r>
            <a:r>
              <a:rPr lang="zh-CN" altLang="en-US" dirty="0" smtClean="0"/>
              <a:t>气</a:t>
            </a:r>
            <a:r>
              <a:rPr lang="zh-CN" altLang="en-US" dirty="0"/>
              <a:t>候</a:t>
            </a:r>
            <a:r>
              <a:rPr lang="en-GB" altLang="zh-CN" dirty="0"/>
              <a:t>/</a:t>
            </a:r>
            <a:r>
              <a:rPr lang="zh-CN" altLang="en-US" dirty="0"/>
              <a:t>天气 </a:t>
            </a:r>
            <a:r>
              <a:rPr lang="en-GB" altLang="zh-CN" dirty="0"/>
              <a:t>weather </a:t>
            </a:r>
            <a:r>
              <a:rPr lang="en-US" altLang="zh-CN" dirty="0" smtClean="0"/>
              <a:t>/</a:t>
            </a:r>
            <a:r>
              <a:rPr lang="zh-CN" altLang="en-US" dirty="0" smtClean="0"/>
              <a:t> </a:t>
            </a:r>
            <a:r>
              <a:rPr lang="en-US" altLang="zh-CN" dirty="0" smtClean="0"/>
              <a:t>24</a:t>
            </a:r>
            <a:r>
              <a:rPr lang="zh-CN" altLang="en-US" dirty="0" smtClean="0"/>
              <a:t>节气 </a:t>
            </a:r>
            <a:r>
              <a:rPr lang="en-US" altLang="zh-CN" dirty="0" smtClean="0"/>
              <a:t>24 seasoning points </a:t>
            </a:r>
            <a:endParaRPr lang="en-US" altLang="zh-CN" dirty="0"/>
          </a:p>
          <a:p>
            <a:r>
              <a:rPr lang="zh-CN" altLang="en-US" dirty="0"/>
              <a:t>气节 </a:t>
            </a:r>
            <a:r>
              <a:rPr lang="en-GB" altLang="zh-CN" dirty="0"/>
              <a:t>integrity  </a:t>
            </a:r>
            <a:r>
              <a:rPr lang="zh-CN" altLang="en-US" dirty="0"/>
              <a:t>气度不凡 </a:t>
            </a:r>
            <a:r>
              <a:rPr lang="en-GB" altLang="zh-CN" dirty="0"/>
              <a:t>impressive in appearance/manner </a:t>
            </a:r>
            <a:endParaRPr lang="en-US" altLang="zh-CN" dirty="0"/>
          </a:p>
          <a:p>
            <a:r>
              <a:rPr lang="zh-CN" altLang="en-US" dirty="0"/>
              <a:t>气绝身亡</a:t>
            </a:r>
            <a:r>
              <a:rPr lang="en-US" altLang="zh-CN" dirty="0"/>
              <a:t>/stopping breathing --die</a:t>
            </a:r>
            <a:r>
              <a:rPr lang="zh-CN" altLang="en-US" dirty="0"/>
              <a:t>气数已尽 </a:t>
            </a:r>
            <a:r>
              <a:rPr lang="en-GB" altLang="zh-CN" dirty="0"/>
              <a:t>be nearing its fated end</a:t>
            </a:r>
            <a:endParaRPr lang="en-US" altLang="zh-CN" dirty="0"/>
          </a:p>
          <a:p>
            <a:r>
              <a:rPr lang="zh-CN" altLang="en-US" dirty="0" smtClean="0"/>
              <a:t>气</a:t>
            </a:r>
            <a:r>
              <a:rPr lang="zh-CN" altLang="en-US" dirty="0"/>
              <a:t>色</a:t>
            </a:r>
            <a:r>
              <a:rPr lang="en-GB" altLang="zh-CN" dirty="0"/>
              <a:t>colour of your face</a:t>
            </a:r>
            <a:r>
              <a:rPr lang="en-US" altLang="zh-CN" dirty="0" smtClean="0"/>
              <a:t>/</a:t>
            </a:r>
            <a:r>
              <a:rPr lang="zh-CN" altLang="en-US" dirty="0" smtClean="0"/>
              <a:t> </a:t>
            </a:r>
            <a:r>
              <a:rPr lang="zh-CN" altLang="en-US" dirty="0"/>
              <a:t>气色</a:t>
            </a:r>
            <a:r>
              <a:rPr lang="zh-CN" altLang="en-US" dirty="0" smtClean="0"/>
              <a:t>好</a:t>
            </a:r>
            <a:r>
              <a:rPr lang="en-GB" altLang="zh-CN" dirty="0" smtClean="0"/>
              <a:t>have a rosy complexion</a:t>
            </a:r>
            <a:r>
              <a:rPr lang="en-US" altLang="zh-CN" dirty="0" smtClean="0"/>
              <a:t>/</a:t>
            </a:r>
            <a:r>
              <a:rPr lang="zh-CN" altLang="en-US" dirty="0"/>
              <a:t>气色很</a:t>
            </a:r>
            <a:r>
              <a:rPr lang="zh-CN" altLang="en-US" dirty="0" smtClean="0"/>
              <a:t>差 </a:t>
            </a:r>
            <a:r>
              <a:rPr lang="en-GB" altLang="zh-CN" dirty="0" smtClean="0"/>
              <a:t>unhealthy complexion </a:t>
            </a:r>
            <a:endParaRPr lang="en-GB" dirty="0"/>
          </a:p>
        </p:txBody>
      </p:sp>
    </p:spTree>
    <p:extLst>
      <p:ext uri="{BB962C8B-B14F-4D97-AF65-F5344CB8AC3E}">
        <p14:creationId xmlns:p14="http://schemas.microsoft.com/office/powerpoint/2010/main" val="19708831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Qi</a:t>
            </a:r>
            <a:r>
              <a:rPr lang="en-GB" dirty="0" smtClean="0"/>
              <a:t> and Dao and One</a:t>
            </a:r>
            <a:endParaRPr lang="en-GB" dirty="0"/>
          </a:p>
        </p:txBody>
      </p:sp>
      <p:sp>
        <p:nvSpPr>
          <p:cNvPr id="3" name="Content Placeholder 2"/>
          <p:cNvSpPr>
            <a:spLocks noGrp="1"/>
          </p:cNvSpPr>
          <p:nvPr>
            <p:ph idx="1"/>
          </p:nvPr>
        </p:nvSpPr>
        <p:spPr>
          <a:xfrm>
            <a:off x="1435608" y="1447800"/>
            <a:ext cx="7498080" cy="5181600"/>
          </a:xfrm>
        </p:spPr>
        <p:txBody>
          <a:bodyPr>
            <a:normAutofit fontScale="77500" lnSpcReduction="20000"/>
          </a:bodyPr>
          <a:lstStyle/>
          <a:p>
            <a:r>
              <a:rPr lang="en-GB" dirty="0" smtClean="0"/>
              <a:t>Chi/</a:t>
            </a:r>
            <a:r>
              <a:rPr lang="en-GB" dirty="0" err="1" smtClean="0"/>
              <a:t>Qi</a:t>
            </a:r>
            <a:r>
              <a:rPr lang="en-GB" dirty="0" smtClean="0"/>
              <a:t> is everywhere and in everything, but it did not come into existence by itself.  It needed a source, the source of reality, and the Chinese called this source Tao/Dao. </a:t>
            </a:r>
          </a:p>
          <a:p>
            <a:r>
              <a:rPr lang="en-GB" dirty="0" smtClean="0"/>
              <a:t>Unlike Chi, which is physical and can be felt and measured, Tao is neither physical nor spiritual. Instead, paradoxically, it is both physical and spiritual yet neither physical nor spiritual. </a:t>
            </a:r>
          </a:p>
          <a:p>
            <a:r>
              <a:rPr lang="en-GB" sz="2600" dirty="0" smtClean="0"/>
              <a:t>---Mark </a:t>
            </a:r>
            <a:r>
              <a:rPr lang="en-GB" sz="2600" dirty="0" err="1" smtClean="0"/>
              <a:t>Fostater</a:t>
            </a:r>
            <a:r>
              <a:rPr lang="en-GB" sz="2600" dirty="0" smtClean="0"/>
              <a:t>, 2001: 30</a:t>
            </a:r>
          </a:p>
          <a:p>
            <a:endParaRPr lang="en-GB" dirty="0" smtClean="0"/>
          </a:p>
          <a:p>
            <a:r>
              <a:rPr lang="en-GB" dirty="0" smtClean="0"/>
              <a:t>Congenital </a:t>
            </a:r>
            <a:r>
              <a:rPr lang="en-GB" dirty="0" err="1" smtClean="0"/>
              <a:t>Qi</a:t>
            </a:r>
            <a:r>
              <a:rPr lang="en-GB" dirty="0" smtClean="0"/>
              <a:t>/Chi </a:t>
            </a:r>
            <a:r>
              <a:rPr lang="zh-CN" altLang="en-US" dirty="0" smtClean="0"/>
              <a:t>元气</a:t>
            </a:r>
            <a:r>
              <a:rPr lang="en-GB" dirty="0" smtClean="0"/>
              <a:t>is the first being manifestation of the Tao, and is the first existence of being which can be felt and touched. </a:t>
            </a:r>
          </a:p>
          <a:p>
            <a:r>
              <a:rPr lang="en-GB" dirty="0" smtClean="0"/>
              <a:t>It is the </a:t>
            </a:r>
            <a:r>
              <a:rPr lang="en-GB" b="1" dirty="0" smtClean="0"/>
              <a:t>One</a:t>
            </a:r>
            <a:r>
              <a:rPr lang="en-GB" dirty="0" smtClean="0"/>
              <a:t> to be produced by the Tao in its first action</a:t>
            </a:r>
          </a:p>
          <a:p>
            <a:endParaRPr lang="en-GB" dirty="0" smtClean="0"/>
          </a:p>
          <a:p>
            <a:endParaRPr lang="en-GB" dirty="0" smtClean="0"/>
          </a:p>
          <a:p>
            <a:endParaRPr lang="en-GB" dirty="0" smtClean="0"/>
          </a:p>
          <a:p>
            <a:endParaRPr lang="en-GB" dirty="0" smtClean="0"/>
          </a:p>
          <a:p>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Levels of </a:t>
            </a:r>
            <a:r>
              <a:rPr lang="en-GB" dirty="0" err="1" smtClean="0"/>
              <a:t>Qi</a:t>
            </a:r>
            <a:endParaRPr lang="en-GB" dirty="0"/>
          </a:p>
        </p:txBody>
      </p:sp>
      <p:sp>
        <p:nvSpPr>
          <p:cNvPr id="3" name="Content Placeholder 2"/>
          <p:cNvSpPr>
            <a:spLocks noGrp="1"/>
          </p:cNvSpPr>
          <p:nvPr>
            <p:ph idx="1"/>
          </p:nvPr>
        </p:nvSpPr>
        <p:spPr/>
        <p:txBody>
          <a:bodyPr>
            <a:normAutofit fontScale="85000" lnSpcReduction="20000"/>
          </a:bodyPr>
          <a:lstStyle/>
          <a:p>
            <a:r>
              <a:rPr lang="en-GB" dirty="0" err="1" smtClean="0"/>
              <a:t>Qi</a:t>
            </a:r>
            <a:r>
              <a:rPr lang="en-GB" dirty="0" smtClean="0"/>
              <a:t> appears on different levels and in different modes. </a:t>
            </a:r>
          </a:p>
          <a:p>
            <a:endParaRPr lang="en-GB" dirty="0" smtClean="0"/>
          </a:p>
          <a:p>
            <a:r>
              <a:rPr lang="en-GB" dirty="0" smtClean="0"/>
              <a:t>At our core, in our deepest being, there are the cosmic forms of primordial and prenatal </a:t>
            </a:r>
            <a:r>
              <a:rPr lang="en-GB" dirty="0" err="1" smtClean="0"/>
              <a:t>Qi</a:t>
            </a:r>
            <a:r>
              <a:rPr lang="en-GB" dirty="0" smtClean="0"/>
              <a:t>, i.e., </a:t>
            </a:r>
            <a:r>
              <a:rPr lang="en-GB" dirty="0" err="1" smtClean="0"/>
              <a:t>qi</a:t>
            </a:r>
            <a:r>
              <a:rPr lang="en-GB" dirty="0" smtClean="0"/>
              <a:t> that is part of the creative substratum of the universe and the true, perfect </a:t>
            </a:r>
            <a:r>
              <a:rPr lang="en-GB" dirty="0" err="1" smtClean="0"/>
              <a:t>qi</a:t>
            </a:r>
            <a:r>
              <a:rPr lang="en-GB" dirty="0" smtClean="0"/>
              <a:t> we receive from our parents. </a:t>
            </a:r>
            <a:r>
              <a:rPr lang="en-GB" sz="2600" dirty="0" smtClean="0"/>
              <a:t>(</a:t>
            </a:r>
            <a:r>
              <a:rPr lang="zh-CN" altLang="en-US" sz="2600" dirty="0" smtClean="0"/>
              <a:t>元气</a:t>
            </a:r>
            <a:r>
              <a:rPr lang="en-US" altLang="zh-CN" sz="2600" dirty="0" smtClean="0"/>
              <a:t>, </a:t>
            </a:r>
            <a:r>
              <a:rPr lang="zh-CN" altLang="en-US" sz="2600" dirty="0" smtClean="0"/>
              <a:t>先天气</a:t>
            </a:r>
            <a:r>
              <a:rPr lang="en-US" altLang="zh-CN" sz="2600" dirty="0" smtClean="0"/>
              <a:t>, </a:t>
            </a:r>
            <a:r>
              <a:rPr lang="zh-CN" altLang="en-US" sz="2600" dirty="0" smtClean="0"/>
              <a:t>生前气</a:t>
            </a:r>
            <a:r>
              <a:rPr lang="en-GB" sz="2600" dirty="0" smtClean="0"/>
              <a:t>)</a:t>
            </a:r>
            <a:r>
              <a:rPr lang="en-GB" sz="2200" dirty="0" smtClean="0"/>
              <a:t> </a:t>
            </a:r>
          </a:p>
          <a:p>
            <a:endParaRPr lang="en-GB" dirty="0" smtClean="0"/>
          </a:p>
          <a:p>
            <a:r>
              <a:rPr lang="en-GB" dirty="0" smtClean="0"/>
              <a:t>At the periphery, in our lives and day-to-day expression, there is postnatal or earthly </a:t>
            </a:r>
            <a:r>
              <a:rPr lang="en-GB" dirty="0" err="1" smtClean="0"/>
              <a:t>qi</a:t>
            </a:r>
            <a:r>
              <a:rPr lang="en-GB" dirty="0" smtClean="0"/>
              <a:t>. (</a:t>
            </a:r>
            <a:r>
              <a:rPr lang="zh-CN" altLang="en-US" dirty="0" smtClean="0"/>
              <a:t>生后气</a:t>
            </a:r>
            <a:r>
              <a:rPr lang="en-US" altLang="zh-CN" dirty="0" smtClean="0"/>
              <a:t>, </a:t>
            </a:r>
            <a:r>
              <a:rPr lang="zh-CN" altLang="en-US" dirty="0" smtClean="0"/>
              <a:t>地气</a:t>
            </a:r>
            <a:r>
              <a:rPr lang="en-US" altLang="zh-CN" dirty="0" smtClean="0"/>
              <a:t>, </a:t>
            </a:r>
            <a:r>
              <a:rPr lang="zh-CN" altLang="en-US" dirty="0" smtClean="0"/>
              <a:t>后天气</a:t>
            </a:r>
            <a:r>
              <a:rPr lang="en-US" altLang="zh-CN" dirty="0" smtClean="0"/>
              <a:t>,</a:t>
            </a:r>
            <a:r>
              <a:rPr lang="zh-CN" altLang="en-US" dirty="0" smtClean="0"/>
              <a:t>养得气</a:t>
            </a:r>
            <a:r>
              <a:rPr lang="en-GB" dirty="0" smtClean="0"/>
              <a:t>)</a:t>
            </a:r>
          </a:p>
          <a:p>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dirty="0" smtClean="0"/>
              <a:t>先天气</a:t>
            </a:r>
            <a:r>
              <a:rPr lang="en-US" altLang="zh-CN" dirty="0" smtClean="0"/>
              <a:t>&amp; </a:t>
            </a:r>
            <a:r>
              <a:rPr lang="zh-CN" altLang="en-US" dirty="0" smtClean="0"/>
              <a:t>后天气</a:t>
            </a:r>
            <a:endParaRPr lang="en-GB" dirty="0"/>
          </a:p>
        </p:txBody>
      </p:sp>
      <p:sp>
        <p:nvSpPr>
          <p:cNvPr id="3" name="Content Placeholder 2"/>
          <p:cNvSpPr>
            <a:spLocks noGrp="1"/>
          </p:cNvSpPr>
          <p:nvPr>
            <p:ph idx="1"/>
          </p:nvPr>
        </p:nvSpPr>
        <p:spPr/>
        <p:txBody>
          <a:bodyPr>
            <a:normAutofit fontScale="62500" lnSpcReduction="20000"/>
          </a:bodyPr>
          <a:lstStyle/>
          <a:p>
            <a:r>
              <a:rPr lang="en-GB" dirty="0" smtClean="0"/>
              <a:t>‘Acquired </a:t>
            </a:r>
            <a:r>
              <a:rPr lang="en-GB" dirty="0" err="1" smtClean="0"/>
              <a:t>Qi</a:t>
            </a:r>
            <a:r>
              <a:rPr lang="en-GB" dirty="0" smtClean="0"/>
              <a:t> comes from the main sources or our food, drink and air.  Congenital </a:t>
            </a:r>
            <a:r>
              <a:rPr lang="en-GB" dirty="0" err="1" smtClean="0"/>
              <a:t>Qi</a:t>
            </a:r>
            <a:r>
              <a:rPr lang="en-GB" dirty="0" smtClean="0"/>
              <a:t> is the </a:t>
            </a:r>
            <a:r>
              <a:rPr lang="en-GB" dirty="0" err="1" smtClean="0"/>
              <a:t>Qi</a:t>
            </a:r>
            <a:r>
              <a:rPr lang="en-GB" dirty="0" smtClean="0"/>
              <a:t> we were born with. </a:t>
            </a:r>
          </a:p>
          <a:p>
            <a:endParaRPr lang="en-GB" dirty="0" smtClean="0"/>
          </a:p>
          <a:p>
            <a:r>
              <a:rPr lang="en-GB" dirty="0" smtClean="0"/>
              <a:t>Congenital </a:t>
            </a:r>
            <a:r>
              <a:rPr lang="en-GB" dirty="0" err="1" smtClean="0"/>
              <a:t>Qi</a:t>
            </a:r>
            <a:r>
              <a:rPr lang="en-GB" dirty="0" smtClean="0"/>
              <a:t> slowly depletes over the course of our lives although advanced </a:t>
            </a:r>
            <a:r>
              <a:rPr lang="en-GB" dirty="0" err="1" smtClean="0"/>
              <a:t>Nei</a:t>
            </a:r>
            <a:r>
              <a:rPr lang="en-GB" dirty="0" smtClean="0"/>
              <a:t> Gong practitioners can increase congenital </a:t>
            </a:r>
            <a:r>
              <a:rPr lang="en-GB" dirty="0" err="1" smtClean="0"/>
              <a:t>Qi</a:t>
            </a:r>
            <a:r>
              <a:rPr lang="en-GB" dirty="0" smtClean="0"/>
              <a:t> levels by linking to the energy’s of Heaven and Earth.</a:t>
            </a:r>
          </a:p>
          <a:p>
            <a:endParaRPr lang="en-GB" dirty="0" smtClean="0"/>
          </a:p>
          <a:p>
            <a:r>
              <a:rPr lang="en-GB" dirty="0" smtClean="0"/>
              <a:t>When we make our breathing more efficient we also increase the degree by which acquired </a:t>
            </a:r>
            <a:r>
              <a:rPr lang="en-GB" dirty="0" err="1" smtClean="0"/>
              <a:t>Qi</a:t>
            </a:r>
            <a:r>
              <a:rPr lang="en-GB" dirty="0" smtClean="0"/>
              <a:t> is taken from the environment into our body. </a:t>
            </a:r>
          </a:p>
          <a:p>
            <a:endParaRPr lang="en-GB" dirty="0" smtClean="0"/>
          </a:p>
          <a:p>
            <a:r>
              <a:rPr lang="en-GB" dirty="0" smtClean="0"/>
              <a:t>This helps to regulate the flow of </a:t>
            </a:r>
            <a:r>
              <a:rPr lang="en-GB" dirty="0" err="1" smtClean="0"/>
              <a:t>Qi</a:t>
            </a:r>
            <a:r>
              <a:rPr lang="en-GB" dirty="0" smtClean="0"/>
              <a:t> in our 12 organ channels which in turn are called the acquired channels in Taoism. They help to maintain the health of our organs as well as circulate </a:t>
            </a:r>
            <a:r>
              <a:rPr lang="en-GB" dirty="0" err="1" smtClean="0"/>
              <a:t>Qi</a:t>
            </a:r>
            <a:r>
              <a:rPr lang="en-GB" dirty="0" smtClean="0"/>
              <a:t> throughout the body.’</a:t>
            </a:r>
          </a:p>
          <a:p>
            <a:endParaRPr lang="en-GB" sz="2200" dirty="0" smtClean="0"/>
          </a:p>
          <a:p>
            <a:r>
              <a:rPr lang="en-GB" sz="2200" dirty="0" err="1" smtClean="0"/>
              <a:t>Damo</a:t>
            </a:r>
            <a:r>
              <a:rPr lang="en-GB" sz="2200" dirty="0" smtClean="0"/>
              <a:t> Mitchell, </a:t>
            </a:r>
            <a:r>
              <a:rPr lang="en-GB" sz="2200" i="1" dirty="0" err="1" smtClean="0"/>
              <a:t>Nei</a:t>
            </a:r>
            <a:r>
              <a:rPr lang="en-GB" sz="2200" i="1" dirty="0" smtClean="0"/>
              <a:t> Gong: Taoist Process of Internal Change, </a:t>
            </a:r>
            <a:r>
              <a:rPr lang="en-GB" sz="2200" dirty="0" err="1" smtClean="0"/>
              <a:t>Lian</a:t>
            </a:r>
            <a:r>
              <a:rPr lang="en-GB" sz="2200" dirty="0" smtClean="0"/>
              <a:t> Hua Publishing, 2009, p.101.</a:t>
            </a:r>
          </a:p>
          <a:p>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lvl="0"/>
            <a:r>
              <a:rPr lang="en-GB" sz="2800" b="1" dirty="0" smtClean="0"/>
              <a:t>Yin </a:t>
            </a:r>
            <a:r>
              <a:rPr lang="en-GB" sz="2800" b="1" dirty="0" err="1" smtClean="0"/>
              <a:t>Qi</a:t>
            </a:r>
            <a:r>
              <a:rPr lang="en-GB" sz="2800" b="1" dirty="0" smtClean="0"/>
              <a:t> </a:t>
            </a:r>
            <a:r>
              <a:rPr lang="zh-CN" altLang="en-US" sz="2800" b="1" dirty="0" smtClean="0"/>
              <a:t>阴气</a:t>
            </a:r>
            <a:r>
              <a:rPr lang="en-GB" sz="2800" b="1" dirty="0" smtClean="0"/>
              <a:t> Yang </a:t>
            </a:r>
            <a:r>
              <a:rPr lang="en-GB" sz="2800" b="1" dirty="0" err="1" smtClean="0"/>
              <a:t>Qi</a:t>
            </a:r>
            <a:r>
              <a:rPr lang="en-GB" sz="2800" b="1" dirty="0" smtClean="0"/>
              <a:t> </a:t>
            </a:r>
            <a:r>
              <a:rPr lang="zh-CN" altLang="en-US" sz="2800" b="1" dirty="0" smtClean="0"/>
              <a:t>阳气</a:t>
            </a:r>
            <a:r>
              <a:rPr lang="en-GB" sz="2800" b="1" dirty="0" smtClean="0"/>
              <a:t>and the Two </a:t>
            </a:r>
            <a:r>
              <a:rPr lang="zh-CN" altLang="en-US" sz="2800" b="1" dirty="0" smtClean="0"/>
              <a:t>二</a:t>
            </a:r>
            <a:endParaRPr lang="en-GB" sz="2800" dirty="0"/>
          </a:p>
        </p:txBody>
      </p:sp>
      <p:sp>
        <p:nvSpPr>
          <p:cNvPr id="3" name="Content Placeholder 2"/>
          <p:cNvSpPr>
            <a:spLocks noGrp="1"/>
          </p:cNvSpPr>
          <p:nvPr>
            <p:ph idx="1"/>
          </p:nvPr>
        </p:nvSpPr>
        <p:spPr/>
        <p:txBody>
          <a:bodyPr>
            <a:normAutofit fontScale="92500" lnSpcReduction="10000"/>
          </a:bodyPr>
          <a:lstStyle/>
          <a:p>
            <a:r>
              <a:rPr lang="en-GB" dirty="0" smtClean="0"/>
              <a:t>The Tao/Dao gives birth to the One, it can be the primordial/ Congenital </a:t>
            </a:r>
            <a:r>
              <a:rPr lang="en-GB" dirty="0" err="1" smtClean="0"/>
              <a:t>Qi</a:t>
            </a:r>
            <a:r>
              <a:rPr lang="en-GB" dirty="0" smtClean="0"/>
              <a:t>. </a:t>
            </a:r>
          </a:p>
          <a:p>
            <a:r>
              <a:rPr lang="en-GB" dirty="0" smtClean="0"/>
              <a:t>However, because of De </a:t>
            </a:r>
            <a:r>
              <a:rPr lang="zh-CN" altLang="en-US" dirty="0" smtClean="0"/>
              <a:t>德</a:t>
            </a:r>
            <a:r>
              <a:rPr lang="en-GB" dirty="0" smtClean="0"/>
              <a:t>, the power of creation exists within the Dao/Tao,  Dao/Tao did not stopped it creation at the One, but continue its creation by split the One into Two.  </a:t>
            </a:r>
          </a:p>
          <a:p>
            <a:endParaRPr lang="en-GB" dirty="0" smtClean="0"/>
          </a:p>
          <a:p>
            <a:r>
              <a:rPr lang="en-GB" dirty="0" smtClean="0"/>
              <a:t>Thus, the One (Congenital </a:t>
            </a:r>
            <a:r>
              <a:rPr lang="en-GB" dirty="0" err="1" smtClean="0"/>
              <a:t>Qi</a:t>
            </a:r>
            <a:r>
              <a:rPr lang="en-GB" dirty="0" smtClean="0"/>
              <a:t>) is split into Two, the Yin </a:t>
            </a:r>
            <a:r>
              <a:rPr lang="en-GB" dirty="0" err="1" smtClean="0"/>
              <a:t>Qi</a:t>
            </a:r>
            <a:r>
              <a:rPr lang="en-GB" dirty="0" smtClean="0"/>
              <a:t> </a:t>
            </a:r>
            <a:r>
              <a:rPr lang="zh-CN" altLang="en-US" dirty="0" smtClean="0"/>
              <a:t>阴气</a:t>
            </a:r>
            <a:r>
              <a:rPr lang="en-GB" dirty="0" smtClean="0"/>
              <a:t>and  the Yang </a:t>
            </a:r>
            <a:r>
              <a:rPr lang="en-GB" dirty="0" err="1" smtClean="0"/>
              <a:t>Qi</a:t>
            </a:r>
            <a:r>
              <a:rPr lang="zh-CN" altLang="en-US" dirty="0" smtClean="0"/>
              <a:t>阳气</a:t>
            </a:r>
            <a:r>
              <a:rPr lang="en-GB" dirty="0" smtClean="0"/>
              <a:t>.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Origins of Tai Chi = </a:t>
            </a:r>
            <a:r>
              <a:rPr lang="zh-CN" altLang="en-US" dirty="0" smtClean="0"/>
              <a:t>元气</a:t>
            </a:r>
            <a:endParaRPr lang="en-GB" dirty="0"/>
          </a:p>
        </p:txBody>
      </p:sp>
      <p:sp>
        <p:nvSpPr>
          <p:cNvPr id="3" name="Content Placeholder 2"/>
          <p:cNvSpPr>
            <a:spLocks noGrp="1"/>
          </p:cNvSpPr>
          <p:nvPr>
            <p:ph idx="1"/>
          </p:nvPr>
        </p:nvSpPr>
        <p:spPr/>
        <p:txBody>
          <a:bodyPr>
            <a:normAutofit fontScale="62500" lnSpcReduction="20000"/>
          </a:bodyPr>
          <a:lstStyle/>
          <a:p>
            <a:r>
              <a:rPr lang="en-GB" dirty="0" smtClean="0"/>
              <a:t>The word of Tai Chi first appears in </a:t>
            </a:r>
            <a:r>
              <a:rPr lang="en-GB" i="1" dirty="0" smtClean="0"/>
              <a:t>the Book of Changes, </a:t>
            </a:r>
            <a:r>
              <a:rPr lang="en-GB" dirty="0" smtClean="0"/>
              <a:t>… in a reference to the most primitive state of the universe, the origin of all changes, or the highest realm of existence. </a:t>
            </a:r>
          </a:p>
          <a:p>
            <a:r>
              <a:rPr lang="en-GB" dirty="0" smtClean="0"/>
              <a:t> </a:t>
            </a:r>
          </a:p>
          <a:p>
            <a:r>
              <a:rPr lang="en-GB" dirty="0" smtClean="0"/>
              <a:t>In ‘The Great Interpretation’ essay in the Commentaries section of </a:t>
            </a:r>
            <a:r>
              <a:rPr lang="en-GB" i="1" dirty="0" smtClean="0"/>
              <a:t>The Book of Changes </a:t>
            </a:r>
            <a:r>
              <a:rPr lang="en-GB" dirty="0" smtClean="0"/>
              <a:t>, Tai Chi was first mentioned as follows: ‘Yi </a:t>
            </a:r>
            <a:r>
              <a:rPr lang="zh-CN" altLang="en-US" dirty="0" smtClean="0"/>
              <a:t>易</a:t>
            </a:r>
            <a:r>
              <a:rPr lang="en-GB" dirty="0" smtClean="0"/>
              <a:t>contains </a:t>
            </a:r>
            <a:r>
              <a:rPr lang="en-GB" dirty="0" err="1" smtClean="0"/>
              <a:t>Taiji</a:t>
            </a:r>
            <a:r>
              <a:rPr lang="en-GB" dirty="0" smtClean="0"/>
              <a:t> </a:t>
            </a:r>
            <a:r>
              <a:rPr lang="zh-CN" altLang="en-US" dirty="0" smtClean="0"/>
              <a:t>太极</a:t>
            </a:r>
            <a:r>
              <a:rPr lang="en-GB" dirty="0" smtClean="0"/>
              <a:t> which gave birth to the two basic elements; the two basic elements gave birth to the four symbolic figures; the four symbolic figures then gave birth to the eight elementary trigrams </a:t>
            </a:r>
            <a:r>
              <a:rPr lang="zh-CN" altLang="en-US" dirty="0" smtClean="0"/>
              <a:t>八卦</a:t>
            </a:r>
            <a:r>
              <a:rPr lang="en-GB" dirty="0" smtClean="0"/>
              <a:t> that can predict fortune and misfortune, which enables great accomplishment.’ </a:t>
            </a:r>
          </a:p>
          <a:p>
            <a:endParaRPr lang="en-GB" dirty="0" smtClean="0"/>
          </a:p>
          <a:p>
            <a:r>
              <a:rPr lang="en-GB" dirty="0" smtClean="0"/>
              <a:t>Here </a:t>
            </a:r>
            <a:r>
              <a:rPr lang="en-GB" dirty="0" err="1" smtClean="0"/>
              <a:t>Taiji</a:t>
            </a:r>
            <a:r>
              <a:rPr lang="en-GB" dirty="0" smtClean="0"/>
              <a:t> refers to the origin of changes, the most primitive state from which everything evolves. It is the highest state of existence. </a:t>
            </a:r>
          </a:p>
          <a:p>
            <a:r>
              <a:rPr lang="en-GB" dirty="0" smtClean="0"/>
              <a:t> </a:t>
            </a:r>
          </a:p>
          <a:p>
            <a:r>
              <a:rPr lang="en-GB" dirty="0" smtClean="0"/>
              <a:t>Li </a:t>
            </a:r>
            <a:r>
              <a:rPr lang="en-GB" dirty="0" err="1" smtClean="0"/>
              <a:t>Deyin</a:t>
            </a:r>
            <a:r>
              <a:rPr lang="en-GB" dirty="0" smtClean="0"/>
              <a:t>, </a:t>
            </a:r>
            <a:r>
              <a:rPr lang="en-GB" i="1" dirty="0" err="1" smtClean="0"/>
              <a:t>Taiji</a:t>
            </a:r>
            <a:r>
              <a:rPr lang="en-GB" i="1" dirty="0" smtClean="0"/>
              <a:t> Quan, </a:t>
            </a:r>
            <a:r>
              <a:rPr lang="en-GB" dirty="0" smtClean="0"/>
              <a:t>Beijing, Foreign Language Press, 2004, p.29. </a:t>
            </a:r>
          </a:p>
          <a:p>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normAutofit fontScale="90000"/>
          </a:bodyPr>
          <a:lstStyle/>
          <a:p>
            <a:pPr eaLnBrk="1" hangingPunct="1"/>
            <a:r>
              <a:rPr lang="en-US" altLang="zh-CN" sz="3200" b="1" dirty="0" err="1" smtClean="0">
                <a:ea typeface="宋体" pitchFamily="2" charset="-122"/>
              </a:rPr>
              <a:t>Taiji</a:t>
            </a:r>
            <a:r>
              <a:rPr lang="en-US" altLang="zh-CN" sz="3200" b="1" dirty="0" smtClean="0">
                <a:ea typeface="宋体" pitchFamily="2" charset="-122"/>
              </a:rPr>
              <a:t> and the process of the self-evolution of the cosmos in ‘Appended Remarks’ of </a:t>
            </a:r>
            <a:r>
              <a:rPr lang="en-US" altLang="zh-CN" sz="3200" b="1" dirty="0" err="1" smtClean="0">
                <a:ea typeface="宋体" pitchFamily="2" charset="-122"/>
              </a:rPr>
              <a:t>Yijing</a:t>
            </a:r>
            <a:endParaRPr lang="en-US" altLang="zh-CN" sz="3200" b="1" i="1" dirty="0" smtClean="0">
              <a:ea typeface="宋体" pitchFamily="2" charset="-122"/>
            </a:endParaRPr>
          </a:p>
        </p:txBody>
      </p:sp>
      <p:sp>
        <p:nvSpPr>
          <p:cNvPr id="51203" name="Oval 4"/>
          <p:cNvSpPr>
            <a:spLocks noChangeArrowheads="1"/>
          </p:cNvSpPr>
          <p:nvPr/>
        </p:nvSpPr>
        <p:spPr bwMode="auto">
          <a:xfrm>
            <a:off x="4343400" y="2209800"/>
            <a:ext cx="685800" cy="533400"/>
          </a:xfrm>
          <a:prstGeom prst="ellipse">
            <a:avLst/>
          </a:prstGeom>
          <a:solidFill>
            <a:schemeClr val="accent1"/>
          </a:solidFill>
          <a:ln w="9525">
            <a:solidFill>
              <a:schemeClr val="tx1"/>
            </a:solidFill>
            <a:round/>
            <a:headEnd/>
            <a:tailEnd/>
          </a:ln>
        </p:spPr>
        <p:txBody>
          <a:bodyPr wrap="none" anchor="ctr"/>
          <a:lstStyle/>
          <a:p>
            <a:pPr algn="ctr"/>
            <a:r>
              <a:rPr kumimoji="1" lang="en-US" altLang="zh-CN" sz="2400"/>
              <a:t>Taiji</a:t>
            </a:r>
          </a:p>
        </p:txBody>
      </p:sp>
      <p:sp>
        <p:nvSpPr>
          <p:cNvPr id="51204" name="Text Box 5"/>
          <p:cNvSpPr txBox="1">
            <a:spLocks noChangeArrowheads="1"/>
          </p:cNvSpPr>
          <p:nvPr/>
        </p:nvSpPr>
        <p:spPr bwMode="auto">
          <a:xfrm>
            <a:off x="5394325" y="2078038"/>
            <a:ext cx="793750" cy="457200"/>
          </a:xfrm>
          <a:prstGeom prst="rect">
            <a:avLst/>
          </a:prstGeom>
          <a:noFill/>
          <a:ln w="9525">
            <a:noFill/>
            <a:miter lim="800000"/>
            <a:headEnd/>
            <a:tailEnd/>
          </a:ln>
        </p:spPr>
        <p:txBody>
          <a:bodyPr wrap="none">
            <a:spAutoFit/>
          </a:bodyPr>
          <a:lstStyle/>
          <a:p>
            <a:r>
              <a:rPr kumimoji="1" lang="zh-CN" altLang="en-US" sz="2400"/>
              <a:t>太极</a:t>
            </a:r>
          </a:p>
        </p:txBody>
      </p:sp>
      <p:sp>
        <p:nvSpPr>
          <p:cNvPr id="51205" name="Line 6"/>
          <p:cNvSpPr>
            <a:spLocks noChangeShapeType="1"/>
          </p:cNvSpPr>
          <p:nvPr/>
        </p:nvSpPr>
        <p:spPr bwMode="auto">
          <a:xfrm>
            <a:off x="4724400" y="2743200"/>
            <a:ext cx="0" cy="152400"/>
          </a:xfrm>
          <a:prstGeom prst="line">
            <a:avLst/>
          </a:prstGeom>
          <a:noFill/>
          <a:ln w="9525">
            <a:solidFill>
              <a:schemeClr val="tx1"/>
            </a:solidFill>
            <a:round/>
            <a:headEnd/>
            <a:tailEnd type="triangle" w="med" len="med"/>
          </a:ln>
        </p:spPr>
        <p:txBody>
          <a:bodyPr/>
          <a:lstStyle/>
          <a:p>
            <a:endParaRPr lang="en-GB"/>
          </a:p>
        </p:txBody>
      </p:sp>
      <p:sp>
        <p:nvSpPr>
          <p:cNvPr id="51206" name="Text Box 7"/>
          <p:cNvSpPr txBox="1">
            <a:spLocks noChangeArrowheads="1"/>
          </p:cNvSpPr>
          <p:nvPr/>
        </p:nvSpPr>
        <p:spPr bwMode="auto">
          <a:xfrm>
            <a:off x="4022725" y="3013075"/>
            <a:ext cx="4721225" cy="457200"/>
          </a:xfrm>
          <a:prstGeom prst="rect">
            <a:avLst/>
          </a:prstGeom>
          <a:noFill/>
          <a:ln w="9525">
            <a:noFill/>
            <a:miter lim="800000"/>
            <a:headEnd/>
            <a:tailEnd/>
          </a:ln>
        </p:spPr>
        <p:txBody>
          <a:bodyPr wrap="none">
            <a:spAutoFit/>
          </a:bodyPr>
          <a:lstStyle/>
          <a:p>
            <a:r>
              <a:rPr kumimoji="1" lang="en-US" altLang="zh-CN" sz="2400"/>
              <a:t>Yin-yang    </a:t>
            </a:r>
            <a:r>
              <a:rPr kumimoji="1" lang="zh-CN" altLang="en-US" sz="2400"/>
              <a:t>两仪 </a:t>
            </a:r>
            <a:r>
              <a:rPr kumimoji="1" lang="en-US" altLang="zh-CN" sz="2400"/>
              <a:t>two forms or forces</a:t>
            </a:r>
          </a:p>
        </p:txBody>
      </p:sp>
      <p:sp>
        <p:nvSpPr>
          <p:cNvPr id="51207" name="Line 8"/>
          <p:cNvSpPr>
            <a:spLocks noChangeShapeType="1"/>
          </p:cNvSpPr>
          <p:nvPr/>
        </p:nvSpPr>
        <p:spPr bwMode="auto">
          <a:xfrm>
            <a:off x="4724400" y="3581400"/>
            <a:ext cx="0" cy="304800"/>
          </a:xfrm>
          <a:prstGeom prst="line">
            <a:avLst/>
          </a:prstGeom>
          <a:noFill/>
          <a:ln w="9525">
            <a:solidFill>
              <a:schemeClr val="tx1"/>
            </a:solidFill>
            <a:round/>
            <a:headEnd/>
            <a:tailEnd type="triangle" w="med" len="med"/>
          </a:ln>
        </p:spPr>
        <p:txBody>
          <a:bodyPr/>
          <a:lstStyle/>
          <a:p>
            <a:endParaRPr lang="en-GB"/>
          </a:p>
        </p:txBody>
      </p:sp>
      <p:sp>
        <p:nvSpPr>
          <p:cNvPr id="51208" name="Text Box 9"/>
          <p:cNvSpPr txBox="1">
            <a:spLocks noChangeArrowheads="1"/>
          </p:cNvSpPr>
          <p:nvPr/>
        </p:nvSpPr>
        <p:spPr bwMode="auto">
          <a:xfrm>
            <a:off x="3429000" y="3775075"/>
            <a:ext cx="5486400" cy="461665"/>
          </a:xfrm>
          <a:prstGeom prst="rect">
            <a:avLst/>
          </a:prstGeom>
          <a:noFill/>
          <a:ln w="9525">
            <a:noFill/>
            <a:miter lim="800000"/>
            <a:headEnd/>
            <a:tailEnd/>
          </a:ln>
        </p:spPr>
        <p:txBody>
          <a:bodyPr wrap="square">
            <a:spAutoFit/>
          </a:bodyPr>
          <a:lstStyle/>
          <a:p>
            <a:r>
              <a:rPr kumimoji="1" lang="en-US" altLang="zh-CN" sz="2400" dirty="0"/>
              <a:t>Four Symbols </a:t>
            </a:r>
            <a:r>
              <a:rPr kumimoji="1" lang="zh-CN" altLang="en-US" sz="2400" dirty="0"/>
              <a:t>四象 </a:t>
            </a:r>
            <a:r>
              <a:rPr kumimoji="1" lang="en-US" altLang="zh-CN" sz="2400" dirty="0"/>
              <a:t>4 </a:t>
            </a:r>
            <a:r>
              <a:rPr kumimoji="1" lang="en-US" altLang="zh-CN" sz="2400" dirty="0" smtClean="0"/>
              <a:t>directions/ 4 seasons </a:t>
            </a:r>
            <a:endParaRPr kumimoji="1" lang="en-US" altLang="zh-CN" sz="2400" dirty="0"/>
          </a:p>
        </p:txBody>
      </p:sp>
      <p:sp>
        <p:nvSpPr>
          <p:cNvPr id="51209" name="Line 10"/>
          <p:cNvSpPr>
            <a:spLocks noChangeShapeType="1"/>
          </p:cNvSpPr>
          <p:nvPr/>
        </p:nvSpPr>
        <p:spPr bwMode="auto">
          <a:xfrm>
            <a:off x="4800600" y="4191000"/>
            <a:ext cx="0" cy="381000"/>
          </a:xfrm>
          <a:prstGeom prst="line">
            <a:avLst/>
          </a:prstGeom>
          <a:noFill/>
          <a:ln w="9525">
            <a:solidFill>
              <a:schemeClr val="tx1"/>
            </a:solidFill>
            <a:round/>
            <a:headEnd/>
            <a:tailEnd type="triangle" w="med" len="med"/>
          </a:ln>
        </p:spPr>
        <p:txBody>
          <a:bodyPr/>
          <a:lstStyle/>
          <a:p>
            <a:endParaRPr lang="en-GB"/>
          </a:p>
        </p:txBody>
      </p:sp>
      <p:sp>
        <p:nvSpPr>
          <p:cNvPr id="51210" name="Text Box 11"/>
          <p:cNvSpPr txBox="1">
            <a:spLocks noChangeArrowheads="1"/>
          </p:cNvSpPr>
          <p:nvPr/>
        </p:nvSpPr>
        <p:spPr bwMode="auto">
          <a:xfrm>
            <a:off x="3641725" y="4689475"/>
            <a:ext cx="4429125" cy="457200"/>
          </a:xfrm>
          <a:prstGeom prst="rect">
            <a:avLst/>
          </a:prstGeom>
          <a:noFill/>
          <a:ln w="9525">
            <a:noFill/>
            <a:miter lim="800000"/>
            <a:headEnd/>
            <a:tailEnd/>
          </a:ln>
        </p:spPr>
        <p:txBody>
          <a:bodyPr wrap="none">
            <a:spAutoFit/>
          </a:bodyPr>
          <a:lstStyle/>
          <a:p>
            <a:r>
              <a:rPr kumimoji="1" lang="en-US" altLang="zh-CN" sz="2400"/>
              <a:t>Eight Trigrams </a:t>
            </a:r>
            <a:r>
              <a:rPr kumimoji="1" lang="zh-CN" altLang="en-US" sz="2400"/>
              <a:t>八卦 </a:t>
            </a:r>
            <a:r>
              <a:rPr kumimoji="1" lang="en-US" altLang="zh-CN" sz="2400"/>
              <a:t>8 phenomena</a:t>
            </a:r>
          </a:p>
        </p:txBody>
      </p:sp>
      <p:sp>
        <p:nvSpPr>
          <p:cNvPr id="51211" name="Text Box 12"/>
          <p:cNvSpPr txBox="1">
            <a:spLocks noChangeArrowheads="1"/>
          </p:cNvSpPr>
          <p:nvPr/>
        </p:nvSpPr>
        <p:spPr bwMode="auto">
          <a:xfrm>
            <a:off x="898525" y="5451475"/>
            <a:ext cx="7396163" cy="1187450"/>
          </a:xfrm>
          <a:prstGeom prst="rect">
            <a:avLst/>
          </a:prstGeom>
          <a:noFill/>
          <a:ln w="9525">
            <a:noFill/>
            <a:miter lim="800000"/>
            <a:headEnd/>
            <a:tailEnd/>
          </a:ln>
        </p:spPr>
        <p:txBody>
          <a:bodyPr wrap="none">
            <a:spAutoFit/>
          </a:bodyPr>
          <a:lstStyle/>
          <a:p>
            <a:r>
              <a:rPr kumimoji="1" lang="zh-CN" altLang="en-US" sz="2400"/>
              <a:t>八卦</a:t>
            </a:r>
            <a:r>
              <a:rPr kumimoji="1" lang="en-US" altLang="zh-CN" sz="2400"/>
              <a:t>means eight basic existences: Heaven, earth, wind, </a:t>
            </a:r>
          </a:p>
          <a:p>
            <a:r>
              <a:rPr kumimoji="1" lang="en-US" altLang="zh-CN" sz="2400"/>
              <a:t>thunder, water, fire, lake and mountain, which are the basis</a:t>
            </a:r>
          </a:p>
          <a:p>
            <a:r>
              <a:rPr kumimoji="1" lang="en-US" altLang="zh-CN" sz="2400"/>
              <a:t> of all other existences</a:t>
            </a:r>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5800" y="1593850"/>
            <a:ext cx="3200400" cy="3095625"/>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400" dirty="0" smtClean="0"/>
              <a:t>Chinese scholars have offered different philosophical interpretations of the world based on the </a:t>
            </a:r>
            <a:r>
              <a:rPr lang="en-GB" sz="2400" dirty="0" err="1" smtClean="0"/>
              <a:t>Taiji</a:t>
            </a:r>
            <a:r>
              <a:rPr lang="en-GB" sz="2400" dirty="0" smtClean="0"/>
              <a:t> yin-yang theory. </a:t>
            </a:r>
            <a:endParaRPr lang="en-GB" sz="2400" dirty="0"/>
          </a:p>
        </p:txBody>
      </p:sp>
      <p:sp>
        <p:nvSpPr>
          <p:cNvPr id="3" name="Content Placeholder 2"/>
          <p:cNvSpPr>
            <a:spLocks noGrp="1"/>
          </p:cNvSpPr>
          <p:nvPr>
            <p:ph idx="1"/>
          </p:nvPr>
        </p:nvSpPr>
        <p:spPr>
          <a:xfrm>
            <a:off x="1435608" y="1447800"/>
            <a:ext cx="7498080" cy="5410200"/>
          </a:xfrm>
        </p:spPr>
        <p:txBody>
          <a:bodyPr>
            <a:noAutofit/>
          </a:bodyPr>
          <a:lstStyle/>
          <a:p>
            <a:r>
              <a:rPr lang="en-GB" sz="1800" b="1" dirty="0" smtClean="0"/>
              <a:t>Kong </a:t>
            </a:r>
            <a:r>
              <a:rPr lang="en-GB" sz="1800" b="1" dirty="0" err="1" smtClean="0"/>
              <a:t>Yingda</a:t>
            </a:r>
            <a:r>
              <a:rPr lang="en-GB" sz="1800" b="1" dirty="0" smtClean="0"/>
              <a:t> </a:t>
            </a:r>
            <a:r>
              <a:rPr lang="zh-CN" altLang="en-US" sz="1800" b="1" dirty="0" smtClean="0"/>
              <a:t>孔颖达</a:t>
            </a:r>
            <a:r>
              <a:rPr lang="en-GB" sz="1800" b="1" dirty="0" smtClean="0"/>
              <a:t>of the Tang </a:t>
            </a:r>
            <a:r>
              <a:rPr lang="zh-CN" altLang="en-US" sz="1800" b="1" dirty="0" smtClean="0"/>
              <a:t>唐</a:t>
            </a:r>
            <a:r>
              <a:rPr lang="en-GB" sz="1800" b="1" dirty="0" smtClean="0"/>
              <a:t>Dynasty (618-907</a:t>
            </a:r>
            <a:r>
              <a:rPr lang="en-GB" sz="1800" dirty="0" smtClean="0"/>
              <a:t>): ‘Before Heaven and Earth were divided, the primal fluid—primary elements that form Heaven and  Earth—were combined into one. That is the beginning of the great Unity of Tai or the great oneness of Tai.’</a:t>
            </a:r>
          </a:p>
          <a:p>
            <a:r>
              <a:rPr lang="en-GB" sz="1800" dirty="0" smtClean="0"/>
              <a:t> </a:t>
            </a:r>
            <a:r>
              <a:rPr lang="en-GB" sz="1800" b="1" dirty="0" smtClean="0"/>
              <a:t>Wang </a:t>
            </a:r>
            <a:r>
              <a:rPr lang="en-GB" sz="1800" b="1" dirty="0" err="1" smtClean="0"/>
              <a:t>Tingxiang</a:t>
            </a:r>
            <a:r>
              <a:rPr lang="en-GB" sz="1800" b="1" dirty="0" smtClean="0"/>
              <a:t> </a:t>
            </a:r>
            <a:r>
              <a:rPr lang="zh-CN" altLang="en-US" sz="1800" b="1" dirty="0" smtClean="0"/>
              <a:t>王廷相</a:t>
            </a:r>
            <a:r>
              <a:rPr lang="en-GB" sz="1800" b="1" dirty="0" smtClean="0"/>
              <a:t>of the Ming </a:t>
            </a:r>
            <a:r>
              <a:rPr lang="zh-CN" altLang="en-US" sz="1800" b="1" dirty="0" smtClean="0"/>
              <a:t>明</a:t>
            </a:r>
            <a:r>
              <a:rPr lang="en-GB" sz="1800" b="1" dirty="0" smtClean="0"/>
              <a:t>Dynasty (1368-1644): </a:t>
            </a:r>
            <a:r>
              <a:rPr lang="en-GB" sz="1800" dirty="0" smtClean="0"/>
              <a:t>‘</a:t>
            </a:r>
            <a:r>
              <a:rPr lang="en-GB" sz="1800" dirty="0" err="1" smtClean="0"/>
              <a:t>Taiji</a:t>
            </a:r>
            <a:r>
              <a:rPr lang="en-GB" sz="1800" dirty="0" smtClean="0"/>
              <a:t> was the primeval chaotic and primitive state of the universe before Heaven and Earth were formed. </a:t>
            </a:r>
          </a:p>
          <a:p>
            <a:r>
              <a:rPr lang="en-GB" sz="1800" dirty="0" smtClean="0"/>
              <a:t> </a:t>
            </a:r>
            <a:r>
              <a:rPr lang="en-GB" sz="1800" b="1" dirty="0" smtClean="0"/>
              <a:t>Zhou </a:t>
            </a:r>
            <a:r>
              <a:rPr lang="en-GB" sz="1800" b="1" dirty="0" err="1" smtClean="0"/>
              <a:t>Dunyi</a:t>
            </a:r>
            <a:r>
              <a:rPr lang="en-GB" sz="1800" b="1" dirty="0" smtClean="0"/>
              <a:t> </a:t>
            </a:r>
            <a:r>
              <a:rPr lang="zh-CN" altLang="en-US" sz="1800" b="1" dirty="0" smtClean="0"/>
              <a:t>周敦颐</a:t>
            </a:r>
            <a:r>
              <a:rPr lang="en-GB" sz="1800" b="1" dirty="0" smtClean="0"/>
              <a:t>of the Song </a:t>
            </a:r>
            <a:r>
              <a:rPr lang="zh-CN" altLang="en-US" sz="1800" b="1" dirty="0" smtClean="0"/>
              <a:t>宋</a:t>
            </a:r>
            <a:r>
              <a:rPr lang="en-GB" sz="1800" b="1" dirty="0" smtClean="0"/>
              <a:t>Dynasty (960-1279): ‘</a:t>
            </a:r>
            <a:r>
              <a:rPr lang="en-GB" sz="1800" dirty="0" smtClean="0"/>
              <a:t>When </a:t>
            </a:r>
            <a:r>
              <a:rPr lang="en-GB" sz="1800" dirty="0" err="1" smtClean="0"/>
              <a:t>Taiji</a:t>
            </a:r>
            <a:r>
              <a:rPr lang="en-GB" sz="1800" dirty="0" smtClean="0"/>
              <a:t> moved, it gave birth to Yang. When the movement reached its peak, it quieted down into motionlessness to become yin. At its extreme point yin began to move and turn toward yang. The polarized motion and stillness or yang and yin produce and promote one another. The theory of Five Elements </a:t>
            </a:r>
            <a:r>
              <a:rPr lang="zh-CN" altLang="en-US" sz="1800" dirty="0" smtClean="0"/>
              <a:t>五行</a:t>
            </a:r>
            <a:r>
              <a:rPr lang="en-GB" sz="1800" dirty="0" smtClean="0"/>
              <a:t>came from yin and yang; yin and yang came from </a:t>
            </a:r>
            <a:r>
              <a:rPr lang="en-GB" sz="1800" dirty="0" err="1" smtClean="0"/>
              <a:t>Taiji</a:t>
            </a:r>
            <a:r>
              <a:rPr lang="en-GB" sz="1800" dirty="0" smtClean="0"/>
              <a:t>.</a:t>
            </a:r>
            <a:r>
              <a:rPr lang="en-GB" sz="1800" b="1" dirty="0" smtClean="0"/>
              <a:t>’</a:t>
            </a:r>
            <a:endParaRPr lang="en-GB" sz="1800" dirty="0" smtClean="0"/>
          </a:p>
          <a:p>
            <a:r>
              <a:rPr lang="en-GB" sz="1800" b="1" dirty="0" smtClean="0"/>
              <a:t> Zhu Xi</a:t>
            </a:r>
            <a:r>
              <a:rPr lang="zh-CN" altLang="en-US" sz="1800" b="1" dirty="0" smtClean="0"/>
              <a:t>朱熹</a:t>
            </a:r>
            <a:r>
              <a:rPr lang="en-GB" sz="1800" b="1" dirty="0" smtClean="0"/>
              <a:t>of the Song Dynasty: </a:t>
            </a:r>
            <a:r>
              <a:rPr lang="en-GB" sz="1800" dirty="0" smtClean="0"/>
              <a:t>‘</a:t>
            </a:r>
            <a:r>
              <a:rPr lang="en-GB" sz="1800" dirty="0" err="1" smtClean="0"/>
              <a:t>Taiji</a:t>
            </a:r>
            <a:r>
              <a:rPr lang="en-GB" sz="1800" dirty="0" smtClean="0"/>
              <a:t> covers everything in the universe.’</a:t>
            </a:r>
          </a:p>
          <a:p>
            <a:r>
              <a:rPr lang="en-GB" sz="1800" b="1" dirty="0" err="1" smtClean="0"/>
              <a:t>Shao</a:t>
            </a:r>
            <a:r>
              <a:rPr lang="en-GB" sz="1800" b="1" dirty="0" smtClean="0"/>
              <a:t> Yong</a:t>
            </a:r>
            <a:r>
              <a:rPr lang="zh-CN" altLang="en-US" sz="1800" b="1" dirty="0" smtClean="0"/>
              <a:t>邵雍</a:t>
            </a:r>
            <a:r>
              <a:rPr lang="en-GB" sz="1800" b="1" dirty="0" smtClean="0"/>
              <a:t>of the Song Dynasty: ‘</a:t>
            </a:r>
            <a:r>
              <a:rPr lang="en-GB" sz="1800" dirty="0" err="1" smtClean="0"/>
              <a:t>Taiji</a:t>
            </a:r>
            <a:r>
              <a:rPr lang="en-GB" sz="1800" dirty="0" smtClean="0"/>
              <a:t> is the heart and mind’; and ‘</a:t>
            </a:r>
            <a:r>
              <a:rPr lang="en-GB" sz="1800" dirty="0" err="1" smtClean="0"/>
              <a:t>Taiji</a:t>
            </a:r>
            <a:r>
              <a:rPr lang="en-GB" sz="1800" dirty="0" smtClean="0"/>
              <a:t> is the Dao.’</a:t>
            </a:r>
            <a:endParaRPr lang="en-GB" sz="18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600" b="1" dirty="0" smtClean="0"/>
              <a:t>Tai Chi and He</a:t>
            </a:r>
            <a:r>
              <a:rPr lang="zh-CN" altLang="en-US" sz="3600" b="1" dirty="0" smtClean="0"/>
              <a:t>和：</a:t>
            </a:r>
            <a:r>
              <a:rPr lang="en-GB" sz="3600" b="1" dirty="0" smtClean="0"/>
              <a:t>the Harmony of the Two (Yin and Yang)</a:t>
            </a:r>
            <a:endParaRPr lang="en-GB" dirty="0"/>
          </a:p>
        </p:txBody>
      </p:sp>
      <p:sp>
        <p:nvSpPr>
          <p:cNvPr id="3" name="Content Placeholder 2"/>
          <p:cNvSpPr>
            <a:spLocks noGrp="1"/>
          </p:cNvSpPr>
          <p:nvPr>
            <p:ph idx="1"/>
          </p:nvPr>
        </p:nvSpPr>
        <p:spPr>
          <a:xfrm>
            <a:off x="1435608" y="1447800"/>
            <a:ext cx="7498080" cy="5105400"/>
          </a:xfrm>
        </p:spPr>
        <p:txBody>
          <a:bodyPr>
            <a:normAutofit fontScale="70000" lnSpcReduction="20000"/>
          </a:bodyPr>
          <a:lstStyle/>
          <a:p>
            <a:r>
              <a:rPr lang="en-GB" dirty="0" smtClean="0"/>
              <a:t>Tao/Dao transforms itself from Non-existence (</a:t>
            </a:r>
            <a:r>
              <a:rPr lang="zh-CN" altLang="en-US" dirty="0" smtClean="0"/>
              <a:t>无极</a:t>
            </a:r>
            <a:r>
              <a:rPr lang="en-GB" dirty="0" smtClean="0"/>
              <a:t>) to Existence (</a:t>
            </a:r>
            <a:r>
              <a:rPr lang="zh-CN" altLang="en-US" dirty="0" smtClean="0"/>
              <a:t>太极</a:t>
            </a:r>
            <a:r>
              <a:rPr lang="en-GB" altLang="zh-CN" dirty="0" smtClean="0"/>
              <a:t>)</a:t>
            </a:r>
          </a:p>
          <a:p>
            <a:r>
              <a:rPr lang="en-GB" altLang="zh-CN" dirty="0" smtClean="0"/>
              <a:t>Tai Chi </a:t>
            </a:r>
            <a:r>
              <a:rPr lang="en-US" altLang="zh-CN" dirty="0" smtClean="0"/>
              <a:t>=</a:t>
            </a:r>
            <a:r>
              <a:rPr lang="en-GB" dirty="0" smtClean="0"/>
              <a:t> the One/</a:t>
            </a:r>
            <a:r>
              <a:rPr lang="zh-CN" altLang="en-US" dirty="0" smtClean="0"/>
              <a:t>元气</a:t>
            </a:r>
            <a:r>
              <a:rPr lang="en-GB" altLang="zh-CN" dirty="0" smtClean="0"/>
              <a:t>(Original </a:t>
            </a:r>
            <a:r>
              <a:rPr lang="en-GB" altLang="zh-CN" dirty="0" err="1" smtClean="0"/>
              <a:t>Qi</a:t>
            </a:r>
            <a:r>
              <a:rPr lang="en-GB" altLang="zh-CN" dirty="0" smtClean="0"/>
              <a:t>) where Yin and Yang have not yet divided into two (gendered </a:t>
            </a:r>
            <a:r>
              <a:rPr lang="en-GB" altLang="zh-CN" dirty="0" err="1" smtClean="0"/>
              <a:t>Qi</a:t>
            </a:r>
            <a:r>
              <a:rPr lang="en-GB" altLang="zh-CN" dirty="0" smtClean="0"/>
              <a:t>)</a:t>
            </a:r>
          </a:p>
          <a:p>
            <a:r>
              <a:rPr lang="en-GB" dirty="0" smtClean="0"/>
              <a:t>Ta Chi = harmony/Unification of Yin and Yang, which is a state where Yan and Yang is united/integrated together harmoniously. </a:t>
            </a:r>
          </a:p>
          <a:p>
            <a:r>
              <a:rPr lang="en-GB" b="1" dirty="0" smtClean="0"/>
              <a:t> </a:t>
            </a:r>
            <a:endParaRPr lang="en-GB" dirty="0" smtClean="0"/>
          </a:p>
          <a:p>
            <a:r>
              <a:rPr lang="en-GB" dirty="0" smtClean="0"/>
              <a:t>Yin and yang represent a dynamic balance of forces in the natural world, a form of evening things out. </a:t>
            </a:r>
          </a:p>
          <a:p>
            <a:r>
              <a:rPr lang="en-GB" dirty="0" smtClean="0"/>
              <a:t>Our aim in life is not to try to hold on to either one of these polar forces but to keep the two in balance. </a:t>
            </a:r>
          </a:p>
          <a:p>
            <a:r>
              <a:rPr lang="en-GB" dirty="0" smtClean="0"/>
              <a:t>Yin and Yang forces are constantly trying to overwhelm each other, but in truth one cannot live without the other, and they are both mutually necessary. </a:t>
            </a:r>
          </a:p>
          <a:p>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600" b="1" dirty="0" smtClean="0"/>
              <a:t>Yuan </a:t>
            </a:r>
            <a:r>
              <a:rPr lang="en-GB" sz="3600" b="1" dirty="0" err="1" smtClean="0"/>
              <a:t>Qi</a:t>
            </a:r>
            <a:r>
              <a:rPr lang="en-GB" sz="3600" b="1" dirty="0" smtClean="0"/>
              <a:t>/Chi </a:t>
            </a:r>
            <a:r>
              <a:rPr lang="zh-CN" altLang="en-US" sz="3600" b="1" dirty="0" smtClean="0"/>
              <a:t>元气</a:t>
            </a:r>
            <a:r>
              <a:rPr lang="en-GB" altLang="zh-CN" sz="3600" b="1" dirty="0" smtClean="0"/>
              <a:t> &amp; Human Life</a:t>
            </a:r>
            <a:r>
              <a:rPr lang="zh-CN" altLang="en-US" sz="3600" b="1" dirty="0" smtClean="0"/>
              <a:t>生命</a:t>
            </a:r>
            <a:r>
              <a:rPr lang="en-GB" altLang="zh-CN" sz="3600" b="1" dirty="0" smtClean="0"/>
              <a:t> </a:t>
            </a:r>
            <a:endParaRPr lang="en-GB" sz="3600" b="1" dirty="0"/>
          </a:p>
        </p:txBody>
      </p:sp>
      <p:sp>
        <p:nvSpPr>
          <p:cNvPr id="3" name="Content Placeholder 2"/>
          <p:cNvSpPr>
            <a:spLocks noGrp="1"/>
          </p:cNvSpPr>
          <p:nvPr>
            <p:ph idx="1"/>
          </p:nvPr>
        </p:nvSpPr>
        <p:spPr/>
        <p:txBody>
          <a:bodyPr>
            <a:normAutofit lnSpcReduction="10000"/>
          </a:bodyPr>
          <a:lstStyle/>
          <a:p>
            <a:r>
              <a:rPr lang="en-GB" dirty="0" smtClean="0"/>
              <a:t>Simply speaking, Yuan </a:t>
            </a:r>
            <a:r>
              <a:rPr lang="en-GB" dirty="0" err="1" smtClean="0"/>
              <a:t>Qi</a:t>
            </a:r>
            <a:r>
              <a:rPr lang="en-GB" dirty="0" smtClean="0"/>
              <a:t> is that which gives life. </a:t>
            </a:r>
          </a:p>
          <a:p>
            <a:endParaRPr lang="en-GB" dirty="0" smtClean="0"/>
          </a:p>
          <a:p>
            <a:r>
              <a:rPr lang="en-GB" dirty="0" smtClean="0"/>
              <a:t>In terms of the body, Yuan </a:t>
            </a:r>
            <a:r>
              <a:rPr lang="en-GB" dirty="0" err="1" smtClean="0"/>
              <a:t>Qi</a:t>
            </a:r>
            <a:r>
              <a:rPr lang="en-GB" dirty="0" smtClean="0"/>
              <a:t> is that which differentiates a corpse from a live human being.  </a:t>
            </a:r>
          </a:p>
          <a:p>
            <a:endParaRPr lang="en-GB" dirty="0" smtClean="0"/>
          </a:p>
          <a:p>
            <a:r>
              <a:rPr lang="en-GB" dirty="0" smtClean="0"/>
              <a:t>A strong life force makes human being totally alive, alert, and present; a weak life force results in sluggishness and fatigue</a:t>
            </a:r>
          </a:p>
          <a:p>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zh-CN" dirty="0" err="1" smtClean="0"/>
              <a:t>Qi</a:t>
            </a:r>
            <a:r>
              <a:rPr lang="en-GB" altLang="zh-CN" dirty="0" smtClean="0"/>
              <a:t> </a:t>
            </a:r>
            <a:r>
              <a:rPr lang="zh-CN" altLang="en-US" dirty="0" smtClean="0"/>
              <a:t>气</a:t>
            </a:r>
            <a:r>
              <a:rPr lang="en-GB" altLang="zh-CN" dirty="0" smtClean="0"/>
              <a:t>&amp; Health</a:t>
            </a:r>
            <a:r>
              <a:rPr lang="zh-CN" altLang="en-US" dirty="0" smtClean="0"/>
              <a:t>健康</a:t>
            </a:r>
            <a:endParaRPr lang="en-GB" dirty="0"/>
          </a:p>
        </p:txBody>
      </p:sp>
      <p:sp>
        <p:nvSpPr>
          <p:cNvPr id="3" name="Content Placeholder 2"/>
          <p:cNvSpPr>
            <a:spLocks noGrp="1"/>
          </p:cNvSpPr>
          <p:nvPr>
            <p:ph idx="1"/>
          </p:nvPr>
        </p:nvSpPr>
        <p:spPr>
          <a:xfrm>
            <a:off x="1435608" y="1447800"/>
            <a:ext cx="7498080" cy="5181600"/>
          </a:xfrm>
        </p:spPr>
        <p:txBody>
          <a:bodyPr>
            <a:normAutofit fontScale="55000" lnSpcReduction="20000"/>
          </a:bodyPr>
          <a:lstStyle/>
          <a:p>
            <a:r>
              <a:rPr lang="en-GB" sz="3600" dirty="0" smtClean="0"/>
              <a:t>Energy can be increased in a human being.  Consequently, the development of chi can make an ill person robust or a weak person vibrant; it can enhance mental capacity too.  </a:t>
            </a:r>
          </a:p>
          <a:p>
            <a:endParaRPr lang="en-GB" sz="3600" dirty="0" smtClean="0"/>
          </a:p>
          <a:p>
            <a:r>
              <a:rPr lang="en-GB" sz="3600" dirty="0" smtClean="0"/>
              <a:t>The concept of Chi also extends beyond the physical body, to the subtle energies that activate all human functions, including emotions and thought. Unbalanced chi causes your emotions to become agitated and distresses. Balanced chi causes your emotions to become smooth and more satisfying. </a:t>
            </a:r>
          </a:p>
          <a:p>
            <a:endParaRPr lang="en-GB" sz="3600" dirty="0" smtClean="0"/>
          </a:p>
          <a:p>
            <a:r>
              <a:rPr lang="en-GB" sz="3600" dirty="0" smtClean="0"/>
              <a:t>From the perspective of thought, when your mental chi becomes more refined it enhances your creativity at all levels—art, business, relationships, child rearing, etc. </a:t>
            </a:r>
          </a:p>
          <a:p>
            <a:r>
              <a:rPr lang="en-GB" sz="3600" dirty="0" smtClean="0"/>
              <a:t>Spiritual chi makes it more possible for us to personally enter into higher states of consciousness, which lie at the heart of religious experience. </a:t>
            </a:r>
          </a:p>
          <a:p>
            <a:endParaRPr lang="en-GB" sz="2900" dirty="0" smtClean="0"/>
          </a:p>
          <a:p>
            <a:r>
              <a:rPr lang="en-GB" sz="2900" dirty="0" err="1" smtClean="0"/>
              <a:t>Bruth</a:t>
            </a:r>
            <a:r>
              <a:rPr lang="en-GB" sz="2900" dirty="0" smtClean="0"/>
              <a:t> </a:t>
            </a:r>
            <a:r>
              <a:rPr lang="en-GB" sz="2900" dirty="0" err="1" smtClean="0"/>
              <a:t>Frantzis</a:t>
            </a:r>
            <a:r>
              <a:rPr lang="en-GB" sz="2900" dirty="0" smtClean="0"/>
              <a:t>, </a:t>
            </a:r>
            <a:r>
              <a:rPr lang="en-GB" sz="2900" i="1" dirty="0" smtClean="0"/>
              <a:t>Tai Chi: Health for life, </a:t>
            </a:r>
            <a:r>
              <a:rPr lang="en-GB" sz="2900" dirty="0" smtClean="0"/>
              <a:t>Blue Snake Books, Berkeley, California, 2006, p.7. </a:t>
            </a:r>
          </a:p>
          <a:p>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tLang="zh-CN" sz="3600" dirty="0" smtClean="0"/>
              <a:t>Zheng </a:t>
            </a:r>
            <a:r>
              <a:rPr lang="en-GB" altLang="zh-CN" sz="3600" dirty="0" err="1" smtClean="0"/>
              <a:t>Qi</a:t>
            </a:r>
            <a:r>
              <a:rPr lang="en-GB" altLang="zh-CN" sz="3600" dirty="0" smtClean="0"/>
              <a:t> (upright Chi)</a:t>
            </a:r>
            <a:r>
              <a:rPr lang="zh-CN" altLang="en-US" sz="3600" dirty="0" smtClean="0"/>
              <a:t>正气</a:t>
            </a:r>
            <a:r>
              <a:rPr lang="en-GB" altLang="zh-CN" sz="3600" dirty="0" smtClean="0"/>
              <a:t>and Health </a:t>
            </a:r>
            <a:endParaRPr lang="en-GB" sz="3600" dirty="0"/>
          </a:p>
        </p:txBody>
      </p:sp>
      <p:sp>
        <p:nvSpPr>
          <p:cNvPr id="3" name="Content Placeholder 2"/>
          <p:cNvSpPr>
            <a:spLocks noGrp="1"/>
          </p:cNvSpPr>
          <p:nvPr>
            <p:ph idx="1"/>
          </p:nvPr>
        </p:nvSpPr>
        <p:spPr>
          <a:xfrm>
            <a:off x="1435608" y="1447800"/>
            <a:ext cx="7498080" cy="5181600"/>
          </a:xfrm>
        </p:spPr>
        <p:txBody>
          <a:bodyPr>
            <a:normAutofit fontScale="62500" lnSpcReduction="20000"/>
          </a:bodyPr>
          <a:lstStyle/>
          <a:p>
            <a:r>
              <a:rPr lang="en-GB" dirty="0" smtClean="0"/>
              <a:t>Health, then, is not just the absence of symptoms and ailments. It is the presence of a strong vital energy and a smooth, harmonious, and active flow of </a:t>
            </a:r>
            <a:r>
              <a:rPr lang="en-GB" dirty="0" err="1" smtClean="0"/>
              <a:t>Qi</a:t>
            </a:r>
            <a:r>
              <a:rPr lang="en-GB" dirty="0" smtClean="0"/>
              <a:t>. </a:t>
            </a:r>
          </a:p>
          <a:p>
            <a:r>
              <a:rPr lang="en-GB" dirty="0" smtClean="0"/>
              <a:t>This is known as the state of </a:t>
            </a:r>
            <a:r>
              <a:rPr lang="en-GB" dirty="0" err="1" smtClean="0"/>
              <a:t>Zhengqi</a:t>
            </a:r>
            <a:r>
              <a:rPr lang="en-GB" dirty="0" smtClean="0"/>
              <a:t> or proper </a:t>
            </a:r>
            <a:r>
              <a:rPr lang="en-GB" dirty="0" err="1" smtClean="0"/>
              <a:t>Qi</a:t>
            </a:r>
            <a:r>
              <a:rPr lang="en-GB" dirty="0" smtClean="0"/>
              <a:t>, also translated as ‘upright </a:t>
            </a:r>
            <a:r>
              <a:rPr lang="en-GB" dirty="0" err="1" smtClean="0"/>
              <a:t>qi</a:t>
            </a:r>
            <a:r>
              <a:rPr lang="en-GB" dirty="0" smtClean="0"/>
              <a:t>’. The ideal is to have </a:t>
            </a:r>
            <a:r>
              <a:rPr lang="en-GB" dirty="0" err="1" smtClean="0"/>
              <a:t>qi</a:t>
            </a:r>
            <a:r>
              <a:rPr lang="en-GB" dirty="0" smtClean="0"/>
              <a:t> flow freely, creating harmony in the body and balance state of being in the person. </a:t>
            </a:r>
          </a:p>
          <a:p>
            <a:endParaRPr lang="en-GB" dirty="0" smtClean="0"/>
          </a:p>
          <a:p>
            <a:r>
              <a:rPr lang="en-GB" dirty="0" smtClean="0"/>
              <a:t>This personal health is further matched by health in nature, defined as regular weather patterns and the absence of disasters. </a:t>
            </a:r>
          </a:p>
          <a:p>
            <a:r>
              <a:rPr lang="en-GB" dirty="0" smtClean="0"/>
              <a:t>It is also present as health in society in the peaceful coexistence among families, clans, villages and states. </a:t>
            </a:r>
          </a:p>
          <a:p>
            <a:r>
              <a:rPr lang="en-GB" dirty="0" smtClean="0"/>
              <a:t>This harmony of all levels, the cosmic presence of a steady and pleasant flow of </a:t>
            </a:r>
            <a:r>
              <a:rPr lang="en-GB" dirty="0" err="1" smtClean="0"/>
              <a:t>Qi</a:t>
            </a:r>
            <a:r>
              <a:rPr lang="en-GB" dirty="0" smtClean="0"/>
              <a:t> is what the Chinese call the state of Great Peace </a:t>
            </a:r>
            <a:r>
              <a:rPr lang="zh-CN" altLang="en-US" dirty="0" smtClean="0"/>
              <a:t>太平，</a:t>
            </a:r>
            <a:r>
              <a:rPr lang="en-GB" dirty="0" smtClean="0"/>
              <a:t>a state venerated by all different religious, philosophical and political schools in traditional China. </a:t>
            </a:r>
          </a:p>
          <a:p>
            <a:r>
              <a:rPr lang="en-GB" dirty="0" smtClean="0"/>
              <a:t> </a:t>
            </a:r>
          </a:p>
          <a:p>
            <a:r>
              <a:rPr lang="en-GB" sz="2200" dirty="0" err="1" smtClean="0"/>
              <a:t>Livia</a:t>
            </a:r>
            <a:r>
              <a:rPr lang="en-GB" sz="2200" dirty="0" smtClean="0"/>
              <a:t> Kohn(Edited), </a:t>
            </a:r>
            <a:r>
              <a:rPr lang="en-GB" sz="2200" i="1" dirty="0" err="1" smtClean="0"/>
              <a:t>Daoist</a:t>
            </a:r>
            <a:r>
              <a:rPr lang="en-GB" sz="2200" i="1" dirty="0" smtClean="0"/>
              <a:t> Body Cultivation: Traditional Models and Contemporary Practices</a:t>
            </a:r>
            <a:r>
              <a:rPr lang="en-GB" sz="2200" dirty="0" smtClean="0"/>
              <a:t>, Three Pines Press, 2006, p.3-4.</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Xie</a:t>
            </a:r>
            <a:r>
              <a:rPr lang="en-GB" dirty="0" smtClean="0"/>
              <a:t> </a:t>
            </a:r>
            <a:r>
              <a:rPr lang="en-GB" dirty="0" err="1" smtClean="0"/>
              <a:t>Qi</a:t>
            </a:r>
            <a:r>
              <a:rPr lang="en-GB" dirty="0" smtClean="0"/>
              <a:t>/Chi </a:t>
            </a:r>
            <a:r>
              <a:rPr lang="zh-CN" altLang="en-US" dirty="0" smtClean="0"/>
              <a:t>邪气</a:t>
            </a:r>
            <a:r>
              <a:rPr lang="en-GB" dirty="0" smtClean="0"/>
              <a:t>and Unhealthy</a:t>
            </a:r>
            <a:endParaRPr lang="en-GB" dirty="0"/>
          </a:p>
        </p:txBody>
      </p:sp>
      <p:sp>
        <p:nvSpPr>
          <p:cNvPr id="3" name="Content Placeholder 2"/>
          <p:cNvSpPr>
            <a:spLocks noGrp="1"/>
          </p:cNvSpPr>
          <p:nvPr>
            <p:ph idx="1"/>
          </p:nvPr>
        </p:nvSpPr>
        <p:spPr>
          <a:xfrm>
            <a:off x="1435608" y="1219200"/>
            <a:ext cx="7498080" cy="5638800"/>
          </a:xfrm>
        </p:spPr>
        <p:txBody>
          <a:bodyPr>
            <a:normAutofit fontScale="62500" lnSpcReduction="20000"/>
          </a:bodyPr>
          <a:lstStyle/>
          <a:p>
            <a:r>
              <a:rPr lang="en-GB" dirty="0" err="1" smtClean="0"/>
              <a:t>Xie</a:t>
            </a:r>
            <a:r>
              <a:rPr lang="en-GB" dirty="0" smtClean="0"/>
              <a:t> </a:t>
            </a:r>
            <a:r>
              <a:rPr lang="en-GB" dirty="0" err="1" smtClean="0"/>
              <a:t>qi</a:t>
            </a:r>
            <a:r>
              <a:rPr lang="en-GB" dirty="0" smtClean="0"/>
              <a:t> (wayward </a:t>
            </a:r>
            <a:r>
              <a:rPr lang="en-GB" dirty="0" err="1" smtClean="0"/>
              <a:t>qi</a:t>
            </a:r>
            <a:r>
              <a:rPr lang="en-GB" dirty="0" smtClean="0"/>
              <a:t>) is also called deviant </a:t>
            </a:r>
            <a:r>
              <a:rPr lang="en-GB" dirty="0" err="1" smtClean="0"/>
              <a:t>qi</a:t>
            </a:r>
            <a:r>
              <a:rPr lang="en-GB" dirty="0" smtClean="0"/>
              <a:t>, pathogenic </a:t>
            </a:r>
            <a:r>
              <a:rPr lang="en-GB" dirty="0" err="1" smtClean="0"/>
              <a:t>qi</a:t>
            </a:r>
            <a:r>
              <a:rPr lang="en-GB" dirty="0" smtClean="0"/>
              <a:t>, or evil </a:t>
            </a:r>
            <a:r>
              <a:rPr lang="en-GB" dirty="0" err="1" smtClean="0"/>
              <a:t>qi</a:t>
            </a:r>
            <a:r>
              <a:rPr lang="en-GB" dirty="0" smtClean="0"/>
              <a:t>. </a:t>
            </a:r>
          </a:p>
          <a:p>
            <a:r>
              <a:rPr lang="en-GB" dirty="0" smtClean="0"/>
              <a:t>In a condition of </a:t>
            </a:r>
            <a:r>
              <a:rPr lang="en-GB" dirty="0" err="1" smtClean="0"/>
              <a:t>xie</a:t>
            </a:r>
            <a:r>
              <a:rPr lang="en-GB" dirty="0" smtClean="0"/>
              <a:t> </a:t>
            </a:r>
            <a:r>
              <a:rPr lang="en-GB" dirty="0" err="1" smtClean="0"/>
              <a:t>qi</a:t>
            </a:r>
            <a:r>
              <a:rPr lang="en-GB" dirty="0" smtClean="0"/>
              <a:t>, humans have lost their harmonious relation to the cosmos, the </a:t>
            </a:r>
            <a:r>
              <a:rPr lang="en-GB" dirty="0" err="1" smtClean="0"/>
              <a:t>Qi</a:t>
            </a:r>
            <a:r>
              <a:rPr lang="en-GB" dirty="0" smtClean="0"/>
              <a:t> filed has fallen out of balance, and people’s </a:t>
            </a:r>
            <a:r>
              <a:rPr lang="en-GB" dirty="0" err="1" smtClean="0"/>
              <a:t>qi</a:t>
            </a:r>
            <a:r>
              <a:rPr lang="en-GB" dirty="0" smtClean="0"/>
              <a:t> no longer supports the dynamic forces of change.  </a:t>
            </a:r>
          </a:p>
          <a:p>
            <a:r>
              <a:rPr lang="en-GB" dirty="0" smtClean="0"/>
              <a:t>Whereas proper </a:t>
            </a:r>
            <a:r>
              <a:rPr lang="en-GB" dirty="0" err="1" smtClean="0"/>
              <a:t>qi</a:t>
            </a:r>
            <a:r>
              <a:rPr lang="en-GB" dirty="0" smtClean="0"/>
              <a:t> moves in a smooth, steady rhythm and effects daily renewal, helping health and long life, wayward </a:t>
            </a:r>
            <a:r>
              <a:rPr lang="en-GB" dirty="0" err="1" smtClean="0"/>
              <a:t>qi</a:t>
            </a:r>
            <a:r>
              <a:rPr lang="en-GB" dirty="0" smtClean="0"/>
              <a:t> is disorderly and dysfunctional and creates change that violates the normal order. </a:t>
            </a:r>
          </a:p>
          <a:p>
            <a:endParaRPr lang="en-GB" dirty="0" smtClean="0"/>
          </a:p>
          <a:p>
            <a:r>
              <a:rPr lang="en-GB" dirty="0" smtClean="0"/>
              <a:t>When </a:t>
            </a:r>
            <a:r>
              <a:rPr lang="en-GB" dirty="0" err="1" smtClean="0"/>
              <a:t>Xie</a:t>
            </a:r>
            <a:r>
              <a:rPr lang="en-GB" dirty="0" smtClean="0"/>
              <a:t> </a:t>
            </a:r>
            <a:r>
              <a:rPr lang="en-GB" dirty="0" err="1" smtClean="0"/>
              <a:t>Qi</a:t>
            </a:r>
            <a:r>
              <a:rPr lang="en-GB" dirty="0" smtClean="0"/>
              <a:t> becomes dominants, the </a:t>
            </a:r>
            <a:r>
              <a:rPr lang="en-GB" dirty="0" err="1" smtClean="0"/>
              <a:t>qi</a:t>
            </a:r>
            <a:r>
              <a:rPr lang="en-GB" dirty="0" smtClean="0"/>
              <a:t> flow can turn upon itself and deplete the body’s resources. The Individuals loses his or her connection to the universe, no longer operates as part of a greater system, and is increasingly out of tune with the basic life force. </a:t>
            </a:r>
          </a:p>
          <a:p>
            <a:endParaRPr lang="en-GB" dirty="0" smtClean="0"/>
          </a:p>
          <a:p>
            <a:r>
              <a:rPr lang="en-GB" dirty="0" smtClean="0"/>
              <a:t>This in due course results in irritation: metal irritation that appears as negative emotions and physical irritation that shows up as bodily discomforts and eventually leads to disease.</a:t>
            </a:r>
          </a:p>
          <a:p>
            <a:endParaRPr lang="en-GB" sz="2200" dirty="0" smtClean="0"/>
          </a:p>
          <a:p>
            <a:r>
              <a:rPr lang="en-GB" sz="2200" dirty="0" err="1" smtClean="0"/>
              <a:t>Livia</a:t>
            </a:r>
            <a:r>
              <a:rPr lang="en-GB" sz="2200" dirty="0" smtClean="0"/>
              <a:t> Kohn(Edited), </a:t>
            </a:r>
            <a:r>
              <a:rPr lang="en-GB" sz="2200" i="1" dirty="0" err="1" smtClean="0"/>
              <a:t>Daoist</a:t>
            </a:r>
            <a:r>
              <a:rPr lang="en-GB" sz="2200" i="1" dirty="0" smtClean="0"/>
              <a:t> Body Cultivation: Traditional Models and Contemporary Practices</a:t>
            </a:r>
            <a:r>
              <a:rPr lang="en-GB" sz="2200" dirty="0" smtClean="0"/>
              <a:t>, Three Pines Press, 2006, p.4.</a:t>
            </a:r>
          </a:p>
          <a:p>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Zheng </a:t>
            </a:r>
            <a:r>
              <a:rPr lang="en-GB" dirty="0" err="1" smtClean="0"/>
              <a:t>Qi</a:t>
            </a:r>
            <a:r>
              <a:rPr lang="en-GB" dirty="0" smtClean="0"/>
              <a:t> </a:t>
            </a:r>
            <a:r>
              <a:rPr lang="zh-CN" altLang="en-US" dirty="0" smtClean="0"/>
              <a:t>正气</a:t>
            </a:r>
            <a:r>
              <a:rPr lang="en-GB" dirty="0" smtClean="0"/>
              <a:t>and </a:t>
            </a:r>
            <a:r>
              <a:rPr lang="en-GB" dirty="0" err="1" smtClean="0"/>
              <a:t>Xie</a:t>
            </a:r>
            <a:r>
              <a:rPr lang="en-GB" dirty="0" smtClean="0"/>
              <a:t> </a:t>
            </a:r>
            <a:r>
              <a:rPr lang="en-GB" dirty="0" err="1" smtClean="0"/>
              <a:t>Qi</a:t>
            </a:r>
            <a:r>
              <a:rPr lang="zh-CN" altLang="en-US" dirty="0" smtClean="0"/>
              <a:t>邪气</a:t>
            </a:r>
            <a:endParaRPr lang="en-GB" dirty="0"/>
          </a:p>
        </p:txBody>
      </p:sp>
      <p:sp>
        <p:nvSpPr>
          <p:cNvPr id="3" name="Content Placeholder 2"/>
          <p:cNvSpPr>
            <a:spLocks noGrp="1"/>
          </p:cNvSpPr>
          <p:nvPr>
            <p:ph idx="1"/>
          </p:nvPr>
        </p:nvSpPr>
        <p:spPr>
          <a:xfrm>
            <a:off x="1435608" y="1447800"/>
            <a:ext cx="7498080" cy="5181600"/>
          </a:xfrm>
        </p:spPr>
        <p:txBody>
          <a:bodyPr>
            <a:normAutofit fontScale="77500" lnSpcReduction="20000"/>
          </a:bodyPr>
          <a:lstStyle/>
          <a:p>
            <a:r>
              <a:rPr lang="en-GB" dirty="0" err="1" smtClean="0"/>
              <a:t>Qi</a:t>
            </a:r>
            <a:r>
              <a:rPr lang="en-GB" dirty="0" smtClean="0"/>
              <a:t> can be divided into  Zheng </a:t>
            </a:r>
            <a:r>
              <a:rPr lang="en-GB" dirty="0" err="1" smtClean="0"/>
              <a:t>Qi</a:t>
            </a:r>
            <a:r>
              <a:rPr lang="en-GB" dirty="0" smtClean="0"/>
              <a:t> (positive </a:t>
            </a:r>
            <a:r>
              <a:rPr lang="en-GB" dirty="0" err="1" smtClean="0"/>
              <a:t>Qi</a:t>
            </a:r>
            <a:r>
              <a:rPr lang="en-GB" dirty="0" smtClean="0"/>
              <a:t> or harmonious </a:t>
            </a:r>
            <a:r>
              <a:rPr lang="en-GB" dirty="0" err="1" smtClean="0"/>
              <a:t>Qi</a:t>
            </a:r>
            <a:r>
              <a:rPr lang="en-GB" dirty="0" smtClean="0"/>
              <a:t>) and </a:t>
            </a:r>
            <a:r>
              <a:rPr lang="en-GB" dirty="0" err="1" smtClean="0"/>
              <a:t>Xie</a:t>
            </a:r>
            <a:r>
              <a:rPr lang="en-GB" dirty="0" smtClean="0"/>
              <a:t> </a:t>
            </a:r>
            <a:r>
              <a:rPr lang="en-GB" dirty="0" err="1" smtClean="0"/>
              <a:t>Qi</a:t>
            </a:r>
            <a:r>
              <a:rPr lang="en-GB" dirty="0" smtClean="0"/>
              <a:t> (negative </a:t>
            </a:r>
            <a:r>
              <a:rPr lang="en-GB" dirty="0" err="1" smtClean="0"/>
              <a:t>Qi</a:t>
            </a:r>
            <a:r>
              <a:rPr lang="en-GB" dirty="0" smtClean="0"/>
              <a:t> or stagnant </a:t>
            </a:r>
            <a:r>
              <a:rPr lang="en-GB" dirty="0" err="1" smtClean="0"/>
              <a:t>Qi</a:t>
            </a:r>
            <a:r>
              <a:rPr lang="en-GB" dirty="0" smtClean="0"/>
              <a:t>). </a:t>
            </a:r>
          </a:p>
          <a:p>
            <a:pPr>
              <a:buNone/>
            </a:pPr>
            <a:endParaRPr lang="en-GB" dirty="0" smtClean="0"/>
          </a:p>
          <a:p>
            <a:pPr>
              <a:buNone/>
            </a:pPr>
            <a:r>
              <a:rPr lang="en-GB" dirty="0" smtClean="0"/>
              <a:t>Zheng </a:t>
            </a:r>
            <a:r>
              <a:rPr lang="en-GB" dirty="0" err="1" smtClean="0"/>
              <a:t>Qi</a:t>
            </a:r>
            <a:r>
              <a:rPr lang="en-GB" dirty="0" smtClean="0"/>
              <a:t> : The </a:t>
            </a:r>
            <a:r>
              <a:rPr lang="en-GB" dirty="0" err="1" smtClean="0"/>
              <a:t>Qi</a:t>
            </a:r>
            <a:r>
              <a:rPr lang="en-GB" dirty="0" smtClean="0"/>
              <a:t> that can strengthen one’s energy and health is Zheng </a:t>
            </a:r>
            <a:r>
              <a:rPr lang="en-GB" dirty="0" err="1" smtClean="0"/>
              <a:t>Qi</a:t>
            </a:r>
            <a:r>
              <a:rPr lang="en-GB" dirty="0" smtClean="0"/>
              <a:t>, it can be Yin </a:t>
            </a:r>
            <a:r>
              <a:rPr lang="en-GB" dirty="0" err="1" smtClean="0"/>
              <a:t>Qi</a:t>
            </a:r>
            <a:r>
              <a:rPr lang="en-GB" dirty="0" smtClean="0"/>
              <a:t>, or Yang </a:t>
            </a:r>
            <a:r>
              <a:rPr lang="en-GB" dirty="0" err="1" smtClean="0"/>
              <a:t>Qi</a:t>
            </a:r>
            <a:r>
              <a:rPr lang="en-GB" dirty="0" smtClean="0"/>
              <a:t>, depending which </a:t>
            </a:r>
            <a:r>
              <a:rPr lang="en-GB" dirty="0" err="1" smtClean="0"/>
              <a:t>Qi</a:t>
            </a:r>
            <a:r>
              <a:rPr lang="en-GB" dirty="0" smtClean="0"/>
              <a:t> the body needs dearly. </a:t>
            </a:r>
          </a:p>
          <a:p>
            <a:pPr>
              <a:buNone/>
            </a:pPr>
            <a:r>
              <a:rPr lang="en-GB" dirty="0" err="1" smtClean="0"/>
              <a:t>Xie</a:t>
            </a:r>
            <a:r>
              <a:rPr lang="en-GB" dirty="0" smtClean="0"/>
              <a:t> </a:t>
            </a:r>
            <a:r>
              <a:rPr lang="en-GB" dirty="0" err="1" smtClean="0"/>
              <a:t>Qi</a:t>
            </a:r>
            <a:r>
              <a:rPr lang="en-GB" dirty="0" smtClean="0"/>
              <a:t>: All unhealthy </a:t>
            </a:r>
            <a:r>
              <a:rPr lang="en-GB" dirty="0" err="1" smtClean="0"/>
              <a:t>Qi</a:t>
            </a:r>
            <a:r>
              <a:rPr lang="en-GB" dirty="0" smtClean="0"/>
              <a:t> which can bring disharmony or disorder of the body energetic programme can be named as called </a:t>
            </a:r>
            <a:r>
              <a:rPr lang="en-GB" dirty="0" err="1" smtClean="0"/>
              <a:t>Xie</a:t>
            </a:r>
            <a:r>
              <a:rPr lang="en-GB" dirty="0" smtClean="0"/>
              <a:t> </a:t>
            </a:r>
            <a:r>
              <a:rPr lang="en-GB" dirty="0" err="1" smtClean="0"/>
              <a:t>Qi</a:t>
            </a:r>
            <a:r>
              <a:rPr lang="en-GB" dirty="0" smtClean="0"/>
              <a:t> or evil </a:t>
            </a:r>
            <a:r>
              <a:rPr lang="en-GB" dirty="0" err="1" smtClean="0"/>
              <a:t>Qi</a:t>
            </a:r>
            <a:r>
              <a:rPr lang="en-GB" dirty="0" smtClean="0"/>
              <a:t>. </a:t>
            </a:r>
          </a:p>
          <a:p>
            <a:pPr>
              <a:buNone/>
            </a:pPr>
            <a:endParaRPr lang="en-GB" dirty="0" smtClean="0"/>
          </a:p>
          <a:p>
            <a:pPr>
              <a:buNone/>
            </a:pPr>
            <a:r>
              <a:rPr lang="en-GB" dirty="0" smtClean="0"/>
              <a:t>Yang </a:t>
            </a:r>
            <a:r>
              <a:rPr lang="en-GB" dirty="0" err="1" smtClean="0"/>
              <a:t>Qi</a:t>
            </a:r>
            <a:r>
              <a:rPr lang="en-GB" dirty="0" smtClean="0"/>
              <a:t>:  To keep one’s health is to is to strengthen one’s Zheng </a:t>
            </a:r>
            <a:r>
              <a:rPr lang="en-GB" dirty="0" err="1" smtClean="0"/>
              <a:t>Qi</a:t>
            </a:r>
            <a:r>
              <a:rPr lang="en-GB" dirty="0" smtClean="0"/>
              <a:t> </a:t>
            </a:r>
            <a:r>
              <a:rPr lang="zh-CN" altLang="en-US" dirty="0" smtClean="0"/>
              <a:t>正气</a:t>
            </a:r>
            <a:r>
              <a:rPr lang="en-GB" dirty="0" smtClean="0"/>
              <a:t> and avoiding from the influence of the Negative </a:t>
            </a:r>
            <a:r>
              <a:rPr lang="en-GB" dirty="0" err="1" smtClean="0"/>
              <a:t>Qi</a:t>
            </a:r>
            <a:r>
              <a:rPr lang="en-GB" dirty="0" smtClean="0"/>
              <a:t> (</a:t>
            </a:r>
            <a:r>
              <a:rPr lang="en-GB" dirty="0" err="1" smtClean="0"/>
              <a:t>xie</a:t>
            </a:r>
            <a:r>
              <a:rPr lang="en-GB" dirty="0" smtClean="0"/>
              <a:t> </a:t>
            </a:r>
            <a:r>
              <a:rPr lang="en-GB" dirty="0" err="1" smtClean="0"/>
              <a:t>qi</a:t>
            </a:r>
            <a:r>
              <a:rPr lang="en-GB" dirty="0" smtClean="0"/>
              <a:t> </a:t>
            </a:r>
            <a:r>
              <a:rPr lang="zh-CN" altLang="en-US" dirty="0" smtClean="0"/>
              <a:t>邪气</a:t>
            </a:r>
            <a:r>
              <a:rPr lang="en-GB" dirty="0" smtClean="0"/>
              <a:t>), the process of this is called as Yang </a:t>
            </a:r>
            <a:r>
              <a:rPr lang="en-GB" dirty="0" err="1" smtClean="0"/>
              <a:t>Qi</a:t>
            </a:r>
            <a:r>
              <a:rPr lang="zh-CN" altLang="en-US" dirty="0" smtClean="0"/>
              <a:t>养气。</a:t>
            </a:r>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Yang </a:t>
            </a:r>
            <a:r>
              <a:rPr lang="en-GB" dirty="0" err="1" smtClean="0"/>
              <a:t>Qi</a:t>
            </a:r>
            <a:r>
              <a:rPr lang="zh-CN" altLang="en-US" dirty="0" smtClean="0"/>
              <a:t>养气</a:t>
            </a:r>
            <a:r>
              <a:rPr lang="en-GB" dirty="0" smtClean="0"/>
              <a:t>in Chinese Tradition </a:t>
            </a:r>
            <a:endParaRPr lang="en-GB" dirty="0"/>
          </a:p>
        </p:txBody>
      </p:sp>
      <p:sp>
        <p:nvSpPr>
          <p:cNvPr id="3" name="Content Placeholder 2"/>
          <p:cNvSpPr>
            <a:spLocks noGrp="1"/>
          </p:cNvSpPr>
          <p:nvPr>
            <p:ph idx="1"/>
          </p:nvPr>
        </p:nvSpPr>
        <p:spPr>
          <a:xfrm>
            <a:off x="838200" y="1447800"/>
            <a:ext cx="8305800" cy="5181600"/>
          </a:xfrm>
        </p:spPr>
        <p:txBody>
          <a:bodyPr>
            <a:normAutofit fontScale="77500" lnSpcReduction="20000"/>
          </a:bodyPr>
          <a:lstStyle/>
          <a:p>
            <a:r>
              <a:rPr lang="en-GB" dirty="0" smtClean="0"/>
              <a:t>Yang </a:t>
            </a:r>
            <a:r>
              <a:rPr lang="en-GB" dirty="0" err="1" smtClean="0"/>
              <a:t>Qi</a:t>
            </a:r>
            <a:r>
              <a:rPr lang="en-GB" dirty="0" smtClean="0"/>
              <a:t> </a:t>
            </a:r>
            <a:r>
              <a:rPr lang="zh-CN" altLang="en-US" dirty="0" smtClean="0"/>
              <a:t>养气 </a:t>
            </a:r>
            <a:r>
              <a:rPr lang="en-GB" dirty="0" smtClean="0"/>
              <a:t>(</a:t>
            </a:r>
            <a:r>
              <a:rPr lang="en-GB" dirty="0" err="1" smtClean="0"/>
              <a:t>Qi</a:t>
            </a:r>
            <a:r>
              <a:rPr lang="en-GB" dirty="0" smtClean="0"/>
              <a:t> Cultivation) is to nurture and cultivate one’s Healthy </a:t>
            </a:r>
            <a:r>
              <a:rPr lang="en-GB" dirty="0" err="1" smtClean="0"/>
              <a:t>Qi</a:t>
            </a:r>
            <a:r>
              <a:rPr lang="en-GB" dirty="0" smtClean="0"/>
              <a:t> and avoid from unhealthy </a:t>
            </a:r>
            <a:r>
              <a:rPr lang="en-GB" dirty="0" err="1" smtClean="0"/>
              <a:t>Qi</a:t>
            </a:r>
            <a:r>
              <a:rPr lang="en-GB" dirty="0" smtClean="0"/>
              <a:t>.</a:t>
            </a:r>
          </a:p>
          <a:p>
            <a:endParaRPr lang="en-GB" dirty="0" smtClean="0"/>
          </a:p>
          <a:p>
            <a:r>
              <a:rPr lang="en-GB" b="1" dirty="0" smtClean="0"/>
              <a:t>Confucian Tradition of Yang </a:t>
            </a:r>
            <a:r>
              <a:rPr lang="en-GB" b="1" dirty="0" err="1" smtClean="0"/>
              <a:t>Qi</a:t>
            </a:r>
            <a:endParaRPr lang="en-GB" b="1" dirty="0" smtClean="0"/>
          </a:p>
          <a:p>
            <a:endParaRPr lang="en-GB" dirty="0" smtClean="0"/>
          </a:p>
          <a:p>
            <a:r>
              <a:rPr lang="en-GB" dirty="0" err="1" smtClean="0"/>
              <a:t>Xunzi</a:t>
            </a:r>
            <a:r>
              <a:rPr lang="en-GB" dirty="0" smtClean="0"/>
              <a:t> makes a detail discuss on ‘controlling breath and nourish life’ and the ‘Art of Controlling Vital Breath and Nourishing the Mind’ in chapter 2: ‘On Self Cultivation’:</a:t>
            </a:r>
          </a:p>
          <a:p>
            <a:endParaRPr lang="en-GB" dirty="0" smtClean="0"/>
          </a:p>
          <a:p>
            <a:r>
              <a:rPr lang="en-GB" dirty="0" smtClean="0"/>
              <a:t>Mencius Said he is at cultivating his Vast Flowing </a:t>
            </a:r>
            <a:r>
              <a:rPr lang="en-GB" dirty="0" err="1" smtClean="0"/>
              <a:t>Qi</a:t>
            </a:r>
            <a:endParaRPr lang="en-GB" dirty="0" smtClean="0"/>
          </a:p>
          <a:p>
            <a:endParaRPr lang="en-GB" dirty="0" smtClean="0"/>
          </a:p>
          <a:p>
            <a:r>
              <a:rPr lang="en-GB" b="1" dirty="0" err="1" smtClean="0"/>
              <a:t>Daoist</a:t>
            </a:r>
            <a:r>
              <a:rPr lang="en-GB" b="1" dirty="0" smtClean="0"/>
              <a:t> Tradition of </a:t>
            </a:r>
            <a:r>
              <a:rPr lang="en-GB" b="1" dirty="0" err="1" smtClean="0"/>
              <a:t>YangQi</a:t>
            </a:r>
            <a:r>
              <a:rPr lang="en-GB" dirty="0" smtClean="0"/>
              <a:t>: </a:t>
            </a:r>
          </a:p>
          <a:p>
            <a:r>
              <a:rPr lang="en-GB" dirty="0" smtClean="0"/>
              <a:t>Dao Yin</a:t>
            </a:r>
            <a:r>
              <a:rPr lang="zh-CN" altLang="en-US" dirty="0" smtClean="0"/>
              <a:t>导引</a:t>
            </a:r>
            <a:endParaRPr lang="en-GB" dirty="0" smtClean="0"/>
          </a:p>
          <a:p>
            <a:r>
              <a:rPr lang="en-GB" dirty="0" smtClean="0"/>
              <a:t> </a:t>
            </a:r>
            <a:r>
              <a:rPr lang="zh-CN" altLang="en-US" dirty="0" smtClean="0"/>
              <a:t>清修</a:t>
            </a:r>
            <a:r>
              <a:rPr lang="en-US" altLang="zh-CN" dirty="0" smtClean="0"/>
              <a:t>/</a:t>
            </a:r>
            <a:r>
              <a:rPr lang="zh-CN" altLang="en-US" dirty="0" smtClean="0"/>
              <a:t>静养</a:t>
            </a:r>
            <a:endParaRPr lang="en-GB" dirty="0" smtClean="0"/>
          </a:p>
          <a:p>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Xunzi’s</a:t>
            </a:r>
            <a:r>
              <a:rPr lang="en-GB" dirty="0" smtClean="0"/>
              <a:t> Discussion on the Important of Cultivation of </a:t>
            </a:r>
            <a:r>
              <a:rPr lang="en-GB" dirty="0" err="1" smtClean="0"/>
              <a:t>Qi</a:t>
            </a:r>
            <a:endParaRPr lang="en-GB" dirty="0"/>
          </a:p>
        </p:txBody>
      </p:sp>
      <p:sp>
        <p:nvSpPr>
          <p:cNvPr id="3" name="Content Placeholder 2"/>
          <p:cNvSpPr>
            <a:spLocks noGrp="1"/>
          </p:cNvSpPr>
          <p:nvPr>
            <p:ph idx="1"/>
          </p:nvPr>
        </p:nvSpPr>
        <p:spPr>
          <a:xfrm>
            <a:off x="1435608" y="1600200"/>
            <a:ext cx="7498080" cy="4648200"/>
          </a:xfrm>
        </p:spPr>
        <p:txBody>
          <a:bodyPr>
            <a:normAutofit lnSpcReduction="10000"/>
          </a:bodyPr>
          <a:lstStyle/>
          <a:p>
            <a:r>
              <a:rPr lang="en-GB" dirty="0" smtClean="0"/>
              <a:t>‘If you employ the measure of excellence in every circumstance to control the vital breath and nourish life, you will outlive even Patriarch </a:t>
            </a:r>
            <a:r>
              <a:rPr lang="en-GB" dirty="0" err="1" smtClean="0"/>
              <a:t>Peng</a:t>
            </a:r>
            <a:r>
              <a:rPr lang="en-GB" dirty="0" smtClean="0"/>
              <a:t>, and if you use it to cultivate your character and strengthen your self, you will establish a reputation equal to that of Yao and Yu.’ (</a:t>
            </a:r>
            <a:r>
              <a:rPr lang="en-GB" dirty="0" err="1" smtClean="0"/>
              <a:t>Xunzi</a:t>
            </a:r>
            <a:r>
              <a:rPr lang="en-GB" dirty="0" smtClean="0"/>
              <a:t>: 2.2)</a:t>
            </a:r>
          </a:p>
          <a:p>
            <a:endParaRPr lang="en-GB" dirty="0" smtClean="0"/>
          </a:p>
          <a:p>
            <a:r>
              <a:rPr lang="en-GB" sz="2600" dirty="0" smtClean="0"/>
              <a:t>John </a:t>
            </a:r>
            <a:r>
              <a:rPr lang="en-GB" sz="2600" dirty="0" err="1" smtClean="0"/>
              <a:t>Knoblock</a:t>
            </a:r>
            <a:r>
              <a:rPr lang="en-GB" sz="2600" dirty="0" smtClean="0"/>
              <a:t> (trans.): </a:t>
            </a:r>
            <a:r>
              <a:rPr lang="en-GB" sz="2600" i="1" dirty="0" err="1" smtClean="0"/>
              <a:t>Xunzi</a:t>
            </a:r>
            <a:r>
              <a:rPr lang="en-GB" sz="2600" i="1" dirty="0" smtClean="0"/>
              <a:t>, </a:t>
            </a:r>
            <a:r>
              <a:rPr lang="en-GB" sz="2600" dirty="0" smtClean="0"/>
              <a:t>Hunan People’s Publishing House, 1999, Volume 1, p.27. </a:t>
            </a:r>
          </a:p>
          <a:p>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Xunzi’s</a:t>
            </a:r>
            <a:r>
              <a:rPr lang="en-GB" dirty="0" smtClean="0"/>
              <a:t> Art of cultivation of Mind</a:t>
            </a:r>
            <a:endParaRPr lang="en-GB" dirty="0"/>
          </a:p>
        </p:txBody>
      </p:sp>
      <p:sp>
        <p:nvSpPr>
          <p:cNvPr id="3" name="Content Placeholder 2"/>
          <p:cNvSpPr>
            <a:spLocks noGrp="1"/>
          </p:cNvSpPr>
          <p:nvPr>
            <p:ph idx="1"/>
          </p:nvPr>
        </p:nvSpPr>
        <p:spPr>
          <a:xfrm>
            <a:off x="533400" y="1219200"/>
            <a:ext cx="8610600" cy="5638800"/>
          </a:xfrm>
        </p:spPr>
        <p:txBody>
          <a:bodyPr>
            <a:normAutofit fontScale="25000" lnSpcReduction="20000"/>
          </a:bodyPr>
          <a:lstStyle/>
          <a:p>
            <a:r>
              <a:rPr lang="en-GB" sz="8000" dirty="0" smtClean="0"/>
              <a:t>‘The Art of Controlling the vital Breath and Nourishing the Mind: If the blood humour is too strong and robust, calm it with balance and harmony. </a:t>
            </a:r>
          </a:p>
          <a:p>
            <a:r>
              <a:rPr lang="en-GB" sz="8000" dirty="0" smtClean="0"/>
              <a:t>If knowledge and foresight are too penetrating and deep, unify them with easy and sincerity. </a:t>
            </a:r>
          </a:p>
          <a:p>
            <a:r>
              <a:rPr lang="en-GB" sz="8000" dirty="0" smtClean="0"/>
              <a:t>If the impulse to daring and bravery is too fierce and violent, stay it with guidance and instruction. </a:t>
            </a:r>
          </a:p>
          <a:p>
            <a:r>
              <a:rPr lang="en-GB" sz="8000" dirty="0" smtClean="0"/>
              <a:t>If the quickness of the mind and the fluency of the tongue are too punctilious and sharp, moderate them in your activity and rest. </a:t>
            </a:r>
          </a:p>
          <a:p>
            <a:r>
              <a:rPr lang="en-GB" sz="8000" dirty="0" smtClean="0"/>
              <a:t>What is so narrow and restricted that it has become mean and petty, broaden with liberality and magnanimity. </a:t>
            </a:r>
          </a:p>
          <a:p>
            <a:r>
              <a:rPr lang="en-GB" sz="8000" dirty="0" smtClean="0"/>
              <a:t>What is base and low from greed for selfish gain, life up with a sense of high purpose. </a:t>
            </a:r>
          </a:p>
          <a:p>
            <a:r>
              <a:rPr lang="en-GB" sz="8000" dirty="0" smtClean="0"/>
              <a:t>What is common and mediocre, worthless and undisciplined, overcome with the help of teachers and friends…..</a:t>
            </a:r>
          </a:p>
          <a:p>
            <a:r>
              <a:rPr lang="en-GB" sz="8000" dirty="0" smtClean="0"/>
              <a:t>In summary, of all the methods of controlling the vital breath and nourishing the mind, none is more direct than </a:t>
            </a:r>
            <a:r>
              <a:rPr lang="en-GB" sz="8000" dirty="0" smtClean="0">
                <a:solidFill>
                  <a:srgbClr val="FF0000"/>
                </a:solidFill>
              </a:rPr>
              <a:t>proceeding according to ritual principles</a:t>
            </a:r>
            <a:r>
              <a:rPr lang="en-GB" sz="8000" dirty="0" smtClean="0"/>
              <a:t>, none more essential than </a:t>
            </a:r>
            <a:r>
              <a:rPr lang="en-GB" sz="8000" dirty="0" smtClean="0">
                <a:solidFill>
                  <a:srgbClr val="FF0000"/>
                </a:solidFill>
              </a:rPr>
              <a:t>obtaining a good teacher</a:t>
            </a:r>
            <a:r>
              <a:rPr lang="en-GB" sz="8000" dirty="0" smtClean="0"/>
              <a:t>, and none more intelligent than </a:t>
            </a:r>
            <a:r>
              <a:rPr lang="en-GB" sz="8000" dirty="0" smtClean="0">
                <a:solidFill>
                  <a:srgbClr val="FF0000"/>
                </a:solidFill>
              </a:rPr>
              <a:t>unifying one’s likes</a:t>
            </a:r>
            <a:r>
              <a:rPr lang="en-GB" sz="8000" dirty="0" smtClean="0"/>
              <a:t>. Truly this procedure may properly be called ‘the method of controlling the vital breath and nourishing the mind’.’(</a:t>
            </a:r>
            <a:r>
              <a:rPr lang="en-GB" sz="8000" dirty="0" err="1" smtClean="0"/>
              <a:t>Xunzi</a:t>
            </a:r>
            <a:r>
              <a:rPr lang="en-GB" sz="8000" dirty="0" smtClean="0"/>
              <a:t> 2.4)</a:t>
            </a:r>
          </a:p>
          <a:p>
            <a:endParaRPr lang="en-GB" sz="4800" dirty="0" smtClean="0"/>
          </a:p>
          <a:p>
            <a:r>
              <a:rPr lang="en-GB" sz="4800" dirty="0" smtClean="0"/>
              <a:t>John </a:t>
            </a:r>
            <a:r>
              <a:rPr lang="en-GB" sz="4800" dirty="0" err="1" smtClean="0"/>
              <a:t>Knoblock</a:t>
            </a:r>
            <a:r>
              <a:rPr lang="en-GB" sz="4800" dirty="0" smtClean="0"/>
              <a:t> (trans.): </a:t>
            </a:r>
            <a:r>
              <a:rPr lang="en-GB" sz="4800" i="1" dirty="0" err="1" smtClean="0"/>
              <a:t>Xunzi</a:t>
            </a:r>
            <a:r>
              <a:rPr lang="en-GB" sz="4800" i="1" dirty="0" smtClean="0"/>
              <a:t>, </a:t>
            </a:r>
            <a:r>
              <a:rPr lang="en-GB" sz="4800" dirty="0" smtClean="0"/>
              <a:t>Hunan People’s Publishing House, 1999, Volume 1, p.31.</a:t>
            </a:r>
            <a:endParaRPr lang="en-GB" sz="480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Mencius Idea of Cultivation of </a:t>
            </a:r>
            <a:r>
              <a:rPr lang="en-GB" dirty="0" err="1" smtClean="0"/>
              <a:t>Qi</a:t>
            </a:r>
            <a:endParaRPr lang="en-GB" dirty="0"/>
          </a:p>
        </p:txBody>
      </p:sp>
      <p:sp>
        <p:nvSpPr>
          <p:cNvPr id="3" name="Content Placeholder 2"/>
          <p:cNvSpPr>
            <a:spLocks noGrp="1"/>
          </p:cNvSpPr>
          <p:nvPr>
            <p:ph idx="1"/>
          </p:nvPr>
        </p:nvSpPr>
        <p:spPr>
          <a:xfrm>
            <a:off x="914400" y="1295400"/>
            <a:ext cx="8019288" cy="5334000"/>
          </a:xfrm>
        </p:spPr>
        <p:txBody>
          <a:bodyPr>
            <a:normAutofit fontScale="62500" lnSpcReduction="20000"/>
          </a:bodyPr>
          <a:lstStyle/>
          <a:p>
            <a:r>
              <a:rPr lang="en-GB" dirty="0" smtClean="0"/>
              <a:t>When Mencius is asked for what was he good at, he replied, ‘I understand words. I am skilful in nourishing my vast flowing passion nature [</a:t>
            </a:r>
            <a:r>
              <a:rPr lang="en-GB" dirty="0" err="1" smtClean="0"/>
              <a:t>Qi</a:t>
            </a:r>
            <a:r>
              <a:rPr lang="en-GB" dirty="0" smtClean="0"/>
              <a:t>]’. </a:t>
            </a:r>
            <a:r>
              <a:rPr lang="zh-CN" altLang="en-US" dirty="0" smtClean="0"/>
              <a:t>我知言。吾善养吾浩然之气。</a:t>
            </a:r>
            <a:endParaRPr lang="en-GB" dirty="0" smtClean="0"/>
          </a:p>
          <a:p>
            <a:endParaRPr lang="en-GB" dirty="0" smtClean="0"/>
          </a:p>
          <a:p>
            <a:r>
              <a:rPr lang="en-GB" dirty="0" smtClean="0"/>
              <a:t> </a:t>
            </a:r>
            <a:r>
              <a:rPr lang="en-GB" b="1" dirty="0" smtClean="0"/>
              <a:t>What is </a:t>
            </a:r>
            <a:r>
              <a:rPr lang="zh-CN" altLang="en-US" b="1" dirty="0" smtClean="0"/>
              <a:t>浩然之气？</a:t>
            </a:r>
            <a:endParaRPr lang="en-GB" altLang="zh-CN" b="1" dirty="0" smtClean="0"/>
          </a:p>
          <a:p>
            <a:endParaRPr lang="en-GB" altLang="zh-CN" dirty="0" smtClean="0"/>
          </a:p>
          <a:p>
            <a:r>
              <a:rPr lang="zh-CN" altLang="en-US" dirty="0" smtClean="0"/>
              <a:t>其为气也，至大至刚，以直养而无害，则塞于天地之间。</a:t>
            </a:r>
            <a:endParaRPr lang="en-US" altLang="zh-CN" dirty="0" smtClean="0"/>
          </a:p>
          <a:p>
            <a:r>
              <a:rPr lang="en-GB" altLang="zh-CN" dirty="0" smtClean="0"/>
              <a:t>It is exceedingly great, and exceedingly strong. Being nourished by rectitude, and sustaining no injury, it fills up all between heaven and earth</a:t>
            </a:r>
            <a:endParaRPr lang="en-US" altLang="zh-CN" dirty="0" smtClean="0"/>
          </a:p>
          <a:p>
            <a:r>
              <a:rPr lang="zh-CN" altLang="en-US" dirty="0" smtClean="0"/>
              <a:t>其为气也，配义与道，无是馁也。</a:t>
            </a:r>
            <a:endParaRPr lang="en-GB" altLang="zh-CN" dirty="0" smtClean="0"/>
          </a:p>
          <a:p>
            <a:r>
              <a:rPr lang="en-GB" altLang="zh-CN" dirty="0" smtClean="0"/>
              <a:t>It is the mate and assistant of righteousness and reason. Without it, man is in a state of starvation.</a:t>
            </a:r>
          </a:p>
          <a:p>
            <a:r>
              <a:rPr lang="zh-CN" altLang="en-US" dirty="0" smtClean="0"/>
              <a:t>是集义所生者，非义袭而取之也，行有不慊于心，则馁也。</a:t>
            </a:r>
            <a:endParaRPr lang="en-GB" altLang="zh-CN" dirty="0" smtClean="0"/>
          </a:p>
          <a:p>
            <a:r>
              <a:rPr lang="en-GB" dirty="0" smtClean="0"/>
              <a:t>It is produced by the accumulation of righteous deeds; it is not to be obtained by incidental acts of righteousness. If the mind does not feel complacency in the conduct, the nature becomes starved </a:t>
            </a:r>
          </a:p>
          <a:p>
            <a:endParaRPr lang="en-GB" dirty="0" smtClean="0"/>
          </a:p>
          <a:p>
            <a:r>
              <a:rPr lang="en-GB" dirty="0" smtClean="0"/>
              <a:t>(Mengzi: 2A2 </a:t>
            </a:r>
            <a:r>
              <a:rPr lang="en-GB" dirty="0" err="1" smtClean="0"/>
              <a:t>Gongsun</a:t>
            </a:r>
            <a:r>
              <a:rPr lang="en-GB" dirty="0" smtClean="0"/>
              <a:t> </a:t>
            </a:r>
            <a:r>
              <a:rPr lang="en-GB" dirty="0" err="1" smtClean="0"/>
              <a:t>chou</a:t>
            </a:r>
            <a:r>
              <a:rPr lang="en-GB" dirty="0" smtClean="0"/>
              <a:t> </a:t>
            </a:r>
            <a:r>
              <a:rPr lang="en-GB" dirty="0" err="1" smtClean="0"/>
              <a:t>shang</a:t>
            </a:r>
            <a:r>
              <a:rPr lang="en-GB" dirty="0" smtClean="0"/>
              <a:t>)</a:t>
            </a:r>
          </a:p>
          <a:p>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100" dirty="0" smtClean="0"/>
              <a:t>Mencius’ Discussion on the Role of One’s Will in </a:t>
            </a:r>
            <a:r>
              <a:rPr lang="en-GB" sz="3100" dirty="0" err="1" smtClean="0"/>
              <a:t>Qi</a:t>
            </a:r>
            <a:r>
              <a:rPr lang="en-GB" sz="3100" dirty="0" smtClean="0"/>
              <a:t> Cultivation</a:t>
            </a:r>
            <a:r>
              <a:rPr lang="en-GB" dirty="0" smtClean="0"/>
              <a:t> </a:t>
            </a:r>
            <a:endParaRPr lang="en-GB" dirty="0"/>
          </a:p>
        </p:txBody>
      </p:sp>
      <p:sp>
        <p:nvSpPr>
          <p:cNvPr id="3" name="Content Placeholder 2"/>
          <p:cNvSpPr>
            <a:spLocks noGrp="1"/>
          </p:cNvSpPr>
          <p:nvPr>
            <p:ph idx="1"/>
          </p:nvPr>
        </p:nvSpPr>
        <p:spPr>
          <a:xfrm>
            <a:off x="1435608" y="1447800"/>
            <a:ext cx="7498080" cy="5029200"/>
          </a:xfrm>
        </p:spPr>
        <p:txBody>
          <a:bodyPr>
            <a:normAutofit fontScale="92500"/>
          </a:bodyPr>
          <a:lstStyle/>
          <a:p>
            <a:r>
              <a:rPr lang="en-GB" dirty="0" smtClean="0"/>
              <a:t>‘The Will is the leader of the passion nature [</a:t>
            </a:r>
            <a:r>
              <a:rPr lang="en-GB" dirty="0" err="1" smtClean="0"/>
              <a:t>Qi</a:t>
            </a:r>
            <a:r>
              <a:rPr lang="en-GB" dirty="0" smtClean="0"/>
              <a:t>]. The passion nature [</a:t>
            </a:r>
            <a:r>
              <a:rPr lang="en-GB" dirty="0" err="1" smtClean="0"/>
              <a:t>Qi</a:t>
            </a:r>
            <a:r>
              <a:rPr lang="en-GB" dirty="0" smtClean="0"/>
              <a:t>] pervades and animates the body. </a:t>
            </a:r>
          </a:p>
          <a:p>
            <a:r>
              <a:rPr lang="en-GB" dirty="0" smtClean="0"/>
              <a:t>The will is first and chief, and the passion nature [</a:t>
            </a:r>
            <a:r>
              <a:rPr lang="en-GB" dirty="0" err="1" smtClean="0"/>
              <a:t>Qi</a:t>
            </a:r>
            <a:r>
              <a:rPr lang="en-GB" dirty="0" smtClean="0"/>
              <a:t>] is subordinate to it. </a:t>
            </a:r>
          </a:p>
          <a:p>
            <a:r>
              <a:rPr lang="en-GB" dirty="0" smtClean="0"/>
              <a:t>Therefore,  I say, Maintain firm the will, and do no violence to the passion nature [</a:t>
            </a:r>
            <a:r>
              <a:rPr lang="en-GB" dirty="0" err="1" smtClean="0"/>
              <a:t>Qi</a:t>
            </a:r>
            <a:r>
              <a:rPr lang="en-GB" dirty="0" smtClean="0"/>
              <a:t>].’</a:t>
            </a:r>
          </a:p>
          <a:p>
            <a:r>
              <a:rPr lang="zh-CN" altLang="en-US" dirty="0" smtClean="0"/>
              <a:t>夫志，气之帅也，气，体之充也。夫志至焉，气次焉。故曰，持其志，勿暴其气。</a:t>
            </a:r>
            <a:endParaRPr lang="en-GB" dirty="0" smtClean="0"/>
          </a:p>
          <a:p>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Qi</a:t>
            </a:r>
            <a:r>
              <a:rPr lang="en-GB" dirty="0" smtClean="0"/>
              <a:t> Cultivation in Dao Yin/</a:t>
            </a:r>
            <a:r>
              <a:rPr lang="en-GB" dirty="0" err="1" smtClean="0"/>
              <a:t>Qi</a:t>
            </a:r>
            <a:r>
              <a:rPr lang="en-GB" dirty="0" smtClean="0"/>
              <a:t> Kung </a:t>
            </a:r>
            <a:endParaRPr lang="en-GB" dirty="0"/>
          </a:p>
        </p:txBody>
      </p:sp>
      <p:sp>
        <p:nvSpPr>
          <p:cNvPr id="3" name="Content Placeholder 2"/>
          <p:cNvSpPr>
            <a:spLocks noGrp="1"/>
          </p:cNvSpPr>
          <p:nvPr>
            <p:ph idx="1"/>
          </p:nvPr>
        </p:nvSpPr>
        <p:spPr>
          <a:xfrm>
            <a:off x="1435608" y="1447800"/>
            <a:ext cx="7498080" cy="5410200"/>
          </a:xfrm>
        </p:spPr>
        <p:txBody>
          <a:bodyPr>
            <a:normAutofit fontScale="85000" lnSpcReduction="20000"/>
          </a:bodyPr>
          <a:lstStyle/>
          <a:p>
            <a:r>
              <a:rPr lang="en-GB" dirty="0" smtClean="0"/>
              <a:t>To increase congenital </a:t>
            </a:r>
            <a:r>
              <a:rPr lang="en-GB" dirty="0" err="1" smtClean="0"/>
              <a:t>Qi</a:t>
            </a:r>
            <a:r>
              <a:rPr lang="en-GB" dirty="0" smtClean="0"/>
              <a:t> levels by linking to the energy of Heaven and Earth.</a:t>
            </a:r>
          </a:p>
          <a:p>
            <a:r>
              <a:rPr lang="en-GB" dirty="0" smtClean="0"/>
              <a:t>When we make our breathing more efficient we also increase the degree by which acquired </a:t>
            </a:r>
            <a:r>
              <a:rPr lang="en-GB" dirty="0" err="1" smtClean="0"/>
              <a:t>Qi</a:t>
            </a:r>
            <a:r>
              <a:rPr lang="en-GB" dirty="0" smtClean="0"/>
              <a:t> is taken from the environment into our body. </a:t>
            </a:r>
          </a:p>
          <a:p>
            <a:endParaRPr lang="en-GB" dirty="0" smtClean="0"/>
          </a:p>
          <a:p>
            <a:r>
              <a:rPr lang="en-GB" dirty="0" smtClean="0"/>
              <a:t>This helps to regulate the flow of </a:t>
            </a:r>
            <a:r>
              <a:rPr lang="en-GB" dirty="0" err="1" smtClean="0"/>
              <a:t>Qi</a:t>
            </a:r>
            <a:r>
              <a:rPr lang="en-GB" dirty="0" smtClean="0"/>
              <a:t> in our 12 organ channels which in turn are called the acquired channels in Taoism. </a:t>
            </a:r>
          </a:p>
          <a:p>
            <a:r>
              <a:rPr lang="en-GB" dirty="0" smtClean="0"/>
              <a:t>They help to maintain the health of our organs as well as circulate </a:t>
            </a:r>
            <a:r>
              <a:rPr lang="en-GB" dirty="0" err="1" smtClean="0"/>
              <a:t>Qi</a:t>
            </a:r>
            <a:r>
              <a:rPr lang="en-GB" dirty="0" smtClean="0"/>
              <a:t> throughout the body.’</a:t>
            </a:r>
          </a:p>
          <a:p>
            <a:r>
              <a:rPr lang="en-GB" dirty="0" smtClean="0"/>
              <a:t> </a:t>
            </a:r>
          </a:p>
          <a:p>
            <a:r>
              <a:rPr lang="en-GB" dirty="0" err="1" smtClean="0"/>
              <a:t>Damo</a:t>
            </a:r>
            <a:r>
              <a:rPr lang="en-GB" dirty="0" smtClean="0"/>
              <a:t> Mitchell, </a:t>
            </a:r>
            <a:r>
              <a:rPr lang="en-GB" i="1" dirty="0" err="1" smtClean="0"/>
              <a:t>Nei</a:t>
            </a:r>
            <a:r>
              <a:rPr lang="en-GB" i="1" dirty="0" smtClean="0"/>
              <a:t> Gong: Taoist Process of Internal Change, </a:t>
            </a:r>
            <a:r>
              <a:rPr lang="en-GB" dirty="0" err="1" smtClean="0"/>
              <a:t>Lian</a:t>
            </a:r>
            <a:r>
              <a:rPr lang="en-GB" dirty="0" smtClean="0"/>
              <a:t> Hua Publishing, 2009, p.101.</a:t>
            </a:r>
          </a:p>
          <a:p>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Tai Chi Practice and Harmonization of One’s Body and Mind </a:t>
            </a:r>
            <a:endParaRPr lang="en-GB" dirty="0"/>
          </a:p>
        </p:txBody>
      </p:sp>
      <p:sp>
        <p:nvSpPr>
          <p:cNvPr id="3" name="Content Placeholder 2"/>
          <p:cNvSpPr>
            <a:spLocks noGrp="1"/>
          </p:cNvSpPr>
          <p:nvPr>
            <p:ph idx="1"/>
          </p:nvPr>
        </p:nvSpPr>
        <p:spPr>
          <a:xfrm>
            <a:off x="1371600" y="1371600"/>
            <a:ext cx="7498080" cy="5181600"/>
          </a:xfrm>
        </p:spPr>
        <p:txBody>
          <a:bodyPr>
            <a:normAutofit fontScale="85000" lnSpcReduction="10000"/>
          </a:bodyPr>
          <a:lstStyle/>
          <a:p>
            <a:endParaRPr lang="en-GB" dirty="0" smtClean="0"/>
          </a:p>
          <a:p>
            <a:r>
              <a:rPr lang="en-GB" dirty="0" smtClean="0"/>
              <a:t>Tai Chi and Chi Gung can change our internal environment so that life become a joy to live and not burden to drag into old age. </a:t>
            </a:r>
          </a:p>
          <a:p>
            <a:endParaRPr lang="en-GB" dirty="0" smtClean="0"/>
          </a:p>
          <a:p>
            <a:r>
              <a:rPr lang="en-GB" dirty="0" smtClean="0"/>
              <a:t>These arts can help our bodies let go of the past and our minds calm down and cease churning. </a:t>
            </a:r>
          </a:p>
          <a:p>
            <a:endParaRPr lang="en-GB" dirty="0" smtClean="0"/>
          </a:p>
          <a:p>
            <a:r>
              <a:rPr lang="en-GB" dirty="0" smtClean="0"/>
              <a:t>Tai Chi and Chi gung help us to positively engage with life and relax in any circumstance. </a:t>
            </a:r>
          </a:p>
          <a:p>
            <a:endParaRPr lang="en-GB" sz="1900" dirty="0" smtClean="0"/>
          </a:p>
          <a:p>
            <a:r>
              <a:rPr lang="en-GB" sz="1900" dirty="0" err="1" smtClean="0"/>
              <a:t>Bruth</a:t>
            </a:r>
            <a:r>
              <a:rPr lang="en-GB" sz="1900" dirty="0" smtClean="0"/>
              <a:t> </a:t>
            </a:r>
            <a:r>
              <a:rPr lang="en-GB" sz="1900" dirty="0" err="1" smtClean="0"/>
              <a:t>Frantzis</a:t>
            </a:r>
            <a:r>
              <a:rPr lang="en-GB" sz="1900" dirty="0" smtClean="0"/>
              <a:t>, </a:t>
            </a:r>
            <a:r>
              <a:rPr lang="en-GB" sz="1900" i="1" dirty="0" smtClean="0"/>
              <a:t>Tai Chi: Health for life, </a:t>
            </a:r>
            <a:r>
              <a:rPr lang="en-GB" sz="1900" dirty="0" smtClean="0"/>
              <a:t>Blue Snake Books, Berkeley, California, 2006,p xxx</a:t>
            </a:r>
            <a:endParaRPr lang="en-GB" sz="1900"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olstice">
  <a:themeElements>
    <a:clrScheme name="Solstice">
      <a:dk1>
        <a:sysClr val="windowText" lastClr="000000"/>
      </a:dk1>
      <a:lt1>
        <a:sysClr val="window" lastClr="FFFFFF"/>
      </a:lt1>
      <a:dk2>
        <a:srgbClr val="4F271C"/>
      </a:dk2>
      <a:lt2>
        <a:srgbClr val="E7DEC9"/>
      </a:lt2>
      <a:accent1>
        <a:srgbClr val="3891A7"/>
      </a:accent1>
      <a:accent2>
        <a:srgbClr val="FEB80A"/>
      </a:accent2>
      <a:accent3>
        <a:srgbClr val="C32D2E"/>
      </a:accent3>
      <a:accent4>
        <a:srgbClr val="84AA33"/>
      </a:accent4>
      <a:accent5>
        <a:srgbClr val="964305"/>
      </a:accent5>
      <a:accent6>
        <a:srgbClr val="475A8D"/>
      </a:accent6>
      <a:hlink>
        <a:srgbClr val="8DC765"/>
      </a:hlink>
      <a:folHlink>
        <a:srgbClr val="AA8A14"/>
      </a:folHlink>
    </a:clrScheme>
    <a:fontScheme name="Solstice">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ill Sans MT"/>
        <a:ea typeface=""/>
        <a:cs typeface=""/>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Solstice">
      <a:fillStyleLst>
        <a:solidFill>
          <a:schemeClr val="phClr"/>
        </a:solidFill>
        <a:gradFill rotWithShape="1">
          <a:gsLst>
            <a:gs pos="0">
              <a:schemeClr val="phClr">
                <a:tint val="35000"/>
                <a:satMod val="253000"/>
              </a:schemeClr>
            </a:gs>
            <a:gs pos="50000">
              <a:schemeClr val="phClr">
                <a:tint val="42000"/>
                <a:satMod val="255000"/>
              </a:schemeClr>
            </a:gs>
            <a:gs pos="97000">
              <a:schemeClr val="phClr">
                <a:tint val="53000"/>
                <a:satMod val="260000"/>
              </a:schemeClr>
            </a:gs>
            <a:gs pos="100000">
              <a:schemeClr val="phClr">
                <a:tint val="56000"/>
                <a:satMod val="275000"/>
              </a:schemeClr>
            </a:gs>
          </a:gsLst>
          <a:path path="circle">
            <a:fillToRect l="50000" t="50000" r="50000" b="50000"/>
          </a:path>
        </a:gradFill>
        <a:gradFill rotWithShape="1">
          <a:gsLst>
            <a:gs pos="0">
              <a:schemeClr val="phClr">
                <a:tint val="92000"/>
                <a:satMod val="170000"/>
              </a:schemeClr>
            </a:gs>
            <a:gs pos="15000">
              <a:schemeClr val="phClr">
                <a:tint val="92000"/>
                <a:shade val="99000"/>
                <a:satMod val="170000"/>
              </a:schemeClr>
            </a:gs>
            <a:gs pos="62000">
              <a:schemeClr val="phClr">
                <a:tint val="96000"/>
                <a:shade val="80000"/>
                <a:satMod val="170000"/>
              </a:schemeClr>
            </a:gs>
            <a:gs pos="97000">
              <a:schemeClr val="phClr">
                <a:tint val="98000"/>
                <a:shade val="63000"/>
                <a:satMod val="170000"/>
              </a:schemeClr>
            </a:gs>
            <a:gs pos="100000">
              <a:schemeClr val="phClr">
                <a:shade val="62000"/>
                <a:satMod val="170000"/>
              </a:schemeClr>
            </a:gs>
          </a:gsLst>
          <a:path path="circle">
            <a:fillToRect l="50000" t="50000" r="50000" b="50000"/>
          </a:path>
        </a:gradFill>
      </a:fillStyleLst>
      <a:lnStyleLst>
        <a:ln w="9525" cap="flat" cmpd="sng" algn="ctr">
          <a:solidFill>
            <a:schemeClr val="phClr"/>
          </a:solidFill>
          <a:prstDash val="solid"/>
        </a:ln>
        <a:ln w="254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5400000" rotWithShape="0">
              <a:srgbClr val="000000">
                <a:alpha val="43137"/>
              </a:srgbClr>
            </a:outerShdw>
          </a:effectLst>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phClr">
                <a:shade val="80000"/>
              </a:schemeClr>
            </a:contourClr>
          </a:sp3d>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phClr"/>
            </a:contourClr>
          </a:sp3d>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Solstice</Template>
  <TotalTime>2219</TotalTime>
  <Words>2935</Words>
  <Application>Microsoft Office PowerPoint</Application>
  <PresentationFormat>On-screen Show (4:3)</PresentationFormat>
  <Paragraphs>211</Paragraphs>
  <Slides>25</Slides>
  <Notes>0</Notes>
  <HiddenSlides>0</HiddenSlides>
  <MMClips>0</MMClip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Solstice</vt:lpstr>
      <vt:lpstr>Daoist Contribution to Chinese Medical and Yangsheng Terminologies: Chi 气 </vt:lpstr>
      <vt:lpstr>Livia Kohn(Edited), Daoist Body Cultivation: Traditional Models and Contemporary Practices, Three Pines Press, 2006, p.3</vt:lpstr>
      <vt:lpstr>Livia Kohn(Edited), Daoist Body Cultivation: Traditional Models and Contemporary Practices, Three Pines Press, 2006, p.3</vt:lpstr>
      <vt:lpstr>Mark Fostater, The Spiritual Teachings of the Tao: Ancient Philosophy for Modern Wisdom, London: Hodder &amp; Stoughton, 2001, p.30.</vt:lpstr>
      <vt:lpstr>Qi</vt:lpstr>
      <vt:lpstr>Qi and Dao and One</vt:lpstr>
      <vt:lpstr>The Levels of Qi</vt:lpstr>
      <vt:lpstr>先天气&amp; 后天气</vt:lpstr>
      <vt:lpstr>Yin Qi 阴气 Yang Qi 阳气and the Two 二</vt:lpstr>
      <vt:lpstr>The Origins of Tai Chi = 元气</vt:lpstr>
      <vt:lpstr>Taiji and the process of the self-evolution of the cosmos in ‘Appended Remarks’ of Yijing</vt:lpstr>
      <vt:lpstr>Chinese scholars have offered different philosophical interpretations of the world based on the Taiji yin-yang theory. </vt:lpstr>
      <vt:lpstr>Tai Chi and He和：the Harmony of the Two (Yin and Yang)</vt:lpstr>
      <vt:lpstr>Yuan Qi/Chi 元气 &amp; Human Life生命 </vt:lpstr>
      <vt:lpstr>Qi 气&amp; Health健康</vt:lpstr>
      <vt:lpstr>Zheng Qi (upright Chi)正气and Health </vt:lpstr>
      <vt:lpstr>Xie Qi/Chi 邪气and Unhealthy</vt:lpstr>
      <vt:lpstr>Zheng Qi 正气and Xie Qi邪气</vt:lpstr>
      <vt:lpstr>Yang Qi养气in Chinese Tradition </vt:lpstr>
      <vt:lpstr>Xunzi’s Discussion on the Important of Cultivation of Qi</vt:lpstr>
      <vt:lpstr>Xunzi’s Art of cultivation of Mind</vt:lpstr>
      <vt:lpstr>Mencius Idea of Cultivation of Qi</vt:lpstr>
      <vt:lpstr>Mencius’ Discussion on the Role of One’s Will in Qi Cultivation </vt:lpstr>
      <vt:lpstr>Qi Cultivation in Dao Yin/Qi Kung </vt:lpstr>
      <vt:lpstr>Tai Chi Practice and Harmonization of One’s Body and Mind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Lesson Two: Essential Principle of Daoist Yangsheng 道家养生之道</dc:title>
  <dc:creator>Yanxia Zhao</dc:creator>
  <cp:lastModifiedBy>UCS</cp:lastModifiedBy>
  <cp:revision>255</cp:revision>
  <dcterms:created xsi:type="dcterms:W3CDTF">2006-08-16T00:00:00Z</dcterms:created>
  <dcterms:modified xsi:type="dcterms:W3CDTF">2016-03-16T08:52:59Z</dcterms:modified>
</cp:coreProperties>
</file>