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65" r:id="rId4"/>
    <p:sldId id="263" r:id="rId5"/>
    <p:sldId id="258" r:id="rId6"/>
    <p:sldId id="259" r:id="rId7"/>
    <p:sldId id="264" r:id="rId8"/>
    <p:sldId id="266" r:id="rId9"/>
    <p:sldId id="261"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897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4428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4466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2075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8781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3873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5859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755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3/24/25</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87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531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8662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9292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4651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584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3/24/25</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0074522"/>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raerbasoglu.medium.com/the-sudden-disappearance-of-ai-impact-on-professions-and-adaptability-316bcdf4ea44" TargetMode="External"/><Relationship Id="rId2" Type="http://schemas.openxmlformats.org/officeDocument/2006/relationships/hyperlink" Target="https://www.bbc.co.uk/news/uk-65746524" TargetMode="External"/><Relationship Id="rId1" Type="http://schemas.openxmlformats.org/officeDocument/2006/relationships/slideLayout" Target="../slideLayouts/slideLayout2.xml"/><Relationship Id="rId4" Type="http://schemas.openxmlformats.org/officeDocument/2006/relationships/hyperlink" Target="https://www.bbc.co.uk/news/articles/cd0el3r2nlko"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9B13A-AC1D-F030-9CD5-C3214FCC0CF4}"/>
              </a:ext>
            </a:extLst>
          </p:cNvPr>
          <p:cNvSpPr txBox="1">
            <a:spLocks noGrp="1"/>
          </p:cNvSpPr>
          <p:nvPr>
            <p:ph type="ctrTitle"/>
          </p:nvPr>
        </p:nvSpPr>
        <p:spPr>
          <a:xfrm>
            <a:off x="1054821" y="3429000"/>
            <a:ext cx="10572000" cy="2971051"/>
          </a:xfrm>
        </p:spPr>
        <p:txBody>
          <a:bodyPr/>
          <a:lstStyle/>
          <a:p>
            <a:pPr lvl="0"/>
            <a:r>
              <a:rPr lang="en-GB" dirty="0"/>
              <a:t>The disappearance of Dr Hart</a:t>
            </a:r>
          </a:p>
        </p:txBody>
      </p:sp>
      <p:sp>
        <p:nvSpPr>
          <p:cNvPr id="3" name="Subtitle 2">
            <a:extLst>
              <a:ext uri="{FF2B5EF4-FFF2-40B4-BE49-F238E27FC236}">
                <a16:creationId xmlns:a16="http://schemas.microsoft.com/office/drawing/2014/main" id="{07F8B4E2-97B3-620D-33BF-25D5C8F35CEC}"/>
              </a:ext>
            </a:extLst>
          </p:cNvPr>
          <p:cNvSpPr txBox="1">
            <a:spLocks noGrp="1"/>
          </p:cNvSpPr>
          <p:nvPr>
            <p:ph type="subTitle" idx="1"/>
          </p:nvPr>
        </p:nvSpPr>
        <p:spPr>
          <a:xfrm>
            <a:off x="167350" y="240462"/>
            <a:ext cx="10572000" cy="434974"/>
          </a:xfrm>
        </p:spPr>
        <p:txBody>
          <a:bodyPr>
            <a:noAutofit/>
          </a:bodyPr>
          <a:lstStyle/>
          <a:p>
            <a:r>
              <a:rPr lang="en-GB" sz="3000" b="1" i="0" u="none" strike="noStrike" dirty="0">
                <a:solidFill>
                  <a:srgbClr val="FFFFFF"/>
                </a:solidFill>
                <a:effectLst/>
                <a:latin typeface="-apple-system"/>
              </a:rPr>
              <a:t>Academic SkillsAc for the Digital Era (BMSW4013_SWA</a:t>
            </a:r>
            <a:endParaRPr lang="en-GB" sz="3000" u="sng" dirty="0"/>
          </a:p>
          <a:p>
            <a:pPr lvl="0"/>
            <a:r>
              <a:rPr lang="en-GB" sz="3000" dirty="0"/>
              <a:t>Academic skills for digital skills era (BMSW4013) </a:t>
            </a:r>
          </a:p>
          <a:p>
            <a:pPr lvl="0"/>
            <a:r>
              <a:rPr lang="en-GB" sz="3000" dirty="0"/>
              <a:t>Celia </a:t>
            </a:r>
            <a:r>
              <a:rPr lang="en-GB" sz="3000" dirty="0" err="1"/>
              <a:t>ionescu</a:t>
            </a:r>
            <a:r>
              <a:rPr lang="en-GB" sz="3000" dirty="0"/>
              <a:t> (2417840)</a:t>
            </a:r>
          </a:p>
          <a:p>
            <a:pPr lvl="0"/>
            <a:r>
              <a:rPr lang="en-GB" sz="3000" dirty="0"/>
              <a:t>Ffion </a:t>
            </a:r>
            <a:r>
              <a:rPr lang="en-GB" sz="3000" dirty="0" err="1"/>
              <a:t>Cumberpatch</a:t>
            </a:r>
            <a:endParaRPr lang="en-GB"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1957AA4-8E27-98A6-F93D-D61665A99C3A}"/>
              </a:ext>
            </a:extLst>
          </p:cNvPr>
          <p:cNvSpPr txBox="1"/>
          <p:nvPr/>
        </p:nvSpPr>
        <p:spPr>
          <a:xfrm>
            <a:off x="183616" y="507391"/>
            <a:ext cx="12256572" cy="523220"/>
          </a:xfrm>
          <a:prstGeom prst="rect">
            <a:avLst/>
          </a:prstGeom>
          <a:noFill/>
        </p:spPr>
        <p:txBody>
          <a:bodyPr wrap="square">
            <a:spAutoFit/>
          </a:bodyPr>
          <a:lstStyle/>
          <a:p>
            <a:r>
              <a:rPr lang="en-GB" sz="2800" b="1" dirty="0">
                <a:effectLst/>
                <a:latin typeface="Aptos" panose="020B0004020202020204" pitchFamily="34" charset="0"/>
                <a:ea typeface="Times New Roman" panose="02020603050405020304" pitchFamily="18" charset="0"/>
                <a:cs typeface="Times New Roman" panose="02020603050405020304" pitchFamily="18" charset="0"/>
              </a:rPr>
              <a:t>Dr. Dana Hart is a Senior AI and Robotics Engineer at NovaTech Industries.</a:t>
            </a:r>
            <a:endParaRPr lang="en-US" sz="2800" b="1" dirty="0"/>
          </a:p>
        </p:txBody>
      </p:sp>
      <p:sp>
        <p:nvSpPr>
          <p:cNvPr id="14" name="TextBox 13">
            <a:extLst>
              <a:ext uri="{FF2B5EF4-FFF2-40B4-BE49-F238E27FC236}">
                <a16:creationId xmlns:a16="http://schemas.microsoft.com/office/drawing/2014/main" id="{5EFDD815-664F-451F-1384-65A3C2018EFC}"/>
              </a:ext>
            </a:extLst>
          </p:cNvPr>
          <p:cNvSpPr txBox="1"/>
          <p:nvPr/>
        </p:nvSpPr>
        <p:spPr>
          <a:xfrm>
            <a:off x="491476" y="1363688"/>
            <a:ext cx="6022173" cy="2800767"/>
          </a:xfrm>
          <a:prstGeom prst="rect">
            <a:avLst/>
          </a:prstGeom>
          <a:solidFill>
            <a:schemeClr val="accent1"/>
          </a:solidFill>
          <a:ln>
            <a:solidFill>
              <a:schemeClr val="accent1"/>
            </a:solidFill>
          </a:ln>
        </p:spPr>
        <p:style>
          <a:lnRef idx="1">
            <a:schemeClr val="accent3"/>
          </a:lnRef>
          <a:fillRef idx="3">
            <a:schemeClr val="accent3"/>
          </a:fillRef>
          <a:effectRef idx="2">
            <a:schemeClr val="accent3"/>
          </a:effectRef>
          <a:fontRef idx="minor">
            <a:schemeClr val="lt1"/>
          </a:fontRef>
        </p:style>
        <p:txBody>
          <a:bodyPr wrap="square" rtlCol="0">
            <a:spAutoFit/>
          </a:bodyPr>
          <a:lstStyle/>
          <a:p>
            <a:pPr marL="285750" indent="-285750" algn="l">
              <a:buFont typeface="Arial" panose="020B0604020202020204" pitchFamily="34" charset="0"/>
              <a:buChar char="•"/>
            </a:pPr>
            <a:r>
              <a:rPr lang="en-GB" sz="2200" b="1" dirty="0"/>
              <a:t>42 years old</a:t>
            </a:r>
          </a:p>
          <a:p>
            <a:pPr marL="285750" indent="-285750" algn="l">
              <a:buFont typeface="Arial" panose="020B0604020202020204" pitchFamily="34" charset="0"/>
              <a:buChar char="•"/>
            </a:pPr>
            <a:r>
              <a:rPr lang="en-GB" sz="2200" b="1" dirty="0"/>
              <a:t>Height </a:t>
            </a: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5 foot 7</a:t>
            </a:r>
          </a:p>
          <a:p>
            <a:pPr marL="285750" indent="-285750" algn="l">
              <a:buFont typeface="Arial" panose="020B0604020202020204" pitchFamily="34" charset="0"/>
              <a:buChar char="•"/>
            </a:pP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"Hair Colour: Dark brown</a:t>
            </a:r>
          </a:p>
          <a:p>
            <a:pPr marL="285750" indent="-285750" algn="l">
              <a:buFont typeface="Arial" panose="020B0604020202020204" pitchFamily="34" charset="0"/>
              <a:buChar char="•"/>
            </a:pP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Eye Colour: Green</a:t>
            </a:r>
          </a:p>
          <a:p>
            <a:pPr marL="285750" indent="-285750" algn="l">
              <a:buFont typeface="Arial" panose="020B0604020202020204" pitchFamily="34" charset="0"/>
              <a:buChar char="•"/>
            </a:pP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Distinctive Features: Wears a silver necklace engraved with “Innovate with Purpose.”</a:t>
            </a:r>
          </a:p>
          <a:p>
            <a:pPr marL="285750" indent="-285750" algn="l">
              <a:buFont typeface="Arial" panose="020B0604020202020204" pitchFamily="34" charset="0"/>
              <a:buChar char="•"/>
            </a:pPr>
            <a:endParaRPr lang="en-US" sz="2200" b="1" dirty="0"/>
          </a:p>
        </p:txBody>
      </p:sp>
      <p:sp>
        <p:nvSpPr>
          <p:cNvPr id="18" name="TextBox 17">
            <a:extLst>
              <a:ext uri="{FF2B5EF4-FFF2-40B4-BE49-F238E27FC236}">
                <a16:creationId xmlns:a16="http://schemas.microsoft.com/office/drawing/2014/main" id="{3E218549-F36A-6F17-4E20-818ACED74B71}"/>
              </a:ext>
            </a:extLst>
          </p:cNvPr>
          <p:cNvSpPr txBox="1"/>
          <p:nvPr/>
        </p:nvSpPr>
        <p:spPr>
          <a:xfrm>
            <a:off x="5908335" y="3459602"/>
            <a:ext cx="6283665" cy="3398398"/>
          </a:xfrm>
          <a:prstGeom prst="rect">
            <a:avLst/>
          </a:prstGeom>
          <a:solidFill>
            <a:schemeClr val="accent1">
              <a:alpha val="50000"/>
            </a:schemeClr>
          </a:solidFill>
          <a:ln>
            <a:solidFill>
              <a:schemeClr val="accent1"/>
            </a:solidFill>
          </a:ln>
        </p:spPr>
        <p:style>
          <a:lnRef idx="0">
            <a:scrgbClr r="0" g="0" b="0"/>
          </a:lnRef>
          <a:fillRef idx="0">
            <a:scrgbClr r="0" g="0" b="0"/>
          </a:fillRef>
          <a:effectRef idx="0">
            <a:scrgbClr r="0" g="0" b="0"/>
          </a:effectRef>
          <a:fontRef idx="minor">
            <a:schemeClr val="lt1"/>
          </a:fontRef>
        </p:style>
        <p:txBody>
          <a:bodyPr wrap="square">
            <a:spAutoFit/>
          </a:bodyPr>
          <a:lstStyle/>
          <a:p>
            <a:pPr marL="285750" indent="-285750" algn="l">
              <a:buFont typeface="Arial" panose="020B0604020202020204" pitchFamily="34" charset="0"/>
              <a:buChar char="•"/>
            </a:pPr>
            <a:endParaRPr lang="en-GB" sz="2400" b="1" kern="100" dirty="0">
              <a:latin typeface="Aptos" panose="020B0004020202020204" pitchFamily="34"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Last Seen Leaving her lab at NovaTech Industries on January 5th, 2025 around 9:30 PM </a:t>
            </a:r>
          </a:p>
          <a:p>
            <a:pPr>
              <a:buFont typeface="Arial" panose="020B0604020202020204" pitchFamily="34" charset="0"/>
              <a:buChar char="•"/>
            </a:pPr>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400" b="1" kern="100" dirty="0">
                <a:latin typeface="Aptos" panose="020B0004020202020204" pitchFamily="34" charset="0"/>
                <a:ea typeface="Times New Roman" panose="02020603050405020304" pitchFamily="18" charset="0"/>
                <a:cs typeface="Times New Roman" panose="02020603050405020304" pitchFamily="18" charset="0"/>
              </a:rPr>
              <a:t>R</a:t>
            </a:r>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eported missing on January 6th, 2025, by her assistant, Peter Singh when he came into the office and found it “trashed”.</a:t>
            </a:r>
            <a:b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sz="24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endParaRPr lang="en-GB" sz="2400" b="1"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mph" presetSubtype="0" fill="hold" grpId="0" nodeType="clickEffect">
                                  <p:stCondLst>
                                    <p:cond delay="0"/>
                                  </p:stCondLst>
                                  <p:childTnLst>
                                    <p:anim calcmode="discrete" valueType="str">
                                      <p:cBhvr override="childStyle">
                                        <p:cTn id="6" dur="2000" fill="hold"/>
                                        <p:tgtEl>
                                          <p:spTgt spid="13"/>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0AF9EE-0E76-A253-658C-09CCDB36DA3D}"/>
              </a:ext>
            </a:extLst>
          </p:cNvPr>
          <p:cNvSpPr txBox="1"/>
          <p:nvPr/>
        </p:nvSpPr>
        <p:spPr>
          <a:xfrm>
            <a:off x="180553" y="751344"/>
            <a:ext cx="11830892" cy="2677656"/>
          </a:xfrm>
          <a:prstGeom prst="rect">
            <a:avLst/>
          </a:prstGeom>
          <a:noFill/>
        </p:spPr>
        <p:txBody>
          <a:bodyPr wrap="square">
            <a:spAutoFit/>
          </a:bodyPr>
          <a:lstStyle/>
          <a:p>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The purpose of our report is to find and analyse possible theories regarding Dr hart’s disappearance.</a:t>
            </a:r>
          </a:p>
          <a:p>
            <a:endParaRPr lang="en-GB"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b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The Key questions I have addressed in my investigation was : </a:t>
            </a:r>
            <a:b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sz="2800" b="1" dirty="0"/>
          </a:p>
        </p:txBody>
      </p:sp>
      <p:sp>
        <p:nvSpPr>
          <p:cNvPr id="9" name="TextBox 8">
            <a:extLst>
              <a:ext uri="{FF2B5EF4-FFF2-40B4-BE49-F238E27FC236}">
                <a16:creationId xmlns:a16="http://schemas.microsoft.com/office/drawing/2014/main" id="{2C9C1B8C-7DF2-35E7-E516-B8D098E9814D}"/>
              </a:ext>
            </a:extLst>
          </p:cNvPr>
          <p:cNvSpPr txBox="1"/>
          <p:nvPr/>
        </p:nvSpPr>
        <p:spPr>
          <a:xfrm>
            <a:off x="2575958" y="3429000"/>
            <a:ext cx="7040083" cy="2123658"/>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wrap="square">
            <a:spAutoFit/>
          </a:bodyPr>
          <a:lstStyle/>
          <a:p>
            <a:pPr marL="342900" indent="-342900">
              <a:buFont typeface="+mj-lt"/>
              <a:buAutoNum type="arabicPeriod"/>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Why did Dr Hart disappear ?</a:t>
            </a:r>
          </a:p>
          <a:p>
            <a:pPr marL="342900" indent="-342900">
              <a:buFont typeface="+mj-lt"/>
              <a:buAutoNum type="arabicPeriod"/>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Why was her office trashed </a:t>
            </a:r>
            <a:r>
              <a:rPr lang="ro-RO" sz="2800" kern="100" dirty="0">
                <a:effectLst/>
                <a:latin typeface="Aptos" panose="020B0004020202020204" pitchFamily="34" charset="0"/>
                <a:ea typeface="Times New Roman" panose="02020603050405020304" pitchFamily="18" charset="0"/>
                <a:cs typeface="Times New Roman" panose="02020603050405020304" pitchFamily="18" charset="0"/>
              </a:rPr>
              <a:t>?</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Who would be responsible for her disappearance?</a:t>
            </a:r>
            <a:b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sz="2000" dirty="0"/>
          </a:p>
        </p:txBody>
      </p:sp>
    </p:spTree>
    <p:extLst>
      <p:ext uri="{BB962C8B-B14F-4D97-AF65-F5344CB8AC3E}">
        <p14:creationId xmlns:p14="http://schemas.microsoft.com/office/powerpoint/2010/main" val="1437931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28C0FAB-620A-91AC-5BD9-ABFCF9ACACC8}"/>
              </a:ext>
            </a:extLst>
          </p:cNvPr>
          <p:cNvSpPr txBox="1">
            <a:spLocks noGrp="1"/>
          </p:cNvSpPr>
          <p:nvPr>
            <p:ph type="title"/>
          </p:nvPr>
        </p:nvSpPr>
        <p:spPr>
          <a:xfrm>
            <a:off x="838200" y="5137907"/>
            <a:ext cx="10515600" cy="1325559"/>
          </a:xfrm>
        </p:spPr>
        <p:txBody>
          <a:bodyPr>
            <a:normAutofit fontScale="90000"/>
          </a:bodyPr>
          <a:lstStyle/>
          <a:p>
            <a:pPr lvl="0" algn="ctr"/>
            <a:r>
              <a:rPr lang="en-GB" dirty="0"/>
              <a:t>In order to investigate the disappearance of Dr Hart my key evidence was the witness statement found in the case study. </a:t>
            </a:r>
            <a:br>
              <a:rPr lang="en-GB" dirty="0"/>
            </a:br>
            <a:br>
              <a:rPr lang="en-GB" dirty="0"/>
            </a:br>
            <a:r>
              <a:rPr lang="en-GB" dirty="0"/>
              <a:t>These statements has helped understand what may of happened to dr hart and build some theories on the case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E1DD-7727-7713-D7F4-269692CCF8B8}"/>
              </a:ext>
            </a:extLst>
          </p:cNvPr>
          <p:cNvSpPr txBox="1">
            <a:spLocks noGrp="1"/>
          </p:cNvSpPr>
          <p:nvPr>
            <p:ph type="title"/>
          </p:nvPr>
        </p:nvSpPr>
        <p:spPr>
          <a:xfrm>
            <a:off x="0" y="477224"/>
            <a:ext cx="3614448" cy="184232"/>
          </a:xfrm>
        </p:spPr>
        <p:txBody>
          <a:bodyPr>
            <a:normAutofit fontScale="90000"/>
          </a:bodyPr>
          <a:lstStyle/>
          <a:p>
            <a:pPr lvl="0"/>
            <a:r>
              <a:rPr lang="en-GB" dirty="0"/>
              <a:t>Evidence 1:</a:t>
            </a:r>
          </a:p>
        </p:txBody>
      </p:sp>
      <p:sp>
        <p:nvSpPr>
          <p:cNvPr id="5" name="Title 1">
            <a:extLst>
              <a:ext uri="{FF2B5EF4-FFF2-40B4-BE49-F238E27FC236}">
                <a16:creationId xmlns:a16="http://schemas.microsoft.com/office/drawing/2014/main" id="{12E89966-751A-84BF-3C15-2FEE8CBB6B76}"/>
              </a:ext>
            </a:extLst>
          </p:cNvPr>
          <p:cNvSpPr txBox="1">
            <a:spLocks noGrp="1"/>
          </p:cNvSpPr>
          <p:nvPr>
            <p:ph type="title" idx="4294967295"/>
          </p:nvPr>
        </p:nvSpPr>
        <p:spPr>
          <a:xfrm>
            <a:off x="0" y="830546"/>
            <a:ext cx="10515600" cy="1693579"/>
          </a:xfrm>
        </p:spPr>
        <p:txBody>
          <a:bodyPr>
            <a:normAutofit fontScale="90000"/>
          </a:bodyPr>
          <a:lstStyle/>
          <a:p>
            <a:r>
              <a:rPr lang="en-GB" sz="2700" b="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There has been three possible witnesses </a:t>
            </a:r>
            <a:r>
              <a:rPr lang="en-GB" sz="2700" b="1" kern="100" dirty="0">
                <a:latin typeface="Aptos" panose="020B0004020202020204" pitchFamily="34" charset="0"/>
                <a:ea typeface="Times New Roman" panose="02020603050405020304" pitchFamily="18" charset="0"/>
                <a:cs typeface="Times New Roman" panose="02020603050405020304" pitchFamily="18" charset="0"/>
              </a:rPr>
              <a:t>:</a:t>
            </a:r>
            <a:br>
              <a:rPr lang="en-GB" sz="2700" b="1" kern="100" dirty="0">
                <a:latin typeface="Aptos" panose="020B0004020202020204" pitchFamily="34" charset="0"/>
                <a:ea typeface="Times New Roman" panose="02020603050405020304" pitchFamily="18" charset="0"/>
                <a:cs typeface="Times New Roman" panose="02020603050405020304" pitchFamily="18" charset="0"/>
              </a:rPr>
            </a:br>
            <a:br>
              <a:rPr lang="en-GB" sz="2700" b="1" kern="100" dirty="0">
                <a:latin typeface="Aptos" panose="020B0004020202020204" pitchFamily="34" charset="0"/>
                <a:ea typeface="Times New Roman" panose="02020603050405020304" pitchFamily="18" charset="0"/>
                <a:cs typeface="Times New Roman" panose="02020603050405020304" pitchFamily="18" charset="0"/>
              </a:rPr>
            </a:br>
            <a:br>
              <a:rPr lang="en-GB" sz="2700" b="1"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sz="2700" b="1" dirty="0"/>
          </a:p>
        </p:txBody>
      </p:sp>
      <p:sp>
        <p:nvSpPr>
          <p:cNvPr id="4" name="TextBox 3">
            <a:extLst>
              <a:ext uri="{FF2B5EF4-FFF2-40B4-BE49-F238E27FC236}">
                <a16:creationId xmlns:a16="http://schemas.microsoft.com/office/drawing/2014/main" id="{46AECA17-E8A4-6CB0-EF03-28BB421D7F63}"/>
              </a:ext>
            </a:extLst>
          </p:cNvPr>
          <p:cNvSpPr txBox="1"/>
          <p:nvPr/>
        </p:nvSpPr>
        <p:spPr>
          <a:xfrm>
            <a:off x="211157" y="2292654"/>
            <a:ext cx="11980843" cy="3046988"/>
          </a:xfrm>
          <a:prstGeom prst="rect">
            <a:avLst/>
          </a:prstGeom>
          <a:noFill/>
          <a:ln>
            <a:solidFill>
              <a:schemeClr val="tx1"/>
            </a:solidFill>
          </a:ln>
        </p:spPr>
        <p:txBody>
          <a:bodyPr wrap="square">
            <a:spAutoFit/>
          </a:bodyPr>
          <a:lstStyle/>
          <a:p>
            <a:pPr marL="342900" indent="-342900">
              <a:buFont typeface="+mj-lt"/>
              <a:buAutoNum type="arabicPeriod"/>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Peter Singh which was Dr Harts Lab Assistant and he was the last person to see Dr. Hart he claims she was stressed about a meeting with company executives. </a:t>
            </a:r>
          </a:p>
          <a:p>
            <a:pPr marL="342900" indent="-342900">
              <a:buFont typeface="+mj-lt"/>
              <a:buAutoNum type="arabicPeriod"/>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The second was Cynthia Ramirez which was her Neighbour and claims they  Saw a strange SUV parked outside Dr Harts house the night before she disappeared. </a:t>
            </a:r>
          </a:p>
          <a:p>
            <a:pPr marL="342900" indent="-342900">
              <a:buFont typeface="+mj-lt"/>
              <a:buAutoNum type="arabicPeriod"/>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third was Dr. Fox Alaric which was a  Rival Researcher and competitor from a rival company, rumoured to have disagreements with Dr. Hart over AI ethics.</a:t>
            </a:r>
            <a:endParaRPr lang="en-US" sz="2400" dirty="0"/>
          </a:p>
        </p:txBody>
      </p:sp>
      <p:sp>
        <p:nvSpPr>
          <p:cNvPr id="7" name="TextBox 6">
            <a:extLst>
              <a:ext uri="{FF2B5EF4-FFF2-40B4-BE49-F238E27FC236}">
                <a16:creationId xmlns:a16="http://schemas.microsoft.com/office/drawing/2014/main" id="{56E1E646-1D07-39ED-4089-41CF4A26680F}"/>
              </a:ext>
            </a:extLst>
          </p:cNvPr>
          <p:cNvSpPr txBox="1"/>
          <p:nvPr/>
        </p:nvSpPr>
        <p:spPr>
          <a:xfrm>
            <a:off x="211157" y="5507509"/>
            <a:ext cx="11789578" cy="830997"/>
          </a:xfrm>
          <a:prstGeom prst="rect">
            <a:avLst/>
          </a:prstGeom>
          <a:noFill/>
        </p:spPr>
        <p:txBody>
          <a:bodyPr wrap="square">
            <a:spAutoFit/>
          </a:bodyPr>
          <a:lstStyle/>
          <a:p>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From these statements I I have come in conclusion that Dr Heart was being followed by somebody and had something precious which has led to her disappearance.</a:t>
            </a:r>
            <a:endParaRPr lang="en-US" sz="24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217A-BEB1-813F-0360-CEE1AF5EAB57}"/>
              </a:ext>
            </a:extLst>
          </p:cNvPr>
          <p:cNvSpPr txBox="1">
            <a:spLocks noGrp="1"/>
          </p:cNvSpPr>
          <p:nvPr>
            <p:ph type="title"/>
          </p:nvPr>
        </p:nvSpPr>
        <p:spPr>
          <a:xfrm>
            <a:off x="165100" y="272560"/>
            <a:ext cx="10571998" cy="970450"/>
          </a:xfrm>
        </p:spPr>
        <p:txBody>
          <a:bodyPr/>
          <a:lstStyle/>
          <a:p>
            <a:pPr lvl="0"/>
            <a:r>
              <a:rPr lang="en-GB" dirty="0"/>
              <a:t>Evidence 2:</a:t>
            </a:r>
          </a:p>
        </p:txBody>
      </p:sp>
      <p:sp>
        <p:nvSpPr>
          <p:cNvPr id="3" name="Content Placeholder 2">
            <a:extLst>
              <a:ext uri="{FF2B5EF4-FFF2-40B4-BE49-F238E27FC236}">
                <a16:creationId xmlns:a16="http://schemas.microsoft.com/office/drawing/2014/main" id="{D4BD6741-A54B-47DE-2C15-207F36C92B6F}"/>
              </a:ext>
            </a:extLst>
          </p:cNvPr>
          <p:cNvSpPr txBox="1">
            <a:spLocks noGrp="1"/>
          </p:cNvSpPr>
          <p:nvPr>
            <p:ph idx="1"/>
          </p:nvPr>
        </p:nvSpPr>
        <p:spPr/>
        <p:txBody>
          <a:bodyPr/>
          <a:lstStyle/>
          <a:p>
            <a:pPr lvl="0"/>
            <a:endParaRPr lang="en-GB" dirty="0"/>
          </a:p>
          <a:p>
            <a:pPr lvl="0"/>
            <a:endParaRPr lang="en-GB" dirty="0"/>
          </a:p>
        </p:txBody>
      </p:sp>
      <p:sp>
        <p:nvSpPr>
          <p:cNvPr id="5" name="Title 1">
            <a:extLst>
              <a:ext uri="{FF2B5EF4-FFF2-40B4-BE49-F238E27FC236}">
                <a16:creationId xmlns:a16="http://schemas.microsoft.com/office/drawing/2014/main" id="{0D8A0F91-5833-09C0-7AB2-35C211310D80}"/>
              </a:ext>
            </a:extLst>
          </p:cNvPr>
          <p:cNvSpPr txBox="1">
            <a:spLocks noGrp="1"/>
          </p:cNvSpPr>
          <p:nvPr>
            <p:ph type="title" idx="4294967295"/>
          </p:nvPr>
        </p:nvSpPr>
        <p:spPr>
          <a:xfrm>
            <a:off x="165100" y="1334817"/>
            <a:ext cx="12026900" cy="4965700"/>
          </a:xfrm>
        </p:spPr>
        <p:txBody>
          <a:bodyPr>
            <a:noAutofit/>
          </a:bodyPr>
          <a:lstStyle/>
          <a:p>
            <a:pPr lvl="0"/>
            <a:r>
              <a:rPr lang="en-GB" sz="2400" dirty="0">
                <a:latin typeface="+mn-lt"/>
              </a:rPr>
              <a:t>Secondly another evidence that has helped me build theories regarding her disappearance is the photos showing her office was “trashed “.  </a:t>
            </a:r>
            <a:br>
              <a:rPr lang="en-GB" sz="2400" dirty="0">
                <a:latin typeface="+mn-lt"/>
              </a:rPr>
            </a:br>
            <a:br>
              <a:rPr lang="en-GB" sz="2400" dirty="0">
                <a:latin typeface="+mn-lt"/>
              </a:rPr>
            </a:br>
            <a:r>
              <a:rPr lang="en-GB" sz="2400" dirty="0">
                <a:latin typeface="+mn-lt"/>
              </a:rPr>
              <a:t>This</a:t>
            </a:r>
            <a:r>
              <a:rPr lang="en-GB" sz="2400" dirty="0">
                <a:solidFill>
                  <a:schemeClr val="tx1"/>
                </a:solidFill>
                <a:latin typeface="+mn-lt"/>
              </a:rPr>
              <a:t> evidence shows that the intruder was looking for something specific making it an intended break and also made me think it is a person within the industry as </a:t>
            </a:r>
            <a:r>
              <a:rPr lang="en-GB" sz="2400" dirty="0">
                <a:solidFill>
                  <a:schemeClr val="tx1"/>
                </a:solidFill>
                <a:effectLst/>
                <a:latin typeface="+mn-lt"/>
                <a:ea typeface="Times New Roman" panose="02020603050405020304" pitchFamily="18" charset="0"/>
                <a:cs typeface="Times New Roman" panose="02020603050405020304" pitchFamily="18" charset="0"/>
              </a:rPr>
              <a:t>untouched robotic arms and high-tech equipment</a:t>
            </a:r>
            <a:r>
              <a:rPr lang="en-GB" sz="2400" dirty="0">
                <a:solidFill>
                  <a:schemeClr val="tx1"/>
                </a:solidFill>
                <a:effectLst/>
                <a:latin typeface="+mn-lt"/>
              </a:rPr>
              <a:t> .</a:t>
            </a:r>
            <a:br>
              <a:rPr lang="en-GB" sz="2400" dirty="0">
                <a:solidFill>
                  <a:schemeClr val="tx1"/>
                </a:solidFill>
                <a:effectLst/>
                <a:latin typeface="+mn-lt"/>
              </a:rPr>
            </a:br>
            <a:br>
              <a:rPr lang="en-GB" sz="2400" dirty="0">
                <a:effectLst/>
                <a:latin typeface="+mn-lt"/>
              </a:rPr>
            </a:br>
            <a:r>
              <a:rPr lang="en-GB" sz="2400" dirty="0">
                <a:effectLst/>
                <a:latin typeface="+mn-lt"/>
              </a:rPr>
              <a:t>A person breaking in randomly would of took the equipment in order to sell them and earn money . However the intruder seems like they were only looking for a document.</a:t>
            </a:r>
            <a:endParaRPr lang="en-GB" sz="2400" dirty="0">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3F82-A26B-E94B-0C4F-DF1317F6C762}"/>
              </a:ext>
            </a:extLst>
          </p:cNvPr>
          <p:cNvSpPr txBox="1">
            <a:spLocks noGrp="1"/>
          </p:cNvSpPr>
          <p:nvPr>
            <p:ph type="title"/>
          </p:nvPr>
        </p:nvSpPr>
        <p:spPr>
          <a:xfrm>
            <a:off x="2521336" y="-244580"/>
            <a:ext cx="10515600" cy="1325559"/>
          </a:xfrm>
        </p:spPr>
        <p:txBody>
          <a:bodyPr/>
          <a:lstStyle/>
          <a:p>
            <a:pPr lvl="0"/>
            <a:r>
              <a:rPr lang="en-GB"/>
              <a:t>Theories and Conclusions</a:t>
            </a:r>
          </a:p>
        </p:txBody>
      </p:sp>
      <p:sp>
        <p:nvSpPr>
          <p:cNvPr id="3" name="Content Placeholder 2">
            <a:extLst>
              <a:ext uri="{FF2B5EF4-FFF2-40B4-BE49-F238E27FC236}">
                <a16:creationId xmlns:a16="http://schemas.microsoft.com/office/drawing/2014/main" id="{6929BA41-92EF-773A-31FF-D057156E4433}"/>
              </a:ext>
            </a:extLst>
          </p:cNvPr>
          <p:cNvSpPr txBox="1">
            <a:spLocks noGrp="1"/>
          </p:cNvSpPr>
          <p:nvPr>
            <p:ph idx="1"/>
          </p:nvPr>
        </p:nvSpPr>
        <p:spPr>
          <a:xfrm>
            <a:off x="0" y="2691006"/>
            <a:ext cx="12240963" cy="3748794"/>
          </a:xfrm>
        </p:spPr>
        <p:txBody>
          <a:bodyPr>
            <a:normAutofit fontScale="47500" lnSpcReduction="20000"/>
          </a:bodyPr>
          <a:lstStyle/>
          <a:p>
            <a:pPr marL="0" lvl="0" indent="0">
              <a:buNone/>
            </a:pPr>
            <a:r>
              <a:rPr lang="en-GB" sz="4200" dirty="0">
                <a:effectLst/>
                <a:latin typeface="Aptos" panose="020B0004020202020204" pitchFamily="34" charset="0"/>
                <a:ea typeface="Times New Roman" panose="02020603050405020304" pitchFamily="18" charset="0"/>
                <a:cs typeface="Times New Roman" panose="02020603050405020304" pitchFamily="18" charset="0"/>
              </a:rPr>
              <a:t>My leading theory is that Dr heart was going through a lot due to her work which may of caused some disagreements.</a:t>
            </a:r>
          </a:p>
          <a:p>
            <a:pPr marL="0" lvl="0" indent="0">
              <a:buNone/>
            </a:pPr>
            <a:endParaRPr lang="en-GB" sz="4200" dirty="0">
              <a:effectLst/>
              <a:latin typeface="Aptos" panose="020B0004020202020204" pitchFamily="34" charset="0"/>
              <a:ea typeface="Times New Roman" panose="02020603050405020304" pitchFamily="18" charset="0"/>
              <a:cs typeface="Times New Roman" panose="02020603050405020304" pitchFamily="18" charset="0"/>
            </a:endParaRPr>
          </a:p>
          <a:p>
            <a:pPr marL="0" lvl="0" indent="0">
              <a:buNone/>
            </a:pPr>
            <a:r>
              <a:rPr lang="en-GB" sz="4200" dirty="0">
                <a:effectLst/>
                <a:latin typeface="Aptos" panose="020B0004020202020204" pitchFamily="34" charset="0"/>
                <a:ea typeface="Times New Roman" panose="02020603050405020304" pitchFamily="18" charset="0"/>
                <a:cs typeface="Times New Roman" panose="02020603050405020304" pitchFamily="18" charset="0"/>
              </a:rPr>
              <a:t> She may of made an AI discovery which she was supposed to present to the company executives which the rival company has found out about it and tried to stop her from presenting it.</a:t>
            </a:r>
            <a:r>
              <a:rPr lang="en-GB" sz="4200" dirty="0">
                <a:effectLst/>
              </a:rPr>
              <a:t> </a:t>
            </a:r>
          </a:p>
          <a:p>
            <a:pPr marL="0" lvl="0" indent="0">
              <a:buNone/>
            </a:pPr>
            <a:endParaRPr lang="en-GB" sz="4200" dirty="0">
              <a:effectLst/>
            </a:endParaRPr>
          </a:p>
          <a:p>
            <a:pPr marL="0" lvl="0" indent="0">
              <a:buNone/>
            </a:pPr>
            <a:r>
              <a:rPr lang="en-GB" sz="4200" dirty="0">
                <a:effectLst/>
                <a:latin typeface="Aptos" panose="020B0004020202020204" pitchFamily="34" charset="0"/>
                <a:ea typeface="Times New Roman" panose="02020603050405020304" pitchFamily="18" charset="0"/>
                <a:cs typeface="Times New Roman" panose="02020603050405020304" pitchFamily="18" charset="0"/>
              </a:rPr>
              <a:t>As her office was trashed there was scattered papers and open drawers it looks like they were they looking for something specific as there were untouched robotic arms and high-tech equipment this could mean that the intruder didn’t damage or take these valuable items as they already had them and was only looking for a document.</a:t>
            </a:r>
          </a:p>
          <a:p>
            <a:pPr marL="0" lvl="0" indent="0">
              <a:buNone/>
            </a:pPr>
            <a:endParaRPr lang="en-GB"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C9DF6-FFE3-CFE2-E920-A93DA21862E9}"/>
              </a:ext>
            </a:extLst>
          </p:cNvPr>
          <p:cNvSpPr>
            <a:spLocks noGrp="1"/>
          </p:cNvSpPr>
          <p:nvPr>
            <p:ph type="title"/>
          </p:nvPr>
        </p:nvSpPr>
        <p:spPr>
          <a:xfrm>
            <a:off x="3760733" y="288623"/>
            <a:ext cx="10515600" cy="1325559"/>
          </a:xfrm>
        </p:spPr>
        <p:txBody>
          <a:bodyPr/>
          <a:lstStyle/>
          <a:p>
            <a:r>
              <a:rPr lang="en-GB" dirty="0"/>
              <a:t>Main Suspect </a:t>
            </a:r>
            <a:endParaRPr lang="en-US" dirty="0"/>
          </a:p>
        </p:txBody>
      </p:sp>
      <p:sp>
        <p:nvSpPr>
          <p:cNvPr id="3" name="Content Placeholder 2">
            <a:extLst>
              <a:ext uri="{FF2B5EF4-FFF2-40B4-BE49-F238E27FC236}">
                <a16:creationId xmlns:a16="http://schemas.microsoft.com/office/drawing/2014/main" id="{D5B70BC9-872B-5217-6A06-7C823A91816E}"/>
              </a:ext>
            </a:extLst>
          </p:cNvPr>
          <p:cNvSpPr>
            <a:spLocks noGrp="1"/>
          </p:cNvSpPr>
          <p:nvPr>
            <p:ph idx="1"/>
          </p:nvPr>
        </p:nvSpPr>
        <p:spPr>
          <a:xfrm>
            <a:off x="0" y="2042615"/>
            <a:ext cx="12192000" cy="4351336"/>
          </a:xfrm>
        </p:spPr>
        <p:txBody>
          <a:bodyPr/>
          <a:lstStyle/>
          <a:p>
            <a:r>
              <a:rPr lang="en-GB" sz="2800" dirty="0">
                <a:effectLst/>
                <a:latin typeface="Aptos" panose="020B0004020202020204" pitchFamily="34" charset="0"/>
                <a:ea typeface="Times New Roman" panose="02020603050405020304" pitchFamily="18" charset="0"/>
                <a:cs typeface="Times New Roman" panose="02020603050405020304" pitchFamily="18" charset="0"/>
              </a:rPr>
              <a:t>The only person which might benefit from gaining access to her research would be</a:t>
            </a:r>
          </a:p>
          <a:p>
            <a:r>
              <a:rPr lang="en-GB" sz="2800" dirty="0">
                <a:effectLst/>
                <a:latin typeface="Aptos" panose="020B0004020202020204" pitchFamily="34" charset="0"/>
                <a:ea typeface="Times New Roman" panose="02020603050405020304" pitchFamily="18" charset="0"/>
                <a:cs typeface="Times New Roman" panose="02020603050405020304" pitchFamily="18" charset="0"/>
              </a:rPr>
              <a:t> Dr. Fox Alaric as he was a Rival Researcher and competitor from a rival company  </a:t>
            </a:r>
          </a:p>
          <a:p>
            <a:r>
              <a:rPr lang="en-GB" sz="2800" dirty="0">
                <a:effectLst/>
                <a:latin typeface="Aptos" panose="020B0004020202020204" pitchFamily="34" charset="0"/>
                <a:ea typeface="Times New Roman" panose="02020603050405020304" pitchFamily="18" charset="0"/>
                <a:cs typeface="Times New Roman" panose="02020603050405020304" pitchFamily="18" charset="0"/>
              </a:rPr>
              <a:t>He may of wanted to steal her discovery and publish it as his research or this research could have been a threat to the interests of powerful corporations and it could  be a case of corporate espionage or government interference related to AI advancements which the rival company had connections with . </a:t>
            </a:r>
            <a:endParaRPr lang="en-US" dirty="0"/>
          </a:p>
        </p:txBody>
      </p:sp>
    </p:spTree>
    <p:extLst>
      <p:ext uri="{BB962C8B-B14F-4D97-AF65-F5344CB8AC3E}">
        <p14:creationId xmlns:p14="http://schemas.microsoft.com/office/powerpoint/2010/main" val="4167343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C278-7519-E147-F749-929273A748CC}"/>
              </a:ext>
            </a:extLst>
          </p:cNvPr>
          <p:cNvSpPr txBox="1">
            <a:spLocks noGrp="1"/>
          </p:cNvSpPr>
          <p:nvPr>
            <p:ph type="title"/>
          </p:nvPr>
        </p:nvSpPr>
        <p:spPr/>
        <p:txBody>
          <a:bodyPr/>
          <a:lstStyle/>
          <a:p>
            <a:pPr lvl="0"/>
            <a:r>
              <a:rPr lang="en-GB"/>
              <a:t>Reflection</a:t>
            </a:r>
          </a:p>
        </p:txBody>
      </p:sp>
      <p:sp>
        <p:nvSpPr>
          <p:cNvPr id="3" name="Content Placeholder 2">
            <a:extLst>
              <a:ext uri="{FF2B5EF4-FFF2-40B4-BE49-F238E27FC236}">
                <a16:creationId xmlns:a16="http://schemas.microsoft.com/office/drawing/2014/main" id="{E0837550-5276-A35F-592D-CE0C67328042}"/>
              </a:ext>
            </a:extLst>
          </p:cNvPr>
          <p:cNvSpPr txBox="1">
            <a:spLocks noGrp="1"/>
          </p:cNvSpPr>
          <p:nvPr>
            <p:ph idx="1"/>
          </p:nvPr>
        </p:nvSpPr>
        <p:spPr>
          <a:xfrm>
            <a:off x="227987" y="1723619"/>
            <a:ext cx="11736024" cy="4983469"/>
          </a:xfrm>
        </p:spPr>
        <p:txBody>
          <a:bodyPr>
            <a:noAutofit/>
          </a:bodyPr>
          <a:lstStyle/>
          <a:p>
            <a:pPr marL="0" lvl="0" indent="0">
              <a:buNone/>
            </a:pPr>
            <a:r>
              <a:rPr lang="en-GB" sz="2000" dirty="0"/>
              <a:t>This assignment was very interesting however I wish I would have had some more information and evidence on the case such as :</a:t>
            </a:r>
          </a:p>
          <a:p>
            <a:pPr marL="0" lvl="0" indent="0">
              <a:buNone/>
            </a:pPr>
            <a:endParaRPr lang="en-GB" sz="2000" dirty="0"/>
          </a:p>
          <a:p>
            <a:pPr lvl="0">
              <a:buFont typeface="Arial" panose="020B0604020202020204" pitchFamily="34" charset="0"/>
              <a:buChar char="•"/>
            </a:pPr>
            <a:r>
              <a:rPr lang="en-GB" sz="2000" dirty="0"/>
              <a:t> Information about her phone, </a:t>
            </a:r>
          </a:p>
          <a:p>
            <a:pPr lvl="0">
              <a:buFont typeface="Arial" panose="020B0604020202020204" pitchFamily="34" charset="0"/>
              <a:buChar char="•"/>
            </a:pPr>
            <a:r>
              <a:rPr lang="en-GB" sz="2000" dirty="0"/>
              <a:t>Who was she texting </a:t>
            </a:r>
          </a:p>
          <a:p>
            <a:pPr lvl="0">
              <a:buFont typeface="Arial" panose="020B0604020202020204" pitchFamily="34" charset="0"/>
              <a:buChar char="•"/>
            </a:pPr>
            <a:r>
              <a:rPr lang="en-GB" sz="2000" dirty="0"/>
              <a:t>Where was her last location </a:t>
            </a:r>
          </a:p>
          <a:p>
            <a:pPr lvl="0">
              <a:buFont typeface="Arial" panose="020B0604020202020204" pitchFamily="34" charset="0"/>
              <a:buChar char="•"/>
            </a:pPr>
            <a:r>
              <a:rPr lang="en-GB" sz="2000" dirty="0"/>
              <a:t>What she was researching online before her disappearance   </a:t>
            </a:r>
          </a:p>
          <a:p>
            <a:pPr lvl="0">
              <a:buFont typeface="Arial" panose="020B0604020202020204" pitchFamily="34" charset="0"/>
              <a:buChar char="•"/>
            </a:pPr>
            <a:endParaRPr lang="en-GB" sz="2000" dirty="0"/>
          </a:p>
          <a:p>
            <a:pPr marL="0" lvl="0" indent="0">
              <a:buNone/>
            </a:pPr>
            <a:r>
              <a:rPr lang="en-GB" sz="2000" dirty="0"/>
              <a:t>Also information on what projects she was working on would have been interesting in order to find out what the disagreements could have been about.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DB19-6436-76EF-99FE-EC9841A0CD65}"/>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8ED40ECB-8CE4-E44D-0FC6-92E827EFA4E5}"/>
              </a:ext>
            </a:extLst>
          </p:cNvPr>
          <p:cNvSpPr>
            <a:spLocks noGrp="1"/>
          </p:cNvSpPr>
          <p:nvPr>
            <p:ph idx="1"/>
          </p:nvPr>
        </p:nvSpPr>
        <p:spPr>
          <a:xfrm>
            <a:off x="838202" y="1825627"/>
            <a:ext cx="11821227" cy="4891602"/>
          </a:xfrm>
        </p:spPr>
        <p:txBody>
          <a:bodyPr/>
          <a:lstStyle/>
          <a:p>
            <a:r>
              <a:rPr lang="en-US" dirty="0">
                <a:hlinkClick r:id="rId2"/>
              </a:rPr>
              <a:t>https://</a:t>
            </a:r>
            <a:r>
              <a:rPr lang="en-US" dirty="0" err="1">
                <a:hlinkClick r:id="rId2"/>
              </a:rPr>
              <a:t>www.bbc.co.uk</a:t>
            </a:r>
            <a:r>
              <a:rPr lang="en-US" dirty="0">
                <a:hlinkClick r:id="rId2"/>
              </a:rPr>
              <a:t>/news/uk-65746524</a:t>
            </a:r>
            <a:r>
              <a:rPr lang="en-GB" dirty="0"/>
              <a:t> </a:t>
            </a:r>
          </a:p>
          <a:p>
            <a:r>
              <a:rPr lang="en-GB" dirty="0">
                <a:hlinkClick r:id="rId3"/>
              </a:rPr>
              <a:t>https://</a:t>
            </a:r>
            <a:r>
              <a:rPr lang="en-GB" dirty="0" err="1">
                <a:hlinkClick r:id="rId3"/>
              </a:rPr>
              <a:t>boraerbasoglu.medium.com</a:t>
            </a:r>
            <a:r>
              <a:rPr lang="en-GB" dirty="0">
                <a:hlinkClick r:id="rId3"/>
              </a:rPr>
              <a:t>/the-sudden-disappearance-of-ai-impact-on-professions-and-adaptability-316bcdf4ea44</a:t>
            </a:r>
            <a:endParaRPr lang="en-GB" dirty="0"/>
          </a:p>
          <a:p>
            <a:r>
              <a:rPr lang="en-GB" dirty="0">
                <a:hlinkClick r:id="rId4"/>
              </a:rPr>
              <a:t>https://</a:t>
            </a:r>
            <a:r>
              <a:rPr lang="en-GB" dirty="0" err="1">
                <a:hlinkClick r:id="rId4"/>
              </a:rPr>
              <a:t>www.bbc.co.uk</a:t>
            </a:r>
            <a:r>
              <a:rPr lang="en-GB" dirty="0">
                <a:hlinkClick r:id="rId4"/>
              </a:rPr>
              <a:t>/news/articles/</a:t>
            </a:r>
            <a:r>
              <a:rPr lang="en-GB" dirty="0" err="1">
                <a:hlinkClick r:id="rId4"/>
              </a:rPr>
              <a:t>cd0el3r2nlko</a:t>
            </a:r>
            <a:endParaRPr lang="en-GB" dirty="0"/>
          </a:p>
        </p:txBody>
      </p:sp>
    </p:spTree>
    <p:extLst>
      <p:ext uri="{BB962C8B-B14F-4D97-AF65-F5344CB8AC3E}">
        <p14:creationId xmlns:p14="http://schemas.microsoft.com/office/powerpoint/2010/main" val="37054353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33</TotalTime>
  <Words>138</Words>
  <Application>Microsoft Office PowerPoint</Application>
  <PresentationFormat>Widescreen</PresentationFormat>
  <Paragraphs>28</Paragraphs>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Quotable</vt:lpstr>
      <vt:lpstr>The disappearance of Dr Hart</vt:lpstr>
      <vt:lpstr>PowerPoint Presentation</vt:lpstr>
      <vt:lpstr>PowerPoint Presentation</vt:lpstr>
      <vt:lpstr>In order to investigate the disappearance of Dr Hart my key evidence was the witness statement found in the case study.   These statements has helped understand what may of happened to dr hart and build some theories on the case .</vt:lpstr>
      <vt:lpstr>Evidence 1:</vt:lpstr>
      <vt:lpstr>Evidence 2:</vt:lpstr>
      <vt:lpstr>Theories and Conclusions</vt:lpstr>
      <vt:lpstr>Main Suspect </vt:lpstr>
      <vt:lpstr>Reflection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dc:title>
  <dc:creator>Ffion Cumberpatch</dc:creator>
  <cp:lastModifiedBy>Celia Ionescu (2417840)</cp:lastModifiedBy>
  <cp:revision>8</cp:revision>
  <dcterms:created xsi:type="dcterms:W3CDTF">2025-02-17T11:57:44Z</dcterms:created>
  <dcterms:modified xsi:type="dcterms:W3CDTF">2025-03-24T02:33:00Z</dcterms:modified>
</cp:coreProperties>
</file>