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24"/>
  </p:notesMasterIdLst>
  <p:handoutMasterIdLst>
    <p:handoutMasterId r:id="rId25"/>
  </p:handoutMasterIdLst>
  <p:sldIdLst>
    <p:sldId id="373" r:id="rId2"/>
    <p:sldId id="374" r:id="rId3"/>
    <p:sldId id="375" r:id="rId4"/>
    <p:sldId id="381" r:id="rId5"/>
    <p:sldId id="380" r:id="rId6"/>
    <p:sldId id="382" r:id="rId7"/>
    <p:sldId id="384" r:id="rId8"/>
    <p:sldId id="383" r:id="rId9"/>
    <p:sldId id="385" r:id="rId10"/>
    <p:sldId id="392" r:id="rId11"/>
    <p:sldId id="386" r:id="rId12"/>
    <p:sldId id="393" r:id="rId13"/>
    <p:sldId id="395" r:id="rId14"/>
    <p:sldId id="387" r:id="rId15"/>
    <p:sldId id="396" r:id="rId16"/>
    <p:sldId id="388" r:id="rId17"/>
    <p:sldId id="389" r:id="rId18"/>
    <p:sldId id="390" r:id="rId19"/>
    <p:sldId id="391" r:id="rId20"/>
    <p:sldId id="376" r:id="rId21"/>
    <p:sldId id="379" r:id="rId22"/>
    <p:sldId id="378" r:id="rId23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62167" autoAdjust="0"/>
  </p:normalViewPr>
  <p:slideViewPr>
    <p:cSldViewPr>
      <p:cViewPr varScale="1">
        <p:scale>
          <a:sx n="72" d="100"/>
          <a:sy n="72" d="100"/>
        </p:scale>
        <p:origin x="126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9072F37-1419-45AA-BD00-2B6A8D8C4B7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22B1D7F-6B7F-4D2E-8AAB-5C23F614A5E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07CBC75F-5193-4DD0-84ED-1FA679B30D67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21053E7E-6EA9-4F1E-9FBD-DE44F64B7BF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67B15773-31EC-41EA-8656-1B36A1DAD8B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6372DB9-F4BD-48C5-9ADB-8E081802442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2DC3624D-4AEF-499F-ABC5-C4495CE76F4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95380408-DCE3-4424-878D-D67ED8B00D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1E95BB8E-399C-4A3E-A434-F0D4C444351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80AB555E-486D-449E-98E1-C283F33FBEB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7AD08E7-009C-428E-80C5-DB7B8FFE3D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DE6E1525-2789-4161-B270-4A7F9486EFE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DF212-A034-4FCE-8104-2647C270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B1CD3A0-050D-407A-AAC0-CD7E70A5B4C4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091C9-E838-4234-99E9-330143C4C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0D824-F0FD-41EE-8583-D3962CBDB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3F41B2E-78C8-4B8A-B67B-37D9150BC6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0013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510E8-A2D3-4AE5-B23B-340F0AB80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6471B11-6530-4E78-BF06-EDF2C3B701EB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DAE70-26F1-410F-93E3-6481D1CE5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4C6CE4-CB46-4728-A190-E80795F00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52D99E5-FDB3-4144-9A67-0DF7A1092C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8747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99C2D-99CD-4C37-9123-7F84EB35F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C52F87C-49E7-4369-9718-BA29103876AA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3A5592D-22C0-4A46-8A76-427C745D1A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E2F322D5-937C-42E5-9CE2-7932E36E37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3825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6D2ED-414C-4525-8CBD-A4A0AA9D8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0D24051-A723-4CAB-AEA0-DF11D89AE46A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7C3B2F61-2A76-4470-8B2C-95A72FF8BC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27C47F5-54B8-43BC-84D2-347FC0508B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377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0451E-B038-40B6-9294-393C732BA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BF54716-E02E-45CC-8753-C8D9E8639E34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639E14C-9EBE-4B25-9DD1-DBE7AC9744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F8D7AF9C-2D71-430D-977D-3B3B96653E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106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37858D-A28D-4EB6-9236-0E5AB7BDC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356206E-1367-49D3-A94F-A86D930F3B89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FAAA7030-3A0B-4776-B5FC-FB0B6211E5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0A6D740-4B7D-4B70-8CAA-893A0E623AB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319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07CE70-F282-4432-9CEE-46F03894B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E7D3963C-D3F2-484B-A4AA-EDAAD6FE3749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306AD081-C136-4EFE-BF81-42FC5C22FE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46ACB9D4-1302-4357-B124-ADD26341CE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6007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1DA61-55E7-4F0B-AE23-ED57CA78A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21A6ACE4-5E0B-4C81-A354-A16A032FDC27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2C32175-DAEB-4E63-9FFC-2FC60FE824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E16CDB78-3C80-4992-87EB-C458FBE02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2583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4333B0-52AD-404D-9279-D2AAE8F4C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5A4779F-1DBE-42EB-82C7-CECF31C97C6D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CDDDD73-B40B-4E75-A7E3-4C6CB71AAC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DF4CE13-269E-4361-ACE6-3EDE570D43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487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EEBA8-F54C-4F10-8BCD-35CEACE58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8862AC9-37A5-49EB-8D7B-9EB835A516B2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FDEA441-74B1-4B96-B42B-AF810931E3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86F790B-CD64-4DC1-BFE8-286FAE9AB1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1459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C4939-8BBC-4EA0-AC25-AE5B6B28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D782D51F-DAD0-4FEC-A0A7-42929DC8715A}" type="datetimeFigureOut">
              <a:rPr lang="en-GB"/>
              <a:pPr>
                <a:defRPr/>
              </a:pPr>
              <a:t>11/11/2018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E5AAA3F-E6DD-4926-B877-8602E54AC3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160E00FE-BC3D-422D-815F-CFE0EE1BFB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105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B8ABF5D-3A45-4B19-9AE8-6411E6F9AA4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8BAA386-5C71-4470-8566-48C68CE0CC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1E546-42FA-495E-9A2C-B006CB5C3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5FD97A5F-F906-4591-B50A-05DD79084E12}" type="datetimeFigureOut">
              <a:rPr lang="en-GB"/>
              <a:pPr>
                <a:defRPr/>
              </a:pPr>
              <a:t>11/11/2018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F498A-F29A-4294-A065-5E761C5903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721AEB27-0483-4D7F-BAA5-F2666D1A0B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pstatic.powys.gov.uk/fileadmin/Docs/CYPP/Young_CAF_Tool_-_Me_and_My_World_en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mc.bu.edu/facdev-medicine/files/2012/03/Dreyfus-skill-level.pdf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joJ0VRbYzc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4">
            <a:extLst>
              <a:ext uri="{FF2B5EF4-FFF2-40B4-BE49-F238E27FC236}">
                <a16:creationId xmlns:a16="http://schemas.microsoft.com/office/drawing/2014/main" id="{B3E1BD40-6C07-4E70-BE95-4CA4197CD6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altLang="en-US" dirty="0"/>
            </a:br>
            <a:endParaRPr lang="en-GB" altLang="en-US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F0D2B0C-3DDE-44A4-93F7-977EC61C5A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1988840"/>
            <a:ext cx="6400800" cy="1752600"/>
          </a:xfrm>
        </p:spPr>
        <p:txBody>
          <a:bodyPr/>
          <a:lstStyle/>
          <a:p>
            <a:pPr>
              <a:defRPr/>
            </a:pPr>
            <a:r>
              <a:rPr lang="en-GB" dirty="0"/>
              <a:t>Strategies for empowerment: 1</a:t>
            </a:r>
          </a:p>
          <a:p>
            <a:pPr>
              <a:defRPr/>
            </a:pPr>
            <a:r>
              <a:rPr lang="en-GB" dirty="0"/>
              <a:t>From conscientization to problem solving: A strategy for advocates</a:t>
            </a:r>
          </a:p>
          <a:p>
            <a:pPr>
              <a:defRPr/>
            </a:pPr>
            <a:r>
              <a:rPr lang="en-GB" dirty="0"/>
              <a:t>Jess Pitman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4F067D-44E7-43FC-9F8C-9C9FC0AA3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of empowerment: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1DF4A-C6B8-4CC9-A03C-AB2A29EA5A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Individual empowerment is believed to be achieved by an accumulation of knowledge and skills (Arber et al. 2011)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8265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FC9E8-FAF2-4841-A787-538BB2138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5" y="1361118"/>
            <a:ext cx="8229600" cy="1143000"/>
          </a:xfrm>
        </p:spPr>
        <p:txBody>
          <a:bodyPr/>
          <a:lstStyle/>
          <a:p>
            <a:r>
              <a:rPr lang="en-GB" dirty="0"/>
              <a:t>1. Conscientizacao/ Critical consciousness/ </a:t>
            </a:r>
            <a:r>
              <a:rPr lang="en-GB" b="1" dirty="0"/>
              <a:t>conscientization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88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053D4-53CD-4149-9568-62239547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“learning to perceive social, political, and economic contradictions and to take action against the oppressive elements of reality”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(Freire, 1970, p. 35)</a:t>
            </a:r>
          </a:p>
        </p:txBody>
      </p:sp>
    </p:spTree>
    <p:extLst>
      <p:ext uri="{BB962C8B-B14F-4D97-AF65-F5344CB8AC3E}">
        <p14:creationId xmlns:p14="http://schemas.microsoft.com/office/powerpoint/2010/main" val="1793019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CF087-3F61-4034-B1C8-931AF0963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“which must be forged with, not for the oppressed (whether individuals or peoples) in the incessant struggle to regain their humanity” </a:t>
            </a:r>
          </a:p>
          <a:p>
            <a:endParaRPr lang="en-GB" dirty="0"/>
          </a:p>
          <a:p>
            <a:r>
              <a:rPr lang="en-GB" dirty="0"/>
              <a:t>Freire (1970, p. 48).</a:t>
            </a:r>
          </a:p>
        </p:txBody>
      </p:sp>
    </p:spTree>
    <p:extLst>
      <p:ext uri="{BB962C8B-B14F-4D97-AF65-F5344CB8AC3E}">
        <p14:creationId xmlns:p14="http://schemas.microsoft.com/office/powerpoint/2010/main" val="2405308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FD1EC-CDF2-41A4-AFD3-E113D32A2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476672"/>
            <a:ext cx="8229600" cy="3917032"/>
          </a:xfrm>
        </p:spPr>
        <p:txBody>
          <a:bodyPr/>
          <a:lstStyle/>
          <a:p>
            <a:r>
              <a:rPr lang="en-GB" dirty="0"/>
              <a:t>“Freire’s work suggests that people are not only capable of addressing and resolving their own concerns, they are the only ones who can do so.”</a:t>
            </a:r>
          </a:p>
          <a:p>
            <a:endParaRPr lang="en-GB" dirty="0"/>
          </a:p>
          <a:p>
            <a:r>
              <a:rPr lang="en-GB" dirty="0"/>
              <a:t>Formal advocates such as social workers may use strengths- and empowerment-based approaches in their work</a:t>
            </a:r>
          </a:p>
          <a:p>
            <a:endParaRPr lang="en-GB" dirty="0"/>
          </a:p>
          <a:p>
            <a:pPr algn="r"/>
            <a:r>
              <a:rPr lang="en-GB" dirty="0" err="1"/>
              <a:t>Hegar</a:t>
            </a:r>
            <a:r>
              <a:rPr lang="en-GB" dirty="0"/>
              <a:t> (2012 p.163)</a:t>
            </a:r>
          </a:p>
        </p:txBody>
      </p:sp>
    </p:spTree>
    <p:extLst>
      <p:ext uri="{BB962C8B-B14F-4D97-AF65-F5344CB8AC3E}">
        <p14:creationId xmlns:p14="http://schemas.microsoft.com/office/powerpoint/2010/main" val="2167117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B08B5-8289-40D1-9C95-71DF59935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How to do it as an advocate: </a:t>
            </a:r>
            <a:r>
              <a:rPr lang="en-GB" dirty="0"/>
              <a:t>Problematising (Freire, 1970)</a:t>
            </a:r>
          </a:p>
        </p:txBody>
      </p:sp>
      <p:pic>
        <p:nvPicPr>
          <p:cNvPr id="1026" name="Picture 2" descr="https://i2-prod.walesonline.co.uk/incoming/article9992297.ece/ALTERNATES/s615/Empty.jpg">
            <a:extLst>
              <a:ext uri="{FF2B5EF4-FFF2-40B4-BE49-F238E27FC236}">
                <a16:creationId xmlns:a16="http://schemas.microsoft.com/office/drawing/2014/main" id="{EE43901D-811D-4219-9B39-6357A06DAE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62" y="1610519"/>
            <a:ext cx="5857875" cy="389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0741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disadvantage disability access wales">
            <a:extLst>
              <a:ext uri="{FF2B5EF4-FFF2-40B4-BE49-F238E27FC236}">
                <a16:creationId xmlns:a16="http://schemas.microsoft.com/office/drawing/2014/main" id="{BB3EE8BC-C7A5-42CA-A7C3-A5FEE15959B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13690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110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A890210-1795-47C5-95DB-23F2F703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problems…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8DFF252-CDA3-4422-94E5-1FCE7DC9C8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437" y="1512530"/>
            <a:ext cx="6337126" cy="38329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50B73E-1F86-4CAD-8345-4FAD3ABA21A3}"/>
              </a:ext>
            </a:extLst>
          </p:cNvPr>
          <p:cNvSpPr txBox="1"/>
          <p:nvPr/>
        </p:nvSpPr>
        <p:spPr>
          <a:xfrm>
            <a:off x="4716016" y="4221088"/>
            <a:ext cx="19527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Pitman (2016)</a:t>
            </a:r>
          </a:p>
        </p:txBody>
      </p:sp>
    </p:spTree>
    <p:extLst>
      <p:ext uri="{BB962C8B-B14F-4D97-AF65-F5344CB8AC3E}">
        <p14:creationId xmlns:p14="http://schemas.microsoft.com/office/powerpoint/2010/main" val="2680154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7EB23-7A91-4D73-A940-9CFFD4D87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7032"/>
          </a:xfrm>
        </p:spPr>
        <p:txBody>
          <a:bodyPr/>
          <a:lstStyle/>
          <a:p>
            <a:r>
              <a:rPr lang="en-GB" dirty="0"/>
              <a:t>Works in group advocacy</a:t>
            </a:r>
          </a:p>
          <a:p>
            <a:r>
              <a:rPr lang="en-GB" dirty="0"/>
              <a:t>Manages to target some issues that may not be conscious to people who live in the areas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445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CB618-A94B-43E9-A353-4FFD750D5E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it is used: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799EA-8C15-47C3-8A0F-A0083C80C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Team Around the Family work with children and families </a:t>
            </a:r>
          </a:p>
          <a:p>
            <a:r>
              <a:rPr lang="en-GB" dirty="0">
                <a:hlinkClick r:id="rId2"/>
              </a:rPr>
              <a:t>TAF Our World form for primary age children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And then…</a:t>
            </a:r>
          </a:p>
          <a:p>
            <a:r>
              <a:rPr lang="en-GB" dirty="0"/>
              <a:t>Solution Focussed Work </a:t>
            </a:r>
          </a:p>
        </p:txBody>
      </p:sp>
    </p:spTree>
    <p:extLst>
      <p:ext uri="{BB962C8B-B14F-4D97-AF65-F5344CB8AC3E}">
        <p14:creationId xmlns:p14="http://schemas.microsoft.com/office/powerpoint/2010/main" val="2978335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F1D29-97F6-4D79-BFAA-C10B2CD739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From problematising to solution focussed work…</a:t>
            </a:r>
          </a:p>
        </p:txBody>
      </p:sp>
    </p:spTree>
    <p:extLst>
      <p:ext uri="{BB962C8B-B14F-4D97-AF65-F5344CB8AC3E}">
        <p14:creationId xmlns:p14="http://schemas.microsoft.com/office/powerpoint/2010/main" val="245593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A4632-A4D0-483E-B5FC-E6057C923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is the client?</a:t>
            </a:r>
          </a:p>
        </p:txBody>
      </p:sp>
      <p:pic>
        <p:nvPicPr>
          <p:cNvPr id="4098" name="Picture 2" descr="Image result for novice to expert scale">
            <a:extLst>
              <a:ext uri="{FF2B5EF4-FFF2-40B4-BE49-F238E27FC236}">
                <a16:creationId xmlns:a16="http://schemas.microsoft.com/office/drawing/2014/main" id="{C65BF0A7-01CF-4961-B2A9-0DB6AF1BE7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16" y="1268760"/>
            <a:ext cx="8229600" cy="346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hlinkClick r:id="rId3"/>
            <a:extLst>
              <a:ext uri="{FF2B5EF4-FFF2-40B4-BE49-F238E27FC236}">
                <a16:creationId xmlns:a16="http://schemas.microsoft.com/office/drawing/2014/main" id="{C8EDBB38-650A-47A1-AFB5-F5C8B4D05CFF}"/>
              </a:ext>
            </a:extLst>
          </p:cNvPr>
          <p:cNvSpPr txBox="1"/>
          <p:nvPr/>
        </p:nvSpPr>
        <p:spPr>
          <a:xfrm>
            <a:off x="976785" y="4869160"/>
            <a:ext cx="7190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Based on the Dreyfuss model of Skill Acquisition (2004)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971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solution focussed approach examples">
            <a:extLst>
              <a:ext uri="{FF2B5EF4-FFF2-40B4-BE49-F238E27FC236}">
                <a16:creationId xmlns:a16="http://schemas.microsoft.com/office/drawing/2014/main" id="{5922B266-AB9C-4C00-9E18-8D4FB73AA9C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819005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582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9A40C-9E9B-4438-B574-C151B10CA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143000"/>
          </a:xfrm>
        </p:spPr>
        <p:txBody>
          <a:bodyPr/>
          <a:lstStyle/>
          <a:p>
            <a:r>
              <a:rPr lang="en-GB" dirty="0"/>
              <a:t>If the client has the ability to problem solve then they should be encouraged to do so.</a:t>
            </a:r>
          </a:p>
        </p:txBody>
      </p:sp>
    </p:spTree>
    <p:extLst>
      <p:ext uri="{BB962C8B-B14F-4D97-AF65-F5344CB8AC3E}">
        <p14:creationId xmlns:p14="http://schemas.microsoft.com/office/powerpoint/2010/main" val="1646359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3AD6F-64BE-4287-B097-F5911E338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focussed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AEAFD-6474-4B1C-AE42-E803AF4E7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in the United States in the 1980s and 1990s by a group of people including Steve de Shazer and </a:t>
            </a:r>
            <a:r>
              <a:rPr lang="en-GB" dirty="0" err="1"/>
              <a:t>Insoo</a:t>
            </a:r>
            <a:r>
              <a:rPr lang="en-GB" dirty="0"/>
              <a:t> Kim Berg (</a:t>
            </a:r>
            <a:r>
              <a:rPr lang="en-GB" dirty="0" err="1"/>
              <a:t>Shennan</a:t>
            </a:r>
            <a:r>
              <a:rPr lang="en-GB" dirty="0"/>
              <a:t>, 2014). From the beginning, this approach has been used with children and young people as well as adults</a:t>
            </a:r>
          </a:p>
        </p:txBody>
      </p:sp>
    </p:spTree>
    <p:extLst>
      <p:ext uri="{BB962C8B-B14F-4D97-AF65-F5344CB8AC3E}">
        <p14:creationId xmlns:p14="http://schemas.microsoft.com/office/powerpoint/2010/main" val="30707252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84E81-CCC5-41C8-B954-7DC00CD9B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Focussed work helps: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D162B-D1A7-487D-8194-5C36B85A6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Ask questions rather than “selling” answers</a:t>
            </a:r>
          </a:p>
          <a:p>
            <a:r>
              <a:rPr lang="en-GB" sz="2000" dirty="0"/>
              <a:t>Notice and reinforce evidence of the client’s positive qualities, strengths, resources, and general competence to solve their own problems</a:t>
            </a:r>
          </a:p>
          <a:p>
            <a:r>
              <a:rPr lang="en-GB" sz="2000" dirty="0"/>
              <a:t>Work with what people can do rather than focusing on what they can’t do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3086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DDD9CD-F81A-486F-9AC4-3A1F9B4C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3917032"/>
          </a:xfrm>
        </p:spPr>
        <p:txBody>
          <a:bodyPr/>
          <a:lstStyle/>
          <a:p>
            <a:r>
              <a:rPr lang="en-GB" sz="2400" dirty="0"/>
              <a:t>Pinpoint the behaviours a client is already engaging in that are helpful and effective and find new ways to facilitate problem-solving through these behaviours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Focus on the details of the solution instead of the problem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Develop action plans that work for the client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380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D136B-DF80-464F-9099-B6CDF03CF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3917032"/>
          </a:xfrm>
        </p:spPr>
        <p:txBody>
          <a:bodyPr/>
          <a:lstStyle/>
          <a:p>
            <a:r>
              <a:rPr lang="en-GB" sz="2400" i="1" dirty="0"/>
              <a:t>The solution-focused practitioner believes that people are competent, and that given a climate where they can experience their competency they are able to solve their own problems, enabling them to live a richer life</a:t>
            </a:r>
            <a:r>
              <a:rPr lang="en-GB" dirty="0"/>
              <a:t> </a:t>
            </a:r>
            <a:r>
              <a:rPr lang="en-GB" sz="2400" dirty="0"/>
              <a:t>(Corey, 2013).</a:t>
            </a:r>
          </a:p>
          <a:p>
            <a:endParaRPr lang="en-GB" dirty="0"/>
          </a:p>
          <a:p>
            <a:r>
              <a:rPr lang="en-GB" sz="2400" dirty="0"/>
              <a:t>Solution-focused therapy can also work well in crisis intervention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4493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4DB4C-CE2C-4F77-89A6-9494DBE39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B3573-2E64-4728-9F67-BC8786818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Raising consciousness of people who have less power than others is a strategy that advocates can use in their work </a:t>
            </a:r>
          </a:p>
          <a:p>
            <a:r>
              <a:rPr lang="en-GB" sz="2000" dirty="0"/>
              <a:t>Problematising (Freire, 1970) is looking at sometimes unconscious problems within their communities and personal lives. </a:t>
            </a:r>
          </a:p>
          <a:p>
            <a:r>
              <a:rPr lang="en-GB" sz="2000" dirty="0"/>
              <a:t>Sometimes an advocate can use solution focussed work to help the client understand the power they already have. </a:t>
            </a:r>
          </a:p>
          <a:p>
            <a:r>
              <a:rPr lang="en-GB" sz="2000" dirty="0"/>
              <a:t>Next week we shall look at the a strategy when the client </a:t>
            </a:r>
            <a:r>
              <a:rPr lang="en-GB" sz="2000" b="1" i="1" dirty="0"/>
              <a:t>cannot problem solve for themselves. </a:t>
            </a:r>
          </a:p>
        </p:txBody>
      </p:sp>
    </p:spTree>
    <p:extLst>
      <p:ext uri="{BB962C8B-B14F-4D97-AF65-F5344CB8AC3E}">
        <p14:creationId xmlns:p14="http://schemas.microsoft.com/office/powerpoint/2010/main" val="3571886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57EC9-34BA-4D78-9C6A-304BB5F76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Elmo say?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76244-EDE4-4A5E-BA4E-83728FE04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what does Elmo say about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566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D179-3491-46E1-9786-F836A73F0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26580-0588-4FB3-98A9-B7AFF91813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Arber, M.S., </a:t>
            </a:r>
            <a:r>
              <a:rPr lang="en-GB" sz="2400" dirty="0" err="1"/>
              <a:t>Maton</a:t>
            </a:r>
            <a:r>
              <a:rPr lang="en-GB" sz="2400" dirty="0"/>
              <a:t>, K.I., </a:t>
            </a:r>
            <a:r>
              <a:rPr lang="en-GB" sz="2400" dirty="0" err="1"/>
              <a:t>Siedman</a:t>
            </a:r>
            <a:r>
              <a:rPr lang="en-GB" sz="2400" dirty="0"/>
              <a:t>, E. (2011)</a:t>
            </a:r>
          </a:p>
          <a:p>
            <a:pPr marL="0" indent="0">
              <a:buNone/>
            </a:pPr>
            <a:r>
              <a:rPr lang="en-GB" sz="2400" i="1" dirty="0"/>
              <a:t>Empowering Settings and Voices for Social Change</a:t>
            </a:r>
            <a:r>
              <a:rPr lang="en-GB" sz="2400" dirty="0"/>
              <a:t>. Oxford. Oxford University Press.</a:t>
            </a:r>
          </a:p>
          <a:p>
            <a:pPr marL="0" indent="0">
              <a:buNone/>
            </a:pPr>
            <a:r>
              <a:rPr lang="en-GB" sz="2400" dirty="0"/>
              <a:t>Corey, G. (2013</a:t>
            </a:r>
            <a:r>
              <a:rPr lang="en-GB" sz="2400" i="1" dirty="0"/>
              <a:t>). Theory and practice of counselling</a:t>
            </a:r>
            <a:r>
              <a:rPr lang="en-GB" sz="2400" dirty="0"/>
              <a:t>. Mason: Cengage Learning</a:t>
            </a:r>
          </a:p>
          <a:p>
            <a:pPr marL="0" indent="0">
              <a:buNone/>
            </a:pPr>
            <a:r>
              <a:rPr lang="en-GB" sz="2400" dirty="0"/>
              <a:t>Pitman, J.B. (2016) </a:t>
            </a:r>
            <a:r>
              <a:rPr lang="en-GB" sz="2400" i="1" dirty="0"/>
              <a:t>Capturing capital: Exploring identity capital (IC) from the perspective of parents who attend parenting groups in Flying Start areas, and the implications for practice</a:t>
            </a:r>
            <a:r>
              <a:rPr lang="en-GB" sz="2400" dirty="0"/>
              <a:t>. Symposium: Exploring and responding to child issues of poverty. Presentation. Dublin. EECERA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928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ture generations Well being 2015  -  Compatibility Mode" id="{A1EA09F6-33EA-407D-AFD6-B5282C78A133}" vid="{431667DE-7C0A-4F91-BF1D-B51BF50D1099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738</TotalTime>
  <Words>661</Words>
  <Application>Microsoft Office PowerPoint</Application>
  <PresentationFormat>On-screen Show (4:3)</PresentationFormat>
  <Paragraphs>64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MS PGothic</vt:lpstr>
      <vt:lpstr>MS PGothic</vt:lpstr>
      <vt:lpstr>Arial</vt:lpstr>
      <vt:lpstr>Myriad Pro</vt:lpstr>
      <vt:lpstr>Times</vt:lpstr>
      <vt:lpstr>20140311PresentationUWTSDTemplate</vt:lpstr>
      <vt:lpstr> </vt:lpstr>
      <vt:lpstr>Strategies of empowerment:</vt:lpstr>
      <vt:lpstr>1. Conscientizacao/ Critical consciousness/ conscientization</vt:lpstr>
      <vt:lpstr>PowerPoint Presentation</vt:lpstr>
      <vt:lpstr>PowerPoint Presentation</vt:lpstr>
      <vt:lpstr>PowerPoint Presentation</vt:lpstr>
      <vt:lpstr>How to do it as an advocate: Problematising (Freire, 1970)</vt:lpstr>
      <vt:lpstr>PowerPoint Presentation</vt:lpstr>
      <vt:lpstr>Individual problems…</vt:lpstr>
      <vt:lpstr>PowerPoint Presentation</vt:lpstr>
      <vt:lpstr>Where it is used:</vt:lpstr>
      <vt:lpstr>From problematising to solution focussed work…</vt:lpstr>
      <vt:lpstr>Where is the client?</vt:lpstr>
      <vt:lpstr>PowerPoint Presentation</vt:lpstr>
      <vt:lpstr>If the client has the ability to problem solve then they should be encouraged to do so.</vt:lpstr>
      <vt:lpstr>Solution focussed approaches</vt:lpstr>
      <vt:lpstr>Solution Focussed work helps:</vt:lpstr>
      <vt:lpstr>PowerPoint Presentation</vt:lpstr>
      <vt:lpstr>PowerPoint Presentation</vt:lpstr>
      <vt:lpstr>Conclusion</vt:lpstr>
      <vt:lpstr>What does Elmo say? </vt:lpstr>
      <vt:lpstr>References 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Jessica Pitman (1503004)</dc:creator>
  <cp:keywords>templed, dempled, thempled, powerpoint, bwrdd, fwrdd, iaith, cymraeg, gymraeg, chymraeg, cyflwyniadau, gyflwyniadau, chyflwyniadau, delwedd, ddelwedd,</cp:keywords>
  <cp:lastModifiedBy>Jessica Pitman (1503004)</cp:lastModifiedBy>
  <cp:revision>25</cp:revision>
  <dcterms:created xsi:type="dcterms:W3CDTF">2018-11-11T08:11:44Z</dcterms:created>
  <dcterms:modified xsi:type="dcterms:W3CDTF">2018-11-11T20:29:49Z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