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64" r:id="rId3"/>
    <p:sldId id="257" r:id="rId4"/>
    <p:sldId id="262" r:id="rId5"/>
    <p:sldId id="258" r:id="rId6"/>
    <p:sldId id="259" r:id="rId7"/>
    <p:sldId id="265" r:id="rId8"/>
    <p:sldId id="263" r:id="rId9"/>
    <p:sldId id="260" r:id="rId10"/>
    <p:sldId id="261" r:id="rId11"/>
  </p:sldIdLst>
  <p:sldSz cx="12192000" cy="6858000"/>
  <p:notesSz cx="6858000" cy="9144000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CC"/>
    <a:srgbClr val="FF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yle moyen 2 - Accentuation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E3FDE45-AF77-4B5C-9715-49D594BDF05E}" styleName="Style léger 1 - Accentuation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616DA210-FB5B-4158-B5E0-FEB733F419BA}" styleName="Style clair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8799B23B-EC83-4686-B30A-512413B5E67A}" styleName="Style léger 3 - Accentuation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BDBED569-4797-4DF1-A0F4-6AAB3CD982D8}" styleName="Style léger 3 - Accentuation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43" d="100"/>
          <a:sy n="43" d="100"/>
        </p:scale>
        <p:origin x="42" y="6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04F3A1-0A41-4B32-8BD1-FF31353ED21B}" type="datetimeFigureOut">
              <a:rPr lang="fr-FR" smtClean="0"/>
              <a:t>28/04/2019</a:t>
            </a:fld>
            <a:endParaRPr lang="fr-FR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r-FR"/>
          </a:p>
        </p:txBody>
      </p:sp>
      <p:sp>
        <p:nvSpPr>
          <p:cNvPr id="5" name="Espace réservé des not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0E41BE-061A-4D2F-9305-77944127D47B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7441819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8E0FD807-9B29-4DE8-835E-3401DE3DF5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0DE8FBA8-36C2-468C-A82F-F7A71A2363B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/>
              <a:t>Modifiez le style des sous-titres du masque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D8B7C3A3-3967-4FAF-B0CF-3892216181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D7011-A2AD-4732-8798-63B0A0710D4F}" type="datetimeFigureOut">
              <a:rPr lang="fr-FR" smtClean="0"/>
              <a:t>28/04/2019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C145C01D-4E9D-4EFD-86D1-99005A820B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6B2BD622-AE14-4601-A876-A79E1EA871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27AAB7-BC2C-4E74-B7C7-987968222D55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0364886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79BC3C7-DF7F-4005-925D-C85B019740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D0D2F4E6-9C3E-404C-A119-F0AB727FBE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C0DFC7EA-12E2-4610-A217-907B064365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D7011-A2AD-4732-8798-63B0A0710D4F}" type="datetimeFigureOut">
              <a:rPr lang="fr-FR" smtClean="0"/>
              <a:t>28/04/2019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2D7BFE07-A7E4-4146-8A5A-7B40BC95A9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E455B4A0-0E4D-4AE9-87C4-3FC8ECDD59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27AAB7-BC2C-4E74-B7C7-987968222D55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9248347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D922336B-BFCA-4550-9717-AA2917F01B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E0E7EF8D-6524-436A-963F-3BA17C8D0B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DB75EC01-E719-465E-9ECC-AE1908FFE4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D7011-A2AD-4732-8798-63B0A0710D4F}" type="datetimeFigureOut">
              <a:rPr lang="fr-FR" smtClean="0"/>
              <a:t>28/04/2019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96E2ACCA-8240-46BA-8CDA-BE06541913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0FCBCA79-0686-4406-A29A-708CBC8772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27AAB7-BC2C-4E74-B7C7-987968222D55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1240651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9E11AC66-44EE-4C86-8C42-761C6BAACD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994CCEBB-2D1C-4D43-9A81-C845348459F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89877054-F1A0-4C45-987D-BFEADD72C3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0162B489-203F-42AA-A32B-5E64B1C8E0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D7011-A2AD-4732-8798-63B0A0710D4F}" type="datetimeFigureOut">
              <a:rPr lang="fr-FR" smtClean="0"/>
              <a:t>28/04/2019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56563806-390D-4F35-88EB-FB96419DB8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222331A1-AE34-48F3-A512-5DE7BFFC81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27AAB7-BC2C-4E74-B7C7-987968222D55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606749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65E42395-10DC-42D1-80B7-F3E0D2D978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45499390-1134-4713-BC00-B42F2529A6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430BDB26-C96B-42FD-B6E1-AB1DC2AD12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u texte 4">
            <a:extLst>
              <a:ext uri="{FF2B5EF4-FFF2-40B4-BE49-F238E27FC236}">
                <a16:creationId xmlns:a16="http://schemas.microsoft.com/office/drawing/2014/main" id="{0BBE176A-D116-4EBA-80A5-4E2818293DF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6" name="Espace réservé du contenu 5">
            <a:extLst>
              <a:ext uri="{FF2B5EF4-FFF2-40B4-BE49-F238E27FC236}">
                <a16:creationId xmlns:a16="http://schemas.microsoft.com/office/drawing/2014/main" id="{39EC42A2-0126-4EDC-B8F3-4E5AE0DFA8F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7" name="Espace réservé de la date 6">
            <a:extLst>
              <a:ext uri="{FF2B5EF4-FFF2-40B4-BE49-F238E27FC236}">
                <a16:creationId xmlns:a16="http://schemas.microsoft.com/office/drawing/2014/main" id="{3C42F72B-402F-4B13-A6AF-2A69550E93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D7011-A2AD-4732-8798-63B0A0710D4F}" type="datetimeFigureOut">
              <a:rPr lang="fr-FR" smtClean="0"/>
              <a:t>28/04/2019</a:t>
            </a:fld>
            <a:endParaRPr lang="fr-FR"/>
          </a:p>
        </p:txBody>
      </p:sp>
      <p:sp>
        <p:nvSpPr>
          <p:cNvPr id="8" name="Espace réservé du pied de page 7">
            <a:extLst>
              <a:ext uri="{FF2B5EF4-FFF2-40B4-BE49-F238E27FC236}">
                <a16:creationId xmlns:a16="http://schemas.microsoft.com/office/drawing/2014/main" id="{8E153DCF-5D99-4D28-91B7-8D040FBBA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9" name="Espace réservé du numéro de diapositive 8">
            <a:extLst>
              <a:ext uri="{FF2B5EF4-FFF2-40B4-BE49-F238E27FC236}">
                <a16:creationId xmlns:a16="http://schemas.microsoft.com/office/drawing/2014/main" id="{0884CE2A-55ED-42A8-80F6-41FE44EE92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27AAB7-BC2C-4E74-B7C7-987968222D55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667170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C2DFEE55-9A4F-4400-8CD6-5741DDB915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e la date 2">
            <a:extLst>
              <a:ext uri="{FF2B5EF4-FFF2-40B4-BE49-F238E27FC236}">
                <a16:creationId xmlns:a16="http://schemas.microsoft.com/office/drawing/2014/main" id="{2EF67268-ABBF-4C7E-9E5D-7832FBFA75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D7011-A2AD-4732-8798-63B0A0710D4F}" type="datetimeFigureOut">
              <a:rPr lang="fr-FR" smtClean="0"/>
              <a:t>28/04/2019</a:t>
            </a:fld>
            <a:endParaRPr lang="fr-FR"/>
          </a:p>
        </p:txBody>
      </p:sp>
      <p:sp>
        <p:nvSpPr>
          <p:cNvPr id="4" name="Espace réservé du pied de page 3">
            <a:extLst>
              <a:ext uri="{FF2B5EF4-FFF2-40B4-BE49-F238E27FC236}">
                <a16:creationId xmlns:a16="http://schemas.microsoft.com/office/drawing/2014/main" id="{CB9B14E9-2AC9-4723-94BD-400D1A79D9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405809B5-65AD-4792-99F3-DC5752E5E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27AAB7-BC2C-4E74-B7C7-987968222D55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3012184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>
            <a:extLst>
              <a:ext uri="{FF2B5EF4-FFF2-40B4-BE49-F238E27FC236}">
                <a16:creationId xmlns:a16="http://schemas.microsoft.com/office/drawing/2014/main" id="{B526592A-0F68-4837-B5D7-8597F624F6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D7011-A2AD-4732-8798-63B0A0710D4F}" type="datetimeFigureOut">
              <a:rPr lang="fr-FR" smtClean="0"/>
              <a:t>28/04/2019</a:t>
            </a:fld>
            <a:endParaRPr lang="fr-FR"/>
          </a:p>
        </p:txBody>
      </p:sp>
      <p:sp>
        <p:nvSpPr>
          <p:cNvPr id="3" name="Espace réservé du pied de page 2">
            <a:extLst>
              <a:ext uri="{FF2B5EF4-FFF2-40B4-BE49-F238E27FC236}">
                <a16:creationId xmlns:a16="http://schemas.microsoft.com/office/drawing/2014/main" id="{A730923A-0C94-4663-836B-B30DB75C17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346B6C92-770D-4528-9A6F-099E118643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27AAB7-BC2C-4E74-B7C7-987968222D55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0955006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63303A03-F9F4-4D39-B28A-A701E701DC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9F7D3747-5FCA-4E6B-970F-FA3B41CBA6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98936577-90F2-49EE-8038-D2998DC768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1204FAC4-88B0-4854-BC63-FFB20214C6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D7011-A2AD-4732-8798-63B0A0710D4F}" type="datetimeFigureOut">
              <a:rPr lang="fr-FR" smtClean="0"/>
              <a:t>28/04/2019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DDD703AB-966D-4E51-8815-8DDA3ED272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8D922EA9-8692-490F-82D8-FC55642258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27AAB7-BC2C-4E74-B7C7-987968222D55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5246852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959422F3-DB63-450D-89CC-4B4B75AD27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pour une image  2">
            <a:extLst>
              <a:ext uri="{FF2B5EF4-FFF2-40B4-BE49-F238E27FC236}">
                <a16:creationId xmlns:a16="http://schemas.microsoft.com/office/drawing/2014/main" id="{0135661E-11A2-47B6-A06C-EA437C86315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r-FR"/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3BA22022-B191-48EC-83A0-06BEA230454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13AE3500-3CCF-48A5-88D2-3FC46CAA48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D7011-A2AD-4732-8798-63B0A0710D4F}" type="datetimeFigureOut">
              <a:rPr lang="fr-FR" smtClean="0"/>
              <a:t>28/04/2019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8F05D552-F196-4462-92DF-E0FE08806B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5ABEC826-5F48-4260-A4A6-185E19FCF5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27AAB7-BC2C-4E74-B7C7-987968222D55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5255043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B929535A-CB7B-4DCD-A487-C8FCAD885B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vertical 2">
            <a:extLst>
              <a:ext uri="{FF2B5EF4-FFF2-40B4-BE49-F238E27FC236}">
                <a16:creationId xmlns:a16="http://schemas.microsoft.com/office/drawing/2014/main" id="{C6E75657-3EF1-47A1-A3F8-1417574152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7731F153-C60E-4217-BD05-62772BA4F6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D7011-A2AD-4732-8798-63B0A0710D4F}" type="datetimeFigureOut">
              <a:rPr lang="fr-FR" smtClean="0"/>
              <a:t>28/04/2019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AA883DBA-2EF4-49F9-9BBA-CCB074F48F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FB196F8B-B156-4BDB-867A-F1D6038FE1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27AAB7-BC2C-4E74-B7C7-987968222D55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0823313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>
            <a:extLst>
              <a:ext uri="{FF2B5EF4-FFF2-40B4-BE49-F238E27FC236}">
                <a16:creationId xmlns:a16="http://schemas.microsoft.com/office/drawing/2014/main" id="{8CE1B19B-4A8E-4599-9878-D78A4EB81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vertical 2">
            <a:extLst>
              <a:ext uri="{FF2B5EF4-FFF2-40B4-BE49-F238E27FC236}">
                <a16:creationId xmlns:a16="http://schemas.microsoft.com/office/drawing/2014/main" id="{F78AD989-60EB-4EA8-B6D6-0D56338E01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D3B9D5BC-B4B4-4CC8-ADDE-A97E0C3997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D7011-A2AD-4732-8798-63B0A0710D4F}" type="datetimeFigureOut">
              <a:rPr lang="fr-FR" smtClean="0"/>
              <a:t>28/04/2019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77B476ED-E8AD-4A8D-BCFD-4CDFAE97AA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C802E51C-9248-489F-AFB7-171B9F6726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27AAB7-BC2C-4E74-B7C7-987968222D55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6994124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>
            <a:extLst>
              <a:ext uri="{FF2B5EF4-FFF2-40B4-BE49-F238E27FC236}">
                <a16:creationId xmlns:a16="http://schemas.microsoft.com/office/drawing/2014/main" id="{C635616C-A395-42F3-B779-2E7DF7D31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E3D4B2B0-E794-4C15-976C-8CEAEA443D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00137D61-2597-4394-BB94-74B218E81C9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5D7011-A2AD-4732-8798-63B0A0710D4F}" type="datetimeFigureOut">
              <a:rPr lang="fr-FR" smtClean="0"/>
              <a:t>28/04/2019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040F49CE-8F7B-4371-A2EE-84856F590C8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64C5066F-8313-4BD7-A78F-C83B56A850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27AAB7-BC2C-4E74-B7C7-987968222D55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560984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hyperlink" Target="https://cracotteetpyjama.fr/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7" Type="http://schemas.openxmlformats.org/officeDocument/2006/relationships/image" Target="../media/image8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g"/><Relationship Id="rId5" Type="http://schemas.openxmlformats.org/officeDocument/2006/relationships/image" Target="../media/image6.jpg"/><Relationship Id="rId4" Type="http://schemas.openxmlformats.org/officeDocument/2006/relationships/image" Target="../media/image5.jp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martinsights.com/managing-digital-marketing/essential-platforms-cmos-monitor-marketing/" TargetMode="External"/><Relationship Id="rId3" Type="http://schemas.openxmlformats.org/officeDocument/2006/relationships/hyperlink" Target="https://www.smartinsights.com/digital-marketing-platforms/important-marketing-channels-measure-roi/" TargetMode="External"/><Relationship Id="rId7" Type="http://schemas.openxmlformats.org/officeDocument/2006/relationships/hyperlink" Target="https://www.clickx.io/monitor-digital-marketing-results/" TargetMode="External"/><Relationship Id="rId2" Type="http://schemas.openxmlformats.org/officeDocument/2006/relationships/hyperlink" Target="https://blog.hubspot.com/marketing/what-is-digital-marketi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nicca.co.uk/blog/free-social-audit-tools/" TargetMode="External"/><Relationship Id="rId5" Type="http://schemas.openxmlformats.org/officeDocument/2006/relationships/hyperlink" Target="https://cracotteetpyjama.fr/" TargetMode="External"/><Relationship Id="rId4" Type="http://schemas.openxmlformats.org/officeDocument/2006/relationships/hyperlink" Target="https://freshsparks.com/digital-marketing-succes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6779C01A-1D9F-4C01-AEE7-641926D46E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680244"/>
            <a:ext cx="9144000" cy="2387600"/>
          </a:xfrm>
        </p:spPr>
        <p:txBody>
          <a:bodyPr>
            <a:normAutofit/>
          </a:bodyPr>
          <a:lstStyle/>
          <a:p>
            <a:r>
              <a:rPr lang="fr-FR" sz="8800" dirty="0">
                <a:solidFill>
                  <a:schemeClr val="accent2"/>
                </a:solidFill>
                <a:latin typeface="Brush Script MT" panose="03060802040406070304" pitchFamily="66" charset="0"/>
              </a:rPr>
              <a:t>Cracotte &amp; Pyjama</a:t>
            </a:r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6646D9F9-2B6B-4846-A4B7-3BE2587723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067844"/>
            <a:ext cx="9144000" cy="1655762"/>
          </a:xfrm>
        </p:spPr>
        <p:txBody>
          <a:bodyPr>
            <a:normAutofit/>
          </a:bodyPr>
          <a:lstStyle/>
          <a:p>
            <a:r>
              <a:rPr lang="fr-FR" sz="3600" dirty="0">
                <a:latin typeface="Brush Script MT" panose="03060802040406070304" pitchFamily="66" charset="0"/>
              </a:rPr>
              <a:t>E-shop for </a:t>
            </a:r>
            <a:r>
              <a:rPr lang="fr-FR" sz="3600" dirty="0" err="1">
                <a:latin typeface="Brush Script MT" panose="03060802040406070304" pitchFamily="66" charset="0"/>
              </a:rPr>
              <a:t>Mothers</a:t>
            </a:r>
            <a:r>
              <a:rPr lang="fr-FR" sz="3600" dirty="0">
                <a:latin typeface="Brush Script MT" panose="03060802040406070304" pitchFamily="66" charset="0"/>
              </a:rPr>
              <a:t> and Babies</a:t>
            </a:r>
          </a:p>
        </p:txBody>
      </p:sp>
      <p:sp>
        <p:nvSpPr>
          <p:cNvPr id="8" name="ZoneTexte 7">
            <a:extLst>
              <a:ext uri="{FF2B5EF4-FFF2-40B4-BE49-F238E27FC236}">
                <a16:creationId xmlns:a16="http://schemas.microsoft.com/office/drawing/2014/main" id="{94A69D64-3AA0-4A4E-B87C-BD133D7AE78B}"/>
              </a:ext>
            </a:extLst>
          </p:cNvPr>
          <p:cNvSpPr txBox="1"/>
          <p:nvPr/>
        </p:nvSpPr>
        <p:spPr>
          <a:xfrm>
            <a:off x="9334500" y="6488668"/>
            <a:ext cx="31051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>
                <a:hlinkClick r:id="rId2"/>
              </a:rPr>
              <a:t>https://cracotteetpyjama.fr/</a:t>
            </a:r>
            <a:endParaRPr lang="fr-FR" dirty="0"/>
          </a:p>
        </p:txBody>
      </p:sp>
      <p:pic>
        <p:nvPicPr>
          <p:cNvPr id="7" name="Image 6">
            <a:extLst>
              <a:ext uri="{FF2B5EF4-FFF2-40B4-BE49-F238E27FC236}">
                <a16:creationId xmlns:a16="http://schemas.microsoft.com/office/drawing/2014/main" id="{A331433D-E8AA-4E80-9906-E65EB21ADD9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4797" y="3895725"/>
            <a:ext cx="5482405" cy="2078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56235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A70FE3F7-4BA5-4A32-B06A-6461CCD30C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914400" indent="-914400">
              <a:buFont typeface="+mj-lt"/>
              <a:buAutoNum type="alphaUcPeriod"/>
            </a:pPr>
            <a:r>
              <a:rPr lang="en-GB" sz="4800" dirty="0">
                <a:solidFill>
                  <a:schemeClr val="accent2"/>
                </a:solidFill>
                <a:latin typeface="Brush Script MT" panose="03060802040406070304" pitchFamily="66" charset="0"/>
              </a:rPr>
              <a:t>Company presentation</a:t>
            </a:r>
            <a:endParaRPr lang="fr-FR" sz="4800" dirty="0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C536E063-B987-43CA-8A12-FC8635183A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Fondator</a:t>
            </a: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</a:p>
          <a:p>
            <a:pPr lvl="1"/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Léa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22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yo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French Youtuber</a:t>
            </a:r>
          </a:p>
          <a:p>
            <a:pPr lvl="1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Lifestyle channel</a:t>
            </a:r>
          </a:p>
          <a:p>
            <a:pPr lvl="1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1,1M subscribers, 133M views</a:t>
            </a:r>
          </a:p>
          <a:p>
            <a:pPr lvl="1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Since 7 years</a:t>
            </a:r>
          </a:p>
          <a:p>
            <a:pPr lvl="1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One child</a:t>
            </a:r>
          </a:p>
          <a:p>
            <a:pPr lvl="1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From South France</a:t>
            </a:r>
          </a:p>
        </p:txBody>
      </p:sp>
      <p:pic>
        <p:nvPicPr>
          <p:cNvPr id="5" name="Image 4">
            <a:extLst>
              <a:ext uri="{FF2B5EF4-FFF2-40B4-BE49-F238E27FC236}">
                <a16:creationId xmlns:a16="http://schemas.microsoft.com/office/drawing/2014/main" id="{00D57F30-75E3-432E-8C9B-6D322A825A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2005" y="1825625"/>
            <a:ext cx="5924292" cy="3949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77729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Image 12">
            <a:extLst>
              <a:ext uri="{FF2B5EF4-FFF2-40B4-BE49-F238E27FC236}">
                <a16:creationId xmlns:a16="http://schemas.microsoft.com/office/drawing/2014/main" id="{706F9E90-0A6A-4720-9F4F-E2AA81D244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4100" y="4610100"/>
            <a:ext cx="2247900" cy="2247900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150B3806-ED9E-498E-AA99-C93588DFC71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5951" y="4610101"/>
            <a:ext cx="2247899" cy="2247899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24A7686A-4444-40C4-BF88-F17D2BBFE9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914400" indent="-914400">
              <a:buFont typeface="+mj-lt"/>
              <a:buAutoNum type="alphaUcPeriod"/>
            </a:pPr>
            <a:r>
              <a:rPr lang="en-GB" sz="4800" dirty="0">
                <a:solidFill>
                  <a:schemeClr val="accent2"/>
                </a:solidFill>
                <a:latin typeface="Brush Script MT" panose="03060802040406070304" pitchFamily="66" charset="0"/>
              </a:rPr>
              <a:t>Company presentation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3706AE8D-B0F9-4A23-8906-B13AE961AC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35133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Size: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microbusiness (4 employees)</a:t>
            </a:r>
          </a:p>
          <a:p>
            <a:pPr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Type: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partnership (e-shop concept store)</a:t>
            </a:r>
          </a:p>
          <a:p>
            <a:pPr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Range of products: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imagined for babies and mothers, ideal presents for a birth, a birthday</a:t>
            </a:r>
          </a:p>
        </p:txBody>
      </p:sp>
      <p:pic>
        <p:nvPicPr>
          <p:cNvPr id="5" name="Image 4">
            <a:extLst>
              <a:ext uri="{FF2B5EF4-FFF2-40B4-BE49-F238E27FC236}">
                <a16:creationId xmlns:a16="http://schemas.microsoft.com/office/drawing/2014/main" id="{E24ED226-0658-4ACA-880E-AF8AC531FC9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610100"/>
            <a:ext cx="2247900" cy="2247900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656A6933-42F3-47C5-8E72-AA763ABDF64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7652" y="4610102"/>
            <a:ext cx="2247898" cy="2247898"/>
          </a:xfrm>
          <a:prstGeom prst="rect">
            <a:avLst/>
          </a:prstGeom>
        </p:spPr>
      </p:pic>
      <p:pic>
        <p:nvPicPr>
          <p:cNvPr id="15" name="Image 14">
            <a:extLst>
              <a:ext uri="{FF2B5EF4-FFF2-40B4-BE49-F238E27FC236}">
                <a16:creationId xmlns:a16="http://schemas.microsoft.com/office/drawing/2014/main" id="{D7951D91-FA10-4C42-BC51-E6643F18E3A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43838" y="4610100"/>
            <a:ext cx="2247900" cy="2247900"/>
          </a:xfrm>
          <a:prstGeom prst="rect">
            <a:avLst/>
          </a:prstGeom>
        </p:spPr>
      </p:pic>
      <p:pic>
        <p:nvPicPr>
          <p:cNvPr id="17" name="Image 16">
            <a:extLst>
              <a:ext uri="{FF2B5EF4-FFF2-40B4-BE49-F238E27FC236}">
                <a16:creationId xmlns:a16="http://schemas.microsoft.com/office/drawing/2014/main" id="{216F7528-D779-4856-8254-BCE9704DED0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10775" y="4610100"/>
            <a:ext cx="2247900" cy="2247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0527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99BEE1DA-4936-4EDB-AA65-A0DC288D97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914400" indent="-914400">
              <a:buFont typeface="+mj-lt"/>
              <a:buAutoNum type="alphaUcPeriod"/>
            </a:pPr>
            <a:r>
              <a:rPr lang="fr-FR" sz="4800" dirty="0" err="1">
                <a:solidFill>
                  <a:schemeClr val="accent2"/>
                </a:solidFill>
                <a:latin typeface="Brush Script MT" panose="03060802040406070304" pitchFamily="66" charset="0"/>
              </a:rPr>
              <a:t>Company</a:t>
            </a:r>
            <a:r>
              <a:rPr lang="fr-FR" sz="4800" dirty="0">
                <a:solidFill>
                  <a:schemeClr val="accent2"/>
                </a:solidFill>
                <a:latin typeface="Brush Script MT" panose="03060802040406070304" pitchFamily="66" charset="0"/>
              </a:rPr>
              <a:t> </a:t>
            </a:r>
            <a:r>
              <a:rPr lang="fr-FR" sz="4800" dirty="0" err="1">
                <a:solidFill>
                  <a:schemeClr val="accent2"/>
                </a:solidFill>
                <a:latin typeface="Brush Script MT" panose="03060802040406070304" pitchFamily="66" charset="0"/>
              </a:rPr>
              <a:t>presentation</a:t>
            </a:r>
            <a:endParaRPr lang="fr-FR" sz="4800" dirty="0">
              <a:solidFill>
                <a:schemeClr val="accent2"/>
              </a:solidFill>
              <a:latin typeface="Brush Script MT" panose="03060802040406070304" pitchFamily="66" charset="0"/>
            </a:endParaRP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9C3F53D7-D7C0-4A8C-B25E-E0D0B4D2B9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Customer base: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suitable for all women with or without children, every person who want to make a present for a birth, Lea’s followers</a:t>
            </a:r>
          </a:p>
          <a:p>
            <a:pPr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Competitors: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big brands (IKEA, Amazon, Mothercare,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Jojo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Aubert) and others French creators </a:t>
            </a:r>
          </a:p>
          <a:p>
            <a:pPr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Mission &amp; vision: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quality products for babies, all products are made in France by small creators</a:t>
            </a:r>
          </a:p>
          <a:p>
            <a:pPr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Deliveries: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only in France, Belgium and Switzerland</a:t>
            </a:r>
          </a:p>
          <a:p>
            <a:endParaRPr lang="fr-FR" dirty="0"/>
          </a:p>
        </p:txBody>
      </p:sp>
      <p:pic>
        <p:nvPicPr>
          <p:cNvPr id="5" name="Image 4">
            <a:extLst>
              <a:ext uri="{FF2B5EF4-FFF2-40B4-BE49-F238E27FC236}">
                <a16:creationId xmlns:a16="http://schemas.microsoft.com/office/drawing/2014/main" id="{305BA259-4839-486D-83B9-B7CA6A7449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02382" y="4532243"/>
            <a:ext cx="3107840" cy="2073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59595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EF8D0594-02D0-4EDC-888A-68A8962AC8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914400" indent="-914400">
              <a:buFont typeface="+mj-lt"/>
              <a:buAutoNum type="alphaUcPeriod" startAt="2"/>
            </a:pPr>
            <a:r>
              <a:rPr lang="en-GB" sz="4800" dirty="0">
                <a:solidFill>
                  <a:schemeClr val="accent2"/>
                </a:solidFill>
                <a:latin typeface="Brush Script MT" panose="03060802040406070304" pitchFamily="66" charset="0"/>
              </a:rPr>
              <a:t>SWOT analysis</a:t>
            </a:r>
          </a:p>
        </p:txBody>
      </p:sp>
      <p:graphicFrame>
        <p:nvGraphicFramePr>
          <p:cNvPr id="4" name="Espace réservé du contenu 3">
            <a:extLst>
              <a:ext uri="{FF2B5EF4-FFF2-40B4-BE49-F238E27FC236}">
                <a16:creationId xmlns:a16="http://schemas.microsoft.com/office/drawing/2014/main" id="{B87828EE-B93B-45E6-90D8-6B7AFD48FA6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7093765"/>
              </p:ext>
            </p:extLst>
          </p:nvPr>
        </p:nvGraphicFramePr>
        <p:xfrm>
          <a:off x="838200" y="1528549"/>
          <a:ext cx="10515600" cy="3959527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3711196483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591412536"/>
                    </a:ext>
                  </a:extLst>
                </a:gridCol>
              </a:tblGrid>
              <a:tr h="409433">
                <a:tc>
                  <a:txBody>
                    <a:bodyPr/>
                    <a:lstStyle/>
                    <a:p>
                      <a:pPr algn="ctr"/>
                      <a:r>
                        <a:rPr lang="en-GB" sz="2000" b="1" noProof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Strengths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noProof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Weaknesses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6006964"/>
                  </a:ext>
                </a:extLst>
              </a:tr>
              <a:tr h="1219722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noProof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Innovative, spirit of the times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noProof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High quality of products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noProof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Competitive advantages with communications skills (social media)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noProof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Made in France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noProof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Price-quality ratio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noProof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Notoriety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noProof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Variety of products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noProof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Experience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noProof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Poor number of employees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noProof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Product replenishment, stock’s size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noProof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Market share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noProof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Loyalty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80860967"/>
                  </a:ext>
                </a:extLst>
              </a:tr>
              <a:tr h="450376">
                <a:tc>
                  <a:txBody>
                    <a:bodyPr/>
                    <a:lstStyle/>
                    <a:p>
                      <a:pPr algn="ctr"/>
                      <a:r>
                        <a:rPr lang="en-GB" sz="2000" b="1" noProof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Opportunities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noProof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Threats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25837150"/>
                  </a:ext>
                </a:extLst>
              </a:tr>
              <a:tr h="1088038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noProof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Market in growth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noProof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YouTube trends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noProof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Products’ seasonality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noProof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Biggest competitors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noProof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Financial insecurity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noProof="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Products non-suitable for all followers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917343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857725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8FDEA46C-C6E9-412E-B158-3CCA9D31E4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157" y="306041"/>
            <a:ext cx="10515600" cy="1325563"/>
          </a:xfrm>
        </p:spPr>
        <p:txBody>
          <a:bodyPr>
            <a:normAutofit/>
          </a:bodyPr>
          <a:lstStyle/>
          <a:p>
            <a:pPr marL="914400" indent="-914400">
              <a:buFont typeface="+mj-lt"/>
              <a:buAutoNum type="alphaUcPeriod" startAt="3"/>
            </a:pPr>
            <a:r>
              <a:rPr lang="fr-FR" sz="4800" dirty="0">
                <a:solidFill>
                  <a:schemeClr val="accent2"/>
                </a:solidFill>
                <a:latin typeface="Brush Script MT" panose="03060802040406070304" pitchFamily="66" charset="0"/>
              </a:rPr>
              <a:t>Digital marketing audit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31812B2C-C6BD-4A2B-9991-4882542F44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683026"/>
            <a:ext cx="10515600" cy="4351338"/>
          </a:xfrm>
        </p:spPr>
        <p:txBody>
          <a:bodyPr>
            <a:normAutofit/>
          </a:bodyPr>
          <a:lstStyle/>
          <a:p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Instagram:</a:t>
            </a:r>
          </a:p>
          <a:p>
            <a:pPr lvl="1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Highlights and Stories</a:t>
            </a:r>
          </a:p>
          <a:p>
            <a:pPr lvl="1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Link to the website</a:t>
            </a:r>
          </a:p>
          <a:p>
            <a:pPr lvl="1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Interaction with followers</a:t>
            </a:r>
          </a:p>
          <a:p>
            <a:pPr lvl="1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New products, promotional codes</a:t>
            </a:r>
          </a:p>
          <a:p>
            <a:pPr lvl="1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Creative feed</a:t>
            </a:r>
          </a:p>
          <a:p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Goals: </a:t>
            </a:r>
          </a:p>
          <a:p>
            <a:pPr lvl="1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Create awareness</a:t>
            </a:r>
          </a:p>
          <a:p>
            <a:pPr lvl="1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Generate demand</a:t>
            </a:r>
          </a:p>
          <a:p>
            <a:pPr lvl="1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Delight customers (Mums and babies)</a:t>
            </a:r>
          </a:p>
          <a:p>
            <a:pPr lvl="1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Drive 5k new visitors</a:t>
            </a:r>
            <a:endParaRPr lang="en-GB" sz="1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Image 6">
            <a:extLst>
              <a:ext uri="{FF2B5EF4-FFF2-40B4-BE49-F238E27FC236}">
                <a16:creationId xmlns:a16="http://schemas.microsoft.com/office/drawing/2014/main" id="{2AB4E5AC-994B-427F-A4CB-69756D67FB2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56" b="18454"/>
          <a:stretch/>
        </p:blipFill>
        <p:spPr>
          <a:xfrm>
            <a:off x="4464676" y="1683026"/>
            <a:ext cx="3863662" cy="5174974"/>
          </a:xfrm>
          <a:prstGeom prst="rect">
            <a:avLst/>
          </a:prstGeom>
        </p:spPr>
      </p:pic>
      <p:pic>
        <p:nvPicPr>
          <p:cNvPr id="9" name="Image 8">
            <a:extLst>
              <a:ext uri="{FF2B5EF4-FFF2-40B4-BE49-F238E27FC236}">
                <a16:creationId xmlns:a16="http://schemas.microsoft.com/office/drawing/2014/main" id="{623E15E7-9D86-4A2F-8F18-4482E1E5064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541"/>
          <a:stretch/>
        </p:blipFill>
        <p:spPr>
          <a:xfrm>
            <a:off x="8328338" y="1683026"/>
            <a:ext cx="3863662" cy="5174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61650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77977A3C-70E3-4EE3-AB55-6DEC8C5B40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85516"/>
            <a:ext cx="10515600" cy="5407688"/>
          </a:xfrm>
        </p:spPr>
        <p:txBody>
          <a:bodyPr>
            <a:normAutofit/>
          </a:bodyPr>
          <a:lstStyle/>
          <a:p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Website:</a:t>
            </a:r>
          </a:p>
          <a:p>
            <a:pPr lvl="1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Different pages</a:t>
            </a:r>
          </a:p>
          <a:p>
            <a:pPr lvl="1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Blog posts</a:t>
            </a:r>
          </a:p>
          <a:p>
            <a:pPr lvl="1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Promotions page</a:t>
            </a:r>
          </a:p>
          <a:p>
            <a:pPr lvl="1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Easy to navigate</a:t>
            </a:r>
          </a:p>
          <a:p>
            <a:pPr lvl="1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“What’s about us” page</a:t>
            </a:r>
          </a:p>
          <a:p>
            <a:pPr lvl="1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Comments page</a:t>
            </a:r>
          </a:p>
          <a:p>
            <a:pPr lvl="1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Newsletter subscription</a:t>
            </a:r>
          </a:p>
          <a:p>
            <a:pPr lvl="1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All products are described</a:t>
            </a:r>
          </a:p>
          <a:p>
            <a:pPr marL="457200" lvl="1" indent="0">
              <a:buNone/>
            </a:pPr>
            <a:endParaRPr lang="en-GB" sz="1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lvl="1" indent="-285750"/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Goals:</a:t>
            </a:r>
          </a:p>
          <a:p>
            <a:pPr marL="742950" lvl="2" indent="-28575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Attract more visitors</a:t>
            </a:r>
          </a:p>
          <a:p>
            <a:pPr marL="742950" lvl="2" indent="-28575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More newsletter subscribers</a:t>
            </a:r>
          </a:p>
          <a:p>
            <a:pPr marL="742950" lvl="2" indent="-28575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Increase the average session duration</a:t>
            </a:r>
          </a:p>
          <a:p>
            <a:pPr marL="742950" lvl="2" indent="-28575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Relevant keywords</a:t>
            </a:r>
          </a:p>
          <a:p>
            <a:pPr marL="742950" lvl="2" indent="-28575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Contents promoted by social media</a:t>
            </a:r>
          </a:p>
          <a:p>
            <a:pPr marL="0" lvl="1" indent="0">
              <a:buNone/>
            </a:pP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lvl="1" indent="0">
              <a:buNone/>
            </a:pP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Image 5">
            <a:extLst>
              <a:ext uri="{FF2B5EF4-FFF2-40B4-BE49-F238E27FC236}">
                <a16:creationId xmlns:a16="http://schemas.microsoft.com/office/drawing/2014/main" id="{37ED28BB-F2A3-437E-9C2C-57220BF0E3C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11" t="9916" r="5918" b="13097"/>
          <a:stretch/>
        </p:blipFill>
        <p:spPr>
          <a:xfrm>
            <a:off x="4623159" y="0"/>
            <a:ext cx="7568841" cy="3589360"/>
          </a:xfrm>
          <a:prstGeom prst="rect">
            <a:avLst/>
          </a:prstGeom>
        </p:spPr>
      </p:pic>
      <p:pic>
        <p:nvPicPr>
          <p:cNvPr id="7" name="Image 6">
            <a:extLst>
              <a:ext uri="{FF2B5EF4-FFF2-40B4-BE49-F238E27FC236}">
                <a16:creationId xmlns:a16="http://schemas.microsoft.com/office/drawing/2014/main" id="{EEB41A36-7BF3-4F8F-9BE6-4AF2F5F5FDB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52" t="10975" r="2564" b="13097"/>
          <a:stretch/>
        </p:blipFill>
        <p:spPr>
          <a:xfrm>
            <a:off x="4623158" y="3589360"/>
            <a:ext cx="7568841" cy="32686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76634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EFE00112-9615-45AC-BBA7-21B284D591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252415" cy="4351338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Measuring: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Performance Indicator (KIP) for each channel used:</a:t>
            </a:r>
            <a:endParaRPr lang="en-GB" sz="1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Overall website traffic</a:t>
            </a:r>
          </a:p>
          <a:p>
            <a:pPr lvl="1"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Traffic by source </a:t>
            </a:r>
          </a:p>
          <a:p>
            <a:pPr lvl="1"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New visitors vs. Returning visitors</a:t>
            </a:r>
          </a:p>
          <a:p>
            <a:pPr lvl="1"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Number of visits</a:t>
            </a:r>
          </a:p>
          <a:p>
            <a:pPr lvl="1"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Average session duration</a:t>
            </a:r>
          </a:p>
          <a:p>
            <a:pPr lvl="1"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Impressions</a:t>
            </a:r>
          </a:p>
          <a:p>
            <a:pPr lvl="1"/>
            <a:endParaRPr lang="fr-FR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itre 1">
            <a:extLst>
              <a:ext uri="{FF2B5EF4-FFF2-40B4-BE49-F238E27FC236}">
                <a16:creationId xmlns:a16="http://schemas.microsoft.com/office/drawing/2014/main" id="{C1E09933-C7E3-479D-8135-3533D44D20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157" y="306041"/>
            <a:ext cx="10515600" cy="1325563"/>
          </a:xfrm>
        </p:spPr>
        <p:txBody>
          <a:bodyPr>
            <a:normAutofit/>
          </a:bodyPr>
          <a:lstStyle/>
          <a:p>
            <a:pPr marL="914400" indent="-914400">
              <a:buFont typeface="+mj-lt"/>
              <a:buAutoNum type="alphaUcPeriod" startAt="3"/>
            </a:pPr>
            <a:r>
              <a:rPr lang="fr-FR" sz="4800" dirty="0">
                <a:solidFill>
                  <a:schemeClr val="accent2"/>
                </a:solidFill>
                <a:latin typeface="Brush Script MT" panose="03060802040406070304" pitchFamily="66" charset="0"/>
              </a:rPr>
              <a:t>Digital marketing audit</a:t>
            </a:r>
          </a:p>
        </p:txBody>
      </p:sp>
      <p:sp>
        <p:nvSpPr>
          <p:cNvPr id="7" name="Espace réservé du contenu 2">
            <a:extLst>
              <a:ext uri="{FF2B5EF4-FFF2-40B4-BE49-F238E27FC236}">
                <a16:creationId xmlns:a16="http://schemas.microsoft.com/office/drawing/2014/main" id="{7E04E0CF-ADE3-48B4-9505-DEB2B0EF2186}"/>
              </a:ext>
            </a:extLst>
          </p:cNvPr>
          <p:cNvSpPr txBox="1">
            <a:spLocks/>
          </p:cNvSpPr>
          <p:nvPr/>
        </p:nvSpPr>
        <p:spPr>
          <a:xfrm>
            <a:off x="6613478" y="1825625"/>
            <a:ext cx="4252415" cy="435133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Monitoring: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Inbound marketing strategy:</a:t>
            </a:r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Algorithm (SEO)</a:t>
            </a:r>
            <a:endParaRPr lang="en-GB" sz="1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PPC with Google AdWords and promoted tweets on Twitter</a:t>
            </a:r>
          </a:p>
          <a:p>
            <a:pPr lvl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Target more people</a:t>
            </a:r>
          </a:p>
          <a:p>
            <a:pPr lvl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More attractive website to increase the average session duration</a:t>
            </a:r>
          </a:p>
          <a:p>
            <a:pPr lvl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Newsletters for marketing automation</a:t>
            </a:r>
          </a:p>
          <a:p>
            <a:pPr lvl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media post scheduling</a:t>
            </a:r>
          </a:p>
          <a:p>
            <a:pPr lvl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Lead-nurturing workflows</a:t>
            </a:r>
          </a:p>
          <a:p>
            <a:pPr lvl="1"/>
            <a:endParaRPr lang="fr-FR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08464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57263818-3B9E-4B1B-9FF6-DC00F543DC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r-FR" sz="4800" dirty="0">
                <a:solidFill>
                  <a:schemeClr val="accent2"/>
                </a:solidFill>
                <a:latin typeface="Brush Script MT" panose="03060802040406070304" pitchFamily="66" charset="0"/>
              </a:rPr>
              <a:t>Conclusion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8243CD35-91D6-4DDA-87FA-94AC25F73E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Create valuable online content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Attract people to the website and have them become customers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See accurate results in real time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Measure the ROI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Make better decisions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Proximity with customers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Always be connected with the audience in the right place and at the right time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Delight customers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Attractive business with good communications but also in growth </a:t>
            </a:r>
          </a:p>
          <a:p>
            <a:endParaRPr lang="fr-FR" dirty="0"/>
          </a:p>
        </p:txBody>
      </p:sp>
      <p:pic>
        <p:nvPicPr>
          <p:cNvPr id="5" name="Image 4">
            <a:extLst>
              <a:ext uri="{FF2B5EF4-FFF2-40B4-BE49-F238E27FC236}">
                <a16:creationId xmlns:a16="http://schemas.microsoft.com/office/drawing/2014/main" id="{C87FC3FC-88A1-4041-9140-3D091376BD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04574" y="0"/>
            <a:ext cx="4087426" cy="2734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60310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CCCC268C-E0A7-4861-A593-72921D8A35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r-FR" sz="4800" dirty="0" err="1">
                <a:solidFill>
                  <a:schemeClr val="accent2"/>
                </a:solidFill>
                <a:latin typeface="Brush Script MT" panose="03060802040406070304" pitchFamily="66" charset="0"/>
              </a:rPr>
              <a:t>References</a:t>
            </a:r>
            <a:endParaRPr lang="fr-FR" sz="4800" dirty="0">
              <a:solidFill>
                <a:schemeClr val="accent2"/>
              </a:solidFill>
              <a:latin typeface="Brush Script MT" panose="03060802040406070304" pitchFamily="66" charset="0"/>
            </a:endParaRP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91B54283-DD6F-4AC5-9621-436965B536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71961"/>
            <a:ext cx="10515600" cy="5020914"/>
          </a:xfrm>
        </p:spPr>
        <p:txBody>
          <a:bodyPr>
            <a:normAutofit/>
          </a:bodyPr>
          <a:lstStyle/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Alexander, 2018, What is digital marketing. Available at: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https://blog.hubspot.com/marketing/what-is-digital-marketing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Burzler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2018, The highest ranking digital marketing channels for measuring ROI. Available at: </a:t>
            </a:r>
            <a:r>
              <a:rPr lang="fr-FR" sz="1800" dirty="0">
                <a:hlinkClick r:id="rId3"/>
              </a:rPr>
              <a:t>https://www.smartinsights.com/digital-marketing-platforms/important-marketing-channels-measure-roi/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Chaffey, 2018, 10 marketing trends to act on in 2018. Available at: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https://freshsparks.com/digital-marketing-success/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Cracotte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&amp; Pyjama, 2019, Official website. Available at: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 https://cracotteetpyjama.fr/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Gregory, 2018, 19 important metrics for measuring digital marketing success. Available at: </a:t>
            </a:r>
            <a:r>
              <a:rPr lang="fr-FR" sz="1800" dirty="0">
                <a:hlinkClick r:id="rId4"/>
              </a:rPr>
              <a:t>https://freshsparks.com/digital-marketing-success/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Jetullahu, 2018, 9 free tools to audit your social media. Available at: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https://anicca.co.uk/blog/free-social-audit-tools/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Marketing Hacks, 2017, How to monitor digital marketing results for maximum success. Available at: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https://www.clickx.io/monitor-digital-marketing-results/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Smart insights, 2017, 10 essential platforms for CMOs to monitor digital marketing. Available at: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https://www.smartinsights.com/managing-digital-marketing/essential-platforms-cmos-monitor-marketing/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167917091"/>
      </p:ext>
    </p:extLst>
  </p:cSld>
  <p:clrMapOvr>
    <a:masterClrMapping/>
  </p:clrMapOvr>
</p:sld>
</file>

<file path=ppt/theme/theme1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519</TotalTime>
  <Words>632</Words>
  <Application>Microsoft Office PowerPoint</Application>
  <PresentationFormat>Grand écran</PresentationFormat>
  <Paragraphs>112</Paragraphs>
  <Slides>10</Slides>
  <Notes>0</Notes>
  <HiddenSlides>0</HiddenSlides>
  <MMClips>0</MMClips>
  <ScaleCrop>false</ScaleCrop>
  <HeadingPairs>
    <vt:vector size="6" baseType="variant">
      <vt:variant>
        <vt:lpstr>Polices utilisées</vt:lpstr>
      </vt:variant>
      <vt:variant>
        <vt:i4>5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10</vt:i4>
      </vt:variant>
    </vt:vector>
  </HeadingPairs>
  <TitlesOfParts>
    <vt:vector size="16" baseType="lpstr">
      <vt:lpstr>Arial</vt:lpstr>
      <vt:lpstr>Brush Script MT</vt:lpstr>
      <vt:lpstr>Calibri</vt:lpstr>
      <vt:lpstr>Calibri Light</vt:lpstr>
      <vt:lpstr>Times New Roman</vt:lpstr>
      <vt:lpstr>Thème Office</vt:lpstr>
      <vt:lpstr>Cracotte &amp; Pyjama</vt:lpstr>
      <vt:lpstr>Company presentation</vt:lpstr>
      <vt:lpstr>Company presentation</vt:lpstr>
      <vt:lpstr>Company presentation</vt:lpstr>
      <vt:lpstr>SWOT analysis</vt:lpstr>
      <vt:lpstr>Digital marketing audit</vt:lpstr>
      <vt:lpstr>Présentation PowerPoint</vt:lpstr>
      <vt:lpstr>Digital marketing audit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Cracotte &amp; Pyjama</dc:title>
  <dc:creator>Maëlis Peretjatko</dc:creator>
  <cp:lastModifiedBy>Maëlis Peretjatko</cp:lastModifiedBy>
  <cp:revision>47</cp:revision>
  <dcterms:created xsi:type="dcterms:W3CDTF">2019-04-08T17:34:56Z</dcterms:created>
  <dcterms:modified xsi:type="dcterms:W3CDTF">2019-04-28T20:00:32Z</dcterms:modified>
</cp:coreProperties>
</file>