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 Ikwa (2526534)" userId="9c8bda55-af5f-463b-a3ef-5d08cfac9db8" providerId="ADAL" clId="{A1C3CB25-1DAE-468F-B4BC-A0E0E46F2ED1}"/>
    <pc:docChg chg="modSld sldOrd">
      <pc:chgData name="Aime Ikwa (2526534)" userId="9c8bda55-af5f-463b-a3ef-5d08cfac9db8" providerId="ADAL" clId="{A1C3CB25-1DAE-468F-B4BC-A0E0E46F2ED1}" dt="2026-06-14T02:09:31.827" v="1"/>
      <pc:docMkLst>
        <pc:docMk/>
      </pc:docMkLst>
      <pc:sldChg chg="ord">
        <pc:chgData name="Aime Ikwa (2526534)" userId="9c8bda55-af5f-463b-a3ef-5d08cfac9db8" providerId="ADAL" clId="{A1C3CB25-1DAE-468F-B4BC-A0E0E46F2ED1}" dt="2026-06-14T02:09:31.827" v="1"/>
        <pc:sldMkLst>
          <pc:docMk/>
          <pc:sldMk cId="860344735" sldId="27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89352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86441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46025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2810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45564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10264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98047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17114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13730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74965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297079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26646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86661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88051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01519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7548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454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228567844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Aime Ikwa</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2526534</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Deji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fontScale="92500" lnSpcReduction="10000"/>
          </a:bodyPr>
          <a:lstStyle/>
          <a:p>
            <a:r>
              <a:rPr lang="en-GB" dirty="0"/>
              <a:t>This presentation will examine the current challenges facing Basil’s Bakery and investigate the factors that have affected its sales performance in recent years. Firstly, the presentation will provide an overview of the business and its operating environment. Secondly, it will identify and analyse the internal and external issues that may be contributing to the decline in customer numbers and sales revenue. Finally, recommendations will be provided to help Basil improve business performance and support future </a:t>
            </a:r>
            <a:r>
              <a:rPr lang="en-GB" dirty="0" err="1"/>
              <a:t>growth.Basil’s</a:t>
            </a:r>
            <a:r>
              <a:rPr lang="en-GB" dirty="0"/>
              <a:t> Bakery is a small independent bakery located within a retail park in Coventry, United Kingdom. Established in 2015, the bakery has built a strong reputation for producing high-quality artisan breads, cakes and pastries using organic ingredients. The business benefits from a convenient location that attracts retail shoppers, retail employees, office workers and warehouse staff from the nearby industrial area. Between 2015 and 2019, the bakery experienced steady growth in annual sales. However, the COVID-19 pandemic and the national lockdown restrictions introduced in 2020 significantly reduced customer footfall and sales across many retail businesses (Office for National Statistics, 2021). Although customer numbers improved after restrictions were removed, sales at Basil’s Bakery have remained approximately 25% lower than pre-pandemic </a:t>
            </a:r>
            <a:r>
              <a:rPr lang="en-GB" dirty="0" err="1"/>
              <a:t>levels.Several</a:t>
            </a:r>
            <a:r>
              <a:rPr lang="en-GB" dirty="0"/>
              <a:t> factors appear to be influencing the bakery’s performance. These include a reduction in visitors to the retail park, increasing numbers of vacant retail units, changes in working patterns due to homeworking, rising operating costs and limitations in the bakery’s current customer service systems. Understanding how these factors affect the business is essential before any major strategic decisions are made. Therefore, this presentation will evaluate the key issues impacting Basil’s Bakery and consider possible opportunities for </a:t>
            </a:r>
            <a:r>
              <a:rPr lang="en-GB" dirty="0" err="1"/>
              <a:t>improvement.ReferencesOffice</a:t>
            </a:r>
            <a:r>
              <a:rPr lang="en-GB" dirty="0"/>
              <a:t> for National Statistics (2021) Coronavirus and the impact on output in the UK economy. Available at: https://www.ons.gov.uk (Accessed: 14 June 2026).Office for National Statistics (2023) Business insights and impact on the UK economy. Available at: https://www.ons.gov.uk (Accessed: 14 June 2026).</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 </a:t>
            </a: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23823" y="2282825"/>
            <a:ext cx="10515600" cy="3531379"/>
          </a:xfrm>
        </p:spPr>
        <p:txBody>
          <a:bodyPr>
            <a:normAutofit/>
          </a:bodyPr>
          <a:lstStyle/>
          <a:p>
            <a:r>
              <a:rPr lang="en-GB" dirty="0">
                <a:solidFill>
                  <a:srgbClr val="FF0000"/>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8390B8C-3354-F491-55D0-D48EEA3CC13D}"/>
              </a:ext>
            </a:extLst>
          </p:cNvPr>
          <p:cNvSpPr txBox="1"/>
          <p:nvPr/>
        </p:nvSpPr>
        <p:spPr>
          <a:xfrm>
            <a:off x="598714" y="1208314"/>
            <a:ext cx="11299372" cy="5016758"/>
          </a:xfrm>
          <a:prstGeom prst="rect">
            <a:avLst/>
          </a:prstGeom>
          <a:noFill/>
        </p:spPr>
        <p:txBody>
          <a:bodyPr wrap="square">
            <a:spAutoFit/>
          </a:bodyPr>
          <a:lstStyle/>
          <a:p>
            <a:r>
              <a:rPr lang="en-GB" sz="1400" dirty="0"/>
              <a:t>Overview of Basil's BakeryBasil’s Bakery is a small independent bakery located in a retail park in Coventry, United Kingdom. The business was established in 2015 by Basil, a skilled artisan baker who is committed to producing high-quality breads, pastries and cakes using organic ingredients. The bakery has developed a positive reputation among local customers because of its fresh products, convenient location and focus on </a:t>
            </a:r>
            <a:r>
              <a:rPr lang="en-GB" sz="1400" dirty="0" err="1"/>
              <a:t>quality.The</a:t>
            </a:r>
            <a:r>
              <a:rPr lang="en-GB" sz="1400" dirty="0"/>
              <a:t> bakery serves a variety of customer groups. These include shoppers visiting the retail park, employees working in nearby retail stores, office workers and staff from the neighbouring industrial estate. During its early years, the business performed well and experienced steady growth in sales. This success was supported by strong customer demand and regular footfall within the retail </a:t>
            </a:r>
            <a:r>
              <a:rPr lang="en-GB" sz="1400" dirty="0" err="1"/>
              <a:t>park.However</a:t>
            </a:r>
            <a:r>
              <a:rPr lang="en-GB" sz="1400" dirty="0"/>
              <a:t>, the business faced significant challenges during the COVID-19 pandemic. Restrictions introduced during lockdown reduced the number of visitors to retail locations across the UK, resulting in lower sales for many small businesses (Office for National Statistics, 2021). Although customer numbers increased after restrictions were removed, Basil’s Bakery has not fully recovered. Sales between 2023 and 2025 remained approximately 25% lower than in 2019.In addition to lower customer footfall, Basil has observed several changes in the local business environment. A number of retail units in the shopping park have closed, reducing the number of visitors to the area. Furthermore, many office workers now follow hybrid working patterns and spend part of the week working from home, reducing demand for food purchases during the working day (Office for National Statistics, 2024).At the same time, the bakery is experiencing increasing operating costs. Expenses such as rent, utilities, insurance and business rates have risen, while the cost of organic ingredients remains unpredictable due to supply chain pressures and changing agricultural conditions (Department for Environment, Food and Rural Affairs, 2024). These challenges have created concerns about the long-term sustainability of the business and highlight the need for further analysis of the factors affecting sales </a:t>
            </a:r>
            <a:r>
              <a:rPr lang="en-GB" sz="1400" dirty="0" err="1"/>
              <a:t>performance.Suggested</a:t>
            </a:r>
            <a:r>
              <a:rPr lang="en-GB" sz="1400" dirty="0"/>
              <a:t> Visual </a:t>
            </a:r>
            <a:r>
              <a:rPr lang="en-GB" sz="1400" dirty="0" err="1"/>
              <a:t>AidsPhotograph</a:t>
            </a:r>
            <a:r>
              <a:rPr lang="en-GB" sz="1400" dirty="0"/>
              <a:t> of an artisan bakery or freshly baked </a:t>
            </a:r>
            <a:r>
              <a:rPr lang="en-GB" sz="1400" dirty="0" err="1"/>
              <a:t>products.Map</a:t>
            </a:r>
            <a:r>
              <a:rPr lang="en-GB" sz="1400" dirty="0"/>
              <a:t> showing the bakery's location within the retail park and nearby industrial </a:t>
            </a:r>
            <a:r>
              <a:rPr lang="en-GB" sz="1400" dirty="0" err="1"/>
              <a:t>estate.Timeline</a:t>
            </a:r>
            <a:r>
              <a:rPr lang="en-GB" sz="1400" dirty="0"/>
              <a:t> illustrating key events from 2015 to 2025.Bar chart comparing sales performance in 2019 and 2023–2025.Image showing hybrid working and changing customer </a:t>
            </a:r>
            <a:r>
              <a:rPr lang="en-GB" sz="1400" dirty="0" err="1"/>
              <a:t>behaviour.ReferencesDepartment</a:t>
            </a:r>
            <a:r>
              <a:rPr lang="en-GB" sz="1400" dirty="0"/>
              <a:t> </a:t>
            </a:r>
            <a:r>
              <a:rPr lang="en-GB" dirty="0"/>
              <a:t>for Environment, Food and Rural Affairs (2024) Agriculture in the United Kingdom 2023. London: </a:t>
            </a:r>
            <a:r>
              <a:rPr lang="en-GB" dirty="0" err="1"/>
              <a:t>DEFRA.Office</a:t>
            </a:r>
            <a:r>
              <a:rPr lang="en-GB" dirty="0"/>
              <a:t> for National Statistics (2021) Coronavirus and the impact on UK businesses. Newport: </a:t>
            </a:r>
            <a:r>
              <a:rPr lang="en-GB" dirty="0" err="1"/>
              <a:t>ONS.Office</a:t>
            </a:r>
            <a:r>
              <a:rPr lang="en-GB" dirty="0"/>
              <a:t> for National Statistics (2024) Hybrid working in Great Britain. Newport: ONS.</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Provide an insight into the problems Basil’s Bakery are facing. </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377509" y="1158253"/>
            <a:ext cx="10515600" cy="4976215"/>
          </a:xfrm>
        </p:spPr>
        <p:txBody>
          <a:bodyPr>
            <a:normAutofit fontScale="77500" lnSpcReduction="20000"/>
          </a:bodyPr>
          <a:lstStyle/>
          <a:p>
            <a:r>
              <a:rPr lang="en-GB" dirty="0">
                <a:latin typeface="Arial" panose="020B0604020202020204" pitchFamily="34" charset="0"/>
                <a:cs typeface="Arial" panose="020B0604020202020204" pitchFamily="34" charset="0"/>
              </a:rPr>
              <a:t>Analysis of the Root Problem and Contributing </a:t>
            </a:r>
            <a:r>
              <a:rPr lang="en-GB" dirty="0" err="1">
                <a:latin typeface="Arial" panose="020B0604020202020204" pitchFamily="34" charset="0"/>
                <a:cs typeface="Arial" panose="020B0604020202020204" pitchFamily="34" charset="0"/>
              </a:rPr>
              <a:t>IssuesThe</a:t>
            </a:r>
            <a:r>
              <a:rPr lang="en-GB" dirty="0">
                <a:latin typeface="Arial" panose="020B0604020202020204" pitchFamily="34" charset="0"/>
                <a:cs typeface="Arial" panose="020B0604020202020204" pitchFamily="34" charset="0"/>
              </a:rPr>
              <a:t> main problem facing Basil’s Bakery is the stagnation in sales. Although sales increased after the COVID-19 lockdown restrictions ended, they have remained approximately 25% below the level achieved in 2019. This suggests that the business is experiencing long-term challenges rather than a temporary decline. To understand the nature and scope of this problem, it is important to identify the factors contributing to the reduced sales </a:t>
            </a:r>
            <a:r>
              <a:rPr lang="en-GB" dirty="0" err="1">
                <a:latin typeface="Arial" panose="020B0604020202020204" pitchFamily="34" charset="0"/>
                <a:cs typeface="Arial" panose="020B0604020202020204" pitchFamily="34" charset="0"/>
              </a:rPr>
              <a:t>performance.Many</a:t>
            </a:r>
            <a:r>
              <a:rPr lang="en-GB" dirty="0">
                <a:latin typeface="Arial" panose="020B0604020202020204" pitchFamily="34" charset="0"/>
                <a:cs typeface="Arial" panose="020B0604020202020204" pitchFamily="34" charset="0"/>
              </a:rPr>
              <a:t> of the issues affecting Basil’s Bakery are external factors, meaning they are largely outside Basil’s direct control. One significant issue is the decline in customer footfall within the retail park. Several retail businesses have closed, leaving empty units and reducing the number of visitors to the area. This has resulted in fewer potential customers passing the bakery each day. Changes in consumer behaviour following the COVID-19 pandemic have also affected demand. Many office workers now work from home for part of the week, reducing the number of people purchasing breakfast, lunch and snacks near their workplace (Office for National Statistics, 2024). As these factors are linked to wider economic and social changes, Basil has very little control over </a:t>
            </a:r>
            <a:r>
              <a:rPr lang="en-GB" dirty="0" err="1">
                <a:latin typeface="Arial" panose="020B0604020202020204" pitchFamily="34" charset="0"/>
                <a:cs typeface="Arial" panose="020B0604020202020204" pitchFamily="34" charset="0"/>
              </a:rPr>
              <a:t>them.Another</a:t>
            </a:r>
            <a:r>
              <a:rPr lang="en-GB" dirty="0">
                <a:latin typeface="Arial" panose="020B0604020202020204" pitchFamily="34" charset="0"/>
                <a:cs typeface="Arial" panose="020B0604020202020204" pitchFamily="34" charset="0"/>
              </a:rPr>
              <a:t> external issue is the increasing cost of operating the business. Utility bills, rent, insurance and business rates have all risen in recent years, increasing the financial pressure on the bakery. In addition, the business relies on organic ingredients, which can experience price fluctuations due to poor harvests, climate conditions and supply chain disruptions (Department for Environment, Food and Rural Affairs, 2024). Again, Basil has limited influence over these costs because they are determined by market conditions and external </a:t>
            </a:r>
            <a:r>
              <a:rPr lang="en-GB" dirty="0" err="1">
                <a:latin typeface="Arial" panose="020B0604020202020204" pitchFamily="34" charset="0"/>
                <a:cs typeface="Arial" panose="020B0604020202020204" pitchFamily="34" charset="0"/>
              </a:rPr>
              <a:t>suppliers.The</a:t>
            </a:r>
            <a:r>
              <a:rPr lang="en-GB" dirty="0">
                <a:latin typeface="Arial" panose="020B0604020202020204" pitchFamily="34" charset="0"/>
                <a:cs typeface="Arial" panose="020B0604020202020204" pitchFamily="34" charset="0"/>
              </a:rPr>
              <a:t> case study also highlights several internal issues that may be contributing to stagnant sales. For example, some customers have requested a delivery service because they no longer regularly visit the retail park. However, the bakery does not currently provide this option. Similarly, customers have reported long waiting times during busy periods and difficulties placing pre-orders because Basil is often unable to answer the telephone while baking. These issues relate to the bakery’s current operational processes and customer service systems. Unlike the external factors, Basil has a greater degree of control over these internal challenges because they arise from the way the business </a:t>
            </a:r>
            <a:r>
              <a:rPr lang="en-GB" dirty="0" err="1">
                <a:latin typeface="Arial" panose="020B0604020202020204" pitchFamily="34" charset="0"/>
                <a:cs typeface="Arial" panose="020B0604020202020204" pitchFamily="34" charset="0"/>
              </a:rPr>
              <a:t>operates.The</a:t>
            </a:r>
            <a:r>
              <a:rPr lang="en-GB" dirty="0">
                <a:latin typeface="Arial" panose="020B0604020202020204" pitchFamily="34" charset="0"/>
                <a:cs typeface="Arial" panose="020B0604020202020204" pitchFamily="34" charset="0"/>
              </a:rPr>
              <a:t> scope of the problem is therefore broad and involves a combination of external and internal factors. External issues such as declining footfall, changing working patterns and rising costs appear to have the greatest impact because they affect the overall number of customers visiting the bakery. However, internal operational limitations may also contribute to lost sales opportunities. Together, these factors help explain why sales have remained below pre-pandemic levels and why Basil is concerned about the future sustainability of the </a:t>
            </a:r>
            <a:r>
              <a:rPr lang="en-GB" dirty="0" err="1">
                <a:latin typeface="Arial" panose="020B0604020202020204" pitchFamily="34" charset="0"/>
                <a:cs typeface="Arial" panose="020B0604020202020204" pitchFamily="34" charset="0"/>
              </a:rPr>
              <a:t>business.ReferencesDepartment</a:t>
            </a:r>
            <a:r>
              <a:rPr lang="en-GB" dirty="0">
                <a:latin typeface="Arial" panose="020B0604020202020204" pitchFamily="34" charset="0"/>
                <a:cs typeface="Arial" panose="020B0604020202020204" pitchFamily="34" charset="0"/>
              </a:rPr>
              <a:t> for Environment, Food and Rural Affairs (2024) Agriculture in the United Kingdom 2023. London: </a:t>
            </a:r>
            <a:r>
              <a:rPr lang="en-GB" dirty="0" err="1">
                <a:latin typeface="Arial" panose="020B0604020202020204" pitchFamily="34" charset="0"/>
                <a:cs typeface="Arial" panose="020B0604020202020204" pitchFamily="34" charset="0"/>
              </a:rPr>
              <a:t>DEFRA.Office</a:t>
            </a:r>
            <a:r>
              <a:rPr lang="en-GB" dirty="0">
                <a:latin typeface="Arial" panose="020B0604020202020204" pitchFamily="34" charset="0"/>
                <a:cs typeface="Arial" panose="020B0604020202020204" pitchFamily="34" charset="0"/>
              </a:rPr>
              <a:t> for National Statistics (2024) Hybrid working in Great Britain. Newport: ONS.</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PESTEL Fra</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557591" y="979819"/>
            <a:ext cx="10894180" cy="4898362"/>
          </a:xfrm>
        </p:spPr>
        <p:txBody>
          <a:bodyPr>
            <a:noAutofit/>
          </a:bodyPr>
          <a:lstStyle/>
          <a:p>
            <a:pPr marL="0" indent="0">
              <a:lnSpc>
                <a:spcPct val="100000"/>
              </a:lnSpc>
              <a:buNone/>
            </a:pPr>
            <a:r>
              <a:rPr lang="en-GB" sz="1400" dirty="0">
                <a:latin typeface="Arial" panose="020B0604020202020204" pitchFamily="34" charset="0"/>
                <a:cs typeface="Arial" panose="020B0604020202020204" pitchFamily="34" charset="0"/>
              </a:rPr>
              <a:t>The PESTEL </a:t>
            </a:r>
            <a:r>
              <a:rPr lang="en-GB" sz="1400" dirty="0" err="1">
                <a:latin typeface="Arial" panose="020B0604020202020204" pitchFamily="34" charset="0"/>
                <a:cs typeface="Arial" panose="020B0604020202020204" pitchFamily="34" charset="0"/>
              </a:rPr>
              <a:t>FrameworkWhat</a:t>
            </a:r>
            <a:r>
              <a:rPr lang="en-GB" sz="1400" dirty="0">
                <a:latin typeface="Arial" panose="020B0604020202020204" pitchFamily="34" charset="0"/>
                <a:cs typeface="Arial" panose="020B0604020202020204" pitchFamily="34" charset="0"/>
              </a:rPr>
              <a:t> is a PESTEL </a:t>
            </a:r>
            <a:r>
              <a:rPr lang="en-GB" sz="1400" dirty="0" err="1">
                <a:latin typeface="Arial" panose="020B0604020202020204" pitchFamily="34" charset="0"/>
                <a:cs typeface="Arial" panose="020B0604020202020204" pitchFamily="34" charset="0"/>
              </a:rPr>
              <a:t>Framework?The</a:t>
            </a:r>
            <a:r>
              <a:rPr lang="en-GB" sz="1400" dirty="0">
                <a:latin typeface="Arial" panose="020B0604020202020204" pitchFamily="34" charset="0"/>
                <a:cs typeface="Arial" panose="020B0604020202020204" pitchFamily="34" charset="0"/>
              </a:rPr>
              <a:t> PESTEL framework is a strategic analysis tool used to examine the external factors that may affect an organisation. The acronym PESTEL stands for Political, Economic, Social, Technological, Environmental and Legal factors. These factors exist outside the organisation and can influence its performance, decision-making and long-term success (Johnson et al., 2020).Why is it </a:t>
            </a:r>
            <a:r>
              <a:rPr lang="en-GB" sz="1400" dirty="0" err="1">
                <a:latin typeface="Arial" panose="020B0604020202020204" pitchFamily="34" charset="0"/>
                <a:cs typeface="Arial" panose="020B0604020202020204" pitchFamily="34" charset="0"/>
              </a:rPr>
              <a:t>Used?Businesses</a:t>
            </a:r>
            <a:r>
              <a:rPr lang="en-GB" sz="1400" dirty="0">
                <a:latin typeface="Arial" panose="020B0604020202020204" pitchFamily="34" charset="0"/>
                <a:cs typeface="Arial" panose="020B0604020202020204" pitchFamily="34" charset="0"/>
              </a:rPr>
              <a:t> use the PESTEL framework to understand the external environment in which they operate. It helps managers identify opportunities and threats that may affect the organisation both now and in the future. By understanding these external influences, businesses can make more informed decisions and improve their strategic planning processes (Kotler et al., 2022).Where and How is it </a:t>
            </a:r>
            <a:r>
              <a:rPr lang="en-GB" sz="1400" dirty="0" err="1">
                <a:latin typeface="Arial" panose="020B0604020202020204" pitchFamily="34" charset="0"/>
                <a:cs typeface="Arial" panose="020B0604020202020204" pitchFamily="34" charset="0"/>
              </a:rPr>
              <a:t>Used?The</a:t>
            </a:r>
            <a:r>
              <a:rPr lang="en-GB" sz="1400" dirty="0">
                <a:latin typeface="Arial" panose="020B0604020202020204" pitchFamily="34" charset="0"/>
                <a:cs typeface="Arial" panose="020B0604020202020204" pitchFamily="34" charset="0"/>
              </a:rPr>
              <a:t> PESTEL framework is commonly used during strategic planning, market research and business analysis. Organisations apply the framework by examining each of the six factors and assessing how they may influence business operations. For example, a company may evaluate economic conditions, changes in customer behaviour or new government regulations to understand their potential impact. The framework can be used by businesses of all sizes, from small independent firms to large multinational organisations (Johnson et al., 2020).Benefits of the PESTEL </a:t>
            </a:r>
            <a:r>
              <a:rPr lang="en-GB" sz="1400" dirty="0" err="1">
                <a:latin typeface="Arial" panose="020B0604020202020204" pitchFamily="34" charset="0"/>
                <a:cs typeface="Arial" panose="020B0604020202020204" pitchFamily="34" charset="0"/>
              </a:rPr>
              <a:t>FrameworkOne</a:t>
            </a:r>
            <a:r>
              <a:rPr lang="en-GB" sz="1400" dirty="0">
                <a:latin typeface="Arial" panose="020B0604020202020204" pitchFamily="34" charset="0"/>
                <a:cs typeface="Arial" panose="020B0604020202020204" pitchFamily="34" charset="0"/>
              </a:rPr>
              <a:t> of the main benefits of the PESTEL framework is that it provides a structured approach to analysing the external environment. It encourages businesses to consider a wide range of factors rather than focusing on a single issue. The framework can also help organisations identify future trends, prepare for change and reduce uncertainty when making strategic decisions (Kotler et al., 2022).In addition, PESTEL analysis is relatively simple to use and can support other strategic tools such as SWOT analysis by providing a deeper understanding of external opportunities and threats (CIPD, 2023).Criticisms of the PESTEL </a:t>
            </a:r>
            <a:r>
              <a:rPr lang="en-GB" sz="1400" dirty="0" err="1">
                <a:latin typeface="Arial" panose="020B0604020202020204" pitchFamily="34" charset="0"/>
                <a:cs typeface="Arial" panose="020B0604020202020204" pitchFamily="34" charset="0"/>
              </a:rPr>
              <a:t>FrameworkDespite</a:t>
            </a:r>
            <a:r>
              <a:rPr lang="en-GB" sz="1400" dirty="0">
                <a:latin typeface="Arial" panose="020B0604020202020204" pitchFamily="34" charset="0"/>
                <a:cs typeface="Arial" panose="020B0604020202020204" pitchFamily="34" charset="0"/>
              </a:rPr>
              <a:t> its advantages, the PESTEL framework has several limitations. Firstly, it focuses only on external factors and does not consider internal business issues such as resources, employee skills or operational performance. Secondly, the framework can generate a large amount of information, making it difficult to determine which factors are most important (Johnson et al., 2020).Another criticism is that the business environment changes rapidly, meaning that a PESTEL analysis can become outdated quickly. Furthermore, the framework identifies potential issues but does not provide solutions or indicate how significant each factor may be to the organisation (CIPD, 2023).Overall, the PESTEL framework is a useful tool for understanding the external environment, but it should be used alongside other analytical models to provide a more complete assessment of a business </a:t>
            </a:r>
            <a:r>
              <a:rPr lang="en-GB" sz="1400" dirty="0" err="1">
                <a:latin typeface="Arial" panose="020B0604020202020204" pitchFamily="34" charset="0"/>
                <a:cs typeface="Arial" panose="020B0604020202020204" pitchFamily="34" charset="0"/>
              </a:rPr>
              <a:t>situation.ReferencesCIPD</a:t>
            </a:r>
            <a:r>
              <a:rPr lang="en-GB" sz="1400" dirty="0">
                <a:latin typeface="Arial" panose="020B0604020202020204" pitchFamily="34" charset="0"/>
                <a:cs typeface="Arial" panose="020B0604020202020204" pitchFamily="34" charset="0"/>
              </a:rPr>
              <a:t> (2023) PESTLE analysis factsheet. London: Chartered Institute of Personnel and </a:t>
            </a:r>
            <a:r>
              <a:rPr lang="en-GB" sz="1400" dirty="0" err="1">
                <a:latin typeface="Arial" panose="020B0604020202020204" pitchFamily="34" charset="0"/>
                <a:cs typeface="Arial" panose="020B0604020202020204" pitchFamily="34" charset="0"/>
              </a:rPr>
              <a:t>Development.Johnson</a:t>
            </a:r>
            <a:r>
              <a:rPr lang="en-GB" sz="1400" dirty="0">
                <a:latin typeface="Arial" panose="020B0604020202020204" pitchFamily="34" charset="0"/>
                <a:cs typeface="Arial" panose="020B0604020202020204" pitchFamily="34" charset="0"/>
              </a:rPr>
              <a:t>, G., Scholes, K., Whittington, R. and Angwin, D. (2020) Exploring Strategy. 12th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 </a:t>
            </a:r>
            <a:r>
              <a:rPr lang="en-GB" sz="1400" dirty="0" err="1">
                <a:latin typeface="Arial" panose="020B0604020202020204" pitchFamily="34" charset="0"/>
                <a:cs typeface="Arial" panose="020B0604020202020204" pitchFamily="34" charset="0"/>
              </a:rPr>
              <a:t>Education.Kotler</a:t>
            </a:r>
            <a:r>
              <a:rPr lang="en-GB" sz="1400" dirty="0">
                <a:latin typeface="Arial" panose="020B0604020202020204" pitchFamily="34" charset="0"/>
                <a:cs typeface="Arial" panose="020B0604020202020204" pitchFamily="34" charset="0"/>
              </a:rPr>
              <a:t>, P., Keller, K.L. and Chernev, A. (2022) Marketing Management. 16th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r>
              <a:rPr lang="en-GB" sz="3300" dirty="0">
                <a:latin typeface="Arial" panose="020B0604020202020204" pitchFamily="34" charset="0"/>
                <a:cs typeface="Arial" panose="020B0604020202020204" pitchFamily="34" charset="0"/>
              </a:rPr>
              <a:t>(approx. 1 minute 30 seconds).</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775198648"/>
              </p:ext>
            </p:extLst>
          </p:nvPr>
        </p:nvGraphicFramePr>
        <p:xfrm>
          <a:off x="682304" y="2132013"/>
          <a:ext cx="10827391" cy="3174729"/>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406677" y="1208315"/>
            <a:ext cx="8596668" cy="5290248"/>
          </a:xfrm>
        </p:spPr>
        <p:txBody>
          <a:bodyPr>
            <a:noAutofit/>
          </a:bodyPr>
          <a:lstStyle/>
          <a:p>
            <a:pPr>
              <a:lnSpc>
                <a:spcPct val="100000"/>
              </a:lnSpc>
            </a:pPr>
            <a:r>
              <a:rPr lang="en-GB" sz="1100" dirty="0">
                <a:solidFill>
                  <a:schemeClr val="tx1"/>
                </a:solidFill>
                <a:latin typeface="Arial" panose="020B0604020202020204" pitchFamily="34" charset="0"/>
                <a:cs typeface="Arial" panose="020B0604020202020204" pitchFamily="34" charset="0"/>
              </a:rPr>
              <a:t>The Cause-and-Effect Model (Fishbone Diagram)What is the Cause-and-Effect </a:t>
            </a:r>
            <a:r>
              <a:rPr lang="en-GB" sz="1100" dirty="0" err="1">
                <a:solidFill>
                  <a:schemeClr val="tx1"/>
                </a:solidFill>
                <a:latin typeface="Arial" panose="020B0604020202020204" pitchFamily="34" charset="0"/>
                <a:cs typeface="Arial" panose="020B0604020202020204" pitchFamily="34" charset="0"/>
              </a:rPr>
              <a:t>Model?The</a:t>
            </a:r>
            <a:r>
              <a:rPr lang="en-GB" sz="1100" dirty="0">
                <a:solidFill>
                  <a:schemeClr val="tx1"/>
                </a:solidFill>
                <a:latin typeface="Arial" panose="020B0604020202020204" pitchFamily="34" charset="0"/>
                <a:cs typeface="Arial" panose="020B0604020202020204" pitchFamily="34" charset="0"/>
              </a:rPr>
              <a:t> Cause-and-Effect Model, also known as the Fishbone Diagram or Ishikawa Diagram, is a problem-solving tool used to identify and organise the possible causes of a specific problem. The model was developed by Kaoru Ishikawa and is designed to help businesses understand the root causes of issues rather than simply focusing on the symptoms (Ishikawa, 1986).The diagram resembles the skeleton of a fish, with the main problem shown at the head and the potential causes grouped into categories along the branches. This visual approach helps organisations analyse complex problems in a structured and logical </a:t>
            </a:r>
            <a:r>
              <a:rPr lang="en-GB" sz="1100" dirty="0" err="1">
                <a:solidFill>
                  <a:schemeClr val="tx1"/>
                </a:solidFill>
                <a:latin typeface="Arial" panose="020B0604020202020204" pitchFamily="34" charset="0"/>
                <a:cs typeface="Arial" panose="020B0604020202020204" pitchFamily="34" charset="0"/>
              </a:rPr>
              <a:t>way.Why</a:t>
            </a:r>
            <a:r>
              <a:rPr lang="en-GB" sz="1100" dirty="0">
                <a:solidFill>
                  <a:schemeClr val="tx1"/>
                </a:solidFill>
                <a:latin typeface="Arial" panose="020B0604020202020204" pitchFamily="34" charset="0"/>
                <a:cs typeface="Arial" panose="020B0604020202020204" pitchFamily="34" charset="0"/>
              </a:rPr>
              <a:t> is it </a:t>
            </a:r>
            <a:r>
              <a:rPr lang="en-GB" sz="1100" dirty="0" err="1">
                <a:solidFill>
                  <a:schemeClr val="tx1"/>
                </a:solidFill>
                <a:latin typeface="Arial" panose="020B0604020202020204" pitchFamily="34" charset="0"/>
                <a:cs typeface="Arial" panose="020B0604020202020204" pitchFamily="34" charset="0"/>
              </a:rPr>
              <a:t>Used?The</a:t>
            </a:r>
            <a:r>
              <a:rPr lang="en-GB" sz="1100" dirty="0">
                <a:solidFill>
                  <a:schemeClr val="tx1"/>
                </a:solidFill>
                <a:latin typeface="Arial" panose="020B0604020202020204" pitchFamily="34" charset="0"/>
                <a:cs typeface="Arial" panose="020B0604020202020204" pitchFamily="34" charset="0"/>
              </a:rPr>
              <a:t> Cause-and-Effect Model is used to identify the underlying factors that contribute to a problem. Businesses use the model to investigate issues such as declining sales, customer complaints, quality problems or operational inefficiencies. By identifying root causes, organisations can gain a clearer understanding of why a problem exists and what factors may be influencing it (Slack and Brandon-Jones, 2023).Where and How is it </a:t>
            </a:r>
            <a:r>
              <a:rPr lang="en-GB" sz="1100" dirty="0" err="1">
                <a:solidFill>
                  <a:schemeClr val="tx1"/>
                </a:solidFill>
                <a:latin typeface="Arial" panose="020B0604020202020204" pitchFamily="34" charset="0"/>
                <a:cs typeface="Arial" panose="020B0604020202020204" pitchFamily="34" charset="0"/>
              </a:rPr>
              <a:t>Used?The</a:t>
            </a:r>
            <a:r>
              <a:rPr lang="en-GB" sz="1100" dirty="0">
                <a:solidFill>
                  <a:schemeClr val="tx1"/>
                </a:solidFill>
                <a:latin typeface="Arial" panose="020B0604020202020204" pitchFamily="34" charset="0"/>
                <a:cs typeface="Arial" panose="020B0604020202020204" pitchFamily="34" charset="0"/>
              </a:rPr>
              <a:t> model is widely used in business management, quality control, manufacturing, healthcare and service industries. It is commonly applied during problem-solving workshops, team meetings and continuous improvement </a:t>
            </a:r>
            <a:r>
              <a:rPr lang="en-GB" sz="1100" dirty="0" err="1">
                <a:solidFill>
                  <a:schemeClr val="tx1"/>
                </a:solidFill>
                <a:latin typeface="Arial" panose="020B0604020202020204" pitchFamily="34" charset="0"/>
                <a:cs typeface="Arial" panose="020B0604020202020204" pitchFamily="34" charset="0"/>
              </a:rPr>
              <a:t>activities.The</a:t>
            </a:r>
            <a:r>
              <a:rPr lang="en-GB" sz="1100" dirty="0">
                <a:solidFill>
                  <a:schemeClr val="tx1"/>
                </a:solidFill>
                <a:latin typeface="Arial" panose="020B0604020202020204" pitchFamily="34" charset="0"/>
                <a:cs typeface="Arial" panose="020B0604020202020204" pitchFamily="34" charset="0"/>
              </a:rPr>
              <a:t> process begins by clearly defining the problem. Possible causes are then identified and grouped into categories. These causes are analysed to determine which factors are most likely contributing to the issue. The visual structure of the diagram helps teams explore relationships between different causes and their impact on the problem (Oakland, 2022).Benefits of the Cause-and-Effect </a:t>
            </a:r>
            <a:r>
              <a:rPr lang="en-GB" sz="1100" dirty="0" err="1">
                <a:solidFill>
                  <a:schemeClr val="tx1"/>
                </a:solidFill>
                <a:latin typeface="Arial" panose="020B0604020202020204" pitchFamily="34" charset="0"/>
                <a:cs typeface="Arial" panose="020B0604020202020204" pitchFamily="34" charset="0"/>
              </a:rPr>
              <a:t>ModelOne</a:t>
            </a:r>
            <a:r>
              <a:rPr lang="en-GB" sz="1100" dirty="0">
                <a:solidFill>
                  <a:schemeClr val="tx1"/>
                </a:solidFill>
                <a:latin typeface="Arial" panose="020B0604020202020204" pitchFamily="34" charset="0"/>
                <a:cs typeface="Arial" panose="020B0604020202020204" pitchFamily="34" charset="0"/>
              </a:rPr>
              <a:t> of the main advantages of the Cause-and-Effect Model is that it encourages a systematic approach to problem analysis. Rather than making assumptions, it helps organisations investigate a wide range of possible causes before reaching </a:t>
            </a:r>
            <a:r>
              <a:rPr lang="en-GB" sz="1100" dirty="0" err="1">
                <a:solidFill>
                  <a:schemeClr val="tx1"/>
                </a:solidFill>
                <a:latin typeface="Arial" panose="020B0604020202020204" pitchFamily="34" charset="0"/>
                <a:cs typeface="Arial" panose="020B0604020202020204" pitchFamily="34" charset="0"/>
              </a:rPr>
              <a:t>conclusions.The</a:t>
            </a:r>
            <a:r>
              <a:rPr lang="en-GB" sz="1100" dirty="0">
                <a:solidFill>
                  <a:schemeClr val="tx1"/>
                </a:solidFill>
                <a:latin typeface="Arial" panose="020B0604020202020204" pitchFamily="34" charset="0"/>
                <a:cs typeface="Arial" panose="020B0604020202020204" pitchFamily="34" charset="0"/>
              </a:rPr>
              <a:t> model also promotes teamwork and discussion because employees from different areas of the organisation can contribute their knowledge and experiences. In addition, the diagram is easy to understand and provides a clear visual representation of complex problems (Slack and Brandon-Jones, 2023).Another benefit is that it helps businesses focus on root causes rather than treating symptoms, which can lead to more effective decision-making and problem </a:t>
            </a:r>
            <a:r>
              <a:rPr lang="en-GB" sz="1100" dirty="0" err="1">
                <a:solidFill>
                  <a:schemeClr val="tx1"/>
                </a:solidFill>
                <a:latin typeface="Arial" panose="020B0604020202020204" pitchFamily="34" charset="0"/>
                <a:cs typeface="Arial" panose="020B0604020202020204" pitchFamily="34" charset="0"/>
              </a:rPr>
              <a:t>resolution.Criticisms</a:t>
            </a:r>
            <a:r>
              <a:rPr lang="en-GB" sz="1100" dirty="0">
                <a:solidFill>
                  <a:schemeClr val="tx1"/>
                </a:solidFill>
                <a:latin typeface="Arial" panose="020B0604020202020204" pitchFamily="34" charset="0"/>
                <a:cs typeface="Arial" panose="020B0604020202020204" pitchFamily="34" charset="0"/>
              </a:rPr>
              <a:t> of the Cause-and-Effect </a:t>
            </a:r>
            <a:r>
              <a:rPr lang="en-GB" sz="1100" dirty="0" err="1">
                <a:solidFill>
                  <a:schemeClr val="tx1"/>
                </a:solidFill>
                <a:latin typeface="Arial" panose="020B0604020202020204" pitchFamily="34" charset="0"/>
                <a:cs typeface="Arial" panose="020B0604020202020204" pitchFamily="34" charset="0"/>
              </a:rPr>
              <a:t>ModelDespite</a:t>
            </a:r>
            <a:r>
              <a:rPr lang="en-GB" sz="1100" dirty="0">
                <a:solidFill>
                  <a:schemeClr val="tx1"/>
                </a:solidFill>
                <a:latin typeface="Arial" panose="020B0604020202020204" pitchFamily="34" charset="0"/>
                <a:cs typeface="Arial" panose="020B0604020202020204" pitchFamily="34" charset="0"/>
              </a:rPr>
              <a:t> its usefulness, the Cause-and-Effect Model has several limitations. Firstly, the model relies heavily on the knowledge, experience and opinions of those involved in the analysis. As a result, important causes may be overlooked or personal bias may influence the findings (Oakland, 2022).Secondly, the model identifies possible causes but does not prove that these causes are responsible for the problem. Additional research and evidence are often required to confirm the relationships between causes and </a:t>
            </a:r>
            <a:r>
              <a:rPr lang="en-GB" sz="1100" dirty="0" err="1">
                <a:solidFill>
                  <a:schemeClr val="tx1"/>
                </a:solidFill>
                <a:latin typeface="Arial" panose="020B0604020202020204" pitchFamily="34" charset="0"/>
                <a:cs typeface="Arial" panose="020B0604020202020204" pitchFamily="34" charset="0"/>
              </a:rPr>
              <a:t>effects.Another</a:t>
            </a:r>
            <a:r>
              <a:rPr lang="en-GB" sz="1100" dirty="0">
                <a:solidFill>
                  <a:schemeClr val="tx1"/>
                </a:solidFill>
                <a:latin typeface="Arial" panose="020B0604020202020204" pitchFamily="34" charset="0"/>
                <a:cs typeface="Arial" panose="020B0604020202020204" pitchFamily="34" charset="0"/>
              </a:rPr>
              <a:t> criticism is that the model can oversimplify complex business problems. In reality, organisational issues are often influenced by multiple interacting factors, which may not be fully represented within a simple diagram. Furthermore, the model does not prioritise causes or indicate which factors have the greatest impact on the problem (Slack and Brandon-Jones, 2023).Critique of the Cause-and-Effect </a:t>
            </a:r>
            <a:r>
              <a:rPr lang="en-GB" sz="1100" dirty="0" err="1">
                <a:solidFill>
                  <a:schemeClr val="tx1"/>
                </a:solidFill>
                <a:latin typeface="Arial" panose="020B0604020202020204" pitchFamily="34" charset="0"/>
                <a:cs typeface="Arial" panose="020B0604020202020204" pitchFamily="34" charset="0"/>
              </a:rPr>
              <a:t>ModelOverall</a:t>
            </a:r>
            <a:r>
              <a:rPr lang="en-GB" sz="1100" dirty="0">
                <a:solidFill>
                  <a:schemeClr val="tx1"/>
                </a:solidFill>
                <a:latin typeface="Arial" panose="020B0604020202020204" pitchFamily="34" charset="0"/>
                <a:cs typeface="Arial" panose="020B0604020202020204" pitchFamily="34" charset="0"/>
              </a:rPr>
              <a:t>, the Cause-and-Effect Model is a valuable tool for exploring and organising potential causes of business problems. Its visual format makes it easy to use and understand, while its structured approach encourages critical thinking and discussion. However, the model should not be used in isolation. Because it relies on assumptions and does not measure the importance of individual causes, it should be supported by additional data and analytical techniques. Therefore, although the model is effective for identifying potential root causes, its findings must be carefully evaluated before conclusions are </a:t>
            </a:r>
            <a:r>
              <a:rPr lang="en-GB" sz="1100" dirty="0" err="1">
                <a:solidFill>
                  <a:schemeClr val="tx1"/>
                </a:solidFill>
                <a:latin typeface="Arial" panose="020B0604020202020204" pitchFamily="34" charset="0"/>
                <a:cs typeface="Arial" panose="020B0604020202020204" pitchFamily="34" charset="0"/>
              </a:rPr>
              <a:t>drawn.ReferencesIshikawa</a:t>
            </a:r>
            <a:r>
              <a:rPr lang="en-GB" sz="1100" dirty="0">
                <a:solidFill>
                  <a:schemeClr val="tx1"/>
                </a:solidFill>
                <a:latin typeface="Arial" panose="020B0604020202020204" pitchFamily="34" charset="0"/>
                <a:cs typeface="Arial" panose="020B0604020202020204" pitchFamily="34" charset="0"/>
              </a:rPr>
              <a:t>, K. (1986) Guide to Quality Control. 2nd </a:t>
            </a:r>
            <a:r>
              <a:rPr lang="en-GB" sz="1100" dirty="0" err="1">
                <a:solidFill>
                  <a:schemeClr val="tx1"/>
                </a:solidFill>
                <a:latin typeface="Arial" panose="020B0604020202020204" pitchFamily="34" charset="0"/>
                <a:cs typeface="Arial" panose="020B0604020202020204" pitchFamily="34" charset="0"/>
              </a:rPr>
              <a:t>edn</a:t>
            </a:r>
            <a:r>
              <a:rPr lang="en-GB" sz="1100" dirty="0">
                <a:solidFill>
                  <a:schemeClr val="tx1"/>
                </a:solidFill>
                <a:latin typeface="Arial" panose="020B0604020202020204" pitchFamily="34" charset="0"/>
                <a:cs typeface="Arial" panose="020B0604020202020204" pitchFamily="34" charset="0"/>
              </a:rPr>
              <a:t>. Tokyo: Asian Productivity </a:t>
            </a:r>
            <a:r>
              <a:rPr lang="en-GB" sz="1100" dirty="0" err="1">
                <a:solidFill>
                  <a:schemeClr val="tx1"/>
                </a:solidFill>
                <a:latin typeface="Arial" panose="020B0604020202020204" pitchFamily="34" charset="0"/>
                <a:cs typeface="Arial" panose="020B0604020202020204" pitchFamily="34" charset="0"/>
              </a:rPr>
              <a:t>Organization.Oakland</a:t>
            </a:r>
            <a:r>
              <a:rPr lang="en-GB" sz="1100" dirty="0">
                <a:solidFill>
                  <a:schemeClr val="tx1"/>
                </a:solidFill>
                <a:latin typeface="Arial" panose="020B0604020202020204" pitchFamily="34" charset="0"/>
                <a:cs typeface="Arial" panose="020B0604020202020204" pitchFamily="34" charset="0"/>
              </a:rPr>
              <a:t>, J.S. (2022) Total Quality Management and Operational Excellence. 5th </a:t>
            </a:r>
            <a:r>
              <a:rPr lang="en-GB" sz="1100" dirty="0" err="1">
                <a:solidFill>
                  <a:schemeClr val="tx1"/>
                </a:solidFill>
                <a:latin typeface="Arial" panose="020B0604020202020204" pitchFamily="34" charset="0"/>
                <a:cs typeface="Arial" panose="020B0604020202020204" pitchFamily="34" charset="0"/>
              </a:rPr>
              <a:t>edn</a:t>
            </a:r>
            <a:r>
              <a:rPr lang="en-GB" sz="1100" dirty="0">
                <a:solidFill>
                  <a:schemeClr val="tx1"/>
                </a:solidFill>
                <a:latin typeface="Arial" panose="020B0604020202020204" pitchFamily="34" charset="0"/>
                <a:cs typeface="Arial" panose="020B0604020202020204" pitchFamily="34" charset="0"/>
              </a:rPr>
              <a:t>. London: </a:t>
            </a:r>
            <a:r>
              <a:rPr lang="en-GB" sz="1100" dirty="0" err="1">
                <a:solidFill>
                  <a:schemeClr val="tx1"/>
                </a:solidFill>
                <a:latin typeface="Arial" panose="020B0604020202020204" pitchFamily="34" charset="0"/>
                <a:cs typeface="Arial" panose="020B0604020202020204" pitchFamily="34" charset="0"/>
              </a:rPr>
              <a:t>Routledge.Slack</a:t>
            </a:r>
            <a:r>
              <a:rPr lang="en-GB" sz="1100" dirty="0">
                <a:solidFill>
                  <a:schemeClr val="tx1"/>
                </a:solidFill>
                <a:latin typeface="Arial" panose="020B0604020202020204" pitchFamily="34" charset="0"/>
                <a:cs typeface="Arial" panose="020B0604020202020204" pitchFamily="34" charset="0"/>
              </a:rPr>
              <a:t>, N. and Brandon-Jones, A. (2023) Operations and Process</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GB"/>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402771"/>
            <a:ext cx="10515600" cy="6090104"/>
          </a:xfrm>
        </p:spPr>
        <p:txBody>
          <a:bodyPr>
            <a:normAutofit fontScale="77500" lnSpcReduction="20000"/>
          </a:bodyPr>
          <a:lstStyle/>
          <a:p>
            <a:pPr lvl="8"/>
            <a:r>
              <a:rPr lang="en-GB" dirty="0">
                <a:latin typeface="Arial" panose="020B0604020202020204" pitchFamily="34" charset="0"/>
                <a:cs typeface="Arial" panose="020B0604020202020204" pitchFamily="34" charset="0"/>
              </a:rPr>
              <a:t>Detail and discuss the key findings from your presentation:</a:t>
            </a:r>
          </a:p>
          <a:p>
            <a:endParaRPr lang="en-GB" sz="2200" b="1"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Summary of Key </a:t>
            </a:r>
            <a:r>
              <a:rPr lang="en-GB" sz="2400" dirty="0" err="1">
                <a:latin typeface="Arial" panose="020B0604020202020204" pitchFamily="34" charset="0"/>
                <a:cs typeface="Arial" panose="020B0604020202020204" pitchFamily="34" charset="0"/>
              </a:rPr>
              <a:t>FindingsKey</a:t>
            </a:r>
            <a:r>
              <a:rPr lang="en-GB" sz="2400" dirty="0">
                <a:latin typeface="Arial" panose="020B0604020202020204" pitchFamily="34" charset="0"/>
                <a:cs typeface="Arial" panose="020B0604020202020204" pitchFamily="34" charset="0"/>
              </a:rPr>
              <a:t> Finding 1: Declining Customer </a:t>
            </a:r>
            <a:r>
              <a:rPr lang="en-GB" sz="2400" dirty="0" err="1">
                <a:latin typeface="Arial" panose="020B0604020202020204" pitchFamily="34" charset="0"/>
                <a:cs typeface="Arial" panose="020B0604020202020204" pitchFamily="34" charset="0"/>
              </a:rPr>
              <a:t>FootfallThe</a:t>
            </a:r>
            <a:r>
              <a:rPr lang="en-GB" sz="2400" dirty="0">
                <a:latin typeface="Arial" panose="020B0604020202020204" pitchFamily="34" charset="0"/>
                <a:cs typeface="Arial" panose="020B0604020202020204" pitchFamily="34" charset="0"/>
              </a:rPr>
              <a:t> most significant factor affecting Basil’s Bakery is the reduction in customer footfall within the retail park. Store closures and vacant retail units have reduced the number of visitors to the area, resulting in fewer potential customers entering the bakery. This is an external issue that Basil has very little control </a:t>
            </a:r>
            <a:r>
              <a:rPr lang="en-GB" sz="2400" dirty="0" err="1">
                <a:latin typeface="Arial" panose="020B0604020202020204" pitchFamily="34" charset="0"/>
                <a:cs typeface="Arial" panose="020B0604020202020204" pitchFamily="34" charset="0"/>
              </a:rPr>
              <a:t>over.Key</a:t>
            </a:r>
            <a:r>
              <a:rPr lang="en-GB" sz="2400" dirty="0">
                <a:latin typeface="Arial" panose="020B0604020202020204" pitchFamily="34" charset="0"/>
                <a:cs typeface="Arial" panose="020B0604020202020204" pitchFamily="34" charset="0"/>
              </a:rPr>
              <a:t> Finding 2: Changes in Consumer and Working </a:t>
            </a:r>
            <a:r>
              <a:rPr lang="en-GB" sz="2400" dirty="0" err="1">
                <a:latin typeface="Arial" panose="020B0604020202020204" pitchFamily="34" charset="0"/>
                <a:cs typeface="Arial" panose="020B0604020202020204" pitchFamily="34" charset="0"/>
              </a:rPr>
              <a:t>PatternsThe</a:t>
            </a:r>
            <a:r>
              <a:rPr lang="en-GB" sz="2400" dirty="0">
                <a:latin typeface="Arial" panose="020B0604020202020204" pitchFamily="34" charset="0"/>
                <a:cs typeface="Arial" panose="020B0604020202020204" pitchFamily="34" charset="0"/>
              </a:rPr>
              <a:t> growth of hybrid and home working has changed customer behaviour since the COVID-19 pandemic. Many office workers now spend fewer days at their workplace, reducing demand for breakfast, lunch and snack purchases. This external factor has contributed to the bakery's sales remaining below pre-pandemic </a:t>
            </a:r>
            <a:r>
              <a:rPr lang="en-GB" sz="2400" dirty="0" err="1">
                <a:latin typeface="Arial" panose="020B0604020202020204" pitchFamily="34" charset="0"/>
                <a:cs typeface="Arial" panose="020B0604020202020204" pitchFamily="34" charset="0"/>
              </a:rPr>
              <a:t>levels.Key</a:t>
            </a:r>
            <a:r>
              <a:rPr lang="en-GB" sz="2400" dirty="0">
                <a:latin typeface="Arial" panose="020B0604020202020204" pitchFamily="34" charset="0"/>
                <a:cs typeface="Arial" panose="020B0604020202020204" pitchFamily="34" charset="0"/>
              </a:rPr>
              <a:t> Finding 3: Internal Operational </a:t>
            </a:r>
            <a:r>
              <a:rPr lang="en-GB" sz="2400" dirty="0" err="1">
                <a:latin typeface="Arial" panose="020B0604020202020204" pitchFamily="34" charset="0"/>
                <a:cs typeface="Arial" panose="020B0604020202020204" pitchFamily="34" charset="0"/>
              </a:rPr>
              <a:t>LimitationsThe</a:t>
            </a:r>
            <a:r>
              <a:rPr lang="en-GB" sz="2400" dirty="0">
                <a:latin typeface="Arial" panose="020B0604020202020204" pitchFamily="34" charset="0"/>
                <a:cs typeface="Arial" panose="020B0604020202020204" pitchFamily="34" charset="0"/>
              </a:rPr>
              <a:t> Cause-and-Effect analysis identified operational issues that may be contributing to lost sales opportunities. Customers have expressed interest in delivery and pre-order services, while long waiting times during busy periods may negatively affect customer satisfaction. These are internal issues over which Basil has a greater level of </a:t>
            </a:r>
            <a:r>
              <a:rPr lang="en-GB" sz="2400" dirty="0" err="1">
                <a:latin typeface="Arial" panose="020B0604020202020204" pitchFamily="34" charset="0"/>
                <a:cs typeface="Arial" panose="020B0604020202020204" pitchFamily="34" charset="0"/>
              </a:rPr>
              <a:t>control.Key</a:t>
            </a:r>
            <a:r>
              <a:rPr lang="en-GB" sz="2400" dirty="0">
                <a:latin typeface="Arial" panose="020B0604020202020204" pitchFamily="34" charset="0"/>
                <a:cs typeface="Arial" panose="020B0604020202020204" pitchFamily="34" charset="0"/>
              </a:rPr>
              <a:t> Finding 4: Rising Operating Costs and Financial </a:t>
            </a:r>
            <a:r>
              <a:rPr lang="en-GB" sz="2400" dirty="0" err="1">
                <a:latin typeface="Arial" panose="020B0604020202020204" pitchFamily="34" charset="0"/>
                <a:cs typeface="Arial" panose="020B0604020202020204" pitchFamily="34" charset="0"/>
              </a:rPr>
              <a:t>PressureThe</a:t>
            </a:r>
            <a:r>
              <a:rPr lang="en-GB" sz="2400" dirty="0">
                <a:latin typeface="Arial" panose="020B0604020202020204" pitchFamily="34" charset="0"/>
                <a:cs typeface="Arial" panose="020B0604020202020204" pitchFamily="34" charset="0"/>
              </a:rPr>
              <a:t> bakery is experiencing increasing costs, including higher rent, utility bills, insurance costs and fluctuating prices for organic ingredients. These rising expenses are placing pressure on profitability and increasing the challenges associated with maintaining a sustainable business </a:t>
            </a:r>
            <a:r>
              <a:rPr lang="en-GB" sz="2400" dirty="0" err="1">
                <a:latin typeface="Arial" panose="020B0604020202020204" pitchFamily="34" charset="0"/>
                <a:cs typeface="Arial" panose="020B0604020202020204" pitchFamily="34" charset="0"/>
              </a:rPr>
              <a:t>model.Overall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ConclusionThe</a:t>
            </a:r>
            <a:r>
              <a:rPr lang="en-GB" sz="2400" dirty="0">
                <a:latin typeface="Arial" panose="020B0604020202020204" pitchFamily="34" charset="0"/>
                <a:cs typeface="Arial" panose="020B0604020202020204" pitchFamily="34" charset="0"/>
              </a:rPr>
              <a:t> stagnation in sales at Basil’s Bakery is not caused by a single issue. Instead, it is the result of several interconnected external and internal factors. The PESTEL analysis highlighted the impact of wider environmental changes, while the Cause-and-Effect Model helped identify specific factors contributing to the problem. Together, these findings demonstrate that the bakery faces both market-related challenges and operational pressures that are affecting its long-term performance.</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lnSpcReduction="10000"/>
          </a:bodyPr>
          <a:lstStyle/>
          <a:p>
            <a:pPr algn="just"/>
            <a:r>
              <a:rPr lang="en-GB" dirty="0">
                <a:latin typeface="Arial" panose="020B0604020202020204" pitchFamily="34" charset="0"/>
                <a:ea typeface="DengXian" panose="02010600030101010101" pitchFamily="2" charset="-122"/>
                <a:cs typeface="Arial" panose="020B0604020202020204" pitchFamily="34" charset="0"/>
              </a:rPr>
              <a:t>Office for National Statistics (2021) Coronavirus and the impact on output in the UK economy. Available at: https://www.ons.gov.uk (Accessed: 14 June 2026).Office for National Statistics (2023) Business insights and impact on the UK economy. Available at: https://www.ons.gov.uk (Accessed: 14 June 2026).</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err="1">
                <a:latin typeface="Arial" panose="020B0604020202020204" pitchFamily="34" charset="0"/>
                <a:ea typeface="DengXian" panose="02010600030101010101" pitchFamily="2" charset="-122"/>
                <a:cs typeface="Arial" panose="020B0604020202020204" pitchFamily="34" charset="0"/>
              </a:rPr>
              <a:t>shikawa</a:t>
            </a:r>
            <a:r>
              <a:rPr lang="en-GB" dirty="0">
                <a:latin typeface="Arial" panose="020B0604020202020204" pitchFamily="34" charset="0"/>
                <a:ea typeface="DengXian" panose="02010600030101010101" pitchFamily="2" charset="-122"/>
                <a:cs typeface="Arial" panose="020B0604020202020204" pitchFamily="34" charset="0"/>
              </a:rPr>
              <a:t>, K. (1986) Guide to Quality Control. 2nd </a:t>
            </a:r>
            <a:r>
              <a:rPr lang="en-GB" dirty="0" err="1">
                <a:latin typeface="Arial" panose="020B0604020202020204" pitchFamily="34" charset="0"/>
                <a:ea typeface="DengXian" panose="02010600030101010101" pitchFamily="2" charset="-122"/>
                <a:cs typeface="Arial" panose="020B0604020202020204" pitchFamily="34" charset="0"/>
              </a:rPr>
              <a:t>edn</a:t>
            </a:r>
            <a:r>
              <a:rPr lang="en-GB" dirty="0">
                <a:latin typeface="Arial" panose="020B0604020202020204" pitchFamily="34" charset="0"/>
                <a:ea typeface="DengXian" panose="02010600030101010101" pitchFamily="2" charset="-122"/>
                <a:cs typeface="Arial" panose="020B0604020202020204" pitchFamily="34" charset="0"/>
              </a:rPr>
              <a:t>. Tokyo: Asian Productivity </a:t>
            </a:r>
            <a:r>
              <a:rPr lang="en-GB" dirty="0" err="1">
                <a:latin typeface="Arial" panose="020B0604020202020204" pitchFamily="34" charset="0"/>
                <a:ea typeface="DengXian" panose="02010600030101010101" pitchFamily="2" charset="-122"/>
                <a:cs typeface="Arial" panose="020B0604020202020204" pitchFamily="34" charset="0"/>
              </a:rPr>
              <a:t>Organization.Oakland</a:t>
            </a:r>
            <a:r>
              <a:rPr lang="en-GB" dirty="0">
                <a:latin typeface="Arial" panose="020B0604020202020204" pitchFamily="34" charset="0"/>
                <a:ea typeface="DengXian" panose="02010600030101010101" pitchFamily="2" charset="-122"/>
                <a:cs typeface="Arial" panose="020B0604020202020204" pitchFamily="34" charset="0"/>
              </a:rPr>
              <a:t>, J.S. (2022) Total Quality Management and Operational Excellence. 5th </a:t>
            </a:r>
            <a:r>
              <a:rPr lang="en-GB" dirty="0" err="1">
                <a:latin typeface="Arial" panose="020B0604020202020204" pitchFamily="34" charset="0"/>
                <a:ea typeface="DengXian" panose="02010600030101010101" pitchFamily="2" charset="-122"/>
                <a:cs typeface="Arial" panose="020B0604020202020204" pitchFamily="34" charset="0"/>
              </a:rPr>
              <a:t>edn</a:t>
            </a:r>
            <a:r>
              <a:rPr lang="en-GB" dirty="0">
                <a:latin typeface="Arial" panose="020B0604020202020204" pitchFamily="34" charset="0"/>
                <a:ea typeface="DengXian" panose="02010600030101010101" pitchFamily="2" charset="-122"/>
                <a:cs typeface="Arial" panose="020B0604020202020204" pitchFamily="34" charset="0"/>
              </a:rPr>
              <a:t>. London: </a:t>
            </a:r>
            <a:r>
              <a:rPr lang="en-GB" dirty="0" err="1">
                <a:latin typeface="Arial" panose="020B0604020202020204" pitchFamily="34" charset="0"/>
                <a:ea typeface="DengXian" panose="02010600030101010101" pitchFamily="2" charset="-122"/>
                <a:cs typeface="Arial" panose="020B0604020202020204" pitchFamily="34" charset="0"/>
              </a:rPr>
              <a:t>Routledge.Slack</a:t>
            </a:r>
            <a:r>
              <a:rPr lang="en-GB" dirty="0">
                <a:latin typeface="Arial" panose="020B0604020202020204" pitchFamily="34" charset="0"/>
                <a:ea typeface="DengXian" panose="02010600030101010101" pitchFamily="2" charset="-122"/>
                <a:cs typeface="Arial" panose="020B0604020202020204" pitchFamily="34" charset="0"/>
              </a:rPr>
              <a:t>, N. and Brandon-Jones, A. (2023) Operations and Process Management. 7th </a:t>
            </a:r>
            <a:r>
              <a:rPr lang="en-GB" dirty="0" err="1">
                <a:latin typeface="Arial" panose="020B0604020202020204" pitchFamily="34" charset="0"/>
                <a:ea typeface="DengXian" panose="02010600030101010101" pitchFamily="2" charset="-122"/>
                <a:cs typeface="Arial" panose="020B0604020202020204" pitchFamily="34" charset="0"/>
              </a:rPr>
              <a:t>edn</a:t>
            </a:r>
            <a:r>
              <a:rPr lang="en-GB" dirty="0">
                <a:latin typeface="Arial" panose="020B0604020202020204" pitchFamily="34" charset="0"/>
                <a:ea typeface="DengXian" panose="02010600030101010101" pitchFamily="2" charset="-122"/>
                <a:cs typeface="Arial" panose="020B0604020202020204" pitchFamily="34" charset="0"/>
              </a:rPr>
              <a:t>. Harlow: Pearson Education.</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latin typeface="Arial" panose="020B0604020202020204" pitchFamily="34" charset="0"/>
                <a:ea typeface="DengXian" panose="02010600030101010101" pitchFamily="2" charset="-122"/>
                <a:cs typeface="Arial" panose="020B0604020202020204" pitchFamily="34" charset="0"/>
              </a:rPr>
              <a:t>CIPD (2023) PESTLE analysis factsheet. London: Chartered Institute of Personnel and </a:t>
            </a:r>
            <a:r>
              <a:rPr lang="en-GB" dirty="0" err="1">
                <a:latin typeface="Arial" panose="020B0604020202020204" pitchFamily="34" charset="0"/>
                <a:ea typeface="DengXian" panose="02010600030101010101" pitchFamily="2" charset="-122"/>
                <a:cs typeface="Arial" panose="020B0604020202020204" pitchFamily="34" charset="0"/>
              </a:rPr>
              <a:t>Development.Johnson</a:t>
            </a:r>
            <a:r>
              <a:rPr lang="en-GB" dirty="0">
                <a:latin typeface="Arial" panose="020B0604020202020204" pitchFamily="34" charset="0"/>
                <a:ea typeface="DengXian" panose="02010600030101010101" pitchFamily="2" charset="-122"/>
                <a:cs typeface="Arial" panose="020B0604020202020204" pitchFamily="34" charset="0"/>
              </a:rPr>
              <a:t>, G., Scholes, K., Whittington, R. and Angwin, D. (2020) Exploring Strategy. 12th </a:t>
            </a:r>
            <a:r>
              <a:rPr lang="en-GB" dirty="0" err="1">
                <a:latin typeface="Arial" panose="020B0604020202020204" pitchFamily="34" charset="0"/>
                <a:ea typeface="DengXian" panose="02010600030101010101" pitchFamily="2" charset="-122"/>
                <a:cs typeface="Arial" panose="020B0604020202020204" pitchFamily="34" charset="0"/>
              </a:rPr>
              <a:t>edn</a:t>
            </a:r>
            <a:r>
              <a:rPr lang="en-GB" dirty="0">
                <a:latin typeface="Arial" panose="020B0604020202020204" pitchFamily="34" charset="0"/>
                <a:ea typeface="DengXian" panose="02010600030101010101" pitchFamily="2" charset="-122"/>
                <a:cs typeface="Arial" panose="020B0604020202020204" pitchFamily="34" charset="0"/>
              </a:rPr>
              <a:t>. Harlow: Pearson </a:t>
            </a:r>
            <a:r>
              <a:rPr lang="en-GB" dirty="0" err="1">
                <a:latin typeface="Arial" panose="020B0604020202020204" pitchFamily="34" charset="0"/>
                <a:ea typeface="DengXian" panose="02010600030101010101" pitchFamily="2" charset="-122"/>
                <a:cs typeface="Arial" panose="020B0604020202020204" pitchFamily="34" charset="0"/>
              </a:rPr>
              <a:t>Education.Kotler</a:t>
            </a:r>
            <a:r>
              <a:rPr lang="en-GB" dirty="0">
                <a:latin typeface="Arial" panose="020B0604020202020204" pitchFamily="34" charset="0"/>
                <a:ea typeface="DengXian" panose="02010600030101010101" pitchFamily="2" charset="-122"/>
                <a:cs typeface="Arial" panose="020B0604020202020204" pitchFamily="34" charset="0"/>
              </a:rPr>
              <a:t>, P., Keller, K.L. and Chernev, A. (2022) Marketing Management. 16th </a:t>
            </a:r>
            <a:r>
              <a:rPr lang="en-GB" dirty="0" err="1">
                <a:latin typeface="Arial" panose="020B0604020202020204" pitchFamily="34" charset="0"/>
                <a:ea typeface="DengXian" panose="02010600030101010101" pitchFamily="2" charset="-122"/>
                <a:cs typeface="Arial" panose="020B0604020202020204" pitchFamily="34" charset="0"/>
              </a:rPr>
              <a:t>edn</a:t>
            </a:r>
            <a:r>
              <a:rPr lang="en-GB" dirty="0">
                <a:latin typeface="Arial" panose="020B0604020202020204" pitchFamily="34" charset="0"/>
                <a:ea typeface="DengXian" panose="02010600030101010101" pitchFamily="2" charset="-122"/>
                <a:cs typeface="Arial" panose="020B0604020202020204" pitchFamily="34" charset="0"/>
              </a:rPr>
              <a:t>. Harlow: Pearson.</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4" ma:contentTypeDescription="Create a new document." ma:contentTypeScope="" ma:versionID="dd504d32c2b754d579e545c757913330">
  <xsd:schema xmlns:xsd="http://www.w3.org/2001/XMLSchema" xmlns:xs="http://www.w3.org/2001/XMLSchema" xmlns:p="http://schemas.microsoft.com/office/2006/metadata/properties" xmlns:ns3="21f98238-5914-40fc-b2db-49ce196065c9" targetNamespace="http://schemas.microsoft.com/office/2006/metadata/properties" ma:root="true" ma:fieldsID="f53ee9c040775d299563eb6ffa0539a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www.w3.org/XML/1998/namespace"/>
    <ds:schemaRef ds:uri="http://purl.org/dc/elements/1.1/"/>
    <ds:schemaRef ds:uri="http://purl.org/dc/terms/"/>
    <ds:schemaRef ds:uri="http://schemas.microsoft.com/office/2006/documentManagement/type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21f98238-5914-40fc-b2db-49ce196065c9"/>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B2CE5752-F535-442C-A9EC-CBE88EB8E7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2080</TotalTime>
  <Words>3468</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Trebuchet MS</vt:lpstr>
      <vt:lpstr>Wingdings</vt:lpstr>
      <vt:lpstr>Wingdings 3</vt:lpstr>
      <vt:lpstr>Facet</vt:lpstr>
      <vt:lpstr>PowerPoint Presentation</vt:lpstr>
      <vt:lpstr>INTRODUCTION</vt:lpstr>
      <vt:lpstr>Provide an overview of Basil’s Bakery. </vt:lpstr>
      <vt:lpstr>Provide an insight into the problems Basil’s Bakery are facing. </vt:lpstr>
      <vt:lpstr>Provide a critique of the PESTEL Fra</vt:lpstr>
      <vt:lpstr>  Provide an application and discuss the information provided in your PESTEL Framework  (approx. 1 minute 30 seconds).  </vt:lpstr>
      <vt:lpstr>Provide a critique of the Cause-and-Effect model </vt:lpstr>
      <vt:lpstr>PowerPoint Presentation</vt:lpstr>
      <vt:lpstr>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Aime Ikwa (2526534)</cp:lastModifiedBy>
  <cp:revision>98</cp:revision>
  <dcterms:created xsi:type="dcterms:W3CDTF">2024-01-29T11:42:05Z</dcterms:created>
  <dcterms:modified xsi:type="dcterms:W3CDTF">2026-06-14T02:09:42Z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