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2"/>
  </p:notesMasterIdLst>
  <p:sldIdLst>
    <p:sldId id="276" r:id="rId2"/>
    <p:sldId id="256" r:id="rId3"/>
    <p:sldId id="257" r:id="rId4"/>
    <p:sldId id="280" r:id="rId5"/>
    <p:sldId id="258" r:id="rId6"/>
    <p:sldId id="259" r:id="rId7"/>
    <p:sldId id="271" r:id="rId8"/>
    <p:sldId id="270" r:id="rId9"/>
    <p:sldId id="272" r:id="rId10"/>
    <p:sldId id="277" r:id="rId11"/>
    <p:sldId id="275" r:id="rId12"/>
    <p:sldId id="264" r:id="rId13"/>
    <p:sldId id="265" r:id="rId14"/>
    <p:sldId id="266" r:id="rId15"/>
    <p:sldId id="267" r:id="rId16"/>
    <p:sldId id="268" r:id="rId17"/>
    <p:sldId id="269" r:id="rId18"/>
    <p:sldId id="278" r:id="rId19"/>
    <p:sldId id="279" r:id="rId20"/>
    <p:sldId id="26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1"/>
  </p:normalViewPr>
  <p:slideViewPr>
    <p:cSldViewPr snapToGrid="0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oleObject" Target="file:///\\Users\Gafadi\Documents\UNI\Role%20Play\Profit%20and%20loss%20a:c%20and%20Balance%20sheetxlsx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500" b="1" i="0" u="none" strike="noStrike" kern="1200" cap="all" spc="100" normalizeH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'[1]sales forcaste'!$C$13</c:f>
              <c:strCache>
                <c:ptCount val="1"/>
                <c:pt idx="0">
                  <c:v>Sales % </c:v>
                </c:pt>
              </c:strCache>
            </c:strRef>
          </c:tx>
          <c:spPr>
            <a:ln w="25400" cap="rnd">
              <a:solidFill>
                <a:schemeClr val="lt1"/>
              </a:solidFill>
              <a:round/>
            </a:ln>
            <a:effectLst>
              <a:outerShdw dist="25400" dir="2700000" algn="tl" rotWithShape="0">
                <a:schemeClr val="accent1"/>
              </a:outerShdw>
            </a:effectLst>
          </c:spPr>
          <c:marker>
            <c:symbol val="none"/>
          </c:marker>
          <c:dLbls>
            <c:spPr>
              <a:solidFill>
                <a:schemeClr val="accent2"/>
              </a:solidFill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'[1]sales forcaste'!$B$14:$B$18</c:f>
              <c:strCache>
                <c:ptCount val="5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Forcaste at beginning 2019</c:v>
                </c:pt>
                <c:pt idx="4">
                  <c:v>Forcate at end 2019</c:v>
                </c:pt>
              </c:strCache>
            </c:strRef>
          </c:cat>
          <c:val>
            <c:numRef>
              <c:f>'[1]sales forcaste'!$C$14:$C$18</c:f>
              <c:numCache>
                <c:formatCode>General</c:formatCode>
                <c:ptCount val="5"/>
                <c:pt idx="0">
                  <c:v>0.1</c:v>
                </c:pt>
                <c:pt idx="1">
                  <c:v>0.11</c:v>
                </c:pt>
                <c:pt idx="2">
                  <c:v>0.12</c:v>
                </c:pt>
                <c:pt idx="3">
                  <c:v>0.14000000000000001</c:v>
                </c:pt>
                <c:pt idx="4">
                  <c:v>0.1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E11-1D43-82A7-C1961E9E4916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dropLines>
          <c:spPr>
            <a:ln w="9525" cap="flat" cmpd="sng" algn="ctr">
              <a:gradFill>
                <a:gsLst>
                  <a:gs pos="0">
                    <a:schemeClr val="lt1"/>
                  </a:gs>
                  <a:gs pos="100000">
                    <a:schemeClr val="lt1">
                      <a:alpha val="0"/>
                    </a:schemeClr>
                  </a:gs>
                </a:gsLst>
                <a:lin ang="5400000" scaled="0"/>
              </a:gradFill>
              <a:round/>
            </a:ln>
            <a:effectLst/>
          </c:spPr>
        </c:dropLines>
        <c:smooth val="0"/>
        <c:axId val="1309341936"/>
        <c:axId val="1311347856"/>
      </c:lineChart>
      <c:catAx>
        <c:axId val="13093419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11347856"/>
        <c:crosses val="autoZero"/>
        <c:auto val="1"/>
        <c:lblAlgn val="ctr"/>
        <c:lblOffset val="100"/>
        <c:noMultiLvlLbl val="0"/>
      </c:catAx>
      <c:valAx>
        <c:axId val="1311347856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130934193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blipFill>
      <a:blip xmlns:r="http://schemas.openxmlformats.org/officeDocument/2006/relationships" r:embed="rId3"/>
      <a:tile tx="0" ty="0" sx="100000" sy="100000" flip="none" algn="tl"/>
    </a:blipFill>
    <a:ln w="9525" cap="flat" cmpd="sng" algn="ctr">
      <a:solidFill>
        <a:schemeClr val="lt1">
          <a:lumMod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38">
  <cs:axisTitle>
    <cs:lnRef idx="0"/>
    <cs:fillRef idx="0"/>
    <cs:effectRef idx="0"/>
    <cs:fontRef idx="minor">
      <a:schemeClr val="lt1"/>
    </cs:fontRef>
    <cs:defRPr sz="900" b="1" kern="1200"/>
  </cs:axisTitle>
  <cs:categoryAxis>
    <cs:lnRef idx="0">
      <cs:styleClr val="0"/>
    </cs:lnRef>
    <cs:fillRef idx="0"/>
    <cs:effectRef idx="0"/>
    <cs:fontRef idx="minor">
      <a:schemeClr val="lt1"/>
    </cs:fontRef>
    <cs:defRPr sz="900" kern="1200" spc="30" baseline="0"/>
  </cs:categoryAxis>
  <cs:chartArea>
    <cs:lnRef idx="0">
      <cs:styleClr val="0"/>
    </cs:lnRef>
    <cs:fillRef idx="0">
      <cs:styleClr val="0"/>
    </cs:fillRef>
    <cs:effectRef idx="0"/>
    <cs:fontRef idx="minor">
      <a:schemeClr val="dk1"/>
    </cs:fontRef>
    <cs:spPr>
      <a:solidFill>
        <a:schemeClr val="phClr"/>
      </a:solidFill>
      <a:ln w="9525" cap="flat" cmpd="sng" algn="ctr">
        <a:solidFill>
          <a:schemeClr val="lt1">
            <a:lumMod val="85000"/>
          </a:schemeClr>
        </a:solidFill>
        <a:round/>
      </a:ln>
    </cs:spPr>
    <cs:defRPr sz="1000" kern="1200"/>
  </cs:chartArea>
  <cs:dataLabel>
    <cs:lnRef idx="0"/>
    <cs:fillRef idx="0">
      <cs:styleClr val="0"/>
    </cs:fillRef>
    <cs:effectRef idx="0"/>
    <cs:fontRef idx="minor">
      <a:schemeClr val="lt1"/>
    </cs:fontRef>
    <cs:spPr>
      <a:solidFill>
        <a:schemeClr val="phClr"/>
      </a:solidFill>
    </cs:spPr>
    <cs:defRPr sz="900" b="1" kern="120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lt1"/>
        </a:bgClr>
      </a:patt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pattFill prst="ltUpDiag">
        <a:fgClr>
          <a:schemeClr val="phClr"/>
        </a:fgClr>
        <a:bgClr>
          <a:schemeClr val="lt1"/>
        </a:bgClr>
      </a:pattFill>
    </cs:spPr>
  </cs:dataPoint3D>
  <cs:dataPointLine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25400" cap="rnd">
        <a:solidFill>
          <a:schemeClr val="lt1"/>
        </a:solidFill>
        <a:round/>
      </a:ln>
      <a:effectLst>
        <a:outerShdw dist="25400" dir="2700000" algn="tl" rotWithShape="0">
          <a:schemeClr val="phClr"/>
        </a:outerShdw>
      </a:effectLst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14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>
      <cs:styleClr val="0"/>
    </cs:lnRef>
    <cs:fillRef idx="0"/>
    <cs:effectRef idx="0"/>
    <cs:fontRef idx="minor">
      <a:schemeClr val="lt1"/>
    </cs:fontRef>
    <cs:spPr>
      <a:ln w="9525">
        <a:solidFill>
          <a:schemeClr val="phClr">
            <a:lumMod val="60000"/>
            <a:lumOff val="40000"/>
          </a:schemeClr>
        </a:solidFill>
      </a:ln>
    </cs:spPr>
    <cs:defRPr sz="900" kern="1200"/>
  </cs:dataTable>
  <cs:downBar>
    <cs:lnRef idx="0">
      <cs:styleClr val="0"/>
    </cs:lnRef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phClr">
            <a:lumMod val="60000"/>
            <a:lumOff val="4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0">
              <a:schemeClr val="lt1"/>
            </a:gs>
            <a:gs pos="100000">
              <a:schemeClr val="lt1">
                <a:alpha val="0"/>
              </a:schemeClr>
            </a:gs>
          </a:gsLst>
          <a:lin ang="5400000" scaled="0"/>
        </a:gradFill>
        <a:round/>
      </a:ln>
    </cs:spPr>
  </cs:dropLine>
  <cs:errorBar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round/>
      </a:ln>
      <a:effectLst>
        <a:glow rad="25400">
          <a:schemeClr val="lt1"/>
        </a:glow>
      </a:effectLst>
    </cs:spPr>
  </cs:errorBar>
  <cs:floor>
    <cs:lnRef idx="0"/>
    <cs:fillRef idx="0"/>
    <cs:effectRef idx="0"/>
    <cs:fontRef idx="minor">
      <a:schemeClr val="dk1"/>
    </cs:fontRef>
  </cs:floor>
  <cs:gridlineMajor>
    <cs:lnRef idx="0">
      <cs:styleClr val="0"/>
    </cs:lnRef>
    <cs:fillRef idx="0"/>
    <cs:effectRef idx="0"/>
    <cs:fontRef idx="minor">
      <a:schemeClr val="dk1"/>
    </cs:fontRef>
    <cs:spPr>
      <a:ln w="9525" cap="flat" cmpd="sng" algn="ctr">
        <a:solidFill>
          <a:schemeClr val="lt1">
            <a:alpha val="25000"/>
          </a:schemeClr>
        </a:solidFill>
        <a:round/>
      </a:ln>
    </cs:spPr>
  </cs:gridlineMajor>
  <cs:gridlineMinor>
    <cs:lnRef idx="0">
      <cs:styleClr val="0"/>
    </cs:lnRef>
    <cs:fillRef idx="0"/>
    <cs:effectRef idx="0"/>
    <cs:fontRef idx="minor">
      <a:schemeClr val="dk1"/>
    </cs:fontRef>
    <cs:spPr>
      <a:ln>
        <a:solidFill>
          <a:schemeClr val="lt1">
            <a:alpha val="10000"/>
          </a:schemeClr>
        </a:solidFill>
      </a:ln>
    </cs:spPr>
  </cs:gridlineMinor>
  <cs:hiLo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  <a:prstDash val="dash"/>
      </a:ln>
    </cs:spPr>
  </cs:hiLoLine>
  <cs:leader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</a:schemeClr>
        </a:solidFill>
      </a:ln>
    </cs:spPr>
  </cs:leaderLine>
  <cs:legend>
    <cs:lnRef idx="0"/>
    <cs:fillRef idx="0"/>
    <cs:effectRef idx="0"/>
    <cs:fontRef idx="minor">
      <a:schemeClr val="lt1"/>
    </cs:fontRef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>
      <cs:styleClr val="0"/>
    </cs:lnRef>
    <cs:fillRef idx="0"/>
    <cs:effectRef idx="0"/>
    <cs:fontRef idx="minor">
      <a:schemeClr val="lt1"/>
    </cs:fontRef>
    <cs:defRPr sz="900" kern="1200"/>
  </cs:seriesAxis>
  <cs:seriesLine>
    <cs:lnRef idx="0">
      <cs:styleClr val="0"/>
    </cs:lnRef>
    <cs:fillRef idx="0"/>
    <cs:effectRef idx="0"/>
    <cs:fontRef idx="minor">
      <a:schemeClr val="dk1"/>
    </cs:fontRef>
    <cs:spPr>
      <a:ln w="9525">
        <a:solidFill>
          <a:schemeClr val="phClr">
            <a:lumMod val="60000"/>
            <a:lumOff val="40000"/>
            <a:tint val="5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lt1"/>
    </cs:fontRef>
    <cs:defRPr sz="1500" b="1" kern="1200" cap="all" spc="100" normalizeH="0" baseline="0"/>
  </cs:title>
  <cs:trendline>
    <cs:lnRef idx="0"/>
    <cs:fillRef idx="0"/>
    <cs:effectRef idx="0"/>
    <cs:fontRef idx="minor">
      <a:schemeClr val="dk1"/>
    </cs:fontRef>
    <cs:spPr>
      <a:ln w="28575" cap="rnd">
        <a:solidFill>
          <a:schemeClr val="lt1">
            <a:alpha val="50000"/>
          </a:schemeClr>
        </a:solidFill>
        <a:round/>
      </a:ln>
    </cs:spPr>
  </cs:trendline>
  <cs:trendlineLabel>
    <cs:lnRef idx="0"/>
    <cs:fillRef idx="0"/>
    <cs:effectRef idx="0"/>
    <cs:fontRef idx="minor">
      <a:schemeClr val="lt1"/>
    </cs:fontRef>
    <cs:defRPr sz="900" kern="1200"/>
  </cs:trendlineLabel>
  <cs:upBar>
    <cs:lnRef idx="0">
      <cs:styleClr val="0"/>
    </cs:lnRef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phClr">
            <a:lumMod val="60000"/>
            <a:lumOff val="40000"/>
          </a:schemeClr>
        </a:solidFill>
      </a:ln>
    </cs:spPr>
  </cs:upBar>
  <cs:valueAxis>
    <cs:lnRef idx="0"/>
    <cs:fillRef idx="0"/>
    <cs:effectRef idx="0"/>
    <cs:fontRef idx="minor">
      <a:schemeClr val="lt1"/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9DC595-8238-4663-B997-B247FEDD135B}" type="datetimeFigureOut">
              <a:rPr lang="en-GB" smtClean="0"/>
              <a:t>20/08/2019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C587D7-0B73-43D1-80B5-742A8E77F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0817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587D7-0B73-43D1-80B5-742A8E77F3E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6490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587D7-0B73-43D1-80B5-742A8E77F3E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9903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587D7-0B73-43D1-80B5-742A8E77F3E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3067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C587D7-0B73-43D1-80B5-742A8E77F3E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073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859-DDC6-439A-A437-005BA3FAF6A0}" type="datetimeFigureOut">
              <a:rPr lang="en-GB" smtClean="0"/>
              <a:t>20/08/2019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4FE84-C2C9-465F-AD87-CD9D125BD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501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859-DDC6-439A-A437-005BA3FAF6A0}" type="datetimeFigureOut">
              <a:rPr lang="en-GB" smtClean="0"/>
              <a:t>20/08/2019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4FE84-C2C9-465F-AD87-CD9D125BD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286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859-DDC6-439A-A437-005BA3FAF6A0}" type="datetimeFigureOut">
              <a:rPr lang="en-GB" smtClean="0"/>
              <a:t>20/08/2019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4FE84-C2C9-465F-AD87-CD9D125BD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548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859-DDC6-439A-A437-005BA3FAF6A0}" type="datetimeFigureOut">
              <a:rPr lang="en-GB" smtClean="0"/>
              <a:t>20/08/2019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4FE84-C2C9-465F-AD87-CD9D125BD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652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859-DDC6-439A-A437-005BA3FAF6A0}" type="datetimeFigureOut">
              <a:rPr lang="en-GB" smtClean="0"/>
              <a:t>20/08/2019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4FE84-C2C9-465F-AD87-CD9D125BD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85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859-DDC6-439A-A437-005BA3FAF6A0}" type="datetimeFigureOut">
              <a:rPr lang="en-GB" smtClean="0"/>
              <a:t>20/08/2019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4FE84-C2C9-465F-AD87-CD9D125BD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458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859-DDC6-439A-A437-005BA3FAF6A0}" type="datetimeFigureOut">
              <a:rPr lang="en-GB" smtClean="0"/>
              <a:t>20/08/2019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4FE84-C2C9-465F-AD87-CD9D125BD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926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859-DDC6-439A-A437-005BA3FAF6A0}" type="datetimeFigureOut">
              <a:rPr lang="en-GB" smtClean="0"/>
              <a:t>20/08/2019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4FE84-C2C9-465F-AD87-CD9D125BD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882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859-DDC6-439A-A437-005BA3FAF6A0}" type="datetimeFigureOut">
              <a:rPr lang="en-GB" smtClean="0"/>
              <a:t>20/08/2019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4FE84-C2C9-465F-AD87-CD9D125BD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062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859-DDC6-439A-A437-005BA3FAF6A0}" type="datetimeFigureOut">
              <a:rPr lang="en-GB" smtClean="0"/>
              <a:t>20/08/2019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4FE84-C2C9-465F-AD87-CD9D125BD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009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BB859-DDC6-439A-A437-005BA3FAF6A0}" type="datetimeFigureOut">
              <a:rPr lang="en-GB" smtClean="0"/>
              <a:t>20/08/2019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4FE84-C2C9-465F-AD87-CD9D125BD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561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CBB859-DDC6-439A-A437-005BA3FAF6A0}" type="datetimeFigureOut">
              <a:rPr lang="en-GB" smtClean="0"/>
              <a:t>20/08/2019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E4FE84-C2C9-465F-AD87-CD9D125BD5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12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ueprintsvmg.com/answers-to-your-top-7-digital-marketing-questions/" TargetMode="External"/><Relationship Id="rId2" Type="http://schemas.openxmlformats.org/officeDocument/2006/relationships/hyperlink" Target="https://www.dontpaniclondon.com/5-excellent-examples-of-corporate-social-responsibility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123rf.com/photo_91738072_stock-vector-eco-friendly-with-green-city-on-earth-world-environment-day-and-sustainable-development-concept-vec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19308" y="270107"/>
            <a:ext cx="9144000" cy="1372262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rial Black" panose="020B0A04020102020204" pitchFamily="34" charset="0"/>
              </a:rPr>
              <a:t>Entrepreneurial Perspectives</a:t>
            </a:r>
            <a:br>
              <a:rPr lang="en-GB" sz="3200" dirty="0">
                <a:latin typeface="Arial Black" panose="020B0A04020102020204" pitchFamily="34" charset="0"/>
              </a:rPr>
            </a:br>
            <a:r>
              <a:rPr lang="en-GB" sz="3200" dirty="0">
                <a:latin typeface="Arial Black" panose="020B0A04020102020204" pitchFamily="34" charset="0"/>
              </a:rPr>
              <a:t>LCDB7001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8535" y="2400526"/>
            <a:ext cx="4194700" cy="2855055"/>
          </a:xfrm>
        </p:spPr>
        <p:txBody>
          <a:bodyPr>
            <a:normAutofit/>
          </a:bodyPr>
          <a:lstStyle/>
          <a:p>
            <a:pPr algn="l"/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Students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Shreya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Thapa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(1811593)</a:t>
            </a:r>
          </a:p>
          <a:p>
            <a:pPr algn="l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Hemanta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Pun (1810795)</a:t>
            </a:r>
          </a:p>
          <a:p>
            <a:pPr algn="l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Zahirul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Hoque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(1807936)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Anju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Khadka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(1812265)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Diwahang Rai (1808161)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638582" y="5644406"/>
            <a:ext cx="3480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Lecturer – </a:t>
            </a:r>
            <a:r>
              <a:rPr lang="en-GB" dirty="0" err="1"/>
              <a:t>Dr.</a:t>
            </a:r>
            <a:r>
              <a:rPr lang="en-GB" dirty="0"/>
              <a:t> Gladius </a:t>
            </a:r>
            <a:r>
              <a:rPr lang="en-GB" dirty="0" err="1"/>
              <a:t>Kulothungan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006353" y="1740880"/>
            <a:ext cx="8744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 Black" panose="020B0A04020102020204" pitchFamily="34" charset="0"/>
                <a:cs typeface="Arial" panose="020B0604020202020204" pitchFamily="34" charset="0"/>
              </a:rPr>
              <a:t>Role Play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1518" y="2824877"/>
            <a:ext cx="4651899" cy="2059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6425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6642" b="300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B4B37F-FAD0-41FB-BCC9-463877D08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049" y="1065862"/>
            <a:ext cx="3574316" cy="4726276"/>
          </a:xfrm>
        </p:spPr>
        <p:txBody>
          <a:bodyPr>
            <a:normAutofit/>
          </a:bodyPr>
          <a:lstStyle/>
          <a:p>
            <a:r>
              <a:rPr lang="en-GB" sz="3400" u="sng" dirty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NATURE OF THE  MICHELIN RESTAURANT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F80C0-6EE1-44CE-B585-2067A8955C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2012" y="798990"/>
            <a:ext cx="5744685" cy="512631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 Michelin Guide/ Guide Gouge (awarded in 5 criteria):</a:t>
            </a:r>
          </a:p>
          <a:p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quality of products.</a:t>
            </a:r>
          </a:p>
          <a:p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Mastering of flavours and cooking.</a:t>
            </a:r>
          </a:p>
          <a:p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Personality of the cuisine. </a:t>
            </a:r>
          </a:p>
          <a:p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 for money and,</a:t>
            </a:r>
          </a:p>
          <a:p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Consistency.</a:t>
            </a:r>
          </a:p>
          <a:p>
            <a:pPr marL="0" indent="0">
              <a:buNone/>
            </a:pPr>
            <a:endParaRPr lang="en-GB" sz="1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Opening days and times for Michelin restaurant:</a:t>
            </a:r>
          </a:p>
          <a:p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Tuesdays to Saturdays</a:t>
            </a:r>
          </a:p>
          <a:p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12pm- 3pm, 6pm- 10pm</a:t>
            </a:r>
          </a:p>
          <a:p>
            <a:pPr marL="0" indent="0">
              <a:buNone/>
            </a:pPr>
            <a:endParaRPr lang="en-GB" sz="1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Entry with the strict dress-code.</a:t>
            </a:r>
          </a:p>
          <a:p>
            <a:pPr marL="0" indent="0" algn="r">
              <a:buNone/>
            </a:pPr>
            <a:r>
              <a:rPr lang="en-GB" sz="1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breakfast served. 						</a:t>
            </a:r>
            <a:r>
              <a:rPr lang="en-GB" sz="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9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Ottenbacher</a:t>
            </a:r>
            <a:r>
              <a:rPr lang="en-GB" sz="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Harrington, 2007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en-GB" sz="16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82874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334D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5A4F69-035F-4351-B242-886EAC76B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ctr"/>
            <a:r>
              <a:rPr lang="en-GB" sz="4100" dirty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PRODUCT &amp; SERVICE INNOVATION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3770" b="2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32D11-1EDE-405B-8997-4D56434855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Architecture of the restaurant- providing entire dinning experience with elegant and relaxing atmosphere.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Flexible availability of opening hours and days.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the low cost menu as Bib Gourmand list for ‘The canny/cautious eater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Introducing children's menu and facilities.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Gastronomic identity</a:t>
            </a:r>
          </a:p>
        </p:txBody>
      </p:sp>
    </p:spTree>
    <p:extLst>
      <p:ext uri="{BB962C8B-B14F-4D97-AF65-F5344CB8AC3E}">
        <p14:creationId xmlns:p14="http://schemas.microsoft.com/office/powerpoint/2010/main" val="41756016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0059" y="457268"/>
            <a:ext cx="5169669" cy="35079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9287" y="2828925"/>
            <a:ext cx="5917883" cy="37231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231578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77" b="5826"/>
          <a:stretch/>
        </p:blipFill>
        <p:spPr>
          <a:xfrm>
            <a:off x="-1" y="10"/>
            <a:ext cx="12192001" cy="46669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806DCB-40E7-45D3-AB22-34EB0EA8F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115" y="4864872"/>
            <a:ext cx="3580570" cy="1509931"/>
          </a:xfrm>
        </p:spPr>
        <p:txBody>
          <a:bodyPr>
            <a:normAutofit/>
          </a:bodyPr>
          <a:lstStyle/>
          <a:p>
            <a:r>
              <a:rPr lang="en-GB" sz="3200" u="sng">
                <a:solidFill>
                  <a:srgbClr val="000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PROCESS INNOVATION</a:t>
            </a:r>
            <a:endParaRPr lang="en-GB" sz="3200" u="sng" dirty="0">
              <a:solidFill>
                <a:srgbClr val="000000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2DE3A-37DA-42E1-8D10-67DD4C42B1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4346" y="4927107"/>
            <a:ext cx="7208668" cy="177553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Changes made ‘behind the scenes’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equipment or increased automation.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efficient of productions or utilization of new energy. 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4140089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906EA-833E-4978-AE41-F5D344BF7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258" y="457201"/>
            <a:ext cx="6321522" cy="603690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400" b="1" u="sng" dirty="0">
                <a:latin typeface="Arial Black" panose="020B0A04020102020204" pitchFamily="34" charset="0"/>
                <a:cs typeface="Arial" panose="020B0604020202020204" pitchFamily="34" charset="0"/>
              </a:rPr>
              <a:t>MANAGEMENT INNOVATION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Training in service for employees for consistency.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	-element of dish,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	-the origin of the products/ food science and culinary knowledge.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	-attitude and skills of employees.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	-significant effect of Entrepreneurial Self- efficacy. 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Employee satisfaction and engagement.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-listen and prioritize employee Health and Wellness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-breakup routines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-facilitate the opportunity for employees to make personal connection with colleagues. 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-focus on growth &amp; development and give opportunities to all employee to shine.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reward employees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-define your mission and set clear &amp; measurable targets.</a:t>
            </a:r>
          </a:p>
          <a:p>
            <a:endParaRPr lang="en-GB" sz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8" r="-2" b="-2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503724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t="9091" r="22828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242" y="1774372"/>
            <a:ext cx="4919284" cy="2483304"/>
          </a:xfrm>
        </p:spPr>
        <p:txBody>
          <a:bodyPr anchor="t">
            <a:no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Direct contact with farmers</a:t>
            </a:r>
          </a:p>
          <a:p>
            <a:pPr marL="457200" lvl="1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Directly contacting local farmers will, increase the significant quality of food and also reduce the cost of middleman.</a:t>
            </a:r>
          </a:p>
          <a:p>
            <a:r>
              <a:rPr lang="en-GB" sz="1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technology in cooking</a:t>
            </a:r>
          </a:p>
          <a:p>
            <a:pPr marL="457200" lvl="1" indent="0">
              <a:buNone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Introducing new technology to reduce the cost and time for the food preparation and increase the consistency and quality of the products.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01152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94" b="13194"/>
          <a:stretch/>
        </p:blipFill>
        <p:spPr>
          <a:xfrm>
            <a:off x="19536" y="-34290"/>
            <a:ext cx="12124839" cy="30861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3876" y="3171825"/>
            <a:ext cx="11543323" cy="3541590"/>
          </a:xfrm>
        </p:spPr>
        <p:txBody>
          <a:bodyPr anchor="ctr">
            <a:normAutofit/>
          </a:bodyPr>
          <a:lstStyle/>
          <a:p>
            <a:endParaRPr lang="en-GB" sz="25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Launching unique weekly dishes </a:t>
            </a:r>
          </a:p>
          <a:p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might be interesting for the customers to taste different foods and ask them to rate the food. Highest rating food will be include in the menu.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Introducing new dish with herbs, which will be beneficial for customers for their health such as, Cordyceps basil, parsley, and many more)</a:t>
            </a:r>
          </a:p>
          <a:p>
            <a:pPr marL="457200" lvl="1" indent="0">
              <a:buNone/>
            </a:pPr>
            <a:endParaRPr lang="en-GB" sz="25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Inviting world-famous Chefs</a:t>
            </a:r>
          </a:p>
          <a:p>
            <a:pPr marL="457200" lvl="1" indent="0">
              <a:buNone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renowned chefs will provide different types of flavours to our customers and also our chefs will have some new ideas from them</a:t>
            </a:r>
          </a:p>
          <a:p>
            <a:pPr marL="0" indent="0">
              <a:buNone/>
            </a:pPr>
            <a:endParaRPr lang="en-GB" sz="25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5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1183815" y="3444577"/>
            <a:ext cx="85578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 err="1"/>
              <a:t>Eufic</a:t>
            </a:r>
            <a:r>
              <a:rPr lang="en-GB" sz="900" dirty="0"/>
              <a:t> (2019)</a:t>
            </a:r>
          </a:p>
        </p:txBody>
      </p:sp>
    </p:spTree>
    <p:extLst>
      <p:ext uri="{BB962C8B-B14F-4D97-AF65-F5344CB8AC3E}">
        <p14:creationId xmlns:p14="http://schemas.microsoft.com/office/powerpoint/2010/main" val="7155279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803325"/>
            <a:ext cx="5661659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Digital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Promotion is a backbone of business</a:t>
            </a:r>
            <a:endParaRPr lang="en-GB" sz="1500" i="1" dirty="0"/>
          </a:p>
          <a:p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Create social media challenges or contest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Followers in Facebook, Instagram and Twitter have to share our post and we will pick lucky followers every month and will be provided free exclusive dinner for 2.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Customers can share picture of our food in their social page and should tag to our page and mention #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youdeserveit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lucky person will get free exclusive dinner for 2.</a:t>
            </a:r>
          </a:p>
          <a:p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Raffle draw</a:t>
            </a:r>
          </a:p>
          <a:p>
            <a:pPr lvl="1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Customers will be enter in to raffle draw, winner will be provide free holiday trip. It will be promoted via our website, Facebook, Twitter and Instagram</a:t>
            </a:r>
          </a:p>
          <a:p>
            <a:endParaRPr lang="en-GB" sz="1500" i="1" dirty="0"/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54" r="46513" b="-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328422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>
            <a:normAutofit/>
          </a:bodyPr>
          <a:lstStyle/>
          <a:p>
            <a:r>
              <a:rPr lang="en-GB" sz="3700" u="sng" dirty="0">
                <a:latin typeface="Arial Black" panose="020B0A04020102020204" pitchFamily="34" charset="0"/>
              </a:rPr>
              <a:t>Eco-Friendly menu</a:t>
            </a:r>
            <a:endParaRPr lang="en-GB" sz="3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931" y="2438400"/>
            <a:ext cx="3651466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Huge Marketing campaign to promote our eco friendly menu via social media, website, local newspaper</a:t>
            </a:r>
          </a:p>
          <a:p>
            <a:pPr marL="457200" lvl="1" indent="0">
              <a:buNone/>
            </a:pPr>
            <a:endParaRPr lang="en-GB" sz="1800"/>
          </a:p>
          <a:p>
            <a:pPr lvl="1"/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Vegan options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Organic vegetables and spices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Renewable energy- e.g  pure planet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Disposable packing material 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09" r="12271" b="-1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942558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0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000000"/>
                </a:solidFill>
                <a:latin typeface="Arial Black" panose="020B0A04020102020204" pitchFamily="34" charset="0"/>
              </a:rPr>
              <a:t>Celebrity Collaboration and Endorsement </a:t>
            </a:r>
          </a:p>
        </p:txBody>
      </p:sp>
      <p:sp>
        <p:nvSpPr>
          <p:cNvPr id="15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4" r="1595" b="2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Celebration of different cultural festivals</a:t>
            </a:r>
          </a:p>
          <a:p>
            <a:r>
              <a:rPr 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Organising charity events with collaboration with celebrities and influencers</a:t>
            </a:r>
          </a:p>
          <a:p>
            <a:r>
              <a:rPr 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celebrity endorsement to gained massive popularity on social media.</a:t>
            </a:r>
          </a:p>
          <a:p>
            <a:r>
              <a:rPr 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Facebook, Instagram, Twitter, Emil or their personal agent will be use to contact celebrities.</a:t>
            </a: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48786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63" r="15610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8373" y="798445"/>
            <a:ext cx="5841507" cy="1311664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000000"/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Corporate social responsibility programs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Charity for social welfare  </a:t>
            </a:r>
          </a:p>
          <a:p>
            <a:pPr marL="457200" lvl="1" indent="0">
              <a:buNone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1% of net business sales would spend on social welfare programs.</a:t>
            </a:r>
          </a:p>
          <a:p>
            <a:pPr marL="457200" lvl="1" indent="0">
              <a:buNone/>
            </a:pPr>
            <a:endParaRPr lang="en-US" sz="20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Areas of charity includes</a:t>
            </a:r>
          </a:p>
          <a:p>
            <a:pPr lvl="1"/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of Parks and greenery areas</a:t>
            </a:r>
          </a:p>
          <a:p>
            <a:pPr lvl="1"/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Orphanage</a:t>
            </a:r>
          </a:p>
          <a:p>
            <a:pPr lvl="1"/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Old shelter house </a:t>
            </a:r>
          </a:p>
          <a:p>
            <a:pPr lvl="1"/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Hospitals and education </a:t>
            </a:r>
          </a:p>
          <a:p>
            <a:pPr marL="457200" lvl="1" indent="0">
              <a:buNone/>
            </a:pPr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355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70400" y="802955"/>
            <a:ext cx="6601681" cy="1454051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solidFill>
                  <a:srgbClr val="000000"/>
                </a:solidFill>
                <a:latin typeface="Arial Black" panose="020B0A04020102020204" pitchFamily="34" charset="0"/>
                <a:cs typeface="Times New Roman" pitchFamily="18" charset="0"/>
              </a:rPr>
              <a:t>Social gathering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0400" y="2257006"/>
            <a:ext cx="6597752" cy="3803965"/>
          </a:xfrm>
          <a:solidFill>
            <a:schemeClr val="accent2">
              <a:lumMod val="20000"/>
              <a:lumOff val="80000"/>
            </a:schemeClr>
          </a:solidFill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Engagement with the local community </a:t>
            </a:r>
          </a:p>
          <a:p>
            <a:pPr marL="0" indent="0">
              <a:buNone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Promotion in the local football club, library, Gyms etc. </a:t>
            </a:r>
          </a:p>
          <a:p>
            <a:pPr lvl="1"/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Participate in local fairs, festivals and focus on famous days of the years.</a:t>
            </a:r>
          </a:p>
          <a:p>
            <a:pPr lvl="1"/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Participate in the local charity events.</a:t>
            </a:r>
          </a:p>
        </p:txBody>
      </p:sp>
      <p:pic>
        <p:nvPicPr>
          <p:cNvPr id="19" name="Graphic 6" descr="Group">
            <a:extLst>
              <a:ext uri="{FF2B5EF4-FFF2-40B4-BE49-F238E27FC236}">
                <a16:creationId xmlns:a16="http://schemas.microsoft.com/office/drawing/2014/main" id="{DEAA2372-FC52-4332-A20B-07E287DFD8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177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E3AD0-E671-6E4E-BC02-DF3213AFC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Profit and Loss a/c</a:t>
            </a: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04051B98-ECBF-6D42-BB98-98F9967ED6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-345" t="6682"/>
          <a:stretch/>
        </p:blipFill>
        <p:spPr>
          <a:xfrm>
            <a:off x="4038600" y="400050"/>
            <a:ext cx="7374467" cy="5731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9197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0C75B-AE64-AD4A-B8F7-0C9D356C4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Balance sheet</a:t>
            </a: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CB04C1F8-D9A8-A042-BD9E-4FEFF5992A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3226" y="700644"/>
            <a:ext cx="7505205" cy="5795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8823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2261080-3F31-BC4E-B39F-49E34BDAA077}"/>
              </a:ext>
            </a:extLst>
          </p:cNvPr>
          <p:cNvGraphicFramePr>
            <a:graphicFrameLocks noGrp="1"/>
          </p:cNvGraphicFramePr>
          <p:nvPr/>
        </p:nvGraphicFramePr>
        <p:xfrm>
          <a:off x="365760" y="402336"/>
          <a:ext cx="6309360" cy="539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8591">
                  <a:extLst>
                    <a:ext uri="{9D8B030D-6E8A-4147-A177-3AD203B41FA5}">
                      <a16:colId xmlns:a16="http://schemas.microsoft.com/office/drawing/2014/main" val="2288550813"/>
                    </a:ext>
                  </a:extLst>
                </a:gridCol>
                <a:gridCol w="3133971">
                  <a:extLst>
                    <a:ext uri="{9D8B030D-6E8A-4147-A177-3AD203B41FA5}">
                      <a16:colId xmlns:a16="http://schemas.microsoft.com/office/drawing/2014/main" val="3727779816"/>
                    </a:ext>
                  </a:extLst>
                </a:gridCol>
                <a:gridCol w="1366798">
                  <a:extLst>
                    <a:ext uri="{9D8B030D-6E8A-4147-A177-3AD203B41FA5}">
                      <a16:colId xmlns:a16="http://schemas.microsoft.com/office/drawing/2014/main" val="2148620521"/>
                    </a:ext>
                  </a:extLst>
                </a:gridCol>
              </a:tblGrid>
              <a:tr h="121805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Year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Sales (£)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% increased/ decreased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410671302"/>
                  </a:ext>
                </a:extLst>
              </a:tr>
              <a:tr h="7186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2016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7,781,235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10%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30760803"/>
                  </a:ext>
                </a:extLst>
              </a:tr>
              <a:tr h="7186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2017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8,645,817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11%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80129188"/>
                  </a:ext>
                </a:extLst>
              </a:tr>
              <a:tr h="71866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2018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9,683,315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12%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885711990"/>
                  </a:ext>
                </a:extLst>
              </a:tr>
              <a:tr h="1205885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Forecasted at beginning 2019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11,038,979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14%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431679178"/>
                  </a:ext>
                </a:extLst>
              </a:tr>
              <a:tr h="815033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Forecast at end 2019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9935081.231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10%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57612976"/>
                  </a:ext>
                </a:extLst>
              </a:tr>
            </a:tbl>
          </a:graphicData>
        </a:graphic>
      </p:graphicFrame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08C68433-89A1-6247-98E1-0ECF9DED4565}"/>
              </a:ext>
            </a:extLst>
          </p:cNvPr>
          <p:cNvGraphicFramePr>
            <a:graphicFrameLocks/>
          </p:cNvGraphicFramePr>
          <p:nvPr/>
        </p:nvGraphicFramePr>
        <p:xfrm>
          <a:off x="6900672" y="402336"/>
          <a:ext cx="5059680" cy="53949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7681246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AED1-1B3C-B941-8BA8-6311A96A4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247" y="385961"/>
            <a:ext cx="2669406" cy="1781175"/>
          </a:xfrm>
        </p:spPr>
        <p:txBody>
          <a:bodyPr>
            <a:normAutofit/>
          </a:bodyPr>
          <a:lstStyle/>
          <a:p>
            <a:r>
              <a:rPr lang="en-US" sz="3200">
                <a:solidFill>
                  <a:srgbClr val="FFFFFF"/>
                </a:solidFill>
              </a:rPr>
              <a:t>Ratios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E94B1-7FF1-1D48-9A00-7684C7E8E5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4867" y="2398808"/>
            <a:ext cx="3342509" cy="2919061"/>
          </a:xfrm>
        </p:spPr>
        <p:txBody>
          <a:bodyPr>
            <a:normAutofit fontScale="55000" lnSpcReduction="20000"/>
          </a:bodyPr>
          <a:lstStyle/>
          <a:p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Debt to assets ratio</a:t>
            </a:r>
          </a:p>
          <a:p>
            <a:endParaRPr lang="en-US" sz="2000" b="1" dirty="0"/>
          </a:p>
          <a:p>
            <a:pPr marL="0" indent="0">
              <a:buNone/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Investors use the ratio not only to evaluate whether the company has enough funds to meet its current debt obligations but also to assess whether the company can pay a return on their investment.</a:t>
            </a:r>
            <a:endParaRPr lang="en-US" sz="2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b="1" dirty="0"/>
          </a:p>
          <a:p>
            <a:endParaRPr lang="en-US" sz="1600" b="1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6D4780A-FC93-F24B-A378-E875CAD34D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7545631"/>
              </p:ext>
            </p:extLst>
          </p:nvPr>
        </p:nvGraphicFramePr>
        <p:xfrm>
          <a:off x="4642339" y="1417095"/>
          <a:ext cx="6322260" cy="39007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3679">
                  <a:extLst>
                    <a:ext uri="{9D8B030D-6E8A-4147-A177-3AD203B41FA5}">
                      <a16:colId xmlns:a16="http://schemas.microsoft.com/office/drawing/2014/main" val="4048788880"/>
                    </a:ext>
                  </a:extLst>
                </a:gridCol>
                <a:gridCol w="4338581">
                  <a:extLst>
                    <a:ext uri="{9D8B030D-6E8A-4147-A177-3AD203B41FA5}">
                      <a16:colId xmlns:a16="http://schemas.microsoft.com/office/drawing/2014/main" val="3472367624"/>
                    </a:ext>
                  </a:extLst>
                </a:gridCol>
              </a:tblGrid>
              <a:tr h="1635538">
                <a:tc>
                  <a:txBody>
                    <a:bodyPr/>
                    <a:lstStyle/>
                    <a:p>
                      <a:pPr algn="l" fontAlgn="b"/>
                      <a:r>
                        <a:rPr lang="en-GB" sz="3300" u="none" strike="noStrike">
                          <a:effectLst/>
                        </a:rPr>
                        <a:t>Year</a:t>
                      </a:r>
                      <a:endParaRPr lang="en-GB" sz="33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6194" marR="26194" marT="261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3300" u="none" strike="noStrike">
                          <a:effectLst/>
                        </a:rPr>
                        <a:t>Debt to assests ( Total debt/Total assest)</a:t>
                      </a:r>
                      <a:endParaRPr lang="en-GB" sz="33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6194" marR="26194" marT="26194" marB="0" anchor="b"/>
                </a:tc>
                <a:extLst>
                  <a:ext uri="{0D108BD9-81ED-4DB2-BD59-A6C34878D82A}">
                    <a16:rowId xmlns:a16="http://schemas.microsoft.com/office/drawing/2014/main" val="4253086177"/>
                  </a:ext>
                </a:extLst>
              </a:tr>
              <a:tr h="1132618"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u="none" strike="noStrike" dirty="0">
                          <a:effectLst/>
                        </a:rPr>
                        <a:t>2018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6194" marR="26194" marT="261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3300" u="none" strike="noStrike" dirty="0">
                          <a:effectLst/>
                        </a:rPr>
                        <a:t>                              0.49 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6194" marR="26194" marT="26194" marB="0" anchor="b"/>
                </a:tc>
                <a:extLst>
                  <a:ext uri="{0D108BD9-81ED-4DB2-BD59-A6C34878D82A}">
                    <a16:rowId xmlns:a16="http://schemas.microsoft.com/office/drawing/2014/main" val="2834895206"/>
                  </a:ext>
                </a:extLst>
              </a:tr>
              <a:tr h="1132618"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u="none" strike="noStrike" dirty="0">
                          <a:effectLst/>
                        </a:rPr>
                        <a:t>2017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6194" marR="26194" marT="261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3300" u="none" strike="noStrike" dirty="0">
                          <a:effectLst/>
                        </a:rPr>
                        <a:t>                              0.47 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6194" marR="26194" marT="26194" marB="0" anchor="b"/>
                </a:tc>
                <a:extLst>
                  <a:ext uri="{0D108BD9-81ED-4DB2-BD59-A6C34878D82A}">
                    <a16:rowId xmlns:a16="http://schemas.microsoft.com/office/drawing/2014/main" val="38555133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11896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2CC6C0E8-08A9-134F-B2FE-155F05977A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3002744"/>
              </p:ext>
            </p:extLst>
          </p:nvPr>
        </p:nvGraphicFramePr>
        <p:xfrm>
          <a:off x="1297304" y="530444"/>
          <a:ext cx="9678701" cy="61738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8421">
                  <a:extLst>
                    <a:ext uri="{9D8B030D-6E8A-4147-A177-3AD203B41FA5}">
                      <a16:colId xmlns:a16="http://schemas.microsoft.com/office/drawing/2014/main" val="1001670417"/>
                    </a:ext>
                  </a:extLst>
                </a:gridCol>
                <a:gridCol w="1853438">
                  <a:extLst>
                    <a:ext uri="{9D8B030D-6E8A-4147-A177-3AD203B41FA5}">
                      <a16:colId xmlns:a16="http://schemas.microsoft.com/office/drawing/2014/main" val="416242956"/>
                    </a:ext>
                  </a:extLst>
                </a:gridCol>
                <a:gridCol w="2608421">
                  <a:extLst>
                    <a:ext uri="{9D8B030D-6E8A-4147-A177-3AD203B41FA5}">
                      <a16:colId xmlns:a16="http://schemas.microsoft.com/office/drawing/2014/main" val="2658835085"/>
                    </a:ext>
                  </a:extLst>
                </a:gridCol>
                <a:gridCol w="2608421">
                  <a:extLst>
                    <a:ext uri="{9D8B030D-6E8A-4147-A177-3AD203B41FA5}">
                      <a16:colId xmlns:a16="http://schemas.microsoft.com/office/drawing/2014/main" val="3541642687"/>
                    </a:ext>
                  </a:extLst>
                </a:gridCol>
              </a:tblGrid>
              <a:tr h="353841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8598491"/>
                  </a:ext>
                </a:extLst>
              </a:tr>
              <a:tr h="59895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Interior design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£50,000 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Average spending per person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£200 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855240746"/>
                  </a:ext>
                </a:extLst>
              </a:tr>
              <a:tr h="598950">
                <a:tc>
                  <a:txBody>
                    <a:bodyPr/>
                    <a:lstStyle/>
                    <a:p>
                      <a:pPr algn="l" fontAlgn="b"/>
                      <a:endParaRPr lang="en-GB" sz="3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Designer name</a:t>
                      </a:r>
                    </a:p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B3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Increased customer per year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922656595"/>
                  </a:ext>
                </a:extLst>
              </a:tr>
              <a:tr h="598950">
                <a:tc>
                  <a:txBody>
                    <a:bodyPr/>
                    <a:lstStyle/>
                    <a:p>
                      <a:endParaRPr lang="en-US" sz="3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endParaRPr lang="en-US" sz="3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£40,000 </a:t>
                      </a:r>
                    </a:p>
                    <a:p>
                      <a:pPr algn="r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424534848"/>
                  </a:ext>
                </a:extLst>
              </a:tr>
              <a:tr h="59895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New technology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£40,000 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Two full time staffs will cut down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75688919"/>
                  </a:ext>
                </a:extLst>
              </a:tr>
              <a:tr h="598950">
                <a:tc>
                  <a:txBody>
                    <a:bodyPr/>
                    <a:lstStyle/>
                    <a:p>
                      <a:endParaRPr lang="en-US" sz="3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3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Full time salary per year(£18000)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£36,000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106297590"/>
                  </a:ext>
                </a:extLst>
              </a:tr>
              <a:tr h="560249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Raffle draw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endParaRPr lang="en-US" sz="3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146977169"/>
                  </a:ext>
                </a:extLst>
              </a:tr>
              <a:tr h="59895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Approximately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£2,000/3 months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 number increased per year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07190944"/>
                  </a:ext>
                </a:extLst>
              </a:tr>
              <a:tr h="598950"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Average customer spend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£200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36934087"/>
                  </a:ext>
                </a:extLst>
              </a:tr>
              <a:tr h="44753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£8,000 p.a.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£20,000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45188234"/>
                  </a:ext>
                </a:extLst>
              </a:tr>
              <a:tr h="44753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Employee’s benefit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£10,000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Happy customers</a:t>
                      </a: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2292494150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9151E5FA-D0E8-824F-AF95-69E2D7242037}"/>
              </a:ext>
            </a:extLst>
          </p:cNvPr>
          <p:cNvSpPr txBox="1"/>
          <p:nvPr/>
        </p:nvSpPr>
        <p:spPr>
          <a:xfrm>
            <a:off x="2960370" y="60007"/>
            <a:ext cx="64722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Arial Black" panose="020B0A04020102020204" pitchFamily="34" charset="0"/>
              </a:rPr>
              <a:t>Cost benefit Analysis</a:t>
            </a:r>
          </a:p>
        </p:txBody>
      </p:sp>
    </p:spTree>
    <p:extLst>
      <p:ext uri="{BB962C8B-B14F-4D97-AF65-F5344CB8AC3E}">
        <p14:creationId xmlns:p14="http://schemas.microsoft.com/office/powerpoint/2010/main" val="19088737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8C8F3-DCC9-234A-85DB-0EC27CCD3B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Content Placeholder 12">
            <a:extLst>
              <a:ext uri="{FF2B5EF4-FFF2-40B4-BE49-F238E27FC236}">
                <a16:creationId xmlns:a16="http://schemas.microsoft.com/office/drawing/2014/main" id="{C983195D-218E-9A44-AB8F-3778031CC39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54507090"/>
              </p:ext>
            </p:extLst>
          </p:nvPr>
        </p:nvGraphicFramePr>
        <p:xfrm>
          <a:off x="838200" y="171451"/>
          <a:ext cx="10515600" cy="63499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1001670417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416242956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658835085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541642687"/>
                    </a:ext>
                  </a:extLst>
                </a:gridCol>
              </a:tblGrid>
              <a:tr h="352662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Benefit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8598491"/>
                  </a:ext>
                </a:extLst>
              </a:tr>
              <a:tr h="361846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Charity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855240746"/>
                  </a:ext>
                </a:extLst>
              </a:tr>
              <a:tr h="53817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1% of sales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endParaRPr lang="en-US" sz="3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Tax relief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922656595"/>
                  </a:ext>
                </a:extLst>
              </a:tr>
              <a:tr h="714508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endParaRPr lang="en-US" sz="3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corporate social responsibility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424534848"/>
                  </a:ext>
                </a:extLst>
              </a:tr>
              <a:tr h="53817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2018 sales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£96833.1504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endParaRPr lang="en-US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 value to brand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75688919"/>
                  </a:ext>
                </a:extLst>
              </a:tr>
              <a:tr h="596954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£9,683,315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Two full time staffs will cut down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£36000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106297590"/>
                  </a:ext>
                </a:extLst>
              </a:tr>
              <a:tr h="361846">
                <a:tc>
                  <a:txBody>
                    <a:bodyPr/>
                    <a:lstStyle/>
                    <a:p>
                      <a:pPr algn="l" fontAlgn="b"/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Full time salary/ year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84362553"/>
                  </a:ext>
                </a:extLst>
              </a:tr>
              <a:tr h="714508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Children menu and facilities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3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£20,000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146977169"/>
                  </a:ext>
                </a:extLst>
              </a:tr>
              <a:tr h="361846">
                <a:tc>
                  <a:txBody>
                    <a:bodyPr/>
                    <a:lstStyle/>
                    <a:p>
                      <a:pPr algn="l" fontAlgn="b"/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07190944"/>
                  </a:ext>
                </a:extLst>
              </a:tr>
              <a:tr h="714508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cost menu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£15000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 caution eaters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£20,000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36934087"/>
                  </a:ext>
                </a:extLst>
              </a:tr>
              <a:tr h="714508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Celebrity endorsement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£50,000 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£30,000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45188234"/>
                  </a:ext>
                </a:extLst>
              </a:tr>
              <a:tr h="264848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2924941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07043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203AD-3F17-497B-9ECF-C871474A5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47F04-EECF-4E4F-BE0A-0B85F8959C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36343"/>
            <a:ext cx="10515600" cy="3261280"/>
          </a:xfrm>
        </p:spPr>
        <p:txBody>
          <a:bodyPr>
            <a:normAutofit/>
          </a:bodyPr>
          <a:lstStyle/>
          <a:p>
            <a:pPr lvl="0"/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5 Excellent Examples of Corporate Social Responsibility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2018, -08-28T11:44:56+00:00-last update. Available: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https://www.dontpaniclondon.com/5-excellent-examples-of-corporate-social-responsibility/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[2019, Apr 2,].</a:t>
            </a:r>
          </a:p>
          <a:p>
            <a:pPr lvl="0"/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Answers to Your Top 7 Digital Marketing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. Available: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https://www.blueprintsvmg.com/answers-to-your-top-7-digital-marketing-questions/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[2019, Aug 10,].</a:t>
            </a:r>
          </a:p>
          <a:p>
            <a:pPr lvl="0"/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Digital Product Innovation – Digital Baobab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b, .</a:t>
            </a:r>
          </a:p>
          <a:p>
            <a:pPr lvl="0"/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Eco friendly with green city on earth, World environment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day..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. Available: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https://www.123rf.com/photo_91738072_stock-vector-eco-friendly-with-green-city-on-earth-world-environment-day-and-sustainable-development-concept-vect.html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[2019, Aug 10,].</a:t>
            </a:r>
          </a:p>
          <a:p>
            <a:pPr lvl="0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Lee, C.,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Hallak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Sardeshmukh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S.R., 2016. Innovation, entrepreneurship, and restaurant performance: A higher-order structural model.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Tourism Management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53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pp.215-228.</a:t>
            </a:r>
          </a:p>
          <a:p>
            <a:pPr lvl="0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News, C.C. January, 25, 20018,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EDEN ROC AT CAP CANA HOSTS MICHELIN-STAR CHEF ROBERTO ALLOCCA FOR WEEK-LONG CULINARY EXTRAVAGANZA | Cap Cana Blog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Ottenbacher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and Harrington, R.J., 2007. The innovation development process of Michelin-starred chefs.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Contemporary Hospitality Management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(6), pp.444-460.</a:t>
            </a:r>
          </a:p>
        </p:txBody>
      </p:sp>
    </p:spTree>
    <p:extLst>
      <p:ext uri="{BB962C8B-B14F-4D97-AF65-F5344CB8AC3E}">
        <p14:creationId xmlns:p14="http://schemas.microsoft.com/office/powerpoint/2010/main" val="20880077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1193</TotalTime>
  <Words>849</Words>
  <Application>Microsoft Office PowerPoint</Application>
  <PresentationFormat>Widescreen</PresentationFormat>
  <Paragraphs>196</Paragraphs>
  <Slides>20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Arial Black</vt:lpstr>
      <vt:lpstr>Calibri</vt:lpstr>
      <vt:lpstr>Calibri Light</vt:lpstr>
      <vt:lpstr>Times New Roman</vt:lpstr>
      <vt:lpstr>Wingdings</vt:lpstr>
      <vt:lpstr>Office Theme</vt:lpstr>
      <vt:lpstr>Entrepreneurial Perspectives LCDB7001</vt:lpstr>
      <vt:lpstr>NATURE OF THE  MICHELIN RESTAURANT</vt:lpstr>
      <vt:lpstr>PRODUCT &amp; SERVICE INNOVATION</vt:lpstr>
      <vt:lpstr>PowerPoint Presentation</vt:lpstr>
      <vt:lpstr>PROCESS INNOVATION</vt:lpstr>
      <vt:lpstr>PowerPoint Presentation</vt:lpstr>
      <vt:lpstr>PowerPoint Presentation</vt:lpstr>
      <vt:lpstr>PowerPoint Presentation</vt:lpstr>
      <vt:lpstr>Digital Marketing</vt:lpstr>
      <vt:lpstr>Eco-Friendly menu</vt:lpstr>
      <vt:lpstr>Celebrity Collaboration and Endorsement </vt:lpstr>
      <vt:lpstr>Corporate social responsibility programs</vt:lpstr>
      <vt:lpstr>Social gathering</vt:lpstr>
      <vt:lpstr>Profit and Loss a/c</vt:lpstr>
      <vt:lpstr>Balance sheet</vt:lpstr>
      <vt:lpstr>PowerPoint Presentation</vt:lpstr>
      <vt:lpstr>Ratios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NATURE OF THE  MEICHELIN RESTAURANT</dc:title>
  <dc:creator>Diwahang Rai</dc:creator>
  <cp:lastModifiedBy>Diwahang Rai</cp:lastModifiedBy>
  <cp:revision>68</cp:revision>
  <dcterms:created xsi:type="dcterms:W3CDTF">2019-08-19T08:45:40Z</dcterms:created>
  <dcterms:modified xsi:type="dcterms:W3CDTF">2019-08-20T18:23:51Z</dcterms:modified>
</cp:coreProperties>
</file>