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6" r:id="rId2"/>
    <p:sldId id="277" r:id="rId3"/>
    <p:sldId id="295" r:id="rId4"/>
    <p:sldId id="278" r:id="rId5"/>
    <p:sldId id="259" r:id="rId6"/>
    <p:sldId id="288" r:id="rId7"/>
    <p:sldId id="287" r:id="rId8"/>
    <p:sldId id="290" r:id="rId9"/>
    <p:sldId id="280" r:id="rId10"/>
    <p:sldId id="289" r:id="rId11"/>
    <p:sldId id="262" r:id="rId12"/>
    <p:sldId id="272" r:id="rId13"/>
    <p:sldId id="281" r:id="rId14"/>
    <p:sldId id="291" r:id="rId15"/>
    <p:sldId id="293" r:id="rId16"/>
    <p:sldId id="297" r:id="rId17"/>
    <p:sldId id="261" r:id="rId18"/>
    <p:sldId id="284" r:id="rId19"/>
    <p:sldId id="285" r:id="rId20"/>
    <p:sldId id="267" r:id="rId21"/>
    <p:sldId id="279" r:id="rId22"/>
    <p:sldId id="286" r:id="rId23"/>
    <p:sldId id="298" r:id="rId24"/>
    <p:sldId id="270" r:id="rId25"/>
    <p:sldId id="282" r:id="rId26"/>
    <p:sldId id="294" r:id="rId27"/>
    <p:sldId id="273" r:id="rId28"/>
    <p:sldId id="268" r:id="rId29"/>
    <p:sldId id="269" r:id="rId30"/>
    <p:sldId id="271" r:id="rId31"/>
    <p:sldId id="274" r:id="rId32"/>
    <p:sldId id="275" r:id="rId33"/>
    <p:sldId id="283" r:id="rId34"/>
    <p:sldId id="292" r:id="rId35"/>
    <p:sldId id="296" r:id="rId36"/>
    <p:sldId id="276"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990033"/>
    <a:srgbClr val="800080"/>
    <a:srgbClr val="006666"/>
    <a:srgbClr val="43152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792" autoAdjust="0"/>
  </p:normalViewPr>
  <p:slideViewPr>
    <p:cSldViewPr snapToGrid="0">
      <p:cViewPr varScale="1">
        <p:scale>
          <a:sx n="64" d="100"/>
          <a:sy n="64" d="100"/>
        </p:scale>
        <p:origin x="86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CCEF8F-B991-4834-B609-ADA1D88E21CB}" type="datetimeFigureOut">
              <a:rPr lang="en-US" smtClean="0"/>
              <a:t>6/27/24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65C46B-36EF-4B2D-A988-41F9A859796E}" type="slidenum">
              <a:rPr lang="en-US" smtClean="0"/>
              <a:t>‹#›</a:t>
            </a:fld>
            <a:endParaRPr lang="en-US"/>
          </a:p>
        </p:txBody>
      </p:sp>
    </p:spTree>
    <p:extLst>
      <p:ext uri="{BB962C8B-B14F-4D97-AF65-F5344CB8AC3E}">
        <p14:creationId xmlns:p14="http://schemas.microsoft.com/office/powerpoint/2010/main" val="1142570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65C46B-36EF-4B2D-A988-41F9A859796E}" type="slidenum">
              <a:rPr lang="en-US" smtClean="0"/>
              <a:t>8</a:t>
            </a:fld>
            <a:endParaRPr lang="en-US"/>
          </a:p>
        </p:txBody>
      </p:sp>
    </p:spTree>
    <p:extLst>
      <p:ext uri="{BB962C8B-B14F-4D97-AF65-F5344CB8AC3E}">
        <p14:creationId xmlns:p14="http://schemas.microsoft.com/office/powerpoint/2010/main" val="491109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65C46B-36EF-4B2D-A988-41F9A859796E}" type="slidenum">
              <a:rPr lang="en-US" smtClean="0"/>
              <a:t>21</a:t>
            </a:fld>
            <a:endParaRPr lang="en-US"/>
          </a:p>
        </p:txBody>
      </p:sp>
    </p:spTree>
    <p:extLst>
      <p:ext uri="{BB962C8B-B14F-4D97-AF65-F5344CB8AC3E}">
        <p14:creationId xmlns:p14="http://schemas.microsoft.com/office/powerpoint/2010/main" val="763114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65C46B-36EF-4B2D-A988-41F9A859796E}" type="slidenum">
              <a:rPr lang="en-US" smtClean="0"/>
              <a:t>22</a:t>
            </a:fld>
            <a:endParaRPr lang="en-US"/>
          </a:p>
        </p:txBody>
      </p:sp>
    </p:spTree>
    <p:extLst>
      <p:ext uri="{BB962C8B-B14F-4D97-AF65-F5344CB8AC3E}">
        <p14:creationId xmlns:p14="http://schemas.microsoft.com/office/powerpoint/2010/main" val="3051643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065C46B-36EF-4B2D-A988-41F9A859796E}" type="slidenum">
              <a:rPr lang="en-US" smtClean="0"/>
              <a:t>27</a:t>
            </a:fld>
            <a:endParaRPr lang="en-US"/>
          </a:p>
        </p:txBody>
      </p:sp>
    </p:spTree>
    <p:extLst>
      <p:ext uri="{BB962C8B-B14F-4D97-AF65-F5344CB8AC3E}">
        <p14:creationId xmlns:p14="http://schemas.microsoft.com/office/powerpoint/2010/main" val="128860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9C25B47-70BF-4702-A820-E39AE89AE869}" type="datetimeFigureOut">
              <a:rPr lang="en-US" smtClean="0"/>
              <a:t>6/27/24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1432973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C25B47-70BF-4702-A820-E39AE89AE869}" type="datetimeFigureOut">
              <a:rPr lang="en-US" smtClean="0"/>
              <a:t>6/27/24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1103841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3074362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C25B47-70BF-4702-A820-E39AE89AE869}" type="datetimeFigureOut">
              <a:rPr lang="en-US" smtClean="0"/>
              <a:t>6/27/24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2465416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9C25B47-70BF-4702-A820-E39AE89AE869}" type="datetimeFigureOut">
              <a:rPr lang="en-US" smtClean="0"/>
              <a:t>6/27/24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3895346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9C25B47-70BF-4702-A820-E39AE89AE869}" type="datetimeFigureOut">
              <a:rPr lang="en-US" smtClean="0"/>
              <a:t>6/27/24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2602702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C25B47-70BF-4702-A820-E39AE89AE869}" type="datetimeFigureOut">
              <a:rPr lang="en-US" smtClean="0"/>
              <a:t>6/27/24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311162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9C25B47-70BF-4702-A820-E39AE89AE869}" type="datetimeFigureOut">
              <a:rPr lang="en-US" smtClean="0"/>
              <a:t>6/27/24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4113549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25B47-70BF-4702-A820-E39AE89AE869}" type="datetimeFigureOut">
              <a:rPr lang="en-US" smtClean="0"/>
              <a:t>6/27/24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3856137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2228477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693417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2567264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771413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1294682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C25B47-70BF-4702-A820-E39AE89AE869}" type="datetimeFigureOut">
              <a:rPr lang="en-US" smtClean="0"/>
              <a:t>6/27/24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34211375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C25B47-70BF-4702-A820-E39AE89AE869}" type="datetimeFigureOut">
              <a:rPr lang="en-US" smtClean="0"/>
              <a:t>6/27/24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2685872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9C25B47-70BF-4702-A820-E39AE89AE869}" type="datetimeFigureOut">
              <a:rPr lang="en-US" smtClean="0"/>
              <a:t>6/27/24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9F95845-8355-476F-B060-E877CF51A3D9}" type="slidenum">
              <a:rPr lang="en-US" smtClean="0"/>
              <a:t>‹#›</a:t>
            </a:fld>
            <a:endParaRPr lang="en-US"/>
          </a:p>
        </p:txBody>
      </p:sp>
    </p:spTree>
    <p:extLst>
      <p:ext uri="{BB962C8B-B14F-4D97-AF65-F5344CB8AC3E}">
        <p14:creationId xmlns:p14="http://schemas.microsoft.com/office/powerpoint/2010/main" val="9901534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basw.co.uk/resources/briefing-health-end-care-older-people-England-2017" TargetMode="External"/><Relationship Id="rId2" Type="http://schemas.openxmlformats.org/officeDocument/2006/relationships/hyperlink" Target="http://www.brighton.ac.uk/sass/research" TargetMode="External"/><Relationship Id="rId1" Type="http://schemas.openxmlformats.org/officeDocument/2006/relationships/slideLayout" Target="../slideLayouts/slideLayout2.xml"/><Relationship Id="rId4" Type="http://schemas.openxmlformats.org/officeDocument/2006/relationships/hyperlink" Target="https://assests.kingsfund.org.uk/81256914/x/cb1237e617/new-models-home-care-2018.pdf"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1108/JAP-11-2014-0034" TargetMode="External"/><Relationship Id="rId2" Type="http://schemas.openxmlformats.org/officeDocument/2006/relationships/hyperlink" Target="http://orcid.org/0000-0002-4920-6718" TargetMode="External"/><Relationship Id="rId1" Type="http://schemas.openxmlformats.org/officeDocument/2006/relationships/slideLayout" Target="../slideLayouts/slideLayout2.xml"/><Relationship Id="rId4" Type="http://schemas.openxmlformats.org/officeDocument/2006/relationships/hyperlink" Target="https://doi.org/10.111/hsc.13538"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doi.org/10.3390/ijerph192215402" TargetMode="External"/><Relationship Id="rId2" Type="http://schemas.openxmlformats.org/officeDocument/2006/relationships/hyperlink" Target="https://doi.org/10.1016/j.archger.2017.06.008" TargetMode="External"/><Relationship Id="rId1" Type="http://schemas.openxmlformats.org/officeDocument/2006/relationships/slideLayout" Target="../slideLayouts/slideLayout2.xml"/><Relationship Id="rId4" Type="http://schemas.openxmlformats.org/officeDocument/2006/relationships/hyperlink" Target="https://www.statista.com/statistics/1232713/care-home-and-nursing-home-weekly-costs-in-the-uk/"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73AF71-DEDD-4902-A92E-BC44C8D1ED5B}"/>
              </a:ext>
            </a:extLst>
          </p:cNvPr>
          <p:cNvSpPr txBox="1"/>
          <p:nvPr/>
        </p:nvSpPr>
        <p:spPr>
          <a:xfrm>
            <a:off x="739516" y="517098"/>
            <a:ext cx="9818557" cy="5546711"/>
          </a:xfrm>
          <a:prstGeom prst="rect">
            <a:avLst/>
          </a:prstGeom>
          <a:noFill/>
        </p:spPr>
        <p:txBody>
          <a:bodyPr wrap="square" rtlCol="0">
            <a:spAutoFit/>
          </a:bodyPr>
          <a:lstStyle/>
          <a:p>
            <a:pPr algn="ctr">
              <a:lnSpc>
                <a:spcPct val="150000"/>
              </a:lnSpc>
            </a:pPr>
            <a:r>
              <a:rPr lang="en-GB" sz="3000" dirty="0">
                <a:latin typeface="Arial" panose="020B0604020202020204" pitchFamily="34" charset="0"/>
                <a:cs typeface="Arial" panose="020B0604020202020204" pitchFamily="34" charset="0"/>
              </a:rPr>
              <a:t>Living with Care: The Older Person</a:t>
            </a:r>
          </a:p>
          <a:p>
            <a:pPr algn="ctr">
              <a:lnSpc>
                <a:spcPct val="150000"/>
              </a:lnSpc>
            </a:pPr>
            <a:r>
              <a:rPr lang="en-GB" sz="3000" dirty="0">
                <a:latin typeface="Arial" panose="020B0604020202020204" pitchFamily="34" charset="0"/>
                <a:cs typeface="Arial" panose="020B0604020202020204" pitchFamily="34" charset="0"/>
              </a:rPr>
              <a:t>Module title: BMHP6009_BIRM</a:t>
            </a:r>
            <a:endParaRPr lang="en-US" sz="3000" dirty="0">
              <a:latin typeface="Arial" panose="020B0604020202020204" pitchFamily="34" charset="0"/>
              <a:cs typeface="Arial" panose="020B0604020202020204" pitchFamily="34" charset="0"/>
            </a:endParaRPr>
          </a:p>
          <a:p>
            <a:pPr algn="ctr">
              <a:lnSpc>
                <a:spcPct val="150000"/>
              </a:lnSpc>
            </a:pPr>
            <a:r>
              <a:rPr lang="en-US" sz="3000" dirty="0">
                <a:latin typeface="Arial" panose="020B0604020202020204" pitchFamily="34" charset="0"/>
                <a:cs typeface="Arial" panose="020B0604020202020204" pitchFamily="34" charset="0"/>
              </a:rPr>
              <a:t>Student Name:</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Madona</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Igbinoba</a:t>
            </a:r>
            <a:r>
              <a:rPr lang="en-GB" sz="3000" dirty="0">
                <a:latin typeface="Arial" panose="020B0604020202020204" pitchFamily="34" charset="0"/>
                <a:cs typeface="Arial" panose="020B0604020202020204" pitchFamily="34" charset="0"/>
              </a:rPr>
              <a:t>, Lisa </a:t>
            </a:r>
            <a:r>
              <a:rPr lang="en-GB" sz="3000" dirty="0" err="1">
                <a:latin typeface="Arial" panose="020B0604020202020204" pitchFamily="34" charset="0"/>
                <a:cs typeface="Arial" panose="020B0604020202020204" pitchFamily="34" charset="0"/>
              </a:rPr>
              <a:t>Ellam</a:t>
            </a:r>
            <a:r>
              <a:rPr lang="en-GB" sz="3000" dirty="0">
                <a:latin typeface="Arial" panose="020B0604020202020204" pitchFamily="34" charset="0"/>
                <a:cs typeface="Arial" panose="020B0604020202020204" pitchFamily="34" charset="0"/>
              </a:rPr>
              <a:t>, Kabir Miah.</a:t>
            </a:r>
          </a:p>
          <a:p>
            <a:pPr algn="ctr">
              <a:lnSpc>
                <a:spcPct val="150000"/>
              </a:lnSpc>
            </a:pPr>
            <a:r>
              <a:rPr lang="en-US" sz="3000" dirty="0">
                <a:latin typeface="Arial" panose="020B0604020202020204" pitchFamily="34" charset="0"/>
                <a:cs typeface="Arial" panose="020B0604020202020204" pitchFamily="34" charset="0"/>
              </a:rPr>
              <a:t>Student ID Number:</a:t>
            </a:r>
            <a:r>
              <a:rPr lang="en-GB" sz="3000" dirty="0">
                <a:latin typeface="Arial" panose="020B0604020202020204" pitchFamily="34" charset="0"/>
                <a:cs typeface="Arial" panose="020B0604020202020204" pitchFamily="34" charset="0"/>
              </a:rPr>
              <a:t> 1815861, 2014962, 2132780</a:t>
            </a:r>
          </a:p>
          <a:p>
            <a:pPr algn="ctr">
              <a:lnSpc>
                <a:spcPct val="150000"/>
              </a:lnSpc>
            </a:pPr>
            <a:r>
              <a:rPr lang="en-GB" sz="3000" dirty="0">
                <a:latin typeface="Arial" panose="020B0604020202020204" pitchFamily="34" charset="0"/>
                <a:cs typeface="Arial" panose="020B0604020202020204" pitchFamily="34" charset="0"/>
              </a:rPr>
              <a:t>Lecture name: Joanne Davies</a:t>
            </a:r>
          </a:p>
          <a:p>
            <a:pPr algn="ctr">
              <a:lnSpc>
                <a:spcPct val="150000"/>
              </a:lnSpc>
            </a:pPr>
            <a:r>
              <a:rPr lang="en-GB" sz="3000" dirty="0">
                <a:latin typeface="Arial" panose="020B0604020202020204" pitchFamily="34" charset="0"/>
                <a:cs typeface="Arial" panose="020B0604020202020204" pitchFamily="34" charset="0"/>
              </a:rPr>
              <a:t>Component 1- Presentation debate “Remaining in your own home is best for everyone</a:t>
            </a:r>
            <a:r>
              <a:rPr lang="en-GB" sz="3000" i="1" dirty="0">
                <a:latin typeface="Arial" panose="020B0604020202020204" pitchFamily="34" charset="0"/>
                <a:cs typeface="Arial" panose="020B0604020202020204" pitchFamily="34" charset="0"/>
              </a:rPr>
              <a:t>” </a:t>
            </a:r>
            <a:endParaRPr lang="en-US" sz="30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239083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3826E9-0B68-61B1-F87B-CC9DAC92F364}"/>
              </a:ext>
            </a:extLst>
          </p:cNvPr>
          <p:cNvSpPr txBox="1"/>
          <p:nvPr/>
        </p:nvSpPr>
        <p:spPr>
          <a:xfrm>
            <a:off x="453471" y="1445419"/>
            <a:ext cx="9539971" cy="6001643"/>
          </a:xfrm>
          <a:prstGeom prst="rect">
            <a:avLst/>
          </a:prstGeom>
          <a:noFill/>
        </p:spPr>
        <p:txBody>
          <a:bodyPr wrap="square" rtlCol="0">
            <a:spAutoFit/>
          </a:bodyPr>
          <a:lstStyle/>
          <a:p>
            <a:pPr marL="342900" indent="-342900">
              <a:lnSpc>
                <a:spcPct val="150000"/>
              </a:lnSpc>
              <a:buAutoNum type="arabicPeriod"/>
            </a:pPr>
            <a:r>
              <a:rPr lang="en-GB" sz="1600" dirty="0">
                <a:latin typeface="Arial" panose="020B0604020202020204" pitchFamily="34" charset="0"/>
                <a:cs typeface="Arial" panose="020B0604020202020204" pitchFamily="34" charset="0"/>
              </a:rPr>
              <a:t>Title page</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Contents</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Introduction </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Defining old age</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Theory of ageing </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Domiciliary care </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Benefits of domiciliary care </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Familiarity and comfort</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Social and community connections</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Disadvantages of domiciliary care</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Elderly abuse and neglect</a:t>
            </a:r>
          </a:p>
          <a:p>
            <a:pPr>
              <a:lnSpc>
                <a:spcPct val="150000"/>
              </a:lnSpc>
            </a:pPr>
            <a:r>
              <a:rPr lang="en-GB" sz="1600" dirty="0">
                <a:latin typeface="Arial" panose="020B0604020202020204" pitchFamily="34" charset="0"/>
                <a:cs typeface="Arial" panose="020B0604020202020204" pitchFamily="34" charset="0"/>
              </a:rPr>
              <a:t>12. Policies and legislations </a:t>
            </a:r>
          </a:p>
          <a:p>
            <a:pPr>
              <a:lnSpc>
                <a:spcPct val="150000"/>
              </a:lnSpc>
            </a:pPr>
            <a:r>
              <a:rPr lang="en-GB" sz="1600" dirty="0">
                <a:latin typeface="Arial" panose="020B0604020202020204" pitchFamily="34" charset="0"/>
                <a:cs typeface="Arial" panose="020B0604020202020204" pitchFamily="34" charset="0"/>
              </a:rPr>
              <a:t>13. Residential care </a:t>
            </a:r>
          </a:p>
          <a:p>
            <a:pPr marL="342900" indent="-342900">
              <a:buAutoNum type="arabicPeriod"/>
            </a:pPr>
            <a:endParaRPr lang="en-GB" dirty="0"/>
          </a:p>
          <a:p>
            <a:pPr marL="342900" indent="-342900">
              <a:buAutoNum type="arabicPeriod"/>
            </a:pPr>
            <a:endParaRPr lang="en-GB" dirty="0"/>
          </a:p>
          <a:p>
            <a:pPr marL="342900" indent="-342900">
              <a:buAutoNum type="arabicPeriod"/>
            </a:pPr>
            <a:endParaRPr lang="en-GB" dirty="0"/>
          </a:p>
          <a:p>
            <a:pPr marL="342900" indent="-342900">
              <a:buAutoNum type="arabicPeriod"/>
            </a:pPr>
            <a:endParaRPr lang="en-GB" dirty="0"/>
          </a:p>
        </p:txBody>
      </p:sp>
      <p:pic>
        <p:nvPicPr>
          <p:cNvPr id="2050" name="Picture 2" descr="Group of old people cartoon characters. Happy elderly ...">
            <a:extLst>
              <a:ext uri="{FF2B5EF4-FFF2-40B4-BE49-F238E27FC236}">
                <a16:creationId xmlns:a16="http://schemas.microsoft.com/office/drawing/2014/main" id="{373948E7-57B7-A23B-CA4E-04EA57672E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68982" y="389771"/>
            <a:ext cx="5140036" cy="3718494"/>
          </a:xfrm>
          <a:prstGeom prst="rect">
            <a:avLst/>
          </a:prstGeom>
          <a:noFill/>
          <a:effectLst>
            <a:softEdge rad="825500"/>
          </a:effectLst>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73F8A7F8-A889-0825-BD70-9D78DFC78E90}"/>
              </a:ext>
            </a:extLst>
          </p:cNvPr>
          <p:cNvSpPr/>
          <p:nvPr/>
        </p:nvSpPr>
        <p:spPr>
          <a:xfrm>
            <a:off x="240256" y="250574"/>
            <a:ext cx="395294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Copperplate Gothic Bold" panose="020E0705020206020404" pitchFamily="34" charset="0"/>
              </a:rPr>
              <a:t>Contents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63559274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F1EEFA-571C-1F57-4DB8-0D0F4103D16B}"/>
              </a:ext>
            </a:extLst>
          </p:cNvPr>
          <p:cNvSpPr txBox="1"/>
          <p:nvPr/>
        </p:nvSpPr>
        <p:spPr>
          <a:xfrm>
            <a:off x="308567" y="1552747"/>
            <a:ext cx="9695860" cy="4478662"/>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14.Benefits of residential care</a:t>
            </a:r>
          </a:p>
          <a:p>
            <a:pPr>
              <a:lnSpc>
                <a:spcPct val="150000"/>
              </a:lnSpc>
            </a:pPr>
            <a:r>
              <a:rPr lang="en-GB" sz="1600" dirty="0">
                <a:latin typeface="Arial" panose="020B0604020202020204" pitchFamily="34" charset="0"/>
                <a:cs typeface="Arial" panose="020B0604020202020204" pitchFamily="34" charset="0"/>
              </a:rPr>
              <a:t>15. Disadvantages of residential care</a:t>
            </a:r>
          </a:p>
          <a:p>
            <a:pPr>
              <a:lnSpc>
                <a:spcPct val="150000"/>
              </a:lnSpc>
            </a:pPr>
            <a:r>
              <a:rPr lang="en-GB" sz="1600" dirty="0">
                <a:latin typeface="Arial" panose="020B0604020202020204" pitchFamily="34" charset="0"/>
                <a:cs typeface="Arial" panose="020B0604020202020204" pitchFamily="34" charset="0"/>
              </a:rPr>
              <a:t>16. Challenges of residential care</a:t>
            </a:r>
          </a:p>
          <a:p>
            <a:pPr>
              <a:lnSpc>
                <a:spcPct val="150000"/>
              </a:lnSpc>
            </a:pPr>
            <a:r>
              <a:rPr lang="en-GB" sz="1600" dirty="0">
                <a:latin typeface="Arial" panose="020B0604020202020204" pitchFamily="34" charset="0"/>
                <a:cs typeface="Arial" panose="020B0604020202020204" pitchFamily="34" charset="0"/>
              </a:rPr>
              <a:t>17. Types of care </a:t>
            </a:r>
          </a:p>
          <a:p>
            <a:pPr>
              <a:lnSpc>
                <a:spcPct val="150000"/>
              </a:lnSpc>
            </a:pPr>
            <a:r>
              <a:rPr lang="en-GB" sz="1600" dirty="0">
                <a:latin typeface="Arial" panose="020B0604020202020204" pitchFamily="34" charset="0"/>
                <a:cs typeface="Arial" panose="020B0604020202020204" pitchFamily="34" charset="0"/>
              </a:rPr>
              <a:t>18. Palliative care</a:t>
            </a:r>
          </a:p>
          <a:p>
            <a:pPr>
              <a:lnSpc>
                <a:spcPct val="150000"/>
              </a:lnSpc>
            </a:pPr>
            <a:r>
              <a:rPr lang="en-GB" sz="1600" dirty="0">
                <a:latin typeface="Arial" panose="020B0604020202020204" pitchFamily="34" charset="0"/>
                <a:cs typeface="Arial" panose="020B0604020202020204" pitchFamily="34" charset="0"/>
              </a:rPr>
              <a:t>19. End of life care</a:t>
            </a:r>
          </a:p>
          <a:p>
            <a:pPr>
              <a:lnSpc>
                <a:spcPct val="150000"/>
              </a:lnSpc>
            </a:pPr>
            <a:r>
              <a:rPr lang="en-GB" sz="1600" dirty="0">
                <a:latin typeface="Arial" panose="020B0604020202020204" pitchFamily="34" charset="0"/>
                <a:cs typeface="Arial" panose="020B0604020202020204" pitchFamily="34" charset="0"/>
              </a:rPr>
              <a:t>20. Gap between need and availability</a:t>
            </a:r>
          </a:p>
          <a:p>
            <a:pPr>
              <a:lnSpc>
                <a:spcPct val="150000"/>
              </a:lnSpc>
            </a:pPr>
            <a:r>
              <a:rPr lang="en-GB" sz="1600" dirty="0">
                <a:latin typeface="Arial" panose="020B0604020202020204" pitchFamily="34" charset="0"/>
                <a:cs typeface="Arial" panose="020B0604020202020204" pitchFamily="34" charset="0"/>
              </a:rPr>
              <a:t>21. Funding options available for care in the UK</a:t>
            </a:r>
          </a:p>
          <a:p>
            <a:pPr>
              <a:lnSpc>
                <a:spcPct val="150000"/>
              </a:lnSpc>
            </a:pPr>
            <a:r>
              <a:rPr lang="en-GB" sz="1600" dirty="0">
                <a:latin typeface="Arial" panose="020B0604020202020204" pitchFamily="34" charset="0"/>
                <a:cs typeface="Arial" panose="020B0604020202020204" pitchFamily="34" charset="0"/>
              </a:rPr>
              <a:t>22. Cost considerations </a:t>
            </a:r>
          </a:p>
          <a:p>
            <a:pPr>
              <a:lnSpc>
                <a:spcPct val="150000"/>
              </a:lnSpc>
            </a:pPr>
            <a:r>
              <a:rPr lang="en-GB" sz="1600" dirty="0">
                <a:latin typeface="Arial" panose="020B0604020202020204" pitchFamily="34" charset="0"/>
                <a:cs typeface="Arial" panose="020B0604020202020204" pitchFamily="34" charset="0"/>
              </a:rPr>
              <a:t>23. Conclusion </a:t>
            </a:r>
          </a:p>
          <a:p>
            <a:pPr>
              <a:lnSpc>
                <a:spcPct val="150000"/>
              </a:lnSpc>
            </a:pPr>
            <a:r>
              <a:rPr lang="en-GB" sz="1600" dirty="0">
                <a:latin typeface="Arial" panose="020B0604020202020204" pitchFamily="34" charset="0"/>
                <a:cs typeface="Arial" panose="020B0604020202020204" pitchFamily="34" charset="0"/>
              </a:rPr>
              <a:t>24. Recommendations </a:t>
            </a:r>
          </a:p>
          <a:p>
            <a:pPr>
              <a:lnSpc>
                <a:spcPct val="150000"/>
              </a:lnSpc>
            </a:pPr>
            <a:r>
              <a:rPr lang="en-GB" sz="1600" dirty="0">
                <a:latin typeface="Arial" panose="020B0604020202020204" pitchFamily="34" charset="0"/>
                <a:cs typeface="Arial" panose="020B0604020202020204" pitchFamily="34" charset="0"/>
              </a:rPr>
              <a:t>25. Reference list </a:t>
            </a:r>
          </a:p>
        </p:txBody>
      </p:sp>
      <p:sp>
        <p:nvSpPr>
          <p:cNvPr id="9" name="Rectangle 8">
            <a:extLst>
              <a:ext uri="{FF2B5EF4-FFF2-40B4-BE49-F238E27FC236}">
                <a16:creationId xmlns:a16="http://schemas.microsoft.com/office/drawing/2014/main" id="{C4C58503-A291-F140-B7CD-1DB2C9955656}"/>
              </a:ext>
            </a:extLst>
          </p:cNvPr>
          <p:cNvSpPr/>
          <p:nvPr/>
        </p:nvSpPr>
        <p:spPr>
          <a:xfrm>
            <a:off x="157129" y="182571"/>
            <a:ext cx="395294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Copperplate Gothic Bold" panose="020E0705020206020404" pitchFamily="34" charset="0"/>
              </a:rPr>
              <a:t>Contents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2322981026"/>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C5D506-FD2E-3046-FB5D-F3242E635259}"/>
              </a:ext>
            </a:extLst>
          </p:cNvPr>
          <p:cNvSpPr>
            <a:spLocks noGrp="1"/>
          </p:cNvSpPr>
          <p:nvPr>
            <p:ph idx="1"/>
          </p:nvPr>
        </p:nvSpPr>
        <p:spPr>
          <a:xfrm>
            <a:off x="543362" y="1835060"/>
            <a:ext cx="9305176" cy="4312547"/>
          </a:xfrm>
        </p:spPr>
        <p:txBody>
          <a:bodyPr vert="horz" lIns="91440" tIns="45720" rIns="91440" bIns="45720" rtlCol="0">
            <a:normAutofit/>
          </a:bodyPr>
          <a:lstStyle/>
          <a:p>
            <a:pPr marL="0" indent="0">
              <a:lnSpc>
                <a:spcPct val="150000"/>
              </a:lnSpc>
              <a:buNone/>
            </a:pPr>
            <a:r>
              <a:rPr lang="en-US" dirty="0">
                <a:latin typeface="Arial" panose="020B0604020202020204" pitchFamily="34" charset="0"/>
                <a:cs typeface="Arial" panose="020B0604020202020204" pitchFamily="34" charset="0"/>
              </a:rPr>
              <a:t>This presentation will focus on the elderly community. It will be based on a ‘for’ or ‘against’ debate based on the following statement: “Remaining in your own home is best for everyone”. This presentation will include credible resources and describe funding availability and the different types of </a:t>
            </a:r>
            <a:r>
              <a:rPr lang="en-GB" dirty="0">
                <a:latin typeface="Arial" panose="020B0604020202020204" pitchFamily="34" charset="0"/>
                <a:cs typeface="Arial" panose="020B0604020202020204" pitchFamily="34" charset="0"/>
              </a:rPr>
              <a:t>healthcare and care settings in the UK, such as domiciliary, hospital, hospice and residential care.</a:t>
            </a:r>
            <a:r>
              <a:rPr lang="en-US" dirty="0">
                <a:latin typeface="Arial" panose="020B0604020202020204" pitchFamily="34" charset="0"/>
                <a:cs typeface="Arial" panose="020B0604020202020204" pitchFamily="34" charset="0"/>
              </a:rPr>
              <a:t> This presentation will highlight the definition of old age, </a:t>
            </a:r>
            <a:r>
              <a:rPr lang="en-GB" dirty="0">
                <a:latin typeface="Arial" panose="020B0604020202020204" pitchFamily="34" charset="0"/>
                <a:cs typeface="Arial" panose="020B0604020202020204" pitchFamily="34" charset="0"/>
              </a:rPr>
              <a:t>palliative care, and end-of-life care, including relevant</a:t>
            </a:r>
            <a:r>
              <a:rPr lang="en-US" dirty="0">
                <a:latin typeface="Arial" panose="020B0604020202020204" pitchFamily="34" charset="0"/>
                <a:cs typeface="Arial" panose="020B0604020202020204" pitchFamily="34" charset="0"/>
              </a:rPr>
              <a:t> policies</a:t>
            </a:r>
            <a:r>
              <a:rPr lang="en-GB" dirty="0">
                <a:latin typeface="Arial" panose="020B0604020202020204" pitchFamily="34" charset="0"/>
                <a:cs typeface="Arial" panose="020B0604020202020204" pitchFamily="34" charset="0"/>
              </a:rPr>
              <a:t> and legislation, such as the Care Act 2014. This debate will cover theories on activities and disengagement, discuss key information, and critique the </a:t>
            </a:r>
            <a:r>
              <a:rPr lang="en-US" dirty="0">
                <a:latin typeface="Arial" panose="020B0604020202020204" pitchFamily="34" charset="0"/>
                <a:cs typeface="Arial" panose="020B0604020202020204" pitchFamily="34" charset="0"/>
              </a:rPr>
              <a:t>challenges and benefits of domiciliary and residential care for older people.</a:t>
            </a:r>
            <a:endParaRPr lang="en-US" dirty="0"/>
          </a:p>
        </p:txBody>
      </p:sp>
      <p:sp>
        <p:nvSpPr>
          <p:cNvPr id="10" name="TextBox 9">
            <a:extLst>
              <a:ext uri="{FF2B5EF4-FFF2-40B4-BE49-F238E27FC236}">
                <a16:creationId xmlns:a16="http://schemas.microsoft.com/office/drawing/2014/main" id="{F8CEB7CC-CCD0-3C8E-0E2F-8890732949B5}"/>
              </a:ext>
            </a:extLst>
          </p:cNvPr>
          <p:cNvSpPr txBox="1"/>
          <p:nvPr/>
        </p:nvSpPr>
        <p:spPr>
          <a:xfrm>
            <a:off x="543362" y="710393"/>
            <a:ext cx="4461164" cy="630942"/>
          </a:xfrm>
          <a:prstGeom prst="rect">
            <a:avLst/>
          </a:prstGeom>
          <a:noFill/>
        </p:spPr>
        <p:txBody>
          <a:bodyPr wrap="square" rtlCol="0">
            <a:spAutoFit/>
          </a:bodyPr>
          <a:lstStyle/>
          <a:p>
            <a:r>
              <a:rPr lang="en-GB" sz="3500" dirty="0">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398017560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060059-E03B-4BA9-BF41-5B69554378DB}"/>
              </a:ext>
            </a:extLst>
          </p:cNvPr>
          <p:cNvSpPr>
            <a:spLocks noGrp="1"/>
          </p:cNvSpPr>
          <p:nvPr>
            <p:ph idx="1"/>
          </p:nvPr>
        </p:nvSpPr>
        <p:spPr>
          <a:xfrm>
            <a:off x="552961" y="4795078"/>
            <a:ext cx="10666356" cy="1139252"/>
          </a:xfrm>
        </p:spPr>
        <p:txBody>
          <a:bodyPr>
            <a:normAutofit fontScale="25000" lnSpcReduction="20000"/>
          </a:bodyPr>
          <a:lstStyle/>
          <a:p>
            <a:pPr marL="0" indent="0">
              <a:lnSpc>
                <a:spcPct val="170000"/>
              </a:lnSpc>
              <a:buNone/>
            </a:pPr>
            <a:r>
              <a:rPr lang="en-US" sz="6400" dirty="0">
                <a:solidFill>
                  <a:schemeClr val="tx1"/>
                </a:solidFill>
                <a:latin typeface="Arial" panose="020B0604020202020204" pitchFamily="34" charset="0"/>
                <a:cs typeface="Arial" panose="020B0604020202020204" pitchFamily="34" charset="0"/>
              </a:rPr>
              <a:t>Old age affects the well-being of older people</a:t>
            </a:r>
            <a:r>
              <a:rPr lang="en-GB" sz="6400" dirty="0">
                <a:solidFill>
                  <a:schemeClr val="tx1"/>
                </a:solidFill>
                <a:latin typeface="Arial" panose="020B0604020202020204" pitchFamily="34" charset="0"/>
                <a:cs typeface="Arial" panose="020B0604020202020204" pitchFamily="34" charset="0"/>
              </a:rPr>
              <a:t>, can compromise an individual's health, and places them at risk of multiple chronic conditions, disabilities, and frailty (Harwood and </a:t>
            </a:r>
            <a:r>
              <a:rPr lang="en-GB" sz="6400" dirty="0" err="1">
                <a:solidFill>
                  <a:schemeClr val="tx1"/>
                </a:solidFill>
                <a:latin typeface="Arial" panose="020B0604020202020204" pitchFamily="34" charset="0"/>
                <a:cs typeface="Arial" panose="020B0604020202020204" pitchFamily="34" charset="0"/>
              </a:rPr>
              <a:t>Enguell</a:t>
            </a:r>
            <a:r>
              <a:rPr lang="en-GB" sz="6400" dirty="0">
                <a:solidFill>
                  <a:schemeClr val="tx1"/>
                </a:solidFill>
                <a:latin typeface="Arial" panose="020B0604020202020204" pitchFamily="34" charset="0"/>
                <a:cs typeface="Arial" panose="020B0604020202020204" pitchFamily="34" charset="0"/>
              </a:rPr>
              <a:t>, 2022). Common health conditions linked to old age include depression, hearing loss, diabetes, dementia, chronic obstructive pulmonary disease, arthritis,</a:t>
            </a:r>
            <a:r>
              <a:rPr lang="en-US" sz="6400" dirty="0">
                <a:solidFill>
                  <a:schemeClr val="tx1"/>
                </a:solidFill>
                <a:latin typeface="Arial" panose="020B0604020202020204" pitchFamily="34" charset="0"/>
                <a:cs typeface="Arial" panose="020B0604020202020204" pitchFamily="34" charset="0"/>
              </a:rPr>
              <a:t> and eye-sight complications such as blurred vision. </a:t>
            </a:r>
          </a:p>
          <a:p>
            <a:endParaRPr lang="en-US" sz="2000" dirty="0">
              <a:latin typeface="Calibri" panose="020F0502020204030204" pitchFamily="34" charset="0"/>
              <a:cs typeface="Calibri" panose="020F0502020204030204" pitchFamily="34" charset="0"/>
            </a:endParaRPr>
          </a:p>
          <a:p>
            <a:pPr marL="0" indent="0">
              <a:buNone/>
            </a:pPr>
            <a:endParaRPr lang="en-US" sz="2000" dirty="0">
              <a:latin typeface="Calibri" panose="020F0502020204030204" pitchFamily="34" charset="0"/>
              <a:cs typeface="Calibri" panose="020F0502020204030204" pitchFamily="34" charset="0"/>
            </a:endParaRPr>
          </a:p>
          <a:p>
            <a:endParaRPr lang="en-US" dirty="0"/>
          </a:p>
          <a:p>
            <a:endParaRPr lang="en-US" dirty="0"/>
          </a:p>
          <a:p>
            <a:endParaRPr lang="en-US" dirty="0"/>
          </a:p>
        </p:txBody>
      </p:sp>
      <p:sp>
        <p:nvSpPr>
          <p:cNvPr id="8" name="TextBox 7">
            <a:extLst>
              <a:ext uri="{FF2B5EF4-FFF2-40B4-BE49-F238E27FC236}">
                <a16:creationId xmlns:a16="http://schemas.microsoft.com/office/drawing/2014/main" id="{E107F615-0907-7A1E-B125-7CC691AA65AD}"/>
              </a:ext>
            </a:extLst>
          </p:cNvPr>
          <p:cNvSpPr txBox="1"/>
          <p:nvPr/>
        </p:nvSpPr>
        <p:spPr>
          <a:xfrm>
            <a:off x="689235" y="2280593"/>
            <a:ext cx="10096730" cy="2569934"/>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a:t>
            </a:r>
            <a:r>
              <a:rPr lang="en-GB" sz="1600" b="0" i="0" dirty="0" err="1">
                <a:solidFill>
                  <a:srgbClr val="222222"/>
                </a:solidFill>
                <a:effectLst/>
                <a:highlight>
                  <a:srgbClr val="FFFFFF"/>
                </a:highlight>
                <a:latin typeface="Arial" panose="020B0604020202020204" pitchFamily="34" charset="0"/>
                <a:cs typeface="Arial" panose="020B0604020202020204" pitchFamily="34" charset="0"/>
              </a:rPr>
              <a:t>Pazan</a:t>
            </a:r>
            <a:r>
              <a:rPr lang="en-GB" sz="1600" dirty="0">
                <a:solidFill>
                  <a:srgbClr val="222222"/>
                </a:solidFill>
                <a:highlight>
                  <a:srgbClr val="FFFFFF"/>
                </a:highlight>
                <a:latin typeface="Arial" panose="020B0604020202020204" pitchFamily="34" charset="0"/>
                <a:cs typeface="Arial" panose="020B0604020202020204" pitchFamily="34" charset="0"/>
              </a:rPr>
              <a:t> </a:t>
            </a:r>
            <a:r>
              <a:rPr lang="en-GB" sz="1600" b="0" i="0" dirty="0">
                <a:solidFill>
                  <a:srgbClr val="222222"/>
                </a:solidFill>
                <a:effectLst/>
                <a:highlight>
                  <a:srgbClr val="FFFFFF"/>
                </a:highlight>
                <a:latin typeface="Arial" panose="020B0604020202020204" pitchFamily="34" charset="0"/>
                <a:cs typeface="Arial" panose="020B0604020202020204" pitchFamily="34" charset="0"/>
              </a:rPr>
              <a:t>and </a:t>
            </a:r>
            <a:r>
              <a:rPr lang="en-GB" sz="1600" b="0" i="0" dirty="0" err="1">
                <a:solidFill>
                  <a:srgbClr val="222222"/>
                </a:solidFill>
                <a:effectLst/>
                <a:highlight>
                  <a:srgbClr val="FFFFFF"/>
                </a:highlight>
                <a:latin typeface="Arial" panose="020B0604020202020204" pitchFamily="34" charset="0"/>
                <a:cs typeface="Arial" panose="020B0604020202020204" pitchFamily="34" charset="0"/>
              </a:rPr>
              <a:t>Wehling</a:t>
            </a:r>
            <a:r>
              <a:rPr lang="en-GB" sz="1600" b="0" i="0" dirty="0">
                <a:solidFill>
                  <a:srgbClr val="222222"/>
                </a:solidFill>
                <a:effectLst/>
                <a:highlight>
                  <a:srgbClr val="FFFFFF"/>
                </a:highlight>
                <a:latin typeface="Arial" panose="020B0604020202020204" pitchFamily="34" charset="0"/>
                <a:cs typeface="Arial" panose="020B0604020202020204" pitchFamily="34" charset="0"/>
              </a:rPr>
              <a:t>, 2021) Old age is defined as an individual </a:t>
            </a:r>
            <a:r>
              <a:rPr lang="en-GB" sz="1600" dirty="0">
                <a:latin typeface="Arial" panose="020B0604020202020204" pitchFamily="34" charset="0"/>
                <a:cs typeface="Arial" panose="020B0604020202020204" pitchFamily="34" charset="0"/>
              </a:rPr>
              <a:t>who is aged 65 or older.  However (NHS UK), it is challenging to age-restrict an individual because people can biologically age at different rates. For example, an individual aged 70 may be physically healthier than an individual aged 60. (</a:t>
            </a:r>
            <a:r>
              <a:rPr lang="en-GB" sz="1600" dirty="0">
                <a:highlight>
                  <a:srgbClr val="FFFFFF"/>
                </a:highlight>
                <a:latin typeface="Arial" panose="020B0604020202020204" pitchFamily="34" charset="0"/>
                <a:cs typeface="Arial" panose="020B0604020202020204" pitchFamily="34" charset="0"/>
              </a:rPr>
              <a:t>Li and </a:t>
            </a:r>
            <a:r>
              <a:rPr lang="en-GB" sz="1600" dirty="0" err="1">
                <a:highlight>
                  <a:srgbClr val="FFFFFF"/>
                </a:highlight>
                <a:latin typeface="Arial" panose="020B0604020202020204" pitchFamily="34" charset="0"/>
                <a:cs typeface="Arial" panose="020B0604020202020204" pitchFamily="34" charset="0"/>
              </a:rPr>
              <a:t>Welchowski</a:t>
            </a:r>
            <a:r>
              <a:rPr lang="en-GB" sz="1600" dirty="0">
                <a:highlight>
                  <a:srgbClr val="FFFFFF"/>
                </a:highlight>
                <a:latin typeface="Arial" panose="020B0604020202020204" pitchFamily="34" charset="0"/>
                <a:cs typeface="Arial" panose="020B0604020202020204" pitchFamily="34" charset="0"/>
              </a:rPr>
              <a:t>, 2020</a:t>
            </a:r>
            <a:r>
              <a:rPr lang="en-GB" sz="1600" dirty="0">
                <a:latin typeface="Arial" panose="020B0604020202020204" pitchFamily="34" charset="0"/>
                <a:cs typeface="Arial" panose="020B0604020202020204" pitchFamily="34" charset="0"/>
              </a:rPr>
              <a:t>) In 2011, the statistics of individuals aged 65+ living in the UK and Wales increased from 9.2 million to 11 million in 2021. However, by 2025, the number of individuals living in the UK aged 60 years or older is expected to increase to 18.5 million. (</a:t>
            </a:r>
            <a:r>
              <a:rPr lang="en-GB" sz="1600" dirty="0" err="1">
                <a:latin typeface="Arial" panose="020B0604020202020204" pitchFamily="34" charset="0"/>
                <a:cs typeface="Arial" panose="020B0604020202020204" pitchFamily="34" charset="0"/>
              </a:rPr>
              <a:t>Jual</a:t>
            </a:r>
            <a:r>
              <a:rPr lang="en-GB" sz="1600" dirty="0">
                <a:latin typeface="Arial" panose="020B0604020202020204" pitchFamily="34" charset="0"/>
                <a:cs typeface="Arial" panose="020B0604020202020204" pitchFamily="34" charset="0"/>
              </a:rPr>
              <a:t> and Barron, 2017) </a:t>
            </a:r>
          </a:p>
          <a:p>
            <a:endParaRPr lang="en-GB" sz="1700" dirty="0">
              <a:latin typeface="Arial" panose="020B0604020202020204" pitchFamily="34" charset="0"/>
              <a:cs typeface="Arial" panose="020B0604020202020204" pitchFamily="34" charset="0"/>
            </a:endParaRPr>
          </a:p>
        </p:txBody>
      </p:sp>
      <p:pic>
        <p:nvPicPr>
          <p:cNvPr id="9218" name="Picture 2" descr="838 Black Man Nursing Home Stock Photos - Free &amp; Royalty-Free Stock Photos  from Dreamstime">
            <a:extLst>
              <a:ext uri="{FF2B5EF4-FFF2-40B4-BE49-F238E27FC236}">
                <a16:creationId xmlns:a16="http://schemas.microsoft.com/office/drawing/2014/main" id="{4171C6E0-B953-CC4E-EB20-75CAEF2E7F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859" y="108345"/>
            <a:ext cx="2702930" cy="1954578"/>
          </a:xfrm>
          <a:prstGeom prst="rect">
            <a:avLst/>
          </a:prstGeom>
          <a:noFill/>
          <a:effectLst>
            <a:softEdge rad="381000"/>
          </a:effectLst>
          <a:extLst>
            <a:ext uri="{909E8E84-426E-40DD-AFC4-6F175D3DCCD1}">
              <a14:hiddenFill xmlns:a14="http://schemas.microsoft.com/office/drawing/2010/main">
                <a:solidFill>
                  <a:srgbClr val="FFFFFF"/>
                </a:solidFill>
              </a14:hiddenFill>
            </a:ext>
          </a:extLst>
        </p:spPr>
      </p:pic>
      <p:pic>
        <p:nvPicPr>
          <p:cNvPr id="9220" name="Picture 4" descr="Find The Best Local Nursing Homes For Your Needs">
            <a:extLst>
              <a:ext uri="{FF2B5EF4-FFF2-40B4-BE49-F238E27FC236}">
                <a16:creationId xmlns:a16="http://schemas.microsoft.com/office/drawing/2014/main" id="{501839D1-9313-3682-B2C7-C7805A1FFA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6291" y="29352"/>
            <a:ext cx="3185709" cy="2134900"/>
          </a:xfrm>
          <a:prstGeom prst="rect">
            <a:avLst/>
          </a:prstGeom>
          <a:noFill/>
          <a:effectLst>
            <a:softEdge rad="330200"/>
          </a:effectLst>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23F23A0C-95BD-D878-C97A-0A4A3B86DB93}"/>
              </a:ext>
            </a:extLst>
          </p:cNvPr>
          <p:cNvSpPr/>
          <p:nvPr/>
        </p:nvSpPr>
        <p:spPr>
          <a:xfrm>
            <a:off x="3400390" y="623969"/>
            <a:ext cx="5391219"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cs typeface="Dreaming Outloud Pro" panose="020F0502020204030204" pitchFamily="66" charset="0"/>
              </a:rPr>
              <a:t>Defining old age</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endParaRPr>
          </a:p>
        </p:txBody>
      </p:sp>
    </p:spTree>
    <p:extLst>
      <p:ext uri="{BB962C8B-B14F-4D97-AF65-F5344CB8AC3E}">
        <p14:creationId xmlns:p14="http://schemas.microsoft.com/office/powerpoint/2010/main" val="404890553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AC96D93-B6B2-928D-65C3-767767053094}"/>
              </a:ext>
            </a:extLst>
          </p:cNvPr>
          <p:cNvSpPr/>
          <p:nvPr/>
        </p:nvSpPr>
        <p:spPr>
          <a:xfrm>
            <a:off x="2404496" y="209145"/>
            <a:ext cx="5824031"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Theory of ageing </a:t>
            </a:r>
          </a:p>
        </p:txBody>
      </p:sp>
      <p:pic>
        <p:nvPicPr>
          <p:cNvPr id="3074" name="Picture 2" descr="Maslow's Hierarchy of Needs Explained">
            <a:extLst>
              <a:ext uri="{FF2B5EF4-FFF2-40B4-BE49-F238E27FC236}">
                <a16:creationId xmlns:a16="http://schemas.microsoft.com/office/drawing/2014/main" id="{78F13016-E0EA-1FE0-F780-84CAB00CCF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724" y="1156078"/>
            <a:ext cx="5481403" cy="387365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ED01ADC-78FF-34BF-BECB-351511ABD347}"/>
              </a:ext>
            </a:extLst>
          </p:cNvPr>
          <p:cNvSpPr txBox="1"/>
          <p:nvPr/>
        </p:nvSpPr>
        <p:spPr>
          <a:xfrm>
            <a:off x="5901127" y="1523245"/>
            <a:ext cx="6096000" cy="313932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Maslow’s pyramid of hierarchy needs is a psychological theory that suggests that there are five stages that all humans need in life to reach self-actualisation, full potential and fulfilment in life. (</a:t>
            </a:r>
            <a:r>
              <a:rPr lang="en-GB" dirty="0" err="1">
                <a:latin typeface="Arial" panose="020B0604020202020204" pitchFamily="34" charset="0"/>
                <a:cs typeface="Arial" panose="020B0604020202020204" pitchFamily="34" charset="0"/>
              </a:rPr>
              <a:t>Gawel</a:t>
            </a:r>
            <a:r>
              <a:rPr lang="en-GB" dirty="0">
                <a:latin typeface="Arial" panose="020B0604020202020204" pitchFamily="34" charset="0"/>
                <a:cs typeface="Arial" panose="020B0604020202020204" pitchFamily="34" charset="0"/>
              </a:rPr>
              <a:t>, 2019) Maslow’s theory states that an individual cannot climb the pyramid and feel love and belonging, safety, self-esteem, security, strength or a sense of connection if their basic needs and first step (physiological needs) such as shelter, food, water, air, environment, warmth or sleep, are not adequately met.</a:t>
            </a:r>
          </a:p>
          <a:p>
            <a:r>
              <a:rPr lang="en-GB" dirty="0">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90566430-D213-70D5-32F1-651D22870437}"/>
              </a:ext>
            </a:extLst>
          </p:cNvPr>
          <p:cNvSpPr txBox="1"/>
          <p:nvPr/>
        </p:nvSpPr>
        <p:spPr>
          <a:xfrm>
            <a:off x="5226570" y="4963258"/>
            <a:ext cx="6770557"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sz="1800" i="0" dirty="0">
                <a:effectLst/>
                <a:highlight>
                  <a:srgbClr val="FFFFFF"/>
                </a:highlight>
                <a:latin typeface="Arial" panose="020B0604020202020204" pitchFamily="34" charset="0"/>
                <a:cs typeface="Arial" panose="020B0604020202020204" pitchFamily="34" charset="0"/>
              </a:rPr>
              <a:t>Hale and Ricotta, 2019</a:t>
            </a:r>
            <a:r>
              <a:rPr lang="en-GB" dirty="0">
                <a:latin typeface="Arial" panose="020B0604020202020204" pitchFamily="34" charset="0"/>
                <a:cs typeface="Arial" panose="020B0604020202020204" pitchFamily="34" charset="0"/>
              </a:rPr>
              <a:t>) Maslow’s theory explains that human behaviour is motivated by the physiological needs of the individual regardless of age. It states that self-actualisation requires maturity and wisdom through life experiences and is more suitable for elderly individuals. </a:t>
            </a:r>
          </a:p>
        </p:txBody>
      </p:sp>
    </p:spTree>
    <p:extLst>
      <p:ext uri="{BB962C8B-B14F-4D97-AF65-F5344CB8AC3E}">
        <p14:creationId xmlns:p14="http://schemas.microsoft.com/office/powerpoint/2010/main" val="348228697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barn(inVertical)">
                                      <p:cBhvr>
                                        <p:cTn id="1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867A183-4455-7A59-BC88-EC39CCDC396F}"/>
              </a:ext>
            </a:extLst>
          </p:cNvPr>
          <p:cNvSpPr txBox="1"/>
          <p:nvPr/>
        </p:nvSpPr>
        <p:spPr>
          <a:xfrm>
            <a:off x="315608" y="1375544"/>
            <a:ext cx="8786827" cy="2654573"/>
          </a:xfrm>
          <a:prstGeom prst="rect">
            <a:avLst/>
          </a:prstGeom>
          <a:noFill/>
        </p:spPr>
        <p:txBody>
          <a:bodyPr wrap="square" rtlCol="0">
            <a:spAutoFit/>
          </a:bodyPr>
          <a:lstStyle/>
          <a:p>
            <a:pPr>
              <a:lnSpc>
                <a:spcPct val="150000"/>
              </a:lnSpc>
            </a:pPr>
            <a:r>
              <a:rPr lang="en-US" sz="1600" dirty="0">
                <a:latin typeface="Arial" panose="020B0604020202020204" pitchFamily="34" charset="0"/>
                <a:cs typeface="Arial" panose="020B0604020202020204" pitchFamily="34" charset="0"/>
              </a:rPr>
              <a:t>(Bennett, 2018) </a:t>
            </a:r>
            <a:r>
              <a:rPr lang="en-GB" sz="1600" dirty="0">
                <a:latin typeface="Arial" panose="020B0604020202020204" pitchFamily="34" charset="0"/>
                <a:cs typeface="Arial" panose="020B0604020202020204" pitchFamily="34" charset="0"/>
              </a:rPr>
              <a:t>Domiciliary care (often known as home care) allows an individual, family member, or loved one with various long-term or short-term care needs to receive care in the familiarity and comfort of their homes. Domiciliary care has expanded significantly over the past decades and offers home care and help-type services from a broad range of skilled and unskilled caring duties. Individuals receiving care may meet the criteria for accessing home adaptations such as handrails, widening door rails and installing stair lifts.</a:t>
            </a:r>
          </a:p>
          <a:p>
            <a:endParaRPr lang="en-GB" dirty="0"/>
          </a:p>
        </p:txBody>
      </p:sp>
      <p:sp>
        <p:nvSpPr>
          <p:cNvPr id="5" name="TextBox 4">
            <a:extLst>
              <a:ext uri="{FF2B5EF4-FFF2-40B4-BE49-F238E27FC236}">
                <a16:creationId xmlns:a16="http://schemas.microsoft.com/office/drawing/2014/main" id="{67C88419-EAEE-5AE8-2598-7DF68792EDA5}"/>
              </a:ext>
            </a:extLst>
          </p:cNvPr>
          <p:cNvSpPr txBox="1"/>
          <p:nvPr/>
        </p:nvSpPr>
        <p:spPr>
          <a:xfrm>
            <a:off x="315608" y="4030117"/>
            <a:ext cx="9391146" cy="1708673"/>
          </a:xfrm>
          <a:prstGeom prst="rect">
            <a:avLst/>
          </a:prstGeom>
          <a:noFill/>
        </p:spPr>
        <p:txBody>
          <a:bodyPr wrap="square" rtlCol="0">
            <a:spAutoFit/>
          </a:bodyPr>
          <a:lstStyle/>
          <a:p>
            <a:pPr>
              <a:lnSpc>
                <a:spcPct val="170000"/>
              </a:lnSpc>
            </a:pPr>
            <a:r>
              <a:rPr lang="en-GB" sz="1600" dirty="0">
                <a:latin typeface="Arial" panose="020B0604020202020204" pitchFamily="34" charset="0"/>
                <a:cs typeface="Arial" panose="020B0604020202020204" pitchFamily="34" charset="0"/>
              </a:rPr>
              <a:t>(</a:t>
            </a:r>
            <a:r>
              <a:rPr lang="en-GB" sz="1600" b="0" i="0" dirty="0">
                <a:solidFill>
                  <a:srgbClr val="222222"/>
                </a:solidFill>
                <a:effectLst/>
                <a:highlight>
                  <a:srgbClr val="FFFFFF"/>
                </a:highlight>
                <a:latin typeface="Arial" panose="020B0604020202020204" pitchFamily="34" charset="0"/>
                <a:cs typeface="Arial" panose="020B0604020202020204" pitchFamily="34" charset="0"/>
              </a:rPr>
              <a:t>Hazzan and </a:t>
            </a:r>
            <a:r>
              <a:rPr lang="en-GB" sz="1600" b="0" i="0" dirty="0" err="1">
                <a:solidFill>
                  <a:srgbClr val="222222"/>
                </a:solidFill>
                <a:effectLst/>
                <a:highlight>
                  <a:srgbClr val="FFFFFF"/>
                </a:highlight>
                <a:latin typeface="Arial" panose="020B0604020202020204" pitchFamily="34" charset="0"/>
                <a:cs typeface="Arial" panose="020B0604020202020204" pitchFamily="34" charset="0"/>
              </a:rPr>
              <a:t>Dauenhauer</a:t>
            </a:r>
            <a:r>
              <a:rPr lang="en-GB" sz="1600" b="0" i="0" dirty="0">
                <a:solidFill>
                  <a:srgbClr val="222222"/>
                </a:solidFill>
                <a:effectLst/>
                <a:highlight>
                  <a:srgbClr val="FFFFFF"/>
                </a:highlight>
                <a:latin typeface="Arial" panose="020B0604020202020204" pitchFamily="34" charset="0"/>
                <a:cs typeface="Arial" panose="020B0604020202020204" pitchFamily="34" charset="0"/>
              </a:rPr>
              <a:t>, 2022) </a:t>
            </a:r>
            <a:r>
              <a:rPr lang="en-GB" sz="1600" dirty="0">
                <a:latin typeface="Arial" panose="020B0604020202020204" pitchFamily="34" charset="0"/>
                <a:cs typeface="Arial" panose="020B0604020202020204" pitchFamily="34" charset="0"/>
              </a:rPr>
              <a:t>Depending on the service user’s individual care needs and tailored care plan, visits from a domiciliary health care assistant may occur daily. For example, assistance from a trained professional four times a day every two days or 24 hours per day from a live-in carer. The UK has 426 registered domiciliary care agencies and over 500,000 employees.</a:t>
            </a:r>
          </a:p>
        </p:txBody>
      </p:sp>
      <p:sp>
        <p:nvSpPr>
          <p:cNvPr id="7" name="Rectangle 6">
            <a:extLst>
              <a:ext uri="{FF2B5EF4-FFF2-40B4-BE49-F238E27FC236}">
                <a16:creationId xmlns:a16="http://schemas.microsoft.com/office/drawing/2014/main" id="{353924DF-C4D9-483A-F632-0DEC4724E2FB}"/>
              </a:ext>
            </a:extLst>
          </p:cNvPr>
          <p:cNvSpPr/>
          <p:nvPr/>
        </p:nvSpPr>
        <p:spPr>
          <a:xfrm>
            <a:off x="432269" y="131156"/>
            <a:ext cx="5663731"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Domiciliary care </a:t>
            </a:r>
          </a:p>
        </p:txBody>
      </p:sp>
      <p:pic>
        <p:nvPicPr>
          <p:cNvPr id="11268" name="Picture 4" descr="10 advantages of home care - homecare.co.uk advice">
            <a:extLst>
              <a:ext uri="{FF2B5EF4-FFF2-40B4-BE49-F238E27FC236}">
                <a16:creationId xmlns:a16="http://schemas.microsoft.com/office/drawing/2014/main" id="{AB0002A3-CD1E-84DD-CFC5-5EEF9E4489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2277" y="0"/>
            <a:ext cx="3279723" cy="2190855"/>
          </a:xfrm>
          <a:prstGeom prst="rect">
            <a:avLst/>
          </a:prstGeom>
          <a:noFill/>
          <a:effectLst>
            <a:softEdge rad="254000"/>
          </a:effectLst>
          <a:extLst>
            <a:ext uri="{909E8E84-426E-40DD-AFC4-6F175D3DCCD1}">
              <a14:hiddenFill xmlns:a14="http://schemas.microsoft.com/office/drawing/2010/main">
                <a:solidFill>
                  <a:srgbClr val="FFFFFF"/>
                </a:solidFill>
              </a14:hiddenFill>
            </a:ext>
          </a:extLst>
        </p:spPr>
      </p:pic>
      <p:pic>
        <p:nvPicPr>
          <p:cNvPr id="11272" name="Picture 8" descr="Home care: the pros and cons - Rest Less">
            <a:extLst>
              <a:ext uri="{FF2B5EF4-FFF2-40B4-BE49-F238E27FC236}">
                <a16:creationId xmlns:a16="http://schemas.microsoft.com/office/drawing/2014/main" id="{AE1F94D1-1A08-CCA1-0139-B9260D5CAB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45612" y="5093742"/>
            <a:ext cx="2646388" cy="1764258"/>
          </a:xfrm>
          <a:prstGeom prst="rect">
            <a:avLst/>
          </a:prstGeom>
          <a:noFill/>
          <a:effectLst>
            <a:softEdge rad="1778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9275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3CB2E4-1780-8886-077F-DA8F69FCBC73}"/>
              </a:ext>
            </a:extLst>
          </p:cNvPr>
          <p:cNvSpPr txBox="1"/>
          <p:nvPr/>
        </p:nvSpPr>
        <p:spPr>
          <a:xfrm>
            <a:off x="127392" y="1609315"/>
            <a:ext cx="9950693" cy="2862322"/>
          </a:xfrm>
          <a:prstGeom prst="rect">
            <a:avLst/>
          </a:prstGeom>
          <a:noFill/>
        </p:spPr>
        <p:txBody>
          <a:bodyPr wrap="square" rtlCol="0">
            <a:spAutoFit/>
          </a:bodyPr>
          <a:lstStyle/>
          <a:p>
            <a:r>
              <a:rPr lang="en-GB" sz="1800" b="0" i="0" dirty="0">
                <a:solidFill>
                  <a:srgbClr val="222222"/>
                </a:solidFill>
                <a:effectLst/>
                <a:highlight>
                  <a:srgbClr val="FFFFFF"/>
                </a:highlight>
                <a:latin typeface="Arial" panose="020B0604020202020204" pitchFamily="34" charset="0"/>
                <a:cs typeface="Arial" panose="020B0604020202020204" pitchFamily="34" charset="0"/>
              </a:rPr>
              <a:t>(Sutcliffe and Davies, 2021</a:t>
            </a:r>
            <a:r>
              <a:rPr lang="en-GB" sz="1800" dirty="0">
                <a:latin typeface="Arial" panose="020B0604020202020204" pitchFamily="34" charset="0"/>
                <a:cs typeface="Arial" panose="020B0604020202020204" pitchFamily="34" charset="0"/>
              </a:rPr>
              <a:t>) Although domiciliary care is flexible, an individual receiving domiciliary care will receive regular </a:t>
            </a:r>
            <a:r>
              <a:rPr lang="en-GB" dirty="0">
                <a:latin typeface="Arial" panose="020B0604020202020204" pitchFamily="34" charset="0"/>
                <a:cs typeface="Arial" panose="020B0604020202020204" pitchFamily="34" charset="0"/>
              </a:rPr>
              <a:t>agreed-upon visits from a professional and fully trained individual who will assist with personal care, such as washing and dressing, support with attending medical appointments, assistance with medication, attending and maintaining routines and activities, and support with household tasks such as food preparation, cleaning, </a:t>
            </a:r>
            <a:r>
              <a:rPr lang="en-GB" sz="1800" dirty="0">
                <a:latin typeface="Arial" panose="020B0604020202020204" pitchFamily="34" charset="0"/>
                <a:cs typeface="Arial" panose="020B0604020202020204" pitchFamily="34" charset="0"/>
              </a:rPr>
              <a:t>agreed visits from a professional and fully trained individual who will </a:t>
            </a:r>
            <a:r>
              <a:rPr lang="en-GB" dirty="0">
                <a:latin typeface="Arial" panose="020B0604020202020204" pitchFamily="34" charset="0"/>
                <a:cs typeface="Arial" panose="020B0604020202020204" pitchFamily="34" charset="0"/>
              </a:rPr>
              <a:t>assist with </a:t>
            </a:r>
            <a:r>
              <a:rPr lang="en-GB" sz="1800" dirty="0">
                <a:latin typeface="Arial" panose="020B0604020202020204" pitchFamily="34" charset="0"/>
                <a:cs typeface="Arial" panose="020B0604020202020204" pitchFamily="34" charset="0"/>
              </a:rPr>
              <a:t>personal care, such as washing and dressing and support with attending medical appointments, assistance with medication</a:t>
            </a:r>
            <a:r>
              <a:rPr lang="en-GB"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attending and maintaining routines and activities and support with household tasks such as food preparation, cleaning or grocery shopping. </a:t>
            </a:r>
          </a:p>
          <a:p>
            <a:endParaRPr lang="en-US"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DA783BC-63D9-3C8C-56A0-B8BEC3611285}"/>
              </a:ext>
            </a:extLst>
          </p:cNvPr>
          <p:cNvSpPr txBox="1"/>
          <p:nvPr/>
        </p:nvSpPr>
        <p:spPr>
          <a:xfrm>
            <a:off x="377529" y="4592351"/>
            <a:ext cx="10550298"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a:solidFill>
                  <a:srgbClr val="222222"/>
                </a:solidFill>
                <a:highlight>
                  <a:srgbClr val="FFFFFF"/>
                </a:highlight>
                <a:latin typeface="Arial" panose="020B0604020202020204" pitchFamily="34" charset="0"/>
                <a:cs typeface="Arial" panose="020B0604020202020204" pitchFamily="34" charset="0"/>
              </a:rPr>
              <a:t>Pertl and </a:t>
            </a:r>
            <a:r>
              <a:rPr lang="en-GB" dirty="0" err="1">
                <a:solidFill>
                  <a:srgbClr val="222222"/>
                </a:solidFill>
                <a:highlight>
                  <a:srgbClr val="FFFFFF"/>
                </a:highlight>
                <a:latin typeface="Arial" panose="020B0604020202020204" pitchFamily="34" charset="0"/>
                <a:cs typeface="Arial" panose="020B0604020202020204" pitchFamily="34" charset="0"/>
              </a:rPr>
              <a:t>Sooknarine-Rajpatty</a:t>
            </a:r>
            <a:r>
              <a:rPr lang="en-GB" dirty="0">
                <a:solidFill>
                  <a:srgbClr val="222222"/>
                </a:solidFill>
                <a:highlight>
                  <a:srgbClr val="FFFFFF"/>
                </a:highlight>
                <a:latin typeface="Arial" panose="020B0604020202020204" pitchFamily="34" charset="0"/>
                <a:cs typeface="Arial" panose="020B0604020202020204" pitchFamily="34" charset="0"/>
              </a:rPr>
              <a:t>, 2019</a:t>
            </a:r>
            <a:r>
              <a:rPr lang="en-GB" dirty="0">
                <a:latin typeface="Arial" panose="020B0604020202020204" pitchFamily="34" charset="0"/>
                <a:cs typeface="Arial" panose="020B0604020202020204" pitchFamily="34" charset="0"/>
              </a:rPr>
              <a:t>) a live-in carer is a professional and fully trained care provider who lives in the patient’s home 24 hours per day and provides emotional, social and physical support, such as personal care. The responsibilities can involve providing mobility support, overseeing medication, and providing household support such as cooking, vacuuming, washing clothes, or preparing meals. A live-in carer provides around-the-clock companionship and care for patients living in their homes.</a:t>
            </a:r>
          </a:p>
        </p:txBody>
      </p:sp>
      <p:sp>
        <p:nvSpPr>
          <p:cNvPr id="8" name="Rectangle 7">
            <a:extLst>
              <a:ext uri="{FF2B5EF4-FFF2-40B4-BE49-F238E27FC236}">
                <a16:creationId xmlns:a16="http://schemas.microsoft.com/office/drawing/2014/main" id="{49FD4002-DCC7-6631-8A40-DCA51369C9D2}"/>
              </a:ext>
            </a:extLst>
          </p:cNvPr>
          <p:cNvSpPr/>
          <p:nvPr/>
        </p:nvSpPr>
        <p:spPr>
          <a:xfrm>
            <a:off x="377529" y="406392"/>
            <a:ext cx="5197064"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ptos SemiBold" panose="020F0502020204030204" pitchFamily="34" charset="0"/>
              </a:rPr>
              <a:t>Domiciliary care</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pic>
        <p:nvPicPr>
          <p:cNvPr id="14338" name="Picture 2" descr="DOMICILIARY – Trust-in-Care">
            <a:extLst>
              <a:ext uri="{FF2B5EF4-FFF2-40B4-BE49-F238E27FC236}">
                <a16:creationId xmlns:a16="http://schemas.microsoft.com/office/drawing/2014/main" id="{31BBE7C6-BCEC-B723-F4A1-1CB2707FD4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61763" y="224865"/>
            <a:ext cx="2160953" cy="2160953"/>
          </a:xfrm>
          <a:prstGeom prst="rect">
            <a:avLst/>
          </a:prstGeom>
          <a:noFill/>
          <a:effectLst>
            <a:softEdge rad="1524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38413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72" name="Rectangle 15371">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4 Home Care Technologies to Prioritize | AHA">
            <a:extLst>
              <a:ext uri="{FF2B5EF4-FFF2-40B4-BE49-F238E27FC236}">
                <a16:creationId xmlns:a16="http://schemas.microsoft.com/office/drawing/2014/main" id="{E03A6066-D96D-3B31-5C4D-840C115787D5}"/>
              </a:ext>
            </a:extLst>
          </p:cNvPr>
          <p:cNvPicPr>
            <a:picLocks noChangeAspect="1" noChangeArrowheads="1"/>
          </p:cNvPicPr>
          <p:nvPr/>
        </p:nvPicPr>
        <p:blipFill rotWithShape="1">
          <a:blip r:embed="rId2">
            <a:duotone>
              <a:schemeClr val="bg2">
                <a:shade val="45000"/>
                <a:satMod val="135000"/>
              </a:schemeClr>
              <a:prstClr val="white"/>
            </a:duotone>
            <a:alphaModFix amt="25000"/>
            <a:extLst>
              <a:ext uri="{28A0092B-C50C-407E-A947-70E740481C1C}">
                <a14:useLocalDpi xmlns:a14="http://schemas.microsoft.com/office/drawing/2010/main" val="0"/>
              </a:ext>
            </a:extLst>
          </a:blip>
          <a:srcRect b="8537"/>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5374" name="Group 15373">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375" name="Straight Connector 15374">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376" name="Straight Connector 15375">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377"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78"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79" name="Isosceles Triangle 15378">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80"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81"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82"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83" name="Isosceles Triangle 15382">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84" name="Isosceles Triangle 15383">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 name="TextBox 4">
            <a:extLst>
              <a:ext uri="{FF2B5EF4-FFF2-40B4-BE49-F238E27FC236}">
                <a16:creationId xmlns:a16="http://schemas.microsoft.com/office/drawing/2014/main" id="{F5E5E4C3-397F-F339-53E6-EC2DFD6B57CE}"/>
              </a:ext>
            </a:extLst>
          </p:cNvPr>
          <p:cNvSpPr txBox="1"/>
          <p:nvPr/>
        </p:nvSpPr>
        <p:spPr>
          <a:xfrm>
            <a:off x="677334" y="2160589"/>
            <a:ext cx="8596668"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a:t>
            </a:r>
            <a:r>
              <a:rPr lang="en-US"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Giordano, 2021</a:t>
            </a:r>
            <a:r>
              <a:rPr lang="en-US" dirty="0">
                <a:solidFill>
                  <a:schemeClr val="tx1">
                    <a:lumMod val="75000"/>
                    <a:lumOff val="25000"/>
                  </a:schemeClr>
                </a:solidFill>
                <a:latin typeface="Arial" panose="020B0604020202020204" pitchFamily="34" charset="0"/>
                <a:cs typeface="Arial" panose="020B0604020202020204" pitchFamily="34" charset="0"/>
              </a:rPr>
              <a:t>) The advantages of domiciliary care for older people include the following:</a:t>
            </a:r>
          </a:p>
          <a:p>
            <a:pPr>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A person-</a:t>
            </a:r>
            <a:r>
              <a:rPr lang="en-US" dirty="0" err="1">
                <a:solidFill>
                  <a:schemeClr val="tx1">
                    <a:lumMod val="75000"/>
                    <a:lumOff val="25000"/>
                  </a:schemeClr>
                </a:solidFill>
                <a:latin typeface="Arial" panose="020B0604020202020204" pitchFamily="34" charset="0"/>
                <a:cs typeface="Arial" panose="020B0604020202020204" pitchFamily="34" charset="0"/>
              </a:rPr>
              <a:t>centred</a:t>
            </a:r>
            <a:r>
              <a:rPr lang="en-US" dirty="0">
                <a:solidFill>
                  <a:schemeClr val="tx1">
                    <a:lumMod val="75000"/>
                    <a:lumOff val="25000"/>
                  </a:schemeClr>
                </a:solidFill>
                <a:latin typeface="Arial" panose="020B0604020202020204" pitchFamily="34" charset="0"/>
                <a:cs typeface="Arial" panose="020B0604020202020204" pitchFamily="34" charset="0"/>
              </a:rPr>
              <a:t> approach and personalised care plan, </a:t>
            </a:r>
            <a:r>
              <a:rPr lang="en-US" dirty="0" err="1">
                <a:solidFill>
                  <a:schemeClr val="tx1">
                    <a:lumMod val="75000"/>
                    <a:lumOff val="25000"/>
                  </a:schemeClr>
                </a:solidFill>
                <a:latin typeface="Arial" panose="020B0604020202020204" pitchFamily="34" charset="0"/>
                <a:cs typeface="Arial" panose="020B0604020202020204" pitchFamily="34" charset="0"/>
              </a:rPr>
              <a:t>customised</a:t>
            </a:r>
            <a:r>
              <a:rPr lang="en-US" dirty="0">
                <a:solidFill>
                  <a:schemeClr val="tx1">
                    <a:lumMod val="75000"/>
                    <a:lumOff val="25000"/>
                  </a:schemeClr>
                </a:solidFill>
                <a:latin typeface="Arial" panose="020B0604020202020204" pitchFamily="34" charset="0"/>
                <a:cs typeface="Arial" panose="020B0604020202020204" pitchFamily="34" charset="0"/>
              </a:rPr>
              <a:t> to monitor the health and to meet the specific needs, wishes, values, beliefs and preferences of the individual receiving care. </a:t>
            </a:r>
          </a:p>
          <a:p>
            <a:pPr marL="285750" indent="-28575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Companionship, high quality and one-to-one care.</a:t>
            </a:r>
          </a:p>
          <a:p>
            <a:pPr marL="285750" indent="-28575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Flexible and adjustable care plans with a diverse range of healthcare professionals and services.</a:t>
            </a:r>
          </a:p>
          <a:p>
            <a:pPr marL="285750" indent="-28575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Promotes independence, autonomy</a:t>
            </a:r>
            <a:r>
              <a:rPr lang="en-GB" dirty="0">
                <a:solidFill>
                  <a:schemeClr val="tx1">
                    <a:lumMod val="75000"/>
                    <a:lumOff val="25000"/>
                  </a:schemeClr>
                </a:solidFill>
                <a:latin typeface="Arial" panose="020B0604020202020204" pitchFamily="34" charset="0"/>
                <a:cs typeface="Arial" panose="020B0604020202020204" pitchFamily="34" charset="0"/>
              </a:rPr>
              <a:t>, control and power, allowing the care receiver to maintain control over their schedule, routine, environmental surroundings and activities</a:t>
            </a:r>
            <a:r>
              <a:rPr lang="en-US" dirty="0">
                <a:solidFill>
                  <a:schemeClr val="tx1">
                    <a:lumMod val="75000"/>
                    <a:lumOff val="25000"/>
                  </a:schemeClr>
                </a:solidFill>
                <a:latin typeface="Arial" panose="020B0604020202020204" pitchFamily="34" charset="0"/>
                <a:cs typeface="Arial" panose="020B0604020202020204" pitchFamily="34" charset="0"/>
              </a:rPr>
              <a:t>. (Age UK, 2017)</a:t>
            </a:r>
          </a:p>
        </p:txBody>
      </p:sp>
      <p:sp>
        <p:nvSpPr>
          <p:cNvPr id="8" name="Rectangle 7">
            <a:extLst>
              <a:ext uri="{FF2B5EF4-FFF2-40B4-BE49-F238E27FC236}">
                <a16:creationId xmlns:a16="http://schemas.microsoft.com/office/drawing/2014/main" id="{F4D172B1-D63C-6F1E-2DFE-A62D191137CB}"/>
              </a:ext>
            </a:extLst>
          </p:cNvPr>
          <p:cNvSpPr/>
          <p:nvPr/>
        </p:nvSpPr>
        <p:spPr>
          <a:xfrm>
            <a:off x="448733" y="418418"/>
            <a:ext cx="9127820"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ea typeface="+mj-ea"/>
                <a:cs typeface="+mj-cs"/>
              </a:rPr>
              <a:t>Benefits of domiciliary care</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3646161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 calcmode="lin" valueType="num">
                                      <p:cBhvr additive="base">
                                        <p:cTn id="1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 calcmode="lin" valueType="num">
                                      <p:cBhvr additive="base">
                                        <p:cTn id="2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6" name="Straight Connector 15">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 name="TextBox 5">
            <a:extLst>
              <a:ext uri="{FF2B5EF4-FFF2-40B4-BE49-F238E27FC236}">
                <a16:creationId xmlns:a16="http://schemas.microsoft.com/office/drawing/2014/main" id="{4831B301-924B-2962-ABCF-8722B704E0A3}"/>
              </a:ext>
            </a:extLst>
          </p:cNvPr>
          <p:cNvSpPr txBox="1"/>
          <p:nvPr/>
        </p:nvSpPr>
        <p:spPr>
          <a:xfrm>
            <a:off x="677334" y="2160590"/>
            <a:ext cx="5220430" cy="3701270"/>
          </a:xfrm>
          <a:prstGeom prst="rect">
            <a:avLst/>
          </a:prstGeom>
        </p:spPr>
        <p:txBody>
          <a:bodyPr vert="horz" lIns="91440" tIns="45720" rIns="91440" bIns="45720" rtlCol="0">
            <a:normAutofit fontScale="92500" lnSpcReduction="20000"/>
          </a:bodyPr>
          <a:lstStyle/>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Beneficial for health through assistance with personal care and support, which can </a:t>
            </a:r>
            <a:r>
              <a:rPr lang="en-US" sz="1900" dirty="0" err="1">
                <a:solidFill>
                  <a:schemeClr val="tx1">
                    <a:lumMod val="75000"/>
                    <a:lumOff val="25000"/>
                  </a:schemeClr>
                </a:solidFill>
                <a:latin typeface="Arial" panose="020B0604020202020204" pitchFamily="34" charset="0"/>
                <a:cs typeface="Arial" panose="020B0604020202020204" pitchFamily="34" charset="0"/>
              </a:rPr>
              <a:t>minimise</a:t>
            </a:r>
            <a:r>
              <a:rPr lang="en-US" sz="1900" dirty="0">
                <a:solidFill>
                  <a:schemeClr val="tx1">
                    <a:lumMod val="75000"/>
                    <a:lumOff val="25000"/>
                  </a:schemeClr>
                </a:solidFill>
                <a:latin typeface="Arial" panose="020B0604020202020204" pitchFamily="34" charset="0"/>
                <a:cs typeface="Arial" panose="020B0604020202020204" pitchFamily="34" charset="0"/>
              </a:rPr>
              <a:t> the risk of infections and improve overall well-being and quality of life.</a:t>
            </a:r>
          </a:p>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Maintain relationships, family involvement, easy family visits and access to a strong support system.</a:t>
            </a:r>
          </a:p>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Allows care receivers to receive care in their homes with familiar surroundings. </a:t>
            </a:r>
          </a:p>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Pets are allowed.</a:t>
            </a:r>
          </a:p>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May prevent an older person from selling their home.</a:t>
            </a:r>
          </a:p>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Allows </a:t>
            </a:r>
            <a:r>
              <a:rPr lang="en-GB" sz="1900" dirty="0">
                <a:solidFill>
                  <a:schemeClr val="tx1">
                    <a:lumMod val="75000"/>
                    <a:lumOff val="25000"/>
                  </a:schemeClr>
                </a:solidFill>
                <a:latin typeface="Arial" panose="020B0604020202020204" pitchFamily="34" charset="0"/>
                <a:cs typeface="Arial" panose="020B0604020202020204" pitchFamily="34" charset="0"/>
              </a:rPr>
              <a:t>individuals to receive palliative or end-of-life care in their </a:t>
            </a:r>
            <a:r>
              <a:rPr lang="en-US" sz="1900" dirty="0">
                <a:solidFill>
                  <a:schemeClr val="tx1">
                    <a:lumMod val="75000"/>
                    <a:lumOff val="25000"/>
                  </a:schemeClr>
                </a:solidFill>
                <a:latin typeface="Arial" panose="020B0604020202020204" pitchFamily="34" charset="0"/>
                <a:cs typeface="Arial" panose="020B0604020202020204" pitchFamily="34" charset="0"/>
              </a:rPr>
              <a:t>homes.</a:t>
            </a:r>
          </a:p>
          <a:p>
            <a:pPr marL="285750" indent="-285750">
              <a:lnSpc>
                <a:spcPct val="90000"/>
              </a:lnSpc>
              <a:spcBef>
                <a:spcPts val="1000"/>
              </a:spcBef>
              <a:buClr>
                <a:schemeClr val="accent1"/>
              </a:buClr>
              <a:buSzPct val="80000"/>
              <a:buFont typeface="Wingdings 3" charset="2"/>
              <a:buChar char=""/>
            </a:pPr>
            <a:endParaRPr lang="en-US" sz="1500" dirty="0">
              <a:solidFill>
                <a:schemeClr val="tx1">
                  <a:lumMod val="75000"/>
                  <a:lumOff val="25000"/>
                </a:schemeClr>
              </a:solidFill>
            </a:endParaRPr>
          </a:p>
          <a:p>
            <a:pPr marL="285750" indent="-285750">
              <a:lnSpc>
                <a:spcPct val="90000"/>
              </a:lnSpc>
              <a:spcBef>
                <a:spcPts val="1000"/>
              </a:spcBef>
              <a:buClr>
                <a:schemeClr val="accent1"/>
              </a:buClr>
              <a:buSzPct val="80000"/>
              <a:buFont typeface="Wingdings 3" charset="2"/>
              <a:buChar char=""/>
            </a:pPr>
            <a:endParaRPr lang="en-US" sz="1500" dirty="0">
              <a:solidFill>
                <a:schemeClr val="tx1">
                  <a:lumMod val="75000"/>
                  <a:lumOff val="25000"/>
                </a:schemeClr>
              </a:solidFill>
            </a:endParaRPr>
          </a:p>
        </p:txBody>
      </p:sp>
      <p:pic>
        <p:nvPicPr>
          <p:cNvPr id="10" name="Picture 4" descr="JP Home Care Services">
            <a:extLst>
              <a:ext uri="{FF2B5EF4-FFF2-40B4-BE49-F238E27FC236}">
                <a16:creationId xmlns:a16="http://schemas.microsoft.com/office/drawing/2014/main" id="{79E0D733-E6E1-6826-A769-B113E5BFB6C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6984" y="1603819"/>
            <a:ext cx="3145536" cy="3145536"/>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CF0FE184-57C1-7856-3402-8C75053B2673}"/>
              </a:ext>
            </a:extLst>
          </p:cNvPr>
          <p:cNvSpPr/>
          <p:nvPr/>
        </p:nvSpPr>
        <p:spPr>
          <a:xfrm>
            <a:off x="398665" y="458889"/>
            <a:ext cx="9127819"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ea typeface="+mj-ea"/>
                <a:cs typeface="+mj-cs"/>
              </a:rPr>
              <a:t>Benefits of domiciliary care</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endParaRPr>
          </a:p>
        </p:txBody>
      </p:sp>
    </p:spTree>
    <p:extLst>
      <p:ext uri="{BB962C8B-B14F-4D97-AF65-F5344CB8AC3E}">
        <p14:creationId xmlns:p14="http://schemas.microsoft.com/office/powerpoint/2010/main" val="286363926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915AF8-E582-4007-973B-FF06EF560074}"/>
              </a:ext>
            </a:extLst>
          </p:cNvPr>
          <p:cNvSpPr>
            <a:spLocks noGrp="1"/>
          </p:cNvSpPr>
          <p:nvPr>
            <p:ph idx="1"/>
          </p:nvPr>
        </p:nvSpPr>
        <p:spPr>
          <a:xfrm>
            <a:off x="0" y="1757892"/>
            <a:ext cx="4893733" cy="4351338"/>
          </a:xfrm>
        </p:spPr>
        <p:txBody>
          <a:bodyPr/>
          <a:lstStyle/>
          <a:p>
            <a:pPr lvl="1"/>
            <a:r>
              <a:rPr lang="en-US" sz="1800" dirty="0">
                <a:latin typeface="Arial" panose="020B0604020202020204" pitchFamily="34" charset="0"/>
                <a:cs typeface="Arial" panose="020B0604020202020204" pitchFamily="34" charset="0"/>
              </a:rPr>
              <a:t>Age UK report that older people prefer to be surrounded by familiar possessions, </a:t>
            </a:r>
            <a:r>
              <a:rPr lang="en-US" sz="1800" dirty="0" err="1">
                <a:latin typeface="Arial" panose="020B0604020202020204" pitchFamily="34" charset="0"/>
                <a:cs typeface="Arial" panose="020B0604020202020204" pitchFamily="34" charset="0"/>
              </a:rPr>
              <a:t>neighbours</a:t>
            </a:r>
            <a:r>
              <a:rPr lang="en-US" sz="1800" dirty="0">
                <a:latin typeface="Arial" panose="020B0604020202020204" pitchFamily="34" charset="0"/>
                <a:cs typeface="Arial" panose="020B0604020202020204" pitchFamily="34" charset="0"/>
              </a:rPr>
              <a:t> and community (Age UK, 2013)</a:t>
            </a:r>
          </a:p>
          <a:p>
            <a:pPr marL="457200" lvl="1" indent="0">
              <a:buNone/>
            </a:pPr>
            <a:endParaRPr lang="en-US" sz="1800" dirty="0">
              <a:latin typeface="Arial" panose="020B0604020202020204" pitchFamily="34" charset="0"/>
              <a:cs typeface="Arial" panose="020B0604020202020204" pitchFamily="34" charset="0"/>
            </a:endParaRPr>
          </a:p>
          <a:p>
            <a:pPr lvl="1"/>
            <a:r>
              <a:rPr lang="en-US" sz="1800" dirty="0">
                <a:latin typeface="Arial" panose="020B0604020202020204" pitchFamily="34" charset="0"/>
                <a:cs typeface="Arial" panose="020B0604020202020204" pitchFamily="34" charset="0"/>
              </a:rPr>
              <a:t> It improves their emotional well-being and sense of independence (Lette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2020)</a:t>
            </a:r>
          </a:p>
          <a:p>
            <a:pPr marL="457200" lvl="1" indent="0">
              <a:buNone/>
            </a:pPr>
            <a:endParaRPr lang="en-US" dirty="0"/>
          </a:p>
        </p:txBody>
      </p:sp>
      <p:pic>
        <p:nvPicPr>
          <p:cNvPr id="6" name="Picture 5">
            <a:extLst>
              <a:ext uri="{FF2B5EF4-FFF2-40B4-BE49-F238E27FC236}">
                <a16:creationId xmlns:a16="http://schemas.microsoft.com/office/drawing/2014/main" id="{0C7C5B12-ED58-4E93-B216-34E0BBCABF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31933" y="1565010"/>
            <a:ext cx="5621867" cy="4226189"/>
          </a:xfrm>
          <a:prstGeom prst="rect">
            <a:avLst/>
          </a:prstGeom>
        </p:spPr>
      </p:pic>
      <p:sp>
        <p:nvSpPr>
          <p:cNvPr id="10" name="Rectangle 9">
            <a:extLst>
              <a:ext uri="{FF2B5EF4-FFF2-40B4-BE49-F238E27FC236}">
                <a16:creationId xmlns:a16="http://schemas.microsoft.com/office/drawing/2014/main" id="{B2AEE53C-7320-B2FE-35C0-AB6C26E74405}"/>
              </a:ext>
            </a:extLst>
          </p:cNvPr>
          <p:cNvSpPr/>
          <p:nvPr/>
        </p:nvSpPr>
        <p:spPr>
          <a:xfrm>
            <a:off x="1793386" y="287105"/>
            <a:ext cx="7877093"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cs typeface="Dreaming Outloud Pro" panose="03050502040302030504" pitchFamily="66" charset="0"/>
              </a:rPr>
              <a:t>Familiarity and Comfort</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endParaRPr>
          </a:p>
        </p:txBody>
      </p:sp>
    </p:spTree>
    <p:extLst>
      <p:ext uri="{BB962C8B-B14F-4D97-AF65-F5344CB8AC3E}">
        <p14:creationId xmlns:p14="http://schemas.microsoft.com/office/powerpoint/2010/main" val="206529158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E27F4DC-C867-48E1-B1A9-9027370EED59}"/>
              </a:ext>
            </a:extLst>
          </p:cNvPr>
          <p:cNvSpPr>
            <a:spLocks noGrp="1"/>
          </p:cNvSpPr>
          <p:nvPr>
            <p:ph idx="1"/>
          </p:nvPr>
        </p:nvSpPr>
        <p:spPr>
          <a:xfrm>
            <a:off x="0" y="1813982"/>
            <a:ext cx="5469466" cy="5605463"/>
          </a:xfrm>
        </p:spPr>
        <p:txBody>
          <a:bodyPr>
            <a:normAutofit/>
          </a:bodyPr>
          <a:lstStyle/>
          <a:p>
            <a:pPr>
              <a:lnSpc>
                <a:spcPct val="150000"/>
              </a:lnSpc>
            </a:pPr>
            <a:r>
              <a:rPr lang="en-US" dirty="0">
                <a:latin typeface="Arial" panose="020B0604020202020204" pitchFamily="34" charset="0"/>
                <a:cs typeface="Arial" panose="020B0604020202020204" pitchFamily="34" charset="0"/>
              </a:rPr>
              <a:t>A study published in the journal of environmental research and public health observed better social outcomes in domiciliary care compared to residential care (Wang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2022).</a:t>
            </a:r>
          </a:p>
        </p:txBody>
      </p:sp>
      <p:pic>
        <p:nvPicPr>
          <p:cNvPr id="7" name="Picture 6">
            <a:extLst>
              <a:ext uri="{FF2B5EF4-FFF2-40B4-BE49-F238E27FC236}">
                <a16:creationId xmlns:a16="http://schemas.microsoft.com/office/drawing/2014/main" id="{E9229577-AC0D-4E03-8012-A99863CBE656}"/>
              </a:ext>
            </a:extLst>
          </p:cNvPr>
          <p:cNvPicPr>
            <a:picLocks noChangeAspect="1"/>
          </p:cNvPicPr>
          <p:nvPr/>
        </p:nvPicPr>
        <p:blipFill>
          <a:blip r:embed="rId2"/>
          <a:stretch>
            <a:fillRect/>
          </a:stretch>
        </p:blipFill>
        <p:spPr>
          <a:xfrm>
            <a:off x="5621867" y="1339851"/>
            <a:ext cx="6333066" cy="5281082"/>
          </a:xfrm>
          <a:prstGeom prst="rect">
            <a:avLst/>
          </a:prstGeom>
        </p:spPr>
      </p:pic>
      <p:sp>
        <p:nvSpPr>
          <p:cNvPr id="14" name="Rectangle 13">
            <a:extLst>
              <a:ext uri="{FF2B5EF4-FFF2-40B4-BE49-F238E27FC236}">
                <a16:creationId xmlns:a16="http://schemas.microsoft.com/office/drawing/2014/main" id="{4D49F722-2158-A369-AF7C-C74A7EAFA5DE}"/>
              </a:ext>
            </a:extLst>
          </p:cNvPr>
          <p:cNvSpPr/>
          <p:nvPr/>
        </p:nvSpPr>
        <p:spPr>
          <a:xfrm>
            <a:off x="239867" y="237067"/>
            <a:ext cx="11715066" cy="784830"/>
          </a:xfrm>
          <a:prstGeom prst="rect">
            <a:avLst/>
          </a:prstGeom>
          <a:noFill/>
        </p:spPr>
        <p:txBody>
          <a:bodyPr wrap="none" lIns="91440" tIns="45720" rIns="91440" bIns="45720">
            <a:spAutoFit/>
          </a:bodyPr>
          <a:lstStyle/>
          <a:p>
            <a:pPr algn="ctr"/>
            <a:r>
              <a:rPr lang="en-US" sz="45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Copperplate Gothic Bold" panose="020E0705020206020404" pitchFamily="34" charset="0"/>
                <a:cs typeface="Dreaming Outloud Pro" panose="03050502040302030504" pitchFamily="66" charset="0"/>
              </a:rPr>
              <a:t>Social and Community Connections</a:t>
            </a:r>
            <a:endParaRPr lang="en-GB" sz="45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40075517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1D444F-5B7A-2CDF-9F36-FAA0AEF4F6FA}"/>
              </a:ext>
            </a:extLst>
          </p:cNvPr>
          <p:cNvSpPr>
            <a:spLocks noGrp="1"/>
          </p:cNvSpPr>
          <p:nvPr>
            <p:ph idx="1"/>
          </p:nvPr>
        </p:nvSpPr>
        <p:spPr/>
        <p:txBody>
          <a:bodyPr>
            <a:normAutofi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Howel</a:t>
            </a:r>
            <a:r>
              <a:rPr lang="en-GB" dirty="0">
                <a:latin typeface="Arial" panose="020B0604020202020204" pitchFamily="34" charset="0"/>
                <a:cs typeface="Arial" panose="020B0604020202020204" pitchFamily="34" charset="0"/>
              </a:rPr>
              <a:t> </a:t>
            </a:r>
            <a:r>
              <a:rPr lang="en-GB" dirty="0">
                <a:solidFill>
                  <a:srgbClr val="222222"/>
                </a:solidFill>
                <a:highlight>
                  <a:srgbClr val="FFFFFF"/>
                </a:highlight>
                <a:latin typeface="Arial" panose="020B0604020202020204" pitchFamily="34" charset="0"/>
                <a:cs typeface="Arial" panose="020B0604020202020204" pitchFamily="34" charset="0"/>
              </a:rPr>
              <a:t>and</a:t>
            </a:r>
            <a:r>
              <a:rPr lang="en-GB" sz="1800" b="0" i="0" dirty="0">
                <a:solidFill>
                  <a:srgbClr val="222222"/>
                </a:solidFill>
                <a:effectLst/>
                <a:highlight>
                  <a:srgbClr val="FFFFFF"/>
                </a:highlight>
                <a:latin typeface="Arial" panose="020B0604020202020204" pitchFamily="34" charset="0"/>
                <a:cs typeface="Arial" panose="020B0604020202020204" pitchFamily="34" charset="0"/>
              </a:rPr>
              <a:t> Moffatt, 2019</a:t>
            </a:r>
            <a:r>
              <a:rPr lang="en-GB" dirty="0">
                <a:latin typeface="Arial" panose="020B0604020202020204" pitchFamily="34" charset="0"/>
                <a:cs typeface="Arial" panose="020B0604020202020204" pitchFamily="34" charset="0"/>
              </a:rPr>
              <a:t>) Domiciliary care is only received at agreed-upon times and dates. If care or support is needed outside these times, it could lead to vulnerability, insecurity, and safety concerns. Domiciliary care is in high demand, which can reduce the availability of care and support.</a:t>
            </a:r>
          </a:p>
          <a:p>
            <a:pPr>
              <a:buFont typeface="Arial" panose="020B0604020202020204" pitchFamily="34" charset="0"/>
              <a:buChar char="•"/>
            </a:pPr>
            <a:r>
              <a:rPr lang="en-GB" dirty="0">
                <a:latin typeface="Arial" panose="020B0604020202020204" pitchFamily="34" charset="0"/>
                <a:cs typeface="Arial" panose="020B0604020202020204" pitchFamily="34" charset="0"/>
              </a:rPr>
              <a:t>(</a:t>
            </a:r>
            <a:r>
              <a:rPr lang="en-GB" sz="1800" b="0" i="0" dirty="0">
                <a:solidFill>
                  <a:srgbClr val="222222"/>
                </a:solidFill>
                <a:effectLst/>
                <a:highlight>
                  <a:srgbClr val="FFFFFF"/>
                </a:highlight>
                <a:latin typeface="Arial" panose="020B0604020202020204" pitchFamily="34" charset="0"/>
                <a:cs typeface="Arial" panose="020B0604020202020204" pitchFamily="34" charset="0"/>
              </a:rPr>
              <a:t>Choi and Irwin, 2015</a:t>
            </a:r>
            <a:r>
              <a:rPr lang="en-GB" dirty="0">
                <a:latin typeface="Arial" panose="020B0604020202020204" pitchFamily="34" charset="0"/>
                <a:cs typeface="Arial" panose="020B0604020202020204" pitchFamily="34" charset="0"/>
              </a:rPr>
              <a:t>) Older people are also at risk of potentially developing depression, anxiety, and sleep disruptions. (Age UK, 2018) on estimate, more than 2 million individuals aged 75 in the UK are reported to live alone. </a:t>
            </a:r>
          </a:p>
          <a:p>
            <a:pPr>
              <a:buFont typeface="Arial" panose="020B0604020202020204" pitchFamily="34" charset="0"/>
              <a:buChar char="•"/>
            </a:pPr>
            <a:r>
              <a:rPr lang="en-GB" dirty="0">
                <a:latin typeface="Arial" panose="020B0604020202020204" pitchFamily="34" charset="0"/>
                <a:cs typeface="Arial" panose="020B0604020202020204" pitchFamily="34" charset="0"/>
              </a:rPr>
              <a:t>Elderly individuals are at risk of social isolation and loneliness, which could lead to a severe decline in their overall well-being and physical and mental health.</a:t>
            </a:r>
          </a:p>
          <a:p>
            <a:pPr>
              <a:buFont typeface="Arial" panose="020B0604020202020204" pitchFamily="34" charset="0"/>
              <a:buChar char="•"/>
            </a:pPr>
            <a:r>
              <a:rPr lang="en-GB" dirty="0">
                <a:latin typeface="Arial" panose="020B0604020202020204" pitchFamily="34" charset="0"/>
                <a:cs typeface="Arial" panose="020B0604020202020204" pitchFamily="34" charset="0"/>
              </a:rPr>
              <a:t>Statistics suggest that individuals aged 60 or older are less likely to turn the heating on in their accommodations, which can lead to cold-related illnesses such as hypothermia due to extremely cold temperatures in their homes.</a:t>
            </a:r>
          </a:p>
        </p:txBody>
      </p:sp>
      <p:sp>
        <p:nvSpPr>
          <p:cNvPr id="10" name="Rectangle 9">
            <a:extLst>
              <a:ext uri="{FF2B5EF4-FFF2-40B4-BE49-F238E27FC236}">
                <a16:creationId xmlns:a16="http://schemas.microsoft.com/office/drawing/2014/main" id="{9B38EE4A-DCA6-6E35-D576-67746A1CE2D9}"/>
              </a:ext>
            </a:extLst>
          </p:cNvPr>
          <p:cNvSpPr/>
          <p:nvPr/>
        </p:nvSpPr>
        <p:spPr>
          <a:xfrm>
            <a:off x="471474" y="515081"/>
            <a:ext cx="11027378"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Disadvantages of domiciliary care</a:t>
            </a:r>
          </a:p>
        </p:txBody>
      </p:sp>
    </p:spTree>
    <p:extLst>
      <p:ext uri="{BB962C8B-B14F-4D97-AF65-F5344CB8AC3E}">
        <p14:creationId xmlns:p14="http://schemas.microsoft.com/office/powerpoint/2010/main" val="259801618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barn(inVertical)">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ipe(down)">
                                      <p:cBhvr>
                                        <p:cTn id="2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33E6D92-3157-A1BE-6637-DF8CE559F93C}"/>
              </a:ext>
            </a:extLst>
          </p:cNvPr>
          <p:cNvSpPr txBox="1"/>
          <p:nvPr/>
        </p:nvSpPr>
        <p:spPr>
          <a:xfrm>
            <a:off x="197421" y="1334189"/>
            <a:ext cx="11994579" cy="190821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(World Health Organisation, 2023) 1 in 6 individuals aged 60 or older globally are victims of abuse and neglect. Elderly abuse is a repeated or single act of an intentional and inappropriate action which causes harm to a vulnerable individual 60 years or older. Elderly individuals are at risk and vulnerable to abuse when they are dependent on care and support. For example, from care providers such as residential and domiciliary staff, friends or family members. (</a:t>
            </a:r>
            <a:r>
              <a:rPr lang="en-GB" sz="1600" dirty="0">
                <a:solidFill>
                  <a:srgbClr val="222222"/>
                </a:solidFill>
                <a:highlight>
                  <a:srgbClr val="FFFFFF"/>
                </a:highlight>
                <a:latin typeface="Arial" panose="020B0604020202020204" pitchFamily="34" charset="0"/>
              </a:rPr>
              <a:t>Santos and Moreira, 2020</a:t>
            </a:r>
            <a:r>
              <a:rPr lang="en-GB" sz="1600" dirty="0">
                <a:latin typeface="Arial" panose="020B0604020202020204" pitchFamily="34" charset="0"/>
                <a:cs typeface="Arial" panose="020B0604020202020204" pitchFamily="34" charset="0"/>
              </a:rPr>
              <a:t>) Types of elderly abuse include the following:</a:t>
            </a:r>
          </a:p>
          <a:p>
            <a:endParaRPr lang="en-GB" dirty="0"/>
          </a:p>
          <a:p>
            <a:endParaRPr lang="en-GB" dirty="0"/>
          </a:p>
        </p:txBody>
      </p:sp>
      <p:sp>
        <p:nvSpPr>
          <p:cNvPr id="8" name="TextBox 7">
            <a:extLst>
              <a:ext uri="{FF2B5EF4-FFF2-40B4-BE49-F238E27FC236}">
                <a16:creationId xmlns:a16="http://schemas.microsoft.com/office/drawing/2014/main" id="{1F8DD95C-FEEA-E990-8BB8-BB4361C7025C}"/>
              </a:ext>
            </a:extLst>
          </p:cNvPr>
          <p:cNvSpPr txBox="1"/>
          <p:nvPr/>
        </p:nvSpPr>
        <p:spPr>
          <a:xfrm>
            <a:off x="740946" y="2426017"/>
            <a:ext cx="9468686" cy="4431983"/>
          </a:xfrm>
          <a:prstGeom prst="rect">
            <a:avLst/>
          </a:prstGeom>
          <a:noFill/>
        </p:spPr>
        <p:txBody>
          <a:bodyPr wrap="square" rtlCol="0">
            <a:spAutoFit/>
          </a:bodyPr>
          <a:lstStyle/>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Psychological abuse</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Financial abuse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Sexual abuse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Discriminatory abuse</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Domestic abuse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Physical abuse</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Neglect and self-neglect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Coercive and controlling behaviour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Organisational abuse</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Institutional abuse </a:t>
            </a:r>
          </a:p>
          <a:p>
            <a:pPr marL="285750" indent="-285750">
              <a:buFont typeface="Arial" panose="020B0604020202020204" pitchFamily="34" charset="0"/>
              <a:buChar char="•"/>
            </a:pPr>
            <a:endParaRPr lang="en-GB" dirty="0"/>
          </a:p>
        </p:txBody>
      </p:sp>
      <p:pic>
        <p:nvPicPr>
          <p:cNvPr id="4100" name="Picture 4" descr="Common Types of Elder Abuse">
            <a:extLst>
              <a:ext uri="{FF2B5EF4-FFF2-40B4-BE49-F238E27FC236}">
                <a16:creationId xmlns:a16="http://schemas.microsoft.com/office/drawing/2014/main" id="{876AEBC2-AEFD-F72F-3796-137C76524D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1095" y="2701459"/>
            <a:ext cx="6240905" cy="4156541"/>
          </a:xfrm>
          <a:prstGeom prst="rect">
            <a:avLst/>
          </a:prstGeom>
          <a:noFill/>
          <a:effectLst>
            <a:softEdge rad="723900"/>
          </a:effectLst>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7727808D-1A56-8E9A-8AB4-B4B27809897A}"/>
              </a:ext>
            </a:extLst>
          </p:cNvPr>
          <p:cNvSpPr/>
          <p:nvPr/>
        </p:nvSpPr>
        <p:spPr>
          <a:xfrm>
            <a:off x="1692557" y="158909"/>
            <a:ext cx="8517075"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Elderly abuse and neglect</a:t>
            </a:r>
          </a:p>
        </p:txBody>
      </p:sp>
    </p:spTree>
    <p:extLst>
      <p:ext uri="{BB962C8B-B14F-4D97-AF65-F5344CB8AC3E}">
        <p14:creationId xmlns:p14="http://schemas.microsoft.com/office/powerpoint/2010/main" val="56158626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barn(inVertical)">
                                      <p:cBhvr>
                                        <p:cTn id="14" dur="5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animEffect transition="in" filter="fade">
                                      <p:cBhvr>
                                        <p:cTn id="19" dur="1000"/>
                                        <p:tgtEl>
                                          <p:spTgt spid="8">
                                            <p:txEl>
                                              <p:pRg st="1" end="1"/>
                                            </p:txEl>
                                          </p:spTgt>
                                        </p:tgtEl>
                                      </p:cBhvr>
                                    </p:animEffect>
                                    <p:anim calcmode="lin" valueType="num">
                                      <p:cBhvr>
                                        <p:cTn id="20"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0"/>
                                  </p:stCondLst>
                                  <p:childTnLst>
                                    <p:set>
                                      <p:cBhvr>
                                        <p:cTn id="25" dur="1" fill="hold">
                                          <p:stCondLst>
                                            <p:cond delay="0"/>
                                          </p:stCondLst>
                                        </p:cTn>
                                        <p:tgtEl>
                                          <p:spTgt spid="8">
                                            <p:txEl>
                                              <p:pRg st="2" end="2"/>
                                            </p:txEl>
                                          </p:spTgt>
                                        </p:tgtEl>
                                        <p:attrNameLst>
                                          <p:attrName>style.visibility</p:attrName>
                                        </p:attrNameLst>
                                      </p:cBhvr>
                                      <p:to>
                                        <p:strVal val="visible"/>
                                      </p:to>
                                    </p:set>
                                    <p:animEffect transition="in" filter="barn(inVertical)">
                                      <p:cBhvr>
                                        <p:cTn id="26" dur="500"/>
                                        <p:tgtEl>
                                          <p:spTgt spid="8">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8">
                                            <p:txEl>
                                              <p:pRg st="3" end="3"/>
                                            </p:txEl>
                                          </p:spTgt>
                                        </p:tgtEl>
                                        <p:attrNameLst>
                                          <p:attrName>style.visibility</p:attrName>
                                        </p:attrNameLst>
                                      </p:cBhvr>
                                      <p:to>
                                        <p:strVal val="visible"/>
                                      </p:to>
                                    </p:set>
                                    <p:animEffect transition="in" filter="barn(inVertical)">
                                      <p:cBhvr>
                                        <p:cTn id="31" dur="500"/>
                                        <p:tgtEl>
                                          <p:spTgt spid="8">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nodeType="clickEffect">
                                  <p:stCondLst>
                                    <p:cond delay="0"/>
                                  </p:stCondLst>
                                  <p:childTnLst>
                                    <p:set>
                                      <p:cBhvr>
                                        <p:cTn id="35" dur="1" fill="hold">
                                          <p:stCondLst>
                                            <p:cond delay="0"/>
                                          </p:stCondLst>
                                        </p:cTn>
                                        <p:tgtEl>
                                          <p:spTgt spid="8">
                                            <p:txEl>
                                              <p:pRg st="4" end="4"/>
                                            </p:txEl>
                                          </p:spTgt>
                                        </p:tgtEl>
                                        <p:attrNameLst>
                                          <p:attrName>style.visibility</p:attrName>
                                        </p:attrNameLst>
                                      </p:cBhvr>
                                      <p:to>
                                        <p:strVal val="visible"/>
                                      </p:to>
                                    </p:set>
                                    <p:animEffect transition="in" filter="barn(inVertical)">
                                      <p:cBhvr>
                                        <p:cTn id="36" dur="500"/>
                                        <p:tgtEl>
                                          <p:spTgt spid="8">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nodeType="clickEffect">
                                  <p:stCondLst>
                                    <p:cond delay="0"/>
                                  </p:stCondLst>
                                  <p:childTnLst>
                                    <p:set>
                                      <p:cBhvr>
                                        <p:cTn id="40" dur="1" fill="hold">
                                          <p:stCondLst>
                                            <p:cond delay="0"/>
                                          </p:stCondLst>
                                        </p:cTn>
                                        <p:tgtEl>
                                          <p:spTgt spid="8">
                                            <p:txEl>
                                              <p:pRg st="5" end="5"/>
                                            </p:txEl>
                                          </p:spTgt>
                                        </p:tgtEl>
                                        <p:attrNameLst>
                                          <p:attrName>style.visibility</p:attrName>
                                        </p:attrNameLst>
                                      </p:cBhvr>
                                      <p:to>
                                        <p:strVal val="visible"/>
                                      </p:to>
                                    </p:set>
                                    <p:animEffect transition="in" filter="barn(inVertical)">
                                      <p:cBhvr>
                                        <p:cTn id="41" dur="500"/>
                                        <p:tgtEl>
                                          <p:spTgt spid="8">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6" presetClass="entr" presetSubtype="21" fill="hold" nodeType="clickEffect">
                                  <p:stCondLst>
                                    <p:cond delay="0"/>
                                  </p:stCondLst>
                                  <p:childTnLst>
                                    <p:set>
                                      <p:cBhvr>
                                        <p:cTn id="45" dur="1" fill="hold">
                                          <p:stCondLst>
                                            <p:cond delay="0"/>
                                          </p:stCondLst>
                                        </p:cTn>
                                        <p:tgtEl>
                                          <p:spTgt spid="8">
                                            <p:txEl>
                                              <p:pRg st="6" end="6"/>
                                            </p:txEl>
                                          </p:spTgt>
                                        </p:tgtEl>
                                        <p:attrNameLst>
                                          <p:attrName>style.visibility</p:attrName>
                                        </p:attrNameLst>
                                      </p:cBhvr>
                                      <p:to>
                                        <p:strVal val="visible"/>
                                      </p:to>
                                    </p:set>
                                    <p:animEffect transition="in" filter="barn(inVertical)">
                                      <p:cBhvr>
                                        <p:cTn id="46" dur="500"/>
                                        <p:tgtEl>
                                          <p:spTgt spid="8">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6" presetClass="entr" presetSubtype="21" fill="hold" nodeType="clickEffect">
                                  <p:stCondLst>
                                    <p:cond delay="0"/>
                                  </p:stCondLst>
                                  <p:childTnLst>
                                    <p:set>
                                      <p:cBhvr>
                                        <p:cTn id="50" dur="1" fill="hold">
                                          <p:stCondLst>
                                            <p:cond delay="0"/>
                                          </p:stCondLst>
                                        </p:cTn>
                                        <p:tgtEl>
                                          <p:spTgt spid="8">
                                            <p:txEl>
                                              <p:pRg st="7" end="7"/>
                                            </p:txEl>
                                          </p:spTgt>
                                        </p:tgtEl>
                                        <p:attrNameLst>
                                          <p:attrName>style.visibility</p:attrName>
                                        </p:attrNameLst>
                                      </p:cBhvr>
                                      <p:to>
                                        <p:strVal val="visible"/>
                                      </p:to>
                                    </p:set>
                                    <p:animEffect transition="in" filter="barn(inVertical)">
                                      <p:cBhvr>
                                        <p:cTn id="51" dur="500"/>
                                        <p:tgtEl>
                                          <p:spTgt spid="8">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6" presetClass="entr" presetSubtype="21" fill="hold" nodeType="clickEffect">
                                  <p:stCondLst>
                                    <p:cond delay="0"/>
                                  </p:stCondLst>
                                  <p:childTnLst>
                                    <p:set>
                                      <p:cBhvr>
                                        <p:cTn id="55" dur="1" fill="hold">
                                          <p:stCondLst>
                                            <p:cond delay="0"/>
                                          </p:stCondLst>
                                        </p:cTn>
                                        <p:tgtEl>
                                          <p:spTgt spid="8">
                                            <p:txEl>
                                              <p:pRg st="8" end="8"/>
                                            </p:txEl>
                                          </p:spTgt>
                                        </p:tgtEl>
                                        <p:attrNameLst>
                                          <p:attrName>style.visibility</p:attrName>
                                        </p:attrNameLst>
                                      </p:cBhvr>
                                      <p:to>
                                        <p:strVal val="visible"/>
                                      </p:to>
                                    </p:set>
                                    <p:animEffect transition="in" filter="barn(inVertical)">
                                      <p:cBhvr>
                                        <p:cTn id="56" dur="500"/>
                                        <p:tgtEl>
                                          <p:spTgt spid="8">
                                            <p:txEl>
                                              <p:pRg st="8" end="8"/>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6" presetClass="entr" presetSubtype="21" fill="hold" nodeType="clickEffect">
                                  <p:stCondLst>
                                    <p:cond delay="0"/>
                                  </p:stCondLst>
                                  <p:childTnLst>
                                    <p:set>
                                      <p:cBhvr>
                                        <p:cTn id="60" dur="1" fill="hold">
                                          <p:stCondLst>
                                            <p:cond delay="0"/>
                                          </p:stCondLst>
                                        </p:cTn>
                                        <p:tgtEl>
                                          <p:spTgt spid="8">
                                            <p:txEl>
                                              <p:pRg st="9" end="9"/>
                                            </p:txEl>
                                          </p:spTgt>
                                        </p:tgtEl>
                                        <p:attrNameLst>
                                          <p:attrName>style.visibility</p:attrName>
                                        </p:attrNameLst>
                                      </p:cBhvr>
                                      <p:to>
                                        <p:strVal val="visible"/>
                                      </p:to>
                                    </p:set>
                                    <p:animEffect transition="in" filter="barn(inVertical)">
                                      <p:cBhvr>
                                        <p:cTn id="61" dur="500"/>
                                        <p:tgtEl>
                                          <p:spTgt spid="8">
                                            <p:txEl>
                                              <p:pRg st="9" end="9"/>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6" presetClass="entr" presetSubtype="21" fill="hold" nodeType="clickEffect">
                                  <p:stCondLst>
                                    <p:cond delay="0"/>
                                  </p:stCondLst>
                                  <p:childTnLst>
                                    <p:set>
                                      <p:cBhvr>
                                        <p:cTn id="65" dur="1" fill="hold">
                                          <p:stCondLst>
                                            <p:cond delay="0"/>
                                          </p:stCondLst>
                                        </p:cTn>
                                        <p:tgtEl>
                                          <p:spTgt spid="8">
                                            <p:txEl>
                                              <p:pRg st="10" end="10"/>
                                            </p:txEl>
                                          </p:spTgt>
                                        </p:tgtEl>
                                        <p:attrNameLst>
                                          <p:attrName>style.visibility</p:attrName>
                                        </p:attrNameLst>
                                      </p:cBhvr>
                                      <p:to>
                                        <p:strVal val="visible"/>
                                      </p:to>
                                    </p:set>
                                    <p:animEffect transition="in" filter="barn(inVertical)">
                                      <p:cBhvr>
                                        <p:cTn id="66" dur="500"/>
                                        <p:tgtEl>
                                          <p:spTgt spid="8">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A344946-B4B1-B4D2-E862-1AEE28D98279}"/>
              </a:ext>
            </a:extLst>
          </p:cNvPr>
          <p:cNvSpPr txBox="1"/>
          <p:nvPr/>
        </p:nvSpPr>
        <p:spPr>
          <a:xfrm>
            <a:off x="437213" y="1881984"/>
            <a:ext cx="11317574" cy="3939540"/>
          </a:xfrm>
          <a:prstGeom prst="rect">
            <a:avLst/>
          </a:prstGeom>
          <a:noFill/>
        </p:spPr>
        <p:txBody>
          <a:bodyPr wrap="square" rtlCol="0">
            <a:spAutoFit/>
          </a:bodyPr>
          <a:lstStyle/>
          <a:p>
            <a:pPr>
              <a:lnSpc>
                <a:spcPct val="150000"/>
              </a:lnSpc>
            </a:pPr>
            <a:r>
              <a:rPr lang="en-GB" sz="1600" b="1" dirty="0">
                <a:latin typeface="Arial" panose="020B0604020202020204" pitchFamily="34" charset="0"/>
                <a:cs typeface="Arial" panose="020B0604020202020204" pitchFamily="34" charset="0"/>
              </a:rPr>
              <a:t>Key UK Legislation:</a:t>
            </a:r>
          </a:p>
          <a:p>
            <a:pPr>
              <a:lnSpc>
                <a:spcPct val="150000"/>
              </a:lnSpc>
            </a:pPr>
            <a:endParaRPr lang="en-GB" sz="1600" b="1"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Care Act 2014, Equality and Health and Social Care Act 2008.</a:t>
            </a:r>
          </a:p>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Feldon</a:t>
            </a:r>
            <a:r>
              <a:rPr lang="en-GB" sz="1600" dirty="0">
                <a:latin typeface="Arial" panose="020B0604020202020204" pitchFamily="34" charset="0"/>
                <a:cs typeface="Arial" panose="020B0604020202020204" pitchFamily="34" charset="0"/>
              </a:rPr>
              <a:t>, 2023) The Care Act 2014 is a national legal framework and eligibility criteria for care receivers and providers to ensure the overall safeguarding and well-being of individuals needing care. The care act also supports individuals in accessing, planning and managing their care. This act protects and covers all individuals aged 18 and over who have care and support needs such as a disability or who are at risk of experiencing neglect or abuse. The key principles are empowerment, prevention, proportionality, protection, partnership and accountability, and promoting transparency. </a:t>
            </a:r>
          </a:p>
          <a:p>
            <a:endParaRPr lang="en-GB" sz="1600" dirty="0">
              <a:latin typeface="Arial" panose="020B0604020202020204" pitchFamily="34" charset="0"/>
              <a:cs typeface="Arial" panose="020B0604020202020204" pitchFamily="34" charset="0"/>
            </a:endParaRPr>
          </a:p>
          <a:p>
            <a:endParaRPr lang="en-GB" dirty="0"/>
          </a:p>
        </p:txBody>
      </p:sp>
      <p:sp>
        <p:nvSpPr>
          <p:cNvPr id="8" name="Rectangle 7">
            <a:extLst>
              <a:ext uri="{FF2B5EF4-FFF2-40B4-BE49-F238E27FC236}">
                <a16:creationId xmlns:a16="http://schemas.microsoft.com/office/drawing/2014/main" id="{7C03E3E6-8FEA-6B8D-B2B2-0D7BD023249D}"/>
              </a:ext>
            </a:extLst>
          </p:cNvPr>
          <p:cNvSpPr/>
          <p:nvPr/>
        </p:nvSpPr>
        <p:spPr>
          <a:xfrm>
            <a:off x="437213" y="320780"/>
            <a:ext cx="10058908"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Copperplate Gothic Bold" panose="020E0705020206020404" pitchFamily="34" charset="0"/>
              </a:rPr>
              <a:t>Policies and legislations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573322391"/>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A5841B-700D-0982-349B-B5F2696FADD1}"/>
              </a:ext>
            </a:extLst>
          </p:cNvPr>
          <p:cNvSpPr txBox="1"/>
          <p:nvPr/>
        </p:nvSpPr>
        <p:spPr>
          <a:xfrm>
            <a:off x="597561" y="1690911"/>
            <a:ext cx="10658007" cy="4431983"/>
          </a:xfrm>
          <a:prstGeom prst="rect">
            <a:avLst/>
          </a:prstGeom>
          <a:noFill/>
        </p:spPr>
        <p:txBody>
          <a:bodyPr wrap="square" rtlCol="0">
            <a:spAutoFit/>
          </a:bodyPr>
          <a:lstStyle/>
          <a:p>
            <a:pPr>
              <a:lnSpc>
                <a:spcPct val="150000"/>
              </a:lnSpc>
            </a:pPr>
            <a:r>
              <a:rPr lang="en-GB" sz="1600" b="1" dirty="0">
                <a:latin typeface="Arial" panose="020B0604020202020204" pitchFamily="34" charset="0"/>
                <a:cs typeface="Arial" panose="020B0604020202020204" pitchFamily="34" charset="0"/>
              </a:rPr>
              <a:t>Policies Related to Aging and Care Provisions:</a:t>
            </a:r>
          </a:p>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National Dementia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 Havighurst's activity theory was developed in response to disengagement theory and proposes that older adults should maintain roles and activities that are meaningful to them.</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 The disengagement theory, proposed by Cummings and Henry, suggests that aging involves gradual withdrawal from social relationships. It helps an individual reflect on and prepare for the end of life.</a:t>
            </a:r>
          </a:p>
          <a:p>
            <a:pPr marL="285750" indent="-285750">
              <a:lnSpc>
                <a:spcPct val="150000"/>
              </a:lnSpc>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a:lnSpc>
                <a:spcPct val="150000"/>
              </a:lnSpc>
            </a:pPr>
            <a:r>
              <a:rPr lang="en-GB" sz="1600" b="1" dirty="0">
                <a:latin typeface="Arial" panose="020B0604020202020204" pitchFamily="34" charset="0"/>
                <a:cs typeface="Arial" panose="020B0604020202020204" pitchFamily="34" charset="0"/>
              </a:rPr>
              <a:t>Impact of Legislation and Policies:</a:t>
            </a:r>
          </a:p>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How laws and policies shape elder care services and provision.</a:t>
            </a:r>
          </a:p>
          <a:p>
            <a:endParaRPr lang="en-GB" dirty="0"/>
          </a:p>
        </p:txBody>
      </p:sp>
      <p:sp>
        <p:nvSpPr>
          <p:cNvPr id="7" name="Rectangle 6">
            <a:extLst>
              <a:ext uri="{FF2B5EF4-FFF2-40B4-BE49-F238E27FC236}">
                <a16:creationId xmlns:a16="http://schemas.microsoft.com/office/drawing/2014/main" id="{2786765C-5040-C2A1-E3CB-5835663FEEBA}"/>
              </a:ext>
            </a:extLst>
          </p:cNvPr>
          <p:cNvSpPr/>
          <p:nvPr/>
        </p:nvSpPr>
        <p:spPr>
          <a:xfrm>
            <a:off x="417329" y="273441"/>
            <a:ext cx="9805634"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Copperplate Gothic Bold" panose="020E0705020206020404" pitchFamily="34" charset="0"/>
              </a:rPr>
              <a:t>Policies and legislation </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58341965"/>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994B8B-538B-3603-A8C1-F3EED8510FE5}"/>
              </a:ext>
            </a:extLst>
          </p:cNvPr>
          <p:cNvSpPr/>
          <p:nvPr/>
        </p:nvSpPr>
        <p:spPr>
          <a:xfrm>
            <a:off x="432314" y="552639"/>
            <a:ext cx="539763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Residential care</a:t>
            </a:r>
          </a:p>
        </p:txBody>
      </p:sp>
      <p:sp>
        <p:nvSpPr>
          <p:cNvPr id="10" name="TextBox 9">
            <a:extLst>
              <a:ext uri="{FF2B5EF4-FFF2-40B4-BE49-F238E27FC236}">
                <a16:creationId xmlns:a16="http://schemas.microsoft.com/office/drawing/2014/main" id="{31E83222-E174-F1A9-B98D-69B090A977C4}"/>
              </a:ext>
            </a:extLst>
          </p:cNvPr>
          <p:cNvSpPr txBox="1"/>
          <p:nvPr/>
        </p:nvSpPr>
        <p:spPr>
          <a:xfrm>
            <a:off x="282412" y="2165517"/>
            <a:ext cx="10401940" cy="397031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a:solidFill>
                  <a:srgbClr val="222222"/>
                </a:solidFill>
                <a:highlight>
                  <a:srgbClr val="FFFFFF"/>
                </a:highlight>
                <a:latin typeface="Arial" panose="020B0604020202020204" pitchFamily="34" charset="0"/>
              </a:rPr>
              <a:t>Rachel and Francesco, 2018</a:t>
            </a:r>
            <a:r>
              <a:rPr lang="en-GB" dirty="0">
                <a:latin typeface="Arial" panose="020B0604020202020204" pitchFamily="34" charset="0"/>
                <a:cs typeface="Arial" panose="020B0604020202020204" pitchFamily="34" charset="0"/>
              </a:rPr>
              <a:t>) Residential care, also known as a group living arrangement, is a 24-hour live-in communal setting that offers long-term assistance and support with personal care such as washing and dressing, nursing, and housing keeping such as laundry and cleaning. Accommodation, refreshments, and food are provided in a package for an older person.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Qualified nurses and trained healthcare assistants are available on-site 24 hours per day.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Residents are provided with single rooms and have access to communal areas such as lounges and gardens, which are shared with other residents.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Although residential care homes accommodate various residents with long-term health needs, Individuals living in residential care will receive a tailored care plan and person-centred approach.</a:t>
            </a:r>
          </a:p>
          <a:p>
            <a:endParaRPr lang="en-GB" dirty="0"/>
          </a:p>
          <a:p>
            <a:endParaRPr lang="en-GB" dirty="0"/>
          </a:p>
        </p:txBody>
      </p:sp>
    </p:spTree>
    <p:extLst>
      <p:ext uri="{BB962C8B-B14F-4D97-AF65-F5344CB8AC3E}">
        <p14:creationId xmlns:p14="http://schemas.microsoft.com/office/powerpoint/2010/main" val="267470778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1000"/>
                                        <p:tgtEl>
                                          <p:spTgt spid="10">
                                            <p:txEl>
                                              <p:pRg st="0" end="0"/>
                                            </p:txEl>
                                          </p:spTgt>
                                        </p:tgtEl>
                                      </p:cBhvr>
                                    </p:animEffect>
                                    <p:anim calcmode="lin" valueType="num">
                                      <p:cBhvr>
                                        <p:cTn id="8"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
                                            <p:txEl>
                                              <p:pRg st="2" end="2"/>
                                            </p:txEl>
                                          </p:spTgt>
                                        </p:tgtEl>
                                        <p:attrNameLst>
                                          <p:attrName>style.visibility</p:attrName>
                                        </p:attrNameLst>
                                      </p:cBhvr>
                                      <p:to>
                                        <p:strVal val="visible"/>
                                      </p:to>
                                    </p:set>
                                    <p:animEffect transition="in" filter="fade">
                                      <p:cBhvr>
                                        <p:cTn id="14" dur="1000"/>
                                        <p:tgtEl>
                                          <p:spTgt spid="10">
                                            <p:txEl>
                                              <p:pRg st="2" end="2"/>
                                            </p:txEl>
                                          </p:spTgt>
                                        </p:tgtEl>
                                      </p:cBhvr>
                                    </p:animEffect>
                                    <p:anim calcmode="lin" valueType="num">
                                      <p:cBhvr>
                                        <p:cTn id="15"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
                                            <p:txEl>
                                              <p:pRg st="4" end="4"/>
                                            </p:txEl>
                                          </p:spTgt>
                                        </p:tgtEl>
                                        <p:attrNameLst>
                                          <p:attrName>style.visibility</p:attrName>
                                        </p:attrNameLst>
                                      </p:cBhvr>
                                      <p:to>
                                        <p:strVal val="visible"/>
                                      </p:to>
                                    </p:set>
                                    <p:anim calcmode="lin" valueType="num">
                                      <p:cBhvr additive="base">
                                        <p:cTn id="21"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10">
                                            <p:txEl>
                                              <p:pRg st="6" end="6"/>
                                            </p:txEl>
                                          </p:spTgt>
                                        </p:tgtEl>
                                        <p:attrNameLst>
                                          <p:attrName>style.visibility</p:attrName>
                                        </p:attrNameLst>
                                      </p:cBhvr>
                                      <p:to>
                                        <p:strVal val="visible"/>
                                      </p:to>
                                    </p:set>
                                    <p:animEffect transition="in" filter="fade">
                                      <p:cBhvr>
                                        <p:cTn id="27" dur="1000"/>
                                        <p:tgtEl>
                                          <p:spTgt spid="10">
                                            <p:txEl>
                                              <p:pRg st="6" end="6"/>
                                            </p:txEl>
                                          </p:spTgt>
                                        </p:tgtEl>
                                      </p:cBhvr>
                                    </p:animEffect>
                                    <p:anim calcmode="lin" valueType="num">
                                      <p:cBhvr>
                                        <p:cTn id="28" dur="1000" fill="hold"/>
                                        <p:tgtEl>
                                          <p:spTgt spid="10">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10">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D029DC-74B8-70E6-B16F-3D6CB2DE91F9}"/>
              </a:ext>
            </a:extLst>
          </p:cNvPr>
          <p:cNvSpPr>
            <a:spLocks noGrp="1"/>
          </p:cNvSpPr>
          <p:nvPr>
            <p:ph idx="1"/>
          </p:nvPr>
        </p:nvSpPr>
        <p:spPr>
          <a:xfrm>
            <a:off x="619911" y="1488613"/>
            <a:ext cx="8986755" cy="3880773"/>
          </a:xfrm>
        </p:spPr>
        <p:txBody>
          <a:bodyPr>
            <a:normAutofit fontScale="25000" lnSpcReduction="20000"/>
          </a:bodyPr>
          <a:lstStyle/>
          <a:p>
            <a:pPr>
              <a:lnSpc>
                <a:spcPct val="170000"/>
              </a:lnSpc>
            </a:pPr>
            <a:r>
              <a:rPr lang="en-US" sz="6400" dirty="0">
                <a:latin typeface="Arial" panose="020B0604020202020204" pitchFamily="34" charset="0"/>
                <a:cs typeface="Arial" panose="020B0604020202020204" pitchFamily="34" charset="0"/>
              </a:rPr>
              <a:t>Involves living in a communal facility with 24-hour security, supervision, around-the-clock care and support (Age UK, 2017)</a:t>
            </a:r>
          </a:p>
          <a:p>
            <a:pPr>
              <a:lnSpc>
                <a:spcPct val="170000"/>
              </a:lnSpc>
            </a:pPr>
            <a:r>
              <a:rPr lang="en-US" sz="6400" dirty="0">
                <a:latin typeface="Arial" panose="020B0604020202020204" pitchFamily="34" charset="0"/>
                <a:cs typeface="Arial" panose="020B0604020202020204" pitchFamily="34" charset="0"/>
              </a:rPr>
              <a:t>Suitable for individuals needing extensive assistance with daily activities or medical care.</a:t>
            </a:r>
          </a:p>
          <a:p>
            <a:pPr>
              <a:lnSpc>
                <a:spcPct val="170000"/>
              </a:lnSpc>
            </a:pPr>
            <a:r>
              <a:rPr lang="en-US" sz="6400" dirty="0">
                <a:latin typeface="Arial" panose="020B0604020202020204" pitchFamily="34" charset="0"/>
                <a:cs typeface="Arial" panose="020B0604020202020204" pitchFamily="34" charset="0"/>
              </a:rPr>
              <a:t>Access to healthcare services and professional support. Person-</a:t>
            </a:r>
            <a:r>
              <a:rPr lang="en-US" sz="6400" dirty="0" err="1">
                <a:latin typeface="Arial" panose="020B0604020202020204" pitchFamily="34" charset="0"/>
                <a:cs typeface="Arial" panose="020B0604020202020204" pitchFamily="34" charset="0"/>
              </a:rPr>
              <a:t>centred</a:t>
            </a:r>
            <a:r>
              <a:rPr lang="en-US" sz="6400" dirty="0">
                <a:latin typeface="Arial" panose="020B0604020202020204" pitchFamily="34" charset="0"/>
                <a:cs typeface="Arial" panose="020B0604020202020204" pitchFamily="34" charset="0"/>
              </a:rPr>
              <a:t> approach.</a:t>
            </a:r>
          </a:p>
          <a:p>
            <a:pPr>
              <a:lnSpc>
                <a:spcPct val="170000"/>
              </a:lnSpc>
            </a:pPr>
            <a:r>
              <a:rPr lang="en-US" sz="6400" dirty="0">
                <a:latin typeface="Arial" panose="020B0604020202020204" pitchFamily="34" charset="0"/>
                <a:cs typeface="Arial" panose="020B0604020202020204" pitchFamily="34" charset="0"/>
              </a:rPr>
              <a:t>Facilities offer a structured environment with scheduled activities, social interactions, companionship, and opportunities.</a:t>
            </a:r>
          </a:p>
          <a:p>
            <a:pPr>
              <a:lnSpc>
                <a:spcPct val="170000"/>
              </a:lnSpc>
            </a:pPr>
            <a:r>
              <a:rPr lang="en-GB" sz="6400" dirty="0">
                <a:latin typeface="Arial" panose="020B0604020202020204" pitchFamily="34" charset="0"/>
                <a:cs typeface="Arial" panose="020B0604020202020204" pitchFamily="34" charset="0"/>
              </a:rPr>
              <a:t>Safe environment </a:t>
            </a:r>
          </a:p>
          <a:p>
            <a:pPr>
              <a:lnSpc>
                <a:spcPct val="170000"/>
              </a:lnSpc>
            </a:pPr>
            <a:r>
              <a:rPr lang="en-GB" sz="6400" dirty="0">
                <a:latin typeface="Arial" panose="020B0604020202020204" pitchFamily="34" charset="0"/>
                <a:cs typeface="Arial" panose="020B0604020202020204" pitchFamily="34" charset="0"/>
              </a:rPr>
              <a:t>Nutritious meals</a:t>
            </a:r>
          </a:p>
          <a:p>
            <a:pPr>
              <a:lnSpc>
                <a:spcPct val="170000"/>
              </a:lnSpc>
            </a:pPr>
            <a:r>
              <a:rPr lang="en-GB" sz="6400" dirty="0">
                <a:latin typeface="Arial" panose="020B0604020202020204" pitchFamily="34" charset="0"/>
                <a:cs typeface="Arial" panose="020B0604020202020204" pitchFamily="34" charset="0"/>
              </a:rPr>
              <a:t>Tailored care plan </a:t>
            </a:r>
          </a:p>
          <a:p>
            <a:pPr>
              <a:lnSpc>
                <a:spcPct val="170000"/>
              </a:lnSpc>
            </a:pPr>
            <a:r>
              <a:rPr lang="en-GB" sz="6400" dirty="0">
                <a:latin typeface="Arial" panose="020B0604020202020204" pitchFamily="34" charset="0"/>
                <a:cs typeface="Arial" panose="020B0604020202020204" pitchFamily="34" charset="0"/>
              </a:rPr>
              <a:t>Respite care </a:t>
            </a:r>
          </a:p>
          <a:p>
            <a:pPr>
              <a:lnSpc>
                <a:spcPct val="150000"/>
              </a:lnSpc>
            </a:pPr>
            <a:endParaRPr lang="en-GB"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7A730B3F-D0AE-2DAD-5E71-898AB460E2E9}"/>
              </a:ext>
            </a:extLst>
          </p:cNvPr>
          <p:cNvSpPr/>
          <p:nvPr/>
        </p:nvSpPr>
        <p:spPr>
          <a:xfrm>
            <a:off x="923761" y="237989"/>
            <a:ext cx="8986756"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Benefits of residential care</a:t>
            </a:r>
          </a:p>
        </p:txBody>
      </p:sp>
      <p:pic>
        <p:nvPicPr>
          <p:cNvPr id="11" name="Picture 6" descr="What is Home Care? | Liberty Homecare and Hospice">
            <a:extLst>
              <a:ext uri="{FF2B5EF4-FFF2-40B4-BE49-F238E27FC236}">
                <a16:creationId xmlns:a16="http://schemas.microsoft.com/office/drawing/2014/main" id="{0BFE78F7-591F-B689-270F-675244182B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9588" y="4002987"/>
            <a:ext cx="4281857" cy="2855013"/>
          </a:xfrm>
          <a:prstGeom prst="rect">
            <a:avLst/>
          </a:prstGeom>
          <a:noFill/>
          <a:effectLst>
            <a:softEdge rad="254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0830534"/>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39BF67A1-3341-8360-CED9-51D35729001C}"/>
              </a:ext>
            </a:extLst>
          </p:cNvPr>
          <p:cNvSpPr txBox="1"/>
          <p:nvPr/>
        </p:nvSpPr>
        <p:spPr>
          <a:xfrm>
            <a:off x="302301" y="1978701"/>
            <a:ext cx="11587397" cy="3693319"/>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The negligence </a:t>
            </a:r>
            <a:r>
              <a:rPr lang="en-GB" dirty="0">
                <a:latin typeface="Arial" panose="020B0604020202020204" pitchFamily="34" charset="0"/>
                <a:cs typeface="Arial" panose="020B0604020202020204" pitchFamily="34" charset="0"/>
              </a:rPr>
              <a:t>of an older person's care, results in human suffering due to the increased demand and need for</a:t>
            </a:r>
            <a:r>
              <a:rPr lang="en-US" dirty="0">
                <a:latin typeface="Arial" panose="020B0604020202020204" pitchFamily="34" charset="0"/>
                <a:cs typeface="Arial" panose="020B0604020202020204" pitchFamily="34" charset="0"/>
              </a:rPr>
              <a:t> healthcare services by other patients in the residential home. (</a:t>
            </a:r>
            <a:r>
              <a:rPr lang="en-US" dirty="0" err="1">
                <a:latin typeface="Arial" panose="020B0604020202020204" pitchFamily="34" charset="0"/>
                <a:cs typeface="Arial" panose="020B0604020202020204" pitchFamily="34" charset="0"/>
              </a:rPr>
              <a:t>Saarela</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2017).</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Challenges faced by older people in residential care include:</a:t>
            </a:r>
          </a:p>
          <a:p>
            <a:endParaRPr lang="en-US" dirty="0">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Hygiene and secretion</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High cost</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Neglect and self-neglect, discriminatory abuse, physical abuse</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Nutrition and hydration due to shortage of staff.</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Restricted movement and activities, loss of independence and control of routine.</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Communication and compromised privacy</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Respect and dignity complication. (</a:t>
            </a:r>
            <a:r>
              <a:rPr lang="en-US" dirty="0" err="1">
                <a:latin typeface="Arial" panose="020B0604020202020204" pitchFamily="34" charset="0"/>
                <a:cs typeface="Arial" panose="020B0604020202020204" pitchFamily="34" charset="0"/>
              </a:rPr>
              <a:t>Kangasniemi</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2021)</a:t>
            </a:r>
            <a:r>
              <a:rPr lang="en-US" i="1"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endParaRPr lang="en-GB" dirty="0"/>
          </a:p>
        </p:txBody>
      </p:sp>
      <p:sp>
        <p:nvSpPr>
          <p:cNvPr id="14" name="Rectangle 13">
            <a:extLst>
              <a:ext uri="{FF2B5EF4-FFF2-40B4-BE49-F238E27FC236}">
                <a16:creationId xmlns:a16="http://schemas.microsoft.com/office/drawing/2014/main" id="{A434524A-78AD-DFFE-82B2-7E7917746CD6}"/>
              </a:ext>
            </a:extLst>
          </p:cNvPr>
          <p:cNvSpPr/>
          <p:nvPr/>
        </p:nvSpPr>
        <p:spPr>
          <a:xfrm>
            <a:off x="403471" y="262650"/>
            <a:ext cx="10886315"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Disadvantages of residential care</a:t>
            </a:r>
          </a:p>
        </p:txBody>
      </p:sp>
    </p:spTree>
    <p:extLst>
      <p:ext uri="{BB962C8B-B14F-4D97-AF65-F5344CB8AC3E}">
        <p14:creationId xmlns:p14="http://schemas.microsoft.com/office/powerpoint/2010/main" val="3766684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A40864-E6E6-49D5-9B9C-6C89B5C0068E}"/>
              </a:ext>
            </a:extLst>
          </p:cNvPr>
          <p:cNvSpPr>
            <a:spLocks noGrp="1"/>
          </p:cNvSpPr>
          <p:nvPr>
            <p:ph idx="1"/>
          </p:nvPr>
        </p:nvSpPr>
        <p:spPr>
          <a:xfrm>
            <a:off x="657158" y="1717138"/>
            <a:ext cx="4983692" cy="5353050"/>
          </a:xfrm>
        </p:spPr>
        <p:txBody>
          <a:bodyPr>
            <a:normAutofit/>
          </a:bodyPr>
          <a:lstStyle/>
          <a:p>
            <a:pPr>
              <a:lnSpc>
                <a:spcPct val="150000"/>
              </a:lnSpc>
            </a:pPr>
            <a:r>
              <a:rPr lang="en-US" dirty="0">
                <a:latin typeface="Arial" panose="020B0604020202020204" pitchFamily="34" charset="0"/>
                <a:cs typeface="Arial" panose="020B0604020202020204" pitchFamily="34" charset="0"/>
              </a:rPr>
              <a:t>Previous research has shown that a mismatch between the care requirements of older adults and the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resources available frequently results in neglect in residential care (Hutchison and </a:t>
            </a:r>
            <a:r>
              <a:rPr lang="en-US" dirty="0" err="1">
                <a:latin typeface="Arial" panose="020B0604020202020204" pitchFamily="34" charset="0"/>
                <a:cs typeface="Arial" panose="020B0604020202020204" pitchFamily="34" charset="0"/>
              </a:rPr>
              <a:t>Kroese</a:t>
            </a:r>
            <a:r>
              <a:rPr lang="en-US" dirty="0">
                <a:latin typeface="Arial" panose="020B0604020202020204" pitchFamily="34" charset="0"/>
                <a:cs typeface="Arial" panose="020B0604020202020204" pitchFamily="34" charset="0"/>
              </a:rPr>
              <a:t>, 2015).</a:t>
            </a:r>
          </a:p>
          <a:p>
            <a:endParaRPr lang="en-US" dirty="0"/>
          </a:p>
          <a:p>
            <a:endParaRPr lang="en-US" dirty="0"/>
          </a:p>
        </p:txBody>
      </p:sp>
      <p:pic>
        <p:nvPicPr>
          <p:cNvPr id="7" name="Picture 6">
            <a:extLst>
              <a:ext uri="{FF2B5EF4-FFF2-40B4-BE49-F238E27FC236}">
                <a16:creationId xmlns:a16="http://schemas.microsoft.com/office/drawing/2014/main" id="{80E108DB-6BC4-4773-AE0E-4491EC7C91B1}"/>
              </a:ext>
            </a:extLst>
          </p:cNvPr>
          <p:cNvPicPr>
            <a:picLocks noChangeAspect="1"/>
          </p:cNvPicPr>
          <p:nvPr/>
        </p:nvPicPr>
        <p:blipFill>
          <a:blip r:embed="rId2"/>
          <a:stretch>
            <a:fillRect/>
          </a:stretch>
        </p:blipFill>
        <p:spPr>
          <a:xfrm>
            <a:off x="5736235" y="1581150"/>
            <a:ext cx="5798607" cy="4743450"/>
          </a:xfrm>
          <a:prstGeom prst="rect">
            <a:avLst/>
          </a:prstGeom>
        </p:spPr>
      </p:pic>
      <p:sp>
        <p:nvSpPr>
          <p:cNvPr id="4" name="Rectangle 3">
            <a:extLst>
              <a:ext uri="{FF2B5EF4-FFF2-40B4-BE49-F238E27FC236}">
                <a16:creationId xmlns:a16="http://schemas.microsoft.com/office/drawing/2014/main" id="{7FCA7979-EF0D-F612-BAE9-70BC0B46BCBE}"/>
              </a:ext>
            </a:extLst>
          </p:cNvPr>
          <p:cNvSpPr/>
          <p:nvPr/>
        </p:nvSpPr>
        <p:spPr>
          <a:xfrm>
            <a:off x="361290" y="259235"/>
            <a:ext cx="9990235"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Challenges of Residential Care</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3365728573"/>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E4296A-BDA2-CB48-AD32-C8CDB5CC21FB}"/>
              </a:ext>
            </a:extLst>
          </p:cNvPr>
          <p:cNvSpPr>
            <a:spLocks noGrp="1"/>
          </p:cNvSpPr>
          <p:nvPr>
            <p:ph idx="1"/>
          </p:nvPr>
        </p:nvSpPr>
        <p:spPr>
          <a:xfrm>
            <a:off x="767274" y="2467562"/>
            <a:ext cx="8596668" cy="3880773"/>
          </a:xfrm>
        </p:spPr>
        <p:txBody>
          <a:bodyPr>
            <a:normAutofit/>
          </a:bodyPr>
          <a:lstStyle/>
          <a:p>
            <a:pPr>
              <a:lnSpc>
                <a:spcPct val="150000"/>
              </a:lnSpc>
            </a:pPr>
            <a:r>
              <a:rPr lang="en-GB" dirty="0">
                <a:latin typeface="Arial" panose="020B0604020202020204" pitchFamily="34" charset="0"/>
                <a:cs typeface="Arial" panose="020B0604020202020204" pitchFamily="34" charset="0"/>
              </a:rPr>
              <a:t>Domiciliary care</a:t>
            </a:r>
          </a:p>
          <a:p>
            <a:pPr>
              <a:lnSpc>
                <a:spcPct val="150000"/>
              </a:lnSpc>
            </a:pPr>
            <a:r>
              <a:rPr lang="en-GB" dirty="0">
                <a:latin typeface="Arial" panose="020B0604020202020204" pitchFamily="34" charset="0"/>
                <a:cs typeface="Arial" panose="020B0604020202020204" pitchFamily="34" charset="0"/>
              </a:rPr>
              <a:t>Residential care</a:t>
            </a:r>
          </a:p>
          <a:p>
            <a:pPr>
              <a:lnSpc>
                <a:spcPct val="150000"/>
              </a:lnSpc>
            </a:pPr>
            <a:r>
              <a:rPr lang="en-GB" dirty="0">
                <a:latin typeface="Arial" panose="020B0604020202020204" pitchFamily="34" charset="0"/>
                <a:cs typeface="Arial" panose="020B0604020202020204" pitchFamily="34" charset="0"/>
              </a:rPr>
              <a:t>Residential nursing care</a:t>
            </a:r>
          </a:p>
          <a:p>
            <a:pPr>
              <a:lnSpc>
                <a:spcPct val="150000"/>
              </a:lnSpc>
            </a:pPr>
            <a:r>
              <a:rPr lang="en-GB" dirty="0">
                <a:latin typeface="Arial" panose="020B0604020202020204" pitchFamily="34" charset="0"/>
                <a:cs typeface="Arial" panose="020B0604020202020204" pitchFamily="34" charset="0"/>
              </a:rPr>
              <a:t>Hospital care</a:t>
            </a:r>
          </a:p>
          <a:p>
            <a:pPr>
              <a:lnSpc>
                <a:spcPct val="150000"/>
              </a:lnSpc>
            </a:pPr>
            <a:r>
              <a:rPr lang="en-GB" dirty="0">
                <a:latin typeface="Arial" panose="020B0604020202020204" pitchFamily="34" charset="0"/>
                <a:cs typeface="Arial" panose="020B0604020202020204" pitchFamily="34" charset="0"/>
              </a:rPr>
              <a:t>Assisted or supported living. </a:t>
            </a:r>
          </a:p>
          <a:p>
            <a:pPr>
              <a:lnSpc>
                <a:spcPct val="150000"/>
              </a:lnSpc>
            </a:pPr>
            <a:r>
              <a:rPr lang="en-GB" dirty="0">
                <a:latin typeface="Arial" panose="020B0604020202020204" pitchFamily="34" charset="0"/>
                <a:cs typeface="Arial" panose="020B0604020202020204" pitchFamily="34" charset="0"/>
              </a:rPr>
              <a:t>Extra care (retirement villages)</a:t>
            </a:r>
          </a:p>
        </p:txBody>
      </p:sp>
      <p:sp>
        <p:nvSpPr>
          <p:cNvPr id="7" name="Rectangle 6">
            <a:extLst>
              <a:ext uri="{FF2B5EF4-FFF2-40B4-BE49-F238E27FC236}">
                <a16:creationId xmlns:a16="http://schemas.microsoft.com/office/drawing/2014/main" id="{C563F5C2-1FFD-3DD2-F230-0148C546517B}"/>
              </a:ext>
            </a:extLst>
          </p:cNvPr>
          <p:cNvSpPr/>
          <p:nvPr/>
        </p:nvSpPr>
        <p:spPr>
          <a:xfrm>
            <a:off x="3317824" y="174179"/>
            <a:ext cx="4715586"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Types of care </a:t>
            </a:r>
          </a:p>
        </p:txBody>
      </p:sp>
      <p:sp>
        <p:nvSpPr>
          <p:cNvPr id="8" name="TextBox 7">
            <a:extLst>
              <a:ext uri="{FF2B5EF4-FFF2-40B4-BE49-F238E27FC236}">
                <a16:creationId xmlns:a16="http://schemas.microsoft.com/office/drawing/2014/main" id="{29F7FC53-267A-FADE-F8CA-68E07F2E7A9A}"/>
              </a:ext>
            </a:extLst>
          </p:cNvPr>
          <p:cNvSpPr txBox="1"/>
          <p:nvPr/>
        </p:nvSpPr>
        <p:spPr>
          <a:xfrm>
            <a:off x="767274" y="1364001"/>
            <a:ext cx="5951095" cy="872034"/>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a:t>
            </a:r>
            <a:r>
              <a:rPr lang="en-GB" b="0" i="0" dirty="0">
                <a:solidFill>
                  <a:srgbClr val="222222"/>
                </a:solidFill>
                <a:effectLst/>
                <a:highlight>
                  <a:srgbClr val="FFFFFF"/>
                </a:highlight>
                <a:latin typeface="Arial" panose="020B0604020202020204" pitchFamily="34" charset="0"/>
                <a:cs typeface="Arial" panose="020B0604020202020204" pitchFamily="34" charset="0"/>
              </a:rPr>
              <a:t>Tun and </a:t>
            </a:r>
            <a:r>
              <a:rPr lang="en-GB" b="0" i="0" dirty="0" err="1">
                <a:solidFill>
                  <a:srgbClr val="222222"/>
                </a:solidFill>
                <a:effectLst/>
                <a:highlight>
                  <a:srgbClr val="FFFFFF"/>
                </a:highlight>
                <a:latin typeface="Arial" panose="020B0604020202020204" pitchFamily="34" charset="0"/>
                <a:cs typeface="Arial" panose="020B0604020202020204" pitchFamily="34" charset="0"/>
              </a:rPr>
              <a:t>Madanian</a:t>
            </a:r>
            <a:r>
              <a:rPr lang="en-GB" b="0" i="0" dirty="0">
                <a:solidFill>
                  <a:srgbClr val="222222"/>
                </a:solidFill>
                <a:effectLst/>
                <a:highlight>
                  <a:srgbClr val="FFFFFF"/>
                </a:highlight>
                <a:latin typeface="Arial" panose="020B0604020202020204" pitchFamily="34" charset="0"/>
                <a:cs typeface="Arial" panose="020B0604020202020204" pitchFamily="34" charset="0"/>
              </a:rPr>
              <a:t>, 2021</a:t>
            </a:r>
            <a:r>
              <a:rPr lang="en-GB" dirty="0">
                <a:latin typeface="Arial" panose="020B0604020202020204" pitchFamily="34" charset="0"/>
                <a:cs typeface="Arial" panose="020B0604020202020204" pitchFamily="34" charset="0"/>
              </a:rPr>
              <a:t>) the types of care settings available in the UK for older people include the following:</a:t>
            </a:r>
          </a:p>
        </p:txBody>
      </p:sp>
      <p:pic>
        <p:nvPicPr>
          <p:cNvPr id="5122" name="Picture 2" descr="Care homes | The Salvation Army">
            <a:extLst>
              <a:ext uri="{FF2B5EF4-FFF2-40B4-BE49-F238E27FC236}">
                <a16:creationId xmlns:a16="http://schemas.microsoft.com/office/drawing/2014/main" id="{CE592751-F3E8-324F-165C-D54D9B6004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0776" y="2720715"/>
            <a:ext cx="6205928" cy="413728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Becoming a Domiciliary Care Support Worker | Free Course | Alison">
            <a:extLst>
              <a:ext uri="{FF2B5EF4-FFF2-40B4-BE49-F238E27FC236}">
                <a16:creationId xmlns:a16="http://schemas.microsoft.com/office/drawing/2014/main" id="{7AFECB02-30C6-E6B2-AA41-88C3B3FD5D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4177" y="0"/>
            <a:ext cx="3292527" cy="21950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63674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294" name="Picture 6" descr="New toolkit launched for hospice-led palliative care - ehospice">
            <a:extLst>
              <a:ext uri="{FF2B5EF4-FFF2-40B4-BE49-F238E27FC236}">
                <a16:creationId xmlns:a16="http://schemas.microsoft.com/office/drawing/2014/main" id="{EF2339A7-02D5-1EF1-DB6F-1B9BF3E0C5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11211"/>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3C2B14C-B158-84D7-59FB-ECDB5EC30DF5}"/>
              </a:ext>
            </a:extLst>
          </p:cNvPr>
          <p:cNvSpPr/>
          <p:nvPr/>
        </p:nvSpPr>
        <p:spPr>
          <a:xfrm>
            <a:off x="369529" y="613833"/>
            <a:ext cx="4559685" cy="1320800"/>
          </a:xfrm>
          <a:prstGeom prst="rect">
            <a:avLst/>
          </a:prstGeom>
        </p:spPr>
        <p:txBody>
          <a:bodyPr vert="horz" lIns="91440" tIns="45720" rIns="91440" bIns="45720" rtlCol="0" anchor="t">
            <a:noAutofit/>
          </a:bodyPr>
          <a:lstStyle/>
          <a:p>
            <a:pPr>
              <a:spcBef>
                <a:spcPct val="0"/>
              </a:spcBef>
              <a:spcAft>
                <a:spcPts val="600"/>
              </a:spcAft>
            </a:pPr>
            <a:r>
              <a:rPr lang="en-US" sz="4500" b="1" cap="none" spc="0" dirty="0">
                <a:ln w="12700">
                  <a:solidFill>
                    <a:schemeClr val="tx2">
                      <a:lumMod val="75000"/>
                    </a:schemeClr>
                  </a:solidFill>
                  <a:prstDash val="solid"/>
                </a:ln>
                <a:solidFill>
                  <a:schemeClr val="accent1"/>
                </a:solidFill>
                <a:effectLst>
                  <a:outerShdw dist="38100" dir="2640000" algn="bl" rotWithShape="0">
                    <a:schemeClr val="tx2">
                      <a:lumMod val="75000"/>
                    </a:schemeClr>
                  </a:outerShdw>
                </a:effectLst>
                <a:latin typeface="+mj-lt"/>
                <a:ea typeface="+mj-ea"/>
                <a:cs typeface="+mj-cs"/>
              </a:rPr>
              <a:t>Palliative care</a:t>
            </a:r>
          </a:p>
        </p:txBody>
      </p:sp>
      <p:sp>
        <p:nvSpPr>
          <p:cNvPr id="3" name="Content Placeholder 2">
            <a:extLst>
              <a:ext uri="{FF2B5EF4-FFF2-40B4-BE49-F238E27FC236}">
                <a16:creationId xmlns:a16="http://schemas.microsoft.com/office/drawing/2014/main" id="{F3E2EADF-A6A2-813F-D0C6-5C14F3A348AF}"/>
              </a:ext>
            </a:extLst>
          </p:cNvPr>
          <p:cNvSpPr>
            <a:spLocks noGrp="1"/>
          </p:cNvSpPr>
          <p:nvPr>
            <p:ph idx="1"/>
          </p:nvPr>
        </p:nvSpPr>
        <p:spPr>
          <a:xfrm>
            <a:off x="325015" y="1938866"/>
            <a:ext cx="5472545" cy="4475017"/>
          </a:xfrm>
        </p:spPr>
        <p:txBody>
          <a:bodyPr vert="horz" lIns="91440" tIns="45720" rIns="91440" bIns="45720" rtlCol="0">
            <a:normAutofit fontScale="92500" lnSpcReduction="20000"/>
          </a:bodyPr>
          <a:lstStyle/>
          <a:p>
            <a:pPr marL="0" indent="0">
              <a:lnSpc>
                <a:spcPct val="150000"/>
              </a:lnSpc>
            </a:pPr>
            <a:r>
              <a:rPr lang="en-US" sz="1600" dirty="0">
                <a:latin typeface="Arial" panose="020B0604020202020204" pitchFamily="34" charset="0"/>
                <a:cs typeface="Arial" panose="020B0604020202020204" pitchFamily="34" charset="0"/>
              </a:rPr>
              <a:t>(</a:t>
            </a:r>
            <a:r>
              <a:rPr lang="en-US" sz="1700" b="0" i="0" dirty="0" err="1">
                <a:effectLst/>
                <a:highlight>
                  <a:srgbClr val="FFFFFF"/>
                </a:highlight>
                <a:latin typeface="Arial" panose="020B0604020202020204" pitchFamily="34" charset="0"/>
                <a:cs typeface="Arial" panose="020B0604020202020204" pitchFamily="34" charset="0"/>
              </a:rPr>
              <a:t>Hallenbeck</a:t>
            </a:r>
            <a:r>
              <a:rPr lang="en-US" sz="1700" dirty="0">
                <a:highlight>
                  <a:srgbClr val="FFFFFF"/>
                </a:highlight>
                <a:latin typeface="Arial" panose="020B0604020202020204" pitchFamily="34" charset="0"/>
                <a:cs typeface="Arial" panose="020B0604020202020204" pitchFamily="34" charset="0"/>
              </a:rPr>
              <a:t> </a:t>
            </a:r>
            <a:r>
              <a:rPr lang="en-US" sz="1700" b="0" i="0" dirty="0">
                <a:effectLst/>
                <a:highlight>
                  <a:srgbClr val="FFFFFF"/>
                </a:highlight>
                <a:latin typeface="Arial" panose="020B0604020202020204" pitchFamily="34" charset="0"/>
                <a:cs typeface="Arial" panose="020B0604020202020204" pitchFamily="34" charset="0"/>
              </a:rPr>
              <a:t>and </a:t>
            </a:r>
            <a:r>
              <a:rPr lang="en-US" sz="1700" b="0" i="0" dirty="0" err="1">
                <a:effectLst/>
                <a:highlight>
                  <a:srgbClr val="FFFFFF"/>
                </a:highlight>
                <a:latin typeface="Arial" panose="020B0604020202020204" pitchFamily="34" charset="0"/>
                <a:cs typeface="Arial" panose="020B0604020202020204" pitchFamily="34" charset="0"/>
              </a:rPr>
              <a:t>Hallenbeck</a:t>
            </a:r>
            <a:r>
              <a:rPr lang="en-US" sz="1700" b="0" i="0" dirty="0">
                <a:effectLst/>
                <a:highlight>
                  <a:srgbClr val="FFFFFF"/>
                </a:highlight>
                <a:latin typeface="Arial" panose="020B0604020202020204" pitchFamily="34" charset="0"/>
                <a:cs typeface="Arial" panose="020B0604020202020204" pitchFamily="34" charset="0"/>
              </a:rPr>
              <a:t>, 2022) </a:t>
            </a:r>
            <a:r>
              <a:rPr lang="en-US" sz="1700" dirty="0">
                <a:latin typeface="Arial" panose="020B0604020202020204" pitchFamily="34" charset="0"/>
                <a:cs typeface="Arial" panose="020B0604020202020204" pitchFamily="34" charset="0"/>
              </a:rPr>
              <a:t>Palliative care (sometimes known as supportive care) is a type of holistic care that can be received in the patient's home, hospital, hospice, nursing or care home. This type of care offers a range of physical, practical and emotional care and support for an individual, family member or friend of a patient diagnosed with a terminal and incurable illness. This type of care can be accessed from the date of diagnosis and alongside therapies and treatments such as radiotherapy and chemotherapy. Although this type of care can include end-of-life care, palliative care aims to ensure individuals feel comfortable and supported and lasts longer. </a:t>
            </a:r>
          </a:p>
          <a:p>
            <a:pPr marL="0" indent="0">
              <a:lnSpc>
                <a:spcPct val="90000"/>
              </a:lnSpc>
            </a:pPr>
            <a:endParaRPr lang="en-US" sz="1500" dirty="0"/>
          </a:p>
          <a:p>
            <a:pPr marL="0" indent="0">
              <a:lnSpc>
                <a:spcPct val="90000"/>
              </a:lnSpc>
            </a:pPr>
            <a:endParaRPr lang="en-US" sz="1500" dirty="0"/>
          </a:p>
          <a:p>
            <a:pPr marL="0" indent="0">
              <a:lnSpc>
                <a:spcPct val="90000"/>
              </a:lnSpc>
            </a:pPr>
            <a:endParaRPr lang="en-US" sz="1500" dirty="0"/>
          </a:p>
          <a:p>
            <a:pPr>
              <a:lnSpc>
                <a:spcPct val="90000"/>
              </a:lnSpc>
            </a:pPr>
            <a:endParaRPr lang="en-US" sz="1500" dirty="0"/>
          </a:p>
        </p:txBody>
      </p:sp>
      <p:cxnSp>
        <p:nvCxnSpPr>
          <p:cNvPr id="12296" name="Straight Connector 12295">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297" name="Straight Connector 1229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29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1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7749038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79F7A41-7343-3437-87E3-D97A80173A41}"/>
              </a:ext>
            </a:extLst>
          </p:cNvPr>
          <p:cNvSpPr/>
          <p:nvPr/>
        </p:nvSpPr>
        <p:spPr>
          <a:xfrm>
            <a:off x="414727" y="419008"/>
            <a:ext cx="5144358"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End of life care</a:t>
            </a:r>
          </a:p>
        </p:txBody>
      </p:sp>
      <p:sp>
        <p:nvSpPr>
          <p:cNvPr id="7" name="TextBox 6">
            <a:extLst>
              <a:ext uri="{FF2B5EF4-FFF2-40B4-BE49-F238E27FC236}">
                <a16:creationId xmlns:a16="http://schemas.microsoft.com/office/drawing/2014/main" id="{57EC1582-C3CF-AAC8-6D60-E3F2904E0FCD}"/>
              </a:ext>
            </a:extLst>
          </p:cNvPr>
          <p:cNvSpPr txBox="1"/>
          <p:nvPr/>
        </p:nvSpPr>
        <p:spPr>
          <a:xfrm>
            <a:off x="414727" y="3028014"/>
            <a:ext cx="11092721" cy="3693319"/>
          </a:xfrm>
          <a:prstGeom prst="rect">
            <a:avLst/>
          </a:prstGeom>
          <a:noFill/>
        </p:spPr>
        <p:txBody>
          <a:bodyPr wrap="square" rtlCol="0">
            <a:spAutoFit/>
          </a:bodyPr>
          <a:lstStyle/>
          <a:p>
            <a:pPr>
              <a:lnSpc>
                <a:spcPct val="150000"/>
              </a:lnSpc>
            </a:pPr>
            <a:r>
              <a:rPr lang="en-US" sz="1600" dirty="0">
                <a:latin typeface="Arial" panose="020B0604020202020204" pitchFamily="34" charset="0"/>
                <a:cs typeface="Arial" panose="020B0604020202020204" pitchFamily="34" charset="0"/>
              </a:rPr>
              <a:t>(</a:t>
            </a:r>
            <a:r>
              <a:rPr lang="pt-BR" sz="1600" b="0" i="0" dirty="0">
                <a:solidFill>
                  <a:srgbClr val="222222"/>
                </a:solidFill>
                <a:effectLst/>
                <a:highlight>
                  <a:srgbClr val="FFFFFF"/>
                </a:highlight>
                <a:latin typeface="Arial" panose="020B0604020202020204" pitchFamily="34" charset="0"/>
              </a:rPr>
              <a:t>Griebeler and Oliveira, 2020</a:t>
            </a:r>
            <a:r>
              <a:rPr lang="en-US" sz="1600" dirty="0">
                <a:latin typeface="Arial" panose="020B0604020202020204" pitchFamily="34" charset="0"/>
                <a:cs typeface="Arial" panose="020B0604020202020204" pitchFamily="34" charset="0"/>
              </a:rPr>
              <a:t>) End-of-life care is provided to support individuals and family members who are in the last months or years of life. This type of care aims to ensure a patient lives as well as possible until death. Depending on the needs and </a:t>
            </a:r>
            <a:r>
              <a:rPr lang="en-GB" sz="1600" dirty="0">
                <a:latin typeface="Arial" panose="020B0604020202020204" pitchFamily="34" charset="0"/>
                <a:cs typeface="Arial" panose="020B0604020202020204" pitchFamily="34" charset="0"/>
              </a:rPr>
              <a:t>preferences, end-of-life care can be received at home, hospice, hospital, care, or in nursing homes and ensures the patient receives high-quality</a:t>
            </a:r>
            <a:r>
              <a:rPr lang="en-US" sz="1600" dirty="0">
                <a:latin typeface="Arial" panose="020B0604020202020204" pitchFamily="34" charset="0"/>
                <a:cs typeface="Arial" panose="020B0604020202020204" pitchFamily="34" charset="0"/>
              </a:rPr>
              <a:t> care and dignity through respecting the care receivers' values, preferences, beliefs, gender, wishes, sexual origination when planning care. Family and loved ones can also access spiritual, psychological and emotional support through various healthcare professionals such as community nurses, registered GPs and hospital doctors. End-of-life care refers to the assistance and medical treatment provided during the period around death. Experiences and needs of </a:t>
            </a:r>
            <a:r>
              <a:rPr lang="en-GB" sz="1600" dirty="0">
                <a:latin typeface="Arial" panose="020B0604020202020204" pitchFamily="34" charset="0"/>
                <a:cs typeface="Arial" panose="020B0604020202020204" pitchFamily="34" charset="0"/>
              </a:rPr>
              <a:t>Individuals in their final stage of life are</a:t>
            </a:r>
            <a:r>
              <a:rPr lang="en-US" sz="1600" dirty="0">
                <a:latin typeface="Arial" panose="020B0604020202020204" pitchFamily="34" charset="0"/>
                <a:cs typeface="Arial" panose="020B0604020202020204" pitchFamily="34" charset="0"/>
              </a:rPr>
              <a:t> influenced by several social factors (Bowers </a:t>
            </a:r>
            <a:r>
              <a:rPr lang="en-US" sz="1600" i="1" dirty="0">
                <a:latin typeface="Arial" panose="020B0604020202020204" pitchFamily="34" charset="0"/>
                <a:cs typeface="Arial" panose="020B0604020202020204" pitchFamily="34" charset="0"/>
              </a:rPr>
              <a:t>et al., </a:t>
            </a:r>
            <a:r>
              <a:rPr lang="en-US" sz="1600" dirty="0">
                <a:latin typeface="Arial" panose="020B0604020202020204" pitchFamily="34" charset="0"/>
                <a:cs typeface="Arial" panose="020B0604020202020204" pitchFamily="34" charset="0"/>
              </a:rPr>
              <a:t>2022).</a:t>
            </a:r>
          </a:p>
          <a:p>
            <a:endParaRPr lang="en-GB" dirty="0"/>
          </a:p>
        </p:txBody>
      </p:sp>
      <p:pic>
        <p:nvPicPr>
          <p:cNvPr id="8" name="Picture 2" descr="Palliative Care - PanKind The Australian Pancreatic Cancer Foundation">
            <a:extLst>
              <a:ext uri="{FF2B5EF4-FFF2-40B4-BE49-F238E27FC236}">
                <a16:creationId xmlns:a16="http://schemas.microsoft.com/office/drawing/2014/main" id="{1B8F50D8-4C18-EEA1-DF3E-5944FE54B2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2765" y="0"/>
            <a:ext cx="4309314" cy="3028014"/>
          </a:xfrm>
          <a:prstGeom prst="rect">
            <a:avLst/>
          </a:prstGeom>
          <a:noFill/>
          <a:effectLst>
            <a:softEdge rad="2286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8383005"/>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BC33C00-5281-4B8D-7004-4F777072A4B1}"/>
              </a:ext>
            </a:extLst>
          </p:cNvPr>
          <p:cNvSpPr/>
          <p:nvPr/>
        </p:nvSpPr>
        <p:spPr>
          <a:xfrm>
            <a:off x="0" y="138545"/>
            <a:ext cx="11707051"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Gaps between need and availability</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7" name="TextBox 6">
            <a:extLst>
              <a:ext uri="{FF2B5EF4-FFF2-40B4-BE49-F238E27FC236}">
                <a16:creationId xmlns:a16="http://schemas.microsoft.com/office/drawing/2014/main" id="{7A9E2383-C870-5A7F-30B5-E51FDE9853C1}"/>
              </a:ext>
            </a:extLst>
          </p:cNvPr>
          <p:cNvSpPr txBox="1"/>
          <p:nvPr/>
        </p:nvSpPr>
        <p:spPr>
          <a:xfrm>
            <a:off x="254832" y="1421869"/>
            <a:ext cx="11937168" cy="5016758"/>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The NHS trust has an increasing shortage of more than 100,000 employees. (Skivington and Matthews, 2021) between the combination of rural locations, the elderly population and the lack of access to high-quality and person-centred domiciliary and residential care, the availability of healthcare services may result in longer waiting times.</a:t>
            </a:r>
            <a:endParaRPr lang="en-GB" sz="1600" dirty="0">
              <a:highlight>
                <a:srgbClr val="FFFFFF"/>
              </a:highlight>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Current State of Care Provisions:</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Overview of existing elder care services </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Challenges In Meeting Demand:</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Aging population and increasing care needs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Shortage of care workers and facilities in both domiciliary and residential care.</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Examples and Statistics: </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Data on waiting times, availability of services and unmet needs.</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Impact on Older Adults:</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Consequences of the gap for individuals and families.</a:t>
            </a:r>
          </a:p>
        </p:txBody>
      </p:sp>
    </p:spTree>
    <p:extLst>
      <p:ext uri="{BB962C8B-B14F-4D97-AF65-F5344CB8AC3E}">
        <p14:creationId xmlns:p14="http://schemas.microsoft.com/office/powerpoint/2010/main" val="35087276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1000"/>
                                        <p:tgtEl>
                                          <p:spTgt spid="7">
                                            <p:txEl>
                                              <p:pRg st="4" end="4"/>
                                            </p:txEl>
                                          </p:spTgt>
                                        </p:tgtEl>
                                      </p:cBhvr>
                                    </p:animEffect>
                                    <p:anim calcmode="lin" valueType="num">
                                      <p:cBhvr>
                                        <p:cTn id="18"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7">
                                            <p:txEl>
                                              <p:pRg st="6" end="6"/>
                                            </p:txEl>
                                          </p:spTgt>
                                        </p:tgtEl>
                                        <p:attrNameLst>
                                          <p:attrName>style.visibility</p:attrName>
                                        </p:attrNameLst>
                                      </p:cBhvr>
                                      <p:to>
                                        <p:strVal val="visible"/>
                                      </p:to>
                                    </p:set>
                                    <p:animEffect transition="in" filter="barn(inVertical)">
                                      <p:cBhvr>
                                        <p:cTn id="24" dur="500"/>
                                        <p:tgtEl>
                                          <p:spTgt spid="7">
                                            <p:txEl>
                                              <p:pRg st="6" end="6"/>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7">
                                            <p:txEl>
                                              <p:pRg st="8" end="8"/>
                                            </p:txEl>
                                          </p:spTgt>
                                        </p:tgtEl>
                                        <p:attrNameLst>
                                          <p:attrName>style.visibility</p:attrName>
                                        </p:attrNameLst>
                                      </p:cBhvr>
                                      <p:to>
                                        <p:strVal val="visible"/>
                                      </p:to>
                                    </p:set>
                                    <p:animEffect transition="in" filter="barn(inVertical)">
                                      <p:cBhvr>
                                        <p:cTn id="29" dur="500"/>
                                        <p:tgtEl>
                                          <p:spTgt spid="7">
                                            <p:txEl>
                                              <p:pRg st="8" end="8"/>
                                            </p:txEl>
                                          </p:spTgt>
                                        </p:tgtEl>
                                      </p:cBhvr>
                                    </p:animEffect>
                                  </p:childTnLst>
                                </p:cTn>
                              </p:par>
                              <p:par>
                                <p:cTn id="30" presetID="16" presetClass="entr" presetSubtype="21" fill="hold" nodeType="withEffect">
                                  <p:stCondLst>
                                    <p:cond delay="0"/>
                                  </p:stCondLst>
                                  <p:childTnLst>
                                    <p:set>
                                      <p:cBhvr>
                                        <p:cTn id="31" dur="1" fill="hold">
                                          <p:stCondLst>
                                            <p:cond delay="0"/>
                                          </p:stCondLst>
                                        </p:cTn>
                                        <p:tgtEl>
                                          <p:spTgt spid="7">
                                            <p:txEl>
                                              <p:pRg st="9" end="9"/>
                                            </p:txEl>
                                          </p:spTgt>
                                        </p:tgtEl>
                                        <p:attrNameLst>
                                          <p:attrName>style.visibility</p:attrName>
                                        </p:attrNameLst>
                                      </p:cBhvr>
                                      <p:to>
                                        <p:strVal val="visible"/>
                                      </p:to>
                                    </p:set>
                                    <p:animEffect transition="in" filter="barn(inVertical)">
                                      <p:cBhvr>
                                        <p:cTn id="32" dur="500"/>
                                        <p:tgtEl>
                                          <p:spTgt spid="7">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7">
                                            <p:txEl>
                                              <p:pRg st="11" end="11"/>
                                            </p:txEl>
                                          </p:spTgt>
                                        </p:tgtEl>
                                        <p:attrNameLst>
                                          <p:attrName>style.visibility</p:attrName>
                                        </p:attrNameLst>
                                      </p:cBhvr>
                                      <p:to>
                                        <p:strVal val="visible"/>
                                      </p:to>
                                    </p:set>
                                    <p:animEffect transition="in" filter="fade">
                                      <p:cBhvr>
                                        <p:cTn id="37" dur="1000"/>
                                        <p:tgtEl>
                                          <p:spTgt spid="7">
                                            <p:txEl>
                                              <p:pRg st="11" end="11"/>
                                            </p:txEl>
                                          </p:spTgt>
                                        </p:tgtEl>
                                      </p:cBhvr>
                                    </p:animEffect>
                                    <p:anim calcmode="lin" valueType="num">
                                      <p:cBhvr>
                                        <p:cTn id="38" dur="1000" fill="hold"/>
                                        <p:tgtEl>
                                          <p:spTgt spid="7">
                                            <p:txEl>
                                              <p:pRg st="11" end="11"/>
                                            </p:txEl>
                                          </p:spTgt>
                                        </p:tgtEl>
                                        <p:attrNameLst>
                                          <p:attrName>ppt_x</p:attrName>
                                        </p:attrNameLst>
                                      </p:cBhvr>
                                      <p:tavLst>
                                        <p:tav tm="0">
                                          <p:val>
                                            <p:strVal val="#ppt_x"/>
                                          </p:val>
                                        </p:tav>
                                        <p:tav tm="100000">
                                          <p:val>
                                            <p:strVal val="#ppt_x"/>
                                          </p:val>
                                        </p:tav>
                                      </p:tavLst>
                                    </p:anim>
                                    <p:anim calcmode="lin" valueType="num">
                                      <p:cBhvr>
                                        <p:cTn id="39" dur="1000" fill="hold"/>
                                        <p:tgtEl>
                                          <p:spTgt spid="7">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nodeType="clickEffect">
                                  <p:stCondLst>
                                    <p:cond delay="0"/>
                                  </p:stCondLst>
                                  <p:childTnLst>
                                    <p:set>
                                      <p:cBhvr>
                                        <p:cTn id="43" dur="1" fill="hold">
                                          <p:stCondLst>
                                            <p:cond delay="0"/>
                                          </p:stCondLst>
                                        </p:cTn>
                                        <p:tgtEl>
                                          <p:spTgt spid="7">
                                            <p:txEl>
                                              <p:pRg st="13" end="13"/>
                                            </p:txEl>
                                          </p:spTgt>
                                        </p:tgtEl>
                                        <p:attrNameLst>
                                          <p:attrName>style.visibility</p:attrName>
                                        </p:attrNameLst>
                                      </p:cBhvr>
                                      <p:to>
                                        <p:strVal val="visible"/>
                                      </p:to>
                                    </p:set>
                                    <p:animEffect transition="in" filter="wipe(down)">
                                      <p:cBhvr>
                                        <p:cTn id="44" dur="500"/>
                                        <p:tgtEl>
                                          <p:spTgt spid="7">
                                            <p:txEl>
                                              <p:pRg st="13" end="13"/>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7">
                                            <p:txEl>
                                              <p:pRg st="15" end="15"/>
                                            </p:txEl>
                                          </p:spTgt>
                                        </p:tgtEl>
                                        <p:attrNameLst>
                                          <p:attrName>style.visibility</p:attrName>
                                        </p:attrNameLst>
                                      </p:cBhvr>
                                      <p:to>
                                        <p:strVal val="visible"/>
                                      </p:to>
                                    </p:set>
                                    <p:animEffect transition="in" filter="barn(inVertical)">
                                      <p:cBhvr>
                                        <p:cTn id="49" dur="500"/>
                                        <p:tgtEl>
                                          <p:spTgt spid="7">
                                            <p:txEl>
                                              <p:pRg st="15" end="1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7">
                                            <p:txEl>
                                              <p:pRg st="17" end="17"/>
                                            </p:txEl>
                                          </p:spTgt>
                                        </p:tgtEl>
                                        <p:attrNameLst>
                                          <p:attrName>style.visibility</p:attrName>
                                        </p:attrNameLst>
                                      </p:cBhvr>
                                      <p:to>
                                        <p:strVal val="visible"/>
                                      </p:to>
                                    </p:set>
                                    <p:anim calcmode="lin" valueType="num">
                                      <p:cBhvr additive="base">
                                        <p:cTn id="54" dur="500" fill="hold"/>
                                        <p:tgtEl>
                                          <p:spTgt spid="7">
                                            <p:txEl>
                                              <p:pRg st="17" end="1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7">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653AC5A-CC44-7783-7075-B9529C4BDC71}"/>
              </a:ext>
            </a:extLst>
          </p:cNvPr>
          <p:cNvSpPr/>
          <p:nvPr/>
        </p:nvSpPr>
        <p:spPr>
          <a:xfrm>
            <a:off x="0" y="344056"/>
            <a:ext cx="12218601" cy="784830"/>
          </a:xfrm>
          <a:prstGeom prst="rect">
            <a:avLst/>
          </a:prstGeom>
          <a:noFill/>
        </p:spPr>
        <p:txBody>
          <a:bodyPr wrap="none" lIns="91440" tIns="45720" rIns="91440" bIns="45720">
            <a:spAutoFit/>
          </a:bodyPr>
          <a:lstStyle/>
          <a:p>
            <a:pPr algn="ctr"/>
            <a:r>
              <a:rPr lang="en-GB" sz="45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Funding options available for care in the UK </a:t>
            </a:r>
          </a:p>
        </p:txBody>
      </p:sp>
      <p:sp>
        <p:nvSpPr>
          <p:cNvPr id="8" name="TextBox 7">
            <a:extLst>
              <a:ext uri="{FF2B5EF4-FFF2-40B4-BE49-F238E27FC236}">
                <a16:creationId xmlns:a16="http://schemas.microsoft.com/office/drawing/2014/main" id="{4361DF61-6BF7-B1E4-C4BF-AD18C9068072}"/>
              </a:ext>
            </a:extLst>
          </p:cNvPr>
          <p:cNvSpPr txBox="1"/>
          <p:nvPr/>
        </p:nvSpPr>
        <p:spPr>
          <a:xfrm>
            <a:off x="329783" y="2172763"/>
            <a:ext cx="11242623" cy="313932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NHS (2024) Individuals living in the UK can request a financial means test or financial assessment, which assesses total income, savings, and assets such as owned property to decide whether an individual will receive financial support to cover the cost of care (Office for National Statistics, 2023). In 2021, £280.7 billion was spent funding healthcare in the UK, totalling £4,188 per person receiving healthcare. The 2024 spring NHS budget is reported to increase to £2.5 billion.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Ciulla</a:t>
            </a:r>
            <a:r>
              <a:rPr lang="en-GB" dirty="0">
                <a:latin typeface="Arial" panose="020B0604020202020204" pitchFamily="34" charset="0"/>
                <a:cs typeface="Arial" panose="020B0604020202020204" pitchFamily="34" charset="0"/>
              </a:rPr>
              <a:t> and Marinelli, 2023) However, in  2022, the United States of America revealed that $4.5 trillion was spent on the combination of public, state and private care, although taxpayers contributed $1.8 trillion from the $4.5 trillion to fund state and federal healthcare services. </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76594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73ADE6-9466-B20A-3C30-C7FB30DBEBA3}"/>
              </a:ext>
            </a:extLst>
          </p:cNvPr>
          <p:cNvSpPr txBox="1"/>
          <p:nvPr/>
        </p:nvSpPr>
        <p:spPr>
          <a:xfrm>
            <a:off x="311686" y="1712587"/>
            <a:ext cx="11568627" cy="4555093"/>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The funding options available for individual living in the UK include:</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State Funded, NHS and Local Authority Funding:</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Free or subsidised care for individuals who meet the eligibility criteria for a primary health need can depend on the severity of the illness or disability. (NHS, 2024) Eligible individuals can access the NHS continuing healthcare package, which includes assistance with personal care, such as washing and dressing, and healthcare and covers the complete cost of care, home fees and accommodations costs. The package is available to individuals living in care homes or domiciliary care. </a:t>
            </a:r>
          </a:p>
          <a:p>
            <a:r>
              <a:rPr lang="en-GB" sz="1600" dirty="0">
                <a:latin typeface="Arial" panose="020B0604020202020204" pitchFamily="34" charset="0"/>
                <a:cs typeface="Arial" panose="020B0604020202020204" pitchFamily="34" charset="0"/>
              </a:rPr>
              <a:t>    </a:t>
            </a:r>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Self-funding:</a:t>
            </a:r>
          </a:p>
          <a:p>
            <a:endParaRPr lang="en-GB" sz="16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Requires the individual receiving care to pay privately for their care and support. This can include savings and assets.</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Insurance and Financial Products:</a:t>
            </a:r>
          </a:p>
          <a:p>
            <a:endParaRPr lang="en-GB" sz="16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Long-term care insurance, annuities and equality release.</a:t>
            </a:r>
          </a:p>
          <a:p>
            <a:endParaRPr lang="en-GB" dirty="0"/>
          </a:p>
        </p:txBody>
      </p:sp>
      <p:sp>
        <p:nvSpPr>
          <p:cNvPr id="4" name="Rectangle 3">
            <a:extLst>
              <a:ext uri="{FF2B5EF4-FFF2-40B4-BE49-F238E27FC236}">
                <a16:creationId xmlns:a16="http://schemas.microsoft.com/office/drawing/2014/main" id="{BEF668D1-573D-9A22-371F-98480223018A}"/>
              </a:ext>
            </a:extLst>
          </p:cNvPr>
          <p:cNvSpPr/>
          <p:nvPr/>
        </p:nvSpPr>
        <p:spPr>
          <a:xfrm>
            <a:off x="110932" y="247301"/>
            <a:ext cx="11970136" cy="784830"/>
          </a:xfrm>
          <a:prstGeom prst="rect">
            <a:avLst/>
          </a:prstGeom>
          <a:noFill/>
        </p:spPr>
        <p:txBody>
          <a:bodyPr wrap="none" lIns="91440" tIns="45720" rIns="91440" bIns="45720">
            <a:spAutoFit/>
          </a:bodyPr>
          <a:lstStyle/>
          <a:p>
            <a:pPr algn="ctr"/>
            <a:r>
              <a:rPr lang="en-GB" sz="45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Funding option available for care in the UK </a:t>
            </a:r>
          </a:p>
        </p:txBody>
      </p:sp>
    </p:spTree>
    <p:extLst>
      <p:ext uri="{BB962C8B-B14F-4D97-AF65-F5344CB8AC3E}">
        <p14:creationId xmlns:p14="http://schemas.microsoft.com/office/powerpoint/2010/main" val="18618385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177E58-7939-4AE6-9FFF-461FF8723AA3}"/>
              </a:ext>
            </a:extLst>
          </p:cNvPr>
          <p:cNvSpPr>
            <a:spLocks noGrp="1"/>
          </p:cNvSpPr>
          <p:nvPr>
            <p:ph idx="1"/>
          </p:nvPr>
        </p:nvSpPr>
        <p:spPr>
          <a:xfrm>
            <a:off x="190500" y="1617882"/>
            <a:ext cx="4846195" cy="4827888"/>
          </a:xfrm>
        </p:spPr>
        <p:txBody>
          <a:bodyPr/>
          <a:lstStyle/>
          <a:p>
            <a:r>
              <a:rPr lang="en-US" dirty="0">
                <a:latin typeface="Arial" panose="020B0604020202020204" pitchFamily="34" charset="0"/>
                <a:cs typeface="Arial" panose="020B0604020202020204" pitchFamily="34" charset="0"/>
              </a:rPr>
              <a:t>Domiciliary care is more effective compared to the cost of residential care and accommodation.</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Domiciliary care reduces the strain on public healthcare resource</a:t>
            </a:r>
          </a:p>
          <a:p>
            <a:pPr marL="0" indent="0">
              <a:buNone/>
            </a:pPr>
            <a:endParaRPr lang="en-US" dirty="0"/>
          </a:p>
        </p:txBody>
      </p:sp>
      <p:pic>
        <p:nvPicPr>
          <p:cNvPr id="7" name="Picture 6">
            <a:extLst>
              <a:ext uri="{FF2B5EF4-FFF2-40B4-BE49-F238E27FC236}">
                <a16:creationId xmlns:a16="http://schemas.microsoft.com/office/drawing/2014/main" id="{7856950B-A31C-43CA-BC70-789BEBEDCD30}"/>
              </a:ext>
            </a:extLst>
          </p:cNvPr>
          <p:cNvPicPr>
            <a:picLocks noChangeAspect="1"/>
          </p:cNvPicPr>
          <p:nvPr/>
        </p:nvPicPr>
        <p:blipFill>
          <a:blip r:embed="rId3"/>
          <a:stretch>
            <a:fillRect/>
          </a:stretch>
        </p:blipFill>
        <p:spPr>
          <a:xfrm>
            <a:off x="4855633" y="1411885"/>
            <a:ext cx="7145867" cy="4810056"/>
          </a:xfrm>
          <a:prstGeom prst="rect">
            <a:avLst/>
          </a:prstGeom>
        </p:spPr>
      </p:pic>
      <p:sp>
        <p:nvSpPr>
          <p:cNvPr id="8" name="TextBox 7">
            <a:extLst>
              <a:ext uri="{FF2B5EF4-FFF2-40B4-BE49-F238E27FC236}">
                <a16:creationId xmlns:a16="http://schemas.microsoft.com/office/drawing/2014/main" id="{481806B8-C16D-4418-98CA-AB3B4D57014F}"/>
              </a:ext>
            </a:extLst>
          </p:cNvPr>
          <p:cNvSpPr txBox="1"/>
          <p:nvPr/>
        </p:nvSpPr>
        <p:spPr>
          <a:xfrm>
            <a:off x="4855633" y="6620731"/>
            <a:ext cx="6636753" cy="261610"/>
          </a:xfrm>
          <a:prstGeom prst="rect">
            <a:avLst/>
          </a:prstGeom>
          <a:noFill/>
        </p:spPr>
        <p:txBody>
          <a:bodyPr wrap="none" rtlCol="0">
            <a:spAutoFit/>
          </a:bodyPr>
          <a:lstStyle/>
          <a:p>
            <a:r>
              <a:rPr lang="en-US" sz="1100" dirty="0"/>
              <a:t>Yang, 2023. https://www.statista.com/statistics/1232713/care-home-and-nursing-home-weekly-costs-in-the-uk/</a:t>
            </a:r>
          </a:p>
        </p:txBody>
      </p:sp>
      <p:sp>
        <p:nvSpPr>
          <p:cNvPr id="4" name="Rectangle 3">
            <a:extLst>
              <a:ext uri="{FF2B5EF4-FFF2-40B4-BE49-F238E27FC236}">
                <a16:creationId xmlns:a16="http://schemas.microsoft.com/office/drawing/2014/main" id="{0DCCA8E7-2937-C14E-5437-D91E95CEF25C}"/>
              </a:ext>
            </a:extLst>
          </p:cNvPr>
          <p:cNvSpPr/>
          <p:nvPr/>
        </p:nvSpPr>
        <p:spPr>
          <a:xfrm>
            <a:off x="596583" y="174394"/>
            <a:ext cx="6231962"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Cost Consideration</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400528744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1AC9FC-F99B-4432-BCFA-8A03B1459009}"/>
              </a:ext>
            </a:extLst>
          </p:cNvPr>
          <p:cNvSpPr>
            <a:spLocks noGrp="1"/>
          </p:cNvSpPr>
          <p:nvPr>
            <p:ph idx="1"/>
          </p:nvPr>
        </p:nvSpPr>
        <p:spPr>
          <a:xfrm>
            <a:off x="437492" y="1560175"/>
            <a:ext cx="11074954" cy="4579014"/>
          </a:xfrm>
        </p:spPr>
        <p:txBody>
          <a:bodyPr>
            <a:normAutofit fontScale="25000" lnSpcReduction="20000"/>
          </a:bodyPr>
          <a:lstStyle/>
          <a:p>
            <a:pPr marL="0" indent="0">
              <a:lnSpc>
                <a:spcPct val="170000"/>
              </a:lnSpc>
              <a:buNone/>
            </a:pPr>
            <a:r>
              <a:rPr lang="en-US" sz="6400" dirty="0">
                <a:latin typeface="Arial" panose="020B0604020202020204" pitchFamily="34" charset="0"/>
                <a:cs typeface="Arial" panose="020B0604020202020204" pitchFamily="34" charset="0"/>
              </a:rPr>
              <a:t>In conclusion to the presentation, </a:t>
            </a:r>
            <a:r>
              <a:rPr lang="en-GB" sz="6400" dirty="0">
                <a:latin typeface="Arial" panose="020B0604020202020204" pitchFamily="34" charset="0"/>
                <a:cs typeface="Arial" panose="020B0604020202020204" pitchFamily="34" charset="0"/>
              </a:rPr>
              <a:t>88%- nine in ten individuals aged 65 or older prefer care or support in their home rather than residential</a:t>
            </a:r>
            <a:r>
              <a:rPr lang="en-US" sz="6400" dirty="0">
                <a:latin typeface="Arial" panose="020B0604020202020204" pitchFamily="34" charset="0"/>
                <a:cs typeface="Arial" panose="020B0604020202020204" pitchFamily="34" charset="0"/>
              </a:rPr>
              <a:t> care (</a:t>
            </a:r>
            <a:r>
              <a:rPr lang="en-GB" sz="6400" b="0" i="0" dirty="0">
                <a:solidFill>
                  <a:srgbClr val="222222"/>
                </a:solidFill>
                <a:effectLst/>
                <a:highlight>
                  <a:srgbClr val="FFFFFF"/>
                </a:highlight>
                <a:latin typeface="Arial" panose="020B0604020202020204" pitchFamily="34" charset="0"/>
              </a:rPr>
              <a:t>Kasper and Wolff, 2019</a:t>
            </a:r>
            <a:r>
              <a:rPr lang="en-US" sz="6400" dirty="0">
                <a:latin typeface="Arial" panose="020B0604020202020204" pitchFamily="34" charset="0"/>
                <a:cs typeface="Arial" panose="020B0604020202020204" pitchFamily="34" charset="0"/>
              </a:rPr>
              <a:t>). Domiciliary care supports a higher quality of life through personalised and flexible care, enabling individuals to stay in their homes, maintain their independence, and receive tailored support that meets their unique needs and preferences. Residential care provides accommodation, personal care and support, furniture and food for individuals. Maslow’s theory of needs and studies promote the importance of psychological and basic needs such as shelter, food and water to feel love and belonging in older people. 1 in 6 people aged 60 or older are victims of abuse due to vulnerability. Domiciliary and residential care provide healthcare services for vulnerable and elderly individuals, </a:t>
            </a:r>
            <a:r>
              <a:rPr lang="en-GB" sz="6400" dirty="0">
                <a:latin typeface="Arial" panose="020B0604020202020204" pitchFamily="34" charset="0"/>
                <a:cs typeface="Arial" panose="020B0604020202020204" pitchFamily="34" charset="0"/>
              </a:rPr>
              <a:t>but the settings and level of care associated with each option differ</a:t>
            </a:r>
            <a:r>
              <a:rPr lang="en-US" sz="6400" dirty="0">
                <a:latin typeface="Arial" panose="020B0604020202020204" pitchFamily="34" charset="0"/>
                <a:cs typeface="Arial" panose="020B0604020202020204" pitchFamily="34" charset="0"/>
              </a:rPr>
              <a:t>. The Care Act 2014 provides a legal framework to protect individuals from abuse and neglect. Policies and legislation promote the importance of safeguarding vulnerable adults. In conclusion to this debate, depending on the individual’s specific health needs and requirements, remaining at home is best for individuals receiving end-of-life care or with a strong family connection. </a:t>
            </a:r>
            <a:r>
              <a:rPr lang="en-GB" sz="6400" dirty="0">
                <a:latin typeface="Arial" panose="020B0604020202020204" pitchFamily="34" charset="0"/>
                <a:cs typeface="Arial" panose="020B0604020202020204" pitchFamily="34" charset="0"/>
              </a:rPr>
              <a:t>Domiciliary care can lead to loneliness and isolation,</a:t>
            </a:r>
            <a:r>
              <a:rPr lang="en-US" sz="6400" dirty="0">
                <a:latin typeface="Arial" panose="020B0604020202020204" pitchFamily="34" charset="0"/>
                <a:cs typeface="Arial" panose="020B0604020202020204" pitchFamily="34" charset="0"/>
              </a:rPr>
              <a:t> which can negatively impact the physical and mental health of an older individual. </a:t>
            </a:r>
          </a:p>
          <a:p>
            <a:endParaRPr lang="en-US" sz="2000" dirty="0">
              <a:latin typeface="Calibri" panose="020F0502020204030204" pitchFamily="34" charset="0"/>
              <a:cs typeface="Calibri" panose="020F0502020204030204" pitchFamily="34" charset="0"/>
            </a:endParaRPr>
          </a:p>
          <a:p>
            <a:endParaRPr lang="en-US" dirty="0"/>
          </a:p>
        </p:txBody>
      </p:sp>
      <p:sp>
        <p:nvSpPr>
          <p:cNvPr id="4" name="Rectangle 3">
            <a:extLst>
              <a:ext uri="{FF2B5EF4-FFF2-40B4-BE49-F238E27FC236}">
                <a16:creationId xmlns:a16="http://schemas.microsoft.com/office/drawing/2014/main" id="{DEF7000E-F5B9-2D29-E494-1C87F3F38337}"/>
              </a:ext>
            </a:extLst>
          </p:cNvPr>
          <p:cNvSpPr/>
          <p:nvPr/>
        </p:nvSpPr>
        <p:spPr>
          <a:xfrm>
            <a:off x="437492" y="257146"/>
            <a:ext cx="3679212"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Conclusion</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3218928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9CBBEB-8B37-462E-84A0-CA5C6B633D3A}"/>
              </a:ext>
            </a:extLst>
          </p:cNvPr>
          <p:cNvSpPr>
            <a:spLocks noGrp="1"/>
          </p:cNvSpPr>
          <p:nvPr>
            <p:ph idx="1"/>
          </p:nvPr>
        </p:nvSpPr>
        <p:spPr>
          <a:xfrm>
            <a:off x="527430" y="2230203"/>
            <a:ext cx="10385407" cy="3880773"/>
          </a:xfrm>
        </p:spPr>
        <p:txBody>
          <a:bodyPr>
            <a:normAutofit/>
          </a:bodyPr>
          <a:lstStyle/>
          <a:p>
            <a:pPr marL="0" indent="0">
              <a:lnSpc>
                <a:spcPct val="150000"/>
              </a:lnSpc>
              <a:buNone/>
            </a:pPr>
            <a:r>
              <a:rPr lang="en-US" sz="1600" dirty="0">
                <a:latin typeface="Arial" panose="020B0604020202020204" pitchFamily="34" charset="0"/>
                <a:cs typeface="Arial" panose="020B0604020202020204" pitchFamily="34" charset="0"/>
              </a:rPr>
              <a:t>Recommendations include </a:t>
            </a:r>
            <a:r>
              <a:rPr lang="en-GB" sz="1600" dirty="0">
                <a:latin typeface="Arial" panose="020B0604020202020204" pitchFamily="34" charset="0"/>
                <a:cs typeface="Arial" panose="020B0604020202020204" pitchFamily="34" charset="0"/>
              </a:rPr>
              <a:t>encouraging policymakers, healthcare providers, and communities </a:t>
            </a:r>
            <a:r>
              <a:rPr lang="en-US" sz="1600" dirty="0">
                <a:latin typeface="Arial" panose="020B0604020202020204" pitchFamily="34" charset="0"/>
                <a:cs typeface="Arial" panose="020B0604020202020204" pitchFamily="34" charset="0"/>
              </a:rPr>
              <a:t>to invest in and support domiciliary care programs. </a:t>
            </a:r>
            <a:r>
              <a:rPr lang="en-GB" sz="1600" dirty="0">
                <a:latin typeface="Arial" panose="020B0604020202020204" pitchFamily="34" charset="0"/>
                <a:cs typeface="Arial" panose="020B0604020202020204" pitchFamily="34" charset="0"/>
              </a:rPr>
              <a:t>Further training is needed to ensure all healthcare providers, including family carers,</a:t>
            </a:r>
            <a:r>
              <a:rPr lang="en-US" sz="1600" dirty="0">
                <a:latin typeface="Arial" panose="020B0604020202020204" pitchFamily="34" charset="0"/>
                <a:cs typeface="Arial" panose="020B0604020202020204" pitchFamily="34" charset="0"/>
              </a:rPr>
              <a:t> are up-to-date on providing adequate care to reduce and eliminate the risk of abuse and neglect. Support from advocates can help </a:t>
            </a:r>
            <a:r>
              <a:rPr lang="en-GB" sz="1600" dirty="0">
                <a:latin typeface="Arial" panose="020B0604020202020204" pitchFamily="34" charset="0"/>
                <a:cs typeface="Arial" panose="020B0604020202020204" pitchFamily="34" charset="0"/>
              </a:rPr>
              <a:t>raise and increase the funding and resources to improve domiciliary, residential, and other care services and settings by ensuring care and accommodation are easily accessible, suitable,</a:t>
            </a:r>
            <a:r>
              <a:rPr lang="en-US" sz="1600" dirty="0">
                <a:latin typeface="Arial" panose="020B0604020202020204" pitchFamily="34" charset="0"/>
                <a:cs typeface="Arial" panose="020B0604020202020204" pitchFamily="34" charset="0"/>
              </a:rPr>
              <a:t> and </a:t>
            </a:r>
            <a:r>
              <a:rPr lang="en-GB" sz="1600" dirty="0">
                <a:latin typeface="Arial" panose="020B0604020202020204" pitchFamily="34" charset="0"/>
                <a:cs typeface="Arial" panose="020B0604020202020204" pitchFamily="34" charset="0"/>
              </a:rPr>
              <a:t>of high quality for vulnerable and in-need</a:t>
            </a:r>
            <a:r>
              <a:rPr lang="en-US" sz="1600" dirty="0">
                <a:latin typeface="Arial" panose="020B0604020202020204" pitchFamily="34" charset="0"/>
                <a:cs typeface="Arial" panose="020B0604020202020204" pitchFamily="34" charset="0"/>
              </a:rPr>
              <a:t> elderly patients.</a:t>
            </a:r>
          </a:p>
        </p:txBody>
      </p:sp>
      <p:sp>
        <p:nvSpPr>
          <p:cNvPr id="4" name="Rectangle 3">
            <a:extLst>
              <a:ext uri="{FF2B5EF4-FFF2-40B4-BE49-F238E27FC236}">
                <a16:creationId xmlns:a16="http://schemas.microsoft.com/office/drawing/2014/main" id="{DC6B1721-553A-90DB-DD7A-18088E0C475A}"/>
              </a:ext>
            </a:extLst>
          </p:cNvPr>
          <p:cNvSpPr/>
          <p:nvPr/>
        </p:nvSpPr>
        <p:spPr>
          <a:xfrm>
            <a:off x="213477" y="483262"/>
            <a:ext cx="6096541"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Recommendations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4123557995"/>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441E301-269F-4318-883A-CCDF9C149A48}"/>
              </a:ext>
            </a:extLst>
          </p:cNvPr>
          <p:cNvSpPr>
            <a:spLocks noGrp="1"/>
          </p:cNvSpPr>
          <p:nvPr>
            <p:ph idx="1"/>
          </p:nvPr>
        </p:nvSpPr>
        <p:spPr>
          <a:xfrm>
            <a:off x="677334" y="1746607"/>
            <a:ext cx="8596668" cy="4294755"/>
          </a:xfrm>
        </p:spPr>
        <p:txBody>
          <a:bodyPr>
            <a:normAutofit fontScale="92500" lnSpcReduction="10000"/>
          </a:bodyPr>
          <a:lstStyle/>
          <a:p>
            <a:r>
              <a:rPr lang="en-US" sz="2200" dirty="0">
                <a:latin typeface="Calibri" panose="020F0502020204030204" pitchFamily="34" charset="0"/>
                <a:cs typeface="Calibri" panose="020F0502020204030204" pitchFamily="34" charset="0"/>
              </a:rPr>
              <a:t>Age </a:t>
            </a:r>
            <a:r>
              <a:rPr lang="en-US" sz="2200" dirty="0" err="1">
                <a:latin typeface="Calibri" panose="020F0502020204030204" pitchFamily="34" charset="0"/>
                <a:cs typeface="Calibri" panose="020F0502020204030204" pitchFamily="34" charset="0"/>
              </a:rPr>
              <a:t>Uk</a:t>
            </a:r>
            <a:r>
              <a:rPr lang="en-US" sz="2200" dirty="0">
                <a:latin typeface="Calibri" panose="020F0502020204030204" pitchFamily="34" charset="0"/>
                <a:cs typeface="Calibri" panose="020F0502020204030204" pitchFamily="34" charset="0"/>
              </a:rPr>
              <a:t> (2013). Well-being in old age: findings from participatory research. </a:t>
            </a:r>
            <a:r>
              <a:rPr lang="en-US" sz="2200" dirty="0">
                <a:latin typeface="Calibri" panose="020F0502020204030204" pitchFamily="34" charset="0"/>
                <a:cs typeface="Calibri" panose="020F0502020204030204" pitchFamily="34" charset="0"/>
                <a:hlinkClick r:id="rId2"/>
              </a:rPr>
              <a:t>www.brighton.ac.uk/sass/research</a:t>
            </a:r>
            <a:endParaRPr lang="en-US" sz="2200" dirty="0">
              <a:latin typeface="Calibri" panose="020F0502020204030204" pitchFamily="34" charset="0"/>
              <a:cs typeface="Calibri" panose="020F0502020204030204" pitchFamily="34" charset="0"/>
            </a:endParaRPr>
          </a:p>
          <a:p>
            <a:r>
              <a:rPr lang="en-US" sz="2200" dirty="0">
                <a:latin typeface="Calibri" panose="020F0502020204030204" pitchFamily="34" charset="0"/>
                <a:cs typeface="Calibri" panose="020F0502020204030204" pitchFamily="34" charset="0"/>
              </a:rPr>
              <a:t>Age </a:t>
            </a:r>
            <a:r>
              <a:rPr lang="en-US" sz="2200" dirty="0" err="1">
                <a:latin typeface="Calibri" panose="020F0502020204030204" pitchFamily="34" charset="0"/>
                <a:cs typeface="Calibri" panose="020F0502020204030204" pitchFamily="34" charset="0"/>
              </a:rPr>
              <a:t>Uk</a:t>
            </a:r>
            <a:r>
              <a:rPr lang="en-US" sz="2200" dirty="0">
                <a:latin typeface="Calibri" panose="020F0502020204030204" pitchFamily="34" charset="0"/>
                <a:cs typeface="Calibri" panose="020F0502020204030204" pitchFamily="34" charset="0"/>
              </a:rPr>
              <a:t> (2017). Briefing: Health and care of older people in English 2017. BASW website. Available at : </a:t>
            </a:r>
            <a:r>
              <a:rPr lang="en-US" sz="2200" dirty="0">
                <a:latin typeface="Calibri" panose="020F0502020204030204" pitchFamily="34" charset="0"/>
                <a:cs typeface="Calibri" panose="020F0502020204030204" pitchFamily="34" charset="0"/>
                <a:hlinkClick r:id="rId3"/>
              </a:rPr>
              <a:t>www.basw.co.uk/resources/briefing-health-end-care-older-people-England-2017</a:t>
            </a:r>
            <a:endParaRPr lang="en-US" sz="2200" dirty="0">
              <a:latin typeface="Calibri" panose="020F0502020204030204" pitchFamily="34" charset="0"/>
              <a:cs typeface="Calibri" panose="020F0502020204030204" pitchFamily="34" charset="0"/>
            </a:endParaRPr>
          </a:p>
          <a:p>
            <a:r>
              <a:rPr lang="en-US" sz="2200" dirty="0">
                <a:latin typeface="Calibri" panose="020F0502020204030204" pitchFamily="34" charset="0"/>
                <a:cs typeface="Calibri" panose="020F0502020204030204" pitchFamily="34" charset="0"/>
              </a:rPr>
              <a:t>Bennett, L., </a:t>
            </a:r>
            <a:r>
              <a:rPr lang="en-US" sz="2200" dirty="0" err="1">
                <a:latin typeface="Calibri" panose="020F0502020204030204" pitchFamily="34" charset="0"/>
                <a:cs typeface="Calibri" panose="020F0502020204030204" pitchFamily="34" charset="0"/>
              </a:rPr>
              <a:t>Honeyman</a:t>
            </a:r>
            <a:r>
              <a:rPr lang="en-US" sz="2200" dirty="0">
                <a:latin typeface="Calibri" panose="020F0502020204030204" pitchFamily="34" charset="0"/>
                <a:cs typeface="Calibri" panose="020F0502020204030204" pitchFamily="34" charset="0"/>
              </a:rPr>
              <a:t>, M. and </a:t>
            </a:r>
            <a:r>
              <a:rPr lang="en-US" sz="2200" dirty="0" err="1">
                <a:latin typeface="Calibri" panose="020F0502020204030204" pitchFamily="34" charset="0"/>
                <a:cs typeface="Calibri" panose="020F0502020204030204" pitchFamily="34" charset="0"/>
              </a:rPr>
              <a:t>Bottery</a:t>
            </a:r>
            <a:r>
              <a:rPr lang="en-US" sz="2200" dirty="0">
                <a:latin typeface="Calibri" panose="020F0502020204030204" pitchFamily="34" charset="0"/>
                <a:cs typeface="Calibri" panose="020F0502020204030204" pitchFamily="34" charset="0"/>
              </a:rPr>
              <a:t>, S. (2018). New models of home care: </a:t>
            </a:r>
            <a:r>
              <a:rPr lang="en-US" sz="2200" i="1" dirty="0">
                <a:latin typeface="Calibri" panose="020F0502020204030204" pitchFamily="34" charset="0"/>
                <a:cs typeface="Calibri" panose="020F0502020204030204" pitchFamily="34" charset="0"/>
              </a:rPr>
              <a:t>The King’s Fund</a:t>
            </a:r>
            <a:r>
              <a:rPr lang="en-US" sz="2200" dirty="0">
                <a:latin typeface="Calibri" panose="020F0502020204030204" pitchFamily="34" charset="0"/>
                <a:cs typeface="Calibri" panose="020F0502020204030204" pitchFamily="34" charset="0"/>
              </a:rPr>
              <a:t>. Available at: </a:t>
            </a:r>
            <a:r>
              <a:rPr lang="en-US" sz="2200" dirty="0">
                <a:latin typeface="Calibri" panose="020F0502020204030204" pitchFamily="34" charset="0"/>
                <a:cs typeface="Calibri" panose="020F0502020204030204" pitchFamily="34" charset="0"/>
                <a:hlinkClick r:id="rId4"/>
              </a:rPr>
              <a:t>https://assests.kingsfund.org.uk/81256914/x/cb1237e617/new-models-home-care-2018.pdf</a:t>
            </a:r>
            <a:endParaRPr lang="en-US" sz="2200" dirty="0">
              <a:latin typeface="Calibri" panose="020F0502020204030204" pitchFamily="34" charset="0"/>
              <a:cs typeface="Calibri" panose="020F0502020204030204" pitchFamily="34" charset="0"/>
            </a:endParaRPr>
          </a:p>
          <a:p>
            <a:r>
              <a:rPr lang="en-US" sz="2200" dirty="0">
                <a:latin typeface="Calibri" panose="020F0502020204030204" pitchFamily="34" charset="0"/>
                <a:cs typeface="Calibri" panose="020F0502020204030204" pitchFamily="34" charset="0"/>
              </a:rPr>
              <a:t>Bowers, S.P., Chin, M., </a:t>
            </a:r>
            <a:r>
              <a:rPr lang="en-US" sz="2200" dirty="0" err="1">
                <a:latin typeface="Calibri" panose="020F0502020204030204" pitchFamily="34" charset="0"/>
                <a:cs typeface="Calibri" panose="020F0502020204030204" pitchFamily="34" charset="0"/>
              </a:rPr>
              <a:t>O’Riordan</a:t>
            </a:r>
            <a:r>
              <a:rPr lang="en-US" sz="2200" dirty="0">
                <a:latin typeface="Calibri" panose="020F0502020204030204" pitchFamily="34" charset="0"/>
                <a:cs typeface="Calibri" panose="020F0502020204030204" pitchFamily="34" charset="0"/>
              </a:rPr>
              <a:t>, M., and </a:t>
            </a:r>
            <a:r>
              <a:rPr lang="en-US" sz="2200" dirty="0" err="1">
                <a:latin typeface="Calibri" panose="020F0502020204030204" pitchFamily="34" charset="0"/>
                <a:cs typeface="Calibri" panose="020F0502020204030204" pitchFamily="34" charset="0"/>
              </a:rPr>
              <a:t>Carduff</a:t>
            </a:r>
            <a:r>
              <a:rPr lang="en-US" sz="2200" dirty="0">
                <a:latin typeface="Calibri" panose="020F0502020204030204" pitchFamily="34" charset="0"/>
                <a:cs typeface="Calibri" panose="020F0502020204030204" pitchFamily="34" charset="0"/>
              </a:rPr>
              <a:t>, E. (2022). The end of life experiences of people living with socio-economic deprivation in the developed world: an integrative review. </a:t>
            </a:r>
            <a:r>
              <a:rPr lang="en-US" sz="2200" i="1" dirty="0">
                <a:latin typeface="Calibri" panose="020F0502020204030204" pitchFamily="34" charset="0"/>
                <a:cs typeface="Calibri" panose="020F0502020204030204" pitchFamily="34" charset="0"/>
              </a:rPr>
              <a:t>BMC </a:t>
            </a:r>
            <a:r>
              <a:rPr lang="en-US" sz="2200" i="1" dirty="0" err="1">
                <a:latin typeface="Calibri" panose="020F0502020204030204" pitchFamily="34" charset="0"/>
                <a:cs typeface="Calibri" panose="020F0502020204030204" pitchFamily="34" charset="0"/>
              </a:rPr>
              <a:t>Palliat</a:t>
            </a:r>
            <a:r>
              <a:rPr lang="en-US" sz="2200" i="1" dirty="0">
                <a:latin typeface="Calibri" panose="020F0502020204030204" pitchFamily="34" charset="0"/>
                <a:cs typeface="Calibri" panose="020F0502020204030204" pitchFamily="34" charset="0"/>
              </a:rPr>
              <a:t> Care. </a:t>
            </a:r>
            <a:r>
              <a:rPr lang="en-US" sz="2200" dirty="0">
                <a:latin typeface="Calibri" panose="020F0502020204030204" pitchFamily="34" charset="0"/>
                <a:cs typeface="Calibri" panose="020F0502020204030204" pitchFamily="34" charset="0"/>
              </a:rPr>
              <a:t>21: 193. </a:t>
            </a:r>
            <a:r>
              <a:rPr lang="en-US" sz="2200" dirty="0" err="1">
                <a:latin typeface="Calibri" panose="020F0502020204030204" pitchFamily="34" charset="0"/>
                <a:cs typeface="Calibri" panose="020F0502020204030204" pitchFamily="34" charset="0"/>
              </a:rPr>
              <a:t>doi</a:t>
            </a:r>
            <a:r>
              <a:rPr lang="en-US" sz="2200" dirty="0">
                <a:latin typeface="Calibri" panose="020F0502020204030204" pitchFamily="34" charset="0"/>
                <a:cs typeface="Calibri" panose="020F0502020204030204" pitchFamily="34" charset="0"/>
              </a:rPr>
              <a:t>: 10.1186/s12904-022-01080-6</a:t>
            </a:r>
          </a:p>
          <a:p>
            <a:pPr marL="0" indent="0">
              <a:buNone/>
            </a:pPr>
            <a:endParaRPr lang="en-US" sz="2200" dirty="0"/>
          </a:p>
          <a:p>
            <a:pPr marL="0" indent="0">
              <a:buNone/>
            </a:pPr>
            <a:endParaRPr lang="en-US" dirty="0"/>
          </a:p>
        </p:txBody>
      </p:sp>
      <p:sp>
        <p:nvSpPr>
          <p:cNvPr id="7" name="Rectangle 6">
            <a:extLst>
              <a:ext uri="{FF2B5EF4-FFF2-40B4-BE49-F238E27FC236}">
                <a16:creationId xmlns:a16="http://schemas.microsoft.com/office/drawing/2014/main" id="{8F544E1C-C286-7445-312F-6E2BFDEE3518}"/>
              </a:ext>
            </a:extLst>
          </p:cNvPr>
          <p:cNvSpPr/>
          <p:nvPr/>
        </p:nvSpPr>
        <p:spPr>
          <a:xfrm>
            <a:off x="504560" y="354973"/>
            <a:ext cx="381226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p:txBody>
      </p:sp>
    </p:spTree>
    <p:extLst>
      <p:ext uri="{BB962C8B-B14F-4D97-AF65-F5344CB8AC3E}">
        <p14:creationId xmlns:p14="http://schemas.microsoft.com/office/powerpoint/2010/main" val="3083631538"/>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B67EC6-29A5-4286-9454-C2096FA6FD72}"/>
              </a:ext>
            </a:extLst>
          </p:cNvPr>
          <p:cNvSpPr>
            <a:spLocks noGrp="1"/>
          </p:cNvSpPr>
          <p:nvPr>
            <p:ph idx="1"/>
          </p:nvPr>
        </p:nvSpPr>
        <p:spPr>
          <a:xfrm>
            <a:off x="677334" y="1574801"/>
            <a:ext cx="8596668" cy="4466562"/>
          </a:xfrm>
        </p:spPr>
        <p:txBody>
          <a:bodyPr>
            <a:normAutofit/>
          </a:bodyPr>
          <a:lstStyle/>
          <a:p>
            <a:r>
              <a:rPr lang="en-US" sz="2000" dirty="0">
                <a:latin typeface="Calibri" panose="020F0502020204030204" pitchFamily="34" charset="0"/>
                <a:cs typeface="Calibri" panose="020F0502020204030204" pitchFamily="34" charset="0"/>
              </a:rPr>
              <a:t>Harwood, R.H. and </a:t>
            </a:r>
            <a:r>
              <a:rPr lang="en-US" sz="2000" dirty="0" err="1">
                <a:latin typeface="Calibri" panose="020F0502020204030204" pitchFamily="34" charset="0"/>
                <a:cs typeface="Calibri" panose="020F0502020204030204" pitchFamily="34" charset="0"/>
              </a:rPr>
              <a:t>Enguell</a:t>
            </a:r>
            <a:r>
              <a:rPr lang="en-US" sz="2000" dirty="0">
                <a:latin typeface="Calibri" panose="020F0502020204030204" pitchFamily="34" charset="0"/>
                <a:cs typeface="Calibri" panose="020F0502020204030204" pitchFamily="34" charset="0"/>
              </a:rPr>
              <a:t>, H. (2022). End-of-life care for frail older people. </a:t>
            </a:r>
            <a:r>
              <a:rPr lang="en-US" sz="2000" i="1" dirty="0">
                <a:latin typeface="Calibri" panose="020F0502020204030204" pitchFamily="34" charset="0"/>
                <a:cs typeface="Calibri" panose="020F0502020204030204" pitchFamily="34" charset="0"/>
              </a:rPr>
              <a:t> BMJ Supportive and Palliative Care. </a:t>
            </a:r>
            <a:r>
              <a:rPr lang="en-US" sz="2000" dirty="0">
                <a:latin typeface="Calibri" panose="020F0502020204030204" pitchFamily="34" charset="0"/>
                <a:cs typeface="Calibri" panose="020F0502020204030204" pitchFamily="34" charset="0"/>
              </a:rPr>
              <a:t>12(3). </a:t>
            </a:r>
            <a:r>
              <a:rPr lang="en-US" sz="2000" dirty="0">
                <a:latin typeface="Calibri" panose="020F0502020204030204" pitchFamily="34" charset="0"/>
                <a:cs typeface="Calibri" panose="020F0502020204030204" pitchFamily="34" charset="0"/>
                <a:hlinkClick r:id="rId2"/>
              </a:rPr>
              <a:t>http://orcid.org/0000-0002-4920-6718</a:t>
            </a:r>
            <a:endParaRPr lang="en-US" sz="20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Hutchison, A. and </a:t>
            </a:r>
            <a:r>
              <a:rPr lang="en-US" sz="2000" dirty="0" err="1">
                <a:latin typeface="Calibri" panose="020F0502020204030204" pitchFamily="34" charset="0"/>
                <a:cs typeface="Calibri" panose="020F0502020204030204" pitchFamily="34" charset="0"/>
              </a:rPr>
              <a:t>Kroese</a:t>
            </a:r>
            <a:r>
              <a:rPr lang="en-US" sz="2000" dirty="0">
                <a:latin typeface="Calibri" panose="020F0502020204030204" pitchFamily="34" charset="0"/>
                <a:cs typeface="Calibri" panose="020F0502020204030204" pitchFamily="34" charset="0"/>
              </a:rPr>
              <a:t>, B.S. (2015). A review of literature exploring the possible causes of abuse and neglect in adult residential care. </a:t>
            </a:r>
            <a:r>
              <a:rPr lang="en-US" sz="2000" i="1" dirty="0">
                <a:latin typeface="Calibri" panose="020F0502020204030204" pitchFamily="34" charset="0"/>
                <a:cs typeface="Calibri" panose="020F0502020204030204" pitchFamily="34" charset="0"/>
              </a:rPr>
              <a:t>The Journal of Adult Protection. </a:t>
            </a:r>
            <a:r>
              <a:rPr lang="en-US" sz="2000" dirty="0">
                <a:latin typeface="Calibri" panose="020F0502020204030204" pitchFamily="34" charset="0"/>
                <a:cs typeface="Calibri" panose="020F0502020204030204" pitchFamily="34" charset="0"/>
              </a:rPr>
              <a:t>17(4). 216-233. </a:t>
            </a:r>
            <a:r>
              <a:rPr lang="en-US" sz="2000" b="0" i="0" dirty="0">
                <a:effectLst/>
                <a:latin typeface="Calibri" panose="020F0502020204030204" pitchFamily="34" charset="0"/>
                <a:cs typeface="Calibri" panose="020F0502020204030204" pitchFamily="34" charset="0"/>
                <a:hlinkClick r:id="rId3"/>
              </a:rPr>
              <a:t>https://doi.org/10.1108/JAP-11-2014-0034</a:t>
            </a:r>
            <a:endParaRPr lang="en-US" sz="2000" b="0" i="0" dirty="0">
              <a:effectLst/>
              <a:latin typeface="Calibri" panose="020F0502020204030204" pitchFamily="34" charset="0"/>
              <a:cs typeface="Calibri" panose="020F0502020204030204" pitchFamily="34" charset="0"/>
            </a:endParaRPr>
          </a:p>
          <a:p>
            <a:r>
              <a:rPr lang="en-US" sz="2000" dirty="0" err="1">
                <a:latin typeface="Calibri" panose="020F0502020204030204" pitchFamily="34" charset="0"/>
                <a:cs typeface="Calibri" panose="020F0502020204030204" pitchFamily="34" charset="0"/>
              </a:rPr>
              <a:t>Kangasniemi</a:t>
            </a:r>
            <a:r>
              <a:rPr lang="en-US" sz="2000" dirty="0">
                <a:latin typeface="Calibri" panose="020F0502020204030204" pitchFamily="34" charset="0"/>
                <a:cs typeface="Calibri" panose="020F0502020204030204" pitchFamily="34" charset="0"/>
              </a:rPr>
              <a:t>, M., </a:t>
            </a:r>
            <a:r>
              <a:rPr lang="en-US" sz="2000" dirty="0" err="1">
                <a:latin typeface="Calibri" panose="020F0502020204030204" pitchFamily="34" charset="0"/>
                <a:cs typeface="Calibri" panose="020F0502020204030204" pitchFamily="34" charset="0"/>
              </a:rPr>
              <a:t>Papinaho</a:t>
            </a:r>
            <a:r>
              <a:rPr lang="en-US" sz="2000" dirty="0">
                <a:latin typeface="Calibri" panose="020F0502020204030204" pitchFamily="34" charset="0"/>
                <a:cs typeface="Calibri" panose="020F0502020204030204" pitchFamily="34" charset="0"/>
              </a:rPr>
              <a:t>, O., </a:t>
            </a:r>
            <a:r>
              <a:rPr lang="en-US" sz="2000" dirty="0" err="1">
                <a:latin typeface="Calibri" panose="020F0502020204030204" pitchFamily="34" charset="0"/>
                <a:cs typeface="Calibri" panose="020F0502020204030204" pitchFamily="34" charset="0"/>
              </a:rPr>
              <a:t>Moilanen</a:t>
            </a:r>
            <a:r>
              <a:rPr lang="en-US" sz="2000" dirty="0">
                <a:latin typeface="Calibri" panose="020F0502020204030204" pitchFamily="34" charset="0"/>
                <a:cs typeface="Calibri" panose="020F0502020204030204" pitchFamily="34" charset="0"/>
              </a:rPr>
              <a:t>, T., </a:t>
            </a:r>
            <a:r>
              <a:rPr lang="en-US" sz="2000" dirty="0" err="1">
                <a:latin typeface="Calibri" panose="020F0502020204030204" pitchFamily="34" charset="0"/>
                <a:cs typeface="Calibri" panose="020F0502020204030204" pitchFamily="34" charset="0"/>
              </a:rPr>
              <a:t>Leino-Kilpi</a:t>
            </a:r>
            <a:r>
              <a:rPr lang="en-US" sz="2000" dirty="0">
                <a:latin typeface="Calibri" panose="020F0502020204030204" pitchFamily="34" charset="0"/>
                <a:cs typeface="Calibri" panose="020F0502020204030204" pitchFamily="34" charset="0"/>
              </a:rPr>
              <a:t>, H., </a:t>
            </a:r>
            <a:r>
              <a:rPr lang="en-US" sz="2000" dirty="0" err="1">
                <a:latin typeface="Calibri" panose="020F0502020204030204" pitchFamily="34" charset="0"/>
                <a:cs typeface="Calibri" panose="020F0502020204030204" pitchFamily="34" charset="0"/>
              </a:rPr>
              <a:t>Siipi</a:t>
            </a:r>
            <a:r>
              <a:rPr lang="en-US" sz="2000" dirty="0">
                <a:latin typeface="Calibri" panose="020F0502020204030204" pitchFamily="34" charset="0"/>
                <a:cs typeface="Calibri" panose="020F0502020204030204" pitchFamily="34" charset="0"/>
              </a:rPr>
              <a:t>, H., and </a:t>
            </a:r>
            <a:r>
              <a:rPr lang="en-US" sz="2000" dirty="0" err="1">
                <a:latin typeface="Calibri" panose="020F0502020204030204" pitchFamily="34" charset="0"/>
                <a:cs typeface="Calibri" panose="020F0502020204030204" pitchFamily="34" charset="0"/>
              </a:rPr>
              <a:t>Suominen</a:t>
            </a:r>
            <a:r>
              <a:rPr lang="en-US" sz="2000" dirty="0">
                <a:latin typeface="Calibri" panose="020F0502020204030204" pitchFamily="34" charset="0"/>
                <a:cs typeface="Calibri" panose="020F0502020204030204" pitchFamily="34" charset="0"/>
              </a:rPr>
              <a:t>, S. (2021). Neglecting the care of older people in residential care settings: A national document analysis of complaints reported to the Finnish supervisory authority. </a:t>
            </a:r>
            <a:r>
              <a:rPr lang="en-US" sz="2000" i="1" dirty="0">
                <a:latin typeface="Calibri" panose="020F0502020204030204" pitchFamily="34" charset="0"/>
                <a:cs typeface="Calibri" panose="020F0502020204030204" pitchFamily="34" charset="0"/>
              </a:rPr>
              <a:t>Health and Social Care in the Community. </a:t>
            </a:r>
            <a:r>
              <a:rPr lang="en-US" sz="2000" dirty="0">
                <a:latin typeface="Calibri" panose="020F0502020204030204" pitchFamily="34" charset="0"/>
                <a:cs typeface="Calibri" panose="020F0502020204030204" pitchFamily="34" charset="0"/>
              </a:rPr>
              <a:t>30(4). E1313-e1324. </a:t>
            </a:r>
            <a:r>
              <a:rPr lang="en-US" sz="2000" dirty="0">
                <a:latin typeface="Calibri" panose="020F0502020204030204" pitchFamily="34" charset="0"/>
                <a:cs typeface="Calibri" panose="020F0502020204030204" pitchFamily="34" charset="0"/>
                <a:hlinkClick r:id="rId4"/>
              </a:rPr>
              <a:t>https://doi.org/10.111/hsc.13538</a:t>
            </a:r>
            <a:endParaRPr lang="en-US" sz="2000" dirty="0">
              <a:latin typeface="Calibri" panose="020F0502020204030204" pitchFamily="34" charset="0"/>
              <a:cs typeface="Calibri" panose="020F0502020204030204" pitchFamily="34" charset="0"/>
            </a:endParaRPr>
          </a:p>
          <a:p>
            <a:pPr marL="0" indent="0">
              <a:buNone/>
            </a:pPr>
            <a:endParaRPr lang="en-US" dirty="0"/>
          </a:p>
          <a:p>
            <a:pPr marL="0" indent="0">
              <a:buNone/>
            </a:pPr>
            <a:endParaRPr lang="en-US" dirty="0"/>
          </a:p>
        </p:txBody>
      </p:sp>
      <p:sp>
        <p:nvSpPr>
          <p:cNvPr id="10" name="Rectangle 9">
            <a:extLst>
              <a:ext uri="{FF2B5EF4-FFF2-40B4-BE49-F238E27FC236}">
                <a16:creationId xmlns:a16="http://schemas.microsoft.com/office/drawing/2014/main" id="{578D7FFF-E8F6-1DD1-1027-4BC8A0356C88}"/>
              </a:ext>
            </a:extLst>
          </p:cNvPr>
          <p:cNvSpPr/>
          <p:nvPr/>
        </p:nvSpPr>
        <p:spPr>
          <a:xfrm>
            <a:off x="490705" y="354972"/>
            <a:ext cx="3812261"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p:txBody>
      </p:sp>
    </p:spTree>
    <p:extLst>
      <p:ext uri="{BB962C8B-B14F-4D97-AF65-F5344CB8AC3E}">
        <p14:creationId xmlns:p14="http://schemas.microsoft.com/office/powerpoint/2010/main" val="3073302790"/>
      </p:ext>
    </p:extLst>
  </p:cSld>
  <p:clrMapOvr>
    <a:masterClrMapping/>
  </p:clrMapOvr>
  <p:transition spd="slow">
    <p:randomBar dir="vert"/>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04E806-7E5C-449E-834C-DD3F533D236C}"/>
              </a:ext>
            </a:extLst>
          </p:cNvPr>
          <p:cNvSpPr>
            <a:spLocks noGrp="1"/>
          </p:cNvSpPr>
          <p:nvPr>
            <p:ph idx="1"/>
          </p:nvPr>
        </p:nvSpPr>
        <p:spPr>
          <a:xfrm>
            <a:off x="694362" y="1690688"/>
            <a:ext cx="10515600" cy="4351338"/>
          </a:xfrm>
        </p:spPr>
        <p:txBody>
          <a:bodyPr>
            <a:normAutofit fontScale="92500" lnSpcReduction="20000"/>
          </a:bodyPr>
          <a:lstStyle/>
          <a:p>
            <a:r>
              <a:rPr lang="en-US" sz="2200" dirty="0" err="1">
                <a:latin typeface="Calibri" panose="020F0502020204030204" pitchFamily="34" charset="0"/>
                <a:cs typeface="Calibri" panose="020F0502020204030204" pitchFamily="34" charset="0"/>
              </a:rPr>
              <a:t>Lette</a:t>
            </a:r>
            <a:r>
              <a:rPr lang="en-US" sz="2200" dirty="0">
                <a:latin typeface="Calibri" panose="020F0502020204030204" pitchFamily="34" charset="0"/>
                <a:cs typeface="Calibri" panose="020F0502020204030204" pitchFamily="34" charset="0"/>
              </a:rPr>
              <a:t>, M., Stoop, A., Gadsby, E., </a:t>
            </a:r>
            <a:r>
              <a:rPr lang="en-US" sz="2200" dirty="0" err="1">
                <a:latin typeface="Calibri" panose="020F0502020204030204" pitchFamily="34" charset="0"/>
                <a:cs typeface="Calibri" panose="020F0502020204030204" pitchFamily="34" charset="0"/>
              </a:rPr>
              <a:t>Ambugo</a:t>
            </a:r>
            <a:r>
              <a:rPr lang="en-US" sz="2200" dirty="0">
                <a:latin typeface="Calibri" panose="020F0502020204030204" pitchFamily="34" charset="0"/>
                <a:cs typeface="Calibri" panose="020F0502020204030204" pitchFamily="34" charset="0"/>
              </a:rPr>
              <a:t>, E.A., </a:t>
            </a:r>
            <a:r>
              <a:rPr lang="en-US" sz="2200" dirty="0" err="1">
                <a:latin typeface="Calibri" panose="020F0502020204030204" pitchFamily="34" charset="0"/>
                <a:cs typeface="Calibri" panose="020F0502020204030204" pitchFamily="34" charset="0"/>
              </a:rPr>
              <a:t>Mateu</a:t>
            </a:r>
            <a:r>
              <a:rPr lang="en-US" sz="2200" dirty="0">
                <a:latin typeface="Calibri" panose="020F0502020204030204" pitchFamily="34" charset="0"/>
                <a:cs typeface="Calibri" panose="020F0502020204030204" pitchFamily="34" charset="0"/>
              </a:rPr>
              <a:t>, N.C., Reynolds, J., </a:t>
            </a:r>
            <a:r>
              <a:rPr lang="en-US" sz="2200" dirty="0" err="1">
                <a:latin typeface="Calibri" panose="020F0502020204030204" pitchFamily="34" charset="0"/>
                <a:cs typeface="Calibri" panose="020F0502020204030204" pitchFamily="34" charset="0"/>
              </a:rPr>
              <a:t>Nijpels</a:t>
            </a:r>
            <a:r>
              <a:rPr lang="en-US" sz="2200" dirty="0">
                <a:latin typeface="Calibri" panose="020F0502020204030204" pitchFamily="34" charset="0"/>
                <a:cs typeface="Calibri" panose="020F0502020204030204" pitchFamily="34" charset="0"/>
              </a:rPr>
              <a:t>, G., Baan, C., and de Bruin, S.R. (2020). Supporting Older People to Live Safety at Home- Findings from Thirteen Case Studies on Integrated Care Across Europe. </a:t>
            </a:r>
            <a:r>
              <a:rPr lang="en-US" sz="2200" i="1" dirty="0">
                <a:latin typeface="Calibri" panose="020F0502020204030204" pitchFamily="34" charset="0"/>
                <a:cs typeface="Calibri" panose="020F0502020204030204" pitchFamily="34" charset="0"/>
              </a:rPr>
              <a:t>Int. J. </a:t>
            </a:r>
            <a:r>
              <a:rPr lang="en-US" sz="2200" i="1" dirty="0" err="1">
                <a:latin typeface="Calibri" panose="020F0502020204030204" pitchFamily="34" charset="0"/>
                <a:cs typeface="Calibri" panose="020F0502020204030204" pitchFamily="34" charset="0"/>
              </a:rPr>
              <a:t>Integr</a:t>
            </a:r>
            <a:r>
              <a:rPr lang="en-US" sz="2200" i="1" dirty="0">
                <a:latin typeface="Calibri" panose="020F0502020204030204" pitchFamily="34" charset="0"/>
                <a:cs typeface="Calibri" panose="020F0502020204030204" pitchFamily="34" charset="0"/>
              </a:rPr>
              <a:t> Care </a:t>
            </a:r>
            <a:r>
              <a:rPr lang="en-US" sz="2200" dirty="0">
                <a:latin typeface="Calibri" panose="020F0502020204030204" pitchFamily="34" charset="0"/>
                <a:cs typeface="Calibri" panose="020F0502020204030204" pitchFamily="34" charset="0"/>
              </a:rPr>
              <a:t>; 20(4): 1. </a:t>
            </a:r>
            <a:r>
              <a:rPr lang="en-US" sz="2200" dirty="0" err="1">
                <a:latin typeface="Calibri" panose="020F0502020204030204" pitchFamily="34" charset="0"/>
                <a:cs typeface="Calibri" panose="020F0502020204030204" pitchFamily="34" charset="0"/>
              </a:rPr>
              <a:t>doi</a:t>
            </a:r>
            <a:r>
              <a:rPr lang="en-US" sz="2200" dirty="0">
                <a:latin typeface="Calibri" panose="020F0502020204030204" pitchFamily="34" charset="0"/>
                <a:cs typeface="Calibri" panose="020F0502020204030204" pitchFamily="34" charset="0"/>
              </a:rPr>
              <a:t>: 10.5334/ijic.5423</a:t>
            </a:r>
            <a:endParaRPr lang="en-US" sz="2200" b="0" i="0" dirty="0">
              <a:solidFill>
                <a:srgbClr val="1C1D1E"/>
              </a:solidFill>
              <a:effectLst/>
              <a:latin typeface="Calibri" panose="020F0502020204030204" pitchFamily="34" charset="0"/>
              <a:cs typeface="Calibri" panose="020F0502020204030204" pitchFamily="34" charset="0"/>
            </a:endParaRPr>
          </a:p>
          <a:p>
            <a:r>
              <a:rPr lang="en-US" sz="2200" b="0" i="0" dirty="0" err="1">
                <a:solidFill>
                  <a:srgbClr val="1C1D1E"/>
                </a:solidFill>
                <a:effectLst/>
                <a:latin typeface="Calibri" panose="020F0502020204030204" pitchFamily="34" charset="0"/>
                <a:cs typeface="Calibri" panose="020F0502020204030204" pitchFamily="34" charset="0"/>
              </a:rPr>
              <a:t>Saarela</a:t>
            </a:r>
            <a:r>
              <a:rPr lang="en-US" sz="2200" b="0" i="0" dirty="0">
                <a:solidFill>
                  <a:srgbClr val="1C1D1E"/>
                </a:solidFill>
                <a:effectLst/>
                <a:latin typeface="Calibri" panose="020F0502020204030204" pitchFamily="34" charset="0"/>
                <a:cs typeface="Calibri" panose="020F0502020204030204" pitchFamily="34" charset="0"/>
              </a:rPr>
              <a:t>, R. K. T., </a:t>
            </a:r>
            <a:r>
              <a:rPr lang="en-US" sz="2200" b="0" i="0" dirty="0" err="1">
                <a:solidFill>
                  <a:srgbClr val="1C1D1E"/>
                </a:solidFill>
                <a:effectLst/>
                <a:latin typeface="Calibri" panose="020F0502020204030204" pitchFamily="34" charset="0"/>
                <a:cs typeface="Calibri" panose="020F0502020204030204" pitchFamily="34" charset="0"/>
              </a:rPr>
              <a:t>Muurinen</a:t>
            </a:r>
            <a:r>
              <a:rPr lang="en-US" sz="2200" b="0" i="0" dirty="0">
                <a:solidFill>
                  <a:srgbClr val="1C1D1E"/>
                </a:solidFill>
                <a:effectLst/>
                <a:latin typeface="Calibri" panose="020F0502020204030204" pitchFamily="34" charset="0"/>
                <a:cs typeface="Calibri" panose="020F0502020204030204" pitchFamily="34" charset="0"/>
              </a:rPr>
              <a:t>, S., </a:t>
            </a:r>
            <a:r>
              <a:rPr lang="en-US" sz="2200" b="0" i="0" dirty="0" err="1">
                <a:solidFill>
                  <a:srgbClr val="1C1D1E"/>
                </a:solidFill>
                <a:effectLst/>
                <a:latin typeface="Calibri" panose="020F0502020204030204" pitchFamily="34" charset="0"/>
                <a:cs typeface="Calibri" panose="020F0502020204030204" pitchFamily="34" charset="0"/>
              </a:rPr>
              <a:t>Suominen</a:t>
            </a:r>
            <a:r>
              <a:rPr lang="en-US" sz="2200" b="0" i="0" dirty="0">
                <a:solidFill>
                  <a:srgbClr val="1C1D1E"/>
                </a:solidFill>
                <a:effectLst/>
                <a:latin typeface="Calibri" panose="020F0502020204030204" pitchFamily="34" charset="0"/>
                <a:cs typeface="Calibri" panose="020F0502020204030204" pitchFamily="34" charset="0"/>
              </a:rPr>
              <a:t>, M. H., </a:t>
            </a:r>
            <a:r>
              <a:rPr lang="en-US" sz="2200" b="0" i="0" dirty="0" err="1">
                <a:solidFill>
                  <a:srgbClr val="1C1D1E"/>
                </a:solidFill>
                <a:effectLst/>
                <a:latin typeface="Calibri" panose="020F0502020204030204" pitchFamily="34" charset="0"/>
                <a:cs typeface="Calibri" panose="020F0502020204030204" pitchFamily="34" charset="0"/>
              </a:rPr>
              <a:t>Savikko</a:t>
            </a:r>
            <a:r>
              <a:rPr lang="en-US" sz="2200" b="0" i="0" dirty="0">
                <a:solidFill>
                  <a:srgbClr val="1C1D1E"/>
                </a:solidFill>
                <a:effectLst/>
                <a:latin typeface="Calibri" panose="020F0502020204030204" pitchFamily="34" charset="0"/>
                <a:cs typeface="Calibri" panose="020F0502020204030204" pitchFamily="34" charset="0"/>
              </a:rPr>
              <a:t>, N. N., Soini, H., &amp; </a:t>
            </a:r>
            <a:r>
              <a:rPr lang="en-US" sz="2200" b="0" i="0" dirty="0" err="1">
                <a:solidFill>
                  <a:srgbClr val="1C1D1E"/>
                </a:solidFill>
                <a:effectLst/>
                <a:latin typeface="Calibri" panose="020F0502020204030204" pitchFamily="34" charset="0"/>
                <a:cs typeface="Calibri" panose="020F0502020204030204" pitchFamily="34" charset="0"/>
              </a:rPr>
              <a:t>Pitkälä</a:t>
            </a:r>
            <a:r>
              <a:rPr lang="en-US" sz="2200" b="0" i="0" dirty="0">
                <a:solidFill>
                  <a:srgbClr val="1C1D1E"/>
                </a:solidFill>
                <a:effectLst/>
                <a:latin typeface="Calibri" panose="020F0502020204030204" pitchFamily="34" charset="0"/>
                <a:cs typeface="Calibri" panose="020F0502020204030204" pitchFamily="34" charset="0"/>
              </a:rPr>
              <a:t>, K. H. (2017). Changes in malnutrition and quality of nutritional care among aged residents in all nursing homes and assisted living facilities in Helsinki 2003–2011. </a:t>
            </a:r>
            <a:r>
              <a:rPr lang="en-US" sz="2200" b="0" i="1" dirty="0">
                <a:solidFill>
                  <a:srgbClr val="1C1D1E"/>
                </a:solidFill>
                <a:effectLst/>
                <a:latin typeface="Calibri" panose="020F0502020204030204" pitchFamily="34" charset="0"/>
                <a:cs typeface="Calibri" panose="020F0502020204030204" pitchFamily="34" charset="0"/>
              </a:rPr>
              <a:t>Archives of Gerontology and Geriatrics</a:t>
            </a:r>
            <a:r>
              <a:rPr lang="en-US" sz="2200" b="0" i="0" dirty="0">
                <a:solidFill>
                  <a:srgbClr val="1C1D1E"/>
                </a:solidFill>
                <a:effectLst/>
                <a:latin typeface="Calibri" panose="020F0502020204030204" pitchFamily="34" charset="0"/>
                <a:cs typeface="Calibri" panose="020F0502020204030204" pitchFamily="34" charset="0"/>
              </a:rPr>
              <a:t>, </a:t>
            </a:r>
            <a:r>
              <a:rPr lang="en-US" sz="2200" b="1" i="0" dirty="0">
                <a:solidFill>
                  <a:srgbClr val="1C1D1E"/>
                </a:solidFill>
                <a:effectLst/>
                <a:latin typeface="Calibri" panose="020F0502020204030204" pitchFamily="34" charset="0"/>
                <a:cs typeface="Calibri" panose="020F0502020204030204" pitchFamily="34" charset="0"/>
              </a:rPr>
              <a:t>72</a:t>
            </a:r>
            <a:r>
              <a:rPr lang="en-US" sz="2200" b="0" i="0" dirty="0">
                <a:solidFill>
                  <a:srgbClr val="1C1D1E"/>
                </a:solidFill>
                <a:effectLst/>
                <a:latin typeface="Calibri" panose="020F0502020204030204" pitchFamily="34" charset="0"/>
                <a:cs typeface="Calibri" panose="020F0502020204030204" pitchFamily="34" charset="0"/>
              </a:rPr>
              <a:t>, 169–173. </a:t>
            </a:r>
            <a:r>
              <a:rPr lang="en-US" sz="2200" b="1" i="0" u="none" strike="noStrike" dirty="0">
                <a:effectLst/>
                <a:latin typeface="Calibri" panose="020F0502020204030204" pitchFamily="34" charset="0"/>
                <a:cs typeface="Calibri" panose="020F0502020204030204" pitchFamily="34" charset="0"/>
                <a:hlinkClick r:id="rId2"/>
              </a:rPr>
              <a:t>https://doi.org/10.1016/j.archger.2017.06.008</a:t>
            </a:r>
            <a:endParaRPr lang="en-US" sz="2200" dirty="0">
              <a:latin typeface="Calibri" panose="020F0502020204030204" pitchFamily="34" charset="0"/>
              <a:cs typeface="Calibri" panose="020F0502020204030204" pitchFamily="34" charset="0"/>
            </a:endParaRPr>
          </a:p>
          <a:p>
            <a:r>
              <a:rPr lang="en-US" sz="2200" dirty="0">
                <a:latin typeface="Calibri" panose="020F0502020204030204" pitchFamily="34" charset="0"/>
                <a:cs typeface="Calibri" panose="020F0502020204030204" pitchFamily="34" charset="0"/>
              </a:rPr>
              <a:t>Wang, Q., Fan, K. and Li, P. (2022). Effect of the Use of Home and Community Care Services on the Multidimensional Health of Older Adults. </a:t>
            </a:r>
            <a:r>
              <a:rPr lang="en-US" sz="2200" i="1" dirty="0">
                <a:latin typeface="Calibri" panose="020F0502020204030204" pitchFamily="34" charset="0"/>
                <a:cs typeface="Calibri" panose="020F0502020204030204" pitchFamily="34" charset="0"/>
              </a:rPr>
              <a:t>Int. J. Environ. Res. Public Health. </a:t>
            </a:r>
            <a:r>
              <a:rPr lang="en-US" sz="2200" dirty="0">
                <a:latin typeface="Calibri" panose="020F0502020204030204" pitchFamily="34" charset="0"/>
                <a:cs typeface="Calibri" panose="020F0502020204030204" pitchFamily="34" charset="0"/>
              </a:rPr>
              <a:t>19(22), 15402; </a:t>
            </a:r>
            <a:r>
              <a:rPr lang="en-US" sz="2200" dirty="0">
                <a:latin typeface="Calibri" panose="020F0502020204030204" pitchFamily="34" charset="0"/>
                <a:cs typeface="Calibri" panose="020F0502020204030204" pitchFamily="34" charset="0"/>
                <a:hlinkClick r:id="rId3"/>
              </a:rPr>
              <a:t>https://doi.org/10.3390/ijerph192215402</a:t>
            </a:r>
            <a:endParaRPr lang="en-US" sz="2200" dirty="0">
              <a:latin typeface="Calibri" panose="020F0502020204030204" pitchFamily="34" charset="0"/>
              <a:cs typeface="Calibri" panose="020F0502020204030204" pitchFamily="34" charset="0"/>
            </a:endParaRPr>
          </a:p>
          <a:p>
            <a:r>
              <a:rPr lang="en-GB" sz="2400" dirty="0">
                <a:latin typeface="Arial" panose="020B0604020202020204" pitchFamily="34" charset="0"/>
                <a:cs typeface="Arial" panose="020B0604020202020204" pitchFamily="34" charset="0"/>
              </a:rPr>
              <a:t>World Health Organisation, (2023) </a:t>
            </a:r>
            <a:r>
              <a:rPr lang="en-GB" sz="2400" i="1" dirty="0">
                <a:latin typeface="Arial" panose="020B0604020202020204" pitchFamily="34" charset="0"/>
                <a:cs typeface="Arial" panose="020B0604020202020204" pitchFamily="34" charset="0"/>
              </a:rPr>
              <a:t>abuse of older people.</a:t>
            </a:r>
            <a:endParaRPr lang="en-US" sz="2200" dirty="0">
              <a:latin typeface="Calibri" panose="020F0502020204030204" pitchFamily="34" charset="0"/>
              <a:cs typeface="Calibri" panose="020F0502020204030204" pitchFamily="34" charset="0"/>
            </a:endParaRPr>
          </a:p>
          <a:p>
            <a:r>
              <a:rPr lang="en-US" sz="2200" dirty="0">
                <a:latin typeface="Calibri" panose="020F0502020204030204" pitchFamily="34" charset="0"/>
                <a:cs typeface="Calibri" panose="020F0502020204030204" pitchFamily="34" charset="0"/>
              </a:rPr>
              <a:t>Yang, J. (2023). Care home and nursing home weekly costs in the UK 2012-2020. </a:t>
            </a:r>
            <a:r>
              <a:rPr lang="en-US" sz="2200" dirty="0">
                <a:latin typeface="Calibri" panose="020F0502020204030204" pitchFamily="34" charset="0"/>
                <a:cs typeface="Calibri" panose="020F0502020204030204" pitchFamily="34" charset="0"/>
                <a:hlinkClick r:id="rId4"/>
              </a:rPr>
              <a:t>https://www.statista.com/statistics/1232713/care-home-and-nursing-home-weekly-costs-in-the-uk/</a:t>
            </a:r>
            <a:endParaRPr lang="en-US" sz="2200" dirty="0">
              <a:latin typeface="Calibri" panose="020F0502020204030204" pitchFamily="34" charset="0"/>
              <a:cs typeface="Calibri" panose="020F0502020204030204" pitchFamily="34" charset="0"/>
            </a:endParaRPr>
          </a:p>
          <a:p>
            <a:pPr marL="0" indent="0">
              <a:buNone/>
            </a:pPr>
            <a:endParaRPr lang="en-US" dirty="0"/>
          </a:p>
        </p:txBody>
      </p:sp>
      <p:sp>
        <p:nvSpPr>
          <p:cNvPr id="4" name="Rectangle 3">
            <a:extLst>
              <a:ext uri="{FF2B5EF4-FFF2-40B4-BE49-F238E27FC236}">
                <a16:creationId xmlns:a16="http://schemas.microsoft.com/office/drawing/2014/main" id="{B7F0282C-1994-0358-79FE-14406F50DB89}"/>
              </a:ext>
            </a:extLst>
          </p:cNvPr>
          <p:cNvSpPr/>
          <p:nvPr/>
        </p:nvSpPr>
        <p:spPr>
          <a:xfrm>
            <a:off x="498203" y="174200"/>
            <a:ext cx="3812262"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263489245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5C4371-B5A4-CB86-8E12-BA0FBD67B2F5}"/>
              </a:ext>
            </a:extLst>
          </p:cNvPr>
          <p:cNvSpPr>
            <a:spLocks noGrp="1"/>
          </p:cNvSpPr>
          <p:nvPr>
            <p:ph idx="1"/>
          </p:nvPr>
        </p:nvSpPr>
        <p:spPr>
          <a:xfrm>
            <a:off x="159895" y="1217957"/>
            <a:ext cx="11872210" cy="3880773"/>
          </a:xfrm>
        </p:spPr>
        <p:txBody>
          <a:bodyPr>
            <a:normAutofit fontScale="25000" lnSpcReduction="20000"/>
          </a:bodyPr>
          <a:lstStyle/>
          <a:p>
            <a:pPr marL="0" indent="0">
              <a:lnSpc>
                <a:spcPct val="120000"/>
              </a:lnSpc>
              <a:buNone/>
            </a:pPr>
            <a:r>
              <a:rPr lang="en-GB" sz="6000" b="0" i="0" dirty="0">
                <a:solidFill>
                  <a:srgbClr val="222222"/>
                </a:solidFill>
                <a:effectLst/>
                <a:highlight>
                  <a:srgbClr val="FFFFFF"/>
                </a:highlight>
                <a:latin typeface="Arial" panose="020B0604020202020204" pitchFamily="34" charset="0"/>
              </a:rPr>
              <a:t>Age, UK, (2018) loneliness research and resources, </a:t>
            </a:r>
            <a:r>
              <a:rPr lang="en-GB" sz="6000" b="0" i="1" dirty="0">
                <a:solidFill>
                  <a:srgbClr val="222222"/>
                </a:solidFill>
                <a:effectLst/>
                <a:highlight>
                  <a:srgbClr val="FFFFFF"/>
                </a:highlight>
                <a:latin typeface="Arial" panose="020B0604020202020204" pitchFamily="34" charset="0"/>
              </a:rPr>
              <a:t>social isolation and loneliness in elderly.</a:t>
            </a:r>
          </a:p>
          <a:p>
            <a:pPr marL="0" indent="0">
              <a:lnSpc>
                <a:spcPct val="120000"/>
              </a:lnSpc>
              <a:buNone/>
            </a:pPr>
            <a:endParaRPr lang="en-GB" sz="6000" dirty="0">
              <a:solidFill>
                <a:srgbClr val="222222"/>
              </a:solidFill>
              <a:highlight>
                <a:srgbClr val="FFFFFF"/>
              </a:highlight>
              <a:latin typeface="Arial" panose="020B0604020202020204" pitchFamily="34" charset="0"/>
            </a:endParaRPr>
          </a:p>
          <a:p>
            <a:pPr marL="0" indent="0">
              <a:lnSpc>
                <a:spcPct val="120000"/>
              </a:lnSpc>
              <a:buNone/>
            </a:pPr>
            <a:r>
              <a:rPr lang="en-GB" sz="6000" b="0" i="0" dirty="0">
                <a:solidFill>
                  <a:srgbClr val="222222"/>
                </a:solidFill>
                <a:effectLst/>
                <a:highlight>
                  <a:srgbClr val="FFFFFF"/>
                </a:highlight>
                <a:latin typeface="Arial" panose="020B0604020202020204" pitchFamily="34" charset="0"/>
              </a:rPr>
              <a:t>Choi, H., Irwin, M.R. and Cho, H.J., (2015). Impact of social isolation on </a:t>
            </a:r>
            <a:r>
              <a:rPr lang="en-GB" sz="6000" b="0" i="0" dirty="0" err="1">
                <a:solidFill>
                  <a:srgbClr val="222222"/>
                </a:solidFill>
                <a:effectLst/>
                <a:highlight>
                  <a:srgbClr val="FFFFFF"/>
                </a:highlight>
                <a:latin typeface="Arial" panose="020B0604020202020204" pitchFamily="34" charset="0"/>
              </a:rPr>
              <a:t>behavioral</a:t>
            </a:r>
            <a:r>
              <a:rPr lang="en-GB" sz="6000" b="0" i="0" dirty="0">
                <a:solidFill>
                  <a:srgbClr val="222222"/>
                </a:solidFill>
                <a:effectLst/>
                <a:highlight>
                  <a:srgbClr val="FFFFFF"/>
                </a:highlight>
                <a:latin typeface="Arial" panose="020B0604020202020204" pitchFamily="34" charset="0"/>
              </a:rPr>
              <a:t> health in elderly: Systematic review. </a:t>
            </a:r>
            <a:r>
              <a:rPr lang="en-GB" sz="6000" b="0" i="1" dirty="0">
                <a:solidFill>
                  <a:srgbClr val="222222"/>
                </a:solidFill>
                <a:effectLst/>
                <a:highlight>
                  <a:srgbClr val="FFFFFF"/>
                </a:highlight>
                <a:latin typeface="Arial" panose="020B0604020202020204" pitchFamily="34" charset="0"/>
              </a:rPr>
              <a:t>World journal of psychiatry</a:t>
            </a:r>
            <a:r>
              <a:rPr lang="en-GB" sz="6000" b="0" i="0" dirty="0">
                <a:solidFill>
                  <a:srgbClr val="222222"/>
                </a:solidFill>
                <a:effectLst/>
                <a:highlight>
                  <a:srgbClr val="FFFFFF"/>
                </a:highlight>
                <a:latin typeface="Arial" panose="020B0604020202020204" pitchFamily="34" charset="0"/>
              </a:rPr>
              <a:t>, </a:t>
            </a:r>
            <a:r>
              <a:rPr lang="en-GB" sz="6000" b="0" i="1" dirty="0">
                <a:solidFill>
                  <a:srgbClr val="222222"/>
                </a:solidFill>
                <a:effectLst/>
                <a:highlight>
                  <a:srgbClr val="FFFFFF"/>
                </a:highlight>
                <a:latin typeface="Arial" panose="020B0604020202020204" pitchFamily="34" charset="0"/>
              </a:rPr>
              <a:t>5</a:t>
            </a:r>
            <a:r>
              <a:rPr lang="en-GB" sz="6000" b="0" i="0" dirty="0">
                <a:solidFill>
                  <a:srgbClr val="222222"/>
                </a:solidFill>
                <a:effectLst/>
                <a:highlight>
                  <a:srgbClr val="FFFFFF"/>
                </a:highlight>
                <a:latin typeface="Arial" panose="020B0604020202020204" pitchFamily="34" charset="0"/>
              </a:rPr>
              <a:t>(4), p.432.</a:t>
            </a:r>
          </a:p>
          <a:p>
            <a:pPr marL="0" indent="0">
              <a:lnSpc>
                <a:spcPct val="120000"/>
              </a:lnSpc>
              <a:buNone/>
            </a:pPr>
            <a:endParaRPr lang="en-GB" sz="6000" b="0" i="0" dirty="0">
              <a:solidFill>
                <a:srgbClr val="222222"/>
              </a:solidFill>
              <a:effectLst/>
              <a:highlight>
                <a:srgbClr val="FFFFFF"/>
              </a:highlight>
              <a:latin typeface="Arial" panose="020B0604020202020204" pitchFamily="34" charset="0"/>
            </a:endParaRPr>
          </a:p>
          <a:p>
            <a:pPr marL="0" indent="0">
              <a:lnSpc>
                <a:spcPct val="120000"/>
              </a:lnSpc>
              <a:buNone/>
            </a:pPr>
            <a:r>
              <a:rPr lang="en-GB" sz="6000" b="0" i="0" dirty="0" err="1">
                <a:solidFill>
                  <a:srgbClr val="222222"/>
                </a:solidFill>
                <a:effectLst/>
                <a:highlight>
                  <a:srgbClr val="FFFFFF"/>
                </a:highlight>
                <a:latin typeface="Arial" panose="020B0604020202020204" pitchFamily="34" charset="0"/>
              </a:rPr>
              <a:t>Ciulla</a:t>
            </a:r>
            <a:r>
              <a:rPr lang="en-GB" sz="6000" b="0" i="0" dirty="0">
                <a:solidFill>
                  <a:srgbClr val="222222"/>
                </a:solidFill>
                <a:effectLst/>
                <a:highlight>
                  <a:srgbClr val="FFFFFF"/>
                </a:highlight>
                <a:latin typeface="Arial" panose="020B0604020202020204" pitchFamily="34" charset="0"/>
              </a:rPr>
              <a:t>, M., Marinelli, L., Di </a:t>
            </a:r>
            <a:r>
              <a:rPr lang="en-GB" sz="6000" b="0" i="0" dirty="0" err="1">
                <a:solidFill>
                  <a:srgbClr val="222222"/>
                </a:solidFill>
                <a:effectLst/>
                <a:highlight>
                  <a:srgbClr val="FFFFFF"/>
                </a:highlight>
                <a:latin typeface="Arial" panose="020B0604020202020204" pitchFamily="34" charset="0"/>
              </a:rPr>
              <a:t>Biase</a:t>
            </a:r>
            <a:r>
              <a:rPr lang="en-GB" sz="6000" b="0" i="0" dirty="0">
                <a:solidFill>
                  <a:srgbClr val="222222"/>
                </a:solidFill>
                <a:effectLst/>
                <a:highlight>
                  <a:srgbClr val="FFFFFF"/>
                </a:highlight>
                <a:latin typeface="Arial" panose="020B0604020202020204" pitchFamily="34" charset="0"/>
              </a:rPr>
              <a:t>, G., Cacciatore, I., </a:t>
            </a:r>
            <a:r>
              <a:rPr lang="en-GB" sz="6000" b="0" i="0" dirty="0" err="1">
                <a:solidFill>
                  <a:srgbClr val="222222"/>
                </a:solidFill>
                <a:effectLst/>
                <a:highlight>
                  <a:srgbClr val="FFFFFF"/>
                </a:highlight>
                <a:latin typeface="Arial" panose="020B0604020202020204" pitchFamily="34" charset="0"/>
              </a:rPr>
              <a:t>Santoleri</a:t>
            </a:r>
            <a:r>
              <a:rPr lang="en-GB" sz="6000" b="0" i="0" dirty="0">
                <a:solidFill>
                  <a:srgbClr val="222222"/>
                </a:solidFill>
                <a:effectLst/>
                <a:highlight>
                  <a:srgbClr val="FFFFFF"/>
                </a:highlight>
                <a:latin typeface="Arial" panose="020B0604020202020204" pitchFamily="34" charset="0"/>
              </a:rPr>
              <a:t>, F., </a:t>
            </a:r>
            <a:r>
              <a:rPr lang="en-GB" sz="6000" b="0" i="0" dirty="0" err="1">
                <a:solidFill>
                  <a:srgbClr val="222222"/>
                </a:solidFill>
                <a:effectLst/>
                <a:highlight>
                  <a:srgbClr val="FFFFFF"/>
                </a:highlight>
                <a:latin typeface="Arial" panose="020B0604020202020204" pitchFamily="34" charset="0"/>
              </a:rPr>
              <a:t>Costantini</a:t>
            </a:r>
            <a:r>
              <a:rPr lang="en-GB" sz="6000" b="0" i="0" dirty="0">
                <a:solidFill>
                  <a:srgbClr val="222222"/>
                </a:solidFill>
                <a:effectLst/>
                <a:highlight>
                  <a:srgbClr val="FFFFFF"/>
                </a:highlight>
                <a:latin typeface="Arial" panose="020B0604020202020204" pitchFamily="34" charset="0"/>
              </a:rPr>
              <a:t>, A., </a:t>
            </a:r>
            <a:r>
              <a:rPr lang="en-GB" sz="6000" b="0" i="0" dirty="0" err="1">
                <a:solidFill>
                  <a:srgbClr val="222222"/>
                </a:solidFill>
                <a:effectLst/>
                <a:highlight>
                  <a:srgbClr val="FFFFFF"/>
                </a:highlight>
                <a:latin typeface="Arial" panose="020B0604020202020204" pitchFamily="34" charset="0"/>
              </a:rPr>
              <a:t>Dimmito</a:t>
            </a:r>
            <a:r>
              <a:rPr lang="en-GB" sz="6000" b="0" i="0" dirty="0">
                <a:solidFill>
                  <a:srgbClr val="222222"/>
                </a:solidFill>
                <a:effectLst/>
                <a:highlight>
                  <a:srgbClr val="FFFFFF"/>
                </a:highlight>
                <a:latin typeface="Arial" panose="020B0604020202020204" pitchFamily="34" charset="0"/>
              </a:rPr>
              <a:t>, M.P. and Di Stefano, A., (2023), February. Healthcare systems across Europe and the US: the managed entry agreements experience. In </a:t>
            </a:r>
            <a:r>
              <a:rPr lang="en-GB" sz="6000" b="0" i="1" dirty="0">
                <a:solidFill>
                  <a:srgbClr val="222222"/>
                </a:solidFill>
                <a:effectLst/>
                <a:highlight>
                  <a:srgbClr val="FFFFFF"/>
                </a:highlight>
                <a:latin typeface="Arial" panose="020B0604020202020204" pitchFamily="34" charset="0"/>
              </a:rPr>
              <a:t>Healthcare</a:t>
            </a:r>
            <a:r>
              <a:rPr lang="en-GB" sz="6000" b="0" i="0" dirty="0">
                <a:solidFill>
                  <a:srgbClr val="222222"/>
                </a:solidFill>
                <a:effectLst/>
                <a:highlight>
                  <a:srgbClr val="FFFFFF"/>
                </a:highlight>
                <a:latin typeface="Arial" panose="020B0604020202020204" pitchFamily="34" charset="0"/>
              </a:rPr>
              <a:t> (Vol. 11, No. 3, p. 447). MDPI.</a:t>
            </a:r>
          </a:p>
          <a:p>
            <a:pPr marL="0" indent="0">
              <a:lnSpc>
                <a:spcPct val="120000"/>
              </a:lnSpc>
              <a:buNone/>
            </a:pPr>
            <a:endParaRPr lang="en-GB" sz="6000" b="0" i="0" dirty="0">
              <a:solidFill>
                <a:srgbClr val="222222"/>
              </a:solidFill>
              <a:effectLst/>
              <a:highlight>
                <a:srgbClr val="FFFFFF"/>
              </a:highlight>
              <a:latin typeface="Arial" panose="020B0604020202020204" pitchFamily="34" charset="0"/>
            </a:endParaRPr>
          </a:p>
          <a:p>
            <a:pPr marL="0" indent="0">
              <a:lnSpc>
                <a:spcPct val="120000"/>
              </a:lnSpc>
              <a:buNone/>
            </a:pPr>
            <a:r>
              <a:rPr lang="en-GB" sz="6000" b="0" i="0" dirty="0" err="1">
                <a:solidFill>
                  <a:srgbClr val="222222"/>
                </a:solidFill>
                <a:effectLst/>
                <a:highlight>
                  <a:srgbClr val="FFFFFF"/>
                </a:highlight>
                <a:latin typeface="Arial" panose="020B0604020202020204" pitchFamily="34" charset="0"/>
              </a:rPr>
              <a:t>Gawel</a:t>
            </a:r>
            <a:r>
              <a:rPr lang="en-GB" sz="6000" b="0" i="0" dirty="0">
                <a:solidFill>
                  <a:srgbClr val="222222"/>
                </a:solidFill>
                <a:effectLst/>
                <a:highlight>
                  <a:srgbClr val="FFFFFF"/>
                </a:highlight>
                <a:latin typeface="Arial" panose="020B0604020202020204" pitchFamily="34" charset="0"/>
              </a:rPr>
              <a:t>, J.E., (2019). Herzberg's theory of motivation and Maslow's hierarchy of needs. </a:t>
            </a:r>
            <a:r>
              <a:rPr lang="en-GB" sz="6000" b="0" i="1" dirty="0">
                <a:solidFill>
                  <a:srgbClr val="222222"/>
                </a:solidFill>
                <a:effectLst/>
                <a:highlight>
                  <a:srgbClr val="FFFFFF"/>
                </a:highlight>
                <a:latin typeface="Arial" panose="020B0604020202020204" pitchFamily="34" charset="0"/>
              </a:rPr>
              <a:t>Practical Assessment, Research, and Evaluation</a:t>
            </a:r>
            <a:r>
              <a:rPr lang="en-GB" sz="6000" b="0" i="0" dirty="0">
                <a:solidFill>
                  <a:srgbClr val="222222"/>
                </a:solidFill>
                <a:effectLst/>
                <a:highlight>
                  <a:srgbClr val="FFFFFF"/>
                </a:highlight>
                <a:latin typeface="Arial" panose="020B0604020202020204" pitchFamily="34" charset="0"/>
              </a:rPr>
              <a:t>, </a:t>
            </a:r>
            <a:r>
              <a:rPr lang="en-GB" sz="6000" b="0" i="1" dirty="0">
                <a:solidFill>
                  <a:srgbClr val="222222"/>
                </a:solidFill>
                <a:effectLst/>
                <a:highlight>
                  <a:srgbClr val="FFFFFF"/>
                </a:highlight>
                <a:latin typeface="Arial" panose="020B0604020202020204" pitchFamily="34" charset="0"/>
              </a:rPr>
              <a:t>5</a:t>
            </a:r>
            <a:r>
              <a:rPr lang="en-GB" sz="6000" b="0" i="0" dirty="0">
                <a:solidFill>
                  <a:srgbClr val="222222"/>
                </a:solidFill>
                <a:effectLst/>
                <a:highlight>
                  <a:srgbClr val="FFFFFF"/>
                </a:highlight>
                <a:latin typeface="Arial" panose="020B0604020202020204" pitchFamily="34" charset="0"/>
              </a:rPr>
              <a:t>(1), p.11.</a:t>
            </a:r>
          </a:p>
          <a:p>
            <a:pPr marL="0" indent="0">
              <a:lnSpc>
                <a:spcPct val="120000"/>
              </a:lnSpc>
              <a:buNone/>
            </a:pPr>
            <a:endParaRPr lang="en-GB" sz="6000" b="0" i="0" dirty="0">
              <a:solidFill>
                <a:srgbClr val="222222"/>
              </a:solidFill>
              <a:effectLst/>
              <a:highlight>
                <a:srgbClr val="FFFFFF"/>
              </a:highlight>
              <a:latin typeface="Arial" panose="020B0604020202020204" pitchFamily="34" charset="0"/>
            </a:endParaRPr>
          </a:p>
          <a:p>
            <a:pPr marL="0" indent="0">
              <a:lnSpc>
                <a:spcPct val="120000"/>
              </a:lnSpc>
              <a:buNone/>
            </a:pPr>
            <a:r>
              <a:rPr lang="en-GB" sz="6000" b="0" i="0" dirty="0" err="1">
                <a:solidFill>
                  <a:srgbClr val="222222"/>
                </a:solidFill>
                <a:effectLst/>
                <a:highlight>
                  <a:srgbClr val="FFFFFF"/>
                </a:highlight>
                <a:latin typeface="Arial" panose="020B0604020202020204" pitchFamily="34" charset="0"/>
              </a:rPr>
              <a:t>Griebeler</a:t>
            </a:r>
            <a:r>
              <a:rPr lang="en-GB" sz="6000" b="0" i="0" dirty="0">
                <a:solidFill>
                  <a:srgbClr val="222222"/>
                </a:solidFill>
                <a:effectLst/>
                <a:highlight>
                  <a:srgbClr val="FFFFFF"/>
                </a:highlight>
                <a:latin typeface="Arial" panose="020B0604020202020204" pitchFamily="34" charset="0"/>
              </a:rPr>
              <a:t> Cordeiro, F.R., Oliveira, S., </a:t>
            </a:r>
            <a:r>
              <a:rPr lang="en-GB" sz="6000" b="0" i="0" dirty="0" err="1">
                <a:solidFill>
                  <a:srgbClr val="222222"/>
                </a:solidFill>
                <a:effectLst/>
                <a:highlight>
                  <a:srgbClr val="FFFFFF"/>
                </a:highlight>
                <a:latin typeface="Arial" panose="020B0604020202020204" pitchFamily="34" charset="0"/>
              </a:rPr>
              <a:t>Zeppini</a:t>
            </a:r>
            <a:r>
              <a:rPr lang="en-GB" sz="6000" b="0" i="0" dirty="0">
                <a:solidFill>
                  <a:srgbClr val="222222"/>
                </a:solidFill>
                <a:effectLst/>
                <a:highlight>
                  <a:srgbClr val="FFFFFF"/>
                </a:highlight>
                <a:latin typeface="Arial" panose="020B0604020202020204" pitchFamily="34" charset="0"/>
              </a:rPr>
              <a:t> Giudice, J., Pellegrini Fernandes, V. and Timm Oliveira, A., (2020). Definitions for “palliative </a:t>
            </a:r>
            <a:r>
              <a:rPr lang="en-GB" sz="6000" b="0" i="0" dirty="0" err="1">
                <a:solidFill>
                  <a:srgbClr val="222222"/>
                </a:solidFill>
                <a:effectLst/>
                <a:highlight>
                  <a:srgbClr val="FFFFFF"/>
                </a:highlight>
                <a:latin typeface="Arial" panose="020B0604020202020204" pitchFamily="34" charset="0"/>
              </a:rPr>
              <a:t>care”,“end</a:t>
            </a:r>
            <a:r>
              <a:rPr lang="en-GB" sz="6000" b="0" i="0" dirty="0">
                <a:solidFill>
                  <a:srgbClr val="222222"/>
                </a:solidFill>
                <a:effectLst/>
                <a:highlight>
                  <a:srgbClr val="FFFFFF"/>
                </a:highlight>
                <a:latin typeface="Arial" panose="020B0604020202020204" pitchFamily="34" charset="0"/>
              </a:rPr>
              <a:t>-of-life” and “terminally ill” in oncology: a scoping review. </a:t>
            </a:r>
            <a:r>
              <a:rPr lang="en-GB" sz="6000" b="0" i="1" dirty="0" err="1">
                <a:solidFill>
                  <a:srgbClr val="222222"/>
                </a:solidFill>
                <a:effectLst/>
                <a:highlight>
                  <a:srgbClr val="FFFFFF"/>
                </a:highlight>
                <a:latin typeface="Arial" panose="020B0604020202020204" pitchFamily="34" charset="0"/>
              </a:rPr>
              <a:t>Enfermería</a:t>
            </a:r>
            <a:r>
              <a:rPr lang="en-GB" sz="6000" b="0" i="1" dirty="0">
                <a:solidFill>
                  <a:srgbClr val="222222"/>
                </a:solidFill>
                <a:effectLst/>
                <a:highlight>
                  <a:srgbClr val="FFFFFF"/>
                </a:highlight>
                <a:latin typeface="Arial" panose="020B0604020202020204" pitchFamily="34" charset="0"/>
              </a:rPr>
              <a:t>: </a:t>
            </a:r>
            <a:r>
              <a:rPr lang="en-GB" sz="6000" b="0" i="1" dirty="0" err="1">
                <a:solidFill>
                  <a:srgbClr val="222222"/>
                </a:solidFill>
                <a:effectLst/>
                <a:highlight>
                  <a:srgbClr val="FFFFFF"/>
                </a:highlight>
                <a:latin typeface="Arial" panose="020B0604020202020204" pitchFamily="34" charset="0"/>
              </a:rPr>
              <a:t>Cuidados</a:t>
            </a:r>
            <a:r>
              <a:rPr lang="en-GB" sz="6000" b="0" i="1" dirty="0">
                <a:solidFill>
                  <a:srgbClr val="222222"/>
                </a:solidFill>
                <a:effectLst/>
                <a:highlight>
                  <a:srgbClr val="FFFFFF"/>
                </a:highlight>
                <a:latin typeface="Arial" panose="020B0604020202020204" pitchFamily="34" charset="0"/>
              </a:rPr>
              <a:t> </a:t>
            </a:r>
            <a:r>
              <a:rPr lang="en-GB" sz="6000" b="0" i="1" dirty="0" err="1">
                <a:solidFill>
                  <a:srgbClr val="222222"/>
                </a:solidFill>
                <a:effectLst/>
                <a:highlight>
                  <a:srgbClr val="FFFFFF"/>
                </a:highlight>
                <a:latin typeface="Arial" panose="020B0604020202020204" pitchFamily="34" charset="0"/>
              </a:rPr>
              <a:t>Humanizados</a:t>
            </a:r>
            <a:r>
              <a:rPr lang="en-GB" sz="6000" b="0" i="0" dirty="0">
                <a:solidFill>
                  <a:srgbClr val="222222"/>
                </a:solidFill>
                <a:effectLst/>
                <a:highlight>
                  <a:srgbClr val="FFFFFF"/>
                </a:highlight>
                <a:latin typeface="Arial" panose="020B0604020202020204" pitchFamily="34" charset="0"/>
              </a:rPr>
              <a:t>, </a:t>
            </a:r>
            <a:r>
              <a:rPr lang="en-GB" sz="6000" b="0" i="1" dirty="0">
                <a:solidFill>
                  <a:srgbClr val="222222"/>
                </a:solidFill>
                <a:effectLst/>
                <a:highlight>
                  <a:srgbClr val="FFFFFF"/>
                </a:highlight>
                <a:latin typeface="Arial" panose="020B0604020202020204" pitchFamily="34" charset="0"/>
              </a:rPr>
              <a:t>9</a:t>
            </a:r>
            <a:r>
              <a:rPr lang="en-GB" sz="6000" b="0" i="0" dirty="0">
                <a:solidFill>
                  <a:srgbClr val="222222"/>
                </a:solidFill>
                <a:effectLst/>
                <a:highlight>
                  <a:srgbClr val="FFFFFF"/>
                </a:highlight>
                <a:latin typeface="Arial" panose="020B0604020202020204" pitchFamily="34" charset="0"/>
              </a:rPr>
              <a:t>(2), pp.205-228.</a:t>
            </a:r>
          </a:p>
          <a:p>
            <a:pPr marL="0" indent="0">
              <a:lnSpc>
                <a:spcPct val="120000"/>
              </a:lnSpc>
              <a:buNone/>
            </a:pPr>
            <a:r>
              <a:rPr lang="en-GB" sz="6000" b="0" i="0" dirty="0">
                <a:solidFill>
                  <a:srgbClr val="222222"/>
                </a:solidFill>
                <a:effectLst/>
                <a:highlight>
                  <a:srgbClr val="FFFFFF"/>
                </a:highlight>
                <a:latin typeface="Arial" panose="020B0604020202020204" pitchFamily="34" charset="0"/>
              </a:rPr>
              <a:t>Giordano, C., (2021). The professionalisation of domiciliary care for the elderly: a comparison between public and private care service providers in Belgium. </a:t>
            </a:r>
            <a:r>
              <a:rPr lang="en-GB" sz="6000" b="0" i="1" dirty="0">
                <a:solidFill>
                  <a:srgbClr val="222222"/>
                </a:solidFill>
                <a:effectLst/>
                <a:highlight>
                  <a:srgbClr val="FFFFFF"/>
                </a:highlight>
                <a:latin typeface="Arial" panose="020B0604020202020204" pitchFamily="34" charset="0"/>
              </a:rPr>
              <a:t>International Journal of Sociology and Social Policy</a:t>
            </a:r>
            <a:r>
              <a:rPr lang="en-GB" sz="6000" b="0" i="0" dirty="0">
                <a:solidFill>
                  <a:srgbClr val="222222"/>
                </a:solidFill>
                <a:effectLst/>
                <a:highlight>
                  <a:srgbClr val="FFFFFF"/>
                </a:highlight>
                <a:latin typeface="Arial" panose="020B0604020202020204" pitchFamily="34" charset="0"/>
              </a:rPr>
              <a:t>, </a:t>
            </a:r>
            <a:r>
              <a:rPr lang="en-GB" sz="6000" b="0" i="1" dirty="0">
                <a:solidFill>
                  <a:srgbClr val="222222"/>
                </a:solidFill>
                <a:effectLst/>
                <a:highlight>
                  <a:srgbClr val="FFFFFF"/>
                </a:highlight>
                <a:latin typeface="Arial" panose="020B0604020202020204" pitchFamily="34" charset="0"/>
              </a:rPr>
              <a:t>41</a:t>
            </a:r>
            <a:r>
              <a:rPr lang="en-GB" sz="6000" b="0" i="0" dirty="0">
                <a:solidFill>
                  <a:srgbClr val="222222"/>
                </a:solidFill>
                <a:effectLst/>
                <a:highlight>
                  <a:srgbClr val="FFFFFF"/>
                </a:highlight>
                <a:latin typeface="Arial" panose="020B0604020202020204" pitchFamily="34" charset="0"/>
              </a:rPr>
              <a:t>(9/10), pp.1072-1088.</a:t>
            </a:r>
          </a:p>
          <a:p>
            <a:pPr marL="0" indent="0">
              <a:buNone/>
            </a:pPr>
            <a:endParaRPr lang="en-GB" sz="5600" dirty="0">
              <a:solidFill>
                <a:srgbClr val="222222"/>
              </a:solidFill>
              <a:highlight>
                <a:srgbClr val="FFFFFF"/>
              </a:highlight>
              <a:latin typeface="Arial" panose="020B0604020202020204" pitchFamily="34" charset="0"/>
            </a:endParaRPr>
          </a:p>
          <a:p>
            <a:pPr marL="0" indent="0">
              <a:buNone/>
            </a:pPr>
            <a:endParaRPr lang="en-GB" sz="1800" b="0" i="1" dirty="0">
              <a:solidFill>
                <a:srgbClr val="222222"/>
              </a:solidFill>
              <a:effectLst/>
              <a:highlight>
                <a:srgbClr val="FFFFFF"/>
              </a:highlight>
              <a:latin typeface="Arial" panose="020B0604020202020204" pitchFamily="34" charset="0"/>
            </a:endParaRPr>
          </a:p>
          <a:p>
            <a:endParaRPr lang="en-GB" dirty="0"/>
          </a:p>
        </p:txBody>
      </p:sp>
      <p:sp>
        <p:nvSpPr>
          <p:cNvPr id="4" name="Rectangle 3">
            <a:extLst>
              <a:ext uri="{FF2B5EF4-FFF2-40B4-BE49-F238E27FC236}">
                <a16:creationId xmlns:a16="http://schemas.microsoft.com/office/drawing/2014/main" id="{BA98FAF0-BBF6-AA0A-9AF5-EE4C9966BB80}"/>
              </a:ext>
            </a:extLst>
          </p:cNvPr>
          <p:cNvSpPr/>
          <p:nvPr/>
        </p:nvSpPr>
        <p:spPr>
          <a:xfrm>
            <a:off x="3363139" y="0"/>
            <a:ext cx="5139692" cy="1754326"/>
          </a:xfrm>
          <a:prstGeom prst="rect">
            <a:avLst/>
          </a:prstGeom>
          <a:noFill/>
        </p:spPr>
        <p:txBody>
          <a:bodyPr wrap="squar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p>
        </p:txBody>
      </p:sp>
    </p:spTree>
    <p:extLst>
      <p:ext uri="{BB962C8B-B14F-4D97-AF65-F5344CB8AC3E}">
        <p14:creationId xmlns:p14="http://schemas.microsoft.com/office/powerpoint/2010/main" val="1595827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53158AD-DBF2-3152-B7DE-1DCE52EDA407}"/>
              </a:ext>
            </a:extLst>
          </p:cNvPr>
          <p:cNvSpPr txBox="1"/>
          <p:nvPr/>
        </p:nvSpPr>
        <p:spPr>
          <a:xfrm>
            <a:off x="0" y="1102495"/>
            <a:ext cx="12216984" cy="6617196"/>
          </a:xfrm>
          <a:prstGeom prst="rect">
            <a:avLst/>
          </a:prstGeom>
          <a:noFill/>
        </p:spPr>
        <p:txBody>
          <a:bodyPr wrap="square" rtlCol="0">
            <a:spAutoFit/>
          </a:bodyPr>
          <a:lstStyle/>
          <a:p>
            <a:pPr marL="0" indent="0">
              <a:buNone/>
            </a:pPr>
            <a:endParaRPr lang="en-GB" sz="1500" dirty="0">
              <a:solidFill>
                <a:srgbClr val="222222"/>
              </a:solidFill>
              <a:highlight>
                <a:srgbClr val="FFFFFF"/>
              </a:highlight>
              <a:latin typeface="Arial" panose="020B0604020202020204" pitchFamily="34" charset="0"/>
            </a:endParaRPr>
          </a:p>
          <a:p>
            <a:pPr marL="0" indent="0">
              <a:lnSpc>
                <a:spcPct val="120000"/>
              </a:lnSpc>
              <a:buNone/>
            </a:pPr>
            <a:r>
              <a:rPr lang="en-GB" sz="1500" b="0" i="0" dirty="0">
                <a:solidFill>
                  <a:srgbClr val="222222"/>
                </a:solidFill>
                <a:effectLst/>
                <a:highlight>
                  <a:srgbClr val="FFFFFF"/>
                </a:highlight>
                <a:latin typeface="Arial" panose="020B0604020202020204" pitchFamily="34" charset="0"/>
              </a:rPr>
              <a:t>Hale, A.J., Ricotta, D.N., Freed, J., Smith, C.C. and Huang, G.C., (2019). Adapting Maslow's hierarchy of needs as a </a:t>
            </a:r>
          </a:p>
          <a:p>
            <a:pPr marL="0" indent="0">
              <a:lnSpc>
                <a:spcPct val="120000"/>
              </a:lnSpc>
              <a:buNone/>
            </a:pPr>
            <a:r>
              <a:rPr lang="en-GB" sz="1500" b="0" i="0" dirty="0">
                <a:solidFill>
                  <a:srgbClr val="222222"/>
                </a:solidFill>
                <a:effectLst/>
                <a:highlight>
                  <a:srgbClr val="FFFFFF"/>
                </a:highlight>
                <a:latin typeface="Arial" panose="020B0604020202020204" pitchFamily="34" charset="0"/>
              </a:rPr>
              <a:t>framework for resident wellness. </a:t>
            </a:r>
            <a:r>
              <a:rPr lang="en-GB" sz="1500" b="0" i="1" dirty="0">
                <a:solidFill>
                  <a:srgbClr val="222222"/>
                </a:solidFill>
                <a:effectLst/>
                <a:highlight>
                  <a:srgbClr val="FFFFFF"/>
                </a:highlight>
                <a:latin typeface="Arial" panose="020B0604020202020204" pitchFamily="34" charset="0"/>
              </a:rPr>
              <a:t>Teaching and learning in medicine</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31</a:t>
            </a:r>
            <a:r>
              <a:rPr lang="en-GB" sz="1500" b="0" i="0" dirty="0">
                <a:solidFill>
                  <a:srgbClr val="222222"/>
                </a:solidFill>
                <a:effectLst/>
                <a:highlight>
                  <a:srgbClr val="FFFFFF"/>
                </a:highlight>
                <a:latin typeface="Arial" panose="020B0604020202020204" pitchFamily="34" charset="0"/>
              </a:rPr>
              <a:t>(1), pp.109-118.</a:t>
            </a:r>
          </a:p>
          <a:p>
            <a:pPr marL="0" indent="0">
              <a:lnSpc>
                <a:spcPct val="120000"/>
              </a:lnSpc>
              <a:buNone/>
            </a:pPr>
            <a:r>
              <a:rPr lang="en-GB" sz="1500" b="0" i="0" dirty="0">
                <a:solidFill>
                  <a:srgbClr val="222222"/>
                </a:solidFill>
                <a:effectLst/>
                <a:highlight>
                  <a:srgbClr val="FFFFFF"/>
                </a:highlight>
                <a:latin typeface="Arial" panose="020B0604020202020204" pitchFamily="34" charset="0"/>
              </a:rPr>
              <a:t>.</a:t>
            </a:r>
          </a:p>
          <a:p>
            <a:pPr marL="0" indent="0">
              <a:buNone/>
            </a:pPr>
            <a:r>
              <a:rPr lang="en-GB" sz="1500" b="0" i="0" dirty="0" err="1">
                <a:solidFill>
                  <a:srgbClr val="222222"/>
                </a:solidFill>
                <a:effectLst/>
                <a:highlight>
                  <a:srgbClr val="FFFFFF"/>
                </a:highlight>
                <a:latin typeface="Arial" panose="020B0604020202020204" pitchFamily="34" charset="0"/>
              </a:rPr>
              <a:t>Howel</a:t>
            </a:r>
            <a:r>
              <a:rPr lang="en-GB" sz="1500" b="0" i="0" dirty="0">
                <a:solidFill>
                  <a:srgbClr val="222222"/>
                </a:solidFill>
                <a:effectLst/>
                <a:highlight>
                  <a:srgbClr val="FFFFFF"/>
                </a:highlight>
                <a:latin typeface="Arial" panose="020B0604020202020204" pitchFamily="34" charset="0"/>
              </a:rPr>
              <a:t>, D., Moffatt, S., Haighton, C., Bryant, A., Becker, F., Steer, M., Lawson, S., </a:t>
            </a:r>
            <a:r>
              <a:rPr lang="en-GB" sz="1500" b="0" i="0" dirty="0" err="1">
                <a:solidFill>
                  <a:srgbClr val="222222"/>
                </a:solidFill>
                <a:effectLst/>
                <a:highlight>
                  <a:srgbClr val="FFFFFF"/>
                </a:highlight>
                <a:latin typeface="Arial" panose="020B0604020202020204" pitchFamily="34" charset="0"/>
              </a:rPr>
              <a:t>Aspray</a:t>
            </a:r>
            <a:r>
              <a:rPr lang="en-GB" sz="1500" b="0" i="0" dirty="0">
                <a:solidFill>
                  <a:srgbClr val="222222"/>
                </a:solidFill>
                <a:effectLst/>
                <a:highlight>
                  <a:srgbClr val="FFFFFF"/>
                </a:highlight>
                <a:latin typeface="Arial" panose="020B0604020202020204" pitchFamily="34" charset="0"/>
              </a:rPr>
              <a:t>, T., Milne, E.M., Vale, L. and McColl, E., (2019). Does domiciliary welfare rights advice improve health-related quality of life in independent-living, socio-economically disadvantaged people aged≥ 60 years? Randomised controlled trial, economic and process evaluations in the North East of England. </a:t>
            </a:r>
            <a:r>
              <a:rPr lang="en-GB" sz="1500" b="0" i="1" dirty="0" err="1">
                <a:solidFill>
                  <a:srgbClr val="222222"/>
                </a:solidFill>
                <a:effectLst/>
                <a:highlight>
                  <a:srgbClr val="FFFFFF"/>
                </a:highlight>
                <a:latin typeface="Arial" panose="020B0604020202020204" pitchFamily="34" charset="0"/>
              </a:rPr>
              <a:t>PLoS</a:t>
            </a:r>
            <a:r>
              <a:rPr lang="en-GB" sz="1500" b="0" i="1" dirty="0">
                <a:solidFill>
                  <a:srgbClr val="222222"/>
                </a:solidFill>
                <a:effectLst/>
                <a:highlight>
                  <a:srgbClr val="FFFFFF"/>
                </a:highlight>
                <a:latin typeface="Arial" panose="020B0604020202020204" pitchFamily="34" charset="0"/>
              </a:rPr>
              <a:t> One</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14</a:t>
            </a:r>
            <a:r>
              <a:rPr lang="en-GB" sz="1500" b="0" i="0" dirty="0">
                <a:solidFill>
                  <a:srgbClr val="222222"/>
                </a:solidFill>
                <a:effectLst/>
                <a:highlight>
                  <a:srgbClr val="FFFFFF"/>
                </a:highlight>
                <a:latin typeface="Arial" panose="020B0604020202020204" pitchFamily="34" charset="0"/>
              </a:rPr>
              <a:t>(1), p.e0209560.</a:t>
            </a:r>
          </a:p>
          <a:p>
            <a:pPr marL="0" indent="0">
              <a:buNone/>
            </a:pPr>
            <a:endParaRPr lang="en-GB" sz="1500" dirty="0">
              <a:solidFill>
                <a:srgbClr val="222222"/>
              </a:solidFill>
              <a:highlight>
                <a:srgbClr val="FFFFFF"/>
              </a:highlight>
              <a:latin typeface="Arial" panose="020B0604020202020204" pitchFamily="34" charset="0"/>
            </a:endParaRPr>
          </a:p>
          <a:p>
            <a:pPr marL="0" indent="0">
              <a:buNone/>
            </a:pPr>
            <a:r>
              <a:rPr lang="en-GB" sz="1500" b="0" i="0" dirty="0" err="1">
                <a:solidFill>
                  <a:srgbClr val="222222"/>
                </a:solidFill>
                <a:effectLst/>
                <a:highlight>
                  <a:srgbClr val="FFFFFF"/>
                </a:highlight>
                <a:latin typeface="Arial" panose="020B0604020202020204" pitchFamily="34" charset="0"/>
              </a:rPr>
              <a:t>Hallenbeck</a:t>
            </a:r>
            <a:r>
              <a:rPr lang="en-GB" sz="1500" b="0" i="0" dirty="0">
                <a:solidFill>
                  <a:srgbClr val="222222"/>
                </a:solidFill>
                <a:effectLst/>
                <a:highlight>
                  <a:srgbClr val="FFFFFF"/>
                </a:highlight>
                <a:latin typeface="Arial" panose="020B0604020202020204" pitchFamily="34" charset="0"/>
              </a:rPr>
              <a:t>, J.L. and </a:t>
            </a:r>
            <a:r>
              <a:rPr lang="en-GB" sz="1500" b="0" i="0" dirty="0" err="1">
                <a:solidFill>
                  <a:srgbClr val="222222"/>
                </a:solidFill>
                <a:effectLst/>
                <a:highlight>
                  <a:srgbClr val="FFFFFF"/>
                </a:highlight>
                <a:latin typeface="Arial" panose="020B0604020202020204" pitchFamily="34" charset="0"/>
              </a:rPr>
              <a:t>Hallenbeck</a:t>
            </a:r>
            <a:r>
              <a:rPr lang="en-GB" sz="1500" b="0" i="0" dirty="0">
                <a:solidFill>
                  <a:srgbClr val="222222"/>
                </a:solidFill>
                <a:effectLst/>
                <a:highlight>
                  <a:srgbClr val="FFFFFF"/>
                </a:highlight>
                <a:latin typeface="Arial" panose="020B0604020202020204" pitchFamily="34" charset="0"/>
              </a:rPr>
              <a:t>, J., (2022). </a:t>
            </a:r>
            <a:r>
              <a:rPr lang="en-GB" sz="1500" b="0" i="1" dirty="0">
                <a:solidFill>
                  <a:srgbClr val="222222"/>
                </a:solidFill>
                <a:effectLst/>
                <a:highlight>
                  <a:srgbClr val="FFFFFF"/>
                </a:highlight>
                <a:latin typeface="Arial" panose="020B0604020202020204" pitchFamily="34" charset="0"/>
              </a:rPr>
              <a:t>Palliative care perspectives</a:t>
            </a:r>
            <a:r>
              <a:rPr lang="en-GB" sz="1500" b="0" i="0" dirty="0">
                <a:solidFill>
                  <a:srgbClr val="222222"/>
                </a:solidFill>
                <a:effectLst/>
                <a:highlight>
                  <a:srgbClr val="FFFFFF"/>
                </a:highlight>
                <a:latin typeface="Arial" panose="020B0604020202020204" pitchFamily="34" charset="0"/>
              </a:rPr>
              <a:t>. Oxford University Press.</a:t>
            </a:r>
          </a:p>
          <a:p>
            <a:pPr marL="0" indent="0">
              <a:buNone/>
            </a:pPr>
            <a:endParaRPr lang="en-GB" sz="1500" dirty="0">
              <a:solidFill>
                <a:srgbClr val="222222"/>
              </a:solidFill>
              <a:highlight>
                <a:srgbClr val="FFFFFF"/>
              </a:highlight>
              <a:latin typeface="Arial" panose="020B0604020202020204" pitchFamily="34" charset="0"/>
            </a:endParaRPr>
          </a:p>
          <a:p>
            <a:pPr marL="0" indent="0">
              <a:buNone/>
            </a:pPr>
            <a:r>
              <a:rPr lang="en-GB" sz="1500" b="0" i="0" dirty="0" err="1">
                <a:solidFill>
                  <a:srgbClr val="222222"/>
                </a:solidFill>
                <a:effectLst/>
                <a:highlight>
                  <a:srgbClr val="FFFFFF"/>
                </a:highlight>
                <a:latin typeface="Arial" panose="020B0604020202020204" pitchFamily="34" charset="0"/>
              </a:rPr>
              <a:t>Jaul</a:t>
            </a:r>
            <a:r>
              <a:rPr lang="en-GB" sz="1500" b="0" i="0" dirty="0">
                <a:solidFill>
                  <a:srgbClr val="222222"/>
                </a:solidFill>
                <a:effectLst/>
                <a:highlight>
                  <a:srgbClr val="FFFFFF"/>
                </a:highlight>
                <a:latin typeface="Arial" panose="020B0604020202020204" pitchFamily="34" charset="0"/>
              </a:rPr>
              <a:t>, E. and Barron, J., (2017). Age-related diseases and clinical and public health implications for the 85 years old and over population. </a:t>
            </a:r>
            <a:r>
              <a:rPr lang="en-GB" sz="1500" b="0" i="1" dirty="0">
                <a:solidFill>
                  <a:srgbClr val="222222"/>
                </a:solidFill>
                <a:effectLst/>
                <a:highlight>
                  <a:srgbClr val="FFFFFF"/>
                </a:highlight>
                <a:latin typeface="Arial" panose="020B0604020202020204" pitchFamily="34" charset="0"/>
              </a:rPr>
              <a:t>Frontiers in public health</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5</a:t>
            </a:r>
            <a:r>
              <a:rPr lang="en-GB" sz="1500" b="0" i="0" dirty="0">
                <a:solidFill>
                  <a:srgbClr val="222222"/>
                </a:solidFill>
                <a:effectLst/>
                <a:highlight>
                  <a:srgbClr val="FFFFFF"/>
                </a:highlight>
                <a:latin typeface="Arial" panose="020B0604020202020204" pitchFamily="34" charset="0"/>
              </a:rPr>
              <a:t>, p.316964.</a:t>
            </a:r>
          </a:p>
          <a:p>
            <a:pPr marL="0" indent="0">
              <a:buNone/>
            </a:pPr>
            <a:endParaRPr lang="en-GB" sz="1500" dirty="0">
              <a:solidFill>
                <a:srgbClr val="222222"/>
              </a:solidFill>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Kasper, J.D., Wolff, J.L. and </a:t>
            </a:r>
            <a:r>
              <a:rPr lang="en-GB" sz="1500" b="0" i="0" dirty="0" err="1">
                <a:solidFill>
                  <a:srgbClr val="222222"/>
                </a:solidFill>
                <a:effectLst/>
                <a:highlight>
                  <a:srgbClr val="FFFFFF"/>
                </a:highlight>
                <a:latin typeface="Arial" panose="020B0604020202020204" pitchFamily="34" charset="0"/>
              </a:rPr>
              <a:t>Skehan</a:t>
            </a:r>
            <a:r>
              <a:rPr lang="en-GB" sz="1500" b="0" i="0" dirty="0">
                <a:solidFill>
                  <a:srgbClr val="222222"/>
                </a:solidFill>
                <a:effectLst/>
                <a:highlight>
                  <a:srgbClr val="FFFFFF"/>
                </a:highlight>
                <a:latin typeface="Arial" panose="020B0604020202020204" pitchFamily="34" charset="0"/>
              </a:rPr>
              <a:t>, M., (2019). Care arrangements of older adults: What they prefer, what they have, and implications for quality of life. </a:t>
            </a:r>
            <a:r>
              <a:rPr lang="en-GB" sz="1500" b="0" i="1" dirty="0">
                <a:solidFill>
                  <a:srgbClr val="222222"/>
                </a:solidFill>
                <a:effectLst/>
                <a:highlight>
                  <a:srgbClr val="FFFFFF"/>
                </a:highlight>
                <a:latin typeface="Arial" panose="020B0604020202020204" pitchFamily="34" charset="0"/>
              </a:rPr>
              <a:t>The Gerontologist</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59</a:t>
            </a:r>
            <a:r>
              <a:rPr lang="en-GB" sz="1500" b="0" i="0" dirty="0">
                <a:solidFill>
                  <a:srgbClr val="222222"/>
                </a:solidFill>
                <a:effectLst/>
                <a:highlight>
                  <a:srgbClr val="FFFFFF"/>
                </a:highlight>
                <a:latin typeface="Arial" panose="020B0604020202020204" pitchFamily="34" charset="0"/>
              </a:rPr>
              <a:t>(5), pp.845-855.</a:t>
            </a:r>
          </a:p>
          <a:p>
            <a:pPr marL="0" indent="0">
              <a:buNone/>
            </a:pPr>
            <a:endParaRPr lang="en-GB" sz="1500" b="0" i="0" dirty="0">
              <a:solidFill>
                <a:srgbClr val="222222"/>
              </a:solidFill>
              <a:effectLst/>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Li, J.Q., </a:t>
            </a:r>
            <a:r>
              <a:rPr lang="en-GB" sz="1500" b="0" i="0" dirty="0" err="1">
                <a:solidFill>
                  <a:srgbClr val="222222"/>
                </a:solidFill>
                <a:effectLst/>
                <a:highlight>
                  <a:srgbClr val="FFFFFF"/>
                </a:highlight>
                <a:latin typeface="Arial" panose="020B0604020202020204" pitchFamily="34" charset="0"/>
              </a:rPr>
              <a:t>Welchowski</a:t>
            </a:r>
            <a:r>
              <a:rPr lang="en-GB" sz="1500" b="0" i="0" dirty="0">
                <a:solidFill>
                  <a:srgbClr val="222222"/>
                </a:solidFill>
                <a:effectLst/>
                <a:highlight>
                  <a:srgbClr val="FFFFFF"/>
                </a:highlight>
                <a:latin typeface="Arial" panose="020B0604020202020204" pitchFamily="34" charset="0"/>
              </a:rPr>
              <a:t>, T., Schmid, M., </a:t>
            </a:r>
            <a:r>
              <a:rPr lang="en-GB" sz="1500" b="0" i="0" dirty="0" err="1">
                <a:solidFill>
                  <a:srgbClr val="222222"/>
                </a:solidFill>
                <a:effectLst/>
                <a:highlight>
                  <a:srgbClr val="FFFFFF"/>
                </a:highlight>
                <a:latin typeface="Arial" panose="020B0604020202020204" pitchFamily="34" charset="0"/>
              </a:rPr>
              <a:t>Mauschitz</a:t>
            </a:r>
            <a:r>
              <a:rPr lang="en-GB" sz="1500" b="0" i="0" dirty="0">
                <a:solidFill>
                  <a:srgbClr val="222222"/>
                </a:solidFill>
                <a:effectLst/>
                <a:highlight>
                  <a:srgbClr val="FFFFFF"/>
                </a:highlight>
                <a:latin typeface="Arial" panose="020B0604020202020204" pitchFamily="34" charset="0"/>
              </a:rPr>
              <a:t>, M.M., </a:t>
            </a:r>
            <a:r>
              <a:rPr lang="en-GB" sz="1500" b="0" i="0" dirty="0" err="1">
                <a:solidFill>
                  <a:srgbClr val="222222"/>
                </a:solidFill>
                <a:effectLst/>
                <a:highlight>
                  <a:srgbClr val="FFFFFF"/>
                </a:highlight>
                <a:latin typeface="Arial" panose="020B0604020202020204" pitchFamily="34" charset="0"/>
              </a:rPr>
              <a:t>Holz</a:t>
            </a:r>
            <a:r>
              <a:rPr lang="en-GB" sz="1500" b="0" i="0" dirty="0">
                <a:solidFill>
                  <a:srgbClr val="222222"/>
                </a:solidFill>
                <a:effectLst/>
                <a:highlight>
                  <a:srgbClr val="FFFFFF"/>
                </a:highlight>
                <a:latin typeface="Arial" panose="020B0604020202020204" pitchFamily="34" charset="0"/>
              </a:rPr>
              <a:t>, F.G. and Finger, R.P., (2020). Prevalence and incidence of age-related macular degeneration in Europe: a systematic review and meta-analysis. </a:t>
            </a:r>
            <a:r>
              <a:rPr lang="en-GB" sz="1500" b="0" i="1" dirty="0">
                <a:solidFill>
                  <a:srgbClr val="222222"/>
                </a:solidFill>
                <a:effectLst/>
                <a:highlight>
                  <a:srgbClr val="FFFFFF"/>
                </a:highlight>
                <a:latin typeface="Arial" panose="020B0604020202020204" pitchFamily="34" charset="0"/>
              </a:rPr>
              <a:t>British Journal of Ophthalmology</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104</a:t>
            </a:r>
            <a:r>
              <a:rPr lang="en-GB" sz="1500" b="0" i="0" dirty="0">
                <a:solidFill>
                  <a:srgbClr val="222222"/>
                </a:solidFill>
                <a:effectLst/>
                <a:highlight>
                  <a:srgbClr val="FFFFFF"/>
                </a:highlight>
                <a:latin typeface="Arial" panose="020B0604020202020204" pitchFamily="34" charset="0"/>
              </a:rPr>
              <a:t>(8), pp.1077-1084.</a:t>
            </a:r>
          </a:p>
          <a:p>
            <a:pPr marL="0" indent="0">
              <a:buNone/>
            </a:pPr>
            <a:endParaRPr lang="en-GB" sz="1500" dirty="0">
              <a:solidFill>
                <a:srgbClr val="222222"/>
              </a:solidFill>
              <a:highlight>
                <a:srgbClr val="FFFFFF"/>
              </a:highlight>
              <a:latin typeface="Arial" panose="020B0604020202020204" pitchFamily="34" charset="0"/>
            </a:endParaRPr>
          </a:p>
          <a:p>
            <a:pPr marL="0" indent="0">
              <a:buNone/>
            </a:pPr>
            <a:r>
              <a:rPr lang="en-GB" sz="1500" dirty="0">
                <a:solidFill>
                  <a:srgbClr val="222222"/>
                </a:solidFill>
                <a:highlight>
                  <a:srgbClr val="FFFFFF"/>
                </a:highlight>
                <a:latin typeface="Arial" panose="020B0604020202020204" pitchFamily="34" charset="0"/>
              </a:rPr>
              <a:t>NHS, 2024, </a:t>
            </a:r>
            <a:r>
              <a:rPr lang="en-GB" sz="1500" i="1" dirty="0">
                <a:solidFill>
                  <a:srgbClr val="222222"/>
                </a:solidFill>
                <a:highlight>
                  <a:srgbClr val="FFFFFF"/>
                </a:highlight>
                <a:latin typeface="Arial" panose="020B0604020202020204" pitchFamily="34" charset="0"/>
              </a:rPr>
              <a:t>NHS </a:t>
            </a:r>
            <a:r>
              <a:rPr lang="en-GB" sz="1500" i="1" dirty="0" err="1">
                <a:solidFill>
                  <a:srgbClr val="222222"/>
                </a:solidFill>
                <a:highlight>
                  <a:srgbClr val="FFFFFF"/>
                </a:highlight>
                <a:latin typeface="Arial" panose="020B0604020202020204" pitchFamily="34" charset="0"/>
              </a:rPr>
              <a:t>countining</a:t>
            </a:r>
            <a:r>
              <a:rPr lang="en-GB" sz="1500" i="1" dirty="0">
                <a:solidFill>
                  <a:srgbClr val="222222"/>
                </a:solidFill>
                <a:highlight>
                  <a:srgbClr val="FFFFFF"/>
                </a:highlight>
                <a:latin typeface="Arial" panose="020B0604020202020204" pitchFamily="34" charset="0"/>
              </a:rPr>
              <a:t> healthcare</a:t>
            </a:r>
          </a:p>
          <a:p>
            <a:pPr marL="0" indent="0">
              <a:buNone/>
            </a:pPr>
            <a:endParaRPr lang="en-GB" sz="1500" i="1" dirty="0">
              <a:solidFill>
                <a:srgbClr val="222222"/>
              </a:solidFill>
              <a:highlight>
                <a:srgbClr val="FFFFFF"/>
              </a:highlight>
              <a:latin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(Office for National Statistics, (ONS) released 17 May (2023), ONS website, statistical bulletin, Healthcare expenditure, UK Health Accounts provisional estimates: 2022)</a:t>
            </a:r>
            <a:endParaRPr lang="en-GB" sz="1500" i="1" dirty="0">
              <a:solidFill>
                <a:srgbClr val="222222"/>
              </a:solidFill>
              <a:highlight>
                <a:srgbClr val="FFFFFF"/>
              </a:highlight>
              <a:latin typeface="Arial" panose="020B0604020202020204" pitchFamily="34" charset="0"/>
            </a:endParaRPr>
          </a:p>
          <a:p>
            <a:pPr marL="0" indent="0">
              <a:buNone/>
            </a:pPr>
            <a:endParaRPr lang="en-GB" sz="1600" dirty="0">
              <a:solidFill>
                <a:srgbClr val="222222"/>
              </a:solidFill>
              <a:highlight>
                <a:srgbClr val="FFFFFF"/>
              </a:highlight>
              <a:latin typeface="Arial" panose="020B0604020202020204" pitchFamily="34" charset="0"/>
            </a:endParaRPr>
          </a:p>
          <a:p>
            <a:pPr marL="0" indent="0">
              <a:buNone/>
            </a:pPr>
            <a:endParaRPr lang="en-GB" i="1" dirty="0">
              <a:solidFill>
                <a:srgbClr val="222222"/>
              </a:solidFill>
              <a:highlight>
                <a:srgbClr val="FFFFFF"/>
              </a:highlight>
              <a:latin typeface="Arial" panose="020B0604020202020204" pitchFamily="34" charset="0"/>
            </a:endParaRPr>
          </a:p>
          <a:p>
            <a:pPr marL="0" indent="0">
              <a:buNone/>
            </a:pPr>
            <a:endParaRPr lang="en-GB" i="1" dirty="0">
              <a:solidFill>
                <a:srgbClr val="222222"/>
              </a:solidFill>
              <a:highlight>
                <a:srgbClr val="FFFFFF"/>
              </a:highlight>
              <a:latin typeface="Arial" panose="020B0604020202020204" pitchFamily="34" charset="0"/>
            </a:endParaRPr>
          </a:p>
          <a:p>
            <a:endParaRPr lang="en-GB" dirty="0"/>
          </a:p>
        </p:txBody>
      </p:sp>
      <p:sp>
        <p:nvSpPr>
          <p:cNvPr id="4" name="Rectangle 3">
            <a:extLst>
              <a:ext uri="{FF2B5EF4-FFF2-40B4-BE49-F238E27FC236}">
                <a16:creationId xmlns:a16="http://schemas.microsoft.com/office/drawing/2014/main" id="{8E264F2A-A22F-07B2-B696-C3AE68C71645}"/>
              </a:ext>
            </a:extLst>
          </p:cNvPr>
          <p:cNvSpPr/>
          <p:nvPr/>
        </p:nvSpPr>
        <p:spPr>
          <a:xfrm>
            <a:off x="3822492" y="179165"/>
            <a:ext cx="381226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p:txBody>
      </p:sp>
    </p:spTree>
    <p:extLst>
      <p:ext uri="{BB962C8B-B14F-4D97-AF65-F5344CB8AC3E}">
        <p14:creationId xmlns:p14="http://schemas.microsoft.com/office/powerpoint/2010/main" val="2657133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5477C1-3122-619B-D307-B146F413B70A}"/>
              </a:ext>
            </a:extLst>
          </p:cNvPr>
          <p:cNvSpPr txBox="1"/>
          <p:nvPr/>
        </p:nvSpPr>
        <p:spPr>
          <a:xfrm>
            <a:off x="34976" y="1343055"/>
            <a:ext cx="12157024" cy="4955203"/>
          </a:xfrm>
          <a:prstGeom prst="rect">
            <a:avLst/>
          </a:prstGeom>
          <a:noFill/>
        </p:spPr>
        <p:txBody>
          <a:bodyPr wrap="square" rtlCol="0">
            <a:spAutoFit/>
          </a:bodyPr>
          <a:lstStyle/>
          <a:p>
            <a:r>
              <a:rPr lang="en-GB" sz="1500" dirty="0" err="1">
                <a:solidFill>
                  <a:srgbClr val="222222"/>
                </a:solidFill>
                <a:highlight>
                  <a:srgbClr val="FFFFFF"/>
                </a:highlight>
                <a:latin typeface="Arial" panose="020B0604020202020204" pitchFamily="34" charset="0"/>
              </a:rPr>
              <a:t>Pazan</a:t>
            </a:r>
            <a:r>
              <a:rPr lang="en-GB" sz="1500" dirty="0">
                <a:solidFill>
                  <a:srgbClr val="222222"/>
                </a:solidFill>
                <a:highlight>
                  <a:srgbClr val="FFFFFF"/>
                </a:highlight>
                <a:latin typeface="Arial" panose="020B0604020202020204" pitchFamily="34" charset="0"/>
              </a:rPr>
              <a:t>,</a:t>
            </a:r>
            <a:r>
              <a:rPr lang="en-GB" sz="1500" b="0" i="0" dirty="0">
                <a:solidFill>
                  <a:srgbClr val="222222"/>
                </a:solidFill>
                <a:effectLst/>
                <a:highlight>
                  <a:srgbClr val="FFFFFF"/>
                </a:highlight>
                <a:latin typeface="Arial" panose="020B0604020202020204" pitchFamily="34" charset="0"/>
              </a:rPr>
              <a:t>, F. and </a:t>
            </a:r>
            <a:r>
              <a:rPr lang="en-GB" sz="1500" b="0" i="0" dirty="0" err="1">
                <a:solidFill>
                  <a:srgbClr val="222222"/>
                </a:solidFill>
                <a:effectLst/>
                <a:highlight>
                  <a:srgbClr val="FFFFFF"/>
                </a:highlight>
                <a:latin typeface="Arial" panose="020B0604020202020204" pitchFamily="34" charset="0"/>
              </a:rPr>
              <a:t>Wehling</a:t>
            </a:r>
            <a:r>
              <a:rPr lang="en-GB" sz="1500" b="0" i="0" dirty="0">
                <a:solidFill>
                  <a:srgbClr val="222222"/>
                </a:solidFill>
                <a:effectLst/>
                <a:highlight>
                  <a:srgbClr val="FFFFFF"/>
                </a:highlight>
                <a:latin typeface="Arial" panose="020B0604020202020204" pitchFamily="34" charset="0"/>
              </a:rPr>
              <a:t>, M., (2021). Polypharmacy in older adults: a narrative review of definitions, epidemiology and consequences. </a:t>
            </a:r>
            <a:r>
              <a:rPr lang="en-GB" sz="1500" b="0" i="1" dirty="0">
                <a:solidFill>
                  <a:srgbClr val="222222"/>
                </a:solidFill>
                <a:effectLst/>
                <a:highlight>
                  <a:srgbClr val="FFFFFF"/>
                </a:highlight>
                <a:latin typeface="Arial" panose="020B0604020202020204" pitchFamily="34" charset="0"/>
              </a:rPr>
              <a:t>European geriatric medicine</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12</a:t>
            </a:r>
            <a:r>
              <a:rPr lang="en-GB" sz="1500" b="0" i="0" dirty="0">
                <a:solidFill>
                  <a:srgbClr val="222222"/>
                </a:solidFill>
                <a:effectLst/>
                <a:highlight>
                  <a:srgbClr val="FFFFFF"/>
                </a:highlight>
                <a:latin typeface="Arial" panose="020B0604020202020204" pitchFamily="34" charset="0"/>
              </a:rPr>
              <a:t>, pp.443-452.</a:t>
            </a:r>
          </a:p>
          <a:p>
            <a:pPr marL="0" indent="0">
              <a:buNone/>
            </a:pPr>
            <a:endParaRPr lang="en-GB" sz="1500" dirty="0">
              <a:solidFill>
                <a:srgbClr val="222222"/>
              </a:solidFill>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Pertl, M.M., </a:t>
            </a:r>
            <a:r>
              <a:rPr lang="en-GB" sz="1500" b="0" i="0" dirty="0" err="1">
                <a:solidFill>
                  <a:srgbClr val="222222"/>
                </a:solidFill>
                <a:effectLst/>
                <a:highlight>
                  <a:srgbClr val="FFFFFF"/>
                </a:highlight>
                <a:latin typeface="Arial" panose="020B0604020202020204" pitchFamily="34" charset="0"/>
              </a:rPr>
              <a:t>Sooknarine-Rajpatty</a:t>
            </a:r>
            <a:r>
              <a:rPr lang="en-GB" sz="1500" b="0" i="0" dirty="0">
                <a:solidFill>
                  <a:srgbClr val="222222"/>
                </a:solidFill>
                <a:effectLst/>
                <a:highlight>
                  <a:srgbClr val="FFFFFF"/>
                </a:highlight>
                <a:latin typeface="Arial" panose="020B0604020202020204" pitchFamily="34" charset="0"/>
              </a:rPr>
              <a:t>, A., Brennan, S., Robertson, I.H. and Lawlor, B.A., (2019). Caregiver choice and caregiver outcomes: A longitudinal study of Irish spousal dementia caregivers. </a:t>
            </a:r>
            <a:r>
              <a:rPr lang="en-GB" sz="1500" b="0" i="1" dirty="0">
                <a:solidFill>
                  <a:srgbClr val="222222"/>
                </a:solidFill>
                <a:effectLst/>
                <a:highlight>
                  <a:srgbClr val="FFFFFF"/>
                </a:highlight>
                <a:latin typeface="Arial" panose="020B0604020202020204" pitchFamily="34" charset="0"/>
              </a:rPr>
              <a:t>Frontiers in Psychology</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10</a:t>
            </a:r>
            <a:r>
              <a:rPr lang="en-GB" sz="1500" b="0" i="0" dirty="0">
                <a:solidFill>
                  <a:srgbClr val="222222"/>
                </a:solidFill>
                <a:effectLst/>
                <a:highlight>
                  <a:srgbClr val="FFFFFF"/>
                </a:highlight>
                <a:latin typeface="Arial" panose="020B0604020202020204" pitchFamily="34" charset="0"/>
              </a:rPr>
              <a:t>, p.1801.</a:t>
            </a:r>
          </a:p>
          <a:p>
            <a:pPr marL="0" indent="0">
              <a:buNone/>
            </a:pPr>
            <a:endParaRPr lang="en-GB" sz="1500" b="0" i="0" dirty="0">
              <a:solidFill>
                <a:srgbClr val="222222"/>
              </a:solidFill>
              <a:effectLst/>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Rachel, H. and Francesco, S., (2018). Factors associated with and impact of burnout in nursing and residential home care workers for the elderly. </a:t>
            </a:r>
            <a:r>
              <a:rPr lang="en-GB" sz="1500" b="0" i="1" dirty="0">
                <a:solidFill>
                  <a:srgbClr val="222222"/>
                </a:solidFill>
                <a:effectLst/>
                <a:highlight>
                  <a:srgbClr val="FFFFFF"/>
                </a:highlight>
                <a:latin typeface="Arial" panose="020B0604020202020204" pitchFamily="34" charset="0"/>
              </a:rPr>
              <a:t>Acta Bio Medica: </a:t>
            </a:r>
            <a:r>
              <a:rPr lang="en-GB" sz="1500" b="0" i="1" dirty="0" err="1">
                <a:solidFill>
                  <a:srgbClr val="222222"/>
                </a:solidFill>
                <a:effectLst/>
                <a:highlight>
                  <a:srgbClr val="FFFFFF"/>
                </a:highlight>
                <a:latin typeface="Arial" panose="020B0604020202020204" pitchFamily="34" charset="0"/>
              </a:rPr>
              <a:t>Atenei</a:t>
            </a:r>
            <a:r>
              <a:rPr lang="en-GB" sz="1500" b="0" i="1" dirty="0">
                <a:solidFill>
                  <a:srgbClr val="222222"/>
                </a:solidFill>
                <a:effectLst/>
                <a:highlight>
                  <a:srgbClr val="FFFFFF"/>
                </a:highlight>
                <a:latin typeface="Arial" panose="020B0604020202020204" pitchFamily="34" charset="0"/>
              </a:rPr>
              <a:t> </a:t>
            </a:r>
            <a:r>
              <a:rPr lang="en-GB" sz="1500" b="0" i="1" dirty="0" err="1">
                <a:solidFill>
                  <a:srgbClr val="222222"/>
                </a:solidFill>
                <a:effectLst/>
                <a:highlight>
                  <a:srgbClr val="FFFFFF"/>
                </a:highlight>
                <a:latin typeface="Arial" panose="020B0604020202020204" pitchFamily="34" charset="0"/>
              </a:rPr>
              <a:t>Parmensis</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89</a:t>
            </a:r>
            <a:r>
              <a:rPr lang="en-GB" sz="1500" b="0" i="0" dirty="0">
                <a:solidFill>
                  <a:srgbClr val="222222"/>
                </a:solidFill>
                <a:effectLst/>
                <a:highlight>
                  <a:srgbClr val="FFFFFF"/>
                </a:highlight>
                <a:latin typeface="Arial" panose="020B0604020202020204" pitchFamily="34" charset="0"/>
              </a:rPr>
              <a:t>(</a:t>
            </a:r>
            <a:r>
              <a:rPr lang="en-GB" sz="1500" b="0" i="0" dirty="0" err="1">
                <a:solidFill>
                  <a:srgbClr val="222222"/>
                </a:solidFill>
                <a:effectLst/>
                <a:highlight>
                  <a:srgbClr val="FFFFFF"/>
                </a:highlight>
                <a:latin typeface="Arial" panose="020B0604020202020204" pitchFamily="34" charset="0"/>
              </a:rPr>
              <a:t>Suppl</a:t>
            </a:r>
            <a:r>
              <a:rPr lang="en-GB" sz="1500" b="0" i="0" dirty="0">
                <a:solidFill>
                  <a:srgbClr val="222222"/>
                </a:solidFill>
                <a:effectLst/>
                <a:highlight>
                  <a:srgbClr val="FFFFFF"/>
                </a:highlight>
                <a:latin typeface="Arial" panose="020B0604020202020204" pitchFamily="34" charset="0"/>
              </a:rPr>
              <a:t> 7), p.60.</a:t>
            </a:r>
          </a:p>
          <a:p>
            <a:pPr marL="0" indent="0">
              <a:buNone/>
            </a:pPr>
            <a:r>
              <a:rPr lang="en-GB" sz="1500" b="0" i="0" dirty="0">
                <a:solidFill>
                  <a:srgbClr val="222222"/>
                </a:solidFill>
                <a:effectLst/>
                <a:highlight>
                  <a:srgbClr val="FFFFFF"/>
                </a:highlight>
                <a:latin typeface="Arial" panose="020B0604020202020204" pitchFamily="34" charset="0"/>
              </a:rPr>
              <a:t>Santos, M.A.B.D., Moreira, R.D.S., </a:t>
            </a:r>
            <a:r>
              <a:rPr lang="en-GB" sz="1500" b="0" i="0" dirty="0" err="1">
                <a:solidFill>
                  <a:srgbClr val="222222"/>
                </a:solidFill>
                <a:effectLst/>
                <a:highlight>
                  <a:srgbClr val="FFFFFF"/>
                </a:highlight>
                <a:latin typeface="Arial" panose="020B0604020202020204" pitchFamily="34" charset="0"/>
              </a:rPr>
              <a:t>Faccio</a:t>
            </a:r>
            <a:r>
              <a:rPr lang="en-GB" sz="1500" b="0" i="0" dirty="0">
                <a:solidFill>
                  <a:srgbClr val="222222"/>
                </a:solidFill>
                <a:effectLst/>
                <a:highlight>
                  <a:srgbClr val="FFFFFF"/>
                </a:highlight>
                <a:latin typeface="Arial" panose="020B0604020202020204" pitchFamily="34" charset="0"/>
              </a:rPr>
              <a:t>, P.F., Gomes, G.C. and Silva, V.D.L., (2020). Factors associated with elder abuse: a systematic review of the literature. </a:t>
            </a:r>
            <a:r>
              <a:rPr lang="en-GB" sz="1500" b="0" i="1" dirty="0" err="1">
                <a:solidFill>
                  <a:srgbClr val="222222"/>
                </a:solidFill>
                <a:effectLst/>
                <a:highlight>
                  <a:srgbClr val="FFFFFF"/>
                </a:highlight>
                <a:latin typeface="Arial" panose="020B0604020202020204" pitchFamily="34" charset="0"/>
              </a:rPr>
              <a:t>Ciência</a:t>
            </a:r>
            <a:r>
              <a:rPr lang="en-GB" sz="1500" b="0" i="1" dirty="0">
                <a:solidFill>
                  <a:srgbClr val="222222"/>
                </a:solidFill>
                <a:effectLst/>
                <a:highlight>
                  <a:srgbClr val="FFFFFF"/>
                </a:highlight>
                <a:latin typeface="Arial" panose="020B0604020202020204" pitchFamily="34" charset="0"/>
              </a:rPr>
              <a:t> &amp; </a:t>
            </a:r>
            <a:r>
              <a:rPr lang="en-GB" sz="1500" b="0" i="1" dirty="0" err="1">
                <a:solidFill>
                  <a:srgbClr val="222222"/>
                </a:solidFill>
                <a:effectLst/>
                <a:highlight>
                  <a:srgbClr val="FFFFFF"/>
                </a:highlight>
                <a:latin typeface="Arial" panose="020B0604020202020204" pitchFamily="34" charset="0"/>
              </a:rPr>
              <a:t>Saúde</a:t>
            </a:r>
            <a:r>
              <a:rPr lang="en-GB" sz="1500" b="0" i="1" dirty="0">
                <a:solidFill>
                  <a:srgbClr val="222222"/>
                </a:solidFill>
                <a:effectLst/>
                <a:highlight>
                  <a:srgbClr val="FFFFFF"/>
                </a:highlight>
                <a:latin typeface="Arial" panose="020B0604020202020204" pitchFamily="34" charset="0"/>
              </a:rPr>
              <a:t> </a:t>
            </a:r>
            <a:r>
              <a:rPr lang="en-GB" sz="1500" b="0" i="1" dirty="0" err="1">
                <a:solidFill>
                  <a:srgbClr val="222222"/>
                </a:solidFill>
                <a:effectLst/>
                <a:highlight>
                  <a:srgbClr val="FFFFFF"/>
                </a:highlight>
                <a:latin typeface="Arial" panose="020B0604020202020204" pitchFamily="34" charset="0"/>
              </a:rPr>
              <a:t>Coletiva</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25</a:t>
            </a:r>
            <a:r>
              <a:rPr lang="en-GB" sz="1500" b="0" i="0" dirty="0">
                <a:solidFill>
                  <a:srgbClr val="222222"/>
                </a:solidFill>
                <a:effectLst/>
                <a:highlight>
                  <a:srgbClr val="FFFFFF"/>
                </a:highlight>
                <a:latin typeface="Arial" panose="020B0604020202020204" pitchFamily="34" charset="0"/>
              </a:rPr>
              <a:t>, pp.2153-2175.</a:t>
            </a:r>
          </a:p>
          <a:p>
            <a:pPr marL="0" indent="0">
              <a:buNone/>
            </a:pPr>
            <a:endParaRPr lang="en-GB" sz="1500" b="0" i="0" dirty="0">
              <a:solidFill>
                <a:srgbClr val="222222"/>
              </a:solidFill>
              <a:effectLst/>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Skivington, K., Matthews, L., Simpson, S.A., Craig, P., Baird, J., </a:t>
            </a:r>
            <a:r>
              <a:rPr lang="en-GB" sz="1500" b="0" i="0" dirty="0" err="1">
                <a:solidFill>
                  <a:srgbClr val="222222"/>
                </a:solidFill>
                <a:effectLst/>
                <a:highlight>
                  <a:srgbClr val="FFFFFF"/>
                </a:highlight>
                <a:latin typeface="Arial" panose="020B0604020202020204" pitchFamily="34" charset="0"/>
              </a:rPr>
              <a:t>Blazeby</a:t>
            </a:r>
            <a:r>
              <a:rPr lang="en-GB" sz="1500" b="0" i="0" dirty="0">
                <a:solidFill>
                  <a:srgbClr val="222222"/>
                </a:solidFill>
                <a:effectLst/>
                <a:highlight>
                  <a:srgbClr val="FFFFFF"/>
                </a:highlight>
                <a:latin typeface="Arial" panose="020B0604020202020204" pitchFamily="34" charset="0"/>
              </a:rPr>
              <a:t>, J.M., Boyd, K.A., Craig, N., French, D.P., McIntosh, E. and </a:t>
            </a:r>
            <a:r>
              <a:rPr lang="en-GB" sz="1500" b="0" i="0" dirty="0" err="1">
                <a:solidFill>
                  <a:srgbClr val="222222"/>
                </a:solidFill>
                <a:effectLst/>
                <a:highlight>
                  <a:srgbClr val="FFFFFF"/>
                </a:highlight>
                <a:latin typeface="Arial" panose="020B0604020202020204" pitchFamily="34" charset="0"/>
              </a:rPr>
              <a:t>Petticrew</a:t>
            </a:r>
            <a:r>
              <a:rPr lang="en-GB" sz="1500" b="0" i="0" dirty="0">
                <a:solidFill>
                  <a:srgbClr val="222222"/>
                </a:solidFill>
                <a:effectLst/>
                <a:highlight>
                  <a:srgbClr val="FFFFFF"/>
                </a:highlight>
                <a:latin typeface="Arial" panose="020B0604020202020204" pitchFamily="34" charset="0"/>
              </a:rPr>
              <a:t>, M., (2021). Framework for the development and evaluation of complex interventions: gap analysis, workshop and consultation-informed update. </a:t>
            </a:r>
            <a:r>
              <a:rPr lang="en-GB" sz="1500" b="0" i="1" dirty="0">
                <a:solidFill>
                  <a:srgbClr val="222222"/>
                </a:solidFill>
                <a:effectLst/>
                <a:highlight>
                  <a:srgbClr val="FFFFFF"/>
                </a:highlight>
                <a:latin typeface="Arial" panose="020B0604020202020204" pitchFamily="34" charset="0"/>
              </a:rPr>
              <a:t>Health technology assessment (Winchester, England)</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25</a:t>
            </a:r>
            <a:r>
              <a:rPr lang="en-GB" sz="1500" b="0" i="0" dirty="0">
                <a:solidFill>
                  <a:srgbClr val="222222"/>
                </a:solidFill>
                <a:effectLst/>
                <a:highlight>
                  <a:srgbClr val="FFFFFF"/>
                </a:highlight>
                <a:latin typeface="Arial" panose="020B0604020202020204" pitchFamily="34" charset="0"/>
              </a:rPr>
              <a:t>(57), p.1.</a:t>
            </a:r>
            <a:endParaRPr lang="en-GB" sz="1500" dirty="0">
              <a:solidFill>
                <a:srgbClr val="222222"/>
              </a:solidFill>
              <a:highlight>
                <a:srgbClr val="FFFFFF"/>
              </a:highlight>
              <a:latin typeface="Arial" panose="020B0604020202020204" pitchFamily="34" charset="0"/>
            </a:endParaRPr>
          </a:p>
          <a:p>
            <a:pPr marL="0" indent="0">
              <a:buNone/>
            </a:pPr>
            <a:endParaRPr lang="en-GB" sz="1500" b="0" i="0" dirty="0">
              <a:solidFill>
                <a:srgbClr val="222222"/>
              </a:solidFill>
              <a:effectLst/>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Sutcliffe, C., Davies, K., Ahmed, S., Hughes, J. and Challis, D., (2021). Delivering personalised home care for people with dementia: an investigation of care providers' roles and responsibilities. </a:t>
            </a:r>
            <a:r>
              <a:rPr lang="en-GB" sz="1500" b="0" i="1" dirty="0">
                <a:solidFill>
                  <a:srgbClr val="222222"/>
                </a:solidFill>
                <a:effectLst/>
                <a:highlight>
                  <a:srgbClr val="FFFFFF"/>
                </a:highlight>
                <a:latin typeface="Arial" panose="020B0604020202020204" pitchFamily="34" charset="0"/>
              </a:rPr>
              <a:t>Journal of Long Term Care</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2021.</a:t>
            </a:r>
          </a:p>
          <a:p>
            <a:endParaRPr lang="en-GB" sz="1500" dirty="0">
              <a:latin typeface="Arial" panose="020B0604020202020204" pitchFamily="34" charset="0"/>
              <a:cs typeface="Arial" panose="020B0604020202020204" pitchFamily="34" charset="0"/>
            </a:endParaRPr>
          </a:p>
          <a:p>
            <a:r>
              <a:rPr lang="en-GB" sz="1500" b="0" i="0" dirty="0">
                <a:solidFill>
                  <a:srgbClr val="222222"/>
                </a:solidFill>
                <a:effectLst/>
                <a:highlight>
                  <a:srgbClr val="FFFFFF"/>
                </a:highlight>
                <a:latin typeface="Arial" panose="020B0604020202020204" pitchFamily="34" charset="0"/>
              </a:rPr>
              <a:t>Tun, S.Y.Y., </a:t>
            </a:r>
            <a:r>
              <a:rPr lang="en-GB" sz="1500" b="0" i="0" dirty="0" err="1">
                <a:solidFill>
                  <a:srgbClr val="222222"/>
                </a:solidFill>
                <a:effectLst/>
                <a:highlight>
                  <a:srgbClr val="FFFFFF"/>
                </a:highlight>
                <a:latin typeface="Arial" panose="020B0604020202020204" pitchFamily="34" charset="0"/>
              </a:rPr>
              <a:t>Madanian</a:t>
            </a:r>
            <a:r>
              <a:rPr lang="en-GB" sz="1500" b="0" i="0" dirty="0">
                <a:solidFill>
                  <a:srgbClr val="222222"/>
                </a:solidFill>
                <a:effectLst/>
                <a:highlight>
                  <a:srgbClr val="FFFFFF"/>
                </a:highlight>
                <a:latin typeface="Arial" panose="020B0604020202020204" pitchFamily="34" charset="0"/>
              </a:rPr>
              <a:t>, S. and Mirza, F., (2021). Internet of things (IoT) applications for elderly care: a reflective review. </a:t>
            </a:r>
            <a:r>
              <a:rPr lang="en-GB" sz="1500" b="0" i="1" dirty="0">
                <a:solidFill>
                  <a:srgbClr val="222222"/>
                </a:solidFill>
                <a:effectLst/>
                <a:highlight>
                  <a:srgbClr val="FFFFFF"/>
                </a:highlight>
                <a:latin typeface="Arial" panose="020B0604020202020204" pitchFamily="34" charset="0"/>
              </a:rPr>
              <a:t>Aging clinical and experimental research</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33</a:t>
            </a:r>
            <a:r>
              <a:rPr lang="en-GB" sz="1500" b="0" i="0" dirty="0">
                <a:solidFill>
                  <a:srgbClr val="222222"/>
                </a:solidFill>
                <a:effectLst/>
                <a:highlight>
                  <a:srgbClr val="FFFFFF"/>
                </a:highlight>
                <a:latin typeface="Arial" panose="020B0604020202020204" pitchFamily="34" charset="0"/>
              </a:rPr>
              <a:t>, pp.855-867.</a:t>
            </a:r>
            <a:endParaRPr lang="en-GB" sz="15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FBCB403B-1C9E-FF8A-B1D4-3976261A7EED}"/>
              </a:ext>
            </a:extLst>
          </p:cNvPr>
          <p:cNvSpPr/>
          <p:nvPr/>
        </p:nvSpPr>
        <p:spPr>
          <a:xfrm>
            <a:off x="3562206" y="0"/>
            <a:ext cx="381226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p:txBody>
      </p:sp>
    </p:spTree>
    <p:extLst>
      <p:ext uri="{BB962C8B-B14F-4D97-AF65-F5344CB8AC3E}">
        <p14:creationId xmlns:p14="http://schemas.microsoft.com/office/powerpoint/2010/main" val="2256165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DCA13C-5C3B-4480-BAD3-D6C2743DB4A8}"/>
              </a:ext>
            </a:extLst>
          </p:cNvPr>
          <p:cNvSpPr txBox="1"/>
          <p:nvPr/>
        </p:nvSpPr>
        <p:spPr>
          <a:xfrm>
            <a:off x="3404171" y="2598003"/>
            <a:ext cx="5383658" cy="830997"/>
          </a:xfrm>
          <a:prstGeom prst="rect">
            <a:avLst/>
          </a:prstGeom>
          <a:noFill/>
        </p:spPr>
        <p:txBody>
          <a:bodyPr wrap="square" rtlCol="0">
            <a:spAutoFit/>
          </a:bodyPr>
          <a:lstStyle/>
          <a:p>
            <a:r>
              <a:rPr lang="en-US" sz="4800" dirty="0">
                <a:latin typeface="Algerian" panose="04020705040A02060702" pitchFamily="82" charset="0"/>
                <a:cs typeface="Calibri" panose="020F0502020204030204" pitchFamily="34" charset="0"/>
              </a:rPr>
              <a:t>THANK YOU</a:t>
            </a:r>
          </a:p>
        </p:txBody>
      </p:sp>
    </p:spTree>
    <p:extLst>
      <p:ext uri="{BB962C8B-B14F-4D97-AF65-F5344CB8AC3E}">
        <p14:creationId xmlns:p14="http://schemas.microsoft.com/office/powerpoint/2010/main" val="35092301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4950</Words>
  <Application>Microsoft Office PowerPoint</Application>
  <PresentationFormat>Widescreen</PresentationFormat>
  <Paragraphs>264</Paragraphs>
  <Slides>36</Slides>
  <Notes>4</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Domiciliary Care is Better than Residential Care for Older People in the UK</dc:title>
  <dc:creator>MICHAEL AYODEJI</dc:creator>
  <cp:lastModifiedBy>Mona Le</cp:lastModifiedBy>
  <cp:revision>106</cp:revision>
  <dcterms:created xsi:type="dcterms:W3CDTF">2024-06-23T13:16:44Z</dcterms:created>
  <dcterms:modified xsi:type="dcterms:W3CDTF">2024-06-27T14:35:04Z</dcterms:modified>
</cp:coreProperties>
</file>