
<file path=[Content_Types].xml><?xml version="1.0" encoding="utf-8"?>
<Types xmlns="http://schemas.openxmlformats.org/package/2006/content-types">
  <Default Extension="0&amp;ixid=M3wxMjA3fDB8MHxwaG90by1wYWdlfHx8fGVufDB8fHx8fA" ContentType="image/jpeg"/>
  <Default Extension="jpeg" ContentType="image/jpeg"/>
  <Default Extension="jpg" ContentType="image/jpeg"/>
  <Default Extension="org&amp;utm_campaign=index&amp;utm_content=thumbnail"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4" r:id="rId14"/>
    <p:sldId id="285" r:id="rId15"/>
    <p:sldId id="268" r:id="rId16"/>
    <p:sldId id="286" r:id="rId17"/>
    <p:sldId id="269" r:id="rId18"/>
    <p:sldId id="270" r:id="rId19"/>
    <p:sldId id="271" r:id="rId20"/>
    <p:sldId id="287" r:id="rId21"/>
    <p:sldId id="288"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784" autoAdjust="0"/>
  </p:normalViewPr>
  <p:slideViewPr>
    <p:cSldViewPr snapToGrid="0">
      <p:cViewPr varScale="1">
        <p:scale>
          <a:sx n="66" d="100"/>
          <a:sy n="66" d="100"/>
        </p:scale>
        <p:origin x="13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91297E-86CE-4E84-8025-D6E16DDBBBAD}"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2D3087-0D51-4C5B-BE82-FAA476F845E6}" type="slidenum">
              <a:rPr lang="en-IN" smtClean="0"/>
              <a:t>‹#›</a:t>
            </a:fld>
            <a:endParaRPr lang="en-IN"/>
          </a:p>
        </p:txBody>
      </p:sp>
    </p:spTree>
    <p:extLst>
      <p:ext uri="{BB962C8B-B14F-4D97-AF65-F5344CB8AC3E}">
        <p14:creationId xmlns:p14="http://schemas.microsoft.com/office/powerpoint/2010/main" val="4191558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Power Your Plate is a health promotion campaign for children aged 10 to 16 in England. The campaign focuses on increasing balanced meals and greater fruit and vegetable consumption and healthy snacks. It focuses on reducing the unhealthy dietary behaviours while developing the practical and positive and the sustainable eating habits during adolescence.</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a:t>
            </a:fld>
            <a:endParaRPr lang="en-IN"/>
          </a:p>
        </p:txBody>
      </p:sp>
    </p:spTree>
    <p:extLst>
      <p:ext uri="{BB962C8B-B14F-4D97-AF65-F5344CB8AC3E}">
        <p14:creationId xmlns:p14="http://schemas.microsoft.com/office/powerpoint/2010/main" val="1123247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activity shows the class activity regarding opening up about the health related discussion among the old men. It has been essentially focused on creating the awareness campaign among the old people regarding discussing the health issues rather than avoiding it which is associated with the mental health stigma. Another group activity also indicates breaking away from the stereotypes regarding planning the own health related activities which can be essential for improving the health outcomes and reducing the chronic diseases. </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3</a:t>
            </a:fld>
            <a:endParaRPr lang="en-IN"/>
          </a:p>
        </p:txBody>
      </p:sp>
    </p:spTree>
    <p:extLst>
      <p:ext uri="{BB962C8B-B14F-4D97-AF65-F5344CB8AC3E}">
        <p14:creationId xmlns:p14="http://schemas.microsoft.com/office/powerpoint/2010/main" val="2889380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focuses on healthy eating as adolescence is an important period for physical growth and development and establishing behaviour for the lifelong aspect. The poor dietary pattern can impact and increase the risk of increased weight and diet related health problems. Therefore the target health promotion can help the young people aged 10 to 16 to develop practical and sustainable healthier food choices.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4</a:t>
            </a:fld>
            <a:endParaRPr lang="en-IN"/>
          </a:p>
        </p:txBody>
      </p:sp>
    </p:spTree>
    <p:extLst>
      <p:ext uri="{BB962C8B-B14F-4D97-AF65-F5344CB8AC3E}">
        <p14:creationId xmlns:p14="http://schemas.microsoft.com/office/powerpoint/2010/main" val="2658854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Healthy eating is not only influenced by individual choice alone. The affordability of the food and availability and a family practice and social environments can also impact regarding the eating habits. The UK dietary evidence indicates the continuing concern regarding the excessive free sugar and saturated fat consumption besides the lack of adequate fruit and vegetable consumption among the children. Early intervention can be essential in </a:t>
            </a:r>
            <a:r>
              <a:rPr lang="en-IN" sz="1200" b="0" i="0" u="none" strike="noStrike" kern="1200" dirty="0" err="1">
                <a:solidFill>
                  <a:schemeClr val="tx1"/>
                </a:solidFill>
                <a:effectLst/>
                <a:latin typeface="+mn-lt"/>
                <a:ea typeface="+mn-ea"/>
                <a:cs typeface="+mn-cs"/>
              </a:rPr>
              <a:t>th</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5</a:t>
            </a:fld>
            <a:endParaRPr lang="en-IN"/>
          </a:p>
        </p:txBody>
      </p:sp>
    </p:spTree>
    <p:extLst>
      <p:ext uri="{BB962C8B-B14F-4D97-AF65-F5344CB8AC3E}">
        <p14:creationId xmlns:p14="http://schemas.microsoft.com/office/powerpoint/2010/main" val="1936141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campaign is guided by the Eatwell Guide which provides the practical framework for achieving a balanced diet. The young people should focus on at least 5 portions of varied fruit and vegetables each day alongside the starchy carbohydrate and protein source and the dairy or alternatives. Foods high in fat and salt and sugar should be limited.</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6</a:t>
            </a:fld>
            <a:endParaRPr lang="en-IN"/>
          </a:p>
        </p:txBody>
      </p:sp>
    </p:spTree>
    <p:extLst>
      <p:ext uri="{BB962C8B-B14F-4D97-AF65-F5344CB8AC3E}">
        <p14:creationId xmlns:p14="http://schemas.microsoft.com/office/powerpoint/2010/main" val="920319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statistics indicate why dietary health among young people requires the essential attention. More than 30% of the children aged 11 to 12 are reported to experience the verb related issue where obesity also impacts the adolescence who belongs to the age of 13 to 15. The higher prevalence reported among the children from deprived areas also indicates how social economic circumstances can influence the access to a balanced diet.</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7</a:t>
            </a:fld>
            <a:endParaRPr lang="en-IN"/>
          </a:p>
        </p:txBody>
      </p:sp>
    </p:spTree>
    <p:extLst>
      <p:ext uri="{BB962C8B-B14F-4D97-AF65-F5344CB8AC3E}">
        <p14:creationId xmlns:p14="http://schemas.microsoft.com/office/powerpoint/2010/main" val="3705410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Dietary intake data also indicate the gap between recommended and actual consumption. The substantial proportion of the children do not consistently achieve the recommended 5 portion of  fruit and vegetable each day. At the same time the free sugar consumption remained above the recommended levels. These patterns indicate the need for practical and accessible engaging dietary interventions.</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8</a:t>
            </a:fld>
            <a:endParaRPr lang="en-IN"/>
          </a:p>
        </p:txBody>
      </p:sp>
    </p:spTree>
    <p:extLst>
      <p:ext uri="{BB962C8B-B14F-4D97-AF65-F5344CB8AC3E}">
        <p14:creationId xmlns:p14="http://schemas.microsoft.com/office/powerpoint/2010/main" val="911136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Poor habits can have an immediate effect on the welfare of the young people by providing the lack of adequate nutrients while increasing the consumption of energy and food. The high level of free sugar intake can also contribute to dental issues. On the other hand, healthier food choices can improve nutritional adequacy and can support everyday functioning while helping young people maintain energy and concentration.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9</a:t>
            </a:fld>
            <a:endParaRPr lang="en-IN"/>
          </a:p>
        </p:txBody>
      </p:sp>
    </p:spTree>
    <p:extLst>
      <p:ext uri="{BB962C8B-B14F-4D97-AF65-F5344CB8AC3E}">
        <p14:creationId xmlns:p14="http://schemas.microsoft.com/office/powerpoint/2010/main" val="2983914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unhealthy dietary patterns remaining over time can contribute to the issues of overweight and the issues of obesity. It can also increase the risk of chronic disease. Overconsumption of sugar and saturated fat is particularly concerning. Therefore encouraging healthy behaviour during adolescence can be important for positive diary habits.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10</a:t>
            </a:fld>
            <a:endParaRPr lang="en-IN"/>
          </a:p>
        </p:txBody>
      </p:sp>
    </p:spTree>
    <p:extLst>
      <p:ext uri="{BB962C8B-B14F-4D97-AF65-F5344CB8AC3E}">
        <p14:creationId xmlns:p14="http://schemas.microsoft.com/office/powerpoint/2010/main" val="2236807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camping has the 3 aim which allows its effectiveness to be evaluated. First, fruit and vegetable consumption will increase 20% after 8 weeks. Moreover, the healthiest neck choice will increase by 25%. Reported consumption of high fat and salt and sugar snacks will decrease by 20%.</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11</a:t>
            </a:fld>
            <a:endParaRPr lang="en-IN"/>
          </a:p>
        </p:txBody>
      </p:sp>
    </p:spTree>
    <p:extLst>
      <p:ext uri="{BB962C8B-B14F-4D97-AF65-F5344CB8AC3E}">
        <p14:creationId xmlns:p14="http://schemas.microsoft.com/office/powerpoint/2010/main" val="161106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evaluation process will </a:t>
            </a:r>
            <a:r>
              <a:rPr lang="en-IN" sz="1200" b="0" i="0" u="none" strike="noStrike" kern="1200" dirty="0" err="1">
                <a:solidFill>
                  <a:schemeClr val="tx1"/>
                </a:solidFill>
                <a:effectLst/>
                <a:latin typeface="+mn-lt"/>
                <a:ea typeface="+mn-ea"/>
                <a:cs typeface="+mn-cs"/>
              </a:rPr>
              <a:t>analyze</a:t>
            </a:r>
            <a:r>
              <a:rPr lang="en-IN" sz="1200" b="0" i="0" u="none" strike="noStrike" kern="1200" dirty="0">
                <a:solidFill>
                  <a:schemeClr val="tx1"/>
                </a:solidFill>
                <a:effectLst/>
                <a:latin typeface="+mn-lt"/>
                <a:ea typeface="+mn-ea"/>
                <a:cs typeface="+mn-cs"/>
              </a:rPr>
              <a:t> both implementation and results. The process evaluation will monitor the attendance and participation and completion of weekly activities among the children. The outcome evaluation will compare the pre and post campaign food choice questionnaire and will look at the changes against the campaign targets.</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12</a:t>
            </a:fld>
            <a:endParaRPr lang="en-IN"/>
          </a:p>
        </p:txBody>
      </p:sp>
    </p:spTree>
    <p:extLst>
      <p:ext uri="{BB962C8B-B14F-4D97-AF65-F5344CB8AC3E}">
        <p14:creationId xmlns:p14="http://schemas.microsoft.com/office/powerpoint/2010/main" val="2569094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Each of the campaign will be measured by the use of baseline and the follow up data. The fruit and vegetable intake will be measured through the daily portion records, the choice for the healthier snacks will less oil and sugar contents, weekly food diaries and consumption with the frequency questionnaire. Comparing results before and after eight weeks will show whether participants achieved the three proposed targets.</a:t>
            </a:r>
          </a:p>
          <a:p>
            <a:endParaRPr lang="en-GB" dirty="0"/>
          </a:p>
        </p:txBody>
      </p:sp>
      <p:sp>
        <p:nvSpPr>
          <p:cNvPr id="4" name="Slide Number Placeholder 3"/>
          <p:cNvSpPr>
            <a:spLocks noGrp="1"/>
          </p:cNvSpPr>
          <p:nvPr>
            <p:ph type="sldNum" sz="quarter" idx="5"/>
          </p:nvPr>
        </p:nvSpPr>
        <p:spPr/>
        <p:txBody>
          <a:bodyPr/>
          <a:lstStyle/>
          <a:p>
            <a:fld id="{BA2D3087-0D51-4C5B-BE82-FAA476F845E6}" type="slidenum">
              <a:rPr lang="en-IN" smtClean="0"/>
              <a:t>13</a:t>
            </a:fld>
            <a:endParaRPr lang="en-IN"/>
          </a:p>
        </p:txBody>
      </p:sp>
    </p:spTree>
    <p:extLst>
      <p:ext uri="{BB962C8B-B14F-4D97-AF65-F5344CB8AC3E}">
        <p14:creationId xmlns:p14="http://schemas.microsoft.com/office/powerpoint/2010/main" val="951677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data will be collected at the baseline and will be monitored weekly and also will be reassessed after the eight weeks. Percentage changes will be calculated and compared with each campaign target. Attendance and missing responses will also be reviewed. In the case of feasibility, a comparable group not receiving the intervention can help to evaluate whether observed dietary changes are associated with the campaign. </a:t>
            </a:r>
          </a:p>
          <a:p>
            <a:endParaRPr lang="en-GB" dirty="0"/>
          </a:p>
        </p:txBody>
      </p:sp>
      <p:sp>
        <p:nvSpPr>
          <p:cNvPr id="4" name="Slide Number Placeholder 3"/>
          <p:cNvSpPr>
            <a:spLocks noGrp="1"/>
          </p:cNvSpPr>
          <p:nvPr>
            <p:ph type="sldNum" sz="quarter" idx="5"/>
          </p:nvPr>
        </p:nvSpPr>
        <p:spPr/>
        <p:txBody>
          <a:bodyPr/>
          <a:lstStyle/>
          <a:p>
            <a:fld id="{BA2D3087-0D51-4C5B-BE82-FAA476F845E6}" type="slidenum">
              <a:rPr lang="en-IN" smtClean="0"/>
              <a:t>14</a:t>
            </a:fld>
            <a:endParaRPr lang="en-IN"/>
          </a:p>
        </p:txBody>
      </p:sp>
    </p:spTree>
    <p:extLst>
      <p:ext uri="{BB962C8B-B14F-4D97-AF65-F5344CB8AC3E}">
        <p14:creationId xmlns:p14="http://schemas.microsoft.com/office/powerpoint/2010/main" val="23804230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campaign will be promoted by using attractive and youth friendly posters which will have colourful food imagery and weekly challenges which can make healthy eating more appealing. The poster can be displayed in the schools and shared through the school communication channels for maximizing the awareness and participation.</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15</a:t>
            </a:fld>
            <a:endParaRPr lang="en-IN"/>
          </a:p>
        </p:txBody>
      </p:sp>
    </p:spTree>
    <p:extLst>
      <p:ext uri="{BB962C8B-B14F-4D97-AF65-F5344CB8AC3E}">
        <p14:creationId xmlns:p14="http://schemas.microsoft.com/office/powerpoint/2010/main" val="1472597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campaign poster promotes the healthy eating among the young people aged between 10 and 16 through the colourful visuals and the simple messages. It highlights the balanced meals and fruit and vegetables and the healthier snacks. The positive slogan can encourage the participation while the school displace and digital sharing can increase the awareness and motivate the healthy everyday food choices.</a:t>
            </a:r>
          </a:p>
          <a:p>
            <a:endParaRPr lang="en-GB" dirty="0"/>
          </a:p>
        </p:txBody>
      </p:sp>
      <p:sp>
        <p:nvSpPr>
          <p:cNvPr id="4" name="Slide Number Placeholder 3"/>
          <p:cNvSpPr>
            <a:spLocks noGrp="1"/>
          </p:cNvSpPr>
          <p:nvPr>
            <p:ph type="sldNum" sz="quarter" idx="5"/>
          </p:nvPr>
        </p:nvSpPr>
        <p:spPr/>
        <p:txBody>
          <a:bodyPr/>
          <a:lstStyle/>
          <a:p>
            <a:fld id="{BA2D3087-0D51-4C5B-BE82-FAA476F845E6}" type="slidenum">
              <a:rPr lang="en-IN" smtClean="0"/>
              <a:t>16</a:t>
            </a:fld>
            <a:endParaRPr lang="en-IN"/>
          </a:p>
        </p:txBody>
      </p:sp>
    </p:spTree>
    <p:extLst>
      <p:ext uri="{BB962C8B-B14F-4D97-AF65-F5344CB8AC3E}">
        <p14:creationId xmlns:p14="http://schemas.microsoft.com/office/powerpoint/2010/main" val="1024797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partnership working is vital for delivery of the campaign effectively. The schools can provide the venue and teachers and the Direct access to the students can also be important through the local authority. Moreover, the NHS and the local diabetic services can provide credible nutritional guidelines with strong participation.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17</a:t>
            </a:fld>
            <a:endParaRPr lang="en-IN"/>
          </a:p>
        </p:txBody>
      </p:sp>
    </p:spTree>
    <p:extLst>
      <p:ext uri="{BB962C8B-B14F-4D97-AF65-F5344CB8AC3E}">
        <p14:creationId xmlns:p14="http://schemas.microsoft.com/office/powerpoint/2010/main" val="887931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National organizations can provide additional support and resources. NHS England can support healthy food choices through established public health resources. Veg  power can promote fruit and vegetable consumption through engaging activities for children where the food foundation can focus on improving access to nutritional food.</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18</a:t>
            </a:fld>
            <a:endParaRPr lang="en-IN"/>
          </a:p>
        </p:txBody>
      </p:sp>
    </p:spTree>
    <p:extLst>
      <p:ext uri="{BB962C8B-B14F-4D97-AF65-F5344CB8AC3E}">
        <p14:creationId xmlns:p14="http://schemas.microsoft.com/office/powerpoint/2010/main" val="37361347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will use the practical and engaging resources for supporting the learning. Veg power materials can provide the sticker and tasting activities and games and classroom resources while the NHS food scanner concepts can show the healthier food options and the food diaries and recipe can also help for the learning and providing the simple tool for monitoring the behaviour.</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19</a:t>
            </a:fld>
            <a:endParaRPr lang="en-IN"/>
          </a:p>
        </p:txBody>
      </p:sp>
    </p:spTree>
    <p:extLst>
      <p:ext uri="{BB962C8B-B14F-4D97-AF65-F5344CB8AC3E}">
        <p14:creationId xmlns:p14="http://schemas.microsoft.com/office/powerpoint/2010/main" val="14518269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campaign requires educational, practical and digital resources to support the participation and learning. The nutrition leaflets and the recipe cards can provide the guidance while the food samples can encourage the healthier choices. The digital quizzes can improve the engagement and can progress the charts according to monitoring the participation. The allergy information and cultural appropriate alternative food can be important for ensuring the activities are safe and inclusive to the participants.</a:t>
            </a:r>
          </a:p>
          <a:p>
            <a:endParaRPr lang="en-GB" dirty="0"/>
          </a:p>
        </p:txBody>
      </p:sp>
      <p:sp>
        <p:nvSpPr>
          <p:cNvPr id="4" name="Slide Number Placeholder 3"/>
          <p:cNvSpPr>
            <a:spLocks noGrp="1"/>
          </p:cNvSpPr>
          <p:nvPr>
            <p:ph type="sldNum" sz="quarter" idx="5"/>
          </p:nvPr>
        </p:nvSpPr>
        <p:spPr/>
        <p:txBody>
          <a:bodyPr/>
          <a:lstStyle/>
          <a:p>
            <a:fld id="{BA2D3087-0D51-4C5B-BE82-FAA476F845E6}" type="slidenum">
              <a:rPr lang="en-IN" smtClean="0"/>
              <a:t>20</a:t>
            </a:fld>
            <a:endParaRPr lang="en-IN"/>
          </a:p>
        </p:txBody>
      </p:sp>
    </p:spTree>
    <p:extLst>
      <p:ext uri="{BB962C8B-B14F-4D97-AF65-F5344CB8AC3E}">
        <p14:creationId xmlns:p14="http://schemas.microsoft.com/office/powerpoint/2010/main" val="1963018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eight week implementation plan provides the structured approach for delivering the Power to plate campaign. The activities progress from the nutrition awareness and practical food experience to the healthier snack challenges, family engagement and personal goal setting. </a:t>
            </a:r>
          </a:p>
          <a:p>
            <a:endParaRPr lang="en-GB" dirty="0"/>
          </a:p>
        </p:txBody>
      </p:sp>
      <p:sp>
        <p:nvSpPr>
          <p:cNvPr id="4" name="Slide Number Placeholder 3"/>
          <p:cNvSpPr>
            <a:spLocks noGrp="1"/>
          </p:cNvSpPr>
          <p:nvPr>
            <p:ph type="sldNum" sz="quarter" idx="5"/>
          </p:nvPr>
        </p:nvSpPr>
        <p:spPr/>
        <p:txBody>
          <a:bodyPr/>
          <a:lstStyle/>
          <a:p>
            <a:fld id="{BA2D3087-0D51-4C5B-BE82-FAA476F845E6}" type="slidenum">
              <a:rPr lang="en-IN" smtClean="0"/>
              <a:t>21</a:t>
            </a:fld>
            <a:endParaRPr lang="en-IN"/>
          </a:p>
        </p:txBody>
      </p:sp>
    </p:spTree>
    <p:extLst>
      <p:ext uri="{BB962C8B-B14F-4D97-AF65-F5344CB8AC3E}">
        <p14:creationId xmlns:p14="http://schemas.microsoft.com/office/powerpoint/2010/main" val="29569011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balance to diet is essential during adolescence as the body is developing and requires the adequate nutrients for healthy growth and body composition. Increased fruit and vegetable consumption while reducing the energy of increased food can support healthy dietary patterns.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22</a:t>
            </a:fld>
            <a:endParaRPr lang="en-IN"/>
          </a:p>
        </p:txBody>
      </p:sp>
    </p:spTree>
    <p:extLst>
      <p:ext uri="{BB962C8B-B14F-4D97-AF65-F5344CB8AC3E}">
        <p14:creationId xmlns:p14="http://schemas.microsoft.com/office/powerpoint/2010/main" val="12510882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Healthy eating can become a shared social behaviour rather than the individual responsibility and group activities for encouraging peer support and shared learning and positive food norms. The family involvement is also important as the parental practice and food available tea and household circumstance can also influence the eating behaviour.</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23</a:t>
            </a:fld>
            <a:endParaRPr lang="en-IN"/>
          </a:p>
        </p:txBody>
      </p:sp>
    </p:spTree>
    <p:extLst>
      <p:ext uri="{BB962C8B-B14F-4D97-AF65-F5344CB8AC3E}">
        <p14:creationId xmlns:p14="http://schemas.microsoft.com/office/powerpoint/2010/main" val="15187193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Dietary behaviour can also contribute to welfare alongside physical health. The interactive activities such as the challenges and demonstration can enhance the confidence and self regulation and the motivation for making healthy choices. However the campaign should avoid excessive weight related messaging as it can create a negative impact on the psychological welfare of the children.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24</a:t>
            </a:fld>
            <a:endParaRPr lang="en-IN"/>
          </a:p>
        </p:txBody>
      </p:sp>
    </p:spTree>
    <p:extLst>
      <p:ext uri="{BB962C8B-B14F-4D97-AF65-F5344CB8AC3E}">
        <p14:creationId xmlns:p14="http://schemas.microsoft.com/office/powerpoint/2010/main" val="39879392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social cognitive theory explains the behaviour as an interaction between the personal factor and the surrounding environment. The campaign applies this through peer activities and weekly challenges. These activities can encourage observation and learning and develop self efficacy while supporting goal setting behaviour.</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25</a:t>
            </a:fld>
            <a:endParaRPr lang="en-IN"/>
          </a:p>
        </p:txBody>
      </p:sp>
    </p:spTree>
    <p:extLst>
      <p:ext uri="{BB962C8B-B14F-4D97-AF65-F5344CB8AC3E}">
        <p14:creationId xmlns:p14="http://schemas.microsoft.com/office/powerpoint/2010/main" val="2021190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COM-B model explains the behaviour through the three interactive components of capability, opportunity and motivation. The nutrition workshops developed the capability while the healthier school food option can create the opportunities for the healthy and choices. The rewards and the peer activities can enhance some motivation.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26</a:t>
            </a:fld>
            <a:endParaRPr lang="en-IN"/>
          </a:p>
        </p:txBody>
      </p:sp>
    </p:spTree>
    <p:extLst>
      <p:ext uri="{BB962C8B-B14F-4D97-AF65-F5344CB8AC3E}">
        <p14:creationId xmlns:p14="http://schemas.microsoft.com/office/powerpoint/2010/main" val="42665205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Several individual factors can make healthy eating difficult for adolescents. The limited nutrition related knowledge and strong food preferences and the </a:t>
            </a:r>
            <a:r>
              <a:rPr lang="en-IN" sz="1200" b="0" i="0" u="none" strike="noStrike" kern="1200" dirty="0" err="1">
                <a:solidFill>
                  <a:schemeClr val="tx1"/>
                </a:solidFill>
                <a:effectLst/>
                <a:latin typeface="+mn-lt"/>
                <a:ea typeface="+mn-ea"/>
                <a:cs typeface="+mn-cs"/>
              </a:rPr>
              <a:t>gravyings</a:t>
            </a:r>
            <a:r>
              <a:rPr lang="en-IN" sz="1200" b="0" i="0" u="none" strike="noStrike" kern="1200" dirty="0">
                <a:solidFill>
                  <a:schemeClr val="tx1"/>
                </a:solidFill>
                <a:effectLst/>
                <a:latin typeface="+mn-lt"/>
                <a:ea typeface="+mn-ea"/>
                <a:cs typeface="+mn-cs"/>
              </a:rPr>
              <a:t> and low cooking skills can impact and discourage the healthier choices evidently.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27</a:t>
            </a:fld>
            <a:endParaRPr lang="en-IN"/>
          </a:p>
        </p:txBody>
      </p:sp>
    </p:spTree>
    <p:extLst>
      <p:ext uri="{BB962C8B-B14F-4D97-AF65-F5344CB8AC3E}">
        <p14:creationId xmlns:p14="http://schemas.microsoft.com/office/powerpoint/2010/main" val="17298057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dietary behaviour is also influenced by the wider social and the environmental context. Peer preferences and the family practices and the food availability and affordability can affect the everyday choices. That digital food marketing can pose another challenge as adolescents are frequently exposed to the promotion of unhealthy foods.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28</a:t>
            </a:fld>
            <a:endParaRPr lang="en-IN"/>
          </a:p>
        </p:txBody>
      </p:sp>
    </p:spTree>
    <p:extLst>
      <p:ext uri="{BB962C8B-B14F-4D97-AF65-F5344CB8AC3E}">
        <p14:creationId xmlns:p14="http://schemas.microsoft.com/office/powerpoint/2010/main" val="515168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camping can address the individual barriers through simple nutrition education and practical food preparation activities. The recipe challenge and healthy and snack demonstration can make healthy eating more achievable and enjoyable. Personalized goals and self monitoring can also be encouraging. </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29</a:t>
            </a:fld>
            <a:endParaRPr lang="en-IN"/>
          </a:p>
        </p:txBody>
      </p:sp>
    </p:spTree>
    <p:extLst>
      <p:ext uri="{BB962C8B-B14F-4D97-AF65-F5344CB8AC3E}">
        <p14:creationId xmlns:p14="http://schemas.microsoft.com/office/powerpoint/2010/main" val="36509485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social and the environmental barriers can be addressed by involving the families and the peers and enhancing the social support while creating the positive food norms. The schools can also make the healthier food option available and visible and accessible.</a:t>
            </a: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30</a:t>
            </a:fld>
            <a:endParaRPr lang="en-IN"/>
          </a:p>
        </p:txBody>
      </p:sp>
    </p:spTree>
    <p:extLst>
      <p:ext uri="{BB962C8B-B14F-4D97-AF65-F5344CB8AC3E}">
        <p14:creationId xmlns:p14="http://schemas.microsoft.com/office/powerpoint/2010/main" val="5801915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conclusion the Power The Plate campaign provides the practical School based approach for improving the dietary behaviours among the children aged between 10 and 16. The campaign includes nutrition education and behavioural theory and social support and environmental strategy.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A2D3087-0D51-4C5B-BE82-FAA476F845E6}" type="slidenum">
              <a:rPr lang="en-IN" smtClean="0"/>
              <a:t>31</a:t>
            </a:fld>
            <a:endParaRPr lang="en-IN"/>
          </a:p>
        </p:txBody>
      </p:sp>
    </p:spTree>
    <p:extLst>
      <p:ext uri="{BB962C8B-B14F-4D97-AF65-F5344CB8AC3E}">
        <p14:creationId xmlns:p14="http://schemas.microsoft.com/office/powerpoint/2010/main" val="1250386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2F2CE03-00A7-430F-826F-DC36866E70B3}" type="datetimeFigureOut">
              <a:rPr lang="en-IN" smtClean="0"/>
              <a:t>10-10-2026</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FBCEFD5-7888-4012-B0A6-720A3693256B}" type="slidenum">
              <a:rPr lang="en-IN" smtClean="0"/>
              <a:t>‹#›</a:t>
            </a:fld>
            <a:endParaRPr lang="en-IN"/>
          </a:p>
        </p:txBody>
      </p:sp>
    </p:spTree>
    <p:extLst>
      <p:ext uri="{BB962C8B-B14F-4D97-AF65-F5344CB8AC3E}">
        <p14:creationId xmlns:p14="http://schemas.microsoft.com/office/powerpoint/2010/main" val="3698290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F2CE03-00A7-430F-826F-DC36866E70B3}"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100946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62F2CE03-00A7-430F-826F-DC36866E70B3}" type="datetimeFigureOut">
              <a:rPr lang="en-IN" smtClean="0"/>
              <a:t>10-10-2026</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FBCEFD5-7888-4012-B0A6-720A3693256B}" type="slidenum">
              <a:rPr lang="en-IN" smtClean="0"/>
              <a:t>‹#›</a:t>
            </a:fld>
            <a:endParaRPr lang="en-IN"/>
          </a:p>
        </p:txBody>
      </p:sp>
    </p:spTree>
    <p:extLst>
      <p:ext uri="{BB962C8B-B14F-4D97-AF65-F5344CB8AC3E}">
        <p14:creationId xmlns:p14="http://schemas.microsoft.com/office/powerpoint/2010/main" val="1880849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F2CE03-00A7-430F-826F-DC36866E70B3}"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174472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F2CE03-00A7-430F-826F-DC36866E70B3}" type="datetimeFigureOut">
              <a:rPr lang="en-IN" smtClean="0"/>
              <a:t>10-10-2026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2306316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F2CE03-00A7-430F-826F-DC36866E70B3}" type="datetimeFigureOut">
              <a:rPr lang="en-IN" smtClean="0"/>
              <a:t>10-10-2026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2923819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F2CE03-00A7-430F-826F-DC36866E70B3}" type="datetimeFigureOut">
              <a:rPr lang="en-IN" smtClean="0"/>
              <a:t>10-10-2026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1398346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62F2CE03-00A7-430F-826F-DC36866E70B3}" type="datetimeFigureOut">
              <a:rPr lang="en-IN" smtClean="0"/>
              <a:t>10-10-2026</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FBCEFD5-7888-4012-B0A6-720A3693256B}" type="slidenum">
              <a:rPr lang="en-IN" smtClean="0"/>
              <a:t>‹#›</a:t>
            </a:fld>
            <a:endParaRPr lang="en-IN"/>
          </a:p>
        </p:txBody>
      </p:sp>
    </p:spTree>
    <p:extLst>
      <p:ext uri="{BB962C8B-B14F-4D97-AF65-F5344CB8AC3E}">
        <p14:creationId xmlns:p14="http://schemas.microsoft.com/office/powerpoint/2010/main" val="2151805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F2CE03-00A7-430F-826F-DC36866E70B3}"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1286029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F2CE03-00A7-430F-826F-DC36866E70B3}"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FBCEFD5-7888-4012-B0A6-720A3693256B}" type="slidenum">
              <a:rPr lang="en-IN" smtClean="0"/>
              <a:t>‹#›</a:t>
            </a:fld>
            <a:endParaRPr lang="en-IN"/>
          </a:p>
        </p:txBody>
      </p:sp>
    </p:spTree>
    <p:extLst>
      <p:ext uri="{BB962C8B-B14F-4D97-AF65-F5344CB8AC3E}">
        <p14:creationId xmlns:p14="http://schemas.microsoft.com/office/powerpoint/2010/main" val="1088474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62F2CE03-00A7-430F-826F-DC36866E70B3}" type="datetimeFigureOut">
              <a:rPr lang="en-IN" smtClean="0"/>
              <a:t>10-10-2026</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FBCEFD5-7888-4012-B0A6-720A3693256B}" type="slidenum">
              <a:rPr lang="en-IN" smtClean="0"/>
              <a:t>‹#›</a:t>
            </a:fld>
            <a:endParaRPr lang="en-IN"/>
          </a:p>
        </p:txBody>
      </p:sp>
    </p:spTree>
    <p:extLst>
      <p:ext uri="{BB962C8B-B14F-4D97-AF65-F5344CB8AC3E}">
        <p14:creationId xmlns:p14="http://schemas.microsoft.com/office/powerpoint/2010/main" val="14877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62F2CE03-00A7-430F-826F-DC36866E70B3}" type="datetimeFigureOut">
              <a:rPr lang="en-IN" smtClean="0"/>
              <a:t>10-10-2026</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FBCEFD5-7888-4012-B0A6-720A3693256B}"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808597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0&amp;ixid=M3wxMjA3fDB8MHxwaG90by1wYWdlfHx8fGVufDB8fHx8fA"/><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4.org&amp;utm_campaign=index&amp;utm_content=thumbnail"/></Relationships>
</file>

<file path=ppt/slides/_rels/slide18.xml.rels><?xml version="1.0" encoding="UTF-8" standalone="yes"?>
<Relationships xmlns="http://schemas.openxmlformats.org/package/2006/relationships"><Relationship Id="rId3" Type="http://schemas.openxmlformats.org/officeDocument/2006/relationships/image" Target="../media/image15.org&amp;utm_campaign=index&amp;utm_content=thumbnai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doi.org/10.1016/s2352-4642(23)00168-2" TargetMode="External"/><Relationship Id="rId3" Type="http://schemas.openxmlformats.org/officeDocument/2006/relationships/hyperlink" Target="https://doi.org/10.3390/nu9090990" TargetMode="External"/><Relationship Id="rId7" Type="http://schemas.openxmlformats.org/officeDocument/2006/relationships/hyperlink" Target="https://vegpower.org.uk/eat-them-to-defeat-them/" TargetMode="External"/><Relationship Id="rId2" Type="http://schemas.openxmlformats.org/officeDocument/2006/relationships/hyperlink" Target="https://foodfoundation.org.uk/publication/how-quality-school-food-can-be-improved-increase-uptak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he-eatwell-guide/the-eatwell-guide-how-to-use-in-promotional-material" TargetMode="External"/><Relationship Id="rId5" Type="http://schemas.openxmlformats.org/officeDocument/2006/relationships/hyperlink" Target="https://www.ethnicity-facts-figures.service.gov.uk/health/diet-and-exercise/healthy-eating-of-5-a-day-among-15-year-olds/latest/" TargetMode="External"/><Relationship Id="rId4" Type="http://schemas.openxmlformats.org/officeDocument/2006/relationships/hyperlink" Target="https://www.nih.gov/news-events/nih-research-matters/early-life-sugar-intake-affects-chronic-disease-risk" TargetMode="External"/><Relationship Id="rId9" Type="http://schemas.openxmlformats.org/officeDocument/2006/relationships/hyperlink" Target="https://doi.org/10.3389/fpubh.2023.1094960"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A3230-893C-DCC5-DF23-5377B38D34F8}"/>
              </a:ext>
            </a:extLst>
          </p:cNvPr>
          <p:cNvSpPr>
            <a:spLocks noGrp="1"/>
          </p:cNvSpPr>
          <p:nvPr>
            <p:ph type="ctrTitle"/>
          </p:nvPr>
        </p:nvSpPr>
        <p:spPr>
          <a:xfrm>
            <a:off x="636607" y="117223"/>
            <a:ext cx="10370916" cy="2965953"/>
          </a:xfrm>
        </p:spPr>
        <p:txBody>
          <a:bodyPr>
            <a:noAutofit/>
          </a:bodyPr>
          <a:lstStyle/>
          <a:p>
            <a:pPr algn="ctr"/>
            <a:r>
              <a:rPr lang="en-GB" sz="1800" b="1" dirty="0"/>
              <a:t>Social Epidemiology and Public Health Development</a:t>
            </a:r>
            <a:br>
              <a:rPr lang="en-IN" sz="1800" dirty="0"/>
            </a:br>
            <a:br>
              <a:rPr lang="en-IN" sz="1800" dirty="0"/>
            </a:br>
            <a:r>
              <a:rPr lang="en-GB" sz="1800" b="1" dirty="0"/>
              <a:t>LCHS7000</a:t>
            </a:r>
            <a:br>
              <a:rPr lang="en-GB" sz="1800" b="1" dirty="0"/>
            </a:br>
            <a:r>
              <a:rPr lang="en-IN" sz="1800" b="1" dirty="0"/>
              <a:t>POWER YOUR PLATE</a:t>
            </a:r>
            <a:br>
              <a:rPr lang="en-IN" sz="1800" b="1" dirty="0"/>
            </a:br>
            <a:r>
              <a:rPr lang="en-IN" sz="1800" b="1" dirty="0"/>
              <a:t>Eat Better • Live Better</a:t>
            </a:r>
            <a:br>
              <a:rPr lang="en-IN" sz="1800" b="1" dirty="0"/>
            </a:br>
            <a:r>
              <a:rPr lang="en-IN" sz="1800" b="1" dirty="0"/>
              <a:t>Target Group: 10-16 years</a:t>
            </a:r>
            <a:br>
              <a:rPr lang="en-IN" sz="1800" b="1" dirty="0"/>
            </a:br>
            <a:r>
              <a:rPr lang="en-IN" sz="1800" b="1" dirty="0"/>
              <a:t>Behaviour: Reducing Eating unhealthy food and snacks</a:t>
            </a:r>
            <a:br>
              <a:rPr lang="en-IN" sz="1800" dirty="0"/>
            </a:br>
            <a:endParaRPr lang="en-IN" sz="1800" dirty="0"/>
          </a:p>
        </p:txBody>
      </p:sp>
      <p:sp>
        <p:nvSpPr>
          <p:cNvPr id="3" name="Subtitle 2">
            <a:extLst>
              <a:ext uri="{FF2B5EF4-FFF2-40B4-BE49-F238E27FC236}">
                <a16:creationId xmlns:a16="http://schemas.microsoft.com/office/drawing/2014/main" id="{14B3131F-0DAE-71FC-1257-346CD694CCA1}"/>
              </a:ext>
            </a:extLst>
          </p:cNvPr>
          <p:cNvSpPr>
            <a:spLocks noGrp="1"/>
          </p:cNvSpPr>
          <p:nvPr>
            <p:ph type="subTitle" idx="1"/>
          </p:nvPr>
        </p:nvSpPr>
        <p:spPr>
          <a:xfrm>
            <a:off x="1524000" y="3602038"/>
            <a:ext cx="4572000" cy="1655762"/>
          </a:xfrm>
        </p:spPr>
        <p:txBody>
          <a:bodyPr>
            <a:normAutofit/>
          </a:bodyPr>
          <a:lstStyle/>
          <a:p>
            <a:r>
              <a:rPr lang="en-IN" dirty="0"/>
              <a:t>Presented by: </a:t>
            </a:r>
          </a:p>
          <a:p>
            <a:r>
              <a:rPr lang="en-IN" dirty="0"/>
              <a:t>Tiya Patel- 2603307</a:t>
            </a:r>
          </a:p>
          <a:p>
            <a:r>
              <a:rPr lang="en-IN" dirty="0"/>
              <a:t>Sejal </a:t>
            </a:r>
            <a:r>
              <a:rPr lang="en-IN" dirty="0" err="1"/>
              <a:t>odedra</a:t>
            </a:r>
            <a:r>
              <a:rPr lang="en-IN" dirty="0"/>
              <a:t>- 2607031</a:t>
            </a:r>
          </a:p>
          <a:p>
            <a:r>
              <a:rPr lang="en-IN" dirty="0"/>
              <a:t>Arati </a:t>
            </a:r>
            <a:r>
              <a:rPr lang="en-IN" dirty="0" err="1"/>
              <a:t>bosiya</a:t>
            </a:r>
            <a:r>
              <a:rPr lang="en-IN"/>
              <a:t>– 2605792</a:t>
            </a:r>
            <a:endParaRPr lang="en-IN" dirty="0"/>
          </a:p>
        </p:txBody>
      </p:sp>
      <p:pic>
        <p:nvPicPr>
          <p:cNvPr id="5" name="Picture 4">
            <a:extLst>
              <a:ext uri="{FF2B5EF4-FFF2-40B4-BE49-F238E27FC236}">
                <a16:creationId xmlns:a16="http://schemas.microsoft.com/office/drawing/2014/main" id="{2E2442B9-97A6-79A9-23DC-B52512864E76}"/>
              </a:ext>
            </a:extLst>
          </p:cNvPr>
          <p:cNvPicPr>
            <a:picLocks noChangeAspect="1"/>
          </p:cNvPicPr>
          <p:nvPr/>
        </p:nvPicPr>
        <p:blipFill>
          <a:blip r:embed="rId2"/>
          <a:stretch>
            <a:fillRect/>
          </a:stretch>
        </p:blipFill>
        <p:spPr>
          <a:xfrm>
            <a:off x="6829999" y="3175081"/>
            <a:ext cx="4702064" cy="3134709"/>
          </a:xfrm>
          <a:prstGeom prst="rect">
            <a:avLst/>
          </a:prstGeom>
        </p:spPr>
      </p:pic>
    </p:spTree>
    <p:extLst>
      <p:ext uri="{BB962C8B-B14F-4D97-AF65-F5344CB8AC3E}">
        <p14:creationId xmlns:p14="http://schemas.microsoft.com/office/powerpoint/2010/main" val="1512902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332DD-2FDA-6DF9-8F99-B8F057DD646F}"/>
              </a:ext>
            </a:extLst>
          </p:cNvPr>
          <p:cNvSpPr>
            <a:spLocks noGrp="1"/>
          </p:cNvSpPr>
          <p:nvPr>
            <p:ph type="title"/>
          </p:nvPr>
        </p:nvSpPr>
        <p:spPr/>
        <p:txBody>
          <a:bodyPr/>
          <a:lstStyle/>
          <a:p>
            <a:r>
              <a:rPr lang="en-IN" b="1" dirty="0"/>
              <a:t>Campaign Introduction</a:t>
            </a:r>
            <a:endParaRPr lang="en-IN" dirty="0"/>
          </a:p>
        </p:txBody>
      </p:sp>
      <p:sp>
        <p:nvSpPr>
          <p:cNvPr id="3" name="Content Placeholder 2">
            <a:extLst>
              <a:ext uri="{FF2B5EF4-FFF2-40B4-BE49-F238E27FC236}">
                <a16:creationId xmlns:a16="http://schemas.microsoft.com/office/drawing/2014/main" id="{97170B64-10B9-497A-9AE6-9E4AE7D6AB78}"/>
              </a:ext>
            </a:extLst>
          </p:cNvPr>
          <p:cNvSpPr>
            <a:spLocks noGrp="1"/>
          </p:cNvSpPr>
          <p:nvPr>
            <p:ph idx="1"/>
          </p:nvPr>
        </p:nvSpPr>
        <p:spPr>
          <a:xfrm>
            <a:off x="838200" y="1825625"/>
            <a:ext cx="10515600" cy="2392414"/>
          </a:xfrm>
        </p:spPr>
        <p:txBody>
          <a:bodyPr>
            <a:normAutofit/>
          </a:bodyPr>
          <a:lstStyle/>
          <a:p>
            <a:pPr lvl="0" fontAlgn="base"/>
            <a:r>
              <a:rPr lang="en-IN" sz="1800" dirty="0">
                <a:latin typeface="Arial" panose="020B0604020202020204" pitchFamily="34" charset="0"/>
                <a:cs typeface="Arial" panose="020B0604020202020204" pitchFamily="34" charset="0"/>
              </a:rPr>
              <a:t>Campaign name: Power Your Plate – Eat Better, Live Better </a:t>
            </a:r>
          </a:p>
          <a:p>
            <a:pPr lvl="0" fontAlgn="base"/>
            <a:r>
              <a:rPr lang="en-IN" sz="1800" b="1" dirty="0">
                <a:latin typeface="Arial" panose="020B0604020202020204" pitchFamily="34" charset="0"/>
                <a:cs typeface="Arial" panose="020B0604020202020204" pitchFamily="34" charset="0"/>
              </a:rPr>
              <a:t>Audience: Children ages 10 to16</a:t>
            </a:r>
            <a:r>
              <a:rPr lang="en-IN" sz="1800" dirty="0">
                <a:latin typeface="Arial" panose="020B0604020202020204" pitchFamily="34" charset="0"/>
                <a:cs typeface="Arial" panose="020B0604020202020204" pitchFamily="34" charset="0"/>
              </a:rPr>
              <a:t>s.</a:t>
            </a:r>
          </a:p>
          <a:p>
            <a:pPr lvl="0" fontAlgn="base"/>
            <a:r>
              <a:rPr lang="en-IN" sz="1800" b="1" dirty="0">
                <a:latin typeface="Arial" panose="020B0604020202020204" pitchFamily="34" charset="0"/>
                <a:cs typeface="Arial" panose="020B0604020202020204" pitchFamily="34" charset="0"/>
              </a:rPr>
              <a:t>Focus:</a:t>
            </a:r>
            <a:r>
              <a:rPr lang="en-IN" sz="1800" dirty="0">
                <a:latin typeface="Arial" panose="020B0604020202020204" pitchFamily="34" charset="0"/>
                <a:cs typeface="Arial" panose="020B0604020202020204" pitchFamily="34" charset="0"/>
              </a:rPr>
              <a:t> Promoting healthier diet and nutrition choices.</a:t>
            </a:r>
          </a:p>
          <a:p>
            <a:pPr lvl="0" fontAlgn="base"/>
            <a:r>
              <a:rPr lang="en-IN" sz="1800" b="1" dirty="0">
                <a:latin typeface="Arial" panose="020B0604020202020204" pitchFamily="34" charset="0"/>
                <a:cs typeface="Arial" panose="020B0604020202020204" pitchFamily="34" charset="0"/>
              </a:rPr>
              <a:t>Campaign:</a:t>
            </a:r>
            <a:r>
              <a:rPr lang="en-IN" sz="1800" dirty="0">
                <a:latin typeface="Arial" panose="020B0604020202020204" pitchFamily="34" charset="0"/>
                <a:cs typeface="Arial" panose="020B0604020202020204" pitchFamily="34" charset="0"/>
              </a:rPr>
              <a:t> Encourages balanced meals, fruit and vegetables, and healthier snacks.</a:t>
            </a:r>
          </a:p>
          <a:p>
            <a:pPr lvl="0" fontAlgn="base"/>
            <a:r>
              <a:rPr lang="en-IN" sz="1800" b="1" dirty="0">
                <a:latin typeface="Arial" panose="020B0604020202020204" pitchFamily="34" charset="0"/>
                <a:cs typeface="Arial" panose="020B0604020202020204" pitchFamily="34" charset="0"/>
              </a:rPr>
              <a:t>Goal:</a:t>
            </a:r>
            <a:r>
              <a:rPr lang="en-IN" sz="1800" dirty="0">
                <a:latin typeface="Arial" panose="020B0604020202020204" pitchFamily="34" charset="0"/>
                <a:cs typeface="Arial" panose="020B0604020202020204" pitchFamily="34" charset="0"/>
              </a:rPr>
              <a:t> Reduce unhealthy food consumption and support positive, sustainable eating behaviours.</a:t>
            </a:r>
          </a:p>
          <a:p>
            <a:endParaRPr lang="en-IN"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5E5E099-428B-73B0-8E40-4CF1F4A9389E}"/>
              </a:ext>
            </a:extLst>
          </p:cNvPr>
          <p:cNvPicPr>
            <a:picLocks noChangeAspect="1"/>
          </p:cNvPicPr>
          <p:nvPr/>
        </p:nvPicPr>
        <p:blipFill>
          <a:blip r:embed="rId3"/>
          <a:stretch>
            <a:fillRect/>
          </a:stretch>
        </p:blipFill>
        <p:spPr>
          <a:xfrm>
            <a:off x="2733367" y="3959941"/>
            <a:ext cx="6096000" cy="2350039"/>
          </a:xfrm>
          <a:prstGeom prst="rect">
            <a:avLst/>
          </a:prstGeom>
        </p:spPr>
      </p:pic>
    </p:spTree>
    <p:extLst>
      <p:ext uri="{BB962C8B-B14F-4D97-AF65-F5344CB8AC3E}">
        <p14:creationId xmlns:p14="http://schemas.microsoft.com/office/powerpoint/2010/main" val="3713604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689F-9F62-681B-C495-3335D076429C}"/>
              </a:ext>
            </a:extLst>
          </p:cNvPr>
          <p:cNvSpPr>
            <a:spLocks noGrp="1"/>
          </p:cNvSpPr>
          <p:nvPr>
            <p:ph type="title"/>
          </p:nvPr>
        </p:nvSpPr>
        <p:spPr/>
        <p:txBody>
          <a:bodyPr/>
          <a:lstStyle/>
          <a:p>
            <a:r>
              <a:rPr lang="en-IN" b="1" dirty="0"/>
              <a:t>Weekly Sessions activities </a:t>
            </a:r>
            <a:endParaRPr lang="en-IN" dirty="0"/>
          </a:p>
        </p:txBody>
      </p:sp>
      <p:sp>
        <p:nvSpPr>
          <p:cNvPr id="7" name="TextBox 6">
            <a:extLst>
              <a:ext uri="{FF2B5EF4-FFF2-40B4-BE49-F238E27FC236}">
                <a16:creationId xmlns:a16="http://schemas.microsoft.com/office/drawing/2014/main" id="{78CD1F6A-75C4-55AE-42CD-5BF8727F9CD6}"/>
              </a:ext>
            </a:extLst>
          </p:cNvPr>
          <p:cNvSpPr txBox="1"/>
          <p:nvPr/>
        </p:nvSpPr>
        <p:spPr>
          <a:xfrm>
            <a:off x="408008" y="2367420"/>
            <a:ext cx="6094070" cy="3367525"/>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US" dirty="0"/>
              <a:t>T</a:t>
            </a:r>
            <a:r>
              <a:rPr lang="en-IN" dirty="0"/>
              <a:t>he weekly activities were based on the different interesting tasks that helped in developing the understanding about the public health related campaign and awareness process. </a:t>
            </a:r>
          </a:p>
          <a:p>
            <a:pPr marL="171450" indent="-171450">
              <a:lnSpc>
                <a:spcPct val="150000"/>
              </a:lnSpc>
              <a:buFont typeface="Arial" panose="020B0604020202020204" pitchFamily="34" charset="0"/>
              <a:buChar char="•"/>
            </a:pPr>
            <a:r>
              <a:rPr lang="en-IN" dirty="0"/>
              <a:t>There had been tasks regarding the mental health and care service related aspects and behavioural conditions for elderly people. </a:t>
            </a:r>
          </a:p>
          <a:p>
            <a:pPr marL="171450" indent="-171450">
              <a:lnSpc>
                <a:spcPct val="150000"/>
              </a:lnSpc>
              <a:buFont typeface="Arial" panose="020B0604020202020204" pitchFamily="34" charset="0"/>
              <a:buChar char="•"/>
            </a:pPr>
            <a:r>
              <a:rPr lang="en-IN" dirty="0"/>
              <a:t>The activity has been helpful to understand the aspects of stigma about asking for help. </a:t>
            </a:r>
            <a:endParaRPr lang="en-IN" sz="2000" dirty="0"/>
          </a:p>
        </p:txBody>
      </p:sp>
      <p:pic>
        <p:nvPicPr>
          <p:cNvPr id="8" name="Picture 7" descr="Seniors are sitting around a table, talking - Free Photo on Unsplash">
            <a:extLst>
              <a:ext uri="{FF2B5EF4-FFF2-40B4-BE49-F238E27FC236}">
                <a16:creationId xmlns:a16="http://schemas.microsoft.com/office/drawing/2014/main" id="{0C7B62C7-8EE3-B3AF-A37C-044DFFD16677}"/>
              </a:ext>
            </a:extLst>
          </p:cNvPr>
          <p:cNvPicPr>
            <a:picLocks noChangeAspect="1"/>
          </p:cNvPicPr>
          <p:nvPr/>
        </p:nvPicPr>
        <p:blipFill>
          <a:blip r:embed="rId3"/>
          <a:stretch>
            <a:fillRect/>
          </a:stretch>
        </p:blipFill>
        <p:spPr>
          <a:xfrm>
            <a:off x="6669911" y="2367420"/>
            <a:ext cx="4755026" cy="3170017"/>
          </a:xfrm>
          <a:prstGeom prst="rect">
            <a:avLst/>
          </a:prstGeom>
        </p:spPr>
      </p:pic>
    </p:spTree>
    <p:extLst>
      <p:ext uri="{BB962C8B-B14F-4D97-AF65-F5344CB8AC3E}">
        <p14:creationId xmlns:p14="http://schemas.microsoft.com/office/powerpoint/2010/main" val="2855960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240AF-36F7-FA14-E2D1-EA4C252F02E8}"/>
              </a:ext>
            </a:extLst>
          </p:cNvPr>
          <p:cNvSpPr>
            <a:spLocks noGrp="1"/>
          </p:cNvSpPr>
          <p:nvPr>
            <p:ph type="title"/>
          </p:nvPr>
        </p:nvSpPr>
        <p:spPr/>
        <p:txBody>
          <a:bodyPr/>
          <a:lstStyle/>
          <a:p>
            <a:r>
              <a:rPr lang="en-IN" b="1" dirty="0"/>
              <a:t>Rationale of Campaign </a:t>
            </a:r>
            <a:endParaRPr lang="en-IN" dirty="0"/>
          </a:p>
        </p:txBody>
      </p:sp>
      <p:sp>
        <p:nvSpPr>
          <p:cNvPr id="3" name="Content Placeholder 2">
            <a:extLst>
              <a:ext uri="{FF2B5EF4-FFF2-40B4-BE49-F238E27FC236}">
                <a16:creationId xmlns:a16="http://schemas.microsoft.com/office/drawing/2014/main" id="{E454F88A-ED95-E23A-03EF-2BFD8CFDB31A}"/>
              </a:ext>
            </a:extLst>
          </p:cNvPr>
          <p:cNvSpPr>
            <a:spLocks noGrp="1"/>
          </p:cNvSpPr>
          <p:nvPr>
            <p:ph idx="1"/>
          </p:nvPr>
        </p:nvSpPr>
        <p:spPr>
          <a:xfrm>
            <a:off x="581193" y="2180496"/>
            <a:ext cx="5715436" cy="4289752"/>
          </a:xfrm>
        </p:spPr>
        <p:txBody>
          <a:bodyPr/>
          <a:lstStyle/>
          <a:p>
            <a:pPr lvl="0" fontAlgn="base"/>
            <a:r>
              <a:rPr lang="en-IN" dirty="0">
                <a:latin typeface="Arial" panose="020B0604020202020204" pitchFamily="34" charset="0"/>
                <a:cs typeface="Arial" panose="020B0604020202020204" pitchFamily="34" charset="0"/>
              </a:rPr>
              <a:t>Healthy eating during adolescence supports growth, development and future health.</a:t>
            </a:r>
          </a:p>
          <a:p>
            <a:pPr lvl="0" fontAlgn="base"/>
            <a:r>
              <a:rPr lang="en-IN" dirty="0">
                <a:latin typeface="Arial" panose="020B0604020202020204" pitchFamily="34" charset="0"/>
                <a:cs typeface="Arial" panose="020B0604020202020204" pitchFamily="34" charset="0"/>
              </a:rPr>
              <a:t>Poor dietary patterns can increase risks of excess weight and diet-related disease (</a:t>
            </a:r>
            <a:r>
              <a:rPr lang="en-IN" dirty="0" err="1">
                <a:latin typeface="Arial" panose="020B0604020202020204" pitchFamily="34" charset="0"/>
                <a:cs typeface="Arial" panose="020B0604020202020204" pitchFamily="34" charset="0"/>
              </a:rPr>
              <a:t>Movassagh</a:t>
            </a:r>
            <a:r>
              <a:rPr lang="en-IN" dirty="0">
                <a:latin typeface="Arial" panose="020B0604020202020204" pitchFamily="34" charset="0"/>
                <a:cs typeface="Arial" panose="020B0604020202020204" pitchFamily="34" charset="0"/>
              </a:rPr>
              <a:t> et al., 2017).</a:t>
            </a:r>
          </a:p>
          <a:p>
            <a:pPr lvl="0" fontAlgn="base"/>
            <a:r>
              <a:rPr lang="en-IN" dirty="0">
                <a:latin typeface="Arial" panose="020B0604020202020204" pitchFamily="34" charset="0"/>
                <a:cs typeface="Arial" panose="020B0604020202020204" pitchFamily="34" charset="0"/>
              </a:rPr>
              <a:t>A targeted campaign can encourage practical, sustainable food choices among 10–16-year-olds.</a:t>
            </a:r>
          </a:p>
          <a:p>
            <a:endParaRPr lang="en-IN" dirty="0">
              <a:latin typeface="Arial" panose="020B0604020202020204" pitchFamily="34" charset="0"/>
              <a:cs typeface="Arial" panose="020B0604020202020204" pitchFamily="34" charset="0"/>
            </a:endParaRPr>
          </a:p>
        </p:txBody>
      </p:sp>
      <p:pic>
        <p:nvPicPr>
          <p:cNvPr id="4" name="Picture 3" descr="Customize 146+ Healthy Eating Posters Templates Online - Canva">
            <a:extLst>
              <a:ext uri="{FF2B5EF4-FFF2-40B4-BE49-F238E27FC236}">
                <a16:creationId xmlns:a16="http://schemas.microsoft.com/office/drawing/2014/main" id="{F2FA818D-002C-2365-5509-0CF1D5B23347}"/>
              </a:ext>
            </a:extLst>
          </p:cNvPr>
          <p:cNvPicPr>
            <a:picLocks noChangeAspect="1"/>
          </p:cNvPicPr>
          <p:nvPr/>
        </p:nvPicPr>
        <p:blipFill>
          <a:blip r:embed="rId3"/>
          <a:stretch>
            <a:fillRect/>
          </a:stretch>
        </p:blipFill>
        <p:spPr>
          <a:xfrm>
            <a:off x="7705088" y="1934418"/>
            <a:ext cx="3206265" cy="4535830"/>
          </a:xfrm>
          <a:prstGeom prst="rect">
            <a:avLst/>
          </a:prstGeom>
        </p:spPr>
      </p:pic>
    </p:spTree>
    <p:extLst>
      <p:ext uri="{BB962C8B-B14F-4D97-AF65-F5344CB8AC3E}">
        <p14:creationId xmlns:p14="http://schemas.microsoft.com/office/powerpoint/2010/main" val="2008523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6E3E7-643B-C187-290D-8DBF9F435A77}"/>
              </a:ext>
            </a:extLst>
          </p:cNvPr>
          <p:cNvSpPr>
            <a:spLocks noGrp="1"/>
          </p:cNvSpPr>
          <p:nvPr>
            <p:ph type="title"/>
          </p:nvPr>
        </p:nvSpPr>
        <p:spPr/>
        <p:txBody>
          <a:bodyPr/>
          <a:lstStyle/>
          <a:p>
            <a:r>
              <a:rPr lang="en-IN" b="1" dirty="0"/>
              <a:t>Rationale of Campaign (</a:t>
            </a:r>
            <a:r>
              <a:rPr lang="en-IN" b="1" dirty="0" err="1"/>
              <a:t>Contd</a:t>
            </a:r>
            <a:r>
              <a:rPr lang="en-IN" b="1" dirty="0"/>
              <a:t>)</a:t>
            </a:r>
            <a:endParaRPr lang="en-IN" dirty="0"/>
          </a:p>
        </p:txBody>
      </p:sp>
      <p:sp>
        <p:nvSpPr>
          <p:cNvPr id="3" name="Content Placeholder 2">
            <a:extLst>
              <a:ext uri="{FF2B5EF4-FFF2-40B4-BE49-F238E27FC236}">
                <a16:creationId xmlns:a16="http://schemas.microsoft.com/office/drawing/2014/main" id="{C264C86D-10EF-C69B-8704-AF8E900C55E8}"/>
              </a:ext>
            </a:extLst>
          </p:cNvPr>
          <p:cNvSpPr>
            <a:spLocks noGrp="1"/>
          </p:cNvSpPr>
          <p:nvPr>
            <p:ph idx="1"/>
          </p:nvPr>
        </p:nvSpPr>
        <p:spPr/>
        <p:txBody>
          <a:bodyPr/>
          <a:lstStyle/>
          <a:p>
            <a:pPr lvl="0" fontAlgn="base"/>
            <a:r>
              <a:rPr lang="en-IN" dirty="0">
                <a:latin typeface="Arial" panose="020B0604020202020204" pitchFamily="34" charset="0"/>
                <a:cs typeface="Arial" panose="020B0604020202020204" pitchFamily="34" charset="0"/>
              </a:rPr>
              <a:t>Dietary inequalities are influenced by affordability, food availability and social environments.</a:t>
            </a:r>
          </a:p>
          <a:p>
            <a:pPr lvl="0" fontAlgn="base"/>
            <a:r>
              <a:rPr lang="en-IN" dirty="0">
                <a:latin typeface="Arial" panose="020B0604020202020204" pitchFamily="34" charset="0"/>
                <a:cs typeface="Arial" panose="020B0604020202020204" pitchFamily="34" charset="0"/>
              </a:rPr>
              <a:t>UK evidence indicates diets remain high in free sugars and saturated fat while fruit and vegetable intake is insufficient.</a:t>
            </a:r>
          </a:p>
          <a:p>
            <a:pPr lvl="0" fontAlgn="base"/>
            <a:r>
              <a:rPr lang="en-IN" dirty="0">
                <a:latin typeface="Arial" panose="020B0604020202020204" pitchFamily="34" charset="0"/>
                <a:cs typeface="Arial" panose="020B0604020202020204" pitchFamily="34" charset="0"/>
              </a:rPr>
              <a:t>Early intervention can support healthier  behaviours for the long term. </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4438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8732F-AE2E-01F8-7E63-A6373051C9C7}"/>
              </a:ext>
            </a:extLst>
          </p:cNvPr>
          <p:cNvSpPr>
            <a:spLocks noGrp="1"/>
          </p:cNvSpPr>
          <p:nvPr>
            <p:ph type="title"/>
          </p:nvPr>
        </p:nvSpPr>
        <p:spPr/>
        <p:txBody>
          <a:bodyPr/>
          <a:lstStyle/>
          <a:p>
            <a:r>
              <a:rPr lang="en-IN" b="1" dirty="0"/>
              <a:t>Nationale Guidelines </a:t>
            </a:r>
            <a:endParaRPr lang="en-IN" dirty="0"/>
          </a:p>
        </p:txBody>
      </p:sp>
      <p:sp>
        <p:nvSpPr>
          <p:cNvPr id="3" name="Content Placeholder 2">
            <a:extLst>
              <a:ext uri="{FF2B5EF4-FFF2-40B4-BE49-F238E27FC236}">
                <a16:creationId xmlns:a16="http://schemas.microsoft.com/office/drawing/2014/main" id="{825C3976-2202-849C-269C-AFEABA97064E}"/>
              </a:ext>
            </a:extLst>
          </p:cNvPr>
          <p:cNvSpPr>
            <a:spLocks noGrp="1"/>
          </p:cNvSpPr>
          <p:nvPr>
            <p:ph idx="1"/>
          </p:nvPr>
        </p:nvSpPr>
        <p:spPr>
          <a:xfrm>
            <a:off x="581193" y="2180496"/>
            <a:ext cx="5514808" cy="4069833"/>
          </a:xfrm>
        </p:spPr>
        <p:txBody>
          <a:bodyPr/>
          <a:lstStyle/>
          <a:p>
            <a:pPr lvl="0" fontAlgn="base"/>
            <a:r>
              <a:rPr lang="en-IN" dirty="0">
                <a:latin typeface="Arial" panose="020B0604020202020204" pitchFamily="34" charset="0"/>
                <a:cs typeface="Arial" panose="020B0604020202020204" pitchFamily="34" charset="0"/>
              </a:rPr>
              <a:t>The Eatwell Guide recommends at least five portions of varied fruit and vegetables daily (UK Government, 2026).</a:t>
            </a:r>
          </a:p>
          <a:p>
            <a:pPr lvl="0" fontAlgn="base"/>
            <a:r>
              <a:rPr lang="en-IN" dirty="0">
                <a:latin typeface="Arial" panose="020B0604020202020204" pitchFamily="34" charset="0"/>
                <a:cs typeface="Arial" panose="020B0604020202020204" pitchFamily="34" charset="0"/>
              </a:rPr>
              <a:t>Meals should include starchy carbohydrates, protein foods and dairy/alternatives.</a:t>
            </a:r>
          </a:p>
          <a:p>
            <a:pPr lvl="0" fontAlgn="base"/>
            <a:r>
              <a:rPr lang="en-IN" dirty="0">
                <a:latin typeface="Arial" panose="020B0604020202020204" pitchFamily="34" charset="0"/>
                <a:cs typeface="Arial" panose="020B0604020202020204" pitchFamily="34" charset="0"/>
              </a:rPr>
              <a:t>Foods high in fat, salt and sugar should be consumed less often and in small amounts. </a:t>
            </a:r>
          </a:p>
          <a:p>
            <a:endParaRPr lang="en-IN" dirty="0">
              <a:latin typeface="Arial" panose="020B0604020202020204" pitchFamily="34" charset="0"/>
              <a:cs typeface="Arial" panose="020B0604020202020204" pitchFamily="34" charset="0"/>
            </a:endParaRPr>
          </a:p>
        </p:txBody>
      </p:sp>
      <p:pic>
        <p:nvPicPr>
          <p:cNvPr id="4" name="Picture 3" descr="The UK national food model, the Eatwell guide | Download Scientific Diagram">
            <a:extLst>
              <a:ext uri="{FF2B5EF4-FFF2-40B4-BE49-F238E27FC236}">
                <a16:creationId xmlns:a16="http://schemas.microsoft.com/office/drawing/2014/main" id="{806DA626-4DA5-3CAD-1F4F-774265EFB904}"/>
              </a:ext>
            </a:extLst>
          </p:cNvPr>
          <p:cNvPicPr>
            <a:picLocks noChangeAspect="1"/>
          </p:cNvPicPr>
          <p:nvPr/>
        </p:nvPicPr>
        <p:blipFill>
          <a:blip r:embed="rId3"/>
          <a:stretch>
            <a:fillRect/>
          </a:stretch>
        </p:blipFill>
        <p:spPr>
          <a:xfrm>
            <a:off x="6096000" y="2003164"/>
            <a:ext cx="5837428" cy="4069833"/>
          </a:xfrm>
          <a:prstGeom prst="rect">
            <a:avLst/>
          </a:prstGeom>
        </p:spPr>
      </p:pic>
    </p:spTree>
    <p:extLst>
      <p:ext uri="{BB962C8B-B14F-4D97-AF65-F5344CB8AC3E}">
        <p14:creationId xmlns:p14="http://schemas.microsoft.com/office/powerpoint/2010/main" val="1643391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C7B6-9331-2D81-53F3-F0337721BBA2}"/>
              </a:ext>
            </a:extLst>
          </p:cNvPr>
          <p:cNvSpPr>
            <a:spLocks noGrp="1"/>
          </p:cNvSpPr>
          <p:nvPr>
            <p:ph type="title"/>
          </p:nvPr>
        </p:nvSpPr>
        <p:spPr/>
        <p:txBody>
          <a:bodyPr/>
          <a:lstStyle/>
          <a:p>
            <a:r>
              <a:rPr lang="en-IN" b="1" dirty="0"/>
              <a:t>Recent Statistics </a:t>
            </a:r>
            <a:endParaRPr lang="en-IN" dirty="0"/>
          </a:p>
        </p:txBody>
      </p:sp>
      <p:sp>
        <p:nvSpPr>
          <p:cNvPr id="3" name="Content Placeholder 2">
            <a:extLst>
              <a:ext uri="{FF2B5EF4-FFF2-40B4-BE49-F238E27FC236}">
                <a16:creationId xmlns:a16="http://schemas.microsoft.com/office/drawing/2014/main" id="{182B34F1-2030-1C53-AEE1-9B7816FBC062}"/>
              </a:ext>
            </a:extLst>
          </p:cNvPr>
          <p:cNvSpPr>
            <a:spLocks noGrp="1"/>
          </p:cNvSpPr>
          <p:nvPr>
            <p:ph idx="1"/>
          </p:nvPr>
        </p:nvSpPr>
        <p:spPr>
          <a:xfrm>
            <a:off x="581193" y="2180496"/>
            <a:ext cx="6097400" cy="3975348"/>
          </a:xfrm>
        </p:spPr>
        <p:txBody>
          <a:bodyPr/>
          <a:lstStyle/>
          <a:p>
            <a:pPr lvl="0" fontAlgn="base"/>
            <a:r>
              <a:rPr lang="en-IN" dirty="0">
                <a:latin typeface="Arial" panose="020B0604020202020204" pitchFamily="34" charset="0"/>
                <a:cs typeface="Arial" panose="020B0604020202020204" pitchFamily="34" charset="0"/>
              </a:rPr>
              <a:t>In the UK more than 30% of the children between the age group of 11-12 face the issues of being overweight (NHS, 2024). </a:t>
            </a:r>
          </a:p>
          <a:p>
            <a:pPr lvl="0" fontAlgn="base"/>
            <a:r>
              <a:rPr lang="en-IN" dirty="0">
                <a:latin typeface="Arial" panose="020B0604020202020204" pitchFamily="34" charset="0"/>
                <a:cs typeface="Arial" panose="020B0604020202020204" pitchFamily="34" charset="0"/>
              </a:rPr>
              <a:t>More than 15% of the children between the age group of 13-15 face the issues of obesity which increase the risk of cardiovascular disease at an early age. </a:t>
            </a:r>
          </a:p>
          <a:p>
            <a:pPr lvl="0" fontAlgn="base"/>
            <a:r>
              <a:rPr lang="en-IN" dirty="0">
                <a:latin typeface="Arial" panose="020B0604020202020204" pitchFamily="34" charset="0"/>
                <a:cs typeface="Arial" panose="020B0604020202020204" pitchFamily="34" charset="0"/>
              </a:rPr>
              <a:t>The data also indicate that almost 28% of the children facing obesity come from the most deprived area which causes the lack of balance in meals (The Royal College of Paediatrics and Child Health, 2026). </a:t>
            </a:r>
          </a:p>
          <a:p>
            <a:endParaRPr lang="en-IN"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F1ED2FF-4C35-2DDE-2140-CFB0E42C7F7A}"/>
              </a:ext>
            </a:extLst>
          </p:cNvPr>
          <p:cNvPicPr>
            <a:picLocks noChangeAspect="1"/>
          </p:cNvPicPr>
          <p:nvPr/>
        </p:nvPicPr>
        <p:blipFill>
          <a:blip r:embed="rId3"/>
          <a:stretch>
            <a:fillRect/>
          </a:stretch>
        </p:blipFill>
        <p:spPr>
          <a:xfrm>
            <a:off x="7065664" y="2331726"/>
            <a:ext cx="4709648" cy="2194548"/>
          </a:xfrm>
          <a:prstGeom prst="rect">
            <a:avLst/>
          </a:prstGeom>
        </p:spPr>
      </p:pic>
      <p:sp>
        <p:nvSpPr>
          <p:cNvPr id="6" name="TextBox 5">
            <a:extLst>
              <a:ext uri="{FF2B5EF4-FFF2-40B4-BE49-F238E27FC236}">
                <a16:creationId xmlns:a16="http://schemas.microsoft.com/office/drawing/2014/main" id="{A7B739DB-A0C6-69EF-FF70-5EF4298F9E21}"/>
              </a:ext>
            </a:extLst>
          </p:cNvPr>
          <p:cNvSpPr txBox="1"/>
          <p:nvPr/>
        </p:nvSpPr>
        <p:spPr>
          <a:xfrm>
            <a:off x="8001001" y="4772712"/>
            <a:ext cx="1976377"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NHS, 2024</a:t>
            </a:r>
            <a:endParaRPr lang="en-IN" dirty="0"/>
          </a:p>
        </p:txBody>
      </p:sp>
    </p:spTree>
    <p:extLst>
      <p:ext uri="{BB962C8B-B14F-4D97-AF65-F5344CB8AC3E}">
        <p14:creationId xmlns:p14="http://schemas.microsoft.com/office/powerpoint/2010/main" val="3682055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17B5-44A4-E8D0-324D-896AD349A136}"/>
              </a:ext>
            </a:extLst>
          </p:cNvPr>
          <p:cNvSpPr>
            <a:spLocks noGrp="1"/>
          </p:cNvSpPr>
          <p:nvPr>
            <p:ph type="title"/>
          </p:nvPr>
        </p:nvSpPr>
        <p:spPr>
          <a:xfrm>
            <a:off x="581191" y="667432"/>
            <a:ext cx="11029616" cy="1013800"/>
          </a:xfrm>
        </p:spPr>
        <p:txBody>
          <a:bodyPr/>
          <a:lstStyle/>
          <a:p>
            <a:r>
              <a:rPr lang="en-IN" b="1" dirty="0"/>
              <a:t>Recent Statistics (</a:t>
            </a:r>
            <a:r>
              <a:rPr lang="en-IN" b="1" dirty="0" err="1"/>
              <a:t>Contd</a:t>
            </a:r>
            <a:r>
              <a:rPr lang="en-IN" b="1" dirty="0"/>
              <a:t>)</a:t>
            </a:r>
            <a:endParaRPr lang="en-IN" dirty="0"/>
          </a:p>
        </p:txBody>
      </p:sp>
      <p:sp>
        <p:nvSpPr>
          <p:cNvPr id="3" name="Content Placeholder 2">
            <a:extLst>
              <a:ext uri="{FF2B5EF4-FFF2-40B4-BE49-F238E27FC236}">
                <a16:creationId xmlns:a16="http://schemas.microsoft.com/office/drawing/2014/main" id="{C28CC875-D753-B6DA-6867-574583B71F2E}"/>
              </a:ext>
            </a:extLst>
          </p:cNvPr>
          <p:cNvSpPr>
            <a:spLocks noGrp="1"/>
          </p:cNvSpPr>
          <p:nvPr>
            <p:ph idx="1"/>
          </p:nvPr>
        </p:nvSpPr>
        <p:spPr>
          <a:xfrm>
            <a:off x="581193" y="2180496"/>
            <a:ext cx="5784884" cy="4010072"/>
          </a:xfrm>
        </p:spPr>
        <p:txBody>
          <a:bodyPr/>
          <a:lstStyle/>
          <a:p>
            <a:pPr lvl="0" fontAlgn="base"/>
            <a:r>
              <a:rPr lang="en-IN" dirty="0">
                <a:latin typeface="Arial" panose="020B0604020202020204" pitchFamily="34" charset="0"/>
                <a:cs typeface="Arial" panose="020B0604020202020204" pitchFamily="34" charset="0"/>
              </a:rPr>
              <a:t>At an average of 50% children eat 5 portions of fruit and vegetables which create the issues of obesity (UK Government, 2024). </a:t>
            </a:r>
          </a:p>
          <a:p>
            <a:pPr lvl="0" fontAlgn="base"/>
            <a:r>
              <a:rPr lang="en-IN" dirty="0">
                <a:latin typeface="Arial" panose="020B0604020202020204" pitchFamily="34" charset="0"/>
                <a:cs typeface="Arial" panose="020B0604020202020204" pitchFamily="34" charset="0"/>
              </a:rPr>
              <a:t>Dietary evidence also demonstrates a substantial guideline gap. </a:t>
            </a:r>
          </a:p>
          <a:p>
            <a:pPr lvl="0" fontAlgn="base"/>
            <a:r>
              <a:rPr lang="en-IN" dirty="0">
                <a:latin typeface="Arial" panose="020B0604020202020204" pitchFamily="34" charset="0"/>
                <a:cs typeface="Arial" panose="020B0604020202020204" pitchFamily="34" charset="0"/>
              </a:rPr>
              <a:t>Free-sugar intake also exceeded recommendations. </a:t>
            </a:r>
          </a:p>
          <a:p>
            <a:endParaRPr lang="en-IN"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19C4A85-A1C3-B07F-EE75-AB4950EBCA82}"/>
              </a:ext>
            </a:extLst>
          </p:cNvPr>
          <p:cNvPicPr>
            <a:picLocks noChangeAspect="1"/>
          </p:cNvPicPr>
          <p:nvPr/>
        </p:nvPicPr>
        <p:blipFill>
          <a:blip r:embed="rId3"/>
          <a:stretch>
            <a:fillRect/>
          </a:stretch>
        </p:blipFill>
        <p:spPr>
          <a:xfrm>
            <a:off x="6216672" y="2615878"/>
            <a:ext cx="5547547" cy="2267450"/>
          </a:xfrm>
          <a:prstGeom prst="rect">
            <a:avLst/>
          </a:prstGeom>
        </p:spPr>
      </p:pic>
      <p:sp>
        <p:nvSpPr>
          <p:cNvPr id="6" name="TextBox 5">
            <a:extLst>
              <a:ext uri="{FF2B5EF4-FFF2-40B4-BE49-F238E27FC236}">
                <a16:creationId xmlns:a16="http://schemas.microsoft.com/office/drawing/2014/main" id="{3D8BFF71-2943-66EB-1A4F-97702BD655ED}"/>
              </a:ext>
            </a:extLst>
          </p:cNvPr>
          <p:cNvSpPr txBox="1"/>
          <p:nvPr/>
        </p:nvSpPr>
        <p:spPr>
          <a:xfrm>
            <a:off x="6716210" y="4982950"/>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UK Government, 2024</a:t>
            </a:r>
            <a:endParaRPr lang="en-IN" dirty="0"/>
          </a:p>
        </p:txBody>
      </p:sp>
    </p:spTree>
    <p:extLst>
      <p:ext uri="{BB962C8B-B14F-4D97-AF65-F5344CB8AC3E}">
        <p14:creationId xmlns:p14="http://schemas.microsoft.com/office/powerpoint/2010/main" val="631571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CC83-73B2-4C73-875A-716387B0CF2E}"/>
              </a:ext>
            </a:extLst>
          </p:cNvPr>
          <p:cNvSpPr>
            <a:spLocks noGrp="1"/>
          </p:cNvSpPr>
          <p:nvPr>
            <p:ph type="title"/>
          </p:nvPr>
        </p:nvSpPr>
        <p:spPr/>
        <p:txBody>
          <a:bodyPr/>
          <a:lstStyle/>
          <a:p>
            <a:r>
              <a:rPr lang="en-IN" b="1" dirty="0"/>
              <a:t>Short term consequence</a:t>
            </a:r>
            <a:endParaRPr lang="en-IN" dirty="0"/>
          </a:p>
        </p:txBody>
      </p:sp>
      <p:sp>
        <p:nvSpPr>
          <p:cNvPr id="3" name="Content Placeholder 2">
            <a:extLst>
              <a:ext uri="{FF2B5EF4-FFF2-40B4-BE49-F238E27FC236}">
                <a16:creationId xmlns:a16="http://schemas.microsoft.com/office/drawing/2014/main" id="{C3498261-6A22-D238-25E2-0A0ACB8EC32F}"/>
              </a:ext>
            </a:extLst>
          </p:cNvPr>
          <p:cNvSpPr>
            <a:spLocks noGrp="1"/>
          </p:cNvSpPr>
          <p:nvPr>
            <p:ph idx="1"/>
          </p:nvPr>
        </p:nvSpPr>
        <p:spPr>
          <a:xfrm>
            <a:off x="581192" y="2180496"/>
            <a:ext cx="6236297" cy="3975348"/>
          </a:xfrm>
        </p:spPr>
        <p:txBody>
          <a:bodyPr/>
          <a:lstStyle/>
          <a:p>
            <a:pPr lvl="0" fontAlgn="base"/>
            <a:r>
              <a:rPr lang="en-IN" dirty="0">
                <a:latin typeface="Arial" panose="020B0604020202020204" pitchFamily="34" charset="0"/>
                <a:cs typeface="Arial" panose="020B0604020202020204" pitchFamily="34" charset="0"/>
              </a:rPr>
              <a:t>Poor dietary habits impact everyday welfare through the lack of adequate nutrient intake and excessive consumption of energy dense food. </a:t>
            </a:r>
          </a:p>
          <a:p>
            <a:pPr lvl="0" fontAlgn="base"/>
            <a:r>
              <a:rPr lang="en-IN" dirty="0">
                <a:latin typeface="Arial" panose="020B0604020202020204" pitchFamily="34" charset="0"/>
                <a:cs typeface="Arial" panose="020B0604020202020204" pitchFamily="34" charset="0"/>
              </a:rPr>
              <a:t>The high level of free sugar intake can also increase the issues of the dental problems (Feldens et al., 2022). </a:t>
            </a:r>
          </a:p>
          <a:p>
            <a:pPr lvl="0" fontAlgn="base"/>
            <a:r>
              <a:rPr lang="en-IN" dirty="0">
                <a:latin typeface="Arial" panose="020B0604020202020204" pitchFamily="34" charset="0"/>
                <a:cs typeface="Arial" panose="020B0604020202020204" pitchFamily="34" charset="0"/>
              </a:rPr>
              <a:t>The healthier choices on the other hand support adequate nutrition and daily functioning.</a:t>
            </a:r>
          </a:p>
          <a:p>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8B1A07E-B1CD-26C9-ABBC-D5D3F83C05A3}"/>
              </a:ext>
            </a:extLst>
          </p:cNvPr>
          <p:cNvPicPr>
            <a:picLocks noChangeAspect="1"/>
          </p:cNvPicPr>
          <p:nvPr/>
        </p:nvPicPr>
        <p:blipFill>
          <a:blip r:embed="rId3"/>
          <a:stretch>
            <a:fillRect/>
          </a:stretch>
        </p:blipFill>
        <p:spPr>
          <a:xfrm>
            <a:off x="6551713" y="2793879"/>
            <a:ext cx="4923545" cy="2748581"/>
          </a:xfrm>
          <a:prstGeom prst="rect">
            <a:avLst/>
          </a:prstGeom>
        </p:spPr>
      </p:pic>
    </p:spTree>
    <p:extLst>
      <p:ext uri="{BB962C8B-B14F-4D97-AF65-F5344CB8AC3E}">
        <p14:creationId xmlns:p14="http://schemas.microsoft.com/office/powerpoint/2010/main" val="1335751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FCB9-FEBC-CDC1-7CB7-5CEC2B7F2A81}"/>
              </a:ext>
            </a:extLst>
          </p:cNvPr>
          <p:cNvSpPr>
            <a:spLocks noGrp="1"/>
          </p:cNvSpPr>
          <p:nvPr>
            <p:ph type="title"/>
          </p:nvPr>
        </p:nvSpPr>
        <p:spPr/>
        <p:txBody>
          <a:bodyPr/>
          <a:lstStyle/>
          <a:p>
            <a:r>
              <a:rPr lang="en-IN" b="1" dirty="0"/>
              <a:t>Long term consequence</a:t>
            </a:r>
            <a:endParaRPr lang="en-IN" dirty="0"/>
          </a:p>
        </p:txBody>
      </p:sp>
      <p:sp>
        <p:nvSpPr>
          <p:cNvPr id="3" name="Content Placeholder 2">
            <a:extLst>
              <a:ext uri="{FF2B5EF4-FFF2-40B4-BE49-F238E27FC236}">
                <a16:creationId xmlns:a16="http://schemas.microsoft.com/office/drawing/2014/main" id="{7BFC40AA-8673-5054-CC93-487C9B624914}"/>
              </a:ext>
            </a:extLst>
          </p:cNvPr>
          <p:cNvSpPr>
            <a:spLocks noGrp="1"/>
          </p:cNvSpPr>
          <p:nvPr>
            <p:ph idx="1"/>
          </p:nvPr>
        </p:nvSpPr>
        <p:spPr>
          <a:xfrm>
            <a:off x="581193" y="2180496"/>
            <a:ext cx="5217724" cy="3975348"/>
          </a:xfrm>
        </p:spPr>
        <p:txBody>
          <a:bodyPr/>
          <a:lstStyle/>
          <a:p>
            <a:pPr lvl="0" fontAlgn="base"/>
            <a:r>
              <a:rPr lang="en-IN" dirty="0">
                <a:latin typeface="Arial" panose="020B0604020202020204" pitchFamily="34" charset="0"/>
                <a:cs typeface="Arial" panose="020B0604020202020204" pitchFamily="34" charset="0"/>
              </a:rPr>
              <a:t>The persistent unhealthy diet can contribute to the issues of overweight and obesity across the life course (NIH, 2025). </a:t>
            </a:r>
          </a:p>
          <a:p>
            <a:pPr lvl="0" fontAlgn="base"/>
            <a:r>
              <a:rPr lang="en-IN" dirty="0">
                <a:latin typeface="Arial" panose="020B0604020202020204" pitchFamily="34" charset="0"/>
                <a:cs typeface="Arial" panose="020B0604020202020204" pitchFamily="34" charset="0"/>
              </a:rPr>
              <a:t>Excess dietary sugar and saturated fat are linked to increased risks of chronic disease. </a:t>
            </a:r>
          </a:p>
          <a:p>
            <a:pPr lvl="0" fontAlgn="base"/>
            <a:r>
              <a:rPr lang="en-IN" dirty="0">
                <a:latin typeface="Arial" panose="020B0604020202020204" pitchFamily="34" charset="0"/>
                <a:cs typeface="Arial" panose="020B0604020202020204" pitchFamily="34" charset="0"/>
              </a:rPr>
              <a:t>Establishing healthy habits during adolescence can support future health. </a:t>
            </a:r>
          </a:p>
          <a:p>
            <a:endParaRPr lang="en-IN" dirty="0">
              <a:latin typeface="Arial" panose="020B0604020202020204" pitchFamily="34" charset="0"/>
              <a:cs typeface="Arial" panose="020B0604020202020204" pitchFamily="34" charset="0"/>
            </a:endParaRPr>
          </a:p>
        </p:txBody>
      </p:sp>
      <p:pic>
        <p:nvPicPr>
          <p:cNvPr id="4" name="Picture 3" descr="An Unhealthy Diet Causes Development of Chronic Diseases - Hope4Cancer">
            <a:extLst>
              <a:ext uri="{FF2B5EF4-FFF2-40B4-BE49-F238E27FC236}">
                <a16:creationId xmlns:a16="http://schemas.microsoft.com/office/drawing/2014/main" id="{8492143C-3758-2019-9A2C-E606C77E927E}"/>
              </a:ext>
            </a:extLst>
          </p:cNvPr>
          <p:cNvPicPr>
            <a:picLocks noChangeAspect="1"/>
          </p:cNvPicPr>
          <p:nvPr/>
        </p:nvPicPr>
        <p:blipFill>
          <a:blip r:embed="rId3"/>
          <a:stretch>
            <a:fillRect/>
          </a:stretch>
        </p:blipFill>
        <p:spPr>
          <a:xfrm>
            <a:off x="6393085" y="2818392"/>
            <a:ext cx="5024136" cy="2504456"/>
          </a:xfrm>
          <a:prstGeom prst="rect">
            <a:avLst/>
          </a:prstGeom>
        </p:spPr>
      </p:pic>
    </p:spTree>
    <p:extLst>
      <p:ext uri="{BB962C8B-B14F-4D97-AF65-F5344CB8AC3E}">
        <p14:creationId xmlns:p14="http://schemas.microsoft.com/office/powerpoint/2010/main" val="66873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7571-D18B-C6EF-E5FB-70D3F6057496}"/>
              </a:ext>
            </a:extLst>
          </p:cNvPr>
          <p:cNvSpPr>
            <a:spLocks noGrp="1"/>
          </p:cNvSpPr>
          <p:nvPr>
            <p:ph type="title"/>
          </p:nvPr>
        </p:nvSpPr>
        <p:spPr/>
        <p:txBody>
          <a:bodyPr/>
          <a:lstStyle/>
          <a:p>
            <a:r>
              <a:rPr lang="en-IN" b="1" dirty="0"/>
              <a:t>3 Key measurable Aims</a:t>
            </a:r>
            <a:endParaRPr lang="en-IN" dirty="0"/>
          </a:p>
        </p:txBody>
      </p:sp>
      <p:sp>
        <p:nvSpPr>
          <p:cNvPr id="3" name="Content Placeholder 2">
            <a:extLst>
              <a:ext uri="{FF2B5EF4-FFF2-40B4-BE49-F238E27FC236}">
                <a16:creationId xmlns:a16="http://schemas.microsoft.com/office/drawing/2014/main" id="{18070437-C4A6-561C-DA76-7AF9A048C276}"/>
              </a:ext>
            </a:extLst>
          </p:cNvPr>
          <p:cNvSpPr>
            <a:spLocks noGrp="1"/>
          </p:cNvSpPr>
          <p:nvPr>
            <p:ph idx="1"/>
          </p:nvPr>
        </p:nvSpPr>
        <p:spPr/>
        <p:txBody>
          <a:bodyPr/>
          <a:lstStyle/>
          <a:p>
            <a:pPr lvl="0" fontAlgn="base">
              <a:lnSpc>
                <a:spcPct val="150000"/>
              </a:lnSpc>
            </a:pPr>
            <a:r>
              <a:rPr lang="en-IN" b="1" dirty="0">
                <a:latin typeface="Arial" panose="020B0604020202020204" pitchFamily="34" charset="0"/>
                <a:cs typeface="Arial" panose="020B0604020202020204" pitchFamily="34" charset="0"/>
              </a:rPr>
              <a:t>Aim 1:</a:t>
            </a:r>
            <a:r>
              <a:rPr lang="en-IN" dirty="0">
                <a:latin typeface="Arial" panose="020B0604020202020204" pitchFamily="34" charset="0"/>
                <a:cs typeface="Arial" panose="020B0604020202020204" pitchFamily="34" charset="0"/>
              </a:rPr>
              <a:t> Increase participants consuming ≥5 fruit/vegetable portions daily by </a:t>
            </a:r>
            <a:r>
              <a:rPr lang="en-IN" b="1" dirty="0">
                <a:latin typeface="Arial" panose="020B0604020202020204" pitchFamily="34" charset="0"/>
                <a:cs typeface="Arial" panose="020B0604020202020204" pitchFamily="34" charset="0"/>
              </a:rPr>
              <a:t>20%</a:t>
            </a:r>
            <a:r>
              <a:rPr lang="en-IN" dirty="0">
                <a:latin typeface="Arial" panose="020B0604020202020204" pitchFamily="34" charset="0"/>
                <a:cs typeface="Arial" panose="020B0604020202020204" pitchFamily="34" charset="0"/>
              </a:rPr>
              <a:t> after eight weeks.</a:t>
            </a:r>
          </a:p>
          <a:p>
            <a:pPr lvl="0" fontAlgn="base">
              <a:lnSpc>
                <a:spcPct val="150000"/>
              </a:lnSpc>
            </a:pPr>
            <a:r>
              <a:rPr lang="en-IN" b="1" dirty="0">
                <a:latin typeface="Arial" panose="020B0604020202020204" pitchFamily="34" charset="0"/>
                <a:cs typeface="Arial" panose="020B0604020202020204" pitchFamily="34" charset="0"/>
              </a:rPr>
              <a:t>Aim 2:</a:t>
            </a:r>
            <a:r>
              <a:rPr lang="en-IN" dirty="0">
                <a:latin typeface="Arial" panose="020B0604020202020204" pitchFamily="34" charset="0"/>
                <a:cs typeface="Arial" panose="020B0604020202020204" pitchFamily="34" charset="0"/>
              </a:rPr>
              <a:t> Increase healthier-snack choices by </a:t>
            </a:r>
            <a:r>
              <a:rPr lang="en-IN" b="1" dirty="0">
                <a:latin typeface="Arial" panose="020B0604020202020204" pitchFamily="34" charset="0"/>
                <a:cs typeface="Arial" panose="020B0604020202020204" pitchFamily="34" charset="0"/>
              </a:rPr>
              <a:t>25%</a:t>
            </a:r>
            <a:r>
              <a:rPr lang="en-IN" dirty="0">
                <a:latin typeface="Arial" panose="020B0604020202020204" pitchFamily="34" charset="0"/>
                <a:cs typeface="Arial" panose="020B0604020202020204" pitchFamily="34" charset="0"/>
              </a:rPr>
              <a:t>.</a:t>
            </a:r>
          </a:p>
          <a:p>
            <a:pPr lvl="0" fontAlgn="base">
              <a:lnSpc>
                <a:spcPct val="150000"/>
              </a:lnSpc>
            </a:pPr>
            <a:r>
              <a:rPr lang="en-IN" b="1" dirty="0">
                <a:latin typeface="Arial" panose="020B0604020202020204" pitchFamily="34" charset="0"/>
                <a:cs typeface="Arial" panose="020B0604020202020204" pitchFamily="34" charset="0"/>
              </a:rPr>
              <a:t>Aim 3:</a:t>
            </a:r>
            <a:r>
              <a:rPr lang="en-IN" dirty="0">
                <a:latin typeface="Arial" panose="020B0604020202020204" pitchFamily="34" charset="0"/>
                <a:cs typeface="Arial" panose="020B0604020202020204" pitchFamily="34" charset="0"/>
              </a:rPr>
              <a:t> Reduce reported HFSS snack consumption by </a:t>
            </a:r>
            <a:r>
              <a:rPr lang="en-IN" b="1" dirty="0">
                <a:latin typeface="Arial" panose="020B0604020202020204" pitchFamily="34" charset="0"/>
                <a:cs typeface="Arial" panose="020B0604020202020204" pitchFamily="34" charset="0"/>
              </a:rPr>
              <a:t>20%</a:t>
            </a:r>
            <a:r>
              <a:rPr lang="en-IN" dirty="0">
                <a:latin typeface="Arial" panose="020B0604020202020204" pitchFamily="34" charset="0"/>
                <a:cs typeface="Arial" panose="020B0604020202020204" pitchFamily="34" charset="0"/>
              </a:rPr>
              <a:t>, measured pre/post intervention.</a:t>
            </a: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2990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9C6F3-6A14-CB4A-415D-DAC743614632}"/>
              </a:ext>
            </a:extLst>
          </p:cNvPr>
          <p:cNvSpPr>
            <a:spLocks noGrp="1"/>
          </p:cNvSpPr>
          <p:nvPr>
            <p:ph type="title"/>
          </p:nvPr>
        </p:nvSpPr>
        <p:spPr/>
        <p:txBody>
          <a:bodyPr/>
          <a:lstStyle/>
          <a:p>
            <a:r>
              <a:rPr lang="en-IN" b="1" dirty="0"/>
              <a:t>Campaign Evaluation</a:t>
            </a:r>
            <a:endParaRPr lang="en-IN" dirty="0"/>
          </a:p>
        </p:txBody>
      </p:sp>
      <p:sp>
        <p:nvSpPr>
          <p:cNvPr id="3" name="Content Placeholder 2">
            <a:extLst>
              <a:ext uri="{FF2B5EF4-FFF2-40B4-BE49-F238E27FC236}">
                <a16:creationId xmlns:a16="http://schemas.microsoft.com/office/drawing/2014/main" id="{8F244F43-702A-4E02-8EAE-E4F02019C6F4}"/>
              </a:ext>
            </a:extLst>
          </p:cNvPr>
          <p:cNvSpPr>
            <a:spLocks noGrp="1"/>
          </p:cNvSpPr>
          <p:nvPr>
            <p:ph idx="1"/>
          </p:nvPr>
        </p:nvSpPr>
        <p:spPr>
          <a:xfrm>
            <a:off x="581192" y="2180496"/>
            <a:ext cx="5831183" cy="4370775"/>
          </a:xfrm>
        </p:spPr>
        <p:txBody>
          <a:bodyPr/>
          <a:lstStyle/>
          <a:p>
            <a:pPr lvl="0" fontAlgn="base">
              <a:lnSpc>
                <a:spcPct val="150000"/>
              </a:lnSpc>
            </a:pPr>
            <a:r>
              <a:rPr lang="en-IN" b="1" dirty="0">
                <a:latin typeface="Arial" panose="020B0604020202020204" pitchFamily="34" charset="0"/>
                <a:cs typeface="Arial" panose="020B0604020202020204" pitchFamily="34" charset="0"/>
              </a:rPr>
              <a:t>Process evaluation:</a:t>
            </a:r>
            <a:r>
              <a:rPr lang="en-IN" dirty="0">
                <a:latin typeface="Arial" panose="020B0604020202020204" pitchFamily="34" charset="0"/>
                <a:cs typeface="Arial" panose="020B0604020202020204" pitchFamily="34" charset="0"/>
              </a:rPr>
              <a:t> monitor attendance, participation and completion of weekly activities.</a:t>
            </a:r>
          </a:p>
          <a:p>
            <a:pPr lvl="0" fontAlgn="base">
              <a:lnSpc>
                <a:spcPct val="150000"/>
              </a:lnSpc>
            </a:pPr>
            <a:r>
              <a:rPr lang="en-IN" b="1" dirty="0">
                <a:latin typeface="Arial" panose="020B0604020202020204" pitchFamily="34" charset="0"/>
                <a:cs typeface="Arial" panose="020B0604020202020204" pitchFamily="34" charset="0"/>
              </a:rPr>
              <a:t>Outcome evaluation:</a:t>
            </a:r>
            <a:r>
              <a:rPr lang="en-IN" dirty="0">
                <a:latin typeface="Arial" panose="020B0604020202020204" pitchFamily="34" charset="0"/>
                <a:cs typeface="Arial" panose="020B0604020202020204" pitchFamily="34" charset="0"/>
              </a:rPr>
              <a:t> compare pre- and post-campaign food-choice questionnaires and random control trials </a:t>
            </a:r>
          </a:p>
          <a:p>
            <a:pPr lvl="0" fontAlgn="base">
              <a:lnSpc>
                <a:spcPct val="150000"/>
              </a:lnSpc>
            </a:pPr>
            <a:r>
              <a:rPr lang="en-IN" dirty="0">
                <a:latin typeface="Arial" panose="020B0604020202020204" pitchFamily="34" charset="0"/>
                <a:cs typeface="Arial" panose="020B0604020202020204" pitchFamily="34" charset="0"/>
              </a:rPr>
              <a:t>Track fruit/vegetable intake, healthier-snack choices as per the three campaign aims </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Increasing Children's Vegetable Consumption: Translating a Review of the  Evidence Base to Develop Best Practice Guidelines - ScienceDirect">
            <a:extLst>
              <a:ext uri="{FF2B5EF4-FFF2-40B4-BE49-F238E27FC236}">
                <a16:creationId xmlns:a16="http://schemas.microsoft.com/office/drawing/2014/main" id="{A87A480B-296A-D2BD-C9F9-9B7E1572974E}"/>
              </a:ext>
            </a:extLst>
          </p:cNvPr>
          <p:cNvPicPr>
            <a:picLocks noChangeAspect="1"/>
          </p:cNvPicPr>
          <p:nvPr/>
        </p:nvPicPr>
        <p:blipFill>
          <a:blip r:embed="rId3"/>
          <a:stretch>
            <a:fillRect/>
          </a:stretch>
        </p:blipFill>
        <p:spPr>
          <a:xfrm>
            <a:off x="7263882" y="2003547"/>
            <a:ext cx="3957005" cy="4547724"/>
          </a:xfrm>
          <a:prstGeom prst="rect">
            <a:avLst/>
          </a:prstGeom>
        </p:spPr>
      </p:pic>
    </p:spTree>
    <p:extLst>
      <p:ext uri="{BB962C8B-B14F-4D97-AF65-F5344CB8AC3E}">
        <p14:creationId xmlns:p14="http://schemas.microsoft.com/office/powerpoint/2010/main" val="3754176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0E42-C499-C5D7-B426-217723BF7259}"/>
              </a:ext>
            </a:extLst>
          </p:cNvPr>
          <p:cNvSpPr>
            <a:spLocks noGrp="1"/>
          </p:cNvSpPr>
          <p:nvPr>
            <p:ph type="title"/>
          </p:nvPr>
        </p:nvSpPr>
        <p:spPr/>
        <p:txBody>
          <a:bodyPr/>
          <a:lstStyle/>
          <a:p>
            <a:r>
              <a:rPr lang="en-IN" b="1" dirty="0"/>
              <a:t>Campaign evaluation (</a:t>
            </a:r>
            <a:r>
              <a:rPr lang="en-IN" b="1" dirty="0" err="1"/>
              <a:t>Contd</a:t>
            </a:r>
            <a:r>
              <a:rPr lang="en-IN" b="1" dirty="0"/>
              <a:t>)</a:t>
            </a:r>
            <a:br>
              <a:rPr lang="en-IN" dirty="0"/>
            </a:br>
            <a:endParaRPr lang="en-GB" dirty="0"/>
          </a:p>
        </p:txBody>
      </p:sp>
      <p:sp>
        <p:nvSpPr>
          <p:cNvPr id="3" name="Content Placeholder 2">
            <a:extLst>
              <a:ext uri="{FF2B5EF4-FFF2-40B4-BE49-F238E27FC236}">
                <a16:creationId xmlns:a16="http://schemas.microsoft.com/office/drawing/2014/main" id="{9292DDFB-470A-256B-7374-360A392E72A9}"/>
              </a:ext>
            </a:extLst>
          </p:cNvPr>
          <p:cNvSpPr>
            <a:spLocks noGrp="1"/>
          </p:cNvSpPr>
          <p:nvPr>
            <p:ph idx="1"/>
          </p:nvPr>
        </p:nvSpPr>
        <p:spPr>
          <a:xfrm>
            <a:off x="581193" y="2180496"/>
            <a:ext cx="5514808" cy="3975348"/>
          </a:xfrm>
        </p:spPr>
        <p:txBody>
          <a:bodyPr>
            <a:normAutofit/>
          </a:bodyPr>
          <a:lstStyle/>
          <a:p>
            <a:pPr lvl="0"/>
            <a:r>
              <a:rPr lang="en-IN" dirty="0">
                <a:latin typeface="Arial" panose="020B0604020202020204" pitchFamily="34" charset="0"/>
                <a:cs typeface="Arial" panose="020B0604020202020204" pitchFamily="34" charset="0"/>
              </a:rPr>
              <a:t>Aim 1: Compare daily fruit and vegetable portions before and after eight weeks.</a:t>
            </a:r>
          </a:p>
          <a:p>
            <a:pPr lvl="0"/>
            <a:r>
              <a:rPr lang="en-IN" dirty="0">
                <a:latin typeface="Arial" panose="020B0604020202020204" pitchFamily="34" charset="0"/>
                <a:cs typeface="Arial" panose="020B0604020202020204" pitchFamily="34" charset="0"/>
              </a:rPr>
              <a:t>Aim 2: Record healthier-snack choices using weekly food diaries.</a:t>
            </a:r>
          </a:p>
          <a:p>
            <a:pPr lvl="0"/>
            <a:r>
              <a:rPr lang="en-IN" dirty="0">
                <a:latin typeface="Arial" panose="020B0604020202020204" pitchFamily="34" charset="0"/>
                <a:cs typeface="Arial" panose="020B0604020202020204" pitchFamily="34" charset="0"/>
              </a:rPr>
              <a:t>Aim 3: Compare reported HFSS snack frequency at baseline and follow-up.</a:t>
            </a:r>
          </a:p>
          <a:p>
            <a:pPr lvl="0"/>
            <a:r>
              <a:rPr lang="en-IN" dirty="0">
                <a:latin typeface="Arial" panose="020B0604020202020204" pitchFamily="34" charset="0"/>
                <a:cs typeface="Arial" panose="020B0604020202020204" pitchFamily="34" charset="0"/>
              </a:rPr>
              <a:t>Calculate percentage changes against baseline to assess target achievement (Jha et al., 2023; Kim et al., 2023).</a:t>
            </a:r>
          </a:p>
          <a:p>
            <a:endParaRPr lang="en-GB" dirty="0">
              <a:latin typeface="Arial" panose="020B0604020202020204" pitchFamily="34" charset="0"/>
              <a:cs typeface="Arial" panose="020B0604020202020204" pitchFamily="34" charset="0"/>
            </a:endParaRPr>
          </a:p>
        </p:txBody>
      </p:sp>
      <p:pic>
        <p:nvPicPr>
          <p:cNvPr id="4" name="Picture 3" descr="How to Calculate Your HFSS Score – Full Guide for Food Products">
            <a:extLst>
              <a:ext uri="{FF2B5EF4-FFF2-40B4-BE49-F238E27FC236}">
                <a16:creationId xmlns:a16="http://schemas.microsoft.com/office/drawing/2014/main" id="{D3CDBD63-64D9-8902-F08F-DDA71CA16329}"/>
              </a:ext>
            </a:extLst>
          </p:cNvPr>
          <p:cNvPicPr>
            <a:picLocks noChangeAspect="1"/>
          </p:cNvPicPr>
          <p:nvPr/>
        </p:nvPicPr>
        <p:blipFill>
          <a:blip r:embed="rId3"/>
          <a:stretch>
            <a:fillRect/>
          </a:stretch>
        </p:blipFill>
        <p:spPr>
          <a:xfrm>
            <a:off x="6658337" y="2303361"/>
            <a:ext cx="4566115" cy="3044077"/>
          </a:xfrm>
          <a:prstGeom prst="rect">
            <a:avLst/>
          </a:prstGeom>
        </p:spPr>
      </p:pic>
    </p:spTree>
    <p:extLst>
      <p:ext uri="{BB962C8B-B14F-4D97-AF65-F5344CB8AC3E}">
        <p14:creationId xmlns:p14="http://schemas.microsoft.com/office/powerpoint/2010/main" val="3240344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D5F94-5342-3EB1-3124-F634AA3142F7}"/>
              </a:ext>
            </a:extLst>
          </p:cNvPr>
          <p:cNvSpPr>
            <a:spLocks noGrp="1"/>
          </p:cNvSpPr>
          <p:nvPr>
            <p:ph type="title"/>
          </p:nvPr>
        </p:nvSpPr>
        <p:spPr/>
        <p:txBody>
          <a:bodyPr/>
          <a:lstStyle/>
          <a:p>
            <a:r>
              <a:rPr lang="en-IN" b="1" dirty="0"/>
              <a:t>Campaign evaluation with Data analysis </a:t>
            </a:r>
            <a:br>
              <a:rPr lang="en-IN" dirty="0"/>
            </a:br>
            <a:endParaRPr lang="en-GB" dirty="0"/>
          </a:p>
        </p:txBody>
      </p:sp>
      <p:sp>
        <p:nvSpPr>
          <p:cNvPr id="3" name="Content Placeholder 2">
            <a:extLst>
              <a:ext uri="{FF2B5EF4-FFF2-40B4-BE49-F238E27FC236}">
                <a16:creationId xmlns:a16="http://schemas.microsoft.com/office/drawing/2014/main" id="{7ECBF577-8A93-AFB2-0949-F764E629B491}"/>
              </a:ext>
            </a:extLst>
          </p:cNvPr>
          <p:cNvSpPr>
            <a:spLocks noGrp="1"/>
          </p:cNvSpPr>
          <p:nvPr>
            <p:ph idx="1"/>
          </p:nvPr>
        </p:nvSpPr>
        <p:spPr/>
        <p:txBody>
          <a:bodyPr/>
          <a:lstStyle/>
          <a:p>
            <a:pPr lvl="0">
              <a:lnSpc>
                <a:spcPct val="150000"/>
              </a:lnSpc>
            </a:pPr>
            <a:r>
              <a:rPr lang="en-IN" dirty="0">
                <a:latin typeface="Arial" panose="020B0604020202020204" pitchFamily="34" charset="0"/>
                <a:cs typeface="Arial" panose="020B0604020202020204" pitchFamily="34" charset="0"/>
              </a:rPr>
              <a:t>Collection of baseline, weekly and eight-week follow-up data using coded questionnaires and food diaries.</a:t>
            </a:r>
          </a:p>
          <a:p>
            <a:pPr lvl="0">
              <a:lnSpc>
                <a:spcPct val="150000"/>
              </a:lnSpc>
            </a:pPr>
            <a:r>
              <a:rPr lang="en-IN" dirty="0">
                <a:latin typeface="Arial" panose="020B0604020202020204" pitchFamily="34" charset="0"/>
                <a:cs typeface="Arial" panose="020B0604020202020204" pitchFamily="34" charset="0"/>
              </a:rPr>
              <a:t>Calculate percentage changes and compare results with each target.</a:t>
            </a:r>
          </a:p>
          <a:p>
            <a:pPr lvl="0">
              <a:lnSpc>
                <a:spcPct val="150000"/>
              </a:lnSpc>
            </a:pPr>
            <a:r>
              <a:rPr lang="en-IN" dirty="0">
                <a:latin typeface="Arial" panose="020B0604020202020204" pitchFamily="34" charset="0"/>
                <a:cs typeface="Arial" panose="020B0604020202020204" pitchFamily="34" charset="0"/>
              </a:rPr>
              <a:t>Review attendance and missing responses.</a:t>
            </a:r>
          </a:p>
          <a:p>
            <a:pPr lvl="0">
              <a:lnSpc>
                <a:spcPct val="150000"/>
              </a:lnSpc>
            </a:pPr>
            <a:r>
              <a:rPr lang="en-IN" dirty="0">
                <a:latin typeface="Arial" panose="020B0604020202020204" pitchFamily="34" charset="0"/>
                <a:cs typeface="Arial" panose="020B0604020202020204" pitchFamily="34" charset="0"/>
              </a:rPr>
              <a:t>If feasible, compare with a similar non-intervention group (Jha et al., 2023; Kim et al., 2023).</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091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996DA-DEBD-88D7-350C-828C5FB0B006}"/>
              </a:ext>
            </a:extLst>
          </p:cNvPr>
          <p:cNvSpPr>
            <a:spLocks noGrp="1"/>
          </p:cNvSpPr>
          <p:nvPr>
            <p:ph type="title"/>
          </p:nvPr>
        </p:nvSpPr>
        <p:spPr/>
        <p:txBody>
          <a:bodyPr/>
          <a:lstStyle/>
          <a:p>
            <a:r>
              <a:rPr lang="en-IN" b="1" dirty="0"/>
              <a:t>Advertise of campaign</a:t>
            </a:r>
            <a:endParaRPr lang="en-IN" dirty="0"/>
          </a:p>
        </p:txBody>
      </p:sp>
      <p:pic>
        <p:nvPicPr>
          <p:cNvPr id="4" name="Picture 3">
            <a:extLst>
              <a:ext uri="{FF2B5EF4-FFF2-40B4-BE49-F238E27FC236}">
                <a16:creationId xmlns:a16="http://schemas.microsoft.com/office/drawing/2014/main" id="{B80008B0-4BCC-D59B-3D27-916537A2532E}"/>
              </a:ext>
            </a:extLst>
          </p:cNvPr>
          <p:cNvPicPr>
            <a:picLocks noChangeAspect="1"/>
          </p:cNvPicPr>
          <p:nvPr/>
        </p:nvPicPr>
        <p:blipFill>
          <a:blip r:embed="rId3"/>
          <a:stretch>
            <a:fillRect/>
          </a:stretch>
        </p:blipFill>
        <p:spPr>
          <a:xfrm>
            <a:off x="3918216" y="2005324"/>
            <a:ext cx="3165490" cy="4724844"/>
          </a:xfrm>
          <a:prstGeom prst="rect">
            <a:avLst/>
          </a:prstGeom>
        </p:spPr>
      </p:pic>
    </p:spTree>
    <p:extLst>
      <p:ext uri="{BB962C8B-B14F-4D97-AF65-F5344CB8AC3E}">
        <p14:creationId xmlns:p14="http://schemas.microsoft.com/office/powerpoint/2010/main" val="2711890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75BC5-FE63-0DE2-8C62-9642A33F84D3}"/>
              </a:ext>
            </a:extLst>
          </p:cNvPr>
          <p:cNvSpPr>
            <a:spLocks noGrp="1"/>
          </p:cNvSpPr>
          <p:nvPr>
            <p:ph type="title"/>
          </p:nvPr>
        </p:nvSpPr>
        <p:spPr/>
        <p:txBody>
          <a:bodyPr/>
          <a:lstStyle/>
          <a:p>
            <a:r>
              <a:rPr lang="en-IN" b="1" dirty="0"/>
              <a:t>Advertisement of the Campaign </a:t>
            </a:r>
            <a:br>
              <a:rPr lang="en-IN" dirty="0"/>
            </a:br>
            <a:endParaRPr lang="en-GB" dirty="0"/>
          </a:p>
        </p:txBody>
      </p:sp>
      <p:sp>
        <p:nvSpPr>
          <p:cNvPr id="3" name="Content Placeholder 2">
            <a:extLst>
              <a:ext uri="{FF2B5EF4-FFF2-40B4-BE49-F238E27FC236}">
                <a16:creationId xmlns:a16="http://schemas.microsoft.com/office/drawing/2014/main" id="{3A7A1906-BDDA-40D0-AAA4-D54817E85757}"/>
              </a:ext>
            </a:extLst>
          </p:cNvPr>
          <p:cNvSpPr>
            <a:spLocks noGrp="1"/>
          </p:cNvSpPr>
          <p:nvPr>
            <p:ph idx="1"/>
          </p:nvPr>
        </p:nvSpPr>
        <p:spPr/>
        <p:txBody>
          <a:bodyPr/>
          <a:lstStyle/>
          <a:p>
            <a:pPr lvl="0">
              <a:lnSpc>
                <a:spcPct val="150000"/>
              </a:lnSpc>
            </a:pPr>
            <a:r>
              <a:rPr lang="en-IN" dirty="0">
                <a:latin typeface="Arial" panose="020B0604020202020204" pitchFamily="34" charset="0"/>
                <a:cs typeface="Arial" panose="020B0604020202020204" pitchFamily="34" charset="0"/>
              </a:rPr>
              <a:t>Campaign title: Power Your Plate – Eat Better, Live Better.</a:t>
            </a:r>
          </a:p>
          <a:p>
            <a:pPr lvl="0">
              <a:lnSpc>
                <a:spcPct val="150000"/>
              </a:lnSpc>
            </a:pPr>
            <a:r>
              <a:rPr lang="en-IN" dirty="0">
                <a:latin typeface="Arial" panose="020B0604020202020204" pitchFamily="34" charset="0"/>
                <a:cs typeface="Arial" panose="020B0604020202020204" pitchFamily="34" charset="0"/>
              </a:rPr>
              <a:t>Target audience: Children and young people aged 10–16.</a:t>
            </a:r>
          </a:p>
          <a:p>
            <a:pPr lvl="0">
              <a:lnSpc>
                <a:spcPct val="150000"/>
              </a:lnSpc>
            </a:pPr>
            <a:r>
              <a:rPr lang="en-IN" dirty="0">
                <a:latin typeface="Arial" panose="020B0604020202020204" pitchFamily="34" charset="0"/>
                <a:cs typeface="Arial" panose="020B0604020202020204" pitchFamily="34" charset="0"/>
              </a:rPr>
              <a:t>Key messages: Balanced meals, more fruit and vegetables, healthier snacks.</a:t>
            </a:r>
          </a:p>
          <a:p>
            <a:pPr lvl="0">
              <a:lnSpc>
                <a:spcPct val="150000"/>
              </a:lnSpc>
            </a:pPr>
            <a:r>
              <a:rPr lang="en-IN" dirty="0">
                <a:latin typeface="Arial" panose="020B0604020202020204" pitchFamily="34" charset="0"/>
                <a:cs typeface="Arial" panose="020B0604020202020204" pitchFamily="34" charset="0"/>
              </a:rPr>
              <a:t>Benefits: More energy, better concentration and healthier habits.</a:t>
            </a:r>
          </a:p>
          <a:p>
            <a:pPr lvl="0">
              <a:lnSpc>
                <a:spcPct val="150000"/>
              </a:lnSpc>
            </a:pPr>
            <a:r>
              <a:rPr lang="en-IN" dirty="0">
                <a:latin typeface="Arial" panose="020B0604020202020204" pitchFamily="34" charset="0"/>
                <a:cs typeface="Arial" panose="020B0604020202020204" pitchFamily="34" charset="0"/>
              </a:rPr>
              <a:t>Call to action: Make small, healthier food choices daily.</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0084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908B-A71C-332A-F772-F1C0CF163622}"/>
              </a:ext>
            </a:extLst>
          </p:cNvPr>
          <p:cNvSpPr>
            <a:spLocks noGrp="1"/>
          </p:cNvSpPr>
          <p:nvPr>
            <p:ph type="title"/>
          </p:nvPr>
        </p:nvSpPr>
        <p:spPr/>
        <p:txBody>
          <a:bodyPr/>
          <a:lstStyle/>
          <a:p>
            <a:r>
              <a:rPr lang="en-IN" b="1" dirty="0"/>
              <a:t>Local and National Partners</a:t>
            </a:r>
            <a:endParaRPr lang="en-IN" dirty="0"/>
          </a:p>
        </p:txBody>
      </p:sp>
      <p:sp>
        <p:nvSpPr>
          <p:cNvPr id="3" name="Content Placeholder 2">
            <a:extLst>
              <a:ext uri="{FF2B5EF4-FFF2-40B4-BE49-F238E27FC236}">
                <a16:creationId xmlns:a16="http://schemas.microsoft.com/office/drawing/2014/main" id="{7C854EF8-25BC-A237-2E06-6F3841E9778E}"/>
              </a:ext>
            </a:extLst>
          </p:cNvPr>
          <p:cNvSpPr>
            <a:spLocks noGrp="1"/>
          </p:cNvSpPr>
          <p:nvPr>
            <p:ph idx="1"/>
          </p:nvPr>
        </p:nvSpPr>
        <p:spPr>
          <a:xfrm>
            <a:off x="581192" y="2168922"/>
            <a:ext cx="6213147" cy="4336050"/>
          </a:xfrm>
        </p:spPr>
        <p:txBody>
          <a:bodyPr>
            <a:normAutofit/>
          </a:bodyPr>
          <a:lstStyle/>
          <a:p>
            <a:pPr lvl="0" fontAlgn="base">
              <a:lnSpc>
                <a:spcPct val="150000"/>
              </a:lnSpc>
            </a:pPr>
            <a:r>
              <a:rPr lang="en-IN" b="1" dirty="0">
                <a:latin typeface="Arial" panose="020B0604020202020204" pitchFamily="34" charset="0"/>
                <a:cs typeface="Arial" panose="020B0604020202020204" pitchFamily="34" charset="0"/>
              </a:rPr>
              <a:t>Local schools:</a:t>
            </a:r>
            <a:r>
              <a:rPr lang="en-IN" dirty="0">
                <a:latin typeface="Arial" panose="020B0604020202020204" pitchFamily="34" charset="0"/>
                <a:cs typeface="Arial" panose="020B0604020202020204" pitchFamily="34" charset="0"/>
              </a:rPr>
              <a:t> provide venues, teachers and access to pupils.</a:t>
            </a:r>
          </a:p>
          <a:p>
            <a:pPr lvl="0" fontAlgn="base">
              <a:lnSpc>
                <a:spcPct val="150000"/>
              </a:lnSpc>
            </a:pPr>
            <a:r>
              <a:rPr lang="en-IN" b="1" dirty="0">
                <a:latin typeface="Arial" panose="020B0604020202020204" pitchFamily="34" charset="0"/>
                <a:cs typeface="Arial" panose="020B0604020202020204" pitchFamily="34" charset="0"/>
              </a:rPr>
              <a:t>Local authority public-health teams:</a:t>
            </a:r>
            <a:r>
              <a:rPr lang="en-IN" dirty="0">
                <a:latin typeface="Arial" panose="020B0604020202020204" pitchFamily="34" charset="0"/>
                <a:cs typeface="Arial" panose="020B0604020202020204" pitchFamily="34" charset="0"/>
              </a:rPr>
              <a:t> support health promotion and community engagement.</a:t>
            </a:r>
          </a:p>
          <a:p>
            <a:pPr lvl="0" fontAlgn="base">
              <a:lnSpc>
                <a:spcPct val="150000"/>
              </a:lnSpc>
            </a:pPr>
            <a:r>
              <a:rPr lang="en-IN" b="1" dirty="0">
                <a:latin typeface="Arial" panose="020B0604020202020204" pitchFamily="34" charset="0"/>
                <a:cs typeface="Arial" panose="020B0604020202020204" pitchFamily="34" charset="0"/>
              </a:rPr>
              <a:t>NHS/local dietetic services:</a:t>
            </a:r>
            <a:r>
              <a:rPr lang="en-IN" dirty="0">
                <a:latin typeface="Arial" panose="020B0604020202020204" pitchFamily="34" charset="0"/>
                <a:cs typeface="Arial" panose="020B0604020202020204" pitchFamily="34" charset="0"/>
              </a:rPr>
              <a:t> provide credible nutritional information and professional guidance (NHS, 2021).</a:t>
            </a:r>
          </a:p>
          <a:p>
            <a:pPr lvl="0" fontAlgn="base">
              <a:lnSpc>
                <a:spcPct val="150000"/>
              </a:lnSpc>
            </a:pPr>
            <a:r>
              <a:rPr lang="en-IN" dirty="0">
                <a:latin typeface="Arial" panose="020B0604020202020204" pitchFamily="34" charset="0"/>
                <a:cs typeface="Arial" panose="020B0604020202020204" pitchFamily="34" charset="0"/>
              </a:rPr>
              <a:t>Partnership working can strengthen intervention reach and sustainability (Woodside et al., 2021). </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Dietician in Uk London Geetanjali Mengi online dietician in India">
            <a:extLst>
              <a:ext uri="{FF2B5EF4-FFF2-40B4-BE49-F238E27FC236}">
                <a16:creationId xmlns:a16="http://schemas.microsoft.com/office/drawing/2014/main" id="{AC184EDB-9897-8512-55F2-F05EFD8EB294}"/>
              </a:ext>
            </a:extLst>
          </p:cNvPr>
          <p:cNvPicPr>
            <a:picLocks noChangeAspect="1"/>
          </p:cNvPicPr>
          <p:nvPr/>
        </p:nvPicPr>
        <p:blipFill>
          <a:blip r:embed="rId3"/>
          <a:stretch>
            <a:fillRect/>
          </a:stretch>
        </p:blipFill>
        <p:spPr>
          <a:xfrm>
            <a:off x="7271157" y="2168922"/>
            <a:ext cx="4099523" cy="2165861"/>
          </a:xfrm>
          <a:prstGeom prst="rect">
            <a:avLst/>
          </a:prstGeom>
        </p:spPr>
      </p:pic>
      <p:pic>
        <p:nvPicPr>
          <p:cNvPr id="6" name="Picture 5" descr="NHS Wales - Wikipedia">
            <a:extLst>
              <a:ext uri="{FF2B5EF4-FFF2-40B4-BE49-F238E27FC236}">
                <a16:creationId xmlns:a16="http://schemas.microsoft.com/office/drawing/2014/main" id="{A764B543-7A8C-A55D-9FEA-96C83768DB66}"/>
              </a:ext>
            </a:extLst>
          </p:cNvPr>
          <p:cNvPicPr>
            <a:picLocks noChangeAspect="1"/>
          </p:cNvPicPr>
          <p:nvPr/>
        </p:nvPicPr>
        <p:blipFill>
          <a:blip r:embed="rId4"/>
          <a:stretch>
            <a:fillRect/>
          </a:stretch>
        </p:blipFill>
        <p:spPr>
          <a:xfrm>
            <a:off x="8065272" y="4525701"/>
            <a:ext cx="2620394" cy="1480113"/>
          </a:xfrm>
          <a:prstGeom prst="rect">
            <a:avLst/>
          </a:prstGeom>
        </p:spPr>
      </p:pic>
    </p:spTree>
    <p:extLst>
      <p:ext uri="{BB962C8B-B14F-4D97-AF65-F5344CB8AC3E}">
        <p14:creationId xmlns:p14="http://schemas.microsoft.com/office/powerpoint/2010/main" val="4097971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4E010-C19F-1B27-C708-B080AFDB90B3}"/>
              </a:ext>
            </a:extLst>
          </p:cNvPr>
          <p:cNvSpPr>
            <a:spLocks noGrp="1"/>
          </p:cNvSpPr>
          <p:nvPr>
            <p:ph type="title"/>
          </p:nvPr>
        </p:nvSpPr>
        <p:spPr/>
        <p:txBody>
          <a:bodyPr/>
          <a:lstStyle/>
          <a:p>
            <a:r>
              <a:rPr lang="en-IN" b="1" dirty="0"/>
              <a:t>Local and National Partners (</a:t>
            </a:r>
            <a:r>
              <a:rPr lang="en-IN" b="1" dirty="0" err="1"/>
              <a:t>Contd</a:t>
            </a:r>
            <a:r>
              <a:rPr lang="en-IN" b="1" dirty="0"/>
              <a:t>)</a:t>
            </a:r>
            <a:endParaRPr lang="en-IN" dirty="0"/>
          </a:p>
        </p:txBody>
      </p:sp>
      <p:sp>
        <p:nvSpPr>
          <p:cNvPr id="3" name="Content Placeholder 2">
            <a:extLst>
              <a:ext uri="{FF2B5EF4-FFF2-40B4-BE49-F238E27FC236}">
                <a16:creationId xmlns:a16="http://schemas.microsoft.com/office/drawing/2014/main" id="{5BE51DA0-D263-A0D1-B44A-846FE2A10882}"/>
              </a:ext>
            </a:extLst>
          </p:cNvPr>
          <p:cNvSpPr>
            <a:spLocks noGrp="1"/>
          </p:cNvSpPr>
          <p:nvPr>
            <p:ph idx="1"/>
          </p:nvPr>
        </p:nvSpPr>
        <p:spPr>
          <a:xfrm>
            <a:off x="581192" y="2180496"/>
            <a:ext cx="5865907" cy="4417074"/>
          </a:xfrm>
        </p:spPr>
        <p:txBody>
          <a:bodyPr/>
          <a:lstStyle/>
          <a:p>
            <a:pPr lvl="0" fontAlgn="base">
              <a:lnSpc>
                <a:spcPct val="150000"/>
              </a:lnSpc>
            </a:pPr>
            <a:r>
              <a:rPr lang="en-IN" b="1" dirty="0">
                <a:latin typeface="Arial" panose="020B0604020202020204" pitchFamily="34" charset="0"/>
                <a:cs typeface="Arial" panose="020B0604020202020204" pitchFamily="34" charset="0"/>
              </a:rPr>
              <a:t>NHS England:</a:t>
            </a:r>
            <a:r>
              <a:rPr lang="en-IN" dirty="0">
                <a:latin typeface="Arial" panose="020B0604020202020204" pitchFamily="34" charset="0"/>
                <a:cs typeface="Arial" panose="020B0604020202020204" pitchFamily="34" charset="0"/>
              </a:rPr>
              <a:t> supports healthier dietary choices through public-health resources.</a:t>
            </a:r>
          </a:p>
          <a:p>
            <a:pPr lvl="0" fontAlgn="base">
              <a:lnSpc>
                <a:spcPct val="150000"/>
              </a:lnSpc>
            </a:pPr>
            <a:r>
              <a:rPr lang="en-IN" b="1" dirty="0">
                <a:latin typeface="Arial" panose="020B0604020202020204" pitchFamily="34" charset="0"/>
                <a:cs typeface="Arial" panose="020B0604020202020204" pitchFamily="34" charset="0"/>
              </a:rPr>
              <a:t>Veg Power:</a:t>
            </a:r>
            <a:r>
              <a:rPr lang="en-IN" dirty="0">
                <a:latin typeface="Arial" panose="020B0604020202020204" pitchFamily="34" charset="0"/>
                <a:cs typeface="Arial" panose="020B0604020202020204" pitchFamily="34" charset="0"/>
              </a:rPr>
              <a:t> promotes fruit and vegetable consumption among children through engaging school activities (Veg Power, 2022).</a:t>
            </a:r>
          </a:p>
          <a:p>
            <a:pPr lvl="0" fontAlgn="base">
              <a:lnSpc>
                <a:spcPct val="150000"/>
              </a:lnSpc>
            </a:pPr>
            <a:r>
              <a:rPr lang="en-IN" b="1" dirty="0">
                <a:latin typeface="Arial" panose="020B0604020202020204" pitchFamily="34" charset="0"/>
                <a:cs typeface="Arial" panose="020B0604020202020204" pitchFamily="34" charset="0"/>
              </a:rPr>
              <a:t>Food Foundation:</a:t>
            </a:r>
            <a:r>
              <a:rPr lang="en-IN" dirty="0">
                <a:latin typeface="Arial" panose="020B0604020202020204" pitchFamily="34" charset="0"/>
                <a:cs typeface="Arial" panose="020B0604020202020204" pitchFamily="34" charset="0"/>
              </a:rPr>
              <a:t> advocates improved access to nutritious, affordable food (Food Foundation, 2026). </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NHS England - Wikipedia">
            <a:extLst>
              <a:ext uri="{FF2B5EF4-FFF2-40B4-BE49-F238E27FC236}">
                <a16:creationId xmlns:a16="http://schemas.microsoft.com/office/drawing/2014/main" id="{D73F52D5-F18F-8ACC-8711-B518D2F720C5}"/>
              </a:ext>
            </a:extLst>
          </p:cNvPr>
          <p:cNvPicPr>
            <a:picLocks noChangeAspect="1"/>
          </p:cNvPicPr>
          <p:nvPr/>
        </p:nvPicPr>
        <p:blipFill>
          <a:blip r:embed="rId3"/>
          <a:stretch>
            <a:fillRect/>
          </a:stretch>
        </p:blipFill>
        <p:spPr>
          <a:xfrm>
            <a:off x="6534110" y="2013994"/>
            <a:ext cx="2262610" cy="1762361"/>
          </a:xfrm>
          <a:prstGeom prst="rect">
            <a:avLst/>
          </a:prstGeom>
        </p:spPr>
      </p:pic>
      <p:pic>
        <p:nvPicPr>
          <p:cNvPr id="5" name="Picture 4" descr="Veg Power ad campaign launched | Article | Fruitnet">
            <a:extLst>
              <a:ext uri="{FF2B5EF4-FFF2-40B4-BE49-F238E27FC236}">
                <a16:creationId xmlns:a16="http://schemas.microsoft.com/office/drawing/2014/main" id="{B3A0053F-F439-6E4F-9B8D-6D61793B8454}"/>
              </a:ext>
            </a:extLst>
          </p:cNvPr>
          <p:cNvPicPr>
            <a:picLocks noChangeAspect="1"/>
          </p:cNvPicPr>
          <p:nvPr/>
        </p:nvPicPr>
        <p:blipFill>
          <a:blip r:embed="rId4"/>
          <a:stretch>
            <a:fillRect/>
          </a:stretch>
        </p:blipFill>
        <p:spPr>
          <a:xfrm>
            <a:off x="8502151" y="3776355"/>
            <a:ext cx="3343092" cy="1749900"/>
          </a:xfrm>
          <a:prstGeom prst="rect">
            <a:avLst/>
          </a:prstGeom>
        </p:spPr>
      </p:pic>
      <p:pic>
        <p:nvPicPr>
          <p:cNvPr id="6" name="Picture 5" descr="The Broken Plate 2023 | Food Foundation">
            <a:extLst>
              <a:ext uri="{FF2B5EF4-FFF2-40B4-BE49-F238E27FC236}">
                <a16:creationId xmlns:a16="http://schemas.microsoft.com/office/drawing/2014/main" id="{41D7D484-B10C-063E-B7F9-3784A82CB12E}"/>
              </a:ext>
            </a:extLst>
          </p:cNvPr>
          <p:cNvPicPr>
            <a:picLocks noChangeAspect="1"/>
          </p:cNvPicPr>
          <p:nvPr/>
        </p:nvPicPr>
        <p:blipFill>
          <a:blip r:embed="rId5"/>
          <a:stretch>
            <a:fillRect/>
          </a:stretch>
        </p:blipFill>
        <p:spPr>
          <a:xfrm>
            <a:off x="6914769" y="5217596"/>
            <a:ext cx="3763902" cy="1238315"/>
          </a:xfrm>
          <a:prstGeom prst="rect">
            <a:avLst/>
          </a:prstGeom>
        </p:spPr>
      </p:pic>
    </p:spTree>
    <p:extLst>
      <p:ext uri="{BB962C8B-B14F-4D97-AF65-F5344CB8AC3E}">
        <p14:creationId xmlns:p14="http://schemas.microsoft.com/office/powerpoint/2010/main" val="4262094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0945-F777-0AA2-8D3C-53A040539889}"/>
              </a:ext>
            </a:extLst>
          </p:cNvPr>
          <p:cNvSpPr>
            <a:spLocks noGrp="1"/>
          </p:cNvSpPr>
          <p:nvPr>
            <p:ph type="title"/>
          </p:nvPr>
        </p:nvSpPr>
        <p:spPr/>
        <p:txBody>
          <a:bodyPr/>
          <a:lstStyle/>
          <a:p>
            <a:r>
              <a:rPr lang="en-IN" b="1" dirty="0"/>
              <a:t>Resources to be used</a:t>
            </a:r>
            <a:endParaRPr lang="en-IN" dirty="0"/>
          </a:p>
        </p:txBody>
      </p:sp>
      <p:sp>
        <p:nvSpPr>
          <p:cNvPr id="3" name="Content Placeholder 2">
            <a:extLst>
              <a:ext uri="{FF2B5EF4-FFF2-40B4-BE49-F238E27FC236}">
                <a16:creationId xmlns:a16="http://schemas.microsoft.com/office/drawing/2014/main" id="{8BEE5E14-148F-77F3-349B-081CAC3014FD}"/>
              </a:ext>
            </a:extLst>
          </p:cNvPr>
          <p:cNvSpPr>
            <a:spLocks noGrp="1"/>
          </p:cNvSpPr>
          <p:nvPr>
            <p:ph idx="1"/>
          </p:nvPr>
        </p:nvSpPr>
        <p:spPr>
          <a:xfrm>
            <a:off x="581193" y="2180496"/>
            <a:ext cx="5514808" cy="4243453"/>
          </a:xfrm>
        </p:spPr>
        <p:txBody>
          <a:bodyPr/>
          <a:lstStyle/>
          <a:p>
            <a:pPr lvl="0" fontAlgn="base">
              <a:lnSpc>
                <a:spcPct val="150000"/>
              </a:lnSpc>
            </a:pPr>
            <a:r>
              <a:rPr lang="en-IN" dirty="0">
                <a:latin typeface="Arial" panose="020B0604020202020204" pitchFamily="34" charset="0"/>
                <a:cs typeface="Arial" panose="020B0604020202020204" pitchFamily="34" charset="0"/>
              </a:rPr>
              <a:t>Adapt </a:t>
            </a:r>
            <a:r>
              <a:rPr lang="en-IN" b="1" dirty="0">
                <a:latin typeface="Arial" panose="020B0604020202020204" pitchFamily="34" charset="0"/>
                <a:cs typeface="Arial" panose="020B0604020202020204" pitchFamily="34" charset="0"/>
              </a:rPr>
              <a:t>Veg Power</a:t>
            </a:r>
            <a:r>
              <a:rPr lang="en-IN" dirty="0">
                <a:latin typeface="Arial" panose="020B0604020202020204" pitchFamily="34" charset="0"/>
                <a:cs typeface="Arial" panose="020B0604020202020204" pitchFamily="34" charset="0"/>
              </a:rPr>
              <a:t> resources like stickers, tasting activities, games and classroom materials.</a:t>
            </a:r>
          </a:p>
          <a:p>
            <a:pPr lvl="0" fontAlgn="base">
              <a:lnSpc>
                <a:spcPct val="150000"/>
              </a:lnSpc>
            </a:pPr>
            <a:r>
              <a:rPr lang="en-IN" dirty="0">
                <a:latin typeface="Arial" panose="020B0604020202020204" pitchFamily="34" charset="0"/>
                <a:cs typeface="Arial" panose="020B0604020202020204" pitchFamily="34" charset="0"/>
              </a:rPr>
              <a:t>Use NHS </a:t>
            </a:r>
            <a:r>
              <a:rPr lang="en-IN" b="1" dirty="0">
                <a:latin typeface="Arial" panose="020B0604020202020204" pitchFamily="34" charset="0"/>
                <a:cs typeface="Arial" panose="020B0604020202020204" pitchFamily="34" charset="0"/>
              </a:rPr>
              <a:t>Food Scanner</a:t>
            </a:r>
            <a:r>
              <a:rPr lang="en-IN" dirty="0">
                <a:latin typeface="Arial" panose="020B0604020202020204" pitchFamily="34" charset="0"/>
                <a:cs typeface="Arial" panose="020B0604020202020204" pitchFamily="34" charset="0"/>
              </a:rPr>
              <a:t> concepts for healthier food swaps (NHS, 2021).</a:t>
            </a:r>
          </a:p>
          <a:p>
            <a:pPr lvl="0" fontAlgn="base">
              <a:lnSpc>
                <a:spcPct val="150000"/>
              </a:lnSpc>
            </a:pPr>
            <a:r>
              <a:rPr lang="en-IN" dirty="0">
                <a:latin typeface="Arial" panose="020B0604020202020204" pitchFamily="34" charset="0"/>
                <a:cs typeface="Arial" panose="020B0604020202020204" pitchFamily="34" charset="0"/>
              </a:rPr>
              <a:t>Include food diaries, recipe cards, quizzes and progress charts to reinforce learning and measure behavioural change</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NHS Food Scanner – The Border Practice">
            <a:extLst>
              <a:ext uri="{FF2B5EF4-FFF2-40B4-BE49-F238E27FC236}">
                <a16:creationId xmlns:a16="http://schemas.microsoft.com/office/drawing/2014/main" id="{CAD804B1-53DF-5373-BA8F-4B8E9EBACCA1}"/>
              </a:ext>
            </a:extLst>
          </p:cNvPr>
          <p:cNvPicPr>
            <a:picLocks noChangeAspect="1"/>
          </p:cNvPicPr>
          <p:nvPr/>
        </p:nvPicPr>
        <p:blipFill>
          <a:blip r:embed="rId3"/>
          <a:stretch>
            <a:fillRect/>
          </a:stretch>
        </p:blipFill>
        <p:spPr>
          <a:xfrm>
            <a:off x="8065160" y="2355184"/>
            <a:ext cx="1958515" cy="3894076"/>
          </a:xfrm>
          <a:prstGeom prst="rect">
            <a:avLst/>
          </a:prstGeom>
        </p:spPr>
      </p:pic>
    </p:spTree>
    <p:extLst>
      <p:ext uri="{BB962C8B-B14F-4D97-AF65-F5344CB8AC3E}">
        <p14:creationId xmlns:p14="http://schemas.microsoft.com/office/powerpoint/2010/main" val="1436689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C1B6-6DDA-E032-3209-3FD4A2B8291C}"/>
              </a:ext>
            </a:extLst>
          </p:cNvPr>
          <p:cNvSpPr>
            <a:spLocks noGrp="1"/>
          </p:cNvSpPr>
          <p:nvPr>
            <p:ph type="title"/>
          </p:nvPr>
        </p:nvSpPr>
        <p:spPr/>
        <p:txBody>
          <a:bodyPr/>
          <a:lstStyle/>
          <a:p>
            <a:r>
              <a:rPr lang="en-IN" b="1" dirty="0"/>
              <a:t>Resources to be used (CONTD)</a:t>
            </a:r>
            <a:br>
              <a:rPr lang="en-IN" dirty="0"/>
            </a:br>
            <a:endParaRPr lang="en-GB" dirty="0"/>
          </a:p>
        </p:txBody>
      </p:sp>
      <p:sp>
        <p:nvSpPr>
          <p:cNvPr id="3" name="Content Placeholder 2">
            <a:extLst>
              <a:ext uri="{FF2B5EF4-FFF2-40B4-BE49-F238E27FC236}">
                <a16:creationId xmlns:a16="http://schemas.microsoft.com/office/drawing/2014/main" id="{1000C397-4BDC-70A4-CBE3-BF3A8791A6A4}"/>
              </a:ext>
            </a:extLst>
          </p:cNvPr>
          <p:cNvSpPr>
            <a:spLocks noGrp="1"/>
          </p:cNvSpPr>
          <p:nvPr>
            <p:ph idx="1"/>
          </p:nvPr>
        </p:nvSpPr>
        <p:spPr>
          <a:xfrm>
            <a:off x="581193" y="2180496"/>
            <a:ext cx="6016378" cy="4185580"/>
          </a:xfrm>
        </p:spPr>
        <p:txBody>
          <a:bodyPr>
            <a:normAutofit lnSpcReduction="10000"/>
          </a:bodyPr>
          <a:lstStyle/>
          <a:p>
            <a:pPr lvl="0">
              <a:lnSpc>
                <a:spcPct val="150000"/>
              </a:lnSpc>
            </a:pPr>
            <a:r>
              <a:rPr lang="en-IN" dirty="0">
                <a:latin typeface="Arial" panose="020B0604020202020204" pitchFamily="34" charset="0"/>
                <a:cs typeface="Arial" panose="020B0604020202020204" pitchFamily="34" charset="0"/>
              </a:rPr>
              <a:t>Educational: Nutrition leaflets, recipe cards and food diaries.</a:t>
            </a:r>
          </a:p>
          <a:p>
            <a:pPr lvl="0">
              <a:lnSpc>
                <a:spcPct val="150000"/>
              </a:lnSpc>
            </a:pPr>
            <a:r>
              <a:rPr lang="en-IN" dirty="0">
                <a:latin typeface="Arial" panose="020B0604020202020204" pitchFamily="34" charset="0"/>
                <a:cs typeface="Arial" panose="020B0604020202020204" pitchFamily="34" charset="0"/>
              </a:rPr>
              <a:t>Practical: Healthy food samples, tasting kits and preparation equipment.</a:t>
            </a:r>
          </a:p>
          <a:p>
            <a:pPr lvl="0">
              <a:lnSpc>
                <a:spcPct val="150000"/>
              </a:lnSpc>
            </a:pPr>
            <a:r>
              <a:rPr lang="en-IN" dirty="0">
                <a:latin typeface="Arial" panose="020B0604020202020204" pitchFamily="34" charset="0"/>
                <a:cs typeface="Arial" panose="020B0604020202020204" pitchFamily="34" charset="0"/>
              </a:rPr>
              <a:t>Digital: NHS Food Scanner and interactive quizzes.</a:t>
            </a:r>
          </a:p>
          <a:p>
            <a:pPr lvl="0">
              <a:lnSpc>
                <a:spcPct val="150000"/>
              </a:lnSpc>
            </a:pPr>
            <a:r>
              <a:rPr lang="en-IN" dirty="0">
                <a:latin typeface="Arial" panose="020B0604020202020204" pitchFamily="34" charset="0"/>
                <a:cs typeface="Arial" panose="020B0604020202020204" pitchFamily="34" charset="0"/>
              </a:rPr>
              <a:t>Monitoring: Posters, attendance sheets and progress charts.</a:t>
            </a:r>
          </a:p>
          <a:p>
            <a:pPr lvl="0">
              <a:lnSpc>
                <a:spcPct val="150000"/>
              </a:lnSpc>
            </a:pPr>
            <a:r>
              <a:rPr lang="en-IN" dirty="0">
                <a:latin typeface="Arial" panose="020B0604020202020204" pitchFamily="34" charset="0"/>
                <a:cs typeface="Arial" panose="020B0604020202020204" pitchFamily="34" charset="0"/>
              </a:rPr>
              <a:t>Accessibility: Allergy information and culturally appropriate food alternatives.</a:t>
            </a:r>
          </a:p>
          <a:p>
            <a:pPr>
              <a:lnSpc>
                <a:spcPct val="150000"/>
              </a:lnSpc>
            </a:pPr>
            <a:endParaRPr lang="en-GB" dirty="0">
              <a:latin typeface="Arial" panose="020B0604020202020204" pitchFamily="34" charset="0"/>
              <a:cs typeface="Arial" panose="020B0604020202020204" pitchFamily="34" charset="0"/>
            </a:endParaRPr>
          </a:p>
        </p:txBody>
      </p:sp>
      <p:pic>
        <p:nvPicPr>
          <p:cNvPr id="4" name="Picture 3" descr="Free and customizable nutrition templates">
            <a:extLst>
              <a:ext uri="{FF2B5EF4-FFF2-40B4-BE49-F238E27FC236}">
                <a16:creationId xmlns:a16="http://schemas.microsoft.com/office/drawing/2014/main" id="{9AD7DC4C-99BE-DB53-2ED1-358A9DE6B40B}"/>
              </a:ext>
            </a:extLst>
          </p:cNvPr>
          <p:cNvPicPr>
            <a:picLocks noChangeAspect="1"/>
          </p:cNvPicPr>
          <p:nvPr/>
        </p:nvPicPr>
        <p:blipFill>
          <a:blip r:embed="rId3"/>
          <a:stretch>
            <a:fillRect/>
          </a:stretch>
        </p:blipFill>
        <p:spPr>
          <a:xfrm>
            <a:off x="7883224" y="2160240"/>
            <a:ext cx="2958682" cy="4185580"/>
          </a:xfrm>
          <a:prstGeom prst="rect">
            <a:avLst/>
          </a:prstGeom>
        </p:spPr>
      </p:pic>
    </p:spTree>
    <p:extLst>
      <p:ext uri="{BB962C8B-B14F-4D97-AF65-F5344CB8AC3E}">
        <p14:creationId xmlns:p14="http://schemas.microsoft.com/office/powerpoint/2010/main" val="1609243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8D984-6CA6-75AE-E033-EB4B86AA1D34}"/>
              </a:ext>
            </a:extLst>
          </p:cNvPr>
          <p:cNvSpPr>
            <a:spLocks noGrp="1"/>
          </p:cNvSpPr>
          <p:nvPr>
            <p:ph type="title"/>
          </p:nvPr>
        </p:nvSpPr>
        <p:spPr/>
        <p:txBody>
          <a:bodyPr>
            <a:normAutofit/>
          </a:bodyPr>
          <a:lstStyle/>
          <a:p>
            <a:r>
              <a:rPr lang="en-IN" b="1" dirty="0"/>
              <a:t>Implementation timeline </a:t>
            </a:r>
            <a:br>
              <a:rPr lang="en-IN" dirty="0"/>
            </a:br>
            <a:r>
              <a:rPr lang="en-IN" b="1" dirty="0"/>
              <a:t>Eight-Week Campaign Implementation Plan</a:t>
            </a:r>
            <a:endParaRPr lang="en-GB" dirty="0"/>
          </a:p>
        </p:txBody>
      </p:sp>
      <p:graphicFrame>
        <p:nvGraphicFramePr>
          <p:cNvPr id="4" name="Table 3">
            <a:extLst>
              <a:ext uri="{FF2B5EF4-FFF2-40B4-BE49-F238E27FC236}">
                <a16:creationId xmlns:a16="http://schemas.microsoft.com/office/drawing/2014/main" id="{2330DEB6-C4BD-4997-63F7-51917C0DB997}"/>
              </a:ext>
            </a:extLst>
          </p:cNvPr>
          <p:cNvGraphicFramePr>
            <a:graphicFrameLocks noGrp="1"/>
          </p:cNvGraphicFramePr>
          <p:nvPr>
            <p:extLst>
              <p:ext uri="{D42A27DB-BD31-4B8C-83A1-F6EECF244321}">
                <p14:modId xmlns:p14="http://schemas.microsoft.com/office/powerpoint/2010/main" val="3566928753"/>
              </p:ext>
            </p:extLst>
          </p:nvPr>
        </p:nvGraphicFramePr>
        <p:xfrm>
          <a:off x="581025" y="3015200"/>
          <a:ext cx="11029950" cy="3263841"/>
        </p:xfrm>
        <a:graphic>
          <a:graphicData uri="http://schemas.openxmlformats.org/drawingml/2006/table">
            <a:tbl>
              <a:tblPr firstRow="1" firstCol="1" bandRow="1">
                <a:tableStyleId>{21E4AEA4-8DFA-4A89-87EB-49C32662AFE0}</a:tableStyleId>
              </a:tblPr>
              <a:tblGrid>
                <a:gridCol w="1456119">
                  <a:extLst>
                    <a:ext uri="{9D8B030D-6E8A-4147-A177-3AD203B41FA5}">
                      <a16:colId xmlns:a16="http://schemas.microsoft.com/office/drawing/2014/main" val="990819571"/>
                    </a:ext>
                  </a:extLst>
                </a:gridCol>
                <a:gridCol w="5897181">
                  <a:extLst>
                    <a:ext uri="{9D8B030D-6E8A-4147-A177-3AD203B41FA5}">
                      <a16:colId xmlns:a16="http://schemas.microsoft.com/office/drawing/2014/main" val="2423069526"/>
                    </a:ext>
                  </a:extLst>
                </a:gridCol>
                <a:gridCol w="3676650">
                  <a:extLst>
                    <a:ext uri="{9D8B030D-6E8A-4147-A177-3AD203B41FA5}">
                      <a16:colId xmlns:a16="http://schemas.microsoft.com/office/drawing/2014/main" val="3620390978"/>
                    </a:ext>
                  </a:extLst>
                </a:gridCol>
              </a:tblGrid>
              <a:tr h="0">
                <a:tc>
                  <a:txBody>
                    <a:bodyPr/>
                    <a:lstStyle/>
                    <a:p>
                      <a:pPr marL="0" marR="0">
                        <a:lnSpc>
                          <a:spcPct val="150000"/>
                        </a:lnSpc>
                        <a:buNone/>
                      </a:pPr>
                      <a:r>
                        <a:rPr lang="en-IN" sz="1800" dirty="0">
                          <a:effectLst/>
                        </a:rPr>
                        <a:t>Week</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Activity</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Expected output</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535020472"/>
                  </a:ext>
                </a:extLst>
              </a:tr>
              <a:tr h="0">
                <a:tc>
                  <a:txBody>
                    <a:bodyPr/>
                    <a:lstStyle/>
                    <a:p>
                      <a:pPr marL="0" marR="0">
                        <a:lnSpc>
                          <a:spcPct val="150000"/>
                        </a:lnSpc>
                        <a:buNone/>
                      </a:pPr>
                      <a:r>
                        <a:rPr lang="en-IN" sz="1800">
                          <a:effectLst/>
                        </a:rPr>
                        <a:t>1</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Introduction and baseline survey</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Initial data</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56658216"/>
                  </a:ext>
                </a:extLst>
              </a:tr>
              <a:tr h="0">
                <a:tc>
                  <a:txBody>
                    <a:bodyPr/>
                    <a:lstStyle/>
                    <a:p>
                      <a:pPr marL="0" marR="0">
                        <a:lnSpc>
                          <a:spcPct val="150000"/>
                        </a:lnSpc>
                        <a:buNone/>
                      </a:pPr>
                      <a:r>
                        <a:rPr lang="en-IN" sz="1800">
                          <a:effectLst/>
                        </a:rPr>
                        <a:t>2</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Healthy eating workshop</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Nutrition knowledge</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05355977"/>
                  </a:ext>
                </a:extLst>
              </a:tr>
              <a:tr h="0">
                <a:tc>
                  <a:txBody>
                    <a:bodyPr/>
                    <a:lstStyle/>
                    <a:p>
                      <a:pPr marL="0" marR="0">
                        <a:lnSpc>
                          <a:spcPct val="150000"/>
                        </a:lnSpc>
                        <a:buNone/>
                      </a:pPr>
                      <a:r>
                        <a:rPr lang="en-IN" sz="1800" dirty="0">
                          <a:effectLst/>
                        </a:rPr>
                        <a:t>3</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Fruit and vegetable tasting</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Increased exposure</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24707657"/>
                  </a:ext>
                </a:extLst>
              </a:tr>
              <a:tr h="0">
                <a:tc>
                  <a:txBody>
                    <a:bodyPr/>
                    <a:lstStyle/>
                    <a:p>
                      <a:pPr marL="0" marR="0">
                        <a:lnSpc>
                          <a:spcPct val="150000"/>
                        </a:lnSpc>
                        <a:buNone/>
                      </a:pPr>
                      <a:r>
                        <a:rPr lang="en-IN" sz="1800">
                          <a:effectLst/>
                        </a:rPr>
                        <a:t>4</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Healthy-snack challenge</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Better snack choices</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32276590"/>
                  </a:ext>
                </a:extLst>
              </a:tr>
              <a:tr h="0">
                <a:tc>
                  <a:txBody>
                    <a:bodyPr/>
                    <a:lstStyle/>
                    <a:p>
                      <a:pPr marL="0" marR="0">
                        <a:lnSpc>
                          <a:spcPct val="150000"/>
                        </a:lnSpc>
                        <a:buNone/>
                      </a:pPr>
                      <a:r>
                        <a:rPr lang="en-IN" sz="1800">
                          <a:effectLst/>
                        </a:rPr>
                        <a:t>5</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Food preparation activity</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Practical skills</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815038267"/>
                  </a:ext>
                </a:extLst>
              </a:tr>
              <a:tr h="0">
                <a:tc>
                  <a:txBody>
                    <a:bodyPr/>
                    <a:lstStyle/>
                    <a:p>
                      <a:pPr marL="0" marR="0">
                        <a:lnSpc>
                          <a:spcPct val="150000"/>
                        </a:lnSpc>
                        <a:buNone/>
                      </a:pPr>
                      <a:r>
                        <a:rPr lang="en-IN" sz="1800">
                          <a:effectLst/>
                        </a:rPr>
                        <a:t>6</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dirty="0">
                          <a:effectLst/>
                        </a:rPr>
                        <a:t>Peer and family engagement</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Social support</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95337189"/>
                  </a:ext>
                </a:extLst>
              </a:tr>
              <a:tr h="0">
                <a:tc>
                  <a:txBody>
                    <a:bodyPr/>
                    <a:lstStyle/>
                    <a:p>
                      <a:pPr marL="0" marR="0">
                        <a:lnSpc>
                          <a:spcPct val="150000"/>
                        </a:lnSpc>
                        <a:buNone/>
                      </a:pPr>
                      <a:r>
                        <a:rPr lang="en-IN" sz="1800">
                          <a:effectLst/>
                        </a:rPr>
                        <a:t>7</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Personal goals and food diaries</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Progress monitoring</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17828830"/>
                  </a:ext>
                </a:extLst>
              </a:tr>
              <a:tr h="0">
                <a:tc>
                  <a:txBody>
                    <a:bodyPr/>
                    <a:lstStyle/>
                    <a:p>
                      <a:pPr marL="0" marR="0">
                        <a:lnSpc>
                          <a:spcPct val="150000"/>
                        </a:lnSpc>
                        <a:buNone/>
                      </a:pPr>
                      <a:r>
                        <a:rPr lang="en-IN" sz="1800">
                          <a:effectLst/>
                        </a:rPr>
                        <a:t>8</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a:effectLst/>
                        </a:rPr>
                        <a:t>Final survey and evaluation</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marL="0" marR="0">
                        <a:lnSpc>
                          <a:spcPct val="150000"/>
                        </a:lnSpc>
                        <a:buNone/>
                      </a:pPr>
                      <a:r>
                        <a:rPr lang="en-IN" sz="1800" dirty="0">
                          <a:effectLst/>
                        </a:rPr>
                        <a:t>Outcome assessment</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60212504"/>
                  </a:ext>
                </a:extLst>
              </a:tr>
            </a:tbl>
          </a:graphicData>
        </a:graphic>
      </p:graphicFrame>
    </p:spTree>
    <p:extLst>
      <p:ext uri="{BB962C8B-B14F-4D97-AF65-F5344CB8AC3E}">
        <p14:creationId xmlns:p14="http://schemas.microsoft.com/office/powerpoint/2010/main" val="2944136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8A193-6C06-4CDB-3A6C-CBD8178E9BEA}"/>
              </a:ext>
            </a:extLst>
          </p:cNvPr>
          <p:cNvSpPr>
            <a:spLocks noGrp="1"/>
          </p:cNvSpPr>
          <p:nvPr>
            <p:ph type="title"/>
          </p:nvPr>
        </p:nvSpPr>
        <p:spPr/>
        <p:txBody>
          <a:bodyPr/>
          <a:lstStyle/>
          <a:p>
            <a:r>
              <a:rPr lang="en-IN" b="1" dirty="0"/>
              <a:t>Physiological Benefits</a:t>
            </a:r>
            <a:endParaRPr lang="en-IN" dirty="0"/>
          </a:p>
        </p:txBody>
      </p:sp>
      <p:sp>
        <p:nvSpPr>
          <p:cNvPr id="3" name="Content Placeholder 2">
            <a:extLst>
              <a:ext uri="{FF2B5EF4-FFF2-40B4-BE49-F238E27FC236}">
                <a16:creationId xmlns:a16="http://schemas.microsoft.com/office/drawing/2014/main" id="{0247A30A-958B-DF06-A629-5D8FBA7BB7FE}"/>
              </a:ext>
            </a:extLst>
          </p:cNvPr>
          <p:cNvSpPr>
            <a:spLocks noGrp="1"/>
          </p:cNvSpPr>
          <p:nvPr>
            <p:ph idx="1"/>
          </p:nvPr>
        </p:nvSpPr>
        <p:spPr>
          <a:xfrm>
            <a:off x="581192" y="2180496"/>
            <a:ext cx="10507355" cy="3329053"/>
          </a:xfrm>
        </p:spPr>
        <p:txBody>
          <a:bodyPr/>
          <a:lstStyle/>
          <a:p>
            <a:pPr lvl="0" fontAlgn="base">
              <a:lnSpc>
                <a:spcPct val="150000"/>
              </a:lnSpc>
            </a:pPr>
            <a:r>
              <a:rPr lang="en-IN" dirty="0">
                <a:latin typeface="Arial" panose="020B0604020202020204" pitchFamily="34" charset="0"/>
                <a:cs typeface="Arial" panose="020B0604020202020204" pitchFamily="34" charset="0"/>
              </a:rPr>
              <a:t>The balanced diet is supported for adolescent growth and nutrient education and for healthy body composition. </a:t>
            </a:r>
          </a:p>
          <a:p>
            <a:pPr lvl="0" fontAlgn="base">
              <a:lnSpc>
                <a:spcPct val="150000"/>
              </a:lnSpc>
            </a:pPr>
            <a:r>
              <a:rPr lang="en-IN" dirty="0">
                <a:latin typeface="Arial" panose="020B0604020202020204" pitchFamily="34" charset="0"/>
                <a:cs typeface="Arial" panose="020B0604020202020204" pitchFamily="34" charset="0"/>
              </a:rPr>
              <a:t>Increasing the fruit and vegetable intake and reducing the energy based foods can support the healthy dietary patterns for reducing obesity. </a:t>
            </a:r>
          </a:p>
          <a:p>
            <a:pPr lvl="0" fontAlgn="base">
              <a:lnSpc>
                <a:spcPct val="150000"/>
              </a:lnSpc>
            </a:pPr>
            <a:r>
              <a:rPr lang="en-IN" dirty="0">
                <a:latin typeface="Arial" panose="020B0604020202020204" pitchFamily="34" charset="0"/>
                <a:cs typeface="Arial" panose="020B0604020202020204" pitchFamily="34" charset="0"/>
              </a:rPr>
              <a:t>School- based interventions can improve dietary behaviours (Nonguierma et al., 2022).</a:t>
            </a: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1827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F0341-E0C7-C642-6620-1A5087257D7A}"/>
              </a:ext>
            </a:extLst>
          </p:cNvPr>
          <p:cNvSpPr>
            <a:spLocks noGrp="1"/>
          </p:cNvSpPr>
          <p:nvPr>
            <p:ph type="title"/>
          </p:nvPr>
        </p:nvSpPr>
        <p:spPr/>
        <p:txBody>
          <a:bodyPr/>
          <a:lstStyle/>
          <a:p>
            <a:r>
              <a:rPr lang="en-IN" b="1" dirty="0"/>
              <a:t>Sociological Benefits</a:t>
            </a:r>
            <a:endParaRPr lang="en-IN" dirty="0"/>
          </a:p>
        </p:txBody>
      </p:sp>
      <p:sp>
        <p:nvSpPr>
          <p:cNvPr id="3" name="Content Placeholder 2">
            <a:extLst>
              <a:ext uri="{FF2B5EF4-FFF2-40B4-BE49-F238E27FC236}">
                <a16:creationId xmlns:a16="http://schemas.microsoft.com/office/drawing/2014/main" id="{A74A7F8B-A431-D616-98B8-DB3717B8CA82}"/>
              </a:ext>
            </a:extLst>
          </p:cNvPr>
          <p:cNvSpPr>
            <a:spLocks noGrp="1"/>
          </p:cNvSpPr>
          <p:nvPr>
            <p:ph idx="1"/>
          </p:nvPr>
        </p:nvSpPr>
        <p:spPr>
          <a:xfrm>
            <a:off x="361274" y="2157347"/>
            <a:ext cx="6560388" cy="4474947"/>
          </a:xfrm>
        </p:spPr>
        <p:txBody>
          <a:bodyPr/>
          <a:lstStyle/>
          <a:p>
            <a:pPr lvl="0" fontAlgn="base">
              <a:lnSpc>
                <a:spcPct val="150000"/>
              </a:lnSpc>
            </a:pPr>
            <a:r>
              <a:rPr lang="en-IN" dirty="0">
                <a:latin typeface="Arial" panose="020B0604020202020204" pitchFamily="34" charset="0"/>
                <a:cs typeface="Arial" panose="020B0604020202020204" pitchFamily="34" charset="0"/>
              </a:rPr>
              <a:t>The healthy eating habit can enhance the positive family and peer food practices. </a:t>
            </a:r>
          </a:p>
          <a:p>
            <a:pPr lvl="0" fontAlgn="base">
              <a:lnSpc>
                <a:spcPct val="150000"/>
              </a:lnSpc>
            </a:pPr>
            <a:r>
              <a:rPr lang="en-IN" dirty="0">
                <a:latin typeface="Arial" panose="020B0604020202020204" pitchFamily="34" charset="0"/>
                <a:cs typeface="Arial" panose="020B0604020202020204" pitchFamily="34" charset="0"/>
              </a:rPr>
              <a:t>The group activities can also help the social support and shared learning with the positive rather in norms. </a:t>
            </a:r>
          </a:p>
          <a:p>
            <a:pPr lvl="0" fontAlgn="base">
              <a:lnSpc>
                <a:spcPct val="150000"/>
              </a:lnSpc>
            </a:pPr>
            <a:r>
              <a:rPr lang="en-IN" dirty="0">
                <a:latin typeface="Arial" panose="020B0604020202020204" pitchFamily="34" charset="0"/>
                <a:cs typeface="Arial" panose="020B0604020202020204" pitchFamily="34" charset="0"/>
              </a:rPr>
              <a:t>The family involvement is particularly vital as the food availability and parental practices with the time and cost influence the adolescent eating behaviour (Liu et al., 2021)</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How to Encourage Your Children to Have Healthy Eating Habits - Stanford  Medicine Children's Health Blog">
            <a:extLst>
              <a:ext uri="{FF2B5EF4-FFF2-40B4-BE49-F238E27FC236}">
                <a16:creationId xmlns:a16="http://schemas.microsoft.com/office/drawing/2014/main" id="{D8558EC4-19CD-7EDA-5DF9-B411740F9D72}"/>
              </a:ext>
            </a:extLst>
          </p:cNvPr>
          <p:cNvPicPr>
            <a:picLocks noChangeAspect="1"/>
          </p:cNvPicPr>
          <p:nvPr/>
        </p:nvPicPr>
        <p:blipFill>
          <a:blip r:embed="rId3"/>
          <a:stretch>
            <a:fillRect/>
          </a:stretch>
        </p:blipFill>
        <p:spPr>
          <a:xfrm>
            <a:off x="6921662" y="2684864"/>
            <a:ext cx="4436691" cy="2491511"/>
          </a:xfrm>
          <a:prstGeom prst="rect">
            <a:avLst/>
          </a:prstGeom>
        </p:spPr>
      </p:pic>
    </p:spTree>
    <p:extLst>
      <p:ext uri="{BB962C8B-B14F-4D97-AF65-F5344CB8AC3E}">
        <p14:creationId xmlns:p14="http://schemas.microsoft.com/office/powerpoint/2010/main" val="23948965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D8EFB-2AAA-537C-1037-856D1EBDD200}"/>
              </a:ext>
            </a:extLst>
          </p:cNvPr>
          <p:cNvSpPr>
            <a:spLocks noGrp="1"/>
          </p:cNvSpPr>
          <p:nvPr>
            <p:ph type="title"/>
          </p:nvPr>
        </p:nvSpPr>
        <p:spPr/>
        <p:txBody>
          <a:bodyPr/>
          <a:lstStyle/>
          <a:p>
            <a:r>
              <a:rPr lang="en-IN" b="1" dirty="0"/>
              <a:t>Psychological Benefits</a:t>
            </a:r>
            <a:endParaRPr lang="en-IN" dirty="0"/>
          </a:p>
        </p:txBody>
      </p:sp>
      <p:sp>
        <p:nvSpPr>
          <p:cNvPr id="3" name="Content Placeholder 2">
            <a:extLst>
              <a:ext uri="{FF2B5EF4-FFF2-40B4-BE49-F238E27FC236}">
                <a16:creationId xmlns:a16="http://schemas.microsoft.com/office/drawing/2014/main" id="{886E1DAF-7CCD-021D-C633-0CE61C181342}"/>
              </a:ext>
            </a:extLst>
          </p:cNvPr>
          <p:cNvSpPr>
            <a:spLocks noGrp="1"/>
          </p:cNvSpPr>
          <p:nvPr>
            <p:ph idx="1"/>
          </p:nvPr>
        </p:nvSpPr>
        <p:spPr>
          <a:xfrm>
            <a:off x="430721" y="2180496"/>
            <a:ext cx="6444641" cy="4255028"/>
          </a:xfrm>
        </p:spPr>
        <p:txBody>
          <a:bodyPr/>
          <a:lstStyle/>
          <a:p>
            <a:pPr lvl="0" fontAlgn="base">
              <a:lnSpc>
                <a:spcPct val="150000"/>
              </a:lnSpc>
            </a:pPr>
            <a:r>
              <a:rPr lang="en-IN" dirty="0">
                <a:latin typeface="Arial" panose="020B0604020202020204" pitchFamily="34" charset="0"/>
                <a:cs typeface="Arial" panose="020B0604020202020204" pitchFamily="34" charset="0"/>
              </a:rPr>
              <a:t>Positive dietary behaviours can support welfare apart from physical health. </a:t>
            </a:r>
          </a:p>
          <a:p>
            <a:pPr lvl="0" fontAlgn="base">
              <a:lnSpc>
                <a:spcPct val="150000"/>
              </a:lnSpc>
            </a:pPr>
            <a:r>
              <a:rPr lang="en-IN" dirty="0">
                <a:latin typeface="Arial" panose="020B0604020202020204" pitchFamily="34" charset="0"/>
                <a:cs typeface="Arial" panose="020B0604020202020204" pitchFamily="34" charset="0"/>
              </a:rPr>
              <a:t>The interactive nutrition activities can increase confidence and self regulation and motivation for making healthier choices. </a:t>
            </a:r>
          </a:p>
          <a:p>
            <a:pPr lvl="0" fontAlgn="base">
              <a:lnSpc>
                <a:spcPct val="150000"/>
              </a:lnSpc>
            </a:pPr>
            <a:r>
              <a:rPr lang="en-IN" dirty="0">
                <a:latin typeface="Arial" panose="020B0604020202020204" pitchFamily="34" charset="0"/>
                <a:cs typeface="Arial" panose="020B0604020202020204" pitchFamily="34" charset="0"/>
              </a:rPr>
              <a:t>However, the title interventions should avoid the weight based messaging that can negatively impact the psychological welfare of the adolescence (Blanchard et al., 2023). </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The Relationship and Effects of Self-Esteem and Body Shape on Eating  Disorder Behavior: A Cross-Sectional Survey of Chinese University Students">
            <a:extLst>
              <a:ext uri="{FF2B5EF4-FFF2-40B4-BE49-F238E27FC236}">
                <a16:creationId xmlns:a16="http://schemas.microsoft.com/office/drawing/2014/main" id="{9FA953F2-E423-4B5B-EEEE-9BC9DDA2C18D}"/>
              </a:ext>
            </a:extLst>
          </p:cNvPr>
          <p:cNvPicPr>
            <a:picLocks noChangeAspect="1"/>
          </p:cNvPicPr>
          <p:nvPr/>
        </p:nvPicPr>
        <p:blipFill>
          <a:blip r:embed="rId3"/>
          <a:stretch>
            <a:fillRect/>
          </a:stretch>
        </p:blipFill>
        <p:spPr>
          <a:xfrm>
            <a:off x="6839154" y="3078294"/>
            <a:ext cx="4771654" cy="2165608"/>
          </a:xfrm>
          <a:prstGeom prst="rect">
            <a:avLst/>
          </a:prstGeom>
        </p:spPr>
      </p:pic>
    </p:spTree>
    <p:extLst>
      <p:ext uri="{BB962C8B-B14F-4D97-AF65-F5344CB8AC3E}">
        <p14:creationId xmlns:p14="http://schemas.microsoft.com/office/powerpoint/2010/main" val="3656322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61883-20B7-874D-036A-ACB079C1717E}"/>
              </a:ext>
            </a:extLst>
          </p:cNvPr>
          <p:cNvSpPr>
            <a:spLocks noGrp="1"/>
          </p:cNvSpPr>
          <p:nvPr>
            <p:ph type="title"/>
          </p:nvPr>
        </p:nvSpPr>
        <p:spPr/>
        <p:txBody>
          <a:bodyPr/>
          <a:lstStyle/>
          <a:p>
            <a:r>
              <a:rPr lang="en-IN" b="1" dirty="0"/>
              <a:t>Alignment with Theoretical models 1</a:t>
            </a:r>
            <a:endParaRPr lang="en-IN" dirty="0"/>
          </a:p>
        </p:txBody>
      </p:sp>
      <p:sp>
        <p:nvSpPr>
          <p:cNvPr id="3" name="Content Placeholder 2">
            <a:extLst>
              <a:ext uri="{FF2B5EF4-FFF2-40B4-BE49-F238E27FC236}">
                <a16:creationId xmlns:a16="http://schemas.microsoft.com/office/drawing/2014/main" id="{555E3D9B-32BB-0BBF-8DA8-FA37114E2A0C}"/>
              </a:ext>
            </a:extLst>
          </p:cNvPr>
          <p:cNvSpPr>
            <a:spLocks noGrp="1"/>
          </p:cNvSpPr>
          <p:nvPr>
            <p:ph idx="1"/>
          </p:nvPr>
        </p:nvSpPr>
        <p:spPr>
          <a:xfrm>
            <a:off x="513145" y="2215220"/>
            <a:ext cx="5582855" cy="3940624"/>
          </a:xfrm>
        </p:spPr>
        <p:txBody>
          <a:bodyPr/>
          <a:lstStyle/>
          <a:p>
            <a:pPr lvl="0" fontAlgn="base">
              <a:lnSpc>
                <a:spcPct val="150000"/>
              </a:lnSpc>
            </a:pPr>
            <a:r>
              <a:rPr lang="en-IN" dirty="0">
                <a:latin typeface="Arial" panose="020B0604020202020204" pitchFamily="34" charset="0"/>
                <a:cs typeface="Arial" panose="020B0604020202020204" pitchFamily="34" charset="0"/>
              </a:rPr>
              <a:t>Social Cognitive Theory (SCT) links behaviour with personal factors and environmental influences.</a:t>
            </a:r>
          </a:p>
          <a:p>
            <a:pPr lvl="0" fontAlgn="base">
              <a:lnSpc>
                <a:spcPct val="150000"/>
              </a:lnSpc>
            </a:pPr>
            <a:r>
              <a:rPr lang="en-IN" dirty="0">
                <a:latin typeface="Arial" panose="020B0604020202020204" pitchFamily="34" charset="0"/>
                <a:cs typeface="Arial" panose="020B0604020202020204" pitchFamily="34" charset="0"/>
              </a:rPr>
              <a:t>Campaign activities develop self-efficacy, observational learning, goal-setting and social support through challenges, demonstrations and peer activities (‌Flores-Vázquez et al., 2024).</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Albert Bandura's Social Cognitive Theory">
            <a:extLst>
              <a:ext uri="{FF2B5EF4-FFF2-40B4-BE49-F238E27FC236}">
                <a16:creationId xmlns:a16="http://schemas.microsoft.com/office/drawing/2014/main" id="{C5201DE4-349D-A44B-86E5-DDFFB6F9FC58}"/>
              </a:ext>
            </a:extLst>
          </p:cNvPr>
          <p:cNvPicPr>
            <a:picLocks noChangeAspect="1"/>
          </p:cNvPicPr>
          <p:nvPr/>
        </p:nvPicPr>
        <p:blipFill>
          <a:blip r:embed="rId3"/>
          <a:stretch>
            <a:fillRect/>
          </a:stretch>
        </p:blipFill>
        <p:spPr>
          <a:xfrm>
            <a:off x="6979533" y="2095018"/>
            <a:ext cx="3818199" cy="3818199"/>
          </a:xfrm>
          <a:prstGeom prst="rect">
            <a:avLst/>
          </a:prstGeom>
        </p:spPr>
      </p:pic>
    </p:spTree>
    <p:extLst>
      <p:ext uri="{BB962C8B-B14F-4D97-AF65-F5344CB8AC3E}">
        <p14:creationId xmlns:p14="http://schemas.microsoft.com/office/powerpoint/2010/main" val="4246267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7424A-0040-7F9E-2C00-92457AC1808B}"/>
              </a:ext>
            </a:extLst>
          </p:cNvPr>
          <p:cNvSpPr>
            <a:spLocks noGrp="1"/>
          </p:cNvSpPr>
          <p:nvPr>
            <p:ph type="title"/>
          </p:nvPr>
        </p:nvSpPr>
        <p:spPr/>
        <p:txBody>
          <a:bodyPr/>
          <a:lstStyle/>
          <a:p>
            <a:r>
              <a:rPr lang="en-IN" b="1" dirty="0"/>
              <a:t>Alignment with Theoretical models 2</a:t>
            </a:r>
            <a:endParaRPr lang="en-IN" dirty="0"/>
          </a:p>
        </p:txBody>
      </p:sp>
      <p:sp>
        <p:nvSpPr>
          <p:cNvPr id="3" name="Content Placeholder 2">
            <a:extLst>
              <a:ext uri="{FF2B5EF4-FFF2-40B4-BE49-F238E27FC236}">
                <a16:creationId xmlns:a16="http://schemas.microsoft.com/office/drawing/2014/main" id="{67D05BF0-8937-4AC9-EEC5-28BACE7C6465}"/>
              </a:ext>
            </a:extLst>
          </p:cNvPr>
          <p:cNvSpPr>
            <a:spLocks noGrp="1"/>
          </p:cNvSpPr>
          <p:nvPr>
            <p:ph idx="1"/>
          </p:nvPr>
        </p:nvSpPr>
        <p:spPr>
          <a:xfrm>
            <a:off x="581193" y="2180496"/>
            <a:ext cx="5692286" cy="4498096"/>
          </a:xfrm>
        </p:spPr>
        <p:txBody>
          <a:bodyPr>
            <a:normAutofit fontScale="92500"/>
          </a:bodyPr>
          <a:lstStyle/>
          <a:p>
            <a:pPr lvl="0" fontAlgn="base">
              <a:lnSpc>
                <a:spcPct val="150000"/>
              </a:lnSpc>
            </a:pPr>
            <a:r>
              <a:rPr lang="en-IN" dirty="0">
                <a:latin typeface="Arial" panose="020B0604020202020204" pitchFamily="34" charset="0"/>
                <a:cs typeface="Arial" panose="020B0604020202020204" pitchFamily="34" charset="0"/>
              </a:rPr>
              <a:t>Capability, Opportunity, Motivation-Behaviour (COM-B) model is essential for understanding the behaviour through the opportunity and motivation and capability (</a:t>
            </a:r>
            <a:r>
              <a:rPr lang="en-IN" dirty="0" err="1">
                <a:latin typeface="Arial" panose="020B0604020202020204" pitchFamily="34" charset="0"/>
                <a:cs typeface="Arial" panose="020B0604020202020204" pitchFamily="34" charset="0"/>
              </a:rPr>
              <a:t>Hayba</a:t>
            </a:r>
            <a:r>
              <a:rPr lang="en-IN" dirty="0">
                <a:latin typeface="Arial" panose="020B0604020202020204" pitchFamily="34" charset="0"/>
                <a:cs typeface="Arial" panose="020B0604020202020204" pitchFamily="34" charset="0"/>
              </a:rPr>
              <a:t> et al., 2021). </a:t>
            </a:r>
          </a:p>
          <a:p>
            <a:pPr lvl="0" fontAlgn="base">
              <a:lnSpc>
                <a:spcPct val="150000"/>
              </a:lnSpc>
            </a:pPr>
            <a:r>
              <a:rPr lang="en-IN" dirty="0">
                <a:latin typeface="Arial" panose="020B0604020202020204" pitchFamily="34" charset="0"/>
                <a:cs typeface="Arial" panose="020B0604020202020204" pitchFamily="34" charset="0"/>
              </a:rPr>
              <a:t>The nutritional food availability and healthier school food options which create the opportunity and reward and the peer activities for enhancing the motivation. </a:t>
            </a:r>
          </a:p>
          <a:p>
            <a:pPr lvl="0" fontAlgn="base">
              <a:lnSpc>
                <a:spcPct val="150000"/>
              </a:lnSpc>
            </a:pPr>
            <a:r>
              <a:rPr lang="en-IN" dirty="0">
                <a:latin typeface="Arial" panose="020B0604020202020204" pitchFamily="34" charset="0"/>
                <a:cs typeface="Arial" panose="020B0604020202020204" pitchFamily="34" charset="0"/>
              </a:rPr>
              <a:t>This provides the practical framework for translating the identified barriers into the intervention.</a:t>
            </a:r>
          </a:p>
          <a:p>
            <a:pPr>
              <a:lnSpc>
                <a:spcPct val="150000"/>
              </a:lnSpc>
            </a:pP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46C5606-C67D-ECAC-E53E-4D309DEB64A7}"/>
              </a:ext>
            </a:extLst>
          </p:cNvPr>
          <p:cNvPicPr>
            <a:picLocks noChangeAspect="1"/>
          </p:cNvPicPr>
          <p:nvPr/>
        </p:nvPicPr>
        <p:blipFill>
          <a:blip r:embed="rId3"/>
          <a:stretch>
            <a:fillRect/>
          </a:stretch>
        </p:blipFill>
        <p:spPr>
          <a:xfrm>
            <a:off x="6273479" y="2857919"/>
            <a:ext cx="5715000" cy="3143250"/>
          </a:xfrm>
          <a:prstGeom prst="rect">
            <a:avLst/>
          </a:prstGeom>
        </p:spPr>
      </p:pic>
    </p:spTree>
    <p:extLst>
      <p:ext uri="{BB962C8B-B14F-4D97-AF65-F5344CB8AC3E}">
        <p14:creationId xmlns:p14="http://schemas.microsoft.com/office/powerpoint/2010/main" val="4000304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6B7D-7DFE-6A89-FFDF-D21333474A17}"/>
              </a:ext>
            </a:extLst>
          </p:cNvPr>
          <p:cNvSpPr>
            <a:spLocks noGrp="1"/>
          </p:cNvSpPr>
          <p:nvPr>
            <p:ph type="title"/>
          </p:nvPr>
        </p:nvSpPr>
        <p:spPr/>
        <p:txBody>
          <a:bodyPr/>
          <a:lstStyle/>
          <a:p>
            <a:r>
              <a:rPr lang="en-IN" b="1" dirty="0"/>
              <a:t>Barriers of Change Behaviours</a:t>
            </a:r>
            <a:endParaRPr lang="en-IN" dirty="0"/>
          </a:p>
        </p:txBody>
      </p:sp>
      <p:sp>
        <p:nvSpPr>
          <p:cNvPr id="3" name="Content Placeholder 2">
            <a:extLst>
              <a:ext uri="{FF2B5EF4-FFF2-40B4-BE49-F238E27FC236}">
                <a16:creationId xmlns:a16="http://schemas.microsoft.com/office/drawing/2014/main" id="{2FB3C1A2-93C5-90BC-4522-54A54C1EF0C6}"/>
              </a:ext>
            </a:extLst>
          </p:cNvPr>
          <p:cNvSpPr>
            <a:spLocks noGrp="1"/>
          </p:cNvSpPr>
          <p:nvPr>
            <p:ph idx="1"/>
          </p:nvPr>
        </p:nvSpPr>
        <p:spPr/>
        <p:txBody>
          <a:bodyPr/>
          <a:lstStyle/>
          <a:p>
            <a:pPr lvl="0" fontAlgn="base">
              <a:lnSpc>
                <a:spcPct val="150000"/>
              </a:lnSpc>
            </a:pPr>
            <a:r>
              <a:rPr lang="en-IN" dirty="0">
                <a:latin typeface="Arial" panose="020B0604020202020204" pitchFamily="34" charset="0"/>
                <a:cs typeface="Arial" panose="020B0604020202020204" pitchFamily="34" charset="0"/>
              </a:rPr>
              <a:t>The individual barriers include the limited nutrition related knowledge and food preference and cravings and low cooking skills with the lack of time that can discourage the healthier choice. </a:t>
            </a:r>
          </a:p>
          <a:p>
            <a:pPr lvl="0" fontAlgn="base">
              <a:lnSpc>
                <a:spcPct val="150000"/>
              </a:lnSpc>
            </a:pPr>
            <a:r>
              <a:rPr lang="en-IN" dirty="0">
                <a:latin typeface="Arial" panose="020B0604020202020204" pitchFamily="34" charset="0"/>
                <a:cs typeface="Arial" panose="020B0604020202020204" pitchFamily="34" charset="0"/>
              </a:rPr>
              <a:t>The adolescents may also focus on the taste and convenience and familiarity over the quality of Nutrition (Vidal et al., 2024). </a:t>
            </a: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8398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9D365-2E13-743E-763F-0E85C56E074B}"/>
              </a:ext>
            </a:extLst>
          </p:cNvPr>
          <p:cNvSpPr>
            <a:spLocks noGrp="1"/>
          </p:cNvSpPr>
          <p:nvPr>
            <p:ph type="title"/>
          </p:nvPr>
        </p:nvSpPr>
        <p:spPr/>
        <p:txBody>
          <a:bodyPr/>
          <a:lstStyle/>
          <a:p>
            <a:r>
              <a:rPr lang="en-IN" b="1" dirty="0"/>
              <a:t>Barriers of Change Behaviours (</a:t>
            </a:r>
            <a:r>
              <a:rPr lang="en-IN" b="1" dirty="0" err="1"/>
              <a:t>Contd</a:t>
            </a:r>
            <a:r>
              <a:rPr lang="en-IN" b="1" dirty="0"/>
              <a:t>)</a:t>
            </a:r>
            <a:endParaRPr lang="en-IN" dirty="0"/>
          </a:p>
        </p:txBody>
      </p:sp>
      <p:sp>
        <p:nvSpPr>
          <p:cNvPr id="3" name="Content Placeholder 2">
            <a:extLst>
              <a:ext uri="{FF2B5EF4-FFF2-40B4-BE49-F238E27FC236}">
                <a16:creationId xmlns:a16="http://schemas.microsoft.com/office/drawing/2014/main" id="{5A180262-3DF4-653E-11ED-EC82CBE353CD}"/>
              </a:ext>
            </a:extLst>
          </p:cNvPr>
          <p:cNvSpPr>
            <a:spLocks noGrp="1"/>
          </p:cNvSpPr>
          <p:nvPr>
            <p:ph idx="1"/>
          </p:nvPr>
        </p:nvSpPr>
        <p:spPr>
          <a:xfrm>
            <a:off x="581193" y="2180496"/>
            <a:ext cx="5379770" cy="4393924"/>
          </a:xfrm>
        </p:spPr>
        <p:txBody>
          <a:bodyPr/>
          <a:lstStyle/>
          <a:p>
            <a:pPr lvl="0" fontAlgn="base">
              <a:lnSpc>
                <a:spcPct val="150000"/>
              </a:lnSpc>
            </a:pPr>
            <a:r>
              <a:rPr lang="en-IN" dirty="0">
                <a:latin typeface="Arial" panose="020B0604020202020204" pitchFamily="34" charset="0"/>
                <a:cs typeface="Arial" panose="020B0604020202020204" pitchFamily="34" charset="0"/>
              </a:rPr>
              <a:t>The social and environmental barriers may include the peer influence and family practices and food availability and affordability. </a:t>
            </a:r>
          </a:p>
          <a:p>
            <a:pPr lvl="0" fontAlgn="base">
              <a:lnSpc>
                <a:spcPct val="150000"/>
              </a:lnSpc>
            </a:pPr>
            <a:r>
              <a:rPr lang="en-IN" dirty="0">
                <a:latin typeface="Arial" panose="020B0604020202020204" pitchFamily="34" charset="0"/>
                <a:cs typeface="Arial" panose="020B0604020202020204" pitchFamily="34" charset="0"/>
              </a:rPr>
              <a:t>Digital food marketing can also encourage unhealthy preferences and consumption among adolescents (</a:t>
            </a:r>
            <a:r>
              <a:rPr lang="en-IN" dirty="0" err="1">
                <a:latin typeface="Arial" panose="020B0604020202020204" pitchFamily="34" charset="0"/>
                <a:cs typeface="Arial" panose="020B0604020202020204" pitchFamily="34" charset="0"/>
              </a:rPr>
              <a:t>Kucharczuk</a:t>
            </a:r>
            <a:r>
              <a:rPr lang="en-IN" dirty="0">
                <a:latin typeface="Arial" panose="020B0604020202020204" pitchFamily="34" charset="0"/>
                <a:cs typeface="Arial" panose="020B0604020202020204" pitchFamily="34" charset="0"/>
              </a:rPr>
              <a:t> et al., 2022). </a:t>
            </a:r>
          </a:p>
        </p:txBody>
      </p:sp>
      <p:pic>
        <p:nvPicPr>
          <p:cNvPr id="4" name="Picture 3" descr="Barriers and Enablers of Healthy Eating Among University Students in Oaxaca  de Juarez: A Mixed-Methods Study">
            <a:extLst>
              <a:ext uri="{FF2B5EF4-FFF2-40B4-BE49-F238E27FC236}">
                <a16:creationId xmlns:a16="http://schemas.microsoft.com/office/drawing/2014/main" id="{A1558EBE-CBEC-4358-963A-68328963C050}"/>
              </a:ext>
            </a:extLst>
          </p:cNvPr>
          <p:cNvPicPr>
            <a:picLocks noChangeAspect="1"/>
          </p:cNvPicPr>
          <p:nvPr/>
        </p:nvPicPr>
        <p:blipFill>
          <a:blip r:embed="rId3"/>
          <a:stretch>
            <a:fillRect/>
          </a:stretch>
        </p:blipFill>
        <p:spPr>
          <a:xfrm>
            <a:off x="6096000" y="2467256"/>
            <a:ext cx="5279882" cy="3820404"/>
          </a:xfrm>
          <a:prstGeom prst="rect">
            <a:avLst/>
          </a:prstGeom>
        </p:spPr>
      </p:pic>
    </p:spTree>
    <p:extLst>
      <p:ext uri="{BB962C8B-B14F-4D97-AF65-F5344CB8AC3E}">
        <p14:creationId xmlns:p14="http://schemas.microsoft.com/office/powerpoint/2010/main" val="1847132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12235-A97E-FEF9-750C-6DF8EA28645F}"/>
              </a:ext>
            </a:extLst>
          </p:cNvPr>
          <p:cNvSpPr>
            <a:spLocks noGrp="1"/>
          </p:cNvSpPr>
          <p:nvPr>
            <p:ph type="title"/>
          </p:nvPr>
        </p:nvSpPr>
        <p:spPr/>
        <p:txBody>
          <a:bodyPr/>
          <a:lstStyle/>
          <a:p>
            <a:r>
              <a:rPr lang="en-IN" b="1" dirty="0"/>
              <a:t>Solutions to Overcome the barriers</a:t>
            </a:r>
            <a:endParaRPr lang="en-IN" dirty="0"/>
          </a:p>
        </p:txBody>
      </p:sp>
      <p:sp>
        <p:nvSpPr>
          <p:cNvPr id="3" name="Content Placeholder 2">
            <a:extLst>
              <a:ext uri="{FF2B5EF4-FFF2-40B4-BE49-F238E27FC236}">
                <a16:creationId xmlns:a16="http://schemas.microsoft.com/office/drawing/2014/main" id="{4A96949D-56AA-AECD-5F08-D6119CFB4354}"/>
              </a:ext>
            </a:extLst>
          </p:cNvPr>
          <p:cNvSpPr>
            <a:spLocks noGrp="1"/>
          </p:cNvSpPr>
          <p:nvPr>
            <p:ph idx="1"/>
          </p:nvPr>
        </p:nvSpPr>
        <p:spPr/>
        <p:txBody>
          <a:bodyPr/>
          <a:lstStyle/>
          <a:p>
            <a:pPr lvl="0" fontAlgn="base">
              <a:lnSpc>
                <a:spcPct val="150000"/>
              </a:lnSpc>
            </a:pPr>
            <a:r>
              <a:rPr lang="en-IN" dirty="0">
                <a:latin typeface="Arial" panose="020B0604020202020204" pitchFamily="34" charset="0"/>
                <a:cs typeface="Arial" panose="020B0604020202020204" pitchFamily="34" charset="0"/>
              </a:rPr>
              <a:t>Providing sample nutrition education and practical food preparation activities can be essential  (Spark et al., 2021). </a:t>
            </a:r>
          </a:p>
          <a:p>
            <a:pPr lvl="0" fontAlgn="base">
              <a:lnSpc>
                <a:spcPct val="150000"/>
              </a:lnSpc>
            </a:pPr>
            <a:r>
              <a:rPr lang="en-IN" dirty="0">
                <a:latin typeface="Arial" panose="020B0604020202020204" pitchFamily="34" charset="0"/>
                <a:cs typeface="Arial" panose="020B0604020202020204" pitchFamily="34" charset="0"/>
              </a:rPr>
              <a:t>The personalized goals and self monitoring can also improve the behaviour related changes for the future. </a:t>
            </a: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69974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3A45D-620E-A989-BB7A-C060A94CC48C}"/>
              </a:ext>
            </a:extLst>
          </p:cNvPr>
          <p:cNvSpPr>
            <a:spLocks noGrp="1"/>
          </p:cNvSpPr>
          <p:nvPr>
            <p:ph type="title"/>
          </p:nvPr>
        </p:nvSpPr>
        <p:spPr/>
        <p:txBody>
          <a:bodyPr/>
          <a:lstStyle/>
          <a:p>
            <a:r>
              <a:rPr lang="en-IN" b="1" dirty="0"/>
              <a:t>Solutions to Overcome the barriers  (</a:t>
            </a:r>
            <a:r>
              <a:rPr lang="en-IN" b="1" dirty="0" err="1"/>
              <a:t>Contd</a:t>
            </a:r>
            <a:r>
              <a:rPr lang="en-IN" b="1" dirty="0"/>
              <a:t>)</a:t>
            </a:r>
            <a:endParaRPr lang="en-IN" dirty="0"/>
          </a:p>
        </p:txBody>
      </p:sp>
      <p:sp>
        <p:nvSpPr>
          <p:cNvPr id="3" name="Content Placeholder 2">
            <a:extLst>
              <a:ext uri="{FF2B5EF4-FFF2-40B4-BE49-F238E27FC236}">
                <a16:creationId xmlns:a16="http://schemas.microsoft.com/office/drawing/2014/main" id="{9EB75E01-C3E9-44CF-3969-E4AC3F4C56A5}"/>
              </a:ext>
            </a:extLst>
          </p:cNvPr>
          <p:cNvSpPr>
            <a:spLocks noGrp="1"/>
          </p:cNvSpPr>
          <p:nvPr>
            <p:ph idx="1"/>
          </p:nvPr>
        </p:nvSpPr>
        <p:spPr>
          <a:xfrm>
            <a:off x="581193" y="2180496"/>
            <a:ext cx="5784884" cy="4451798"/>
          </a:xfrm>
        </p:spPr>
        <p:txBody>
          <a:bodyPr/>
          <a:lstStyle/>
          <a:p>
            <a:pPr lvl="0" fontAlgn="base">
              <a:lnSpc>
                <a:spcPct val="150000"/>
              </a:lnSpc>
            </a:pPr>
            <a:r>
              <a:rPr lang="en-IN" dirty="0">
                <a:latin typeface="Arial" panose="020B0604020202020204" pitchFamily="34" charset="0"/>
                <a:cs typeface="Arial" panose="020B0604020202020204" pitchFamily="34" charset="0"/>
              </a:rPr>
              <a:t>Involving the families and peers for enhancing the social support and positive food norms will be essential (Barth et al., 2021).</a:t>
            </a:r>
          </a:p>
          <a:p>
            <a:pPr lvl="0" fontAlgn="base">
              <a:lnSpc>
                <a:spcPct val="150000"/>
              </a:lnSpc>
            </a:pPr>
            <a:r>
              <a:rPr lang="en-IN" dirty="0">
                <a:latin typeface="Arial" panose="020B0604020202020204" pitchFamily="34" charset="0"/>
                <a:cs typeface="Arial" panose="020B0604020202020204" pitchFamily="34" charset="0"/>
              </a:rPr>
              <a:t>Making the healthier choice visible and accessible within the school settings will be an essential strategy. </a:t>
            </a:r>
          </a:p>
          <a:p>
            <a:pPr>
              <a:lnSpc>
                <a:spcPct val="150000"/>
              </a:lnSpc>
            </a:pPr>
            <a:endParaRPr lang="en-IN" dirty="0">
              <a:latin typeface="Arial" panose="020B0604020202020204" pitchFamily="34" charset="0"/>
              <a:cs typeface="Arial" panose="020B0604020202020204" pitchFamily="34" charset="0"/>
            </a:endParaRPr>
          </a:p>
        </p:txBody>
      </p:sp>
      <p:pic>
        <p:nvPicPr>
          <p:cNvPr id="4" name="Picture 3" descr="A Narrative Review of Multifactorial Determinants of Childhood Eating  Behaviors: Insights and Interventions Using the Social Ecological Model">
            <a:extLst>
              <a:ext uri="{FF2B5EF4-FFF2-40B4-BE49-F238E27FC236}">
                <a16:creationId xmlns:a16="http://schemas.microsoft.com/office/drawing/2014/main" id="{C0A01E95-DDBB-BCBE-D5EF-2EDC84729159}"/>
              </a:ext>
            </a:extLst>
          </p:cNvPr>
          <p:cNvPicPr>
            <a:picLocks noChangeAspect="1"/>
          </p:cNvPicPr>
          <p:nvPr/>
        </p:nvPicPr>
        <p:blipFill>
          <a:blip r:embed="rId3"/>
          <a:stretch>
            <a:fillRect/>
          </a:stretch>
        </p:blipFill>
        <p:spPr>
          <a:xfrm>
            <a:off x="7252839" y="2180496"/>
            <a:ext cx="4357968" cy="4237522"/>
          </a:xfrm>
          <a:prstGeom prst="rect">
            <a:avLst/>
          </a:prstGeom>
        </p:spPr>
      </p:pic>
    </p:spTree>
    <p:extLst>
      <p:ext uri="{BB962C8B-B14F-4D97-AF65-F5344CB8AC3E}">
        <p14:creationId xmlns:p14="http://schemas.microsoft.com/office/powerpoint/2010/main" val="35455968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2BAFA-2A95-8360-7581-1777DB67307E}"/>
              </a:ext>
            </a:extLst>
          </p:cNvPr>
          <p:cNvSpPr>
            <a:spLocks noGrp="1"/>
          </p:cNvSpPr>
          <p:nvPr>
            <p:ph type="title"/>
          </p:nvPr>
        </p:nvSpPr>
        <p:spPr/>
        <p:txBody>
          <a:bodyPr/>
          <a:lstStyle/>
          <a:p>
            <a:r>
              <a:rPr lang="en-IN" b="1" dirty="0"/>
              <a:t>Conclusion</a:t>
            </a:r>
            <a:endParaRPr lang="en-IN" dirty="0"/>
          </a:p>
        </p:txBody>
      </p:sp>
      <p:sp>
        <p:nvSpPr>
          <p:cNvPr id="3" name="Content Placeholder 2">
            <a:extLst>
              <a:ext uri="{FF2B5EF4-FFF2-40B4-BE49-F238E27FC236}">
                <a16:creationId xmlns:a16="http://schemas.microsoft.com/office/drawing/2014/main" id="{98AAD8AB-D058-FBEB-4AE6-48C11625C224}"/>
              </a:ext>
            </a:extLst>
          </p:cNvPr>
          <p:cNvSpPr>
            <a:spLocks noGrp="1"/>
          </p:cNvSpPr>
          <p:nvPr>
            <p:ph idx="1"/>
          </p:nvPr>
        </p:nvSpPr>
        <p:spPr/>
        <p:txBody>
          <a:bodyPr/>
          <a:lstStyle/>
          <a:p>
            <a:pPr lvl="0" fontAlgn="base">
              <a:lnSpc>
                <a:spcPct val="150000"/>
              </a:lnSpc>
            </a:pPr>
            <a:r>
              <a:rPr lang="en-IN" dirty="0">
                <a:latin typeface="Arial" panose="020B0604020202020204" pitchFamily="34" charset="0"/>
                <a:cs typeface="Arial" panose="020B0604020202020204" pitchFamily="34" charset="0"/>
              </a:rPr>
              <a:t>Power Your Plate provides the practical and school based approach for improving the dietary behaviour among the 10-16 year old children. </a:t>
            </a:r>
          </a:p>
          <a:p>
            <a:pPr lvl="0" fontAlgn="base">
              <a:lnSpc>
                <a:spcPct val="150000"/>
              </a:lnSpc>
            </a:pPr>
            <a:r>
              <a:rPr lang="en-IN" dirty="0">
                <a:latin typeface="Arial" panose="020B0604020202020204" pitchFamily="34" charset="0"/>
                <a:cs typeface="Arial" panose="020B0604020202020204" pitchFamily="34" charset="0"/>
              </a:rPr>
              <a:t>Combining the education and behaviour related aspects and the environmental strategies can address the multiple barriers and encourage the healthier choices beyond the intervention period. </a:t>
            </a: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3907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FEE84-0922-0F96-0CEA-F476E5053E2F}"/>
              </a:ext>
            </a:extLst>
          </p:cNvPr>
          <p:cNvSpPr>
            <a:spLocks noGrp="1"/>
          </p:cNvSpPr>
          <p:nvPr>
            <p:ph type="title"/>
          </p:nvPr>
        </p:nvSpPr>
        <p:spPr/>
        <p:txBody>
          <a:bodyPr/>
          <a:lstStyle/>
          <a:p>
            <a:r>
              <a:rPr lang="en-US" dirty="0"/>
              <a:t>Reference List </a:t>
            </a:r>
            <a:endParaRPr lang="en-IN" dirty="0"/>
          </a:p>
        </p:txBody>
      </p:sp>
      <p:sp>
        <p:nvSpPr>
          <p:cNvPr id="3" name="Content Placeholder 2">
            <a:extLst>
              <a:ext uri="{FF2B5EF4-FFF2-40B4-BE49-F238E27FC236}">
                <a16:creationId xmlns:a16="http://schemas.microsoft.com/office/drawing/2014/main" id="{3C1981AD-1CD5-5C10-1BF4-70A4B95DCF3D}"/>
              </a:ext>
            </a:extLst>
          </p:cNvPr>
          <p:cNvSpPr>
            <a:spLocks noGrp="1"/>
          </p:cNvSpPr>
          <p:nvPr>
            <p:ph idx="1"/>
          </p:nvPr>
        </p:nvSpPr>
        <p:spPr>
          <a:xfrm>
            <a:off x="581192" y="2180496"/>
            <a:ext cx="11029615" cy="4509671"/>
          </a:xfrm>
        </p:spPr>
        <p:txBody>
          <a:bodyPr>
            <a:normAutofit fontScale="32500" lnSpcReduction="20000"/>
          </a:bodyPr>
          <a:lstStyle/>
          <a:p>
            <a:r>
              <a:rPr lang="en-IN" dirty="0"/>
              <a:t>‌ The Royal College of Paediatrics and Child Health (2026). </a:t>
            </a:r>
            <a:r>
              <a:rPr lang="en-IN" i="1" dirty="0"/>
              <a:t>State of Child Health 2026: Obesity</a:t>
            </a:r>
            <a:r>
              <a:rPr lang="en-IN" dirty="0"/>
              <a:t>. [online] RCPCH. Available at: https://www.rcpch.ac.uk/work-we-do/state-of-child-health/obesity.</a:t>
            </a:r>
          </a:p>
          <a:p>
            <a:r>
              <a:rPr lang="en-GB" dirty="0"/>
              <a:t>Barth, M.M., Bell, R.A., Grimmer-Somers, K., Thompson, K.L. and Hege, A. (eds.) (2021) </a:t>
            </a:r>
            <a:r>
              <a:rPr lang="en-GB" i="1" dirty="0"/>
              <a:t>Public Health Nutrition: Rural, Urban, and Global Community-Based Practice</a:t>
            </a:r>
            <a:r>
              <a:rPr lang="en-GB" dirty="0"/>
              <a:t>. New York: Springer Publishing Company.</a:t>
            </a:r>
            <a:endParaRPr lang="en-IN" dirty="0"/>
          </a:p>
          <a:p>
            <a:r>
              <a:rPr lang="en-IN" dirty="0"/>
              <a:t>‌Blanchard, L., Conway-Moore, K., Aguiar, A., Önal, F., Rutter, H., Helleve, A., Nwosu, E., Falcone, J., Savona, N., Boyland, E. and Knai, C. (2023). Associations between social media, adolescent mental health, and diet: A systematic review. </a:t>
            </a:r>
            <a:r>
              <a:rPr lang="en-IN" i="1" dirty="0"/>
              <a:t>Obesity reviews : an official journal of the International Association for the Study of Obesity</a:t>
            </a:r>
            <a:r>
              <a:rPr lang="en-IN" dirty="0"/>
              <a:t>, [online] 24 </a:t>
            </a:r>
            <a:r>
              <a:rPr lang="en-IN" dirty="0" err="1"/>
              <a:t>Suppl</a:t>
            </a:r>
            <a:r>
              <a:rPr lang="en-IN" dirty="0"/>
              <a:t> 2, p.e13631. doi:10.1111/obr.13631.</a:t>
            </a:r>
          </a:p>
          <a:p>
            <a:r>
              <a:rPr lang="en-IN" dirty="0"/>
              <a:t>Feldens, C.A., Pinheiro, L.L., Cury, J.A., Mendonça, F., Groisman, M., Costa, R.A.H., Pereira, H.C. and Vieira, A.R. (2022). Added Sugar and Oral Health: A Position Paper of the Brazilian Academy of Dentistry. </a:t>
            </a:r>
            <a:r>
              <a:rPr lang="en-IN" i="1" dirty="0"/>
              <a:t>Frontiers in oral health</a:t>
            </a:r>
            <a:r>
              <a:rPr lang="en-IN" dirty="0"/>
              <a:t>, [online] 3, p.869112. doi:10.3389/froh.2022.869112.</a:t>
            </a:r>
          </a:p>
          <a:p>
            <a:r>
              <a:rPr lang="en-IN" dirty="0"/>
              <a:t>‌Flores-Vázquez, A.S., Rodríguez-Rocha, N.P., Herrera-Echauri, D.D. and Macedo-Ojeda, G. (2024). A systematic review of educational nutrition interventions based on </a:t>
            </a:r>
            <a:r>
              <a:rPr lang="en-IN" dirty="0" err="1"/>
              <a:t>behavioral</a:t>
            </a:r>
            <a:r>
              <a:rPr lang="en-IN" dirty="0"/>
              <a:t> theories in school adolescents. </a:t>
            </a:r>
            <a:r>
              <a:rPr lang="en-IN" i="1" dirty="0"/>
              <a:t>Appetite</a:t>
            </a:r>
            <a:r>
              <a:rPr lang="en-IN" dirty="0"/>
              <a:t>, [online] 192, p.107087. doi:10.1016/j.appet.2023.107087.</a:t>
            </a:r>
          </a:p>
          <a:p>
            <a:r>
              <a:rPr lang="en-IN" dirty="0"/>
              <a:t>Foodfoundation.org.uk. (2026). </a:t>
            </a:r>
            <a:r>
              <a:rPr lang="en-IN" i="1" dirty="0"/>
              <a:t>How the quality of school food can be improved to increase uptake</a:t>
            </a:r>
            <a:r>
              <a:rPr lang="en-IN" dirty="0"/>
              <a:t>. [online] Available at: </a:t>
            </a:r>
            <a:r>
              <a:rPr lang="en-IN" u="sng" dirty="0">
                <a:hlinkClick r:id="rId2"/>
              </a:rPr>
              <a:t>https://foodfoundation.org.uk/publication/how-quality-school-food-can-be-improved-increase-uptake</a:t>
            </a:r>
            <a:r>
              <a:rPr lang="en-IN" dirty="0"/>
              <a:t>.</a:t>
            </a:r>
          </a:p>
          <a:p>
            <a:r>
              <a:rPr lang="en-IN" dirty="0" err="1"/>
              <a:t>Hayba</a:t>
            </a:r>
            <a:r>
              <a:rPr lang="en-IN" dirty="0"/>
              <a:t>, N., Khalil, C. and Allman-Farinelli, M. (2021). Enabling Better Nutrition and Physical Activity for Adolescents from Middle Eastern Backgrounds: Focus Groups. </a:t>
            </a:r>
            <a:r>
              <a:rPr lang="en-IN" i="1" dirty="0"/>
              <a:t>Nutrients</a:t>
            </a:r>
            <a:r>
              <a:rPr lang="en-IN" dirty="0"/>
              <a:t>, [online] 13(9), p.3007. doi:10.3390/nu13093007.</a:t>
            </a:r>
          </a:p>
          <a:p>
            <a:r>
              <a:rPr lang="en-IN" dirty="0"/>
              <a:t>‌</a:t>
            </a:r>
            <a:r>
              <a:rPr lang="en-IN" dirty="0" err="1"/>
              <a:t>Kucharczuk</a:t>
            </a:r>
            <a:r>
              <a:rPr lang="en-IN" dirty="0"/>
              <a:t>, A.J., Oliver, T.L. and Dowdell, E.B. (2022). Social media’s influence on adolescents” food choices: A mixed studies systematic literature review. </a:t>
            </a:r>
            <a:r>
              <a:rPr lang="en-IN" i="1" dirty="0"/>
              <a:t>Appetite</a:t>
            </a:r>
            <a:r>
              <a:rPr lang="en-IN" dirty="0"/>
              <a:t>, [online] 168, p.105765. doi:10.1016/j.appet.2021.105765.</a:t>
            </a:r>
          </a:p>
          <a:p>
            <a:r>
              <a:rPr lang="en-IN" dirty="0"/>
              <a:t>‌Liu, K.S.N., Chen, J.Y., Ng, M.Y.C., Yeung, M.H.Y., Bedford, L.E. and Lam, C.L.K. (2021). How Does the Family Influence Adolescent Eating Habits in Terms of Knowledge, Attitudes and Practices? A Global Systematic Review of Qualitative Studies. </a:t>
            </a:r>
            <a:r>
              <a:rPr lang="en-IN" i="1" dirty="0"/>
              <a:t>Nutrients</a:t>
            </a:r>
            <a:r>
              <a:rPr lang="en-IN" dirty="0"/>
              <a:t>, [online] 13(11), p.3717. doi:10.3390/nu13113717.</a:t>
            </a:r>
          </a:p>
          <a:p>
            <a:r>
              <a:rPr lang="en-IN" dirty="0" err="1"/>
              <a:t>Movassagh</a:t>
            </a:r>
            <a:r>
              <a:rPr lang="en-IN" dirty="0"/>
              <a:t>, E., Baxter-Jones, A., </a:t>
            </a:r>
            <a:r>
              <a:rPr lang="en-IN" dirty="0" err="1"/>
              <a:t>Kontulainen</a:t>
            </a:r>
            <a:r>
              <a:rPr lang="en-IN" dirty="0"/>
              <a:t>, S., Whiting, S. and </a:t>
            </a:r>
            <a:r>
              <a:rPr lang="en-IN" dirty="0" err="1"/>
              <a:t>Vatanparast</a:t>
            </a:r>
            <a:r>
              <a:rPr lang="en-IN" dirty="0"/>
              <a:t>, H. (2017) “Tracking Dietary Patterns over 20 Years from Childhood through Adolescence into Young Adulthood: The Saskatchewan </a:t>
            </a:r>
            <a:r>
              <a:rPr lang="en-IN" dirty="0" err="1"/>
              <a:t>Pediatric</a:t>
            </a:r>
            <a:r>
              <a:rPr lang="en-IN" dirty="0"/>
              <a:t> Bone Mineral Accrual Study,” </a:t>
            </a:r>
            <a:r>
              <a:rPr lang="en-IN" i="1" dirty="0"/>
              <a:t>Nutrients</a:t>
            </a:r>
            <a:r>
              <a:rPr lang="en-IN" dirty="0"/>
              <a:t>, 9(9), p. 990. Available at: </a:t>
            </a:r>
            <a:r>
              <a:rPr lang="en-IN" u="sng" dirty="0">
                <a:hlinkClick r:id="rId3"/>
              </a:rPr>
              <a:t>https://doi.org/10.3390/nu9090990</a:t>
            </a:r>
            <a:r>
              <a:rPr lang="en-IN" dirty="0"/>
              <a:t>.</a:t>
            </a:r>
          </a:p>
          <a:p>
            <a:r>
              <a:rPr lang="en-IN" dirty="0"/>
              <a:t>National Institutes of Health (NIH). (2025). </a:t>
            </a:r>
            <a:r>
              <a:rPr lang="en-IN" i="1" dirty="0"/>
              <a:t>Early-life sugar intake affects chronic disease risk</a:t>
            </a:r>
            <a:r>
              <a:rPr lang="en-IN" dirty="0"/>
              <a:t>. [online] Available at: </a:t>
            </a:r>
            <a:r>
              <a:rPr lang="en-IN" u="sng" dirty="0">
                <a:hlinkClick r:id="rId4"/>
              </a:rPr>
              <a:t>https://www.nih.gov/news-events/nih-research-matters/early-life-sugar-intake-affects-chronic-disease-risk</a:t>
            </a:r>
            <a:r>
              <a:rPr lang="en-IN" dirty="0"/>
              <a:t>.</a:t>
            </a:r>
          </a:p>
          <a:p>
            <a:r>
              <a:rPr lang="en-IN" dirty="0"/>
              <a:t>NHS (2021). </a:t>
            </a:r>
            <a:r>
              <a:rPr lang="en-IN" i="1" dirty="0"/>
              <a:t>Advice for parents of healthy-weight children</a:t>
            </a:r>
            <a:r>
              <a:rPr lang="en-IN" dirty="0"/>
              <a:t>. [online] nhs.uk. Available at: https://www.nhs.uk/live-well/healthy-weight/childrens-weight/healthy-weight-children-advice-for-parents/.</a:t>
            </a:r>
          </a:p>
          <a:p>
            <a:r>
              <a:rPr lang="en-IN" dirty="0"/>
              <a:t>NHS (2021). </a:t>
            </a:r>
            <a:r>
              <a:rPr lang="en-IN" i="1" dirty="0"/>
              <a:t>NHS Food Scanner app - Healthier Families</a:t>
            </a:r>
            <a:r>
              <a:rPr lang="en-IN" dirty="0"/>
              <a:t>. [online] Available at: https://www.nhs.uk/healthier-families/food-facts/nhs-food-scanner-app/.</a:t>
            </a:r>
          </a:p>
          <a:p>
            <a:r>
              <a:rPr lang="en-IN" dirty="0"/>
              <a:t>NHS England Digital. (2024). </a:t>
            </a:r>
            <a:r>
              <a:rPr lang="en-IN" i="1" dirty="0"/>
              <a:t>Children’s overweight and obesity - NHS England Digital</a:t>
            </a:r>
            <a:r>
              <a:rPr lang="en-IN" dirty="0"/>
              <a:t>. [online] Available at: https://digital.nhs.uk/data-and-information/publications/statistical/health-survey-for-england/2024/childrens-overweight-and-obesity.</a:t>
            </a:r>
          </a:p>
          <a:p>
            <a:r>
              <a:rPr lang="en-IN" dirty="0"/>
              <a:t>‌Nonguierma, E., Lesco, E., </a:t>
            </a:r>
            <a:r>
              <a:rPr lang="en-IN" dirty="0" err="1"/>
              <a:t>Olak</a:t>
            </a:r>
            <a:r>
              <a:rPr lang="en-IN" dirty="0"/>
              <a:t>, R., Welch, H., Zar Alam, N., </a:t>
            </a:r>
            <a:r>
              <a:rPr lang="en-IN" dirty="0" err="1"/>
              <a:t>Bonyadi</a:t>
            </a:r>
            <a:r>
              <a:rPr lang="en-IN" dirty="0"/>
              <a:t>, J. and Hopkins, L. (2022). Improving Obesogenic Dietary </a:t>
            </a:r>
            <a:r>
              <a:rPr lang="en-IN" dirty="0" err="1"/>
              <a:t>Behaviors</a:t>
            </a:r>
            <a:r>
              <a:rPr lang="en-IN" dirty="0"/>
              <a:t> among Adolescents: A Systematic Review of Randomized Controlled Trials. </a:t>
            </a:r>
            <a:r>
              <a:rPr lang="en-IN" i="1" dirty="0"/>
              <a:t>Nutrients</a:t>
            </a:r>
            <a:r>
              <a:rPr lang="en-IN" dirty="0"/>
              <a:t>, [online] 14(21), p.4592. doi:10.3390/nu14214592.</a:t>
            </a:r>
          </a:p>
          <a:p>
            <a:r>
              <a:rPr lang="en-GB" dirty="0"/>
              <a:t>Spark, A., </a:t>
            </a:r>
            <a:r>
              <a:rPr lang="en-GB" dirty="0" err="1"/>
              <a:t>Dinour</a:t>
            </a:r>
            <a:r>
              <a:rPr lang="en-GB" dirty="0"/>
              <a:t>, L.M. and Obenchain, J. (2021) </a:t>
            </a:r>
            <a:r>
              <a:rPr lang="en-GB" i="1" dirty="0"/>
              <a:t>Nutrition in Public Health: Principles, Policies, and Practice</a:t>
            </a:r>
            <a:r>
              <a:rPr lang="en-GB" dirty="0"/>
              <a:t>. 2nd </a:t>
            </a:r>
            <a:r>
              <a:rPr lang="en-GB" dirty="0" err="1"/>
              <a:t>edn</a:t>
            </a:r>
            <a:r>
              <a:rPr lang="en-GB" dirty="0"/>
              <a:t>. New York: Routledge.</a:t>
            </a:r>
            <a:endParaRPr lang="en-IN" dirty="0"/>
          </a:p>
          <a:p>
            <a:r>
              <a:rPr lang="en-IN" dirty="0"/>
              <a:t>UK Government (2024). </a:t>
            </a:r>
            <a:r>
              <a:rPr lang="en-IN" i="1" dirty="0"/>
              <a:t>Healthy eating among 15 year olds</a:t>
            </a:r>
            <a:r>
              <a:rPr lang="en-IN" dirty="0"/>
              <a:t>. [online] Available at: </a:t>
            </a:r>
            <a:r>
              <a:rPr lang="en-IN" u="sng" dirty="0">
                <a:hlinkClick r:id="rId5"/>
              </a:rPr>
              <a:t>https://www.ethnicity-facts-figures.service.gov.uk/health/diet-and-exercise/healthy-eating-of-5-a-day-among-15-year-olds/latest/</a:t>
            </a:r>
            <a:r>
              <a:rPr lang="en-IN" dirty="0"/>
              <a:t>.</a:t>
            </a:r>
          </a:p>
          <a:p>
            <a:r>
              <a:rPr lang="en-IN" dirty="0"/>
              <a:t>UK Government (2026). </a:t>
            </a:r>
            <a:r>
              <a:rPr lang="en-IN" i="1" dirty="0"/>
              <a:t>The Eatwell Guide: how to use in promotional material</a:t>
            </a:r>
            <a:r>
              <a:rPr lang="en-IN" dirty="0"/>
              <a:t>. [online] GOV.UK. Available at: </a:t>
            </a:r>
            <a:r>
              <a:rPr lang="en-IN" u="sng" dirty="0">
                <a:hlinkClick r:id="rId6"/>
              </a:rPr>
              <a:t>https://www.gov.uk/government/publications/the-eatwell-guide/the-eatwell-guide-how-to-use-in-promotional-material</a:t>
            </a:r>
            <a:r>
              <a:rPr lang="en-IN" dirty="0"/>
              <a:t>.</a:t>
            </a:r>
          </a:p>
          <a:p>
            <a:r>
              <a:rPr lang="en-IN" dirty="0"/>
              <a:t>Veg Power. (2022). </a:t>
            </a:r>
            <a:r>
              <a:rPr lang="en-IN" i="1" dirty="0"/>
              <a:t>Eat Them to Defeat Them - Veg Power</a:t>
            </a:r>
            <a:r>
              <a:rPr lang="en-IN" dirty="0"/>
              <a:t>. [online] Available at: </a:t>
            </a:r>
            <a:r>
              <a:rPr lang="en-IN" u="sng" dirty="0">
                <a:hlinkClick r:id="rId7"/>
              </a:rPr>
              <a:t>https://vegpower.org.uk/eat-them-to-defeat-them/</a:t>
            </a:r>
            <a:r>
              <a:rPr lang="en-IN" dirty="0"/>
              <a:t>.</a:t>
            </a:r>
          </a:p>
          <a:p>
            <a:r>
              <a:rPr lang="en-IN" dirty="0"/>
              <a:t>Vidal, R., Rivera-Navarro, J., Gravina, L., Díez, J. and Franco, M. (2024). Correlates of eating </a:t>
            </a:r>
            <a:r>
              <a:rPr lang="en-IN" dirty="0" err="1"/>
              <a:t>behaviors</a:t>
            </a:r>
            <a:r>
              <a:rPr lang="en-IN" dirty="0"/>
              <a:t> in adolescence: a systematic review of qualitative studies. </a:t>
            </a:r>
            <a:r>
              <a:rPr lang="en-IN" i="1" dirty="0"/>
              <a:t>Nutrition reviews</a:t>
            </a:r>
            <a:r>
              <a:rPr lang="en-IN" dirty="0"/>
              <a:t>, [online] 82(6), pp.749–776. doi:10.1093/</a:t>
            </a:r>
            <a:r>
              <a:rPr lang="en-IN" dirty="0" err="1"/>
              <a:t>nutrit</a:t>
            </a:r>
            <a:r>
              <a:rPr lang="en-IN" dirty="0"/>
              <a:t>/nuad088.</a:t>
            </a:r>
          </a:p>
          <a:p>
            <a:r>
              <a:rPr lang="en-IN" dirty="0"/>
              <a:t>Woodside, J.V., Adamson, A., Spence, S., Baker, T., McKinley, M.C. and GENIUS (Generating Excellent Nutrition In UK Schools) network (2021). Opportunities for intervention and innovation in school food within UK schools. </a:t>
            </a:r>
            <a:r>
              <a:rPr lang="en-IN" i="1" dirty="0"/>
              <a:t>Public health nutrition</a:t>
            </a:r>
            <a:r>
              <a:rPr lang="en-IN" dirty="0"/>
              <a:t>, [online] 24(8), pp.2313–2317. doi:10.1017/S1368980020004668.</a:t>
            </a:r>
          </a:p>
          <a:p>
            <a:r>
              <a:rPr lang="en-IN" dirty="0"/>
              <a:t>Kim, S.S., </a:t>
            </a:r>
            <a:r>
              <a:rPr lang="en-IN" dirty="0" err="1"/>
              <a:t>Sununtnasuk</a:t>
            </a:r>
            <a:r>
              <a:rPr lang="en-IN" dirty="0"/>
              <a:t>, C., Berhane, H.Y., </a:t>
            </a:r>
            <a:r>
              <a:rPr lang="en-IN" dirty="0" err="1"/>
              <a:t>Walissa</a:t>
            </a:r>
            <a:r>
              <a:rPr lang="en-IN" dirty="0"/>
              <a:t>, T.T., Oumer, A.A., Asrat, Y.T., Sanghvi, T., Frongillo, E.A. and Menon, P. (2023) “Feasibility and impact of school-based nutrition education interventions on the diets of adolescent girls in Ethiopia: a non-masked, cluster-randomised, controlled trial,” </a:t>
            </a:r>
            <a:r>
              <a:rPr lang="en-IN" i="1" dirty="0"/>
              <a:t>The Lancet Child &amp; Adolescent Health</a:t>
            </a:r>
            <a:r>
              <a:rPr lang="en-IN" dirty="0"/>
              <a:t>, 7(10), pp. 686–696. Available at: </a:t>
            </a:r>
            <a:r>
              <a:rPr lang="en-IN" u="sng" dirty="0">
                <a:hlinkClick r:id="rId8"/>
              </a:rPr>
              <a:t>https://doi.org/10.1016/s2352-4642(23)00168-2</a:t>
            </a:r>
            <a:r>
              <a:rPr lang="en-IN" dirty="0"/>
              <a:t>.</a:t>
            </a:r>
          </a:p>
          <a:p>
            <a:r>
              <a:rPr lang="en-IN" dirty="0"/>
              <a:t>Jha, S.S., Dobe, M., </a:t>
            </a:r>
            <a:r>
              <a:rPr lang="en-IN" dirty="0" err="1"/>
              <a:t>Taklikar</a:t>
            </a:r>
            <a:r>
              <a:rPr lang="en-IN" dirty="0"/>
              <a:t>, C. and Lahiri, A. (2023) “School-based intervention on </a:t>
            </a:r>
            <a:r>
              <a:rPr lang="en-IN" dirty="0" err="1"/>
              <a:t>behavioral</a:t>
            </a:r>
            <a:r>
              <a:rPr lang="en-IN" dirty="0"/>
              <a:t> intention of adolescents regarding healthy diet in India,” </a:t>
            </a:r>
            <a:r>
              <a:rPr lang="en-IN" i="1" dirty="0"/>
              <a:t>Frontiers in Public Health</a:t>
            </a:r>
            <a:r>
              <a:rPr lang="en-IN" dirty="0"/>
              <a:t>, 11. Available at: </a:t>
            </a:r>
            <a:r>
              <a:rPr lang="en-IN" u="sng" dirty="0">
                <a:hlinkClick r:id="rId9"/>
              </a:rPr>
              <a:t>https://doi.org/10.3389/fpubh.2023.1094960</a:t>
            </a:r>
            <a:r>
              <a:rPr lang="en-IN" dirty="0"/>
              <a:t>.</a:t>
            </a:r>
          </a:p>
        </p:txBody>
      </p:sp>
    </p:spTree>
    <p:extLst>
      <p:ext uri="{BB962C8B-B14F-4D97-AF65-F5344CB8AC3E}">
        <p14:creationId xmlns:p14="http://schemas.microsoft.com/office/powerpoint/2010/main" val="800384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3,100+ Thank You Sign Board Stock Photos and Royalty-Free Pictures - iStock">
            <a:extLst>
              <a:ext uri="{FF2B5EF4-FFF2-40B4-BE49-F238E27FC236}">
                <a16:creationId xmlns:a16="http://schemas.microsoft.com/office/drawing/2014/main" id="{587B225C-51EE-7F96-3EDC-C60889FA2039}"/>
              </a:ext>
            </a:extLst>
          </p:cNvPr>
          <p:cNvPicPr>
            <a:picLocks noChangeAspect="1"/>
          </p:cNvPicPr>
          <p:nvPr/>
        </p:nvPicPr>
        <p:blipFill>
          <a:blip r:embed="rId2"/>
          <a:stretch>
            <a:fillRect/>
          </a:stretch>
        </p:blipFill>
        <p:spPr>
          <a:xfrm>
            <a:off x="3425180" y="1903111"/>
            <a:ext cx="4688674" cy="4688674"/>
          </a:xfrm>
          <a:prstGeom prst="rect">
            <a:avLst/>
          </a:prstGeom>
        </p:spPr>
      </p:pic>
    </p:spTree>
    <p:extLst>
      <p:ext uri="{BB962C8B-B14F-4D97-AF65-F5344CB8AC3E}">
        <p14:creationId xmlns:p14="http://schemas.microsoft.com/office/powerpoint/2010/main" val="307238538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39</TotalTime>
  <Words>4767</Words>
  <Application>Microsoft Office PowerPoint</Application>
  <PresentationFormat>Widescreen</PresentationFormat>
  <Paragraphs>250</Paragraphs>
  <Slides>33</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Gill Sans MT</vt:lpstr>
      <vt:lpstr>Wingdings 2</vt:lpstr>
      <vt:lpstr>Dividend</vt:lpstr>
      <vt:lpstr>Social Epidemiology and Public Health Development  LCHS7000 POWER YOUR PLATE Eat Better • Live Better Target Group: 10-16 years Behaviour: Reducing Eating unhealthy food and snacks </vt:lpstr>
      <vt:lpstr>Campaign Introduction</vt:lpstr>
      <vt:lpstr>Weekly Sessions activities </vt:lpstr>
      <vt:lpstr>Rationale of Campaign </vt:lpstr>
      <vt:lpstr>Rationale of Campaign (Contd)</vt:lpstr>
      <vt:lpstr>Nationale Guidelines </vt:lpstr>
      <vt:lpstr>Recent Statistics </vt:lpstr>
      <vt:lpstr>Recent Statistics (Contd)</vt:lpstr>
      <vt:lpstr>Short term consequence</vt:lpstr>
      <vt:lpstr>Long term consequence</vt:lpstr>
      <vt:lpstr>3 Key measurable Aims</vt:lpstr>
      <vt:lpstr>Campaign Evaluation</vt:lpstr>
      <vt:lpstr>Campaign evaluation (Contd) </vt:lpstr>
      <vt:lpstr>Campaign evaluation with Data analysis  </vt:lpstr>
      <vt:lpstr>Advertise of campaign</vt:lpstr>
      <vt:lpstr>Advertisement of the Campaign  </vt:lpstr>
      <vt:lpstr>Local and National Partners</vt:lpstr>
      <vt:lpstr>Local and National Partners (Contd)</vt:lpstr>
      <vt:lpstr>Resources to be used</vt:lpstr>
      <vt:lpstr>Resources to be used (CONTD) </vt:lpstr>
      <vt:lpstr>Implementation timeline  Eight-Week Campaign Implementation Plan</vt:lpstr>
      <vt:lpstr>Physiological Benefits</vt:lpstr>
      <vt:lpstr>Sociological Benefits</vt:lpstr>
      <vt:lpstr>Psychological Benefits</vt:lpstr>
      <vt:lpstr>Alignment with Theoretical models 1</vt:lpstr>
      <vt:lpstr>Alignment with Theoretical models 2</vt:lpstr>
      <vt:lpstr>Barriers of Change Behaviours</vt:lpstr>
      <vt:lpstr>Barriers of Change Behaviours (Contd)</vt:lpstr>
      <vt:lpstr>Solutions to Overcome the barriers</vt:lpstr>
      <vt:lpstr>Solutions to Overcome the barriers  (Contd)</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Tiya Patel</cp:lastModifiedBy>
  <cp:revision>1</cp:revision>
  <dcterms:created xsi:type="dcterms:W3CDTF">2026-10-07T18:09:45Z</dcterms:created>
  <dcterms:modified xsi:type="dcterms:W3CDTF">2026-10-10T14:20:58Z</dcterms:modified>
</cp:coreProperties>
</file>