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media/image9.jpg" ContentType="image/jpg"/>
  <Override PartName="/ppt/media/image10.jpg" ContentType="image/jpg"/>
  <Override PartName="/ppt/media/image11.jpg" ContentType="image/jpg"/>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media/image14.jpg" ContentType="image/jpg"/>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media/image21.jpg" ContentType="image/jpg"/>
  <Override PartName="/ppt/notesSlides/notesSlide12.xml" ContentType="application/vnd.openxmlformats-officedocument.presentationml.notesSlide+xml"/>
  <Override PartName="/ppt/notesSlides/notesSlide13.xml" ContentType="application/vnd.openxmlformats-officedocument.presentationml.notesSlide+xml"/>
  <Override PartName="/ppt/media/image22.jpg" ContentType="image/jpg"/>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1" r:id="rId1"/>
  </p:sldMasterIdLst>
  <p:notesMasterIdLst>
    <p:notesMasterId r:id="rId18"/>
  </p:notesMasterIdLst>
  <p:sldIdLst>
    <p:sldId id="274" r:id="rId2"/>
    <p:sldId id="272"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1" r:id="rId17"/>
  </p:sldIdLst>
  <p:sldSz cx="12192000" cy="6858000"/>
  <p:notesSz cx="6858000" cy="12192000"/>
  <p:defaultTextStyle>
    <a:defPPr>
      <a:defRPr lang="en-US"/>
    </a:defPPr>
    <a:lvl1pPr marL="0" algn="l" defTabSz="914400" rtl="0" eaLnBrk="1" latinLnBrk="0" hangingPunct="1">
      <a:defRPr sz="1800" kern="1200">
        <a:solidFill>
          <a:schemeClr val="tx1"/>
        </a:solidFill>
        <a:latin typeface="+mn-lt"/>
        <a:ea typeface="Arial"/>
        <a:cs typeface="Arial"/>
      </a:defRPr>
    </a:lvl1pPr>
    <a:lvl2pPr marL="457200" algn="l" defTabSz="914400" rtl="0" eaLnBrk="1" latinLnBrk="0" hangingPunct="1">
      <a:defRPr sz="1800" kern="1200">
        <a:solidFill>
          <a:schemeClr val="tx1"/>
        </a:solidFill>
        <a:latin typeface="+mn-lt"/>
        <a:ea typeface="Arial"/>
        <a:cs typeface="Arial"/>
      </a:defRPr>
    </a:lvl2pPr>
    <a:lvl3pPr marL="914400" algn="l" defTabSz="914400" rtl="0" eaLnBrk="1" latinLnBrk="0" hangingPunct="1">
      <a:defRPr sz="1800" kern="1200">
        <a:solidFill>
          <a:schemeClr val="tx1"/>
        </a:solidFill>
        <a:latin typeface="+mn-lt"/>
        <a:ea typeface="Arial"/>
        <a:cs typeface="Arial"/>
      </a:defRPr>
    </a:lvl3pPr>
    <a:lvl4pPr marL="1371600" algn="l" defTabSz="914400" rtl="0" eaLnBrk="1" latinLnBrk="0" hangingPunct="1">
      <a:defRPr sz="1800" kern="1200">
        <a:solidFill>
          <a:schemeClr val="tx1"/>
        </a:solidFill>
        <a:latin typeface="+mn-lt"/>
        <a:ea typeface="Arial"/>
        <a:cs typeface="Arial"/>
      </a:defRPr>
    </a:lvl4pPr>
    <a:lvl5pPr marL="1828800" algn="l" defTabSz="914400" rtl="0" eaLnBrk="1" latinLnBrk="0" hangingPunct="1">
      <a:defRPr sz="1800" kern="1200">
        <a:solidFill>
          <a:schemeClr val="tx1"/>
        </a:solidFill>
        <a:latin typeface="+mn-lt"/>
        <a:ea typeface="Arial"/>
        <a:cs typeface="Arial"/>
      </a:defRPr>
    </a:lvl5pPr>
    <a:lvl6pPr marL="2286000" algn="l" defTabSz="914400" rtl="0" eaLnBrk="1" latinLnBrk="0" hangingPunct="1">
      <a:defRPr sz="1800" kern="1200">
        <a:solidFill>
          <a:schemeClr val="tx1"/>
        </a:solidFill>
        <a:latin typeface="+mn-lt"/>
        <a:ea typeface="Arial"/>
        <a:cs typeface="Arial"/>
      </a:defRPr>
    </a:lvl6pPr>
    <a:lvl7pPr marL="2743200" algn="l" defTabSz="914400" rtl="0" eaLnBrk="1" latinLnBrk="0" hangingPunct="1">
      <a:defRPr sz="1800" kern="1200">
        <a:solidFill>
          <a:schemeClr val="tx1"/>
        </a:solidFill>
        <a:latin typeface="+mn-lt"/>
        <a:ea typeface="Arial"/>
        <a:cs typeface="Arial"/>
      </a:defRPr>
    </a:lvl7pPr>
    <a:lvl8pPr marL="3200400" algn="l" defTabSz="914400" rtl="0" eaLnBrk="1" latinLnBrk="0" hangingPunct="1">
      <a:defRPr sz="1800" kern="1200">
        <a:solidFill>
          <a:schemeClr val="tx1"/>
        </a:solidFill>
        <a:latin typeface="+mn-lt"/>
        <a:ea typeface="Arial"/>
        <a:cs typeface="Arial"/>
      </a:defRPr>
    </a:lvl8pPr>
    <a:lvl9pPr marL="3657600" algn="l" defTabSz="914400" rtl="0" eaLnBrk="1" latinLnBrk="0" hangingPunct="1">
      <a:defRPr sz="1800" kern="1200">
        <a:solidFill>
          <a:schemeClr val="tx1"/>
        </a:solidFill>
        <a:latin typeface="+mn-lt"/>
        <a:ea typeface="Arial"/>
        <a:cs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1E2AEEA-487B-4BDA-984F-BD0114CD45D7}" v="5" dt="2026-10-06T18:53:56.83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82" d="100"/>
          <a:sy n="82" d="100"/>
        </p:scale>
        <p:origin x="691" y="8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ex Ismail" userId="2361626eb4b9a40a" providerId="LiveId" clId="{BD4E00FB-EB44-4C53-A3C1-24E18B662C46}"/>
    <pc:docChg chg="undo addSld delSld modSld">
      <pc:chgData name="Alex Ismail" userId="2361626eb4b9a40a" providerId="LiveId" clId="{BD4E00FB-EB44-4C53-A3C1-24E18B662C46}" dt="2026-10-06T18:54:31.374" v="26" actId="20577"/>
      <pc:docMkLst>
        <pc:docMk/>
      </pc:docMkLst>
      <pc:sldChg chg="addSp delSp modSp mod">
        <pc:chgData name="Alex Ismail" userId="2361626eb4b9a40a" providerId="LiveId" clId="{BD4E00FB-EB44-4C53-A3C1-24E18B662C46}" dt="2026-10-06T18:54:31.374" v="26" actId="20577"/>
        <pc:sldMkLst>
          <pc:docMk/>
          <pc:sldMk cId="0" sldId="271"/>
        </pc:sldMkLst>
        <pc:spChg chg="mod">
          <ac:chgData name="Alex Ismail" userId="2361626eb4b9a40a" providerId="LiveId" clId="{BD4E00FB-EB44-4C53-A3C1-24E18B662C46}" dt="2026-10-06T18:52:42.738" v="2" actId="1076"/>
          <ac:spMkLst>
            <pc:docMk/>
            <pc:sldMk cId="0" sldId="271"/>
            <ac:spMk id="2" creationId="{00000000-0000-0000-0000-000000000000}"/>
          </ac:spMkLst>
        </pc:spChg>
        <pc:spChg chg="mod">
          <ac:chgData name="Alex Ismail" userId="2361626eb4b9a40a" providerId="LiveId" clId="{BD4E00FB-EB44-4C53-A3C1-24E18B662C46}" dt="2026-10-06T18:54:31.374" v="26" actId="20577"/>
          <ac:spMkLst>
            <pc:docMk/>
            <pc:sldMk cId="0" sldId="271"/>
            <ac:spMk id="5" creationId="{00000000-0000-0000-0000-000000000000}"/>
          </ac:spMkLst>
        </pc:spChg>
        <pc:spChg chg="mod">
          <ac:chgData name="Alex Ismail" userId="2361626eb4b9a40a" providerId="LiveId" clId="{BD4E00FB-EB44-4C53-A3C1-24E18B662C46}" dt="2026-10-06T18:54:24.064" v="23" actId="1076"/>
          <ac:spMkLst>
            <pc:docMk/>
            <pc:sldMk cId="0" sldId="271"/>
            <ac:spMk id="15" creationId="{00000000-0000-0000-0000-000000000000}"/>
          </ac:spMkLst>
        </pc:spChg>
        <pc:spChg chg="mod">
          <ac:chgData name="Alex Ismail" userId="2361626eb4b9a40a" providerId="LiveId" clId="{BD4E00FB-EB44-4C53-A3C1-24E18B662C46}" dt="2026-10-06T18:54:27.352" v="24" actId="1076"/>
          <ac:spMkLst>
            <pc:docMk/>
            <pc:sldMk cId="0" sldId="271"/>
            <ac:spMk id="16" creationId="{00000000-0000-0000-0000-000000000000}"/>
          </ac:spMkLst>
        </pc:spChg>
        <pc:spChg chg="add del mod">
          <ac:chgData name="Alex Ismail" userId="2361626eb4b9a40a" providerId="LiveId" clId="{BD4E00FB-EB44-4C53-A3C1-24E18B662C46}" dt="2026-10-06T18:54:20.975" v="22" actId="1076"/>
          <ac:spMkLst>
            <pc:docMk/>
            <pc:sldMk cId="0" sldId="271"/>
            <ac:spMk id="25" creationId="{6B3B5B86-7E58-6F1E-2C12-8A7D89320807}"/>
          </ac:spMkLst>
        </pc:spChg>
      </pc:sldChg>
      <pc:sldChg chg="new del">
        <pc:chgData name="Alex Ismail" userId="2361626eb4b9a40a" providerId="LiveId" clId="{BD4E00FB-EB44-4C53-A3C1-24E18B662C46}" dt="2026-10-06T18:53:04.462" v="5" actId="2696"/>
        <pc:sldMkLst>
          <pc:docMk/>
          <pc:sldMk cId="3834786483" sldId="275"/>
        </pc:sldMkLst>
      </pc:sldChg>
      <pc:sldChg chg="add del">
        <pc:chgData name="Alex Ismail" userId="2361626eb4b9a40a" providerId="LiveId" clId="{BD4E00FB-EB44-4C53-A3C1-24E18B662C46}" dt="2026-10-06T18:53:28.068" v="11" actId="47"/>
        <pc:sldMkLst>
          <pc:docMk/>
          <pc:sldMk cId="3908952482" sldId="275"/>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517952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Arial"/>
        <a:cs typeface="Arial"/>
      </a:defRPr>
    </a:lvl1pPr>
    <a:lvl2pPr marL="457200" algn="l" defTabSz="914400" rtl="0" eaLnBrk="1" latinLnBrk="0" hangingPunct="1">
      <a:defRPr sz="1200" kern="1200">
        <a:solidFill>
          <a:schemeClr val="tx1"/>
        </a:solidFill>
        <a:latin typeface="+mn-lt"/>
        <a:ea typeface="Arial"/>
        <a:cs typeface="Arial"/>
      </a:defRPr>
    </a:lvl2pPr>
    <a:lvl3pPr marL="914400" algn="l" defTabSz="914400" rtl="0" eaLnBrk="1" latinLnBrk="0" hangingPunct="1">
      <a:defRPr sz="1200" kern="1200">
        <a:solidFill>
          <a:schemeClr val="tx1"/>
        </a:solidFill>
        <a:latin typeface="+mn-lt"/>
        <a:ea typeface="Arial"/>
        <a:cs typeface="Arial"/>
      </a:defRPr>
    </a:lvl3pPr>
    <a:lvl4pPr marL="1371600" algn="l" defTabSz="914400" rtl="0" eaLnBrk="1" latinLnBrk="0" hangingPunct="1">
      <a:defRPr sz="1200" kern="1200">
        <a:solidFill>
          <a:schemeClr val="tx1"/>
        </a:solidFill>
        <a:latin typeface="+mn-lt"/>
        <a:ea typeface="Arial"/>
        <a:cs typeface="Arial"/>
      </a:defRPr>
    </a:lvl4pPr>
    <a:lvl5pPr marL="1828800" algn="l" defTabSz="914400" rtl="0" eaLnBrk="1" latinLnBrk="0" hangingPunct="1">
      <a:defRPr sz="1200" kern="1200">
        <a:solidFill>
          <a:schemeClr val="tx1"/>
        </a:solidFill>
        <a:latin typeface="+mn-lt"/>
        <a:ea typeface="Arial"/>
        <a:cs typeface="Arial"/>
      </a:defRPr>
    </a:lvl5pPr>
    <a:lvl6pPr marL="2286000" algn="l" defTabSz="914400" rtl="0" eaLnBrk="1" latinLnBrk="0" hangingPunct="1">
      <a:defRPr sz="1200" kern="1200">
        <a:solidFill>
          <a:schemeClr val="tx1"/>
        </a:solidFill>
        <a:latin typeface="+mn-lt"/>
        <a:ea typeface="Arial"/>
        <a:cs typeface="Arial"/>
      </a:defRPr>
    </a:lvl6pPr>
    <a:lvl7pPr marL="2743200" algn="l" defTabSz="914400" rtl="0" eaLnBrk="1" latinLnBrk="0" hangingPunct="1">
      <a:defRPr sz="1200" kern="1200">
        <a:solidFill>
          <a:schemeClr val="tx1"/>
        </a:solidFill>
        <a:latin typeface="+mn-lt"/>
        <a:ea typeface="Arial"/>
        <a:cs typeface="Arial"/>
      </a:defRPr>
    </a:lvl7pPr>
    <a:lvl8pPr marL="3200400" algn="l" defTabSz="914400" rtl="0" eaLnBrk="1" latinLnBrk="0" hangingPunct="1">
      <a:defRPr sz="1200" kern="1200">
        <a:solidFill>
          <a:schemeClr val="tx1"/>
        </a:solidFill>
        <a:latin typeface="+mn-lt"/>
        <a:ea typeface="Arial"/>
        <a:cs typeface="Arial"/>
      </a:defRPr>
    </a:lvl8pPr>
    <a:lvl9pPr marL="3657600" algn="l" defTabSz="914400" rtl="0" eaLnBrk="1" latinLnBrk="0" hangingPunct="1">
      <a:defRPr sz="1200" kern="1200">
        <a:solidFill>
          <a:schemeClr val="tx1"/>
        </a:solidFill>
        <a:latin typeface="+mn-lt"/>
        <a:ea typeface="Arial"/>
        <a:cs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Welcome the panel. State the consulting scenario: a growing firm wants to modernise IS for efficiency, decisions and customer experience. Introduce the four speakers and their sections. Do not read the IDs aloud.</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Stress the learning outcome: define an information system from a technical and a business perspective, then name the organisational features managers must understand. The four cards are the reason a pure IT project fails.</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Porter and Millar for advantage, then DeLone and McLean so the client has a test that is wider than 'did the software install'. Quality leads to use and satisfaction, which lead to net benefits. A live system that staff bypass has failed.</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Do not read all six. Point at the ladder: TPS feeds MIS and DSS; ERP, CRM and SCM are the cross-firm systems the client has heard about. Say the next section takes three of them apart.</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Payne and Frow is the critical point on CRM: buying Salesforce is not a customer strategy. Davenport is the critical point on ERP: the system can freeze a firm that has not agreed its processes.</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Walk the rows, do not read the cells. The judgement row is the point: each system has a different success test. A CRM dashboard fed by a weak till is theatre.</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critical evaluation the brief asks for. State the recommendation, then immediately qualify it. A manufacturer is not a shop. Umble, Haft and Umble give the success factors that apply whichever system is chosen.</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Name the law, then the business harm. ICO 2023: consent is a weak basis for monitoring workers. Dastin 2018 is the bias example the brief expects. Do not claim Amazon was fined for this; they scrapped the tool.</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Article 33 UK GDPR is the 72-hour rule: notification without undue delay and where feasible within 72 hours of becoming aware, where the breach is likely to risk rights and freedoms. Say 'where feasible' if challenged. Do not say every incident must be notified.</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is the distinction move: not a list of risks, but the tension inside each system. Hand over to Ryan by saying the cases test these trade-offs in public.</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Quote Lord MacLaurin if time: after three months of trial data he said dunnhumby knew more about his customers than he did after 30 years (Computer Weekly, 2025). Attribute the market-share line to Dunn via Computer Weekly, not as an audited figure.</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Stay inside Yusuf, Gunasekaran and Abthorpe 2004. Do not invent a percentage saving. The academic point is that culture and process, not the SAP logo, decided the outcome.</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Dates: attack began 22 June 2018; third party alerted BA on 5 September 2018. ICO announcement 16 October 2020. Do not say BA was fined £183 million. That was the proposed figure.</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Close on the sequence and the ethics gate. Invite one question on why ERP is last. Answer: because Davenport and the Rolls-Royce case show the cost of integrating processes that have not been agreed.</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Fourteen sources, above the minimum of eight. If a marker asks for the Act, UK GDPR and the Data Protection Act 2018 are named in the ethics slides and covered by the ICO guidance cited.</a:t>
            </a:r>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E63DE-D0D6-1743-4DE1-347C89979FE0}"/>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09F1FD2F-05E4-93E3-F85A-C1658E478DA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22E2AF54-D95A-41BF-9011-194A4BF13D19}"/>
              </a:ext>
            </a:extLst>
          </p:cNvPr>
          <p:cNvSpPr>
            <a:spLocks noGrp="1"/>
          </p:cNvSpPr>
          <p:nvPr>
            <p:ph type="dt" sz="half" idx="10"/>
          </p:nvPr>
        </p:nvSpPr>
        <p:spPr/>
        <p:txBody>
          <a:bodyPr/>
          <a:lstStyle/>
          <a:p>
            <a:fld id="{7DA2CEDE-2AB4-4FB8-9551-E0AA4222B1A3}" type="datetime1">
              <a:rPr lang="en-US" smtClean="0"/>
              <a:pPr/>
              <a:t>10/9/2026</a:t>
            </a:fld>
            <a:endParaRPr lang="en-US" dirty="0"/>
          </a:p>
        </p:txBody>
      </p:sp>
      <p:sp>
        <p:nvSpPr>
          <p:cNvPr id="5" name="Footer Placeholder 4">
            <a:extLst>
              <a:ext uri="{FF2B5EF4-FFF2-40B4-BE49-F238E27FC236}">
                <a16:creationId xmlns:a16="http://schemas.microsoft.com/office/drawing/2014/main" id="{077EE8E1-E115-8BBE-D8F3-26AA8E82C77C}"/>
              </a:ext>
            </a:extLst>
          </p:cNvPr>
          <p:cNvSpPr>
            <a:spLocks noGrp="1"/>
          </p:cNvSpPr>
          <p:nvPr>
            <p:ph type="ftr" sz="quarter" idx="11"/>
          </p:nvPr>
        </p:nvSpPr>
        <p:spPr/>
        <p:txBody>
          <a:bodyPr/>
          <a:lstStyle/>
          <a:p>
            <a:r>
              <a:rPr lang="en-US"/>
              <a:t>Sample Footer Text</a:t>
            </a:r>
            <a:endParaRPr lang="en-US" dirty="0"/>
          </a:p>
        </p:txBody>
      </p:sp>
      <p:sp>
        <p:nvSpPr>
          <p:cNvPr id="6" name="Slide Number Placeholder 5">
            <a:extLst>
              <a:ext uri="{FF2B5EF4-FFF2-40B4-BE49-F238E27FC236}">
                <a16:creationId xmlns:a16="http://schemas.microsoft.com/office/drawing/2014/main" id="{27FAC8DF-9DB8-D403-75D8-7070E7D26DFE}"/>
              </a:ext>
            </a:extLst>
          </p:cNvPr>
          <p:cNvSpPr>
            <a:spLocks noGrp="1"/>
          </p:cNvSpPr>
          <p:nvPr>
            <p:ph type="sldNum" sz="quarter" idx="12"/>
          </p:nvPr>
        </p:nvSpPr>
        <p:spPr/>
        <p:txBody>
          <a:bodyPr/>
          <a:lstStyle/>
          <a:p>
            <a:fld id="{5E0677F5-4A8A-4BF1-96BE-3BAE8FBAFE2E}" type="slidenum">
              <a:rPr lang="en-US" smtClean="0"/>
              <a:pPr/>
              <a:t>‹#›</a:t>
            </a:fld>
            <a:endParaRPr lang="en-US" dirty="0"/>
          </a:p>
        </p:txBody>
      </p:sp>
    </p:spTree>
    <p:extLst>
      <p:ext uri="{BB962C8B-B14F-4D97-AF65-F5344CB8AC3E}">
        <p14:creationId xmlns:p14="http://schemas.microsoft.com/office/powerpoint/2010/main" val="151136402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C5C4B9-066E-AD77-3814-15F4FB525CB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71896EEE-9FEA-DE08-DFBA-91DC797F3F92}"/>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F5681CB-724D-760B-0EA0-1F03DF336CC9}"/>
              </a:ext>
            </a:extLst>
          </p:cNvPr>
          <p:cNvSpPr>
            <a:spLocks noGrp="1"/>
          </p:cNvSpPr>
          <p:nvPr>
            <p:ph type="dt" sz="half" idx="10"/>
          </p:nvPr>
        </p:nvSpPr>
        <p:spPr/>
        <p:txBody>
          <a:bodyPr/>
          <a:lstStyle/>
          <a:p>
            <a:fld id="{7DA2CEDE-2AB4-4FB8-9551-E0AA4222B1A3}" type="datetime1">
              <a:rPr lang="en-US" smtClean="0"/>
              <a:pPr/>
              <a:t>10/9/2026</a:t>
            </a:fld>
            <a:endParaRPr lang="en-US" dirty="0"/>
          </a:p>
        </p:txBody>
      </p:sp>
      <p:sp>
        <p:nvSpPr>
          <p:cNvPr id="5" name="Footer Placeholder 4">
            <a:extLst>
              <a:ext uri="{FF2B5EF4-FFF2-40B4-BE49-F238E27FC236}">
                <a16:creationId xmlns:a16="http://schemas.microsoft.com/office/drawing/2014/main" id="{C0A98717-11F4-6F1C-0427-FC90FE9D7777}"/>
              </a:ext>
            </a:extLst>
          </p:cNvPr>
          <p:cNvSpPr>
            <a:spLocks noGrp="1"/>
          </p:cNvSpPr>
          <p:nvPr>
            <p:ph type="ftr" sz="quarter" idx="11"/>
          </p:nvPr>
        </p:nvSpPr>
        <p:spPr/>
        <p:txBody>
          <a:bodyPr/>
          <a:lstStyle/>
          <a:p>
            <a:r>
              <a:rPr lang="en-US"/>
              <a:t>Sample Footer Text</a:t>
            </a:r>
            <a:endParaRPr lang="en-US" dirty="0"/>
          </a:p>
        </p:txBody>
      </p:sp>
      <p:sp>
        <p:nvSpPr>
          <p:cNvPr id="6" name="Slide Number Placeholder 5">
            <a:extLst>
              <a:ext uri="{FF2B5EF4-FFF2-40B4-BE49-F238E27FC236}">
                <a16:creationId xmlns:a16="http://schemas.microsoft.com/office/drawing/2014/main" id="{8A7E42E4-3577-3295-8A9D-A17281DD63B2}"/>
              </a:ext>
            </a:extLst>
          </p:cNvPr>
          <p:cNvSpPr>
            <a:spLocks noGrp="1"/>
          </p:cNvSpPr>
          <p:nvPr>
            <p:ph type="sldNum" sz="quarter" idx="12"/>
          </p:nvPr>
        </p:nvSpPr>
        <p:spPr/>
        <p:txBody>
          <a:bodyPr/>
          <a:lstStyle/>
          <a:p>
            <a:fld id="{5E0677F5-4A8A-4BF1-96BE-3BAE8FBAFE2E}" type="slidenum">
              <a:rPr lang="en-US" smtClean="0"/>
              <a:pPr/>
              <a:t>‹#›</a:t>
            </a:fld>
            <a:endParaRPr lang="en-US" dirty="0"/>
          </a:p>
        </p:txBody>
      </p:sp>
    </p:spTree>
    <p:extLst>
      <p:ext uri="{BB962C8B-B14F-4D97-AF65-F5344CB8AC3E}">
        <p14:creationId xmlns:p14="http://schemas.microsoft.com/office/powerpoint/2010/main" val="3563922388"/>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F7D7D0-9E6A-CAA8-FCCC-DFE291A551F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F018EE49-792D-3CCF-02FA-3CFC6D591CB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0DC1BBA-5BF9-4E41-2CBB-82558F13A84D}"/>
              </a:ext>
            </a:extLst>
          </p:cNvPr>
          <p:cNvSpPr>
            <a:spLocks noGrp="1"/>
          </p:cNvSpPr>
          <p:nvPr>
            <p:ph type="dt" sz="half" idx="10"/>
          </p:nvPr>
        </p:nvSpPr>
        <p:spPr/>
        <p:txBody>
          <a:bodyPr/>
          <a:lstStyle/>
          <a:p>
            <a:fld id="{7DA2CEDE-2AB4-4FB8-9551-E0AA4222B1A3}" type="datetime1">
              <a:rPr lang="en-US" smtClean="0"/>
              <a:pPr/>
              <a:t>10/9/2026</a:t>
            </a:fld>
            <a:endParaRPr lang="en-US" dirty="0"/>
          </a:p>
        </p:txBody>
      </p:sp>
      <p:sp>
        <p:nvSpPr>
          <p:cNvPr id="5" name="Footer Placeholder 4">
            <a:extLst>
              <a:ext uri="{FF2B5EF4-FFF2-40B4-BE49-F238E27FC236}">
                <a16:creationId xmlns:a16="http://schemas.microsoft.com/office/drawing/2014/main" id="{DBF7F820-80F3-D370-2024-0E16D7FEB794}"/>
              </a:ext>
            </a:extLst>
          </p:cNvPr>
          <p:cNvSpPr>
            <a:spLocks noGrp="1"/>
          </p:cNvSpPr>
          <p:nvPr>
            <p:ph type="ftr" sz="quarter" idx="11"/>
          </p:nvPr>
        </p:nvSpPr>
        <p:spPr/>
        <p:txBody>
          <a:bodyPr/>
          <a:lstStyle/>
          <a:p>
            <a:r>
              <a:rPr lang="en-US"/>
              <a:t>Sample Footer Text</a:t>
            </a:r>
            <a:endParaRPr lang="en-US" dirty="0"/>
          </a:p>
        </p:txBody>
      </p:sp>
      <p:sp>
        <p:nvSpPr>
          <p:cNvPr id="6" name="Slide Number Placeholder 5">
            <a:extLst>
              <a:ext uri="{FF2B5EF4-FFF2-40B4-BE49-F238E27FC236}">
                <a16:creationId xmlns:a16="http://schemas.microsoft.com/office/drawing/2014/main" id="{59FC4A0B-924F-63A4-535A-EBCA41204F42}"/>
              </a:ext>
            </a:extLst>
          </p:cNvPr>
          <p:cNvSpPr>
            <a:spLocks noGrp="1"/>
          </p:cNvSpPr>
          <p:nvPr>
            <p:ph type="sldNum" sz="quarter" idx="12"/>
          </p:nvPr>
        </p:nvSpPr>
        <p:spPr/>
        <p:txBody>
          <a:bodyPr/>
          <a:lstStyle/>
          <a:p>
            <a:fld id="{5E0677F5-4A8A-4BF1-96BE-3BAE8FBAFE2E}" type="slidenum">
              <a:rPr lang="en-US" smtClean="0"/>
              <a:pPr/>
              <a:t>‹#›</a:t>
            </a:fld>
            <a:endParaRPr lang="en-US" dirty="0"/>
          </a:p>
        </p:txBody>
      </p:sp>
    </p:spTree>
    <p:extLst>
      <p:ext uri="{BB962C8B-B14F-4D97-AF65-F5344CB8AC3E}">
        <p14:creationId xmlns:p14="http://schemas.microsoft.com/office/powerpoint/2010/main" val="1723362771"/>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E0E008-7335-5D6D-51F3-40825445B713}"/>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1411A516-3ACD-D2CF-7E66-984DC7239511}"/>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C5B5F2B5-134B-B203-9DC5-1F979095194C}"/>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CDF853B9-B87F-D2A0-EE64-616C3D75D426}"/>
              </a:ext>
            </a:extLst>
          </p:cNvPr>
          <p:cNvSpPr>
            <a:spLocks noGrp="1"/>
          </p:cNvSpPr>
          <p:nvPr>
            <p:ph type="dt" sz="half" idx="10"/>
          </p:nvPr>
        </p:nvSpPr>
        <p:spPr/>
        <p:txBody>
          <a:bodyPr/>
          <a:lstStyle/>
          <a:p>
            <a:fld id="{7DA2CEDE-2AB4-4FB8-9551-E0AA4222B1A3}" type="datetime1">
              <a:rPr lang="en-US" smtClean="0"/>
              <a:pPr/>
              <a:t>10/9/2026</a:t>
            </a:fld>
            <a:endParaRPr lang="en-US" dirty="0"/>
          </a:p>
        </p:txBody>
      </p:sp>
      <p:sp>
        <p:nvSpPr>
          <p:cNvPr id="6" name="Footer Placeholder 5">
            <a:extLst>
              <a:ext uri="{FF2B5EF4-FFF2-40B4-BE49-F238E27FC236}">
                <a16:creationId xmlns:a16="http://schemas.microsoft.com/office/drawing/2014/main" id="{5B0B46DA-4152-409F-6F3A-94BCAE594E70}"/>
              </a:ext>
            </a:extLst>
          </p:cNvPr>
          <p:cNvSpPr>
            <a:spLocks noGrp="1"/>
          </p:cNvSpPr>
          <p:nvPr>
            <p:ph type="ftr" sz="quarter" idx="11"/>
          </p:nvPr>
        </p:nvSpPr>
        <p:spPr/>
        <p:txBody>
          <a:bodyPr/>
          <a:lstStyle/>
          <a:p>
            <a:r>
              <a:rPr lang="en-US"/>
              <a:t>Sample Footer Text</a:t>
            </a:r>
            <a:endParaRPr lang="en-US" dirty="0"/>
          </a:p>
        </p:txBody>
      </p:sp>
      <p:sp>
        <p:nvSpPr>
          <p:cNvPr id="7" name="Slide Number Placeholder 6">
            <a:extLst>
              <a:ext uri="{FF2B5EF4-FFF2-40B4-BE49-F238E27FC236}">
                <a16:creationId xmlns:a16="http://schemas.microsoft.com/office/drawing/2014/main" id="{194C0093-8D6A-74D7-32AA-C8988BE48387}"/>
              </a:ext>
            </a:extLst>
          </p:cNvPr>
          <p:cNvSpPr>
            <a:spLocks noGrp="1"/>
          </p:cNvSpPr>
          <p:nvPr>
            <p:ph type="sldNum" sz="quarter" idx="12"/>
          </p:nvPr>
        </p:nvSpPr>
        <p:spPr/>
        <p:txBody>
          <a:bodyPr/>
          <a:lstStyle/>
          <a:p>
            <a:fld id="{5E0677F5-4A8A-4BF1-96BE-3BAE8FBAFE2E}" type="slidenum">
              <a:rPr lang="en-US" smtClean="0"/>
              <a:pPr/>
              <a:t>‹#›</a:t>
            </a:fld>
            <a:endParaRPr lang="en-US" dirty="0"/>
          </a:p>
        </p:txBody>
      </p:sp>
    </p:spTree>
    <p:extLst>
      <p:ext uri="{BB962C8B-B14F-4D97-AF65-F5344CB8AC3E}">
        <p14:creationId xmlns:p14="http://schemas.microsoft.com/office/powerpoint/2010/main" val="3686681720"/>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5DC595-8A34-049A-E88C-F1B0796B862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C5A25E86-9A13-A4C5-48E3-C322A19785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7D9B6EE-8E46-A30C-3CD9-C11A8D78A49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FD63FC1E-E0EC-C031-5E75-AECEECCB857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917F54B-BC3D-F5FF-DF8D-32E5C7ABDDA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B2193F43-7E95-AFCF-F6F9-770333F6C2B5}"/>
              </a:ext>
            </a:extLst>
          </p:cNvPr>
          <p:cNvSpPr>
            <a:spLocks noGrp="1"/>
          </p:cNvSpPr>
          <p:nvPr>
            <p:ph type="dt" sz="half" idx="10"/>
          </p:nvPr>
        </p:nvSpPr>
        <p:spPr/>
        <p:txBody>
          <a:bodyPr/>
          <a:lstStyle/>
          <a:p>
            <a:fld id="{7DA2CEDE-2AB4-4FB8-9551-E0AA4222B1A3}" type="datetime1">
              <a:rPr lang="en-US" smtClean="0"/>
              <a:pPr/>
              <a:t>10/9/2026</a:t>
            </a:fld>
            <a:endParaRPr lang="en-US" dirty="0"/>
          </a:p>
        </p:txBody>
      </p:sp>
      <p:sp>
        <p:nvSpPr>
          <p:cNvPr id="8" name="Footer Placeholder 7">
            <a:extLst>
              <a:ext uri="{FF2B5EF4-FFF2-40B4-BE49-F238E27FC236}">
                <a16:creationId xmlns:a16="http://schemas.microsoft.com/office/drawing/2014/main" id="{FD9EA14B-99AB-0B46-590A-E3E51ECD1476}"/>
              </a:ext>
            </a:extLst>
          </p:cNvPr>
          <p:cNvSpPr>
            <a:spLocks noGrp="1"/>
          </p:cNvSpPr>
          <p:nvPr>
            <p:ph type="ftr" sz="quarter" idx="11"/>
          </p:nvPr>
        </p:nvSpPr>
        <p:spPr/>
        <p:txBody>
          <a:bodyPr/>
          <a:lstStyle/>
          <a:p>
            <a:r>
              <a:rPr lang="en-US"/>
              <a:t>Sample Footer Text</a:t>
            </a:r>
            <a:endParaRPr lang="en-US" dirty="0"/>
          </a:p>
        </p:txBody>
      </p:sp>
      <p:sp>
        <p:nvSpPr>
          <p:cNvPr id="9" name="Slide Number Placeholder 8">
            <a:extLst>
              <a:ext uri="{FF2B5EF4-FFF2-40B4-BE49-F238E27FC236}">
                <a16:creationId xmlns:a16="http://schemas.microsoft.com/office/drawing/2014/main" id="{70F07791-D68B-3A4E-D704-9195ED133B33}"/>
              </a:ext>
            </a:extLst>
          </p:cNvPr>
          <p:cNvSpPr>
            <a:spLocks noGrp="1"/>
          </p:cNvSpPr>
          <p:nvPr>
            <p:ph type="sldNum" sz="quarter" idx="12"/>
          </p:nvPr>
        </p:nvSpPr>
        <p:spPr/>
        <p:txBody>
          <a:bodyPr/>
          <a:lstStyle/>
          <a:p>
            <a:fld id="{5E0677F5-4A8A-4BF1-96BE-3BAE8FBAFE2E}" type="slidenum">
              <a:rPr lang="en-US" smtClean="0"/>
              <a:pPr/>
              <a:t>‹#›</a:t>
            </a:fld>
            <a:endParaRPr lang="en-US" dirty="0"/>
          </a:p>
        </p:txBody>
      </p:sp>
    </p:spTree>
    <p:extLst>
      <p:ext uri="{BB962C8B-B14F-4D97-AF65-F5344CB8AC3E}">
        <p14:creationId xmlns:p14="http://schemas.microsoft.com/office/powerpoint/2010/main" val="3985965484"/>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1D3A56-1362-DE26-B213-84AE484E718C}"/>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57BD3978-2690-4422-D6A8-10D37F2BB36E}"/>
              </a:ext>
            </a:extLst>
          </p:cNvPr>
          <p:cNvSpPr>
            <a:spLocks noGrp="1"/>
          </p:cNvSpPr>
          <p:nvPr>
            <p:ph type="dt" sz="half" idx="10"/>
          </p:nvPr>
        </p:nvSpPr>
        <p:spPr/>
        <p:txBody>
          <a:bodyPr/>
          <a:lstStyle/>
          <a:p>
            <a:fld id="{16C42483-B3E3-4399-B6B2-4B1D067F8CE5}" type="datetime1">
              <a:rPr lang="en-US" smtClean="0"/>
              <a:t>10/9/2026</a:t>
            </a:fld>
            <a:endParaRPr lang="en-US"/>
          </a:p>
        </p:txBody>
      </p:sp>
      <p:sp>
        <p:nvSpPr>
          <p:cNvPr id="4" name="Footer Placeholder 3">
            <a:extLst>
              <a:ext uri="{FF2B5EF4-FFF2-40B4-BE49-F238E27FC236}">
                <a16:creationId xmlns:a16="http://schemas.microsoft.com/office/drawing/2014/main" id="{9B5D1DB9-FAD6-26FD-89D6-A1F921035B71}"/>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AFF26E66-4E51-1AC4-FA4F-E27337F1372D}"/>
              </a:ext>
            </a:extLst>
          </p:cNvPr>
          <p:cNvSpPr>
            <a:spLocks noGrp="1"/>
          </p:cNvSpPr>
          <p:nvPr>
            <p:ph type="sldNum" sz="quarter" idx="12"/>
          </p:nvPr>
        </p:nvSpPr>
        <p:spPr/>
        <p:txBody>
          <a:bodyPr/>
          <a:lstStyle/>
          <a:p>
            <a:fld id="{5E0677F5-4A8A-4BF1-96BE-3BAE8FBAFE2E}" type="slidenum">
              <a:rPr lang="en-US" smtClean="0"/>
              <a:t>‹#›</a:t>
            </a:fld>
            <a:endParaRPr lang="en-US"/>
          </a:p>
        </p:txBody>
      </p:sp>
    </p:spTree>
    <p:extLst>
      <p:ext uri="{BB962C8B-B14F-4D97-AF65-F5344CB8AC3E}">
        <p14:creationId xmlns:p14="http://schemas.microsoft.com/office/powerpoint/2010/main" val="2586997485"/>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FCA45A9-F472-6B0B-9DD3-902BED1B9F1E}"/>
              </a:ext>
            </a:extLst>
          </p:cNvPr>
          <p:cNvSpPr>
            <a:spLocks noGrp="1"/>
          </p:cNvSpPr>
          <p:nvPr>
            <p:ph type="dt" sz="half" idx="10"/>
          </p:nvPr>
        </p:nvSpPr>
        <p:spPr/>
        <p:txBody>
          <a:bodyPr/>
          <a:lstStyle/>
          <a:p>
            <a:fld id="{7DA2CEDE-2AB4-4FB8-9551-E0AA4222B1A3}" type="datetime1">
              <a:rPr lang="en-US" smtClean="0"/>
              <a:pPr/>
              <a:t>10/9/2026</a:t>
            </a:fld>
            <a:endParaRPr lang="en-US" dirty="0"/>
          </a:p>
        </p:txBody>
      </p:sp>
      <p:sp>
        <p:nvSpPr>
          <p:cNvPr id="3" name="Footer Placeholder 2">
            <a:extLst>
              <a:ext uri="{FF2B5EF4-FFF2-40B4-BE49-F238E27FC236}">
                <a16:creationId xmlns:a16="http://schemas.microsoft.com/office/drawing/2014/main" id="{AC2676FD-D46F-E20F-74E9-B7C01CF90616}"/>
              </a:ext>
            </a:extLst>
          </p:cNvPr>
          <p:cNvSpPr>
            <a:spLocks noGrp="1"/>
          </p:cNvSpPr>
          <p:nvPr>
            <p:ph type="ftr" sz="quarter" idx="11"/>
          </p:nvPr>
        </p:nvSpPr>
        <p:spPr/>
        <p:txBody>
          <a:bodyPr/>
          <a:lstStyle/>
          <a:p>
            <a:r>
              <a:rPr lang="en-US"/>
              <a:t>Sample Footer Text</a:t>
            </a:r>
            <a:endParaRPr lang="en-US" dirty="0"/>
          </a:p>
        </p:txBody>
      </p:sp>
      <p:sp>
        <p:nvSpPr>
          <p:cNvPr id="4" name="Slide Number Placeholder 3">
            <a:extLst>
              <a:ext uri="{FF2B5EF4-FFF2-40B4-BE49-F238E27FC236}">
                <a16:creationId xmlns:a16="http://schemas.microsoft.com/office/drawing/2014/main" id="{06943A84-0D38-7061-5949-3BBC32F44273}"/>
              </a:ext>
            </a:extLst>
          </p:cNvPr>
          <p:cNvSpPr>
            <a:spLocks noGrp="1"/>
          </p:cNvSpPr>
          <p:nvPr>
            <p:ph type="sldNum" sz="quarter" idx="12"/>
          </p:nvPr>
        </p:nvSpPr>
        <p:spPr/>
        <p:txBody>
          <a:bodyPr/>
          <a:lstStyle/>
          <a:p>
            <a:fld id="{5E0677F5-4A8A-4BF1-96BE-3BAE8FBAFE2E}" type="slidenum">
              <a:rPr lang="en-US" smtClean="0"/>
              <a:pPr/>
              <a:t>‹#›</a:t>
            </a:fld>
            <a:endParaRPr lang="en-US" dirty="0"/>
          </a:p>
        </p:txBody>
      </p:sp>
    </p:spTree>
    <p:extLst>
      <p:ext uri="{BB962C8B-B14F-4D97-AF65-F5344CB8AC3E}">
        <p14:creationId xmlns:p14="http://schemas.microsoft.com/office/powerpoint/2010/main" val="400898746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D19E70-242F-F94F-D5FD-1EBB3A72064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CEC73C4C-741C-53A7-A54B-403CED1FFA1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AE34787F-E816-C831-77FE-DE10B22FF99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AC005FC-DB3A-600C-FC5D-32AC1736F59B}"/>
              </a:ext>
            </a:extLst>
          </p:cNvPr>
          <p:cNvSpPr>
            <a:spLocks noGrp="1"/>
          </p:cNvSpPr>
          <p:nvPr>
            <p:ph type="dt" sz="half" idx="10"/>
          </p:nvPr>
        </p:nvSpPr>
        <p:spPr/>
        <p:txBody>
          <a:bodyPr/>
          <a:lstStyle/>
          <a:p>
            <a:fld id="{7DA2CEDE-2AB4-4FB8-9551-E0AA4222B1A3}" type="datetime1">
              <a:rPr lang="en-US" smtClean="0"/>
              <a:pPr/>
              <a:t>10/9/2026</a:t>
            </a:fld>
            <a:endParaRPr lang="en-US" dirty="0"/>
          </a:p>
        </p:txBody>
      </p:sp>
      <p:sp>
        <p:nvSpPr>
          <p:cNvPr id="6" name="Footer Placeholder 5">
            <a:extLst>
              <a:ext uri="{FF2B5EF4-FFF2-40B4-BE49-F238E27FC236}">
                <a16:creationId xmlns:a16="http://schemas.microsoft.com/office/drawing/2014/main" id="{E5C87DAA-36A3-F703-ED3D-4E3E5473FE5B}"/>
              </a:ext>
            </a:extLst>
          </p:cNvPr>
          <p:cNvSpPr>
            <a:spLocks noGrp="1"/>
          </p:cNvSpPr>
          <p:nvPr>
            <p:ph type="ftr" sz="quarter" idx="11"/>
          </p:nvPr>
        </p:nvSpPr>
        <p:spPr/>
        <p:txBody>
          <a:bodyPr/>
          <a:lstStyle/>
          <a:p>
            <a:r>
              <a:rPr lang="en-US"/>
              <a:t>Sample Footer Text</a:t>
            </a:r>
            <a:endParaRPr lang="en-US" dirty="0"/>
          </a:p>
        </p:txBody>
      </p:sp>
      <p:sp>
        <p:nvSpPr>
          <p:cNvPr id="7" name="Slide Number Placeholder 6">
            <a:extLst>
              <a:ext uri="{FF2B5EF4-FFF2-40B4-BE49-F238E27FC236}">
                <a16:creationId xmlns:a16="http://schemas.microsoft.com/office/drawing/2014/main" id="{3804B28E-DC87-E5FF-BE4B-8C71B9C4C401}"/>
              </a:ext>
            </a:extLst>
          </p:cNvPr>
          <p:cNvSpPr>
            <a:spLocks noGrp="1"/>
          </p:cNvSpPr>
          <p:nvPr>
            <p:ph type="sldNum" sz="quarter" idx="12"/>
          </p:nvPr>
        </p:nvSpPr>
        <p:spPr/>
        <p:txBody>
          <a:bodyPr/>
          <a:lstStyle/>
          <a:p>
            <a:fld id="{5E0677F5-4A8A-4BF1-96BE-3BAE8FBAFE2E}" type="slidenum">
              <a:rPr lang="en-US" smtClean="0"/>
              <a:pPr/>
              <a:t>‹#›</a:t>
            </a:fld>
            <a:endParaRPr lang="en-US" dirty="0"/>
          </a:p>
        </p:txBody>
      </p:sp>
    </p:spTree>
    <p:extLst>
      <p:ext uri="{BB962C8B-B14F-4D97-AF65-F5344CB8AC3E}">
        <p14:creationId xmlns:p14="http://schemas.microsoft.com/office/powerpoint/2010/main" val="2587793930"/>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F47A02-C7CD-CCAC-D382-290845C419B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C8D399D2-B38D-EE75-D6B4-E47A34D7F63A}"/>
              </a:ext>
            </a:extLst>
          </p:cNvPr>
          <p:cNvSpPr>
            <a:spLocks noGrp="1" noChangeAspect="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DB39658-311B-AD5E-F6AD-ED54B5DF95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98A22E5-F058-D2B0-E8A6-52C399142107}"/>
              </a:ext>
            </a:extLst>
          </p:cNvPr>
          <p:cNvSpPr>
            <a:spLocks noGrp="1"/>
          </p:cNvSpPr>
          <p:nvPr>
            <p:ph type="dt" sz="half" idx="10"/>
          </p:nvPr>
        </p:nvSpPr>
        <p:spPr/>
        <p:txBody>
          <a:bodyPr/>
          <a:lstStyle/>
          <a:p>
            <a:fld id="{7DA2CEDE-2AB4-4FB8-9551-E0AA4222B1A3}" type="datetime1">
              <a:rPr lang="en-US" smtClean="0"/>
              <a:pPr/>
              <a:t>10/9/2026</a:t>
            </a:fld>
            <a:endParaRPr lang="en-US" dirty="0"/>
          </a:p>
        </p:txBody>
      </p:sp>
      <p:sp>
        <p:nvSpPr>
          <p:cNvPr id="6" name="Footer Placeholder 5">
            <a:extLst>
              <a:ext uri="{FF2B5EF4-FFF2-40B4-BE49-F238E27FC236}">
                <a16:creationId xmlns:a16="http://schemas.microsoft.com/office/drawing/2014/main" id="{B282C312-CB73-0669-4A63-CEF7F036BC3F}"/>
              </a:ext>
            </a:extLst>
          </p:cNvPr>
          <p:cNvSpPr>
            <a:spLocks noGrp="1"/>
          </p:cNvSpPr>
          <p:nvPr>
            <p:ph type="ftr" sz="quarter" idx="11"/>
          </p:nvPr>
        </p:nvSpPr>
        <p:spPr/>
        <p:txBody>
          <a:bodyPr/>
          <a:lstStyle/>
          <a:p>
            <a:r>
              <a:rPr lang="en-US"/>
              <a:t>Sample Footer Text</a:t>
            </a:r>
            <a:endParaRPr lang="en-US" dirty="0"/>
          </a:p>
        </p:txBody>
      </p:sp>
      <p:sp>
        <p:nvSpPr>
          <p:cNvPr id="7" name="Slide Number Placeholder 6">
            <a:extLst>
              <a:ext uri="{FF2B5EF4-FFF2-40B4-BE49-F238E27FC236}">
                <a16:creationId xmlns:a16="http://schemas.microsoft.com/office/drawing/2014/main" id="{00831576-815D-A276-766F-489D9F63E181}"/>
              </a:ext>
            </a:extLst>
          </p:cNvPr>
          <p:cNvSpPr>
            <a:spLocks noGrp="1"/>
          </p:cNvSpPr>
          <p:nvPr>
            <p:ph type="sldNum" sz="quarter" idx="12"/>
          </p:nvPr>
        </p:nvSpPr>
        <p:spPr/>
        <p:txBody>
          <a:bodyPr/>
          <a:lstStyle/>
          <a:p>
            <a:fld id="{5E0677F5-4A8A-4BF1-96BE-3BAE8FBAFE2E}" type="slidenum">
              <a:rPr lang="en-US" smtClean="0"/>
              <a:pPr/>
              <a:t>‹#›</a:t>
            </a:fld>
            <a:endParaRPr lang="en-US" dirty="0"/>
          </a:p>
        </p:txBody>
      </p:sp>
    </p:spTree>
    <p:extLst>
      <p:ext uri="{BB962C8B-B14F-4D97-AF65-F5344CB8AC3E}">
        <p14:creationId xmlns:p14="http://schemas.microsoft.com/office/powerpoint/2010/main" val="498500301"/>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B022B2-CAE0-F7E6-FDD0-69C7CD103EDA}"/>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8F35853C-20A2-08ED-0BA7-7C8F851A8E6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156544C-686E-AA92-2881-B4A73D8F0A25}"/>
              </a:ext>
            </a:extLst>
          </p:cNvPr>
          <p:cNvSpPr>
            <a:spLocks noGrp="1"/>
          </p:cNvSpPr>
          <p:nvPr>
            <p:ph type="dt" sz="half" idx="10"/>
          </p:nvPr>
        </p:nvSpPr>
        <p:spPr/>
        <p:txBody>
          <a:bodyPr/>
          <a:lstStyle/>
          <a:p>
            <a:fld id="{7DA2CEDE-2AB4-4FB8-9551-E0AA4222B1A3}" type="datetime1">
              <a:rPr lang="en-US" smtClean="0"/>
              <a:pPr/>
              <a:t>10/9/2026</a:t>
            </a:fld>
            <a:endParaRPr lang="en-US" dirty="0"/>
          </a:p>
        </p:txBody>
      </p:sp>
      <p:sp>
        <p:nvSpPr>
          <p:cNvPr id="5" name="Footer Placeholder 4">
            <a:extLst>
              <a:ext uri="{FF2B5EF4-FFF2-40B4-BE49-F238E27FC236}">
                <a16:creationId xmlns:a16="http://schemas.microsoft.com/office/drawing/2014/main" id="{0F68ACC0-F7A6-1DB7-DE5B-A170D3F78BCD}"/>
              </a:ext>
            </a:extLst>
          </p:cNvPr>
          <p:cNvSpPr>
            <a:spLocks noGrp="1"/>
          </p:cNvSpPr>
          <p:nvPr>
            <p:ph type="ftr" sz="quarter" idx="11"/>
          </p:nvPr>
        </p:nvSpPr>
        <p:spPr/>
        <p:txBody>
          <a:bodyPr/>
          <a:lstStyle/>
          <a:p>
            <a:r>
              <a:rPr lang="en-US"/>
              <a:t>Sample Footer Text</a:t>
            </a:r>
            <a:endParaRPr lang="en-US" dirty="0"/>
          </a:p>
        </p:txBody>
      </p:sp>
      <p:sp>
        <p:nvSpPr>
          <p:cNvPr id="6" name="Slide Number Placeholder 5">
            <a:extLst>
              <a:ext uri="{FF2B5EF4-FFF2-40B4-BE49-F238E27FC236}">
                <a16:creationId xmlns:a16="http://schemas.microsoft.com/office/drawing/2014/main" id="{1A0534A7-5717-3970-816D-A70F0EE8C79B}"/>
              </a:ext>
            </a:extLst>
          </p:cNvPr>
          <p:cNvSpPr>
            <a:spLocks noGrp="1"/>
          </p:cNvSpPr>
          <p:nvPr>
            <p:ph type="sldNum" sz="quarter" idx="12"/>
          </p:nvPr>
        </p:nvSpPr>
        <p:spPr/>
        <p:txBody>
          <a:bodyPr/>
          <a:lstStyle/>
          <a:p>
            <a:fld id="{5E0677F5-4A8A-4BF1-96BE-3BAE8FBAFE2E}" type="slidenum">
              <a:rPr lang="en-US" smtClean="0"/>
              <a:pPr/>
              <a:t>‹#›</a:t>
            </a:fld>
            <a:endParaRPr lang="en-US" dirty="0"/>
          </a:p>
        </p:txBody>
      </p:sp>
    </p:spTree>
    <p:extLst>
      <p:ext uri="{BB962C8B-B14F-4D97-AF65-F5344CB8AC3E}">
        <p14:creationId xmlns:p14="http://schemas.microsoft.com/office/powerpoint/2010/main" val="3866179526"/>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8A2D9E0-21C4-0105-8AD5-46A7B340B6B8}"/>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ED8A3231-1C4A-016D-01E4-188521565DA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AF79D09-2AC3-E15D-14DD-39750E497183}"/>
              </a:ext>
            </a:extLst>
          </p:cNvPr>
          <p:cNvSpPr>
            <a:spLocks noGrp="1"/>
          </p:cNvSpPr>
          <p:nvPr>
            <p:ph type="dt" sz="half" idx="10"/>
          </p:nvPr>
        </p:nvSpPr>
        <p:spPr/>
        <p:txBody>
          <a:bodyPr/>
          <a:lstStyle/>
          <a:p>
            <a:fld id="{7DA2CEDE-2AB4-4FB8-9551-E0AA4222B1A3}" type="datetime1">
              <a:rPr lang="en-US" smtClean="0"/>
              <a:pPr/>
              <a:t>10/9/2026</a:t>
            </a:fld>
            <a:endParaRPr lang="en-US" dirty="0"/>
          </a:p>
        </p:txBody>
      </p:sp>
      <p:sp>
        <p:nvSpPr>
          <p:cNvPr id="5" name="Footer Placeholder 4">
            <a:extLst>
              <a:ext uri="{FF2B5EF4-FFF2-40B4-BE49-F238E27FC236}">
                <a16:creationId xmlns:a16="http://schemas.microsoft.com/office/drawing/2014/main" id="{C28E144A-D6B2-F4EF-E847-CACC47BCF6E2}"/>
              </a:ext>
            </a:extLst>
          </p:cNvPr>
          <p:cNvSpPr>
            <a:spLocks noGrp="1"/>
          </p:cNvSpPr>
          <p:nvPr>
            <p:ph type="ftr" sz="quarter" idx="11"/>
          </p:nvPr>
        </p:nvSpPr>
        <p:spPr/>
        <p:txBody>
          <a:bodyPr/>
          <a:lstStyle/>
          <a:p>
            <a:r>
              <a:rPr lang="en-US"/>
              <a:t>Sample Footer Text</a:t>
            </a:r>
            <a:endParaRPr lang="en-US" dirty="0"/>
          </a:p>
        </p:txBody>
      </p:sp>
      <p:sp>
        <p:nvSpPr>
          <p:cNvPr id="6" name="Slide Number Placeholder 5">
            <a:extLst>
              <a:ext uri="{FF2B5EF4-FFF2-40B4-BE49-F238E27FC236}">
                <a16:creationId xmlns:a16="http://schemas.microsoft.com/office/drawing/2014/main" id="{44944292-BF93-623A-3017-75796558F380}"/>
              </a:ext>
            </a:extLst>
          </p:cNvPr>
          <p:cNvSpPr>
            <a:spLocks noGrp="1"/>
          </p:cNvSpPr>
          <p:nvPr>
            <p:ph type="sldNum" sz="quarter" idx="12"/>
          </p:nvPr>
        </p:nvSpPr>
        <p:spPr/>
        <p:txBody>
          <a:bodyPr/>
          <a:lstStyle/>
          <a:p>
            <a:fld id="{5E0677F5-4A8A-4BF1-96BE-3BAE8FBAFE2E}" type="slidenum">
              <a:rPr lang="en-US" smtClean="0"/>
              <a:pPr/>
              <a:t>‹#›</a:t>
            </a:fld>
            <a:endParaRPr lang="en-US" dirty="0"/>
          </a:p>
        </p:txBody>
      </p:sp>
    </p:spTree>
    <p:extLst>
      <p:ext uri="{BB962C8B-B14F-4D97-AF65-F5344CB8AC3E}">
        <p14:creationId xmlns:p14="http://schemas.microsoft.com/office/powerpoint/2010/main" val="1106748713"/>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18603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450F30-D7FD-51A5-F303-575EEF286EF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A91A4E7-6316-19BB-8B63-23E56F388FE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65D2F0F-9FD1-6ED1-C726-2AB45BE6BB9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DA2CEDE-2AB4-4FB8-9551-E0AA4222B1A3}" type="datetime1">
              <a:rPr lang="en-US" smtClean="0"/>
              <a:pPr/>
              <a:t>10/9/2026</a:t>
            </a:fld>
            <a:endParaRPr lang="en-US" dirty="0"/>
          </a:p>
        </p:txBody>
      </p:sp>
      <p:sp>
        <p:nvSpPr>
          <p:cNvPr id="5" name="Footer Placeholder 4">
            <a:extLst>
              <a:ext uri="{FF2B5EF4-FFF2-40B4-BE49-F238E27FC236}">
                <a16:creationId xmlns:a16="http://schemas.microsoft.com/office/drawing/2014/main" id="{B482B6FA-2280-9E73-FD9A-77BE1F0F67A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r>
              <a:rPr lang="en-US"/>
              <a:t>Sample Footer Text</a:t>
            </a:r>
            <a:endParaRPr lang="en-US" dirty="0"/>
          </a:p>
        </p:txBody>
      </p:sp>
      <p:sp>
        <p:nvSpPr>
          <p:cNvPr id="6" name="Slide Number Placeholder 5">
            <a:extLst>
              <a:ext uri="{FF2B5EF4-FFF2-40B4-BE49-F238E27FC236}">
                <a16:creationId xmlns:a16="http://schemas.microsoft.com/office/drawing/2014/main" id="{E1D39116-13CD-F4B9-D746-4C159D65BFF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E0677F5-4A8A-4BF1-96BE-3BAE8FBAFE2E}" type="slidenum">
              <a:rPr lang="en-US" smtClean="0"/>
              <a:pPr/>
              <a:t>‹#›</a:t>
            </a:fld>
            <a:endParaRPr lang="en-US" dirty="0"/>
          </a:p>
        </p:txBody>
      </p:sp>
    </p:spTree>
    <p:extLst>
      <p:ext uri="{BB962C8B-B14F-4D97-AF65-F5344CB8AC3E}">
        <p14:creationId xmlns:p14="http://schemas.microsoft.com/office/powerpoint/2010/main" val="3350664578"/>
      </p:ext>
    </p:extLst>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 id="2147483733" r:id="rId1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Arial"/>
          <a:cs typeface="Arial"/>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Arial"/>
          <a:cs typeface="Arial"/>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Arial"/>
          <a:cs typeface="Arial"/>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Arial"/>
          <a:cs typeface="Arial"/>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Arial"/>
          <a:cs typeface="Arial"/>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Arial"/>
          <a:cs typeface="Arial"/>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Arial"/>
          <a:cs typeface="Arial"/>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Arial"/>
          <a:cs typeface="Arial"/>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Arial"/>
          <a:cs typeface="Arial"/>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Arial"/>
          <a:cs typeface="Arial"/>
        </a:defRPr>
      </a:lvl9pPr>
    </p:bodyStyle>
    <p:otherStyle>
      <a:defPPr>
        <a:defRPr lang="en-US"/>
      </a:defPPr>
      <a:lvl1pPr marL="0" algn="l" defTabSz="914400" rtl="0" eaLnBrk="1" latinLnBrk="0" hangingPunct="1">
        <a:defRPr sz="1800" kern="1200">
          <a:solidFill>
            <a:schemeClr val="tx1"/>
          </a:solidFill>
          <a:latin typeface="+mn-lt"/>
          <a:ea typeface="Arial"/>
          <a:cs typeface="Arial"/>
        </a:defRPr>
      </a:lvl1pPr>
      <a:lvl2pPr marL="457200" algn="l" defTabSz="914400" rtl="0" eaLnBrk="1" latinLnBrk="0" hangingPunct="1">
        <a:defRPr sz="1800" kern="1200">
          <a:solidFill>
            <a:schemeClr val="tx1"/>
          </a:solidFill>
          <a:latin typeface="+mn-lt"/>
          <a:ea typeface="Arial"/>
          <a:cs typeface="Arial"/>
        </a:defRPr>
      </a:lvl2pPr>
      <a:lvl3pPr marL="914400" algn="l" defTabSz="914400" rtl="0" eaLnBrk="1" latinLnBrk="0" hangingPunct="1">
        <a:defRPr sz="1800" kern="1200">
          <a:solidFill>
            <a:schemeClr val="tx1"/>
          </a:solidFill>
          <a:latin typeface="+mn-lt"/>
          <a:ea typeface="Arial"/>
          <a:cs typeface="Arial"/>
        </a:defRPr>
      </a:lvl3pPr>
      <a:lvl4pPr marL="1371600" algn="l" defTabSz="914400" rtl="0" eaLnBrk="1" latinLnBrk="0" hangingPunct="1">
        <a:defRPr sz="1800" kern="1200">
          <a:solidFill>
            <a:schemeClr val="tx1"/>
          </a:solidFill>
          <a:latin typeface="+mn-lt"/>
          <a:ea typeface="Arial"/>
          <a:cs typeface="Arial"/>
        </a:defRPr>
      </a:lvl4pPr>
      <a:lvl5pPr marL="1828800" algn="l" defTabSz="914400" rtl="0" eaLnBrk="1" latinLnBrk="0" hangingPunct="1">
        <a:defRPr sz="1800" kern="1200">
          <a:solidFill>
            <a:schemeClr val="tx1"/>
          </a:solidFill>
          <a:latin typeface="+mn-lt"/>
          <a:ea typeface="Arial"/>
          <a:cs typeface="Arial"/>
        </a:defRPr>
      </a:lvl5pPr>
      <a:lvl6pPr marL="2286000" algn="l" defTabSz="914400" rtl="0" eaLnBrk="1" latinLnBrk="0" hangingPunct="1">
        <a:defRPr sz="1800" kern="1200">
          <a:solidFill>
            <a:schemeClr val="tx1"/>
          </a:solidFill>
          <a:latin typeface="+mn-lt"/>
          <a:ea typeface="Arial"/>
          <a:cs typeface="Arial"/>
        </a:defRPr>
      </a:lvl6pPr>
      <a:lvl7pPr marL="2743200" algn="l" defTabSz="914400" rtl="0" eaLnBrk="1" latinLnBrk="0" hangingPunct="1">
        <a:defRPr sz="1800" kern="1200">
          <a:solidFill>
            <a:schemeClr val="tx1"/>
          </a:solidFill>
          <a:latin typeface="+mn-lt"/>
          <a:ea typeface="Arial"/>
          <a:cs typeface="Arial"/>
        </a:defRPr>
      </a:lvl7pPr>
      <a:lvl8pPr marL="3200400" algn="l" defTabSz="914400" rtl="0" eaLnBrk="1" latinLnBrk="0" hangingPunct="1">
        <a:defRPr sz="1800" kern="1200">
          <a:solidFill>
            <a:schemeClr val="tx1"/>
          </a:solidFill>
          <a:latin typeface="+mn-lt"/>
          <a:ea typeface="Arial"/>
          <a:cs typeface="Arial"/>
        </a:defRPr>
      </a:lvl8pPr>
      <a:lvl9pPr marL="3657600" algn="l" defTabSz="914400" rtl="0" eaLnBrk="1" latinLnBrk="0" hangingPunct="1">
        <a:defRPr sz="1800" kern="1200">
          <a:solidFill>
            <a:schemeClr val="tx1"/>
          </a:solidFill>
          <a:latin typeface="+mn-lt"/>
          <a:ea typeface="Arial"/>
          <a:cs typeface="Arial"/>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3.jpg"/><Relationship Id="rId7"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6.jpg"/><Relationship Id="rId5" Type="http://schemas.openxmlformats.org/officeDocument/2006/relationships/image" Target="../media/image5.jpg"/><Relationship Id="rId4" Type="http://schemas.openxmlformats.org/officeDocument/2006/relationships/image" Target="../media/image4.jpg"/></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12.xml"/><Relationship Id="rId5" Type="http://schemas.openxmlformats.org/officeDocument/2006/relationships/image" Target="../media/image11.jpg"/><Relationship Id="rId4" Type="http://schemas.openxmlformats.org/officeDocument/2006/relationships/image" Target="../media/image10.jp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image" Target="../media/image15.jpg"/><Relationship Id="rId7" Type="http://schemas.openxmlformats.org/officeDocument/2006/relationships/image" Target="../media/image19.jpg"/><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image" Target="../media/image18.jpg"/><Relationship Id="rId5" Type="http://schemas.openxmlformats.org/officeDocument/2006/relationships/image" Target="../media/image17.jpg"/><Relationship Id="rId4" Type="http://schemas.openxmlformats.org/officeDocument/2006/relationships/image" Target="../media/image16.jp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Picture 28">
            <a:extLst>
              <a:ext uri="{FF2B5EF4-FFF2-40B4-BE49-F238E27FC236}">
                <a16:creationId xmlns:a16="http://schemas.microsoft.com/office/drawing/2014/main" id="{5EF143F4-58D5-5A7A-E852-E7AA2E4A9227}"/>
              </a:ext>
            </a:extLst>
          </p:cNvPr>
          <p:cNvPicPr>
            <a:picLocks noChangeAspect="1"/>
          </p:cNvPicPr>
          <p:nvPr/>
        </p:nvPicPr>
        <p:blipFill>
          <a:blip r:embed="rId3"/>
          <a:stretch>
            <a:fillRect/>
          </a:stretch>
        </p:blipFill>
        <p:spPr>
          <a:xfrm>
            <a:off x="0" y="0"/>
            <a:ext cx="12192000" cy="6858000"/>
          </a:xfrm>
          <a:prstGeom prst="rect">
            <a:avLst/>
          </a:prstGeom>
          <a:solidFill>
            <a:schemeClr val="tx1"/>
          </a:solidFill>
        </p:spPr>
      </p:pic>
      <p:sp>
        <p:nvSpPr>
          <p:cNvPr id="2" name="Shape 0"/>
          <p:cNvSpPr/>
          <p:nvPr/>
        </p:nvSpPr>
        <p:spPr>
          <a:xfrm>
            <a:off x="0" y="0"/>
            <a:ext cx="195072" cy="6858000"/>
          </a:xfrm>
          <a:prstGeom prst="rect">
            <a:avLst/>
          </a:prstGeom>
          <a:solidFill>
            <a:schemeClr val="accent1"/>
          </a:solidFill>
          <a:ln/>
        </p:spPr>
        <p:txBody>
          <a:bodyPr/>
          <a:lstStyle/>
          <a:p>
            <a:endParaRPr lang="en-GB" sz="2400"/>
          </a:p>
        </p:txBody>
      </p:sp>
      <p:sp>
        <p:nvSpPr>
          <p:cNvPr id="5" name="Text 3"/>
          <p:cNvSpPr/>
          <p:nvPr/>
        </p:nvSpPr>
        <p:spPr>
          <a:xfrm>
            <a:off x="2248677" y="677399"/>
            <a:ext cx="7694645" cy="1295112"/>
          </a:xfrm>
          <a:prstGeom prst="rect">
            <a:avLst/>
          </a:prstGeom>
          <a:solidFill>
            <a:schemeClr val="accent6">
              <a:alpha val="86000"/>
            </a:schemeClr>
          </a:solidFill>
          <a:ln>
            <a:solidFill>
              <a:schemeClr val="accent6"/>
            </a:solidFill>
          </a:ln>
        </p:spPr>
        <p:txBody>
          <a:bodyPr wrap="square" lIns="0" tIns="0" rIns="0" bIns="0" rtlCol="0" anchor="ctr"/>
          <a:lstStyle/>
          <a:p>
            <a:pPr algn="ctr"/>
            <a:r>
              <a:rPr lang="en-US" sz="4000" b="1" dirty="0">
                <a:latin typeface="Arial" panose="020B0604020202020204" pitchFamily="34" charset="0"/>
                <a:ea typeface="Arial" pitchFamily="34" charset="-122"/>
                <a:cs typeface="Arial" panose="020B0604020202020204" pitchFamily="34" charset="0"/>
              </a:rPr>
              <a:t>Different Information Systems</a:t>
            </a:r>
            <a:endParaRPr lang="en-US" sz="4000" dirty="0">
              <a:latin typeface="Arial" panose="020B0604020202020204" pitchFamily="34" charset="0"/>
              <a:cs typeface="Arial" panose="020B0604020202020204" pitchFamily="34" charset="0"/>
            </a:endParaRPr>
          </a:p>
        </p:txBody>
      </p:sp>
      <p:sp>
        <p:nvSpPr>
          <p:cNvPr id="6" name="Text 4"/>
          <p:cNvSpPr/>
          <p:nvPr/>
        </p:nvSpPr>
        <p:spPr>
          <a:xfrm>
            <a:off x="609600" y="4077043"/>
            <a:ext cx="10972800" cy="341376"/>
          </a:xfrm>
          <a:prstGeom prst="rect">
            <a:avLst/>
          </a:prstGeom>
          <a:solidFill>
            <a:schemeClr val="accent6"/>
          </a:solidFill>
          <a:ln/>
        </p:spPr>
        <p:txBody>
          <a:bodyPr wrap="square" lIns="0" tIns="0" rIns="0" bIns="0" rtlCol="0" anchor="ctr"/>
          <a:lstStyle/>
          <a:p>
            <a:pPr algn="ctr"/>
            <a:r>
              <a:rPr lang="en-US" sz="1733" dirty="0">
                <a:latin typeface="Arial" panose="020B0604020202020204" pitchFamily="34" charset="0"/>
                <a:ea typeface="Arial" pitchFamily="34" charset="-122"/>
                <a:cs typeface="Arial" panose="020B0604020202020204" pitchFamily="34" charset="0"/>
              </a:rPr>
              <a:t>LCLM 5004  - Managing Business Information  -  Component 1  -  Group Presentation</a:t>
            </a:r>
            <a:endParaRPr lang="en-US" sz="1733" dirty="0">
              <a:latin typeface="Arial" panose="020B0604020202020204" pitchFamily="34" charset="0"/>
              <a:cs typeface="Arial" panose="020B0604020202020204" pitchFamily="34" charset="0"/>
            </a:endParaRPr>
          </a:p>
        </p:txBody>
      </p:sp>
      <p:sp>
        <p:nvSpPr>
          <p:cNvPr id="7" name="Shape 5"/>
          <p:cNvSpPr/>
          <p:nvPr/>
        </p:nvSpPr>
        <p:spPr>
          <a:xfrm>
            <a:off x="652272" y="4742688"/>
            <a:ext cx="2633472" cy="1889760"/>
          </a:xfrm>
          <a:prstGeom prst="rect">
            <a:avLst/>
          </a:prstGeom>
          <a:solidFill>
            <a:srgbClr val="1A1216"/>
          </a:solidFill>
          <a:ln/>
        </p:spPr>
        <p:txBody>
          <a:bodyPr/>
          <a:lstStyle/>
          <a:p>
            <a:endParaRPr lang="en-GB" sz="2400"/>
          </a:p>
        </p:txBody>
      </p:sp>
      <p:sp>
        <p:nvSpPr>
          <p:cNvPr id="8" name="Shape 6"/>
          <p:cNvSpPr/>
          <p:nvPr/>
        </p:nvSpPr>
        <p:spPr>
          <a:xfrm>
            <a:off x="652272" y="4660766"/>
            <a:ext cx="2633472" cy="85344"/>
          </a:xfrm>
          <a:prstGeom prst="rect">
            <a:avLst/>
          </a:prstGeom>
          <a:solidFill>
            <a:schemeClr val="accent1"/>
          </a:solidFill>
          <a:ln/>
        </p:spPr>
        <p:txBody>
          <a:bodyPr/>
          <a:lstStyle/>
          <a:p>
            <a:endParaRPr lang="en-GB" sz="2400"/>
          </a:p>
        </p:txBody>
      </p:sp>
      <p:sp>
        <p:nvSpPr>
          <p:cNvPr id="9" name="Text 7"/>
          <p:cNvSpPr/>
          <p:nvPr/>
        </p:nvSpPr>
        <p:spPr>
          <a:xfrm>
            <a:off x="774192" y="4644406"/>
            <a:ext cx="2389632" cy="512064"/>
          </a:xfrm>
          <a:prstGeom prst="rect">
            <a:avLst/>
          </a:prstGeom>
          <a:noFill/>
          <a:ln/>
        </p:spPr>
        <p:txBody>
          <a:bodyPr wrap="square" lIns="0" tIns="0" rIns="0" bIns="0" rtlCol="0" anchor="ctr"/>
          <a:lstStyle/>
          <a:p>
            <a:r>
              <a:rPr lang="en-US" sz="1600" b="1" dirty="0">
                <a:solidFill>
                  <a:srgbClr val="FFFFFF"/>
                </a:solidFill>
                <a:latin typeface="Arial" panose="020B0604020202020204" pitchFamily="34" charset="0"/>
                <a:ea typeface="Arial" pitchFamily="34" charset="-122"/>
                <a:cs typeface="Arial" panose="020B0604020202020204" pitchFamily="34" charset="0"/>
              </a:rPr>
              <a:t>Mick Lowe</a:t>
            </a:r>
            <a:endParaRPr lang="en-US" sz="1600" dirty="0">
              <a:latin typeface="Arial" panose="020B0604020202020204" pitchFamily="34" charset="0"/>
              <a:cs typeface="Arial" panose="020B0604020202020204" pitchFamily="34" charset="0"/>
            </a:endParaRPr>
          </a:p>
        </p:txBody>
      </p:sp>
      <p:sp>
        <p:nvSpPr>
          <p:cNvPr id="10" name="Text 8"/>
          <p:cNvSpPr/>
          <p:nvPr/>
        </p:nvSpPr>
        <p:spPr>
          <a:xfrm>
            <a:off x="792480" y="5291577"/>
            <a:ext cx="2389632" cy="268224"/>
          </a:xfrm>
          <a:prstGeom prst="rect">
            <a:avLst/>
          </a:prstGeom>
          <a:noFill/>
          <a:ln/>
        </p:spPr>
        <p:txBody>
          <a:bodyPr wrap="square" lIns="0" tIns="0" rIns="0" bIns="0" rtlCol="0" anchor="ctr"/>
          <a:lstStyle/>
          <a:p>
            <a:r>
              <a:rPr lang="en-US" sz="1467" dirty="0">
                <a:solidFill>
                  <a:schemeClr val="accent1"/>
                </a:solidFill>
                <a:latin typeface="Arial" panose="020B0604020202020204" pitchFamily="34" charset="0"/>
                <a:ea typeface="Arial" pitchFamily="34" charset="-122"/>
                <a:cs typeface="Arial" panose="020B0604020202020204" pitchFamily="34" charset="0"/>
              </a:rPr>
              <a:t>2434734</a:t>
            </a:r>
            <a:endParaRPr lang="en-US" sz="1467" dirty="0">
              <a:solidFill>
                <a:schemeClr val="accent1"/>
              </a:solidFill>
              <a:latin typeface="Arial" panose="020B0604020202020204" pitchFamily="34" charset="0"/>
              <a:cs typeface="Arial" panose="020B0604020202020204" pitchFamily="34" charset="0"/>
            </a:endParaRPr>
          </a:p>
        </p:txBody>
      </p:sp>
      <p:sp>
        <p:nvSpPr>
          <p:cNvPr id="11" name="Text 9"/>
          <p:cNvSpPr/>
          <p:nvPr/>
        </p:nvSpPr>
        <p:spPr>
          <a:xfrm>
            <a:off x="774192" y="5742432"/>
            <a:ext cx="2389632" cy="670560"/>
          </a:xfrm>
          <a:prstGeom prst="rect">
            <a:avLst/>
          </a:prstGeom>
          <a:noFill/>
          <a:ln/>
        </p:spPr>
        <p:txBody>
          <a:bodyPr wrap="square" lIns="0" tIns="0" rIns="0" bIns="0" rtlCol="0" anchor="ctr"/>
          <a:lstStyle/>
          <a:p>
            <a:r>
              <a:rPr lang="en-US" sz="1467" dirty="0">
                <a:solidFill>
                  <a:srgbClr val="B4B4B8"/>
                </a:solidFill>
                <a:latin typeface="Arial" panose="020B0604020202020204" pitchFamily="34" charset="0"/>
                <a:ea typeface="Arial" pitchFamily="34" charset="-122"/>
                <a:cs typeface="Arial" panose="020B0604020202020204" pitchFamily="34" charset="0"/>
              </a:rPr>
              <a:t>Introduce systems</a:t>
            </a:r>
            <a:endParaRPr lang="en-US" sz="1467" dirty="0">
              <a:latin typeface="Arial" panose="020B0604020202020204" pitchFamily="34" charset="0"/>
              <a:cs typeface="Arial" panose="020B0604020202020204" pitchFamily="34" charset="0"/>
            </a:endParaRPr>
          </a:p>
        </p:txBody>
      </p:sp>
      <p:sp>
        <p:nvSpPr>
          <p:cNvPr id="12" name="Shape 10"/>
          <p:cNvSpPr/>
          <p:nvPr/>
        </p:nvSpPr>
        <p:spPr>
          <a:xfrm>
            <a:off x="3407664" y="4742688"/>
            <a:ext cx="2633472" cy="1889760"/>
          </a:xfrm>
          <a:prstGeom prst="rect">
            <a:avLst/>
          </a:prstGeom>
          <a:solidFill>
            <a:srgbClr val="1A1216"/>
          </a:solidFill>
          <a:ln/>
        </p:spPr>
        <p:txBody>
          <a:bodyPr/>
          <a:lstStyle/>
          <a:p>
            <a:endParaRPr lang="en-GB" sz="2400" dirty="0"/>
          </a:p>
        </p:txBody>
      </p:sp>
      <p:sp>
        <p:nvSpPr>
          <p:cNvPr id="13" name="Shape 11"/>
          <p:cNvSpPr/>
          <p:nvPr/>
        </p:nvSpPr>
        <p:spPr>
          <a:xfrm>
            <a:off x="3407664" y="4660766"/>
            <a:ext cx="2633472" cy="85344"/>
          </a:xfrm>
          <a:prstGeom prst="rect">
            <a:avLst/>
          </a:prstGeom>
          <a:solidFill>
            <a:schemeClr val="accent1"/>
          </a:solidFill>
          <a:ln/>
        </p:spPr>
        <p:txBody>
          <a:bodyPr/>
          <a:lstStyle/>
          <a:p>
            <a:endParaRPr lang="en-GB" sz="2400"/>
          </a:p>
        </p:txBody>
      </p:sp>
      <p:sp>
        <p:nvSpPr>
          <p:cNvPr id="14" name="Text 12"/>
          <p:cNvSpPr/>
          <p:nvPr/>
        </p:nvSpPr>
        <p:spPr>
          <a:xfrm>
            <a:off x="3529584" y="4644406"/>
            <a:ext cx="2389632" cy="512064"/>
          </a:xfrm>
          <a:prstGeom prst="rect">
            <a:avLst/>
          </a:prstGeom>
          <a:noFill/>
          <a:ln/>
        </p:spPr>
        <p:txBody>
          <a:bodyPr wrap="square" lIns="0" tIns="0" rIns="0" bIns="0" rtlCol="0" anchor="ctr"/>
          <a:lstStyle/>
          <a:p>
            <a:r>
              <a:rPr lang="en-US" sz="1600" b="1" dirty="0">
                <a:solidFill>
                  <a:srgbClr val="FFFFFF"/>
                </a:solidFill>
                <a:latin typeface="Arial" panose="020B0604020202020204" pitchFamily="34" charset="0"/>
                <a:ea typeface="Arial" pitchFamily="34" charset="-122"/>
                <a:cs typeface="Arial" panose="020B0604020202020204" pitchFamily="34" charset="0"/>
              </a:rPr>
              <a:t>Ana-Maria Ismail</a:t>
            </a:r>
            <a:endParaRPr lang="en-US" sz="1600" dirty="0">
              <a:latin typeface="Arial" panose="020B0604020202020204" pitchFamily="34" charset="0"/>
              <a:cs typeface="Arial" panose="020B0604020202020204" pitchFamily="34" charset="0"/>
            </a:endParaRPr>
          </a:p>
        </p:txBody>
      </p:sp>
      <p:sp>
        <p:nvSpPr>
          <p:cNvPr id="15" name="Text 13"/>
          <p:cNvSpPr/>
          <p:nvPr/>
        </p:nvSpPr>
        <p:spPr>
          <a:xfrm>
            <a:off x="3572256" y="5267068"/>
            <a:ext cx="2389632" cy="268224"/>
          </a:xfrm>
          <a:prstGeom prst="rect">
            <a:avLst/>
          </a:prstGeom>
          <a:noFill/>
          <a:ln/>
        </p:spPr>
        <p:txBody>
          <a:bodyPr wrap="square" lIns="0" tIns="0" rIns="0" bIns="0" rtlCol="0" anchor="ctr"/>
          <a:lstStyle/>
          <a:p>
            <a:r>
              <a:rPr lang="en-US" sz="1467" dirty="0">
                <a:solidFill>
                  <a:schemeClr val="accent1"/>
                </a:solidFill>
                <a:latin typeface="Arial" panose="020B0604020202020204" pitchFamily="34" charset="0"/>
                <a:ea typeface="Arial" pitchFamily="34" charset="-122"/>
                <a:cs typeface="Arial" panose="020B0604020202020204" pitchFamily="34" charset="0"/>
              </a:rPr>
              <a:t>2435354</a:t>
            </a:r>
            <a:endParaRPr lang="en-US" sz="1467" dirty="0">
              <a:solidFill>
                <a:schemeClr val="accent1"/>
              </a:solidFill>
              <a:latin typeface="Arial" panose="020B0604020202020204" pitchFamily="34" charset="0"/>
              <a:cs typeface="Arial" panose="020B0604020202020204" pitchFamily="34" charset="0"/>
            </a:endParaRPr>
          </a:p>
        </p:txBody>
      </p:sp>
      <p:sp>
        <p:nvSpPr>
          <p:cNvPr id="16" name="Text 14"/>
          <p:cNvSpPr/>
          <p:nvPr/>
        </p:nvSpPr>
        <p:spPr>
          <a:xfrm>
            <a:off x="3529584" y="5687568"/>
            <a:ext cx="2389632" cy="670560"/>
          </a:xfrm>
          <a:prstGeom prst="rect">
            <a:avLst/>
          </a:prstGeom>
          <a:noFill/>
          <a:ln/>
        </p:spPr>
        <p:txBody>
          <a:bodyPr wrap="square" lIns="0" tIns="0" rIns="0" bIns="0" rtlCol="0" anchor="ctr"/>
          <a:lstStyle/>
          <a:p>
            <a:r>
              <a:rPr lang="en-US" sz="1467" dirty="0">
                <a:solidFill>
                  <a:srgbClr val="B4B4B8"/>
                </a:solidFill>
                <a:latin typeface="Arial" pitchFamily="34" charset="0"/>
                <a:ea typeface="Arial" pitchFamily="34" charset="-122"/>
                <a:cs typeface="Arial" pitchFamily="34" charset="-120"/>
              </a:rPr>
              <a:t>Analyse and compare</a:t>
            </a:r>
            <a:endParaRPr lang="en-US" sz="1467" dirty="0"/>
          </a:p>
        </p:txBody>
      </p:sp>
      <p:sp>
        <p:nvSpPr>
          <p:cNvPr id="17" name="Shape 15"/>
          <p:cNvSpPr/>
          <p:nvPr/>
        </p:nvSpPr>
        <p:spPr>
          <a:xfrm>
            <a:off x="6220968" y="4742688"/>
            <a:ext cx="2633472" cy="1889760"/>
          </a:xfrm>
          <a:prstGeom prst="rect">
            <a:avLst/>
          </a:prstGeom>
          <a:solidFill>
            <a:srgbClr val="1A1216"/>
          </a:solidFill>
          <a:ln/>
        </p:spPr>
        <p:txBody>
          <a:bodyPr/>
          <a:lstStyle/>
          <a:p>
            <a:endParaRPr lang="en-GB" sz="2400" dirty="0"/>
          </a:p>
        </p:txBody>
      </p:sp>
      <p:sp>
        <p:nvSpPr>
          <p:cNvPr id="18" name="Shape 16"/>
          <p:cNvSpPr/>
          <p:nvPr/>
        </p:nvSpPr>
        <p:spPr>
          <a:xfrm>
            <a:off x="6220968" y="4657344"/>
            <a:ext cx="2633472" cy="88766"/>
          </a:xfrm>
          <a:prstGeom prst="rect">
            <a:avLst/>
          </a:prstGeom>
          <a:solidFill>
            <a:schemeClr val="accent1"/>
          </a:solidFill>
          <a:ln/>
        </p:spPr>
        <p:txBody>
          <a:bodyPr/>
          <a:lstStyle/>
          <a:p>
            <a:endParaRPr lang="en-GB" sz="2400"/>
          </a:p>
        </p:txBody>
      </p:sp>
      <p:sp>
        <p:nvSpPr>
          <p:cNvPr id="19" name="Text 17"/>
          <p:cNvSpPr/>
          <p:nvPr/>
        </p:nvSpPr>
        <p:spPr>
          <a:xfrm>
            <a:off x="6318504" y="4643660"/>
            <a:ext cx="2389632" cy="512064"/>
          </a:xfrm>
          <a:prstGeom prst="rect">
            <a:avLst/>
          </a:prstGeom>
          <a:noFill/>
          <a:ln/>
        </p:spPr>
        <p:txBody>
          <a:bodyPr wrap="square" lIns="0" tIns="0" rIns="0" bIns="0" rtlCol="0" anchor="ctr"/>
          <a:lstStyle/>
          <a:p>
            <a:r>
              <a:rPr lang="en-US" sz="1600" b="1" dirty="0">
                <a:solidFill>
                  <a:srgbClr val="FFFFFF"/>
                </a:solidFill>
                <a:latin typeface="Arial" panose="020B0604020202020204" pitchFamily="34" charset="0"/>
                <a:ea typeface="Arial" pitchFamily="34" charset="-122"/>
                <a:cs typeface="Arial" panose="020B0604020202020204" pitchFamily="34" charset="0"/>
              </a:rPr>
              <a:t>Alex Valentin Ismail</a:t>
            </a:r>
            <a:endParaRPr lang="en-US" sz="1600" dirty="0">
              <a:latin typeface="Arial" panose="020B0604020202020204" pitchFamily="34" charset="0"/>
              <a:cs typeface="Arial" panose="020B0604020202020204" pitchFamily="34" charset="0"/>
            </a:endParaRPr>
          </a:p>
        </p:txBody>
      </p:sp>
      <p:sp>
        <p:nvSpPr>
          <p:cNvPr id="20" name="Text 18"/>
          <p:cNvSpPr/>
          <p:nvPr/>
        </p:nvSpPr>
        <p:spPr>
          <a:xfrm>
            <a:off x="6342888" y="5302774"/>
            <a:ext cx="2389632" cy="268224"/>
          </a:xfrm>
          <a:prstGeom prst="rect">
            <a:avLst/>
          </a:prstGeom>
          <a:noFill/>
          <a:ln/>
        </p:spPr>
        <p:txBody>
          <a:bodyPr wrap="square" lIns="0" tIns="0" rIns="0" bIns="0" rtlCol="0" anchor="ctr"/>
          <a:lstStyle/>
          <a:p>
            <a:r>
              <a:rPr lang="en-US" sz="1467" dirty="0">
                <a:solidFill>
                  <a:schemeClr val="accent1"/>
                </a:solidFill>
                <a:latin typeface="Arial" panose="020B0604020202020204" pitchFamily="34" charset="0"/>
                <a:ea typeface="Arial" pitchFamily="34" charset="-122"/>
                <a:cs typeface="Arial" panose="020B0604020202020204" pitchFamily="34" charset="0"/>
              </a:rPr>
              <a:t>2435353</a:t>
            </a:r>
            <a:endParaRPr lang="en-US" sz="1467" dirty="0">
              <a:solidFill>
                <a:schemeClr val="accent1"/>
              </a:solidFill>
              <a:latin typeface="Arial" panose="020B0604020202020204" pitchFamily="34" charset="0"/>
              <a:cs typeface="Arial" panose="020B0604020202020204" pitchFamily="34" charset="0"/>
            </a:endParaRPr>
          </a:p>
        </p:txBody>
      </p:sp>
      <p:sp>
        <p:nvSpPr>
          <p:cNvPr id="21" name="Text 19"/>
          <p:cNvSpPr/>
          <p:nvPr/>
        </p:nvSpPr>
        <p:spPr>
          <a:xfrm>
            <a:off x="6352032" y="5742432"/>
            <a:ext cx="2389632" cy="670560"/>
          </a:xfrm>
          <a:prstGeom prst="rect">
            <a:avLst/>
          </a:prstGeom>
          <a:noFill/>
          <a:ln/>
        </p:spPr>
        <p:txBody>
          <a:bodyPr wrap="square" lIns="0" tIns="0" rIns="0" bIns="0" rtlCol="0" anchor="ctr"/>
          <a:lstStyle/>
          <a:p>
            <a:r>
              <a:rPr lang="en-US" sz="1467" dirty="0">
                <a:solidFill>
                  <a:srgbClr val="B4B4B8"/>
                </a:solidFill>
                <a:latin typeface="Arial" panose="020B0604020202020204" pitchFamily="34" charset="0"/>
                <a:ea typeface="Arial" pitchFamily="34" charset="-122"/>
                <a:cs typeface="Arial" panose="020B0604020202020204" pitchFamily="34" charset="0"/>
              </a:rPr>
              <a:t>Ethical considerations</a:t>
            </a:r>
            <a:endParaRPr lang="en-US" sz="1467" dirty="0">
              <a:latin typeface="Arial" panose="020B0604020202020204" pitchFamily="34" charset="0"/>
              <a:cs typeface="Arial" panose="020B0604020202020204" pitchFamily="34" charset="0"/>
            </a:endParaRPr>
          </a:p>
        </p:txBody>
      </p:sp>
      <p:sp>
        <p:nvSpPr>
          <p:cNvPr id="22" name="Shape 20"/>
          <p:cNvSpPr/>
          <p:nvPr/>
        </p:nvSpPr>
        <p:spPr>
          <a:xfrm>
            <a:off x="9009888" y="4735596"/>
            <a:ext cx="2633472" cy="1889760"/>
          </a:xfrm>
          <a:prstGeom prst="rect">
            <a:avLst/>
          </a:prstGeom>
          <a:solidFill>
            <a:srgbClr val="1A1216"/>
          </a:solidFill>
          <a:ln/>
        </p:spPr>
        <p:txBody>
          <a:bodyPr/>
          <a:lstStyle/>
          <a:p>
            <a:endParaRPr lang="en-GB" sz="2400"/>
          </a:p>
        </p:txBody>
      </p:sp>
      <p:sp>
        <p:nvSpPr>
          <p:cNvPr id="23" name="Shape 21"/>
          <p:cNvSpPr/>
          <p:nvPr/>
        </p:nvSpPr>
        <p:spPr>
          <a:xfrm>
            <a:off x="9009888" y="4660766"/>
            <a:ext cx="2633472" cy="85344"/>
          </a:xfrm>
          <a:prstGeom prst="rect">
            <a:avLst/>
          </a:prstGeom>
          <a:solidFill>
            <a:schemeClr val="accent1"/>
          </a:solidFill>
          <a:ln/>
        </p:spPr>
        <p:txBody>
          <a:bodyPr/>
          <a:lstStyle/>
          <a:p>
            <a:endParaRPr lang="en-GB" sz="2400"/>
          </a:p>
        </p:txBody>
      </p:sp>
      <p:sp>
        <p:nvSpPr>
          <p:cNvPr id="24" name="Text 22"/>
          <p:cNvSpPr/>
          <p:nvPr/>
        </p:nvSpPr>
        <p:spPr>
          <a:xfrm>
            <a:off x="9073896" y="4660766"/>
            <a:ext cx="2389632" cy="512064"/>
          </a:xfrm>
          <a:prstGeom prst="rect">
            <a:avLst/>
          </a:prstGeom>
          <a:noFill/>
          <a:ln/>
        </p:spPr>
        <p:txBody>
          <a:bodyPr wrap="square" lIns="0" tIns="0" rIns="0" bIns="0" rtlCol="0" anchor="ctr"/>
          <a:lstStyle/>
          <a:p>
            <a:r>
              <a:rPr lang="en-US" sz="1600" b="1" dirty="0">
                <a:solidFill>
                  <a:srgbClr val="FFFFFF"/>
                </a:solidFill>
                <a:latin typeface="Arial" panose="020B0604020202020204" pitchFamily="34" charset="0"/>
                <a:ea typeface="Arial" pitchFamily="34" charset="-122"/>
                <a:cs typeface="Arial" panose="020B0604020202020204" pitchFamily="34" charset="0"/>
              </a:rPr>
              <a:t>Ryan Rehman</a:t>
            </a:r>
            <a:endParaRPr lang="en-US" sz="1600" dirty="0">
              <a:latin typeface="Arial" panose="020B0604020202020204" pitchFamily="34" charset="0"/>
              <a:cs typeface="Arial" panose="020B0604020202020204" pitchFamily="34" charset="0"/>
            </a:endParaRPr>
          </a:p>
        </p:txBody>
      </p:sp>
      <p:sp>
        <p:nvSpPr>
          <p:cNvPr id="25" name="Text 23"/>
          <p:cNvSpPr/>
          <p:nvPr/>
        </p:nvSpPr>
        <p:spPr>
          <a:xfrm>
            <a:off x="9131808" y="5291577"/>
            <a:ext cx="2389632" cy="268224"/>
          </a:xfrm>
          <a:prstGeom prst="rect">
            <a:avLst/>
          </a:prstGeom>
          <a:noFill/>
          <a:ln/>
        </p:spPr>
        <p:txBody>
          <a:bodyPr wrap="square" lIns="0" tIns="0" rIns="0" bIns="0" rtlCol="0" anchor="ctr"/>
          <a:lstStyle/>
          <a:p>
            <a:r>
              <a:rPr lang="en-US" sz="1467" dirty="0">
                <a:solidFill>
                  <a:schemeClr val="accent1"/>
                </a:solidFill>
                <a:latin typeface="Arial" panose="020B0604020202020204" pitchFamily="34" charset="0"/>
                <a:ea typeface="Arial" pitchFamily="34" charset="-122"/>
                <a:cs typeface="Arial" panose="020B0604020202020204" pitchFamily="34" charset="0"/>
              </a:rPr>
              <a:t>2309123</a:t>
            </a:r>
            <a:endParaRPr lang="en-US" sz="1467" dirty="0">
              <a:solidFill>
                <a:schemeClr val="accent1"/>
              </a:solidFill>
              <a:latin typeface="Arial" panose="020B0604020202020204" pitchFamily="34" charset="0"/>
              <a:cs typeface="Arial" panose="020B0604020202020204" pitchFamily="34" charset="0"/>
            </a:endParaRPr>
          </a:p>
        </p:txBody>
      </p:sp>
      <p:sp>
        <p:nvSpPr>
          <p:cNvPr id="26" name="Text 24"/>
          <p:cNvSpPr/>
          <p:nvPr/>
        </p:nvSpPr>
        <p:spPr>
          <a:xfrm>
            <a:off x="9131808" y="5797296"/>
            <a:ext cx="2389632" cy="670560"/>
          </a:xfrm>
          <a:prstGeom prst="rect">
            <a:avLst/>
          </a:prstGeom>
          <a:noFill/>
          <a:ln/>
        </p:spPr>
        <p:txBody>
          <a:bodyPr wrap="square" lIns="0" tIns="0" rIns="0" bIns="0" rtlCol="0" anchor="ctr"/>
          <a:lstStyle/>
          <a:p>
            <a:r>
              <a:rPr lang="en-US" sz="1467" dirty="0">
                <a:solidFill>
                  <a:srgbClr val="B4B4B8"/>
                </a:solidFill>
                <a:latin typeface="Arial" panose="020B0604020202020204" pitchFamily="34" charset="0"/>
                <a:ea typeface="Arial" pitchFamily="34" charset="-122"/>
                <a:cs typeface="Arial" panose="020B0604020202020204" pitchFamily="34" charset="0"/>
              </a:rPr>
              <a:t>Real-world case studies</a:t>
            </a:r>
            <a:endParaRPr lang="en-US" sz="1467" dirty="0">
              <a:latin typeface="Arial" panose="020B0604020202020204" pitchFamily="34" charset="0"/>
              <a:cs typeface="Arial" panose="020B0604020202020204" pitchFamily="34" charset="0"/>
            </a:endParaRPr>
          </a:p>
        </p:txBody>
      </p:sp>
      <p:sp>
        <p:nvSpPr>
          <p:cNvPr id="27" name="TextBox 26">
            <a:extLst>
              <a:ext uri="{FF2B5EF4-FFF2-40B4-BE49-F238E27FC236}">
                <a16:creationId xmlns:a16="http://schemas.microsoft.com/office/drawing/2014/main" id="{F302EC28-5DC7-7DB4-7252-687FDC637987}"/>
              </a:ext>
            </a:extLst>
          </p:cNvPr>
          <p:cNvSpPr txBox="1"/>
          <p:nvPr/>
        </p:nvSpPr>
        <p:spPr>
          <a:xfrm>
            <a:off x="1145239" y="2733060"/>
            <a:ext cx="10096593" cy="646331"/>
          </a:xfrm>
          <a:prstGeom prst="rect">
            <a:avLst/>
          </a:prstGeom>
          <a:solidFill>
            <a:schemeClr val="accent6"/>
          </a:solidFill>
        </p:spPr>
        <p:txBody>
          <a:bodyPr wrap="square" rtlCol="0">
            <a:spAutoFit/>
          </a:bodyPr>
          <a:lstStyle/>
          <a:p>
            <a:pPr algn="ctr"/>
            <a:r>
              <a:rPr lang="en-US" dirty="0">
                <a:latin typeface="Arial" panose="020B0604020202020204" pitchFamily="34" charset="0"/>
                <a:ea typeface="Arial" pitchFamily="34" charset="-122"/>
                <a:cs typeface="Arial" panose="020B0604020202020204" pitchFamily="34" charset="0"/>
              </a:rPr>
              <a:t>A consulting briefing for a growing business that wants better efficiency, sharper decisions and a customer experience rivals cannot easily copy.</a:t>
            </a:r>
            <a:endParaRPr lang="en-US" dirty="0">
              <a:latin typeface="Arial" panose="020B0604020202020204" pitchFamily="34" charset="0"/>
              <a:cs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9331"/>
            <a:ext cx="12192000" cy="6858000"/>
          </a:xfrm>
          <a:prstGeom prst="rect">
            <a:avLst/>
          </a:prstGeom>
          <a:solidFill>
            <a:srgbClr val="1A1A1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latin typeface="Arial" panose="020B0604020202020204" pitchFamily="34" charset="0"/>
              <a:cs typeface="Arial" panose="020B0604020202020204" pitchFamily="34" charset="0"/>
            </a:endParaRPr>
          </a:p>
        </p:txBody>
      </p:sp>
      <p:sp>
        <p:nvSpPr>
          <p:cNvPr id="3" name="Rectangle 2"/>
          <p:cNvSpPr/>
          <p:nvPr/>
        </p:nvSpPr>
        <p:spPr>
          <a:xfrm>
            <a:off x="0" y="0"/>
            <a:ext cx="128016" cy="6858000"/>
          </a:xfrm>
          <a:prstGeom prst="rect">
            <a:avLst/>
          </a:prstGeom>
          <a:solidFill>
            <a:srgbClr val="E11D4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4" name="Picture 3" descr="image.png"/>
          <p:cNvPicPr>
            <a:picLocks noChangeAspect="1"/>
          </p:cNvPicPr>
          <p:nvPr/>
        </p:nvPicPr>
        <p:blipFill>
          <a:blip r:embed="rId2"/>
          <a:stretch>
            <a:fillRect/>
          </a:stretch>
        </p:blipFill>
        <p:spPr>
          <a:xfrm>
            <a:off x="7818120" y="0"/>
            <a:ext cx="4370832" cy="6858000"/>
          </a:xfrm>
          <a:prstGeom prst="rect">
            <a:avLst/>
          </a:prstGeom>
        </p:spPr>
      </p:pic>
      <p:sp>
        <p:nvSpPr>
          <p:cNvPr id="5" name="Rectangle 4"/>
          <p:cNvSpPr/>
          <p:nvPr/>
        </p:nvSpPr>
        <p:spPr>
          <a:xfrm>
            <a:off x="7818120" y="0"/>
            <a:ext cx="502920" cy="6858000"/>
          </a:xfrm>
          <a:prstGeom prst="rect">
            <a:avLst/>
          </a:prstGeom>
          <a:solidFill>
            <a:srgbClr val="1A1A1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411480" y="325386"/>
            <a:ext cx="2406428" cy="707886"/>
          </a:xfrm>
          <a:prstGeom prst="rect">
            <a:avLst/>
          </a:prstGeom>
          <a:noFill/>
        </p:spPr>
        <p:txBody>
          <a:bodyPr wrap="none">
            <a:spAutoFit/>
          </a:bodyPr>
          <a:lstStyle/>
          <a:p>
            <a:r>
              <a:rPr sz="4000" b="1" dirty="0">
                <a:solidFill>
                  <a:srgbClr val="FFFFFF"/>
                </a:solidFill>
                <a:latin typeface="Arial" panose="020B0604020202020204" pitchFamily="34" charset="0"/>
                <a:cs typeface="Arial" panose="020B0604020202020204" pitchFamily="34" charset="0"/>
              </a:rPr>
              <a:t>Contents</a:t>
            </a:r>
          </a:p>
        </p:txBody>
      </p:sp>
      <p:sp>
        <p:nvSpPr>
          <p:cNvPr id="9" name="Rounded Rectangle 8"/>
          <p:cNvSpPr/>
          <p:nvPr/>
        </p:nvSpPr>
        <p:spPr>
          <a:xfrm>
            <a:off x="411480" y="1920240"/>
            <a:ext cx="7040880" cy="841248"/>
          </a:xfrm>
          <a:prstGeom prst="roundRect">
            <a:avLst/>
          </a:prstGeom>
          <a:solidFill>
            <a:srgbClr val="14141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566928" y="2029968"/>
            <a:ext cx="640080" cy="594360"/>
          </a:xfrm>
          <a:prstGeom prst="rect">
            <a:avLst/>
          </a:prstGeom>
          <a:noFill/>
        </p:spPr>
        <p:txBody>
          <a:bodyPr wrap="none">
            <a:spAutoFit/>
          </a:bodyPr>
          <a:lstStyle/>
          <a:p>
            <a:r>
              <a:rPr sz="1800" b="1">
                <a:solidFill>
                  <a:srgbClr val="FB7185"/>
                </a:solidFill>
                <a:latin typeface="Arial"/>
              </a:rPr>
              <a:t>01</a:t>
            </a:r>
          </a:p>
        </p:txBody>
      </p:sp>
      <p:sp>
        <p:nvSpPr>
          <p:cNvPr id="11" name="TextBox 10"/>
          <p:cNvSpPr txBox="1"/>
          <p:nvPr/>
        </p:nvSpPr>
        <p:spPr>
          <a:xfrm>
            <a:off x="1234440" y="2011680"/>
            <a:ext cx="1479892" cy="400110"/>
          </a:xfrm>
          <a:prstGeom prst="rect">
            <a:avLst/>
          </a:prstGeom>
          <a:noFill/>
        </p:spPr>
        <p:txBody>
          <a:bodyPr wrap="none">
            <a:spAutoFit/>
          </a:bodyPr>
          <a:lstStyle/>
          <a:p>
            <a:r>
              <a:rPr sz="2000" b="1" dirty="0">
                <a:solidFill>
                  <a:srgbClr val="FFFFFF"/>
                </a:solidFill>
                <a:latin typeface="Arial" panose="020B0604020202020204" pitchFamily="34" charset="0"/>
                <a:cs typeface="Arial" panose="020B0604020202020204" pitchFamily="34" charset="0"/>
              </a:rPr>
              <a:t>Mick Lowe</a:t>
            </a:r>
          </a:p>
        </p:txBody>
      </p:sp>
      <p:sp>
        <p:nvSpPr>
          <p:cNvPr id="12" name="TextBox 11"/>
          <p:cNvSpPr txBox="1"/>
          <p:nvPr/>
        </p:nvSpPr>
        <p:spPr>
          <a:xfrm>
            <a:off x="1234440" y="2340864"/>
            <a:ext cx="4660250" cy="369332"/>
          </a:xfrm>
          <a:prstGeom prst="rect">
            <a:avLst/>
          </a:prstGeom>
          <a:noFill/>
        </p:spPr>
        <p:txBody>
          <a:bodyPr wrap="none">
            <a:spAutoFit/>
          </a:bodyPr>
          <a:lstStyle/>
          <a:p>
            <a:r>
              <a:rPr b="0" dirty="0">
                <a:solidFill>
                  <a:srgbClr val="B4B4B8"/>
                </a:solidFill>
                <a:latin typeface="Arial" panose="020B0604020202020204" pitchFamily="34" charset="0"/>
                <a:cs typeface="Arial" panose="020B0604020202020204" pitchFamily="34" charset="0"/>
              </a:rPr>
              <a:t>ID 2434734</a:t>
            </a:r>
            <a:r>
              <a:rPr lang="en-GB" b="0" dirty="0">
                <a:solidFill>
                  <a:srgbClr val="B4B4B8"/>
                </a:solidFill>
                <a:latin typeface="Arial" panose="020B0604020202020204" pitchFamily="34" charset="0"/>
                <a:cs typeface="Arial" panose="020B0604020202020204" pitchFamily="34" charset="0"/>
              </a:rPr>
              <a:t> - </a:t>
            </a:r>
            <a:r>
              <a:rPr b="0" dirty="0">
                <a:solidFill>
                  <a:srgbClr val="B4B4B8"/>
                </a:solidFill>
                <a:latin typeface="Arial" panose="020B0604020202020204" pitchFamily="34" charset="0"/>
                <a:cs typeface="Arial" panose="020B0604020202020204" pitchFamily="34" charset="0"/>
              </a:rPr>
              <a:t>Introduce information systems</a:t>
            </a:r>
          </a:p>
        </p:txBody>
      </p:sp>
      <p:sp>
        <p:nvSpPr>
          <p:cNvPr id="13" name="TextBox 12"/>
          <p:cNvSpPr txBox="1"/>
          <p:nvPr/>
        </p:nvSpPr>
        <p:spPr>
          <a:xfrm>
            <a:off x="6333005" y="2176272"/>
            <a:ext cx="936475" cy="276999"/>
          </a:xfrm>
          <a:prstGeom prst="rect">
            <a:avLst/>
          </a:prstGeom>
          <a:noFill/>
        </p:spPr>
        <p:txBody>
          <a:bodyPr wrap="none">
            <a:spAutoFit/>
          </a:bodyPr>
          <a:lstStyle/>
          <a:p>
            <a:pPr algn="r"/>
            <a:r>
              <a:rPr sz="1200" b="1" dirty="0">
                <a:solidFill>
                  <a:srgbClr val="FB7185"/>
                </a:solidFill>
                <a:latin typeface="Arial" panose="020B0604020202020204" pitchFamily="34" charset="0"/>
                <a:cs typeface="Arial" panose="020B0604020202020204" pitchFamily="34" charset="0"/>
              </a:rPr>
              <a:t>Slides 3–5</a:t>
            </a:r>
          </a:p>
        </p:txBody>
      </p:sp>
      <p:sp>
        <p:nvSpPr>
          <p:cNvPr id="14" name="Rounded Rectangle 13"/>
          <p:cNvSpPr/>
          <p:nvPr/>
        </p:nvSpPr>
        <p:spPr>
          <a:xfrm>
            <a:off x="411480" y="2880360"/>
            <a:ext cx="7040880" cy="841248"/>
          </a:xfrm>
          <a:prstGeom prst="roundRect">
            <a:avLst/>
          </a:prstGeom>
          <a:solidFill>
            <a:srgbClr val="14141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566928" y="2990088"/>
            <a:ext cx="640080" cy="594360"/>
          </a:xfrm>
          <a:prstGeom prst="rect">
            <a:avLst/>
          </a:prstGeom>
          <a:noFill/>
        </p:spPr>
        <p:txBody>
          <a:bodyPr wrap="none">
            <a:spAutoFit/>
          </a:bodyPr>
          <a:lstStyle/>
          <a:p>
            <a:r>
              <a:rPr sz="1800" b="1">
                <a:solidFill>
                  <a:srgbClr val="FB7185"/>
                </a:solidFill>
                <a:latin typeface="Arial"/>
              </a:rPr>
              <a:t>02</a:t>
            </a:r>
          </a:p>
        </p:txBody>
      </p:sp>
      <p:sp>
        <p:nvSpPr>
          <p:cNvPr id="16" name="TextBox 15"/>
          <p:cNvSpPr txBox="1"/>
          <p:nvPr/>
        </p:nvSpPr>
        <p:spPr>
          <a:xfrm>
            <a:off x="1234440" y="2971800"/>
            <a:ext cx="2004075" cy="400110"/>
          </a:xfrm>
          <a:prstGeom prst="rect">
            <a:avLst/>
          </a:prstGeom>
          <a:noFill/>
        </p:spPr>
        <p:txBody>
          <a:bodyPr wrap="none">
            <a:spAutoFit/>
          </a:bodyPr>
          <a:lstStyle/>
          <a:p>
            <a:r>
              <a:rPr sz="2000" b="1" dirty="0">
                <a:solidFill>
                  <a:srgbClr val="FFFFFF"/>
                </a:solidFill>
                <a:latin typeface="Arial"/>
              </a:rPr>
              <a:t>Ana-Maria Ismail</a:t>
            </a:r>
          </a:p>
        </p:txBody>
      </p:sp>
      <p:sp>
        <p:nvSpPr>
          <p:cNvPr id="17" name="TextBox 16"/>
          <p:cNvSpPr txBox="1"/>
          <p:nvPr/>
        </p:nvSpPr>
        <p:spPr>
          <a:xfrm>
            <a:off x="1234440" y="3300984"/>
            <a:ext cx="5288692" cy="369332"/>
          </a:xfrm>
          <a:prstGeom prst="rect">
            <a:avLst/>
          </a:prstGeom>
          <a:noFill/>
        </p:spPr>
        <p:txBody>
          <a:bodyPr wrap="none">
            <a:spAutoFit/>
          </a:bodyPr>
          <a:lstStyle/>
          <a:p>
            <a:r>
              <a:rPr b="0" dirty="0">
                <a:solidFill>
                  <a:srgbClr val="B4B4B8"/>
                </a:solidFill>
                <a:latin typeface="Arial" panose="020B0604020202020204" pitchFamily="34" charset="0"/>
                <a:cs typeface="Arial" panose="020B0604020202020204" pitchFamily="34" charset="0"/>
              </a:rPr>
              <a:t>ID 2435354</a:t>
            </a:r>
            <a:r>
              <a:rPr lang="en-GB" b="0" dirty="0">
                <a:solidFill>
                  <a:srgbClr val="B4B4B8"/>
                </a:solidFill>
                <a:latin typeface="Arial" panose="020B0604020202020204" pitchFamily="34" charset="0"/>
                <a:cs typeface="Arial" panose="020B0604020202020204" pitchFamily="34" charset="0"/>
              </a:rPr>
              <a:t> -</a:t>
            </a:r>
            <a:r>
              <a:rPr b="0" dirty="0">
                <a:solidFill>
                  <a:srgbClr val="B4B4B8"/>
                </a:solidFill>
                <a:latin typeface="Arial" panose="020B0604020202020204" pitchFamily="34" charset="0"/>
                <a:cs typeface="Arial" panose="020B0604020202020204" pitchFamily="34" charset="0"/>
              </a:rPr>
              <a:t> </a:t>
            </a:r>
            <a:r>
              <a:rPr lang="en-GB" b="0" dirty="0">
                <a:solidFill>
                  <a:srgbClr val="B4B4B8"/>
                </a:solidFill>
                <a:latin typeface="Arial" panose="020B0604020202020204" pitchFamily="34" charset="0"/>
                <a:cs typeface="Arial" panose="020B0604020202020204" pitchFamily="34" charset="0"/>
              </a:rPr>
              <a:t>A</a:t>
            </a:r>
            <a:r>
              <a:rPr lang="en-GB" dirty="0">
                <a:solidFill>
                  <a:srgbClr val="B4B4B8"/>
                </a:solidFill>
                <a:latin typeface="Arial" panose="020B0604020202020204" pitchFamily="34" charset="0"/>
                <a:cs typeface="Arial" panose="020B0604020202020204" pitchFamily="34" charset="0"/>
              </a:rPr>
              <a:t>nalyse</a:t>
            </a:r>
            <a:r>
              <a:rPr b="0" dirty="0">
                <a:solidFill>
                  <a:srgbClr val="B4B4B8"/>
                </a:solidFill>
                <a:latin typeface="Arial" panose="020B0604020202020204" pitchFamily="34" charset="0"/>
                <a:cs typeface="Arial" panose="020B0604020202020204" pitchFamily="34" charset="0"/>
              </a:rPr>
              <a:t> and compare three systems</a:t>
            </a:r>
          </a:p>
        </p:txBody>
      </p:sp>
      <p:sp>
        <p:nvSpPr>
          <p:cNvPr id="18" name="TextBox 17"/>
          <p:cNvSpPr txBox="1"/>
          <p:nvPr/>
        </p:nvSpPr>
        <p:spPr>
          <a:xfrm>
            <a:off x="6333005" y="3136392"/>
            <a:ext cx="936475" cy="276999"/>
          </a:xfrm>
          <a:prstGeom prst="rect">
            <a:avLst/>
          </a:prstGeom>
          <a:noFill/>
        </p:spPr>
        <p:txBody>
          <a:bodyPr wrap="none">
            <a:spAutoFit/>
          </a:bodyPr>
          <a:lstStyle/>
          <a:p>
            <a:pPr algn="r"/>
            <a:r>
              <a:rPr sz="1200" b="1" dirty="0">
                <a:solidFill>
                  <a:srgbClr val="FB7185"/>
                </a:solidFill>
                <a:latin typeface="Arial" panose="020B0604020202020204" pitchFamily="34" charset="0"/>
                <a:cs typeface="Arial" panose="020B0604020202020204" pitchFamily="34" charset="0"/>
              </a:rPr>
              <a:t>Slides 6–8</a:t>
            </a:r>
          </a:p>
        </p:txBody>
      </p:sp>
      <p:sp>
        <p:nvSpPr>
          <p:cNvPr id="19" name="Rounded Rectangle 18"/>
          <p:cNvSpPr/>
          <p:nvPr/>
        </p:nvSpPr>
        <p:spPr>
          <a:xfrm>
            <a:off x="411480" y="3840480"/>
            <a:ext cx="7040880" cy="841248"/>
          </a:xfrm>
          <a:prstGeom prst="roundRect">
            <a:avLst/>
          </a:prstGeom>
          <a:solidFill>
            <a:srgbClr val="14141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p:cNvSpPr txBox="1"/>
          <p:nvPr/>
        </p:nvSpPr>
        <p:spPr>
          <a:xfrm>
            <a:off x="566928" y="3950208"/>
            <a:ext cx="640080" cy="594360"/>
          </a:xfrm>
          <a:prstGeom prst="rect">
            <a:avLst/>
          </a:prstGeom>
          <a:noFill/>
        </p:spPr>
        <p:txBody>
          <a:bodyPr wrap="none">
            <a:spAutoFit/>
          </a:bodyPr>
          <a:lstStyle/>
          <a:p>
            <a:r>
              <a:rPr sz="1800" b="1">
                <a:solidFill>
                  <a:srgbClr val="FB7185"/>
                </a:solidFill>
                <a:latin typeface="Arial"/>
              </a:rPr>
              <a:t>03</a:t>
            </a:r>
          </a:p>
        </p:txBody>
      </p:sp>
      <p:sp>
        <p:nvSpPr>
          <p:cNvPr id="21" name="TextBox 20"/>
          <p:cNvSpPr txBox="1"/>
          <p:nvPr/>
        </p:nvSpPr>
        <p:spPr>
          <a:xfrm>
            <a:off x="1234440" y="3931920"/>
            <a:ext cx="2275238" cy="400110"/>
          </a:xfrm>
          <a:prstGeom prst="rect">
            <a:avLst/>
          </a:prstGeom>
          <a:noFill/>
        </p:spPr>
        <p:txBody>
          <a:bodyPr wrap="none">
            <a:spAutoFit/>
          </a:bodyPr>
          <a:lstStyle/>
          <a:p>
            <a:r>
              <a:rPr sz="2000" b="1" dirty="0">
                <a:solidFill>
                  <a:srgbClr val="FFFFFF"/>
                </a:solidFill>
                <a:latin typeface="Arial"/>
              </a:rPr>
              <a:t>Alex Valentin Ismail</a:t>
            </a:r>
          </a:p>
        </p:txBody>
      </p:sp>
      <p:sp>
        <p:nvSpPr>
          <p:cNvPr id="22" name="TextBox 21"/>
          <p:cNvSpPr txBox="1"/>
          <p:nvPr/>
        </p:nvSpPr>
        <p:spPr>
          <a:xfrm>
            <a:off x="1234440" y="4261104"/>
            <a:ext cx="3826689" cy="369332"/>
          </a:xfrm>
          <a:prstGeom prst="rect">
            <a:avLst/>
          </a:prstGeom>
          <a:noFill/>
        </p:spPr>
        <p:txBody>
          <a:bodyPr wrap="none">
            <a:spAutoFit/>
          </a:bodyPr>
          <a:lstStyle/>
          <a:p>
            <a:r>
              <a:rPr b="0" dirty="0">
                <a:solidFill>
                  <a:srgbClr val="B4B4B8"/>
                </a:solidFill>
                <a:latin typeface="Arial" panose="020B0604020202020204" pitchFamily="34" charset="0"/>
                <a:cs typeface="Arial" panose="020B0604020202020204" pitchFamily="34" charset="0"/>
              </a:rPr>
              <a:t>ID 2435353</a:t>
            </a:r>
            <a:r>
              <a:rPr lang="en-GB" b="0" dirty="0">
                <a:solidFill>
                  <a:srgbClr val="B4B4B8"/>
                </a:solidFill>
                <a:latin typeface="Arial" panose="020B0604020202020204" pitchFamily="34" charset="0"/>
                <a:cs typeface="Arial" panose="020B0604020202020204" pitchFamily="34" charset="0"/>
              </a:rPr>
              <a:t> - </a:t>
            </a:r>
            <a:r>
              <a:rPr b="0" dirty="0">
                <a:solidFill>
                  <a:srgbClr val="B4B4B8"/>
                </a:solidFill>
                <a:latin typeface="Arial" panose="020B0604020202020204" pitchFamily="34" charset="0"/>
                <a:cs typeface="Arial" panose="020B0604020202020204" pitchFamily="34" charset="0"/>
              </a:rPr>
              <a:t>Ethical considerations</a:t>
            </a:r>
          </a:p>
        </p:txBody>
      </p:sp>
      <p:sp>
        <p:nvSpPr>
          <p:cNvPr id="23" name="TextBox 22"/>
          <p:cNvSpPr txBox="1"/>
          <p:nvPr/>
        </p:nvSpPr>
        <p:spPr>
          <a:xfrm>
            <a:off x="6256510" y="4096512"/>
            <a:ext cx="1012970" cy="276999"/>
          </a:xfrm>
          <a:prstGeom prst="rect">
            <a:avLst/>
          </a:prstGeom>
          <a:noFill/>
        </p:spPr>
        <p:txBody>
          <a:bodyPr wrap="none">
            <a:spAutoFit/>
          </a:bodyPr>
          <a:lstStyle/>
          <a:p>
            <a:pPr algn="r"/>
            <a:r>
              <a:rPr sz="1200" b="1" dirty="0">
                <a:solidFill>
                  <a:srgbClr val="FB7185"/>
                </a:solidFill>
                <a:latin typeface="Arial" panose="020B0604020202020204" pitchFamily="34" charset="0"/>
                <a:cs typeface="Arial" panose="020B0604020202020204" pitchFamily="34" charset="0"/>
              </a:rPr>
              <a:t>Slides 9–11</a:t>
            </a:r>
          </a:p>
        </p:txBody>
      </p:sp>
      <p:sp>
        <p:nvSpPr>
          <p:cNvPr id="24" name="Rounded Rectangle 23"/>
          <p:cNvSpPr/>
          <p:nvPr/>
        </p:nvSpPr>
        <p:spPr>
          <a:xfrm>
            <a:off x="411480" y="4800600"/>
            <a:ext cx="7040880" cy="841248"/>
          </a:xfrm>
          <a:prstGeom prst="roundRect">
            <a:avLst/>
          </a:prstGeom>
          <a:solidFill>
            <a:srgbClr val="14141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5" name="TextBox 24"/>
          <p:cNvSpPr txBox="1"/>
          <p:nvPr/>
        </p:nvSpPr>
        <p:spPr>
          <a:xfrm>
            <a:off x="566928" y="4910328"/>
            <a:ext cx="640080" cy="594360"/>
          </a:xfrm>
          <a:prstGeom prst="rect">
            <a:avLst/>
          </a:prstGeom>
          <a:noFill/>
        </p:spPr>
        <p:txBody>
          <a:bodyPr wrap="none">
            <a:spAutoFit/>
          </a:bodyPr>
          <a:lstStyle/>
          <a:p>
            <a:r>
              <a:rPr sz="1800" b="1">
                <a:solidFill>
                  <a:srgbClr val="FB7185"/>
                </a:solidFill>
                <a:latin typeface="Arial"/>
              </a:rPr>
              <a:t>04</a:t>
            </a:r>
          </a:p>
        </p:txBody>
      </p:sp>
      <p:sp>
        <p:nvSpPr>
          <p:cNvPr id="26" name="TextBox 25"/>
          <p:cNvSpPr txBox="1"/>
          <p:nvPr/>
        </p:nvSpPr>
        <p:spPr>
          <a:xfrm>
            <a:off x="1234440" y="4892040"/>
            <a:ext cx="1550424" cy="338554"/>
          </a:xfrm>
          <a:prstGeom prst="rect">
            <a:avLst/>
          </a:prstGeom>
          <a:noFill/>
        </p:spPr>
        <p:txBody>
          <a:bodyPr wrap="none">
            <a:spAutoFit/>
          </a:bodyPr>
          <a:lstStyle/>
          <a:p>
            <a:r>
              <a:rPr sz="1600" b="1" dirty="0">
                <a:solidFill>
                  <a:srgbClr val="FFFFFF"/>
                </a:solidFill>
                <a:latin typeface="Arial" panose="020B0604020202020204" pitchFamily="34" charset="0"/>
                <a:cs typeface="Arial" panose="020B0604020202020204" pitchFamily="34" charset="0"/>
              </a:rPr>
              <a:t>Ryan Rehman</a:t>
            </a:r>
          </a:p>
        </p:txBody>
      </p:sp>
      <p:sp>
        <p:nvSpPr>
          <p:cNvPr id="27" name="TextBox 26"/>
          <p:cNvSpPr txBox="1"/>
          <p:nvPr/>
        </p:nvSpPr>
        <p:spPr>
          <a:xfrm>
            <a:off x="1234440" y="5221224"/>
            <a:ext cx="3626890" cy="369332"/>
          </a:xfrm>
          <a:prstGeom prst="rect">
            <a:avLst/>
          </a:prstGeom>
          <a:noFill/>
        </p:spPr>
        <p:txBody>
          <a:bodyPr wrap="none">
            <a:spAutoFit/>
          </a:bodyPr>
          <a:lstStyle/>
          <a:p>
            <a:r>
              <a:rPr b="0" dirty="0">
                <a:solidFill>
                  <a:srgbClr val="B4B4B8"/>
                </a:solidFill>
                <a:latin typeface="Arial"/>
              </a:rPr>
              <a:t>ID 2309123</a:t>
            </a:r>
            <a:r>
              <a:rPr lang="en-GB" b="0" dirty="0">
                <a:solidFill>
                  <a:srgbClr val="B4B4B8"/>
                </a:solidFill>
                <a:latin typeface="Arial"/>
              </a:rPr>
              <a:t> - </a:t>
            </a:r>
            <a:r>
              <a:rPr b="0" dirty="0">
                <a:solidFill>
                  <a:srgbClr val="B4B4B8"/>
                </a:solidFill>
                <a:latin typeface="Arial"/>
              </a:rPr>
              <a:t>Real-world case studies</a:t>
            </a:r>
          </a:p>
        </p:txBody>
      </p:sp>
      <p:sp>
        <p:nvSpPr>
          <p:cNvPr id="28" name="TextBox 27"/>
          <p:cNvSpPr txBox="1"/>
          <p:nvPr/>
        </p:nvSpPr>
        <p:spPr>
          <a:xfrm>
            <a:off x="6163087" y="5056632"/>
            <a:ext cx="1106393" cy="276999"/>
          </a:xfrm>
          <a:prstGeom prst="rect">
            <a:avLst/>
          </a:prstGeom>
          <a:noFill/>
        </p:spPr>
        <p:txBody>
          <a:bodyPr wrap="none">
            <a:spAutoFit/>
          </a:bodyPr>
          <a:lstStyle/>
          <a:p>
            <a:pPr algn="r"/>
            <a:r>
              <a:rPr sz="1200" b="1" dirty="0">
                <a:solidFill>
                  <a:srgbClr val="FB7185"/>
                </a:solidFill>
                <a:latin typeface="Arial" panose="020B0604020202020204" pitchFamily="34" charset="0"/>
                <a:cs typeface="Arial" panose="020B0604020202020204" pitchFamily="34" charset="0"/>
              </a:rPr>
              <a:t>Slides 12–14</a:t>
            </a:r>
          </a:p>
        </p:txBody>
      </p:sp>
    </p:spTree>
    <p:extLst>
      <p:ext uri="{BB962C8B-B14F-4D97-AF65-F5344CB8AC3E}">
        <p14:creationId xmlns:p14="http://schemas.microsoft.com/office/powerpoint/2010/main" val="40014061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141416"/>
          </a:solidFill>
          <a:ln/>
        </p:spPr>
        <p:txBody>
          <a:bodyPr/>
          <a:lstStyle/>
          <a:p>
            <a:endParaRPr lang="en-GB" dirty="0">
              <a:latin typeface="Arial" panose="020B0604020202020204" pitchFamily="34" charset="0"/>
              <a:cs typeface="Arial" panose="020B0604020202020204" pitchFamily="34" charset="0"/>
            </a:endParaRPr>
          </a:p>
        </p:txBody>
      </p:sp>
      <p:sp>
        <p:nvSpPr>
          <p:cNvPr id="3" name="Shape 1"/>
          <p:cNvSpPr/>
          <p:nvPr/>
        </p:nvSpPr>
        <p:spPr>
          <a:xfrm>
            <a:off x="0" y="0"/>
            <a:ext cx="12191695" cy="384048"/>
          </a:xfrm>
          <a:prstGeom prst="rect">
            <a:avLst/>
          </a:prstGeom>
          <a:solidFill>
            <a:srgbClr val="1A1A1E"/>
          </a:solidFill>
          <a:ln/>
        </p:spPr>
        <p:txBody>
          <a:bodyPr/>
          <a:lstStyle/>
          <a:p>
            <a:endParaRPr lang="en-GB"/>
          </a:p>
        </p:txBody>
      </p:sp>
      <p:sp>
        <p:nvSpPr>
          <p:cNvPr id="4" name="Shape 2"/>
          <p:cNvSpPr/>
          <p:nvPr/>
        </p:nvSpPr>
        <p:spPr>
          <a:xfrm>
            <a:off x="0" y="384048"/>
            <a:ext cx="12191695" cy="54864"/>
          </a:xfrm>
          <a:prstGeom prst="rect">
            <a:avLst/>
          </a:prstGeom>
          <a:solidFill>
            <a:srgbClr val="E11D48"/>
          </a:solidFill>
          <a:ln/>
        </p:spPr>
        <p:txBody>
          <a:bodyPr/>
          <a:lstStyle/>
          <a:p>
            <a:endParaRPr lang="en-GB"/>
          </a:p>
        </p:txBody>
      </p:sp>
      <p:sp>
        <p:nvSpPr>
          <p:cNvPr id="5" name="Text 3"/>
          <p:cNvSpPr/>
          <p:nvPr/>
        </p:nvSpPr>
        <p:spPr>
          <a:xfrm>
            <a:off x="365760" y="0"/>
            <a:ext cx="11430000" cy="384048"/>
          </a:xfrm>
          <a:prstGeom prst="rect">
            <a:avLst/>
          </a:prstGeom>
          <a:noFill/>
          <a:ln/>
        </p:spPr>
        <p:txBody>
          <a:bodyPr wrap="square" lIns="0" tIns="0" rIns="0" bIns="0" rtlCol="0" anchor="ctr"/>
          <a:lstStyle/>
          <a:p>
            <a:pPr marL="0" indent="0" algn="ctr">
              <a:buNone/>
            </a:pPr>
            <a:r>
              <a:rPr lang="en-US" sz="3200" dirty="0">
                <a:solidFill>
                  <a:srgbClr val="F5F5F4"/>
                </a:solidFill>
                <a:latin typeface="Arial" panose="020B0604020202020204" pitchFamily="34" charset="0"/>
                <a:ea typeface="Arial" pitchFamily="34" charset="-122"/>
                <a:cs typeface="Arial" panose="020B0604020202020204" pitchFamily="34" charset="0"/>
              </a:rPr>
              <a:t>INTRODUCE DIFFERENT INFORMATION SYSTEMS</a:t>
            </a:r>
            <a:endParaRPr lang="en-US" sz="3200" dirty="0">
              <a:latin typeface="Arial" panose="020B0604020202020204" pitchFamily="34" charset="0"/>
              <a:cs typeface="Arial" panose="020B0604020202020204" pitchFamily="34" charset="0"/>
            </a:endParaRPr>
          </a:p>
        </p:txBody>
      </p:sp>
      <p:sp>
        <p:nvSpPr>
          <p:cNvPr id="6" name="Shape 4"/>
          <p:cNvSpPr/>
          <p:nvPr/>
        </p:nvSpPr>
        <p:spPr>
          <a:xfrm>
            <a:off x="0" y="6601968"/>
            <a:ext cx="12191695" cy="256032"/>
          </a:xfrm>
          <a:prstGeom prst="rect">
            <a:avLst/>
          </a:prstGeom>
          <a:solidFill>
            <a:srgbClr val="1A1A1E"/>
          </a:solidFill>
          <a:ln/>
        </p:spPr>
        <p:txBody>
          <a:bodyPr/>
          <a:lstStyle/>
          <a:p>
            <a:endParaRPr lang="en-GB"/>
          </a:p>
        </p:txBody>
      </p:sp>
      <p:sp>
        <p:nvSpPr>
          <p:cNvPr id="7" name="Text 5"/>
          <p:cNvSpPr/>
          <p:nvPr/>
        </p:nvSpPr>
        <p:spPr>
          <a:xfrm>
            <a:off x="347472" y="6601968"/>
            <a:ext cx="7680960" cy="256032"/>
          </a:xfrm>
          <a:prstGeom prst="rect">
            <a:avLst/>
          </a:prstGeom>
          <a:noFill/>
          <a:ln/>
        </p:spPr>
        <p:txBody>
          <a:bodyPr wrap="square" lIns="0" tIns="0" rIns="0" bIns="0" rtlCol="0" anchor="ctr"/>
          <a:lstStyle/>
          <a:p>
            <a:pPr marL="0" indent="0">
              <a:buNone/>
            </a:pPr>
            <a:endParaRPr lang="en-US" sz="1000" dirty="0"/>
          </a:p>
        </p:txBody>
      </p:sp>
      <p:sp>
        <p:nvSpPr>
          <p:cNvPr id="8" name="Text 6"/>
          <p:cNvSpPr/>
          <p:nvPr/>
        </p:nvSpPr>
        <p:spPr>
          <a:xfrm>
            <a:off x="7863840" y="6601968"/>
            <a:ext cx="3977640" cy="256032"/>
          </a:xfrm>
          <a:prstGeom prst="rect">
            <a:avLst/>
          </a:prstGeom>
          <a:noFill/>
          <a:ln/>
        </p:spPr>
        <p:txBody>
          <a:bodyPr wrap="square" lIns="0" tIns="0" rIns="0" bIns="0" rtlCol="0" anchor="ctr"/>
          <a:lstStyle/>
          <a:p>
            <a:pPr marL="0" indent="0" algn="r">
              <a:buNone/>
            </a:pPr>
            <a:r>
              <a:rPr lang="en-US" sz="1000" dirty="0">
                <a:solidFill>
                  <a:srgbClr val="FB7185"/>
                </a:solidFill>
                <a:latin typeface="Arial" pitchFamily="34" charset="0"/>
                <a:ea typeface="Arial" pitchFamily="34" charset="-122"/>
                <a:cs typeface="Arial" pitchFamily="34" charset="-120"/>
              </a:rPr>
              <a:t>Mick Lowe   ·   3  /  16</a:t>
            </a:r>
            <a:endParaRPr lang="en-US" sz="1000" dirty="0"/>
          </a:p>
        </p:txBody>
      </p:sp>
      <p:sp>
        <p:nvSpPr>
          <p:cNvPr id="9" name="Text 7"/>
          <p:cNvSpPr/>
          <p:nvPr/>
        </p:nvSpPr>
        <p:spPr>
          <a:xfrm>
            <a:off x="365760" y="446750"/>
            <a:ext cx="9601200" cy="384048"/>
          </a:xfrm>
          <a:prstGeom prst="rect">
            <a:avLst/>
          </a:prstGeom>
          <a:noFill/>
          <a:ln/>
        </p:spPr>
        <p:txBody>
          <a:bodyPr wrap="square" lIns="0" tIns="0" rIns="0" bIns="0" rtlCol="0" anchor="ctr"/>
          <a:lstStyle/>
          <a:p>
            <a:pPr marL="0" indent="0">
              <a:buNone/>
            </a:pPr>
            <a:r>
              <a:rPr lang="en-US" sz="2400" b="1" dirty="0">
                <a:solidFill>
                  <a:schemeClr val="bg1"/>
                </a:solidFill>
                <a:latin typeface="Arial" panose="020B0604020202020204" pitchFamily="34" charset="0"/>
                <a:ea typeface="Arial" pitchFamily="34" charset="-122"/>
                <a:cs typeface="Arial" panose="020B0604020202020204" pitchFamily="34" charset="0"/>
              </a:rPr>
              <a:t>An information system is not a software purchase</a:t>
            </a:r>
            <a:endParaRPr lang="en-US" sz="2400" b="1" dirty="0">
              <a:solidFill>
                <a:schemeClr val="bg1"/>
              </a:solidFill>
              <a:latin typeface="Arial" panose="020B0604020202020204" pitchFamily="34" charset="0"/>
              <a:cs typeface="Arial" panose="020B0604020202020204" pitchFamily="34" charset="0"/>
            </a:endParaRPr>
          </a:p>
        </p:txBody>
      </p:sp>
      <p:sp>
        <p:nvSpPr>
          <p:cNvPr id="10" name="Text 8"/>
          <p:cNvSpPr/>
          <p:nvPr/>
        </p:nvSpPr>
        <p:spPr>
          <a:xfrm>
            <a:off x="365760" y="867374"/>
            <a:ext cx="11338560" cy="414092"/>
          </a:xfrm>
          <a:prstGeom prst="rect">
            <a:avLst/>
          </a:prstGeom>
          <a:noFill/>
          <a:ln/>
        </p:spPr>
        <p:txBody>
          <a:bodyPr wrap="square" lIns="0" tIns="0" rIns="0" bIns="0" rtlCol="0" anchor="ctr"/>
          <a:lstStyle/>
          <a:p>
            <a:pPr marL="0" indent="0">
              <a:buNone/>
            </a:pPr>
            <a:r>
              <a:rPr lang="en-US" dirty="0">
                <a:solidFill>
                  <a:schemeClr val="bg1"/>
                </a:solidFill>
                <a:latin typeface="Arial" panose="020B0604020202020204" pitchFamily="34" charset="0"/>
                <a:ea typeface="Arial" pitchFamily="34" charset="-122"/>
                <a:cs typeface="Arial" panose="020B0604020202020204" pitchFamily="34" charset="0"/>
              </a:rPr>
              <a:t>Managers need both definitions. Firms that buy the technology and ignore the organisation usually fail (Laudon and Laudon, 2020).</a:t>
            </a:r>
            <a:endParaRPr lang="en-US" dirty="0">
              <a:solidFill>
                <a:schemeClr val="bg1"/>
              </a:solidFill>
              <a:latin typeface="Arial" panose="020B0604020202020204" pitchFamily="34" charset="0"/>
              <a:cs typeface="Arial" panose="020B0604020202020204" pitchFamily="34" charset="0"/>
            </a:endParaRPr>
          </a:p>
        </p:txBody>
      </p:sp>
      <p:sp>
        <p:nvSpPr>
          <p:cNvPr id="11" name="Shape 9"/>
          <p:cNvSpPr/>
          <p:nvPr/>
        </p:nvSpPr>
        <p:spPr>
          <a:xfrm>
            <a:off x="365760" y="1371600"/>
            <a:ext cx="5623560" cy="2148840"/>
          </a:xfrm>
          <a:prstGeom prst="roundRect">
            <a:avLst>
              <a:gd name="adj" fmla="val 3404"/>
            </a:avLst>
          </a:prstGeom>
          <a:solidFill>
            <a:srgbClr val="24242A"/>
          </a:solidFill>
          <a:ln/>
        </p:spPr>
        <p:txBody>
          <a:bodyPr/>
          <a:lstStyle/>
          <a:p>
            <a:endParaRPr lang="en-GB" dirty="0"/>
          </a:p>
        </p:txBody>
      </p:sp>
      <p:sp>
        <p:nvSpPr>
          <p:cNvPr id="12" name="Shape 10"/>
          <p:cNvSpPr/>
          <p:nvPr/>
        </p:nvSpPr>
        <p:spPr>
          <a:xfrm>
            <a:off x="365760" y="1371600"/>
            <a:ext cx="73152" cy="2148840"/>
          </a:xfrm>
          <a:prstGeom prst="rect">
            <a:avLst/>
          </a:prstGeom>
          <a:solidFill>
            <a:srgbClr val="E11D48"/>
          </a:solidFill>
          <a:ln/>
        </p:spPr>
        <p:txBody>
          <a:bodyPr/>
          <a:lstStyle/>
          <a:p>
            <a:endParaRPr lang="en-GB"/>
          </a:p>
        </p:txBody>
      </p:sp>
      <p:sp>
        <p:nvSpPr>
          <p:cNvPr id="13" name="Text 11"/>
          <p:cNvSpPr/>
          <p:nvPr/>
        </p:nvSpPr>
        <p:spPr>
          <a:xfrm>
            <a:off x="621792" y="1481328"/>
            <a:ext cx="5120640" cy="237744"/>
          </a:xfrm>
          <a:prstGeom prst="rect">
            <a:avLst/>
          </a:prstGeom>
          <a:noFill/>
          <a:ln/>
        </p:spPr>
        <p:txBody>
          <a:bodyPr wrap="square" lIns="0" tIns="0" rIns="0" bIns="0" rtlCol="0" anchor="ctr"/>
          <a:lstStyle/>
          <a:p>
            <a:pPr marL="0" indent="0">
              <a:buNone/>
            </a:pPr>
            <a:r>
              <a:rPr lang="en-US" sz="2000" b="1" kern="0" spc="80" dirty="0">
                <a:solidFill>
                  <a:srgbClr val="E11D48"/>
                </a:solidFill>
                <a:latin typeface="Arial" pitchFamily="34" charset="0"/>
                <a:ea typeface="Arial" pitchFamily="34" charset="-122"/>
                <a:cs typeface="Arial" pitchFamily="34" charset="-120"/>
              </a:rPr>
              <a:t>TECHNICAL VIEW</a:t>
            </a:r>
            <a:endParaRPr lang="en-US" sz="2000" dirty="0"/>
          </a:p>
        </p:txBody>
      </p:sp>
      <p:sp>
        <p:nvSpPr>
          <p:cNvPr id="14" name="Text 12"/>
          <p:cNvSpPr/>
          <p:nvPr/>
        </p:nvSpPr>
        <p:spPr>
          <a:xfrm>
            <a:off x="621792" y="1792224"/>
            <a:ext cx="5120640" cy="1051560"/>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A set of interrelated components that collect, process, store and distribute information to support decision-making, coordination, control, analysis and visualisation.</a:t>
            </a:r>
            <a:endParaRPr lang="en-US" dirty="0"/>
          </a:p>
        </p:txBody>
      </p:sp>
      <p:sp>
        <p:nvSpPr>
          <p:cNvPr id="15" name="Text 13"/>
          <p:cNvSpPr/>
          <p:nvPr/>
        </p:nvSpPr>
        <p:spPr>
          <a:xfrm>
            <a:off x="621792" y="2999232"/>
            <a:ext cx="5120640" cy="256032"/>
          </a:xfrm>
          <a:prstGeom prst="rect">
            <a:avLst/>
          </a:prstGeom>
          <a:noFill/>
          <a:ln/>
        </p:spPr>
        <p:txBody>
          <a:bodyPr wrap="square" lIns="0" tIns="0" rIns="0" bIns="0" rtlCol="0" anchor="ctr"/>
          <a:lstStyle/>
          <a:p>
            <a:pPr marL="0" indent="0">
              <a:buNone/>
            </a:pPr>
            <a:r>
              <a:rPr lang="en-US" sz="1600" i="1" dirty="0">
                <a:solidFill>
                  <a:srgbClr val="B4B4B8"/>
                </a:solidFill>
                <a:latin typeface="Arial" pitchFamily="34" charset="0"/>
                <a:ea typeface="Arial" pitchFamily="34" charset="-122"/>
                <a:cs typeface="Arial" pitchFamily="34" charset="-120"/>
              </a:rPr>
              <a:t>Laudon and Laudon (2020)</a:t>
            </a:r>
            <a:endParaRPr lang="en-US" sz="1600" dirty="0"/>
          </a:p>
        </p:txBody>
      </p:sp>
      <p:sp>
        <p:nvSpPr>
          <p:cNvPr id="16" name="Shape 14"/>
          <p:cNvSpPr/>
          <p:nvPr/>
        </p:nvSpPr>
        <p:spPr>
          <a:xfrm>
            <a:off x="6172200" y="1371600"/>
            <a:ext cx="5623560" cy="2148840"/>
          </a:xfrm>
          <a:prstGeom prst="roundRect">
            <a:avLst>
              <a:gd name="adj" fmla="val 3404"/>
            </a:avLst>
          </a:prstGeom>
          <a:solidFill>
            <a:srgbClr val="24242A"/>
          </a:solidFill>
          <a:ln/>
        </p:spPr>
        <p:txBody>
          <a:bodyPr/>
          <a:lstStyle/>
          <a:p>
            <a:endParaRPr lang="en-GB"/>
          </a:p>
        </p:txBody>
      </p:sp>
      <p:sp>
        <p:nvSpPr>
          <p:cNvPr id="17" name="Shape 15"/>
          <p:cNvSpPr/>
          <p:nvPr/>
        </p:nvSpPr>
        <p:spPr>
          <a:xfrm>
            <a:off x="6172200" y="1371600"/>
            <a:ext cx="73152" cy="2148840"/>
          </a:xfrm>
          <a:prstGeom prst="rect">
            <a:avLst/>
          </a:prstGeom>
          <a:solidFill>
            <a:srgbClr val="E11D48"/>
          </a:solidFill>
          <a:ln/>
        </p:spPr>
        <p:txBody>
          <a:bodyPr/>
          <a:lstStyle/>
          <a:p>
            <a:endParaRPr lang="en-GB"/>
          </a:p>
        </p:txBody>
      </p:sp>
      <p:sp>
        <p:nvSpPr>
          <p:cNvPr id="18" name="Text 16"/>
          <p:cNvSpPr/>
          <p:nvPr/>
        </p:nvSpPr>
        <p:spPr>
          <a:xfrm>
            <a:off x="6428232" y="1481328"/>
            <a:ext cx="5120640" cy="237744"/>
          </a:xfrm>
          <a:prstGeom prst="rect">
            <a:avLst/>
          </a:prstGeom>
          <a:noFill/>
          <a:ln/>
        </p:spPr>
        <p:txBody>
          <a:bodyPr wrap="square" lIns="0" tIns="0" rIns="0" bIns="0" rtlCol="0" anchor="ctr"/>
          <a:lstStyle/>
          <a:p>
            <a:pPr marL="0" indent="0">
              <a:buNone/>
            </a:pPr>
            <a:r>
              <a:rPr lang="en-US" sz="2000" b="1" kern="0" spc="80" dirty="0">
                <a:solidFill>
                  <a:srgbClr val="FBBF24"/>
                </a:solidFill>
                <a:latin typeface="Arial" pitchFamily="34" charset="0"/>
                <a:ea typeface="Arial" pitchFamily="34" charset="-122"/>
                <a:cs typeface="Arial" pitchFamily="34" charset="-120"/>
              </a:rPr>
              <a:t>BUSINESS VIEW</a:t>
            </a:r>
            <a:endParaRPr lang="en-US" sz="2000" dirty="0"/>
          </a:p>
        </p:txBody>
      </p:sp>
      <p:sp>
        <p:nvSpPr>
          <p:cNvPr id="19" name="Text 17"/>
          <p:cNvSpPr/>
          <p:nvPr/>
        </p:nvSpPr>
        <p:spPr>
          <a:xfrm>
            <a:off x="6428232" y="1792224"/>
            <a:ext cx="5120640" cy="1051560"/>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People, processes, data and technology working together so the firm can operate, serve customers and compete. The software is only one part.</a:t>
            </a:r>
            <a:endParaRPr lang="en-US" dirty="0"/>
          </a:p>
        </p:txBody>
      </p:sp>
      <p:sp>
        <p:nvSpPr>
          <p:cNvPr id="20" name="Text 18"/>
          <p:cNvSpPr/>
          <p:nvPr/>
        </p:nvSpPr>
        <p:spPr>
          <a:xfrm>
            <a:off x="6428232" y="2999232"/>
            <a:ext cx="5120640" cy="256032"/>
          </a:xfrm>
          <a:prstGeom prst="rect">
            <a:avLst/>
          </a:prstGeom>
          <a:noFill/>
          <a:ln/>
        </p:spPr>
        <p:txBody>
          <a:bodyPr wrap="square" lIns="0" tIns="0" rIns="0" bIns="0" rtlCol="0" anchor="ctr"/>
          <a:lstStyle/>
          <a:p>
            <a:pPr marL="0" indent="0">
              <a:buNone/>
            </a:pPr>
            <a:r>
              <a:rPr lang="en-US" sz="1600" i="1" dirty="0">
                <a:solidFill>
                  <a:srgbClr val="B4B4B8"/>
                </a:solidFill>
                <a:latin typeface="Arial" pitchFamily="34" charset="0"/>
                <a:ea typeface="Arial" pitchFamily="34" charset="-122"/>
                <a:cs typeface="Arial" pitchFamily="34" charset="-120"/>
              </a:rPr>
              <a:t>Laudon and Laudon (2020); Stair and Reynolds (2018)</a:t>
            </a:r>
            <a:endParaRPr lang="en-US" sz="1600" dirty="0"/>
          </a:p>
        </p:txBody>
      </p:sp>
      <p:sp>
        <p:nvSpPr>
          <p:cNvPr id="21" name="Text 19"/>
          <p:cNvSpPr/>
          <p:nvPr/>
        </p:nvSpPr>
        <p:spPr>
          <a:xfrm>
            <a:off x="365760" y="3694176"/>
            <a:ext cx="10972800" cy="274320"/>
          </a:xfrm>
          <a:prstGeom prst="rect">
            <a:avLst/>
          </a:prstGeom>
          <a:noFill/>
          <a:ln/>
        </p:spPr>
        <p:txBody>
          <a:bodyPr wrap="square" lIns="0" tIns="0" rIns="0" bIns="0" rtlCol="0" anchor="ctr"/>
          <a:lstStyle/>
          <a:p>
            <a:pPr marL="0" indent="0">
              <a:buNone/>
            </a:pPr>
            <a:r>
              <a:rPr lang="en-US" sz="2400" b="1" dirty="0">
                <a:solidFill>
                  <a:srgbClr val="F5F5F4"/>
                </a:solidFill>
                <a:latin typeface="Arial" pitchFamily="34" charset="0"/>
                <a:ea typeface="Arial" pitchFamily="34" charset="-122"/>
                <a:cs typeface="Arial" pitchFamily="34" charset="-120"/>
              </a:rPr>
              <a:t>Four organisational features managers must know before they build or buy</a:t>
            </a:r>
            <a:endParaRPr lang="en-US" sz="2400" dirty="0"/>
          </a:p>
        </p:txBody>
      </p:sp>
      <p:sp>
        <p:nvSpPr>
          <p:cNvPr id="22" name="Shape 20"/>
          <p:cNvSpPr/>
          <p:nvPr/>
        </p:nvSpPr>
        <p:spPr>
          <a:xfrm>
            <a:off x="329184" y="4142232"/>
            <a:ext cx="2788920" cy="2286000"/>
          </a:xfrm>
          <a:prstGeom prst="roundRect">
            <a:avLst>
              <a:gd name="adj" fmla="val 3200"/>
            </a:avLst>
          </a:prstGeom>
          <a:solidFill>
            <a:srgbClr val="24242A"/>
          </a:solidFill>
          <a:ln/>
        </p:spPr>
        <p:txBody>
          <a:bodyPr/>
          <a:lstStyle/>
          <a:p>
            <a:endParaRPr lang="en-GB"/>
          </a:p>
        </p:txBody>
      </p:sp>
      <p:sp>
        <p:nvSpPr>
          <p:cNvPr id="23" name="Text 21"/>
          <p:cNvSpPr/>
          <p:nvPr/>
        </p:nvSpPr>
        <p:spPr>
          <a:xfrm>
            <a:off x="438912" y="4151377"/>
            <a:ext cx="2468880" cy="219456"/>
          </a:xfrm>
          <a:prstGeom prst="rect">
            <a:avLst/>
          </a:prstGeom>
          <a:noFill/>
          <a:ln/>
        </p:spPr>
        <p:txBody>
          <a:bodyPr wrap="square" lIns="0" tIns="0" rIns="0" bIns="0" rtlCol="0" anchor="ctr"/>
          <a:lstStyle/>
          <a:p>
            <a:pPr marL="0" indent="0">
              <a:buNone/>
            </a:pPr>
            <a:r>
              <a:rPr lang="en-US" sz="2400" b="1" dirty="0">
                <a:solidFill>
                  <a:srgbClr val="FB7185"/>
                </a:solidFill>
                <a:latin typeface="Arial" pitchFamily="34" charset="0"/>
                <a:ea typeface="Arial" pitchFamily="34" charset="-122"/>
                <a:cs typeface="Arial" pitchFamily="34" charset="-120"/>
              </a:rPr>
              <a:t>01</a:t>
            </a:r>
            <a:endParaRPr lang="en-US" sz="2400" dirty="0"/>
          </a:p>
        </p:txBody>
      </p:sp>
      <p:sp>
        <p:nvSpPr>
          <p:cNvPr id="24" name="Text 22"/>
          <p:cNvSpPr/>
          <p:nvPr/>
        </p:nvSpPr>
        <p:spPr>
          <a:xfrm>
            <a:off x="432816" y="4443984"/>
            <a:ext cx="2468880" cy="292608"/>
          </a:xfrm>
          <a:prstGeom prst="rect">
            <a:avLst/>
          </a:prstGeom>
          <a:noFill/>
          <a:ln/>
        </p:spPr>
        <p:txBody>
          <a:bodyPr wrap="square" lIns="0" tIns="0" rIns="0" bIns="0" rtlCol="0" anchor="ctr"/>
          <a:lstStyle/>
          <a:p>
            <a:pPr marL="0" indent="0">
              <a:buNone/>
            </a:pPr>
            <a:r>
              <a:rPr lang="en-US" sz="2000" b="1" dirty="0">
                <a:solidFill>
                  <a:srgbClr val="F5F5F4"/>
                </a:solidFill>
                <a:latin typeface="Arial" pitchFamily="34" charset="0"/>
                <a:ea typeface="Arial" pitchFamily="34" charset="-122"/>
                <a:cs typeface="Arial" pitchFamily="34" charset="-120"/>
              </a:rPr>
              <a:t>Structure</a:t>
            </a:r>
            <a:endParaRPr lang="en-US" sz="2000" dirty="0"/>
          </a:p>
        </p:txBody>
      </p:sp>
      <p:sp>
        <p:nvSpPr>
          <p:cNvPr id="25" name="Text 23"/>
          <p:cNvSpPr/>
          <p:nvPr/>
        </p:nvSpPr>
        <p:spPr>
          <a:xfrm>
            <a:off x="438912" y="4864608"/>
            <a:ext cx="2487168" cy="1417320"/>
          </a:xfrm>
          <a:prstGeom prst="rect">
            <a:avLst/>
          </a:prstGeom>
          <a:noFill/>
          <a:ln/>
        </p:spPr>
        <p:txBody>
          <a:bodyPr wrap="square" lIns="0" tIns="0" rIns="0" bIns="0" rtlCol="0" anchor="ctr"/>
          <a:lstStyle/>
          <a:p>
            <a:pPr marL="0" indent="0">
              <a:buNone/>
            </a:pPr>
            <a:r>
              <a:rPr lang="en-US" sz="2000" dirty="0">
                <a:solidFill>
                  <a:srgbClr val="F5F5F4"/>
                </a:solidFill>
                <a:latin typeface="Arial" pitchFamily="34" charset="0"/>
                <a:ea typeface="Arial" pitchFamily="34" charset="-122"/>
                <a:cs typeface="Arial" pitchFamily="34" charset="-120"/>
              </a:rPr>
              <a:t>Who owns the data, and which department is allowed to change a process.</a:t>
            </a:r>
            <a:endParaRPr lang="en-US" sz="2000" dirty="0"/>
          </a:p>
        </p:txBody>
      </p:sp>
      <p:sp>
        <p:nvSpPr>
          <p:cNvPr id="26" name="Shape 24"/>
          <p:cNvSpPr/>
          <p:nvPr/>
        </p:nvSpPr>
        <p:spPr>
          <a:xfrm>
            <a:off x="3291840" y="4135327"/>
            <a:ext cx="2788920" cy="2286000"/>
          </a:xfrm>
          <a:prstGeom prst="roundRect">
            <a:avLst>
              <a:gd name="adj" fmla="val 3200"/>
            </a:avLst>
          </a:prstGeom>
          <a:solidFill>
            <a:srgbClr val="24242A"/>
          </a:solidFill>
          <a:ln/>
        </p:spPr>
        <p:txBody>
          <a:bodyPr/>
          <a:lstStyle/>
          <a:p>
            <a:endParaRPr lang="en-GB"/>
          </a:p>
        </p:txBody>
      </p:sp>
      <p:sp>
        <p:nvSpPr>
          <p:cNvPr id="27" name="Text 25"/>
          <p:cNvSpPr/>
          <p:nvPr/>
        </p:nvSpPr>
        <p:spPr>
          <a:xfrm>
            <a:off x="3438144" y="4153989"/>
            <a:ext cx="2468880" cy="219456"/>
          </a:xfrm>
          <a:prstGeom prst="rect">
            <a:avLst/>
          </a:prstGeom>
          <a:noFill/>
          <a:ln/>
        </p:spPr>
        <p:txBody>
          <a:bodyPr wrap="square" lIns="0" tIns="0" rIns="0" bIns="0" rtlCol="0" anchor="ctr"/>
          <a:lstStyle/>
          <a:p>
            <a:pPr marL="0" indent="0">
              <a:buNone/>
            </a:pPr>
            <a:r>
              <a:rPr lang="en-US" sz="2400" b="1" dirty="0">
                <a:solidFill>
                  <a:srgbClr val="FB7185"/>
                </a:solidFill>
                <a:latin typeface="Arial" pitchFamily="34" charset="0"/>
                <a:ea typeface="Arial" pitchFamily="34" charset="-122"/>
                <a:cs typeface="Arial" pitchFamily="34" charset="-120"/>
              </a:rPr>
              <a:t>02</a:t>
            </a:r>
            <a:endParaRPr lang="en-US" sz="2400" dirty="0"/>
          </a:p>
        </p:txBody>
      </p:sp>
      <p:sp>
        <p:nvSpPr>
          <p:cNvPr id="28" name="Text 26"/>
          <p:cNvSpPr/>
          <p:nvPr/>
        </p:nvSpPr>
        <p:spPr>
          <a:xfrm>
            <a:off x="3438144" y="4425696"/>
            <a:ext cx="2468880" cy="292608"/>
          </a:xfrm>
          <a:prstGeom prst="rect">
            <a:avLst/>
          </a:prstGeom>
          <a:noFill/>
          <a:ln/>
        </p:spPr>
        <p:txBody>
          <a:bodyPr wrap="square" lIns="0" tIns="0" rIns="0" bIns="0" rtlCol="0" anchor="ctr"/>
          <a:lstStyle/>
          <a:p>
            <a:pPr marL="0" indent="0">
              <a:buNone/>
            </a:pPr>
            <a:r>
              <a:rPr lang="en-US" sz="2000" b="1" dirty="0">
                <a:solidFill>
                  <a:srgbClr val="F5F5F4"/>
                </a:solidFill>
                <a:latin typeface="Arial" pitchFamily="34" charset="0"/>
                <a:ea typeface="Arial" pitchFamily="34" charset="-122"/>
                <a:cs typeface="Arial" pitchFamily="34" charset="-120"/>
              </a:rPr>
              <a:t>Culture</a:t>
            </a:r>
            <a:endParaRPr lang="en-US" sz="2000" dirty="0"/>
          </a:p>
        </p:txBody>
      </p:sp>
      <p:sp>
        <p:nvSpPr>
          <p:cNvPr id="29" name="Text 27"/>
          <p:cNvSpPr/>
          <p:nvPr/>
        </p:nvSpPr>
        <p:spPr>
          <a:xfrm>
            <a:off x="3438144" y="4811983"/>
            <a:ext cx="2487168" cy="1417320"/>
          </a:xfrm>
          <a:prstGeom prst="rect">
            <a:avLst/>
          </a:prstGeom>
          <a:noFill/>
          <a:ln/>
        </p:spPr>
        <p:txBody>
          <a:bodyPr wrap="square" lIns="0" tIns="0" rIns="0" bIns="0" rtlCol="0" anchor="ctr"/>
          <a:lstStyle/>
          <a:p>
            <a:pPr marL="0" indent="0">
              <a:buNone/>
            </a:pPr>
            <a:r>
              <a:rPr lang="en-US" sz="2000" dirty="0">
                <a:solidFill>
                  <a:srgbClr val="F5F5F4"/>
                </a:solidFill>
                <a:latin typeface="Arial" pitchFamily="34" charset="0"/>
                <a:ea typeface="Arial" pitchFamily="34" charset="-122"/>
                <a:cs typeface="Arial" pitchFamily="34" charset="-120"/>
              </a:rPr>
              <a:t>Whether staff will trust a shared number or keep a private spreadsheet.</a:t>
            </a:r>
            <a:endParaRPr lang="en-US" sz="2000" dirty="0"/>
          </a:p>
        </p:txBody>
      </p:sp>
      <p:sp>
        <p:nvSpPr>
          <p:cNvPr id="30" name="Shape 28"/>
          <p:cNvSpPr/>
          <p:nvPr/>
        </p:nvSpPr>
        <p:spPr>
          <a:xfrm>
            <a:off x="6245352" y="4135327"/>
            <a:ext cx="2788920" cy="2286000"/>
          </a:xfrm>
          <a:prstGeom prst="roundRect">
            <a:avLst>
              <a:gd name="adj" fmla="val 3200"/>
            </a:avLst>
          </a:prstGeom>
          <a:solidFill>
            <a:srgbClr val="24242A"/>
          </a:solidFill>
          <a:ln/>
        </p:spPr>
        <p:txBody>
          <a:bodyPr/>
          <a:lstStyle/>
          <a:p>
            <a:endParaRPr lang="en-GB" dirty="0"/>
          </a:p>
        </p:txBody>
      </p:sp>
      <p:sp>
        <p:nvSpPr>
          <p:cNvPr id="31" name="Text 29"/>
          <p:cNvSpPr/>
          <p:nvPr/>
        </p:nvSpPr>
        <p:spPr>
          <a:xfrm>
            <a:off x="6364224" y="4153989"/>
            <a:ext cx="2468880" cy="219456"/>
          </a:xfrm>
          <a:prstGeom prst="rect">
            <a:avLst/>
          </a:prstGeom>
          <a:noFill/>
          <a:ln/>
        </p:spPr>
        <p:txBody>
          <a:bodyPr wrap="square" lIns="0" tIns="0" rIns="0" bIns="0" rtlCol="0" anchor="ctr"/>
          <a:lstStyle/>
          <a:p>
            <a:pPr marL="0" indent="0">
              <a:buNone/>
            </a:pPr>
            <a:r>
              <a:rPr lang="en-US" sz="2400" b="1" dirty="0">
                <a:solidFill>
                  <a:srgbClr val="FB7185"/>
                </a:solidFill>
                <a:latin typeface="Arial" pitchFamily="34" charset="0"/>
                <a:ea typeface="Arial" pitchFamily="34" charset="-122"/>
                <a:cs typeface="Arial" pitchFamily="34" charset="-120"/>
              </a:rPr>
              <a:t>03</a:t>
            </a:r>
            <a:endParaRPr lang="en-US" sz="2400" dirty="0"/>
          </a:p>
        </p:txBody>
      </p:sp>
      <p:sp>
        <p:nvSpPr>
          <p:cNvPr id="32" name="Text 30"/>
          <p:cNvSpPr/>
          <p:nvPr/>
        </p:nvSpPr>
        <p:spPr>
          <a:xfrm>
            <a:off x="6382512" y="4425696"/>
            <a:ext cx="2468880" cy="292608"/>
          </a:xfrm>
          <a:prstGeom prst="rect">
            <a:avLst/>
          </a:prstGeom>
          <a:noFill/>
          <a:ln/>
        </p:spPr>
        <p:txBody>
          <a:bodyPr wrap="square" lIns="0" tIns="0" rIns="0" bIns="0" rtlCol="0" anchor="ctr"/>
          <a:lstStyle/>
          <a:p>
            <a:pPr marL="0" indent="0">
              <a:buNone/>
            </a:pPr>
            <a:r>
              <a:rPr lang="en-US" sz="2000" b="1" dirty="0">
                <a:solidFill>
                  <a:srgbClr val="F5F5F4"/>
                </a:solidFill>
                <a:latin typeface="Arial" pitchFamily="34" charset="0"/>
                <a:ea typeface="Arial" pitchFamily="34" charset="-122"/>
                <a:cs typeface="Arial" pitchFamily="34" charset="-120"/>
              </a:rPr>
              <a:t>Politics</a:t>
            </a:r>
            <a:endParaRPr lang="en-US" sz="2000" dirty="0"/>
          </a:p>
        </p:txBody>
      </p:sp>
      <p:sp>
        <p:nvSpPr>
          <p:cNvPr id="33" name="Text 31"/>
          <p:cNvSpPr/>
          <p:nvPr/>
        </p:nvSpPr>
        <p:spPr>
          <a:xfrm>
            <a:off x="6364224" y="4842774"/>
            <a:ext cx="2487168" cy="1417320"/>
          </a:xfrm>
          <a:prstGeom prst="rect">
            <a:avLst/>
          </a:prstGeom>
          <a:noFill/>
          <a:ln/>
        </p:spPr>
        <p:txBody>
          <a:bodyPr wrap="square" lIns="0" tIns="0" rIns="0" bIns="0" rtlCol="0" anchor="ctr"/>
          <a:lstStyle/>
          <a:p>
            <a:pPr marL="0" indent="0">
              <a:buNone/>
            </a:pPr>
            <a:r>
              <a:rPr lang="en-US" sz="2000" dirty="0">
                <a:solidFill>
                  <a:srgbClr val="F5F5F4"/>
                </a:solidFill>
                <a:latin typeface="Arial" pitchFamily="34" charset="0"/>
                <a:ea typeface="Arial" pitchFamily="34" charset="-122"/>
                <a:cs typeface="Arial" pitchFamily="34" charset="-120"/>
              </a:rPr>
              <a:t>A system shifts power. Finance, sales and operations will not agree by default.</a:t>
            </a:r>
            <a:endParaRPr lang="en-US" sz="2000" dirty="0"/>
          </a:p>
        </p:txBody>
      </p:sp>
      <p:sp>
        <p:nvSpPr>
          <p:cNvPr id="34" name="Shape 32"/>
          <p:cNvSpPr/>
          <p:nvPr/>
        </p:nvSpPr>
        <p:spPr>
          <a:xfrm>
            <a:off x="9153144" y="4135327"/>
            <a:ext cx="2788920" cy="2286000"/>
          </a:xfrm>
          <a:prstGeom prst="roundRect">
            <a:avLst>
              <a:gd name="adj" fmla="val 3200"/>
            </a:avLst>
          </a:prstGeom>
          <a:solidFill>
            <a:srgbClr val="24242A"/>
          </a:solidFill>
          <a:ln/>
        </p:spPr>
        <p:txBody>
          <a:bodyPr/>
          <a:lstStyle/>
          <a:p>
            <a:endParaRPr lang="en-GB"/>
          </a:p>
        </p:txBody>
      </p:sp>
      <p:sp>
        <p:nvSpPr>
          <p:cNvPr id="35" name="Text 33"/>
          <p:cNvSpPr/>
          <p:nvPr/>
        </p:nvSpPr>
        <p:spPr>
          <a:xfrm>
            <a:off x="9290304" y="4142232"/>
            <a:ext cx="2468880" cy="219456"/>
          </a:xfrm>
          <a:prstGeom prst="rect">
            <a:avLst/>
          </a:prstGeom>
          <a:noFill/>
          <a:ln/>
        </p:spPr>
        <p:txBody>
          <a:bodyPr wrap="square" lIns="0" tIns="0" rIns="0" bIns="0" rtlCol="0" anchor="ctr"/>
          <a:lstStyle/>
          <a:p>
            <a:pPr marL="0" indent="0">
              <a:buNone/>
            </a:pPr>
            <a:r>
              <a:rPr lang="en-US" sz="2400" b="1" dirty="0">
                <a:solidFill>
                  <a:srgbClr val="FB7185"/>
                </a:solidFill>
                <a:latin typeface="Arial" pitchFamily="34" charset="0"/>
                <a:ea typeface="Arial" pitchFamily="34" charset="-122"/>
                <a:cs typeface="Arial" pitchFamily="34" charset="-120"/>
              </a:rPr>
              <a:t>04</a:t>
            </a:r>
            <a:endParaRPr lang="en-US" sz="2400" dirty="0"/>
          </a:p>
        </p:txBody>
      </p:sp>
      <p:sp>
        <p:nvSpPr>
          <p:cNvPr id="36" name="Text 34"/>
          <p:cNvSpPr/>
          <p:nvPr/>
        </p:nvSpPr>
        <p:spPr>
          <a:xfrm>
            <a:off x="9290304" y="4398264"/>
            <a:ext cx="2468880" cy="292608"/>
          </a:xfrm>
          <a:prstGeom prst="rect">
            <a:avLst/>
          </a:prstGeom>
          <a:noFill/>
          <a:ln/>
        </p:spPr>
        <p:txBody>
          <a:bodyPr wrap="square" lIns="0" tIns="0" rIns="0" bIns="0" rtlCol="0" anchor="ctr"/>
          <a:lstStyle/>
          <a:p>
            <a:pPr marL="0" indent="0">
              <a:buNone/>
            </a:pPr>
            <a:r>
              <a:rPr lang="en-US" sz="2000" b="1" dirty="0">
                <a:solidFill>
                  <a:srgbClr val="F5F5F4"/>
                </a:solidFill>
                <a:latin typeface="Arial" pitchFamily="34" charset="0"/>
                <a:ea typeface="Arial" pitchFamily="34" charset="-122"/>
                <a:cs typeface="Arial" pitchFamily="34" charset="-120"/>
              </a:rPr>
              <a:t>Processes</a:t>
            </a:r>
            <a:endParaRPr lang="en-US" sz="2000" dirty="0"/>
          </a:p>
        </p:txBody>
      </p:sp>
      <p:sp>
        <p:nvSpPr>
          <p:cNvPr id="37" name="Text 35"/>
          <p:cNvSpPr/>
          <p:nvPr/>
        </p:nvSpPr>
        <p:spPr>
          <a:xfrm>
            <a:off x="9290304" y="4811983"/>
            <a:ext cx="2487168" cy="1417320"/>
          </a:xfrm>
          <a:prstGeom prst="rect">
            <a:avLst/>
          </a:prstGeom>
          <a:noFill/>
          <a:ln/>
        </p:spPr>
        <p:txBody>
          <a:bodyPr wrap="square" lIns="0" tIns="0" rIns="0" bIns="0" rtlCol="0" anchor="ctr"/>
          <a:lstStyle/>
          <a:p>
            <a:pPr marL="0" indent="0">
              <a:buNone/>
            </a:pPr>
            <a:r>
              <a:rPr lang="en-US" sz="2000" dirty="0">
                <a:solidFill>
                  <a:srgbClr val="F5F5F4"/>
                </a:solidFill>
                <a:latin typeface="Arial" pitchFamily="34" charset="0"/>
                <a:ea typeface="Arial" pitchFamily="34" charset="-122"/>
                <a:cs typeface="Arial" pitchFamily="34" charset="-120"/>
              </a:rPr>
              <a:t>If the process is broken, the system will make the error faster, not fix it.</a:t>
            </a:r>
            <a:endParaRPr lang="en-US"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Shape 0"/>
          <p:cNvSpPr/>
          <p:nvPr/>
        </p:nvSpPr>
        <p:spPr>
          <a:xfrm>
            <a:off x="0" y="18662"/>
            <a:ext cx="12191695" cy="6858000"/>
          </a:xfrm>
          <a:prstGeom prst="rect">
            <a:avLst/>
          </a:prstGeom>
          <a:solidFill>
            <a:srgbClr val="141416"/>
          </a:solidFill>
          <a:ln/>
        </p:spPr>
        <p:txBody>
          <a:bodyPr/>
          <a:lstStyle/>
          <a:p>
            <a:endParaRPr lang="en-GB"/>
          </a:p>
        </p:txBody>
      </p:sp>
      <p:sp>
        <p:nvSpPr>
          <p:cNvPr id="3" name="Shape 1"/>
          <p:cNvSpPr/>
          <p:nvPr/>
        </p:nvSpPr>
        <p:spPr>
          <a:xfrm>
            <a:off x="0" y="0"/>
            <a:ext cx="12191695" cy="384048"/>
          </a:xfrm>
          <a:prstGeom prst="rect">
            <a:avLst/>
          </a:prstGeom>
          <a:solidFill>
            <a:srgbClr val="1A1A1E"/>
          </a:solidFill>
          <a:ln/>
        </p:spPr>
        <p:txBody>
          <a:bodyPr/>
          <a:lstStyle/>
          <a:p>
            <a:endParaRPr lang="en-GB"/>
          </a:p>
        </p:txBody>
      </p:sp>
      <p:sp>
        <p:nvSpPr>
          <p:cNvPr id="4" name="Shape 2"/>
          <p:cNvSpPr/>
          <p:nvPr/>
        </p:nvSpPr>
        <p:spPr>
          <a:xfrm>
            <a:off x="0" y="384048"/>
            <a:ext cx="12191695" cy="54864"/>
          </a:xfrm>
          <a:prstGeom prst="rect">
            <a:avLst/>
          </a:prstGeom>
          <a:solidFill>
            <a:srgbClr val="E11D48"/>
          </a:solidFill>
          <a:ln/>
        </p:spPr>
        <p:txBody>
          <a:bodyPr/>
          <a:lstStyle/>
          <a:p>
            <a:endParaRPr lang="en-GB"/>
          </a:p>
        </p:txBody>
      </p:sp>
      <p:sp>
        <p:nvSpPr>
          <p:cNvPr id="5" name="Text 3"/>
          <p:cNvSpPr/>
          <p:nvPr/>
        </p:nvSpPr>
        <p:spPr>
          <a:xfrm>
            <a:off x="365760" y="0"/>
            <a:ext cx="11430000" cy="384048"/>
          </a:xfrm>
          <a:prstGeom prst="rect">
            <a:avLst/>
          </a:prstGeom>
          <a:noFill/>
          <a:ln/>
        </p:spPr>
        <p:txBody>
          <a:bodyPr wrap="square" lIns="0" tIns="0" rIns="0" bIns="0" rtlCol="0" anchor="ctr"/>
          <a:lstStyle/>
          <a:p>
            <a:pPr marL="0" indent="0" algn="ctr">
              <a:buNone/>
            </a:pPr>
            <a:r>
              <a:rPr lang="en-US" sz="3200" dirty="0">
                <a:solidFill>
                  <a:srgbClr val="F5F5F4"/>
                </a:solidFill>
                <a:latin typeface="Arial" panose="020B0604020202020204" pitchFamily="34" charset="0"/>
                <a:ea typeface="Arial" pitchFamily="34" charset="-122"/>
                <a:cs typeface="Arial" panose="020B0604020202020204" pitchFamily="34" charset="0"/>
              </a:rPr>
              <a:t>INTRODUCE DIFFERENT INFORMATION SYSTEMS</a:t>
            </a:r>
            <a:endParaRPr lang="en-US" sz="3200" dirty="0">
              <a:latin typeface="Arial" panose="020B0604020202020204" pitchFamily="34" charset="0"/>
              <a:cs typeface="Arial" panose="020B0604020202020204" pitchFamily="34" charset="0"/>
            </a:endParaRPr>
          </a:p>
        </p:txBody>
      </p:sp>
      <p:sp>
        <p:nvSpPr>
          <p:cNvPr id="6" name="Shape 4"/>
          <p:cNvSpPr/>
          <p:nvPr/>
        </p:nvSpPr>
        <p:spPr>
          <a:xfrm>
            <a:off x="0" y="6601968"/>
            <a:ext cx="12191695" cy="256032"/>
          </a:xfrm>
          <a:prstGeom prst="rect">
            <a:avLst/>
          </a:prstGeom>
          <a:solidFill>
            <a:srgbClr val="1A1A1E"/>
          </a:solidFill>
          <a:ln/>
        </p:spPr>
        <p:txBody>
          <a:bodyPr/>
          <a:lstStyle/>
          <a:p>
            <a:endParaRPr lang="en-GB"/>
          </a:p>
        </p:txBody>
      </p:sp>
      <p:sp>
        <p:nvSpPr>
          <p:cNvPr id="7" name="Text 5"/>
          <p:cNvSpPr/>
          <p:nvPr/>
        </p:nvSpPr>
        <p:spPr>
          <a:xfrm>
            <a:off x="347472" y="6601968"/>
            <a:ext cx="7680960" cy="256032"/>
          </a:xfrm>
          <a:prstGeom prst="rect">
            <a:avLst/>
          </a:prstGeom>
          <a:noFill/>
          <a:ln/>
        </p:spPr>
        <p:txBody>
          <a:bodyPr wrap="square" lIns="0" tIns="0" rIns="0" bIns="0" rtlCol="0" anchor="ctr"/>
          <a:lstStyle/>
          <a:p>
            <a:pPr marL="0" indent="0">
              <a:buNone/>
            </a:pPr>
            <a:endParaRPr lang="en-US" sz="1000" dirty="0"/>
          </a:p>
        </p:txBody>
      </p:sp>
      <p:sp>
        <p:nvSpPr>
          <p:cNvPr id="8" name="Text 6"/>
          <p:cNvSpPr/>
          <p:nvPr/>
        </p:nvSpPr>
        <p:spPr>
          <a:xfrm>
            <a:off x="7863840" y="6601968"/>
            <a:ext cx="3977640" cy="256032"/>
          </a:xfrm>
          <a:prstGeom prst="rect">
            <a:avLst/>
          </a:prstGeom>
          <a:noFill/>
          <a:ln/>
        </p:spPr>
        <p:txBody>
          <a:bodyPr wrap="square" lIns="0" tIns="0" rIns="0" bIns="0" rtlCol="0" anchor="ctr"/>
          <a:lstStyle/>
          <a:p>
            <a:pPr marL="0" indent="0" algn="r">
              <a:buNone/>
            </a:pPr>
            <a:r>
              <a:rPr lang="en-US" sz="1000" dirty="0">
                <a:solidFill>
                  <a:srgbClr val="FB7185"/>
                </a:solidFill>
                <a:latin typeface="Arial" pitchFamily="34" charset="0"/>
                <a:ea typeface="Arial" pitchFamily="34" charset="-122"/>
                <a:cs typeface="Arial" pitchFamily="34" charset="-120"/>
              </a:rPr>
              <a:t>Mick Lowe   ·   4  /  16</a:t>
            </a:r>
            <a:endParaRPr lang="en-US" sz="1000" dirty="0"/>
          </a:p>
        </p:txBody>
      </p:sp>
      <p:sp>
        <p:nvSpPr>
          <p:cNvPr id="9" name="Text 7"/>
          <p:cNvSpPr/>
          <p:nvPr/>
        </p:nvSpPr>
        <p:spPr>
          <a:xfrm>
            <a:off x="365760" y="446376"/>
            <a:ext cx="7315200" cy="365760"/>
          </a:xfrm>
          <a:prstGeom prst="rect">
            <a:avLst/>
          </a:prstGeom>
          <a:noFill/>
          <a:ln/>
        </p:spPr>
        <p:txBody>
          <a:bodyPr wrap="square" lIns="0" tIns="0" rIns="0" bIns="0" rtlCol="0" anchor="ctr"/>
          <a:lstStyle/>
          <a:p>
            <a:pPr marL="0" indent="0">
              <a:buNone/>
            </a:pPr>
            <a:r>
              <a:rPr lang="en-US" sz="2400" b="1" dirty="0">
                <a:solidFill>
                  <a:schemeClr val="bg1"/>
                </a:solidFill>
                <a:latin typeface="Arial" pitchFamily="34" charset="0"/>
                <a:ea typeface="Arial" pitchFamily="34" charset="-122"/>
                <a:cs typeface="Arial" pitchFamily="34" charset="-120"/>
              </a:rPr>
              <a:t>Why leadership should invest</a:t>
            </a:r>
            <a:endParaRPr lang="en-US" sz="2400" dirty="0">
              <a:solidFill>
                <a:schemeClr val="bg1"/>
              </a:solidFill>
            </a:endParaRPr>
          </a:p>
        </p:txBody>
      </p:sp>
      <p:sp>
        <p:nvSpPr>
          <p:cNvPr id="10" name="Text 8"/>
          <p:cNvSpPr/>
          <p:nvPr/>
        </p:nvSpPr>
        <p:spPr>
          <a:xfrm>
            <a:off x="365759" y="914400"/>
            <a:ext cx="8946191" cy="310896"/>
          </a:xfrm>
          <a:prstGeom prst="rect">
            <a:avLst/>
          </a:prstGeom>
          <a:noFill/>
          <a:ln/>
        </p:spPr>
        <p:txBody>
          <a:bodyPr wrap="square" lIns="0" tIns="0" rIns="0" bIns="0" rtlCol="0" anchor="ctr"/>
          <a:lstStyle/>
          <a:p>
            <a:pPr marL="0" indent="0">
              <a:buNone/>
            </a:pPr>
            <a:r>
              <a:rPr lang="en-US" sz="2000" dirty="0">
                <a:solidFill>
                  <a:schemeClr val="bg1"/>
                </a:solidFill>
                <a:latin typeface="Arial" pitchFamily="34" charset="0"/>
                <a:ea typeface="Arial" pitchFamily="34" charset="-122"/>
                <a:cs typeface="Arial" pitchFamily="34" charset="-120"/>
              </a:rPr>
              <a:t>Information changes the rules of competition. It is not only a cost to cut (Porter and Millar, 1985).</a:t>
            </a:r>
            <a:endParaRPr lang="en-US" sz="2000" dirty="0">
              <a:solidFill>
                <a:schemeClr val="bg1"/>
              </a:solidFill>
            </a:endParaRPr>
          </a:p>
        </p:txBody>
      </p:sp>
      <p:sp>
        <p:nvSpPr>
          <p:cNvPr id="11" name="Shape 9"/>
          <p:cNvSpPr/>
          <p:nvPr/>
        </p:nvSpPr>
        <p:spPr>
          <a:xfrm>
            <a:off x="365760" y="1353312"/>
            <a:ext cx="7040880" cy="987552"/>
          </a:xfrm>
          <a:prstGeom prst="roundRect">
            <a:avLst>
              <a:gd name="adj" fmla="val 7407"/>
            </a:avLst>
          </a:prstGeom>
          <a:solidFill>
            <a:srgbClr val="24242A"/>
          </a:solidFill>
          <a:ln/>
        </p:spPr>
        <p:txBody>
          <a:bodyPr/>
          <a:lstStyle/>
          <a:p>
            <a:endParaRPr lang="en-GB"/>
          </a:p>
        </p:txBody>
      </p:sp>
      <p:sp>
        <p:nvSpPr>
          <p:cNvPr id="12" name="Text 10"/>
          <p:cNvSpPr/>
          <p:nvPr/>
        </p:nvSpPr>
        <p:spPr>
          <a:xfrm>
            <a:off x="530352" y="1499616"/>
            <a:ext cx="640080" cy="694944"/>
          </a:xfrm>
          <a:prstGeom prst="rect">
            <a:avLst/>
          </a:prstGeom>
          <a:noFill/>
          <a:ln/>
        </p:spPr>
        <p:txBody>
          <a:bodyPr wrap="square" lIns="0" tIns="0" rIns="0" bIns="0" rtlCol="0" anchor="ctr"/>
          <a:lstStyle/>
          <a:p>
            <a:pPr marL="0" indent="0">
              <a:buNone/>
            </a:pPr>
            <a:r>
              <a:rPr lang="en-US" sz="2400" b="1" dirty="0">
                <a:solidFill>
                  <a:srgbClr val="E11D48"/>
                </a:solidFill>
                <a:latin typeface="Arial" pitchFamily="34" charset="0"/>
                <a:ea typeface="Arial" pitchFamily="34" charset="-122"/>
                <a:cs typeface="Arial" pitchFamily="34" charset="-120"/>
              </a:rPr>
              <a:t>01</a:t>
            </a:r>
            <a:endParaRPr lang="en-US" sz="2400" dirty="0"/>
          </a:p>
        </p:txBody>
      </p:sp>
      <p:sp>
        <p:nvSpPr>
          <p:cNvPr id="13" name="Text 11"/>
          <p:cNvSpPr/>
          <p:nvPr/>
        </p:nvSpPr>
        <p:spPr>
          <a:xfrm>
            <a:off x="1280160" y="1417320"/>
            <a:ext cx="5852160" cy="292608"/>
          </a:xfrm>
          <a:prstGeom prst="rect">
            <a:avLst/>
          </a:prstGeom>
          <a:noFill/>
          <a:ln/>
        </p:spPr>
        <p:txBody>
          <a:bodyPr wrap="square" lIns="0" tIns="0" rIns="0" bIns="0" rtlCol="0" anchor="ctr"/>
          <a:lstStyle/>
          <a:p>
            <a:pPr marL="0" indent="0">
              <a:buNone/>
            </a:pPr>
            <a:r>
              <a:rPr lang="en-US" sz="2400" b="1" dirty="0">
                <a:solidFill>
                  <a:srgbClr val="F5F5F4"/>
                </a:solidFill>
                <a:latin typeface="Arial" pitchFamily="34" charset="0"/>
                <a:ea typeface="Arial" pitchFamily="34" charset="-122"/>
                <a:cs typeface="Arial" pitchFamily="34" charset="-120"/>
              </a:rPr>
              <a:t>Efficiency</a:t>
            </a:r>
            <a:endParaRPr lang="en-US" sz="2400" dirty="0"/>
          </a:p>
        </p:txBody>
      </p:sp>
      <p:sp>
        <p:nvSpPr>
          <p:cNvPr id="14" name="Text 12"/>
          <p:cNvSpPr/>
          <p:nvPr/>
        </p:nvSpPr>
        <p:spPr>
          <a:xfrm>
            <a:off x="1280160" y="1773936"/>
            <a:ext cx="5852160" cy="438912"/>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Capture a sale, a delivery or a wage once. Share it. Cut re-keying, stock-outs and the cost to serve.</a:t>
            </a:r>
            <a:endParaRPr lang="en-US" dirty="0"/>
          </a:p>
        </p:txBody>
      </p:sp>
      <p:sp>
        <p:nvSpPr>
          <p:cNvPr id="15" name="Shape 13"/>
          <p:cNvSpPr/>
          <p:nvPr/>
        </p:nvSpPr>
        <p:spPr>
          <a:xfrm>
            <a:off x="365760" y="2432304"/>
            <a:ext cx="7040880" cy="987552"/>
          </a:xfrm>
          <a:prstGeom prst="roundRect">
            <a:avLst>
              <a:gd name="adj" fmla="val 7407"/>
            </a:avLst>
          </a:prstGeom>
          <a:solidFill>
            <a:srgbClr val="24242A"/>
          </a:solidFill>
          <a:ln/>
        </p:spPr>
        <p:txBody>
          <a:bodyPr/>
          <a:lstStyle/>
          <a:p>
            <a:endParaRPr lang="en-GB"/>
          </a:p>
        </p:txBody>
      </p:sp>
      <p:sp>
        <p:nvSpPr>
          <p:cNvPr id="16" name="Text 14"/>
          <p:cNvSpPr/>
          <p:nvPr/>
        </p:nvSpPr>
        <p:spPr>
          <a:xfrm>
            <a:off x="530352" y="2578608"/>
            <a:ext cx="640080" cy="694944"/>
          </a:xfrm>
          <a:prstGeom prst="rect">
            <a:avLst/>
          </a:prstGeom>
          <a:noFill/>
          <a:ln/>
        </p:spPr>
        <p:txBody>
          <a:bodyPr wrap="square" lIns="0" tIns="0" rIns="0" bIns="0" rtlCol="0" anchor="ctr"/>
          <a:lstStyle/>
          <a:p>
            <a:pPr marL="0" indent="0">
              <a:buNone/>
            </a:pPr>
            <a:r>
              <a:rPr lang="en-US" sz="2400" b="1" dirty="0">
                <a:solidFill>
                  <a:srgbClr val="E11D48"/>
                </a:solidFill>
                <a:latin typeface="Arial" pitchFamily="34" charset="0"/>
                <a:ea typeface="Arial" pitchFamily="34" charset="-122"/>
                <a:cs typeface="Arial" pitchFamily="34" charset="-120"/>
              </a:rPr>
              <a:t>02</a:t>
            </a:r>
            <a:endParaRPr lang="en-US" sz="2400" dirty="0"/>
          </a:p>
        </p:txBody>
      </p:sp>
      <p:sp>
        <p:nvSpPr>
          <p:cNvPr id="17" name="Text 15"/>
          <p:cNvSpPr/>
          <p:nvPr/>
        </p:nvSpPr>
        <p:spPr>
          <a:xfrm>
            <a:off x="1280160" y="2496312"/>
            <a:ext cx="5852160" cy="292608"/>
          </a:xfrm>
          <a:prstGeom prst="rect">
            <a:avLst/>
          </a:prstGeom>
          <a:noFill/>
          <a:ln/>
        </p:spPr>
        <p:txBody>
          <a:bodyPr wrap="square" lIns="0" tIns="0" rIns="0" bIns="0" rtlCol="0" anchor="ctr"/>
          <a:lstStyle/>
          <a:p>
            <a:pPr marL="0" indent="0">
              <a:buNone/>
            </a:pPr>
            <a:r>
              <a:rPr lang="en-US" sz="2400" b="1" dirty="0">
                <a:solidFill>
                  <a:srgbClr val="F5F5F4"/>
                </a:solidFill>
                <a:latin typeface="Arial" pitchFamily="34" charset="0"/>
                <a:ea typeface="Arial" pitchFamily="34" charset="-122"/>
                <a:cs typeface="Arial" pitchFamily="34" charset="-120"/>
              </a:rPr>
              <a:t>Decision-making</a:t>
            </a:r>
            <a:endParaRPr lang="en-US" sz="2400" dirty="0"/>
          </a:p>
        </p:txBody>
      </p:sp>
      <p:sp>
        <p:nvSpPr>
          <p:cNvPr id="18" name="Text 16"/>
          <p:cNvSpPr/>
          <p:nvPr/>
        </p:nvSpPr>
        <p:spPr>
          <a:xfrm>
            <a:off x="1280160" y="2852928"/>
            <a:ext cx="5852160" cy="438912"/>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Turn events into reports and models so managers act on what is happening, not on habit.</a:t>
            </a:r>
            <a:endParaRPr lang="en-US" dirty="0"/>
          </a:p>
        </p:txBody>
      </p:sp>
      <p:sp>
        <p:nvSpPr>
          <p:cNvPr id="19" name="Shape 17"/>
          <p:cNvSpPr/>
          <p:nvPr/>
        </p:nvSpPr>
        <p:spPr>
          <a:xfrm>
            <a:off x="365760" y="3511296"/>
            <a:ext cx="7040880" cy="987552"/>
          </a:xfrm>
          <a:prstGeom prst="roundRect">
            <a:avLst>
              <a:gd name="adj" fmla="val 7407"/>
            </a:avLst>
          </a:prstGeom>
          <a:solidFill>
            <a:srgbClr val="24242A"/>
          </a:solidFill>
          <a:ln/>
        </p:spPr>
        <p:txBody>
          <a:bodyPr/>
          <a:lstStyle/>
          <a:p>
            <a:endParaRPr lang="en-GB"/>
          </a:p>
        </p:txBody>
      </p:sp>
      <p:sp>
        <p:nvSpPr>
          <p:cNvPr id="20" name="Text 18"/>
          <p:cNvSpPr/>
          <p:nvPr/>
        </p:nvSpPr>
        <p:spPr>
          <a:xfrm>
            <a:off x="530352" y="3657600"/>
            <a:ext cx="640080" cy="694944"/>
          </a:xfrm>
          <a:prstGeom prst="rect">
            <a:avLst/>
          </a:prstGeom>
          <a:noFill/>
          <a:ln/>
        </p:spPr>
        <p:txBody>
          <a:bodyPr wrap="square" lIns="0" tIns="0" rIns="0" bIns="0" rtlCol="0" anchor="ctr"/>
          <a:lstStyle/>
          <a:p>
            <a:pPr marL="0" indent="0">
              <a:buNone/>
            </a:pPr>
            <a:r>
              <a:rPr lang="en-US" sz="2400" b="1" dirty="0">
                <a:solidFill>
                  <a:srgbClr val="E11D48"/>
                </a:solidFill>
                <a:latin typeface="Arial" pitchFamily="34" charset="0"/>
                <a:ea typeface="Arial" pitchFamily="34" charset="-122"/>
                <a:cs typeface="Arial" pitchFamily="34" charset="-120"/>
              </a:rPr>
              <a:t>03</a:t>
            </a:r>
            <a:endParaRPr lang="en-US" sz="2400" dirty="0"/>
          </a:p>
        </p:txBody>
      </p:sp>
      <p:sp>
        <p:nvSpPr>
          <p:cNvPr id="21" name="Text 19"/>
          <p:cNvSpPr/>
          <p:nvPr/>
        </p:nvSpPr>
        <p:spPr>
          <a:xfrm>
            <a:off x="1280160" y="3593592"/>
            <a:ext cx="5852160" cy="292608"/>
          </a:xfrm>
          <a:prstGeom prst="rect">
            <a:avLst/>
          </a:prstGeom>
          <a:noFill/>
          <a:ln/>
        </p:spPr>
        <p:txBody>
          <a:bodyPr wrap="square" lIns="0" tIns="0" rIns="0" bIns="0" rtlCol="0" anchor="ctr"/>
          <a:lstStyle/>
          <a:p>
            <a:pPr marL="0" indent="0">
              <a:buNone/>
            </a:pPr>
            <a:r>
              <a:rPr lang="en-US" sz="2400" b="1" dirty="0">
                <a:solidFill>
                  <a:srgbClr val="F5F5F4"/>
                </a:solidFill>
                <a:latin typeface="Arial" pitchFamily="34" charset="0"/>
                <a:ea typeface="Arial" pitchFamily="34" charset="-122"/>
                <a:cs typeface="Arial" pitchFamily="34" charset="-120"/>
              </a:rPr>
              <a:t>Competitive advantage</a:t>
            </a:r>
            <a:endParaRPr lang="en-US" sz="2400" dirty="0"/>
          </a:p>
        </p:txBody>
      </p:sp>
      <p:sp>
        <p:nvSpPr>
          <p:cNvPr id="22" name="Text 20"/>
          <p:cNvSpPr/>
          <p:nvPr/>
        </p:nvSpPr>
        <p:spPr>
          <a:xfrm>
            <a:off x="1280160" y="3931920"/>
            <a:ext cx="5852160" cy="438912"/>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Customer insight, faster fulfilment and tighter planning are hard for a rival to copy.</a:t>
            </a:r>
            <a:endParaRPr lang="en-US" dirty="0"/>
          </a:p>
        </p:txBody>
      </p:sp>
      <p:sp>
        <p:nvSpPr>
          <p:cNvPr id="23" name="Shape 21"/>
          <p:cNvSpPr/>
          <p:nvPr/>
        </p:nvSpPr>
        <p:spPr>
          <a:xfrm>
            <a:off x="7589520" y="1353312"/>
            <a:ext cx="4206240" cy="4983480"/>
          </a:xfrm>
          <a:prstGeom prst="roundRect">
            <a:avLst>
              <a:gd name="adj" fmla="val 1739"/>
            </a:avLst>
          </a:prstGeom>
          <a:solidFill>
            <a:srgbClr val="1A1A1E"/>
          </a:solidFill>
          <a:ln/>
        </p:spPr>
        <p:txBody>
          <a:bodyPr/>
          <a:lstStyle/>
          <a:p>
            <a:endParaRPr lang="en-GB"/>
          </a:p>
        </p:txBody>
      </p:sp>
      <p:sp>
        <p:nvSpPr>
          <p:cNvPr id="24" name="Text 22"/>
          <p:cNvSpPr/>
          <p:nvPr/>
        </p:nvSpPr>
        <p:spPr>
          <a:xfrm>
            <a:off x="7790688" y="1517904"/>
            <a:ext cx="3840480" cy="219456"/>
          </a:xfrm>
          <a:prstGeom prst="rect">
            <a:avLst/>
          </a:prstGeom>
          <a:noFill/>
          <a:ln/>
        </p:spPr>
        <p:txBody>
          <a:bodyPr wrap="square" lIns="0" tIns="0" rIns="0" bIns="0" rtlCol="0" anchor="ctr"/>
          <a:lstStyle/>
          <a:p>
            <a:pPr marL="0" indent="0">
              <a:buNone/>
            </a:pPr>
            <a:r>
              <a:rPr lang="en-US" sz="2000" b="1" kern="0" spc="60" dirty="0">
                <a:solidFill>
                  <a:srgbClr val="FB7185"/>
                </a:solidFill>
                <a:latin typeface="Arial" pitchFamily="34" charset="0"/>
                <a:ea typeface="Arial" pitchFamily="34" charset="-122"/>
                <a:cs typeface="Arial" pitchFamily="34" charset="-120"/>
              </a:rPr>
              <a:t>HOW TO JUDGE SUCCESS</a:t>
            </a:r>
            <a:endParaRPr lang="en-US" sz="2000" dirty="0"/>
          </a:p>
        </p:txBody>
      </p:sp>
      <p:sp>
        <p:nvSpPr>
          <p:cNvPr id="25" name="Text 23"/>
          <p:cNvSpPr/>
          <p:nvPr/>
        </p:nvSpPr>
        <p:spPr>
          <a:xfrm>
            <a:off x="7790688" y="1755648"/>
            <a:ext cx="3840480" cy="274320"/>
          </a:xfrm>
          <a:prstGeom prst="rect">
            <a:avLst/>
          </a:prstGeom>
          <a:noFill/>
          <a:ln/>
        </p:spPr>
        <p:txBody>
          <a:bodyPr wrap="square" lIns="0" tIns="0" rIns="0" bIns="0" rtlCol="0" anchor="ctr"/>
          <a:lstStyle/>
          <a:p>
            <a:pPr marL="0" indent="0">
              <a:buNone/>
            </a:pPr>
            <a:r>
              <a:rPr lang="en-US" sz="1600" b="1" dirty="0">
                <a:solidFill>
                  <a:srgbClr val="FFFFFF"/>
                </a:solidFill>
                <a:latin typeface="Arial" pitchFamily="34" charset="0"/>
                <a:ea typeface="Arial" pitchFamily="34" charset="-122"/>
                <a:cs typeface="Arial" pitchFamily="34" charset="-120"/>
              </a:rPr>
              <a:t>DeLone and McLean (2003)</a:t>
            </a:r>
            <a:endParaRPr lang="en-US" sz="1600" dirty="0"/>
          </a:p>
        </p:txBody>
      </p:sp>
      <p:sp>
        <p:nvSpPr>
          <p:cNvPr id="26" name="Text 24"/>
          <p:cNvSpPr/>
          <p:nvPr/>
        </p:nvSpPr>
        <p:spPr>
          <a:xfrm>
            <a:off x="7790688" y="2084832"/>
            <a:ext cx="3794760" cy="457200"/>
          </a:xfrm>
          <a:prstGeom prst="rect">
            <a:avLst/>
          </a:prstGeom>
          <a:noFill/>
          <a:ln/>
        </p:spPr>
        <p:txBody>
          <a:bodyPr wrap="square" lIns="0" tIns="0" rIns="0" bIns="0" rtlCol="0" anchor="ctr"/>
          <a:lstStyle/>
          <a:p>
            <a:pPr marL="0" indent="0">
              <a:buNone/>
            </a:pPr>
            <a:r>
              <a:rPr lang="en-US" dirty="0">
                <a:solidFill>
                  <a:srgbClr val="B4B4B8"/>
                </a:solidFill>
                <a:latin typeface="Arial" pitchFamily="34" charset="0"/>
                <a:ea typeface="Arial" pitchFamily="34" charset="-122"/>
                <a:cs typeface="Arial" pitchFamily="34" charset="-120"/>
              </a:rPr>
              <a:t>A system is not a success because it went live. Six linked tests:</a:t>
            </a:r>
            <a:endParaRPr lang="en-US" dirty="0"/>
          </a:p>
        </p:txBody>
      </p:sp>
      <p:sp>
        <p:nvSpPr>
          <p:cNvPr id="27" name="Text 25"/>
          <p:cNvSpPr/>
          <p:nvPr/>
        </p:nvSpPr>
        <p:spPr>
          <a:xfrm>
            <a:off x="7790688" y="2651760"/>
            <a:ext cx="3794760" cy="219456"/>
          </a:xfrm>
          <a:prstGeom prst="rect">
            <a:avLst/>
          </a:prstGeom>
          <a:noFill/>
          <a:ln/>
        </p:spPr>
        <p:txBody>
          <a:bodyPr wrap="square" lIns="0" tIns="0" rIns="0" bIns="0" rtlCol="0" anchor="ctr"/>
          <a:lstStyle/>
          <a:p>
            <a:pPr marL="0" indent="0">
              <a:buNone/>
            </a:pPr>
            <a:r>
              <a:rPr lang="en-US" sz="2000" b="1" dirty="0">
                <a:solidFill>
                  <a:srgbClr val="FFFFFF"/>
                </a:solidFill>
                <a:latin typeface="Arial" pitchFamily="34" charset="0"/>
                <a:ea typeface="Arial" pitchFamily="34" charset="-122"/>
                <a:cs typeface="Arial" pitchFamily="34" charset="-120"/>
              </a:rPr>
              <a:t>System quality</a:t>
            </a:r>
            <a:endParaRPr lang="en-US" sz="2000" dirty="0"/>
          </a:p>
        </p:txBody>
      </p:sp>
      <p:sp>
        <p:nvSpPr>
          <p:cNvPr id="28" name="Text 26"/>
          <p:cNvSpPr/>
          <p:nvPr/>
        </p:nvSpPr>
        <p:spPr>
          <a:xfrm>
            <a:off x="7790688" y="2898648"/>
            <a:ext cx="3794760" cy="201168"/>
          </a:xfrm>
          <a:prstGeom prst="rect">
            <a:avLst/>
          </a:prstGeom>
          <a:noFill/>
          <a:ln/>
        </p:spPr>
        <p:txBody>
          <a:bodyPr wrap="square" lIns="0" tIns="0" rIns="0" bIns="0" rtlCol="0" anchor="ctr"/>
          <a:lstStyle/>
          <a:p>
            <a:pPr marL="0" indent="0">
              <a:buNone/>
            </a:pPr>
            <a:r>
              <a:rPr lang="en-US" dirty="0">
                <a:solidFill>
                  <a:srgbClr val="A1A1AA"/>
                </a:solidFill>
                <a:latin typeface="Arial" pitchFamily="34" charset="0"/>
                <a:ea typeface="Arial" pitchFamily="34" charset="-122"/>
                <a:cs typeface="Arial" pitchFamily="34" charset="-120"/>
              </a:rPr>
              <a:t>Reliable, fast, usable</a:t>
            </a:r>
            <a:endParaRPr lang="en-US" dirty="0"/>
          </a:p>
        </p:txBody>
      </p:sp>
      <p:sp>
        <p:nvSpPr>
          <p:cNvPr id="29" name="Text 27"/>
          <p:cNvSpPr/>
          <p:nvPr/>
        </p:nvSpPr>
        <p:spPr>
          <a:xfrm>
            <a:off x="7790688" y="3182112"/>
            <a:ext cx="3794760" cy="219456"/>
          </a:xfrm>
          <a:prstGeom prst="rect">
            <a:avLst/>
          </a:prstGeom>
          <a:noFill/>
          <a:ln/>
        </p:spPr>
        <p:txBody>
          <a:bodyPr wrap="square" lIns="0" tIns="0" rIns="0" bIns="0" rtlCol="0" anchor="ctr"/>
          <a:lstStyle/>
          <a:p>
            <a:pPr marL="0" indent="0">
              <a:buNone/>
            </a:pPr>
            <a:r>
              <a:rPr lang="en-US" sz="2000" b="1" dirty="0">
                <a:solidFill>
                  <a:srgbClr val="FFFFFF"/>
                </a:solidFill>
                <a:latin typeface="Arial" pitchFamily="34" charset="0"/>
                <a:ea typeface="Arial" pitchFamily="34" charset="-122"/>
                <a:cs typeface="Arial" pitchFamily="34" charset="-120"/>
              </a:rPr>
              <a:t>Information quality</a:t>
            </a:r>
            <a:endParaRPr lang="en-US" sz="2000" dirty="0"/>
          </a:p>
        </p:txBody>
      </p:sp>
      <p:sp>
        <p:nvSpPr>
          <p:cNvPr id="30" name="Text 28"/>
          <p:cNvSpPr/>
          <p:nvPr/>
        </p:nvSpPr>
        <p:spPr>
          <a:xfrm>
            <a:off x="7790688" y="3401568"/>
            <a:ext cx="3794760" cy="201168"/>
          </a:xfrm>
          <a:prstGeom prst="rect">
            <a:avLst/>
          </a:prstGeom>
          <a:noFill/>
          <a:ln/>
        </p:spPr>
        <p:txBody>
          <a:bodyPr wrap="square" lIns="0" tIns="0" rIns="0" bIns="0" rtlCol="0" anchor="ctr"/>
          <a:lstStyle/>
          <a:p>
            <a:pPr marL="0" indent="0">
              <a:buNone/>
            </a:pPr>
            <a:r>
              <a:rPr lang="en-US" dirty="0">
                <a:solidFill>
                  <a:srgbClr val="A1A1AA"/>
                </a:solidFill>
                <a:latin typeface="Arial" pitchFamily="34" charset="0"/>
                <a:ea typeface="Arial" pitchFamily="34" charset="-122"/>
                <a:cs typeface="Arial" pitchFamily="34" charset="-120"/>
              </a:rPr>
              <a:t>Accurate, timely, relevant</a:t>
            </a:r>
            <a:endParaRPr lang="en-US" dirty="0"/>
          </a:p>
        </p:txBody>
      </p:sp>
      <p:sp>
        <p:nvSpPr>
          <p:cNvPr id="31" name="Text 29"/>
          <p:cNvSpPr/>
          <p:nvPr/>
        </p:nvSpPr>
        <p:spPr>
          <a:xfrm>
            <a:off x="7790688" y="3712464"/>
            <a:ext cx="3794760" cy="219456"/>
          </a:xfrm>
          <a:prstGeom prst="rect">
            <a:avLst/>
          </a:prstGeom>
          <a:noFill/>
          <a:ln/>
        </p:spPr>
        <p:txBody>
          <a:bodyPr wrap="square" lIns="0" tIns="0" rIns="0" bIns="0" rtlCol="0" anchor="ctr"/>
          <a:lstStyle/>
          <a:p>
            <a:pPr marL="0" indent="0">
              <a:buNone/>
            </a:pPr>
            <a:r>
              <a:rPr lang="en-US" sz="2000" b="1" dirty="0">
                <a:solidFill>
                  <a:srgbClr val="FFFFFF"/>
                </a:solidFill>
                <a:latin typeface="Arial" pitchFamily="34" charset="0"/>
                <a:ea typeface="Arial" pitchFamily="34" charset="-122"/>
                <a:cs typeface="Arial" pitchFamily="34" charset="-120"/>
              </a:rPr>
              <a:t>Service quality</a:t>
            </a:r>
            <a:endParaRPr lang="en-US" sz="2000" dirty="0"/>
          </a:p>
        </p:txBody>
      </p:sp>
      <p:sp>
        <p:nvSpPr>
          <p:cNvPr id="32" name="Text 30"/>
          <p:cNvSpPr/>
          <p:nvPr/>
        </p:nvSpPr>
        <p:spPr>
          <a:xfrm>
            <a:off x="7790688" y="3913632"/>
            <a:ext cx="3794760" cy="201168"/>
          </a:xfrm>
          <a:prstGeom prst="rect">
            <a:avLst/>
          </a:prstGeom>
          <a:noFill/>
          <a:ln/>
        </p:spPr>
        <p:txBody>
          <a:bodyPr wrap="square" lIns="0" tIns="0" rIns="0" bIns="0" rtlCol="0" anchor="ctr"/>
          <a:lstStyle/>
          <a:p>
            <a:pPr marL="0" indent="0">
              <a:buNone/>
            </a:pPr>
            <a:r>
              <a:rPr lang="en-US" dirty="0">
                <a:solidFill>
                  <a:srgbClr val="A1A1AA"/>
                </a:solidFill>
                <a:latin typeface="Arial" pitchFamily="34" charset="0"/>
                <a:ea typeface="Arial" pitchFamily="34" charset="-122"/>
                <a:cs typeface="Arial" pitchFamily="34" charset="-120"/>
              </a:rPr>
              <a:t>Support when it fails</a:t>
            </a:r>
            <a:endParaRPr lang="en-US" dirty="0"/>
          </a:p>
        </p:txBody>
      </p:sp>
      <p:sp>
        <p:nvSpPr>
          <p:cNvPr id="33" name="Text 31"/>
          <p:cNvSpPr/>
          <p:nvPr/>
        </p:nvSpPr>
        <p:spPr>
          <a:xfrm>
            <a:off x="7790688" y="4242816"/>
            <a:ext cx="3794760" cy="219456"/>
          </a:xfrm>
          <a:prstGeom prst="rect">
            <a:avLst/>
          </a:prstGeom>
          <a:noFill/>
          <a:ln/>
        </p:spPr>
        <p:txBody>
          <a:bodyPr wrap="square" lIns="0" tIns="0" rIns="0" bIns="0" rtlCol="0" anchor="ctr"/>
          <a:lstStyle/>
          <a:p>
            <a:pPr marL="0" indent="0">
              <a:buNone/>
            </a:pPr>
            <a:r>
              <a:rPr lang="en-US" sz="2000" b="1" dirty="0">
                <a:solidFill>
                  <a:srgbClr val="FFFFFF"/>
                </a:solidFill>
                <a:latin typeface="Arial" pitchFamily="34" charset="0"/>
                <a:ea typeface="Arial" pitchFamily="34" charset="-122"/>
                <a:cs typeface="Arial" pitchFamily="34" charset="-120"/>
              </a:rPr>
              <a:t>Use</a:t>
            </a:r>
            <a:endParaRPr lang="en-US" sz="2000" dirty="0"/>
          </a:p>
        </p:txBody>
      </p:sp>
      <p:sp>
        <p:nvSpPr>
          <p:cNvPr id="34" name="Text 32"/>
          <p:cNvSpPr/>
          <p:nvPr/>
        </p:nvSpPr>
        <p:spPr>
          <a:xfrm>
            <a:off x="7790688" y="4443984"/>
            <a:ext cx="3794760" cy="201168"/>
          </a:xfrm>
          <a:prstGeom prst="rect">
            <a:avLst/>
          </a:prstGeom>
          <a:noFill/>
          <a:ln/>
        </p:spPr>
        <p:txBody>
          <a:bodyPr wrap="square" lIns="0" tIns="0" rIns="0" bIns="0" rtlCol="0" anchor="ctr"/>
          <a:lstStyle/>
          <a:p>
            <a:pPr marL="0" indent="0">
              <a:buNone/>
            </a:pPr>
            <a:r>
              <a:rPr lang="en-US" dirty="0">
                <a:solidFill>
                  <a:srgbClr val="A1A1AA"/>
                </a:solidFill>
                <a:latin typeface="Arial" pitchFamily="34" charset="0"/>
                <a:ea typeface="Arial" pitchFamily="34" charset="-122"/>
                <a:cs typeface="Arial" pitchFamily="34" charset="-120"/>
              </a:rPr>
              <a:t>People actually use it</a:t>
            </a:r>
            <a:endParaRPr lang="en-US" dirty="0"/>
          </a:p>
        </p:txBody>
      </p:sp>
      <p:sp>
        <p:nvSpPr>
          <p:cNvPr id="35" name="Text 33"/>
          <p:cNvSpPr/>
          <p:nvPr/>
        </p:nvSpPr>
        <p:spPr>
          <a:xfrm>
            <a:off x="7790688" y="4773168"/>
            <a:ext cx="3794760" cy="219456"/>
          </a:xfrm>
          <a:prstGeom prst="rect">
            <a:avLst/>
          </a:prstGeom>
          <a:noFill/>
          <a:ln/>
        </p:spPr>
        <p:txBody>
          <a:bodyPr wrap="square" lIns="0" tIns="0" rIns="0" bIns="0" rtlCol="0" anchor="ctr"/>
          <a:lstStyle/>
          <a:p>
            <a:pPr marL="0" indent="0">
              <a:buNone/>
            </a:pPr>
            <a:r>
              <a:rPr lang="en-US" sz="2000" b="1" dirty="0">
                <a:solidFill>
                  <a:srgbClr val="FFFFFF"/>
                </a:solidFill>
                <a:latin typeface="Arial" pitchFamily="34" charset="0"/>
                <a:ea typeface="Arial" pitchFamily="34" charset="-122"/>
                <a:cs typeface="Arial" pitchFamily="34" charset="-120"/>
              </a:rPr>
              <a:t>Satisfaction</a:t>
            </a:r>
            <a:endParaRPr lang="en-US" sz="2000" dirty="0"/>
          </a:p>
        </p:txBody>
      </p:sp>
      <p:sp>
        <p:nvSpPr>
          <p:cNvPr id="36" name="Text 34"/>
          <p:cNvSpPr/>
          <p:nvPr/>
        </p:nvSpPr>
        <p:spPr>
          <a:xfrm>
            <a:off x="7790688" y="4974336"/>
            <a:ext cx="3794760" cy="201168"/>
          </a:xfrm>
          <a:prstGeom prst="rect">
            <a:avLst/>
          </a:prstGeom>
          <a:noFill/>
          <a:ln/>
        </p:spPr>
        <p:txBody>
          <a:bodyPr wrap="square" lIns="0" tIns="0" rIns="0" bIns="0" rtlCol="0" anchor="ctr"/>
          <a:lstStyle/>
          <a:p>
            <a:pPr marL="0" indent="0">
              <a:buNone/>
            </a:pPr>
            <a:r>
              <a:rPr lang="en-US" dirty="0">
                <a:solidFill>
                  <a:srgbClr val="A1A1AA"/>
                </a:solidFill>
                <a:latin typeface="Arial" pitchFamily="34" charset="0"/>
                <a:ea typeface="Arial" pitchFamily="34" charset="-122"/>
                <a:cs typeface="Arial" pitchFamily="34" charset="-120"/>
              </a:rPr>
              <a:t>Users trust the output</a:t>
            </a:r>
            <a:endParaRPr lang="en-US" dirty="0"/>
          </a:p>
        </p:txBody>
      </p:sp>
      <p:sp>
        <p:nvSpPr>
          <p:cNvPr id="37" name="Text 35"/>
          <p:cNvSpPr/>
          <p:nvPr/>
        </p:nvSpPr>
        <p:spPr>
          <a:xfrm>
            <a:off x="7790688" y="5303520"/>
            <a:ext cx="3794760" cy="219456"/>
          </a:xfrm>
          <a:prstGeom prst="rect">
            <a:avLst/>
          </a:prstGeom>
          <a:noFill/>
          <a:ln/>
        </p:spPr>
        <p:txBody>
          <a:bodyPr wrap="square" lIns="0" tIns="0" rIns="0" bIns="0" rtlCol="0" anchor="ctr"/>
          <a:lstStyle/>
          <a:p>
            <a:pPr marL="0" indent="0">
              <a:buNone/>
            </a:pPr>
            <a:r>
              <a:rPr lang="en-US" sz="2000" b="1" dirty="0">
                <a:solidFill>
                  <a:srgbClr val="FFFFFF"/>
                </a:solidFill>
                <a:latin typeface="Arial" pitchFamily="34" charset="0"/>
                <a:ea typeface="Arial" pitchFamily="34" charset="-122"/>
                <a:cs typeface="Arial" pitchFamily="34" charset="-120"/>
              </a:rPr>
              <a:t>Net benefits</a:t>
            </a:r>
            <a:endParaRPr lang="en-US" sz="2000" dirty="0"/>
          </a:p>
        </p:txBody>
      </p:sp>
      <p:sp>
        <p:nvSpPr>
          <p:cNvPr id="38" name="Text 36"/>
          <p:cNvSpPr/>
          <p:nvPr/>
        </p:nvSpPr>
        <p:spPr>
          <a:xfrm>
            <a:off x="7790688" y="5504688"/>
            <a:ext cx="3794760" cy="201168"/>
          </a:xfrm>
          <a:prstGeom prst="rect">
            <a:avLst/>
          </a:prstGeom>
          <a:noFill/>
          <a:ln/>
        </p:spPr>
        <p:txBody>
          <a:bodyPr wrap="square" lIns="0" tIns="0" rIns="0" bIns="0" rtlCol="0" anchor="ctr"/>
          <a:lstStyle/>
          <a:p>
            <a:pPr marL="0" indent="0">
              <a:buNone/>
            </a:pPr>
            <a:r>
              <a:rPr lang="en-US" dirty="0">
                <a:solidFill>
                  <a:srgbClr val="A1A1AA"/>
                </a:solidFill>
                <a:latin typeface="Arial" pitchFamily="34" charset="0"/>
                <a:ea typeface="Arial" pitchFamily="34" charset="-122"/>
                <a:cs typeface="Arial" pitchFamily="34" charset="-120"/>
              </a:rPr>
              <a:t>Cost, service or advantage</a:t>
            </a:r>
            <a:endParaRPr lang="en-US" dirty="0"/>
          </a:p>
        </p:txBody>
      </p:sp>
      <p:pic>
        <p:nvPicPr>
          <p:cNvPr id="40" name="Picture 39">
            <a:extLst>
              <a:ext uri="{FF2B5EF4-FFF2-40B4-BE49-F238E27FC236}">
                <a16:creationId xmlns:a16="http://schemas.microsoft.com/office/drawing/2014/main" id="{F8F90B7B-04AE-C47E-B748-EE66490630A4}"/>
              </a:ext>
            </a:extLst>
          </p:cNvPr>
          <p:cNvPicPr>
            <a:picLocks noChangeAspect="1"/>
          </p:cNvPicPr>
          <p:nvPr/>
        </p:nvPicPr>
        <p:blipFill>
          <a:blip r:embed="rId3"/>
          <a:stretch>
            <a:fillRect/>
          </a:stretch>
        </p:blipFill>
        <p:spPr>
          <a:xfrm>
            <a:off x="365760" y="4673589"/>
            <a:ext cx="7040880" cy="1753637"/>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141416"/>
          </a:solidFill>
          <a:ln/>
        </p:spPr>
        <p:txBody>
          <a:bodyPr/>
          <a:lstStyle/>
          <a:p>
            <a:endParaRPr lang="en-GB"/>
          </a:p>
        </p:txBody>
      </p:sp>
      <p:sp>
        <p:nvSpPr>
          <p:cNvPr id="3" name="Shape 1"/>
          <p:cNvSpPr/>
          <p:nvPr/>
        </p:nvSpPr>
        <p:spPr>
          <a:xfrm>
            <a:off x="0" y="0"/>
            <a:ext cx="12191695" cy="384048"/>
          </a:xfrm>
          <a:prstGeom prst="rect">
            <a:avLst/>
          </a:prstGeom>
          <a:solidFill>
            <a:srgbClr val="1A1A1E"/>
          </a:solidFill>
          <a:ln/>
        </p:spPr>
        <p:txBody>
          <a:bodyPr/>
          <a:lstStyle/>
          <a:p>
            <a:endParaRPr lang="en-GB"/>
          </a:p>
        </p:txBody>
      </p:sp>
      <p:sp>
        <p:nvSpPr>
          <p:cNvPr id="4" name="Shape 2"/>
          <p:cNvSpPr/>
          <p:nvPr/>
        </p:nvSpPr>
        <p:spPr>
          <a:xfrm>
            <a:off x="0" y="384048"/>
            <a:ext cx="12191695" cy="54864"/>
          </a:xfrm>
          <a:prstGeom prst="rect">
            <a:avLst/>
          </a:prstGeom>
          <a:solidFill>
            <a:srgbClr val="E11D48"/>
          </a:solidFill>
          <a:ln/>
        </p:spPr>
        <p:txBody>
          <a:bodyPr/>
          <a:lstStyle/>
          <a:p>
            <a:endParaRPr lang="en-GB"/>
          </a:p>
        </p:txBody>
      </p:sp>
      <p:sp>
        <p:nvSpPr>
          <p:cNvPr id="5" name="Text 3"/>
          <p:cNvSpPr/>
          <p:nvPr/>
        </p:nvSpPr>
        <p:spPr>
          <a:xfrm>
            <a:off x="365760" y="0"/>
            <a:ext cx="11430000" cy="384048"/>
          </a:xfrm>
          <a:prstGeom prst="rect">
            <a:avLst/>
          </a:prstGeom>
          <a:noFill/>
          <a:ln/>
        </p:spPr>
        <p:txBody>
          <a:bodyPr wrap="square" lIns="0" tIns="0" rIns="0" bIns="0" rtlCol="0" anchor="ctr"/>
          <a:lstStyle/>
          <a:p>
            <a:pPr marL="0" indent="0" algn="ctr">
              <a:buNone/>
            </a:pPr>
            <a:r>
              <a:rPr lang="en-US" sz="3200" dirty="0">
                <a:solidFill>
                  <a:srgbClr val="F5F5F4"/>
                </a:solidFill>
                <a:latin typeface="Arial" panose="020B0604020202020204" pitchFamily="34" charset="0"/>
                <a:ea typeface="Arial" pitchFamily="34" charset="-122"/>
                <a:cs typeface="Arial" panose="020B0604020202020204" pitchFamily="34" charset="0"/>
              </a:rPr>
              <a:t>INTRODUCE DIFFERENT INFORMATION SYSTEMS</a:t>
            </a:r>
            <a:endParaRPr lang="en-US" sz="3200" dirty="0">
              <a:latin typeface="Arial" panose="020B0604020202020204" pitchFamily="34" charset="0"/>
              <a:cs typeface="Arial" panose="020B0604020202020204" pitchFamily="34" charset="0"/>
            </a:endParaRPr>
          </a:p>
        </p:txBody>
      </p:sp>
      <p:sp>
        <p:nvSpPr>
          <p:cNvPr id="6" name="Shape 4"/>
          <p:cNvSpPr/>
          <p:nvPr/>
        </p:nvSpPr>
        <p:spPr>
          <a:xfrm>
            <a:off x="0" y="6601968"/>
            <a:ext cx="12191695" cy="256032"/>
          </a:xfrm>
          <a:prstGeom prst="rect">
            <a:avLst/>
          </a:prstGeom>
          <a:solidFill>
            <a:srgbClr val="1A1A1E"/>
          </a:solidFill>
          <a:ln/>
        </p:spPr>
        <p:txBody>
          <a:bodyPr/>
          <a:lstStyle/>
          <a:p>
            <a:endParaRPr lang="en-GB"/>
          </a:p>
        </p:txBody>
      </p:sp>
      <p:sp>
        <p:nvSpPr>
          <p:cNvPr id="7" name="Text 5"/>
          <p:cNvSpPr/>
          <p:nvPr/>
        </p:nvSpPr>
        <p:spPr>
          <a:xfrm>
            <a:off x="347472" y="6601968"/>
            <a:ext cx="7680960" cy="256032"/>
          </a:xfrm>
          <a:prstGeom prst="rect">
            <a:avLst/>
          </a:prstGeom>
          <a:noFill/>
          <a:ln/>
        </p:spPr>
        <p:txBody>
          <a:bodyPr wrap="square" lIns="0" tIns="0" rIns="0" bIns="0" rtlCol="0" anchor="ctr"/>
          <a:lstStyle/>
          <a:p>
            <a:pPr marL="0" indent="0">
              <a:buNone/>
            </a:pPr>
            <a:endParaRPr lang="en-US" sz="1000" dirty="0"/>
          </a:p>
        </p:txBody>
      </p:sp>
      <p:sp>
        <p:nvSpPr>
          <p:cNvPr id="8" name="Text 6"/>
          <p:cNvSpPr/>
          <p:nvPr/>
        </p:nvSpPr>
        <p:spPr>
          <a:xfrm>
            <a:off x="7863840" y="6601968"/>
            <a:ext cx="3977640" cy="256032"/>
          </a:xfrm>
          <a:prstGeom prst="rect">
            <a:avLst/>
          </a:prstGeom>
          <a:noFill/>
          <a:ln/>
        </p:spPr>
        <p:txBody>
          <a:bodyPr wrap="square" lIns="0" tIns="0" rIns="0" bIns="0" rtlCol="0" anchor="ctr"/>
          <a:lstStyle/>
          <a:p>
            <a:pPr marL="0" indent="0" algn="r">
              <a:buNone/>
            </a:pPr>
            <a:r>
              <a:rPr lang="en-US" sz="1000" dirty="0">
                <a:solidFill>
                  <a:srgbClr val="FB7185"/>
                </a:solidFill>
                <a:latin typeface="Arial" pitchFamily="34" charset="0"/>
                <a:ea typeface="Arial" pitchFamily="34" charset="-122"/>
                <a:cs typeface="Arial" pitchFamily="34" charset="-120"/>
              </a:rPr>
              <a:t>Mick Lowe   ·   5  /  16</a:t>
            </a:r>
            <a:endParaRPr lang="en-US" sz="1000" dirty="0"/>
          </a:p>
        </p:txBody>
      </p:sp>
      <p:sp>
        <p:nvSpPr>
          <p:cNvPr id="9" name="Text 7"/>
          <p:cNvSpPr/>
          <p:nvPr/>
        </p:nvSpPr>
        <p:spPr>
          <a:xfrm>
            <a:off x="365760" y="512064"/>
            <a:ext cx="8229600" cy="347472"/>
          </a:xfrm>
          <a:prstGeom prst="rect">
            <a:avLst/>
          </a:prstGeom>
          <a:noFill/>
          <a:ln/>
        </p:spPr>
        <p:txBody>
          <a:bodyPr wrap="square" lIns="0" tIns="0" rIns="0" bIns="0" rtlCol="0" anchor="ctr"/>
          <a:lstStyle/>
          <a:p>
            <a:pPr marL="0" indent="0">
              <a:buNone/>
            </a:pPr>
            <a:r>
              <a:rPr lang="en-US" sz="2400" b="1" dirty="0">
                <a:solidFill>
                  <a:schemeClr val="bg1"/>
                </a:solidFill>
                <a:latin typeface="Arial" pitchFamily="34" charset="0"/>
                <a:ea typeface="Arial" pitchFamily="34" charset="-122"/>
                <a:cs typeface="Arial" pitchFamily="34" charset="-120"/>
              </a:rPr>
              <a:t>The systems a growing firm will meet</a:t>
            </a:r>
            <a:endParaRPr lang="en-US" sz="2400" dirty="0">
              <a:solidFill>
                <a:schemeClr val="bg1"/>
              </a:solidFill>
            </a:endParaRPr>
          </a:p>
        </p:txBody>
      </p:sp>
      <p:sp>
        <p:nvSpPr>
          <p:cNvPr id="10" name="Text 8"/>
          <p:cNvSpPr/>
          <p:nvPr/>
        </p:nvSpPr>
        <p:spPr>
          <a:xfrm>
            <a:off x="365760" y="896112"/>
            <a:ext cx="11338560" cy="256032"/>
          </a:xfrm>
          <a:prstGeom prst="rect">
            <a:avLst/>
          </a:prstGeom>
          <a:noFill/>
          <a:ln/>
        </p:spPr>
        <p:txBody>
          <a:bodyPr wrap="square" lIns="0" tIns="0" rIns="0" bIns="0" rtlCol="0" anchor="ctr"/>
          <a:lstStyle/>
          <a:p>
            <a:pPr marL="0" indent="0">
              <a:buNone/>
            </a:pPr>
            <a:r>
              <a:rPr lang="en-US" sz="1600" dirty="0">
                <a:solidFill>
                  <a:schemeClr val="bg1"/>
                </a:solidFill>
                <a:latin typeface="Arial" pitchFamily="34" charset="0"/>
                <a:ea typeface="Arial" pitchFamily="34" charset="-122"/>
                <a:cs typeface="Arial" pitchFamily="34" charset="-120"/>
              </a:rPr>
              <a:t>They sit on a ladder. Later systems are only as good as the transactions underneath them (Stair and Reynolds, 2018).</a:t>
            </a:r>
            <a:endParaRPr lang="en-US" sz="1600" dirty="0">
              <a:solidFill>
                <a:schemeClr val="bg1"/>
              </a:solidFill>
            </a:endParaRPr>
          </a:p>
        </p:txBody>
      </p:sp>
      <p:sp>
        <p:nvSpPr>
          <p:cNvPr id="11" name="Shape 9"/>
          <p:cNvSpPr/>
          <p:nvPr/>
        </p:nvSpPr>
        <p:spPr>
          <a:xfrm>
            <a:off x="365760" y="1298448"/>
            <a:ext cx="3730752" cy="2359152"/>
          </a:xfrm>
          <a:prstGeom prst="roundRect">
            <a:avLst>
              <a:gd name="adj" fmla="val 3101"/>
            </a:avLst>
          </a:prstGeom>
          <a:solidFill>
            <a:srgbClr val="24242A"/>
          </a:solidFill>
          <a:ln/>
        </p:spPr>
        <p:txBody>
          <a:bodyPr/>
          <a:lstStyle/>
          <a:p>
            <a:endParaRPr lang="en-GB"/>
          </a:p>
        </p:txBody>
      </p:sp>
      <p:sp>
        <p:nvSpPr>
          <p:cNvPr id="12" name="Shape 10"/>
          <p:cNvSpPr/>
          <p:nvPr/>
        </p:nvSpPr>
        <p:spPr>
          <a:xfrm>
            <a:off x="530352" y="1463040"/>
            <a:ext cx="713232" cy="329184"/>
          </a:xfrm>
          <a:prstGeom prst="roundRect">
            <a:avLst>
              <a:gd name="adj" fmla="val 11111"/>
            </a:avLst>
          </a:prstGeom>
          <a:solidFill>
            <a:srgbClr val="1A1A1E"/>
          </a:solidFill>
          <a:ln/>
        </p:spPr>
        <p:txBody>
          <a:bodyPr/>
          <a:lstStyle/>
          <a:p>
            <a:endParaRPr lang="en-GB"/>
          </a:p>
        </p:txBody>
      </p:sp>
      <p:sp>
        <p:nvSpPr>
          <p:cNvPr id="13" name="Text 11"/>
          <p:cNvSpPr/>
          <p:nvPr/>
        </p:nvSpPr>
        <p:spPr>
          <a:xfrm>
            <a:off x="530352" y="1463040"/>
            <a:ext cx="713232" cy="329184"/>
          </a:xfrm>
          <a:prstGeom prst="rect">
            <a:avLst/>
          </a:prstGeom>
          <a:noFill/>
          <a:ln/>
        </p:spPr>
        <p:txBody>
          <a:bodyPr wrap="square" lIns="0" tIns="0" rIns="0" bIns="0" rtlCol="0" anchor="ctr"/>
          <a:lstStyle/>
          <a:p>
            <a:pPr marL="0" indent="0" algn="ctr">
              <a:buNone/>
            </a:pPr>
            <a:r>
              <a:rPr lang="en-US" sz="2000" b="1" dirty="0">
                <a:solidFill>
                  <a:srgbClr val="FFFFFF"/>
                </a:solidFill>
                <a:latin typeface="Arial" pitchFamily="34" charset="0"/>
                <a:ea typeface="Arial" pitchFamily="34" charset="-122"/>
                <a:cs typeface="Arial" pitchFamily="34" charset="-120"/>
              </a:rPr>
              <a:t>TPS</a:t>
            </a:r>
            <a:endParaRPr lang="en-US" sz="2000" dirty="0"/>
          </a:p>
        </p:txBody>
      </p:sp>
      <p:sp>
        <p:nvSpPr>
          <p:cNvPr id="14" name="Text 12"/>
          <p:cNvSpPr/>
          <p:nvPr/>
        </p:nvSpPr>
        <p:spPr>
          <a:xfrm>
            <a:off x="1353312" y="1481328"/>
            <a:ext cx="2560320" cy="292608"/>
          </a:xfrm>
          <a:prstGeom prst="rect">
            <a:avLst/>
          </a:prstGeom>
          <a:noFill/>
          <a:ln/>
        </p:spPr>
        <p:txBody>
          <a:bodyPr wrap="square" lIns="0" tIns="0" rIns="0" bIns="0" rtlCol="0" anchor="ctr"/>
          <a:lstStyle/>
          <a:p>
            <a:pPr marL="0" indent="0">
              <a:buNone/>
            </a:pPr>
            <a:r>
              <a:rPr lang="en-US" sz="1400" b="1" dirty="0">
                <a:solidFill>
                  <a:srgbClr val="E11D48"/>
                </a:solidFill>
                <a:latin typeface="Arial" pitchFamily="34" charset="0"/>
                <a:ea typeface="Arial" pitchFamily="34" charset="-122"/>
                <a:cs typeface="Arial" pitchFamily="34" charset="-120"/>
              </a:rPr>
              <a:t>OPERATIONAL</a:t>
            </a:r>
            <a:endParaRPr lang="en-US" sz="1400" dirty="0"/>
          </a:p>
        </p:txBody>
      </p:sp>
      <p:sp>
        <p:nvSpPr>
          <p:cNvPr id="15" name="Text 13"/>
          <p:cNvSpPr/>
          <p:nvPr/>
        </p:nvSpPr>
        <p:spPr>
          <a:xfrm>
            <a:off x="530352" y="1901952"/>
            <a:ext cx="3383280" cy="640080"/>
          </a:xfrm>
          <a:prstGeom prst="rect">
            <a:avLst/>
          </a:prstGeom>
          <a:noFill/>
          <a:ln/>
        </p:spPr>
        <p:txBody>
          <a:bodyPr wrap="square" lIns="0" tIns="0" rIns="0" bIns="0" rtlCol="0" anchor="ctr"/>
          <a:lstStyle/>
          <a:p>
            <a:pPr marL="0" indent="0">
              <a:buNone/>
            </a:pPr>
            <a:r>
              <a:rPr lang="en-US" sz="2000" b="1" dirty="0">
                <a:solidFill>
                  <a:srgbClr val="F5F5F4"/>
                </a:solidFill>
                <a:latin typeface="Arial" pitchFamily="34" charset="0"/>
                <a:ea typeface="Arial" pitchFamily="34" charset="-122"/>
                <a:cs typeface="Arial" pitchFamily="34" charset="-120"/>
              </a:rPr>
              <a:t>Transaction</a:t>
            </a:r>
            <a:endParaRPr lang="en-US" sz="2000" dirty="0"/>
          </a:p>
          <a:p>
            <a:pPr marL="0" indent="0">
              <a:buNone/>
            </a:pPr>
            <a:r>
              <a:rPr lang="en-US" sz="2000" b="1" dirty="0">
                <a:solidFill>
                  <a:srgbClr val="F5F5F4"/>
                </a:solidFill>
                <a:latin typeface="Arial" pitchFamily="34" charset="0"/>
                <a:ea typeface="Arial" pitchFamily="34" charset="-122"/>
                <a:cs typeface="Arial" pitchFamily="34" charset="-120"/>
              </a:rPr>
              <a:t>Processing</a:t>
            </a:r>
            <a:endParaRPr lang="en-US" sz="2000" dirty="0"/>
          </a:p>
        </p:txBody>
      </p:sp>
      <p:sp>
        <p:nvSpPr>
          <p:cNvPr id="16" name="Text 14"/>
          <p:cNvSpPr/>
          <p:nvPr/>
        </p:nvSpPr>
        <p:spPr>
          <a:xfrm>
            <a:off x="530352" y="2596896"/>
            <a:ext cx="3383280" cy="868680"/>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Records each sale, payment, stock move and wage. This is the data every later system uses.</a:t>
            </a:r>
            <a:endParaRPr lang="en-US" dirty="0"/>
          </a:p>
        </p:txBody>
      </p:sp>
      <p:sp>
        <p:nvSpPr>
          <p:cNvPr id="17" name="Shape 15"/>
          <p:cNvSpPr/>
          <p:nvPr/>
        </p:nvSpPr>
        <p:spPr>
          <a:xfrm>
            <a:off x="4251960" y="1298448"/>
            <a:ext cx="3730752" cy="2359152"/>
          </a:xfrm>
          <a:prstGeom prst="roundRect">
            <a:avLst>
              <a:gd name="adj" fmla="val 3101"/>
            </a:avLst>
          </a:prstGeom>
          <a:solidFill>
            <a:srgbClr val="24242A"/>
          </a:solidFill>
          <a:ln/>
        </p:spPr>
        <p:txBody>
          <a:bodyPr/>
          <a:lstStyle/>
          <a:p>
            <a:endParaRPr lang="en-GB"/>
          </a:p>
        </p:txBody>
      </p:sp>
      <p:sp>
        <p:nvSpPr>
          <p:cNvPr id="18" name="Shape 16"/>
          <p:cNvSpPr/>
          <p:nvPr/>
        </p:nvSpPr>
        <p:spPr>
          <a:xfrm>
            <a:off x="4416552" y="1463040"/>
            <a:ext cx="713232" cy="329184"/>
          </a:xfrm>
          <a:prstGeom prst="roundRect">
            <a:avLst>
              <a:gd name="adj" fmla="val 11111"/>
            </a:avLst>
          </a:prstGeom>
          <a:solidFill>
            <a:srgbClr val="1A1A1E"/>
          </a:solidFill>
          <a:ln/>
        </p:spPr>
        <p:txBody>
          <a:bodyPr/>
          <a:lstStyle/>
          <a:p>
            <a:endParaRPr lang="en-GB"/>
          </a:p>
        </p:txBody>
      </p:sp>
      <p:sp>
        <p:nvSpPr>
          <p:cNvPr id="19" name="Text 17"/>
          <p:cNvSpPr/>
          <p:nvPr/>
        </p:nvSpPr>
        <p:spPr>
          <a:xfrm>
            <a:off x="4416552" y="1463040"/>
            <a:ext cx="713232" cy="329184"/>
          </a:xfrm>
          <a:prstGeom prst="rect">
            <a:avLst/>
          </a:prstGeom>
          <a:noFill/>
          <a:ln/>
        </p:spPr>
        <p:txBody>
          <a:bodyPr wrap="square" lIns="0" tIns="0" rIns="0" bIns="0" rtlCol="0" anchor="ctr"/>
          <a:lstStyle/>
          <a:p>
            <a:pPr marL="0" indent="0" algn="ctr">
              <a:buNone/>
            </a:pPr>
            <a:r>
              <a:rPr lang="en-US" sz="2000" b="1" dirty="0">
                <a:solidFill>
                  <a:srgbClr val="FFFFFF"/>
                </a:solidFill>
                <a:latin typeface="Arial" pitchFamily="34" charset="0"/>
                <a:ea typeface="Arial" pitchFamily="34" charset="-122"/>
                <a:cs typeface="Arial" pitchFamily="34" charset="-120"/>
              </a:rPr>
              <a:t>MIS</a:t>
            </a:r>
            <a:endParaRPr lang="en-US" sz="2000" dirty="0"/>
          </a:p>
        </p:txBody>
      </p:sp>
      <p:sp>
        <p:nvSpPr>
          <p:cNvPr id="20" name="Text 18"/>
          <p:cNvSpPr/>
          <p:nvPr/>
        </p:nvSpPr>
        <p:spPr>
          <a:xfrm>
            <a:off x="5239512" y="1481328"/>
            <a:ext cx="2560320" cy="292608"/>
          </a:xfrm>
          <a:prstGeom prst="rect">
            <a:avLst/>
          </a:prstGeom>
          <a:noFill/>
          <a:ln/>
        </p:spPr>
        <p:txBody>
          <a:bodyPr wrap="square" lIns="0" tIns="0" rIns="0" bIns="0" rtlCol="0" anchor="ctr"/>
          <a:lstStyle/>
          <a:p>
            <a:pPr marL="0" indent="0">
              <a:buNone/>
            </a:pPr>
            <a:r>
              <a:rPr lang="en-US" sz="1400" b="1" dirty="0">
                <a:solidFill>
                  <a:srgbClr val="E11D48"/>
                </a:solidFill>
                <a:latin typeface="Arial" pitchFamily="34" charset="0"/>
                <a:ea typeface="Arial" pitchFamily="34" charset="-122"/>
                <a:cs typeface="Arial" pitchFamily="34" charset="-120"/>
              </a:rPr>
              <a:t>TACTICAL</a:t>
            </a:r>
            <a:endParaRPr lang="en-US" sz="1400" dirty="0"/>
          </a:p>
        </p:txBody>
      </p:sp>
      <p:sp>
        <p:nvSpPr>
          <p:cNvPr id="21" name="Text 19"/>
          <p:cNvSpPr/>
          <p:nvPr/>
        </p:nvSpPr>
        <p:spPr>
          <a:xfrm>
            <a:off x="4416552" y="1901952"/>
            <a:ext cx="3383280" cy="640080"/>
          </a:xfrm>
          <a:prstGeom prst="rect">
            <a:avLst/>
          </a:prstGeom>
          <a:noFill/>
          <a:ln/>
        </p:spPr>
        <p:txBody>
          <a:bodyPr wrap="square" lIns="0" tIns="0" rIns="0" bIns="0" rtlCol="0" anchor="ctr"/>
          <a:lstStyle/>
          <a:p>
            <a:pPr marL="0" indent="0">
              <a:buNone/>
            </a:pPr>
            <a:r>
              <a:rPr lang="en-US" sz="2000" b="1" dirty="0">
                <a:solidFill>
                  <a:srgbClr val="F5F5F4"/>
                </a:solidFill>
                <a:latin typeface="Arial" pitchFamily="34" charset="0"/>
                <a:ea typeface="Arial" pitchFamily="34" charset="-122"/>
                <a:cs typeface="Arial" pitchFamily="34" charset="-120"/>
              </a:rPr>
              <a:t>Management</a:t>
            </a:r>
            <a:endParaRPr lang="en-US" sz="2000" dirty="0"/>
          </a:p>
          <a:p>
            <a:pPr marL="0" indent="0">
              <a:buNone/>
            </a:pPr>
            <a:r>
              <a:rPr lang="en-US" sz="2000" b="1" dirty="0">
                <a:solidFill>
                  <a:srgbClr val="F5F5F4"/>
                </a:solidFill>
                <a:latin typeface="Arial" pitchFamily="34" charset="0"/>
                <a:ea typeface="Arial" pitchFamily="34" charset="-122"/>
                <a:cs typeface="Arial" pitchFamily="34" charset="-120"/>
              </a:rPr>
              <a:t>Information</a:t>
            </a:r>
            <a:endParaRPr lang="en-US" sz="2000" dirty="0"/>
          </a:p>
        </p:txBody>
      </p:sp>
      <p:sp>
        <p:nvSpPr>
          <p:cNvPr id="22" name="Text 20"/>
          <p:cNvSpPr/>
          <p:nvPr/>
        </p:nvSpPr>
        <p:spPr>
          <a:xfrm>
            <a:off x="4416552" y="2596896"/>
            <a:ext cx="3383280" cy="868680"/>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Turns transaction data into regular summary reports for middle managers.</a:t>
            </a:r>
            <a:endParaRPr lang="en-US" dirty="0"/>
          </a:p>
        </p:txBody>
      </p:sp>
      <p:sp>
        <p:nvSpPr>
          <p:cNvPr id="23" name="Shape 21"/>
          <p:cNvSpPr/>
          <p:nvPr/>
        </p:nvSpPr>
        <p:spPr>
          <a:xfrm>
            <a:off x="8138160" y="1298448"/>
            <a:ext cx="3730752" cy="2359152"/>
          </a:xfrm>
          <a:prstGeom prst="roundRect">
            <a:avLst>
              <a:gd name="adj" fmla="val 3101"/>
            </a:avLst>
          </a:prstGeom>
          <a:solidFill>
            <a:srgbClr val="24242A"/>
          </a:solidFill>
          <a:ln/>
        </p:spPr>
        <p:txBody>
          <a:bodyPr/>
          <a:lstStyle/>
          <a:p>
            <a:endParaRPr lang="en-GB" dirty="0"/>
          </a:p>
        </p:txBody>
      </p:sp>
      <p:sp>
        <p:nvSpPr>
          <p:cNvPr id="24" name="Shape 22"/>
          <p:cNvSpPr/>
          <p:nvPr/>
        </p:nvSpPr>
        <p:spPr>
          <a:xfrm>
            <a:off x="8302752" y="1463040"/>
            <a:ext cx="713232" cy="329184"/>
          </a:xfrm>
          <a:prstGeom prst="roundRect">
            <a:avLst>
              <a:gd name="adj" fmla="val 11111"/>
            </a:avLst>
          </a:prstGeom>
          <a:solidFill>
            <a:srgbClr val="1A1A1E"/>
          </a:solidFill>
          <a:ln/>
        </p:spPr>
        <p:txBody>
          <a:bodyPr/>
          <a:lstStyle/>
          <a:p>
            <a:endParaRPr lang="en-GB"/>
          </a:p>
        </p:txBody>
      </p:sp>
      <p:sp>
        <p:nvSpPr>
          <p:cNvPr id="25" name="Text 23"/>
          <p:cNvSpPr/>
          <p:nvPr/>
        </p:nvSpPr>
        <p:spPr>
          <a:xfrm>
            <a:off x="8302752" y="1463040"/>
            <a:ext cx="713232" cy="329184"/>
          </a:xfrm>
          <a:prstGeom prst="rect">
            <a:avLst/>
          </a:prstGeom>
          <a:noFill/>
          <a:ln/>
        </p:spPr>
        <p:txBody>
          <a:bodyPr wrap="square" lIns="0" tIns="0" rIns="0" bIns="0" rtlCol="0" anchor="ctr"/>
          <a:lstStyle/>
          <a:p>
            <a:pPr marL="0" indent="0" algn="ctr">
              <a:buNone/>
            </a:pPr>
            <a:r>
              <a:rPr lang="en-US" sz="2000" b="1" dirty="0">
                <a:solidFill>
                  <a:srgbClr val="FFFFFF"/>
                </a:solidFill>
                <a:latin typeface="Arial" pitchFamily="34" charset="0"/>
                <a:ea typeface="Arial" pitchFamily="34" charset="-122"/>
                <a:cs typeface="Arial" pitchFamily="34" charset="-120"/>
              </a:rPr>
              <a:t>DSS</a:t>
            </a:r>
            <a:endParaRPr lang="en-US" sz="2000" dirty="0"/>
          </a:p>
        </p:txBody>
      </p:sp>
      <p:sp>
        <p:nvSpPr>
          <p:cNvPr id="26" name="Text 24"/>
          <p:cNvSpPr/>
          <p:nvPr/>
        </p:nvSpPr>
        <p:spPr>
          <a:xfrm>
            <a:off x="9125712" y="1481328"/>
            <a:ext cx="2560320" cy="292608"/>
          </a:xfrm>
          <a:prstGeom prst="rect">
            <a:avLst/>
          </a:prstGeom>
          <a:noFill/>
          <a:ln/>
        </p:spPr>
        <p:txBody>
          <a:bodyPr wrap="square" lIns="0" tIns="0" rIns="0" bIns="0" rtlCol="0" anchor="ctr"/>
          <a:lstStyle/>
          <a:p>
            <a:pPr marL="0" indent="0">
              <a:buNone/>
            </a:pPr>
            <a:r>
              <a:rPr lang="en-US" sz="1400" b="1" dirty="0">
                <a:solidFill>
                  <a:srgbClr val="E11D48"/>
                </a:solidFill>
                <a:latin typeface="Arial" pitchFamily="34" charset="0"/>
                <a:ea typeface="Arial" pitchFamily="34" charset="-122"/>
                <a:cs typeface="Arial" pitchFamily="34" charset="-120"/>
              </a:rPr>
              <a:t>TACTICAL</a:t>
            </a:r>
            <a:endParaRPr lang="en-US" sz="1400" dirty="0"/>
          </a:p>
        </p:txBody>
      </p:sp>
      <p:sp>
        <p:nvSpPr>
          <p:cNvPr id="27" name="Text 25"/>
          <p:cNvSpPr/>
          <p:nvPr/>
        </p:nvSpPr>
        <p:spPr>
          <a:xfrm>
            <a:off x="8302752" y="1901952"/>
            <a:ext cx="3383280" cy="640080"/>
          </a:xfrm>
          <a:prstGeom prst="rect">
            <a:avLst/>
          </a:prstGeom>
          <a:noFill/>
          <a:ln/>
        </p:spPr>
        <p:txBody>
          <a:bodyPr wrap="square" lIns="0" tIns="0" rIns="0" bIns="0" rtlCol="0" anchor="ctr"/>
          <a:lstStyle/>
          <a:p>
            <a:pPr marL="0" indent="0">
              <a:buNone/>
            </a:pPr>
            <a:r>
              <a:rPr lang="en-US" sz="2000" b="1" dirty="0">
                <a:solidFill>
                  <a:srgbClr val="F5F5F4"/>
                </a:solidFill>
                <a:latin typeface="Arial" pitchFamily="34" charset="0"/>
                <a:ea typeface="Arial" pitchFamily="34" charset="-122"/>
                <a:cs typeface="Arial" pitchFamily="34" charset="-120"/>
              </a:rPr>
              <a:t>Decision</a:t>
            </a:r>
            <a:endParaRPr lang="en-US" sz="2000" dirty="0"/>
          </a:p>
          <a:p>
            <a:pPr marL="0" indent="0">
              <a:buNone/>
            </a:pPr>
            <a:r>
              <a:rPr lang="en-US" sz="2000" b="1" dirty="0">
                <a:solidFill>
                  <a:srgbClr val="F5F5F4"/>
                </a:solidFill>
                <a:latin typeface="Arial" pitchFamily="34" charset="0"/>
                <a:ea typeface="Arial" pitchFamily="34" charset="-122"/>
                <a:cs typeface="Arial" pitchFamily="34" charset="-120"/>
              </a:rPr>
              <a:t>Support</a:t>
            </a:r>
            <a:endParaRPr lang="en-US" sz="2000" dirty="0"/>
          </a:p>
        </p:txBody>
      </p:sp>
      <p:sp>
        <p:nvSpPr>
          <p:cNvPr id="28" name="Text 26"/>
          <p:cNvSpPr/>
          <p:nvPr/>
        </p:nvSpPr>
        <p:spPr>
          <a:xfrm>
            <a:off x="8302752" y="2596896"/>
            <a:ext cx="3383280" cy="868680"/>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Interactive models and what-if analysis for problems that are not routine.</a:t>
            </a:r>
            <a:endParaRPr lang="en-US" dirty="0"/>
          </a:p>
        </p:txBody>
      </p:sp>
      <p:sp>
        <p:nvSpPr>
          <p:cNvPr id="29" name="Shape 27"/>
          <p:cNvSpPr/>
          <p:nvPr/>
        </p:nvSpPr>
        <p:spPr>
          <a:xfrm>
            <a:off x="365760" y="3813048"/>
            <a:ext cx="3730752" cy="2359152"/>
          </a:xfrm>
          <a:prstGeom prst="roundRect">
            <a:avLst>
              <a:gd name="adj" fmla="val 3101"/>
            </a:avLst>
          </a:prstGeom>
          <a:solidFill>
            <a:srgbClr val="24242A"/>
          </a:solidFill>
          <a:ln/>
        </p:spPr>
        <p:txBody>
          <a:bodyPr/>
          <a:lstStyle/>
          <a:p>
            <a:endParaRPr lang="en-GB"/>
          </a:p>
        </p:txBody>
      </p:sp>
      <p:sp>
        <p:nvSpPr>
          <p:cNvPr id="30" name="Shape 28"/>
          <p:cNvSpPr/>
          <p:nvPr/>
        </p:nvSpPr>
        <p:spPr>
          <a:xfrm>
            <a:off x="530352" y="3977640"/>
            <a:ext cx="713232" cy="329184"/>
          </a:xfrm>
          <a:prstGeom prst="roundRect">
            <a:avLst>
              <a:gd name="adj" fmla="val 11111"/>
            </a:avLst>
          </a:prstGeom>
          <a:solidFill>
            <a:srgbClr val="1A1A1E"/>
          </a:solidFill>
          <a:ln/>
        </p:spPr>
        <p:txBody>
          <a:bodyPr/>
          <a:lstStyle/>
          <a:p>
            <a:endParaRPr lang="en-GB"/>
          </a:p>
        </p:txBody>
      </p:sp>
      <p:sp>
        <p:nvSpPr>
          <p:cNvPr id="31" name="Text 29"/>
          <p:cNvSpPr/>
          <p:nvPr/>
        </p:nvSpPr>
        <p:spPr>
          <a:xfrm>
            <a:off x="530352" y="3977640"/>
            <a:ext cx="713232" cy="329184"/>
          </a:xfrm>
          <a:prstGeom prst="rect">
            <a:avLst/>
          </a:prstGeom>
          <a:noFill/>
          <a:ln/>
        </p:spPr>
        <p:txBody>
          <a:bodyPr wrap="square" lIns="0" tIns="0" rIns="0" bIns="0" rtlCol="0" anchor="ctr"/>
          <a:lstStyle/>
          <a:p>
            <a:pPr marL="0" indent="0" algn="ctr">
              <a:buNone/>
            </a:pPr>
            <a:r>
              <a:rPr lang="en-US" sz="2000" b="1" dirty="0">
                <a:solidFill>
                  <a:srgbClr val="FFFFFF"/>
                </a:solidFill>
                <a:latin typeface="Arial" pitchFamily="34" charset="0"/>
                <a:ea typeface="Arial" pitchFamily="34" charset="-122"/>
                <a:cs typeface="Arial" pitchFamily="34" charset="-120"/>
              </a:rPr>
              <a:t>ERP</a:t>
            </a:r>
            <a:endParaRPr lang="en-US" sz="2000" dirty="0"/>
          </a:p>
        </p:txBody>
      </p:sp>
      <p:sp>
        <p:nvSpPr>
          <p:cNvPr id="32" name="Text 30"/>
          <p:cNvSpPr/>
          <p:nvPr/>
        </p:nvSpPr>
        <p:spPr>
          <a:xfrm>
            <a:off x="1353312" y="3995928"/>
            <a:ext cx="2560320" cy="292608"/>
          </a:xfrm>
          <a:prstGeom prst="rect">
            <a:avLst/>
          </a:prstGeom>
          <a:noFill/>
          <a:ln/>
        </p:spPr>
        <p:txBody>
          <a:bodyPr wrap="square" lIns="0" tIns="0" rIns="0" bIns="0" rtlCol="0" anchor="ctr"/>
          <a:lstStyle/>
          <a:p>
            <a:pPr marL="0" indent="0">
              <a:buNone/>
            </a:pPr>
            <a:r>
              <a:rPr lang="en-US" sz="1400" b="1" dirty="0">
                <a:solidFill>
                  <a:srgbClr val="E11D48"/>
                </a:solidFill>
                <a:latin typeface="Arial" pitchFamily="34" charset="0"/>
                <a:ea typeface="Arial" pitchFamily="34" charset="-122"/>
                <a:cs typeface="Arial" pitchFamily="34" charset="-120"/>
              </a:rPr>
              <a:t>WHOLE FIRM</a:t>
            </a:r>
            <a:endParaRPr lang="en-US" sz="1400" dirty="0"/>
          </a:p>
        </p:txBody>
      </p:sp>
      <p:sp>
        <p:nvSpPr>
          <p:cNvPr id="33" name="Text 31"/>
          <p:cNvSpPr/>
          <p:nvPr/>
        </p:nvSpPr>
        <p:spPr>
          <a:xfrm>
            <a:off x="530352" y="4416552"/>
            <a:ext cx="3383280" cy="640080"/>
          </a:xfrm>
          <a:prstGeom prst="rect">
            <a:avLst/>
          </a:prstGeom>
          <a:noFill/>
          <a:ln/>
        </p:spPr>
        <p:txBody>
          <a:bodyPr wrap="square" lIns="0" tIns="0" rIns="0" bIns="0" rtlCol="0" anchor="ctr"/>
          <a:lstStyle/>
          <a:p>
            <a:pPr marL="0" indent="0">
              <a:buNone/>
            </a:pPr>
            <a:r>
              <a:rPr lang="en-US" sz="2000" b="1" dirty="0">
                <a:solidFill>
                  <a:srgbClr val="F5F5F4"/>
                </a:solidFill>
                <a:latin typeface="Arial" pitchFamily="34" charset="0"/>
                <a:ea typeface="Arial" pitchFamily="34" charset="-122"/>
                <a:cs typeface="Arial" pitchFamily="34" charset="-120"/>
              </a:rPr>
              <a:t>Enterprise</a:t>
            </a:r>
            <a:endParaRPr lang="en-US" sz="2000" dirty="0"/>
          </a:p>
          <a:p>
            <a:pPr marL="0" indent="0">
              <a:buNone/>
            </a:pPr>
            <a:r>
              <a:rPr lang="en-US" sz="2000" b="1" dirty="0">
                <a:solidFill>
                  <a:srgbClr val="F5F5F4"/>
                </a:solidFill>
                <a:latin typeface="Arial" pitchFamily="34" charset="0"/>
                <a:ea typeface="Arial" pitchFamily="34" charset="-122"/>
                <a:cs typeface="Arial" pitchFamily="34" charset="-120"/>
              </a:rPr>
              <a:t>Resource Planning</a:t>
            </a:r>
            <a:endParaRPr lang="en-US" sz="2000" dirty="0"/>
          </a:p>
        </p:txBody>
      </p:sp>
      <p:sp>
        <p:nvSpPr>
          <p:cNvPr id="34" name="Text 32"/>
          <p:cNvSpPr/>
          <p:nvPr/>
        </p:nvSpPr>
        <p:spPr>
          <a:xfrm>
            <a:off x="530352" y="5111496"/>
            <a:ext cx="3383280" cy="868680"/>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One platform for finance, people, stock and operations. Ends departmental silos.</a:t>
            </a:r>
            <a:endParaRPr lang="en-US" dirty="0"/>
          </a:p>
        </p:txBody>
      </p:sp>
      <p:sp>
        <p:nvSpPr>
          <p:cNvPr id="35" name="Shape 33"/>
          <p:cNvSpPr/>
          <p:nvPr/>
        </p:nvSpPr>
        <p:spPr>
          <a:xfrm>
            <a:off x="4251960" y="3813048"/>
            <a:ext cx="3730752" cy="2359152"/>
          </a:xfrm>
          <a:prstGeom prst="roundRect">
            <a:avLst>
              <a:gd name="adj" fmla="val 3101"/>
            </a:avLst>
          </a:prstGeom>
          <a:solidFill>
            <a:srgbClr val="24242A"/>
          </a:solidFill>
          <a:ln/>
        </p:spPr>
        <p:txBody>
          <a:bodyPr/>
          <a:lstStyle/>
          <a:p>
            <a:endParaRPr lang="en-GB"/>
          </a:p>
        </p:txBody>
      </p:sp>
      <p:sp>
        <p:nvSpPr>
          <p:cNvPr id="36" name="Shape 34"/>
          <p:cNvSpPr/>
          <p:nvPr/>
        </p:nvSpPr>
        <p:spPr>
          <a:xfrm>
            <a:off x="4416552" y="3977640"/>
            <a:ext cx="713232" cy="329184"/>
          </a:xfrm>
          <a:prstGeom prst="roundRect">
            <a:avLst>
              <a:gd name="adj" fmla="val 11111"/>
            </a:avLst>
          </a:prstGeom>
          <a:solidFill>
            <a:srgbClr val="1A1A1E"/>
          </a:solidFill>
          <a:ln/>
        </p:spPr>
        <p:txBody>
          <a:bodyPr/>
          <a:lstStyle/>
          <a:p>
            <a:endParaRPr lang="en-GB"/>
          </a:p>
        </p:txBody>
      </p:sp>
      <p:sp>
        <p:nvSpPr>
          <p:cNvPr id="37" name="Text 35"/>
          <p:cNvSpPr/>
          <p:nvPr/>
        </p:nvSpPr>
        <p:spPr>
          <a:xfrm>
            <a:off x="4416552" y="3977640"/>
            <a:ext cx="713232" cy="329184"/>
          </a:xfrm>
          <a:prstGeom prst="rect">
            <a:avLst/>
          </a:prstGeom>
          <a:noFill/>
          <a:ln/>
        </p:spPr>
        <p:txBody>
          <a:bodyPr wrap="square" lIns="0" tIns="0" rIns="0" bIns="0" rtlCol="0" anchor="ctr"/>
          <a:lstStyle/>
          <a:p>
            <a:pPr marL="0" indent="0" algn="ctr">
              <a:buNone/>
            </a:pPr>
            <a:r>
              <a:rPr lang="en-US" sz="2000" b="1" dirty="0">
                <a:solidFill>
                  <a:srgbClr val="FFFFFF"/>
                </a:solidFill>
                <a:latin typeface="Arial" pitchFamily="34" charset="0"/>
                <a:ea typeface="Arial" pitchFamily="34" charset="-122"/>
                <a:cs typeface="Arial" pitchFamily="34" charset="-120"/>
              </a:rPr>
              <a:t>CRM</a:t>
            </a:r>
            <a:endParaRPr lang="en-US" sz="2000" dirty="0"/>
          </a:p>
        </p:txBody>
      </p:sp>
      <p:sp>
        <p:nvSpPr>
          <p:cNvPr id="38" name="Text 36"/>
          <p:cNvSpPr/>
          <p:nvPr/>
        </p:nvSpPr>
        <p:spPr>
          <a:xfrm>
            <a:off x="5239512" y="3995928"/>
            <a:ext cx="2560320" cy="292608"/>
          </a:xfrm>
          <a:prstGeom prst="rect">
            <a:avLst/>
          </a:prstGeom>
          <a:noFill/>
          <a:ln/>
        </p:spPr>
        <p:txBody>
          <a:bodyPr wrap="square" lIns="0" tIns="0" rIns="0" bIns="0" rtlCol="0" anchor="ctr"/>
          <a:lstStyle/>
          <a:p>
            <a:pPr marL="0" indent="0">
              <a:buNone/>
            </a:pPr>
            <a:r>
              <a:rPr lang="en-US" sz="1400" b="1" dirty="0">
                <a:solidFill>
                  <a:srgbClr val="E11D48"/>
                </a:solidFill>
                <a:latin typeface="Arial" pitchFamily="34" charset="0"/>
                <a:ea typeface="Arial" pitchFamily="34" charset="-122"/>
                <a:cs typeface="Arial" pitchFamily="34" charset="-120"/>
              </a:rPr>
              <a:t>FRONT OFFICE</a:t>
            </a:r>
            <a:endParaRPr lang="en-US" sz="1400" dirty="0"/>
          </a:p>
        </p:txBody>
      </p:sp>
      <p:sp>
        <p:nvSpPr>
          <p:cNvPr id="39" name="Text 37"/>
          <p:cNvSpPr/>
          <p:nvPr/>
        </p:nvSpPr>
        <p:spPr>
          <a:xfrm>
            <a:off x="4416552" y="4416552"/>
            <a:ext cx="3383280" cy="640080"/>
          </a:xfrm>
          <a:prstGeom prst="rect">
            <a:avLst/>
          </a:prstGeom>
          <a:noFill/>
          <a:ln/>
        </p:spPr>
        <p:txBody>
          <a:bodyPr wrap="square" lIns="0" tIns="0" rIns="0" bIns="0" rtlCol="0" anchor="ctr"/>
          <a:lstStyle/>
          <a:p>
            <a:pPr marL="0" indent="0">
              <a:buNone/>
            </a:pPr>
            <a:r>
              <a:rPr lang="en-US" sz="2000" b="1" dirty="0">
                <a:solidFill>
                  <a:srgbClr val="F5F5F4"/>
                </a:solidFill>
                <a:latin typeface="Arial" pitchFamily="34" charset="0"/>
                <a:ea typeface="Arial" pitchFamily="34" charset="-122"/>
                <a:cs typeface="Arial" pitchFamily="34" charset="-120"/>
              </a:rPr>
              <a:t>Customer</a:t>
            </a:r>
            <a:endParaRPr lang="en-US" sz="2000" dirty="0"/>
          </a:p>
          <a:p>
            <a:pPr marL="0" indent="0">
              <a:buNone/>
            </a:pPr>
            <a:r>
              <a:rPr lang="en-US" sz="2000" b="1" dirty="0">
                <a:solidFill>
                  <a:srgbClr val="F5F5F4"/>
                </a:solidFill>
                <a:latin typeface="Arial" pitchFamily="34" charset="0"/>
                <a:ea typeface="Arial" pitchFamily="34" charset="-122"/>
                <a:cs typeface="Arial" pitchFamily="34" charset="-120"/>
              </a:rPr>
              <a:t>Relationship</a:t>
            </a:r>
            <a:endParaRPr lang="en-US" sz="2000" dirty="0"/>
          </a:p>
        </p:txBody>
      </p:sp>
      <p:sp>
        <p:nvSpPr>
          <p:cNvPr id="40" name="Text 38"/>
          <p:cNvSpPr/>
          <p:nvPr/>
        </p:nvSpPr>
        <p:spPr>
          <a:xfrm>
            <a:off x="4416552" y="5111496"/>
            <a:ext cx="3383280" cy="868680"/>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One living record of each customer across sales, service and marketing.</a:t>
            </a:r>
            <a:endParaRPr lang="en-US" dirty="0"/>
          </a:p>
        </p:txBody>
      </p:sp>
      <p:sp>
        <p:nvSpPr>
          <p:cNvPr id="41" name="Shape 39"/>
          <p:cNvSpPr/>
          <p:nvPr/>
        </p:nvSpPr>
        <p:spPr>
          <a:xfrm>
            <a:off x="8138160" y="3813048"/>
            <a:ext cx="3730752" cy="2359152"/>
          </a:xfrm>
          <a:prstGeom prst="roundRect">
            <a:avLst>
              <a:gd name="adj" fmla="val 3101"/>
            </a:avLst>
          </a:prstGeom>
          <a:solidFill>
            <a:srgbClr val="24242A"/>
          </a:solidFill>
          <a:ln/>
        </p:spPr>
        <p:txBody>
          <a:bodyPr/>
          <a:lstStyle/>
          <a:p>
            <a:endParaRPr lang="en-GB"/>
          </a:p>
        </p:txBody>
      </p:sp>
      <p:sp>
        <p:nvSpPr>
          <p:cNvPr id="42" name="Shape 40"/>
          <p:cNvSpPr/>
          <p:nvPr/>
        </p:nvSpPr>
        <p:spPr>
          <a:xfrm>
            <a:off x="8302752" y="3977640"/>
            <a:ext cx="713232" cy="329184"/>
          </a:xfrm>
          <a:prstGeom prst="roundRect">
            <a:avLst>
              <a:gd name="adj" fmla="val 11111"/>
            </a:avLst>
          </a:prstGeom>
          <a:solidFill>
            <a:srgbClr val="1A1A1E"/>
          </a:solidFill>
          <a:ln/>
        </p:spPr>
        <p:txBody>
          <a:bodyPr/>
          <a:lstStyle/>
          <a:p>
            <a:endParaRPr lang="en-GB"/>
          </a:p>
        </p:txBody>
      </p:sp>
      <p:sp>
        <p:nvSpPr>
          <p:cNvPr id="43" name="Text 41"/>
          <p:cNvSpPr/>
          <p:nvPr/>
        </p:nvSpPr>
        <p:spPr>
          <a:xfrm>
            <a:off x="8302752" y="3977640"/>
            <a:ext cx="713232" cy="329184"/>
          </a:xfrm>
          <a:prstGeom prst="rect">
            <a:avLst/>
          </a:prstGeom>
          <a:noFill/>
          <a:ln/>
        </p:spPr>
        <p:txBody>
          <a:bodyPr wrap="square" lIns="0" tIns="0" rIns="0" bIns="0" rtlCol="0" anchor="ctr"/>
          <a:lstStyle/>
          <a:p>
            <a:pPr marL="0" indent="0" algn="ctr">
              <a:buNone/>
            </a:pPr>
            <a:r>
              <a:rPr lang="en-US" sz="2000" b="1" dirty="0">
                <a:solidFill>
                  <a:srgbClr val="FFFFFF"/>
                </a:solidFill>
                <a:latin typeface="Arial" pitchFamily="34" charset="0"/>
                <a:ea typeface="Arial" pitchFamily="34" charset="-122"/>
                <a:cs typeface="Arial" pitchFamily="34" charset="-120"/>
              </a:rPr>
              <a:t>SCM</a:t>
            </a:r>
            <a:endParaRPr lang="en-US" sz="2000" dirty="0"/>
          </a:p>
        </p:txBody>
      </p:sp>
      <p:sp>
        <p:nvSpPr>
          <p:cNvPr id="44" name="Text 42"/>
          <p:cNvSpPr/>
          <p:nvPr/>
        </p:nvSpPr>
        <p:spPr>
          <a:xfrm>
            <a:off x="9125712" y="3995928"/>
            <a:ext cx="2560320" cy="292608"/>
          </a:xfrm>
          <a:prstGeom prst="rect">
            <a:avLst/>
          </a:prstGeom>
          <a:noFill/>
          <a:ln/>
        </p:spPr>
        <p:txBody>
          <a:bodyPr wrap="square" lIns="0" tIns="0" rIns="0" bIns="0" rtlCol="0" anchor="ctr"/>
          <a:lstStyle/>
          <a:p>
            <a:pPr marL="0" indent="0">
              <a:buNone/>
            </a:pPr>
            <a:r>
              <a:rPr lang="en-US" sz="1400" b="1" dirty="0">
                <a:solidFill>
                  <a:srgbClr val="E11D48"/>
                </a:solidFill>
                <a:latin typeface="Arial" pitchFamily="34" charset="0"/>
                <a:ea typeface="Arial" pitchFamily="34" charset="-122"/>
                <a:cs typeface="Arial" pitchFamily="34" charset="-120"/>
              </a:rPr>
              <a:t>PARTNERS</a:t>
            </a:r>
            <a:endParaRPr lang="en-US" sz="1400" dirty="0"/>
          </a:p>
        </p:txBody>
      </p:sp>
      <p:sp>
        <p:nvSpPr>
          <p:cNvPr id="45" name="Text 43"/>
          <p:cNvSpPr/>
          <p:nvPr/>
        </p:nvSpPr>
        <p:spPr>
          <a:xfrm>
            <a:off x="8302752" y="4416552"/>
            <a:ext cx="3383280" cy="640080"/>
          </a:xfrm>
          <a:prstGeom prst="rect">
            <a:avLst/>
          </a:prstGeom>
          <a:noFill/>
          <a:ln/>
        </p:spPr>
        <p:txBody>
          <a:bodyPr wrap="square" lIns="0" tIns="0" rIns="0" bIns="0" rtlCol="0" anchor="ctr"/>
          <a:lstStyle/>
          <a:p>
            <a:pPr marL="0" indent="0">
              <a:buNone/>
            </a:pPr>
            <a:r>
              <a:rPr lang="en-US" sz="2000" b="1" dirty="0">
                <a:solidFill>
                  <a:srgbClr val="F5F5F4"/>
                </a:solidFill>
                <a:latin typeface="Arial" pitchFamily="34" charset="0"/>
                <a:ea typeface="Arial" pitchFamily="34" charset="-122"/>
                <a:cs typeface="Arial" pitchFamily="34" charset="-120"/>
              </a:rPr>
              <a:t>Supply Chain</a:t>
            </a:r>
            <a:endParaRPr lang="en-US" sz="2000" dirty="0"/>
          </a:p>
          <a:p>
            <a:pPr marL="0" indent="0">
              <a:buNone/>
            </a:pPr>
            <a:r>
              <a:rPr lang="en-US" sz="2000" b="1" dirty="0">
                <a:solidFill>
                  <a:srgbClr val="F5F5F4"/>
                </a:solidFill>
                <a:latin typeface="Arial" pitchFamily="34" charset="0"/>
                <a:ea typeface="Arial" pitchFamily="34" charset="-122"/>
                <a:cs typeface="Arial" pitchFamily="34" charset="-120"/>
              </a:rPr>
              <a:t>Management</a:t>
            </a:r>
            <a:endParaRPr lang="en-US" sz="2000" dirty="0"/>
          </a:p>
        </p:txBody>
      </p:sp>
      <p:sp>
        <p:nvSpPr>
          <p:cNvPr id="46" name="Text 44"/>
          <p:cNvSpPr/>
          <p:nvPr/>
        </p:nvSpPr>
        <p:spPr>
          <a:xfrm>
            <a:off x="8302752" y="5111496"/>
            <a:ext cx="3523488" cy="1014984"/>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Coordinates suppliers, production, logistics and retailers so goods and data move together.</a:t>
            </a:r>
            <a:endParaRPr lang="en-US" dirty="0"/>
          </a:p>
        </p:txBody>
      </p:sp>
      <p:pic>
        <p:nvPicPr>
          <p:cNvPr id="47" name="Picture 46" descr="tps.jpg"/>
          <p:cNvPicPr>
            <a:picLocks noChangeAspect="1"/>
          </p:cNvPicPr>
          <p:nvPr/>
        </p:nvPicPr>
        <p:blipFill>
          <a:blip r:embed="rId3"/>
          <a:stretch>
            <a:fillRect/>
          </a:stretch>
        </p:blipFill>
        <p:spPr>
          <a:xfrm>
            <a:off x="2907792" y="1417320"/>
            <a:ext cx="1078992" cy="676656"/>
          </a:xfrm>
          <a:prstGeom prst="rect">
            <a:avLst/>
          </a:prstGeom>
        </p:spPr>
      </p:pic>
      <p:pic>
        <p:nvPicPr>
          <p:cNvPr id="48" name="Picture 47" descr="mis.jpg"/>
          <p:cNvPicPr>
            <a:picLocks noChangeAspect="1"/>
          </p:cNvPicPr>
          <p:nvPr/>
        </p:nvPicPr>
        <p:blipFill>
          <a:blip r:embed="rId4"/>
          <a:stretch>
            <a:fillRect/>
          </a:stretch>
        </p:blipFill>
        <p:spPr>
          <a:xfrm>
            <a:off x="6793992" y="1417320"/>
            <a:ext cx="1078992" cy="676656"/>
          </a:xfrm>
          <a:prstGeom prst="rect">
            <a:avLst/>
          </a:prstGeom>
        </p:spPr>
      </p:pic>
      <p:pic>
        <p:nvPicPr>
          <p:cNvPr id="49" name="Picture 48" descr="dss.jpg"/>
          <p:cNvPicPr>
            <a:picLocks noChangeAspect="1"/>
          </p:cNvPicPr>
          <p:nvPr/>
        </p:nvPicPr>
        <p:blipFill>
          <a:blip r:embed="rId5"/>
          <a:stretch>
            <a:fillRect/>
          </a:stretch>
        </p:blipFill>
        <p:spPr>
          <a:xfrm>
            <a:off x="10680192" y="1417320"/>
            <a:ext cx="1078992" cy="676656"/>
          </a:xfrm>
          <a:prstGeom prst="rect">
            <a:avLst/>
          </a:prstGeom>
        </p:spPr>
      </p:pic>
      <p:pic>
        <p:nvPicPr>
          <p:cNvPr id="50" name="Picture 49" descr="erp.jpg"/>
          <p:cNvPicPr>
            <a:picLocks noChangeAspect="1"/>
          </p:cNvPicPr>
          <p:nvPr/>
        </p:nvPicPr>
        <p:blipFill>
          <a:blip r:embed="rId6"/>
          <a:stretch>
            <a:fillRect/>
          </a:stretch>
        </p:blipFill>
        <p:spPr>
          <a:xfrm>
            <a:off x="2907792" y="3931920"/>
            <a:ext cx="1078992" cy="676656"/>
          </a:xfrm>
          <a:prstGeom prst="rect">
            <a:avLst/>
          </a:prstGeom>
        </p:spPr>
      </p:pic>
      <p:pic>
        <p:nvPicPr>
          <p:cNvPr id="51" name="Picture 50" descr="crm.jpg"/>
          <p:cNvPicPr>
            <a:picLocks noChangeAspect="1"/>
          </p:cNvPicPr>
          <p:nvPr/>
        </p:nvPicPr>
        <p:blipFill>
          <a:blip r:embed="rId7"/>
          <a:stretch>
            <a:fillRect/>
          </a:stretch>
        </p:blipFill>
        <p:spPr>
          <a:xfrm>
            <a:off x="6793992" y="3931920"/>
            <a:ext cx="1078992" cy="676656"/>
          </a:xfrm>
          <a:prstGeom prst="rect">
            <a:avLst/>
          </a:prstGeom>
        </p:spPr>
      </p:pic>
      <p:pic>
        <p:nvPicPr>
          <p:cNvPr id="52" name="Picture 51" descr="scm.jpg"/>
          <p:cNvPicPr>
            <a:picLocks noChangeAspect="1"/>
          </p:cNvPicPr>
          <p:nvPr/>
        </p:nvPicPr>
        <p:blipFill>
          <a:blip r:embed="rId8"/>
          <a:stretch>
            <a:fillRect/>
          </a:stretch>
        </p:blipFill>
        <p:spPr>
          <a:xfrm>
            <a:off x="10680192" y="3931920"/>
            <a:ext cx="1078992" cy="676656"/>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141416"/>
          </a:solidFill>
          <a:ln/>
        </p:spPr>
        <p:txBody>
          <a:bodyPr/>
          <a:lstStyle/>
          <a:p>
            <a:endParaRPr lang="en-GB"/>
          </a:p>
        </p:txBody>
      </p:sp>
      <p:sp>
        <p:nvSpPr>
          <p:cNvPr id="3" name="Shape 1"/>
          <p:cNvSpPr/>
          <p:nvPr/>
        </p:nvSpPr>
        <p:spPr>
          <a:xfrm>
            <a:off x="0" y="0"/>
            <a:ext cx="12191695" cy="384048"/>
          </a:xfrm>
          <a:prstGeom prst="rect">
            <a:avLst/>
          </a:prstGeom>
          <a:solidFill>
            <a:srgbClr val="1A1A1E"/>
          </a:solidFill>
          <a:ln/>
        </p:spPr>
        <p:txBody>
          <a:bodyPr/>
          <a:lstStyle/>
          <a:p>
            <a:endParaRPr lang="en-GB"/>
          </a:p>
        </p:txBody>
      </p:sp>
      <p:sp>
        <p:nvSpPr>
          <p:cNvPr id="4" name="Shape 2"/>
          <p:cNvSpPr/>
          <p:nvPr/>
        </p:nvSpPr>
        <p:spPr>
          <a:xfrm>
            <a:off x="0" y="384048"/>
            <a:ext cx="12191695" cy="54864"/>
          </a:xfrm>
          <a:prstGeom prst="rect">
            <a:avLst/>
          </a:prstGeom>
          <a:solidFill>
            <a:srgbClr val="E11D48"/>
          </a:solidFill>
          <a:ln/>
        </p:spPr>
        <p:txBody>
          <a:bodyPr/>
          <a:lstStyle/>
          <a:p>
            <a:endParaRPr lang="en-GB"/>
          </a:p>
        </p:txBody>
      </p:sp>
      <p:sp>
        <p:nvSpPr>
          <p:cNvPr id="5" name="Text 3"/>
          <p:cNvSpPr/>
          <p:nvPr/>
        </p:nvSpPr>
        <p:spPr>
          <a:xfrm>
            <a:off x="365760" y="0"/>
            <a:ext cx="11430000" cy="384048"/>
          </a:xfrm>
          <a:prstGeom prst="rect">
            <a:avLst/>
          </a:prstGeom>
          <a:noFill/>
          <a:ln/>
        </p:spPr>
        <p:txBody>
          <a:bodyPr wrap="square" lIns="0" tIns="0" rIns="0" bIns="0" rtlCol="0" anchor="ctr"/>
          <a:lstStyle/>
          <a:p>
            <a:pPr marL="0" indent="0" algn="ctr">
              <a:buNone/>
            </a:pPr>
            <a:r>
              <a:rPr lang="en-US" sz="3200" dirty="0">
                <a:solidFill>
                  <a:srgbClr val="F5F5F4"/>
                </a:solidFill>
                <a:latin typeface="Arial" pitchFamily="34" charset="0"/>
                <a:ea typeface="Arial" pitchFamily="34" charset="-122"/>
                <a:cs typeface="Arial" pitchFamily="34" charset="-120"/>
              </a:rPr>
              <a:t>ANALYSE AND COMPARE SYSTEMS</a:t>
            </a:r>
            <a:endParaRPr lang="en-US" sz="3200" dirty="0"/>
          </a:p>
        </p:txBody>
      </p:sp>
      <p:sp>
        <p:nvSpPr>
          <p:cNvPr id="6" name="Shape 4"/>
          <p:cNvSpPr/>
          <p:nvPr/>
        </p:nvSpPr>
        <p:spPr>
          <a:xfrm>
            <a:off x="0" y="6601968"/>
            <a:ext cx="12191695" cy="256032"/>
          </a:xfrm>
          <a:prstGeom prst="rect">
            <a:avLst/>
          </a:prstGeom>
          <a:solidFill>
            <a:srgbClr val="1A1A1E"/>
          </a:solidFill>
          <a:ln/>
        </p:spPr>
        <p:txBody>
          <a:bodyPr/>
          <a:lstStyle/>
          <a:p>
            <a:endParaRPr lang="en-GB"/>
          </a:p>
        </p:txBody>
      </p:sp>
      <p:sp>
        <p:nvSpPr>
          <p:cNvPr id="7" name="Text 5"/>
          <p:cNvSpPr/>
          <p:nvPr/>
        </p:nvSpPr>
        <p:spPr>
          <a:xfrm>
            <a:off x="347472" y="6601968"/>
            <a:ext cx="7680960" cy="256032"/>
          </a:xfrm>
          <a:prstGeom prst="rect">
            <a:avLst/>
          </a:prstGeom>
          <a:noFill/>
          <a:ln/>
        </p:spPr>
        <p:txBody>
          <a:bodyPr wrap="square" lIns="0" tIns="0" rIns="0" bIns="0" rtlCol="0" anchor="ctr"/>
          <a:lstStyle/>
          <a:p>
            <a:pPr marL="0" indent="0">
              <a:buNone/>
            </a:pPr>
            <a:endParaRPr lang="en-US" sz="1000" dirty="0"/>
          </a:p>
        </p:txBody>
      </p:sp>
      <p:sp>
        <p:nvSpPr>
          <p:cNvPr id="8" name="Text 6"/>
          <p:cNvSpPr/>
          <p:nvPr/>
        </p:nvSpPr>
        <p:spPr>
          <a:xfrm>
            <a:off x="7863840" y="6601968"/>
            <a:ext cx="3977640" cy="256032"/>
          </a:xfrm>
          <a:prstGeom prst="rect">
            <a:avLst/>
          </a:prstGeom>
          <a:noFill/>
          <a:ln/>
        </p:spPr>
        <p:txBody>
          <a:bodyPr wrap="square" lIns="0" tIns="0" rIns="0" bIns="0" rtlCol="0" anchor="ctr"/>
          <a:lstStyle/>
          <a:p>
            <a:pPr marL="0" indent="0" algn="r">
              <a:buNone/>
            </a:pPr>
            <a:r>
              <a:rPr lang="en-US" sz="1000" dirty="0">
                <a:solidFill>
                  <a:srgbClr val="FB7185"/>
                </a:solidFill>
                <a:latin typeface="Arial" pitchFamily="34" charset="0"/>
                <a:ea typeface="Arial" pitchFamily="34" charset="-122"/>
                <a:cs typeface="Arial" pitchFamily="34" charset="-120"/>
              </a:rPr>
              <a:t>Ana-Maria Ismail   ·   6  /  16</a:t>
            </a:r>
            <a:endParaRPr lang="en-US" sz="1000" dirty="0"/>
          </a:p>
        </p:txBody>
      </p:sp>
      <p:sp>
        <p:nvSpPr>
          <p:cNvPr id="9" name="Text 7"/>
          <p:cNvSpPr/>
          <p:nvPr/>
        </p:nvSpPr>
        <p:spPr>
          <a:xfrm>
            <a:off x="139959" y="512064"/>
            <a:ext cx="11961845" cy="347472"/>
          </a:xfrm>
          <a:prstGeom prst="rect">
            <a:avLst/>
          </a:prstGeom>
          <a:noFill/>
          <a:ln/>
        </p:spPr>
        <p:txBody>
          <a:bodyPr wrap="square" lIns="0" tIns="0" rIns="0" bIns="0" rtlCol="0" anchor="ctr"/>
          <a:lstStyle/>
          <a:p>
            <a:pPr marL="0" indent="0">
              <a:buNone/>
            </a:pPr>
            <a:r>
              <a:rPr lang="en-US" sz="2400" b="1" dirty="0">
                <a:solidFill>
                  <a:srgbClr val="F5F5F4"/>
                </a:solidFill>
                <a:latin typeface="Arial" pitchFamily="34" charset="0"/>
                <a:ea typeface="Arial" pitchFamily="34" charset="-122"/>
                <a:cs typeface="Arial" pitchFamily="34" charset="-120"/>
              </a:rPr>
              <a:t>Three systems, taken apart</a:t>
            </a:r>
            <a:endParaRPr lang="en-US" sz="2400" dirty="0"/>
          </a:p>
        </p:txBody>
      </p:sp>
      <p:sp>
        <p:nvSpPr>
          <p:cNvPr id="10" name="Text 8"/>
          <p:cNvSpPr/>
          <p:nvPr/>
        </p:nvSpPr>
        <p:spPr>
          <a:xfrm>
            <a:off x="139959" y="909828"/>
            <a:ext cx="11338560" cy="256032"/>
          </a:xfrm>
          <a:prstGeom prst="rect">
            <a:avLst/>
          </a:prstGeom>
          <a:noFill/>
          <a:ln/>
        </p:spPr>
        <p:txBody>
          <a:bodyPr wrap="square" lIns="0" tIns="0" rIns="0" bIns="0" rtlCol="0" anchor="ctr"/>
          <a:lstStyle/>
          <a:p>
            <a:pPr marL="0" indent="0">
              <a:buNone/>
            </a:pPr>
            <a:r>
              <a:rPr lang="en-US" dirty="0">
                <a:solidFill>
                  <a:schemeClr val="bg1"/>
                </a:solidFill>
                <a:latin typeface="Arial" pitchFamily="34" charset="0"/>
                <a:ea typeface="Arial" pitchFamily="34" charset="-122"/>
                <a:cs typeface="Arial" pitchFamily="34" charset="-120"/>
              </a:rPr>
              <a:t>Chosen because a growing firm meets them in this order: transactions, customers, then the whole enterprise.</a:t>
            </a:r>
            <a:endParaRPr lang="en-US" dirty="0">
              <a:solidFill>
                <a:schemeClr val="bg1"/>
              </a:solidFill>
            </a:endParaRPr>
          </a:p>
        </p:txBody>
      </p:sp>
      <p:pic>
        <p:nvPicPr>
          <p:cNvPr id="11" name="Image 0" descr="/workspace/artifacts/searched_images/Po5lj.jpg"/>
          <p:cNvPicPr>
            <a:picLocks noChangeAspect="1"/>
          </p:cNvPicPr>
          <p:nvPr/>
        </p:nvPicPr>
        <p:blipFill>
          <a:blip r:embed="rId3"/>
          <a:srcRect/>
          <a:stretch/>
        </p:blipFill>
        <p:spPr>
          <a:xfrm>
            <a:off x="365760" y="1280160"/>
            <a:ext cx="3730752" cy="1417320"/>
          </a:xfrm>
          <a:prstGeom prst="rect">
            <a:avLst/>
          </a:prstGeom>
        </p:spPr>
      </p:pic>
      <p:pic>
        <p:nvPicPr>
          <p:cNvPr id="12" name="Image 1" descr="/workspace/artifacts/searched_images/NY68f.jpg"/>
          <p:cNvPicPr>
            <a:picLocks noChangeAspect="1"/>
          </p:cNvPicPr>
          <p:nvPr/>
        </p:nvPicPr>
        <p:blipFill>
          <a:blip r:embed="rId4"/>
          <a:srcRect/>
          <a:stretch/>
        </p:blipFill>
        <p:spPr>
          <a:xfrm>
            <a:off x="4224528" y="1280160"/>
            <a:ext cx="3730752" cy="1417320"/>
          </a:xfrm>
          <a:prstGeom prst="rect">
            <a:avLst/>
          </a:prstGeom>
        </p:spPr>
      </p:pic>
      <p:pic>
        <p:nvPicPr>
          <p:cNvPr id="13" name="Image 2" descr="/workspace/artifacts/searched_images/dkTYp.jpg"/>
          <p:cNvPicPr>
            <a:picLocks noChangeAspect="1"/>
          </p:cNvPicPr>
          <p:nvPr/>
        </p:nvPicPr>
        <p:blipFill>
          <a:blip r:embed="rId5"/>
          <a:srcRect/>
          <a:stretch/>
        </p:blipFill>
        <p:spPr>
          <a:xfrm>
            <a:off x="8083296" y="1280160"/>
            <a:ext cx="3730752" cy="1417320"/>
          </a:xfrm>
          <a:prstGeom prst="rect">
            <a:avLst/>
          </a:prstGeom>
        </p:spPr>
      </p:pic>
      <p:sp>
        <p:nvSpPr>
          <p:cNvPr id="14" name="Shape 9"/>
          <p:cNvSpPr/>
          <p:nvPr/>
        </p:nvSpPr>
        <p:spPr>
          <a:xfrm>
            <a:off x="365760" y="2852928"/>
            <a:ext cx="3730752" cy="3520440"/>
          </a:xfrm>
          <a:prstGeom prst="roundRect">
            <a:avLst>
              <a:gd name="adj" fmla="val 1558"/>
            </a:avLst>
          </a:prstGeom>
          <a:solidFill>
            <a:srgbClr val="24242A"/>
          </a:solidFill>
          <a:ln/>
        </p:spPr>
        <p:txBody>
          <a:bodyPr/>
          <a:lstStyle/>
          <a:p>
            <a:endParaRPr lang="en-GB"/>
          </a:p>
        </p:txBody>
      </p:sp>
      <p:sp>
        <p:nvSpPr>
          <p:cNvPr id="15" name="Text 10"/>
          <p:cNvSpPr/>
          <p:nvPr/>
        </p:nvSpPr>
        <p:spPr>
          <a:xfrm>
            <a:off x="530352" y="2980944"/>
            <a:ext cx="3401568" cy="237744"/>
          </a:xfrm>
          <a:prstGeom prst="rect">
            <a:avLst/>
          </a:prstGeom>
          <a:noFill/>
          <a:ln/>
        </p:spPr>
        <p:txBody>
          <a:bodyPr wrap="square" lIns="0" tIns="0" rIns="0" bIns="0" rtlCol="0" anchor="ctr"/>
          <a:lstStyle/>
          <a:p>
            <a:pPr marL="0" indent="0">
              <a:buNone/>
            </a:pPr>
            <a:r>
              <a:rPr lang="en-US" sz="2400" b="1" dirty="0">
                <a:solidFill>
                  <a:srgbClr val="E11D48"/>
                </a:solidFill>
                <a:latin typeface="Arial" pitchFamily="34" charset="0"/>
                <a:ea typeface="Arial" pitchFamily="34" charset="-122"/>
                <a:cs typeface="Arial" pitchFamily="34" charset="-120"/>
              </a:rPr>
              <a:t>TPS</a:t>
            </a:r>
            <a:endParaRPr lang="en-US" sz="2400" dirty="0"/>
          </a:p>
        </p:txBody>
      </p:sp>
      <p:sp>
        <p:nvSpPr>
          <p:cNvPr id="16" name="Text 11"/>
          <p:cNvSpPr/>
          <p:nvPr/>
        </p:nvSpPr>
        <p:spPr>
          <a:xfrm>
            <a:off x="530352" y="3236976"/>
            <a:ext cx="3401568" cy="502920"/>
          </a:xfrm>
          <a:prstGeom prst="rect">
            <a:avLst/>
          </a:prstGeom>
          <a:noFill/>
          <a:ln/>
        </p:spPr>
        <p:txBody>
          <a:bodyPr wrap="square" lIns="0" tIns="0" rIns="0" bIns="0" rtlCol="0" anchor="ctr"/>
          <a:lstStyle/>
          <a:p>
            <a:pPr marL="0" indent="0">
              <a:buNone/>
            </a:pPr>
            <a:r>
              <a:rPr lang="en-US" b="1" dirty="0">
                <a:solidFill>
                  <a:srgbClr val="F5F5F4"/>
                </a:solidFill>
                <a:latin typeface="Arial" pitchFamily="34" charset="0"/>
                <a:ea typeface="Arial" pitchFamily="34" charset="-122"/>
                <a:cs typeface="Arial" pitchFamily="34" charset="-120"/>
              </a:rPr>
              <a:t>Transaction Processing</a:t>
            </a:r>
            <a:endParaRPr lang="en-US" dirty="0"/>
          </a:p>
        </p:txBody>
      </p:sp>
      <p:sp>
        <p:nvSpPr>
          <p:cNvPr id="17" name="Text 12"/>
          <p:cNvSpPr/>
          <p:nvPr/>
        </p:nvSpPr>
        <p:spPr>
          <a:xfrm>
            <a:off x="530352" y="3822192"/>
            <a:ext cx="3401568" cy="2331720"/>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Job: capture each business event as it happens. Users: cashiers, warehouse, payroll. Strength: speed and accuracy at volume. Limit: it stores facts. It does not explain them (Stair and Reynolds, 2018).</a:t>
            </a:r>
            <a:endParaRPr lang="en-US" dirty="0"/>
          </a:p>
        </p:txBody>
      </p:sp>
      <p:sp>
        <p:nvSpPr>
          <p:cNvPr id="18" name="Shape 13"/>
          <p:cNvSpPr/>
          <p:nvPr/>
        </p:nvSpPr>
        <p:spPr>
          <a:xfrm>
            <a:off x="4224528" y="2852928"/>
            <a:ext cx="3730752" cy="3520440"/>
          </a:xfrm>
          <a:prstGeom prst="roundRect">
            <a:avLst>
              <a:gd name="adj" fmla="val 1558"/>
            </a:avLst>
          </a:prstGeom>
          <a:solidFill>
            <a:srgbClr val="24242A"/>
          </a:solidFill>
          <a:ln/>
        </p:spPr>
        <p:txBody>
          <a:bodyPr/>
          <a:lstStyle/>
          <a:p>
            <a:endParaRPr lang="en-GB"/>
          </a:p>
        </p:txBody>
      </p:sp>
      <p:sp>
        <p:nvSpPr>
          <p:cNvPr id="19" name="Text 14"/>
          <p:cNvSpPr/>
          <p:nvPr/>
        </p:nvSpPr>
        <p:spPr>
          <a:xfrm>
            <a:off x="4389120" y="2980944"/>
            <a:ext cx="3401568" cy="237744"/>
          </a:xfrm>
          <a:prstGeom prst="rect">
            <a:avLst/>
          </a:prstGeom>
          <a:noFill/>
          <a:ln/>
        </p:spPr>
        <p:txBody>
          <a:bodyPr wrap="square" lIns="0" tIns="0" rIns="0" bIns="0" rtlCol="0" anchor="ctr"/>
          <a:lstStyle/>
          <a:p>
            <a:pPr marL="0" indent="0">
              <a:buNone/>
            </a:pPr>
            <a:r>
              <a:rPr lang="en-US" sz="2400" b="1" dirty="0">
                <a:solidFill>
                  <a:srgbClr val="E11D48"/>
                </a:solidFill>
                <a:latin typeface="Arial" pitchFamily="34" charset="0"/>
                <a:ea typeface="Arial" pitchFamily="34" charset="-122"/>
                <a:cs typeface="Arial" pitchFamily="34" charset="-120"/>
              </a:rPr>
              <a:t>CRM</a:t>
            </a:r>
            <a:endParaRPr lang="en-US" sz="2400" dirty="0"/>
          </a:p>
        </p:txBody>
      </p:sp>
      <p:sp>
        <p:nvSpPr>
          <p:cNvPr id="20" name="Text 15"/>
          <p:cNvSpPr/>
          <p:nvPr/>
        </p:nvSpPr>
        <p:spPr>
          <a:xfrm>
            <a:off x="4389120" y="3236976"/>
            <a:ext cx="3401568" cy="502920"/>
          </a:xfrm>
          <a:prstGeom prst="rect">
            <a:avLst/>
          </a:prstGeom>
          <a:noFill/>
          <a:ln/>
        </p:spPr>
        <p:txBody>
          <a:bodyPr wrap="square" lIns="0" tIns="0" rIns="0" bIns="0" rtlCol="0" anchor="ctr"/>
          <a:lstStyle/>
          <a:p>
            <a:pPr marL="0" indent="0">
              <a:buNone/>
            </a:pPr>
            <a:r>
              <a:rPr lang="en-US" b="1" dirty="0">
                <a:solidFill>
                  <a:srgbClr val="F5F5F4"/>
                </a:solidFill>
                <a:latin typeface="Arial" pitchFamily="34" charset="0"/>
                <a:ea typeface="Arial" pitchFamily="34" charset="-122"/>
                <a:cs typeface="Arial" pitchFamily="34" charset="-120"/>
              </a:rPr>
              <a:t>Customer Relationship</a:t>
            </a:r>
            <a:endParaRPr lang="en-US" dirty="0"/>
          </a:p>
        </p:txBody>
      </p:sp>
      <p:sp>
        <p:nvSpPr>
          <p:cNvPr id="21" name="Text 16"/>
          <p:cNvSpPr/>
          <p:nvPr/>
        </p:nvSpPr>
        <p:spPr>
          <a:xfrm>
            <a:off x="4389120" y="3822192"/>
            <a:ext cx="3401568" cy="2331720"/>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Job: one living record of every customer. Users: sales, service, marketing. Strength: retention and lifetime value. Limit: CRM is a strategy, not a licence. Weak data destroys trust (Payne and Frow, 2005).</a:t>
            </a:r>
            <a:endParaRPr lang="en-US" dirty="0"/>
          </a:p>
        </p:txBody>
      </p:sp>
      <p:sp>
        <p:nvSpPr>
          <p:cNvPr id="22" name="Shape 17"/>
          <p:cNvSpPr/>
          <p:nvPr/>
        </p:nvSpPr>
        <p:spPr>
          <a:xfrm>
            <a:off x="8083296" y="2852928"/>
            <a:ext cx="3730752" cy="3520440"/>
          </a:xfrm>
          <a:prstGeom prst="roundRect">
            <a:avLst>
              <a:gd name="adj" fmla="val 1558"/>
            </a:avLst>
          </a:prstGeom>
          <a:solidFill>
            <a:srgbClr val="24242A"/>
          </a:solidFill>
          <a:ln/>
        </p:spPr>
        <p:txBody>
          <a:bodyPr/>
          <a:lstStyle/>
          <a:p>
            <a:endParaRPr lang="en-GB" dirty="0"/>
          </a:p>
        </p:txBody>
      </p:sp>
      <p:sp>
        <p:nvSpPr>
          <p:cNvPr id="23" name="Text 18"/>
          <p:cNvSpPr/>
          <p:nvPr/>
        </p:nvSpPr>
        <p:spPr>
          <a:xfrm>
            <a:off x="8247888" y="2980944"/>
            <a:ext cx="3401568" cy="237744"/>
          </a:xfrm>
          <a:prstGeom prst="rect">
            <a:avLst/>
          </a:prstGeom>
          <a:noFill/>
          <a:ln/>
        </p:spPr>
        <p:txBody>
          <a:bodyPr wrap="square" lIns="0" tIns="0" rIns="0" bIns="0" rtlCol="0" anchor="ctr"/>
          <a:lstStyle/>
          <a:p>
            <a:pPr marL="0" indent="0">
              <a:buNone/>
            </a:pPr>
            <a:r>
              <a:rPr lang="en-US" sz="2400" b="1" dirty="0">
                <a:solidFill>
                  <a:srgbClr val="E11D48"/>
                </a:solidFill>
                <a:latin typeface="Arial" pitchFamily="34" charset="0"/>
                <a:ea typeface="Arial" pitchFamily="34" charset="-122"/>
                <a:cs typeface="Arial" pitchFamily="34" charset="-120"/>
              </a:rPr>
              <a:t>ERP</a:t>
            </a:r>
            <a:endParaRPr lang="en-US" sz="2400" dirty="0"/>
          </a:p>
        </p:txBody>
      </p:sp>
      <p:sp>
        <p:nvSpPr>
          <p:cNvPr id="24" name="Text 19"/>
          <p:cNvSpPr/>
          <p:nvPr/>
        </p:nvSpPr>
        <p:spPr>
          <a:xfrm>
            <a:off x="8247888" y="3236976"/>
            <a:ext cx="3547872" cy="502920"/>
          </a:xfrm>
          <a:prstGeom prst="rect">
            <a:avLst/>
          </a:prstGeom>
          <a:noFill/>
          <a:ln/>
        </p:spPr>
        <p:txBody>
          <a:bodyPr wrap="square" lIns="0" tIns="0" rIns="0" bIns="0" rtlCol="0" anchor="ctr"/>
          <a:lstStyle/>
          <a:p>
            <a:pPr marL="0" indent="0">
              <a:buNone/>
            </a:pPr>
            <a:r>
              <a:rPr lang="en-US" b="1" dirty="0">
                <a:solidFill>
                  <a:srgbClr val="F5F5F4"/>
                </a:solidFill>
                <a:latin typeface="Arial" pitchFamily="34" charset="0"/>
                <a:ea typeface="Arial" pitchFamily="34" charset="-122"/>
                <a:cs typeface="Arial" pitchFamily="34" charset="-120"/>
              </a:rPr>
              <a:t>Enterprise Resource Planning</a:t>
            </a:r>
            <a:endParaRPr lang="en-US" dirty="0"/>
          </a:p>
        </p:txBody>
      </p:sp>
      <p:sp>
        <p:nvSpPr>
          <p:cNvPr id="25" name="Text 20"/>
          <p:cNvSpPr/>
          <p:nvPr/>
        </p:nvSpPr>
        <p:spPr>
          <a:xfrm>
            <a:off x="8247888" y="3822192"/>
            <a:ext cx="3401568" cy="2331720"/>
          </a:xfrm>
          <a:prstGeom prst="rect">
            <a:avLst/>
          </a:prstGeom>
          <a:noFill/>
          <a:ln/>
        </p:spPr>
        <p:txBody>
          <a:bodyPr wrap="square" lIns="0" tIns="0" rIns="0" bIns="0" rtlCol="0" anchor="ctr"/>
          <a:lstStyle/>
          <a:p>
            <a:pPr marL="0" indent="0">
              <a:buNone/>
            </a:pPr>
            <a:r>
              <a:rPr lang="en-US" sz="1600" dirty="0">
                <a:solidFill>
                  <a:srgbClr val="F5F5F4"/>
                </a:solidFill>
                <a:latin typeface="Arial" pitchFamily="34" charset="0"/>
                <a:ea typeface="Arial" pitchFamily="34" charset="-122"/>
                <a:cs typeface="Arial" pitchFamily="34" charset="-120"/>
              </a:rPr>
              <a:t>Job: finance, stock, people and operations on one platform. Users: almost the whole firm. Strength: one version of the numbers. Limit: culture, not the code, usually decides success (Davenport, 1998).</a:t>
            </a:r>
            <a:endParaRPr lang="en-US" sz="16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141416"/>
          </a:solidFill>
          <a:ln/>
        </p:spPr>
        <p:txBody>
          <a:bodyPr/>
          <a:lstStyle/>
          <a:p>
            <a:endParaRPr lang="en-GB"/>
          </a:p>
        </p:txBody>
      </p:sp>
      <p:sp>
        <p:nvSpPr>
          <p:cNvPr id="3" name="Shape 1"/>
          <p:cNvSpPr/>
          <p:nvPr/>
        </p:nvSpPr>
        <p:spPr>
          <a:xfrm>
            <a:off x="0" y="0"/>
            <a:ext cx="12191695" cy="384048"/>
          </a:xfrm>
          <a:prstGeom prst="rect">
            <a:avLst/>
          </a:prstGeom>
          <a:solidFill>
            <a:srgbClr val="1A1A1E"/>
          </a:solidFill>
          <a:ln/>
        </p:spPr>
        <p:txBody>
          <a:bodyPr/>
          <a:lstStyle/>
          <a:p>
            <a:endParaRPr lang="en-GB"/>
          </a:p>
        </p:txBody>
      </p:sp>
      <p:sp>
        <p:nvSpPr>
          <p:cNvPr id="4" name="Shape 2"/>
          <p:cNvSpPr/>
          <p:nvPr/>
        </p:nvSpPr>
        <p:spPr>
          <a:xfrm>
            <a:off x="0" y="384048"/>
            <a:ext cx="12191695" cy="54864"/>
          </a:xfrm>
          <a:prstGeom prst="rect">
            <a:avLst/>
          </a:prstGeom>
          <a:solidFill>
            <a:srgbClr val="E11D48"/>
          </a:solidFill>
          <a:ln/>
        </p:spPr>
        <p:txBody>
          <a:bodyPr/>
          <a:lstStyle/>
          <a:p>
            <a:endParaRPr lang="en-GB"/>
          </a:p>
        </p:txBody>
      </p:sp>
      <p:sp>
        <p:nvSpPr>
          <p:cNvPr id="5" name="Text 3"/>
          <p:cNvSpPr/>
          <p:nvPr/>
        </p:nvSpPr>
        <p:spPr>
          <a:xfrm>
            <a:off x="365760" y="0"/>
            <a:ext cx="11430000" cy="384048"/>
          </a:xfrm>
          <a:prstGeom prst="rect">
            <a:avLst/>
          </a:prstGeom>
          <a:noFill/>
          <a:ln/>
        </p:spPr>
        <p:txBody>
          <a:bodyPr wrap="square" lIns="0" tIns="0" rIns="0" bIns="0" rtlCol="0" anchor="ctr"/>
          <a:lstStyle/>
          <a:p>
            <a:pPr marL="0" indent="0" algn="ctr">
              <a:buNone/>
            </a:pPr>
            <a:r>
              <a:rPr lang="en-US" sz="3200" dirty="0">
                <a:solidFill>
                  <a:srgbClr val="F5F5F4"/>
                </a:solidFill>
                <a:latin typeface="Arial" pitchFamily="34" charset="0"/>
                <a:ea typeface="Arial" pitchFamily="34" charset="-122"/>
                <a:cs typeface="Arial" pitchFamily="34" charset="-120"/>
              </a:rPr>
              <a:t>ANALYSE AND COMPARE SYSTEMS</a:t>
            </a:r>
            <a:endParaRPr lang="en-US" sz="3200" dirty="0"/>
          </a:p>
        </p:txBody>
      </p:sp>
      <p:sp>
        <p:nvSpPr>
          <p:cNvPr id="6" name="Shape 4"/>
          <p:cNvSpPr/>
          <p:nvPr/>
        </p:nvSpPr>
        <p:spPr>
          <a:xfrm>
            <a:off x="0" y="6601968"/>
            <a:ext cx="12191695" cy="256032"/>
          </a:xfrm>
          <a:prstGeom prst="rect">
            <a:avLst/>
          </a:prstGeom>
          <a:solidFill>
            <a:srgbClr val="1A1A1E"/>
          </a:solidFill>
          <a:ln/>
        </p:spPr>
        <p:txBody>
          <a:bodyPr/>
          <a:lstStyle/>
          <a:p>
            <a:endParaRPr lang="en-GB"/>
          </a:p>
        </p:txBody>
      </p:sp>
      <p:sp>
        <p:nvSpPr>
          <p:cNvPr id="7" name="Text 5"/>
          <p:cNvSpPr/>
          <p:nvPr/>
        </p:nvSpPr>
        <p:spPr>
          <a:xfrm>
            <a:off x="347472" y="6601968"/>
            <a:ext cx="7680960" cy="256032"/>
          </a:xfrm>
          <a:prstGeom prst="rect">
            <a:avLst/>
          </a:prstGeom>
          <a:noFill/>
          <a:ln/>
        </p:spPr>
        <p:txBody>
          <a:bodyPr wrap="square" lIns="0" tIns="0" rIns="0" bIns="0" rtlCol="0" anchor="ctr"/>
          <a:lstStyle/>
          <a:p>
            <a:pPr marL="0" indent="0">
              <a:buNone/>
            </a:pPr>
            <a:endParaRPr lang="en-US" sz="1000" dirty="0"/>
          </a:p>
        </p:txBody>
      </p:sp>
      <p:sp>
        <p:nvSpPr>
          <p:cNvPr id="8" name="Text 6"/>
          <p:cNvSpPr/>
          <p:nvPr/>
        </p:nvSpPr>
        <p:spPr>
          <a:xfrm>
            <a:off x="7863840" y="6601968"/>
            <a:ext cx="3977640" cy="256032"/>
          </a:xfrm>
          <a:prstGeom prst="rect">
            <a:avLst/>
          </a:prstGeom>
          <a:noFill/>
          <a:ln/>
        </p:spPr>
        <p:txBody>
          <a:bodyPr wrap="square" lIns="0" tIns="0" rIns="0" bIns="0" rtlCol="0" anchor="ctr"/>
          <a:lstStyle/>
          <a:p>
            <a:pPr marL="0" indent="0" algn="r">
              <a:buNone/>
            </a:pPr>
            <a:r>
              <a:rPr lang="en-US" sz="1000" dirty="0">
                <a:solidFill>
                  <a:srgbClr val="FB7185"/>
                </a:solidFill>
                <a:latin typeface="Arial" pitchFamily="34" charset="0"/>
                <a:ea typeface="Arial" pitchFamily="34" charset="-122"/>
                <a:cs typeface="Arial" pitchFamily="34" charset="-120"/>
              </a:rPr>
              <a:t>Ana-Maria Ismail   ·   7  /  16</a:t>
            </a:r>
            <a:endParaRPr lang="en-US" sz="1000" dirty="0"/>
          </a:p>
        </p:txBody>
      </p:sp>
      <p:sp>
        <p:nvSpPr>
          <p:cNvPr id="9" name="Text 7"/>
          <p:cNvSpPr/>
          <p:nvPr/>
        </p:nvSpPr>
        <p:spPr>
          <a:xfrm>
            <a:off x="365760" y="512064"/>
            <a:ext cx="9144000" cy="329184"/>
          </a:xfrm>
          <a:prstGeom prst="rect">
            <a:avLst/>
          </a:prstGeom>
          <a:noFill/>
          <a:ln/>
        </p:spPr>
        <p:txBody>
          <a:bodyPr wrap="square" lIns="0" tIns="0" rIns="0" bIns="0" rtlCol="0" anchor="ctr"/>
          <a:lstStyle/>
          <a:p>
            <a:pPr marL="0" indent="0">
              <a:buNone/>
            </a:pPr>
            <a:r>
              <a:rPr lang="en-US" sz="2400" b="1" dirty="0">
                <a:solidFill>
                  <a:srgbClr val="F5F5F4"/>
                </a:solidFill>
                <a:latin typeface="Arial" pitchFamily="34" charset="0"/>
                <a:ea typeface="Arial" pitchFamily="34" charset="-122"/>
                <a:cs typeface="Arial" pitchFamily="34" charset="-120"/>
              </a:rPr>
              <a:t>Same question, three different answers</a:t>
            </a:r>
            <a:endParaRPr lang="en-US" sz="2400" dirty="0"/>
          </a:p>
        </p:txBody>
      </p:sp>
      <p:graphicFrame>
        <p:nvGraphicFramePr>
          <p:cNvPr id="10" name="Table 0"/>
          <p:cNvGraphicFramePr>
            <a:graphicFrameLocks noGrp="1"/>
          </p:cNvGraphicFramePr>
          <p:nvPr>
            <p:extLst>
              <p:ext uri="{D42A27DB-BD31-4B8C-83A1-F6EECF244321}">
                <p14:modId xmlns:p14="http://schemas.microsoft.com/office/powerpoint/2010/main" val="352490808"/>
              </p:ext>
            </p:extLst>
          </p:nvPr>
        </p:nvGraphicFramePr>
        <p:xfrm>
          <a:off x="320040" y="987552"/>
          <a:ext cx="11548872" cy="4572000"/>
        </p:xfrm>
        <a:graphic>
          <a:graphicData uri="http://schemas.openxmlformats.org/drawingml/2006/table">
            <a:tbl>
              <a:tblPr/>
              <a:tblGrid>
                <a:gridCol w="1965960">
                  <a:extLst>
                    <a:ext uri="{9D8B030D-6E8A-4147-A177-3AD203B41FA5}">
                      <a16:colId xmlns:a16="http://schemas.microsoft.com/office/drawing/2014/main" val="20000"/>
                    </a:ext>
                  </a:extLst>
                </a:gridCol>
                <a:gridCol w="3154680">
                  <a:extLst>
                    <a:ext uri="{9D8B030D-6E8A-4147-A177-3AD203B41FA5}">
                      <a16:colId xmlns:a16="http://schemas.microsoft.com/office/drawing/2014/main" val="20001"/>
                    </a:ext>
                  </a:extLst>
                </a:gridCol>
                <a:gridCol w="3200400">
                  <a:extLst>
                    <a:ext uri="{9D8B030D-6E8A-4147-A177-3AD203B41FA5}">
                      <a16:colId xmlns:a16="http://schemas.microsoft.com/office/drawing/2014/main" val="20002"/>
                    </a:ext>
                  </a:extLst>
                </a:gridCol>
                <a:gridCol w="3227832">
                  <a:extLst>
                    <a:ext uri="{9D8B030D-6E8A-4147-A177-3AD203B41FA5}">
                      <a16:colId xmlns:a16="http://schemas.microsoft.com/office/drawing/2014/main" val="20003"/>
                    </a:ext>
                  </a:extLst>
                </a:gridCol>
              </a:tblGrid>
              <a:tr h="762000">
                <a:tc>
                  <a:txBody>
                    <a:bodyPr/>
                    <a:lstStyle/>
                    <a:p>
                      <a:pPr marL="0" indent="0" algn="l">
                        <a:buNone/>
                      </a:pPr>
                      <a:r>
                        <a:rPr lang="en-US" sz="1600" b="1" dirty="0">
                          <a:solidFill>
                            <a:srgbClr val="FFFFFF"/>
                          </a:solidFill>
                          <a:latin typeface="Arial" pitchFamily="34" charset="0"/>
                          <a:ea typeface="Arial" pitchFamily="34" charset="-122"/>
                          <a:cs typeface="Arial" pitchFamily="34" charset="-120"/>
                        </a:rPr>
                        <a:t>Question</a:t>
                      </a:r>
                      <a:endParaRPr lang="en-US" sz="1600" dirty="0">
                        <a:latin typeface="Arial" charset="0"/>
                        <a:ea typeface="Arial" charset="0"/>
                        <a:cs typeface="Arial" charset="0"/>
                      </a:endParaRPr>
                    </a:p>
                  </a:txBody>
                  <a:tcPr anchor="ctr">
                    <a:lnL w="6350" cap="flat" cmpd="sng" algn="ctr">
                      <a:solidFill>
                        <a:srgbClr val="3A3036"/>
                      </a:solidFill>
                      <a:prstDash val="solid"/>
                      <a:round/>
                      <a:headEnd type="none" w="med" len="med"/>
                      <a:tailEnd type="none" w="med" len="med"/>
                    </a:lnL>
                    <a:lnR w="6350" cap="flat" cmpd="sng" algn="ctr">
                      <a:solidFill>
                        <a:srgbClr val="3A3036"/>
                      </a:solidFill>
                      <a:prstDash val="solid"/>
                      <a:round/>
                      <a:headEnd type="none" w="med" len="med"/>
                      <a:tailEnd type="none" w="med" len="med"/>
                    </a:lnR>
                    <a:lnT w="6350" cap="flat" cmpd="sng" algn="ctr">
                      <a:solidFill>
                        <a:srgbClr val="3A3036"/>
                      </a:solidFill>
                      <a:prstDash val="solid"/>
                      <a:round/>
                      <a:headEnd type="none" w="med" len="med"/>
                      <a:tailEnd type="none" w="med" len="med"/>
                    </a:lnT>
                    <a:lnB w="6350" cap="flat" cmpd="sng" algn="ctr">
                      <a:solidFill>
                        <a:srgbClr val="3A3036"/>
                      </a:solidFill>
                      <a:prstDash val="solid"/>
                      <a:round/>
                      <a:headEnd type="none" w="med" len="med"/>
                      <a:tailEnd type="none" w="med" len="med"/>
                    </a:lnB>
                    <a:solidFill>
                      <a:srgbClr val="1A1A1E"/>
                    </a:solidFill>
                  </a:tcPr>
                </a:tc>
                <a:tc>
                  <a:txBody>
                    <a:bodyPr/>
                    <a:lstStyle/>
                    <a:p>
                      <a:pPr marL="0" indent="0" algn="l">
                        <a:buNone/>
                      </a:pPr>
                      <a:r>
                        <a:rPr lang="en-US" sz="1600" b="1" dirty="0">
                          <a:solidFill>
                            <a:srgbClr val="FFFFFF"/>
                          </a:solidFill>
                          <a:latin typeface="Arial" pitchFamily="34" charset="0"/>
                          <a:ea typeface="Arial" pitchFamily="34" charset="-122"/>
                          <a:cs typeface="Arial" pitchFamily="34" charset="-120"/>
                        </a:rPr>
                        <a:t>Transaction Processing</a:t>
                      </a:r>
                      <a:endParaRPr lang="en-US" sz="1600" dirty="0">
                        <a:latin typeface="Arial" charset="0"/>
                        <a:ea typeface="Arial" charset="0"/>
                        <a:cs typeface="Arial" charset="0"/>
                      </a:endParaRPr>
                    </a:p>
                  </a:txBody>
                  <a:tcPr anchor="ctr">
                    <a:lnL w="6350" cap="flat" cmpd="sng" algn="ctr">
                      <a:solidFill>
                        <a:srgbClr val="3A3036"/>
                      </a:solidFill>
                      <a:prstDash val="solid"/>
                      <a:round/>
                      <a:headEnd type="none" w="med" len="med"/>
                      <a:tailEnd type="none" w="med" len="med"/>
                    </a:lnL>
                    <a:lnR w="6350" cap="flat" cmpd="sng" algn="ctr">
                      <a:solidFill>
                        <a:srgbClr val="3A3036"/>
                      </a:solidFill>
                      <a:prstDash val="solid"/>
                      <a:round/>
                      <a:headEnd type="none" w="med" len="med"/>
                      <a:tailEnd type="none" w="med" len="med"/>
                    </a:lnR>
                    <a:lnT w="6350" cap="flat" cmpd="sng" algn="ctr">
                      <a:solidFill>
                        <a:srgbClr val="3A3036"/>
                      </a:solidFill>
                      <a:prstDash val="solid"/>
                      <a:round/>
                      <a:headEnd type="none" w="med" len="med"/>
                      <a:tailEnd type="none" w="med" len="med"/>
                    </a:lnT>
                    <a:lnB w="6350" cap="flat" cmpd="sng" algn="ctr">
                      <a:solidFill>
                        <a:srgbClr val="3A3036"/>
                      </a:solidFill>
                      <a:prstDash val="solid"/>
                      <a:round/>
                      <a:headEnd type="none" w="med" len="med"/>
                      <a:tailEnd type="none" w="med" len="med"/>
                    </a:lnB>
                    <a:solidFill>
                      <a:srgbClr val="1A1A1E"/>
                    </a:solidFill>
                  </a:tcPr>
                </a:tc>
                <a:tc>
                  <a:txBody>
                    <a:bodyPr/>
                    <a:lstStyle/>
                    <a:p>
                      <a:pPr marL="0" indent="0" algn="l">
                        <a:buNone/>
                      </a:pPr>
                      <a:r>
                        <a:rPr lang="en-US" sz="1600" b="1" dirty="0">
                          <a:solidFill>
                            <a:srgbClr val="FFFFFF"/>
                          </a:solidFill>
                          <a:latin typeface="Arial" pitchFamily="34" charset="0"/>
                          <a:ea typeface="Arial" pitchFamily="34" charset="-122"/>
                          <a:cs typeface="Arial" pitchFamily="34" charset="-120"/>
                        </a:rPr>
                        <a:t>Customer Relationship</a:t>
                      </a:r>
                      <a:endParaRPr lang="en-US" sz="1600" dirty="0">
                        <a:latin typeface="Arial" charset="0"/>
                        <a:ea typeface="Arial" charset="0"/>
                        <a:cs typeface="Arial" charset="0"/>
                      </a:endParaRPr>
                    </a:p>
                  </a:txBody>
                  <a:tcPr anchor="ctr">
                    <a:lnL w="6350" cap="flat" cmpd="sng" algn="ctr">
                      <a:solidFill>
                        <a:srgbClr val="3A3036"/>
                      </a:solidFill>
                      <a:prstDash val="solid"/>
                      <a:round/>
                      <a:headEnd type="none" w="med" len="med"/>
                      <a:tailEnd type="none" w="med" len="med"/>
                    </a:lnL>
                    <a:lnR w="6350" cap="flat" cmpd="sng" algn="ctr">
                      <a:solidFill>
                        <a:srgbClr val="3A3036"/>
                      </a:solidFill>
                      <a:prstDash val="solid"/>
                      <a:round/>
                      <a:headEnd type="none" w="med" len="med"/>
                      <a:tailEnd type="none" w="med" len="med"/>
                    </a:lnR>
                    <a:lnT w="6350" cap="flat" cmpd="sng" algn="ctr">
                      <a:solidFill>
                        <a:srgbClr val="3A3036"/>
                      </a:solidFill>
                      <a:prstDash val="solid"/>
                      <a:round/>
                      <a:headEnd type="none" w="med" len="med"/>
                      <a:tailEnd type="none" w="med" len="med"/>
                    </a:lnT>
                    <a:lnB w="6350" cap="flat" cmpd="sng" algn="ctr">
                      <a:solidFill>
                        <a:srgbClr val="3A3036"/>
                      </a:solidFill>
                      <a:prstDash val="solid"/>
                      <a:round/>
                      <a:headEnd type="none" w="med" len="med"/>
                      <a:tailEnd type="none" w="med" len="med"/>
                    </a:lnB>
                    <a:solidFill>
                      <a:srgbClr val="1A1A1E"/>
                    </a:solidFill>
                  </a:tcPr>
                </a:tc>
                <a:tc>
                  <a:txBody>
                    <a:bodyPr/>
                    <a:lstStyle/>
                    <a:p>
                      <a:pPr marL="0" indent="0" algn="l">
                        <a:buNone/>
                      </a:pPr>
                      <a:r>
                        <a:rPr lang="en-US" sz="1600" b="1" dirty="0">
                          <a:solidFill>
                            <a:srgbClr val="FFFFFF"/>
                          </a:solidFill>
                          <a:latin typeface="Arial" pitchFamily="34" charset="0"/>
                          <a:ea typeface="Arial" pitchFamily="34" charset="-122"/>
                          <a:cs typeface="Arial" pitchFamily="34" charset="-120"/>
                        </a:rPr>
                        <a:t>Enterprise Resource Planning</a:t>
                      </a:r>
                      <a:endParaRPr lang="en-US" sz="1600" dirty="0">
                        <a:latin typeface="Arial" charset="0"/>
                        <a:ea typeface="Arial" charset="0"/>
                        <a:cs typeface="Arial" charset="0"/>
                      </a:endParaRPr>
                    </a:p>
                  </a:txBody>
                  <a:tcPr anchor="ctr">
                    <a:lnL w="6350" cap="flat" cmpd="sng" algn="ctr">
                      <a:solidFill>
                        <a:srgbClr val="3A3036"/>
                      </a:solidFill>
                      <a:prstDash val="solid"/>
                      <a:round/>
                      <a:headEnd type="none" w="med" len="med"/>
                      <a:tailEnd type="none" w="med" len="med"/>
                    </a:lnL>
                    <a:lnR w="6350" cap="flat" cmpd="sng" algn="ctr">
                      <a:solidFill>
                        <a:srgbClr val="3A3036"/>
                      </a:solidFill>
                      <a:prstDash val="solid"/>
                      <a:round/>
                      <a:headEnd type="none" w="med" len="med"/>
                      <a:tailEnd type="none" w="med" len="med"/>
                    </a:lnR>
                    <a:lnT w="6350" cap="flat" cmpd="sng" algn="ctr">
                      <a:solidFill>
                        <a:srgbClr val="3A3036"/>
                      </a:solidFill>
                      <a:prstDash val="solid"/>
                      <a:round/>
                      <a:headEnd type="none" w="med" len="med"/>
                      <a:tailEnd type="none" w="med" len="med"/>
                    </a:lnT>
                    <a:lnB w="6350" cap="flat" cmpd="sng" algn="ctr">
                      <a:solidFill>
                        <a:srgbClr val="3A3036"/>
                      </a:solidFill>
                      <a:prstDash val="solid"/>
                      <a:round/>
                      <a:headEnd type="none" w="med" len="med"/>
                      <a:tailEnd type="none" w="med" len="med"/>
                    </a:lnB>
                    <a:solidFill>
                      <a:srgbClr val="1A1A1E"/>
                    </a:solidFill>
                  </a:tcPr>
                </a:tc>
                <a:extLst>
                  <a:ext uri="{0D108BD9-81ED-4DB2-BD59-A6C34878D82A}">
                    <a16:rowId xmlns:a16="http://schemas.microsoft.com/office/drawing/2014/main" val="10000"/>
                  </a:ext>
                </a:extLst>
              </a:tr>
              <a:tr h="762000">
                <a:tc>
                  <a:txBody>
                    <a:bodyPr/>
                    <a:lstStyle/>
                    <a:p>
                      <a:pPr marL="0" indent="0" algn="l">
                        <a:buNone/>
                      </a:pPr>
                      <a:r>
                        <a:rPr lang="en-US" sz="1400" b="1" dirty="0">
                          <a:solidFill>
                            <a:srgbClr val="F5F5F4"/>
                          </a:solidFill>
                          <a:latin typeface="Arial" pitchFamily="34" charset="0"/>
                          <a:ea typeface="Arial" pitchFamily="34" charset="-122"/>
                          <a:cs typeface="Arial" pitchFamily="34" charset="-120"/>
                        </a:rPr>
                        <a:t>What improves?</a:t>
                      </a:r>
                      <a:endParaRPr lang="en-US" sz="1400" dirty="0">
                        <a:latin typeface="Arial" charset="0"/>
                        <a:ea typeface="Arial" charset="0"/>
                        <a:cs typeface="Arial" charset="0"/>
                      </a:endParaRPr>
                    </a:p>
                  </a:txBody>
                  <a:tcPr anchor="ctr">
                    <a:lnL w="6350" cap="flat" cmpd="sng" algn="ctr">
                      <a:solidFill>
                        <a:srgbClr val="3A3036"/>
                      </a:solidFill>
                      <a:prstDash val="solid"/>
                      <a:round/>
                      <a:headEnd type="none" w="med" len="med"/>
                      <a:tailEnd type="none" w="med" len="med"/>
                    </a:lnL>
                    <a:lnR w="6350" cap="flat" cmpd="sng" algn="ctr">
                      <a:solidFill>
                        <a:srgbClr val="3A3036"/>
                      </a:solidFill>
                      <a:prstDash val="solid"/>
                      <a:round/>
                      <a:headEnd type="none" w="med" len="med"/>
                      <a:tailEnd type="none" w="med" len="med"/>
                    </a:lnR>
                    <a:lnT w="6350" cap="flat" cmpd="sng" algn="ctr">
                      <a:solidFill>
                        <a:srgbClr val="3A3036"/>
                      </a:solidFill>
                      <a:prstDash val="solid"/>
                      <a:round/>
                      <a:headEnd type="none" w="med" len="med"/>
                      <a:tailEnd type="none" w="med" len="med"/>
                    </a:lnT>
                    <a:lnB w="6350" cap="flat" cmpd="sng" algn="ctr">
                      <a:solidFill>
                        <a:srgbClr val="3A3036"/>
                      </a:solidFill>
                      <a:prstDash val="solid"/>
                      <a:round/>
                      <a:headEnd type="none" w="med" len="med"/>
                      <a:tailEnd type="none" w="med" len="med"/>
                    </a:lnB>
                    <a:solidFill>
                      <a:srgbClr val="24242A"/>
                    </a:solidFill>
                  </a:tcPr>
                </a:tc>
                <a:tc>
                  <a:txBody>
                    <a:bodyPr/>
                    <a:lstStyle/>
                    <a:p>
                      <a:pPr marL="0" indent="0" algn="l">
                        <a:buNone/>
                      </a:pPr>
                      <a:r>
                        <a:rPr lang="en-US" sz="1600" dirty="0">
                          <a:solidFill>
                            <a:srgbClr val="F5F5F4"/>
                          </a:solidFill>
                          <a:latin typeface="Arial" pitchFamily="34" charset="0"/>
                          <a:ea typeface="Arial" pitchFamily="34" charset="-122"/>
                          <a:cs typeface="Arial" pitchFamily="34" charset="-120"/>
                        </a:rPr>
                        <a:t>Accuracy of orders, stock and pay</a:t>
                      </a:r>
                      <a:endParaRPr lang="en-US" sz="1600" dirty="0">
                        <a:latin typeface="Arial" charset="0"/>
                        <a:ea typeface="Arial" charset="0"/>
                        <a:cs typeface="Arial" charset="0"/>
                      </a:endParaRPr>
                    </a:p>
                  </a:txBody>
                  <a:tcPr anchor="ctr">
                    <a:lnL w="6350" cap="flat" cmpd="sng" algn="ctr">
                      <a:solidFill>
                        <a:srgbClr val="3A3036"/>
                      </a:solidFill>
                      <a:prstDash val="solid"/>
                      <a:round/>
                      <a:headEnd type="none" w="med" len="med"/>
                      <a:tailEnd type="none" w="med" len="med"/>
                    </a:lnL>
                    <a:lnR w="6350" cap="flat" cmpd="sng" algn="ctr">
                      <a:solidFill>
                        <a:srgbClr val="3A3036"/>
                      </a:solidFill>
                      <a:prstDash val="solid"/>
                      <a:round/>
                      <a:headEnd type="none" w="med" len="med"/>
                      <a:tailEnd type="none" w="med" len="med"/>
                    </a:lnR>
                    <a:lnT w="6350" cap="flat" cmpd="sng" algn="ctr">
                      <a:solidFill>
                        <a:srgbClr val="3A3036"/>
                      </a:solidFill>
                      <a:prstDash val="solid"/>
                      <a:round/>
                      <a:headEnd type="none" w="med" len="med"/>
                      <a:tailEnd type="none" w="med" len="med"/>
                    </a:lnT>
                    <a:lnB w="6350" cap="flat" cmpd="sng" algn="ctr">
                      <a:solidFill>
                        <a:srgbClr val="3A3036"/>
                      </a:solidFill>
                      <a:prstDash val="solid"/>
                      <a:round/>
                      <a:headEnd type="none" w="med" len="med"/>
                      <a:tailEnd type="none" w="med" len="med"/>
                    </a:lnB>
                    <a:solidFill>
                      <a:srgbClr val="24242A"/>
                    </a:solidFill>
                  </a:tcPr>
                </a:tc>
                <a:tc>
                  <a:txBody>
                    <a:bodyPr/>
                    <a:lstStyle/>
                    <a:p>
                      <a:pPr marL="0" indent="0" algn="l">
                        <a:buNone/>
                      </a:pPr>
                      <a:r>
                        <a:rPr lang="en-US" sz="1600" dirty="0">
                          <a:solidFill>
                            <a:srgbClr val="F5F5F4"/>
                          </a:solidFill>
                          <a:latin typeface="Arial" pitchFamily="34" charset="0"/>
                          <a:ea typeface="Arial" pitchFamily="34" charset="-122"/>
                          <a:cs typeface="Arial" pitchFamily="34" charset="-120"/>
                        </a:rPr>
                        <a:t>Repeat custom and service quality</a:t>
                      </a:r>
                      <a:endParaRPr lang="en-US" sz="1600" dirty="0">
                        <a:latin typeface="Arial" charset="0"/>
                        <a:ea typeface="Arial" charset="0"/>
                        <a:cs typeface="Arial" charset="0"/>
                      </a:endParaRPr>
                    </a:p>
                  </a:txBody>
                  <a:tcPr anchor="ctr">
                    <a:lnL w="6350" cap="flat" cmpd="sng" algn="ctr">
                      <a:solidFill>
                        <a:srgbClr val="3A3036"/>
                      </a:solidFill>
                      <a:prstDash val="solid"/>
                      <a:round/>
                      <a:headEnd type="none" w="med" len="med"/>
                      <a:tailEnd type="none" w="med" len="med"/>
                    </a:lnL>
                    <a:lnR w="6350" cap="flat" cmpd="sng" algn="ctr">
                      <a:solidFill>
                        <a:srgbClr val="3A3036"/>
                      </a:solidFill>
                      <a:prstDash val="solid"/>
                      <a:round/>
                      <a:headEnd type="none" w="med" len="med"/>
                      <a:tailEnd type="none" w="med" len="med"/>
                    </a:lnR>
                    <a:lnT w="6350" cap="flat" cmpd="sng" algn="ctr">
                      <a:solidFill>
                        <a:srgbClr val="3A3036"/>
                      </a:solidFill>
                      <a:prstDash val="solid"/>
                      <a:round/>
                      <a:headEnd type="none" w="med" len="med"/>
                      <a:tailEnd type="none" w="med" len="med"/>
                    </a:lnT>
                    <a:lnB w="6350" cap="flat" cmpd="sng" algn="ctr">
                      <a:solidFill>
                        <a:srgbClr val="3A3036"/>
                      </a:solidFill>
                      <a:prstDash val="solid"/>
                      <a:round/>
                      <a:headEnd type="none" w="med" len="med"/>
                      <a:tailEnd type="none" w="med" len="med"/>
                    </a:lnB>
                    <a:solidFill>
                      <a:srgbClr val="24242A"/>
                    </a:solidFill>
                  </a:tcPr>
                </a:tc>
                <a:tc>
                  <a:txBody>
                    <a:bodyPr/>
                    <a:lstStyle/>
                    <a:p>
                      <a:pPr marL="0" indent="0" algn="l">
                        <a:buNone/>
                      </a:pPr>
                      <a:r>
                        <a:rPr lang="en-US" sz="1600" dirty="0">
                          <a:solidFill>
                            <a:srgbClr val="F5F5F4"/>
                          </a:solidFill>
                          <a:latin typeface="Arial" pitchFamily="34" charset="0"/>
                          <a:ea typeface="Arial" pitchFamily="34" charset="-122"/>
                          <a:cs typeface="Arial" pitchFamily="34" charset="-120"/>
                        </a:rPr>
                        <a:t>Cross-department planning and one set of numbers</a:t>
                      </a:r>
                      <a:endParaRPr lang="en-US" sz="1600" dirty="0">
                        <a:latin typeface="Arial" charset="0"/>
                        <a:ea typeface="Arial" charset="0"/>
                        <a:cs typeface="Arial" charset="0"/>
                      </a:endParaRPr>
                    </a:p>
                  </a:txBody>
                  <a:tcPr anchor="ctr">
                    <a:lnL w="6350" cap="flat" cmpd="sng" algn="ctr">
                      <a:solidFill>
                        <a:srgbClr val="3A3036"/>
                      </a:solidFill>
                      <a:prstDash val="solid"/>
                      <a:round/>
                      <a:headEnd type="none" w="med" len="med"/>
                      <a:tailEnd type="none" w="med" len="med"/>
                    </a:lnL>
                    <a:lnR w="6350" cap="flat" cmpd="sng" algn="ctr">
                      <a:solidFill>
                        <a:srgbClr val="3A3036"/>
                      </a:solidFill>
                      <a:prstDash val="solid"/>
                      <a:round/>
                      <a:headEnd type="none" w="med" len="med"/>
                      <a:tailEnd type="none" w="med" len="med"/>
                    </a:lnR>
                    <a:lnT w="6350" cap="flat" cmpd="sng" algn="ctr">
                      <a:solidFill>
                        <a:srgbClr val="3A3036"/>
                      </a:solidFill>
                      <a:prstDash val="solid"/>
                      <a:round/>
                      <a:headEnd type="none" w="med" len="med"/>
                      <a:tailEnd type="none" w="med" len="med"/>
                    </a:lnT>
                    <a:lnB w="6350" cap="flat" cmpd="sng" algn="ctr">
                      <a:solidFill>
                        <a:srgbClr val="3A3036"/>
                      </a:solidFill>
                      <a:prstDash val="solid"/>
                      <a:round/>
                      <a:headEnd type="none" w="med" len="med"/>
                      <a:tailEnd type="none" w="med" len="med"/>
                    </a:lnB>
                    <a:solidFill>
                      <a:srgbClr val="24242A"/>
                    </a:solidFill>
                  </a:tcPr>
                </a:tc>
                <a:extLst>
                  <a:ext uri="{0D108BD9-81ED-4DB2-BD59-A6C34878D82A}">
                    <a16:rowId xmlns:a16="http://schemas.microsoft.com/office/drawing/2014/main" val="10001"/>
                  </a:ext>
                </a:extLst>
              </a:tr>
              <a:tr h="762000">
                <a:tc>
                  <a:txBody>
                    <a:bodyPr/>
                    <a:lstStyle/>
                    <a:p>
                      <a:pPr marL="0" indent="0" algn="l">
                        <a:buNone/>
                      </a:pPr>
                      <a:r>
                        <a:rPr lang="en-US" sz="1400" b="1" dirty="0">
                          <a:solidFill>
                            <a:srgbClr val="F5F5F4"/>
                          </a:solidFill>
                          <a:latin typeface="Arial" pitchFamily="34" charset="0"/>
                          <a:ea typeface="Arial" pitchFamily="34" charset="-122"/>
                          <a:cs typeface="Arial" pitchFamily="34" charset="-120"/>
                        </a:rPr>
                        <a:t>What can go wrong?</a:t>
                      </a:r>
                      <a:endParaRPr lang="en-US" sz="1400" dirty="0">
                        <a:latin typeface="Arial" charset="0"/>
                        <a:ea typeface="Arial" charset="0"/>
                        <a:cs typeface="Arial" charset="0"/>
                      </a:endParaRPr>
                    </a:p>
                  </a:txBody>
                  <a:tcPr anchor="ctr">
                    <a:lnL w="6350" cap="flat" cmpd="sng" algn="ctr">
                      <a:solidFill>
                        <a:srgbClr val="3A3036"/>
                      </a:solidFill>
                      <a:prstDash val="solid"/>
                      <a:round/>
                      <a:headEnd type="none" w="med" len="med"/>
                      <a:tailEnd type="none" w="med" len="med"/>
                    </a:lnL>
                    <a:lnR w="6350" cap="flat" cmpd="sng" algn="ctr">
                      <a:solidFill>
                        <a:srgbClr val="3A3036"/>
                      </a:solidFill>
                      <a:prstDash val="solid"/>
                      <a:round/>
                      <a:headEnd type="none" w="med" len="med"/>
                      <a:tailEnd type="none" w="med" len="med"/>
                    </a:lnR>
                    <a:lnT w="6350" cap="flat" cmpd="sng" algn="ctr">
                      <a:solidFill>
                        <a:srgbClr val="3A3036"/>
                      </a:solidFill>
                      <a:prstDash val="solid"/>
                      <a:round/>
                      <a:headEnd type="none" w="med" len="med"/>
                      <a:tailEnd type="none" w="med" len="med"/>
                    </a:lnT>
                    <a:lnB w="6350" cap="flat" cmpd="sng" algn="ctr">
                      <a:solidFill>
                        <a:srgbClr val="3A3036"/>
                      </a:solidFill>
                      <a:prstDash val="solid"/>
                      <a:round/>
                      <a:headEnd type="none" w="med" len="med"/>
                      <a:tailEnd type="none" w="med" len="med"/>
                    </a:lnB>
                    <a:solidFill>
                      <a:srgbClr val="24242A"/>
                    </a:solidFill>
                  </a:tcPr>
                </a:tc>
                <a:tc>
                  <a:txBody>
                    <a:bodyPr/>
                    <a:lstStyle/>
                    <a:p>
                      <a:pPr marL="0" indent="0" algn="l">
                        <a:buNone/>
                      </a:pPr>
                      <a:r>
                        <a:rPr lang="en-US" sz="1600" dirty="0">
                          <a:solidFill>
                            <a:srgbClr val="F5F5F4"/>
                          </a:solidFill>
                          <a:latin typeface="Arial" pitchFamily="34" charset="0"/>
                          <a:ea typeface="Arial" pitchFamily="34" charset="-122"/>
                          <a:cs typeface="Arial" pitchFamily="34" charset="-120"/>
                        </a:rPr>
                        <a:t>Downtime, or dirty data flowing into every later report</a:t>
                      </a:r>
                      <a:endParaRPr lang="en-US" sz="1600" dirty="0">
                        <a:latin typeface="Arial" charset="0"/>
                        <a:ea typeface="Arial" charset="0"/>
                        <a:cs typeface="Arial" charset="0"/>
                      </a:endParaRPr>
                    </a:p>
                  </a:txBody>
                  <a:tcPr anchor="ctr">
                    <a:lnL w="6350" cap="flat" cmpd="sng" algn="ctr">
                      <a:solidFill>
                        <a:srgbClr val="3A3036"/>
                      </a:solidFill>
                      <a:prstDash val="solid"/>
                      <a:round/>
                      <a:headEnd type="none" w="med" len="med"/>
                      <a:tailEnd type="none" w="med" len="med"/>
                    </a:lnL>
                    <a:lnR w="6350" cap="flat" cmpd="sng" algn="ctr">
                      <a:solidFill>
                        <a:srgbClr val="3A3036"/>
                      </a:solidFill>
                      <a:prstDash val="solid"/>
                      <a:round/>
                      <a:headEnd type="none" w="med" len="med"/>
                      <a:tailEnd type="none" w="med" len="med"/>
                    </a:lnR>
                    <a:lnT w="6350" cap="flat" cmpd="sng" algn="ctr">
                      <a:solidFill>
                        <a:srgbClr val="3A3036"/>
                      </a:solidFill>
                      <a:prstDash val="solid"/>
                      <a:round/>
                      <a:headEnd type="none" w="med" len="med"/>
                      <a:tailEnd type="none" w="med" len="med"/>
                    </a:lnT>
                    <a:lnB w="6350" cap="flat" cmpd="sng" algn="ctr">
                      <a:solidFill>
                        <a:srgbClr val="3A3036"/>
                      </a:solidFill>
                      <a:prstDash val="solid"/>
                      <a:round/>
                      <a:headEnd type="none" w="med" len="med"/>
                      <a:tailEnd type="none" w="med" len="med"/>
                    </a:lnB>
                    <a:solidFill>
                      <a:srgbClr val="24242A"/>
                    </a:solidFill>
                  </a:tcPr>
                </a:tc>
                <a:tc>
                  <a:txBody>
                    <a:bodyPr/>
                    <a:lstStyle/>
                    <a:p>
                      <a:pPr marL="0" indent="0" algn="l">
                        <a:buNone/>
                      </a:pPr>
                      <a:r>
                        <a:rPr lang="en-US" sz="1600" dirty="0">
                          <a:solidFill>
                            <a:srgbClr val="F5F5F4"/>
                          </a:solidFill>
                          <a:latin typeface="Arial" pitchFamily="34" charset="0"/>
                          <a:ea typeface="Arial" pitchFamily="34" charset="-122"/>
                          <a:cs typeface="Arial" pitchFamily="34" charset="-120"/>
                        </a:rPr>
                        <a:t>Privacy harm, and customers who feel watched</a:t>
                      </a:r>
                      <a:endParaRPr lang="en-US" sz="1600" dirty="0">
                        <a:latin typeface="Arial" charset="0"/>
                        <a:ea typeface="Arial" charset="0"/>
                        <a:cs typeface="Arial" charset="0"/>
                      </a:endParaRPr>
                    </a:p>
                  </a:txBody>
                  <a:tcPr anchor="ctr">
                    <a:lnL w="6350" cap="flat" cmpd="sng" algn="ctr">
                      <a:solidFill>
                        <a:srgbClr val="3A3036"/>
                      </a:solidFill>
                      <a:prstDash val="solid"/>
                      <a:round/>
                      <a:headEnd type="none" w="med" len="med"/>
                      <a:tailEnd type="none" w="med" len="med"/>
                    </a:lnL>
                    <a:lnR w="6350" cap="flat" cmpd="sng" algn="ctr">
                      <a:solidFill>
                        <a:srgbClr val="3A3036"/>
                      </a:solidFill>
                      <a:prstDash val="solid"/>
                      <a:round/>
                      <a:headEnd type="none" w="med" len="med"/>
                      <a:tailEnd type="none" w="med" len="med"/>
                    </a:lnR>
                    <a:lnT w="6350" cap="flat" cmpd="sng" algn="ctr">
                      <a:solidFill>
                        <a:srgbClr val="3A3036"/>
                      </a:solidFill>
                      <a:prstDash val="solid"/>
                      <a:round/>
                      <a:headEnd type="none" w="med" len="med"/>
                      <a:tailEnd type="none" w="med" len="med"/>
                    </a:lnT>
                    <a:lnB w="6350" cap="flat" cmpd="sng" algn="ctr">
                      <a:solidFill>
                        <a:srgbClr val="3A3036"/>
                      </a:solidFill>
                      <a:prstDash val="solid"/>
                      <a:round/>
                      <a:headEnd type="none" w="med" len="med"/>
                      <a:tailEnd type="none" w="med" len="med"/>
                    </a:lnB>
                    <a:solidFill>
                      <a:srgbClr val="24242A"/>
                    </a:solidFill>
                  </a:tcPr>
                </a:tc>
                <a:tc>
                  <a:txBody>
                    <a:bodyPr/>
                    <a:lstStyle/>
                    <a:p>
                      <a:pPr marL="0" indent="0" algn="l">
                        <a:buNone/>
                      </a:pPr>
                      <a:r>
                        <a:rPr lang="en-US" sz="1600" dirty="0">
                          <a:solidFill>
                            <a:srgbClr val="F5F5F4"/>
                          </a:solidFill>
                          <a:latin typeface="Arial" pitchFamily="34" charset="0"/>
                          <a:ea typeface="Arial" pitchFamily="34" charset="-122"/>
                          <a:cs typeface="Arial" pitchFamily="34" charset="-120"/>
                        </a:rPr>
                        <a:t>Overrun cost, staff resistance, a freeze at go-live</a:t>
                      </a:r>
                      <a:endParaRPr lang="en-US" sz="1600" dirty="0">
                        <a:latin typeface="Arial" charset="0"/>
                        <a:ea typeface="Arial" charset="0"/>
                        <a:cs typeface="Arial" charset="0"/>
                      </a:endParaRPr>
                    </a:p>
                  </a:txBody>
                  <a:tcPr anchor="ctr">
                    <a:lnL w="6350" cap="flat" cmpd="sng" algn="ctr">
                      <a:solidFill>
                        <a:srgbClr val="3A3036"/>
                      </a:solidFill>
                      <a:prstDash val="solid"/>
                      <a:round/>
                      <a:headEnd type="none" w="med" len="med"/>
                      <a:tailEnd type="none" w="med" len="med"/>
                    </a:lnL>
                    <a:lnR w="6350" cap="flat" cmpd="sng" algn="ctr">
                      <a:solidFill>
                        <a:srgbClr val="3A3036"/>
                      </a:solidFill>
                      <a:prstDash val="solid"/>
                      <a:round/>
                      <a:headEnd type="none" w="med" len="med"/>
                      <a:tailEnd type="none" w="med" len="med"/>
                    </a:lnR>
                    <a:lnT w="6350" cap="flat" cmpd="sng" algn="ctr">
                      <a:solidFill>
                        <a:srgbClr val="3A3036"/>
                      </a:solidFill>
                      <a:prstDash val="solid"/>
                      <a:round/>
                      <a:headEnd type="none" w="med" len="med"/>
                      <a:tailEnd type="none" w="med" len="med"/>
                    </a:lnT>
                    <a:lnB w="6350" cap="flat" cmpd="sng" algn="ctr">
                      <a:solidFill>
                        <a:srgbClr val="3A3036"/>
                      </a:solidFill>
                      <a:prstDash val="solid"/>
                      <a:round/>
                      <a:headEnd type="none" w="med" len="med"/>
                      <a:tailEnd type="none" w="med" len="med"/>
                    </a:lnB>
                    <a:solidFill>
                      <a:srgbClr val="24242A"/>
                    </a:solidFill>
                  </a:tcPr>
                </a:tc>
                <a:extLst>
                  <a:ext uri="{0D108BD9-81ED-4DB2-BD59-A6C34878D82A}">
                    <a16:rowId xmlns:a16="http://schemas.microsoft.com/office/drawing/2014/main" val="10002"/>
                  </a:ext>
                </a:extLst>
              </a:tr>
              <a:tr h="762000">
                <a:tc>
                  <a:txBody>
                    <a:bodyPr/>
                    <a:lstStyle/>
                    <a:p>
                      <a:pPr marL="0" indent="0" algn="l">
                        <a:buNone/>
                      </a:pPr>
                      <a:r>
                        <a:rPr lang="en-US" sz="1400" b="1" dirty="0">
                          <a:solidFill>
                            <a:srgbClr val="F5F5F4"/>
                          </a:solidFill>
                          <a:latin typeface="Arial" pitchFamily="34" charset="0"/>
                          <a:ea typeface="Arial" pitchFamily="34" charset="-122"/>
                          <a:cs typeface="Arial" pitchFamily="34" charset="-120"/>
                        </a:rPr>
                        <a:t>Relative cost</a:t>
                      </a:r>
                      <a:endParaRPr lang="en-US" sz="1400" dirty="0">
                        <a:latin typeface="Arial" charset="0"/>
                        <a:ea typeface="Arial" charset="0"/>
                        <a:cs typeface="Arial" charset="0"/>
                      </a:endParaRPr>
                    </a:p>
                  </a:txBody>
                  <a:tcPr anchor="ctr">
                    <a:lnL w="6350" cap="flat" cmpd="sng" algn="ctr">
                      <a:solidFill>
                        <a:srgbClr val="3A3036"/>
                      </a:solidFill>
                      <a:prstDash val="solid"/>
                      <a:round/>
                      <a:headEnd type="none" w="med" len="med"/>
                      <a:tailEnd type="none" w="med" len="med"/>
                    </a:lnL>
                    <a:lnR w="6350" cap="flat" cmpd="sng" algn="ctr">
                      <a:solidFill>
                        <a:srgbClr val="3A3036"/>
                      </a:solidFill>
                      <a:prstDash val="solid"/>
                      <a:round/>
                      <a:headEnd type="none" w="med" len="med"/>
                      <a:tailEnd type="none" w="med" len="med"/>
                    </a:lnR>
                    <a:lnT w="6350" cap="flat" cmpd="sng" algn="ctr">
                      <a:solidFill>
                        <a:srgbClr val="3A3036"/>
                      </a:solidFill>
                      <a:prstDash val="solid"/>
                      <a:round/>
                      <a:headEnd type="none" w="med" len="med"/>
                      <a:tailEnd type="none" w="med" len="med"/>
                    </a:lnT>
                    <a:lnB w="6350" cap="flat" cmpd="sng" algn="ctr">
                      <a:solidFill>
                        <a:srgbClr val="3A3036"/>
                      </a:solidFill>
                      <a:prstDash val="solid"/>
                      <a:round/>
                      <a:headEnd type="none" w="med" len="med"/>
                      <a:tailEnd type="none" w="med" len="med"/>
                    </a:lnB>
                    <a:solidFill>
                      <a:srgbClr val="24242A"/>
                    </a:solidFill>
                  </a:tcPr>
                </a:tc>
                <a:tc>
                  <a:txBody>
                    <a:bodyPr/>
                    <a:lstStyle/>
                    <a:p>
                      <a:pPr marL="0" indent="0" algn="l">
                        <a:buNone/>
                      </a:pPr>
                      <a:r>
                        <a:rPr lang="en-US" sz="1600" dirty="0">
                          <a:solidFill>
                            <a:srgbClr val="F5F5F4"/>
                          </a:solidFill>
                          <a:latin typeface="Arial" pitchFamily="34" charset="0"/>
                          <a:ea typeface="Arial" pitchFamily="34" charset="-122"/>
                          <a:cs typeface="Arial" pitchFamily="34" charset="-120"/>
                        </a:rPr>
                        <a:t>Lowest of the three</a:t>
                      </a:r>
                      <a:endParaRPr lang="en-US" sz="1600" dirty="0">
                        <a:latin typeface="Arial" charset="0"/>
                        <a:ea typeface="Arial" charset="0"/>
                        <a:cs typeface="Arial" charset="0"/>
                      </a:endParaRPr>
                    </a:p>
                  </a:txBody>
                  <a:tcPr anchor="ctr">
                    <a:lnL w="6350" cap="flat" cmpd="sng" algn="ctr">
                      <a:solidFill>
                        <a:srgbClr val="3A3036"/>
                      </a:solidFill>
                      <a:prstDash val="solid"/>
                      <a:round/>
                      <a:headEnd type="none" w="med" len="med"/>
                      <a:tailEnd type="none" w="med" len="med"/>
                    </a:lnL>
                    <a:lnR w="6350" cap="flat" cmpd="sng" algn="ctr">
                      <a:solidFill>
                        <a:srgbClr val="3A3036"/>
                      </a:solidFill>
                      <a:prstDash val="solid"/>
                      <a:round/>
                      <a:headEnd type="none" w="med" len="med"/>
                      <a:tailEnd type="none" w="med" len="med"/>
                    </a:lnR>
                    <a:lnT w="6350" cap="flat" cmpd="sng" algn="ctr">
                      <a:solidFill>
                        <a:srgbClr val="3A3036"/>
                      </a:solidFill>
                      <a:prstDash val="solid"/>
                      <a:round/>
                      <a:headEnd type="none" w="med" len="med"/>
                      <a:tailEnd type="none" w="med" len="med"/>
                    </a:lnT>
                    <a:lnB w="6350" cap="flat" cmpd="sng" algn="ctr">
                      <a:solidFill>
                        <a:srgbClr val="3A3036"/>
                      </a:solidFill>
                      <a:prstDash val="solid"/>
                      <a:round/>
                      <a:headEnd type="none" w="med" len="med"/>
                      <a:tailEnd type="none" w="med" len="med"/>
                    </a:lnB>
                    <a:solidFill>
                      <a:srgbClr val="24242A"/>
                    </a:solidFill>
                  </a:tcPr>
                </a:tc>
                <a:tc>
                  <a:txBody>
                    <a:bodyPr/>
                    <a:lstStyle/>
                    <a:p>
                      <a:pPr marL="0" indent="0" algn="l">
                        <a:buNone/>
                      </a:pPr>
                      <a:r>
                        <a:rPr lang="en-US" sz="1600" dirty="0">
                          <a:solidFill>
                            <a:srgbClr val="F5F5F4"/>
                          </a:solidFill>
                          <a:latin typeface="Arial" pitchFamily="34" charset="0"/>
                          <a:ea typeface="Arial" pitchFamily="34" charset="-122"/>
                          <a:cs typeface="Arial" pitchFamily="34" charset="-120"/>
                        </a:rPr>
                        <a:t>Medium: licence plus data clean-up</a:t>
                      </a:r>
                      <a:endParaRPr lang="en-US" sz="1600" dirty="0">
                        <a:latin typeface="Arial" charset="0"/>
                        <a:ea typeface="Arial" charset="0"/>
                        <a:cs typeface="Arial" charset="0"/>
                      </a:endParaRPr>
                    </a:p>
                  </a:txBody>
                  <a:tcPr anchor="ctr">
                    <a:lnL w="6350" cap="flat" cmpd="sng" algn="ctr">
                      <a:solidFill>
                        <a:srgbClr val="3A3036"/>
                      </a:solidFill>
                      <a:prstDash val="solid"/>
                      <a:round/>
                      <a:headEnd type="none" w="med" len="med"/>
                      <a:tailEnd type="none" w="med" len="med"/>
                    </a:lnL>
                    <a:lnR w="6350" cap="flat" cmpd="sng" algn="ctr">
                      <a:solidFill>
                        <a:srgbClr val="3A3036"/>
                      </a:solidFill>
                      <a:prstDash val="solid"/>
                      <a:round/>
                      <a:headEnd type="none" w="med" len="med"/>
                      <a:tailEnd type="none" w="med" len="med"/>
                    </a:lnR>
                    <a:lnT w="6350" cap="flat" cmpd="sng" algn="ctr">
                      <a:solidFill>
                        <a:srgbClr val="3A3036"/>
                      </a:solidFill>
                      <a:prstDash val="solid"/>
                      <a:round/>
                      <a:headEnd type="none" w="med" len="med"/>
                      <a:tailEnd type="none" w="med" len="med"/>
                    </a:lnT>
                    <a:lnB w="6350" cap="flat" cmpd="sng" algn="ctr">
                      <a:solidFill>
                        <a:srgbClr val="3A3036"/>
                      </a:solidFill>
                      <a:prstDash val="solid"/>
                      <a:round/>
                      <a:headEnd type="none" w="med" len="med"/>
                      <a:tailEnd type="none" w="med" len="med"/>
                    </a:lnB>
                    <a:solidFill>
                      <a:srgbClr val="24242A"/>
                    </a:solidFill>
                  </a:tcPr>
                </a:tc>
                <a:tc>
                  <a:txBody>
                    <a:bodyPr/>
                    <a:lstStyle/>
                    <a:p>
                      <a:pPr marL="0" indent="0" algn="l">
                        <a:buNone/>
                      </a:pPr>
                      <a:r>
                        <a:rPr lang="en-US" sz="1600" dirty="0">
                          <a:solidFill>
                            <a:srgbClr val="F5F5F4"/>
                          </a:solidFill>
                          <a:latin typeface="Arial" pitchFamily="34" charset="0"/>
                          <a:ea typeface="Arial" pitchFamily="34" charset="-122"/>
                          <a:cs typeface="Arial" pitchFamily="34" charset="-120"/>
                        </a:rPr>
                        <a:t>Highest: software, training and change</a:t>
                      </a:r>
                      <a:endParaRPr lang="en-US" sz="1600" dirty="0">
                        <a:latin typeface="Arial" charset="0"/>
                        <a:ea typeface="Arial" charset="0"/>
                        <a:cs typeface="Arial" charset="0"/>
                      </a:endParaRPr>
                    </a:p>
                  </a:txBody>
                  <a:tcPr anchor="ctr">
                    <a:lnL w="6350" cap="flat" cmpd="sng" algn="ctr">
                      <a:solidFill>
                        <a:srgbClr val="3A3036"/>
                      </a:solidFill>
                      <a:prstDash val="solid"/>
                      <a:round/>
                      <a:headEnd type="none" w="med" len="med"/>
                      <a:tailEnd type="none" w="med" len="med"/>
                    </a:lnL>
                    <a:lnR w="6350" cap="flat" cmpd="sng" algn="ctr">
                      <a:solidFill>
                        <a:srgbClr val="3A3036"/>
                      </a:solidFill>
                      <a:prstDash val="solid"/>
                      <a:round/>
                      <a:headEnd type="none" w="med" len="med"/>
                      <a:tailEnd type="none" w="med" len="med"/>
                    </a:lnR>
                    <a:lnT w="6350" cap="flat" cmpd="sng" algn="ctr">
                      <a:solidFill>
                        <a:srgbClr val="3A3036"/>
                      </a:solidFill>
                      <a:prstDash val="solid"/>
                      <a:round/>
                      <a:headEnd type="none" w="med" len="med"/>
                      <a:tailEnd type="none" w="med" len="med"/>
                    </a:lnT>
                    <a:lnB w="6350" cap="flat" cmpd="sng" algn="ctr">
                      <a:solidFill>
                        <a:srgbClr val="3A3036"/>
                      </a:solidFill>
                      <a:prstDash val="solid"/>
                      <a:round/>
                      <a:headEnd type="none" w="med" len="med"/>
                      <a:tailEnd type="none" w="med" len="med"/>
                    </a:lnB>
                    <a:solidFill>
                      <a:srgbClr val="24242A"/>
                    </a:solidFill>
                  </a:tcPr>
                </a:tc>
                <a:extLst>
                  <a:ext uri="{0D108BD9-81ED-4DB2-BD59-A6C34878D82A}">
                    <a16:rowId xmlns:a16="http://schemas.microsoft.com/office/drawing/2014/main" val="10003"/>
                  </a:ext>
                </a:extLst>
              </a:tr>
              <a:tr h="762000">
                <a:tc>
                  <a:txBody>
                    <a:bodyPr/>
                    <a:lstStyle/>
                    <a:p>
                      <a:pPr marL="0" indent="0" algn="l">
                        <a:buNone/>
                      </a:pPr>
                      <a:r>
                        <a:rPr lang="en-US" sz="1400" b="1" dirty="0">
                          <a:solidFill>
                            <a:srgbClr val="F5F5F4"/>
                          </a:solidFill>
                          <a:latin typeface="Arial" pitchFamily="34" charset="0"/>
                          <a:ea typeface="Arial" pitchFamily="34" charset="-122"/>
                          <a:cs typeface="Arial" pitchFamily="34" charset="-120"/>
                        </a:rPr>
                        <a:t>Buy it when…</a:t>
                      </a:r>
                      <a:endParaRPr lang="en-US" sz="1400" dirty="0">
                        <a:latin typeface="Arial" charset="0"/>
                        <a:ea typeface="Arial" charset="0"/>
                        <a:cs typeface="Arial" charset="0"/>
                      </a:endParaRPr>
                    </a:p>
                  </a:txBody>
                  <a:tcPr anchor="ctr">
                    <a:lnL w="6350" cap="flat" cmpd="sng" algn="ctr">
                      <a:solidFill>
                        <a:srgbClr val="3A3036"/>
                      </a:solidFill>
                      <a:prstDash val="solid"/>
                      <a:round/>
                      <a:headEnd type="none" w="med" len="med"/>
                      <a:tailEnd type="none" w="med" len="med"/>
                    </a:lnL>
                    <a:lnR w="6350" cap="flat" cmpd="sng" algn="ctr">
                      <a:solidFill>
                        <a:srgbClr val="3A3036"/>
                      </a:solidFill>
                      <a:prstDash val="solid"/>
                      <a:round/>
                      <a:headEnd type="none" w="med" len="med"/>
                      <a:tailEnd type="none" w="med" len="med"/>
                    </a:lnR>
                    <a:lnT w="6350" cap="flat" cmpd="sng" algn="ctr">
                      <a:solidFill>
                        <a:srgbClr val="3A3036"/>
                      </a:solidFill>
                      <a:prstDash val="solid"/>
                      <a:round/>
                      <a:headEnd type="none" w="med" len="med"/>
                      <a:tailEnd type="none" w="med" len="med"/>
                    </a:lnT>
                    <a:lnB w="6350" cap="flat" cmpd="sng" algn="ctr">
                      <a:solidFill>
                        <a:srgbClr val="3A3036"/>
                      </a:solidFill>
                      <a:prstDash val="solid"/>
                      <a:round/>
                      <a:headEnd type="none" w="med" len="med"/>
                      <a:tailEnd type="none" w="med" len="med"/>
                    </a:lnB>
                    <a:solidFill>
                      <a:srgbClr val="24242A"/>
                    </a:solidFill>
                  </a:tcPr>
                </a:tc>
                <a:tc>
                  <a:txBody>
                    <a:bodyPr/>
                    <a:lstStyle/>
                    <a:p>
                      <a:pPr marL="0" indent="0" algn="l">
                        <a:buNone/>
                      </a:pPr>
                      <a:r>
                        <a:rPr lang="en-US" sz="1600" dirty="0">
                          <a:solidFill>
                            <a:srgbClr val="F5F5F4"/>
                          </a:solidFill>
                          <a:latin typeface="Arial" pitchFamily="34" charset="0"/>
                          <a:ea typeface="Arial" pitchFamily="34" charset="-122"/>
                          <a:cs typeface="Arial" pitchFamily="34" charset="-120"/>
                        </a:rPr>
                        <a:t>Spreadsheets can no longer keep up</a:t>
                      </a:r>
                      <a:endParaRPr lang="en-US" sz="1600" dirty="0">
                        <a:latin typeface="Arial" charset="0"/>
                        <a:ea typeface="Arial" charset="0"/>
                        <a:cs typeface="Arial" charset="0"/>
                      </a:endParaRPr>
                    </a:p>
                  </a:txBody>
                  <a:tcPr anchor="ctr">
                    <a:lnL w="6350" cap="flat" cmpd="sng" algn="ctr">
                      <a:solidFill>
                        <a:srgbClr val="3A3036"/>
                      </a:solidFill>
                      <a:prstDash val="solid"/>
                      <a:round/>
                      <a:headEnd type="none" w="med" len="med"/>
                      <a:tailEnd type="none" w="med" len="med"/>
                    </a:lnL>
                    <a:lnR w="6350" cap="flat" cmpd="sng" algn="ctr">
                      <a:solidFill>
                        <a:srgbClr val="3A3036"/>
                      </a:solidFill>
                      <a:prstDash val="solid"/>
                      <a:round/>
                      <a:headEnd type="none" w="med" len="med"/>
                      <a:tailEnd type="none" w="med" len="med"/>
                    </a:lnR>
                    <a:lnT w="6350" cap="flat" cmpd="sng" algn="ctr">
                      <a:solidFill>
                        <a:srgbClr val="3A3036"/>
                      </a:solidFill>
                      <a:prstDash val="solid"/>
                      <a:round/>
                      <a:headEnd type="none" w="med" len="med"/>
                      <a:tailEnd type="none" w="med" len="med"/>
                    </a:lnT>
                    <a:lnB w="6350" cap="flat" cmpd="sng" algn="ctr">
                      <a:solidFill>
                        <a:srgbClr val="3A3036"/>
                      </a:solidFill>
                      <a:prstDash val="solid"/>
                      <a:round/>
                      <a:headEnd type="none" w="med" len="med"/>
                      <a:tailEnd type="none" w="med" len="med"/>
                    </a:lnB>
                    <a:solidFill>
                      <a:srgbClr val="24242A"/>
                    </a:solidFill>
                  </a:tcPr>
                </a:tc>
                <a:tc>
                  <a:txBody>
                    <a:bodyPr/>
                    <a:lstStyle/>
                    <a:p>
                      <a:pPr marL="0" indent="0" algn="l">
                        <a:buNone/>
                      </a:pPr>
                      <a:r>
                        <a:rPr lang="en-US" sz="1600" dirty="0">
                          <a:solidFill>
                            <a:srgbClr val="F5F5F4"/>
                          </a:solidFill>
                          <a:latin typeface="Arial" pitchFamily="34" charset="0"/>
                          <a:ea typeface="Arial" pitchFamily="34" charset="-122"/>
                          <a:cs typeface="Arial" pitchFamily="34" charset="-120"/>
                        </a:rPr>
                        <a:t>Growth depends on keeping customers</a:t>
                      </a:r>
                      <a:endParaRPr lang="en-US" sz="1600" dirty="0">
                        <a:latin typeface="Arial" charset="0"/>
                        <a:ea typeface="Arial" charset="0"/>
                        <a:cs typeface="Arial" charset="0"/>
                      </a:endParaRPr>
                    </a:p>
                  </a:txBody>
                  <a:tcPr anchor="ctr">
                    <a:lnL w="6350" cap="flat" cmpd="sng" algn="ctr">
                      <a:solidFill>
                        <a:srgbClr val="3A3036"/>
                      </a:solidFill>
                      <a:prstDash val="solid"/>
                      <a:round/>
                      <a:headEnd type="none" w="med" len="med"/>
                      <a:tailEnd type="none" w="med" len="med"/>
                    </a:lnL>
                    <a:lnR w="6350" cap="flat" cmpd="sng" algn="ctr">
                      <a:solidFill>
                        <a:srgbClr val="3A3036"/>
                      </a:solidFill>
                      <a:prstDash val="solid"/>
                      <a:round/>
                      <a:headEnd type="none" w="med" len="med"/>
                      <a:tailEnd type="none" w="med" len="med"/>
                    </a:lnR>
                    <a:lnT w="6350" cap="flat" cmpd="sng" algn="ctr">
                      <a:solidFill>
                        <a:srgbClr val="3A3036"/>
                      </a:solidFill>
                      <a:prstDash val="solid"/>
                      <a:round/>
                      <a:headEnd type="none" w="med" len="med"/>
                      <a:tailEnd type="none" w="med" len="med"/>
                    </a:lnT>
                    <a:lnB w="6350" cap="flat" cmpd="sng" algn="ctr">
                      <a:solidFill>
                        <a:srgbClr val="3A3036"/>
                      </a:solidFill>
                      <a:prstDash val="solid"/>
                      <a:round/>
                      <a:headEnd type="none" w="med" len="med"/>
                      <a:tailEnd type="none" w="med" len="med"/>
                    </a:lnB>
                    <a:solidFill>
                      <a:srgbClr val="24242A"/>
                    </a:solidFill>
                  </a:tcPr>
                </a:tc>
                <a:tc>
                  <a:txBody>
                    <a:bodyPr/>
                    <a:lstStyle/>
                    <a:p>
                      <a:pPr marL="0" indent="0" algn="l">
                        <a:buNone/>
                      </a:pPr>
                      <a:r>
                        <a:rPr lang="en-US" sz="1600" dirty="0">
                          <a:solidFill>
                            <a:srgbClr val="F5F5F4"/>
                          </a:solidFill>
                          <a:latin typeface="Arial" pitchFamily="34" charset="0"/>
                          <a:ea typeface="Arial" pitchFamily="34" charset="-122"/>
                          <a:cs typeface="Arial" pitchFamily="34" charset="-120"/>
                        </a:rPr>
                        <a:t>Silos block growth and processes can be standardised</a:t>
                      </a:r>
                      <a:endParaRPr lang="en-US" sz="1600" dirty="0">
                        <a:latin typeface="Arial" charset="0"/>
                        <a:ea typeface="Arial" charset="0"/>
                        <a:cs typeface="Arial" charset="0"/>
                      </a:endParaRPr>
                    </a:p>
                  </a:txBody>
                  <a:tcPr anchor="ctr">
                    <a:lnL w="6350" cap="flat" cmpd="sng" algn="ctr">
                      <a:solidFill>
                        <a:srgbClr val="3A3036"/>
                      </a:solidFill>
                      <a:prstDash val="solid"/>
                      <a:round/>
                      <a:headEnd type="none" w="med" len="med"/>
                      <a:tailEnd type="none" w="med" len="med"/>
                    </a:lnL>
                    <a:lnR w="6350" cap="flat" cmpd="sng" algn="ctr">
                      <a:solidFill>
                        <a:srgbClr val="3A3036"/>
                      </a:solidFill>
                      <a:prstDash val="solid"/>
                      <a:round/>
                      <a:headEnd type="none" w="med" len="med"/>
                      <a:tailEnd type="none" w="med" len="med"/>
                    </a:lnR>
                    <a:lnT w="6350" cap="flat" cmpd="sng" algn="ctr">
                      <a:solidFill>
                        <a:srgbClr val="3A3036"/>
                      </a:solidFill>
                      <a:prstDash val="solid"/>
                      <a:round/>
                      <a:headEnd type="none" w="med" len="med"/>
                      <a:tailEnd type="none" w="med" len="med"/>
                    </a:lnT>
                    <a:lnB w="6350" cap="flat" cmpd="sng" algn="ctr">
                      <a:solidFill>
                        <a:srgbClr val="3A3036"/>
                      </a:solidFill>
                      <a:prstDash val="solid"/>
                      <a:round/>
                      <a:headEnd type="none" w="med" len="med"/>
                      <a:tailEnd type="none" w="med" len="med"/>
                    </a:lnB>
                    <a:solidFill>
                      <a:srgbClr val="24242A"/>
                    </a:solidFill>
                  </a:tcPr>
                </a:tc>
                <a:extLst>
                  <a:ext uri="{0D108BD9-81ED-4DB2-BD59-A6C34878D82A}">
                    <a16:rowId xmlns:a16="http://schemas.microsoft.com/office/drawing/2014/main" val="10004"/>
                  </a:ext>
                </a:extLst>
              </a:tr>
              <a:tr h="762000">
                <a:tc>
                  <a:txBody>
                    <a:bodyPr/>
                    <a:lstStyle/>
                    <a:p>
                      <a:pPr marL="0" indent="0" algn="l">
                        <a:buNone/>
                      </a:pPr>
                      <a:r>
                        <a:rPr lang="en-US" sz="1400" b="1" dirty="0">
                          <a:solidFill>
                            <a:srgbClr val="F5F5F4"/>
                          </a:solidFill>
                          <a:latin typeface="Arial" pitchFamily="34" charset="0"/>
                          <a:ea typeface="Arial" pitchFamily="34" charset="-122"/>
                          <a:cs typeface="Arial" pitchFamily="34" charset="-120"/>
                        </a:rPr>
                        <a:t>Success test</a:t>
                      </a:r>
                      <a:endParaRPr lang="en-US" sz="1400" dirty="0">
                        <a:latin typeface="Arial" charset="0"/>
                        <a:ea typeface="Arial" charset="0"/>
                        <a:cs typeface="Arial" charset="0"/>
                      </a:endParaRPr>
                    </a:p>
                  </a:txBody>
                  <a:tcPr anchor="ctr">
                    <a:lnL w="6350" cap="flat" cmpd="sng" algn="ctr">
                      <a:solidFill>
                        <a:srgbClr val="3A3036"/>
                      </a:solidFill>
                      <a:prstDash val="solid"/>
                      <a:round/>
                      <a:headEnd type="none" w="med" len="med"/>
                      <a:tailEnd type="none" w="med" len="med"/>
                    </a:lnL>
                    <a:lnR w="6350" cap="flat" cmpd="sng" algn="ctr">
                      <a:solidFill>
                        <a:srgbClr val="3A3036"/>
                      </a:solidFill>
                      <a:prstDash val="solid"/>
                      <a:round/>
                      <a:headEnd type="none" w="med" len="med"/>
                      <a:tailEnd type="none" w="med" len="med"/>
                    </a:lnR>
                    <a:lnT w="6350" cap="flat" cmpd="sng" algn="ctr">
                      <a:solidFill>
                        <a:srgbClr val="3A3036"/>
                      </a:solidFill>
                      <a:prstDash val="solid"/>
                      <a:round/>
                      <a:headEnd type="none" w="med" len="med"/>
                      <a:tailEnd type="none" w="med" len="med"/>
                    </a:lnT>
                    <a:lnB w="6350" cap="flat" cmpd="sng" algn="ctr">
                      <a:solidFill>
                        <a:srgbClr val="3A3036"/>
                      </a:solidFill>
                      <a:prstDash val="solid"/>
                      <a:round/>
                      <a:headEnd type="none" w="med" len="med"/>
                      <a:tailEnd type="none" w="med" len="med"/>
                    </a:lnB>
                    <a:solidFill>
                      <a:srgbClr val="24242A"/>
                    </a:solidFill>
                  </a:tcPr>
                </a:tc>
                <a:tc>
                  <a:txBody>
                    <a:bodyPr/>
                    <a:lstStyle/>
                    <a:p>
                      <a:pPr marL="0" indent="0" algn="l">
                        <a:buNone/>
                      </a:pPr>
                      <a:r>
                        <a:rPr lang="en-US" sz="1600" dirty="0">
                          <a:solidFill>
                            <a:srgbClr val="F5F5F4"/>
                          </a:solidFill>
                          <a:latin typeface="Arial" pitchFamily="34" charset="0"/>
                          <a:ea typeface="Arial" pitchFamily="34" charset="-122"/>
                          <a:cs typeface="Arial" pitchFamily="34" charset="-120"/>
                        </a:rPr>
                        <a:t>Events are complete, on time and recoverable</a:t>
                      </a:r>
                      <a:endParaRPr lang="en-US" sz="1600" dirty="0">
                        <a:latin typeface="Arial" charset="0"/>
                        <a:ea typeface="Arial" charset="0"/>
                        <a:cs typeface="Arial" charset="0"/>
                      </a:endParaRPr>
                    </a:p>
                  </a:txBody>
                  <a:tcPr anchor="ctr">
                    <a:lnL w="6350" cap="flat" cmpd="sng" algn="ctr">
                      <a:solidFill>
                        <a:srgbClr val="3A3036"/>
                      </a:solidFill>
                      <a:prstDash val="solid"/>
                      <a:round/>
                      <a:headEnd type="none" w="med" len="med"/>
                      <a:tailEnd type="none" w="med" len="med"/>
                    </a:lnL>
                    <a:lnR w="6350" cap="flat" cmpd="sng" algn="ctr">
                      <a:solidFill>
                        <a:srgbClr val="3A3036"/>
                      </a:solidFill>
                      <a:prstDash val="solid"/>
                      <a:round/>
                      <a:headEnd type="none" w="med" len="med"/>
                      <a:tailEnd type="none" w="med" len="med"/>
                    </a:lnR>
                    <a:lnT w="6350" cap="flat" cmpd="sng" algn="ctr">
                      <a:solidFill>
                        <a:srgbClr val="3A3036"/>
                      </a:solidFill>
                      <a:prstDash val="solid"/>
                      <a:round/>
                      <a:headEnd type="none" w="med" len="med"/>
                      <a:tailEnd type="none" w="med" len="med"/>
                    </a:lnT>
                    <a:lnB w="6350" cap="flat" cmpd="sng" algn="ctr">
                      <a:solidFill>
                        <a:srgbClr val="3A3036"/>
                      </a:solidFill>
                      <a:prstDash val="solid"/>
                      <a:round/>
                      <a:headEnd type="none" w="med" len="med"/>
                      <a:tailEnd type="none" w="med" len="med"/>
                    </a:lnB>
                    <a:solidFill>
                      <a:srgbClr val="24242A"/>
                    </a:solidFill>
                  </a:tcPr>
                </a:tc>
                <a:tc>
                  <a:txBody>
                    <a:bodyPr/>
                    <a:lstStyle/>
                    <a:p>
                      <a:pPr marL="0" indent="0" algn="l">
                        <a:buNone/>
                      </a:pPr>
                      <a:r>
                        <a:rPr lang="en-US" sz="1600" dirty="0">
                          <a:solidFill>
                            <a:srgbClr val="F5F5F4"/>
                          </a:solidFill>
                          <a:latin typeface="Arial" pitchFamily="34" charset="0"/>
                          <a:ea typeface="Arial" pitchFamily="34" charset="-122"/>
                          <a:cs typeface="Arial" pitchFamily="34" charset="-120"/>
                        </a:rPr>
                        <a:t>Retention and useful contact rise</a:t>
                      </a:r>
                      <a:endParaRPr lang="en-US" sz="1600" dirty="0">
                        <a:latin typeface="Arial" charset="0"/>
                        <a:ea typeface="Arial" charset="0"/>
                        <a:cs typeface="Arial" charset="0"/>
                      </a:endParaRPr>
                    </a:p>
                  </a:txBody>
                  <a:tcPr anchor="ctr">
                    <a:lnL w="6350" cap="flat" cmpd="sng" algn="ctr">
                      <a:solidFill>
                        <a:srgbClr val="3A3036"/>
                      </a:solidFill>
                      <a:prstDash val="solid"/>
                      <a:round/>
                      <a:headEnd type="none" w="med" len="med"/>
                      <a:tailEnd type="none" w="med" len="med"/>
                    </a:lnL>
                    <a:lnR w="6350" cap="flat" cmpd="sng" algn="ctr">
                      <a:solidFill>
                        <a:srgbClr val="3A3036"/>
                      </a:solidFill>
                      <a:prstDash val="solid"/>
                      <a:round/>
                      <a:headEnd type="none" w="med" len="med"/>
                      <a:tailEnd type="none" w="med" len="med"/>
                    </a:lnR>
                    <a:lnT w="6350" cap="flat" cmpd="sng" algn="ctr">
                      <a:solidFill>
                        <a:srgbClr val="3A3036"/>
                      </a:solidFill>
                      <a:prstDash val="solid"/>
                      <a:round/>
                      <a:headEnd type="none" w="med" len="med"/>
                      <a:tailEnd type="none" w="med" len="med"/>
                    </a:lnT>
                    <a:lnB w="6350" cap="flat" cmpd="sng" algn="ctr">
                      <a:solidFill>
                        <a:srgbClr val="3A3036"/>
                      </a:solidFill>
                      <a:prstDash val="solid"/>
                      <a:round/>
                      <a:headEnd type="none" w="med" len="med"/>
                      <a:tailEnd type="none" w="med" len="med"/>
                    </a:lnB>
                    <a:solidFill>
                      <a:srgbClr val="24242A"/>
                    </a:solidFill>
                  </a:tcPr>
                </a:tc>
                <a:tc>
                  <a:txBody>
                    <a:bodyPr/>
                    <a:lstStyle/>
                    <a:p>
                      <a:pPr marL="0" indent="0" algn="l">
                        <a:buNone/>
                      </a:pPr>
                      <a:r>
                        <a:rPr lang="en-US" sz="1600" dirty="0">
                          <a:solidFill>
                            <a:srgbClr val="F5F5F4"/>
                          </a:solidFill>
                          <a:latin typeface="Arial" pitchFamily="34" charset="0"/>
                          <a:ea typeface="Arial" pitchFamily="34" charset="-122"/>
                          <a:cs typeface="Arial" pitchFamily="34" charset="-120"/>
                        </a:rPr>
                        <a:t>One version of the truth is actually used</a:t>
                      </a:r>
                      <a:endParaRPr lang="en-US" sz="1600" dirty="0">
                        <a:latin typeface="Arial" charset="0"/>
                        <a:ea typeface="Arial" charset="0"/>
                        <a:cs typeface="Arial" charset="0"/>
                      </a:endParaRPr>
                    </a:p>
                  </a:txBody>
                  <a:tcPr anchor="ctr">
                    <a:lnL w="6350" cap="flat" cmpd="sng" algn="ctr">
                      <a:solidFill>
                        <a:srgbClr val="3A3036"/>
                      </a:solidFill>
                      <a:prstDash val="solid"/>
                      <a:round/>
                      <a:headEnd type="none" w="med" len="med"/>
                      <a:tailEnd type="none" w="med" len="med"/>
                    </a:lnL>
                    <a:lnR w="6350" cap="flat" cmpd="sng" algn="ctr">
                      <a:solidFill>
                        <a:srgbClr val="3A3036"/>
                      </a:solidFill>
                      <a:prstDash val="solid"/>
                      <a:round/>
                      <a:headEnd type="none" w="med" len="med"/>
                      <a:tailEnd type="none" w="med" len="med"/>
                    </a:lnR>
                    <a:lnT w="6350" cap="flat" cmpd="sng" algn="ctr">
                      <a:solidFill>
                        <a:srgbClr val="3A3036"/>
                      </a:solidFill>
                      <a:prstDash val="solid"/>
                      <a:round/>
                      <a:headEnd type="none" w="med" len="med"/>
                      <a:tailEnd type="none" w="med" len="med"/>
                    </a:lnT>
                    <a:lnB w="6350" cap="flat" cmpd="sng" algn="ctr">
                      <a:solidFill>
                        <a:srgbClr val="3A3036"/>
                      </a:solidFill>
                      <a:prstDash val="solid"/>
                      <a:round/>
                      <a:headEnd type="none" w="med" len="med"/>
                      <a:tailEnd type="none" w="med" len="med"/>
                    </a:lnB>
                    <a:solidFill>
                      <a:srgbClr val="24242A"/>
                    </a:solidFill>
                  </a:tcPr>
                </a:tc>
                <a:extLst>
                  <a:ext uri="{0D108BD9-81ED-4DB2-BD59-A6C34878D82A}">
                    <a16:rowId xmlns:a16="http://schemas.microsoft.com/office/drawing/2014/main" val="10005"/>
                  </a:ext>
                </a:extLst>
              </a:tr>
            </a:tbl>
          </a:graphicData>
        </a:graphic>
      </p:graphicFrame>
      <p:sp>
        <p:nvSpPr>
          <p:cNvPr id="11" name="Text 8"/>
          <p:cNvSpPr/>
          <p:nvPr/>
        </p:nvSpPr>
        <p:spPr>
          <a:xfrm>
            <a:off x="365760" y="6236208"/>
            <a:ext cx="11338560" cy="256032"/>
          </a:xfrm>
          <a:prstGeom prst="rect">
            <a:avLst/>
          </a:prstGeom>
          <a:noFill/>
          <a:ln/>
        </p:spPr>
        <p:txBody>
          <a:bodyPr wrap="square" lIns="0" tIns="0" rIns="0" bIns="0" rtlCol="0" anchor="ctr"/>
          <a:lstStyle/>
          <a:p>
            <a:pPr marL="0" indent="0">
              <a:buNone/>
            </a:pPr>
            <a:r>
              <a:rPr lang="en-US" i="1" dirty="0">
                <a:solidFill>
                  <a:schemeClr val="bg1"/>
                </a:solidFill>
                <a:latin typeface="Arial" pitchFamily="34" charset="0"/>
                <a:ea typeface="Arial" pitchFamily="34" charset="-122"/>
                <a:cs typeface="Arial" pitchFamily="34" charset="-120"/>
              </a:rPr>
              <a:t>Sources: Stair and Reynolds (2018); Payne and Frow (2005); Davenport (1998); Laudon and Laudon (2020).</a:t>
            </a:r>
            <a:endParaRPr lang="en-US" dirty="0">
              <a:solidFill>
                <a:schemeClr val="bg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141416"/>
          </a:solidFill>
          <a:ln/>
        </p:spPr>
        <p:txBody>
          <a:bodyPr/>
          <a:lstStyle/>
          <a:p>
            <a:endParaRPr lang="en-GB"/>
          </a:p>
        </p:txBody>
      </p:sp>
      <p:sp>
        <p:nvSpPr>
          <p:cNvPr id="3" name="Shape 1"/>
          <p:cNvSpPr/>
          <p:nvPr/>
        </p:nvSpPr>
        <p:spPr>
          <a:xfrm>
            <a:off x="0" y="0"/>
            <a:ext cx="12191695" cy="384048"/>
          </a:xfrm>
          <a:prstGeom prst="rect">
            <a:avLst/>
          </a:prstGeom>
          <a:solidFill>
            <a:srgbClr val="1A1A1E"/>
          </a:solidFill>
          <a:ln/>
        </p:spPr>
        <p:txBody>
          <a:bodyPr/>
          <a:lstStyle/>
          <a:p>
            <a:endParaRPr lang="en-GB"/>
          </a:p>
        </p:txBody>
      </p:sp>
      <p:sp>
        <p:nvSpPr>
          <p:cNvPr id="4" name="Shape 2"/>
          <p:cNvSpPr/>
          <p:nvPr/>
        </p:nvSpPr>
        <p:spPr>
          <a:xfrm>
            <a:off x="0" y="384048"/>
            <a:ext cx="12191695" cy="54864"/>
          </a:xfrm>
          <a:prstGeom prst="rect">
            <a:avLst/>
          </a:prstGeom>
          <a:solidFill>
            <a:srgbClr val="E11D48"/>
          </a:solidFill>
          <a:ln/>
        </p:spPr>
        <p:txBody>
          <a:bodyPr/>
          <a:lstStyle/>
          <a:p>
            <a:endParaRPr lang="en-GB"/>
          </a:p>
        </p:txBody>
      </p:sp>
      <p:sp>
        <p:nvSpPr>
          <p:cNvPr id="5" name="Text 3"/>
          <p:cNvSpPr/>
          <p:nvPr/>
        </p:nvSpPr>
        <p:spPr>
          <a:xfrm>
            <a:off x="365760" y="0"/>
            <a:ext cx="11430000" cy="384048"/>
          </a:xfrm>
          <a:prstGeom prst="rect">
            <a:avLst/>
          </a:prstGeom>
          <a:noFill/>
          <a:ln/>
        </p:spPr>
        <p:txBody>
          <a:bodyPr wrap="square" lIns="0" tIns="0" rIns="0" bIns="0" rtlCol="0" anchor="ctr"/>
          <a:lstStyle/>
          <a:p>
            <a:pPr marL="0" indent="0" algn="ctr">
              <a:buNone/>
            </a:pPr>
            <a:r>
              <a:rPr lang="en-US" sz="3200" dirty="0">
                <a:solidFill>
                  <a:srgbClr val="F5F5F4"/>
                </a:solidFill>
                <a:latin typeface="Arial" pitchFamily="34" charset="0"/>
                <a:ea typeface="Arial" pitchFamily="34" charset="-122"/>
                <a:cs typeface="Arial" pitchFamily="34" charset="-120"/>
              </a:rPr>
              <a:t>ANALYSE AND COMPARE SYSTEMS</a:t>
            </a:r>
            <a:endParaRPr lang="en-US" sz="3200" dirty="0"/>
          </a:p>
        </p:txBody>
      </p:sp>
      <p:sp>
        <p:nvSpPr>
          <p:cNvPr id="6" name="Shape 4"/>
          <p:cNvSpPr/>
          <p:nvPr/>
        </p:nvSpPr>
        <p:spPr>
          <a:xfrm>
            <a:off x="0" y="6601968"/>
            <a:ext cx="12191695" cy="256032"/>
          </a:xfrm>
          <a:prstGeom prst="rect">
            <a:avLst/>
          </a:prstGeom>
          <a:solidFill>
            <a:srgbClr val="1A1A1E"/>
          </a:solidFill>
          <a:ln/>
        </p:spPr>
        <p:txBody>
          <a:bodyPr/>
          <a:lstStyle/>
          <a:p>
            <a:endParaRPr lang="en-GB"/>
          </a:p>
        </p:txBody>
      </p:sp>
      <p:sp>
        <p:nvSpPr>
          <p:cNvPr id="7" name="Text 5"/>
          <p:cNvSpPr/>
          <p:nvPr/>
        </p:nvSpPr>
        <p:spPr>
          <a:xfrm>
            <a:off x="347472" y="6601968"/>
            <a:ext cx="7680960" cy="256032"/>
          </a:xfrm>
          <a:prstGeom prst="rect">
            <a:avLst/>
          </a:prstGeom>
          <a:noFill/>
          <a:ln/>
        </p:spPr>
        <p:txBody>
          <a:bodyPr wrap="square" lIns="0" tIns="0" rIns="0" bIns="0" rtlCol="0" anchor="ctr"/>
          <a:lstStyle/>
          <a:p>
            <a:pPr marL="0" indent="0">
              <a:buNone/>
            </a:pPr>
            <a:endParaRPr lang="en-US" sz="1000" dirty="0"/>
          </a:p>
        </p:txBody>
      </p:sp>
      <p:sp>
        <p:nvSpPr>
          <p:cNvPr id="8" name="Text 6"/>
          <p:cNvSpPr/>
          <p:nvPr/>
        </p:nvSpPr>
        <p:spPr>
          <a:xfrm>
            <a:off x="7863840" y="6601968"/>
            <a:ext cx="3977640" cy="256032"/>
          </a:xfrm>
          <a:prstGeom prst="rect">
            <a:avLst/>
          </a:prstGeom>
          <a:noFill/>
          <a:ln/>
        </p:spPr>
        <p:txBody>
          <a:bodyPr wrap="square" lIns="0" tIns="0" rIns="0" bIns="0" rtlCol="0" anchor="ctr"/>
          <a:lstStyle/>
          <a:p>
            <a:pPr marL="0" indent="0" algn="r">
              <a:buNone/>
            </a:pPr>
            <a:r>
              <a:rPr lang="en-US" sz="1000" dirty="0">
                <a:solidFill>
                  <a:srgbClr val="FB7185"/>
                </a:solidFill>
                <a:latin typeface="Arial" pitchFamily="34" charset="0"/>
                <a:ea typeface="Arial" pitchFamily="34" charset="-122"/>
                <a:cs typeface="Arial" pitchFamily="34" charset="-120"/>
              </a:rPr>
              <a:t>Ana-Maria Ismail   ·   8  /  16</a:t>
            </a:r>
            <a:endParaRPr lang="en-US" sz="1000" dirty="0"/>
          </a:p>
        </p:txBody>
      </p:sp>
      <p:sp>
        <p:nvSpPr>
          <p:cNvPr id="9" name="Text 7"/>
          <p:cNvSpPr/>
          <p:nvPr/>
        </p:nvSpPr>
        <p:spPr>
          <a:xfrm>
            <a:off x="365760" y="512064"/>
            <a:ext cx="11338560" cy="365760"/>
          </a:xfrm>
          <a:prstGeom prst="rect">
            <a:avLst/>
          </a:prstGeom>
          <a:noFill/>
          <a:ln/>
        </p:spPr>
        <p:txBody>
          <a:bodyPr wrap="square" lIns="0" tIns="0" rIns="0" bIns="0" rtlCol="0" anchor="ctr"/>
          <a:lstStyle/>
          <a:p>
            <a:pPr marL="0" indent="0">
              <a:buNone/>
            </a:pPr>
            <a:r>
              <a:rPr lang="en-US" sz="2400" b="1" dirty="0">
                <a:solidFill>
                  <a:srgbClr val="F5F5F4"/>
                </a:solidFill>
                <a:latin typeface="Arial" pitchFamily="34" charset="0"/>
                <a:ea typeface="Arial" pitchFamily="34" charset="-122"/>
                <a:cs typeface="Arial" pitchFamily="34" charset="-120"/>
              </a:rPr>
              <a:t>Judgement: they stack. Do not buy all three on day one</a:t>
            </a:r>
            <a:endParaRPr lang="en-US" sz="2400" dirty="0"/>
          </a:p>
        </p:txBody>
      </p:sp>
      <p:sp>
        <p:nvSpPr>
          <p:cNvPr id="10" name="Shape 8"/>
          <p:cNvSpPr/>
          <p:nvPr/>
        </p:nvSpPr>
        <p:spPr>
          <a:xfrm>
            <a:off x="365760" y="1051560"/>
            <a:ext cx="7635240" cy="1133856"/>
          </a:xfrm>
          <a:prstGeom prst="roundRect">
            <a:avLst>
              <a:gd name="adj" fmla="val 6452"/>
            </a:avLst>
          </a:prstGeom>
          <a:solidFill>
            <a:srgbClr val="24242A"/>
          </a:solidFill>
          <a:ln/>
        </p:spPr>
        <p:txBody>
          <a:bodyPr/>
          <a:lstStyle/>
          <a:p>
            <a:endParaRPr lang="en-GB" dirty="0"/>
          </a:p>
        </p:txBody>
      </p:sp>
      <p:sp>
        <p:nvSpPr>
          <p:cNvPr id="11" name="Shape 9"/>
          <p:cNvSpPr/>
          <p:nvPr/>
        </p:nvSpPr>
        <p:spPr>
          <a:xfrm>
            <a:off x="530352" y="1380744"/>
            <a:ext cx="457200" cy="457200"/>
          </a:xfrm>
          <a:prstGeom prst="ellipse">
            <a:avLst/>
          </a:prstGeom>
          <a:solidFill>
            <a:schemeClr val="accent6"/>
          </a:solidFill>
          <a:ln/>
        </p:spPr>
        <p:txBody>
          <a:bodyPr/>
          <a:lstStyle/>
          <a:p>
            <a:endParaRPr lang="en-GB"/>
          </a:p>
        </p:txBody>
      </p:sp>
      <p:sp>
        <p:nvSpPr>
          <p:cNvPr id="12" name="Text 10"/>
          <p:cNvSpPr/>
          <p:nvPr/>
        </p:nvSpPr>
        <p:spPr>
          <a:xfrm>
            <a:off x="530352" y="1380744"/>
            <a:ext cx="457200" cy="457200"/>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itchFamily="34" charset="0"/>
                <a:ea typeface="Arial" pitchFamily="34" charset="-122"/>
                <a:cs typeface="Arial" pitchFamily="34" charset="-120"/>
              </a:rPr>
              <a:t>1</a:t>
            </a:r>
            <a:endParaRPr lang="en-US" sz="1600" dirty="0"/>
          </a:p>
        </p:txBody>
      </p:sp>
      <p:sp>
        <p:nvSpPr>
          <p:cNvPr id="13" name="Text 11"/>
          <p:cNvSpPr/>
          <p:nvPr/>
        </p:nvSpPr>
        <p:spPr>
          <a:xfrm>
            <a:off x="1170432" y="1097280"/>
            <a:ext cx="6583680" cy="292608"/>
          </a:xfrm>
          <a:prstGeom prst="rect">
            <a:avLst/>
          </a:prstGeom>
          <a:noFill/>
          <a:ln/>
        </p:spPr>
        <p:txBody>
          <a:bodyPr wrap="square" lIns="0" tIns="0" rIns="0" bIns="0" rtlCol="0" anchor="ctr"/>
          <a:lstStyle/>
          <a:p>
            <a:pPr marL="0" indent="0">
              <a:buNone/>
            </a:pPr>
            <a:r>
              <a:rPr lang="en-US" sz="2000" b="1" dirty="0">
                <a:solidFill>
                  <a:srgbClr val="F5F5F4"/>
                </a:solidFill>
                <a:latin typeface="Arial" pitchFamily="34" charset="0"/>
                <a:ea typeface="Arial" pitchFamily="34" charset="-122"/>
                <a:cs typeface="Arial" pitchFamily="34" charset="-120"/>
              </a:rPr>
              <a:t>Lock the transactions</a:t>
            </a:r>
            <a:endParaRPr lang="en-US" sz="2000" dirty="0"/>
          </a:p>
        </p:txBody>
      </p:sp>
      <p:sp>
        <p:nvSpPr>
          <p:cNvPr id="14" name="Text 12"/>
          <p:cNvSpPr/>
          <p:nvPr/>
        </p:nvSpPr>
        <p:spPr>
          <a:xfrm>
            <a:off x="1170432" y="1490472"/>
            <a:ext cx="6583680" cy="585216"/>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A weak Transaction Processing System poisons the other two. Clean product, customer and stock codes before anything is built on top.</a:t>
            </a:r>
            <a:endParaRPr lang="en-US" dirty="0"/>
          </a:p>
        </p:txBody>
      </p:sp>
      <p:sp>
        <p:nvSpPr>
          <p:cNvPr id="15" name="Shape 13"/>
          <p:cNvSpPr/>
          <p:nvPr/>
        </p:nvSpPr>
        <p:spPr>
          <a:xfrm>
            <a:off x="365760" y="2286000"/>
            <a:ext cx="7635240" cy="1133856"/>
          </a:xfrm>
          <a:prstGeom prst="roundRect">
            <a:avLst>
              <a:gd name="adj" fmla="val 6452"/>
            </a:avLst>
          </a:prstGeom>
          <a:solidFill>
            <a:srgbClr val="24242A"/>
          </a:solidFill>
          <a:ln/>
        </p:spPr>
        <p:txBody>
          <a:bodyPr/>
          <a:lstStyle/>
          <a:p>
            <a:endParaRPr lang="en-GB"/>
          </a:p>
        </p:txBody>
      </p:sp>
      <p:sp>
        <p:nvSpPr>
          <p:cNvPr id="16" name="Shape 14"/>
          <p:cNvSpPr/>
          <p:nvPr/>
        </p:nvSpPr>
        <p:spPr>
          <a:xfrm>
            <a:off x="530352" y="2615184"/>
            <a:ext cx="457200" cy="457200"/>
          </a:xfrm>
          <a:prstGeom prst="ellipse">
            <a:avLst/>
          </a:prstGeom>
          <a:solidFill>
            <a:schemeClr val="accent6"/>
          </a:solidFill>
          <a:ln/>
        </p:spPr>
        <p:txBody>
          <a:bodyPr/>
          <a:lstStyle/>
          <a:p>
            <a:endParaRPr lang="en-GB"/>
          </a:p>
        </p:txBody>
      </p:sp>
      <p:sp>
        <p:nvSpPr>
          <p:cNvPr id="17" name="Text 15"/>
          <p:cNvSpPr/>
          <p:nvPr/>
        </p:nvSpPr>
        <p:spPr>
          <a:xfrm>
            <a:off x="530352" y="2615184"/>
            <a:ext cx="457200" cy="457200"/>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itchFamily="34" charset="0"/>
                <a:ea typeface="Arial" pitchFamily="34" charset="-122"/>
                <a:cs typeface="Arial" pitchFamily="34" charset="-120"/>
              </a:rPr>
              <a:t>2</a:t>
            </a:r>
            <a:endParaRPr lang="en-US" sz="1600" dirty="0"/>
          </a:p>
        </p:txBody>
      </p:sp>
      <p:sp>
        <p:nvSpPr>
          <p:cNvPr id="18" name="Text 16"/>
          <p:cNvSpPr/>
          <p:nvPr/>
        </p:nvSpPr>
        <p:spPr>
          <a:xfrm>
            <a:off x="1170432" y="2311194"/>
            <a:ext cx="6583680" cy="292608"/>
          </a:xfrm>
          <a:prstGeom prst="rect">
            <a:avLst/>
          </a:prstGeom>
          <a:noFill/>
          <a:ln/>
        </p:spPr>
        <p:txBody>
          <a:bodyPr wrap="square" lIns="0" tIns="0" rIns="0" bIns="0" rtlCol="0" anchor="ctr"/>
          <a:lstStyle/>
          <a:p>
            <a:pPr marL="0" indent="0">
              <a:buNone/>
            </a:pPr>
            <a:r>
              <a:rPr lang="en-US" sz="2000" b="1" dirty="0">
                <a:solidFill>
                  <a:srgbClr val="F5F5F4"/>
                </a:solidFill>
                <a:latin typeface="Arial" pitchFamily="34" charset="0"/>
                <a:ea typeface="Arial" pitchFamily="34" charset="-122"/>
                <a:cs typeface="Arial" pitchFamily="34" charset="-120"/>
              </a:rPr>
              <a:t>Protect the revenue</a:t>
            </a:r>
            <a:endParaRPr lang="en-US" sz="2000" dirty="0"/>
          </a:p>
        </p:txBody>
      </p:sp>
      <p:sp>
        <p:nvSpPr>
          <p:cNvPr id="19" name="Text 17"/>
          <p:cNvSpPr/>
          <p:nvPr/>
        </p:nvSpPr>
        <p:spPr>
          <a:xfrm>
            <a:off x="1170432" y="2688336"/>
            <a:ext cx="6583680" cy="621792"/>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For a growing firm, the expensive problem is lost customers. A focused Customer Relationship Management system usually pays back faster than a full suite.</a:t>
            </a:r>
            <a:endParaRPr lang="en-US" dirty="0"/>
          </a:p>
        </p:txBody>
      </p:sp>
      <p:sp>
        <p:nvSpPr>
          <p:cNvPr id="20" name="Shape 18"/>
          <p:cNvSpPr/>
          <p:nvPr/>
        </p:nvSpPr>
        <p:spPr>
          <a:xfrm>
            <a:off x="365760" y="3520440"/>
            <a:ext cx="7635240" cy="1133856"/>
          </a:xfrm>
          <a:prstGeom prst="roundRect">
            <a:avLst>
              <a:gd name="adj" fmla="val 6452"/>
            </a:avLst>
          </a:prstGeom>
          <a:solidFill>
            <a:srgbClr val="24242A"/>
          </a:solidFill>
          <a:ln/>
        </p:spPr>
        <p:txBody>
          <a:bodyPr/>
          <a:lstStyle/>
          <a:p>
            <a:endParaRPr lang="en-GB"/>
          </a:p>
        </p:txBody>
      </p:sp>
      <p:sp>
        <p:nvSpPr>
          <p:cNvPr id="21" name="Shape 19"/>
          <p:cNvSpPr/>
          <p:nvPr/>
        </p:nvSpPr>
        <p:spPr>
          <a:xfrm>
            <a:off x="530352" y="3849624"/>
            <a:ext cx="457200" cy="457200"/>
          </a:xfrm>
          <a:prstGeom prst="ellipse">
            <a:avLst/>
          </a:prstGeom>
          <a:solidFill>
            <a:schemeClr val="accent6"/>
          </a:solidFill>
          <a:ln/>
        </p:spPr>
        <p:txBody>
          <a:bodyPr/>
          <a:lstStyle/>
          <a:p>
            <a:endParaRPr lang="en-GB"/>
          </a:p>
        </p:txBody>
      </p:sp>
      <p:sp>
        <p:nvSpPr>
          <p:cNvPr id="22" name="Text 20"/>
          <p:cNvSpPr/>
          <p:nvPr/>
        </p:nvSpPr>
        <p:spPr>
          <a:xfrm>
            <a:off x="530352" y="3849624"/>
            <a:ext cx="457200" cy="457200"/>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itchFamily="34" charset="0"/>
                <a:ea typeface="Arial" pitchFamily="34" charset="-122"/>
                <a:cs typeface="Arial" pitchFamily="34" charset="-120"/>
              </a:rPr>
              <a:t>3</a:t>
            </a:r>
            <a:endParaRPr lang="en-US" sz="1600" dirty="0"/>
          </a:p>
        </p:txBody>
      </p:sp>
      <p:sp>
        <p:nvSpPr>
          <p:cNvPr id="23" name="Text 21"/>
          <p:cNvSpPr/>
          <p:nvPr/>
        </p:nvSpPr>
        <p:spPr>
          <a:xfrm>
            <a:off x="1170432" y="3557016"/>
            <a:ext cx="6583680" cy="292608"/>
          </a:xfrm>
          <a:prstGeom prst="rect">
            <a:avLst/>
          </a:prstGeom>
          <a:noFill/>
          <a:ln/>
        </p:spPr>
        <p:txBody>
          <a:bodyPr wrap="square" lIns="0" tIns="0" rIns="0" bIns="0" rtlCol="0" anchor="ctr"/>
          <a:lstStyle/>
          <a:p>
            <a:pPr marL="0" indent="0">
              <a:buNone/>
            </a:pPr>
            <a:r>
              <a:rPr lang="en-US" sz="2000" b="1" dirty="0">
                <a:solidFill>
                  <a:srgbClr val="F5F5F4"/>
                </a:solidFill>
                <a:latin typeface="Arial" pitchFamily="34" charset="0"/>
                <a:ea typeface="Arial" pitchFamily="34" charset="-122"/>
                <a:cs typeface="Arial" pitchFamily="34" charset="-120"/>
              </a:rPr>
              <a:t>Standardise, then integrate</a:t>
            </a:r>
            <a:endParaRPr lang="en-US" sz="2000" dirty="0"/>
          </a:p>
        </p:txBody>
      </p:sp>
      <p:sp>
        <p:nvSpPr>
          <p:cNvPr id="24" name="Text 22"/>
          <p:cNvSpPr/>
          <p:nvPr/>
        </p:nvSpPr>
        <p:spPr>
          <a:xfrm>
            <a:off x="1170432" y="3959352"/>
            <a:ext cx="6583680" cy="585216"/>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Enterprise Resource Planning only when processes can be agreed. Limit customisation. Spend more on training than on licences.</a:t>
            </a:r>
            <a:endParaRPr lang="en-US" dirty="0"/>
          </a:p>
        </p:txBody>
      </p:sp>
      <p:sp>
        <p:nvSpPr>
          <p:cNvPr id="25" name="Shape 23"/>
          <p:cNvSpPr/>
          <p:nvPr/>
        </p:nvSpPr>
        <p:spPr>
          <a:xfrm>
            <a:off x="8183880" y="1051560"/>
            <a:ext cx="3611880" cy="5303520"/>
          </a:xfrm>
          <a:prstGeom prst="roundRect">
            <a:avLst>
              <a:gd name="adj" fmla="val 2025"/>
            </a:avLst>
          </a:prstGeom>
          <a:solidFill>
            <a:srgbClr val="1A1A1E"/>
          </a:solidFill>
          <a:ln/>
        </p:spPr>
        <p:txBody>
          <a:bodyPr/>
          <a:lstStyle/>
          <a:p>
            <a:endParaRPr lang="en-GB"/>
          </a:p>
        </p:txBody>
      </p:sp>
      <p:sp>
        <p:nvSpPr>
          <p:cNvPr id="26" name="Text 24"/>
          <p:cNvSpPr/>
          <p:nvPr/>
        </p:nvSpPr>
        <p:spPr>
          <a:xfrm>
            <a:off x="8366760" y="1234440"/>
            <a:ext cx="3246120" cy="365760"/>
          </a:xfrm>
          <a:prstGeom prst="rect">
            <a:avLst/>
          </a:prstGeom>
          <a:noFill/>
          <a:ln/>
        </p:spPr>
        <p:txBody>
          <a:bodyPr wrap="square" lIns="0" tIns="0" rIns="0" bIns="0" rtlCol="0" anchor="ctr"/>
          <a:lstStyle/>
          <a:p>
            <a:pPr marL="0" indent="0">
              <a:buNone/>
            </a:pPr>
            <a:r>
              <a:rPr lang="en-US" b="1" dirty="0">
                <a:solidFill>
                  <a:srgbClr val="FB7185"/>
                </a:solidFill>
                <a:latin typeface="Arial" pitchFamily="34" charset="0"/>
                <a:ea typeface="Arial" pitchFamily="34" charset="-122"/>
                <a:cs typeface="Arial" pitchFamily="34" charset="-120"/>
              </a:rPr>
              <a:t>THE LIMIT OF THIS ADVICE</a:t>
            </a:r>
            <a:endParaRPr lang="en-US" dirty="0"/>
          </a:p>
        </p:txBody>
      </p:sp>
      <p:sp>
        <p:nvSpPr>
          <p:cNvPr id="27" name="Text 25"/>
          <p:cNvSpPr/>
          <p:nvPr/>
        </p:nvSpPr>
        <p:spPr>
          <a:xfrm>
            <a:off x="8366760" y="1636776"/>
            <a:ext cx="3246120" cy="548640"/>
          </a:xfrm>
          <a:prstGeom prst="rect">
            <a:avLst/>
          </a:prstGeom>
          <a:noFill/>
          <a:ln/>
        </p:spPr>
        <p:txBody>
          <a:bodyPr wrap="square" lIns="0" tIns="0" rIns="0" bIns="0" rtlCol="0" anchor="ctr"/>
          <a:lstStyle/>
          <a:p>
            <a:pPr marL="0" indent="0">
              <a:buNone/>
            </a:pPr>
            <a:r>
              <a:rPr lang="en-US" b="1" dirty="0">
                <a:solidFill>
                  <a:srgbClr val="FFFFFF"/>
                </a:solidFill>
                <a:latin typeface="Arial" pitchFamily="34" charset="0"/>
                <a:ea typeface="Arial" pitchFamily="34" charset="-122"/>
                <a:cs typeface="Arial" pitchFamily="34" charset="-120"/>
              </a:rPr>
              <a:t>Sequence is not a rule for every firm.</a:t>
            </a:r>
            <a:endParaRPr lang="en-US" dirty="0"/>
          </a:p>
        </p:txBody>
      </p:sp>
      <p:sp>
        <p:nvSpPr>
          <p:cNvPr id="28" name="Text 26"/>
          <p:cNvSpPr/>
          <p:nvPr/>
        </p:nvSpPr>
        <p:spPr>
          <a:xfrm>
            <a:off x="8366760" y="2286000"/>
            <a:ext cx="3246120" cy="1097280"/>
          </a:xfrm>
          <a:prstGeom prst="rect">
            <a:avLst/>
          </a:prstGeom>
          <a:noFill/>
          <a:ln/>
        </p:spPr>
        <p:txBody>
          <a:bodyPr wrap="square" lIns="0" tIns="0" rIns="0" bIns="0" rtlCol="0" anchor="ctr"/>
          <a:lstStyle/>
          <a:p>
            <a:pPr marL="0" indent="0">
              <a:buNone/>
            </a:pPr>
            <a:r>
              <a:rPr lang="en-US" sz="1400" dirty="0">
                <a:solidFill>
                  <a:schemeClr val="bg1"/>
                </a:solidFill>
                <a:latin typeface="Arial" pitchFamily="34" charset="0"/>
                <a:ea typeface="Arial" pitchFamily="34" charset="-122"/>
                <a:cs typeface="Arial" pitchFamily="34" charset="-120"/>
              </a:rPr>
              <a:t>A manufacturer with many sites may need Enterprise Resource Planning earlier, because silos are already the constraint (Yusuf, Gunasekaran and Abthorpe, 2004).</a:t>
            </a:r>
            <a:endParaRPr lang="en-US" sz="1400" dirty="0">
              <a:solidFill>
                <a:schemeClr val="bg1"/>
              </a:solidFill>
            </a:endParaRPr>
          </a:p>
        </p:txBody>
      </p:sp>
      <p:sp>
        <p:nvSpPr>
          <p:cNvPr id="29" name="Text 27"/>
          <p:cNvSpPr/>
          <p:nvPr/>
        </p:nvSpPr>
        <p:spPr>
          <a:xfrm>
            <a:off x="8366760" y="3406140"/>
            <a:ext cx="3246120" cy="868680"/>
          </a:xfrm>
          <a:prstGeom prst="rect">
            <a:avLst/>
          </a:prstGeom>
          <a:noFill/>
          <a:ln/>
        </p:spPr>
        <p:txBody>
          <a:bodyPr wrap="square" lIns="0" tIns="0" rIns="0" bIns="0" rtlCol="0" anchor="ctr"/>
          <a:lstStyle/>
          <a:p>
            <a:pPr marL="0" indent="0">
              <a:buNone/>
            </a:pPr>
            <a:r>
              <a:rPr lang="en-US" sz="1400" dirty="0">
                <a:solidFill>
                  <a:schemeClr val="bg1"/>
                </a:solidFill>
                <a:latin typeface="Arial" pitchFamily="34" charset="0"/>
                <a:ea typeface="Arial" pitchFamily="34" charset="-122"/>
                <a:cs typeface="Arial" pitchFamily="34" charset="-120"/>
              </a:rPr>
              <a:t>A pure service firm may need Customer Relationship Management before a heavy stock system.</a:t>
            </a:r>
            <a:endParaRPr lang="en-US" sz="1400" dirty="0">
              <a:solidFill>
                <a:schemeClr val="bg1"/>
              </a:solidFill>
            </a:endParaRPr>
          </a:p>
        </p:txBody>
      </p:sp>
      <p:sp>
        <p:nvSpPr>
          <p:cNvPr id="30" name="Text 28"/>
          <p:cNvSpPr/>
          <p:nvPr/>
        </p:nvSpPr>
        <p:spPr>
          <a:xfrm>
            <a:off x="8366760" y="4238244"/>
            <a:ext cx="3246120" cy="868680"/>
          </a:xfrm>
          <a:prstGeom prst="rect">
            <a:avLst/>
          </a:prstGeom>
          <a:noFill/>
          <a:ln/>
        </p:spPr>
        <p:txBody>
          <a:bodyPr wrap="square" lIns="0" tIns="0" rIns="0" bIns="0" rtlCol="0" anchor="ctr"/>
          <a:lstStyle/>
          <a:p>
            <a:pPr marL="0" indent="0">
              <a:buNone/>
            </a:pPr>
            <a:r>
              <a:rPr lang="en-US" sz="1400" dirty="0">
                <a:solidFill>
                  <a:schemeClr val="bg1"/>
                </a:solidFill>
                <a:latin typeface="Arial" pitchFamily="34" charset="0"/>
                <a:ea typeface="Arial" pitchFamily="34" charset="-122"/>
                <a:cs typeface="Arial" pitchFamily="34" charset="-120"/>
              </a:rPr>
              <a:t>Critical success factors still apply at every step: leadership, clean data, process change and training (Umble, Haft and Umble, 2003).</a:t>
            </a:r>
            <a:endParaRPr lang="en-US" sz="1400" dirty="0">
              <a:solidFill>
                <a:schemeClr val="bg1"/>
              </a:solidFill>
            </a:endParaRPr>
          </a:p>
        </p:txBody>
      </p:sp>
      <p:sp>
        <p:nvSpPr>
          <p:cNvPr id="31" name="Text 29"/>
          <p:cNvSpPr/>
          <p:nvPr/>
        </p:nvSpPr>
        <p:spPr>
          <a:xfrm>
            <a:off x="8366760" y="5129784"/>
            <a:ext cx="3246120" cy="868680"/>
          </a:xfrm>
          <a:prstGeom prst="rect">
            <a:avLst/>
          </a:prstGeom>
          <a:noFill/>
          <a:ln/>
        </p:spPr>
        <p:txBody>
          <a:bodyPr wrap="square" lIns="0" tIns="0" rIns="0" bIns="0" rtlCol="0" anchor="ctr"/>
          <a:lstStyle/>
          <a:p>
            <a:pPr marL="0" indent="0">
              <a:buNone/>
            </a:pPr>
            <a:r>
              <a:rPr lang="en-US" sz="1400" dirty="0">
                <a:solidFill>
                  <a:schemeClr val="bg1"/>
                </a:solidFill>
                <a:latin typeface="Arial" pitchFamily="34" charset="0"/>
                <a:ea typeface="Arial" pitchFamily="34" charset="-122"/>
                <a:cs typeface="Arial" pitchFamily="34" charset="-120"/>
              </a:rPr>
              <a:t>DeLone and McLean (2003): go-live is not net benefit.</a:t>
            </a:r>
            <a:endParaRPr lang="en-US" sz="1400" dirty="0">
              <a:solidFill>
                <a:schemeClr val="bg1"/>
              </a:solidFill>
            </a:endParaRPr>
          </a:p>
        </p:txBody>
      </p:sp>
      <p:pic>
        <p:nvPicPr>
          <p:cNvPr id="33" name="Picture 32">
            <a:extLst>
              <a:ext uri="{FF2B5EF4-FFF2-40B4-BE49-F238E27FC236}">
                <a16:creationId xmlns:a16="http://schemas.microsoft.com/office/drawing/2014/main" id="{D7600C63-70E2-0D67-B507-65DDA07E457B}"/>
              </a:ext>
            </a:extLst>
          </p:cNvPr>
          <p:cNvPicPr>
            <a:picLocks noChangeAspect="1"/>
          </p:cNvPicPr>
          <p:nvPr/>
        </p:nvPicPr>
        <p:blipFill>
          <a:blip r:embed="rId3"/>
          <a:stretch>
            <a:fillRect/>
          </a:stretch>
        </p:blipFill>
        <p:spPr>
          <a:xfrm>
            <a:off x="396240" y="4709969"/>
            <a:ext cx="3715077" cy="1891999"/>
          </a:xfrm>
          <a:prstGeom prst="rect">
            <a:avLst/>
          </a:prstGeom>
        </p:spPr>
      </p:pic>
      <p:pic>
        <p:nvPicPr>
          <p:cNvPr id="35" name="Picture 34">
            <a:extLst>
              <a:ext uri="{FF2B5EF4-FFF2-40B4-BE49-F238E27FC236}">
                <a16:creationId xmlns:a16="http://schemas.microsoft.com/office/drawing/2014/main" id="{9891C14A-B509-F350-3DB7-E24D7A5D6547}"/>
              </a:ext>
            </a:extLst>
          </p:cNvPr>
          <p:cNvPicPr>
            <a:picLocks noChangeAspect="1"/>
          </p:cNvPicPr>
          <p:nvPr/>
        </p:nvPicPr>
        <p:blipFill>
          <a:blip r:embed="rId4"/>
          <a:stretch>
            <a:fillRect/>
          </a:stretch>
        </p:blipFill>
        <p:spPr>
          <a:xfrm>
            <a:off x="4217997" y="4690872"/>
            <a:ext cx="3783003" cy="189200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141416"/>
          </a:solidFill>
          <a:ln/>
        </p:spPr>
        <p:txBody>
          <a:bodyPr/>
          <a:lstStyle/>
          <a:p>
            <a:endParaRPr lang="en-GB"/>
          </a:p>
        </p:txBody>
      </p:sp>
      <p:sp>
        <p:nvSpPr>
          <p:cNvPr id="3" name="Shape 1"/>
          <p:cNvSpPr/>
          <p:nvPr/>
        </p:nvSpPr>
        <p:spPr>
          <a:xfrm>
            <a:off x="0" y="0"/>
            <a:ext cx="12191695" cy="384048"/>
          </a:xfrm>
          <a:prstGeom prst="rect">
            <a:avLst/>
          </a:prstGeom>
          <a:solidFill>
            <a:srgbClr val="1A1A1E"/>
          </a:solidFill>
          <a:ln/>
        </p:spPr>
        <p:txBody>
          <a:bodyPr/>
          <a:lstStyle/>
          <a:p>
            <a:endParaRPr lang="en-GB"/>
          </a:p>
        </p:txBody>
      </p:sp>
      <p:sp>
        <p:nvSpPr>
          <p:cNvPr id="4" name="Shape 2"/>
          <p:cNvSpPr/>
          <p:nvPr/>
        </p:nvSpPr>
        <p:spPr>
          <a:xfrm>
            <a:off x="0" y="384048"/>
            <a:ext cx="12191695" cy="54864"/>
          </a:xfrm>
          <a:prstGeom prst="rect">
            <a:avLst/>
          </a:prstGeom>
          <a:solidFill>
            <a:srgbClr val="E11D48"/>
          </a:solidFill>
          <a:ln/>
        </p:spPr>
        <p:txBody>
          <a:bodyPr/>
          <a:lstStyle/>
          <a:p>
            <a:endParaRPr lang="en-GB"/>
          </a:p>
        </p:txBody>
      </p:sp>
      <p:sp>
        <p:nvSpPr>
          <p:cNvPr id="5" name="Text 3"/>
          <p:cNvSpPr/>
          <p:nvPr/>
        </p:nvSpPr>
        <p:spPr>
          <a:xfrm>
            <a:off x="365760" y="0"/>
            <a:ext cx="11430000" cy="384048"/>
          </a:xfrm>
          <a:prstGeom prst="rect">
            <a:avLst/>
          </a:prstGeom>
          <a:noFill/>
          <a:ln/>
        </p:spPr>
        <p:txBody>
          <a:bodyPr wrap="square" lIns="0" tIns="0" rIns="0" bIns="0" rtlCol="0" anchor="ctr"/>
          <a:lstStyle/>
          <a:p>
            <a:pPr marL="0" indent="0" algn="ctr">
              <a:buNone/>
            </a:pPr>
            <a:r>
              <a:rPr lang="en-US" sz="3200" dirty="0">
                <a:solidFill>
                  <a:srgbClr val="F5F5F4"/>
                </a:solidFill>
                <a:latin typeface="Arial" pitchFamily="34" charset="0"/>
                <a:ea typeface="Arial" pitchFamily="34" charset="-122"/>
                <a:cs typeface="Arial" pitchFamily="34" charset="-120"/>
              </a:rPr>
              <a:t>   ETHICAL CONSIDERATIONS</a:t>
            </a:r>
            <a:endParaRPr lang="en-US" sz="3200" dirty="0"/>
          </a:p>
        </p:txBody>
      </p:sp>
      <p:sp>
        <p:nvSpPr>
          <p:cNvPr id="6" name="Shape 4"/>
          <p:cNvSpPr/>
          <p:nvPr/>
        </p:nvSpPr>
        <p:spPr>
          <a:xfrm>
            <a:off x="0" y="6601968"/>
            <a:ext cx="12191695" cy="256032"/>
          </a:xfrm>
          <a:prstGeom prst="rect">
            <a:avLst/>
          </a:prstGeom>
          <a:solidFill>
            <a:srgbClr val="1A1A1E"/>
          </a:solidFill>
          <a:ln/>
        </p:spPr>
        <p:txBody>
          <a:bodyPr/>
          <a:lstStyle/>
          <a:p>
            <a:endParaRPr lang="en-GB"/>
          </a:p>
        </p:txBody>
      </p:sp>
      <p:sp>
        <p:nvSpPr>
          <p:cNvPr id="7" name="Text 5"/>
          <p:cNvSpPr/>
          <p:nvPr/>
        </p:nvSpPr>
        <p:spPr>
          <a:xfrm>
            <a:off x="347472" y="6601968"/>
            <a:ext cx="7680960" cy="256032"/>
          </a:xfrm>
          <a:prstGeom prst="rect">
            <a:avLst/>
          </a:prstGeom>
          <a:noFill/>
          <a:ln/>
        </p:spPr>
        <p:txBody>
          <a:bodyPr wrap="square" lIns="0" tIns="0" rIns="0" bIns="0" rtlCol="0" anchor="ctr"/>
          <a:lstStyle/>
          <a:p>
            <a:pPr marL="0" indent="0">
              <a:buNone/>
            </a:pPr>
            <a:endParaRPr lang="en-US" sz="1000" dirty="0"/>
          </a:p>
        </p:txBody>
      </p:sp>
      <p:sp>
        <p:nvSpPr>
          <p:cNvPr id="8" name="Text 6"/>
          <p:cNvSpPr/>
          <p:nvPr/>
        </p:nvSpPr>
        <p:spPr>
          <a:xfrm>
            <a:off x="7863840" y="6601968"/>
            <a:ext cx="3977640" cy="256032"/>
          </a:xfrm>
          <a:prstGeom prst="rect">
            <a:avLst/>
          </a:prstGeom>
          <a:noFill/>
          <a:ln/>
        </p:spPr>
        <p:txBody>
          <a:bodyPr wrap="square" lIns="0" tIns="0" rIns="0" bIns="0" rtlCol="0" anchor="ctr"/>
          <a:lstStyle/>
          <a:p>
            <a:pPr marL="0" indent="0" algn="r">
              <a:buNone/>
            </a:pPr>
            <a:r>
              <a:rPr lang="en-US" sz="1000" dirty="0">
                <a:solidFill>
                  <a:srgbClr val="FB7185"/>
                </a:solidFill>
                <a:latin typeface="Arial" pitchFamily="34" charset="0"/>
                <a:ea typeface="Arial" pitchFamily="34" charset="-122"/>
                <a:cs typeface="Arial" pitchFamily="34" charset="-120"/>
              </a:rPr>
              <a:t>Alex Valentin Ismail   ·   9  /  16</a:t>
            </a:r>
            <a:endParaRPr lang="en-US" sz="1000" dirty="0"/>
          </a:p>
        </p:txBody>
      </p:sp>
      <p:sp>
        <p:nvSpPr>
          <p:cNvPr id="9" name="Text 7"/>
          <p:cNvSpPr/>
          <p:nvPr/>
        </p:nvSpPr>
        <p:spPr>
          <a:xfrm>
            <a:off x="365760" y="512064"/>
            <a:ext cx="9144000" cy="347472"/>
          </a:xfrm>
          <a:prstGeom prst="rect">
            <a:avLst/>
          </a:prstGeom>
          <a:noFill/>
          <a:ln/>
        </p:spPr>
        <p:txBody>
          <a:bodyPr wrap="square" lIns="0" tIns="0" rIns="0" bIns="0" rtlCol="0" anchor="ctr"/>
          <a:lstStyle/>
          <a:p>
            <a:pPr marL="0" indent="0">
              <a:buNone/>
            </a:pPr>
            <a:r>
              <a:rPr lang="en-US" sz="2800" b="1" dirty="0">
                <a:solidFill>
                  <a:srgbClr val="F5F5F4"/>
                </a:solidFill>
                <a:latin typeface="Arial" pitchFamily="34" charset="0"/>
                <a:ea typeface="Arial" pitchFamily="34" charset="-122"/>
                <a:cs typeface="Arial" pitchFamily="34" charset="-120"/>
              </a:rPr>
              <a:t>Four risks that sit inside the systems</a:t>
            </a:r>
            <a:endParaRPr lang="en-US" sz="2800" dirty="0"/>
          </a:p>
        </p:txBody>
      </p:sp>
      <p:sp>
        <p:nvSpPr>
          <p:cNvPr id="10" name="Text 8"/>
          <p:cNvSpPr/>
          <p:nvPr/>
        </p:nvSpPr>
        <p:spPr>
          <a:xfrm>
            <a:off x="365760" y="896112"/>
            <a:ext cx="10972800" cy="256032"/>
          </a:xfrm>
          <a:prstGeom prst="rect">
            <a:avLst/>
          </a:prstGeom>
          <a:noFill/>
          <a:ln/>
        </p:spPr>
        <p:txBody>
          <a:bodyPr wrap="square" lIns="0" tIns="0" rIns="0" bIns="0" rtlCol="0" anchor="ctr"/>
          <a:lstStyle/>
          <a:p>
            <a:pPr marL="0" indent="0">
              <a:buNone/>
            </a:pPr>
            <a:r>
              <a:rPr lang="en-US" sz="2000" dirty="0">
                <a:solidFill>
                  <a:srgbClr val="B4B4B8"/>
                </a:solidFill>
                <a:latin typeface="Arial" pitchFamily="34" charset="0"/>
                <a:ea typeface="Arial" pitchFamily="34" charset="-122"/>
                <a:cs typeface="Arial" pitchFamily="34" charset="-120"/>
              </a:rPr>
              <a:t>Ethics here is not a poster. It is a condition of the system working, and of the firm staying lawful.</a:t>
            </a:r>
            <a:endParaRPr lang="en-US" sz="2000" dirty="0"/>
          </a:p>
        </p:txBody>
      </p:sp>
      <p:pic>
        <p:nvPicPr>
          <p:cNvPr id="11" name="Image 0" descr="/workspace/artifacts/searched_images/3ddqM.jpg"/>
          <p:cNvPicPr>
            <a:picLocks noChangeAspect="1"/>
          </p:cNvPicPr>
          <p:nvPr/>
        </p:nvPicPr>
        <p:blipFill>
          <a:blip r:embed="rId3"/>
          <a:srcRect/>
          <a:stretch/>
        </p:blipFill>
        <p:spPr>
          <a:xfrm>
            <a:off x="365760" y="1280160"/>
            <a:ext cx="3383280" cy="5029200"/>
          </a:xfrm>
          <a:prstGeom prst="rect">
            <a:avLst/>
          </a:prstGeom>
        </p:spPr>
      </p:pic>
      <p:sp>
        <p:nvSpPr>
          <p:cNvPr id="12" name="Shape 9"/>
          <p:cNvSpPr/>
          <p:nvPr/>
        </p:nvSpPr>
        <p:spPr>
          <a:xfrm>
            <a:off x="365760" y="5440680"/>
            <a:ext cx="3383280" cy="868680"/>
          </a:xfrm>
          <a:prstGeom prst="rect">
            <a:avLst/>
          </a:prstGeom>
          <a:solidFill>
            <a:srgbClr val="1A1A1E"/>
          </a:solidFill>
          <a:ln/>
        </p:spPr>
        <p:txBody>
          <a:bodyPr/>
          <a:lstStyle/>
          <a:p>
            <a:endParaRPr lang="en-GB"/>
          </a:p>
        </p:txBody>
      </p:sp>
      <p:sp>
        <p:nvSpPr>
          <p:cNvPr id="13" name="Text 10"/>
          <p:cNvSpPr/>
          <p:nvPr/>
        </p:nvSpPr>
        <p:spPr>
          <a:xfrm>
            <a:off x="475488" y="5559552"/>
            <a:ext cx="3163824" cy="640080"/>
          </a:xfrm>
          <a:prstGeom prst="rect">
            <a:avLst/>
          </a:prstGeom>
          <a:noFill/>
          <a:ln/>
        </p:spPr>
        <p:txBody>
          <a:bodyPr wrap="square" lIns="0" tIns="0" rIns="0" bIns="0" rtlCol="0" anchor="ctr"/>
          <a:lstStyle/>
          <a:p>
            <a:pPr marL="0" indent="0">
              <a:buNone/>
            </a:pPr>
            <a:r>
              <a:rPr lang="en-US" sz="2000" dirty="0">
                <a:solidFill>
                  <a:srgbClr val="FFFFFF"/>
                </a:solidFill>
                <a:latin typeface="Arial" pitchFamily="34" charset="0"/>
                <a:ea typeface="Arial" pitchFamily="34" charset="-122"/>
                <a:cs typeface="Arial" pitchFamily="34" charset="-120"/>
              </a:rPr>
              <a:t>Security fails at the door, not only in the code.</a:t>
            </a:r>
            <a:endParaRPr lang="en-US" sz="2000" dirty="0"/>
          </a:p>
        </p:txBody>
      </p:sp>
      <p:sp>
        <p:nvSpPr>
          <p:cNvPr id="14" name="Shape 11"/>
          <p:cNvSpPr/>
          <p:nvPr/>
        </p:nvSpPr>
        <p:spPr>
          <a:xfrm>
            <a:off x="3931920" y="1280160"/>
            <a:ext cx="7863840" cy="1188720"/>
          </a:xfrm>
          <a:prstGeom prst="roundRect">
            <a:avLst>
              <a:gd name="adj" fmla="val 4615"/>
            </a:avLst>
          </a:prstGeom>
          <a:solidFill>
            <a:srgbClr val="24242A"/>
          </a:solidFill>
          <a:ln/>
        </p:spPr>
        <p:txBody>
          <a:bodyPr/>
          <a:lstStyle/>
          <a:p>
            <a:endParaRPr lang="en-GB"/>
          </a:p>
        </p:txBody>
      </p:sp>
      <p:sp>
        <p:nvSpPr>
          <p:cNvPr id="15" name="Shape 12"/>
          <p:cNvSpPr/>
          <p:nvPr/>
        </p:nvSpPr>
        <p:spPr>
          <a:xfrm>
            <a:off x="4078224" y="1289304"/>
            <a:ext cx="365760" cy="274320"/>
          </a:xfrm>
          <a:prstGeom prst="roundRect">
            <a:avLst>
              <a:gd name="adj" fmla="val 13333"/>
            </a:avLst>
          </a:prstGeom>
          <a:solidFill>
            <a:srgbClr val="E11D48"/>
          </a:solidFill>
          <a:ln/>
        </p:spPr>
        <p:txBody>
          <a:bodyPr/>
          <a:lstStyle/>
          <a:p>
            <a:endParaRPr lang="en-GB" dirty="0"/>
          </a:p>
        </p:txBody>
      </p:sp>
      <p:sp>
        <p:nvSpPr>
          <p:cNvPr id="16" name="Text 13"/>
          <p:cNvSpPr/>
          <p:nvPr/>
        </p:nvSpPr>
        <p:spPr>
          <a:xfrm>
            <a:off x="4078224" y="1298448"/>
            <a:ext cx="365760" cy="256032"/>
          </a:xfrm>
          <a:prstGeom prst="rect">
            <a:avLst/>
          </a:prstGeom>
          <a:noFill/>
          <a:ln/>
        </p:spPr>
        <p:txBody>
          <a:bodyPr wrap="square" lIns="0" tIns="0" rIns="0" bIns="0" rtlCol="0" anchor="ctr"/>
          <a:lstStyle/>
          <a:p>
            <a:pPr marL="0" indent="0" algn="ctr">
              <a:buNone/>
            </a:pPr>
            <a:r>
              <a:rPr lang="en-US" sz="2400" b="1" dirty="0">
                <a:solidFill>
                  <a:srgbClr val="FFFFFF"/>
                </a:solidFill>
                <a:latin typeface="Arial" pitchFamily="34" charset="0"/>
                <a:ea typeface="Arial" pitchFamily="34" charset="-122"/>
                <a:cs typeface="Arial" pitchFamily="34" charset="-120"/>
              </a:rPr>
              <a:t>1</a:t>
            </a:r>
            <a:endParaRPr lang="en-US" sz="2400" dirty="0"/>
          </a:p>
        </p:txBody>
      </p:sp>
      <p:sp>
        <p:nvSpPr>
          <p:cNvPr id="17" name="Text 14"/>
          <p:cNvSpPr/>
          <p:nvPr/>
        </p:nvSpPr>
        <p:spPr>
          <a:xfrm>
            <a:off x="4572000" y="1298261"/>
            <a:ext cx="7040880" cy="256032"/>
          </a:xfrm>
          <a:prstGeom prst="rect">
            <a:avLst/>
          </a:prstGeom>
          <a:noFill/>
          <a:ln/>
        </p:spPr>
        <p:txBody>
          <a:bodyPr wrap="square" lIns="0" tIns="0" rIns="0" bIns="0" rtlCol="0" anchor="ctr"/>
          <a:lstStyle/>
          <a:p>
            <a:pPr marL="0" indent="0">
              <a:buNone/>
            </a:pPr>
            <a:r>
              <a:rPr lang="en-US" sz="2000" b="1" dirty="0">
                <a:solidFill>
                  <a:srgbClr val="F5F5F4"/>
                </a:solidFill>
                <a:latin typeface="Arial" pitchFamily="34" charset="0"/>
                <a:ea typeface="Arial" pitchFamily="34" charset="-122"/>
                <a:cs typeface="Arial" pitchFamily="34" charset="-120"/>
              </a:rPr>
              <a:t>Data privacy</a:t>
            </a:r>
            <a:endParaRPr lang="en-US" sz="2000" dirty="0"/>
          </a:p>
        </p:txBody>
      </p:sp>
      <p:sp>
        <p:nvSpPr>
          <p:cNvPr id="18" name="Text 15"/>
          <p:cNvSpPr/>
          <p:nvPr/>
        </p:nvSpPr>
        <p:spPr>
          <a:xfrm>
            <a:off x="4572000" y="1655064"/>
            <a:ext cx="7168896" cy="704088"/>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CRM and TPS hold names, cards and buying history. UK GDPR and the Data Protection Act 2018 require a lawful basis, a clear purpose, minimisation and security.</a:t>
            </a:r>
            <a:endParaRPr lang="en-US" dirty="0"/>
          </a:p>
        </p:txBody>
      </p:sp>
      <p:sp>
        <p:nvSpPr>
          <p:cNvPr id="19" name="Shape 16"/>
          <p:cNvSpPr/>
          <p:nvPr/>
        </p:nvSpPr>
        <p:spPr>
          <a:xfrm>
            <a:off x="3931920" y="2560320"/>
            <a:ext cx="7863840" cy="1188720"/>
          </a:xfrm>
          <a:prstGeom prst="roundRect">
            <a:avLst>
              <a:gd name="adj" fmla="val 4615"/>
            </a:avLst>
          </a:prstGeom>
          <a:solidFill>
            <a:srgbClr val="24242A"/>
          </a:solidFill>
          <a:ln/>
        </p:spPr>
        <p:txBody>
          <a:bodyPr/>
          <a:lstStyle/>
          <a:p>
            <a:endParaRPr lang="en-GB"/>
          </a:p>
        </p:txBody>
      </p:sp>
      <p:sp>
        <p:nvSpPr>
          <p:cNvPr id="20" name="Shape 17"/>
          <p:cNvSpPr/>
          <p:nvPr/>
        </p:nvSpPr>
        <p:spPr>
          <a:xfrm>
            <a:off x="4078224" y="2566665"/>
            <a:ext cx="365760" cy="274320"/>
          </a:xfrm>
          <a:prstGeom prst="roundRect">
            <a:avLst>
              <a:gd name="adj" fmla="val 13333"/>
            </a:avLst>
          </a:prstGeom>
          <a:solidFill>
            <a:srgbClr val="E11D48"/>
          </a:solidFill>
          <a:ln/>
        </p:spPr>
        <p:txBody>
          <a:bodyPr/>
          <a:lstStyle/>
          <a:p>
            <a:endParaRPr lang="en-GB"/>
          </a:p>
        </p:txBody>
      </p:sp>
      <p:sp>
        <p:nvSpPr>
          <p:cNvPr id="21" name="Text 18"/>
          <p:cNvSpPr/>
          <p:nvPr/>
        </p:nvSpPr>
        <p:spPr>
          <a:xfrm>
            <a:off x="4078224" y="2569464"/>
            <a:ext cx="365760" cy="274320"/>
          </a:xfrm>
          <a:prstGeom prst="rect">
            <a:avLst/>
          </a:prstGeom>
          <a:noFill/>
          <a:ln/>
        </p:spPr>
        <p:txBody>
          <a:bodyPr wrap="square" lIns="0" tIns="0" rIns="0" bIns="0" rtlCol="0" anchor="ctr"/>
          <a:lstStyle/>
          <a:p>
            <a:pPr marL="0" indent="0" algn="ctr">
              <a:buNone/>
            </a:pPr>
            <a:r>
              <a:rPr lang="en-US" sz="2400" b="1" dirty="0">
                <a:solidFill>
                  <a:srgbClr val="FFFFFF"/>
                </a:solidFill>
                <a:latin typeface="Arial" pitchFamily="34" charset="0"/>
                <a:ea typeface="Arial" pitchFamily="34" charset="-122"/>
                <a:cs typeface="Arial" pitchFamily="34" charset="-120"/>
              </a:rPr>
              <a:t>2</a:t>
            </a:r>
            <a:endParaRPr lang="en-US" sz="2400" dirty="0"/>
          </a:p>
        </p:txBody>
      </p:sp>
      <p:sp>
        <p:nvSpPr>
          <p:cNvPr id="22" name="Text 19"/>
          <p:cNvSpPr/>
          <p:nvPr/>
        </p:nvSpPr>
        <p:spPr>
          <a:xfrm>
            <a:off x="4572000" y="2566665"/>
            <a:ext cx="7040880" cy="256032"/>
          </a:xfrm>
          <a:prstGeom prst="rect">
            <a:avLst/>
          </a:prstGeom>
          <a:noFill/>
          <a:ln/>
        </p:spPr>
        <p:txBody>
          <a:bodyPr wrap="square" lIns="0" tIns="0" rIns="0" bIns="0" rtlCol="0" anchor="ctr"/>
          <a:lstStyle/>
          <a:p>
            <a:pPr marL="0" indent="0">
              <a:buNone/>
            </a:pPr>
            <a:r>
              <a:rPr lang="en-US" sz="2000" b="1" dirty="0">
                <a:solidFill>
                  <a:srgbClr val="F5F5F4"/>
                </a:solidFill>
                <a:latin typeface="Arial" pitchFamily="34" charset="0"/>
                <a:ea typeface="Arial" pitchFamily="34" charset="-122"/>
                <a:cs typeface="Arial" pitchFamily="34" charset="-120"/>
              </a:rPr>
              <a:t>Security</a:t>
            </a:r>
            <a:endParaRPr lang="en-US" sz="2000" dirty="0"/>
          </a:p>
        </p:txBody>
      </p:sp>
      <p:sp>
        <p:nvSpPr>
          <p:cNvPr id="23" name="Text 20"/>
          <p:cNvSpPr/>
          <p:nvPr/>
        </p:nvSpPr>
        <p:spPr>
          <a:xfrm>
            <a:off x="4572000" y="2914137"/>
            <a:ext cx="7040880" cy="725175"/>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One platform concentrates risk. Weak supplier logins and card data in plain text let an attacker move from a vendor into the core (ICO, 2020).</a:t>
            </a:r>
            <a:endParaRPr lang="en-US" dirty="0"/>
          </a:p>
        </p:txBody>
      </p:sp>
      <p:sp>
        <p:nvSpPr>
          <p:cNvPr id="24" name="Shape 21"/>
          <p:cNvSpPr/>
          <p:nvPr/>
        </p:nvSpPr>
        <p:spPr>
          <a:xfrm>
            <a:off x="3931920" y="3840480"/>
            <a:ext cx="7863840" cy="1188720"/>
          </a:xfrm>
          <a:prstGeom prst="roundRect">
            <a:avLst>
              <a:gd name="adj" fmla="val 4615"/>
            </a:avLst>
          </a:prstGeom>
          <a:solidFill>
            <a:srgbClr val="24242A"/>
          </a:solidFill>
          <a:ln/>
        </p:spPr>
        <p:txBody>
          <a:bodyPr/>
          <a:lstStyle/>
          <a:p>
            <a:endParaRPr lang="en-GB"/>
          </a:p>
        </p:txBody>
      </p:sp>
      <p:sp>
        <p:nvSpPr>
          <p:cNvPr id="25" name="Shape 22"/>
          <p:cNvSpPr/>
          <p:nvPr/>
        </p:nvSpPr>
        <p:spPr>
          <a:xfrm>
            <a:off x="4078224" y="3849624"/>
            <a:ext cx="365760" cy="274320"/>
          </a:xfrm>
          <a:prstGeom prst="roundRect">
            <a:avLst>
              <a:gd name="adj" fmla="val 13333"/>
            </a:avLst>
          </a:prstGeom>
          <a:solidFill>
            <a:srgbClr val="E11D48"/>
          </a:solidFill>
          <a:ln/>
        </p:spPr>
        <p:txBody>
          <a:bodyPr/>
          <a:lstStyle/>
          <a:p>
            <a:endParaRPr lang="en-GB"/>
          </a:p>
        </p:txBody>
      </p:sp>
      <p:sp>
        <p:nvSpPr>
          <p:cNvPr id="26" name="Text 23"/>
          <p:cNvSpPr/>
          <p:nvPr/>
        </p:nvSpPr>
        <p:spPr>
          <a:xfrm>
            <a:off x="4078224" y="3858768"/>
            <a:ext cx="365760" cy="274320"/>
          </a:xfrm>
          <a:prstGeom prst="rect">
            <a:avLst/>
          </a:prstGeom>
          <a:noFill/>
          <a:ln/>
        </p:spPr>
        <p:txBody>
          <a:bodyPr wrap="square" lIns="0" tIns="0" rIns="0" bIns="0" rtlCol="0" anchor="ctr"/>
          <a:lstStyle/>
          <a:p>
            <a:pPr marL="0" indent="0" algn="ctr">
              <a:buNone/>
            </a:pPr>
            <a:r>
              <a:rPr lang="en-US" sz="2400" b="1" dirty="0">
                <a:solidFill>
                  <a:srgbClr val="FFFFFF"/>
                </a:solidFill>
                <a:latin typeface="Arial" pitchFamily="34" charset="0"/>
                <a:ea typeface="Arial" pitchFamily="34" charset="-122"/>
                <a:cs typeface="Arial" pitchFamily="34" charset="-120"/>
              </a:rPr>
              <a:t>3</a:t>
            </a:r>
            <a:endParaRPr lang="en-US" sz="2400" dirty="0"/>
          </a:p>
        </p:txBody>
      </p:sp>
      <p:sp>
        <p:nvSpPr>
          <p:cNvPr id="27" name="Text 24"/>
          <p:cNvSpPr/>
          <p:nvPr/>
        </p:nvSpPr>
        <p:spPr>
          <a:xfrm>
            <a:off x="4572000" y="3840480"/>
            <a:ext cx="7040880" cy="256032"/>
          </a:xfrm>
          <a:prstGeom prst="rect">
            <a:avLst/>
          </a:prstGeom>
          <a:noFill/>
          <a:ln/>
        </p:spPr>
        <p:txBody>
          <a:bodyPr wrap="square" lIns="0" tIns="0" rIns="0" bIns="0" rtlCol="0" anchor="ctr"/>
          <a:lstStyle/>
          <a:p>
            <a:pPr marL="0" indent="0">
              <a:buNone/>
            </a:pPr>
            <a:r>
              <a:rPr lang="en-US" sz="2000" b="1" dirty="0">
                <a:solidFill>
                  <a:srgbClr val="F5F5F4"/>
                </a:solidFill>
                <a:latin typeface="Arial" pitchFamily="34" charset="0"/>
                <a:ea typeface="Arial" pitchFamily="34" charset="-122"/>
                <a:cs typeface="Arial" pitchFamily="34" charset="-120"/>
              </a:rPr>
              <a:t>Employee monitoring</a:t>
            </a:r>
            <a:endParaRPr lang="en-US" sz="2000" dirty="0"/>
          </a:p>
        </p:txBody>
      </p:sp>
      <p:sp>
        <p:nvSpPr>
          <p:cNvPr id="28" name="Text 25"/>
          <p:cNvSpPr/>
          <p:nvPr/>
        </p:nvSpPr>
        <p:spPr>
          <a:xfrm>
            <a:off x="4572000" y="4242816"/>
            <a:ext cx="7040880" cy="676656"/>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Keystroke and location tools need a purpose. Consent is usually invalid at work because of the power imbalance (ICO, 2023).</a:t>
            </a:r>
            <a:endParaRPr lang="en-US" dirty="0"/>
          </a:p>
        </p:txBody>
      </p:sp>
      <p:sp>
        <p:nvSpPr>
          <p:cNvPr id="29" name="Shape 26"/>
          <p:cNvSpPr/>
          <p:nvPr/>
        </p:nvSpPr>
        <p:spPr>
          <a:xfrm>
            <a:off x="3931920" y="5120640"/>
            <a:ext cx="7863840" cy="1188720"/>
          </a:xfrm>
          <a:prstGeom prst="roundRect">
            <a:avLst>
              <a:gd name="adj" fmla="val 4615"/>
            </a:avLst>
          </a:prstGeom>
          <a:solidFill>
            <a:srgbClr val="24242A"/>
          </a:solidFill>
          <a:ln/>
        </p:spPr>
        <p:txBody>
          <a:bodyPr/>
          <a:lstStyle/>
          <a:p>
            <a:endParaRPr lang="en-GB"/>
          </a:p>
        </p:txBody>
      </p:sp>
      <p:sp>
        <p:nvSpPr>
          <p:cNvPr id="30" name="Shape 27"/>
          <p:cNvSpPr/>
          <p:nvPr/>
        </p:nvSpPr>
        <p:spPr>
          <a:xfrm>
            <a:off x="4078224" y="5134916"/>
            <a:ext cx="365760" cy="274320"/>
          </a:xfrm>
          <a:prstGeom prst="roundRect">
            <a:avLst>
              <a:gd name="adj" fmla="val 13333"/>
            </a:avLst>
          </a:prstGeom>
          <a:solidFill>
            <a:srgbClr val="E11D48"/>
          </a:solidFill>
          <a:ln/>
        </p:spPr>
        <p:txBody>
          <a:bodyPr/>
          <a:lstStyle/>
          <a:p>
            <a:endParaRPr lang="en-GB"/>
          </a:p>
        </p:txBody>
      </p:sp>
      <p:sp>
        <p:nvSpPr>
          <p:cNvPr id="31" name="Text 28"/>
          <p:cNvSpPr/>
          <p:nvPr/>
        </p:nvSpPr>
        <p:spPr>
          <a:xfrm>
            <a:off x="4063295" y="5134916"/>
            <a:ext cx="365760" cy="274320"/>
          </a:xfrm>
          <a:prstGeom prst="rect">
            <a:avLst/>
          </a:prstGeom>
          <a:noFill/>
          <a:ln/>
        </p:spPr>
        <p:txBody>
          <a:bodyPr wrap="square" lIns="0" tIns="0" rIns="0" bIns="0" rtlCol="0" anchor="ctr"/>
          <a:lstStyle/>
          <a:p>
            <a:pPr marL="0" indent="0" algn="ctr">
              <a:buNone/>
            </a:pPr>
            <a:r>
              <a:rPr lang="en-US" sz="2400" b="1" dirty="0">
                <a:solidFill>
                  <a:srgbClr val="FFFFFF"/>
                </a:solidFill>
                <a:latin typeface="Arial" pitchFamily="34" charset="0"/>
                <a:ea typeface="Arial" pitchFamily="34" charset="-122"/>
                <a:cs typeface="Arial" pitchFamily="34" charset="-120"/>
              </a:rPr>
              <a:t>4</a:t>
            </a:r>
            <a:endParaRPr lang="en-US" sz="2400" dirty="0"/>
          </a:p>
        </p:txBody>
      </p:sp>
      <p:sp>
        <p:nvSpPr>
          <p:cNvPr id="32" name="Text 29"/>
          <p:cNvSpPr/>
          <p:nvPr/>
        </p:nvSpPr>
        <p:spPr>
          <a:xfrm>
            <a:off x="4572000" y="5134916"/>
            <a:ext cx="7040880" cy="256032"/>
          </a:xfrm>
          <a:prstGeom prst="rect">
            <a:avLst/>
          </a:prstGeom>
          <a:noFill/>
          <a:ln/>
        </p:spPr>
        <p:txBody>
          <a:bodyPr wrap="square" lIns="0" tIns="0" rIns="0" bIns="0" rtlCol="0" anchor="ctr"/>
          <a:lstStyle/>
          <a:p>
            <a:pPr marL="0" indent="0">
              <a:buNone/>
            </a:pPr>
            <a:r>
              <a:rPr lang="en-US" sz="2000" b="1" dirty="0">
                <a:solidFill>
                  <a:srgbClr val="F5F5F4"/>
                </a:solidFill>
                <a:latin typeface="Arial" pitchFamily="34" charset="0"/>
                <a:ea typeface="Arial" pitchFamily="34" charset="-122"/>
                <a:cs typeface="Arial" pitchFamily="34" charset="-120"/>
              </a:rPr>
              <a:t>AI and bias</a:t>
            </a:r>
            <a:endParaRPr lang="en-US" sz="2000" dirty="0"/>
          </a:p>
        </p:txBody>
      </p:sp>
      <p:sp>
        <p:nvSpPr>
          <p:cNvPr id="33" name="Text 30"/>
          <p:cNvSpPr/>
          <p:nvPr/>
        </p:nvSpPr>
        <p:spPr>
          <a:xfrm>
            <a:off x="4572000" y="5522976"/>
            <a:ext cx="7040880" cy="676656"/>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Amazon stopped a recruiting engine that marked CVs down for the word ‘women’s’. It had learned from a male-heavy past (Dastin, 2018).</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Shape 0"/>
          <p:cNvSpPr/>
          <p:nvPr/>
        </p:nvSpPr>
        <p:spPr>
          <a:xfrm>
            <a:off x="0" y="-9331"/>
            <a:ext cx="12191695" cy="6858000"/>
          </a:xfrm>
          <a:prstGeom prst="rect">
            <a:avLst/>
          </a:prstGeom>
          <a:solidFill>
            <a:srgbClr val="141416"/>
          </a:solidFill>
          <a:ln/>
        </p:spPr>
        <p:txBody>
          <a:bodyPr/>
          <a:lstStyle/>
          <a:p>
            <a:endParaRPr lang="en-GB"/>
          </a:p>
        </p:txBody>
      </p:sp>
      <p:sp>
        <p:nvSpPr>
          <p:cNvPr id="3" name="Shape 1"/>
          <p:cNvSpPr/>
          <p:nvPr/>
        </p:nvSpPr>
        <p:spPr>
          <a:xfrm>
            <a:off x="0" y="0"/>
            <a:ext cx="12191695" cy="384048"/>
          </a:xfrm>
          <a:prstGeom prst="rect">
            <a:avLst/>
          </a:prstGeom>
          <a:solidFill>
            <a:srgbClr val="1A1A1E"/>
          </a:solidFill>
          <a:ln/>
        </p:spPr>
        <p:txBody>
          <a:bodyPr/>
          <a:lstStyle/>
          <a:p>
            <a:endParaRPr lang="en-GB"/>
          </a:p>
        </p:txBody>
      </p:sp>
      <p:sp>
        <p:nvSpPr>
          <p:cNvPr id="4" name="Shape 2"/>
          <p:cNvSpPr/>
          <p:nvPr/>
        </p:nvSpPr>
        <p:spPr>
          <a:xfrm>
            <a:off x="0" y="384048"/>
            <a:ext cx="12191695" cy="54864"/>
          </a:xfrm>
          <a:prstGeom prst="rect">
            <a:avLst/>
          </a:prstGeom>
          <a:solidFill>
            <a:srgbClr val="E11D48"/>
          </a:solidFill>
          <a:ln/>
        </p:spPr>
        <p:txBody>
          <a:bodyPr/>
          <a:lstStyle/>
          <a:p>
            <a:endParaRPr lang="en-GB"/>
          </a:p>
        </p:txBody>
      </p:sp>
      <p:sp>
        <p:nvSpPr>
          <p:cNvPr id="5" name="Text 3"/>
          <p:cNvSpPr/>
          <p:nvPr/>
        </p:nvSpPr>
        <p:spPr>
          <a:xfrm>
            <a:off x="365760" y="0"/>
            <a:ext cx="11430000" cy="384048"/>
          </a:xfrm>
          <a:prstGeom prst="rect">
            <a:avLst/>
          </a:prstGeom>
          <a:noFill/>
          <a:ln/>
        </p:spPr>
        <p:txBody>
          <a:bodyPr wrap="square" lIns="0" tIns="0" rIns="0" bIns="0" rtlCol="0" anchor="ctr"/>
          <a:lstStyle/>
          <a:p>
            <a:pPr marL="0" indent="0" algn="ctr">
              <a:buNone/>
            </a:pPr>
            <a:r>
              <a:rPr lang="en-US" sz="3200" dirty="0">
                <a:solidFill>
                  <a:srgbClr val="F5F5F4"/>
                </a:solidFill>
                <a:latin typeface="Arial" pitchFamily="34" charset="0"/>
                <a:ea typeface="Arial" pitchFamily="34" charset="-122"/>
                <a:cs typeface="Arial" pitchFamily="34" charset="-120"/>
              </a:rPr>
              <a:t>ETHICAL CONSIDERATIONS</a:t>
            </a:r>
            <a:endParaRPr lang="en-US" sz="3200" dirty="0"/>
          </a:p>
        </p:txBody>
      </p:sp>
      <p:sp>
        <p:nvSpPr>
          <p:cNvPr id="6" name="Shape 4"/>
          <p:cNvSpPr/>
          <p:nvPr/>
        </p:nvSpPr>
        <p:spPr>
          <a:xfrm>
            <a:off x="0" y="6601968"/>
            <a:ext cx="12191695" cy="256032"/>
          </a:xfrm>
          <a:prstGeom prst="rect">
            <a:avLst/>
          </a:prstGeom>
          <a:solidFill>
            <a:srgbClr val="1A1A1E"/>
          </a:solidFill>
          <a:ln/>
        </p:spPr>
        <p:txBody>
          <a:bodyPr/>
          <a:lstStyle/>
          <a:p>
            <a:endParaRPr lang="en-GB"/>
          </a:p>
        </p:txBody>
      </p:sp>
      <p:sp>
        <p:nvSpPr>
          <p:cNvPr id="7" name="Text 5"/>
          <p:cNvSpPr/>
          <p:nvPr/>
        </p:nvSpPr>
        <p:spPr>
          <a:xfrm>
            <a:off x="347472" y="6601968"/>
            <a:ext cx="7680960" cy="256032"/>
          </a:xfrm>
          <a:prstGeom prst="rect">
            <a:avLst/>
          </a:prstGeom>
          <a:noFill/>
          <a:ln/>
        </p:spPr>
        <p:txBody>
          <a:bodyPr wrap="square" lIns="0" tIns="0" rIns="0" bIns="0" rtlCol="0" anchor="ctr"/>
          <a:lstStyle/>
          <a:p>
            <a:pPr marL="0" indent="0">
              <a:buNone/>
            </a:pPr>
            <a:endParaRPr lang="en-US" sz="1000" dirty="0"/>
          </a:p>
        </p:txBody>
      </p:sp>
      <p:sp>
        <p:nvSpPr>
          <p:cNvPr id="8" name="Text 6"/>
          <p:cNvSpPr/>
          <p:nvPr/>
        </p:nvSpPr>
        <p:spPr>
          <a:xfrm>
            <a:off x="7863840" y="6601968"/>
            <a:ext cx="3977640" cy="256032"/>
          </a:xfrm>
          <a:prstGeom prst="rect">
            <a:avLst/>
          </a:prstGeom>
          <a:noFill/>
          <a:ln/>
        </p:spPr>
        <p:txBody>
          <a:bodyPr wrap="square" lIns="0" tIns="0" rIns="0" bIns="0" rtlCol="0" anchor="ctr"/>
          <a:lstStyle/>
          <a:p>
            <a:pPr marL="0" indent="0" algn="r">
              <a:buNone/>
            </a:pPr>
            <a:r>
              <a:rPr lang="en-US" sz="1000" dirty="0">
                <a:solidFill>
                  <a:srgbClr val="FB7185"/>
                </a:solidFill>
                <a:latin typeface="Arial" pitchFamily="34" charset="0"/>
                <a:ea typeface="Arial" pitchFamily="34" charset="-122"/>
                <a:cs typeface="Arial" pitchFamily="34" charset="-120"/>
              </a:rPr>
              <a:t>Alex Valentin Ismail   ·   10  /  16</a:t>
            </a:r>
            <a:endParaRPr lang="en-US" sz="1000" dirty="0"/>
          </a:p>
        </p:txBody>
      </p:sp>
      <p:sp>
        <p:nvSpPr>
          <p:cNvPr id="9" name="Text 7"/>
          <p:cNvSpPr/>
          <p:nvPr/>
        </p:nvSpPr>
        <p:spPr>
          <a:xfrm>
            <a:off x="365760" y="512064"/>
            <a:ext cx="9144000" cy="347472"/>
          </a:xfrm>
          <a:prstGeom prst="rect">
            <a:avLst/>
          </a:prstGeom>
          <a:noFill/>
          <a:ln/>
        </p:spPr>
        <p:txBody>
          <a:bodyPr wrap="square" lIns="0" tIns="0" rIns="0" bIns="0" rtlCol="0" anchor="ctr"/>
          <a:lstStyle/>
          <a:p>
            <a:pPr marL="0" indent="0">
              <a:buNone/>
            </a:pPr>
            <a:r>
              <a:rPr lang="en-US" sz="2400" b="1" dirty="0">
                <a:solidFill>
                  <a:srgbClr val="F5F5F4"/>
                </a:solidFill>
                <a:latin typeface="Arial" pitchFamily="34" charset="0"/>
                <a:ea typeface="Arial" pitchFamily="34" charset="-122"/>
                <a:cs typeface="Arial" pitchFamily="34" charset="-120"/>
              </a:rPr>
              <a:t>How to use the systems responsibly</a:t>
            </a:r>
            <a:endParaRPr lang="en-US" sz="2400" dirty="0"/>
          </a:p>
        </p:txBody>
      </p:sp>
      <p:sp>
        <p:nvSpPr>
          <p:cNvPr id="10" name="Text 8"/>
          <p:cNvSpPr/>
          <p:nvPr/>
        </p:nvSpPr>
        <p:spPr>
          <a:xfrm>
            <a:off x="365760" y="896112"/>
            <a:ext cx="10972800" cy="256032"/>
          </a:xfrm>
          <a:prstGeom prst="rect">
            <a:avLst/>
          </a:prstGeom>
          <a:noFill/>
          <a:ln/>
        </p:spPr>
        <p:txBody>
          <a:bodyPr wrap="square" lIns="0" tIns="0" rIns="0" bIns="0" rtlCol="0" anchor="ctr"/>
          <a:lstStyle/>
          <a:p>
            <a:pPr marL="0" indent="0">
              <a:buNone/>
            </a:pPr>
            <a:r>
              <a:rPr lang="en-US" sz="2400" dirty="0">
                <a:solidFill>
                  <a:srgbClr val="B4B4B8"/>
                </a:solidFill>
                <a:latin typeface="Arial" pitchFamily="34" charset="0"/>
                <a:ea typeface="Arial" pitchFamily="34" charset="-122"/>
                <a:cs typeface="Arial" pitchFamily="34" charset="-120"/>
              </a:rPr>
              <a:t>Six controls. Each one should be a go-live test, not a policy filed after the launch.</a:t>
            </a:r>
            <a:endParaRPr lang="en-US" sz="2400" dirty="0"/>
          </a:p>
        </p:txBody>
      </p:sp>
      <p:sp>
        <p:nvSpPr>
          <p:cNvPr id="11" name="Shape 9"/>
          <p:cNvSpPr/>
          <p:nvPr/>
        </p:nvSpPr>
        <p:spPr>
          <a:xfrm>
            <a:off x="365760" y="1298448"/>
            <a:ext cx="3730752" cy="2359152"/>
          </a:xfrm>
          <a:prstGeom prst="roundRect">
            <a:avLst>
              <a:gd name="adj" fmla="val 3101"/>
            </a:avLst>
          </a:prstGeom>
          <a:solidFill>
            <a:srgbClr val="24242A"/>
          </a:solidFill>
          <a:ln/>
        </p:spPr>
        <p:txBody>
          <a:bodyPr/>
          <a:lstStyle/>
          <a:p>
            <a:endParaRPr lang="en-GB"/>
          </a:p>
        </p:txBody>
      </p:sp>
      <p:sp>
        <p:nvSpPr>
          <p:cNvPr id="12" name="Text 10"/>
          <p:cNvSpPr/>
          <p:nvPr/>
        </p:nvSpPr>
        <p:spPr>
          <a:xfrm>
            <a:off x="530352" y="1444752"/>
            <a:ext cx="3383280" cy="274320"/>
          </a:xfrm>
          <a:prstGeom prst="rect">
            <a:avLst/>
          </a:prstGeom>
          <a:noFill/>
          <a:ln/>
        </p:spPr>
        <p:txBody>
          <a:bodyPr wrap="square" lIns="0" tIns="0" rIns="0" bIns="0" rtlCol="0" anchor="ctr"/>
          <a:lstStyle/>
          <a:p>
            <a:pPr marL="0" indent="0">
              <a:buNone/>
            </a:pPr>
            <a:r>
              <a:rPr lang="en-US" sz="2400" b="1" dirty="0">
                <a:solidFill>
                  <a:srgbClr val="FB7185"/>
                </a:solidFill>
                <a:latin typeface="Arial" pitchFamily="34" charset="0"/>
                <a:ea typeface="Arial" pitchFamily="34" charset="-122"/>
                <a:cs typeface="Arial" pitchFamily="34" charset="-120"/>
              </a:rPr>
              <a:t>01</a:t>
            </a:r>
            <a:endParaRPr lang="en-US" sz="2400" dirty="0"/>
          </a:p>
        </p:txBody>
      </p:sp>
      <p:sp>
        <p:nvSpPr>
          <p:cNvPr id="13" name="Text 11"/>
          <p:cNvSpPr/>
          <p:nvPr/>
        </p:nvSpPr>
        <p:spPr>
          <a:xfrm>
            <a:off x="530352" y="1755648"/>
            <a:ext cx="3383280" cy="365760"/>
          </a:xfrm>
          <a:prstGeom prst="rect">
            <a:avLst/>
          </a:prstGeom>
          <a:noFill/>
          <a:ln/>
        </p:spPr>
        <p:txBody>
          <a:bodyPr wrap="square" lIns="0" tIns="0" rIns="0" bIns="0" rtlCol="0" anchor="ctr"/>
          <a:lstStyle/>
          <a:p>
            <a:pPr marL="0" indent="0">
              <a:buNone/>
            </a:pPr>
            <a:r>
              <a:rPr lang="en-US" sz="2000" b="1" dirty="0">
                <a:solidFill>
                  <a:srgbClr val="F5F5F4"/>
                </a:solidFill>
                <a:latin typeface="Arial" pitchFamily="34" charset="0"/>
                <a:ea typeface="Arial" pitchFamily="34" charset="-122"/>
                <a:cs typeface="Arial" pitchFamily="34" charset="-120"/>
              </a:rPr>
              <a:t>Privacy by design</a:t>
            </a:r>
            <a:endParaRPr lang="en-US" sz="2000" dirty="0"/>
          </a:p>
        </p:txBody>
      </p:sp>
      <p:sp>
        <p:nvSpPr>
          <p:cNvPr id="14" name="Text 12"/>
          <p:cNvSpPr/>
          <p:nvPr/>
        </p:nvSpPr>
        <p:spPr>
          <a:xfrm>
            <a:off x="530352" y="2212848"/>
            <a:ext cx="3383280" cy="1280160"/>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Collect only what the purpose needs. Set a deletion date. Complete a Data Protection Impact Assessment before a new CRM or monitoring tool goes live.</a:t>
            </a:r>
            <a:endParaRPr lang="en-US" dirty="0"/>
          </a:p>
        </p:txBody>
      </p:sp>
      <p:sp>
        <p:nvSpPr>
          <p:cNvPr id="15" name="Shape 13"/>
          <p:cNvSpPr/>
          <p:nvPr/>
        </p:nvSpPr>
        <p:spPr>
          <a:xfrm>
            <a:off x="4251960" y="1298448"/>
            <a:ext cx="3730752" cy="2359152"/>
          </a:xfrm>
          <a:prstGeom prst="roundRect">
            <a:avLst>
              <a:gd name="adj" fmla="val 3101"/>
            </a:avLst>
          </a:prstGeom>
          <a:solidFill>
            <a:srgbClr val="24242A"/>
          </a:solidFill>
          <a:ln/>
        </p:spPr>
        <p:txBody>
          <a:bodyPr/>
          <a:lstStyle/>
          <a:p>
            <a:endParaRPr lang="en-GB"/>
          </a:p>
        </p:txBody>
      </p:sp>
      <p:sp>
        <p:nvSpPr>
          <p:cNvPr id="16" name="Text 14"/>
          <p:cNvSpPr/>
          <p:nvPr/>
        </p:nvSpPr>
        <p:spPr>
          <a:xfrm>
            <a:off x="4416552" y="1444752"/>
            <a:ext cx="3383280" cy="274320"/>
          </a:xfrm>
          <a:prstGeom prst="rect">
            <a:avLst/>
          </a:prstGeom>
          <a:noFill/>
          <a:ln/>
        </p:spPr>
        <p:txBody>
          <a:bodyPr wrap="square" lIns="0" tIns="0" rIns="0" bIns="0" rtlCol="0" anchor="ctr"/>
          <a:lstStyle/>
          <a:p>
            <a:pPr marL="0" indent="0">
              <a:buNone/>
            </a:pPr>
            <a:r>
              <a:rPr lang="en-US" sz="2400" b="1" dirty="0">
                <a:solidFill>
                  <a:srgbClr val="FB7185"/>
                </a:solidFill>
                <a:latin typeface="Arial" pitchFamily="34" charset="0"/>
                <a:ea typeface="Arial" pitchFamily="34" charset="-122"/>
                <a:cs typeface="Arial" pitchFamily="34" charset="-120"/>
              </a:rPr>
              <a:t>02</a:t>
            </a:r>
            <a:endParaRPr lang="en-US" sz="2400" dirty="0"/>
          </a:p>
        </p:txBody>
      </p:sp>
      <p:sp>
        <p:nvSpPr>
          <p:cNvPr id="17" name="Text 15"/>
          <p:cNvSpPr/>
          <p:nvPr/>
        </p:nvSpPr>
        <p:spPr>
          <a:xfrm>
            <a:off x="4416552" y="1755648"/>
            <a:ext cx="3383280" cy="365760"/>
          </a:xfrm>
          <a:prstGeom prst="rect">
            <a:avLst/>
          </a:prstGeom>
          <a:noFill/>
          <a:ln/>
        </p:spPr>
        <p:txBody>
          <a:bodyPr wrap="square" lIns="0" tIns="0" rIns="0" bIns="0" rtlCol="0" anchor="ctr"/>
          <a:lstStyle/>
          <a:p>
            <a:pPr marL="0" indent="0">
              <a:buNone/>
            </a:pPr>
            <a:r>
              <a:rPr lang="en-US" sz="2000" b="1" dirty="0">
                <a:solidFill>
                  <a:srgbClr val="F5F5F4"/>
                </a:solidFill>
                <a:latin typeface="Arial" pitchFamily="34" charset="0"/>
                <a:ea typeface="Arial" pitchFamily="34" charset="-122"/>
                <a:cs typeface="Arial" pitchFamily="34" charset="-120"/>
              </a:rPr>
              <a:t>Security as standard</a:t>
            </a:r>
            <a:endParaRPr lang="en-US" sz="2000" dirty="0"/>
          </a:p>
        </p:txBody>
      </p:sp>
      <p:sp>
        <p:nvSpPr>
          <p:cNvPr id="18" name="Text 16"/>
          <p:cNvSpPr/>
          <p:nvPr/>
        </p:nvSpPr>
        <p:spPr>
          <a:xfrm>
            <a:off x="4416552" y="2212848"/>
            <a:ext cx="3383280" cy="1280160"/>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Multi-factor authentication on every remote and supplier account. Encrypt card data. Keep a till or a vendor laptop off the finance network.</a:t>
            </a:r>
            <a:endParaRPr lang="en-US" dirty="0"/>
          </a:p>
        </p:txBody>
      </p:sp>
      <p:sp>
        <p:nvSpPr>
          <p:cNvPr id="19" name="Shape 17"/>
          <p:cNvSpPr/>
          <p:nvPr/>
        </p:nvSpPr>
        <p:spPr>
          <a:xfrm>
            <a:off x="8138160" y="1298448"/>
            <a:ext cx="3730752" cy="2359152"/>
          </a:xfrm>
          <a:prstGeom prst="roundRect">
            <a:avLst>
              <a:gd name="adj" fmla="val 3101"/>
            </a:avLst>
          </a:prstGeom>
          <a:solidFill>
            <a:srgbClr val="24242A"/>
          </a:solidFill>
          <a:ln/>
        </p:spPr>
        <p:txBody>
          <a:bodyPr/>
          <a:lstStyle/>
          <a:p>
            <a:endParaRPr lang="en-GB"/>
          </a:p>
        </p:txBody>
      </p:sp>
      <p:sp>
        <p:nvSpPr>
          <p:cNvPr id="20" name="Text 18"/>
          <p:cNvSpPr/>
          <p:nvPr/>
        </p:nvSpPr>
        <p:spPr>
          <a:xfrm>
            <a:off x="8302752" y="1444752"/>
            <a:ext cx="3383280" cy="274320"/>
          </a:xfrm>
          <a:prstGeom prst="rect">
            <a:avLst/>
          </a:prstGeom>
          <a:noFill/>
          <a:ln/>
        </p:spPr>
        <p:txBody>
          <a:bodyPr wrap="square" lIns="0" tIns="0" rIns="0" bIns="0" rtlCol="0" anchor="ctr"/>
          <a:lstStyle/>
          <a:p>
            <a:pPr marL="0" indent="0">
              <a:buNone/>
            </a:pPr>
            <a:r>
              <a:rPr lang="en-US" sz="2400" b="1" dirty="0">
                <a:solidFill>
                  <a:srgbClr val="FB7185"/>
                </a:solidFill>
                <a:latin typeface="Arial" pitchFamily="34" charset="0"/>
                <a:ea typeface="Arial" pitchFamily="34" charset="-122"/>
                <a:cs typeface="Arial" pitchFamily="34" charset="-120"/>
              </a:rPr>
              <a:t>03</a:t>
            </a:r>
            <a:endParaRPr lang="en-US" sz="2400" dirty="0"/>
          </a:p>
        </p:txBody>
      </p:sp>
      <p:sp>
        <p:nvSpPr>
          <p:cNvPr id="21" name="Text 19"/>
          <p:cNvSpPr/>
          <p:nvPr/>
        </p:nvSpPr>
        <p:spPr>
          <a:xfrm>
            <a:off x="8302752" y="1755648"/>
            <a:ext cx="3383280" cy="365760"/>
          </a:xfrm>
          <a:prstGeom prst="rect">
            <a:avLst/>
          </a:prstGeom>
          <a:noFill/>
          <a:ln/>
        </p:spPr>
        <p:txBody>
          <a:bodyPr wrap="square" lIns="0" tIns="0" rIns="0" bIns="0" rtlCol="0" anchor="ctr"/>
          <a:lstStyle/>
          <a:p>
            <a:pPr marL="0" indent="0">
              <a:buNone/>
            </a:pPr>
            <a:r>
              <a:rPr lang="en-US" sz="2000" b="1" dirty="0">
                <a:solidFill>
                  <a:srgbClr val="F5F5F4"/>
                </a:solidFill>
                <a:latin typeface="Arial" pitchFamily="34" charset="0"/>
                <a:ea typeface="Arial" pitchFamily="34" charset="-122"/>
                <a:cs typeface="Arial" pitchFamily="34" charset="-120"/>
              </a:rPr>
              <a:t>Fair monitoring</a:t>
            </a:r>
            <a:endParaRPr lang="en-US" sz="2000" dirty="0"/>
          </a:p>
        </p:txBody>
      </p:sp>
      <p:sp>
        <p:nvSpPr>
          <p:cNvPr id="22" name="Text 20"/>
          <p:cNvSpPr/>
          <p:nvPr/>
        </p:nvSpPr>
        <p:spPr>
          <a:xfrm>
            <a:off x="8302752" y="2212848"/>
            <a:ext cx="3383280" cy="1280160"/>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Tell staff what is collected, why, and for how long. Prefer team dashboards. Individual tracking only where it is lawful and necessary (ICO, 2023).</a:t>
            </a:r>
            <a:endParaRPr lang="en-US" dirty="0"/>
          </a:p>
        </p:txBody>
      </p:sp>
      <p:sp>
        <p:nvSpPr>
          <p:cNvPr id="23" name="Shape 21"/>
          <p:cNvSpPr/>
          <p:nvPr/>
        </p:nvSpPr>
        <p:spPr>
          <a:xfrm>
            <a:off x="365760" y="3813048"/>
            <a:ext cx="3730752" cy="2359152"/>
          </a:xfrm>
          <a:prstGeom prst="roundRect">
            <a:avLst>
              <a:gd name="adj" fmla="val 3101"/>
            </a:avLst>
          </a:prstGeom>
          <a:solidFill>
            <a:srgbClr val="24242A"/>
          </a:solidFill>
          <a:ln/>
        </p:spPr>
        <p:txBody>
          <a:bodyPr/>
          <a:lstStyle/>
          <a:p>
            <a:endParaRPr lang="en-GB"/>
          </a:p>
        </p:txBody>
      </p:sp>
      <p:sp>
        <p:nvSpPr>
          <p:cNvPr id="24" name="Text 22"/>
          <p:cNvSpPr/>
          <p:nvPr/>
        </p:nvSpPr>
        <p:spPr>
          <a:xfrm>
            <a:off x="530352" y="3959352"/>
            <a:ext cx="3383280" cy="274320"/>
          </a:xfrm>
          <a:prstGeom prst="rect">
            <a:avLst/>
          </a:prstGeom>
          <a:noFill/>
          <a:ln/>
        </p:spPr>
        <p:txBody>
          <a:bodyPr wrap="square" lIns="0" tIns="0" rIns="0" bIns="0" rtlCol="0" anchor="ctr"/>
          <a:lstStyle/>
          <a:p>
            <a:pPr marL="0" indent="0">
              <a:buNone/>
            </a:pPr>
            <a:r>
              <a:rPr lang="en-US" sz="2400" b="1" dirty="0">
                <a:solidFill>
                  <a:srgbClr val="FB7185"/>
                </a:solidFill>
                <a:latin typeface="Arial" pitchFamily="34" charset="0"/>
                <a:ea typeface="Arial" pitchFamily="34" charset="-122"/>
                <a:cs typeface="Arial" pitchFamily="34" charset="-120"/>
              </a:rPr>
              <a:t>04</a:t>
            </a:r>
            <a:endParaRPr lang="en-US" sz="2400" dirty="0"/>
          </a:p>
        </p:txBody>
      </p:sp>
      <p:sp>
        <p:nvSpPr>
          <p:cNvPr id="25" name="Text 23"/>
          <p:cNvSpPr/>
          <p:nvPr/>
        </p:nvSpPr>
        <p:spPr>
          <a:xfrm>
            <a:off x="530352" y="4270248"/>
            <a:ext cx="3383280" cy="365760"/>
          </a:xfrm>
          <a:prstGeom prst="rect">
            <a:avLst/>
          </a:prstGeom>
          <a:noFill/>
          <a:ln/>
        </p:spPr>
        <p:txBody>
          <a:bodyPr wrap="square" lIns="0" tIns="0" rIns="0" bIns="0" rtlCol="0" anchor="ctr"/>
          <a:lstStyle/>
          <a:p>
            <a:pPr marL="0" indent="0">
              <a:buNone/>
            </a:pPr>
            <a:r>
              <a:rPr lang="en-US" sz="2000" b="1" dirty="0">
                <a:solidFill>
                  <a:srgbClr val="F5F5F4"/>
                </a:solidFill>
                <a:latin typeface="Arial" pitchFamily="34" charset="0"/>
                <a:ea typeface="Arial" pitchFamily="34" charset="-122"/>
                <a:cs typeface="Arial" pitchFamily="34" charset="-120"/>
              </a:rPr>
              <a:t>Human review of AI</a:t>
            </a:r>
            <a:endParaRPr lang="en-US" sz="2000" dirty="0"/>
          </a:p>
        </p:txBody>
      </p:sp>
      <p:sp>
        <p:nvSpPr>
          <p:cNvPr id="26" name="Text 24"/>
          <p:cNvSpPr/>
          <p:nvPr/>
        </p:nvSpPr>
        <p:spPr>
          <a:xfrm>
            <a:off x="530352" y="4727448"/>
            <a:ext cx="3383280" cy="1280160"/>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No automated decision on a job, a credit line or a penalty without a named person who can overturn it. Test models for bias before and after launch.</a:t>
            </a:r>
            <a:endParaRPr lang="en-US" dirty="0"/>
          </a:p>
        </p:txBody>
      </p:sp>
      <p:sp>
        <p:nvSpPr>
          <p:cNvPr id="27" name="Shape 25"/>
          <p:cNvSpPr/>
          <p:nvPr/>
        </p:nvSpPr>
        <p:spPr>
          <a:xfrm>
            <a:off x="4251960" y="3813048"/>
            <a:ext cx="3730752" cy="2359152"/>
          </a:xfrm>
          <a:prstGeom prst="roundRect">
            <a:avLst>
              <a:gd name="adj" fmla="val 3101"/>
            </a:avLst>
          </a:prstGeom>
          <a:solidFill>
            <a:srgbClr val="24242A"/>
          </a:solidFill>
          <a:ln/>
        </p:spPr>
        <p:txBody>
          <a:bodyPr/>
          <a:lstStyle/>
          <a:p>
            <a:endParaRPr lang="en-GB"/>
          </a:p>
        </p:txBody>
      </p:sp>
      <p:sp>
        <p:nvSpPr>
          <p:cNvPr id="28" name="Text 26"/>
          <p:cNvSpPr/>
          <p:nvPr/>
        </p:nvSpPr>
        <p:spPr>
          <a:xfrm>
            <a:off x="4416552" y="3959352"/>
            <a:ext cx="3383280" cy="274320"/>
          </a:xfrm>
          <a:prstGeom prst="rect">
            <a:avLst/>
          </a:prstGeom>
          <a:noFill/>
          <a:ln/>
        </p:spPr>
        <p:txBody>
          <a:bodyPr wrap="square" lIns="0" tIns="0" rIns="0" bIns="0" rtlCol="0" anchor="ctr"/>
          <a:lstStyle/>
          <a:p>
            <a:pPr marL="0" indent="0">
              <a:buNone/>
            </a:pPr>
            <a:r>
              <a:rPr lang="en-US" sz="2400" b="1" dirty="0">
                <a:solidFill>
                  <a:srgbClr val="FB7185"/>
                </a:solidFill>
                <a:latin typeface="Arial" pitchFamily="34" charset="0"/>
                <a:ea typeface="Arial" pitchFamily="34" charset="-122"/>
                <a:cs typeface="Arial" pitchFamily="34" charset="-120"/>
              </a:rPr>
              <a:t>05</a:t>
            </a:r>
            <a:endParaRPr lang="en-US" sz="2400" dirty="0"/>
          </a:p>
        </p:txBody>
      </p:sp>
      <p:sp>
        <p:nvSpPr>
          <p:cNvPr id="29" name="Text 27"/>
          <p:cNvSpPr/>
          <p:nvPr/>
        </p:nvSpPr>
        <p:spPr>
          <a:xfrm>
            <a:off x="4416552" y="4270248"/>
            <a:ext cx="3383280" cy="365760"/>
          </a:xfrm>
          <a:prstGeom prst="rect">
            <a:avLst/>
          </a:prstGeom>
          <a:noFill/>
          <a:ln/>
        </p:spPr>
        <p:txBody>
          <a:bodyPr wrap="square" lIns="0" tIns="0" rIns="0" bIns="0" rtlCol="0" anchor="ctr"/>
          <a:lstStyle/>
          <a:p>
            <a:pPr marL="0" indent="0">
              <a:buNone/>
            </a:pPr>
            <a:r>
              <a:rPr lang="en-US" sz="2000" b="1" dirty="0">
                <a:solidFill>
                  <a:srgbClr val="F5F5F4"/>
                </a:solidFill>
                <a:latin typeface="Arial" pitchFamily="34" charset="0"/>
                <a:ea typeface="Arial" pitchFamily="34" charset="-122"/>
                <a:cs typeface="Arial" pitchFamily="34" charset="-120"/>
              </a:rPr>
              <a:t>Clear ownership</a:t>
            </a:r>
            <a:endParaRPr lang="en-US" sz="2000" dirty="0"/>
          </a:p>
        </p:txBody>
      </p:sp>
      <p:sp>
        <p:nvSpPr>
          <p:cNvPr id="30" name="Text 28"/>
          <p:cNvSpPr/>
          <p:nvPr/>
        </p:nvSpPr>
        <p:spPr>
          <a:xfrm>
            <a:off x="4416552" y="4727448"/>
            <a:ext cx="3383280" cy="1280160"/>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Name an accountable owner, and a Data Protection Officer where the law requires one. Train every user. Most incidents start with a person, not a firewall.</a:t>
            </a:r>
            <a:endParaRPr lang="en-US" dirty="0"/>
          </a:p>
        </p:txBody>
      </p:sp>
      <p:sp>
        <p:nvSpPr>
          <p:cNvPr id="31" name="Shape 29"/>
          <p:cNvSpPr/>
          <p:nvPr/>
        </p:nvSpPr>
        <p:spPr>
          <a:xfrm>
            <a:off x="8138160" y="3813048"/>
            <a:ext cx="3730752" cy="2359152"/>
          </a:xfrm>
          <a:prstGeom prst="roundRect">
            <a:avLst>
              <a:gd name="adj" fmla="val 3101"/>
            </a:avLst>
          </a:prstGeom>
          <a:solidFill>
            <a:srgbClr val="24242A"/>
          </a:solidFill>
          <a:ln/>
        </p:spPr>
        <p:txBody>
          <a:bodyPr/>
          <a:lstStyle/>
          <a:p>
            <a:endParaRPr lang="en-GB"/>
          </a:p>
        </p:txBody>
      </p:sp>
      <p:sp>
        <p:nvSpPr>
          <p:cNvPr id="32" name="Text 30"/>
          <p:cNvSpPr/>
          <p:nvPr/>
        </p:nvSpPr>
        <p:spPr>
          <a:xfrm>
            <a:off x="8302752" y="3959352"/>
            <a:ext cx="3383280" cy="274320"/>
          </a:xfrm>
          <a:prstGeom prst="rect">
            <a:avLst/>
          </a:prstGeom>
          <a:noFill/>
          <a:ln/>
        </p:spPr>
        <p:txBody>
          <a:bodyPr wrap="square" lIns="0" tIns="0" rIns="0" bIns="0" rtlCol="0" anchor="ctr"/>
          <a:lstStyle/>
          <a:p>
            <a:pPr marL="0" indent="0">
              <a:buNone/>
            </a:pPr>
            <a:r>
              <a:rPr lang="en-US" sz="2400" b="1" dirty="0">
                <a:solidFill>
                  <a:srgbClr val="FB7185"/>
                </a:solidFill>
                <a:latin typeface="Arial" pitchFamily="34" charset="0"/>
                <a:ea typeface="Arial" pitchFamily="34" charset="-122"/>
                <a:cs typeface="Arial" pitchFamily="34" charset="-120"/>
              </a:rPr>
              <a:t>06</a:t>
            </a:r>
            <a:endParaRPr lang="en-US" sz="2400" dirty="0"/>
          </a:p>
        </p:txBody>
      </p:sp>
      <p:sp>
        <p:nvSpPr>
          <p:cNvPr id="33" name="Text 31"/>
          <p:cNvSpPr/>
          <p:nvPr/>
        </p:nvSpPr>
        <p:spPr>
          <a:xfrm>
            <a:off x="8302752" y="4270248"/>
            <a:ext cx="3383280" cy="365760"/>
          </a:xfrm>
          <a:prstGeom prst="rect">
            <a:avLst/>
          </a:prstGeom>
          <a:noFill/>
          <a:ln/>
        </p:spPr>
        <p:txBody>
          <a:bodyPr wrap="square" lIns="0" tIns="0" rIns="0" bIns="0" rtlCol="0" anchor="ctr"/>
          <a:lstStyle/>
          <a:p>
            <a:pPr marL="0" indent="0">
              <a:buNone/>
            </a:pPr>
            <a:r>
              <a:rPr lang="en-US" sz="2000" b="1" dirty="0">
                <a:solidFill>
                  <a:srgbClr val="F5F5F4"/>
                </a:solidFill>
                <a:latin typeface="Arial" pitchFamily="34" charset="0"/>
                <a:ea typeface="Arial" pitchFamily="34" charset="-122"/>
                <a:cs typeface="Arial" pitchFamily="34" charset="-120"/>
              </a:rPr>
              <a:t>A 72-hour breach plan</a:t>
            </a:r>
            <a:endParaRPr lang="en-US" sz="2000" dirty="0"/>
          </a:p>
        </p:txBody>
      </p:sp>
      <p:sp>
        <p:nvSpPr>
          <p:cNvPr id="34" name="Text 32"/>
          <p:cNvSpPr/>
          <p:nvPr/>
        </p:nvSpPr>
        <p:spPr>
          <a:xfrm>
            <a:off x="8302752" y="4727448"/>
            <a:ext cx="3383280" cy="1280160"/>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UK GDPR expects the regulator to be told of a risky breach within 72 hours of the firm becoming aware. Practise the wording. Speed is a duty.</a:t>
            </a:r>
            <a:endParaRPr lang="en-US" dirty="0"/>
          </a:p>
        </p:txBody>
      </p:sp>
      <p:pic>
        <p:nvPicPr>
          <p:cNvPr id="37" name="Picture 36">
            <a:extLst>
              <a:ext uri="{FF2B5EF4-FFF2-40B4-BE49-F238E27FC236}">
                <a16:creationId xmlns:a16="http://schemas.microsoft.com/office/drawing/2014/main" id="{6C87CC90-DCC4-A8BC-D7BA-F0CC160731C1}"/>
              </a:ext>
            </a:extLst>
          </p:cNvPr>
          <p:cNvPicPr>
            <a:picLocks noChangeAspect="1"/>
          </p:cNvPicPr>
          <p:nvPr/>
        </p:nvPicPr>
        <p:blipFill>
          <a:blip r:embed="rId3"/>
          <a:stretch>
            <a:fillRect/>
          </a:stretch>
        </p:blipFill>
        <p:spPr>
          <a:xfrm>
            <a:off x="2736329" y="1332687"/>
            <a:ext cx="1268743" cy="845921"/>
          </a:xfrm>
          <a:prstGeom prst="rect">
            <a:avLst/>
          </a:prstGeom>
        </p:spPr>
      </p:pic>
      <p:pic>
        <p:nvPicPr>
          <p:cNvPr id="39" name="Picture 38">
            <a:extLst>
              <a:ext uri="{FF2B5EF4-FFF2-40B4-BE49-F238E27FC236}">
                <a16:creationId xmlns:a16="http://schemas.microsoft.com/office/drawing/2014/main" id="{4F1F7D7E-CDBB-E0A9-65FB-35381FBCD9E3}"/>
              </a:ext>
            </a:extLst>
          </p:cNvPr>
          <p:cNvPicPr>
            <a:picLocks noChangeAspect="1"/>
          </p:cNvPicPr>
          <p:nvPr/>
        </p:nvPicPr>
        <p:blipFill>
          <a:blip r:embed="rId4"/>
          <a:stretch>
            <a:fillRect/>
          </a:stretch>
        </p:blipFill>
        <p:spPr>
          <a:xfrm>
            <a:off x="7007290" y="1307592"/>
            <a:ext cx="947990" cy="713066"/>
          </a:xfrm>
          <a:prstGeom prst="rect">
            <a:avLst/>
          </a:prstGeom>
        </p:spPr>
      </p:pic>
      <p:pic>
        <p:nvPicPr>
          <p:cNvPr id="41" name="Picture 40">
            <a:extLst>
              <a:ext uri="{FF2B5EF4-FFF2-40B4-BE49-F238E27FC236}">
                <a16:creationId xmlns:a16="http://schemas.microsoft.com/office/drawing/2014/main" id="{700CA12C-7D06-BF97-6D24-287611902568}"/>
              </a:ext>
            </a:extLst>
          </p:cNvPr>
          <p:cNvPicPr>
            <a:picLocks noChangeAspect="1"/>
          </p:cNvPicPr>
          <p:nvPr/>
        </p:nvPicPr>
        <p:blipFill>
          <a:blip r:embed="rId5"/>
          <a:stretch>
            <a:fillRect/>
          </a:stretch>
        </p:blipFill>
        <p:spPr>
          <a:xfrm>
            <a:off x="10298196" y="1327911"/>
            <a:ext cx="1528044" cy="835401"/>
          </a:xfrm>
          <a:prstGeom prst="rect">
            <a:avLst/>
          </a:prstGeom>
        </p:spPr>
      </p:pic>
      <p:pic>
        <p:nvPicPr>
          <p:cNvPr id="43" name="Picture 42">
            <a:extLst>
              <a:ext uri="{FF2B5EF4-FFF2-40B4-BE49-F238E27FC236}">
                <a16:creationId xmlns:a16="http://schemas.microsoft.com/office/drawing/2014/main" id="{22E9B2B9-9F2D-F5EB-C3CB-93E2182B2272}"/>
              </a:ext>
            </a:extLst>
          </p:cNvPr>
          <p:cNvPicPr>
            <a:picLocks noChangeAspect="1"/>
          </p:cNvPicPr>
          <p:nvPr/>
        </p:nvPicPr>
        <p:blipFill>
          <a:blip r:embed="rId6"/>
          <a:stretch>
            <a:fillRect/>
          </a:stretch>
        </p:blipFill>
        <p:spPr>
          <a:xfrm>
            <a:off x="2923458" y="3813048"/>
            <a:ext cx="1151565" cy="877637"/>
          </a:xfrm>
          <a:prstGeom prst="rect">
            <a:avLst/>
          </a:prstGeom>
        </p:spPr>
      </p:pic>
      <p:pic>
        <p:nvPicPr>
          <p:cNvPr id="45" name="Picture 44">
            <a:extLst>
              <a:ext uri="{FF2B5EF4-FFF2-40B4-BE49-F238E27FC236}">
                <a16:creationId xmlns:a16="http://schemas.microsoft.com/office/drawing/2014/main" id="{6F4F46FF-1853-0826-19DC-1F6A58DC1C55}"/>
              </a:ext>
            </a:extLst>
          </p:cNvPr>
          <p:cNvPicPr>
            <a:picLocks noChangeAspect="1"/>
          </p:cNvPicPr>
          <p:nvPr/>
        </p:nvPicPr>
        <p:blipFill>
          <a:blip r:embed="rId7"/>
          <a:stretch>
            <a:fillRect/>
          </a:stretch>
        </p:blipFill>
        <p:spPr>
          <a:xfrm>
            <a:off x="6466934" y="3829235"/>
            <a:ext cx="1488346" cy="834205"/>
          </a:xfrm>
          <a:prstGeom prst="rect">
            <a:avLst/>
          </a:prstGeom>
        </p:spPr>
      </p:pic>
      <p:pic>
        <p:nvPicPr>
          <p:cNvPr id="47" name="Picture 46">
            <a:extLst>
              <a:ext uri="{FF2B5EF4-FFF2-40B4-BE49-F238E27FC236}">
                <a16:creationId xmlns:a16="http://schemas.microsoft.com/office/drawing/2014/main" id="{0F8A30AE-CF1C-2D97-3DA8-F40D81B2B225}"/>
              </a:ext>
            </a:extLst>
          </p:cNvPr>
          <p:cNvPicPr>
            <a:picLocks noChangeAspect="1"/>
          </p:cNvPicPr>
          <p:nvPr/>
        </p:nvPicPr>
        <p:blipFill>
          <a:blip r:embed="rId8"/>
          <a:stretch>
            <a:fillRect/>
          </a:stretch>
        </p:blipFill>
        <p:spPr>
          <a:xfrm>
            <a:off x="11010122" y="3813048"/>
            <a:ext cx="831358" cy="877637"/>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141416"/>
          </a:solidFill>
          <a:ln/>
        </p:spPr>
        <p:txBody>
          <a:bodyPr/>
          <a:lstStyle/>
          <a:p>
            <a:endParaRPr lang="en-GB"/>
          </a:p>
        </p:txBody>
      </p:sp>
      <p:sp>
        <p:nvSpPr>
          <p:cNvPr id="3" name="Shape 1"/>
          <p:cNvSpPr/>
          <p:nvPr/>
        </p:nvSpPr>
        <p:spPr>
          <a:xfrm>
            <a:off x="0" y="0"/>
            <a:ext cx="12191695" cy="384048"/>
          </a:xfrm>
          <a:prstGeom prst="rect">
            <a:avLst/>
          </a:prstGeom>
          <a:solidFill>
            <a:srgbClr val="1A1A1E"/>
          </a:solidFill>
          <a:ln/>
        </p:spPr>
        <p:txBody>
          <a:bodyPr/>
          <a:lstStyle/>
          <a:p>
            <a:endParaRPr lang="en-GB"/>
          </a:p>
        </p:txBody>
      </p:sp>
      <p:sp>
        <p:nvSpPr>
          <p:cNvPr id="4" name="Shape 2"/>
          <p:cNvSpPr/>
          <p:nvPr/>
        </p:nvSpPr>
        <p:spPr>
          <a:xfrm>
            <a:off x="0" y="384048"/>
            <a:ext cx="12191695" cy="54864"/>
          </a:xfrm>
          <a:prstGeom prst="rect">
            <a:avLst/>
          </a:prstGeom>
          <a:solidFill>
            <a:srgbClr val="E11D48"/>
          </a:solidFill>
          <a:ln/>
        </p:spPr>
        <p:txBody>
          <a:bodyPr/>
          <a:lstStyle/>
          <a:p>
            <a:endParaRPr lang="en-GB"/>
          </a:p>
        </p:txBody>
      </p:sp>
      <p:sp>
        <p:nvSpPr>
          <p:cNvPr id="5" name="Text 3"/>
          <p:cNvSpPr/>
          <p:nvPr/>
        </p:nvSpPr>
        <p:spPr>
          <a:xfrm>
            <a:off x="365760" y="0"/>
            <a:ext cx="11430000" cy="384048"/>
          </a:xfrm>
          <a:prstGeom prst="rect">
            <a:avLst/>
          </a:prstGeom>
          <a:noFill/>
          <a:ln/>
        </p:spPr>
        <p:txBody>
          <a:bodyPr wrap="square" lIns="0" tIns="0" rIns="0" bIns="0" rtlCol="0" anchor="ctr"/>
          <a:lstStyle/>
          <a:p>
            <a:pPr marL="0" indent="0" algn="ctr">
              <a:buNone/>
            </a:pPr>
            <a:r>
              <a:rPr lang="en-US" sz="3200" dirty="0">
                <a:solidFill>
                  <a:srgbClr val="F5F5F4"/>
                </a:solidFill>
                <a:latin typeface="Arial" pitchFamily="34" charset="0"/>
                <a:ea typeface="Arial" pitchFamily="34" charset="-122"/>
                <a:cs typeface="Arial" pitchFamily="34" charset="-120"/>
              </a:rPr>
              <a:t>ETHICAL CONSIDERATIONS</a:t>
            </a:r>
            <a:endParaRPr lang="en-US" sz="3200" dirty="0"/>
          </a:p>
        </p:txBody>
      </p:sp>
      <p:sp>
        <p:nvSpPr>
          <p:cNvPr id="6" name="Shape 4"/>
          <p:cNvSpPr/>
          <p:nvPr/>
        </p:nvSpPr>
        <p:spPr>
          <a:xfrm>
            <a:off x="0" y="6601968"/>
            <a:ext cx="12191695" cy="256032"/>
          </a:xfrm>
          <a:prstGeom prst="rect">
            <a:avLst/>
          </a:prstGeom>
          <a:solidFill>
            <a:srgbClr val="1A1A1E"/>
          </a:solidFill>
          <a:ln/>
        </p:spPr>
        <p:txBody>
          <a:bodyPr/>
          <a:lstStyle/>
          <a:p>
            <a:endParaRPr lang="en-GB"/>
          </a:p>
        </p:txBody>
      </p:sp>
      <p:sp>
        <p:nvSpPr>
          <p:cNvPr id="7" name="Text 5"/>
          <p:cNvSpPr/>
          <p:nvPr/>
        </p:nvSpPr>
        <p:spPr>
          <a:xfrm>
            <a:off x="347472" y="6601968"/>
            <a:ext cx="7680960" cy="256032"/>
          </a:xfrm>
          <a:prstGeom prst="rect">
            <a:avLst/>
          </a:prstGeom>
          <a:noFill/>
          <a:ln/>
        </p:spPr>
        <p:txBody>
          <a:bodyPr wrap="square" lIns="0" tIns="0" rIns="0" bIns="0" rtlCol="0" anchor="ctr"/>
          <a:lstStyle/>
          <a:p>
            <a:pPr marL="0" indent="0">
              <a:buNone/>
            </a:pPr>
            <a:endParaRPr lang="en-US" sz="1000" dirty="0"/>
          </a:p>
        </p:txBody>
      </p:sp>
      <p:sp>
        <p:nvSpPr>
          <p:cNvPr id="8" name="Text 6"/>
          <p:cNvSpPr/>
          <p:nvPr/>
        </p:nvSpPr>
        <p:spPr>
          <a:xfrm>
            <a:off x="7863840" y="6601968"/>
            <a:ext cx="3977640" cy="256032"/>
          </a:xfrm>
          <a:prstGeom prst="rect">
            <a:avLst/>
          </a:prstGeom>
          <a:noFill/>
          <a:ln/>
        </p:spPr>
        <p:txBody>
          <a:bodyPr wrap="square" lIns="0" tIns="0" rIns="0" bIns="0" rtlCol="0" anchor="ctr"/>
          <a:lstStyle/>
          <a:p>
            <a:pPr marL="0" indent="0" algn="r">
              <a:buNone/>
            </a:pPr>
            <a:r>
              <a:rPr lang="en-US" sz="1000" dirty="0">
                <a:solidFill>
                  <a:srgbClr val="FB7185"/>
                </a:solidFill>
                <a:latin typeface="Arial" pitchFamily="34" charset="0"/>
                <a:ea typeface="Arial" pitchFamily="34" charset="-122"/>
                <a:cs typeface="Arial" pitchFamily="34" charset="-120"/>
              </a:rPr>
              <a:t>Alex Valentin Ismail   ·   11  /  16</a:t>
            </a:r>
            <a:endParaRPr lang="en-US" sz="1000" dirty="0"/>
          </a:p>
        </p:txBody>
      </p:sp>
      <p:sp>
        <p:nvSpPr>
          <p:cNvPr id="9" name="Text 7"/>
          <p:cNvSpPr/>
          <p:nvPr/>
        </p:nvSpPr>
        <p:spPr>
          <a:xfrm>
            <a:off x="365760" y="512064"/>
            <a:ext cx="10972800" cy="365760"/>
          </a:xfrm>
          <a:prstGeom prst="rect">
            <a:avLst/>
          </a:prstGeom>
          <a:noFill/>
          <a:ln/>
        </p:spPr>
        <p:txBody>
          <a:bodyPr wrap="square" lIns="0" tIns="0" rIns="0" bIns="0" rtlCol="0" anchor="ctr"/>
          <a:lstStyle/>
          <a:p>
            <a:pPr marL="0" indent="0">
              <a:buNone/>
            </a:pPr>
            <a:r>
              <a:rPr lang="en-US" sz="2800" b="1" dirty="0">
                <a:solidFill>
                  <a:srgbClr val="F5F5F4"/>
                </a:solidFill>
                <a:latin typeface="Arial" pitchFamily="34" charset="0"/>
                <a:ea typeface="Arial" pitchFamily="34" charset="-122"/>
                <a:cs typeface="Arial" pitchFamily="34" charset="-120"/>
              </a:rPr>
              <a:t>The trade-off is the analysis, not a slogan</a:t>
            </a:r>
            <a:endParaRPr lang="en-US" sz="2800" dirty="0"/>
          </a:p>
        </p:txBody>
      </p:sp>
      <p:sp>
        <p:nvSpPr>
          <p:cNvPr id="10" name="Shape 8"/>
          <p:cNvSpPr/>
          <p:nvPr/>
        </p:nvSpPr>
        <p:spPr>
          <a:xfrm>
            <a:off x="365760" y="1051560"/>
            <a:ext cx="11430000" cy="1298448"/>
          </a:xfrm>
          <a:prstGeom prst="roundRect">
            <a:avLst>
              <a:gd name="adj" fmla="val 5634"/>
            </a:avLst>
          </a:prstGeom>
          <a:solidFill>
            <a:srgbClr val="24242A"/>
          </a:solidFill>
          <a:ln/>
        </p:spPr>
        <p:txBody>
          <a:bodyPr/>
          <a:lstStyle/>
          <a:p>
            <a:endParaRPr lang="en-GB"/>
          </a:p>
        </p:txBody>
      </p:sp>
      <p:sp>
        <p:nvSpPr>
          <p:cNvPr id="11" name="Shape 9"/>
          <p:cNvSpPr/>
          <p:nvPr/>
        </p:nvSpPr>
        <p:spPr>
          <a:xfrm>
            <a:off x="365760" y="1051560"/>
            <a:ext cx="73152" cy="1298448"/>
          </a:xfrm>
          <a:prstGeom prst="rect">
            <a:avLst/>
          </a:prstGeom>
          <a:solidFill>
            <a:srgbClr val="E11D48"/>
          </a:solidFill>
          <a:ln/>
        </p:spPr>
        <p:txBody>
          <a:bodyPr/>
          <a:lstStyle/>
          <a:p>
            <a:endParaRPr lang="en-GB"/>
          </a:p>
        </p:txBody>
      </p:sp>
      <p:sp>
        <p:nvSpPr>
          <p:cNvPr id="12" name="Text 10"/>
          <p:cNvSpPr/>
          <p:nvPr/>
        </p:nvSpPr>
        <p:spPr>
          <a:xfrm>
            <a:off x="640080" y="1161288"/>
            <a:ext cx="10881360" cy="292608"/>
          </a:xfrm>
          <a:prstGeom prst="rect">
            <a:avLst/>
          </a:prstGeom>
          <a:noFill/>
          <a:ln/>
        </p:spPr>
        <p:txBody>
          <a:bodyPr wrap="square" lIns="0" tIns="0" rIns="0" bIns="0" rtlCol="0" anchor="ctr"/>
          <a:lstStyle/>
          <a:p>
            <a:pPr marL="0" indent="0">
              <a:buNone/>
            </a:pPr>
            <a:r>
              <a:rPr lang="en-US" sz="2000" b="1" dirty="0">
                <a:solidFill>
                  <a:srgbClr val="F5F5F4"/>
                </a:solidFill>
                <a:latin typeface="Arial" pitchFamily="34" charset="0"/>
                <a:ea typeface="Arial" pitchFamily="34" charset="-122"/>
                <a:cs typeface="Arial" pitchFamily="34" charset="-120"/>
              </a:rPr>
              <a:t>Personalisation  vs  privacy</a:t>
            </a:r>
            <a:endParaRPr lang="en-US" sz="2000" dirty="0"/>
          </a:p>
        </p:txBody>
      </p:sp>
      <p:sp>
        <p:nvSpPr>
          <p:cNvPr id="13" name="Text 11"/>
          <p:cNvSpPr/>
          <p:nvPr/>
        </p:nvSpPr>
        <p:spPr>
          <a:xfrm>
            <a:off x="640080" y="1508760"/>
            <a:ext cx="10881360" cy="713232"/>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Clubcard-style offers need purchase history. That history is intimate. The lawful path is a clear purpose, an easy opt-out and no secondary use the customer was not told about (Humby, Hunt and Phillips, 2008).</a:t>
            </a:r>
            <a:endParaRPr lang="en-US" dirty="0"/>
          </a:p>
        </p:txBody>
      </p:sp>
      <p:sp>
        <p:nvSpPr>
          <p:cNvPr id="14" name="Shape 12"/>
          <p:cNvSpPr/>
          <p:nvPr/>
        </p:nvSpPr>
        <p:spPr>
          <a:xfrm>
            <a:off x="365760" y="2468880"/>
            <a:ext cx="11430000" cy="1298448"/>
          </a:xfrm>
          <a:prstGeom prst="roundRect">
            <a:avLst>
              <a:gd name="adj" fmla="val 5634"/>
            </a:avLst>
          </a:prstGeom>
          <a:solidFill>
            <a:srgbClr val="24242A"/>
          </a:solidFill>
          <a:ln/>
        </p:spPr>
        <p:txBody>
          <a:bodyPr/>
          <a:lstStyle/>
          <a:p>
            <a:endParaRPr lang="en-GB"/>
          </a:p>
        </p:txBody>
      </p:sp>
      <p:sp>
        <p:nvSpPr>
          <p:cNvPr id="15" name="Shape 13"/>
          <p:cNvSpPr/>
          <p:nvPr/>
        </p:nvSpPr>
        <p:spPr>
          <a:xfrm>
            <a:off x="365760" y="2468880"/>
            <a:ext cx="73152" cy="1298448"/>
          </a:xfrm>
          <a:prstGeom prst="rect">
            <a:avLst/>
          </a:prstGeom>
          <a:solidFill>
            <a:srgbClr val="E11D48"/>
          </a:solidFill>
          <a:ln/>
        </p:spPr>
        <p:txBody>
          <a:bodyPr/>
          <a:lstStyle/>
          <a:p>
            <a:endParaRPr lang="en-GB"/>
          </a:p>
        </p:txBody>
      </p:sp>
      <p:sp>
        <p:nvSpPr>
          <p:cNvPr id="16" name="Text 14"/>
          <p:cNvSpPr/>
          <p:nvPr/>
        </p:nvSpPr>
        <p:spPr>
          <a:xfrm>
            <a:off x="640080" y="2578608"/>
            <a:ext cx="10881360" cy="292608"/>
          </a:xfrm>
          <a:prstGeom prst="rect">
            <a:avLst/>
          </a:prstGeom>
          <a:noFill/>
          <a:ln/>
        </p:spPr>
        <p:txBody>
          <a:bodyPr wrap="square" lIns="0" tIns="0" rIns="0" bIns="0" rtlCol="0" anchor="ctr"/>
          <a:lstStyle/>
          <a:p>
            <a:pPr marL="0" indent="0">
              <a:buNone/>
            </a:pPr>
            <a:r>
              <a:rPr lang="en-US" sz="2000" b="1" dirty="0">
                <a:solidFill>
                  <a:srgbClr val="F5F5F4"/>
                </a:solidFill>
                <a:latin typeface="Arial" pitchFamily="34" charset="0"/>
                <a:ea typeface="Arial" pitchFamily="34" charset="-122"/>
                <a:cs typeface="Arial" pitchFamily="34" charset="-120"/>
              </a:rPr>
              <a:t>Control  vs  trust</a:t>
            </a:r>
            <a:endParaRPr lang="en-US" sz="2000" dirty="0"/>
          </a:p>
        </p:txBody>
      </p:sp>
      <p:sp>
        <p:nvSpPr>
          <p:cNvPr id="17" name="Text 15"/>
          <p:cNvSpPr/>
          <p:nvPr/>
        </p:nvSpPr>
        <p:spPr>
          <a:xfrm>
            <a:off x="640080" y="2926080"/>
            <a:ext cx="10881360" cy="713232"/>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Monitoring can cut idle time and fraud. It can also cut discretionary effort. ICO guidance expects necessity and proportionality, not a dashboard of every keystroke (ICO, 2023).</a:t>
            </a:r>
            <a:endParaRPr lang="en-US" dirty="0"/>
          </a:p>
        </p:txBody>
      </p:sp>
      <p:sp>
        <p:nvSpPr>
          <p:cNvPr id="18" name="Shape 16"/>
          <p:cNvSpPr/>
          <p:nvPr/>
        </p:nvSpPr>
        <p:spPr>
          <a:xfrm>
            <a:off x="365760" y="3886200"/>
            <a:ext cx="11430000" cy="1298448"/>
          </a:xfrm>
          <a:prstGeom prst="roundRect">
            <a:avLst>
              <a:gd name="adj" fmla="val 5634"/>
            </a:avLst>
          </a:prstGeom>
          <a:solidFill>
            <a:srgbClr val="24242A"/>
          </a:solidFill>
          <a:ln/>
        </p:spPr>
        <p:txBody>
          <a:bodyPr/>
          <a:lstStyle/>
          <a:p>
            <a:endParaRPr lang="en-GB"/>
          </a:p>
        </p:txBody>
      </p:sp>
      <p:sp>
        <p:nvSpPr>
          <p:cNvPr id="19" name="Shape 17"/>
          <p:cNvSpPr/>
          <p:nvPr/>
        </p:nvSpPr>
        <p:spPr>
          <a:xfrm>
            <a:off x="365760" y="3886200"/>
            <a:ext cx="73152" cy="1298448"/>
          </a:xfrm>
          <a:prstGeom prst="rect">
            <a:avLst/>
          </a:prstGeom>
          <a:solidFill>
            <a:srgbClr val="E11D48"/>
          </a:solidFill>
          <a:ln/>
        </p:spPr>
        <p:txBody>
          <a:bodyPr/>
          <a:lstStyle/>
          <a:p>
            <a:endParaRPr lang="en-GB"/>
          </a:p>
        </p:txBody>
      </p:sp>
      <p:sp>
        <p:nvSpPr>
          <p:cNvPr id="20" name="Text 18"/>
          <p:cNvSpPr/>
          <p:nvPr/>
        </p:nvSpPr>
        <p:spPr>
          <a:xfrm>
            <a:off x="640080" y="3995928"/>
            <a:ext cx="10881360" cy="292608"/>
          </a:xfrm>
          <a:prstGeom prst="rect">
            <a:avLst/>
          </a:prstGeom>
          <a:noFill/>
          <a:ln/>
        </p:spPr>
        <p:txBody>
          <a:bodyPr wrap="square" lIns="0" tIns="0" rIns="0" bIns="0" rtlCol="0" anchor="ctr"/>
          <a:lstStyle/>
          <a:p>
            <a:pPr marL="0" indent="0">
              <a:buNone/>
            </a:pPr>
            <a:r>
              <a:rPr lang="en-US" sz="2000" b="1" dirty="0">
                <a:solidFill>
                  <a:srgbClr val="F5F5F4"/>
                </a:solidFill>
                <a:latin typeface="Arial" pitchFamily="34" charset="0"/>
                <a:ea typeface="Arial" pitchFamily="34" charset="-122"/>
                <a:cs typeface="Arial" pitchFamily="34" charset="-120"/>
              </a:rPr>
              <a:t>Speed  vs  accountability</a:t>
            </a:r>
            <a:endParaRPr lang="en-US" sz="2000" dirty="0"/>
          </a:p>
        </p:txBody>
      </p:sp>
      <p:sp>
        <p:nvSpPr>
          <p:cNvPr id="21" name="Text 19"/>
          <p:cNvSpPr/>
          <p:nvPr/>
        </p:nvSpPr>
        <p:spPr>
          <a:xfrm>
            <a:off x="640080" y="4343400"/>
            <a:ext cx="10881360" cy="713232"/>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An automated score is fast. It is also unclear. Amazon’s tool looked efficient until someone asked who it was rejecting (Dastin, 2018). A human override is slower, and it is the point.</a:t>
            </a:r>
            <a:endParaRPr lang="en-US" dirty="0"/>
          </a:p>
        </p:txBody>
      </p:sp>
      <p:sp>
        <p:nvSpPr>
          <p:cNvPr id="22" name="Shape 20"/>
          <p:cNvSpPr/>
          <p:nvPr/>
        </p:nvSpPr>
        <p:spPr>
          <a:xfrm>
            <a:off x="365760" y="5349240"/>
            <a:ext cx="11430000" cy="1051560"/>
          </a:xfrm>
          <a:prstGeom prst="roundRect">
            <a:avLst>
              <a:gd name="adj" fmla="val 6957"/>
            </a:avLst>
          </a:prstGeom>
          <a:solidFill>
            <a:srgbClr val="1A1A1E"/>
          </a:solidFill>
          <a:ln/>
        </p:spPr>
        <p:txBody>
          <a:bodyPr/>
          <a:lstStyle/>
          <a:p>
            <a:endParaRPr lang="en-GB"/>
          </a:p>
        </p:txBody>
      </p:sp>
      <p:sp>
        <p:nvSpPr>
          <p:cNvPr id="23" name="Text 21"/>
          <p:cNvSpPr/>
          <p:nvPr/>
        </p:nvSpPr>
        <p:spPr>
          <a:xfrm>
            <a:off x="566928" y="5486400"/>
            <a:ext cx="11018520" cy="777240"/>
          </a:xfrm>
          <a:prstGeom prst="rect">
            <a:avLst/>
          </a:prstGeom>
          <a:noFill/>
          <a:ln/>
        </p:spPr>
        <p:txBody>
          <a:bodyPr wrap="square" lIns="0" tIns="0" rIns="0" bIns="0" rtlCol="0" anchor="ctr"/>
          <a:lstStyle/>
          <a:p>
            <a:pPr marL="0" indent="0">
              <a:buNone/>
            </a:pPr>
            <a:r>
              <a:rPr lang="en-US" dirty="0">
                <a:solidFill>
                  <a:srgbClr val="FFFFFF"/>
                </a:solidFill>
                <a:latin typeface="Arial" pitchFamily="34" charset="0"/>
                <a:ea typeface="Arial" pitchFamily="34" charset="-122"/>
                <a:cs typeface="Arial" pitchFamily="34" charset="-120"/>
              </a:rPr>
              <a:t>Position for the client.  Ethics is a performance control. A fine is smaller than lost trust, and a biased model is a bad decision dressed as software. The next three cases show both the upside and the failure.</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Shape 0"/>
          <p:cNvSpPr/>
          <p:nvPr/>
        </p:nvSpPr>
        <p:spPr>
          <a:xfrm>
            <a:off x="305" y="18662"/>
            <a:ext cx="12191695" cy="6858000"/>
          </a:xfrm>
          <a:prstGeom prst="rect">
            <a:avLst/>
          </a:prstGeom>
          <a:solidFill>
            <a:srgbClr val="141416"/>
          </a:solidFill>
          <a:ln/>
        </p:spPr>
        <p:txBody>
          <a:bodyPr/>
          <a:lstStyle/>
          <a:p>
            <a:endParaRPr lang="en-GB"/>
          </a:p>
        </p:txBody>
      </p:sp>
      <p:sp>
        <p:nvSpPr>
          <p:cNvPr id="3" name="Shape 1"/>
          <p:cNvSpPr/>
          <p:nvPr/>
        </p:nvSpPr>
        <p:spPr>
          <a:xfrm>
            <a:off x="0" y="0"/>
            <a:ext cx="12191695" cy="384048"/>
          </a:xfrm>
          <a:prstGeom prst="rect">
            <a:avLst/>
          </a:prstGeom>
          <a:solidFill>
            <a:srgbClr val="1A1A1E"/>
          </a:solidFill>
          <a:ln/>
        </p:spPr>
        <p:txBody>
          <a:bodyPr/>
          <a:lstStyle/>
          <a:p>
            <a:endParaRPr lang="en-GB"/>
          </a:p>
        </p:txBody>
      </p:sp>
      <p:sp>
        <p:nvSpPr>
          <p:cNvPr id="4" name="Shape 2"/>
          <p:cNvSpPr/>
          <p:nvPr/>
        </p:nvSpPr>
        <p:spPr>
          <a:xfrm>
            <a:off x="0" y="384048"/>
            <a:ext cx="12191695" cy="54864"/>
          </a:xfrm>
          <a:prstGeom prst="rect">
            <a:avLst/>
          </a:prstGeom>
          <a:solidFill>
            <a:srgbClr val="E11D48"/>
          </a:solidFill>
          <a:ln/>
        </p:spPr>
        <p:txBody>
          <a:bodyPr/>
          <a:lstStyle/>
          <a:p>
            <a:endParaRPr lang="en-GB"/>
          </a:p>
        </p:txBody>
      </p:sp>
      <p:sp>
        <p:nvSpPr>
          <p:cNvPr id="5" name="Text 3"/>
          <p:cNvSpPr/>
          <p:nvPr/>
        </p:nvSpPr>
        <p:spPr>
          <a:xfrm>
            <a:off x="365760" y="0"/>
            <a:ext cx="11430000" cy="384048"/>
          </a:xfrm>
          <a:prstGeom prst="rect">
            <a:avLst/>
          </a:prstGeom>
          <a:noFill/>
          <a:ln/>
        </p:spPr>
        <p:txBody>
          <a:bodyPr wrap="square" lIns="0" tIns="0" rIns="0" bIns="0" rtlCol="0" anchor="ctr"/>
          <a:lstStyle/>
          <a:p>
            <a:pPr marL="0" indent="0" algn="ctr">
              <a:buNone/>
            </a:pPr>
            <a:r>
              <a:rPr lang="en-US" sz="3200" dirty="0">
                <a:solidFill>
                  <a:srgbClr val="F5F5F4"/>
                </a:solidFill>
                <a:latin typeface="Arial" pitchFamily="34" charset="0"/>
                <a:ea typeface="Arial" pitchFamily="34" charset="-122"/>
                <a:cs typeface="Arial" pitchFamily="34" charset="-120"/>
              </a:rPr>
              <a:t>REAL-WORLD CASE STUDIES</a:t>
            </a:r>
            <a:endParaRPr lang="en-US" sz="3200" dirty="0"/>
          </a:p>
        </p:txBody>
      </p:sp>
      <p:sp>
        <p:nvSpPr>
          <p:cNvPr id="6" name="Shape 4"/>
          <p:cNvSpPr/>
          <p:nvPr/>
        </p:nvSpPr>
        <p:spPr>
          <a:xfrm>
            <a:off x="0" y="6601968"/>
            <a:ext cx="12191695" cy="256032"/>
          </a:xfrm>
          <a:prstGeom prst="rect">
            <a:avLst/>
          </a:prstGeom>
          <a:solidFill>
            <a:srgbClr val="1A1A1E"/>
          </a:solidFill>
          <a:ln/>
        </p:spPr>
        <p:txBody>
          <a:bodyPr/>
          <a:lstStyle/>
          <a:p>
            <a:endParaRPr lang="en-GB"/>
          </a:p>
        </p:txBody>
      </p:sp>
      <p:sp>
        <p:nvSpPr>
          <p:cNvPr id="7" name="Text 5"/>
          <p:cNvSpPr/>
          <p:nvPr/>
        </p:nvSpPr>
        <p:spPr>
          <a:xfrm>
            <a:off x="347472" y="6601968"/>
            <a:ext cx="7680960" cy="256032"/>
          </a:xfrm>
          <a:prstGeom prst="rect">
            <a:avLst/>
          </a:prstGeom>
          <a:noFill/>
          <a:ln/>
        </p:spPr>
        <p:txBody>
          <a:bodyPr wrap="square" lIns="0" tIns="0" rIns="0" bIns="0" rtlCol="0" anchor="ctr"/>
          <a:lstStyle/>
          <a:p>
            <a:pPr marL="0" indent="0">
              <a:buNone/>
            </a:pPr>
            <a:endParaRPr lang="en-US" sz="1000" dirty="0"/>
          </a:p>
        </p:txBody>
      </p:sp>
      <p:sp>
        <p:nvSpPr>
          <p:cNvPr id="8" name="Text 6"/>
          <p:cNvSpPr/>
          <p:nvPr/>
        </p:nvSpPr>
        <p:spPr>
          <a:xfrm>
            <a:off x="7863840" y="6601968"/>
            <a:ext cx="3977640" cy="256032"/>
          </a:xfrm>
          <a:prstGeom prst="rect">
            <a:avLst/>
          </a:prstGeom>
          <a:noFill/>
          <a:ln/>
        </p:spPr>
        <p:txBody>
          <a:bodyPr wrap="square" lIns="0" tIns="0" rIns="0" bIns="0" rtlCol="0" anchor="ctr"/>
          <a:lstStyle/>
          <a:p>
            <a:pPr marL="0" indent="0" algn="r">
              <a:buNone/>
            </a:pPr>
            <a:r>
              <a:rPr lang="en-US" sz="1000" dirty="0">
                <a:solidFill>
                  <a:srgbClr val="FB7185"/>
                </a:solidFill>
                <a:latin typeface="Arial" pitchFamily="34" charset="0"/>
                <a:ea typeface="Arial" pitchFamily="34" charset="-122"/>
                <a:cs typeface="Arial" pitchFamily="34" charset="-120"/>
              </a:rPr>
              <a:t>Ryan Rehman   ·   12  /  16</a:t>
            </a:r>
            <a:endParaRPr lang="en-US" sz="1000" dirty="0"/>
          </a:p>
        </p:txBody>
      </p:sp>
      <p:sp>
        <p:nvSpPr>
          <p:cNvPr id="9" name="Text 7"/>
          <p:cNvSpPr/>
          <p:nvPr/>
        </p:nvSpPr>
        <p:spPr>
          <a:xfrm>
            <a:off x="365760" y="512064"/>
            <a:ext cx="10972800" cy="347472"/>
          </a:xfrm>
          <a:prstGeom prst="rect">
            <a:avLst/>
          </a:prstGeom>
          <a:noFill/>
          <a:ln/>
        </p:spPr>
        <p:txBody>
          <a:bodyPr wrap="square" lIns="0" tIns="0" rIns="0" bIns="0" rtlCol="0" anchor="ctr"/>
          <a:lstStyle/>
          <a:p>
            <a:pPr marL="0" indent="0">
              <a:buNone/>
            </a:pPr>
            <a:r>
              <a:rPr lang="en-US" sz="2800" b="1" dirty="0">
                <a:solidFill>
                  <a:srgbClr val="F5F5F4"/>
                </a:solidFill>
                <a:latin typeface="Arial" pitchFamily="34" charset="0"/>
                <a:ea typeface="Arial" pitchFamily="34" charset="-122"/>
                <a:cs typeface="Arial" pitchFamily="34" charset="-120"/>
              </a:rPr>
              <a:t>Tesco Clubcard  - customer insight as a system</a:t>
            </a:r>
            <a:endParaRPr lang="en-US" sz="2800" dirty="0"/>
          </a:p>
        </p:txBody>
      </p:sp>
      <p:pic>
        <p:nvPicPr>
          <p:cNvPr id="10" name="Image 0" descr="/workspace/artifacts/searched_images/MkhZf.jpg"/>
          <p:cNvPicPr>
            <a:picLocks noChangeAspect="1"/>
          </p:cNvPicPr>
          <p:nvPr/>
        </p:nvPicPr>
        <p:blipFill>
          <a:blip r:embed="rId3"/>
          <a:srcRect/>
          <a:stretch/>
        </p:blipFill>
        <p:spPr>
          <a:xfrm>
            <a:off x="365760" y="1024128"/>
            <a:ext cx="4709160" cy="4160520"/>
          </a:xfrm>
          <a:prstGeom prst="rect">
            <a:avLst/>
          </a:prstGeom>
        </p:spPr>
      </p:pic>
      <p:sp>
        <p:nvSpPr>
          <p:cNvPr id="11" name="Shape 8"/>
          <p:cNvSpPr/>
          <p:nvPr/>
        </p:nvSpPr>
        <p:spPr>
          <a:xfrm>
            <a:off x="365760" y="4526280"/>
            <a:ext cx="4709160" cy="658368"/>
          </a:xfrm>
          <a:prstGeom prst="rect">
            <a:avLst/>
          </a:prstGeom>
          <a:solidFill>
            <a:srgbClr val="1A1A1E"/>
          </a:solidFill>
          <a:ln/>
        </p:spPr>
        <p:txBody>
          <a:bodyPr/>
          <a:lstStyle/>
          <a:p>
            <a:endParaRPr lang="en-GB"/>
          </a:p>
        </p:txBody>
      </p:sp>
      <p:sp>
        <p:nvSpPr>
          <p:cNvPr id="12" name="Text 9"/>
          <p:cNvSpPr/>
          <p:nvPr/>
        </p:nvSpPr>
        <p:spPr>
          <a:xfrm>
            <a:off x="502920" y="4617720"/>
            <a:ext cx="4434840" cy="475488"/>
          </a:xfrm>
          <a:prstGeom prst="rect">
            <a:avLst/>
          </a:prstGeom>
          <a:noFill/>
          <a:ln/>
        </p:spPr>
        <p:txBody>
          <a:bodyPr wrap="square" lIns="0" tIns="0" rIns="0" bIns="0" rtlCol="0" anchor="ctr"/>
          <a:lstStyle/>
          <a:p>
            <a:pPr marL="0" indent="0">
              <a:buNone/>
            </a:pPr>
            <a:r>
              <a:rPr lang="en-US" sz="2000" dirty="0">
                <a:solidFill>
                  <a:srgbClr val="FFFFFF"/>
                </a:solidFill>
                <a:latin typeface="Arial" pitchFamily="34" charset="0"/>
                <a:ea typeface="Arial" pitchFamily="34" charset="-122"/>
                <a:cs typeface="Arial" pitchFamily="34" charset="-120"/>
              </a:rPr>
              <a:t>A till receipt became a customer record, not only a sale.</a:t>
            </a:r>
            <a:endParaRPr lang="en-US" sz="2000" dirty="0"/>
          </a:p>
        </p:txBody>
      </p:sp>
      <p:sp>
        <p:nvSpPr>
          <p:cNvPr id="13" name="Text 10"/>
          <p:cNvSpPr/>
          <p:nvPr/>
        </p:nvSpPr>
        <p:spPr>
          <a:xfrm>
            <a:off x="5303520" y="1098120"/>
            <a:ext cx="6492240" cy="219456"/>
          </a:xfrm>
          <a:prstGeom prst="rect">
            <a:avLst/>
          </a:prstGeom>
          <a:noFill/>
          <a:ln/>
        </p:spPr>
        <p:txBody>
          <a:bodyPr wrap="square" lIns="0" tIns="0" rIns="0" bIns="0" rtlCol="0" anchor="ctr"/>
          <a:lstStyle/>
          <a:p>
            <a:pPr marL="0" indent="0">
              <a:buNone/>
            </a:pPr>
            <a:r>
              <a:rPr lang="en-US" sz="2000" b="1" dirty="0">
                <a:solidFill>
                  <a:srgbClr val="E11D48"/>
                </a:solidFill>
                <a:latin typeface="Arial" pitchFamily="34" charset="0"/>
                <a:ea typeface="Arial" pitchFamily="34" charset="-122"/>
                <a:cs typeface="Arial" pitchFamily="34" charset="-120"/>
              </a:rPr>
              <a:t>WHAT THEY BUILT</a:t>
            </a:r>
            <a:endParaRPr lang="en-US" sz="2000" dirty="0"/>
          </a:p>
        </p:txBody>
      </p:sp>
      <p:sp>
        <p:nvSpPr>
          <p:cNvPr id="14" name="Text 11"/>
          <p:cNvSpPr/>
          <p:nvPr/>
        </p:nvSpPr>
        <p:spPr>
          <a:xfrm>
            <a:off x="5303520" y="1354713"/>
            <a:ext cx="6492240" cy="960120"/>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Clubcard launched nationally in 1995 with dunnhumby. Each basket was linked to a household, so offers could follow behaviour rather than a blanket discount (Humby, Hunt and Phillips, 2008).</a:t>
            </a:r>
            <a:endParaRPr lang="en-US" dirty="0"/>
          </a:p>
        </p:txBody>
      </p:sp>
      <p:sp>
        <p:nvSpPr>
          <p:cNvPr id="15" name="Text 12"/>
          <p:cNvSpPr/>
          <p:nvPr/>
        </p:nvSpPr>
        <p:spPr>
          <a:xfrm>
            <a:off x="5303520" y="2536061"/>
            <a:ext cx="6492240" cy="219456"/>
          </a:xfrm>
          <a:prstGeom prst="rect">
            <a:avLst/>
          </a:prstGeom>
          <a:noFill/>
          <a:ln/>
        </p:spPr>
        <p:txBody>
          <a:bodyPr wrap="square" lIns="0" tIns="0" rIns="0" bIns="0" rtlCol="0" anchor="ctr"/>
          <a:lstStyle/>
          <a:p>
            <a:pPr marL="0" indent="0">
              <a:buNone/>
            </a:pPr>
            <a:r>
              <a:rPr lang="en-US" sz="2000" b="1" dirty="0">
                <a:solidFill>
                  <a:srgbClr val="E11D48"/>
                </a:solidFill>
                <a:latin typeface="Arial" pitchFamily="34" charset="0"/>
                <a:ea typeface="Arial" pitchFamily="34" charset="-122"/>
                <a:cs typeface="Arial" pitchFamily="34" charset="-120"/>
              </a:rPr>
              <a:t>THE PROBLEM</a:t>
            </a:r>
            <a:endParaRPr lang="en-US" sz="2000" dirty="0"/>
          </a:p>
        </p:txBody>
      </p:sp>
      <p:sp>
        <p:nvSpPr>
          <p:cNvPr id="16" name="Text 13"/>
          <p:cNvSpPr/>
          <p:nvPr/>
        </p:nvSpPr>
        <p:spPr>
          <a:xfrm>
            <a:off x="5334000" y="2665382"/>
            <a:ext cx="6492240" cy="960120"/>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Rivals said personal offers could not work on grocery margins. Data volume and the cost of rewards had to be proved, not asserted.</a:t>
            </a:r>
            <a:endParaRPr lang="en-US" dirty="0"/>
          </a:p>
        </p:txBody>
      </p:sp>
      <p:sp>
        <p:nvSpPr>
          <p:cNvPr id="17" name="Text 14"/>
          <p:cNvSpPr/>
          <p:nvPr/>
        </p:nvSpPr>
        <p:spPr>
          <a:xfrm>
            <a:off x="5303520" y="3704254"/>
            <a:ext cx="6492240" cy="219456"/>
          </a:xfrm>
          <a:prstGeom prst="rect">
            <a:avLst/>
          </a:prstGeom>
          <a:noFill/>
          <a:ln/>
        </p:spPr>
        <p:txBody>
          <a:bodyPr wrap="square" lIns="0" tIns="0" rIns="0" bIns="0" rtlCol="0" anchor="ctr"/>
          <a:lstStyle/>
          <a:p>
            <a:pPr marL="0" indent="0">
              <a:buNone/>
            </a:pPr>
            <a:r>
              <a:rPr lang="en-US" sz="2000" b="1" dirty="0">
                <a:solidFill>
                  <a:srgbClr val="E11D48"/>
                </a:solidFill>
                <a:latin typeface="Arial" pitchFamily="34" charset="0"/>
                <a:ea typeface="Arial" pitchFamily="34" charset="-122"/>
                <a:cs typeface="Arial" pitchFamily="34" charset="-120"/>
              </a:rPr>
              <a:t>THE RESULT</a:t>
            </a:r>
            <a:endParaRPr lang="en-US" sz="2000" dirty="0"/>
          </a:p>
        </p:txBody>
      </p:sp>
      <p:sp>
        <p:nvSpPr>
          <p:cNvPr id="18" name="Text 15"/>
          <p:cNvSpPr/>
          <p:nvPr/>
        </p:nvSpPr>
        <p:spPr>
          <a:xfrm>
            <a:off x="5303520" y="3882095"/>
            <a:ext cx="6492240" cy="960120"/>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In the first year Tesco overtook Sainsbury’s. Dunnhumby’s co-founder later said the programme helped double grocery market share in under three years (Computer Weekly, 2025).</a:t>
            </a:r>
            <a:endParaRPr lang="en-US" dirty="0"/>
          </a:p>
        </p:txBody>
      </p:sp>
      <p:sp>
        <p:nvSpPr>
          <p:cNvPr id="19" name="Text 16"/>
          <p:cNvSpPr/>
          <p:nvPr/>
        </p:nvSpPr>
        <p:spPr>
          <a:xfrm>
            <a:off x="5303520" y="5020056"/>
            <a:ext cx="6492240" cy="219456"/>
          </a:xfrm>
          <a:prstGeom prst="rect">
            <a:avLst/>
          </a:prstGeom>
          <a:noFill/>
          <a:ln/>
        </p:spPr>
        <p:txBody>
          <a:bodyPr wrap="square" lIns="0" tIns="0" rIns="0" bIns="0" rtlCol="0" anchor="ctr"/>
          <a:lstStyle/>
          <a:p>
            <a:pPr marL="0" indent="0">
              <a:buNone/>
            </a:pPr>
            <a:r>
              <a:rPr lang="en-US" sz="2000" b="1" dirty="0">
                <a:solidFill>
                  <a:srgbClr val="E11D48"/>
                </a:solidFill>
                <a:latin typeface="Arial" pitchFamily="34" charset="0"/>
                <a:ea typeface="Arial" pitchFamily="34" charset="-122"/>
                <a:cs typeface="Arial" pitchFamily="34" charset="-120"/>
              </a:rPr>
              <a:t>THE ETHICAL ISSUE</a:t>
            </a:r>
            <a:endParaRPr lang="en-US" sz="2000" dirty="0"/>
          </a:p>
        </p:txBody>
      </p:sp>
      <p:sp>
        <p:nvSpPr>
          <p:cNvPr id="20" name="Text 17"/>
          <p:cNvSpPr/>
          <p:nvPr/>
        </p:nvSpPr>
        <p:spPr>
          <a:xfrm>
            <a:off x="5303520" y="5221224"/>
            <a:ext cx="6492240" cy="960120"/>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Purchase histories are intimate. Profiling has to stay lawful, explained and optional. Insight without a purpose limit becomes surveillance.</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141416"/>
          </a:solidFill>
          <a:ln/>
        </p:spPr>
        <p:txBody>
          <a:bodyPr/>
          <a:lstStyle/>
          <a:p>
            <a:endParaRPr lang="en-GB"/>
          </a:p>
        </p:txBody>
      </p:sp>
      <p:sp>
        <p:nvSpPr>
          <p:cNvPr id="3" name="Shape 1"/>
          <p:cNvSpPr/>
          <p:nvPr/>
        </p:nvSpPr>
        <p:spPr>
          <a:xfrm>
            <a:off x="0" y="0"/>
            <a:ext cx="12191695" cy="384048"/>
          </a:xfrm>
          <a:prstGeom prst="rect">
            <a:avLst/>
          </a:prstGeom>
          <a:solidFill>
            <a:srgbClr val="1A1A1E"/>
          </a:solidFill>
          <a:ln/>
        </p:spPr>
        <p:txBody>
          <a:bodyPr/>
          <a:lstStyle/>
          <a:p>
            <a:endParaRPr lang="en-GB"/>
          </a:p>
        </p:txBody>
      </p:sp>
      <p:sp>
        <p:nvSpPr>
          <p:cNvPr id="4" name="Shape 2"/>
          <p:cNvSpPr/>
          <p:nvPr/>
        </p:nvSpPr>
        <p:spPr>
          <a:xfrm>
            <a:off x="0" y="384048"/>
            <a:ext cx="12191695" cy="54864"/>
          </a:xfrm>
          <a:prstGeom prst="rect">
            <a:avLst/>
          </a:prstGeom>
          <a:solidFill>
            <a:srgbClr val="E11D48"/>
          </a:solidFill>
          <a:ln/>
        </p:spPr>
        <p:txBody>
          <a:bodyPr/>
          <a:lstStyle/>
          <a:p>
            <a:endParaRPr lang="en-GB"/>
          </a:p>
        </p:txBody>
      </p:sp>
      <p:sp>
        <p:nvSpPr>
          <p:cNvPr id="5" name="Text 3"/>
          <p:cNvSpPr/>
          <p:nvPr/>
        </p:nvSpPr>
        <p:spPr>
          <a:xfrm>
            <a:off x="365760" y="0"/>
            <a:ext cx="11430000" cy="384048"/>
          </a:xfrm>
          <a:prstGeom prst="rect">
            <a:avLst/>
          </a:prstGeom>
          <a:noFill/>
          <a:ln/>
        </p:spPr>
        <p:txBody>
          <a:bodyPr wrap="square" lIns="0" tIns="0" rIns="0" bIns="0" rtlCol="0" anchor="ctr"/>
          <a:lstStyle/>
          <a:p>
            <a:pPr marL="0" indent="0" algn="ctr">
              <a:buNone/>
            </a:pPr>
            <a:r>
              <a:rPr lang="en-US" sz="3200" dirty="0">
                <a:solidFill>
                  <a:srgbClr val="F5F5F4"/>
                </a:solidFill>
                <a:latin typeface="Arial" pitchFamily="34" charset="0"/>
                <a:ea typeface="Arial" pitchFamily="34" charset="-122"/>
                <a:cs typeface="Arial" pitchFamily="34" charset="-120"/>
              </a:rPr>
              <a:t>REAL-WORLD CASE STUDIES</a:t>
            </a:r>
            <a:endParaRPr lang="en-US" sz="3200" dirty="0"/>
          </a:p>
        </p:txBody>
      </p:sp>
      <p:sp>
        <p:nvSpPr>
          <p:cNvPr id="6" name="Shape 4"/>
          <p:cNvSpPr/>
          <p:nvPr/>
        </p:nvSpPr>
        <p:spPr>
          <a:xfrm>
            <a:off x="0" y="6601968"/>
            <a:ext cx="12191695" cy="256032"/>
          </a:xfrm>
          <a:prstGeom prst="rect">
            <a:avLst/>
          </a:prstGeom>
          <a:solidFill>
            <a:srgbClr val="1A1A1E"/>
          </a:solidFill>
          <a:ln/>
        </p:spPr>
        <p:txBody>
          <a:bodyPr/>
          <a:lstStyle/>
          <a:p>
            <a:endParaRPr lang="en-GB"/>
          </a:p>
        </p:txBody>
      </p:sp>
      <p:sp>
        <p:nvSpPr>
          <p:cNvPr id="7" name="Text 5"/>
          <p:cNvSpPr/>
          <p:nvPr/>
        </p:nvSpPr>
        <p:spPr>
          <a:xfrm>
            <a:off x="347472" y="6601968"/>
            <a:ext cx="7680960" cy="256032"/>
          </a:xfrm>
          <a:prstGeom prst="rect">
            <a:avLst/>
          </a:prstGeom>
          <a:noFill/>
          <a:ln/>
        </p:spPr>
        <p:txBody>
          <a:bodyPr wrap="square" lIns="0" tIns="0" rIns="0" bIns="0" rtlCol="0" anchor="ctr"/>
          <a:lstStyle/>
          <a:p>
            <a:pPr marL="0" indent="0">
              <a:buNone/>
            </a:pPr>
            <a:endParaRPr lang="en-US" sz="1000" dirty="0"/>
          </a:p>
        </p:txBody>
      </p:sp>
      <p:sp>
        <p:nvSpPr>
          <p:cNvPr id="8" name="Text 6"/>
          <p:cNvSpPr/>
          <p:nvPr/>
        </p:nvSpPr>
        <p:spPr>
          <a:xfrm>
            <a:off x="7863840" y="6601968"/>
            <a:ext cx="3977640" cy="256032"/>
          </a:xfrm>
          <a:prstGeom prst="rect">
            <a:avLst/>
          </a:prstGeom>
          <a:noFill/>
          <a:ln/>
        </p:spPr>
        <p:txBody>
          <a:bodyPr wrap="square" lIns="0" tIns="0" rIns="0" bIns="0" rtlCol="0" anchor="ctr"/>
          <a:lstStyle/>
          <a:p>
            <a:pPr marL="0" indent="0" algn="r">
              <a:buNone/>
            </a:pPr>
            <a:r>
              <a:rPr lang="en-US" sz="1000" dirty="0">
                <a:solidFill>
                  <a:srgbClr val="FB7185"/>
                </a:solidFill>
                <a:latin typeface="Arial" pitchFamily="34" charset="0"/>
                <a:ea typeface="Arial" pitchFamily="34" charset="-122"/>
                <a:cs typeface="Arial" pitchFamily="34" charset="-120"/>
              </a:rPr>
              <a:t>Ryan Rehman   ·   13  /  16</a:t>
            </a:r>
            <a:endParaRPr lang="en-US" sz="1000" dirty="0"/>
          </a:p>
        </p:txBody>
      </p:sp>
      <p:sp>
        <p:nvSpPr>
          <p:cNvPr id="9" name="Text 7"/>
          <p:cNvSpPr/>
          <p:nvPr/>
        </p:nvSpPr>
        <p:spPr>
          <a:xfrm>
            <a:off x="365760" y="512064"/>
            <a:ext cx="8229600" cy="347472"/>
          </a:xfrm>
          <a:prstGeom prst="rect">
            <a:avLst/>
          </a:prstGeom>
          <a:noFill/>
          <a:ln/>
        </p:spPr>
        <p:txBody>
          <a:bodyPr wrap="square" lIns="0" tIns="0" rIns="0" bIns="0" rtlCol="0" anchor="ctr"/>
          <a:lstStyle/>
          <a:p>
            <a:pPr marL="0" indent="0">
              <a:buNone/>
            </a:pPr>
            <a:r>
              <a:rPr lang="en-US" sz="2400" b="1" dirty="0">
                <a:solidFill>
                  <a:srgbClr val="F5F5F4"/>
                </a:solidFill>
                <a:latin typeface="Arial" pitchFamily="34" charset="0"/>
                <a:ea typeface="Arial" pitchFamily="34" charset="-122"/>
                <a:cs typeface="Arial" pitchFamily="34" charset="-120"/>
              </a:rPr>
              <a:t>Rolls-Royce  -  ERP is a change project</a:t>
            </a:r>
            <a:endParaRPr lang="en-US" sz="2400" dirty="0"/>
          </a:p>
        </p:txBody>
      </p:sp>
      <p:pic>
        <p:nvPicPr>
          <p:cNvPr id="10" name="Image 0" descr="/workspace/artifacts/searched_images/dkTYp.jpg"/>
          <p:cNvPicPr>
            <a:picLocks noChangeAspect="1"/>
          </p:cNvPicPr>
          <p:nvPr/>
        </p:nvPicPr>
        <p:blipFill>
          <a:blip r:embed="rId3"/>
          <a:srcRect/>
          <a:stretch/>
        </p:blipFill>
        <p:spPr>
          <a:xfrm>
            <a:off x="7452360" y="1024128"/>
            <a:ext cx="4343400" cy="5349240"/>
          </a:xfrm>
          <a:prstGeom prst="rect">
            <a:avLst/>
          </a:prstGeom>
        </p:spPr>
      </p:pic>
      <p:sp>
        <p:nvSpPr>
          <p:cNvPr id="11" name="Shape 8"/>
          <p:cNvSpPr/>
          <p:nvPr/>
        </p:nvSpPr>
        <p:spPr>
          <a:xfrm>
            <a:off x="365760" y="1024128"/>
            <a:ext cx="6858000" cy="1234440"/>
          </a:xfrm>
          <a:prstGeom prst="roundRect">
            <a:avLst>
              <a:gd name="adj" fmla="val 4444"/>
            </a:avLst>
          </a:prstGeom>
          <a:solidFill>
            <a:srgbClr val="24242A"/>
          </a:solidFill>
          <a:ln/>
        </p:spPr>
        <p:txBody>
          <a:bodyPr/>
          <a:lstStyle/>
          <a:p>
            <a:endParaRPr lang="en-GB"/>
          </a:p>
        </p:txBody>
      </p:sp>
      <p:sp>
        <p:nvSpPr>
          <p:cNvPr id="12" name="Text 9"/>
          <p:cNvSpPr/>
          <p:nvPr/>
        </p:nvSpPr>
        <p:spPr>
          <a:xfrm>
            <a:off x="530352" y="1115568"/>
            <a:ext cx="6537960" cy="219456"/>
          </a:xfrm>
          <a:prstGeom prst="rect">
            <a:avLst/>
          </a:prstGeom>
          <a:noFill/>
          <a:ln/>
        </p:spPr>
        <p:txBody>
          <a:bodyPr wrap="square" lIns="0" tIns="0" rIns="0" bIns="0" rtlCol="0" anchor="ctr"/>
          <a:lstStyle/>
          <a:p>
            <a:pPr marL="0" indent="0">
              <a:buNone/>
            </a:pPr>
            <a:r>
              <a:rPr lang="en-US" sz="2000" b="1" dirty="0">
                <a:solidFill>
                  <a:srgbClr val="E11D48"/>
                </a:solidFill>
                <a:latin typeface="Arial" pitchFamily="34" charset="0"/>
                <a:ea typeface="Arial" pitchFamily="34" charset="-122"/>
                <a:cs typeface="Arial" pitchFamily="34" charset="-120"/>
              </a:rPr>
              <a:t>WHAT THEY BUILT</a:t>
            </a:r>
            <a:endParaRPr lang="en-US" sz="2000" dirty="0"/>
          </a:p>
        </p:txBody>
      </p:sp>
      <p:sp>
        <p:nvSpPr>
          <p:cNvPr id="13" name="Text 10"/>
          <p:cNvSpPr/>
          <p:nvPr/>
        </p:nvSpPr>
        <p:spPr>
          <a:xfrm>
            <a:off x="530352" y="1353312"/>
            <a:ext cx="6537960" cy="804672"/>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A multi-year SAP R/3 programme to replace locally built systems across a complex manufacturing group (Yusuf, Gunasekaran and Abthorpe, 2004).</a:t>
            </a:r>
            <a:endParaRPr lang="en-US" dirty="0"/>
          </a:p>
        </p:txBody>
      </p:sp>
      <p:sp>
        <p:nvSpPr>
          <p:cNvPr id="14" name="Shape 11"/>
          <p:cNvSpPr/>
          <p:nvPr/>
        </p:nvSpPr>
        <p:spPr>
          <a:xfrm>
            <a:off x="365760" y="2350008"/>
            <a:ext cx="6858000" cy="1234440"/>
          </a:xfrm>
          <a:prstGeom prst="roundRect">
            <a:avLst>
              <a:gd name="adj" fmla="val 4444"/>
            </a:avLst>
          </a:prstGeom>
          <a:solidFill>
            <a:srgbClr val="24242A"/>
          </a:solidFill>
          <a:ln/>
        </p:spPr>
        <p:txBody>
          <a:bodyPr/>
          <a:lstStyle/>
          <a:p>
            <a:endParaRPr lang="en-GB"/>
          </a:p>
        </p:txBody>
      </p:sp>
      <p:sp>
        <p:nvSpPr>
          <p:cNvPr id="15" name="Text 12"/>
          <p:cNvSpPr/>
          <p:nvPr/>
        </p:nvSpPr>
        <p:spPr>
          <a:xfrm>
            <a:off x="530352" y="2441448"/>
            <a:ext cx="6537960" cy="219456"/>
          </a:xfrm>
          <a:prstGeom prst="rect">
            <a:avLst/>
          </a:prstGeom>
          <a:noFill/>
          <a:ln/>
        </p:spPr>
        <p:txBody>
          <a:bodyPr wrap="square" lIns="0" tIns="0" rIns="0" bIns="0" rtlCol="0" anchor="ctr"/>
          <a:lstStyle/>
          <a:p>
            <a:pPr marL="0" indent="0">
              <a:buNone/>
            </a:pPr>
            <a:r>
              <a:rPr lang="en-US" sz="2000" b="1" dirty="0">
                <a:solidFill>
                  <a:srgbClr val="E11D48"/>
                </a:solidFill>
                <a:latin typeface="Arial" pitchFamily="34" charset="0"/>
                <a:ea typeface="Arial" pitchFamily="34" charset="-122"/>
                <a:cs typeface="Arial" pitchFamily="34" charset="-120"/>
              </a:rPr>
              <a:t>THE PROBLEM</a:t>
            </a:r>
            <a:endParaRPr lang="en-US" sz="2000" dirty="0"/>
          </a:p>
        </p:txBody>
      </p:sp>
      <p:sp>
        <p:nvSpPr>
          <p:cNvPr id="16" name="Text 13"/>
          <p:cNvSpPr/>
          <p:nvPr/>
        </p:nvSpPr>
        <p:spPr>
          <a:xfrm>
            <a:off x="530352" y="2679192"/>
            <a:ext cx="6537960" cy="804672"/>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Legacy systems did not talk. Goals between sites conflicted. The authors treat business, technical and cultural issues as one implementation, not three separate workstreams.</a:t>
            </a:r>
            <a:endParaRPr lang="en-US" dirty="0"/>
          </a:p>
        </p:txBody>
      </p:sp>
      <p:sp>
        <p:nvSpPr>
          <p:cNvPr id="17" name="Shape 14"/>
          <p:cNvSpPr/>
          <p:nvPr/>
        </p:nvSpPr>
        <p:spPr>
          <a:xfrm>
            <a:off x="365760" y="3675888"/>
            <a:ext cx="6858000" cy="1234440"/>
          </a:xfrm>
          <a:prstGeom prst="roundRect">
            <a:avLst>
              <a:gd name="adj" fmla="val 4444"/>
            </a:avLst>
          </a:prstGeom>
          <a:solidFill>
            <a:srgbClr val="24242A"/>
          </a:solidFill>
          <a:ln/>
        </p:spPr>
        <p:txBody>
          <a:bodyPr/>
          <a:lstStyle/>
          <a:p>
            <a:endParaRPr lang="en-GB"/>
          </a:p>
        </p:txBody>
      </p:sp>
      <p:sp>
        <p:nvSpPr>
          <p:cNvPr id="18" name="Text 15"/>
          <p:cNvSpPr/>
          <p:nvPr/>
        </p:nvSpPr>
        <p:spPr>
          <a:xfrm>
            <a:off x="530352" y="3767328"/>
            <a:ext cx="6537960" cy="219456"/>
          </a:xfrm>
          <a:prstGeom prst="rect">
            <a:avLst/>
          </a:prstGeom>
          <a:noFill/>
          <a:ln/>
        </p:spPr>
        <p:txBody>
          <a:bodyPr wrap="square" lIns="0" tIns="0" rIns="0" bIns="0" rtlCol="0" anchor="ctr"/>
          <a:lstStyle/>
          <a:p>
            <a:pPr marL="0" indent="0">
              <a:buNone/>
            </a:pPr>
            <a:r>
              <a:rPr lang="en-US" sz="2000" b="1" dirty="0">
                <a:solidFill>
                  <a:srgbClr val="E11D48"/>
                </a:solidFill>
                <a:latin typeface="Arial" pitchFamily="34" charset="0"/>
                <a:ea typeface="Arial" pitchFamily="34" charset="-122"/>
                <a:cs typeface="Arial" pitchFamily="34" charset="-120"/>
              </a:rPr>
              <a:t>THE RESULT</a:t>
            </a:r>
            <a:endParaRPr lang="en-US" sz="2000" dirty="0"/>
          </a:p>
        </p:txBody>
      </p:sp>
      <p:sp>
        <p:nvSpPr>
          <p:cNvPr id="19" name="Text 16"/>
          <p:cNvSpPr/>
          <p:nvPr/>
        </p:nvSpPr>
        <p:spPr>
          <a:xfrm>
            <a:off x="530352" y="4005072"/>
            <a:ext cx="6537960" cy="804672"/>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Benefits were both tangible and intangible, and they arrived only after the new ways of working stuck. The paper’s wider point: failed ERP is usually failed implementation management.</a:t>
            </a:r>
            <a:endParaRPr lang="en-US" dirty="0"/>
          </a:p>
        </p:txBody>
      </p:sp>
      <p:sp>
        <p:nvSpPr>
          <p:cNvPr id="20" name="Shape 17"/>
          <p:cNvSpPr/>
          <p:nvPr/>
        </p:nvSpPr>
        <p:spPr>
          <a:xfrm>
            <a:off x="365760" y="5001768"/>
            <a:ext cx="6858000" cy="1234440"/>
          </a:xfrm>
          <a:prstGeom prst="roundRect">
            <a:avLst>
              <a:gd name="adj" fmla="val 4444"/>
            </a:avLst>
          </a:prstGeom>
          <a:solidFill>
            <a:srgbClr val="24242A"/>
          </a:solidFill>
          <a:ln/>
        </p:spPr>
        <p:txBody>
          <a:bodyPr/>
          <a:lstStyle/>
          <a:p>
            <a:endParaRPr lang="en-GB"/>
          </a:p>
        </p:txBody>
      </p:sp>
      <p:sp>
        <p:nvSpPr>
          <p:cNvPr id="21" name="Text 18"/>
          <p:cNvSpPr/>
          <p:nvPr/>
        </p:nvSpPr>
        <p:spPr>
          <a:xfrm>
            <a:off x="530352" y="5093208"/>
            <a:ext cx="6537960" cy="219456"/>
          </a:xfrm>
          <a:prstGeom prst="rect">
            <a:avLst/>
          </a:prstGeom>
          <a:noFill/>
          <a:ln/>
        </p:spPr>
        <p:txBody>
          <a:bodyPr wrap="square" lIns="0" tIns="0" rIns="0" bIns="0" rtlCol="0" anchor="ctr"/>
          <a:lstStyle/>
          <a:p>
            <a:pPr marL="0" indent="0">
              <a:buNone/>
            </a:pPr>
            <a:r>
              <a:rPr lang="en-US" sz="2000" b="1" dirty="0">
                <a:solidFill>
                  <a:srgbClr val="E11D48"/>
                </a:solidFill>
                <a:latin typeface="Arial" pitchFamily="34" charset="0"/>
                <a:ea typeface="Arial" pitchFamily="34" charset="-122"/>
                <a:cs typeface="Arial" pitchFamily="34" charset="-120"/>
              </a:rPr>
              <a:t>THE PEOPLE ISSUE</a:t>
            </a:r>
            <a:endParaRPr lang="en-US" sz="2000" dirty="0"/>
          </a:p>
        </p:txBody>
      </p:sp>
      <p:sp>
        <p:nvSpPr>
          <p:cNvPr id="22" name="Text 19"/>
          <p:cNvSpPr/>
          <p:nvPr/>
        </p:nvSpPr>
        <p:spPr>
          <a:xfrm>
            <a:off x="530352" y="5330952"/>
            <a:ext cx="6537960" cy="804672"/>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ERP changes jobs and who holds the numbers. Ignoring users is a project risk and a fairness issue (Davenport, 1998; Umble, Haft and Umble, 2003).</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141416"/>
          </a:solidFill>
          <a:ln/>
        </p:spPr>
        <p:txBody>
          <a:bodyPr/>
          <a:lstStyle/>
          <a:p>
            <a:endParaRPr lang="en-GB"/>
          </a:p>
        </p:txBody>
      </p:sp>
      <p:sp>
        <p:nvSpPr>
          <p:cNvPr id="3" name="Shape 1"/>
          <p:cNvSpPr/>
          <p:nvPr/>
        </p:nvSpPr>
        <p:spPr>
          <a:xfrm>
            <a:off x="0" y="0"/>
            <a:ext cx="12191695" cy="384048"/>
          </a:xfrm>
          <a:prstGeom prst="rect">
            <a:avLst/>
          </a:prstGeom>
          <a:solidFill>
            <a:srgbClr val="1A1A1E"/>
          </a:solidFill>
          <a:ln/>
        </p:spPr>
        <p:txBody>
          <a:bodyPr/>
          <a:lstStyle/>
          <a:p>
            <a:endParaRPr lang="en-GB"/>
          </a:p>
        </p:txBody>
      </p:sp>
      <p:sp>
        <p:nvSpPr>
          <p:cNvPr id="4" name="Shape 2"/>
          <p:cNvSpPr/>
          <p:nvPr/>
        </p:nvSpPr>
        <p:spPr>
          <a:xfrm>
            <a:off x="0" y="384048"/>
            <a:ext cx="12191695" cy="54864"/>
          </a:xfrm>
          <a:prstGeom prst="rect">
            <a:avLst/>
          </a:prstGeom>
          <a:solidFill>
            <a:srgbClr val="E11D48"/>
          </a:solidFill>
          <a:ln/>
        </p:spPr>
        <p:txBody>
          <a:bodyPr/>
          <a:lstStyle/>
          <a:p>
            <a:endParaRPr lang="en-GB"/>
          </a:p>
        </p:txBody>
      </p:sp>
      <p:sp>
        <p:nvSpPr>
          <p:cNvPr id="5" name="Text 3"/>
          <p:cNvSpPr/>
          <p:nvPr/>
        </p:nvSpPr>
        <p:spPr>
          <a:xfrm>
            <a:off x="365760" y="0"/>
            <a:ext cx="11430000" cy="384048"/>
          </a:xfrm>
          <a:prstGeom prst="rect">
            <a:avLst/>
          </a:prstGeom>
          <a:noFill/>
          <a:ln/>
        </p:spPr>
        <p:txBody>
          <a:bodyPr wrap="square" lIns="0" tIns="0" rIns="0" bIns="0" rtlCol="0" anchor="ctr"/>
          <a:lstStyle/>
          <a:p>
            <a:pPr marL="0" indent="0" algn="ctr">
              <a:buNone/>
            </a:pPr>
            <a:r>
              <a:rPr lang="en-US" sz="3200" dirty="0">
                <a:solidFill>
                  <a:srgbClr val="F5F5F4"/>
                </a:solidFill>
                <a:latin typeface="Arial" pitchFamily="34" charset="0"/>
                <a:ea typeface="Arial" pitchFamily="34" charset="-122"/>
                <a:cs typeface="Arial" pitchFamily="34" charset="-120"/>
              </a:rPr>
              <a:t>REAL-WORLD CASE STUDIES</a:t>
            </a:r>
            <a:endParaRPr lang="en-US" sz="3200" dirty="0"/>
          </a:p>
        </p:txBody>
      </p:sp>
      <p:sp>
        <p:nvSpPr>
          <p:cNvPr id="6" name="Shape 4"/>
          <p:cNvSpPr/>
          <p:nvPr/>
        </p:nvSpPr>
        <p:spPr>
          <a:xfrm>
            <a:off x="0" y="6601968"/>
            <a:ext cx="12191695" cy="256032"/>
          </a:xfrm>
          <a:prstGeom prst="rect">
            <a:avLst/>
          </a:prstGeom>
          <a:solidFill>
            <a:srgbClr val="1A1A1E"/>
          </a:solidFill>
          <a:ln/>
        </p:spPr>
        <p:txBody>
          <a:bodyPr/>
          <a:lstStyle/>
          <a:p>
            <a:endParaRPr lang="en-GB"/>
          </a:p>
        </p:txBody>
      </p:sp>
      <p:sp>
        <p:nvSpPr>
          <p:cNvPr id="7" name="Text 5"/>
          <p:cNvSpPr/>
          <p:nvPr/>
        </p:nvSpPr>
        <p:spPr>
          <a:xfrm>
            <a:off x="347472" y="6601968"/>
            <a:ext cx="7680960" cy="256032"/>
          </a:xfrm>
          <a:prstGeom prst="rect">
            <a:avLst/>
          </a:prstGeom>
          <a:noFill/>
          <a:ln/>
        </p:spPr>
        <p:txBody>
          <a:bodyPr wrap="square" lIns="0" tIns="0" rIns="0" bIns="0" rtlCol="0" anchor="ctr"/>
          <a:lstStyle/>
          <a:p>
            <a:pPr marL="0" indent="0">
              <a:buNone/>
            </a:pPr>
            <a:endParaRPr lang="en-US" sz="1000" dirty="0"/>
          </a:p>
        </p:txBody>
      </p:sp>
      <p:sp>
        <p:nvSpPr>
          <p:cNvPr id="8" name="Text 6"/>
          <p:cNvSpPr/>
          <p:nvPr/>
        </p:nvSpPr>
        <p:spPr>
          <a:xfrm>
            <a:off x="7863840" y="6601968"/>
            <a:ext cx="3977640" cy="256032"/>
          </a:xfrm>
          <a:prstGeom prst="rect">
            <a:avLst/>
          </a:prstGeom>
          <a:noFill/>
          <a:ln/>
        </p:spPr>
        <p:txBody>
          <a:bodyPr wrap="square" lIns="0" tIns="0" rIns="0" bIns="0" rtlCol="0" anchor="ctr"/>
          <a:lstStyle/>
          <a:p>
            <a:pPr marL="0" indent="0" algn="r">
              <a:buNone/>
            </a:pPr>
            <a:r>
              <a:rPr lang="en-US" sz="1000" dirty="0">
                <a:solidFill>
                  <a:srgbClr val="FB7185"/>
                </a:solidFill>
                <a:latin typeface="Arial" pitchFamily="34" charset="0"/>
                <a:ea typeface="Arial" pitchFamily="34" charset="-122"/>
                <a:cs typeface="Arial" pitchFamily="34" charset="-120"/>
              </a:rPr>
              <a:t>Ryan Rehman   ·   14  /  16</a:t>
            </a:r>
            <a:endParaRPr lang="en-US" sz="1000" dirty="0"/>
          </a:p>
        </p:txBody>
      </p:sp>
      <p:sp>
        <p:nvSpPr>
          <p:cNvPr id="9" name="Text 7"/>
          <p:cNvSpPr/>
          <p:nvPr/>
        </p:nvSpPr>
        <p:spPr>
          <a:xfrm>
            <a:off x="365760" y="493776"/>
            <a:ext cx="10972800" cy="329184"/>
          </a:xfrm>
          <a:prstGeom prst="rect">
            <a:avLst/>
          </a:prstGeom>
          <a:noFill/>
          <a:ln/>
        </p:spPr>
        <p:txBody>
          <a:bodyPr wrap="square" lIns="0" tIns="0" rIns="0" bIns="0" rtlCol="0" anchor="ctr"/>
          <a:lstStyle/>
          <a:p>
            <a:pPr marL="0" indent="0">
              <a:buNone/>
            </a:pPr>
            <a:r>
              <a:rPr lang="en-US" sz="2200" b="1" dirty="0">
                <a:solidFill>
                  <a:srgbClr val="F5F5F4"/>
                </a:solidFill>
                <a:latin typeface="Arial" pitchFamily="34" charset="0"/>
                <a:ea typeface="Arial" pitchFamily="34" charset="-122"/>
                <a:cs typeface="Arial" pitchFamily="34" charset="-120"/>
              </a:rPr>
              <a:t>British Airways 2018  ·  a security and ethics failure</a:t>
            </a:r>
            <a:endParaRPr lang="en-US" sz="2200" dirty="0"/>
          </a:p>
        </p:txBody>
      </p:sp>
      <p:sp>
        <p:nvSpPr>
          <p:cNvPr id="10" name="Shape 8"/>
          <p:cNvSpPr/>
          <p:nvPr/>
        </p:nvSpPr>
        <p:spPr>
          <a:xfrm>
            <a:off x="365760" y="960120"/>
            <a:ext cx="2788920" cy="1170432"/>
          </a:xfrm>
          <a:prstGeom prst="roundRect">
            <a:avLst>
              <a:gd name="adj" fmla="val 4688"/>
            </a:avLst>
          </a:prstGeom>
          <a:solidFill>
            <a:srgbClr val="1A1A1E"/>
          </a:solidFill>
          <a:ln/>
        </p:spPr>
        <p:txBody>
          <a:bodyPr/>
          <a:lstStyle/>
          <a:p>
            <a:endParaRPr lang="en-GB"/>
          </a:p>
        </p:txBody>
      </p:sp>
      <p:sp>
        <p:nvSpPr>
          <p:cNvPr id="11" name="Text 9"/>
          <p:cNvSpPr/>
          <p:nvPr/>
        </p:nvSpPr>
        <p:spPr>
          <a:xfrm>
            <a:off x="365760" y="1024128"/>
            <a:ext cx="2788920" cy="502920"/>
          </a:xfrm>
          <a:prstGeom prst="rect">
            <a:avLst/>
          </a:prstGeom>
          <a:noFill/>
          <a:ln/>
        </p:spPr>
        <p:txBody>
          <a:bodyPr wrap="square" lIns="0" tIns="0" rIns="0" bIns="0" rtlCol="0" anchor="ctr"/>
          <a:lstStyle/>
          <a:p>
            <a:pPr marL="0" indent="0" algn="ctr">
              <a:buNone/>
            </a:pPr>
            <a:r>
              <a:rPr lang="en-US" sz="2800" b="1" dirty="0">
                <a:solidFill>
                  <a:srgbClr val="FB7185"/>
                </a:solidFill>
                <a:latin typeface="Arial" pitchFamily="34" charset="0"/>
                <a:ea typeface="Arial" pitchFamily="34" charset="-122"/>
                <a:cs typeface="Arial" pitchFamily="34" charset="-120"/>
              </a:rPr>
              <a:t>429,612</a:t>
            </a:r>
            <a:endParaRPr lang="en-US" sz="2800" dirty="0"/>
          </a:p>
        </p:txBody>
      </p:sp>
      <p:sp>
        <p:nvSpPr>
          <p:cNvPr id="12" name="Text 10"/>
          <p:cNvSpPr/>
          <p:nvPr/>
        </p:nvSpPr>
        <p:spPr>
          <a:xfrm>
            <a:off x="475488" y="1536192"/>
            <a:ext cx="2560320" cy="475488"/>
          </a:xfrm>
          <a:prstGeom prst="rect">
            <a:avLst/>
          </a:prstGeom>
          <a:noFill/>
          <a:ln/>
        </p:spPr>
        <p:txBody>
          <a:bodyPr wrap="square" lIns="0" tIns="0" rIns="0" bIns="0" rtlCol="0" anchor="ctr"/>
          <a:lstStyle/>
          <a:p>
            <a:pPr marL="0" indent="0" algn="ctr">
              <a:buNone/>
            </a:pPr>
            <a:r>
              <a:rPr lang="en-US" sz="1600" dirty="0">
                <a:solidFill>
                  <a:srgbClr val="FFFFFF"/>
                </a:solidFill>
                <a:latin typeface="Arial" pitchFamily="34" charset="0"/>
                <a:ea typeface="Arial" pitchFamily="34" charset="-122"/>
                <a:cs typeface="Arial" pitchFamily="34" charset="-120"/>
              </a:rPr>
              <a:t>People whose data could be reached</a:t>
            </a:r>
            <a:endParaRPr lang="en-US" sz="1600" dirty="0"/>
          </a:p>
        </p:txBody>
      </p:sp>
      <p:sp>
        <p:nvSpPr>
          <p:cNvPr id="13" name="Shape 11"/>
          <p:cNvSpPr/>
          <p:nvPr/>
        </p:nvSpPr>
        <p:spPr>
          <a:xfrm>
            <a:off x="3291840" y="960120"/>
            <a:ext cx="2788920" cy="1170432"/>
          </a:xfrm>
          <a:prstGeom prst="roundRect">
            <a:avLst>
              <a:gd name="adj" fmla="val 4688"/>
            </a:avLst>
          </a:prstGeom>
          <a:solidFill>
            <a:srgbClr val="1A1A1E"/>
          </a:solidFill>
          <a:ln/>
        </p:spPr>
        <p:txBody>
          <a:bodyPr/>
          <a:lstStyle/>
          <a:p>
            <a:endParaRPr lang="en-GB"/>
          </a:p>
        </p:txBody>
      </p:sp>
      <p:sp>
        <p:nvSpPr>
          <p:cNvPr id="14" name="Text 12"/>
          <p:cNvSpPr/>
          <p:nvPr/>
        </p:nvSpPr>
        <p:spPr>
          <a:xfrm>
            <a:off x="3291840" y="1024128"/>
            <a:ext cx="2788920" cy="502920"/>
          </a:xfrm>
          <a:prstGeom prst="rect">
            <a:avLst/>
          </a:prstGeom>
          <a:noFill/>
          <a:ln/>
        </p:spPr>
        <p:txBody>
          <a:bodyPr wrap="square" lIns="0" tIns="0" rIns="0" bIns="0" rtlCol="0" anchor="ctr"/>
          <a:lstStyle/>
          <a:p>
            <a:pPr marL="0" indent="0" algn="ctr">
              <a:buNone/>
            </a:pPr>
            <a:r>
              <a:rPr lang="en-US" sz="2800" b="1" dirty="0">
                <a:solidFill>
                  <a:srgbClr val="FB7185"/>
                </a:solidFill>
                <a:latin typeface="Arial" pitchFamily="34" charset="0"/>
                <a:ea typeface="Arial" pitchFamily="34" charset="-122"/>
                <a:cs typeface="Arial" pitchFamily="34" charset="-120"/>
              </a:rPr>
              <a:t>244,000</a:t>
            </a:r>
            <a:endParaRPr lang="en-US" sz="2800" dirty="0"/>
          </a:p>
        </p:txBody>
      </p:sp>
      <p:sp>
        <p:nvSpPr>
          <p:cNvPr id="15" name="Text 13"/>
          <p:cNvSpPr/>
          <p:nvPr/>
        </p:nvSpPr>
        <p:spPr>
          <a:xfrm>
            <a:off x="3401568" y="1536192"/>
            <a:ext cx="2560320" cy="475488"/>
          </a:xfrm>
          <a:prstGeom prst="rect">
            <a:avLst/>
          </a:prstGeom>
          <a:noFill/>
          <a:ln/>
        </p:spPr>
        <p:txBody>
          <a:bodyPr wrap="square" lIns="0" tIns="0" rIns="0" bIns="0" rtlCol="0" anchor="ctr"/>
          <a:lstStyle/>
          <a:p>
            <a:pPr marL="0" indent="0" algn="ctr">
              <a:buNone/>
            </a:pPr>
            <a:r>
              <a:rPr lang="en-US" sz="1600" dirty="0">
                <a:solidFill>
                  <a:srgbClr val="FFFFFF"/>
                </a:solidFill>
                <a:latin typeface="Arial" pitchFamily="34" charset="0"/>
                <a:ea typeface="Arial" pitchFamily="34" charset="-122"/>
                <a:cs typeface="Arial" pitchFamily="34" charset="-120"/>
              </a:rPr>
              <a:t>Card numbers and security codes exposed</a:t>
            </a:r>
            <a:endParaRPr lang="en-US" sz="1600" dirty="0"/>
          </a:p>
        </p:txBody>
      </p:sp>
      <p:sp>
        <p:nvSpPr>
          <p:cNvPr id="16" name="Shape 14"/>
          <p:cNvSpPr/>
          <p:nvPr/>
        </p:nvSpPr>
        <p:spPr>
          <a:xfrm>
            <a:off x="6217920" y="960120"/>
            <a:ext cx="2788920" cy="1170432"/>
          </a:xfrm>
          <a:prstGeom prst="roundRect">
            <a:avLst>
              <a:gd name="adj" fmla="val 4688"/>
            </a:avLst>
          </a:prstGeom>
          <a:solidFill>
            <a:srgbClr val="1A1A1E"/>
          </a:solidFill>
          <a:ln/>
        </p:spPr>
        <p:txBody>
          <a:bodyPr/>
          <a:lstStyle/>
          <a:p>
            <a:endParaRPr lang="en-GB"/>
          </a:p>
        </p:txBody>
      </p:sp>
      <p:sp>
        <p:nvSpPr>
          <p:cNvPr id="17" name="Text 15"/>
          <p:cNvSpPr/>
          <p:nvPr/>
        </p:nvSpPr>
        <p:spPr>
          <a:xfrm>
            <a:off x="6217920" y="1024128"/>
            <a:ext cx="2788920" cy="502920"/>
          </a:xfrm>
          <a:prstGeom prst="rect">
            <a:avLst/>
          </a:prstGeom>
          <a:noFill/>
          <a:ln/>
        </p:spPr>
        <p:txBody>
          <a:bodyPr wrap="square" lIns="0" tIns="0" rIns="0" bIns="0" rtlCol="0" anchor="ctr"/>
          <a:lstStyle/>
          <a:p>
            <a:pPr marL="0" indent="0" algn="ctr">
              <a:buNone/>
            </a:pPr>
            <a:r>
              <a:rPr lang="en-US" sz="2800" b="1" dirty="0">
                <a:solidFill>
                  <a:srgbClr val="FB7185"/>
                </a:solidFill>
                <a:latin typeface="Arial" pitchFamily="34" charset="0"/>
                <a:ea typeface="Arial" pitchFamily="34" charset="-122"/>
                <a:cs typeface="Arial" pitchFamily="34" charset="-120"/>
              </a:rPr>
              <a:t>2 months</a:t>
            </a:r>
            <a:endParaRPr lang="en-US" sz="2800" dirty="0"/>
          </a:p>
        </p:txBody>
      </p:sp>
      <p:sp>
        <p:nvSpPr>
          <p:cNvPr id="18" name="Text 16"/>
          <p:cNvSpPr/>
          <p:nvPr/>
        </p:nvSpPr>
        <p:spPr>
          <a:xfrm>
            <a:off x="6327648" y="1536192"/>
            <a:ext cx="2560320" cy="475488"/>
          </a:xfrm>
          <a:prstGeom prst="rect">
            <a:avLst/>
          </a:prstGeom>
          <a:noFill/>
          <a:ln/>
        </p:spPr>
        <p:txBody>
          <a:bodyPr wrap="square" lIns="0" tIns="0" rIns="0" bIns="0" rtlCol="0" anchor="ctr"/>
          <a:lstStyle/>
          <a:p>
            <a:pPr marL="0" indent="0" algn="ctr">
              <a:buNone/>
            </a:pPr>
            <a:r>
              <a:rPr lang="en-US" sz="1600" dirty="0">
                <a:solidFill>
                  <a:srgbClr val="FFFFFF"/>
                </a:solidFill>
                <a:latin typeface="Arial" pitchFamily="34" charset="0"/>
                <a:ea typeface="Arial" pitchFamily="34" charset="-122"/>
                <a:cs typeface="Arial" pitchFamily="34" charset="-120"/>
              </a:rPr>
              <a:t>Attack ran before BA was told</a:t>
            </a:r>
            <a:endParaRPr lang="en-US" sz="1600" dirty="0"/>
          </a:p>
        </p:txBody>
      </p:sp>
      <p:sp>
        <p:nvSpPr>
          <p:cNvPr id="19" name="Shape 17"/>
          <p:cNvSpPr/>
          <p:nvPr/>
        </p:nvSpPr>
        <p:spPr>
          <a:xfrm>
            <a:off x="9144000" y="960120"/>
            <a:ext cx="2788920" cy="1170432"/>
          </a:xfrm>
          <a:prstGeom prst="roundRect">
            <a:avLst>
              <a:gd name="adj" fmla="val 4688"/>
            </a:avLst>
          </a:prstGeom>
          <a:solidFill>
            <a:srgbClr val="1A1A1E"/>
          </a:solidFill>
          <a:ln/>
        </p:spPr>
        <p:txBody>
          <a:bodyPr/>
          <a:lstStyle/>
          <a:p>
            <a:endParaRPr lang="en-GB"/>
          </a:p>
        </p:txBody>
      </p:sp>
      <p:sp>
        <p:nvSpPr>
          <p:cNvPr id="20" name="Text 18"/>
          <p:cNvSpPr/>
          <p:nvPr/>
        </p:nvSpPr>
        <p:spPr>
          <a:xfrm>
            <a:off x="9144000" y="1024128"/>
            <a:ext cx="2788920" cy="502920"/>
          </a:xfrm>
          <a:prstGeom prst="rect">
            <a:avLst/>
          </a:prstGeom>
          <a:noFill/>
          <a:ln/>
        </p:spPr>
        <p:txBody>
          <a:bodyPr wrap="square" lIns="0" tIns="0" rIns="0" bIns="0" rtlCol="0" anchor="ctr"/>
          <a:lstStyle/>
          <a:p>
            <a:pPr marL="0" indent="0" algn="ctr">
              <a:buNone/>
            </a:pPr>
            <a:r>
              <a:rPr lang="en-US" sz="2800" b="1" dirty="0">
                <a:solidFill>
                  <a:srgbClr val="FB7185"/>
                </a:solidFill>
                <a:latin typeface="Arial" pitchFamily="34" charset="0"/>
                <a:ea typeface="Arial" pitchFamily="34" charset="-122"/>
                <a:cs typeface="Arial" pitchFamily="34" charset="-120"/>
              </a:rPr>
              <a:t>£20m</a:t>
            </a:r>
            <a:endParaRPr lang="en-US" sz="2800" dirty="0"/>
          </a:p>
        </p:txBody>
      </p:sp>
      <p:sp>
        <p:nvSpPr>
          <p:cNvPr id="21" name="Text 19"/>
          <p:cNvSpPr/>
          <p:nvPr/>
        </p:nvSpPr>
        <p:spPr>
          <a:xfrm>
            <a:off x="9253728" y="1536192"/>
            <a:ext cx="2560320" cy="475488"/>
          </a:xfrm>
          <a:prstGeom prst="rect">
            <a:avLst/>
          </a:prstGeom>
          <a:noFill/>
          <a:ln/>
        </p:spPr>
        <p:txBody>
          <a:bodyPr wrap="square" lIns="0" tIns="0" rIns="0" bIns="0" rtlCol="0" anchor="ctr"/>
          <a:lstStyle/>
          <a:p>
            <a:pPr marL="0" indent="0" algn="ctr">
              <a:buNone/>
            </a:pPr>
            <a:r>
              <a:rPr lang="en-US" sz="1600" dirty="0">
                <a:solidFill>
                  <a:srgbClr val="FFFFFF"/>
                </a:solidFill>
                <a:latin typeface="Arial" pitchFamily="34" charset="0"/>
                <a:ea typeface="Arial" pitchFamily="34" charset="-122"/>
                <a:cs typeface="Arial" pitchFamily="34" charset="-120"/>
              </a:rPr>
              <a:t>Final ICO fine, from about £183m</a:t>
            </a:r>
            <a:endParaRPr lang="en-US" sz="1600" dirty="0"/>
          </a:p>
        </p:txBody>
      </p:sp>
      <p:pic>
        <p:nvPicPr>
          <p:cNvPr id="22" name="Image 0" descr="/workspace/artifacts/searched_images/0bcoN.jpg"/>
          <p:cNvPicPr>
            <a:picLocks noChangeAspect="1"/>
          </p:cNvPicPr>
          <p:nvPr/>
        </p:nvPicPr>
        <p:blipFill>
          <a:blip r:embed="rId3"/>
          <a:srcRect/>
          <a:stretch/>
        </p:blipFill>
        <p:spPr>
          <a:xfrm>
            <a:off x="365760" y="2286000"/>
            <a:ext cx="3931920" cy="4069080"/>
          </a:xfrm>
          <a:prstGeom prst="rect">
            <a:avLst/>
          </a:prstGeom>
        </p:spPr>
      </p:pic>
      <p:sp>
        <p:nvSpPr>
          <p:cNvPr id="23" name="Shape 20"/>
          <p:cNvSpPr/>
          <p:nvPr/>
        </p:nvSpPr>
        <p:spPr>
          <a:xfrm>
            <a:off x="4480560" y="2286000"/>
            <a:ext cx="7315200" cy="1965960"/>
          </a:xfrm>
          <a:prstGeom prst="roundRect">
            <a:avLst>
              <a:gd name="adj" fmla="val 2791"/>
            </a:avLst>
          </a:prstGeom>
          <a:solidFill>
            <a:srgbClr val="24242A"/>
          </a:solidFill>
          <a:ln/>
        </p:spPr>
        <p:txBody>
          <a:bodyPr/>
          <a:lstStyle/>
          <a:p>
            <a:endParaRPr lang="en-GB"/>
          </a:p>
        </p:txBody>
      </p:sp>
      <p:sp>
        <p:nvSpPr>
          <p:cNvPr id="24" name="Text 21"/>
          <p:cNvSpPr/>
          <p:nvPr/>
        </p:nvSpPr>
        <p:spPr>
          <a:xfrm>
            <a:off x="4663440" y="2395728"/>
            <a:ext cx="6949440" cy="219456"/>
          </a:xfrm>
          <a:prstGeom prst="rect">
            <a:avLst/>
          </a:prstGeom>
          <a:noFill/>
          <a:ln/>
        </p:spPr>
        <p:txBody>
          <a:bodyPr wrap="square" lIns="0" tIns="0" rIns="0" bIns="0" rtlCol="0" anchor="ctr"/>
          <a:lstStyle/>
          <a:p>
            <a:pPr marL="0" indent="0">
              <a:buNone/>
            </a:pPr>
            <a:r>
              <a:rPr lang="en-US" sz="2800" b="1" dirty="0">
                <a:solidFill>
                  <a:srgbClr val="FB7185"/>
                </a:solidFill>
                <a:latin typeface="Arial" pitchFamily="34" charset="0"/>
                <a:ea typeface="Arial" pitchFamily="34" charset="-122"/>
                <a:cs typeface="Arial" pitchFamily="34" charset="-120"/>
              </a:rPr>
              <a:t>WHAT WENT WRONG</a:t>
            </a:r>
            <a:endParaRPr lang="en-US" sz="2800" dirty="0"/>
          </a:p>
        </p:txBody>
      </p:sp>
      <p:sp>
        <p:nvSpPr>
          <p:cNvPr id="25" name="Text 22"/>
          <p:cNvSpPr/>
          <p:nvPr/>
        </p:nvSpPr>
        <p:spPr>
          <a:xfrm>
            <a:off x="4663440" y="2670048"/>
            <a:ext cx="6949440" cy="1417320"/>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Attackers used a supplier account, moved through remote access and copied payment details from the booking pages. The regulator found weak access control and no self-detection. Card data had been stored in plain text, and the supplier login had no multi-factor authentication (ICO, 2020; The Register, 2020).</a:t>
            </a:r>
            <a:endParaRPr lang="en-US" dirty="0"/>
          </a:p>
        </p:txBody>
      </p:sp>
      <p:sp>
        <p:nvSpPr>
          <p:cNvPr id="26" name="Shape 23"/>
          <p:cNvSpPr/>
          <p:nvPr/>
        </p:nvSpPr>
        <p:spPr>
          <a:xfrm>
            <a:off x="4480560" y="4389120"/>
            <a:ext cx="7315200" cy="1965960"/>
          </a:xfrm>
          <a:prstGeom prst="roundRect">
            <a:avLst>
              <a:gd name="adj" fmla="val 2791"/>
            </a:avLst>
          </a:prstGeom>
          <a:solidFill>
            <a:srgbClr val="24242A"/>
          </a:solidFill>
          <a:ln/>
        </p:spPr>
        <p:txBody>
          <a:bodyPr/>
          <a:lstStyle/>
          <a:p>
            <a:endParaRPr lang="en-GB"/>
          </a:p>
        </p:txBody>
      </p:sp>
      <p:sp>
        <p:nvSpPr>
          <p:cNvPr id="27" name="Text 24"/>
          <p:cNvSpPr/>
          <p:nvPr/>
        </p:nvSpPr>
        <p:spPr>
          <a:xfrm>
            <a:off x="4663440" y="4498848"/>
            <a:ext cx="6949440" cy="219456"/>
          </a:xfrm>
          <a:prstGeom prst="rect">
            <a:avLst/>
          </a:prstGeom>
          <a:noFill/>
          <a:ln/>
        </p:spPr>
        <p:txBody>
          <a:bodyPr wrap="square" lIns="0" tIns="0" rIns="0" bIns="0" rtlCol="0" anchor="ctr"/>
          <a:lstStyle/>
          <a:p>
            <a:pPr marL="0" indent="0">
              <a:buNone/>
            </a:pPr>
            <a:r>
              <a:rPr lang="en-US" sz="2800" b="1" dirty="0">
                <a:solidFill>
                  <a:srgbClr val="E11D48"/>
                </a:solidFill>
                <a:latin typeface="Arial" pitchFamily="34" charset="0"/>
                <a:ea typeface="Arial" pitchFamily="34" charset="-122"/>
                <a:cs typeface="Arial" pitchFamily="34" charset="-120"/>
              </a:rPr>
              <a:t>WHAT THE CLIENT SHOULD TAKE</a:t>
            </a:r>
            <a:endParaRPr lang="en-US" sz="2800" dirty="0"/>
          </a:p>
        </p:txBody>
      </p:sp>
      <p:sp>
        <p:nvSpPr>
          <p:cNvPr id="28" name="Text 25"/>
          <p:cNvSpPr/>
          <p:nvPr/>
        </p:nvSpPr>
        <p:spPr>
          <a:xfrm>
            <a:off x="4663440" y="4773168"/>
            <a:ext cx="6949440" cy="1371600"/>
          </a:xfrm>
          <a:prstGeom prst="rect">
            <a:avLst/>
          </a:prstGeom>
          <a:noFill/>
          <a:ln/>
        </p:spPr>
        <p:txBody>
          <a:bodyPr wrap="square" lIns="0" tIns="0" rIns="0" bIns="0" rtlCol="0" anchor="ctr"/>
          <a:lstStyle/>
          <a:p>
            <a:pPr marL="0" indent="0">
              <a:buNone/>
            </a:pPr>
            <a:r>
              <a:rPr lang="en-US" dirty="0">
                <a:solidFill>
                  <a:srgbClr val="F5F5F4"/>
                </a:solidFill>
                <a:latin typeface="Arial" pitchFamily="34" charset="0"/>
                <a:ea typeface="Arial" pitchFamily="34" charset="-122"/>
                <a:cs typeface="Arial" pitchFamily="34" charset="-120"/>
              </a:rPr>
              <a:t>A till that takes cards is a high-risk asset. Supplier access is part of the system. A fine is smaller than lost trust. Two silent months is a governance failure. The proposed penalty was about £183 million; the final fine was £20 million (Reuters, 2020).</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141416"/>
          </a:solidFill>
          <a:ln/>
        </p:spPr>
        <p:txBody>
          <a:bodyPr/>
          <a:lstStyle/>
          <a:p>
            <a:endParaRPr lang="en-GB"/>
          </a:p>
        </p:txBody>
      </p:sp>
      <p:sp>
        <p:nvSpPr>
          <p:cNvPr id="3" name="Shape 1"/>
          <p:cNvSpPr/>
          <p:nvPr/>
        </p:nvSpPr>
        <p:spPr>
          <a:xfrm>
            <a:off x="0" y="0"/>
            <a:ext cx="12191695" cy="384048"/>
          </a:xfrm>
          <a:prstGeom prst="rect">
            <a:avLst/>
          </a:prstGeom>
          <a:solidFill>
            <a:srgbClr val="1A1A1E"/>
          </a:solidFill>
          <a:ln/>
        </p:spPr>
        <p:txBody>
          <a:bodyPr/>
          <a:lstStyle/>
          <a:p>
            <a:endParaRPr lang="en-GB"/>
          </a:p>
        </p:txBody>
      </p:sp>
      <p:sp>
        <p:nvSpPr>
          <p:cNvPr id="4" name="Shape 2"/>
          <p:cNvSpPr/>
          <p:nvPr/>
        </p:nvSpPr>
        <p:spPr>
          <a:xfrm>
            <a:off x="0" y="384048"/>
            <a:ext cx="12191695" cy="54864"/>
          </a:xfrm>
          <a:prstGeom prst="rect">
            <a:avLst/>
          </a:prstGeom>
          <a:solidFill>
            <a:srgbClr val="E11D48"/>
          </a:solidFill>
          <a:ln/>
        </p:spPr>
        <p:txBody>
          <a:bodyPr/>
          <a:lstStyle/>
          <a:p>
            <a:endParaRPr lang="en-GB"/>
          </a:p>
        </p:txBody>
      </p:sp>
      <p:sp>
        <p:nvSpPr>
          <p:cNvPr id="5" name="Text 3"/>
          <p:cNvSpPr/>
          <p:nvPr/>
        </p:nvSpPr>
        <p:spPr>
          <a:xfrm>
            <a:off x="365760" y="0"/>
            <a:ext cx="11430000" cy="384048"/>
          </a:xfrm>
          <a:prstGeom prst="rect">
            <a:avLst/>
          </a:prstGeom>
          <a:noFill/>
          <a:ln/>
        </p:spPr>
        <p:txBody>
          <a:bodyPr wrap="square" lIns="0" tIns="0" rIns="0" bIns="0" rtlCol="0" anchor="ctr"/>
          <a:lstStyle/>
          <a:p>
            <a:pPr marL="0" indent="0" algn="ctr">
              <a:buNone/>
            </a:pPr>
            <a:r>
              <a:rPr lang="en-US" sz="3200" dirty="0">
                <a:solidFill>
                  <a:srgbClr val="F5F5F4"/>
                </a:solidFill>
                <a:latin typeface="Arial" pitchFamily="34" charset="0"/>
                <a:ea typeface="Arial" pitchFamily="34" charset="-122"/>
                <a:cs typeface="Arial" pitchFamily="34" charset="-120"/>
              </a:rPr>
              <a:t> RECOMMENDATION</a:t>
            </a:r>
            <a:endParaRPr lang="en-US" sz="3200" dirty="0"/>
          </a:p>
        </p:txBody>
      </p:sp>
      <p:sp>
        <p:nvSpPr>
          <p:cNvPr id="6" name="Shape 4"/>
          <p:cNvSpPr/>
          <p:nvPr/>
        </p:nvSpPr>
        <p:spPr>
          <a:xfrm>
            <a:off x="0" y="6601968"/>
            <a:ext cx="12191695" cy="256032"/>
          </a:xfrm>
          <a:prstGeom prst="rect">
            <a:avLst/>
          </a:prstGeom>
          <a:solidFill>
            <a:srgbClr val="1A1A1E"/>
          </a:solidFill>
          <a:ln/>
        </p:spPr>
        <p:txBody>
          <a:bodyPr/>
          <a:lstStyle/>
          <a:p>
            <a:endParaRPr lang="en-GB"/>
          </a:p>
        </p:txBody>
      </p:sp>
      <p:sp>
        <p:nvSpPr>
          <p:cNvPr id="7" name="Text 5"/>
          <p:cNvSpPr/>
          <p:nvPr/>
        </p:nvSpPr>
        <p:spPr>
          <a:xfrm>
            <a:off x="347472" y="6601968"/>
            <a:ext cx="7680960" cy="256032"/>
          </a:xfrm>
          <a:prstGeom prst="rect">
            <a:avLst/>
          </a:prstGeom>
          <a:noFill/>
          <a:ln/>
        </p:spPr>
        <p:txBody>
          <a:bodyPr wrap="square" lIns="0" tIns="0" rIns="0" bIns="0" rtlCol="0" anchor="ctr"/>
          <a:lstStyle/>
          <a:p>
            <a:pPr marL="0" indent="0">
              <a:buNone/>
            </a:pPr>
            <a:endParaRPr lang="en-US" sz="1000" dirty="0"/>
          </a:p>
        </p:txBody>
      </p:sp>
      <p:sp>
        <p:nvSpPr>
          <p:cNvPr id="8" name="Text 6"/>
          <p:cNvSpPr/>
          <p:nvPr/>
        </p:nvSpPr>
        <p:spPr>
          <a:xfrm>
            <a:off x="7863840" y="6601968"/>
            <a:ext cx="3977640" cy="256032"/>
          </a:xfrm>
          <a:prstGeom prst="rect">
            <a:avLst/>
          </a:prstGeom>
          <a:noFill/>
          <a:ln/>
        </p:spPr>
        <p:txBody>
          <a:bodyPr wrap="square" lIns="0" tIns="0" rIns="0" bIns="0" rtlCol="0" anchor="ctr"/>
          <a:lstStyle/>
          <a:p>
            <a:pPr marL="0" indent="0" algn="r">
              <a:buNone/>
            </a:pPr>
            <a:r>
              <a:rPr lang="en-US" sz="1000" dirty="0">
                <a:solidFill>
                  <a:srgbClr val="FB7185"/>
                </a:solidFill>
                <a:latin typeface="Arial" pitchFamily="34" charset="0"/>
                <a:ea typeface="Arial" pitchFamily="34" charset="-122"/>
                <a:cs typeface="Arial" pitchFamily="34" charset="-120"/>
              </a:rPr>
              <a:t>Whole team   ·   15  /  16</a:t>
            </a:r>
            <a:endParaRPr lang="en-US" sz="1000" dirty="0"/>
          </a:p>
        </p:txBody>
      </p:sp>
      <p:sp>
        <p:nvSpPr>
          <p:cNvPr id="9" name="Text 7"/>
          <p:cNvSpPr/>
          <p:nvPr/>
        </p:nvSpPr>
        <p:spPr>
          <a:xfrm>
            <a:off x="365760" y="512064"/>
            <a:ext cx="10972800" cy="347472"/>
          </a:xfrm>
          <a:prstGeom prst="rect">
            <a:avLst/>
          </a:prstGeom>
          <a:noFill/>
          <a:ln/>
        </p:spPr>
        <p:txBody>
          <a:bodyPr wrap="square" lIns="0" tIns="0" rIns="0" bIns="0" rtlCol="0" anchor="ctr"/>
          <a:lstStyle/>
          <a:p>
            <a:pPr marL="0" indent="0">
              <a:buNone/>
            </a:pPr>
            <a:r>
              <a:rPr lang="en-US" sz="2800" b="1" dirty="0">
                <a:solidFill>
                  <a:srgbClr val="F5F5F4"/>
                </a:solidFill>
                <a:latin typeface="Arial" pitchFamily="34" charset="0"/>
                <a:ea typeface="Arial" pitchFamily="34" charset="-122"/>
                <a:cs typeface="Arial" pitchFamily="34" charset="-120"/>
              </a:rPr>
              <a:t>Do not buy one giant system on day one</a:t>
            </a:r>
            <a:endParaRPr lang="en-US" sz="2800" dirty="0"/>
          </a:p>
        </p:txBody>
      </p:sp>
      <p:sp>
        <p:nvSpPr>
          <p:cNvPr id="10" name="Shape 8"/>
          <p:cNvSpPr/>
          <p:nvPr/>
        </p:nvSpPr>
        <p:spPr>
          <a:xfrm>
            <a:off x="365760" y="1024128"/>
            <a:ext cx="11430000" cy="1234440"/>
          </a:xfrm>
          <a:prstGeom prst="roundRect">
            <a:avLst>
              <a:gd name="adj" fmla="val 4444"/>
            </a:avLst>
          </a:prstGeom>
          <a:solidFill>
            <a:srgbClr val="24242A"/>
          </a:solidFill>
          <a:ln/>
        </p:spPr>
        <p:txBody>
          <a:bodyPr/>
          <a:lstStyle/>
          <a:p>
            <a:endParaRPr lang="en-GB"/>
          </a:p>
        </p:txBody>
      </p:sp>
      <p:sp>
        <p:nvSpPr>
          <p:cNvPr id="11" name="Shape 9"/>
          <p:cNvSpPr/>
          <p:nvPr/>
        </p:nvSpPr>
        <p:spPr>
          <a:xfrm>
            <a:off x="530352" y="1389888"/>
            <a:ext cx="475488" cy="475488"/>
          </a:xfrm>
          <a:prstGeom prst="ellipse">
            <a:avLst/>
          </a:prstGeom>
          <a:solidFill>
            <a:schemeClr val="accent6"/>
          </a:solidFill>
          <a:ln/>
        </p:spPr>
        <p:txBody>
          <a:bodyPr/>
          <a:lstStyle/>
          <a:p>
            <a:endParaRPr lang="en-GB"/>
          </a:p>
        </p:txBody>
      </p:sp>
      <p:sp>
        <p:nvSpPr>
          <p:cNvPr id="12" name="Text 10"/>
          <p:cNvSpPr/>
          <p:nvPr/>
        </p:nvSpPr>
        <p:spPr>
          <a:xfrm>
            <a:off x="530352" y="1389888"/>
            <a:ext cx="475488" cy="475488"/>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itchFamily="34" charset="0"/>
                <a:ea typeface="Arial" pitchFamily="34" charset="-122"/>
                <a:cs typeface="Arial" pitchFamily="34" charset="-120"/>
              </a:rPr>
              <a:t>1</a:t>
            </a:r>
            <a:endParaRPr lang="en-US" sz="1600" dirty="0"/>
          </a:p>
        </p:txBody>
      </p:sp>
      <p:sp>
        <p:nvSpPr>
          <p:cNvPr id="13" name="Text 11"/>
          <p:cNvSpPr/>
          <p:nvPr/>
        </p:nvSpPr>
        <p:spPr>
          <a:xfrm>
            <a:off x="1188720" y="1069848"/>
            <a:ext cx="7863840" cy="292608"/>
          </a:xfrm>
          <a:prstGeom prst="rect">
            <a:avLst/>
          </a:prstGeom>
          <a:noFill/>
          <a:ln/>
        </p:spPr>
        <p:txBody>
          <a:bodyPr wrap="square" lIns="0" tIns="0" rIns="0" bIns="0" rtlCol="0" anchor="ctr"/>
          <a:lstStyle/>
          <a:p>
            <a:pPr marL="0" indent="0">
              <a:buNone/>
            </a:pPr>
            <a:r>
              <a:rPr lang="en-US" sz="2000" b="1" dirty="0">
                <a:solidFill>
                  <a:srgbClr val="F5F5F4"/>
                </a:solidFill>
                <a:latin typeface="Arial" pitchFamily="34" charset="0"/>
                <a:ea typeface="Arial" pitchFamily="34" charset="-122"/>
                <a:cs typeface="Arial" pitchFamily="34" charset="-120"/>
              </a:rPr>
              <a:t>Fix the Transaction Processing System first</a:t>
            </a:r>
            <a:endParaRPr lang="en-US" sz="2000" dirty="0"/>
          </a:p>
        </p:txBody>
      </p:sp>
      <p:sp>
        <p:nvSpPr>
          <p:cNvPr id="14" name="Text 12"/>
          <p:cNvSpPr/>
          <p:nvPr/>
        </p:nvSpPr>
        <p:spPr>
          <a:xfrm>
            <a:off x="1188720" y="1444752"/>
            <a:ext cx="7955280" cy="685800"/>
          </a:xfrm>
          <a:prstGeom prst="rect">
            <a:avLst/>
          </a:prstGeom>
          <a:noFill/>
          <a:ln/>
        </p:spPr>
        <p:txBody>
          <a:bodyPr wrap="square" lIns="0" tIns="0" rIns="0" bIns="0" rtlCol="0" anchor="ctr"/>
          <a:lstStyle/>
          <a:p>
            <a:pPr marL="0" indent="0">
              <a:buNone/>
            </a:pPr>
            <a:r>
              <a:rPr lang="en-US" sz="2000" dirty="0">
                <a:solidFill>
                  <a:srgbClr val="F5F5F4"/>
                </a:solidFill>
                <a:latin typeface="Arial" pitchFamily="34" charset="0"/>
                <a:ea typeface="Arial" pitchFamily="34" charset="-122"/>
                <a:cs typeface="Arial" pitchFamily="34" charset="-120"/>
              </a:rPr>
              <a:t>Clean product, customer and stock codes. Put a reliable order or point-of-sale system under the business before anything else is built on top.</a:t>
            </a:r>
            <a:endParaRPr lang="en-US" sz="2000" dirty="0"/>
          </a:p>
        </p:txBody>
      </p:sp>
      <p:sp>
        <p:nvSpPr>
          <p:cNvPr id="15" name="Text 13"/>
          <p:cNvSpPr/>
          <p:nvPr/>
        </p:nvSpPr>
        <p:spPr>
          <a:xfrm>
            <a:off x="9281160" y="1408176"/>
            <a:ext cx="2286000" cy="457200"/>
          </a:xfrm>
          <a:prstGeom prst="rect">
            <a:avLst/>
          </a:prstGeom>
          <a:noFill/>
          <a:ln/>
        </p:spPr>
        <p:txBody>
          <a:bodyPr wrap="square" lIns="0" tIns="0" rIns="0" bIns="0" rtlCol="0" anchor="ctr"/>
          <a:lstStyle/>
          <a:p>
            <a:pPr marL="0" indent="0" algn="r">
              <a:buNone/>
            </a:pPr>
            <a:r>
              <a:rPr lang="en-US" sz="2000" dirty="0">
                <a:solidFill>
                  <a:srgbClr val="E11D48"/>
                </a:solidFill>
                <a:latin typeface="Arial" pitchFamily="34" charset="0"/>
                <a:ea typeface="Arial" pitchFamily="34" charset="-122"/>
                <a:cs typeface="Arial" pitchFamily="34" charset="-120"/>
              </a:rPr>
              <a:t>Mick Lowe</a:t>
            </a:r>
            <a:endParaRPr lang="en-US" sz="2000" dirty="0"/>
          </a:p>
        </p:txBody>
      </p:sp>
      <p:sp>
        <p:nvSpPr>
          <p:cNvPr id="16" name="Shape 14"/>
          <p:cNvSpPr/>
          <p:nvPr/>
        </p:nvSpPr>
        <p:spPr>
          <a:xfrm>
            <a:off x="365760" y="2350008"/>
            <a:ext cx="11430000" cy="1234440"/>
          </a:xfrm>
          <a:prstGeom prst="roundRect">
            <a:avLst>
              <a:gd name="adj" fmla="val 4444"/>
            </a:avLst>
          </a:prstGeom>
          <a:solidFill>
            <a:srgbClr val="24242A"/>
          </a:solidFill>
          <a:ln/>
        </p:spPr>
        <p:txBody>
          <a:bodyPr/>
          <a:lstStyle/>
          <a:p>
            <a:endParaRPr lang="en-GB"/>
          </a:p>
        </p:txBody>
      </p:sp>
      <p:sp>
        <p:nvSpPr>
          <p:cNvPr id="17" name="Shape 15"/>
          <p:cNvSpPr/>
          <p:nvPr/>
        </p:nvSpPr>
        <p:spPr>
          <a:xfrm>
            <a:off x="530352" y="2715768"/>
            <a:ext cx="475488" cy="475488"/>
          </a:xfrm>
          <a:prstGeom prst="ellipse">
            <a:avLst/>
          </a:prstGeom>
          <a:solidFill>
            <a:schemeClr val="accent6"/>
          </a:solidFill>
          <a:ln/>
        </p:spPr>
        <p:txBody>
          <a:bodyPr/>
          <a:lstStyle/>
          <a:p>
            <a:endParaRPr lang="en-GB"/>
          </a:p>
        </p:txBody>
      </p:sp>
      <p:sp>
        <p:nvSpPr>
          <p:cNvPr id="18" name="Text 16"/>
          <p:cNvSpPr/>
          <p:nvPr/>
        </p:nvSpPr>
        <p:spPr>
          <a:xfrm>
            <a:off x="530352" y="2715768"/>
            <a:ext cx="475488" cy="475488"/>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itchFamily="34" charset="0"/>
                <a:ea typeface="Arial" pitchFamily="34" charset="-122"/>
                <a:cs typeface="Arial" pitchFamily="34" charset="-120"/>
              </a:rPr>
              <a:t>2</a:t>
            </a:r>
            <a:endParaRPr lang="en-US" sz="1600" dirty="0"/>
          </a:p>
        </p:txBody>
      </p:sp>
      <p:sp>
        <p:nvSpPr>
          <p:cNvPr id="19" name="Text 17"/>
          <p:cNvSpPr/>
          <p:nvPr/>
        </p:nvSpPr>
        <p:spPr>
          <a:xfrm>
            <a:off x="1188720" y="2350008"/>
            <a:ext cx="7863840" cy="292608"/>
          </a:xfrm>
          <a:prstGeom prst="rect">
            <a:avLst/>
          </a:prstGeom>
          <a:noFill/>
          <a:ln/>
        </p:spPr>
        <p:txBody>
          <a:bodyPr wrap="square" lIns="0" tIns="0" rIns="0" bIns="0" rtlCol="0" anchor="ctr"/>
          <a:lstStyle/>
          <a:p>
            <a:pPr marL="0" indent="0">
              <a:buNone/>
            </a:pPr>
            <a:r>
              <a:rPr lang="en-US" sz="2000" b="1" dirty="0">
                <a:solidFill>
                  <a:srgbClr val="F5F5F4"/>
                </a:solidFill>
                <a:latin typeface="Arial" pitchFamily="34" charset="0"/>
                <a:ea typeface="Arial" pitchFamily="34" charset="-122"/>
                <a:cs typeface="Arial" pitchFamily="34" charset="-120"/>
              </a:rPr>
              <a:t>Add Customer Relationship Management next</a:t>
            </a:r>
            <a:endParaRPr lang="en-US" sz="2000" dirty="0"/>
          </a:p>
        </p:txBody>
      </p:sp>
      <p:sp>
        <p:nvSpPr>
          <p:cNvPr id="20" name="Text 18"/>
          <p:cNvSpPr/>
          <p:nvPr/>
        </p:nvSpPr>
        <p:spPr>
          <a:xfrm>
            <a:off x="1188720" y="2679192"/>
            <a:ext cx="7955280" cy="868680"/>
          </a:xfrm>
          <a:prstGeom prst="rect">
            <a:avLst/>
          </a:prstGeom>
          <a:noFill/>
          <a:ln/>
        </p:spPr>
        <p:txBody>
          <a:bodyPr wrap="square" lIns="0" tIns="0" rIns="0" bIns="0" rtlCol="0" anchor="ctr"/>
          <a:lstStyle/>
          <a:p>
            <a:pPr marL="0" indent="0">
              <a:buNone/>
            </a:pPr>
            <a:r>
              <a:rPr lang="en-US" sz="2000" dirty="0">
                <a:solidFill>
                  <a:srgbClr val="F5F5F4"/>
                </a:solidFill>
                <a:latin typeface="Arial" pitchFamily="34" charset="0"/>
                <a:ea typeface="Arial" pitchFamily="34" charset="-122"/>
                <a:cs typeface="Arial" pitchFamily="34" charset="-120"/>
              </a:rPr>
              <a:t>For a growing firm, the expensive problem is lost customers. A focused CRM usually pays back faster than a full ERP suite — if the data underneath is clean.</a:t>
            </a:r>
            <a:endParaRPr lang="en-US" sz="2000" dirty="0"/>
          </a:p>
        </p:txBody>
      </p:sp>
      <p:sp>
        <p:nvSpPr>
          <p:cNvPr id="21" name="Text 19"/>
          <p:cNvSpPr/>
          <p:nvPr/>
        </p:nvSpPr>
        <p:spPr>
          <a:xfrm>
            <a:off x="9281160" y="2734056"/>
            <a:ext cx="2286000" cy="457200"/>
          </a:xfrm>
          <a:prstGeom prst="rect">
            <a:avLst/>
          </a:prstGeom>
          <a:noFill/>
          <a:ln/>
        </p:spPr>
        <p:txBody>
          <a:bodyPr wrap="square" lIns="0" tIns="0" rIns="0" bIns="0" rtlCol="0" anchor="ctr"/>
          <a:lstStyle/>
          <a:p>
            <a:pPr marL="0" indent="0" algn="r">
              <a:buNone/>
            </a:pPr>
            <a:r>
              <a:rPr lang="en-US" sz="2000" dirty="0">
                <a:solidFill>
                  <a:srgbClr val="E11D48"/>
                </a:solidFill>
                <a:latin typeface="Arial" pitchFamily="34" charset="0"/>
                <a:ea typeface="Arial" pitchFamily="34" charset="-122"/>
                <a:cs typeface="Arial" pitchFamily="34" charset="-120"/>
              </a:rPr>
              <a:t>Ana-Maria Ismail</a:t>
            </a:r>
            <a:endParaRPr lang="en-US" sz="2000" dirty="0"/>
          </a:p>
        </p:txBody>
      </p:sp>
      <p:sp>
        <p:nvSpPr>
          <p:cNvPr id="22" name="Shape 20"/>
          <p:cNvSpPr/>
          <p:nvPr/>
        </p:nvSpPr>
        <p:spPr>
          <a:xfrm>
            <a:off x="365760" y="3675888"/>
            <a:ext cx="11430000" cy="1234440"/>
          </a:xfrm>
          <a:prstGeom prst="roundRect">
            <a:avLst>
              <a:gd name="adj" fmla="val 4444"/>
            </a:avLst>
          </a:prstGeom>
          <a:solidFill>
            <a:srgbClr val="24242A"/>
          </a:solidFill>
          <a:ln/>
        </p:spPr>
        <p:txBody>
          <a:bodyPr/>
          <a:lstStyle/>
          <a:p>
            <a:endParaRPr lang="en-GB"/>
          </a:p>
        </p:txBody>
      </p:sp>
      <p:sp>
        <p:nvSpPr>
          <p:cNvPr id="23" name="Shape 21"/>
          <p:cNvSpPr/>
          <p:nvPr/>
        </p:nvSpPr>
        <p:spPr>
          <a:xfrm>
            <a:off x="530352" y="4041648"/>
            <a:ext cx="475488" cy="475488"/>
          </a:xfrm>
          <a:prstGeom prst="ellipse">
            <a:avLst/>
          </a:prstGeom>
          <a:solidFill>
            <a:schemeClr val="accent6"/>
          </a:solidFill>
          <a:ln/>
        </p:spPr>
        <p:txBody>
          <a:bodyPr/>
          <a:lstStyle/>
          <a:p>
            <a:endParaRPr lang="en-GB"/>
          </a:p>
        </p:txBody>
      </p:sp>
      <p:sp>
        <p:nvSpPr>
          <p:cNvPr id="24" name="Text 22"/>
          <p:cNvSpPr/>
          <p:nvPr/>
        </p:nvSpPr>
        <p:spPr>
          <a:xfrm>
            <a:off x="530352" y="4041648"/>
            <a:ext cx="475488" cy="475488"/>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itchFamily="34" charset="0"/>
                <a:ea typeface="Arial" pitchFamily="34" charset="-122"/>
                <a:cs typeface="Arial" pitchFamily="34" charset="-120"/>
              </a:rPr>
              <a:t>3</a:t>
            </a:r>
            <a:endParaRPr lang="en-US" sz="1600" dirty="0"/>
          </a:p>
        </p:txBody>
      </p:sp>
      <p:sp>
        <p:nvSpPr>
          <p:cNvPr id="25" name="Text 23"/>
          <p:cNvSpPr/>
          <p:nvPr/>
        </p:nvSpPr>
        <p:spPr>
          <a:xfrm>
            <a:off x="1188720" y="3675888"/>
            <a:ext cx="7863840" cy="292608"/>
          </a:xfrm>
          <a:prstGeom prst="rect">
            <a:avLst/>
          </a:prstGeom>
          <a:noFill/>
          <a:ln/>
        </p:spPr>
        <p:txBody>
          <a:bodyPr wrap="square" lIns="0" tIns="0" rIns="0" bIns="0" rtlCol="0" anchor="ctr"/>
          <a:lstStyle/>
          <a:p>
            <a:pPr marL="0" indent="0">
              <a:buNone/>
            </a:pPr>
            <a:r>
              <a:rPr lang="en-US" sz="2000" b="1" dirty="0">
                <a:solidFill>
                  <a:srgbClr val="F5F5F4"/>
                </a:solidFill>
                <a:latin typeface="Arial" pitchFamily="34" charset="0"/>
                <a:ea typeface="Arial" pitchFamily="34" charset="-122"/>
                <a:cs typeface="Arial" pitchFamily="34" charset="-120"/>
              </a:rPr>
              <a:t>Treat Enterprise Resource Planning as a later step</a:t>
            </a:r>
            <a:endParaRPr lang="en-US" sz="2000" dirty="0"/>
          </a:p>
        </p:txBody>
      </p:sp>
      <p:sp>
        <p:nvSpPr>
          <p:cNvPr id="26" name="Text 24"/>
          <p:cNvSpPr/>
          <p:nvPr/>
        </p:nvSpPr>
        <p:spPr>
          <a:xfrm>
            <a:off x="1188720" y="4023360"/>
            <a:ext cx="7955280" cy="850392"/>
          </a:xfrm>
          <a:prstGeom prst="rect">
            <a:avLst/>
          </a:prstGeom>
          <a:noFill/>
          <a:ln/>
        </p:spPr>
        <p:txBody>
          <a:bodyPr wrap="square" lIns="0" tIns="0" rIns="0" bIns="0" rtlCol="0" anchor="ctr"/>
          <a:lstStyle/>
          <a:p>
            <a:pPr marL="0" indent="0">
              <a:buNone/>
            </a:pPr>
            <a:r>
              <a:rPr lang="en-US" sz="2000" dirty="0">
                <a:solidFill>
                  <a:srgbClr val="F5F5F4"/>
                </a:solidFill>
                <a:latin typeface="Arial" pitchFamily="34" charset="0"/>
                <a:ea typeface="Arial" pitchFamily="34" charset="-122"/>
                <a:cs typeface="Arial" pitchFamily="34" charset="-120"/>
              </a:rPr>
              <a:t>Start it only when processes can be standardised. Limit customisation. Spend more on training than on licences (Davenport, 1998; Umble, Haft and Umble, 2003).</a:t>
            </a:r>
            <a:endParaRPr lang="en-US" sz="2000" dirty="0"/>
          </a:p>
        </p:txBody>
      </p:sp>
      <p:sp>
        <p:nvSpPr>
          <p:cNvPr id="27" name="Text 25"/>
          <p:cNvSpPr/>
          <p:nvPr/>
        </p:nvSpPr>
        <p:spPr>
          <a:xfrm>
            <a:off x="9281160" y="4059936"/>
            <a:ext cx="2286000" cy="457200"/>
          </a:xfrm>
          <a:prstGeom prst="rect">
            <a:avLst/>
          </a:prstGeom>
          <a:noFill/>
          <a:ln/>
        </p:spPr>
        <p:txBody>
          <a:bodyPr wrap="square" lIns="0" tIns="0" rIns="0" bIns="0" rtlCol="0" anchor="ctr"/>
          <a:lstStyle/>
          <a:p>
            <a:pPr marL="0" indent="0" algn="r">
              <a:buNone/>
            </a:pPr>
            <a:r>
              <a:rPr lang="en-US" sz="2000" dirty="0">
                <a:solidFill>
                  <a:srgbClr val="E11D48"/>
                </a:solidFill>
                <a:latin typeface="Arial" pitchFamily="34" charset="0"/>
                <a:ea typeface="Arial" pitchFamily="34" charset="-122"/>
                <a:cs typeface="Arial" pitchFamily="34" charset="-120"/>
              </a:rPr>
              <a:t>Ryan Rehman</a:t>
            </a:r>
            <a:endParaRPr lang="en-US" sz="2000" dirty="0"/>
          </a:p>
        </p:txBody>
      </p:sp>
      <p:sp>
        <p:nvSpPr>
          <p:cNvPr id="28" name="Shape 26"/>
          <p:cNvSpPr/>
          <p:nvPr/>
        </p:nvSpPr>
        <p:spPr>
          <a:xfrm>
            <a:off x="365760" y="5001768"/>
            <a:ext cx="11430000" cy="1234440"/>
          </a:xfrm>
          <a:prstGeom prst="roundRect">
            <a:avLst>
              <a:gd name="adj" fmla="val 4444"/>
            </a:avLst>
          </a:prstGeom>
          <a:solidFill>
            <a:srgbClr val="24242A"/>
          </a:solidFill>
          <a:ln/>
        </p:spPr>
        <p:txBody>
          <a:bodyPr/>
          <a:lstStyle/>
          <a:p>
            <a:endParaRPr lang="en-GB"/>
          </a:p>
        </p:txBody>
      </p:sp>
      <p:sp>
        <p:nvSpPr>
          <p:cNvPr id="29" name="Shape 27"/>
          <p:cNvSpPr/>
          <p:nvPr/>
        </p:nvSpPr>
        <p:spPr>
          <a:xfrm>
            <a:off x="530352" y="5367528"/>
            <a:ext cx="475488" cy="475488"/>
          </a:xfrm>
          <a:prstGeom prst="ellipse">
            <a:avLst/>
          </a:prstGeom>
          <a:solidFill>
            <a:schemeClr val="accent6"/>
          </a:solidFill>
          <a:ln/>
        </p:spPr>
        <p:txBody>
          <a:bodyPr/>
          <a:lstStyle/>
          <a:p>
            <a:endParaRPr lang="en-GB"/>
          </a:p>
        </p:txBody>
      </p:sp>
      <p:sp>
        <p:nvSpPr>
          <p:cNvPr id="30" name="Text 28"/>
          <p:cNvSpPr/>
          <p:nvPr/>
        </p:nvSpPr>
        <p:spPr>
          <a:xfrm>
            <a:off x="530352" y="5367528"/>
            <a:ext cx="475488" cy="475488"/>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itchFamily="34" charset="0"/>
                <a:ea typeface="Arial" pitchFamily="34" charset="-122"/>
                <a:cs typeface="Arial" pitchFamily="34" charset="-120"/>
              </a:rPr>
              <a:t>4</a:t>
            </a:r>
            <a:endParaRPr lang="en-US" sz="1600" dirty="0"/>
          </a:p>
        </p:txBody>
      </p:sp>
      <p:sp>
        <p:nvSpPr>
          <p:cNvPr id="31" name="Text 29"/>
          <p:cNvSpPr/>
          <p:nvPr/>
        </p:nvSpPr>
        <p:spPr>
          <a:xfrm>
            <a:off x="1188720" y="5031066"/>
            <a:ext cx="7863840" cy="292608"/>
          </a:xfrm>
          <a:prstGeom prst="rect">
            <a:avLst/>
          </a:prstGeom>
          <a:noFill/>
          <a:ln/>
        </p:spPr>
        <p:txBody>
          <a:bodyPr wrap="square" lIns="0" tIns="0" rIns="0" bIns="0" rtlCol="0" anchor="ctr"/>
          <a:lstStyle/>
          <a:p>
            <a:pPr marL="0" indent="0">
              <a:buNone/>
            </a:pPr>
            <a:r>
              <a:rPr lang="en-US" sz="2000" b="1" dirty="0">
                <a:solidFill>
                  <a:srgbClr val="F5F5F4"/>
                </a:solidFill>
                <a:latin typeface="Arial" pitchFamily="34" charset="0"/>
                <a:ea typeface="Arial" pitchFamily="34" charset="-122"/>
                <a:cs typeface="Arial" pitchFamily="34" charset="-120"/>
              </a:rPr>
              <a:t>Make ethics a go-live test</a:t>
            </a:r>
            <a:endParaRPr lang="en-US" sz="2000" dirty="0"/>
          </a:p>
        </p:txBody>
      </p:sp>
      <p:sp>
        <p:nvSpPr>
          <p:cNvPr id="32" name="Text 30"/>
          <p:cNvSpPr/>
          <p:nvPr/>
        </p:nvSpPr>
        <p:spPr>
          <a:xfrm>
            <a:off x="1188720" y="5381244"/>
            <a:ext cx="7955280" cy="813816"/>
          </a:xfrm>
          <a:prstGeom prst="rect">
            <a:avLst/>
          </a:prstGeom>
          <a:noFill/>
          <a:ln/>
        </p:spPr>
        <p:txBody>
          <a:bodyPr wrap="square" lIns="0" tIns="0" rIns="0" bIns="0" rtlCol="0" anchor="ctr"/>
          <a:lstStyle/>
          <a:p>
            <a:pPr marL="0" indent="0">
              <a:buNone/>
            </a:pPr>
            <a:r>
              <a:rPr lang="en-US" sz="2000" dirty="0">
                <a:solidFill>
                  <a:srgbClr val="F5F5F4"/>
                </a:solidFill>
                <a:latin typeface="Arial" pitchFamily="34" charset="0"/>
                <a:ea typeface="Arial" pitchFamily="34" charset="-122"/>
                <a:cs typeface="Arial" pitchFamily="34" charset="-120"/>
              </a:rPr>
              <a:t>Privacy by design, supplier multi-factor authentication, a named data owner and a practised breach plan before any system is switched on (ICO, 2020; ICO, 2023).</a:t>
            </a:r>
            <a:endParaRPr lang="en-US" sz="2000" dirty="0"/>
          </a:p>
        </p:txBody>
      </p:sp>
      <p:sp>
        <p:nvSpPr>
          <p:cNvPr id="33" name="Text 31"/>
          <p:cNvSpPr/>
          <p:nvPr/>
        </p:nvSpPr>
        <p:spPr>
          <a:xfrm>
            <a:off x="9281160" y="5385816"/>
            <a:ext cx="2286000" cy="457200"/>
          </a:xfrm>
          <a:prstGeom prst="rect">
            <a:avLst/>
          </a:prstGeom>
          <a:noFill/>
          <a:ln/>
        </p:spPr>
        <p:txBody>
          <a:bodyPr wrap="square" lIns="0" tIns="0" rIns="0" bIns="0" rtlCol="0" anchor="ctr"/>
          <a:lstStyle/>
          <a:p>
            <a:pPr marL="0" indent="0" algn="r">
              <a:buNone/>
            </a:pPr>
            <a:r>
              <a:rPr lang="en-US" sz="2000" dirty="0">
                <a:solidFill>
                  <a:srgbClr val="E11D48"/>
                </a:solidFill>
                <a:latin typeface="Arial" pitchFamily="34" charset="0"/>
                <a:ea typeface="Arial" pitchFamily="34" charset="-122"/>
                <a:cs typeface="Arial" pitchFamily="34" charset="-120"/>
              </a:rPr>
              <a:t>Alex Valentin Ismail</a:t>
            </a:r>
            <a:endParaRPr lang="en-US" sz="20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Shape 0"/>
          <p:cNvSpPr/>
          <p:nvPr/>
        </p:nvSpPr>
        <p:spPr>
          <a:xfrm>
            <a:off x="305" y="-669"/>
            <a:ext cx="12191695" cy="6858000"/>
          </a:xfrm>
          <a:prstGeom prst="rect">
            <a:avLst/>
          </a:prstGeom>
          <a:solidFill>
            <a:srgbClr val="141416"/>
          </a:solidFill>
          <a:ln/>
        </p:spPr>
        <p:txBody>
          <a:bodyPr/>
          <a:lstStyle/>
          <a:p>
            <a:endParaRPr lang="en-GB"/>
          </a:p>
        </p:txBody>
      </p:sp>
      <p:sp>
        <p:nvSpPr>
          <p:cNvPr id="4" name="Shape 2"/>
          <p:cNvSpPr/>
          <p:nvPr/>
        </p:nvSpPr>
        <p:spPr>
          <a:xfrm>
            <a:off x="0" y="384048"/>
            <a:ext cx="12191695" cy="54864"/>
          </a:xfrm>
          <a:prstGeom prst="rect">
            <a:avLst/>
          </a:prstGeom>
          <a:solidFill>
            <a:srgbClr val="E11D48"/>
          </a:solidFill>
          <a:ln/>
        </p:spPr>
        <p:txBody>
          <a:bodyPr/>
          <a:lstStyle/>
          <a:p>
            <a:endParaRPr lang="en-GB"/>
          </a:p>
        </p:txBody>
      </p:sp>
      <p:sp>
        <p:nvSpPr>
          <p:cNvPr id="5" name="Text 3"/>
          <p:cNvSpPr/>
          <p:nvPr/>
        </p:nvSpPr>
        <p:spPr>
          <a:xfrm>
            <a:off x="347472" y="52099"/>
            <a:ext cx="11430000" cy="288595"/>
          </a:xfrm>
          <a:prstGeom prst="rect">
            <a:avLst/>
          </a:prstGeom>
          <a:noFill/>
          <a:ln/>
        </p:spPr>
        <p:txBody>
          <a:bodyPr wrap="square" lIns="0" tIns="0" rIns="0" bIns="0" rtlCol="0" anchor="ctr"/>
          <a:lstStyle/>
          <a:p>
            <a:pPr marL="0" indent="0">
              <a:buNone/>
            </a:pPr>
            <a:r>
              <a:rPr lang="en-US" sz="2400" dirty="0">
                <a:solidFill>
                  <a:srgbClr val="F5F5F4"/>
                </a:solidFill>
                <a:latin typeface="Arial" pitchFamily="34" charset="0"/>
                <a:ea typeface="Arial" pitchFamily="34" charset="-122"/>
                <a:cs typeface="Arial" pitchFamily="34" charset="-120"/>
              </a:rPr>
              <a:t>REFERENCES   </a:t>
            </a:r>
            <a:endParaRPr lang="en-US" sz="2400" dirty="0"/>
          </a:p>
        </p:txBody>
      </p:sp>
      <p:sp>
        <p:nvSpPr>
          <p:cNvPr id="6" name="Shape 4"/>
          <p:cNvSpPr/>
          <p:nvPr/>
        </p:nvSpPr>
        <p:spPr>
          <a:xfrm>
            <a:off x="0" y="6601968"/>
            <a:ext cx="12191695" cy="256032"/>
          </a:xfrm>
          <a:prstGeom prst="rect">
            <a:avLst/>
          </a:prstGeom>
          <a:solidFill>
            <a:srgbClr val="1A1A1E"/>
          </a:solidFill>
          <a:ln/>
        </p:spPr>
        <p:txBody>
          <a:bodyPr/>
          <a:lstStyle/>
          <a:p>
            <a:endParaRPr lang="en-GB"/>
          </a:p>
        </p:txBody>
      </p:sp>
      <p:sp>
        <p:nvSpPr>
          <p:cNvPr id="7" name="Text 5"/>
          <p:cNvSpPr/>
          <p:nvPr/>
        </p:nvSpPr>
        <p:spPr>
          <a:xfrm>
            <a:off x="347472" y="6601968"/>
            <a:ext cx="7680960" cy="256032"/>
          </a:xfrm>
          <a:prstGeom prst="rect">
            <a:avLst/>
          </a:prstGeom>
          <a:noFill/>
          <a:ln/>
        </p:spPr>
        <p:txBody>
          <a:bodyPr wrap="square" lIns="0" tIns="0" rIns="0" bIns="0" rtlCol="0" anchor="ctr"/>
          <a:lstStyle/>
          <a:p>
            <a:pPr marL="0" indent="0">
              <a:buNone/>
            </a:pPr>
            <a:endParaRPr lang="en-US" sz="1000" dirty="0"/>
          </a:p>
        </p:txBody>
      </p:sp>
      <p:sp>
        <p:nvSpPr>
          <p:cNvPr id="8" name="Text 6"/>
          <p:cNvSpPr/>
          <p:nvPr/>
        </p:nvSpPr>
        <p:spPr>
          <a:xfrm>
            <a:off x="7863840" y="6601968"/>
            <a:ext cx="3977640" cy="256032"/>
          </a:xfrm>
          <a:prstGeom prst="rect">
            <a:avLst/>
          </a:prstGeom>
          <a:noFill/>
          <a:ln/>
        </p:spPr>
        <p:txBody>
          <a:bodyPr wrap="square" lIns="0" tIns="0" rIns="0" bIns="0" rtlCol="0" anchor="ctr"/>
          <a:lstStyle/>
          <a:p>
            <a:pPr marL="0" indent="0" algn="r">
              <a:buNone/>
            </a:pPr>
            <a:r>
              <a:rPr lang="en-US" sz="1000" dirty="0">
                <a:solidFill>
                  <a:srgbClr val="FB7185"/>
                </a:solidFill>
                <a:latin typeface="Arial" pitchFamily="34" charset="0"/>
                <a:ea typeface="Arial" pitchFamily="34" charset="-122"/>
                <a:cs typeface="Arial" pitchFamily="34" charset="-120"/>
              </a:rPr>
              <a:t>·   16  /  16</a:t>
            </a:r>
            <a:endParaRPr lang="en-US" sz="1000" dirty="0"/>
          </a:p>
        </p:txBody>
      </p:sp>
      <p:sp>
        <p:nvSpPr>
          <p:cNvPr id="10" name="Text 8"/>
          <p:cNvSpPr/>
          <p:nvPr/>
        </p:nvSpPr>
        <p:spPr>
          <a:xfrm>
            <a:off x="299053" y="625410"/>
            <a:ext cx="5669280" cy="599440"/>
          </a:xfrm>
          <a:prstGeom prst="rect">
            <a:avLst/>
          </a:prstGeom>
          <a:noFill/>
          <a:ln/>
        </p:spPr>
        <p:txBody>
          <a:bodyPr wrap="square" lIns="0" tIns="0" rIns="0" bIns="0" rtlCol="0" anchor="ctr"/>
          <a:lstStyle/>
          <a:p>
            <a:pPr marL="0" indent="0">
              <a:buNone/>
            </a:pPr>
            <a:r>
              <a:rPr lang="en-US" sz="1400" dirty="0">
                <a:solidFill>
                  <a:srgbClr val="F5F5F4"/>
                </a:solidFill>
                <a:latin typeface="Arial" pitchFamily="34" charset="0"/>
                <a:ea typeface="Arial" pitchFamily="34" charset="-122"/>
                <a:cs typeface="Arial" pitchFamily="34" charset="-120"/>
              </a:rPr>
              <a:t>Computer Weekly (2025) ‘Clubcard at 30: the evolution of retail loyalty’, 22 January. Available at: computerweekly.com (Accessed: 6 October 2026).</a:t>
            </a:r>
            <a:endParaRPr lang="en-US" sz="1400" dirty="0"/>
          </a:p>
        </p:txBody>
      </p:sp>
      <p:sp>
        <p:nvSpPr>
          <p:cNvPr id="11" name="Text 9"/>
          <p:cNvSpPr/>
          <p:nvPr/>
        </p:nvSpPr>
        <p:spPr>
          <a:xfrm>
            <a:off x="299053" y="1341773"/>
            <a:ext cx="5669280" cy="310896"/>
          </a:xfrm>
          <a:prstGeom prst="rect">
            <a:avLst/>
          </a:prstGeom>
          <a:noFill/>
          <a:ln/>
        </p:spPr>
        <p:txBody>
          <a:bodyPr wrap="square" lIns="0" tIns="0" rIns="0" bIns="0" rtlCol="0" anchor="ctr"/>
          <a:lstStyle/>
          <a:p>
            <a:pPr marL="0" indent="0">
              <a:buNone/>
            </a:pPr>
            <a:r>
              <a:rPr lang="en-US" sz="1400" dirty="0">
                <a:solidFill>
                  <a:srgbClr val="F5F5F4"/>
                </a:solidFill>
                <a:latin typeface="Arial" pitchFamily="34" charset="0"/>
                <a:ea typeface="Arial" pitchFamily="34" charset="-122"/>
                <a:cs typeface="Arial" pitchFamily="34" charset="-120"/>
              </a:rPr>
              <a:t>Dastin, J. (2018) ‘Amazon scraps secret AI recruiting tool that showed bias against women’, Reuters, 9 October.</a:t>
            </a:r>
            <a:endParaRPr lang="en-US" sz="1400" dirty="0"/>
          </a:p>
        </p:txBody>
      </p:sp>
      <p:sp>
        <p:nvSpPr>
          <p:cNvPr id="12" name="Text 10"/>
          <p:cNvSpPr/>
          <p:nvPr/>
        </p:nvSpPr>
        <p:spPr>
          <a:xfrm>
            <a:off x="299053" y="3003183"/>
            <a:ext cx="5669280" cy="402336"/>
          </a:xfrm>
          <a:prstGeom prst="rect">
            <a:avLst/>
          </a:prstGeom>
          <a:noFill/>
          <a:ln/>
        </p:spPr>
        <p:txBody>
          <a:bodyPr wrap="square" lIns="0" tIns="0" rIns="0" bIns="0" rtlCol="0" anchor="ctr"/>
          <a:lstStyle/>
          <a:p>
            <a:pPr marL="0" indent="0">
              <a:buNone/>
            </a:pPr>
            <a:r>
              <a:rPr lang="en-US" sz="1400" dirty="0">
                <a:solidFill>
                  <a:srgbClr val="F5F5F4"/>
                </a:solidFill>
                <a:latin typeface="Arial" pitchFamily="34" charset="0"/>
                <a:ea typeface="Arial" pitchFamily="34" charset="-122"/>
                <a:cs typeface="Arial" pitchFamily="34" charset="-120"/>
              </a:rPr>
              <a:t>Davenport, T.H. (1998) ‘Putting the enterprise into the enterprise system’, Harvard Business Review, 76(4), pp. 121–131.</a:t>
            </a:r>
            <a:endParaRPr lang="en-US" sz="1400" dirty="0"/>
          </a:p>
        </p:txBody>
      </p:sp>
      <p:sp>
        <p:nvSpPr>
          <p:cNvPr id="13" name="Text 11"/>
          <p:cNvSpPr/>
          <p:nvPr/>
        </p:nvSpPr>
        <p:spPr>
          <a:xfrm>
            <a:off x="299053" y="3545314"/>
            <a:ext cx="5669280" cy="577853"/>
          </a:xfrm>
          <a:prstGeom prst="rect">
            <a:avLst/>
          </a:prstGeom>
          <a:noFill/>
          <a:ln/>
        </p:spPr>
        <p:txBody>
          <a:bodyPr wrap="square" lIns="0" tIns="0" rIns="0" bIns="0" rtlCol="0" anchor="ctr"/>
          <a:lstStyle/>
          <a:p>
            <a:pPr marL="0" indent="0">
              <a:buNone/>
            </a:pPr>
            <a:r>
              <a:rPr lang="en-US" sz="1400" dirty="0">
                <a:solidFill>
                  <a:srgbClr val="F5F5F4"/>
                </a:solidFill>
                <a:latin typeface="Arial" pitchFamily="34" charset="0"/>
                <a:ea typeface="Arial" pitchFamily="34" charset="-122"/>
                <a:cs typeface="Arial" pitchFamily="34" charset="-120"/>
              </a:rPr>
              <a:t>DeLone, W.H. and McLean, E.R. (2003) ‘The DeLone and McLean model of information systems success: a ten-year update’, Journal of Management Information Systems, 19(4), pp. 9–30.</a:t>
            </a:r>
            <a:endParaRPr lang="en-US" sz="1400" dirty="0"/>
          </a:p>
        </p:txBody>
      </p:sp>
      <p:sp>
        <p:nvSpPr>
          <p:cNvPr id="14" name="Text 12"/>
          <p:cNvSpPr/>
          <p:nvPr/>
        </p:nvSpPr>
        <p:spPr>
          <a:xfrm>
            <a:off x="299053" y="4688477"/>
            <a:ext cx="5669280" cy="576726"/>
          </a:xfrm>
          <a:prstGeom prst="rect">
            <a:avLst/>
          </a:prstGeom>
          <a:noFill/>
          <a:ln/>
        </p:spPr>
        <p:txBody>
          <a:bodyPr wrap="square" lIns="0" tIns="0" rIns="0" bIns="0" rtlCol="0" anchor="ctr"/>
          <a:lstStyle/>
          <a:p>
            <a:pPr marL="0" indent="0">
              <a:buNone/>
            </a:pPr>
            <a:r>
              <a:rPr lang="en-US" sz="1400" dirty="0">
                <a:solidFill>
                  <a:srgbClr val="F5F5F4"/>
                </a:solidFill>
                <a:latin typeface="Arial" pitchFamily="34" charset="0"/>
                <a:ea typeface="Arial" pitchFamily="34" charset="-122"/>
                <a:cs typeface="Arial" pitchFamily="34" charset="-120"/>
              </a:rPr>
              <a:t>Humby, C., Hunt, T. and Phillips, T. (2008) Scoring points: how Tesco continues to win customer loyalty. 2nd edn. London: Kogan Page.</a:t>
            </a:r>
            <a:endParaRPr lang="en-US" sz="1400" dirty="0"/>
          </a:p>
        </p:txBody>
      </p:sp>
      <p:sp>
        <p:nvSpPr>
          <p:cNvPr id="15" name="Text 13"/>
          <p:cNvSpPr/>
          <p:nvPr/>
        </p:nvSpPr>
        <p:spPr>
          <a:xfrm>
            <a:off x="299053" y="5306008"/>
            <a:ext cx="5669280" cy="530352"/>
          </a:xfrm>
          <a:prstGeom prst="rect">
            <a:avLst/>
          </a:prstGeom>
          <a:noFill/>
          <a:ln/>
        </p:spPr>
        <p:txBody>
          <a:bodyPr wrap="square" lIns="0" tIns="0" rIns="0" bIns="0" rtlCol="0" anchor="ctr"/>
          <a:lstStyle/>
          <a:p>
            <a:pPr marL="0" indent="0">
              <a:buNone/>
            </a:pPr>
            <a:r>
              <a:rPr lang="en-US" sz="1400" dirty="0">
                <a:solidFill>
                  <a:srgbClr val="F5F5F4"/>
                </a:solidFill>
                <a:latin typeface="Arial" pitchFamily="34" charset="0"/>
                <a:ea typeface="Arial" pitchFamily="34" charset="-122"/>
                <a:cs typeface="Arial" pitchFamily="34" charset="-120"/>
              </a:rPr>
              <a:t>Information Commissioner’s Office (2020) ICO fines British Airways £20m for data breach affecting more than 400,000 customers, 16 October.</a:t>
            </a:r>
            <a:endParaRPr lang="en-US" sz="1400" dirty="0"/>
          </a:p>
        </p:txBody>
      </p:sp>
      <p:sp>
        <p:nvSpPr>
          <p:cNvPr id="16" name="Text 14"/>
          <p:cNvSpPr/>
          <p:nvPr/>
        </p:nvSpPr>
        <p:spPr>
          <a:xfrm>
            <a:off x="6126480" y="5773873"/>
            <a:ext cx="5669280" cy="530352"/>
          </a:xfrm>
          <a:prstGeom prst="rect">
            <a:avLst/>
          </a:prstGeom>
          <a:noFill/>
          <a:ln/>
        </p:spPr>
        <p:txBody>
          <a:bodyPr wrap="square" lIns="0" tIns="0" rIns="0" bIns="0" rtlCol="0" anchor="ctr"/>
          <a:lstStyle/>
          <a:p>
            <a:pPr marL="0" indent="0">
              <a:buNone/>
            </a:pPr>
            <a:r>
              <a:rPr lang="en-US" sz="1400" dirty="0">
                <a:solidFill>
                  <a:srgbClr val="F5F5F4"/>
                </a:solidFill>
                <a:latin typeface="Arial" pitchFamily="34" charset="0"/>
                <a:ea typeface="Arial" pitchFamily="34" charset="-122"/>
                <a:cs typeface="Arial" pitchFamily="34" charset="-120"/>
              </a:rPr>
              <a:t>Information Commissioner’s Office (2023) Employment practices and data protection: monitoring workers. Available at: ico.org.uk (Accessed: 6 October 2026).</a:t>
            </a:r>
            <a:endParaRPr lang="en-US" sz="1400" dirty="0"/>
          </a:p>
        </p:txBody>
      </p:sp>
      <p:sp>
        <p:nvSpPr>
          <p:cNvPr id="17" name="Text 15"/>
          <p:cNvSpPr/>
          <p:nvPr/>
        </p:nvSpPr>
        <p:spPr>
          <a:xfrm>
            <a:off x="6123681" y="524468"/>
            <a:ext cx="5623560" cy="640080"/>
          </a:xfrm>
          <a:prstGeom prst="rect">
            <a:avLst/>
          </a:prstGeom>
          <a:noFill/>
          <a:ln/>
        </p:spPr>
        <p:txBody>
          <a:bodyPr wrap="square" lIns="0" tIns="0" rIns="0" bIns="0" rtlCol="0" anchor="ctr"/>
          <a:lstStyle/>
          <a:p>
            <a:pPr marL="0" indent="0">
              <a:buNone/>
            </a:pPr>
            <a:r>
              <a:rPr lang="en-US" sz="1400" dirty="0">
                <a:solidFill>
                  <a:srgbClr val="F5F5F4"/>
                </a:solidFill>
                <a:latin typeface="Arial" pitchFamily="34" charset="0"/>
                <a:ea typeface="Arial" pitchFamily="34" charset="-122"/>
                <a:cs typeface="Arial" pitchFamily="34" charset="-120"/>
              </a:rPr>
              <a:t>Laudon, K.C. and Laudon, J.P. (2020) Management information systems: managing the digital firm. 16th edn. Harlow: Pearson.</a:t>
            </a:r>
            <a:endParaRPr lang="en-US" sz="1400" dirty="0"/>
          </a:p>
        </p:txBody>
      </p:sp>
      <p:sp>
        <p:nvSpPr>
          <p:cNvPr id="18" name="Text 16"/>
          <p:cNvSpPr/>
          <p:nvPr/>
        </p:nvSpPr>
        <p:spPr>
          <a:xfrm>
            <a:off x="6080760" y="1047734"/>
            <a:ext cx="5623560" cy="640080"/>
          </a:xfrm>
          <a:prstGeom prst="rect">
            <a:avLst/>
          </a:prstGeom>
          <a:noFill/>
          <a:ln/>
        </p:spPr>
        <p:txBody>
          <a:bodyPr wrap="square" lIns="0" tIns="0" rIns="0" bIns="0" rtlCol="0" anchor="ctr"/>
          <a:lstStyle/>
          <a:p>
            <a:pPr marL="0" indent="0">
              <a:buNone/>
            </a:pPr>
            <a:r>
              <a:rPr lang="en-US" sz="1400" dirty="0">
                <a:solidFill>
                  <a:srgbClr val="F5F5F4"/>
                </a:solidFill>
                <a:latin typeface="Arial" pitchFamily="34" charset="0"/>
                <a:ea typeface="Arial" pitchFamily="34" charset="-122"/>
                <a:cs typeface="Arial" pitchFamily="34" charset="-120"/>
              </a:rPr>
              <a:t>Payne, A. and Frow, P. (2005) ‘A strategic framework for customer relationship management’, Journal of Marketing, 69(4), pp. 167–176.</a:t>
            </a:r>
            <a:endParaRPr lang="en-US" sz="1400" dirty="0"/>
          </a:p>
        </p:txBody>
      </p:sp>
      <p:sp>
        <p:nvSpPr>
          <p:cNvPr id="19" name="Text 17"/>
          <p:cNvSpPr/>
          <p:nvPr/>
        </p:nvSpPr>
        <p:spPr>
          <a:xfrm>
            <a:off x="6080760" y="1634556"/>
            <a:ext cx="5623560" cy="640080"/>
          </a:xfrm>
          <a:prstGeom prst="rect">
            <a:avLst/>
          </a:prstGeom>
          <a:noFill/>
          <a:ln/>
        </p:spPr>
        <p:txBody>
          <a:bodyPr wrap="square" lIns="0" tIns="0" rIns="0" bIns="0" rtlCol="0" anchor="ctr"/>
          <a:lstStyle/>
          <a:p>
            <a:pPr marL="0" indent="0">
              <a:buNone/>
            </a:pPr>
            <a:r>
              <a:rPr lang="en-US" sz="1400" dirty="0">
                <a:solidFill>
                  <a:srgbClr val="F5F5F4"/>
                </a:solidFill>
                <a:latin typeface="Arial" pitchFamily="34" charset="0"/>
                <a:ea typeface="Arial" pitchFamily="34" charset="-122"/>
                <a:cs typeface="Arial" pitchFamily="34" charset="-120"/>
              </a:rPr>
              <a:t>Porter, M.E. and Millar, V.E. (1985) ‘How information gives you competitive advantage’, Harvard Business Review, 63(4), pp. 149–160.</a:t>
            </a:r>
            <a:endParaRPr lang="en-US" sz="1400" dirty="0"/>
          </a:p>
        </p:txBody>
      </p:sp>
      <p:sp>
        <p:nvSpPr>
          <p:cNvPr id="20" name="Text 18"/>
          <p:cNvSpPr/>
          <p:nvPr/>
        </p:nvSpPr>
        <p:spPr>
          <a:xfrm>
            <a:off x="6095847" y="2160183"/>
            <a:ext cx="5623560" cy="640080"/>
          </a:xfrm>
          <a:prstGeom prst="rect">
            <a:avLst/>
          </a:prstGeom>
          <a:noFill/>
          <a:ln/>
        </p:spPr>
        <p:txBody>
          <a:bodyPr wrap="square" lIns="0" tIns="0" rIns="0" bIns="0" rtlCol="0" anchor="ctr"/>
          <a:lstStyle/>
          <a:p>
            <a:pPr marL="0" indent="0">
              <a:buNone/>
            </a:pPr>
            <a:r>
              <a:rPr lang="en-US" sz="1400" dirty="0">
                <a:solidFill>
                  <a:srgbClr val="F5F5F4"/>
                </a:solidFill>
                <a:latin typeface="Arial" pitchFamily="34" charset="0"/>
                <a:ea typeface="Arial" pitchFamily="34" charset="-122"/>
                <a:cs typeface="Arial" pitchFamily="34" charset="-120"/>
              </a:rPr>
              <a:t>Reuters (2020) ‘British Airways hit with UK data watchdog’s biggest-ever fine’, 16 October.</a:t>
            </a:r>
            <a:endParaRPr lang="en-US" sz="1400" dirty="0"/>
          </a:p>
        </p:txBody>
      </p:sp>
      <p:sp>
        <p:nvSpPr>
          <p:cNvPr id="21" name="Text 19"/>
          <p:cNvSpPr/>
          <p:nvPr/>
        </p:nvSpPr>
        <p:spPr>
          <a:xfrm>
            <a:off x="6076308" y="2698226"/>
            <a:ext cx="5623560" cy="640080"/>
          </a:xfrm>
          <a:prstGeom prst="rect">
            <a:avLst/>
          </a:prstGeom>
          <a:noFill/>
          <a:ln/>
        </p:spPr>
        <p:txBody>
          <a:bodyPr wrap="square" lIns="0" tIns="0" rIns="0" bIns="0" rtlCol="0" anchor="ctr"/>
          <a:lstStyle/>
          <a:p>
            <a:pPr marL="0" indent="0">
              <a:buNone/>
            </a:pPr>
            <a:r>
              <a:rPr lang="en-US" sz="1400" dirty="0">
                <a:solidFill>
                  <a:srgbClr val="F5F5F4"/>
                </a:solidFill>
                <a:latin typeface="Arial" pitchFamily="34" charset="0"/>
                <a:ea typeface="Arial" pitchFamily="34" charset="-122"/>
                <a:cs typeface="Arial" pitchFamily="34" charset="-120"/>
              </a:rPr>
              <a:t>Stair, R. and Reynolds, G. (2018) Principles of information systems. 13th edn. Boston: Cengage Learning.</a:t>
            </a:r>
            <a:endParaRPr lang="en-US" sz="1400" dirty="0"/>
          </a:p>
        </p:txBody>
      </p:sp>
      <p:sp>
        <p:nvSpPr>
          <p:cNvPr id="22" name="Text 20"/>
          <p:cNvSpPr/>
          <p:nvPr/>
        </p:nvSpPr>
        <p:spPr>
          <a:xfrm>
            <a:off x="6076308" y="3244514"/>
            <a:ext cx="5623560" cy="640080"/>
          </a:xfrm>
          <a:prstGeom prst="rect">
            <a:avLst/>
          </a:prstGeom>
          <a:noFill/>
          <a:ln/>
        </p:spPr>
        <p:txBody>
          <a:bodyPr wrap="square" lIns="0" tIns="0" rIns="0" bIns="0" rtlCol="0" anchor="ctr"/>
          <a:lstStyle/>
          <a:p>
            <a:pPr marL="0" indent="0">
              <a:buNone/>
            </a:pPr>
            <a:r>
              <a:rPr lang="en-US" sz="1400" dirty="0">
                <a:solidFill>
                  <a:srgbClr val="F5F5F4"/>
                </a:solidFill>
                <a:latin typeface="Arial" pitchFamily="34" charset="0"/>
                <a:ea typeface="Arial" pitchFamily="34" charset="-122"/>
                <a:cs typeface="Arial" pitchFamily="34" charset="-120"/>
              </a:rPr>
              <a:t>The Register (2020) ‘British Airways fined £20m for Magecart hack’, 16 October.</a:t>
            </a:r>
            <a:endParaRPr lang="en-US" sz="1400" dirty="0"/>
          </a:p>
        </p:txBody>
      </p:sp>
      <p:sp>
        <p:nvSpPr>
          <p:cNvPr id="23" name="Text 21"/>
          <p:cNvSpPr/>
          <p:nvPr/>
        </p:nvSpPr>
        <p:spPr>
          <a:xfrm>
            <a:off x="6076308" y="3983462"/>
            <a:ext cx="5623560" cy="640080"/>
          </a:xfrm>
          <a:prstGeom prst="rect">
            <a:avLst/>
          </a:prstGeom>
          <a:noFill/>
          <a:ln/>
        </p:spPr>
        <p:txBody>
          <a:bodyPr wrap="square" lIns="0" tIns="0" rIns="0" bIns="0" rtlCol="0" anchor="ctr"/>
          <a:lstStyle/>
          <a:p>
            <a:pPr marL="0" indent="0">
              <a:buNone/>
            </a:pPr>
            <a:r>
              <a:rPr lang="en-US" sz="1400" dirty="0">
                <a:solidFill>
                  <a:srgbClr val="F5F5F4"/>
                </a:solidFill>
                <a:latin typeface="Arial" pitchFamily="34" charset="0"/>
                <a:ea typeface="Arial" pitchFamily="34" charset="-122"/>
                <a:cs typeface="Arial" pitchFamily="34" charset="-120"/>
              </a:rPr>
              <a:t>Umble, E.J., Haft, R.R. and Umble, M.M. (2003) ‘Enterprise resource planning: implementation procedures and critical success factors’, European Journal of Operational Research, 146(2), pp. 241–257.</a:t>
            </a:r>
            <a:endParaRPr lang="en-US" sz="1400" dirty="0"/>
          </a:p>
        </p:txBody>
      </p:sp>
      <p:sp>
        <p:nvSpPr>
          <p:cNvPr id="24" name="Text 22"/>
          <p:cNvSpPr/>
          <p:nvPr/>
        </p:nvSpPr>
        <p:spPr>
          <a:xfrm>
            <a:off x="6072895" y="4744190"/>
            <a:ext cx="5623560" cy="783265"/>
          </a:xfrm>
          <a:prstGeom prst="rect">
            <a:avLst/>
          </a:prstGeom>
          <a:noFill/>
          <a:ln/>
        </p:spPr>
        <p:txBody>
          <a:bodyPr wrap="square" lIns="0" tIns="0" rIns="0" bIns="0" rtlCol="0" anchor="ctr"/>
          <a:lstStyle/>
          <a:p>
            <a:pPr marL="0" indent="0">
              <a:buNone/>
            </a:pPr>
            <a:r>
              <a:rPr lang="en-US" sz="1400" dirty="0">
                <a:solidFill>
                  <a:srgbClr val="F5F5F4"/>
                </a:solidFill>
                <a:latin typeface="Arial" pitchFamily="34" charset="0"/>
                <a:ea typeface="Arial" pitchFamily="34" charset="-122"/>
                <a:cs typeface="Arial" pitchFamily="34" charset="-120"/>
              </a:rPr>
              <a:t>Yusuf, Y., Gunasekaran, A. and Abthorpe, M.S. (2004) ‘Enterprise information systems project implementation: a case study of ERP in Rolls-Royce’, International Journal of Production Economics, 87(3), pp. 251–266.</a:t>
            </a:r>
            <a:endParaRPr lang="en-US" sz="1400" dirty="0"/>
          </a:p>
        </p:txBody>
      </p:sp>
      <p:sp>
        <p:nvSpPr>
          <p:cNvPr id="25" name="TextBox 24">
            <a:extLst>
              <a:ext uri="{FF2B5EF4-FFF2-40B4-BE49-F238E27FC236}">
                <a16:creationId xmlns:a16="http://schemas.microsoft.com/office/drawing/2014/main" id="{6B3B5B86-7E58-6F1E-2C12-8A7D89320807}"/>
              </a:ext>
            </a:extLst>
          </p:cNvPr>
          <p:cNvSpPr txBox="1"/>
          <p:nvPr/>
        </p:nvSpPr>
        <p:spPr>
          <a:xfrm>
            <a:off x="176472" y="5934893"/>
            <a:ext cx="5773842" cy="738664"/>
          </a:xfrm>
          <a:prstGeom prst="rect">
            <a:avLst/>
          </a:prstGeom>
          <a:noFill/>
        </p:spPr>
        <p:txBody>
          <a:bodyPr wrap="square" rtlCol="0">
            <a:spAutoFit/>
          </a:bodyPr>
          <a:lstStyle/>
          <a:p>
            <a:r>
              <a:rPr lang="en-GB" sz="1400" dirty="0">
                <a:solidFill>
                  <a:schemeClr val="bg1"/>
                </a:solidFill>
              </a:rPr>
              <a:t>Barco (no date) Control rooms for critical decision-making [Image]. Available at: www.barco.com/en/solutions/control-rooms (Accessed: 6 October 2026).</a:t>
            </a:r>
          </a:p>
        </p:txBody>
      </p:sp>
      <p:sp>
        <p:nvSpPr>
          <p:cNvPr id="26" name="TextBox 25">
            <a:extLst>
              <a:ext uri="{FF2B5EF4-FFF2-40B4-BE49-F238E27FC236}">
                <a16:creationId xmlns:a16="http://schemas.microsoft.com/office/drawing/2014/main" id="{F8BC3056-64E3-96B4-F97C-96A7C06424B7}"/>
              </a:ext>
            </a:extLst>
          </p:cNvPr>
          <p:cNvSpPr txBox="1"/>
          <p:nvPr/>
        </p:nvSpPr>
        <p:spPr>
          <a:xfrm>
            <a:off x="194491" y="1748784"/>
            <a:ext cx="6385391" cy="307777"/>
          </a:xfrm>
          <a:prstGeom prst="rect">
            <a:avLst/>
          </a:prstGeom>
          <a:noFill/>
        </p:spPr>
        <p:txBody>
          <a:bodyPr wrap="square" rtlCol="0">
            <a:spAutoFit/>
          </a:bodyPr>
          <a:lstStyle/>
          <a:p>
            <a:r>
              <a:rPr lang="en-GB" sz="1400" dirty="0">
                <a:solidFill>
                  <a:schemeClr val="bg1"/>
                </a:solidFill>
              </a:rPr>
              <a:t>https://images.pexels.com/photos/9034283/pexels-photo-9034283.jpeg</a:t>
            </a:r>
          </a:p>
        </p:txBody>
      </p:sp>
      <p:sp>
        <p:nvSpPr>
          <p:cNvPr id="27" name="TextBox 26">
            <a:extLst>
              <a:ext uri="{FF2B5EF4-FFF2-40B4-BE49-F238E27FC236}">
                <a16:creationId xmlns:a16="http://schemas.microsoft.com/office/drawing/2014/main" id="{83561CF8-E003-C483-5C53-A72F68D23457}"/>
              </a:ext>
            </a:extLst>
          </p:cNvPr>
          <p:cNvSpPr txBox="1"/>
          <p:nvPr/>
        </p:nvSpPr>
        <p:spPr>
          <a:xfrm>
            <a:off x="194491" y="2157890"/>
            <a:ext cx="6506689" cy="307777"/>
          </a:xfrm>
          <a:prstGeom prst="rect">
            <a:avLst/>
          </a:prstGeom>
          <a:noFill/>
        </p:spPr>
        <p:txBody>
          <a:bodyPr wrap="square" rtlCol="0">
            <a:spAutoFit/>
          </a:bodyPr>
          <a:lstStyle/>
          <a:p>
            <a:r>
              <a:rPr lang="en-GB" sz="1400" dirty="0">
                <a:solidFill>
                  <a:schemeClr val="bg1"/>
                </a:solidFill>
              </a:rPr>
              <a:t>https://images.pexels.com/photos/12935045/pexels-photo-12935045.jpeg</a:t>
            </a:r>
          </a:p>
        </p:txBody>
      </p:sp>
      <p:sp>
        <p:nvSpPr>
          <p:cNvPr id="28" name="TextBox 27">
            <a:extLst>
              <a:ext uri="{FF2B5EF4-FFF2-40B4-BE49-F238E27FC236}">
                <a16:creationId xmlns:a16="http://schemas.microsoft.com/office/drawing/2014/main" id="{43D98CF5-F4AF-A95A-5969-E4388107CE45}"/>
              </a:ext>
            </a:extLst>
          </p:cNvPr>
          <p:cNvSpPr txBox="1"/>
          <p:nvPr/>
        </p:nvSpPr>
        <p:spPr>
          <a:xfrm>
            <a:off x="239344" y="2574652"/>
            <a:ext cx="5748528" cy="307777"/>
          </a:xfrm>
          <a:prstGeom prst="rect">
            <a:avLst/>
          </a:prstGeom>
          <a:noFill/>
        </p:spPr>
        <p:txBody>
          <a:bodyPr wrap="square" rtlCol="0">
            <a:spAutoFit/>
          </a:bodyPr>
          <a:lstStyle/>
          <a:p>
            <a:r>
              <a:rPr lang="en-GB" sz="1400" dirty="0">
                <a:solidFill>
                  <a:schemeClr val="bg1"/>
                </a:solidFill>
              </a:rPr>
              <a:t>https://images.pexels.com/photos/8204389/pexels-photo-8204389.jpeg</a:t>
            </a:r>
          </a:p>
        </p:txBody>
      </p:sp>
      <p:sp>
        <p:nvSpPr>
          <p:cNvPr id="29" name="TextBox 28">
            <a:extLst>
              <a:ext uri="{FF2B5EF4-FFF2-40B4-BE49-F238E27FC236}">
                <a16:creationId xmlns:a16="http://schemas.microsoft.com/office/drawing/2014/main" id="{BC1A1F8B-5A6C-4753-3A58-B78C46FD65A8}"/>
              </a:ext>
            </a:extLst>
          </p:cNvPr>
          <p:cNvSpPr txBox="1"/>
          <p:nvPr/>
        </p:nvSpPr>
        <p:spPr>
          <a:xfrm>
            <a:off x="194491" y="4217044"/>
            <a:ext cx="5416994" cy="523220"/>
          </a:xfrm>
          <a:prstGeom prst="rect">
            <a:avLst/>
          </a:prstGeom>
          <a:noFill/>
        </p:spPr>
        <p:txBody>
          <a:bodyPr wrap="square" rtlCol="0">
            <a:spAutoFit/>
          </a:bodyPr>
          <a:lstStyle/>
          <a:p>
            <a:r>
              <a:rPr lang="en-GB" sz="1400" dirty="0">
                <a:solidFill>
                  <a:schemeClr val="bg1"/>
                </a:solidFill>
              </a:rPr>
              <a:t>https://www.assaabloy.com/tr/en/products/access-control/wireless-solutions/aperio/aperio-ks100-server-cabinet-lock</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41416"/>
      </a:dk2>
      <a:lt2>
        <a:srgbClr val="24242A"/>
      </a:lt2>
      <a:accent1>
        <a:srgbClr val="E11D48"/>
      </a:accent1>
      <a:accent2>
        <a:srgbClr val="FB7185"/>
      </a:accent2>
      <a:accent3>
        <a:srgbClr val="196B24"/>
      </a:accent3>
      <a:accent4>
        <a:srgbClr val="0F9ED5"/>
      </a:accent4>
      <a:accent5>
        <a:srgbClr val="A02B93"/>
      </a:accent5>
      <a:accent6>
        <a:srgbClr val="BE123C"/>
      </a:accent6>
      <a:hlink>
        <a:srgbClr val="467886"/>
      </a:hlink>
      <a:folHlink>
        <a:srgbClr val="96607D"/>
      </a:folHlink>
    </a:clrScheme>
    <a:fontScheme name="Office">
      <a:majorFont>
        <a:latin typeface="Arial"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rial"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rial"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440</TotalTime>
  <Words>3606</Words>
  <Application>Microsoft Office PowerPoint</Application>
  <PresentationFormat>Widescreen</PresentationFormat>
  <Paragraphs>334</Paragraphs>
  <Slides>16</Slides>
  <Notes>15</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16</vt:i4>
      </vt:variant>
    </vt:vector>
  </HeadingPairs>
  <TitlesOfParts>
    <vt:vector size="18" baseType="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LCLM 5004 — Different Information Systems</dc:title>
  <dc:subject>Component 1 Group Presentation — Managing Business Information</dc:subject>
  <dc:creator>Mick Lowe, Ana-Maria Ismail, Alex Valentin Ismail, Ryan Rehman</dc:creator>
  <cp:lastModifiedBy>Alex Ismail</cp:lastModifiedBy>
  <cp:revision>12</cp:revision>
  <dcterms:created xsi:type="dcterms:W3CDTF">2026-10-06T13:54:57Z</dcterms:created>
  <dcterms:modified xsi:type="dcterms:W3CDTF">2026-10-09T14:22:11Z</dcterms:modified>
</cp:coreProperties>
</file>