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94E0"/>
    <a:srgbClr val="57257D"/>
    <a:srgbClr val="36174D"/>
    <a:srgbClr val="5123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09" autoAdjust="0"/>
    <p:restoredTop sz="94660"/>
  </p:normalViewPr>
  <p:slideViewPr>
    <p:cSldViewPr snapToGrid="0">
      <p:cViewPr varScale="1">
        <p:scale>
          <a:sx n="35" d="100"/>
          <a:sy n="35" d="100"/>
        </p:scale>
        <p:origin x="270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660416"/>
            <a:ext cx="10363200" cy="5659496"/>
          </a:xfrm>
        </p:spPr>
        <p:txBody>
          <a:bodyPr anchor="b"/>
          <a:lstStyle>
            <a:lvl1pPr algn="ctr">
              <a:defRPr sz="8000"/>
            </a:lvl1pPr>
          </a:lstStyle>
          <a:p>
            <a:r>
              <a:rPr lang="en-US"/>
              <a:t>Click to edit Master title style</a:t>
            </a:r>
            <a:endParaRPr lang="en-US" dirty="0"/>
          </a:p>
        </p:txBody>
      </p:sp>
      <p:sp>
        <p:nvSpPr>
          <p:cNvPr id="3" name="Subtitle 2"/>
          <p:cNvSpPr>
            <a:spLocks noGrp="1"/>
          </p:cNvSpPr>
          <p:nvPr>
            <p:ph type="subTitle" idx="1"/>
          </p:nvPr>
        </p:nvSpPr>
        <p:spPr>
          <a:xfrm>
            <a:off x="1524000" y="8538164"/>
            <a:ext cx="9144000" cy="3924769"/>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A5ECC7-ADC5-44D9-B5B6-50B284680B1A}" type="datetimeFigureOut">
              <a:rPr lang="en-IN" smtClean="0"/>
              <a:t>21/03/26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1127672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A5ECC7-ADC5-44D9-B5B6-50B284680B1A}" type="datetimeFigureOut">
              <a:rPr lang="en-IN" smtClean="0"/>
              <a:t>21/03/26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2082155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4052716"/>
            <a:ext cx="10515600" cy="6762043"/>
          </a:xfrm>
        </p:spPr>
        <p:txBody>
          <a:bodyPr anchor="b"/>
          <a:lstStyle>
            <a:lvl1pPr>
              <a:defRPr sz="8000"/>
            </a:lvl1pPr>
          </a:lstStyle>
          <a:p>
            <a:r>
              <a:rPr lang="en-US"/>
              <a:t>Click to edit Master title style</a:t>
            </a:r>
            <a:endParaRPr lang="en-US" dirty="0"/>
          </a:p>
        </p:txBody>
      </p:sp>
      <p:sp>
        <p:nvSpPr>
          <p:cNvPr id="3" name="Text Placeholder 2"/>
          <p:cNvSpPr>
            <a:spLocks noGrp="1"/>
          </p:cNvSpPr>
          <p:nvPr>
            <p:ph type="body" idx="1"/>
          </p:nvPr>
        </p:nvSpPr>
        <p:spPr>
          <a:xfrm>
            <a:off x="831851" y="10878731"/>
            <a:ext cx="10515600" cy="3555999"/>
          </a:xfrm>
        </p:spPr>
        <p:txBody>
          <a:bodyPr/>
          <a:lstStyle>
            <a:lvl1pPr marL="0" indent="0">
              <a:buNone/>
              <a:defRPr sz="3200">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A5ECC7-ADC5-44D9-B5B6-50B284680B1A}" type="datetimeFigureOut">
              <a:rPr lang="en-IN" smtClean="0"/>
              <a:t>21/03/26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159837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4327407"/>
            <a:ext cx="5181600" cy="10314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4327407"/>
            <a:ext cx="5181600" cy="10314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A5ECC7-ADC5-44D9-B5B6-50B284680B1A}" type="datetimeFigureOut">
              <a:rPr lang="en-IN" smtClean="0"/>
              <a:t>21/03/26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4243072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865485"/>
            <a:ext cx="10515600" cy="3142075"/>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3984979"/>
            <a:ext cx="5157787" cy="19529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39789" y="5937956"/>
            <a:ext cx="5157787" cy="8733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3984979"/>
            <a:ext cx="5183188" cy="1952977"/>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72201" y="5937956"/>
            <a:ext cx="5183188" cy="87338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A5ECC7-ADC5-44D9-B5B6-50B284680B1A}" type="datetimeFigureOut">
              <a:rPr lang="en-IN" smtClean="0"/>
              <a:t>21/03/26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24651870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A5ECC7-ADC5-44D9-B5B6-50B284680B1A}" type="datetimeFigureOut">
              <a:rPr lang="en-IN" smtClean="0"/>
              <a:t>21/03/26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1753870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A5ECC7-ADC5-44D9-B5B6-50B284680B1A}" type="datetimeFigureOut">
              <a:rPr lang="en-IN" smtClean="0"/>
              <a:t>21/03/26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302118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083733"/>
            <a:ext cx="3932237" cy="3793067"/>
          </a:xfrm>
        </p:spPr>
        <p:txBody>
          <a:bodyPr anchor="b"/>
          <a:lstStyle>
            <a:lvl1pPr>
              <a:defRPr sz="4267"/>
            </a:lvl1pPr>
          </a:lstStyle>
          <a:p>
            <a:r>
              <a:rPr lang="en-US"/>
              <a:t>Click to edit Master title style</a:t>
            </a:r>
            <a:endParaRPr lang="en-US" dirty="0"/>
          </a:p>
        </p:txBody>
      </p:sp>
      <p:sp>
        <p:nvSpPr>
          <p:cNvPr id="3" name="Content Placeholder 2"/>
          <p:cNvSpPr>
            <a:spLocks noGrp="1"/>
          </p:cNvSpPr>
          <p:nvPr>
            <p:ph idx="1"/>
          </p:nvPr>
        </p:nvSpPr>
        <p:spPr>
          <a:xfrm>
            <a:off x="5183188" y="2340567"/>
            <a:ext cx="6172200" cy="11552296"/>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4876800"/>
            <a:ext cx="3932237" cy="9034875"/>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BEA5ECC7-ADC5-44D9-B5B6-50B284680B1A}" type="datetimeFigureOut">
              <a:rPr lang="en-IN" smtClean="0"/>
              <a:t>21/03/26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1822932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083733"/>
            <a:ext cx="3932237" cy="3793067"/>
          </a:xfrm>
        </p:spPr>
        <p:txBody>
          <a:bodyPr anchor="b"/>
          <a:lstStyle>
            <a:lvl1pPr>
              <a:defRPr sz="4267"/>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2340567"/>
            <a:ext cx="6172200" cy="11552296"/>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839788" y="4876800"/>
            <a:ext cx="3932237" cy="9034875"/>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BEA5ECC7-ADC5-44D9-B5B6-50B284680B1A}" type="datetimeFigureOut">
              <a:rPr lang="en-IN" smtClean="0"/>
              <a:t>21/03/26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2827199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A5ECC7-ADC5-44D9-B5B6-50B284680B1A}" type="datetimeFigureOut">
              <a:rPr lang="en-IN" smtClean="0"/>
              <a:t>21/03/26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991171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865481"/>
            <a:ext cx="2628900" cy="1377620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865481"/>
            <a:ext cx="7734300" cy="1377620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A5ECC7-ADC5-44D9-B5B6-50B284680B1A}" type="datetimeFigureOut">
              <a:rPr lang="en-IN" smtClean="0"/>
              <a:t>21/03/26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CD743DD-BA22-4771-8276-3577D08F9182}" type="slidenum">
              <a:rPr lang="en-IN" smtClean="0"/>
              <a:t>‹#›</a:t>
            </a:fld>
            <a:endParaRPr lang="en-IN"/>
          </a:p>
        </p:txBody>
      </p:sp>
    </p:spTree>
    <p:extLst>
      <p:ext uri="{BB962C8B-B14F-4D97-AF65-F5344CB8AC3E}">
        <p14:creationId xmlns:p14="http://schemas.microsoft.com/office/powerpoint/2010/main" val="2516547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865485"/>
            <a:ext cx="10515600" cy="314207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4327407"/>
            <a:ext cx="10515600" cy="103142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15066908"/>
            <a:ext cx="2743200" cy="865481"/>
          </a:xfrm>
          <a:prstGeom prst="rect">
            <a:avLst/>
          </a:prstGeom>
        </p:spPr>
        <p:txBody>
          <a:bodyPr vert="horz" lIns="91440" tIns="45720" rIns="91440" bIns="45720" rtlCol="0" anchor="ctr"/>
          <a:lstStyle>
            <a:lvl1pPr algn="l">
              <a:defRPr sz="1600">
                <a:solidFill>
                  <a:schemeClr val="tx1">
                    <a:tint val="75000"/>
                  </a:schemeClr>
                </a:solidFill>
              </a:defRPr>
            </a:lvl1pPr>
          </a:lstStyle>
          <a:p>
            <a:fld id="{BEA5ECC7-ADC5-44D9-B5B6-50B284680B1A}" type="datetimeFigureOut">
              <a:rPr lang="en-IN" smtClean="0"/>
              <a:t>21/03/26</a:t>
            </a:fld>
            <a:endParaRPr lang="en-IN"/>
          </a:p>
        </p:txBody>
      </p:sp>
      <p:sp>
        <p:nvSpPr>
          <p:cNvPr id="5" name="Footer Placeholder 4"/>
          <p:cNvSpPr>
            <a:spLocks noGrp="1"/>
          </p:cNvSpPr>
          <p:nvPr>
            <p:ph type="ftr" sz="quarter" idx="3"/>
          </p:nvPr>
        </p:nvSpPr>
        <p:spPr>
          <a:xfrm>
            <a:off x="4038600" y="15066908"/>
            <a:ext cx="4114800" cy="865481"/>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15066908"/>
            <a:ext cx="2743200" cy="865481"/>
          </a:xfrm>
          <a:prstGeom prst="rect">
            <a:avLst/>
          </a:prstGeom>
        </p:spPr>
        <p:txBody>
          <a:bodyPr vert="horz" lIns="91440" tIns="45720" rIns="91440" bIns="45720" rtlCol="0" anchor="ctr"/>
          <a:lstStyle>
            <a:lvl1pPr algn="r">
              <a:defRPr sz="1600">
                <a:solidFill>
                  <a:schemeClr val="tx1">
                    <a:tint val="75000"/>
                  </a:schemeClr>
                </a:solidFill>
              </a:defRPr>
            </a:lvl1pPr>
          </a:lstStyle>
          <a:p>
            <a:fld id="{FCD743DD-BA22-4771-8276-3577D08F9182}" type="slidenum">
              <a:rPr lang="en-IN" smtClean="0"/>
              <a:t>‹#›</a:t>
            </a:fld>
            <a:endParaRPr lang="en-IN"/>
          </a:p>
        </p:txBody>
      </p:sp>
    </p:spTree>
    <p:extLst>
      <p:ext uri="{BB962C8B-B14F-4D97-AF65-F5344CB8AC3E}">
        <p14:creationId xmlns:p14="http://schemas.microsoft.com/office/powerpoint/2010/main" val="291670175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1">
                <a:lumMod val="95000"/>
              </a:schemeClr>
            </a:gs>
            <a:gs pos="100000">
              <a:srgbClr val="00B0F0"/>
            </a:gs>
            <a:gs pos="0">
              <a:srgbClr val="92D050"/>
            </a:gs>
          </a:gsLst>
          <a:lin ang="5400000" scaled="1"/>
        </a:gra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99C9A86-3B9E-4C5B-8EF5-F9BDBB898B57}"/>
              </a:ext>
            </a:extLst>
          </p:cNvPr>
          <p:cNvGrpSpPr/>
          <p:nvPr/>
        </p:nvGrpSpPr>
        <p:grpSpPr>
          <a:xfrm>
            <a:off x="424341" y="5439612"/>
            <a:ext cx="6399645" cy="1586056"/>
            <a:chOff x="4257898" y="945696"/>
            <a:chExt cx="3623139" cy="1586056"/>
          </a:xfrm>
        </p:grpSpPr>
        <p:sp>
          <p:nvSpPr>
            <p:cNvPr id="7" name="TextBox 6">
              <a:extLst>
                <a:ext uri="{FF2B5EF4-FFF2-40B4-BE49-F238E27FC236}">
                  <a16:creationId xmlns:a16="http://schemas.microsoft.com/office/drawing/2014/main" id="{429A0201-7A3E-4DDF-9703-DBBFD30EF604}"/>
                </a:ext>
              </a:extLst>
            </p:cNvPr>
            <p:cNvSpPr txBox="1"/>
            <p:nvPr/>
          </p:nvSpPr>
          <p:spPr>
            <a:xfrm>
              <a:off x="4257898" y="1362201"/>
              <a:ext cx="3623138" cy="1169551"/>
            </a:xfrm>
            <a:prstGeom prst="rect">
              <a:avLst/>
            </a:prstGeom>
            <a:solidFill>
              <a:srgbClr val="BE94E0"/>
            </a:solidFill>
            <a:ln>
              <a:solidFill>
                <a:schemeClr val="tx1"/>
              </a:solidFill>
            </a:ln>
          </p:spPr>
          <p:txBody>
            <a:bodyPr wrap="square" rtlCol="0">
              <a:spAutoFit/>
            </a:bodyPr>
            <a:lstStyle/>
            <a:p>
              <a:pPr algn="just"/>
              <a:r>
                <a:rPr lang="en-GB" sz="1400" noProof="0" dirty="0">
                  <a:latin typeface="Arial" panose="020B0604020202020204" pitchFamily="34" charset="0"/>
                  <a:cs typeface="Arial" panose="020B0604020202020204" pitchFamily="34" charset="0"/>
                </a:rPr>
                <a:t>The researcher for this dissertation the technique which will be used for collecting a reliable range of data explained in this section. The step by step measure will be explained with proper justification. Along with this the research onion framework explained in this section to show the clear reason for making a reliable range of decisions regarding data gathering technique.</a:t>
              </a:r>
              <a:endParaRPr lang="en-GB" sz="1400" noProof="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42EA7E05-7691-4BE0-A9B6-86C88A6E3E26}"/>
                </a:ext>
              </a:extLst>
            </p:cNvPr>
            <p:cNvSpPr txBox="1"/>
            <p:nvPr/>
          </p:nvSpPr>
          <p:spPr>
            <a:xfrm>
              <a:off x="4257899" y="945696"/>
              <a:ext cx="3623138" cy="400110"/>
            </a:xfrm>
            <a:prstGeom prst="rect">
              <a:avLst/>
            </a:prstGeom>
            <a:solidFill>
              <a:srgbClr val="7030A0"/>
            </a:solidFill>
            <a:ln>
              <a:solidFill>
                <a:schemeClr val="tx1"/>
              </a:solidFill>
            </a:ln>
          </p:spPr>
          <p:txBody>
            <a:bodyPr wrap="square" rtlCol="0">
              <a:spAutoFit/>
            </a:bodyPr>
            <a:lstStyle/>
            <a:p>
              <a:pPr algn="ctr"/>
              <a:r>
                <a:rPr lang="en-GB" sz="2000" b="1" noProof="0" dirty="0">
                  <a:solidFill>
                    <a:schemeClr val="bg1"/>
                  </a:solidFill>
                  <a:latin typeface="Arial" panose="020B0604020202020204" pitchFamily="34" charset="0"/>
                  <a:cs typeface="Arial" panose="020B0604020202020204" pitchFamily="34" charset="0"/>
                </a:rPr>
                <a:t>Introduction</a:t>
              </a:r>
              <a:endParaRPr lang="en-GB" sz="2000" b="1" noProof="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4" name="Group 3">
            <a:extLst>
              <a:ext uri="{FF2B5EF4-FFF2-40B4-BE49-F238E27FC236}">
                <a16:creationId xmlns:a16="http://schemas.microsoft.com/office/drawing/2014/main" id="{FACA48BD-26B1-45A0-9CD6-A0E9A3CB3D44}"/>
              </a:ext>
            </a:extLst>
          </p:cNvPr>
          <p:cNvGrpSpPr/>
          <p:nvPr/>
        </p:nvGrpSpPr>
        <p:grpSpPr>
          <a:xfrm>
            <a:off x="430105" y="7203922"/>
            <a:ext cx="6393882" cy="4218644"/>
            <a:chOff x="8001444" y="943897"/>
            <a:chExt cx="3676201" cy="1909362"/>
          </a:xfrm>
        </p:grpSpPr>
        <p:sp>
          <p:nvSpPr>
            <p:cNvPr id="8" name="TextBox 7">
              <a:extLst>
                <a:ext uri="{FF2B5EF4-FFF2-40B4-BE49-F238E27FC236}">
                  <a16:creationId xmlns:a16="http://schemas.microsoft.com/office/drawing/2014/main" id="{FD7229FB-7F3C-40A9-AFFF-C13B6A4E3402}"/>
                </a:ext>
              </a:extLst>
            </p:cNvPr>
            <p:cNvSpPr txBox="1"/>
            <p:nvPr/>
          </p:nvSpPr>
          <p:spPr>
            <a:xfrm>
              <a:off x="8001444" y="1153800"/>
              <a:ext cx="3676201" cy="1699459"/>
            </a:xfrm>
            <a:prstGeom prst="rect">
              <a:avLst/>
            </a:prstGeom>
            <a:solidFill>
              <a:schemeClr val="accent4">
                <a:lumMod val="40000"/>
                <a:lumOff val="60000"/>
              </a:schemeClr>
            </a:solidFill>
            <a:ln>
              <a:solidFill>
                <a:schemeClr val="tx1"/>
              </a:solidFill>
            </a:ln>
          </p:spPr>
          <p:txBody>
            <a:bodyPr wrap="square" rtlCol="0">
              <a:spAutoFit/>
            </a:bodyPr>
            <a:lstStyle/>
            <a:p>
              <a:pPr algn="just"/>
              <a:r>
                <a:rPr lang="en-GB" sz="1400" noProof="0" dirty="0">
                  <a:latin typeface="Arial" panose="020B0604020202020204" pitchFamily="34" charset="0"/>
                  <a:cs typeface="Arial" panose="020B0604020202020204" pitchFamily="34" charset="0"/>
                </a:rPr>
                <a:t>Interpretivism philosophy further utilises this investigation to understand the characteristics and behaviour of individuals with changing time. Moreover, this selection of the philosophy also supports the researcher to maintain the moral value of the whole investigation (Gupta and Gupta, 2022). The inductive approach further used in this investigation to find the reliable range of data to answer the research questions with clear justification. This will further support clear research themes which assists to analyse the changing pattern of  alcohol consumption among young adults of Romania. This is crucial for this investigation to accumulate a viable range of data to improve the standard of the research subject (Verma, Verma and Abhishek, 2024). As a research strategy further case study strategy has been used in this investigation. This initiative is helpful in giving focus on a single case study which helps to minimise the time consumption and it helps to complete the study on time. A case study of Romanian adults from the UK will be chosen in this research for collecting specific information related to the topic. </a:t>
              </a:r>
            </a:p>
            <a:p>
              <a:br>
                <a:rPr lang="en-GB" sz="1400" noProof="0" dirty="0">
                  <a:latin typeface="Arial" panose="020B0604020202020204" pitchFamily="34" charset="0"/>
                  <a:cs typeface="Arial" panose="020B0604020202020204" pitchFamily="34" charset="0"/>
                </a:rPr>
              </a:br>
              <a:endParaRPr lang="en-GB" sz="1400" noProof="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2A91B60-6134-4203-BBD5-6DE8245E2005}"/>
                </a:ext>
              </a:extLst>
            </p:cNvPr>
            <p:cNvSpPr txBox="1"/>
            <p:nvPr/>
          </p:nvSpPr>
          <p:spPr>
            <a:xfrm>
              <a:off x="8001444" y="943897"/>
              <a:ext cx="3676201" cy="181090"/>
            </a:xfrm>
            <a:prstGeom prst="rect">
              <a:avLst/>
            </a:prstGeom>
            <a:solidFill>
              <a:schemeClr val="accent4">
                <a:lumMod val="50000"/>
              </a:schemeClr>
            </a:solidFill>
            <a:ln>
              <a:solidFill>
                <a:schemeClr val="tx1"/>
              </a:solidFill>
            </a:ln>
          </p:spPr>
          <p:txBody>
            <a:bodyPr wrap="square" rtlCol="0">
              <a:spAutoFit/>
            </a:bodyPr>
            <a:lstStyle/>
            <a:p>
              <a:pPr algn="ctr"/>
              <a:r>
                <a:rPr lang="en-GB" sz="2000" b="1" noProof="0" dirty="0">
                  <a:solidFill>
                    <a:schemeClr val="bg1"/>
                  </a:solidFill>
                  <a:latin typeface="Arial" panose="020B0604020202020204" pitchFamily="34" charset="0"/>
                  <a:ea typeface="Times New Roman" panose="02020603050405020304" pitchFamily="18" charset="0"/>
                  <a:cs typeface="Arial" panose="020B0604020202020204" pitchFamily="34" charset="0"/>
                </a:rPr>
                <a:t>Justification</a:t>
              </a:r>
              <a:endParaRPr lang="en-GB" sz="2000" b="1" noProof="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grpSp>
      <p:grpSp>
        <p:nvGrpSpPr>
          <p:cNvPr id="5" name="Group 4">
            <a:extLst>
              <a:ext uri="{FF2B5EF4-FFF2-40B4-BE49-F238E27FC236}">
                <a16:creationId xmlns:a16="http://schemas.microsoft.com/office/drawing/2014/main" id="{31F66694-1987-404F-9C8C-C0426EC6A255}"/>
              </a:ext>
            </a:extLst>
          </p:cNvPr>
          <p:cNvGrpSpPr/>
          <p:nvPr/>
        </p:nvGrpSpPr>
        <p:grpSpPr>
          <a:xfrm>
            <a:off x="7049152" y="13467304"/>
            <a:ext cx="4676584" cy="2033626"/>
            <a:chOff x="10113588" y="1482429"/>
            <a:chExt cx="4905119" cy="1144297"/>
          </a:xfrm>
        </p:grpSpPr>
        <p:sp>
          <p:nvSpPr>
            <p:cNvPr id="9" name="TextBox 8">
              <a:extLst>
                <a:ext uri="{FF2B5EF4-FFF2-40B4-BE49-F238E27FC236}">
                  <a16:creationId xmlns:a16="http://schemas.microsoft.com/office/drawing/2014/main" id="{98913210-38F4-45FE-A918-846A0C2B6ECA}"/>
                </a:ext>
              </a:extLst>
            </p:cNvPr>
            <p:cNvSpPr txBox="1"/>
            <p:nvPr/>
          </p:nvSpPr>
          <p:spPr>
            <a:xfrm>
              <a:off x="10113588" y="1726179"/>
              <a:ext cx="4905119" cy="900547"/>
            </a:xfrm>
            <a:prstGeom prst="rect">
              <a:avLst/>
            </a:prstGeom>
            <a:solidFill>
              <a:schemeClr val="accent5">
                <a:lumMod val="60000"/>
                <a:lumOff val="40000"/>
              </a:schemeClr>
            </a:solidFill>
            <a:ln>
              <a:solidFill>
                <a:schemeClr val="accent1"/>
              </a:solidFill>
            </a:ln>
          </p:spPr>
          <p:txBody>
            <a:bodyPr wrap="square" rtlCol="0">
              <a:spAutoFit/>
            </a:bodyPr>
            <a:lstStyle/>
            <a:p>
              <a:r>
                <a:rPr lang="en-US" sz="1400" dirty="0">
                  <a:latin typeface="Arial" panose="020B0604020202020204" pitchFamily="34" charset="0"/>
                  <a:cs typeface="Arial" panose="020B0604020202020204" pitchFamily="34" charset="0"/>
                </a:rPr>
                <a:t>This methodology ensures ethically grounded, reliable qualitative insights into alcohol consumption patterns among Romanian young adults living in the UK.</a:t>
              </a:r>
            </a:p>
            <a:p>
              <a:br>
                <a:rPr lang="en-US" sz="1400"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endParaRPr lang="en-GB" sz="1400" noProof="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BF92B934-96D1-492F-A255-5520B4636CD1}"/>
                </a:ext>
              </a:extLst>
            </p:cNvPr>
            <p:cNvSpPr txBox="1"/>
            <p:nvPr/>
          </p:nvSpPr>
          <p:spPr>
            <a:xfrm>
              <a:off x="10113588" y="1482429"/>
              <a:ext cx="4905119" cy="225137"/>
            </a:xfrm>
            <a:prstGeom prst="rect">
              <a:avLst/>
            </a:prstGeom>
            <a:solidFill>
              <a:srgbClr val="002060"/>
            </a:solidFill>
          </p:spPr>
          <p:txBody>
            <a:bodyPr wrap="square" rtlCol="0">
              <a:spAutoFit/>
            </a:bodyPr>
            <a:lstStyle/>
            <a:p>
              <a:pPr algn="ctr"/>
              <a:r>
                <a:rPr lang="en-GB" sz="2000" b="1" noProof="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Conclusion</a:t>
              </a:r>
            </a:p>
          </p:txBody>
        </p:sp>
      </p:grpSp>
      <p:sp>
        <p:nvSpPr>
          <p:cNvPr id="37" name="TextBox 36">
            <a:extLst>
              <a:ext uri="{FF2B5EF4-FFF2-40B4-BE49-F238E27FC236}">
                <a16:creationId xmlns:a16="http://schemas.microsoft.com/office/drawing/2014/main" id="{7DC9ED85-0D4F-4563-BDB1-B97632774D75}"/>
              </a:ext>
            </a:extLst>
          </p:cNvPr>
          <p:cNvSpPr txBox="1"/>
          <p:nvPr/>
        </p:nvSpPr>
        <p:spPr>
          <a:xfrm>
            <a:off x="506289" y="408888"/>
            <a:ext cx="11185771" cy="1077218"/>
          </a:xfrm>
          <a:prstGeom prst="rect">
            <a:avLst/>
          </a:prstGeom>
          <a:solidFill>
            <a:schemeClr val="tx2">
              <a:lumMod val="75000"/>
            </a:schemeClr>
          </a:solidFill>
        </p:spPr>
        <p:txBody>
          <a:bodyPr wrap="square" rtlCol="0">
            <a:spAutoFit/>
          </a:bodyPr>
          <a:lstStyle/>
          <a:p>
            <a:pPr algn="ctr"/>
            <a:r>
              <a:rPr lang="en-GB" sz="3200" b="1" noProof="0" dirty="0">
                <a:solidFill>
                  <a:schemeClr val="bg1"/>
                </a:solidFill>
                <a:latin typeface="Arial" panose="020B0604020202020204" pitchFamily="34" charset="0"/>
                <a:cs typeface="Arial" panose="020B0604020202020204" pitchFamily="34" charset="0"/>
              </a:rPr>
              <a:t>Substance Abuse Among Romanian Young Adults Living in the UK: A Focus on Alcohol Consumption</a:t>
            </a:r>
            <a:endParaRPr lang="en-GB" sz="3200" noProof="0" dirty="0">
              <a:solidFill>
                <a:schemeClr val="bg1"/>
              </a:solidFill>
              <a:latin typeface="Arial" panose="020B0604020202020204" pitchFamily="34" charset="0"/>
              <a:cs typeface="Arial" panose="020B0604020202020204" pitchFamily="34" charset="0"/>
            </a:endParaRPr>
          </a:p>
        </p:txBody>
      </p:sp>
      <p:grpSp>
        <p:nvGrpSpPr>
          <p:cNvPr id="38" name="Group 37">
            <a:extLst>
              <a:ext uri="{FF2B5EF4-FFF2-40B4-BE49-F238E27FC236}">
                <a16:creationId xmlns:a16="http://schemas.microsoft.com/office/drawing/2014/main" id="{CE0D4F37-334A-A2F5-A39C-0CE4F6CA4430}"/>
              </a:ext>
            </a:extLst>
          </p:cNvPr>
          <p:cNvGrpSpPr/>
          <p:nvPr/>
        </p:nvGrpSpPr>
        <p:grpSpPr>
          <a:xfrm>
            <a:off x="6979367" y="1825991"/>
            <a:ext cx="4746367" cy="2646879"/>
            <a:chOff x="4646665" y="8487098"/>
            <a:chExt cx="3477707" cy="2499287"/>
          </a:xfrm>
        </p:grpSpPr>
        <p:sp>
          <p:nvSpPr>
            <p:cNvPr id="39" name="TextBox 38">
              <a:extLst>
                <a:ext uri="{FF2B5EF4-FFF2-40B4-BE49-F238E27FC236}">
                  <a16:creationId xmlns:a16="http://schemas.microsoft.com/office/drawing/2014/main" id="{EB82BB97-10BD-742C-0A9D-D0B086FC0480}"/>
                </a:ext>
              </a:extLst>
            </p:cNvPr>
            <p:cNvSpPr txBox="1"/>
            <p:nvPr/>
          </p:nvSpPr>
          <p:spPr>
            <a:xfrm>
              <a:off x="4646665" y="8923020"/>
              <a:ext cx="3477707" cy="2063365"/>
            </a:xfrm>
            <a:prstGeom prst="rect">
              <a:avLst/>
            </a:prstGeom>
            <a:solidFill>
              <a:schemeClr val="bg1"/>
            </a:solidFill>
            <a:ln>
              <a:solidFill>
                <a:schemeClr val="tx1"/>
              </a:solidFill>
            </a:ln>
          </p:spPr>
          <p:txBody>
            <a:bodyPr wrap="square" rtlCol="0">
              <a:spAutoFit/>
            </a:bodyPr>
            <a:lstStyle/>
            <a:p>
              <a:pPr algn="just"/>
              <a:r>
                <a:rPr lang="en-GB" sz="1400" noProof="0" dirty="0">
                  <a:latin typeface="Arial" panose="020B0604020202020204" pitchFamily="34" charset="0"/>
                  <a:cs typeface="Arial" panose="020B0604020202020204" pitchFamily="34" charset="0"/>
                </a:rPr>
                <a:t>The research onion framework is supportive for the investigation to represent the step by step method to take the investigation in the right direction (Saunders </a:t>
              </a:r>
              <a:r>
                <a:rPr lang="en-GB" sz="1400" i="1" noProof="0" dirty="0">
                  <a:latin typeface="Arial" panose="020B0604020202020204" pitchFamily="34" charset="0"/>
                  <a:cs typeface="Arial" panose="020B0604020202020204" pitchFamily="34" charset="0"/>
                </a:rPr>
                <a:t>et al. </a:t>
              </a:r>
              <a:r>
                <a:rPr lang="en-GB" sz="1400" noProof="0" dirty="0">
                  <a:latin typeface="Arial" panose="020B0604020202020204" pitchFamily="34" charset="0"/>
                  <a:cs typeface="Arial" panose="020B0604020202020204" pitchFamily="34" charset="0"/>
                </a:rPr>
                <a:t>2019). Therefore, this is also helpful for accumulating data related to the topic of alcohol consumption among young adults of Romania, UK. Through following a clear guideline the scholar is able to reduce the time consumption of accumulating qualitative data. </a:t>
              </a:r>
            </a:p>
            <a:p>
              <a:br>
                <a:rPr lang="en-GB" sz="1200" noProof="0" dirty="0"/>
              </a:br>
              <a:endParaRPr lang="en-GB" sz="1200" noProof="0" dirty="0">
                <a:solidFill>
                  <a:srgbClr val="000000"/>
                </a:solidFill>
                <a:effectLst/>
                <a:latin typeface="Times New Roman" panose="02020603050405020304" pitchFamily="18" charset="0"/>
                <a:ea typeface="Calibri" panose="020F0502020204030204" pitchFamily="34" charset="0"/>
              </a:endParaRPr>
            </a:p>
          </p:txBody>
        </p:sp>
        <p:sp>
          <p:nvSpPr>
            <p:cNvPr id="40" name="TextBox 39">
              <a:extLst>
                <a:ext uri="{FF2B5EF4-FFF2-40B4-BE49-F238E27FC236}">
                  <a16:creationId xmlns:a16="http://schemas.microsoft.com/office/drawing/2014/main" id="{A6F142CA-1BB5-AC05-C23C-37EE948CD3FA}"/>
                </a:ext>
              </a:extLst>
            </p:cNvPr>
            <p:cNvSpPr txBox="1"/>
            <p:nvPr/>
          </p:nvSpPr>
          <p:spPr>
            <a:xfrm>
              <a:off x="4648481" y="8487098"/>
              <a:ext cx="3474076" cy="377800"/>
            </a:xfrm>
            <a:prstGeom prst="rect">
              <a:avLst/>
            </a:prstGeom>
            <a:solidFill>
              <a:schemeClr val="accent3">
                <a:lumMod val="50000"/>
              </a:schemeClr>
            </a:solidFill>
            <a:ln>
              <a:solidFill>
                <a:schemeClr val="tx1"/>
              </a:solidFill>
            </a:ln>
          </p:spPr>
          <p:txBody>
            <a:bodyPr wrap="square" rtlCol="0">
              <a:spAutoFit/>
            </a:bodyPr>
            <a:lstStyle/>
            <a:p>
              <a:pPr algn="ctr"/>
              <a:r>
                <a:rPr lang="en-GB" sz="2000" b="1" noProof="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Research Design</a:t>
              </a:r>
            </a:p>
          </p:txBody>
        </p:sp>
      </p:grpSp>
      <p:grpSp>
        <p:nvGrpSpPr>
          <p:cNvPr id="41" name="Group 40">
            <a:extLst>
              <a:ext uri="{FF2B5EF4-FFF2-40B4-BE49-F238E27FC236}">
                <a16:creationId xmlns:a16="http://schemas.microsoft.com/office/drawing/2014/main" id="{4E9EAFC4-158B-064C-8836-866E73090238}"/>
              </a:ext>
            </a:extLst>
          </p:cNvPr>
          <p:cNvGrpSpPr/>
          <p:nvPr/>
        </p:nvGrpSpPr>
        <p:grpSpPr>
          <a:xfrm>
            <a:off x="430105" y="11638331"/>
            <a:ext cx="6393881" cy="3862599"/>
            <a:chOff x="514350" y="943897"/>
            <a:chExt cx="3623140" cy="1018109"/>
          </a:xfrm>
        </p:grpSpPr>
        <p:sp>
          <p:nvSpPr>
            <p:cNvPr id="42" name="TextBox 41">
              <a:extLst>
                <a:ext uri="{FF2B5EF4-FFF2-40B4-BE49-F238E27FC236}">
                  <a16:creationId xmlns:a16="http://schemas.microsoft.com/office/drawing/2014/main" id="{C195DC2D-1804-FC8A-2649-C8F543A1F7CD}"/>
                </a:ext>
              </a:extLst>
            </p:cNvPr>
            <p:cNvSpPr txBox="1"/>
            <p:nvPr/>
          </p:nvSpPr>
          <p:spPr>
            <a:xfrm>
              <a:off x="514676" y="1049359"/>
              <a:ext cx="3622814" cy="912647"/>
            </a:xfrm>
            <a:prstGeom prst="rect">
              <a:avLst/>
            </a:prstGeom>
            <a:solidFill>
              <a:schemeClr val="accent2">
                <a:lumMod val="40000"/>
                <a:lumOff val="60000"/>
              </a:schemeClr>
            </a:solidFill>
            <a:ln>
              <a:solidFill>
                <a:schemeClr val="tx1"/>
              </a:solidFill>
            </a:ln>
          </p:spPr>
          <p:txBody>
            <a:bodyPr wrap="square" rtlCol="0">
              <a:spAutoFit/>
            </a:bodyPr>
            <a:lstStyle/>
            <a:p>
              <a:r>
                <a:rPr lang="en-GB" sz="1400" noProof="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rPr>
                <a:t> Dubey, U.K.B. and Kothari, D.P., (2022). Research methodology: Techniques and trends. Chapman and Hall/CRC.</a:t>
              </a:r>
            </a:p>
            <a:p>
              <a:r>
                <a:rPr lang="en-IN" sz="1400" dirty="0">
                  <a:latin typeface="Arial" panose="020B0604020202020204" pitchFamily="34" charset="0"/>
                  <a:cs typeface="Arial" panose="020B0604020202020204" pitchFamily="34" charset="0"/>
                </a:rPr>
                <a:t>Firdaus, F., </a:t>
              </a:r>
              <a:r>
                <a:rPr lang="en-IN" sz="1400" dirty="0" err="1">
                  <a:latin typeface="Arial" panose="020B0604020202020204" pitchFamily="34" charset="0"/>
                  <a:cs typeface="Arial" panose="020B0604020202020204" pitchFamily="34" charset="0"/>
                </a:rPr>
                <a:t>Zulfadilla</a:t>
              </a:r>
              <a:r>
                <a:rPr lang="en-IN" sz="1400" dirty="0">
                  <a:latin typeface="Arial" panose="020B0604020202020204" pitchFamily="34" charset="0"/>
                  <a:cs typeface="Arial" panose="020B0604020202020204" pitchFamily="34" charset="0"/>
                </a:rPr>
                <a:t>, Z. and Caniago, F., (2021). Research methodology: Types in the new perspective. </a:t>
              </a:r>
              <a:r>
                <a:rPr lang="en-IN" sz="1400" dirty="0" err="1">
                  <a:latin typeface="Arial" panose="020B0604020202020204" pitchFamily="34" charset="0"/>
                  <a:cs typeface="Arial" panose="020B0604020202020204" pitchFamily="34" charset="0"/>
                </a:rPr>
                <a:t>Manazhim</a:t>
              </a:r>
              <a:r>
                <a:rPr lang="en-IN" sz="1400" dirty="0">
                  <a:latin typeface="Arial" panose="020B0604020202020204" pitchFamily="34" charset="0"/>
                  <a:cs typeface="Arial" panose="020B0604020202020204" pitchFamily="34" charset="0"/>
                </a:rPr>
                <a:t>, 3(1), pp.1-16.</a:t>
              </a:r>
            </a:p>
            <a:p>
              <a:r>
                <a:rPr lang="en-IN" sz="1400" dirty="0">
                  <a:latin typeface="Arial" panose="020B0604020202020204" pitchFamily="34" charset="0"/>
                  <a:cs typeface="Arial" panose="020B0604020202020204" pitchFamily="34" charset="0"/>
                </a:rPr>
                <a:t>Gupta, A. and Gupta, N., (2022). Research methodology. SBPD publications.</a:t>
              </a:r>
            </a:p>
            <a:p>
              <a:r>
                <a:rPr lang="en-IN" sz="1400" dirty="0">
                  <a:latin typeface="Arial" panose="020B0604020202020204" pitchFamily="34" charset="0"/>
                  <a:cs typeface="Arial" panose="020B0604020202020204" pitchFamily="34" charset="0"/>
                </a:rPr>
                <a:t>Mishra, S.B. and Alok, S., (2022). Handbook of research methodology. </a:t>
              </a:r>
              <a:r>
                <a:rPr lang="en-IN" sz="1400" dirty="0" err="1">
                  <a:latin typeface="Arial" panose="020B0604020202020204" pitchFamily="34" charset="0"/>
                  <a:cs typeface="Arial" panose="020B0604020202020204" pitchFamily="34" charset="0"/>
                </a:rPr>
                <a:t>Educreation</a:t>
              </a:r>
              <a:r>
                <a:rPr lang="en-IN" sz="1400" dirty="0">
                  <a:latin typeface="Arial" panose="020B0604020202020204" pitchFamily="34" charset="0"/>
                  <a:cs typeface="Arial" panose="020B0604020202020204" pitchFamily="34" charset="0"/>
                </a:rPr>
                <a:t> publishing.</a:t>
              </a:r>
            </a:p>
            <a:p>
              <a:r>
                <a:rPr lang="en-IN" sz="1400" dirty="0">
                  <a:latin typeface="Arial" panose="020B0604020202020204" pitchFamily="34" charset="0"/>
                  <a:cs typeface="Arial" panose="020B0604020202020204" pitchFamily="34" charset="0"/>
                </a:rPr>
                <a:t>Saunders, M.N., Bristow, A., Thornhill, A. and Lewis, P., (2019). Understanding research philosophy and approaches to theory development. </a:t>
              </a:r>
            </a:p>
            <a:p>
              <a:r>
                <a:rPr lang="en-IN" sz="1400" dirty="0">
                  <a:latin typeface="Arial" panose="020B0604020202020204" pitchFamily="34" charset="0"/>
                  <a:cs typeface="Arial" panose="020B0604020202020204" pitchFamily="34" charset="0"/>
                </a:rPr>
                <a:t>Verma, R., Verma, S. and Abhishek, K., (2024). Research methodology. </a:t>
              </a:r>
              <a:r>
                <a:rPr lang="en-IN" sz="1400" dirty="0" err="1">
                  <a:latin typeface="Arial" panose="020B0604020202020204" pitchFamily="34" charset="0"/>
                  <a:cs typeface="Arial" panose="020B0604020202020204" pitchFamily="34" charset="0"/>
                </a:rPr>
                <a:t>Booksclinic</a:t>
              </a:r>
              <a:r>
                <a:rPr lang="en-IN" sz="1400" dirty="0">
                  <a:latin typeface="Arial" panose="020B0604020202020204" pitchFamily="34" charset="0"/>
                  <a:cs typeface="Arial" panose="020B0604020202020204" pitchFamily="34" charset="0"/>
                </a:rPr>
                <a:t> Publishing.</a:t>
              </a:r>
            </a:p>
            <a:p>
              <a:pPr algn="just"/>
              <a:endParaRPr lang="en-GB" sz="900" noProof="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3" name="TextBox 42">
              <a:extLst>
                <a:ext uri="{FF2B5EF4-FFF2-40B4-BE49-F238E27FC236}">
                  <a16:creationId xmlns:a16="http://schemas.microsoft.com/office/drawing/2014/main" id="{BA09DABA-F599-49CE-CA12-743E327B09B1}"/>
                </a:ext>
              </a:extLst>
            </p:cNvPr>
            <p:cNvSpPr txBox="1"/>
            <p:nvPr/>
          </p:nvSpPr>
          <p:spPr>
            <a:xfrm>
              <a:off x="514350" y="943897"/>
              <a:ext cx="3623140" cy="105462"/>
            </a:xfrm>
            <a:prstGeom prst="rect">
              <a:avLst/>
            </a:prstGeom>
            <a:solidFill>
              <a:schemeClr val="accent2">
                <a:lumMod val="50000"/>
              </a:schemeClr>
            </a:solidFill>
            <a:ln>
              <a:solidFill>
                <a:schemeClr val="tx1"/>
              </a:solidFill>
            </a:ln>
          </p:spPr>
          <p:txBody>
            <a:bodyPr wrap="square" rtlCol="0">
              <a:spAutoFit/>
            </a:bodyPr>
            <a:lstStyle/>
            <a:p>
              <a:pPr algn="ctr"/>
              <a:r>
                <a:rPr lang="en-GB" sz="2000" b="1" noProof="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Reference List</a:t>
              </a:r>
            </a:p>
          </p:txBody>
        </p:sp>
      </p:grpSp>
      <p:grpSp>
        <p:nvGrpSpPr>
          <p:cNvPr id="18" name="Group 17">
            <a:extLst>
              <a:ext uri="{FF2B5EF4-FFF2-40B4-BE49-F238E27FC236}">
                <a16:creationId xmlns:a16="http://schemas.microsoft.com/office/drawing/2014/main" id="{12ADCF2B-0BFC-6EC7-8219-55105F3D00D8}"/>
              </a:ext>
            </a:extLst>
          </p:cNvPr>
          <p:cNvGrpSpPr/>
          <p:nvPr/>
        </p:nvGrpSpPr>
        <p:grpSpPr>
          <a:xfrm>
            <a:off x="6981796" y="7590312"/>
            <a:ext cx="4743940" cy="2258621"/>
            <a:chOff x="10193690" y="1603294"/>
            <a:chExt cx="4506698" cy="1546293"/>
          </a:xfrm>
        </p:grpSpPr>
        <p:sp>
          <p:nvSpPr>
            <p:cNvPr id="19" name="TextBox 18">
              <a:extLst>
                <a:ext uri="{FF2B5EF4-FFF2-40B4-BE49-F238E27FC236}">
                  <a16:creationId xmlns:a16="http://schemas.microsoft.com/office/drawing/2014/main" id="{E73DD4AC-1377-F95A-3561-842084368613}"/>
                </a:ext>
              </a:extLst>
            </p:cNvPr>
            <p:cNvSpPr txBox="1"/>
            <p:nvPr/>
          </p:nvSpPr>
          <p:spPr>
            <a:xfrm>
              <a:off x="10193690" y="1906401"/>
              <a:ext cx="4506698" cy="1243186"/>
            </a:xfrm>
            <a:prstGeom prst="rect">
              <a:avLst/>
            </a:prstGeom>
            <a:solidFill>
              <a:schemeClr val="accent5">
                <a:lumMod val="60000"/>
                <a:lumOff val="40000"/>
              </a:schemeClr>
            </a:solidFill>
            <a:ln>
              <a:solidFill>
                <a:schemeClr val="accent1"/>
              </a:solidFill>
            </a:ln>
          </p:spPr>
          <p:txBody>
            <a:bodyPr wrap="square" rtlCol="0">
              <a:spAutoFit/>
            </a:bodyPr>
            <a:lstStyle/>
            <a:p>
              <a:pPr algn="just"/>
              <a:r>
                <a:rPr lang="en-GB" sz="1400" noProof="0" dirty="0">
                  <a:latin typeface="Arial" panose="020B0604020202020204" pitchFamily="34" charset="0"/>
                  <a:cs typeface="Arial" panose="020B0604020202020204" pitchFamily="34" charset="0"/>
                </a:rPr>
                <a:t>Thematic data analysis tool is further used in this investigation to analyse the collected qualitative data from the various online sources. Through using this technique the researcher focuses on finding interlink among the gathered information or research objectives (Dubey and Kothari, 2022). This will be further supportive to answer the research questions based on a reliable range of qualitative information. </a:t>
              </a:r>
              <a:endParaRPr lang="en-GB" sz="1400" noProof="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76121D70-625E-7298-07D5-9880199F51AA}"/>
                </a:ext>
              </a:extLst>
            </p:cNvPr>
            <p:cNvSpPr txBox="1"/>
            <p:nvPr/>
          </p:nvSpPr>
          <p:spPr>
            <a:xfrm>
              <a:off x="10193690" y="1603294"/>
              <a:ext cx="4506696" cy="273923"/>
            </a:xfrm>
            <a:prstGeom prst="rect">
              <a:avLst/>
            </a:prstGeom>
            <a:solidFill>
              <a:srgbClr val="002060"/>
            </a:solidFill>
          </p:spPr>
          <p:txBody>
            <a:bodyPr wrap="square" rtlCol="0">
              <a:spAutoFit/>
            </a:bodyPr>
            <a:lstStyle/>
            <a:p>
              <a:pPr algn="ctr"/>
              <a:r>
                <a:rPr lang="en-GB" sz="2000" b="1" noProof="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Data Analysis</a:t>
              </a:r>
            </a:p>
          </p:txBody>
        </p:sp>
      </p:grpSp>
      <p:grpSp>
        <p:nvGrpSpPr>
          <p:cNvPr id="22" name="Group 21">
            <a:extLst>
              <a:ext uri="{FF2B5EF4-FFF2-40B4-BE49-F238E27FC236}">
                <a16:creationId xmlns:a16="http://schemas.microsoft.com/office/drawing/2014/main" id="{62176EAD-1FEF-A8E5-BCA2-0291AC3E6386}"/>
              </a:ext>
            </a:extLst>
          </p:cNvPr>
          <p:cNvGrpSpPr/>
          <p:nvPr/>
        </p:nvGrpSpPr>
        <p:grpSpPr>
          <a:xfrm>
            <a:off x="7015476" y="10018876"/>
            <a:ext cx="4743938" cy="3108543"/>
            <a:chOff x="4257899" y="945696"/>
            <a:chExt cx="3623138" cy="3108543"/>
          </a:xfrm>
        </p:grpSpPr>
        <p:sp>
          <p:nvSpPr>
            <p:cNvPr id="23" name="TextBox 22">
              <a:extLst>
                <a:ext uri="{FF2B5EF4-FFF2-40B4-BE49-F238E27FC236}">
                  <a16:creationId xmlns:a16="http://schemas.microsoft.com/office/drawing/2014/main" id="{0C8B2584-69DC-1D35-AA97-BA7A0AC6B6FC}"/>
                </a:ext>
              </a:extLst>
            </p:cNvPr>
            <p:cNvSpPr txBox="1"/>
            <p:nvPr/>
          </p:nvSpPr>
          <p:spPr>
            <a:xfrm>
              <a:off x="4257899" y="1653582"/>
              <a:ext cx="3623138" cy="2400657"/>
            </a:xfrm>
            <a:prstGeom prst="rect">
              <a:avLst/>
            </a:prstGeom>
            <a:solidFill>
              <a:srgbClr val="BE94E0"/>
            </a:solidFill>
            <a:ln>
              <a:solidFill>
                <a:schemeClr val="tx1"/>
              </a:solidFill>
            </a:ln>
          </p:spPr>
          <p:txBody>
            <a:bodyPr wrap="square" rtlCol="0">
              <a:spAutoFit/>
            </a:bodyPr>
            <a:lstStyle/>
            <a:p>
              <a:r>
                <a:rPr lang="en-GB" sz="1400" noProof="0" dirty="0">
                  <a:latin typeface="Arial" panose="020B0604020202020204" pitchFamily="34" charset="0"/>
                  <a:cs typeface="Arial" panose="020B0604020202020204" pitchFamily="34" charset="0"/>
                </a:rPr>
                <a:t>Through including last 10 year data the researcher focuses on ensuring that only relevant information related to the subject is included in this research. Additionally, through including papers only Romanian adults of alcohol consumption focus to enhance the reliability or validity of the findings. Through including different authors data and papers aim to compare and contrast the available data which is further supportive to increase the validity of the research findings (Mishra and Alok, 2022). </a:t>
              </a:r>
            </a:p>
            <a:p>
              <a:br>
                <a:rPr lang="en-GB" sz="1200" noProof="0" dirty="0"/>
              </a:br>
              <a:endParaRPr lang="en-GB" sz="1200" noProof="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24" name="TextBox 23">
              <a:extLst>
                <a:ext uri="{FF2B5EF4-FFF2-40B4-BE49-F238E27FC236}">
                  <a16:creationId xmlns:a16="http://schemas.microsoft.com/office/drawing/2014/main" id="{852E9B3A-DCB7-C678-E53E-95BD81ACCDAE}"/>
                </a:ext>
              </a:extLst>
            </p:cNvPr>
            <p:cNvSpPr txBox="1"/>
            <p:nvPr/>
          </p:nvSpPr>
          <p:spPr>
            <a:xfrm>
              <a:off x="4257899" y="945696"/>
              <a:ext cx="3623138" cy="707886"/>
            </a:xfrm>
            <a:prstGeom prst="rect">
              <a:avLst/>
            </a:prstGeom>
            <a:solidFill>
              <a:srgbClr val="7030A0"/>
            </a:solidFill>
            <a:ln>
              <a:solidFill>
                <a:schemeClr val="tx1"/>
              </a:solidFill>
            </a:ln>
          </p:spPr>
          <p:txBody>
            <a:bodyPr wrap="square" rtlCol="0">
              <a:spAutoFit/>
            </a:bodyPr>
            <a:lstStyle/>
            <a:p>
              <a:pPr algn="ctr"/>
              <a:r>
                <a:rPr lang="en-GB" sz="2000" b="1" noProof="0" dirty="0">
                  <a:solidFill>
                    <a:schemeClr val="bg1"/>
                  </a:solidFill>
                  <a:latin typeface="Arial" panose="020B0604020202020204" pitchFamily="34" charset="0"/>
                  <a:cs typeface="Arial" panose="020B0604020202020204" pitchFamily="34" charset="0"/>
                </a:rPr>
                <a:t>Validity and Reliability of Research </a:t>
              </a:r>
              <a:endParaRPr lang="en-GB" sz="2000" noProof="0" dirty="0">
                <a:solidFill>
                  <a:schemeClr val="bg1"/>
                </a:solidFill>
                <a:latin typeface="Arial" panose="020B0604020202020204" pitchFamily="34" charset="0"/>
                <a:cs typeface="Arial" panose="020B0604020202020204" pitchFamily="34" charset="0"/>
              </a:endParaRPr>
            </a:p>
          </p:txBody>
        </p:sp>
      </p:grpSp>
      <p:pic>
        <p:nvPicPr>
          <p:cNvPr id="25" name="Picture 24">
            <a:extLst>
              <a:ext uri="{FF2B5EF4-FFF2-40B4-BE49-F238E27FC236}">
                <a16:creationId xmlns:a16="http://schemas.microsoft.com/office/drawing/2014/main" id="{0B95883F-955B-1256-382E-76F94B4D7AD5}"/>
              </a:ext>
            </a:extLst>
          </p:cNvPr>
          <p:cNvPicPr>
            <a:picLocks noChangeAspect="1"/>
          </p:cNvPicPr>
          <p:nvPr/>
        </p:nvPicPr>
        <p:blipFill>
          <a:blip r:embed="rId2"/>
          <a:stretch>
            <a:fillRect/>
          </a:stretch>
        </p:blipFill>
        <p:spPr>
          <a:xfrm>
            <a:off x="432584" y="1851592"/>
            <a:ext cx="6399645" cy="3429897"/>
          </a:xfrm>
          <a:prstGeom prst="rect">
            <a:avLst/>
          </a:prstGeom>
        </p:spPr>
      </p:pic>
      <p:pic>
        <p:nvPicPr>
          <p:cNvPr id="1026" name="Picture 2">
            <a:extLst>
              <a:ext uri="{FF2B5EF4-FFF2-40B4-BE49-F238E27FC236}">
                <a16:creationId xmlns:a16="http://schemas.microsoft.com/office/drawing/2014/main" id="{DBF43AC1-AFA3-7375-1900-E73244CACC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5476" y="4712466"/>
            <a:ext cx="4743937" cy="272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28444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324</TotalTime>
  <Words>688</Words>
  <Application>Microsoft Office PowerPoint</Application>
  <PresentationFormat>Particularizare</PresentationFormat>
  <Paragraphs>24</Paragraphs>
  <Slides>1</Slides>
  <Notes>0</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Petronela-Claudia Bucur (2240860)</cp:lastModifiedBy>
  <cp:revision>1</cp:revision>
  <dcterms:created xsi:type="dcterms:W3CDTF">2023-05-23T19:25:59Z</dcterms:created>
  <dcterms:modified xsi:type="dcterms:W3CDTF">2026-03-21T15:42:30Z</dcterms:modified>
</cp:coreProperties>
</file>