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64" r:id="rId5"/>
    <p:sldId id="259" r:id="rId6"/>
    <p:sldId id="260" r:id="rId7"/>
    <p:sldId id="265" r:id="rId8"/>
    <p:sldId id="261" r:id="rId9"/>
    <p:sldId id="262"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4E4E9A-DFC6-7AE9-63E8-999EFA63670E}" v="114" dt="2023-02-13T13:39:20.876"/>
    <p1510:client id="{4262E3EA-3C45-85C5-F0E7-E7109B176498}" v="105" dt="2023-02-08T16:50:28.409"/>
    <p1510:client id="{4DECBE72-E3DA-4385-A369-F7652DC6EF9B}" v="168" dt="2023-02-08T16:34:34.531"/>
    <p1510:client id="{5366D9EB-78EC-0412-5048-6BFE55A27D0B}" v="3" dt="2023-02-15T16:54:53.503"/>
    <p1510:client id="{53E457A4-0723-29CA-D198-7EC2303D78D6}" v="17" dt="2023-02-08T17:34:21.375"/>
    <p1510:client id="{5A7D8321-ABEF-852E-3E05-4B473E383702}" v="30" dt="2023-02-13T12:49:14.331"/>
    <p1510:client id="{6CCF86EA-B591-ADF2-52AE-B5EBC8EA5F26}" v="82" dt="2023-02-15T16:41:18.452"/>
    <p1510:client id="{95FD3C58-F25D-C99B-F981-8A9749423801}" v="124" dt="2023-02-15T15:00:28.262"/>
    <p1510:client id="{A2975E9B-97FC-460E-87A7-980054F4C5B4}" v="321" dt="2023-02-15T17:36:25.414"/>
    <p1510:client id="{B458D8B2-B16E-1EC7-4135-DF5B50761EEF}" v="1" dt="2023-02-13T13:28:52.972"/>
    <p1510:client id="{B8B226D4-0CFC-0AB2-489B-50EB4314164A}" v="4" dt="2023-02-15T16:13:57.208"/>
    <p1510:client id="{B9E3B035-CB2C-F3E7-1079-E81AE9F824DA}" v="8" dt="2023-02-15T15:37:49.159"/>
    <p1510:client id="{CA2A7C6C-C533-35D3-7392-9E83A7FAB21F}" v="36" dt="2023-02-13T12:59:42.204"/>
    <p1510:client id="{D5B1BF1F-03A0-E081-C581-B341026F4E6D}" v="42" dt="2023-02-19T10:50:24.394"/>
    <p1510:client id="{D8012CBF-7427-64CA-82F0-34C3EF6D5476}" v="372" dt="2023-02-08T16:43:00.213"/>
    <p1510:client id="{E7BBE699-6F52-77EB-C0A1-8A32A1FEDC80}" v="255" dt="2023-02-08T17:03:58.307"/>
    <p1510:client id="{EFC7AA18-CDF7-DB27-6CE2-B6FB2BAAEC33}" v="1736" dt="2023-02-15T17:46:31.053"/>
    <p1510:client id="{F45A8B9D-6FFE-06E4-031B-3CEED006BF70}" v="505" dt="2023-02-15T16:27:56.902"/>
    <p1510:client id="{F4BC6539-5E50-D4AF-45BB-3DE9C33A5B1B}" v="49" dt="2023-02-13T13:13:54.1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theme" Target="theme/theme1.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viewProps" Target="viewProps.xml" Id="rId12" /><Relationship Type="http://schemas.openxmlformats.org/officeDocument/2006/relationships/slide" Target="slides/slide1.xml" Id="rId2" /><Relationship Type="http://schemas.microsoft.com/office/2015/10/relationships/revisionInfo" Target="revisionInfo.xml" Id="rId16"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presProps" Target="presProps.xml" Id="rId11" /><Relationship Type="http://schemas.openxmlformats.org/officeDocument/2006/relationships/slide" Target="slides/slide4.xml" Id="rId5" /><Relationship Type="http://schemas.openxmlformats.org/officeDocument/2006/relationships/slide" Target="slides/slide9.xml" Id="rId10"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tableStyles" Target="tableStyles.xml" Id="rId14" /></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CEF483F-E1B4-463D-A3E9-5471AA0DE43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ACF7B08-CFA8-4BE2-BAF2-CBA5258AD5B7}">
      <dgm:prSet/>
      <dgm:spPr/>
      <dgm:t>
        <a:bodyPr/>
        <a:lstStyle/>
        <a:p>
          <a:r>
            <a:rPr lang="en-GB"/>
            <a:t>According to Saunders et al (2019) it is important to be ethical while conducting research.</a:t>
          </a:r>
          <a:endParaRPr lang="en-US"/>
        </a:p>
      </dgm:t>
    </dgm:pt>
    <dgm:pt modelId="{C1B319CB-339C-46D5-8548-BCA8A9784BBA}" type="parTrans" cxnId="{DACBC05E-9C10-44F6-8972-AA5BD4BAD3AC}">
      <dgm:prSet/>
      <dgm:spPr/>
      <dgm:t>
        <a:bodyPr/>
        <a:lstStyle/>
        <a:p>
          <a:endParaRPr lang="en-US"/>
        </a:p>
      </dgm:t>
    </dgm:pt>
    <dgm:pt modelId="{F70ED3D1-51B2-468C-A3A6-111586EC7714}" type="sibTrans" cxnId="{DACBC05E-9C10-44F6-8972-AA5BD4BAD3AC}">
      <dgm:prSet/>
      <dgm:spPr/>
      <dgm:t>
        <a:bodyPr/>
        <a:lstStyle/>
        <a:p>
          <a:endParaRPr lang="en-US"/>
        </a:p>
      </dgm:t>
    </dgm:pt>
    <dgm:pt modelId="{F1424C9D-DDF5-46A2-A797-EEC585619E98}">
      <dgm:prSet/>
      <dgm:spPr/>
      <dgm:t>
        <a:bodyPr/>
        <a:lstStyle/>
        <a:p>
          <a:r>
            <a:rPr lang="en-GB"/>
            <a:t>We will respect the views of our respondents.</a:t>
          </a:r>
          <a:endParaRPr lang="en-US"/>
        </a:p>
      </dgm:t>
    </dgm:pt>
    <dgm:pt modelId="{7C762E4E-28E8-43CE-A0A8-8080AB32C72A}" type="parTrans" cxnId="{3915F2B9-976B-4F13-8BB7-D63AE4FA0E00}">
      <dgm:prSet/>
      <dgm:spPr/>
      <dgm:t>
        <a:bodyPr/>
        <a:lstStyle/>
        <a:p>
          <a:endParaRPr lang="en-US"/>
        </a:p>
      </dgm:t>
    </dgm:pt>
    <dgm:pt modelId="{65013265-59FF-433F-A8ED-47FFF0710D08}" type="sibTrans" cxnId="{3915F2B9-976B-4F13-8BB7-D63AE4FA0E00}">
      <dgm:prSet/>
      <dgm:spPr/>
      <dgm:t>
        <a:bodyPr/>
        <a:lstStyle/>
        <a:p>
          <a:endParaRPr lang="en-US"/>
        </a:p>
      </dgm:t>
    </dgm:pt>
    <dgm:pt modelId="{5DB66DCD-B041-41C2-8E27-78067B45F7E2}">
      <dgm:prSet/>
      <dgm:spPr/>
      <dgm:t>
        <a:bodyPr/>
        <a:lstStyle/>
        <a:p>
          <a:r>
            <a:rPr lang="en-GB"/>
            <a:t>We will ensure privacy of those taking part in our survey.</a:t>
          </a:r>
          <a:endParaRPr lang="en-US"/>
        </a:p>
      </dgm:t>
    </dgm:pt>
    <dgm:pt modelId="{3421129A-E521-4E3A-8FA1-B70346D0DC79}" type="parTrans" cxnId="{9E6D2358-A5D0-4390-9E92-BCF809554289}">
      <dgm:prSet/>
      <dgm:spPr/>
      <dgm:t>
        <a:bodyPr/>
        <a:lstStyle/>
        <a:p>
          <a:endParaRPr lang="en-US"/>
        </a:p>
      </dgm:t>
    </dgm:pt>
    <dgm:pt modelId="{528F770C-02C4-4B7B-8D1E-839CA2BCE483}" type="sibTrans" cxnId="{9E6D2358-A5D0-4390-9E92-BCF809554289}">
      <dgm:prSet/>
      <dgm:spPr/>
      <dgm:t>
        <a:bodyPr/>
        <a:lstStyle/>
        <a:p>
          <a:endParaRPr lang="en-US"/>
        </a:p>
      </dgm:t>
    </dgm:pt>
    <dgm:pt modelId="{1118223F-7B0A-45CB-B0E7-189D290622BE}">
      <dgm:prSet/>
      <dgm:spPr/>
      <dgm:t>
        <a:bodyPr/>
        <a:lstStyle/>
        <a:p>
          <a:r>
            <a:rPr lang="en-GB"/>
            <a:t>We will ensure accuracy analysis and reporting of data.</a:t>
          </a:r>
          <a:endParaRPr lang="en-US"/>
        </a:p>
      </dgm:t>
    </dgm:pt>
    <dgm:pt modelId="{009E4256-F357-4EBB-A8C1-D3B724876055}" type="parTrans" cxnId="{6820D457-3929-41AE-9BB6-D18ADF759E4B}">
      <dgm:prSet/>
      <dgm:spPr/>
      <dgm:t>
        <a:bodyPr/>
        <a:lstStyle/>
        <a:p>
          <a:endParaRPr lang="en-US"/>
        </a:p>
      </dgm:t>
    </dgm:pt>
    <dgm:pt modelId="{664A46F1-0214-4DE8-A050-637B8A35E648}" type="sibTrans" cxnId="{6820D457-3929-41AE-9BB6-D18ADF759E4B}">
      <dgm:prSet/>
      <dgm:spPr/>
      <dgm:t>
        <a:bodyPr/>
        <a:lstStyle/>
        <a:p>
          <a:endParaRPr lang="en-US"/>
        </a:p>
      </dgm:t>
    </dgm:pt>
    <dgm:pt modelId="{671BFE90-4385-4C37-841F-D9F3626E3AB9}">
      <dgm:prSet/>
      <dgm:spPr/>
      <dgm:t>
        <a:bodyPr/>
        <a:lstStyle/>
        <a:p>
          <a:r>
            <a:rPr lang="en-GB"/>
            <a:t>We will uphold data protection laws.</a:t>
          </a:r>
          <a:endParaRPr lang="en-US"/>
        </a:p>
      </dgm:t>
    </dgm:pt>
    <dgm:pt modelId="{BF5BAB6A-AB38-4377-BE70-5611849F700D}" type="parTrans" cxnId="{F48DADE1-2600-404F-BD08-4ADFFC7EEB53}">
      <dgm:prSet/>
      <dgm:spPr/>
      <dgm:t>
        <a:bodyPr/>
        <a:lstStyle/>
        <a:p>
          <a:endParaRPr lang="en-US"/>
        </a:p>
      </dgm:t>
    </dgm:pt>
    <dgm:pt modelId="{075E5D94-0CA5-4B2A-A134-0D75BD7CBE4F}" type="sibTrans" cxnId="{F48DADE1-2600-404F-BD08-4ADFFC7EEB53}">
      <dgm:prSet/>
      <dgm:spPr/>
      <dgm:t>
        <a:bodyPr/>
        <a:lstStyle/>
        <a:p>
          <a:endParaRPr lang="en-US"/>
        </a:p>
      </dgm:t>
    </dgm:pt>
    <dgm:pt modelId="{0433CD71-FF13-4FD3-BEE6-D19EAF62AF96}" type="pres">
      <dgm:prSet presAssocID="{ECEF483F-E1B4-463D-A3E9-5471AA0DE435}" presName="linear" presStyleCnt="0">
        <dgm:presLayoutVars>
          <dgm:animLvl val="lvl"/>
          <dgm:resizeHandles val="exact"/>
        </dgm:presLayoutVars>
      </dgm:prSet>
      <dgm:spPr/>
    </dgm:pt>
    <dgm:pt modelId="{2211EFBD-7CF9-4F0E-81DA-8D074C660CCF}" type="pres">
      <dgm:prSet presAssocID="{AACF7B08-CFA8-4BE2-BAF2-CBA5258AD5B7}" presName="parentText" presStyleLbl="node1" presStyleIdx="0" presStyleCnt="5">
        <dgm:presLayoutVars>
          <dgm:chMax val="0"/>
          <dgm:bulletEnabled val="1"/>
        </dgm:presLayoutVars>
      </dgm:prSet>
      <dgm:spPr/>
    </dgm:pt>
    <dgm:pt modelId="{1ACEAD84-67AC-43A1-B510-F6DB387F476A}" type="pres">
      <dgm:prSet presAssocID="{F70ED3D1-51B2-468C-A3A6-111586EC7714}" presName="spacer" presStyleCnt="0"/>
      <dgm:spPr/>
    </dgm:pt>
    <dgm:pt modelId="{46F445F9-F587-46EF-BB82-17B5575C1DE0}" type="pres">
      <dgm:prSet presAssocID="{F1424C9D-DDF5-46A2-A797-EEC585619E98}" presName="parentText" presStyleLbl="node1" presStyleIdx="1" presStyleCnt="5">
        <dgm:presLayoutVars>
          <dgm:chMax val="0"/>
          <dgm:bulletEnabled val="1"/>
        </dgm:presLayoutVars>
      </dgm:prSet>
      <dgm:spPr/>
    </dgm:pt>
    <dgm:pt modelId="{48A10CEB-C578-4656-BE22-F8E236060791}" type="pres">
      <dgm:prSet presAssocID="{65013265-59FF-433F-A8ED-47FFF0710D08}" presName="spacer" presStyleCnt="0"/>
      <dgm:spPr/>
    </dgm:pt>
    <dgm:pt modelId="{FA3CCD49-1D94-4180-B3F0-9605114D2DD3}" type="pres">
      <dgm:prSet presAssocID="{5DB66DCD-B041-41C2-8E27-78067B45F7E2}" presName="parentText" presStyleLbl="node1" presStyleIdx="2" presStyleCnt="5">
        <dgm:presLayoutVars>
          <dgm:chMax val="0"/>
          <dgm:bulletEnabled val="1"/>
        </dgm:presLayoutVars>
      </dgm:prSet>
      <dgm:spPr/>
    </dgm:pt>
    <dgm:pt modelId="{E96030B8-E421-4D38-8EF8-F9F5F9359F87}" type="pres">
      <dgm:prSet presAssocID="{528F770C-02C4-4B7B-8D1E-839CA2BCE483}" presName="spacer" presStyleCnt="0"/>
      <dgm:spPr/>
    </dgm:pt>
    <dgm:pt modelId="{F7788783-2044-433B-9374-0682D7110285}" type="pres">
      <dgm:prSet presAssocID="{1118223F-7B0A-45CB-B0E7-189D290622BE}" presName="parentText" presStyleLbl="node1" presStyleIdx="3" presStyleCnt="5">
        <dgm:presLayoutVars>
          <dgm:chMax val="0"/>
          <dgm:bulletEnabled val="1"/>
        </dgm:presLayoutVars>
      </dgm:prSet>
      <dgm:spPr/>
    </dgm:pt>
    <dgm:pt modelId="{8F152783-EFE4-4400-B1FD-23AD3E637659}" type="pres">
      <dgm:prSet presAssocID="{664A46F1-0214-4DE8-A050-637B8A35E648}" presName="spacer" presStyleCnt="0"/>
      <dgm:spPr/>
    </dgm:pt>
    <dgm:pt modelId="{179092BE-836F-477D-A776-28D34DA543EA}" type="pres">
      <dgm:prSet presAssocID="{671BFE90-4385-4C37-841F-D9F3626E3AB9}" presName="parentText" presStyleLbl="node1" presStyleIdx="4" presStyleCnt="5">
        <dgm:presLayoutVars>
          <dgm:chMax val="0"/>
          <dgm:bulletEnabled val="1"/>
        </dgm:presLayoutVars>
      </dgm:prSet>
      <dgm:spPr/>
    </dgm:pt>
  </dgm:ptLst>
  <dgm:cxnLst>
    <dgm:cxn modelId="{F72F7718-0093-4868-BDFE-EA1FAB9EA597}" type="presOf" srcId="{671BFE90-4385-4C37-841F-D9F3626E3AB9}" destId="{179092BE-836F-477D-A776-28D34DA543EA}" srcOrd="0" destOrd="0" presId="urn:microsoft.com/office/officeart/2005/8/layout/vList2"/>
    <dgm:cxn modelId="{D3DEF836-6204-456D-9016-9A180D35F2DE}" type="presOf" srcId="{ECEF483F-E1B4-463D-A3E9-5471AA0DE435}" destId="{0433CD71-FF13-4FD3-BEE6-D19EAF62AF96}" srcOrd="0" destOrd="0" presId="urn:microsoft.com/office/officeart/2005/8/layout/vList2"/>
    <dgm:cxn modelId="{DACBC05E-9C10-44F6-8972-AA5BD4BAD3AC}" srcId="{ECEF483F-E1B4-463D-A3E9-5471AA0DE435}" destId="{AACF7B08-CFA8-4BE2-BAF2-CBA5258AD5B7}" srcOrd="0" destOrd="0" parTransId="{C1B319CB-339C-46D5-8548-BCA8A9784BBA}" sibTransId="{F70ED3D1-51B2-468C-A3A6-111586EC7714}"/>
    <dgm:cxn modelId="{12347C48-7328-40B2-A6C7-BC3DB9A00502}" type="presOf" srcId="{F1424C9D-DDF5-46A2-A797-EEC585619E98}" destId="{46F445F9-F587-46EF-BB82-17B5575C1DE0}" srcOrd="0" destOrd="0" presId="urn:microsoft.com/office/officeart/2005/8/layout/vList2"/>
    <dgm:cxn modelId="{6820D457-3929-41AE-9BB6-D18ADF759E4B}" srcId="{ECEF483F-E1B4-463D-A3E9-5471AA0DE435}" destId="{1118223F-7B0A-45CB-B0E7-189D290622BE}" srcOrd="3" destOrd="0" parTransId="{009E4256-F357-4EBB-A8C1-D3B724876055}" sibTransId="{664A46F1-0214-4DE8-A050-637B8A35E648}"/>
    <dgm:cxn modelId="{9E6D2358-A5D0-4390-9E92-BCF809554289}" srcId="{ECEF483F-E1B4-463D-A3E9-5471AA0DE435}" destId="{5DB66DCD-B041-41C2-8E27-78067B45F7E2}" srcOrd="2" destOrd="0" parTransId="{3421129A-E521-4E3A-8FA1-B70346D0DC79}" sibTransId="{528F770C-02C4-4B7B-8D1E-839CA2BCE483}"/>
    <dgm:cxn modelId="{62435592-1F40-4758-9FE5-F6CEB016753E}" type="presOf" srcId="{AACF7B08-CFA8-4BE2-BAF2-CBA5258AD5B7}" destId="{2211EFBD-7CF9-4F0E-81DA-8D074C660CCF}" srcOrd="0" destOrd="0" presId="urn:microsoft.com/office/officeart/2005/8/layout/vList2"/>
    <dgm:cxn modelId="{3915F2B9-976B-4F13-8BB7-D63AE4FA0E00}" srcId="{ECEF483F-E1B4-463D-A3E9-5471AA0DE435}" destId="{F1424C9D-DDF5-46A2-A797-EEC585619E98}" srcOrd="1" destOrd="0" parTransId="{7C762E4E-28E8-43CE-A0A8-8080AB32C72A}" sibTransId="{65013265-59FF-433F-A8ED-47FFF0710D08}"/>
    <dgm:cxn modelId="{4FA20FBF-92A0-48CE-B865-CDE194122872}" type="presOf" srcId="{5DB66DCD-B041-41C2-8E27-78067B45F7E2}" destId="{FA3CCD49-1D94-4180-B3F0-9605114D2DD3}" srcOrd="0" destOrd="0" presId="urn:microsoft.com/office/officeart/2005/8/layout/vList2"/>
    <dgm:cxn modelId="{C69361C4-79A3-4515-863C-FB1563CA0FE2}" type="presOf" srcId="{1118223F-7B0A-45CB-B0E7-189D290622BE}" destId="{F7788783-2044-433B-9374-0682D7110285}" srcOrd="0" destOrd="0" presId="urn:microsoft.com/office/officeart/2005/8/layout/vList2"/>
    <dgm:cxn modelId="{F48DADE1-2600-404F-BD08-4ADFFC7EEB53}" srcId="{ECEF483F-E1B4-463D-A3E9-5471AA0DE435}" destId="{671BFE90-4385-4C37-841F-D9F3626E3AB9}" srcOrd="4" destOrd="0" parTransId="{BF5BAB6A-AB38-4377-BE70-5611849F700D}" sibTransId="{075E5D94-0CA5-4B2A-A134-0D75BD7CBE4F}"/>
    <dgm:cxn modelId="{7B542E49-1BCE-440A-9036-256B0B291822}" type="presParOf" srcId="{0433CD71-FF13-4FD3-BEE6-D19EAF62AF96}" destId="{2211EFBD-7CF9-4F0E-81DA-8D074C660CCF}" srcOrd="0" destOrd="0" presId="urn:microsoft.com/office/officeart/2005/8/layout/vList2"/>
    <dgm:cxn modelId="{58EC1F1B-F565-4DA2-AEEC-FA5BE48F41AC}" type="presParOf" srcId="{0433CD71-FF13-4FD3-BEE6-D19EAF62AF96}" destId="{1ACEAD84-67AC-43A1-B510-F6DB387F476A}" srcOrd="1" destOrd="0" presId="urn:microsoft.com/office/officeart/2005/8/layout/vList2"/>
    <dgm:cxn modelId="{D5B127F2-4912-4627-B8FC-CF24BF6DC4C9}" type="presParOf" srcId="{0433CD71-FF13-4FD3-BEE6-D19EAF62AF96}" destId="{46F445F9-F587-46EF-BB82-17B5575C1DE0}" srcOrd="2" destOrd="0" presId="urn:microsoft.com/office/officeart/2005/8/layout/vList2"/>
    <dgm:cxn modelId="{3A522946-F423-495B-B93F-EDF9AB601AB1}" type="presParOf" srcId="{0433CD71-FF13-4FD3-BEE6-D19EAF62AF96}" destId="{48A10CEB-C578-4656-BE22-F8E236060791}" srcOrd="3" destOrd="0" presId="urn:microsoft.com/office/officeart/2005/8/layout/vList2"/>
    <dgm:cxn modelId="{7CC8DEBD-B8AB-4BA8-BEA7-3FC24B74383E}" type="presParOf" srcId="{0433CD71-FF13-4FD3-BEE6-D19EAF62AF96}" destId="{FA3CCD49-1D94-4180-B3F0-9605114D2DD3}" srcOrd="4" destOrd="0" presId="urn:microsoft.com/office/officeart/2005/8/layout/vList2"/>
    <dgm:cxn modelId="{23589292-9562-4E11-9BB3-C6E20AD3568F}" type="presParOf" srcId="{0433CD71-FF13-4FD3-BEE6-D19EAF62AF96}" destId="{E96030B8-E421-4D38-8EF8-F9F5F9359F87}" srcOrd="5" destOrd="0" presId="urn:microsoft.com/office/officeart/2005/8/layout/vList2"/>
    <dgm:cxn modelId="{1F6DEF24-907B-4AB2-B969-B7CEF9C06E8D}" type="presParOf" srcId="{0433CD71-FF13-4FD3-BEE6-D19EAF62AF96}" destId="{F7788783-2044-433B-9374-0682D7110285}" srcOrd="6" destOrd="0" presId="urn:microsoft.com/office/officeart/2005/8/layout/vList2"/>
    <dgm:cxn modelId="{C17E03A3-FDDE-45F8-93E0-9CAE0A3EB776}" type="presParOf" srcId="{0433CD71-FF13-4FD3-BEE6-D19EAF62AF96}" destId="{8F152783-EFE4-4400-B1FD-23AD3E637659}" srcOrd="7" destOrd="0" presId="urn:microsoft.com/office/officeart/2005/8/layout/vList2"/>
    <dgm:cxn modelId="{7DFD7F62-8C21-4674-98D6-1E825EAF0B0C}" type="presParOf" srcId="{0433CD71-FF13-4FD3-BEE6-D19EAF62AF96}" destId="{179092BE-836F-477D-A776-28D34DA543EA}"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F62A3FC-3E17-43FC-9882-FD31DDC4739A}" type="doc">
      <dgm:prSet loTypeId="urn:microsoft.com/office/officeart/2005/8/layout/process4" loCatId="process" qsTypeId="urn:microsoft.com/office/officeart/2005/8/quickstyle/simple1" qsCatId="simple" csTypeId="urn:microsoft.com/office/officeart/2005/8/colors/colorful5" csCatId="colorful"/>
      <dgm:spPr/>
      <dgm:t>
        <a:bodyPr/>
        <a:lstStyle/>
        <a:p>
          <a:endParaRPr lang="en-US"/>
        </a:p>
      </dgm:t>
    </dgm:pt>
    <dgm:pt modelId="{C34DD41D-5277-4E4C-B3EC-240C61BDEBAA}">
      <dgm:prSet/>
      <dgm:spPr/>
      <dgm:t>
        <a:bodyPr/>
        <a:lstStyle/>
        <a:p>
          <a:r>
            <a:rPr lang="en-GB"/>
            <a:t>We expect to find that students will think MS module is mostly convenient and efficient for students to use within the university.</a:t>
          </a:r>
          <a:endParaRPr lang="en-US"/>
        </a:p>
      </dgm:t>
    </dgm:pt>
    <dgm:pt modelId="{277887E6-06DB-4770-A3D5-E2D9BB35B8B0}" type="parTrans" cxnId="{6ACA0CFA-2661-48F9-9B1C-7D068C128FC0}">
      <dgm:prSet/>
      <dgm:spPr/>
      <dgm:t>
        <a:bodyPr/>
        <a:lstStyle/>
        <a:p>
          <a:endParaRPr lang="en-US"/>
        </a:p>
      </dgm:t>
    </dgm:pt>
    <dgm:pt modelId="{66F1E205-725B-4062-B75B-1359A8D02984}" type="sibTrans" cxnId="{6ACA0CFA-2661-48F9-9B1C-7D068C128FC0}">
      <dgm:prSet/>
      <dgm:spPr/>
      <dgm:t>
        <a:bodyPr/>
        <a:lstStyle/>
        <a:p>
          <a:endParaRPr lang="en-US"/>
        </a:p>
      </dgm:t>
    </dgm:pt>
    <dgm:pt modelId="{3F9976C1-7BFD-492E-BB7A-3B9AF4047ACA}">
      <dgm:prSet/>
      <dgm:spPr/>
      <dgm:t>
        <a:bodyPr/>
        <a:lstStyle/>
        <a:p>
          <a:r>
            <a:rPr lang="en-GB"/>
            <a:t>We feel that E-mails are also a huge part of studying life, as this is the best way to communicate, send files, get advice and support and just compare/exchange notes and work that has been done. </a:t>
          </a:r>
          <a:endParaRPr lang="en-US"/>
        </a:p>
      </dgm:t>
    </dgm:pt>
    <dgm:pt modelId="{3B718A83-3169-458D-A7AC-0B52D081113F}" type="parTrans" cxnId="{6A7CE621-D959-43EF-91AF-03EC1D9626C6}">
      <dgm:prSet/>
      <dgm:spPr/>
      <dgm:t>
        <a:bodyPr/>
        <a:lstStyle/>
        <a:p>
          <a:endParaRPr lang="en-US"/>
        </a:p>
      </dgm:t>
    </dgm:pt>
    <dgm:pt modelId="{079FEE50-384C-42B1-A1A2-13984AFEDA8F}" type="sibTrans" cxnId="{6A7CE621-D959-43EF-91AF-03EC1D9626C6}">
      <dgm:prSet/>
      <dgm:spPr/>
      <dgm:t>
        <a:bodyPr/>
        <a:lstStyle/>
        <a:p>
          <a:endParaRPr lang="en-US"/>
        </a:p>
      </dgm:t>
    </dgm:pt>
    <dgm:pt modelId="{F66809AF-DE47-4E7E-B242-299E2F42E220}">
      <dgm:prSet/>
      <dgm:spPr/>
      <dgm:t>
        <a:bodyPr/>
        <a:lstStyle/>
        <a:p>
          <a:r>
            <a:rPr lang="en-GB"/>
            <a:t>We believe this will be a great way to find out how different people's views could guide someone else to explore different resources and potentially begin to use new things.</a:t>
          </a:r>
          <a:endParaRPr lang="en-US"/>
        </a:p>
      </dgm:t>
    </dgm:pt>
    <dgm:pt modelId="{6F563201-0E49-4984-80B4-4A070245FE2C}" type="parTrans" cxnId="{86827134-6920-4E08-83BC-F368F5A22C40}">
      <dgm:prSet/>
      <dgm:spPr/>
      <dgm:t>
        <a:bodyPr/>
        <a:lstStyle/>
        <a:p>
          <a:endParaRPr lang="en-US"/>
        </a:p>
      </dgm:t>
    </dgm:pt>
    <dgm:pt modelId="{F45E8396-BB69-459B-B071-5CBC41582A8F}" type="sibTrans" cxnId="{86827134-6920-4E08-83BC-F368F5A22C40}">
      <dgm:prSet/>
      <dgm:spPr/>
      <dgm:t>
        <a:bodyPr/>
        <a:lstStyle/>
        <a:p>
          <a:endParaRPr lang="en-US"/>
        </a:p>
      </dgm:t>
    </dgm:pt>
    <dgm:pt modelId="{0CC3F410-B728-4CAE-ADDD-8A8E1D15B83B}" type="pres">
      <dgm:prSet presAssocID="{EF62A3FC-3E17-43FC-9882-FD31DDC4739A}" presName="Name0" presStyleCnt="0">
        <dgm:presLayoutVars>
          <dgm:dir/>
          <dgm:animLvl val="lvl"/>
          <dgm:resizeHandles val="exact"/>
        </dgm:presLayoutVars>
      </dgm:prSet>
      <dgm:spPr/>
    </dgm:pt>
    <dgm:pt modelId="{11FE73C1-2574-4ED6-A10E-539DD77441FC}" type="pres">
      <dgm:prSet presAssocID="{F66809AF-DE47-4E7E-B242-299E2F42E220}" presName="boxAndChildren" presStyleCnt="0"/>
      <dgm:spPr/>
    </dgm:pt>
    <dgm:pt modelId="{E4323FBE-E58B-4A5A-BAD9-1CD5B94F009A}" type="pres">
      <dgm:prSet presAssocID="{F66809AF-DE47-4E7E-B242-299E2F42E220}" presName="parentTextBox" presStyleLbl="node1" presStyleIdx="0" presStyleCnt="3"/>
      <dgm:spPr/>
    </dgm:pt>
    <dgm:pt modelId="{0A3A70EE-F68A-4024-B130-167B6A49D6F2}" type="pres">
      <dgm:prSet presAssocID="{079FEE50-384C-42B1-A1A2-13984AFEDA8F}" presName="sp" presStyleCnt="0"/>
      <dgm:spPr/>
    </dgm:pt>
    <dgm:pt modelId="{E2759279-C088-483F-898D-45A26F649582}" type="pres">
      <dgm:prSet presAssocID="{3F9976C1-7BFD-492E-BB7A-3B9AF4047ACA}" presName="arrowAndChildren" presStyleCnt="0"/>
      <dgm:spPr/>
    </dgm:pt>
    <dgm:pt modelId="{E6941CE5-CBA7-4483-85FA-8A3712A6BA0F}" type="pres">
      <dgm:prSet presAssocID="{3F9976C1-7BFD-492E-BB7A-3B9AF4047ACA}" presName="parentTextArrow" presStyleLbl="node1" presStyleIdx="1" presStyleCnt="3"/>
      <dgm:spPr/>
    </dgm:pt>
    <dgm:pt modelId="{167E4C0C-F86D-4756-914A-C0008A29699C}" type="pres">
      <dgm:prSet presAssocID="{66F1E205-725B-4062-B75B-1359A8D02984}" presName="sp" presStyleCnt="0"/>
      <dgm:spPr/>
    </dgm:pt>
    <dgm:pt modelId="{26E3900C-F05A-42A1-B06C-E2246940BDDB}" type="pres">
      <dgm:prSet presAssocID="{C34DD41D-5277-4E4C-B3EC-240C61BDEBAA}" presName="arrowAndChildren" presStyleCnt="0"/>
      <dgm:spPr/>
    </dgm:pt>
    <dgm:pt modelId="{4CB453D2-E7E9-4566-AA63-5E5558E79F4F}" type="pres">
      <dgm:prSet presAssocID="{C34DD41D-5277-4E4C-B3EC-240C61BDEBAA}" presName="parentTextArrow" presStyleLbl="node1" presStyleIdx="2" presStyleCnt="3"/>
      <dgm:spPr/>
    </dgm:pt>
  </dgm:ptLst>
  <dgm:cxnLst>
    <dgm:cxn modelId="{6A7CE621-D959-43EF-91AF-03EC1D9626C6}" srcId="{EF62A3FC-3E17-43FC-9882-FD31DDC4739A}" destId="{3F9976C1-7BFD-492E-BB7A-3B9AF4047ACA}" srcOrd="1" destOrd="0" parTransId="{3B718A83-3169-458D-A7AC-0B52D081113F}" sibTransId="{079FEE50-384C-42B1-A1A2-13984AFEDA8F}"/>
    <dgm:cxn modelId="{86827134-6920-4E08-83BC-F368F5A22C40}" srcId="{EF62A3FC-3E17-43FC-9882-FD31DDC4739A}" destId="{F66809AF-DE47-4E7E-B242-299E2F42E220}" srcOrd="2" destOrd="0" parTransId="{6F563201-0E49-4984-80B4-4A070245FE2C}" sibTransId="{F45E8396-BB69-459B-B071-5CBC41582A8F}"/>
    <dgm:cxn modelId="{25CF186B-DE79-41D4-A076-6A2BC545D746}" type="presOf" srcId="{C34DD41D-5277-4E4C-B3EC-240C61BDEBAA}" destId="{4CB453D2-E7E9-4566-AA63-5E5558E79F4F}" srcOrd="0" destOrd="0" presId="urn:microsoft.com/office/officeart/2005/8/layout/process4"/>
    <dgm:cxn modelId="{A7AE2CAA-683B-4083-8522-22A444DC702B}" type="presOf" srcId="{F66809AF-DE47-4E7E-B242-299E2F42E220}" destId="{E4323FBE-E58B-4A5A-BAD9-1CD5B94F009A}" srcOrd="0" destOrd="0" presId="urn:microsoft.com/office/officeart/2005/8/layout/process4"/>
    <dgm:cxn modelId="{4C5EA3BB-1751-4AEF-873C-16223DCD255E}" type="presOf" srcId="{3F9976C1-7BFD-492E-BB7A-3B9AF4047ACA}" destId="{E6941CE5-CBA7-4483-85FA-8A3712A6BA0F}" srcOrd="0" destOrd="0" presId="urn:microsoft.com/office/officeart/2005/8/layout/process4"/>
    <dgm:cxn modelId="{6ACA0CFA-2661-48F9-9B1C-7D068C128FC0}" srcId="{EF62A3FC-3E17-43FC-9882-FD31DDC4739A}" destId="{C34DD41D-5277-4E4C-B3EC-240C61BDEBAA}" srcOrd="0" destOrd="0" parTransId="{277887E6-06DB-4770-A3D5-E2D9BB35B8B0}" sibTransId="{66F1E205-725B-4062-B75B-1359A8D02984}"/>
    <dgm:cxn modelId="{DAD966FC-5A54-4540-BBDC-D87749A1B25B}" type="presOf" srcId="{EF62A3FC-3E17-43FC-9882-FD31DDC4739A}" destId="{0CC3F410-B728-4CAE-ADDD-8A8E1D15B83B}" srcOrd="0" destOrd="0" presId="urn:microsoft.com/office/officeart/2005/8/layout/process4"/>
    <dgm:cxn modelId="{5BE9652D-1FB3-40AF-9725-3C76620EF995}" type="presParOf" srcId="{0CC3F410-B728-4CAE-ADDD-8A8E1D15B83B}" destId="{11FE73C1-2574-4ED6-A10E-539DD77441FC}" srcOrd="0" destOrd="0" presId="urn:microsoft.com/office/officeart/2005/8/layout/process4"/>
    <dgm:cxn modelId="{CF85927B-0951-46C1-8005-4D6E8C26F105}" type="presParOf" srcId="{11FE73C1-2574-4ED6-A10E-539DD77441FC}" destId="{E4323FBE-E58B-4A5A-BAD9-1CD5B94F009A}" srcOrd="0" destOrd="0" presId="urn:microsoft.com/office/officeart/2005/8/layout/process4"/>
    <dgm:cxn modelId="{3C605C23-899C-407E-9FDA-536E828615D4}" type="presParOf" srcId="{0CC3F410-B728-4CAE-ADDD-8A8E1D15B83B}" destId="{0A3A70EE-F68A-4024-B130-167B6A49D6F2}" srcOrd="1" destOrd="0" presId="urn:microsoft.com/office/officeart/2005/8/layout/process4"/>
    <dgm:cxn modelId="{7AB00701-EEDA-461B-A141-AB3729EB1314}" type="presParOf" srcId="{0CC3F410-B728-4CAE-ADDD-8A8E1D15B83B}" destId="{E2759279-C088-483F-898D-45A26F649582}" srcOrd="2" destOrd="0" presId="urn:microsoft.com/office/officeart/2005/8/layout/process4"/>
    <dgm:cxn modelId="{C5605CC9-5134-49BC-89BC-D9B076C42380}" type="presParOf" srcId="{E2759279-C088-483F-898D-45A26F649582}" destId="{E6941CE5-CBA7-4483-85FA-8A3712A6BA0F}" srcOrd="0" destOrd="0" presId="urn:microsoft.com/office/officeart/2005/8/layout/process4"/>
    <dgm:cxn modelId="{9637542E-60DE-46B6-B0B6-7515DB605875}" type="presParOf" srcId="{0CC3F410-B728-4CAE-ADDD-8A8E1D15B83B}" destId="{167E4C0C-F86D-4756-914A-C0008A29699C}" srcOrd="3" destOrd="0" presId="urn:microsoft.com/office/officeart/2005/8/layout/process4"/>
    <dgm:cxn modelId="{9B932ADD-649D-4F86-9814-88AD9FB794F2}" type="presParOf" srcId="{0CC3F410-B728-4CAE-ADDD-8A8E1D15B83B}" destId="{26E3900C-F05A-42A1-B06C-E2246940BDDB}" srcOrd="4" destOrd="0" presId="urn:microsoft.com/office/officeart/2005/8/layout/process4"/>
    <dgm:cxn modelId="{8649999F-BAB3-4748-AB0B-71AE982D005B}" type="presParOf" srcId="{26E3900C-F05A-42A1-B06C-E2246940BDDB}" destId="{4CB453D2-E7E9-4566-AA63-5E5558E79F4F}"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11EFBD-7CF9-4F0E-81DA-8D074C660CCF}">
      <dsp:nvSpPr>
        <dsp:cNvPr id="0" name=""/>
        <dsp:cNvSpPr/>
      </dsp:nvSpPr>
      <dsp:spPr>
        <a:xfrm>
          <a:off x="0" y="493026"/>
          <a:ext cx="5614987" cy="71604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According to Saunders et al (2019) it is important to be ethical while conducting research.</a:t>
          </a:r>
          <a:endParaRPr lang="en-US" sz="1800" kern="1200"/>
        </a:p>
      </dsp:txBody>
      <dsp:txXfrm>
        <a:off x="34954" y="527980"/>
        <a:ext cx="5545079" cy="646132"/>
      </dsp:txXfrm>
    </dsp:sp>
    <dsp:sp modelId="{46F445F9-F587-46EF-BB82-17B5575C1DE0}">
      <dsp:nvSpPr>
        <dsp:cNvPr id="0" name=""/>
        <dsp:cNvSpPr/>
      </dsp:nvSpPr>
      <dsp:spPr>
        <a:xfrm>
          <a:off x="0" y="1260906"/>
          <a:ext cx="5614987" cy="716040"/>
        </a:xfrm>
        <a:prstGeom prst="roundRect">
          <a:avLst/>
        </a:prstGeom>
        <a:solidFill>
          <a:schemeClr val="accent2">
            <a:hueOff val="338703"/>
            <a:satOff val="-1658"/>
            <a:lumOff val="93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We will respect the views of our respondents.</a:t>
          </a:r>
          <a:endParaRPr lang="en-US" sz="1800" kern="1200"/>
        </a:p>
      </dsp:txBody>
      <dsp:txXfrm>
        <a:off x="34954" y="1295860"/>
        <a:ext cx="5545079" cy="646132"/>
      </dsp:txXfrm>
    </dsp:sp>
    <dsp:sp modelId="{FA3CCD49-1D94-4180-B3F0-9605114D2DD3}">
      <dsp:nvSpPr>
        <dsp:cNvPr id="0" name=""/>
        <dsp:cNvSpPr/>
      </dsp:nvSpPr>
      <dsp:spPr>
        <a:xfrm>
          <a:off x="0" y="2028786"/>
          <a:ext cx="5614987" cy="716040"/>
        </a:xfrm>
        <a:prstGeom prst="roundRect">
          <a:avLst/>
        </a:prstGeom>
        <a:solidFill>
          <a:schemeClr val="accent2">
            <a:hueOff val="677407"/>
            <a:satOff val="-3316"/>
            <a:lumOff val="186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We will ensure privacy of those taking part in our survey.</a:t>
          </a:r>
          <a:endParaRPr lang="en-US" sz="1800" kern="1200"/>
        </a:p>
      </dsp:txBody>
      <dsp:txXfrm>
        <a:off x="34954" y="2063740"/>
        <a:ext cx="5545079" cy="646132"/>
      </dsp:txXfrm>
    </dsp:sp>
    <dsp:sp modelId="{F7788783-2044-433B-9374-0682D7110285}">
      <dsp:nvSpPr>
        <dsp:cNvPr id="0" name=""/>
        <dsp:cNvSpPr/>
      </dsp:nvSpPr>
      <dsp:spPr>
        <a:xfrm>
          <a:off x="0" y="2796666"/>
          <a:ext cx="5614987" cy="716040"/>
        </a:xfrm>
        <a:prstGeom prst="roundRect">
          <a:avLst/>
        </a:prstGeom>
        <a:solidFill>
          <a:schemeClr val="accent2">
            <a:hueOff val="1016110"/>
            <a:satOff val="-4974"/>
            <a:lumOff val="279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We will ensure accuracy analysis and reporting of data.</a:t>
          </a:r>
          <a:endParaRPr lang="en-US" sz="1800" kern="1200"/>
        </a:p>
      </dsp:txBody>
      <dsp:txXfrm>
        <a:off x="34954" y="2831620"/>
        <a:ext cx="5545079" cy="646132"/>
      </dsp:txXfrm>
    </dsp:sp>
    <dsp:sp modelId="{179092BE-836F-477D-A776-28D34DA543EA}">
      <dsp:nvSpPr>
        <dsp:cNvPr id="0" name=""/>
        <dsp:cNvSpPr/>
      </dsp:nvSpPr>
      <dsp:spPr>
        <a:xfrm>
          <a:off x="0" y="3564546"/>
          <a:ext cx="5614987" cy="716040"/>
        </a:xfrm>
        <a:prstGeom prst="roundRect">
          <a:avLst/>
        </a:prstGeom>
        <a:solidFill>
          <a:schemeClr val="accent2">
            <a:hueOff val="1354814"/>
            <a:satOff val="-6632"/>
            <a:lumOff val="372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We will uphold data protection laws.</a:t>
          </a:r>
          <a:endParaRPr lang="en-US" sz="1800" kern="1200"/>
        </a:p>
      </dsp:txBody>
      <dsp:txXfrm>
        <a:off x="34954" y="3599500"/>
        <a:ext cx="5545079" cy="6461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323FBE-E58B-4A5A-BAD9-1CD5B94F009A}">
      <dsp:nvSpPr>
        <dsp:cNvPr id="0" name=""/>
        <dsp:cNvSpPr/>
      </dsp:nvSpPr>
      <dsp:spPr>
        <a:xfrm>
          <a:off x="0" y="3593351"/>
          <a:ext cx="5614987" cy="1179418"/>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We believe this will be a great way to find out how different people's views could guide someone else to explore different resources and potentially begin to use new things.</a:t>
          </a:r>
          <a:endParaRPr lang="en-US" sz="1500" kern="1200"/>
        </a:p>
      </dsp:txBody>
      <dsp:txXfrm>
        <a:off x="0" y="3593351"/>
        <a:ext cx="5614987" cy="1179418"/>
      </dsp:txXfrm>
    </dsp:sp>
    <dsp:sp modelId="{E6941CE5-CBA7-4483-85FA-8A3712A6BA0F}">
      <dsp:nvSpPr>
        <dsp:cNvPr id="0" name=""/>
        <dsp:cNvSpPr/>
      </dsp:nvSpPr>
      <dsp:spPr>
        <a:xfrm rot="10800000">
          <a:off x="0" y="1797097"/>
          <a:ext cx="5614987" cy="1813944"/>
        </a:xfrm>
        <a:prstGeom prst="upArrowCallout">
          <a:avLst/>
        </a:prstGeom>
        <a:solidFill>
          <a:schemeClr val="accent5">
            <a:hueOff val="3118619"/>
            <a:satOff val="-2006"/>
            <a:lumOff val="137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We feel that E-mails are also a huge part of studying life, as this is the best way to communicate, send files, get advice and support and just compare/exchange notes and work that has been done. </a:t>
          </a:r>
          <a:endParaRPr lang="en-US" sz="1500" kern="1200"/>
        </a:p>
      </dsp:txBody>
      <dsp:txXfrm rot="10800000">
        <a:off x="0" y="1797097"/>
        <a:ext cx="5614987" cy="1178646"/>
      </dsp:txXfrm>
    </dsp:sp>
    <dsp:sp modelId="{4CB453D2-E7E9-4566-AA63-5E5558E79F4F}">
      <dsp:nvSpPr>
        <dsp:cNvPr id="0" name=""/>
        <dsp:cNvSpPr/>
      </dsp:nvSpPr>
      <dsp:spPr>
        <a:xfrm rot="10800000">
          <a:off x="0" y="843"/>
          <a:ext cx="5614987" cy="1813944"/>
        </a:xfrm>
        <a:prstGeom prst="upArrowCallout">
          <a:avLst/>
        </a:prstGeom>
        <a:solidFill>
          <a:schemeClr val="accent5">
            <a:hueOff val="6237238"/>
            <a:satOff val="-4013"/>
            <a:lumOff val="274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We expect to find that students will think MS module is mostly convenient and efficient for students to use within the university.</a:t>
          </a:r>
          <a:endParaRPr lang="en-US" sz="1500" kern="1200"/>
        </a:p>
      </dsp:txBody>
      <dsp:txXfrm rot="10800000">
        <a:off x="0" y="843"/>
        <a:ext cx="5614987" cy="117864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3253678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2129429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4395298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016577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2/19/2023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6082195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2/19/2023</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8747990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2/19/2023</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4877766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2/19/2023</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276505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5140870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1351741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60055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4739097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1601869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2/19/2023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2064597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2/19/2023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0050316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5109725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2061797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2/19/2023</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1204464797"/>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image" Target="../media/image2.png"/><Relationship Id="rId7" Type="http://schemas.openxmlformats.org/officeDocument/2006/relationships/image" Target="../media/image10.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 name="Picture 4" descr="Graphical user interface&#10;&#10;Description automatically generated">
            <a:extLst>
              <a:ext uri="{FF2B5EF4-FFF2-40B4-BE49-F238E27FC236}">
                <a16:creationId xmlns:a16="http://schemas.microsoft.com/office/drawing/2014/main" id="{ECD84425-BAB0-2482-8235-29A221627E84}"/>
              </a:ext>
            </a:extLst>
          </p:cNvPr>
          <p:cNvPicPr>
            <a:picLocks noChangeAspect="1"/>
          </p:cNvPicPr>
          <p:nvPr/>
        </p:nvPicPr>
        <p:blipFill rotWithShape="1">
          <a:blip r:embed="rId3">
            <a:alphaModFix/>
          </a:blip>
          <a:srcRect l="9091" t="14550" b="7971"/>
          <a:stretch/>
        </p:blipFill>
        <p:spPr>
          <a:xfrm>
            <a:off x="20" y="10"/>
            <a:ext cx="12191980" cy="6857990"/>
          </a:xfrm>
          <a:prstGeom prst="rect">
            <a:avLst/>
          </a:prstGeom>
        </p:spPr>
      </p:pic>
      <p:sp>
        <p:nvSpPr>
          <p:cNvPr id="37" name="Rectangle 36">
            <a:extLst>
              <a:ext uri="{FF2B5EF4-FFF2-40B4-BE49-F238E27FC236}">
                <a16:creationId xmlns:a16="http://schemas.microsoft.com/office/drawing/2014/main" id="{2B65E6B8-0D17-4912-97E4-60B47A511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104978" y="1295400"/>
            <a:ext cx="4936635" cy="3773690"/>
          </a:xfrm>
          <a:prstGeom prst="rect">
            <a:avLst/>
          </a:prstGeom>
          <a:solidFill>
            <a:schemeClr val="bg1">
              <a:alpha val="8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265339" y="1447800"/>
            <a:ext cx="4562452" cy="2154568"/>
          </a:xfrm>
        </p:spPr>
        <p:txBody>
          <a:bodyPr>
            <a:normAutofit/>
          </a:bodyPr>
          <a:lstStyle/>
          <a:p>
            <a:pPr>
              <a:lnSpc>
                <a:spcPct val="90000"/>
              </a:lnSpc>
            </a:pPr>
            <a:r>
              <a:rPr lang="en-GB" sz="2800">
                <a:cs typeface="Calibri Light"/>
              </a:rPr>
              <a:t>Digital skills and research methods </a:t>
            </a:r>
            <a:br>
              <a:rPr lang="en-GB" sz="2800">
                <a:cs typeface="Calibri Light"/>
              </a:rPr>
            </a:br>
            <a:r>
              <a:rPr lang="en-GB" sz="2800">
                <a:cs typeface="Calibri Light"/>
              </a:rPr>
              <a:t>Are digitals skills important for study work ?</a:t>
            </a:r>
          </a:p>
        </p:txBody>
      </p:sp>
      <p:sp>
        <p:nvSpPr>
          <p:cNvPr id="3" name="Subtitle 2"/>
          <p:cNvSpPr>
            <a:spLocks noGrp="1"/>
          </p:cNvSpPr>
          <p:nvPr>
            <p:ph type="subTitle" idx="1"/>
          </p:nvPr>
        </p:nvSpPr>
        <p:spPr>
          <a:xfrm>
            <a:off x="6265339" y="3834352"/>
            <a:ext cx="4562452" cy="937622"/>
          </a:xfrm>
        </p:spPr>
        <p:txBody>
          <a:bodyPr vert="horz" lIns="91440" tIns="45720" rIns="91440" bIns="45720" rtlCol="0">
            <a:normAutofit/>
          </a:bodyPr>
          <a:lstStyle/>
          <a:p>
            <a:pPr>
              <a:lnSpc>
                <a:spcPct val="90000"/>
              </a:lnSpc>
            </a:pPr>
            <a:r>
              <a:rPr lang="en-GB" sz="1400">
                <a:solidFill>
                  <a:schemeClr val="tx1"/>
                </a:solidFill>
                <a:cs typeface="Calibri"/>
              </a:rPr>
              <a:t>Beatrice 2226056</a:t>
            </a:r>
            <a:endParaRPr lang="en-US" sz="1400">
              <a:solidFill>
                <a:schemeClr val="tx1"/>
              </a:solidFill>
            </a:endParaRPr>
          </a:p>
          <a:p>
            <a:pPr>
              <a:lnSpc>
                <a:spcPct val="90000"/>
              </a:lnSpc>
            </a:pPr>
            <a:r>
              <a:rPr lang="en-GB" sz="1400">
                <a:solidFill>
                  <a:schemeClr val="tx1"/>
                </a:solidFill>
                <a:cs typeface="Calibri"/>
              </a:rPr>
              <a:t>Natasha: 221758</a:t>
            </a:r>
          </a:p>
          <a:p>
            <a:pPr>
              <a:lnSpc>
                <a:spcPct val="90000"/>
              </a:lnSpc>
            </a:pPr>
            <a:r>
              <a:rPr lang="en-GB" sz="1400">
                <a:solidFill>
                  <a:schemeClr val="tx1"/>
                </a:solidFill>
                <a:cs typeface="Calibri"/>
              </a:rPr>
              <a:t>Alena: 2227103</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par>
                                <p:cTn id="11" presetID="10" presetClass="entr" presetSubtype="0" fill="hold" grpId="0" nodeType="withEffect">
                                  <p:stCondLst>
                                    <p:cond delay="1000"/>
                                  </p:stCondLst>
                                  <p:iterate type="wd">
                                    <p:tmPct val="15000"/>
                                  </p:iterate>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childTnLst>
                                </p:cTn>
                              </p:par>
                              <p:par>
                                <p:cTn id="14" presetID="10" presetClass="entr" presetSubtype="0" fill="hold" grpId="0" nodeType="withEffect">
                                  <p:stCondLst>
                                    <p:cond delay="1000"/>
                                  </p:stCondLst>
                                  <p:iterate type="wd">
                                    <p:tmPct val="15000"/>
                                  </p:iterate>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7CC7CDE-B1E2-95A8-B359-4C22711830A6}"/>
              </a:ext>
            </a:extLst>
          </p:cNvPr>
          <p:cNvSpPr>
            <a:spLocks noGrp="1"/>
          </p:cNvSpPr>
          <p:nvPr>
            <p:ph idx="1"/>
          </p:nvPr>
        </p:nvSpPr>
        <p:spPr>
          <a:xfrm>
            <a:off x="272703" y="200262"/>
            <a:ext cx="4084255" cy="3223482"/>
          </a:xfrm>
        </p:spPr>
        <p:txBody>
          <a:bodyPr vert="horz" lIns="91440" tIns="45720" rIns="91440" bIns="45720" rtlCol="0" anchor="t">
            <a:normAutofit/>
          </a:bodyPr>
          <a:lstStyle/>
          <a:p>
            <a:r>
              <a:rPr lang="en-GB" sz="2800" b="1">
                <a:solidFill>
                  <a:srgbClr val="FF0000"/>
                </a:solidFill>
              </a:rPr>
              <a:t>Why digital skills do UWTSD students think is most important ?</a:t>
            </a:r>
          </a:p>
        </p:txBody>
      </p:sp>
      <p:sp>
        <p:nvSpPr>
          <p:cNvPr id="4" name="TextBox 3">
            <a:extLst>
              <a:ext uri="{FF2B5EF4-FFF2-40B4-BE49-F238E27FC236}">
                <a16:creationId xmlns:a16="http://schemas.microsoft.com/office/drawing/2014/main" id="{199DA780-01E5-BC49-9E50-1B6C1C982C7C}"/>
              </a:ext>
            </a:extLst>
          </p:cNvPr>
          <p:cNvSpPr txBox="1"/>
          <p:nvPr/>
        </p:nvSpPr>
        <p:spPr>
          <a:xfrm>
            <a:off x="4295825" y="333573"/>
            <a:ext cx="7435015"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u="sng">
                <a:latin typeface="Sitka Text"/>
                <a:cs typeface="Calibri"/>
              </a:rPr>
              <a:t>Introduction</a:t>
            </a:r>
            <a:r>
              <a:rPr lang="en-GB" sz="2400">
                <a:latin typeface="Sitka Text"/>
                <a:cs typeface="Calibri"/>
              </a:rPr>
              <a:t>: We chose this question because digital skills is an opportunity to show us and explain to us step by step how to learn new things and research different sectors of our learning. The second reason we chose this subject is because we think all the students who work with digital skills and research methods want to help improve our confidence to use technology for UWTSD in the future</a:t>
            </a:r>
            <a:r>
              <a:rPr lang="en-GB" sz="2400">
                <a:solidFill>
                  <a:schemeClr val="bg1"/>
                </a:solidFill>
                <a:latin typeface="Sitka Text"/>
                <a:cs typeface="Calibri"/>
              </a:rPr>
              <a:t> (Robin, 2006).</a:t>
            </a:r>
          </a:p>
          <a:p>
            <a:endParaRPr lang="en-GB" sz="2400">
              <a:latin typeface="Sitka Text"/>
              <a:cs typeface="Calibri"/>
            </a:endParaRPr>
          </a:p>
          <a:p>
            <a:endParaRPr lang="en-GB" sz="2400">
              <a:latin typeface="Sitka Text"/>
              <a:cs typeface="Calibri"/>
            </a:endParaRPr>
          </a:p>
        </p:txBody>
      </p:sp>
      <p:pic>
        <p:nvPicPr>
          <p:cNvPr id="2" name="Picture 4">
            <a:extLst>
              <a:ext uri="{FF2B5EF4-FFF2-40B4-BE49-F238E27FC236}">
                <a16:creationId xmlns:a16="http://schemas.microsoft.com/office/drawing/2014/main" id="{14359BCF-C860-4E91-C149-599DF07B35BA}"/>
              </a:ext>
            </a:extLst>
          </p:cNvPr>
          <p:cNvPicPr>
            <a:picLocks noChangeAspect="1"/>
          </p:cNvPicPr>
          <p:nvPr/>
        </p:nvPicPr>
        <p:blipFill>
          <a:blip r:embed="rId2"/>
          <a:stretch>
            <a:fillRect/>
          </a:stretch>
        </p:blipFill>
        <p:spPr>
          <a:xfrm>
            <a:off x="170865" y="3697303"/>
            <a:ext cx="5637351" cy="2963503"/>
          </a:xfrm>
          <a:prstGeom prst="rect">
            <a:avLst/>
          </a:prstGeom>
        </p:spPr>
      </p:pic>
    </p:spTree>
    <p:extLst>
      <p:ext uri="{BB962C8B-B14F-4D97-AF65-F5344CB8AC3E}">
        <p14:creationId xmlns:p14="http://schemas.microsoft.com/office/powerpoint/2010/main" val="42189936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2E8A6B-E3DC-0E17-8769-9279E1E758EE}"/>
              </a:ext>
            </a:extLst>
          </p:cNvPr>
          <p:cNvSpPr>
            <a:spLocks noGrp="1"/>
          </p:cNvSpPr>
          <p:nvPr>
            <p:ph type="title"/>
          </p:nvPr>
        </p:nvSpPr>
        <p:spPr>
          <a:xfrm>
            <a:off x="136962" y="522110"/>
            <a:ext cx="4726103" cy="5801413"/>
          </a:xfrm>
        </p:spPr>
        <p:txBody>
          <a:bodyPr>
            <a:normAutofit/>
          </a:bodyPr>
          <a:lstStyle/>
          <a:p>
            <a:pPr>
              <a:lnSpc>
                <a:spcPct val="90000"/>
              </a:lnSpc>
            </a:pPr>
            <a:r>
              <a:rPr lang="en-GB" sz="1100" b="1" dirty="0">
                <a:solidFill>
                  <a:srgbClr val="EBEBEB"/>
                </a:solidFill>
              </a:rPr>
              <a:t>R</a:t>
            </a:r>
            <a:r>
              <a:rPr lang="en-GB" sz="1600" b="1" dirty="0">
                <a:solidFill>
                  <a:srgbClr val="EBEBEB"/>
                </a:solidFill>
              </a:rPr>
              <a:t>ationale</a:t>
            </a:r>
            <a:br>
              <a:rPr lang="en-GB" sz="1600" dirty="0"/>
            </a:br>
            <a:r>
              <a:rPr lang="en-GB" sz="1600" dirty="0">
                <a:solidFill>
                  <a:srgbClr val="EBEBEB"/>
                </a:solidFill>
              </a:rPr>
              <a:t> Digital skills can help people to choose what they want to do and to work for future to give to them more benefits. Digital skills help students for businesses across industries to be successful if they choose to work in many different work sectors, to work within the office for communication and networks to access and manage information. For example, everyone needs to know how to work with digital skills because everyone needs to know how to reply to an email or upload work. With this skill people can get into top industry and have a successful career. </a:t>
            </a:r>
            <a:br>
              <a:rPr lang="en-GB" sz="1600" dirty="0"/>
            </a:br>
            <a:r>
              <a:rPr lang="en-GB" sz="1600" dirty="0">
                <a:solidFill>
                  <a:srgbClr val="EBEBEB"/>
                </a:solidFill>
                <a:ea typeface="+mj-lt"/>
                <a:cs typeface="+mj-lt"/>
              </a:rPr>
              <a:t>(Bennett, 2022).</a:t>
            </a:r>
            <a:br>
              <a:rPr lang="en-GB" sz="1600" dirty="0"/>
            </a:br>
            <a:br>
              <a:rPr lang="en-GB" sz="1600" dirty="0"/>
            </a:br>
            <a:r>
              <a:rPr lang="en-GB" sz="1600" dirty="0">
                <a:solidFill>
                  <a:srgbClr val="EBEBEB"/>
                </a:solidFill>
              </a:rPr>
              <a:t>Digital knowledge /skills is good enough for the students and workplace what you want to choose for future? It's good enough to feel better when you know what you need to do and to know how to work with functions in digital skills.</a:t>
            </a:r>
            <a:br>
              <a:rPr lang="en-GB" sz="1600" dirty="0"/>
            </a:br>
            <a:br>
              <a:rPr lang="en-GB" sz="1600" dirty="0"/>
            </a:br>
            <a:endParaRPr lang="en-US" sz="1600">
              <a:solidFill>
                <a:srgbClr val="EBEBEB"/>
              </a:solidFill>
            </a:endParaRPr>
          </a:p>
        </p:txBody>
      </p:sp>
      <p:sp>
        <p:nvSpPr>
          <p:cNvPr id="12"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4" name="Freeform: Shape 13">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7" name="Graphic 6" descr="Head with Gears">
            <a:extLst>
              <a:ext uri="{FF2B5EF4-FFF2-40B4-BE49-F238E27FC236}">
                <a16:creationId xmlns:a16="http://schemas.microsoft.com/office/drawing/2014/main" id="{B2AFEFE2-A3AB-1316-44C5-B1D7DFD99BC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93992" y="704054"/>
            <a:ext cx="5449889" cy="5449889"/>
          </a:xfrm>
          <a:prstGeom prst="rect">
            <a:avLst/>
          </a:prstGeom>
          <a:effectLst/>
        </p:spPr>
      </p:pic>
      <p:sp>
        <p:nvSpPr>
          <p:cNvPr id="16" name="Rectangle 15">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FD965DB6-08E6-78F7-8182-52A24F2FFD94}"/>
              </a:ext>
            </a:extLst>
          </p:cNvPr>
          <p:cNvSpPr>
            <a:spLocks noGrp="1"/>
          </p:cNvSpPr>
          <p:nvPr>
            <p:ph idx="1"/>
          </p:nvPr>
        </p:nvSpPr>
        <p:spPr>
          <a:xfrm>
            <a:off x="648931" y="2438400"/>
            <a:ext cx="4166509" cy="3785419"/>
          </a:xfrm>
        </p:spPr>
        <p:txBody>
          <a:bodyPr vert="horz" lIns="91440" tIns="45720" rIns="91440" bIns="45720" rtlCol="0">
            <a:normAutofit/>
          </a:bodyPr>
          <a:lstStyle/>
          <a:p>
            <a:pPr marL="0" indent="0">
              <a:buClr>
                <a:srgbClr val="8AD0D6"/>
              </a:buClr>
              <a:buNone/>
            </a:pPr>
            <a:endParaRPr lang="en-GB">
              <a:solidFill>
                <a:srgbClr val="EBEBEB"/>
              </a:solidFill>
            </a:endParaRPr>
          </a:p>
          <a:p>
            <a:pPr>
              <a:buClr>
                <a:srgbClr val="8AD0D6"/>
              </a:buClr>
            </a:pPr>
            <a:endParaRPr lang="en-GB">
              <a:solidFill>
                <a:srgbClr val="EBEBEB"/>
              </a:solidFill>
            </a:endParaRPr>
          </a:p>
        </p:txBody>
      </p:sp>
    </p:spTree>
    <p:extLst>
      <p:ext uri="{BB962C8B-B14F-4D97-AF65-F5344CB8AC3E}">
        <p14:creationId xmlns:p14="http://schemas.microsoft.com/office/powerpoint/2010/main" val="3568321488"/>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94DDC893-E5EF-4CDE-B040-BA5B53AADD7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9" name="Picture 11">
            <a:extLst>
              <a:ext uri="{FF2B5EF4-FFF2-40B4-BE49-F238E27FC236}">
                <a16:creationId xmlns:a16="http://schemas.microsoft.com/office/drawing/2014/main" id="{85F1A06D-D369-4974-8208-56120C5E7A9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1" name="Oval 13">
            <a:extLst>
              <a:ext uri="{FF2B5EF4-FFF2-40B4-BE49-F238E27FC236}">
                <a16:creationId xmlns:a16="http://schemas.microsoft.com/office/drawing/2014/main" id="{DAD27A50-88D7-4E2A-8488-F2879768AF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3" name="Picture 15">
            <a:extLst>
              <a:ext uri="{FF2B5EF4-FFF2-40B4-BE49-F238E27FC236}">
                <a16:creationId xmlns:a16="http://schemas.microsoft.com/office/drawing/2014/main" id="{A47C6ACD-2325-48C6-B9F3-C21563A05EA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1081DF83-4F35-4560-87E6-0DE8AAAC33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7C704F0F-1CD8-4DC1-AEE9-225958232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5" name="Picture 5" descr="Diagram&#10;&#10;Description automatically generated">
            <a:extLst>
              <a:ext uri="{FF2B5EF4-FFF2-40B4-BE49-F238E27FC236}">
                <a16:creationId xmlns:a16="http://schemas.microsoft.com/office/drawing/2014/main" id="{EC589518-44BA-5F0A-A747-E76B2538E520}"/>
              </a:ext>
            </a:extLst>
          </p:cNvPr>
          <p:cNvPicPr>
            <a:picLocks noChangeAspect="1"/>
          </p:cNvPicPr>
          <p:nvPr/>
        </p:nvPicPr>
        <p:blipFill rotWithShape="1">
          <a:blip r:embed="rId7"/>
          <a:srcRect l="7542" r="7156" b="2"/>
          <a:stretch/>
        </p:blipFill>
        <p:spPr>
          <a:xfrm>
            <a:off x="1" y="-5"/>
            <a:ext cx="6095999" cy="5020241"/>
          </a:xfrm>
          <a:custGeom>
            <a:avLst/>
            <a:gdLst/>
            <a:ahLst/>
            <a:cxnLst/>
            <a:rect l="l" t="t" r="r" b="b"/>
            <a:pathLst>
              <a:path w="6095999" h="5020241">
                <a:moveTo>
                  <a:pt x="0" y="0"/>
                </a:moveTo>
                <a:lnTo>
                  <a:pt x="6095999" y="0"/>
                </a:lnTo>
                <a:lnTo>
                  <a:pt x="6095999"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pic>
        <p:nvPicPr>
          <p:cNvPr id="4" name="Picture 4" descr="Diagram&#10;&#10;Description automatically generated">
            <a:extLst>
              <a:ext uri="{FF2B5EF4-FFF2-40B4-BE49-F238E27FC236}">
                <a16:creationId xmlns:a16="http://schemas.microsoft.com/office/drawing/2014/main" id="{9DE61DF1-CBAE-20A8-D8DF-1BC5607355FD}"/>
              </a:ext>
            </a:extLst>
          </p:cNvPr>
          <p:cNvPicPr>
            <a:picLocks noGrp="1" noChangeAspect="1"/>
          </p:cNvPicPr>
          <p:nvPr>
            <p:ph idx="1"/>
          </p:nvPr>
        </p:nvPicPr>
        <p:blipFill rotWithShape="1">
          <a:blip r:embed="rId8"/>
          <a:srcRect r="4903" b="1"/>
          <a:stretch/>
        </p:blipFill>
        <p:spPr>
          <a:xfrm>
            <a:off x="6096000" y="9403"/>
            <a:ext cx="6095696" cy="4583103"/>
          </a:xfrm>
          <a:custGeom>
            <a:avLst/>
            <a:gdLst/>
            <a:ahLst/>
            <a:cxnLst/>
            <a:rect l="l" t="t" r="r" b="b"/>
            <a:pathLst>
              <a:path w="6095696" h="4583103">
                <a:moveTo>
                  <a:pt x="0" y="0"/>
                </a:moveTo>
                <a:lnTo>
                  <a:pt x="6095696" y="0"/>
                </a:lnTo>
                <a:lnTo>
                  <a:pt x="6095696" y="4057991"/>
                </a:lnTo>
                <a:lnTo>
                  <a:pt x="5818946" y="4110187"/>
                </a:lnTo>
                <a:lnTo>
                  <a:pt x="5543413" y="4159931"/>
                </a:lnTo>
                <a:lnTo>
                  <a:pt x="5266662" y="4208624"/>
                </a:lnTo>
                <a:lnTo>
                  <a:pt x="4988691" y="4250310"/>
                </a:lnTo>
                <a:lnTo>
                  <a:pt x="4711940" y="4292347"/>
                </a:lnTo>
                <a:lnTo>
                  <a:pt x="4433969" y="4331582"/>
                </a:lnTo>
                <a:lnTo>
                  <a:pt x="4159656" y="4365211"/>
                </a:lnTo>
                <a:lnTo>
                  <a:pt x="3881685" y="4397089"/>
                </a:lnTo>
                <a:lnTo>
                  <a:pt x="3604934" y="4426165"/>
                </a:lnTo>
                <a:lnTo>
                  <a:pt x="3333059" y="4451387"/>
                </a:lnTo>
                <a:lnTo>
                  <a:pt x="3057527" y="4476609"/>
                </a:lnTo>
                <a:lnTo>
                  <a:pt x="2785652" y="4497628"/>
                </a:lnTo>
                <a:lnTo>
                  <a:pt x="2513777" y="4514092"/>
                </a:lnTo>
                <a:lnTo>
                  <a:pt x="2243122" y="4531258"/>
                </a:lnTo>
                <a:lnTo>
                  <a:pt x="1974904" y="4545620"/>
                </a:lnTo>
                <a:lnTo>
                  <a:pt x="1709125" y="4555779"/>
                </a:lnTo>
                <a:lnTo>
                  <a:pt x="1443346" y="4564537"/>
                </a:lnTo>
                <a:lnTo>
                  <a:pt x="1180006" y="4572944"/>
                </a:lnTo>
                <a:lnTo>
                  <a:pt x="920323" y="4576798"/>
                </a:lnTo>
                <a:lnTo>
                  <a:pt x="660640" y="4581001"/>
                </a:lnTo>
                <a:lnTo>
                  <a:pt x="404614" y="4583103"/>
                </a:lnTo>
                <a:lnTo>
                  <a:pt x="151027" y="4581001"/>
                </a:lnTo>
                <a:lnTo>
                  <a:pt x="0" y="4581001"/>
                </a:lnTo>
                <a:close/>
              </a:path>
            </a:pathLst>
          </a:custGeom>
        </p:spPr>
      </p:pic>
      <p:sp>
        <p:nvSpPr>
          <p:cNvPr id="22"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sp>
        <p:nvSpPr>
          <p:cNvPr id="24" name="Freeform: Shape 23">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19A34B-63A7-BEA9-6C09-8B822290F812}"/>
              </a:ext>
            </a:extLst>
          </p:cNvPr>
          <p:cNvSpPr>
            <a:spLocks noGrp="1"/>
          </p:cNvSpPr>
          <p:nvPr>
            <p:ph type="title"/>
          </p:nvPr>
        </p:nvSpPr>
        <p:spPr>
          <a:xfrm>
            <a:off x="636916" y="4854346"/>
            <a:ext cx="10407602" cy="868026"/>
          </a:xfrm>
        </p:spPr>
        <p:txBody>
          <a:bodyPr vert="horz" lIns="91440" tIns="45720" rIns="91440" bIns="45720" rtlCol="0" anchor="b">
            <a:normAutofit/>
          </a:bodyPr>
          <a:lstStyle/>
          <a:p>
            <a:r>
              <a:rPr lang="en-US" sz="4800">
                <a:solidFill>
                  <a:srgbClr val="EBEBEB"/>
                </a:solidFill>
              </a:rPr>
              <a:t>Rationale</a:t>
            </a:r>
          </a:p>
        </p:txBody>
      </p:sp>
    </p:spTree>
    <p:extLst>
      <p:ext uri="{BB962C8B-B14F-4D97-AF65-F5344CB8AC3E}">
        <p14:creationId xmlns:p14="http://schemas.microsoft.com/office/powerpoint/2010/main" val="28548347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13" name="Freeform: Shape 12">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0CDBCC2-E35B-C261-6774-3FA117763B82}"/>
              </a:ext>
            </a:extLst>
          </p:cNvPr>
          <p:cNvSpPr>
            <a:spLocks noGrp="1"/>
          </p:cNvSpPr>
          <p:nvPr>
            <p:ph type="title"/>
          </p:nvPr>
        </p:nvSpPr>
        <p:spPr>
          <a:xfrm>
            <a:off x="653143" y="1645920"/>
            <a:ext cx="3522879" cy="4470821"/>
          </a:xfrm>
        </p:spPr>
        <p:txBody>
          <a:bodyPr>
            <a:normAutofit/>
          </a:bodyPr>
          <a:lstStyle/>
          <a:p>
            <a:pPr algn="r"/>
            <a:r>
              <a:rPr lang="en-GB" b="1">
                <a:solidFill>
                  <a:srgbClr val="FFFFFF"/>
                </a:solidFill>
              </a:rPr>
              <a:t>Method</a:t>
            </a:r>
            <a:endParaRPr lang="en-US" b="1">
              <a:solidFill>
                <a:srgbClr val="FFFFFF"/>
              </a:solidFill>
            </a:endParaRPr>
          </a:p>
        </p:txBody>
      </p:sp>
      <p:sp>
        <p:nvSpPr>
          <p:cNvPr id="8" name="Content Placeholder 2">
            <a:extLst>
              <a:ext uri="{FF2B5EF4-FFF2-40B4-BE49-F238E27FC236}">
                <a16:creationId xmlns:a16="http://schemas.microsoft.com/office/drawing/2014/main" id="{B70D90CE-7E14-AAB4-184C-5C60C9B0F461}"/>
              </a:ext>
            </a:extLst>
          </p:cNvPr>
          <p:cNvSpPr>
            <a:spLocks noGrp="1"/>
          </p:cNvSpPr>
          <p:nvPr>
            <p:ph idx="1"/>
          </p:nvPr>
        </p:nvSpPr>
        <p:spPr>
          <a:xfrm>
            <a:off x="5204109" y="1645920"/>
            <a:ext cx="5919503" cy="4470821"/>
          </a:xfrm>
        </p:spPr>
        <p:txBody>
          <a:bodyPr vert="horz" lIns="91440" tIns="45720" rIns="91440" bIns="45720" rtlCol="0">
            <a:normAutofit/>
          </a:bodyPr>
          <a:lstStyle/>
          <a:p>
            <a:pPr>
              <a:lnSpc>
                <a:spcPct val="90000"/>
              </a:lnSpc>
            </a:pPr>
            <a:r>
              <a:rPr lang="en-GB" sz="1100" b="1">
                <a:ea typeface="+mj-lt"/>
                <a:cs typeface="+mj-lt"/>
              </a:rPr>
              <a:t>Who will we be asking these questions to? </a:t>
            </a:r>
            <a:endParaRPr lang="en-GB" sz="1100">
              <a:ea typeface="+mj-lt"/>
              <a:cs typeface="+mj-lt"/>
            </a:endParaRPr>
          </a:p>
          <a:p>
            <a:pPr>
              <a:lnSpc>
                <a:spcPct val="90000"/>
              </a:lnSpc>
              <a:buClr>
                <a:srgbClr val="8AD0D6"/>
              </a:buClr>
            </a:pPr>
            <a:r>
              <a:rPr lang="en-GB" sz="1100">
                <a:ea typeface="+mj-lt"/>
                <a:cs typeface="+mj-lt"/>
              </a:rPr>
              <a:t>We, as a group will be asking fellow students of UWTSD students.</a:t>
            </a:r>
            <a:endParaRPr lang="en-US" sz="1100">
              <a:ea typeface="+mj-lt"/>
              <a:cs typeface="+mj-lt"/>
            </a:endParaRPr>
          </a:p>
          <a:p>
            <a:pPr>
              <a:lnSpc>
                <a:spcPct val="90000"/>
              </a:lnSpc>
              <a:buClr>
                <a:srgbClr val="8AD0D6"/>
              </a:buClr>
            </a:pPr>
            <a:r>
              <a:rPr lang="en-GB" sz="1100" b="1">
                <a:ea typeface="+mj-lt"/>
                <a:cs typeface="+mj-lt"/>
              </a:rPr>
              <a:t>What Questions will we be asking?</a:t>
            </a:r>
            <a:endParaRPr lang="en-US" sz="1100">
              <a:ea typeface="+mj-lt"/>
              <a:cs typeface="+mj-lt"/>
            </a:endParaRPr>
          </a:p>
          <a:p>
            <a:pPr>
              <a:lnSpc>
                <a:spcPct val="90000"/>
              </a:lnSpc>
              <a:buClr>
                <a:srgbClr val="8AD0D6"/>
              </a:buClr>
            </a:pPr>
            <a:r>
              <a:rPr lang="en-GB" sz="1100" b="1" i="1">
                <a:ea typeface="+mj-lt"/>
                <a:cs typeface="+mj-lt"/>
              </a:rPr>
              <a:t>Closing questions;</a:t>
            </a:r>
            <a:endParaRPr lang="en-US" sz="1100">
              <a:ea typeface="+mj-lt"/>
              <a:cs typeface="+mj-lt"/>
            </a:endParaRPr>
          </a:p>
          <a:p>
            <a:pPr>
              <a:lnSpc>
                <a:spcPct val="90000"/>
              </a:lnSpc>
              <a:buClr>
                <a:srgbClr val="8AD0D6"/>
              </a:buClr>
            </a:pPr>
            <a:r>
              <a:rPr lang="en-GB" sz="1100">
                <a:ea typeface="+mj-lt"/>
                <a:cs typeface="+mj-lt"/>
              </a:rPr>
              <a:t>Do you give voluntary consent to take part in this survey?</a:t>
            </a:r>
            <a:endParaRPr lang="en-US" sz="1100">
              <a:ea typeface="+mj-lt"/>
              <a:cs typeface="+mj-lt"/>
            </a:endParaRPr>
          </a:p>
          <a:p>
            <a:pPr>
              <a:lnSpc>
                <a:spcPct val="90000"/>
              </a:lnSpc>
              <a:buClr>
                <a:srgbClr val="8AD0D6"/>
              </a:buClr>
            </a:pPr>
            <a:r>
              <a:rPr lang="en-GB" sz="1100">
                <a:ea typeface="+mj-lt"/>
                <a:cs typeface="+mj-lt"/>
              </a:rPr>
              <a:t>Do you think that using MS Teams is an important digital skill?</a:t>
            </a:r>
            <a:endParaRPr lang="en-US" sz="1100">
              <a:ea typeface="+mj-lt"/>
              <a:cs typeface="+mj-lt"/>
            </a:endParaRPr>
          </a:p>
          <a:p>
            <a:pPr>
              <a:lnSpc>
                <a:spcPct val="90000"/>
              </a:lnSpc>
              <a:buClr>
                <a:srgbClr val="8AD0D6"/>
              </a:buClr>
            </a:pPr>
            <a:r>
              <a:rPr lang="en-GB" sz="1100">
                <a:ea typeface="+mj-lt"/>
                <a:cs typeface="+mj-lt"/>
              </a:rPr>
              <a:t>Do you think being able to send E-mails is the most </a:t>
            </a:r>
            <a:r>
              <a:rPr lang="en-GB" sz="1100" err="1">
                <a:ea typeface="+mj-lt"/>
                <a:cs typeface="+mj-lt"/>
              </a:rPr>
              <a:t>mportant</a:t>
            </a:r>
            <a:r>
              <a:rPr lang="en-GB" sz="1100">
                <a:ea typeface="+mj-lt"/>
                <a:cs typeface="+mj-lt"/>
              </a:rPr>
              <a:t> digital skill?</a:t>
            </a:r>
            <a:endParaRPr lang="en-US" sz="1100">
              <a:ea typeface="+mj-lt"/>
              <a:cs typeface="+mj-lt"/>
            </a:endParaRPr>
          </a:p>
          <a:p>
            <a:pPr>
              <a:lnSpc>
                <a:spcPct val="90000"/>
              </a:lnSpc>
              <a:buClr>
                <a:srgbClr val="8AD0D6"/>
              </a:buClr>
            </a:pPr>
            <a:r>
              <a:rPr lang="en-GB" sz="1100" b="1" i="1">
                <a:ea typeface="+mj-lt"/>
                <a:cs typeface="+mj-lt"/>
              </a:rPr>
              <a:t>Rank order questions;</a:t>
            </a:r>
            <a:endParaRPr lang="en-US" sz="1100">
              <a:ea typeface="+mj-lt"/>
              <a:cs typeface="+mj-lt"/>
            </a:endParaRPr>
          </a:p>
          <a:p>
            <a:pPr>
              <a:lnSpc>
                <a:spcPct val="90000"/>
              </a:lnSpc>
              <a:buClr>
                <a:srgbClr val="8AD0D6"/>
              </a:buClr>
            </a:pPr>
            <a:r>
              <a:rPr lang="en-GB" sz="1100">
                <a:ea typeface="+mj-lt"/>
                <a:cs typeface="+mj-lt"/>
              </a:rPr>
              <a:t>Rank these words in order of according to how you feel about your level of digital skills</a:t>
            </a:r>
            <a:endParaRPr lang="en-US" sz="1100">
              <a:ea typeface="+mj-lt"/>
              <a:cs typeface="+mj-lt"/>
            </a:endParaRPr>
          </a:p>
          <a:p>
            <a:pPr>
              <a:lnSpc>
                <a:spcPct val="90000"/>
              </a:lnSpc>
              <a:buClr>
                <a:srgbClr val="8AD0D6"/>
              </a:buClr>
            </a:pPr>
            <a:r>
              <a:rPr lang="en-GB" sz="1100" b="1" i="1">
                <a:ea typeface="+mj-lt"/>
                <a:cs typeface="+mj-lt"/>
              </a:rPr>
              <a:t>Linkert Scale questions;</a:t>
            </a:r>
            <a:endParaRPr lang="en-GB" sz="1100">
              <a:ea typeface="+mj-lt"/>
              <a:cs typeface="+mj-lt"/>
            </a:endParaRPr>
          </a:p>
          <a:p>
            <a:pPr>
              <a:lnSpc>
                <a:spcPct val="90000"/>
              </a:lnSpc>
              <a:buClr>
                <a:srgbClr val="8AD0D6"/>
              </a:buClr>
            </a:pPr>
            <a:r>
              <a:rPr lang="en-GB" sz="1100">
                <a:ea typeface="+mj-lt"/>
                <a:cs typeface="+mj-lt"/>
              </a:rPr>
              <a:t>I feel that using MS teams is the most important skill to have</a:t>
            </a:r>
          </a:p>
          <a:p>
            <a:pPr>
              <a:lnSpc>
                <a:spcPct val="90000"/>
              </a:lnSpc>
              <a:buClr>
                <a:srgbClr val="8AD0D6"/>
              </a:buClr>
            </a:pPr>
            <a:r>
              <a:rPr lang="en-GB" sz="1100">
                <a:ea typeface="+mj-lt"/>
                <a:cs typeface="+mj-lt"/>
              </a:rPr>
              <a:t>I feel that using Outlook is the most important digital skill to have</a:t>
            </a:r>
          </a:p>
          <a:p>
            <a:pPr>
              <a:lnSpc>
                <a:spcPct val="90000"/>
              </a:lnSpc>
              <a:buClr>
                <a:srgbClr val="8AD0D6"/>
              </a:buClr>
            </a:pPr>
            <a:r>
              <a:rPr lang="en-GB" sz="1100" b="1" i="1">
                <a:ea typeface="+mj-lt"/>
                <a:cs typeface="+mj-lt"/>
              </a:rPr>
              <a:t>How are we going to ask the questions?</a:t>
            </a:r>
            <a:endParaRPr lang="en-US" sz="1100">
              <a:ea typeface="+mj-lt"/>
              <a:cs typeface="+mj-lt"/>
            </a:endParaRPr>
          </a:p>
          <a:p>
            <a:pPr>
              <a:lnSpc>
                <a:spcPct val="90000"/>
              </a:lnSpc>
              <a:buClr>
                <a:srgbClr val="8AD0D6"/>
              </a:buClr>
            </a:pPr>
            <a:r>
              <a:rPr lang="en-GB" sz="1100">
                <a:ea typeface="+mj-lt"/>
                <a:cs typeface="+mj-lt"/>
              </a:rPr>
              <a:t>We will ask the questions through MS forms in week 7</a:t>
            </a:r>
            <a:endParaRPr lang="en-GB" sz="1100"/>
          </a:p>
        </p:txBody>
      </p:sp>
      <p:sp>
        <p:nvSpPr>
          <p:cNvPr id="4" name="TextBox 3">
            <a:extLst>
              <a:ext uri="{FF2B5EF4-FFF2-40B4-BE49-F238E27FC236}">
                <a16:creationId xmlns:a16="http://schemas.microsoft.com/office/drawing/2014/main" id="{4218F3AC-E66F-7A94-BC6B-DE0AFC52A2BB}"/>
              </a:ext>
            </a:extLst>
          </p:cNvPr>
          <p:cNvSpPr txBox="1"/>
          <p:nvPr/>
        </p:nvSpPr>
        <p:spPr>
          <a:xfrm>
            <a:off x="4457699" y="14604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Tree>
    <p:extLst>
      <p:ext uri="{BB962C8B-B14F-4D97-AF65-F5344CB8AC3E}">
        <p14:creationId xmlns:p14="http://schemas.microsoft.com/office/powerpoint/2010/main" val="3350994720"/>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BE6F9A3-300E-47F5-B41C-C8C5E758D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014ACE-75A7-D7EE-7CB1-1D5FF322F39D}"/>
              </a:ext>
            </a:extLst>
          </p:cNvPr>
          <p:cNvSpPr>
            <a:spLocks noGrp="1"/>
          </p:cNvSpPr>
          <p:nvPr>
            <p:ph type="title"/>
          </p:nvPr>
        </p:nvSpPr>
        <p:spPr>
          <a:xfrm>
            <a:off x="648929" y="1063417"/>
            <a:ext cx="3505495" cy="4675396"/>
          </a:xfrm>
        </p:spPr>
        <p:txBody>
          <a:bodyPr anchor="ctr">
            <a:normAutofit/>
          </a:bodyPr>
          <a:lstStyle/>
          <a:p>
            <a:r>
              <a:rPr lang="en-GB" sz="3600" b="1">
                <a:solidFill>
                  <a:srgbClr val="F2F2F2"/>
                </a:solidFill>
              </a:rPr>
              <a:t>Ethical Considerations</a:t>
            </a:r>
          </a:p>
        </p:txBody>
      </p:sp>
      <p:sp>
        <p:nvSpPr>
          <p:cNvPr id="11" name="Rectangle 10">
            <a:extLst>
              <a:ext uri="{FF2B5EF4-FFF2-40B4-BE49-F238E27FC236}">
                <a16:creationId xmlns:a16="http://schemas.microsoft.com/office/drawing/2014/main" id="{61B4701B-39FE-43B8-86AA-D6B8789C2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ounded Rectangle 9">
            <a:extLst>
              <a:ext uri="{FF2B5EF4-FFF2-40B4-BE49-F238E27FC236}">
                <a16:creationId xmlns:a16="http://schemas.microsoft.com/office/drawing/2014/main" id="{E9A7EF13-49FA-4355-971A-34B065F35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2CF3C3E-0F7B-4F0C-8EBD-BDD38E9C6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16009B54-7D95-2CFD-C2EC-E3E7D5D121FA}"/>
              </a:ext>
            </a:extLst>
          </p:cNvPr>
          <p:cNvGraphicFramePr>
            <a:graphicFrameLocks noGrp="1"/>
          </p:cNvGraphicFramePr>
          <p:nvPr>
            <p:ph idx="1"/>
            <p:extLst>
              <p:ext uri="{D42A27DB-BD31-4B8C-83A1-F6EECF244321}">
                <p14:modId xmlns:p14="http://schemas.microsoft.com/office/powerpoint/2010/main" val="1148315123"/>
              </p:ext>
            </p:extLst>
          </p:nvPr>
        </p:nvGraphicFramePr>
        <p:xfrm>
          <a:off x="5608638" y="965200"/>
          <a:ext cx="5614987" cy="4773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97657940"/>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8">
            <a:extLst>
              <a:ext uri="{FF2B5EF4-FFF2-40B4-BE49-F238E27FC236}">
                <a16:creationId xmlns:a16="http://schemas.microsoft.com/office/drawing/2014/main" id="{ABE6F9A3-300E-47F5-B41C-C8C5E758D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9B6A0F-E4E9-E701-A880-B845D940661B}"/>
              </a:ext>
            </a:extLst>
          </p:cNvPr>
          <p:cNvSpPr>
            <a:spLocks noGrp="1"/>
          </p:cNvSpPr>
          <p:nvPr>
            <p:ph type="title"/>
          </p:nvPr>
        </p:nvSpPr>
        <p:spPr>
          <a:xfrm>
            <a:off x="648929" y="1063417"/>
            <a:ext cx="3505495" cy="4675396"/>
          </a:xfrm>
        </p:spPr>
        <p:txBody>
          <a:bodyPr anchor="ctr">
            <a:normAutofit/>
          </a:bodyPr>
          <a:lstStyle/>
          <a:p>
            <a:r>
              <a:rPr lang="en-GB">
                <a:solidFill>
                  <a:srgbClr val="F2F2F2"/>
                </a:solidFill>
              </a:rPr>
              <a:t>Hypothesis</a:t>
            </a:r>
          </a:p>
        </p:txBody>
      </p:sp>
      <p:sp>
        <p:nvSpPr>
          <p:cNvPr id="33" name="Rectangle 10">
            <a:extLst>
              <a:ext uri="{FF2B5EF4-FFF2-40B4-BE49-F238E27FC236}">
                <a16:creationId xmlns:a16="http://schemas.microsoft.com/office/drawing/2014/main" id="{61B4701B-39FE-43B8-86AA-D6B8789C2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ounded Rectangle 9">
            <a:extLst>
              <a:ext uri="{FF2B5EF4-FFF2-40B4-BE49-F238E27FC236}">
                <a16:creationId xmlns:a16="http://schemas.microsoft.com/office/drawing/2014/main" id="{E9A7EF13-49FA-4355-971A-34B065F35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14">
            <a:extLst>
              <a:ext uri="{FF2B5EF4-FFF2-40B4-BE49-F238E27FC236}">
                <a16:creationId xmlns:a16="http://schemas.microsoft.com/office/drawing/2014/main" id="{92CF3C3E-0F7B-4F0C-8EBD-BDD38E9C6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36" name="Content Placeholder 2">
            <a:extLst>
              <a:ext uri="{FF2B5EF4-FFF2-40B4-BE49-F238E27FC236}">
                <a16:creationId xmlns:a16="http://schemas.microsoft.com/office/drawing/2014/main" id="{2309A601-6BF3-0D53-22E4-BDBE273B76B4}"/>
              </a:ext>
            </a:extLst>
          </p:cNvPr>
          <p:cNvGraphicFramePr>
            <a:graphicFrameLocks noGrp="1"/>
          </p:cNvGraphicFramePr>
          <p:nvPr>
            <p:ph idx="1"/>
            <p:extLst>
              <p:ext uri="{D42A27DB-BD31-4B8C-83A1-F6EECF244321}">
                <p14:modId xmlns:p14="http://schemas.microsoft.com/office/powerpoint/2010/main" val="2291358459"/>
              </p:ext>
            </p:extLst>
          </p:nvPr>
        </p:nvGraphicFramePr>
        <p:xfrm>
          <a:off x="5608638" y="965200"/>
          <a:ext cx="5614987" cy="4773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36856571"/>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8">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8"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01DA8D1B-430B-597F-9AD8-86AC8EEAA8F8}"/>
              </a:ext>
            </a:extLst>
          </p:cNvPr>
          <p:cNvSpPr>
            <a:spLocks noGrp="1"/>
          </p:cNvSpPr>
          <p:nvPr>
            <p:ph type="title"/>
          </p:nvPr>
        </p:nvSpPr>
        <p:spPr>
          <a:xfrm>
            <a:off x="648930" y="629267"/>
            <a:ext cx="9252154" cy="1016654"/>
          </a:xfrm>
        </p:spPr>
        <p:txBody>
          <a:bodyPr>
            <a:normAutofit/>
          </a:bodyPr>
          <a:lstStyle/>
          <a:p>
            <a:r>
              <a:rPr lang="en-GB">
                <a:solidFill>
                  <a:srgbClr val="EBEBEB"/>
                </a:solidFill>
              </a:rPr>
              <a:t> Timeline  </a:t>
            </a:r>
          </a:p>
        </p:txBody>
      </p:sp>
      <p:sp>
        <p:nvSpPr>
          <p:cNvPr id="19" name="Rectangle 12">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Freeform: Shape 14">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4" name="Table 4">
            <a:extLst>
              <a:ext uri="{FF2B5EF4-FFF2-40B4-BE49-F238E27FC236}">
                <a16:creationId xmlns:a16="http://schemas.microsoft.com/office/drawing/2014/main" id="{78395483-0F86-E9A3-4F58-E6CE5B896E76}"/>
              </a:ext>
            </a:extLst>
          </p:cNvPr>
          <p:cNvGraphicFramePr>
            <a:graphicFrameLocks noGrp="1"/>
          </p:cNvGraphicFramePr>
          <p:nvPr>
            <p:ph idx="1"/>
            <p:extLst>
              <p:ext uri="{D42A27DB-BD31-4B8C-83A1-F6EECF244321}">
                <p14:modId xmlns:p14="http://schemas.microsoft.com/office/powerpoint/2010/main" val="27656182"/>
              </p:ext>
            </p:extLst>
          </p:nvPr>
        </p:nvGraphicFramePr>
        <p:xfrm>
          <a:off x="112708" y="2744571"/>
          <a:ext cx="10007580" cy="1644761"/>
        </p:xfrm>
        <a:graphic>
          <a:graphicData uri="http://schemas.openxmlformats.org/drawingml/2006/table">
            <a:tbl>
              <a:tblPr firstRow="1" bandRow="1">
                <a:tableStyleId>{5A111915-BE36-4E01-A7E5-04B1672EAD32}</a:tableStyleId>
              </a:tblPr>
              <a:tblGrid>
                <a:gridCol w="1358896">
                  <a:extLst>
                    <a:ext uri="{9D8B030D-6E8A-4147-A177-3AD203B41FA5}">
                      <a16:colId xmlns:a16="http://schemas.microsoft.com/office/drawing/2014/main" val="4001331877"/>
                    </a:ext>
                  </a:extLst>
                </a:gridCol>
                <a:gridCol w="1384297">
                  <a:extLst>
                    <a:ext uri="{9D8B030D-6E8A-4147-A177-3AD203B41FA5}">
                      <a16:colId xmlns:a16="http://schemas.microsoft.com/office/drawing/2014/main" val="3178938871"/>
                    </a:ext>
                  </a:extLst>
                </a:gridCol>
                <a:gridCol w="1689099">
                  <a:extLst>
                    <a:ext uri="{9D8B030D-6E8A-4147-A177-3AD203B41FA5}">
                      <a16:colId xmlns:a16="http://schemas.microsoft.com/office/drawing/2014/main" val="787362894"/>
                    </a:ext>
                  </a:extLst>
                </a:gridCol>
                <a:gridCol w="1485900">
                  <a:extLst>
                    <a:ext uri="{9D8B030D-6E8A-4147-A177-3AD203B41FA5}">
                      <a16:colId xmlns:a16="http://schemas.microsoft.com/office/drawing/2014/main" val="3878567036"/>
                    </a:ext>
                  </a:extLst>
                </a:gridCol>
                <a:gridCol w="1473199">
                  <a:extLst>
                    <a:ext uri="{9D8B030D-6E8A-4147-A177-3AD203B41FA5}">
                      <a16:colId xmlns:a16="http://schemas.microsoft.com/office/drawing/2014/main" val="542922149"/>
                    </a:ext>
                  </a:extLst>
                </a:gridCol>
                <a:gridCol w="2616189">
                  <a:extLst>
                    <a:ext uri="{9D8B030D-6E8A-4147-A177-3AD203B41FA5}">
                      <a16:colId xmlns:a16="http://schemas.microsoft.com/office/drawing/2014/main" val="2162369508"/>
                    </a:ext>
                  </a:extLst>
                </a:gridCol>
              </a:tblGrid>
              <a:tr h="613301">
                <a:tc>
                  <a:txBody>
                    <a:bodyPr/>
                    <a:lstStyle/>
                    <a:p>
                      <a:r>
                        <a:rPr lang="en-GB" sz="2000"/>
                        <a:t>Week 3</a:t>
                      </a:r>
                    </a:p>
                  </a:txBody>
                  <a:tcPr marL="139386" marR="139386" marT="69693" marB="69693"/>
                </a:tc>
                <a:tc>
                  <a:txBody>
                    <a:bodyPr/>
                    <a:lstStyle/>
                    <a:p>
                      <a:r>
                        <a:rPr lang="en-GB" sz="2000"/>
                        <a:t>Week 4</a:t>
                      </a:r>
                    </a:p>
                  </a:txBody>
                  <a:tcPr marL="139386" marR="139386" marT="69693" marB="69693"/>
                </a:tc>
                <a:tc>
                  <a:txBody>
                    <a:bodyPr/>
                    <a:lstStyle/>
                    <a:p>
                      <a:r>
                        <a:rPr lang="en-GB" sz="2000"/>
                        <a:t>Week 5</a:t>
                      </a:r>
                    </a:p>
                  </a:txBody>
                  <a:tcPr marL="139386" marR="139386" marT="69693" marB="69693"/>
                </a:tc>
                <a:tc>
                  <a:txBody>
                    <a:bodyPr/>
                    <a:lstStyle/>
                    <a:p>
                      <a:r>
                        <a:rPr lang="en-GB" sz="2000"/>
                        <a:t>Week 6</a:t>
                      </a:r>
                      <a:endParaRPr lang="en-US" sz="2000"/>
                    </a:p>
                  </a:txBody>
                  <a:tcPr marL="139386" marR="139386" marT="69693" marB="69693"/>
                </a:tc>
                <a:tc>
                  <a:txBody>
                    <a:bodyPr/>
                    <a:lstStyle/>
                    <a:p>
                      <a:r>
                        <a:rPr lang="en-GB" sz="2000"/>
                        <a:t>Week 7</a:t>
                      </a:r>
                    </a:p>
                  </a:txBody>
                  <a:tcPr marL="139386" marR="139386" marT="69693" marB="69693"/>
                </a:tc>
                <a:tc>
                  <a:txBody>
                    <a:bodyPr/>
                    <a:lstStyle/>
                    <a:p>
                      <a:r>
                        <a:rPr lang="en-GB" sz="2000"/>
                        <a:t>Week 8</a:t>
                      </a:r>
                    </a:p>
                  </a:txBody>
                  <a:tcPr marL="139386" marR="139386" marT="69693" marB="69693"/>
                </a:tc>
                <a:extLst>
                  <a:ext uri="{0D108BD9-81ED-4DB2-BD59-A6C34878D82A}">
                    <a16:rowId xmlns:a16="http://schemas.microsoft.com/office/drawing/2014/main" val="4072328902"/>
                  </a:ext>
                </a:extLst>
              </a:tr>
              <a:tr h="1031460">
                <a:tc>
                  <a:txBody>
                    <a:bodyPr/>
                    <a:lstStyle/>
                    <a:p>
                      <a:r>
                        <a:rPr lang="en-GB" sz="1800"/>
                        <a:t>Collect the data</a:t>
                      </a:r>
                    </a:p>
                  </a:txBody>
                  <a:tcPr marL="139386" marR="139386" marT="69693" marB="69693"/>
                </a:tc>
                <a:tc>
                  <a:txBody>
                    <a:bodyPr/>
                    <a:lstStyle/>
                    <a:p>
                      <a:r>
                        <a:rPr lang="en-GB" sz="1800"/>
                        <a:t>Create the text</a:t>
                      </a:r>
                    </a:p>
                  </a:txBody>
                  <a:tcPr marL="139386" marR="139386" marT="69693" marB="69693"/>
                </a:tc>
                <a:tc>
                  <a:txBody>
                    <a:bodyPr/>
                    <a:lstStyle/>
                    <a:p>
                      <a:r>
                        <a:rPr lang="en-GB" sz="1800"/>
                        <a:t>Edit and Review notes</a:t>
                      </a:r>
                    </a:p>
                  </a:txBody>
                  <a:tcPr marL="139386" marR="139386" marT="69693" marB="69693"/>
                </a:tc>
                <a:tc>
                  <a:txBody>
                    <a:bodyPr/>
                    <a:lstStyle/>
                    <a:p>
                      <a:r>
                        <a:rPr lang="en-GB" sz="1800"/>
                        <a:t>Check and Submit</a:t>
                      </a:r>
                    </a:p>
                  </a:txBody>
                  <a:tcPr marL="139386" marR="139386" marT="69693" marB="69693"/>
                </a:tc>
                <a:tc>
                  <a:txBody>
                    <a:bodyPr/>
                    <a:lstStyle/>
                    <a:p>
                      <a:r>
                        <a:rPr lang="en-GB" sz="1800"/>
                        <a:t>Collect data</a:t>
                      </a:r>
                    </a:p>
                  </a:txBody>
                  <a:tcPr marL="139386" marR="139386" marT="69693" marB="69693"/>
                </a:tc>
                <a:tc>
                  <a:txBody>
                    <a:bodyPr/>
                    <a:lstStyle/>
                    <a:p>
                      <a:r>
                        <a:rPr lang="en-GB" sz="2000"/>
                        <a:t>Analyse and collect</a:t>
                      </a:r>
                    </a:p>
                  </a:txBody>
                  <a:tcPr marL="139386" marR="139386" marT="69693" marB="69693"/>
                </a:tc>
                <a:extLst>
                  <a:ext uri="{0D108BD9-81ED-4DB2-BD59-A6C34878D82A}">
                    <a16:rowId xmlns:a16="http://schemas.microsoft.com/office/drawing/2014/main" val="1517640241"/>
                  </a:ext>
                </a:extLst>
              </a:tr>
            </a:tbl>
          </a:graphicData>
        </a:graphic>
      </p:graphicFrame>
      <p:graphicFrame>
        <p:nvGraphicFramePr>
          <p:cNvPr id="3" name="Table 4">
            <a:extLst>
              <a:ext uri="{FF2B5EF4-FFF2-40B4-BE49-F238E27FC236}">
                <a16:creationId xmlns:a16="http://schemas.microsoft.com/office/drawing/2014/main" id="{C1A16131-B17B-2BB7-B9AB-D1AF586A4E8A}"/>
              </a:ext>
            </a:extLst>
          </p:cNvPr>
          <p:cNvGraphicFramePr>
            <a:graphicFrameLocks noGrp="1"/>
          </p:cNvGraphicFramePr>
          <p:nvPr>
            <p:extLst>
              <p:ext uri="{D42A27DB-BD31-4B8C-83A1-F6EECF244321}">
                <p14:modId xmlns:p14="http://schemas.microsoft.com/office/powerpoint/2010/main" val="3617439464"/>
              </p:ext>
            </p:extLst>
          </p:nvPr>
        </p:nvGraphicFramePr>
        <p:xfrm>
          <a:off x="9313333" y="2737555"/>
          <a:ext cx="2806698" cy="1262379"/>
        </p:xfrm>
        <a:graphic>
          <a:graphicData uri="http://schemas.openxmlformats.org/drawingml/2006/table">
            <a:tbl>
              <a:tblPr firstRow="1" bandRow="1">
                <a:tableStyleId>{5A111915-BE36-4E01-A7E5-04B1672EAD32}</a:tableStyleId>
              </a:tblPr>
              <a:tblGrid>
                <a:gridCol w="1536699">
                  <a:extLst>
                    <a:ext uri="{9D8B030D-6E8A-4147-A177-3AD203B41FA5}">
                      <a16:colId xmlns:a16="http://schemas.microsoft.com/office/drawing/2014/main" val="762897531"/>
                    </a:ext>
                  </a:extLst>
                </a:gridCol>
                <a:gridCol w="1269999">
                  <a:extLst>
                    <a:ext uri="{9D8B030D-6E8A-4147-A177-3AD203B41FA5}">
                      <a16:colId xmlns:a16="http://schemas.microsoft.com/office/drawing/2014/main" val="4252490700"/>
                    </a:ext>
                  </a:extLst>
                </a:gridCol>
              </a:tblGrid>
              <a:tr h="622299">
                <a:tc>
                  <a:txBody>
                    <a:bodyPr/>
                    <a:lstStyle/>
                    <a:p>
                      <a:r>
                        <a:rPr lang="en-GB"/>
                        <a:t>Week 9</a:t>
                      </a:r>
                    </a:p>
                  </a:txBody>
                  <a:tcPr/>
                </a:tc>
                <a:tc>
                  <a:txBody>
                    <a:bodyPr/>
                    <a:lstStyle/>
                    <a:p>
                      <a:r>
                        <a:rPr lang="en-GB"/>
                        <a:t>Week 10</a:t>
                      </a:r>
                    </a:p>
                  </a:txBody>
                  <a:tcPr/>
                </a:tc>
                <a:extLst>
                  <a:ext uri="{0D108BD9-81ED-4DB2-BD59-A6C34878D82A}">
                    <a16:rowId xmlns:a16="http://schemas.microsoft.com/office/drawing/2014/main" val="4165910086"/>
                  </a:ext>
                </a:extLst>
              </a:tr>
              <a:tr h="622216">
                <a:tc>
                  <a:txBody>
                    <a:bodyPr/>
                    <a:lstStyle/>
                    <a:p>
                      <a:r>
                        <a:rPr lang="en-GB"/>
                        <a:t>Write the </a:t>
                      </a:r>
                    </a:p>
                    <a:p>
                      <a:pPr lvl="0">
                        <a:buNone/>
                      </a:pPr>
                      <a:r>
                        <a:rPr lang="en-GB"/>
                        <a:t>report</a:t>
                      </a:r>
                    </a:p>
                  </a:txBody>
                  <a:tcPr/>
                </a:tc>
                <a:tc>
                  <a:txBody>
                    <a:bodyPr/>
                    <a:lstStyle/>
                    <a:p>
                      <a:r>
                        <a:rPr lang="en-GB"/>
                        <a:t>Submit </a:t>
                      </a:r>
                    </a:p>
                  </a:txBody>
                  <a:tcPr/>
                </a:tc>
                <a:extLst>
                  <a:ext uri="{0D108BD9-81ED-4DB2-BD59-A6C34878D82A}">
                    <a16:rowId xmlns:a16="http://schemas.microsoft.com/office/drawing/2014/main" val="561152370"/>
                  </a:ext>
                </a:extLst>
              </a:tr>
            </a:tbl>
          </a:graphicData>
        </a:graphic>
      </p:graphicFrame>
    </p:spTree>
    <p:extLst>
      <p:ext uri="{BB962C8B-B14F-4D97-AF65-F5344CB8AC3E}">
        <p14:creationId xmlns:p14="http://schemas.microsoft.com/office/powerpoint/2010/main" val="1680953684"/>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A139E-22AE-2DD0-2560-A94F54A9F647}"/>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6D182AF8-7434-2ECD-6C90-A2F17EFA57A7}"/>
              </a:ext>
            </a:extLst>
          </p:cNvPr>
          <p:cNvSpPr>
            <a:spLocks noGrp="1"/>
          </p:cNvSpPr>
          <p:nvPr>
            <p:ph idx="1"/>
          </p:nvPr>
        </p:nvSpPr>
        <p:spPr/>
        <p:txBody>
          <a:bodyPr vert="horz" lIns="91440" tIns="45720" rIns="91440" bIns="45720" rtlCol="0" anchor="t">
            <a:normAutofit/>
          </a:bodyPr>
          <a:lstStyle/>
          <a:p>
            <a:r>
              <a:rPr lang="en-GB" dirty="0" err="1">
                <a:ea typeface="+mj-lt"/>
                <a:cs typeface="+mj-lt"/>
              </a:rPr>
              <a:t>Eshet</a:t>
            </a:r>
            <a:r>
              <a:rPr lang="en-GB" dirty="0">
                <a:ea typeface="+mj-lt"/>
                <a:cs typeface="+mj-lt"/>
              </a:rPr>
              <a:t> Alkali, Y., and Y. Amichai-Hamburger. 2004. “Experiments in Digital Literacy.” </a:t>
            </a:r>
            <a:r>
              <a:rPr lang="en-GB" dirty="0" err="1">
                <a:ea typeface="+mj-lt"/>
                <a:cs typeface="+mj-lt"/>
              </a:rPr>
              <a:t>Behavior</a:t>
            </a:r>
            <a:r>
              <a:rPr lang="en-GB" dirty="0">
                <a:ea typeface="+mj-lt"/>
                <a:cs typeface="+mj-lt"/>
              </a:rPr>
              <a:t> 7 (4): 421–429. doi:10.1089/cpb.2004.7.421 [</a:t>
            </a:r>
            <a:r>
              <a:rPr lang="en-GB" dirty="0" err="1">
                <a:ea typeface="+mj-lt"/>
                <a:cs typeface="+mj-lt"/>
              </a:rPr>
              <a:t>Crossref</a:t>
            </a:r>
            <a:r>
              <a:rPr lang="en-GB" dirty="0">
                <a:ea typeface="+mj-lt"/>
                <a:cs typeface="+mj-lt"/>
              </a:rPr>
              <a:t>], [PubMed], [Google Scholar]..</a:t>
            </a:r>
            <a:endParaRPr lang="en-US" dirty="0"/>
          </a:p>
          <a:p>
            <a:pPr>
              <a:buClr>
                <a:srgbClr val="8AD0D6"/>
              </a:buClr>
            </a:pPr>
            <a:r>
              <a:rPr lang="en-GB" dirty="0"/>
              <a:t>Saunders, M.N.K., Lewis, P. and Thornhill, A. (2019) </a:t>
            </a:r>
            <a:r>
              <a:rPr lang="en-GB" i="1" dirty="0"/>
              <a:t>Research methods for business </a:t>
            </a:r>
            <a:r>
              <a:rPr lang="en-GB" i="1" dirty="0" err="1"/>
              <a:t>strudents</a:t>
            </a:r>
            <a:r>
              <a:rPr lang="en-GB" i="1" dirty="0"/>
              <a:t>. </a:t>
            </a:r>
            <a:r>
              <a:rPr lang="en-GB" dirty="0"/>
              <a:t>8th edition. </a:t>
            </a:r>
            <a:r>
              <a:rPr lang="en-GB" dirty="0" err="1"/>
              <a:t>Hearlow</a:t>
            </a:r>
            <a:r>
              <a:rPr lang="en-GB" dirty="0"/>
              <a:t>: Pearson</a:t>
            </a:r>
          </a:p>
          <a:p>
            <a:pPr>
              <a:buClr>
                <a:srgbClr val="8AD0D6"/>
              </a:buClr>
            </a:pPr>
            <a:r>
              <a:rPr lang="en-GB" dirty="0">
                <a:ea typeface="+mj-lt"/>
                <a:cs typeface="+mj-lt"/>
              </a:rPr>
              <a:t>Facer, K., and R. Furlong. 2001. “Beyond the Myth of the ‘</a:t>
            </a:r>
            <a:r>
              <a:rPr lang="en-GB" dirty="0" err="1">
                <a:ea typeface="+mj-lt"/>
                <a:cs typeface="+mj-lt"/>
              </a:rPr>
              <a:t>Cyberkid</a:t>
            </a:r>
            <a:r>
              <a:rPr lang="en-GB" dirty="0">
                <a:ea typeface="+mj-lt"/>
                <a:cs typeface="+mj-lt"/>
              </a:rPr>
              <a:t>’: Young People at the Margins of the Information Revolution.” </a:t>
            </a:r>
            <a:r>
              <a:rPr lang="en-GB" i="1" dirty="0">
                <a:ea typeface="+mj-lt"/>
                <a:cs typeface="+mj-lt"/>
              </a:rPr>
              <a:t>Journal of Youth Studies</a:t>
            </a:r>
            <a:r>
              <a:rPr lang="en-GB" dirty="0">
                <a:ea typeface="+mj-lt"/>
                <a:cs typeface="+mj-lt"/>
              </a:rPr>
              <a:t> </a:t>
            </a:r>
          </a:p>
          <a:p>
            <a:pPr>
              <a:buClr>
                <a:srgbClr val="8AD0D6"/>
              </a:buClr>
            </a:pPr>
            <a:r>
              <a:rPr lang="en-GB" dirty="0">
                <a:ea typeface="+mj-lt"/>
                <a:cs typeface="+mj-lt"/>
              </a:rPr>
              <a:t>Miles, M., and A. Huberman. 1994. </a:t>
            </a:r>
            <a:r>
              <a:rPr lang="en-GB" i="1" dirty="0">
                <a:ea typeface="+mj-lt"/>
                <a:cs typeface="+mj-lt"/>
              </a:rPr>
              <a:t>Qualitative Data Analysis: An Expanded Sourcebook</a:t>
            </a:r>
            <a:r>
              <a:rPr lang="en-GB" dirty="0">
                <a:ea typeface="+mj-lt"/>
                <a:cs typeface="+mj-lt"/>
              </a:rPr>
              <a:t>. London: Sage.</a:t>
            </a:r>
            <a:endParaRPr lang="en-GB" dirty="0"/>
          </a:p>
        </p:txBody>
      </p:sp>
    </p:spTree>
    <p:extLst>
      <p:ext uri="{BB962C8B-B14F-4D97-AF65-F5344CB8AC3E}">
        <p14:creationId xmlns:p14="http://schemas.microsoft.com/office/powerpoint/2010/main" val="34881161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Ion</vt:lpstr>
      <vt:lpstr>Digital skills and research methods  Are digitals skills important for study work ?</vt:lpstr>
      <vt:lpstr>PowerPoint Presentation</vt:lpstr>
      <vt:lpstr>Rationale  Digital skills can help people to choose what they want to do and to work for future to give to them more benefits. Digital skills help students for businesses across industries to be successful if they choose to work in many different work sectors, to work within the office for communication and networks to access and manage information. For example, everyone needs to know how to work with digital skills because everyone needs to know how to reply to an email or upload work. With this skill people can get into top industry and have a successful career.  (Bennett, 2022).  Digital knowledge /skills is good enough for the students and workplace what you want to choose for future? It's good enough to feel better when you know what you need to do and to know how to work with functions in digital skills.  </vt:lpstr>
      <vt:lpstr>Rationale</vt:lpstr>
      <vt:lpstr>Method</vt:lpstr>
      <vt:lpstr>Ethical Considerations</vt:lpstr>
      <vt:lpstr>Hypothesis</vt:lpstr>
      <vt:lpstr> Timeline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12</cp:revision>
  <dcterms:created xsi:type="dcterms:W3CDTF">2023-02-08T15:44:29Z</dcterms:created>
  <dcterms:modified xsi:type="dcterms:W3CDTF">2023-02-19T10:50:32Z</dcterms:modified>
</cp:coreProperties>
</file>