
<file path=[Content_Types].xml><?xml version="1.0" encoding="utf-8"?>
<Types xmlns="http://schemas.openxmlformats.org/package/2006/content-types">
  <Default Extension="fntdata" ContentType="application/x-fontdata"/>
  <Default Extension="jfif"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1"/>
  </p:sldMasterIdLst>
  <p:notesMasterIdLst>
    <p:notesMasterId r:id="rId16"/>
  </p:notesMasterIdLst>
  <p:sldIdLst>
    <p:sldId id="256" r:id="rId2"/>
    <p:sldId id="287" r:id="rId3"/>
    <p:sldId id="288" r:id="rId4"/>
    <p:sldId id="303" r:id="rId5"/>
    <p:sldId id="289" r:id="rId6"/>
    <p:sldId id="290" r:id="rId7"/>
    <p:sldId id="310" r:id="rId8"/>
    <p:sldId id="311" r:id="rId9"/>
    <p:sldId id="312" r:id="rId10"/>
    <p:sldId id="313" r:id="rId11"/>
    <p:sldId id="314" r:id="rId12"/>
    <p:sldId id="293" r:id="rId13"/>
    <p:sldId id="315" r:id="rId14"/>
    <p:sldId id="299" r:id="rId15"/>
  </p:sldIdLst>
  <p:sldSz cx="9144000" cy="5143500" type="screen16x9"/>
  <p:notesSz cx="6858000" cy="9144000"/>
  <p:embeddedFontLst>
    <p:embeddedFont>
      <p:font typeface="Arvo" panose="020B0604020202020204" charset="0"/>
      <p:regular r:id="rId17"/>
      <p:bold r:id="rId18"/>
      <p:italic r:id="rId19"/>
      <p:boldItalic r:id="rId20"/>
    </p:embeddedFont>
    <p:embeddedFont>
      <p:font typeface="Roboto Condensed" panose="02000000000000000000" pitchFamily="2" charset="0"/>
      <p:regular r:id="rId21"/>
      <p:bold r:id="rId22"/>
      <p:italic r:id="rId23"/>
      <p:boldItalic r:id="rId24"/>
    </p:embeddedFont>
    <p:embeddedFont>
      <p:font typeface="Roboto Condensed Light" panose="02000000000000000000" pitchFamily="2"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25D08E4-4CB9-4A25-91DF-C19B82DA8EF8}">
  <a:tblStyle styleId="{025D08E4-4CB9-4A25-91DF-C19B82DA8EF8}"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097" autoAdjust="0"/>
  </p:normalViewPr>
  <p:slideViewPr>
    <p:cSldViewPr snapToGrid="0">
      <p:cViewPr varScale="1">
        <p:scale>
          <a:sx n="105" d="100"/>
          <a:sy n="105" d="100"/>
        </p:scale>
        <p:origin x="80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Zahirul Haque" userId="a7b78ea5753bef0e" providerId="LiveId" clId="{4B3B651C-4901-4EEB-8024-14739398B852}"/>
    <pc:docChg chg="undo custSel addSld delSld">
      <pc:chgData name="Md Zahirul Haque" userId="a7b78ea5753bef0e" providerId="LiveId" clId="{4B3B651C-4901-4EEB-8024-14739398B852}" dt="2024-10-20T13:11:04.143" v="1" actId="47"/>
      <pc:docMkLst>
        <pc:docMk/>
      </pc:docMkLst>
      <pc:sldChg chg="add del">
        <pc:chgData name="Md Zahirul Haque" userId="a7b78ea5753bef0e" providerId="LiveId" clId="{4B3B651C-4901-4EEB-8024-14739398B852}" dt="2024-10-20T13:11:04.143" v="1" actId="47"/>
        <pc:sldMkLst>
          <pc:docMk/>
          <pc:sldMk cId="2433875744" sldId="3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GB" sz="1800" dirty="0">
                <a:effectLst/>
                <a:latin typeface="Times New Roman" panose="02020603050405020304" pitchFamily="18" charset="0"/>
                <a:ea typeface="Times New Roman" panose="02020603050405020304" pitchFamily="18" charset="0"/>
              </a:rPr>
              <a:t>In the current world, technology is one of the decisive factors influencing the change of numerous sectors, including the hospitality and hotel industry. The adoption of technology in this segment is significant in the ability to provide customers with great experiences as well as enable operations’ effectiveness. Smart devices or applications that enable guests to check-in and check-out, door unlocking/key-less solutions, individual control of rooms and those with features such as lighting, temperature and entertainment are now considered norms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(Garbin Praničević et al., 2020)</a:t>
            </a:r>
            <a:r>
              <a:rPr lang="en-GB" sz="1800" dirty="0">
                <a:effectLst/>
                <a:latin typeface="Times New Roman" panose="02020603050405020304" pitchFamily="18" charset="0"/>
                <a:ea typeface="Times New Roman" panose="02020603050405020304" pitchFamily="18" charset="0"/>
              </a:rPr>
              <a:t>. Thus, the survey conducted to Oracle Hospitality in 2022 showed that 72% of hotel guests value the use of technology that would create their unique and consecutive experience. This demonstrates that the hospitality sector as a global sector is relatively enormous because it yielded about 440 billion pounds’ worth of revenue across the globe in 2021. The advancement in technology especially in digital platforms, enhanced internet facility, and the spread of smart gadgets have made technology a necessity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(Rasheed et al., 2023)</a:t>
            </a:r>
            <a:r>
              <a:rPr lang="en-GB" sz="1800" dirty="0">
                <a:effectLst/>
                <a:latin typeface="Times New Roman" panose="02020603050405020304" pitchFamily="18" charset="0"/>
                <a:ea typeface="Times New Roman" panose="02020603050405020304" pitchFamily="18" charset="0"/>
              </a:rPr>
              <a:t>. Not only these developments enhance the guests’ perception about the place, but operational efficiency also boosts, costs are curbed and revenues are generated. The adoption of technology remains the key to the survival of the hospitality business in the contemporary society.</a:t>
            </a:r>
            <a:endParaRPr lang="en-US" dirty="0"/>
          </a:p>
        </p:txBody>
      </p:sp>
    </p:spTree>
    <p:extLst>
      <p:ext uri="{BB962C8B-B14F-4D97-AF65-F5344CB8AC3E}">
        <p14:creationId xmlns:p14="http://schemas.microsoft.com/office/powerpoint/2010/main" val="27367352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dirty="0">
                <a:effectLst/>
                <a:latin typeface="Times New Roman" panose="02020603050405020304" pitchFamily="18" charset="0"/>
                <a:ea typeface="Times New Roman" panose="02020603050405020304" pitchFamily="18" charset="0"/>
              </a:rPr>
              <a:t>A recently emerged area of investing in the hospitality and hotel industry in the field of technology is Artificial Intelligence (AI) and automation. This includes, check-in/check-out procedures without the involvement of the staff, chatbots, and other services that are addressing the guests individually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(Yorkulov et al., 2022)</a:t>
            </a:r>
            <a:r>
              <a:rPr lang="en-GB" sz="1800" dirty="0">
                <a:effectLst/>
                <a:latin typeface="Times New Roman" panose="02020603050405020304" pitchFamily="18" charset="0"/>
                <a:ea typeface="Times New Roman" panose="02020603050405020304" pitchFamily="18" charset="0"/>
              </a:rPr>
              <a:t>. Contemporary literature has established that these technologies are rapidly revolutionising the field at the moment. From the recent literatures, it has become clear that the concept of AI can help in improving specific facets of the customer service. Guests’ questions and booking requests are processed by chatbots based on artificial intelligence, thus saving time for human personnel.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Ben Youssef and Zeqiri (2022) </a:t>
            </a:r>
            <a:r>
              <a:rPr lang="en-GB" sz="1800" dirty="0">
                <a:effectLst/>
                <a:latin typeface="Times New Roman" panose="02020603050405020304" pitchFamily="18" charset="0"/>
                <a:ea typeface="Times New Roman" panose="02020603050405020304" pitchFamily="18" charset="0"/>
              </a:rPr>
              <a:t>suggest that the use of conversational AI or chatbots enhances customer satisfaction since they can be available at all times and can respond to customers’ queries within the shortest time possible. This increases organisational productivity and improves guest satisfaction since they receive correct information within the shortest time. Another significant area of AI is limited to the customisation of guests’ stays. A report in 2021 by Deloitte noted that hotels that incorporated the use of artificial intelligence to analyse guest data are in a position to personalise services ranging from room management profiling to customising guests’ itineraries including dining options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(Khaliq et al., 2022)</a:t>
            </a:r>
            <a:r>
              <a:rPr lang="en-GB" sz="1800" dirty="0">
                <a:effectLst/>
                <a:latin typeface="Times New Roman" panose="02020603050405020304" pitchFamily="18" charset="0"/>
                <a:ea typeface="Times New Roman" panose="02020603050405020304" pitchFamily="18" charset="0"/>
              </a:rPr>
              <a:t>. This personalisation is very important in customer retention and customer satisfaction. According to the report, 63% of the persons who travel often want to be hosted in hotels that incorporate AI to market tailored services. </a:t>
            </a:r>
            <a:endParaRPr lang="en-US" sz="1800" dirty="0">
              <a:effectLst/>
              <a:latin typeface="Times New Roman" panose="02020603050405020304" pitchFamily="18" charset="0"/>
              <a:ea typeface="Times New Roman" panose="02020603050405020304" pitchFamily="18" charset="0"/>
            </a:endParaRP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776904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There is a significant progress being made in the automation of check-in/check-out procedures.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Mambetova et al. (2021)</a:t>
            </a:r>
            <a:r>
              <a:rPr lang="en-GB" sz="1800" dirty="0">
                <a:effectLst/>
                <a:latin typeface="Times New Roman" panose="02020603050405020304" pitchFamily="18" charset="0"/>
                <a:ea typeface="Times New Roman" panose="02020603050405020304" pitchFamily="18" charset="0"/>
              </a:rPr>
              <a:t> noted that automating several processes improves clients’ flow and decreases human mistakes. It also satisfies the guests in turn freeing the hotel personnel to engage in other activities of offering high end services. </a:t>
            </a:r>
            <a:r>
              <a:rPr lang="en-US" sz="1800" dirty="0">
                <a:effectLst/>
                <a:latin typeface="Times New Roman" panose="02020603050405020304" pitchFamily="18" charset="0"/>
                <a:ea typeface="Times New Roman" panose="02020603050405020304" pitchFamily="18" charset="0"/>
              </a:rPr>
              <a:t> </a:t>
            </a:r>
            <a:r>
              <a:rPr lang="en-GB" sz="1100" dirty="0">
                <a:effectLst/>
                <a:latin typeface="Times New Roman" panose="02020603050405020304" pitchFamily="18" charset="0"/>
                <a:ea typeface="Times New Roman" panose="02020603050405020304" pitchFamily="18" charset="0"/>
              </a:rPr>
              <a:t>The role of AI coupled with the automation process is another advantage as it reduces the cost-worth immensely. </a:t>
            </a:r>
            <a:r>
              <a:rPr lang="en-GB" sz="1100" dirty="0">
                <a:solidFill>
                  <a:srgbClr val="000000"/>
                </a:solidFill>
                <a:effectLst/>
                <a:highlight>
                  <a:srgbClr val="FFFFFF"/>
                </a:highlight>
                <a:latin typeface="Times New Roman" panose="02020603050405020304" pitchFamily="18" charset="0"/>
                <a:ea typeface="Times New Roman" panose="02020603050405020304" pitchFamily="18" charset="0"/>
              </a:rPr>
              <a:t>Ruel and Njoku (2021)</a:t>
            </a:r>
            <a:r>
              <a:rPr lang="en-GB" sz="1100" dirty="0">
                <a:effectLst/>
                <a:latin typeface="Times New Roman" panose="02020603050405020304" pitchFamily="18" charset="0"/>
                <a:ea typeface="Times New Roman" panose="02020603050405020304" pitchFamily="18" charset="0"/>
              </a:rPr>
              <a:t> in their report suggested that the application of these technologies can cut the operating expenses by 20% and greater on average, mainly driven by efficiency improvement and lower reliance on human workers. This is important in an environment where expects thin margins, hence the need to keep costs low. But the literature also shines a light on some possible obstacles. </a:t>
            </a:r>
            <a:r>
              <a:rPr lang="en-GB" sz="1100" dirty="0">
                <a:solidFill>
                  <a:srgbClr val="000000"/>
                </a:solidFill>
                <a:effectLst/>
                <a:highlight>
                  <a:srgbClr val="FFFFFF"/>
                </a:highlight>
                <a:latin typeface="Times New Roman" panose="02020603050405020304" pitchFamily="18" charset="0"/>
                <a:ea typeface="Times New Roman" panose="02020603050405020304" pitchFamily="18" charset="0"/>
              </a:rPr>
              <a:t>Thakur (2022)</a:t>
            </a:r>
            <a:r>
              <a:rPr lang="en-GB" sz="1100" dirty="0">
                <a:effectLst/>
                <a:latin typeface="Times New Roman" panose="02020603050405020304" pitchFamily="18" charset="0"/>
                <a:ea typeface="Times New Roman" panose="02020603050405020304" pitchFamily="18" charset="0"/>
              </a:rPr>
              <a:t> expands the topic of demand for hotels amid COVID-19 and distinguishes the roles of technology and personalisation. The use of AI and automation increases work productivity and yet, could decrease the amount of customer engagement individuals provide, which guests often prefer. Also, the capital cost that may be required at the start of implementing these technologies might be high challenging small businesses and firms. Finally, blending the intelligent automation and AI in the hospitality and hotel industry is progressing with such significance at a faster pace </a:t>
            </a:r>
            <a:r>
              <a:rPr lang="en-GB" sz="1100" dirty="0">
                <a:solidFill>
                  <a:srgbClr val="000000"/>
                </a:solidFill>
                <a:effectLst/>
                <a:highlight>
                  <a:srgbClr val="FFFFFF"/>
                </a:highlight>
                <a:latin typeface="Times New Roman" panose="02020603050405020304" pitchFamily="18" charset="0"/>
                <a:ea typeface="Times New Roman" panose="02020603050405020304" pitchFamily="18" charset="0"/>
              </a:rPr>
              <a:t>(Abdelmoaty and Soliman, 2020)</a:t>
            </a:r>
            <a:r>
              <a:rPr lang="en-GB" sz="1100" dirty="0">
                <a:effectLst/>
                <a:latin typeface="Times New Roman" panose="02020603050405020304" pitchFamily="18" charset="0"/>
                <a:ea typeface="Times New Roman" panose="02020603050405020304" pitchFamily="18" charset="0"/>
              </a:rPr>
              <a:t>. The current literature sheds light on the advantages of better customer relations, tailored services and improved efficiency. But at the same time, it also stresses control over the technological aspects of the processes and the human touch that distinguishes the given sphere. </a:t>
            </a:r>
            <a:endParaRPr lang="en-US" sz="11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596694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Data Protection Guidelines:</a:t>
            </a:r>
            <a:r>
              <a:rPr lang="en-GB" sz="1800" dirty="0">
                <a:effectLst/>
                <a:latin typeface="Times New Roman" panose="02020603050405020304" pitchFamily="18" charset="0"/>
                <a:ea typeface="Times New Roman" panose="02020603050405020304" pitchFamily="18" charset="0"/>
              </a:rPr>
              <a:t> Aspects such as the use of online booking tools and smartphone applications require the management of customer relations to follow data privacy measures depending on countries like the UK and Europe GDPR compliance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(Kolobkova et al., 2021)</a:t>
            </a:r>
            <a:r>
              <a:rPr lang="en-GB" sz="1800" dirty="0">
                <a:effectLst/>
                <a:latin typeface="Times New Roman" panose="02020603050405020304" pitchFamily="18" charset="0"/>
                <a:ea typeface="Times New Roman" panose="02020603050405020304" pitchFamily="18" charset="0"/>
              </a:rPr>
              <a:t>. Failure to adhere to these policies may attract some hefty fines and legal problems that are why data security measures are very important for hotels.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Global Trade Policies:</a:t>
            </a:r>
            <a:r>
              <a:rPr lang="en-GB" sz="1800" dirty="0">
                <a:effectLst/>
                <a:latin typeface="Times New Roman" panose="02020603050405020304" pitchFamily="18" charset="0"/>
                <a:ea typeface="Times New Roman" panose="02020603050405020304" pitchFamily="18" charset="0"/>
              </a:rPr>
              <a:t> Heterogeneity in the global political system influences both transaction and access of technology. Using local equipment and systems instead of ordering from specific countries may slow down the use of sophisticated equipment hence impacting negatively on world hotels and their competitiveness. It is crucial to understand these political considerations whenever new technologies are to be implemented. </a:t>
            </a:r>
            <a:endParaRPr lang="en-US" sz="1800" dirty="0">
              <a:effectLst/>
              <a:latin typeface="Times New Roman" panose="02020603050405020304" pitchFamily="18" charset="0"/>
              <a:ea typeface="Times New Roman" panose="02020603050405020304" pitchFamily="18" charset="0"/>
            </a:endParaRPr>
          </a:p>
          <a:p>
            <a:r>
              <a:rPr lang="en-GB" sz="1800" b="1" dirty="0">
                <a:effectLst/>
                <a:latin typeface="Times New Roman" panose="02020603050405020304" pitchFamily="18" charset="0"/>
                <a:ea typeface="Times New Roman" panose="02020603050405020304" pitchFamily="18" charset="0"/>
              </a:rPr>
              <a:t>Government Policies:</a:t>
            </a:r>
            <a:r>
              <a:rPr lang="en-GB" sz="1800" dirty="0">
                <a:effectLst/>
                <a:latin typeface="Times New Roman" panose="02020603050405020304" pitchFamily="18" charset="0"/>
                <a:ea typeface="Times New Roman" panose="02020603050405020304" pitchFamily="18" charset="0"/>
              </a:rPr>
              <a:t> Packet the aims and objectives of countries are offering policies and subsidies to support digital transformation related activities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(Seyitoğlu and Ivanov, 2020)</a:t>
            </a:r>
            <a:r>
              <a:rPr lang="en-GB" sz="1800" dirty="0">
                <a:effectLst/>
                <a:latin typeface="Times New Roman" panose="02020603050405020304" pitchFamily="18" charset="0"/>
                <a:ea typeface="Times New Roman" panose="02020603050405020304" pitchFamily="18" charset="0"/>
              </a:rPr>
              <a:t>. The UK government has come up with a Digital Strategy that seeks to enhance the digital framework that will centrally address the hospitality industry by insisting on the use of smart technologies to meet consumers’ needs and increase operational competence. </a:t>
            </a:r>
            <a:endParaRPr lang="en-US" dirty="0"/>
          </a:p>
        </p:txBody>
      </p:sp>
    </p:spTree>
    <p:extLst>
      <p:ext uri="{BB962C8B-B14F-4D97-AF65-F5344CB8AC3E}">
        <p14:creationId xmlns:p14="http://schemas.microsoft.com/office/powerpoint/2010/main" val="2794200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Cost Reduction:</a:t>
            </a:r>
            <a:r>
              <a:rPr lang="en-GB" sz="1800" dirty="0">
                <a:effectLst/>
                <a:latin typeface="Times New Roman" panose="02020603050405020304" pitchFamily="18" charset="0"/>
                <a:ea typeface="Times New Roman" panose="02020603050405020304" pitchFamily="18" charset="0"/>
              </a:rPr>
              <a:t> Implementing of smart systems and AI technologies cut out the operational expenditure tremendously. Hospitality companies could save as much as 20 percent on running costs through the use of technology to operate the hotels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(Limna, 2023)</a:t>
            </a:r>
            <a:r>
              <a:rPr lang="en-GB" sz="1800" dirty="0">
                <a:effectLst/>
                <a:latin typeface="Times New Roman" panose="02020603050405020304" pitchFamily="18" charset="0"/>
                <a:ea typeface="Times New Roman" panose="02020603050405020304" pitchFamily="18" charset="0"/>
              </a:rPr>
              <a:t>. This leads to extra revenue and subsequent boosting of the hotel’s profitability.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Revenue Management:</a:t>
            </a:r>
            <a:r>
              <a:rPr lang="en-GB" sz="1800" dirty="0">
                <a:effectLst/>
                <a:latin typeface="Times New Roman" panose="02020603050405020304" pitchFamily="18" charset="0"/>
                <a:ea typeface="Times New Roman" panose="02020603050405020304" pitchFamily="18" charset="0"/>
              </a:rPr>
              <a:t> IT improves the revenue generation process through the utilisation of demand forecasting models that help in the setting of optimal room charge. Such hotels, which have implemented the advanced revenue management systems, state to have an increase of 5-10%, signifying the advantages of using technology in terms of profitability. </a:t>
            </a:r>
            <a:endParaRPr lang="en-US" sz="1800" dirty="0">
              <a:effectLst/>
              <a:latin typeface="Times New Roman" panose="02020603050405020304" pitchFamily="18" charset="0"/>
              <a:ea typeface="Times New Roman" panose="02020603050405020304" pitchFamily="18" charset="0"/>
            </a:endParaRPr>
          </a:p>
          <a:p>
            <a:r>
              <a:rPr lang="en-GB" sz="1800" b="1" dirty="0">
                <a:effectLst/>
                <a:latin typeface="Times New Roman" panose="02020603050405020304" pitchFamily="18" charset="0"/>
                <a:ea typeface="Times New Roman" panose="02020603050405020304" pitchFamily="18" charset="0"/>
              </a:rPr>
              <a:t>Market Growth:</a:t>
            </a:r>
            <a:r>
              <a:rPr lang="en-GB" sz="1800" dirty="0">
                <a:effectLst/>
                <a:latin typeface="Times New Roman" panose="02020603050405020304" pitchFamily="18" charset="0"/>
                <a:ea typeface="Times New Roman" panose="02020603050405020304" pitchFamily="18" charset="0"/>
              </a:rPr>
              <a:t> Hospitality technology market is growing and is expected to be £103 billion market by 2025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(Jayawardena et al., 2023)</a:t>
            </a:r>
            <a:r>
              <a:rPr lang="en-GB" sz="1800" dirty="0">
                <a:effectLst/>
                <a:latin typeface="Times New Roman" panose="02020603050405020304" pitchFamily="18" charset="0"/>
                <a:ea typeface="Times New Roman" panose="02020603050405020304" pitchFamily="18" charset="0"/>
              </a:rPr>
              <a:t>. It shows that investment and economic opportunities proposed to the business are strong for growth and advancement in the industry through the utilisation of technologies. </a:t>
            </a:r>
            <a:endParaRPr lang="en-US" dirty="0"/>
          </a:p>
        </p:txBody>
      </p:sp>
    </p:spTree>
    <p:extLst>
      <p:ext uri="{BB962C8B-B14F-4D97-AF65-F5344CB8AC3E}">
        <p14:creationId xmlns:p14="http://schemas.microsoft.com/office/powerpoint/2010/main" val="1794450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Personalised Experiences:</a:t>
            </a:r>
            <a:r>
              <a:rPr lang="en-GB" sz="1800" dirty="0">
                <a:effectLst/>
                <a:latin typeface="Times New Roman" panose="02020603050405020304" pitchFamily="18" charset="0"/>
                <a:ea typeface="Times New Roman" panose="02020603050405020304" pitchFamily="18" charset="0"/>
              </a:rPr>
              <a:t> Modern guests’ tendencies have revealed an expectation rate of 72% of personalised service delivery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(D’Souza and D’Souza, 2023)</a:t>
            </a:r>
            <a:r>
              <a:rPr lang="en-GB" sz="1800" dirty="0">
                <a:effectLst/>
                <a:latin typeface="Times New Roman" panose="02020603050405020304" pitchFamily="18" charset="0"/>
                <a:ea typeface="Times New Roman" panose="02020603050405020304" pitchFamily="18" charset="0"/>
              </a:rPr>
              <a:t>. Smart rooms and recommendations as a result of the AI technologies make this possible hence leading to improvement of guest satisfaction and loyalty.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Digital Interactions:</a:t>
            </a:r>
            <a:r>
              <a:rPr lang="en-GB" sz="1800" dirty="0">
                <a:effectLst/>
                <a:latin typeface="Times New Roman" panose="02020603050405020304" pitchFamily="18" charset="0"/>
                <a:ea typeface="Times New Roman" panose="02020603050405020304" pitchFamily="18" charset="0"/>
              </a:rPr>
              <a:t> The transition to digital communication has affected the expectations of the guests. Keyless entry systems, mobile check-ins/key, digital self-service are prevalent due to the desire to operate touchless and avoid contact during the Covid-19 pandemic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(Mambetova et al., 2021)</a:t>
            </a:r>
            <a:r>
              <a:rPr lang="en-GB" sz="1800" dirty="0">
                <a:effectLst/>
                <a:latin typeface="Times New Roman" panose="02020603050405020304" pitchFamily="18" charset="0"/>
                <a:ea typeface="Times New Roman" panose="02020603050405020304" pitchFamily="18" charset="0"/>
              </a:rPr>
              <a:t>. The above change illustrates one of the key ways through which technology has become a core tool in contemporary hotel business. </a:t>
            </a:r>
            <a:endParaRPr lang="en-US" sz="1800" dirty="0">
              <a:effectLst/>
              <a:latin typeface="Times New Roman" panose="02020603050405020304" pitchFamily="18" charset="0"/>
              <a:ea typeface="Times New Roman" panose="02020603050405020304" pitchFamily="18" charset="0"/>
            </a:endParaRPr>
          </a:p>
          <a:p>
            <a:r>
              <a:rPr lang="en-GB" sz="1800" b="1" dirty="0">
                <a:effectLst/>
                <a:latin typeface="Times New Roman" panose="02020603050405020304" pitchFamily="18" charset="0"/>
                <a:ea typeface="Times New Roman" panose="02020603050405020304" pitchFamily="18" charset="0"/>
              </a:rPr>
              <a:t>Social Media Influence:</a:t>
            </a:r>
            <a:r>
              <a:rPr lang="en-GB" sz="1800" dirty="0">
                <a:effectLst/>
                <a:latin typeface="Times New Roman" panose="02020603050405020304" pitchFamily="18" charset="0"/>
                <a:ea typeface="Times New Roman" panose="02020603050405020304" pitchFamily="18" charset="0"/>
              </a:rPr>
              <a:t> Social media plays a role in the hotel marketing strategies because of technological advancement of social sites. The experiences show that data analytics are now implemented in the sector to target the guests and market the hotels and their services through posting on social networks like Instagram as well as Facebook. </a:t>
            </a:r>
            <a:endParaRPr lang="en-US" dirty="0"/>
          </a:p>
        </p:txBody>
      </p:sp>
    </p:spTree>
    <p:extLst>
      <p:ext uri="{BB962C8B-B14F-4D97-AF65-F5344CB8AC3E}">
        <p14:creationId xmlns:p14="http://schemas.microsoft.com/office/powerpoint/2010/main" val="3638363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Internet of Things (IoT):</a:t>
            </a:r>
            <a:r>
              <a:rPr lang="en-GB" sz="1800" dirty="0">
                <a:effectLst/>
                <a:latin typeface="Times New Roman" panose="02020603050405020304" pitchFamily="18" charset="0"/>
                <a:ea typeface="Times New Roman" panose="02020603050405020304" pitchFamily="18" charset="0"/>
              </a:rPr>
              <a:t> IoT facilitates smart rooms to optimise the quality of a room such as lighting, temperature, and entertainment systems through mobile apps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(Seyitoğlu and Ivanov, 2020)</a:t>
            </a:r>
            <a:r>
              <a:rPr lang="en-GB" sz="1800" dirty="0">
                <a:effectLst/>
                <a:latin typeface="Times New Roman" panose="02020603050405020304" pitchFamily="18" charset="0"/>
                <a:ea typeface="Times New Roman" panose="02020603050405020304" pitchFamily="18" charset="0"/>
              </a:rPr>
              <a:t>. It all improves the guest comfort as well as energy utilisation in the room leading to change in in-room standards.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Machine Learning:</a:t>
            </a:r>
            <a:r>
              <a:rPr lang="en-GB" sz="1800" dirty="0">
                <a:effectLst/>
                <a:latin typeface="Times New Roman" panose="02020603050405020304" pitchFamily="18" charset="0"/>
                <a:ea typeface="Times New Roman" panose="02020603050405020304" pitchFamily="18" charset="0"/>
              </a:rPr>
              <a:t> These are changing the craft and quality of operations and customer relations. Integral leverages of AI in operations such as dynamic pricing and customised promotion led to optimal organisation functionality among accommodation providers and customer satisfaction. It is these technologies that are responsible for the constant changes being witnessed in the management and delivery of services by hotels. </a:t>
            </a:r>
            <a:endParaRPr lang="en-US" sz="1800" dirty="0">
              <a:effectLst/>
              <a:latin typeface="Times New Roman" panose="02020603050405020304" pitchFamily="18" charset="0"/>
              <a:ea typeface="Times New Roman" panose="02020603050405020304" pitchFamily="18" charset="0"/>
            </a:endParaRPr>
          </a:p>
          <a:p>
            <a:r>
              <a:rPr lang="en-GB" sz="1800" b="1" dirty="0">
                <a:effectLst/>
                <a:latin typeface="Times New Roman" panose="02020603050405020304" pitchFamily="18" charset="0"/>
                <a:ea typeface="Times New Roman" panose="02020603050405020304" pitchFamily="18" charset="0"/>
              </a:rPr>
              <a:t>Blockchain Technology:</a:t>
            </a:r>
            <a:r>
              <a:rPr lang="en-GB" sz="1800" dirty="0">
                <a:effectLst/>
                <a:latin typeface="Times New Roman" panose="02020603050405020304" pitchFamily="18" charset="0"/>
                <a:ea typeface="Times New Roman" panose="02020603050405020304" pitchFamily="18" charset="0"/>
              </a:rPr>
              <a:t> As it has been identified, blockchain is slowly finding its way into the business world especially in loyalty and secure payments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(Roy and Chowdhury, 2021)</a:t>
            </a:r>
            <a:r>
              <a:rPr lang="en-GB" sz="1800" dirty="0">
                <a:effectLst/>
                <a:latin typeface="Times New Roman" panose="02020603050405020304" pitchFamily="18" charset="0"/>
                <a:ea typeface="Times New Roman" panose="02020603050405020304" pitchFamily="18" charset="0"/>
              </a:rPr>
              <a:t>. It also reduces the incidences of fraud since the risk associated with fraudulent activities are greatly reduced hence improving operation credibility and improving on the efficiency of operations. </a:t>
            </a:r>
            <a:endParaRPr lang="en-US" dirty="0"/>
          </a:p>
        </p:txBody>
      </p:sp>
    </p:spTree>
    <p:extLst>
      <p:ext uri="{BB962C8B-B14F-4D97-AF65-F5344CB8AC3E}">
        <p14:creationId xmlns:p14="http://schemas.microsoft.com/office/powerpoint/2010/main" val="35276534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Energy Management Systems:</a:t>
            </a:r>
            <a:r>
              <a:rPr lang="en-GB" sz="1800" dirty="0">
                <a:effectLst/>
                <a:latin typeface="Times New Roman" panose="02020603050405020304" pitchFamily="18" charset="0"/>
                <a:ea typeface="Times New Roman" panose="02020603050405020304" pitchFamily="18" charset="0"/>
              </a:rPr>
              <a:t> Some of the applications of IoT are, IoT based energy management system minimise energy consumption in heating, cooling and lighting. For instance, smart thermostats, and automated lighting decrease the energy consumption by as much as 20% hence improving the sustainability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(Fasa et al., 2023)</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Waste Management:</a:t>
            </a:r>
            <a:r>
              <a:rPr lang="en-GB" sz="1800" dirty="0">
                <a:effectLst/>
                <a:latin typeface="Times New Roman" panose="02020603050405020304" pitchFamily="18" charset="0"/>
                <a:ea typeface="Times New Roman" panose="02020603050405020304" pitchFamily="18" charset="0"/>
              </a:rPr>
              <a:t> There is more efficiency in the disposal of waste and recycling through the application of technology. Some of the digital systems used in tracking wastes and recyclable materials include the following they assist the hotels in monitoring their wastes and recycling rates. </a:t>
            </a:r>
            <a:endParaRPr lang="en-US" sz="1800" b="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Water Conservation:</a:t>
            </a:r>
            <a:r>
              <a:rPr lang="en-GB" sz="1800" dirty="0">
                <a:effectLst/>
                <a:latin typeface="Times New Roman" panose="02020603050405020304" pitchFamily="18" charset="0"/>
                <a:ea typeface="Times New Roman" panose="02020603050405020304" pitchFamily="18" charset="0"/>
              </a:rPr>
              <a:t> In managing the use of water, hotels are employing technology like smart irrigation and low flow fixtures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(Kraynyuk et al., 2020)</a:t>
            </a:r>
            <a:r>
              <a:rPr lang="en-GB" sz="1800" dirty="0">
                <a:effectLst/>
                <a:latin typeface="Times New Roman" panose="02020603050405020304" pitchFamily="18" charset="0"/>
                <a:ea typeface="Times New Roman" panose="02020603050405020304" pitchFamily="18" charset="0"/>
              </a:rPr>
              <a:t>. Most of these initiatives are good for the environment, but more importantly, they would be welcomed by travellers who are becoming more conscious about the quality of the environment and the global sustainable development goals. </a:t>
            </a:r>
            <a:endParaRPr lang="en-US" dirty="0"/>
          </a:p>
        </p:txBody>
      </p:sp>
    </p:spTree>
    <p:extLst>
      <p:ext uri="{BB962C8B-B14F-4D97-AF65-F5344CB8AC3E}">
        <p14:creationId xmlns:p14="http://schemas.microsoft.com/office/powerpoint/2010/main" val="4120912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Data Protection Compliance:</a:t>
            </a:r>
            <a:r>
              <a:rPr lang="en-GB" sz="1800" dirty="0">
                <a:effectLst/>
                <a:latin typeface="Times New Roman" panose="02020603050405020304" pitchFamily="18" charset="0"/>
                <a:ea typeface="Times New Roman" panose="02020603050405020304" pitchFamily="18" charset="0"/>
              </a:rPr>
              <a:t> Personal data and information are governed by regulations where some of the famous regulatory laws include GDPR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(Perinotto et al., 2022)</a:t>
            </a:r>
            <a:r>
              <a:rPr lang="en-GB" sz="1800" dirty="0">
                <a:effectLst/>
                <a:latin typeface="Times New Roman" panose="02020603050405020304" pitchFamily="18" charset="0"/>
                <a:ea typeface="Times New Roman" panose="02020603050405020304" pitchFamily="18" charset="0"/>
              </a:rPr>
              <a:t>. The data protection regulations that are in place currently are most demanding and challenging for the hotels to meet, which means that they cannot afford to compromise their guests’ data security if they want to avoid the law.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Cybersecurity Regulations:</a:t>
            </a:r>
            <a:r>
              <a:rPr lang="en-GB" sz="1800" dirty="0">
                <a:effectLst/>
                <a:latin typeface="Times New Roman" panose="02020603050405020304" pitchFamily="18" charset="0"/>
                <a:ea typeface="Times New Roman" panose="02020603050405020304" pitchFamily="18" charset="0"/>
              </a:rPr>
              <a:t> In many cases, leakage of guest information can be damaging; therefore, cybersecurity policies are important especially for hotels. Compliance with such regulations is crucial to avoid adverse incidents and keep guests’ private data safe to uphold the brand image. </a:t>
            </a:r>
            <a:endParaRPr lang="en-US" sz="1800" b="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Intellectual Property Rights:</a:t>
            </a:r>
            <a:r>
              <a:rPr lang="en-GB" sz="1800" dirty="0">
                <a:effectLst/>
                <a:latin typeface="Times New Roman" panose="02020603050405020304" pitchFamily="18" charset="0"/>
                <a:ea typeface="Times New Roman" panose="02020603050405020304" pitchFamily="18" charset="0"/>
              </a:rPr>
              <a:t> In the industry, intellectual property rights act to shield technological innovations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(Neves et al., 2021)</a:t>
            </a:r>
            <a:r>
              <a:rPr lang="en-GB" sz="1800" dirty="0">
                <a:effectLst/>
                <a:latin typeface="Times New Roman" panose="02020603050405020304" pitchFamily="18" charset="0"/>
                <a:ea typeface="Times New Roman" panose="02020603050405020304" pitchFamily="18" charset="0"/>
              </a:rPr>
              <a:t>. Patent laws affect hotels when incorporating new technologies patrons use through creating legal pitfalls surrounding infringement, thus helping hotels to be law-abiding and protect their investments in technologies. </a:t>
            </a:r>
            <a:endParaRPr lang="en-US" dirty="0"/>
          </a:p>
        </p:txBody>
      </p:sp>
    </p:spTree>
    <p:extLst>
      <p:ext uri="{BB962C8B-B14F-4D97-AF65-F5344CB8AC3E}">
        <p14:creationId xmlns:p14="http://schemas.microsoft.com/office/powerpoint/2010/main" val="27240510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Strengthen Data Privacy:</a:t>
            </a:r>
            <a:r>
              <a:rPr lang="en-GB" sz="1800" dirty="0">
                <a:effectLst/>
                <a:latin typeface="Times New Roman" panose="02020603050405020304" pitchFamily="18" charset="0"/>
                <a:ea typeface="Times New Roman" panose="02020603050405020304" pitchFamily="18" charset="0"/>
              </a:rPr>
              <a:t> Measures need to be adopted since the dependency on digital products and services is continually growing. Hotels need to ensure clients’ data security and use measures such as the appointment of IT specialists, the use of checklists, and constant hotel security assessments for this purpose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(Matušíková et al., 2023)</a:t>
            </a:r>
            <a:r>
              <a:rPr lang="en-GB" sz="1800" dirty="0">
                <a:effectLst/>
                <a:latin typeface="Times New Roman" panose="02020603050405020304" pitchFamily="18" charset="0"/>
                <a:ea typeface="Times New Roman" panose="02020603050405020304" pitchFamily="18" charset="0"/>
              </a:rPr>
              <a:t>. Data protection laws to do with GDPR should be well upheld through policies. This is because management should ensure that they obtain efficient security technologies needed to avoid the loss of data to the guests.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Improve Personalised Experiences:</a:t>
            </a:r>
            <a:r>
              <a:rPr lang="en-GB" sz="1800" dirty="0">
                <a:effectLst/>
                <a:latin typeface="Times New Roman" panose="02020603050405020304" pitchFamily="18" charset="0"/>
                <a:ea typeface="Times New Roman" panose="02020603050405020304" pitchFamily="18" charset="0"/>
              </a:rPr>
              <a:t> Using AI learning to work through guests’ data will enable an organisation to deliver customised solutions. Hotels should engage in implementing (CRM) that employs the use of artificial intelligence to collect data on customers to increase customer satisfaction. There should be constant innovation on the technologies to deliver better guests’ experiences.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Motivate Technological Innovation:</a:t>
            </a:r>
            <a:r>
              <a:rPr lang="en-GB" sz="1800" dirty="0">
                <a:effectLst/>
                <a:latin typeface="Times New Roman" panose="02020603050405020304" pitchFamily="18" charset="0"/>
                <a:ea typeface="Times New Roman" panose="02020603050405020304" pitchFamily="18" charset="0"/>
              </a:rPr>
              <a:t> Governments and industry bodies should foster favourable environments that encourage the development of these technologies by presenting incentives such as tax exemptions, funds, and subventions for AI, IoT, and blockchain solutions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(Busulwa et al., 2022)</a:t>
            </a:r>
            <a:r>
              <a:rPr lang="en-GB" sz="1800" dirty="0">
                <a:effectLst/>
                <a:latin typeface="Times New Roman" panose="02020603050405020304" pitchFamily="18" charset="0"/>
                <a:ea typeface="Times New Roman" panose="02020603050405020304" pitchFamily="18" charset="0"/>
              </a:rPr>
              <a:t>. Creation of innovation centres as well as platforms for cooperation will stimulate research and development, give hotels opportunities to try some experimental solutions. </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2544448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Ensure Staff Development:</a:t>
            </a:r>
            <a:r>
              <a:rPr lang="en-GB" sz="1800" dirty="0">
                <a:effectLst/>
                <a:latin typeface="Times New Roman" panose="02020603050405020304" pitchFamily="18" charset="0"/>
                <a:ea typeface="Times New Roman" panose="02020603050405020304" pitchFamily="18" charset="0"/>
              </a:rPr>
              <a:t> Forming the skilled workforce for technology integration is an effective approach. To the same effect, there is need for the hotels to take heads on pointing to staff training on the new technologies that are likely to improve the ways of operations and services delivery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(Roy, 2023)</a:t>
            </a:r>
            <a:r>
              <a:rPr lang="en-GB" sz="1800" dirty="0">
                <a:effectLst/>
                <a:latin typeface="Times New Roman" panose="02020603050405020304" pitchFamily="18" charset="0"/>
                <a:ea typeface="Times New Roman" panose="02020603050405020304" pitchFamily="18" charset="0"/>
              </a:rPr>
              <a:t>. Other programs could be run quite frequently so that staff would not get outdated in terms of the latest trends and products. There is need for the management to promote learning organisational culture that embraces innovation.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Promote Sustainability:</a:t>
            </a:r>
            <a:r>
              <a:rPr lang="en-GB" sz="1800" dirty="0">
                <a:effectLst/>
                <a:latin typeface="Times New Roman" panose="02020603050405020304" pitchFamily="18" charset="0"/>
                <a:ea typeface="Times New Roman" panose="02020603050405020304" pitchFamily="18" charset="0"/>
              </a:rPr>
              <a:t> The usage of environmentally friendly technologies can go a long way in cutting down on the effects that accommodation establishment derive from their everyday business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(Molina-Castillo et al., 2023)</a:t>
            </a:r>
            <a:r>
              <a:rPr lang="en-GB" sz="1800" dirty="0">
                <a:effectLst/>
                <a:latin typeface="Times New Roman" panose="02020603050405020304" pitchFamily="18" charset="0"/>
                <a:ea typeface="Times New Roman" panose="02020603050405020304" pitchFamily="18" charset="0"/>
              </a:rPr>
              <a:t>. Organisations can use energy management systems, smart thermostats, and automatic lighting systems to enhance the usage of energy and reduce the carbon emission levels. Through IoT, waste management systems can also be implemented for efficient waste reduction.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Improve Big Data Analytics:</a:t>
            </a:r>
            <a:r>
              <a:rPr lang="en-GB" sz="1800" dirty="0">
                <a:effectLst/>
                <a:latin typeface="Times New Roman" panose="02020603050405020304" pitchFamily="18" charset="0"/>
                <a:ea typeface="Times New Roman" panose="02020603050405020304" pitchFamily="18" charset="0"/>
              </a:rPr>
              <a:t> Big data analytics is one of the powerful tools that offer precise under-standings of the markets, guests, and operations. To tap into this, hotels should look to acquire data analytical tools compatible with other systems in the establishment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(Hao, 2021)</a:t>
            </a:r>
            <a:r>
              <a:rPr lang="en-GB" sz="1800" dirty="0">
                <a:effectLst/>
                <a:latin typeface="Times New Roman" panose="02020603050405020304" pitchFamily="18" charset="0"/>
                <a:ea typeface="Times New Roman" panose="02020603050405020304" pitchFamily="18" charset="0"/>
              </a:rPr>
              <a:t>. With the help of the data collected from different sources hotels can draw some conclusions concerning prices, advertising, and services. </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41574657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Optimising guest’s experience has become the customer focus in the hospitality and hotel industry in the modern society due to the advancement in technology. The use of AI and automation remains instrumental in the processes, such as chatbots that offer improved support to the clients together with the use of automated check-in technologies. The use of technology is underlined by the benefits of an individual’s approach to guests due to AI technologies and the economic effects of dynamic pricing. As a result of the analysis produced by applying the PESTEL analytical framework, it can be witnessed that the integration of technology is much more complex than it appears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(Mustafa, 2022)</a:t>
            </a:r>
            <a:r>
              <a:rPr lang="en-GB" sz="1800" dirty="0">
                <a:effectLst/>
                <a:latin typeface="Times New Roman" panose="02020603050405020304" pitchFamily="18" charset="0"/>
                <a:ea typeface="Times New Roman" panose="02020603050405020304" pitchFamily="18" charset="0"/>
              </a:rPr>
              <a:t>. Technological integration is, therefore, created by data protection regulations and supportive government policies from the political aspect. Technologically, it decreases organisations’ expenses, and increases the market base. Socially it is in line with the current growing demand for individual and interactive services. These technologies include, IoT, blockchain, and AI which transform the manner in which hotels are run. Environmentally, green technologies assist the industry in decreasing on the amount of carbon emissions. Learned, data protection and cybersecurity laws for secure operation are mandatory. Future policy and management strategies should focus on several key areas. Creating the environments that foster technological progress, increasing digital security and data privacy, improving guest experience employing the AI and machine learning, advancing sustainability with green technologies, developing staff’s competencies and skills, and making data-driven decisions owing to big data analysis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(Perinotto et al., 2022)</a:t>
            </a:r>
            <a:r>
              <a:rPr lang="en-GB" sz="1800" dirty="0">
                <a:effectLst/>
                <a:latin typeface="Times New Roman" panose="02020603050405020304" pitchFamily="18" charset="0"/>
                <a:ea typeface="Times New Roman" panose="02020603050405020304" pitchFamily="18" charset="0"/>
              </a:rPr>
              <a:t>. It gives out effective recommendations that the hospitality industry needs to follow that would steer the way towards development and change amidst the speedy advancement in technology. Incorporation of technology is always a key to sustaining growth and keep up with different demands of the modern client stream in a world that is rapidly going digital.</a:t>
            </a:r>
            <a:endParaRPr lang="en-US" dirty="0"/>
          </a:p>
        </p:txBody>
      </p:sp>
    </p:spTree>
    <p:extLst>
      <p:ext uri="{BB962C8B-B14F-4D97-AF65-F5344CB8AC3E}">
        <p14:creationId xmlns:p14="http://schemas.microsoft.com/office/powerpoint/2010/main" val="2220554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7544483" y="657775"/>
            <a:ext cx="1299300" cy="432900"/>
          </a:xfrm>
          <a:prstGeom prst="triangle">
            <a:avLst>
              <a:gd name="adj" fmla="val 3242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11" name="Google Shape;11;p2"/>
          <p:cNvGrpSpPr/>
          <p:nvPr/>
        </p:nvGrpSpPr>
        <p:grpSpPr>
          <a:xfrm>
            <a:off x="0" y="-7088"/>
            <a:ext cx="8661398" cy="5150588"/>
            <a:chOff x="0" y="-7088"/>
            <a:chExt cx="8661398" cy="5150588"/>
          </a:xfrm>
        </p:grpSpPr>
        <p:sp>
          <p:nvSpPr>
            <p:cNvPr id="12" name="Google Shape;12;p2"/>
            <p:cNvSpPr/>
            <p:nvPr/>
          </p:nvSpPr>
          <p:spPr>
            <a:xfrm>
              <a:off x="0" y="0"/>
              <a:ext cx="35250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3517898" y="-7088"/>
              <a:ext cx="5143500" cy="5143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14" name="Google Shape;14;p2"/>
          <p:cNvGrpSpPr/>
          <p:nvPr/>
        </p:nvGrpSpPr>
        <p:grpSpPr>
          <a:xfrm rot="10800000" flipH="1">
            <a:off x="1" y="1090763"/>
            <a:ext cx="8847502" cy="2961975"/>
            <a:chOff x="-8178042" y="-4493254"/>
            <a:chExt cx="19483598" cy="6522736"/>
          </a:xfrm>
        </p:grpSpPr>
        <p:sp>
          <p:nvSpPr>
            <p:cNvPr id="15" name="Google Shape;15;p2"/>
            <p:cNvSpPr/>
            <p:nvPr/>
          </p:nvSpPr>
          <p:spPr>
            <a:xfrm>
              <a:off x="-8178042" y="-4493118"/>
              <a:ext cx="12968400" cy="6522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16" name="Google Shape;16;p2"/>
            <p:cNvSpPr/>
            <p:nvPr/>
          </p:nvSpPr>
          <p:spPr>
            <a:xfrm>
              <a:off x="4782955" y="-4493254"/>
              <a:ext cx="6522600" cy="6522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17" name="Google Shape;17;p2"/>
          <p:cNvGrpSpPr/>
          <p:nvPr/>
        </p:nvGrpSpPr>
        <p:grpSpPr>
          <a:xfrm>
            <a:off x="3677236" y="4278349"/>
            <a:ext cx="5480829" cy="432996"/>
            <a:chOff x="5582265" y="4646738"/>
            <a:chExt cx="5480829" cy="432996"/>
          </a:xfrm>
        </p:grpSpPr>
        <p:sp>
          <p:nvSpPr>
            <p:cNvPr id="18" name="Google Shape;18;p2"/>
            <p:cNvSpPr/>
            <p:nvPr/>
          </p:nvSpPr>
          <p:spPr>
            <a:xfrm rot="10800000">
              <a:off x="5582265"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 name="Google Shape;19;p2"/>
            <p:cNvGrpSpPr/>
            <p:nvPr/>
          </p:nvGrpSpPr>
          <p:grpSpPr>
            <a:xfrm flipH="1">
              <a:off x="5585232" y="4646738"/>
              <a:ext cx="5477861" cy="304551"/>
              <a:chOff x="-24158748" y="330075"/>
              <a:chExt cx="30568423" cy="1699506"/>
            </a:xfrm>
          </p:grpSpPr>
          <p:sp>
            <p:nvSpPr>
              <p:cNvPr id="20" name="Google Shape;20;p2"/>
              <p:cNvSpPr/>
              <p:nvPr/>
            </p:nvSpPr>
            <p:spPr>
              <a:xfrm>
                <a:off x="-24158748" y="330081"/>
                <a:ext cx="28908000" cy="1699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710175"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2" name="Google Shape;22;p2"/>
          <p:cNvSpPr txBox="1">
            <a:spLocks noGrp="1"/>
          </p:cNvSpPr>
          <p:nvPr>
            <p:ph type="ctrTitle"/>
          </p:nvPr>
        </p:nvSpPr>
        <p:spPr>
          <a:xfrm>
            <a:off x="685800" y="1090750"/>
            <a:ext cx="5367900" cy="29619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61"/>
        <p:cNvGrpSpPr/>
        <p:nvPr/>
      </p:nvGrpSpPr>
      <p:grpSpPr>
        <a:xfrm>
          <a:off x="0" y="0"/>
          <a:ext cx="0" cy="0"/>
          <a:chOff x="0" y="0"/>
          <a:chExt cx="0" cy="0"/>
        </a:xfrm>
      </p:grpSpPr>
      <p:grpSp>
        <p:nvGrpSpPr>
          <p:cNvPr id="62" name="Google Shape;62;p5"/>
          <p:cNvGrpSpPr/>
          <p:nvPr/>
        </p:nvGrpSpPr>
        <p:grpSpPr>
          <a:xfrm>
            <a:off x="6946842" y="4472723"/>
            <a:ext cx="2202830" cy="670795"/>
            <a:chOff x="5575242" y="4472723"/>
            <a:chExt cx="2202830" cy="670795"/>
          </a:xfrm>
        </p:grpSpPr>
        <p:sp>
          <p:nvSpPr>
            <p:cNvPr id="63" name="Google Shape;63;p5"/>
            <p:cNvSpPr/>
            <p:nvPr/>
          </p:nvSpPr>
          <p:spPr>
            <a:xfrm rot="10800000">
              <a:off x="5575242"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4" name="Google Shape;64;p5"/>
            <p:cNvGrpSpPr/>
            <p:nvPr/>
          </p:nvGrpSpPr>
          <p:grpSpPr>
            <a:xfrm flipH="1">
              <a:off x="5734850" y="4472723"/>
              <a:ext cx="2040837" cy="670795"/>
              <a:chOff x="1297954" y="330075"/>
              <a:chExt cx="5169293" cy="1699506"/>
            </a:xfrm>
          </p:grpSpPr>
          <p:sp>
            <p:nvSpPr>
              <p:cNvPr id="65" name="Google Shape;65;p5"/>
              <p:cNvSpPr/>
              <p:nvPr/>
            </p:nvSpPr>
            <p:spPr>
              <a:xfrm>
                <a:off x="1297954" y="330081"/>
                <a:ext cx="34767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p:nvPr/>
            </p:nvSpPr>
            <p:spPr>
              <a:xfrm>
                <a:off x="4767747"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p5"/>
            <p:cNvGrpSpPr/>
            <p:nvPr/>
          </p:nvGrpSpPr>
          <p:grpSpPr>
            <a:xfrm flipH="1">
              <a:off x="5578209" y="4646738"/>
              <a:ext cx="2199863" cy="304563"/>
              <a:chOff x="-5827153" y="330075"/>
              <a:chExt cx="12276019" cy="1699569"/>
            </a:xfrm>
          </p:grpSpPr>
          <p:sp>
            <p:nvSpPr>
              <p:cNvPr id="68" name="Google Shape;68;p5"/>
              <p:cNvSpPr/>
              <p:nvPr/>
            </p:nvSpPr>
            <p:spPr>
              <a:xfrm>
                <a:off x="-5827153" y="330144"/>
                <a:ext cx="10612200" cy="1699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5"/>
              <p:cNvSpPr/>
              <p:nvPr/>
            </p:nvSpPr>
            <p:spPr>
              <a:xfrm>
                <a:off x="4749366"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0" name="Google Shape;70;p5"/>
          <p:cNvGrpSpPr/>
          <p:nvPr/>
        </p:nvGrpSpPr>
        <p:grpSpPr>
          <a:xfrm>
            <a:off x="-4" y="40"/>
            <a:ext cx="7072430" cy="1327315"/>
            <a:chOff x="-4" y="40"/>
            <a:chExt cx="7072430" cy="1327315"/>
          </a:xfrm>
        </p:grpSpPr>
        <p:sp>
          <p:nvSpPr>
            <p:cNvPr id="71" name="Google Shape;71;p5"/>
            <p:cNvSpPr/>
            <p:nvPr/>
          </p:nvSpPr>
          <p:spPr>
            <a:xfrm>
              <a:off x="6292649" y="126425"/>
              <a:ext cx="779700" cy="259800"/>
            </a:xfrm>
            <a:prstGeom prst="triangle">
              <a:avLst>
                <a:gd name="adj" fmla="val 3242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72" name="Google Shape;72;p5"/>
            <p:cNvGrpSpPr/>
            <p:nvPr/>
          </p:nvGrpSpPr>
          <p:grpSpPr>
            <a:xfrm rot="10800000" flipH="1">
              <a:off x="3" y="40"/>
              <a:ext cx="6756168" cy="1327315"/>
              <a:chOff x="-2168138" y="330075"/>
              <a:chExt cx="8650663" cy="1699506"/>
            </a:xfrm>
          </p:grpSpPr>
          <p:sp>
            <p:nvSpPr>
              <p:cNvPr id="73" name="Google Shape;73;p5"/>
              <p:cNvSpPr/>
              <p:nvPr/>
            </p:nvSpPr>
            <p:spPr>
              <a:xfrm>
                <a:off x="-2168138" y="330081"/>
                <a:ext cx="69582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74" name="Google Shape;74;p5"/>
              <p:cNvSpPr/>
              <p:nvPr/>
            </p:nvSpPr>
            <p:spPr>
              <a:xfrm>
                <a:off x="4783025"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75" name="Google Shape;75;p5"/>
            <p:cNvGrpSpPr/>
            <p:nvPr/>
          </p:nvGrpSpPr>
          <p:grpSpPr>
            <a:xfrm rot="10800000" flipH="1">
              <a:off x="-4" y="381007"/>
              <a:ext cx="7072430" cy="771744"/>
              <a:chOff x="-9092084" y="330075"/>
              <a:chExt cx="15574609" cy="1699501"/>
            </a:xfrm>
          </p:grpSpPr>
          <p:sp>
            <p:nvSpPr>
              <p:cNvPr id="76" name="Google Shape;76;p5"/>
              <p:cNvSpPr/>
              <p:nvPr/>
            </p:nvSpPr>
            <p:spPr>
              <a:xfrm>
                <a:off x="-9092084" y="330076"/>
                <a:ext cx="13882200" cy="1699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77" name="Google Shape;77;p5"/>
              <p:cNvSpPr/>
              <p:nvPr/>
            </p:nvSpPr>
            <p:spPr>
              <a:xfrm>
                <a:off x="4783025" y="330075"/>
                <a:ext cx="1699500" cy="16995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sp>
        <p:nvSpPr>
          <p:cNvPr id="78" name="Google Shape;78;p5"/>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79" name="Google Shape;79;p5"/>
          <p:cNvSpPr txBox="1">
            <a:spLocks noGrp="1"/>
          </p:cNvSpPr>
          <p:nvPr>
            <p:ph type="body" idx="1"/>
          </p:nvPr>
        </p:nvSpPr>
        <p:spPr>
          <a:xfrm>
            <a:off x="814275" y="1327350"/>
            <a:ext cx="6132600" cy="3145500"/>
          </a:xfrm>
          <a:prstGeom prst="rect">
            <a:avLst/>
          </a:prstGeom>
        </p:spPr>
        <p:txBody>
          <a:bodyPr spcFirstLastPara="1" wrap="square" lIns="91425" tIns="91425" rIns="91425" bIns="91425" anchor="ctr" anchorCtr="0">
            <a:noAutofit/>
          </a:bodyPr>
          <a:lstStyle>
            <a:lvl1pPr marL="457200" lvl="0" indent="-381000">
              <a:spcBef>
                <a:spcPts val="600"/>
              </a:spcBef>
              <a:spcAft>
                <a:spcPts val="0"/>
              </a:spcAft>
              <a:buSzPts val="2400"/>
              <a:buChar char="▰"/>
              <a:defRPr/>
            </a:lvl1pPr>
            <a:lvl2pPr marL="914400" lvl="1" indent="-381000">
              <a:spcBef>
                <a:spcPts val="1000"/>
              </a:spcBef>
              <a:spcAft>
                <a:spcPts val="0"/>
              </a:spcAft>
              <a:buSzPts val="2400"/>
              <a:buChar char="▻"/>
              <a:defRPr/>
            </a:lvl2pPr>
            <a:lvl3pPr marL="1371600" lvl="2" indent="-381000">
              <a:spcBef>
                <a:spcPts val="1000"/>
              </a:spcBef>
              <a:spcAft>
                <a:spcPts val="0"/>
              </a:spcAft>
              <a:buSzPts val="2400"/>
              <a:buChar char="▻"/>
              <a:defRPr/>
            </a:lvl3pPr>
            <a:lvl4pPr marL="1828800" lvl="3" indent="-381000">
              <a:spcBef>
                <a:spcPts val="1000"/>
              </a:spcBef>
              <a:spcAft>
                <a:spcPts val="0"/>
              </a:spcAft>
              <a:buSzPts val="2400"/>
              <a:buChar char="▻"/>
              <a:defRPr/>
            </a:lvl4pPr>
            <a:lvl5pPr marL="2286000" lvl="4" indent="-381000">
              <a:spcBef>
                <a:spcPts val="1000"/>
              </a:spcBef>
              <a:spcAft>
                <a:spcPts val="0"/>
              </a:spcAft>
              <a:buSzPts val="2400"/>
              <a:buChar char="▻"/>
              <a:defRPr/>
            </a:lvl5pPr>
            <a:lvl6pPr marL="2743200" lvl="5" indent="-381000">
              <a:spcBef>
                <a:spcPts val="1000"/>
              </a:spcBef>
              <a:spcAft>
                <a:spcPts val="0"/>
              </a:spcAft>
              <a:buSzPts val="2400"/>
              <a:buChar char="▻"/>
              <a:defRPr/>
            </a:lvl6pPr>
            <a:lvl7pPr marL="3200400" lvl="6" indent="-381000">
              <a:spcBef>
                <a:spcPts val="1000"/>
              </a:spcBef>
              <a:spcAft>
                <a:spcPts val="0"/>
              </a:spcAft>
              <a:buSzPts val="2400"/>
              <a:buChar char="▻"/>
              <a:defRPr/>
            </a:lvl7pPr>
            <a:lvl8pPr marL="3657600" lvl="7" indent="-381000">
              <a:spcBef>
                <a:spcPts val="1000"/>
              </a:spcBef>
              <a:spcAft>
                <a:spcPts val="0"/>
              </a:spcAft>
              <a:buSzPts val="2400"/>
              <a:buChar char="▻"/>
              <a:defRPr/>
            </a:lvl8pPr>
            <a:lvl9pPr marL="4114800" lvl="8" indent="-381000">
              <a:spcBef>
                <a:spcPts val="1000"/>
              </a:spcBef>
              <a:spcAft>
                <a:spcPts val="1000"/>
              </a:spcAft>
              <a:buSzPts val="2400"/>
              <a:buChar char="▻"/>
              <a:defRPr/>
            </a:lvl9pPr>
          </a:lstStyle>
          <a:p>
            <a:endParaRPr/>
          </a:p>
        </p:txBody>
      </p:sp>
      <p:sp>
        <p:nvSpPr>
          <p:cNvPr id="80" name="Google Shape;80;p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14275" y="392575"/>
            <a:ext cx="5258400" cy="7662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1pPr>
            <a:lvl2pPr lvl="1">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2pPr>
            <a:lvl3pPr lvl="2">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3pPr>
            <a:lvl4pPr lvl="3">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4pPr>
            <a:lvl5pPr lvl="4">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5pPr>
            <a:lvl6pPr lvl="5">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6pPr>
            <a:lvl7pPr lvl="6">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7pPr>
            <a:lvl8pPr lvl="7">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8pPr>
            <a:lvl9pPr lvl="8">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9pPr>
          </a:lstStyle>
          <a:p>
            <a:endParaRPr/>
          </a:p>
        </p:txBody>
      </p:sp>
      <p:sp>
        <p:nvSpPr>
          <p:cNvPr id="7" name="Google Shape;7;p1"/>
          <p:cNvSpPr txBox="1">
            <a:spLocks noGrp="1"/>
          </p:cNvSpPr>
          <p:nvPr>
            <p:ph type="body" idx="1"/>
          </p:nvPr>
        </p:nvSpPr>
        <p:spPr>
          <a:xfrm>
            <a:off x="814275" y="1327350"/>
            <a:ext cx="6132600" cy="3145500"/>
          </a:xfrm>
          <a:prstGeom prst="rect">
            <a:avLst/>
          </a:prstGeom>
          <a:noFill/>
          <a:ln>
            <a:noFill/>
          </a:ln>
        </p:spPr>
        <p:txBody>
          <a:bodyPr spcFirstLastPara="1" wrap="square" lIns="91425" tIns="91425" rIns="91425" bIns="91425" anchor="ctr" anchorCtr="0">
            <a:noAutofit/>
          </a:bodyPr>
          <a:lstStyle>
            <a:lvl1pPr marL="457200" lvl="0" indent="-381000">
              <a:spcBef>
                <a:spcPts val="6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1pPr>
            <a:lvl2pPr marL="914400" lvl="1"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2pPr>
            <a:lvl3pPr marL="1371600" lvl="2"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3pPr>
            <a:lvl4pPr marL="1828800" lvl="3"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4pPr>
            <a:lvl5pPr marL="2286000" lvl="4"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5pPr>
            <a:lvl6pPr marL="2743200" lvl="5"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6pPr>
            <a:lvl7pPr marL="3200400" lvl="6"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7pPr>
            <a:lvl8pPr marL="3657600" lvl="7"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8pPr>
            <a:lvl9pPr marL="4114800" lvl="8" indent="-381000">
              <a:spcBef>
                <a:spcPts val="1000"/>
              </a:spcBef>
              <a:spcAft>
                <a:spcPts val="100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9pPr>
          </a:lstStyle>
          <a:p>
            <a:endParaRPr/>
          </a:p>
        </p:txBody>
      </p:sp>
      <p:sp>
        <p:nvSpPr>
          <p:cNvPr id="8" name="Google Shape;8;p1"/>
          <p:cNvSpPr txBox="1">
            <a:spLocks noGrp="1"/>
          </p:cNvSpPr>
          <p:nvPr>
            <p:ph type="sldNum" idx="12"/>
          </p:nvPr>
        </p:nvSpPr>
        <p:spPr>
          <a:xfrm>
            <a:off x="7618000" y="4636500"/>
            <a:ext cx="1487400" cy="315600"/>
          </a:xfrm>
          <a:prstGeom prst="rect">
            <a:avLst/>
          </a:prstGeom>
          <a:noFill/>
          <a:ln>
            <a:noFill/>
          </a:ln>
        </p:spPr>
        <p:txBody>
          <a:bodyPr spcFirstLastPara="1" wrap="square" lIns="91425" tIns="91425" rIns="91425" bIns="91425" anchor="ctr" anchorCtr="0">
            <a:noAutofit/>
          </a:bodyPr>
          <a:lstStyle>
            <a:lvl1pPr lvl="0" algn="r">
              <a:buNone/>
              <a:defRPr sz="1200" b="1">
                <a:solidFill>
                  <a:schemeClr val="lt1"/>
                </a:solidFill>
                <a:latin typeface="Roboto Condensed"/>
                <a:ea typeface="Roboto Condensed"/>
                <a:cs typeface="Roboto Condensed"/>
                <a:sym typeface="Roboto Condensed"/>
              </a:defRPr>
            </a:lvl1pPr>
            <a:lvl2pPr lvl="1" algn="r">
              <a:buNone/>
              <a:defRPr sz="1200" b="1">
                <a:solidFill>
                  <a:schemeClr val="lt1"/>
                </a:solidFill>
                <a:latin typeface="Roboto Condensed"/>
                <a:ea typeface="Roboto Condensed"/>
                <a:cs typeface="Roboto Condensed"/>
                <a:sym typeface="Roboto Condensed"/>
              </a:defRPr>
            </a:lvl2pPr>
            <a:lvl3pPr lvl="2" algn="r">
              <a:buNone/>
              <a:defRPr sz="1200" b="1">
                <a:solidFill>
                  <a:schemeClr val="lt1"/>
                </a:solidFill>
                <a:latin typeface="Roboto Condensed"/>
                <a:ea typeface="Roboto Condensed"/>
                <a:cs typeface="Roboto Condensed"/>
                <a:sym typeface="Roboto Condensed"/>
              </a:defRPr>
            </a:lvl3pPr>
            <a:lvl4pPr lvl="3" algn="r">
              <a:buNone/>
              <a:defRPr sz="1200" b="1">
                <a:solidFill>
                  <a:schemeClr val="lt1"/>
                </a:solidFill>
                <a:latin typeface="Roboto Condensed"/>
                <a:ea typeface="Roboto Condensed"/>
                <a:cs typeface="Roboto Condensed"/>
                <a:sym typeface="Roboto Condensed"/>
              </a:defRPr>
            </a:lvl4pPr>
            <a:lvl5pPr lvl="4" algn="r">
              <a:buNone/>
              <a:defRPr sz="1200" b="1">
                <a:solidFill>
                  <a:schemeClr val="lt1"/>
                </a:solidFill>
                <a:latin typeface="Roboto Condensed"/>
                <a:ea typeface="Roboto Condensed"/>
                <a:cs typeface="Roboto Condensed"/>
                <a:sym typeface="Roboto Condensed"/>
              </a:defRPr>
            </a:lvl5pPr>
            <a:lvl6pPr lvl="5" algn="r">
              <a:buNone/>
              <a:defRPr sz="1200" b="1">
                <a:solidFill>
                  <a:schemeClr val="lt1"/>
                </a:solidFill>
                <a:latin typeface="Roboto Condensed"/>
                <a:ea typeface="Roboto Condensed"/>
                <a:cs typeface="Roboto Condensed"/>
                <a:sym typeface="Roboto Condensed"/>
              </a:defRPr>
            </a:lvl6pPr>
            <a:lvl7pPr lvl="6" algn="r">
              <a:buNone/>
              <a:defRPr sz="1200" b="1">
                <a:solidFill>
                  <a:schemeClr val="lt1"/>
                </a:solidFill>
                <a:latin typeface="Roboto Condensed"/>
                <a:ea typeface="Roboto Condensed"/>
                <a:cs typeface="Roboto Condensed"/>
                <a:sym typeface="Roboto Condensed"/>
              </a:defRPr>
            </a:lvl7pPr>
            <a:lvl8pPr lvl="7" algn="r">
              <a:buNone/>
              <a:defRPr sz="1200" b="1">
                <a:solidFill>
                  <a:schemeClr val="lt1"/>
                </a:solidFill>
                <a:latin typeface="Roboto Condensed"/>
                <a:ea typeface="Roboto Condensed"/>
                <a:cs typeface="Roboto Condensed"/>
                <a:sym typeface="Roboto Condensed"/>
              </a:defRPr>
            </a:lvl8pPr>
            <a:lvl9pPr lvl="8" algn="r">
              <a:buNone/>
              <a:defRPr sz="1200" b="1">
                <a:solidFill>
                  <a:schemeClr val="lt1"/>
                </a:solidFill>
                <a:latin typeface="Roboto Condensed"/>
                <a:ea typeface="Roboto Condensed"/>
                <a:cs typeface="Roboto Condensed"/>
                <a:sym typeface="Roboto Condensed"/>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_Toc173920051"/><Relationship Id="rId7" Type="http://schemas.openxmlformats.org/officeDocument/2006/relationships/hyperlink" Target="#_Toc173920055"/><Relationship Id="rId2" Type="http://schemas.openxmlformats.org/officeDocument/2006/relationships/hyperlink" Target="#_Toc173920050"/><Relationship Id="rId1" Type="http://schemas.openxmlformats.org/officeDocument/2006/relationships/slideLayout" Target="../slideLayouts/slideLayout2.xml"/><Relationship Id="rId6" Type="http://schemas.openxmlformats.org/officeDocument/2006/relationships/hyperlink" Target="#_Toc173920054"/><Relationship Id="rId5" Type="http://schemas.openxmlformats.org/officeDocument/2006/relationships/hyperlink" Target="#_Toc173920053"/><Relationship Id="rId4" Type="http://schemas.openxmlformats.org/officeDocument/2006/relationships/hyperlink" Target="#_Toc173920052"/></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1"/>
          <p:cNvSpPr txBox="1">
            <a:spLocks noGrp="1"/>
          </p:cNvSpPr>
          <p:nvPr>
            <p:ph type="ctrTitle"/>
          </p:nvPr>
        </p:nvSpPr>
        <p:spPr>
          <a:xfrm>
            <a:off x="0" y="1090750"/>
            <a:ext cx="6053700" cy="2961900"/>
          </a:xfrm>
          <a:prstGeom prst="rect">
            <a:avLst/>
          </a:prstGeom>
        </p:spPr>
        <p:txBody>
          <a:bodyPr spcFirstLastPara="1" wrap="square" lIns="91425" tIns="91425" rIns="91425" bIns="91425" anchor="ctr" anchorCtr="0">
            <a:noAutofit/>
          </a:bodyPr>
          <a:lstStyle/>
          <a:p>
            <a:pPr algn="ctr">
              <a:lnSpc>
                <a:spcPct val="150000"/>
              </a:lnSpc>
            </a:pPr>
            <a:r>
              <a:rPr lang="en-GB" sz="2800" b="1" dirty="0">
                <a:solidFill>
                  <a:schemeClr val="bg1"/>
                </a:solidFill>
                <a:effectLst/>
                <a:latin typeface="Roboto Condensed" panose="02000000000000000000" pitchFamily="2" charset="0"/>
                <a:ea typeface="Roboto Condensed" panose="02000000000000000000" pitchFamily="2" charset="0"/>
                <a:cs typeface="Roboto Condensed" panose="02000000000000000000" pitchFamily="2" charset="0"/>
              </a:rPr>
              <a:t>Presentation on </a:t>
            </a:r>
            <a:br>
              <a:rPr lang="en-GB" sz="2800" b="1" dirty="0">
                <a:solidFill>
                  <a:schemeClr val="bg1"/>
                </a:solidFill>
                <a:effectLst/>
                <a:latin typeface="Roboto Condensed" panose="02000000000000000000" pitchFamily="2" charset="0"/>
                <a:ea typeface="Roboto Condensed" panose="02000000000000000000" pitchFamily="2" charset="0"/>
                <a:cs typeface="Roboto Condensed" panose="02000000000000000000" pitchFamily="2" charset="0"/>
              </a:rPr>
            </a:br>
            <a:r>
              <a:rPr lang="en-GB" sz="2800" b="1" dirty="0">
                <a:effectLst/>
                <a:latin typeface="Roboto Condensed" panose="02000000000000000000" pitchFamily="2" charset="0"/>
                <a:ea typeface="Roboto Condensed" panose="02000000000000000000" pitchFamily="2" charset="0"/>
                <a:cs typeface="Roboto Condensed" panose="02000000000000000000" pitchFamily="2" charset="0"/>
              </a:rPr>
              <a:t>Contemporary Themes in the Hotel and Hospitality Sector</a:t>
            </a:r>
            <a:br>
              <a:rPr lang="en-US" sz="2800" dirty="0">
                <a:effectLst/>
                <a:latin typeface="Roboto Condensed" panose="02000000000000000000" pitchFamily="2" charset="0"/>
                <a:ea typeface="Roboto Condensed" panose="02000000000000000000" pitchFamily="2" charset="0"/>
                <a:cs typeface="Roboto Condensed" panose="02000000000000000000" pitchFamily="2" charset="0"/>
              </a:rPr>
            </a:br>
            <a:endParaRPr lang="en-US" sz="2800" dirty="0">
              <a:solidFill>
                <a:schemeClr val="bg1"/>
              </a:solidFill>
              <a:effectLst/>
              <a:latin typeface="Roboto Condensed" panose="02000000000000000000" pitchFamily="2" charset="0"/>
              <a:ea typeface="Roboto Condensed" panose="02000000000000000000" pitchFamily="2" charset="0"/>
              <a:cs typeface="Roboto Condensed" panose="02000000000000000000" pitchFamily="2"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F62F3-CE7C-9316-3D60-2E4E833F1E33}"/>
              </a:ext>
            </a:extLst>
          </p:cNvPr>
          <p:cNvSpPr>
            <a:spLocks noGrp="1"/>
          </p:cNvSpPr>
          <p:nvPr>
            <p:ph type="title"/>
          </p:nvPr>
        </p:nvSpPr>
        <p:spPr/>
        <p:txBody>
          <a:bodyPr/>
          <a:lstStyle/>
          <a:p>
            <a:r>
              <a:rPr lang="en-US" dirty="0"/>
              <a:t>Table of Contents</a:t>
            </a:r>
          </a:p>
        </p:txBody>
      </p:sp>
      <p:sp>
        <p:nvSpPr>
          <p:cNvPr id="4" name="Slide Number Placeholder 3">
            <a:extLst>
              <a:ext uri="{FF2B5EF4-FFF2-40B4-BE49-F238E27FC236}">
                <a16:creationId xmlns:a16="http://schemas.microsoft.com/office/drawing/2014/main" id="{0B394134-E674-F0F4-5C4A-9005DB30250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2</a:t>
            </a:fld>
            <a:endParaRPr lang="en"/>
          </a:p>
        </p:txBody>
      </p:sp>
      <p:sp>
        <p:nvSpPr>
          <p:cNvPr id="5" name="Rectangle 1">
            <a:extLst>
              <a:ext uri="{FF2B5EF4-FFF2-40B4-BE49-F238E27FC236}">
                <a16:creationId xmlns:a16="http://schemas.microsoft.com/office/drawing/2014/main" id="{1E3A090C-3BD6-D187-4456-A72E1BDD1A6E}"/>
              </a:ext>
            </a:extLst>
          </p:cNvPr>
          <p:cNvSpPr>
            <a:spLocks noGrp="1" noChangeArrowheads="1"/>
          </p:cNvSpPr>
          <p:nvPr>
            <p:ph type="body" idx="1"/>
          </p:nvPr>
        </p:nvSpPr>
        <p:spPr bwMode="auto">
          <a:xfrm>
            <a:off x="469360" y="1944954"/>
            <a:ext cx="7762061"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937250"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937250"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937250"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937250"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937250"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937250"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937250"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2"/>
              </a:rPr>
              <a:t>Introduction</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3"/>
              </a:rPr>
              <a:t>Literature Overview</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4"/>
              </a:rPr>
              <a:t>Application of technology to the hotel and hospitality sector</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5"/>
              </a:rPr>
              <a:t>Evaluation of future policy and management options for technology</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6"/>
              </a:rPr>
              <a:t>Conclusion</a:t>
            </a:r>
            <a:endPar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7"/>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7"/>
              </a:rPr>
              <a:t>References</a:t>
            </a:r>
            <a:r>
              <a:rPr kumimoji="0" lang="en-US" altLang="en-US" sz="20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262382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3C590-D76A-9AFA-358B-BF70EF8E1925}"/>
              </a:ext>
            </a:extLst>
          </p:cNvPr>
          <p:cNvSpPr>
            <a:spLocks noGrp="1"/>
          </p:cNvSpPr>
          <p:nvPr>
            <p:ph type="title"/>
          </p:nvPr>
        </p:nvSpPr>
        <p:spPr/>
        <p:txBody>
          <a:bodyPr/>
          <a:lstStyle/>
          <a:p>
            <a:r>
              <a:rPr lang="en-US" dirty="0"/>
              <a:t>Introduction </a:t>
            </a:r>
          </a:p>
        </p:txBody>
      </p:sp>
      <p:sp>
        <p:nvSpPr>
          <p:cNvPr id="3" name="Text Placeholder 2">
            <a:extLst>
              <a:ext uri="{FF2B5EF4-FFF2-40B4-BE49-F238E27FC236}">
                <a16:creationId xmlns:a16="http://schemas.microsoft.com/office/drawing/2014/main" id="{F995C9BC-A831-4267-1541-BB818CCC08B6}"/>
              </a:ext>
            </a:extLst>
          </p:cNvPr>
          <p:cNvSpPr>
            <a:spLocks noGrp="1"/>
          </p:cNvSpPr>
          <p:nvPr>
            <p:ph type="body" idx="1"/>
          </p:nvPr>
        </p:nvSpPr>
        <p:spPr>
          <a:xfrm>
            <a:off x="186770" y="1420483"/>
            <a:ext cx="8424667" cy="3330442"/>
          </a:xfrm>
        </p:spPr>
        <p:txBody>
          <a:bodyPr/>
          <a:lstStyle/>
          <a:p>
            <a:pPr algn="just">
              <a:lnSpc>
                <a:spcPct val="150000"/>
              </a:lnSpc>
            </a:pPr>
            <a:r>
              <a:rPr lang="en-GB" sz="1600" dirty="0">
                <a:solidFill>
                  <a:schemeClr val="accent4">
                    <a:lumMod val="50000"/>
                  </a:schemeClr>
                </a:solidFill>
                <a:effectLst/>
                <a:latin typeface="Times New Roman" panose="02020603050405020304" pitchFamily="18" charset="0"/>
                <a:ea typeface="Times New Roman" panose="02020603050405020304" pitchFamily="18" charset="0"/>
              </a:rPr>
              <a:t>Technology is one of the decisive factors influencing the change of numerous sectors, including the hospitality and hotel industry. </a:t>
            </a:r>
          </a:p>
          <a:p>
            <a:pPr algn="just">
              <a:lnSpc>
                <a:spcPct val="150000"/>
              </a:lnSpc>
            </a:pPr>
            <a:r>
              <a:rPr lang="en-GB" sz="1600" dirty="0">
                <a:solidFill>
                  <a:schemeClr val="accent4">
                    <a:lumMod val="50000"/>
                  </a:schemeClr>
                </a:solidFill>
                <a:effectLst/>
                <a:latin typeface="Times New Roman" panose="02020603050405020304" pitchFamily="18" charset="0"/>
                <a:ea typeface="Times New Roman" panose="02020603050405020304" pitchFamily="18" charset="0"/>
              </a:rPr>
              <a:t>Smart devices or applications that enable individual control of rooms such as lighting, temperature and entertainment are now considered norms </a:t>
            </a:r>
            <a:r>
              <a:rPr lang="en-GB" sz="1600" dirty="0">
                <a:solidFill>
                  <a:schemeClr val="accent4">
                    <a:lumMod val="50000"/>
                  </a:schemeClr>
                </a:solidFill>
                <a:effectLst/>
                <a:highlight>
                  <a:srgbClr val="FFFFFF"/>
                </a:highlight>
                <a:latin typeface="Times New Roman" panose="02020603050405020304" pitchFamily="18" charset="0"/>
                <a:ea typeface="Times New Roman" panose="02020603050405020304" pitchFamily="18" charset="0"/>
              </a:rPr>
              <a:t>(Garbin Praničević et al., 2020)</a:t>
            </a:r>
            <a:r>
              <a:rPr lang="en-GB" sz="1600" dirty="0">
                <a:solidFill>
                  <a:schemeClr val="accent4">
                    <a:lumMod val="50000"/>
                  </a:schemeClr>
                </a:solidFill>
                <a:effectLst/>
                <a:latin typeface="Times New Roman" panose="02020603050405020304" pitchFamily="18" charset="0"/>
                <a:ea typeface="Times New Roman" panose="02020603050405020304" pitchFamily="18" charset="0"/>
              </a:rPr>
              <a:t>. </a:t>
            </a:r>
          </a:p>
          <a:p>
            <a:pPr algn="just">
              <a:lnSpc>
                <a:spcPct val="150000"/>
              </a:lnSpc>
            </a:pPr>
            <a:r>
              <a:rPr lang="en-GB" sz="1600" dirty="0">
                <a:solidFill>
                  <a:schemeClr val="accent4">
                    <a:lumMod val="50000"/>
                  </a:schemeClr>
                </a:solidFill>
                <a:effectLst/>
                <a:latin typeface="Times New Roman" panose="02020603050405020304" pitchFamily="18" charset="0"/>
                <a:ea typeface="Times New Roman" panose="02020603050405020304" pitchFamily="18" charset="0"/>
              </a:rPr>
              <a:t>The survey conducted to Oracle Hospitality in 2022 showed that 72% of hotel guests value the use of technology that would create their unique and consecutive experience. </a:t>
            </a:r>
          </a:p>
          <a:p>
            <a:pPr algn="just">
              <a:lnSpc>
                <a:spcPct val="150000"/>
              </a:lnSpc>
            </a:pPr>
            <a:r>
              <a:rPr lang="en-GB" sz="1600" dirty="0">
                <a:solidFill>
                  <a:schemeClr val="accent4">
                    <a:lumMod val="50000"/>
                  </a:schemeClr>
                </a:solidFill>
                <a:effectLst/>
                <a:latin typeface="Times New Roman" panose="02020603050405020304" pitchFamily="18" charset="0"/>
                <a:ea typeface="Times New Roman" panose="02020603050405020304" pitchFamily="18" charset="0"/>
              </a:rPr>
              <a:t>This demonstrates that the hospitality sector as a global sector is relatively enormous because it yielded about 440 billion pounds’ worth of revenue across the globe in 2021. </a:t>
            </a:r>
            <a:endParaRPr lang="en-US" sz="1600" dirty="0">
              <a:solidFill>
                <a:schemeClr val="accent4">
                  <a:lumMod val="50000"/>
                </a:schemeClr>
              </a:solidFill>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2C758B8F-EFE1-3547-011B-55DF388C529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a:t>
            </a:fld>
            <a:endParaRPr lang="en"/>
          </a:p>
        </p:txBody>
      </p:sp>
    </p:spTree>
    <p:extLst>
      <p:ext uri="{BB962C8B-B14F-4D97-AF65-F5344CB8AC3E}">
        <p14:creationId xmlns:p14="http://schemas.microsoft.com/office/powerpoint/2010/main" val="911825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FAC2-04EB-62F1-9E20-2EB2C948F99E}"/>
              </a:ext>
            </a:extLst>
          </p:cNvPr>
          <p:cNvSpPr>
            <a:spLocks noGrp="1"/>
          </p:cNvSpPr>
          <p:nvPr>
            <p:ph type="title"/>
          </p:nvPr>
        </p:nvSpPr>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Literature Overview</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82D5C865-9810-6116-9143-60409DA003D7}"/>
              </a:ext>
            </a:extLst>
          </p:cNvPr>
          <p:cNvSpPr>
            <a:spLocks noGrp="1"/>
          </p:cNvSpPr>
          <p:nvPr>
            <p:ph type="body" idx="1"/>
          </p:nvPr>
        </p:nvSpPr>
        <p:spPr>
          <a:xfrm>
            <a:off x="174075" y="1601187"/>
            <a:ext cx="6132600" cy="3390135"/>
          </a:xfrm>
        </p:spPr>
        <p:txBody>
          <a:bodyPr/>
          <a:lstStyle/>
          <a:p>
            <a:pPr marL="285750" marR="0" indent="-285750" algn="just">
              <a:spcBef>
                <a:spcPts val="0"/>
              </a:spcBef>
              <a:spcAft>
                <a:spcPts val="0"/>
              </a:spcAft>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A recently emerged area of investing in the hospitality and hotel industry in the field of technology is Artificial Intelligence (AI) and automation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Yorkulov</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et al., 2022)</a:t>
            </a:r>
            <a:r>
              <a:rPr lang="en-GB" sz="1800" dirty="0">
                <a:effectLst/>
                <a:latin typeface="Times New Roman" panose="02020603050405020304" pitchFamily="18" charset="0"/>
                <a:ea typeface="Times New Roman" panose="02020603050405020304" pitchFamily="18" charset="0"/>
              </a:rPr>
              <a:t>. </a:t>
            </a:r>
          </a:p>
          <a:p>
            <a:pPr marL="0" marR="0" indent="0" algn="just">
              <a:spcBef>
                <a:spcPts val="0"/>
              </a:spcBef>
              <a:spcAft>
                <a:spcPts val="0"/>
              </a:spcAft>
              <a:buNone/>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Ben Youssef and Zeqiri (2022) </a:t>
            </a:r>
            <a:r>
              <a:rPr lang="en-GB" sz="1800" dirty="0">
                <a:effectLst/>
                <a:latin typeface="Times New Roman" panose="02020603050405020304" pitchFamily="18" charset="0"/>
                <a:ea typeface="Times New Roman" panose="02020603050405020304" pitchFamily="18" charset="0"/>
              </a:rPr>
              <a:t>suggest that the use of conversational AI or chatbots enhances customer satisfaction.</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indent="-285750" algn="just">
              <a:spcBef>
                <a:spcPts val="0"/>
              </a:spcBef>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A report in 2021 by Deloitte noted that hotels that incorporated the use of AI, can easily personalise their services.</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CDC39933-32A6-C5C6-E83D-F83E00A430B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4</a:t>
            </a:fld>
            <a:endParaRPr lang="en"/>
          </a:p>
        </p:txBody>
      </p:sp>
      <p:pic>
        <p:nvPicPr>
          <p:cNvPr id="6" name="Picture 5">
            <a:extLst>
              <a:ext uri="{FF2B5EF4-FFF2-40B4-BE49-F238E27FC236}">
                <a16:creationId xmlns:a16="http://schemas.microsoft.com/office/drawing/2014/main" id="{B9E0FE06-D87D-63A0-165F-6FCDBEC5C853}"/>
              </a:ext>
            </a:extLst>
          </p:cNvPr>
          <p:cNvPicPr>
            <a:picLocks noChangeAspect="1"/>
          </p:cNvPicPr>
          <p:nvPr/>
        </p:nvPicPr>
        <p:blipFill>
          <a:blip r:embed="rId3"/>
          <a:stretch>
            <a:fillRect/>
          </a:stretch>
        </p:blipFill>
        <p:spPr>
          <a:xfrm>
            <a:off x="6306675" y="1601187"/>
            <a:ext cx="2826316" cy="2588975"/>
          </a:xfrm>
          <a:prstGeom prst="rect">
            <a:avLst/>
          </a:prstGeom>
        </p:spPr>
      </p:pic>
    </p:spTree>
    <p:extLst>
      <p:ext uri="{BB962C8B-B14F-4D97-AF65-F5344CB8AC3E}">
        <p14:creationId xmlns:p14="http://schemas.microsoft.com/office/powerpoint/2010/main" val="439668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FAC2-04EB-62F1-9E20-2EB2C948F99E}"/>
              </a:ext>
            </a:extLst>
          </p:cNvPr>
          <p:cNvSpPr>
            <a:spLocks noGrp="1"/>
          </p:cNvSpPr>
          <p:nvPr>
            <p:ph type="title"/>
          </p:nvPr>
        </p:nvSpPr>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Literature Overview</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82D5C865-9810-6116-9143-60409DA003D7}"/>
              </a:ext>
            </a:extLst>
          </p:cNvPr>
          <p:cNvSpPr>
            <a:spLocks noGrp="1"/>
          </p:cNvSpPr>
          <p:nvPr>
            <p:ph type="body" idx="1"/>
          </p:nvPr>
        </p:nvSpPr>
        <p:spPr>
          <a:xfrm>
            <a:off x="174075" y="953337"/>
            <a:ext cx="6132600" cy="4178169"/>
          </a:xfrm>
        </p:spPr>
        <p:txBody>
          <a:bodyPr/>
          <a:lstStyle/>
          <a:p>
            <a:pPr marL="285750" indent="-285750" algn="just">
              <a:spcBef>
                <a:spcPts val="0"/>
              </a:spcBef>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indent="-285750" algn="just">
              <a:spcBef>
                <a:spcPts val="0"/>
              </a:spcBef>
              <a:buFont typeface="Wingdings" panose="05000000000000000000" pitchFamily="2" charset="2"/>
              <a:buChar char="ü"/>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Mambetova et al. (2021)</a:t>
            </a:r>
            <a:r>
              <a:rPr lang="en-GB" sz="1800" dirty="0">
                <a:effectLst/>
                <a:latin typeface="Times New Roman" panose="02020603050405020304" pitchFamily="18" charset="0"/>
                <a:ea typeface="Times New Roman" panose="02020603050405020304" pitchFamily="18" charset="0"/>
              </a:rPr>
              <a:t> noted that automating several processes improves clients’ flow and decreases human mistakes.</a:t>
            </a:r>
          </a:p>
          <a:p>
            <a:pPr marL="285750" indent="-285750" algn="just">
              <a:spcBef>
                <a:spcPts val="0"/>
              </a:spcBef>
              <a:buFont typeface="Wingdings" panose="05000000000000000000" pitchFamily="2" charset="2"/>
              <a:buChar char="ü"/>
            </a:pPr>
            <a:endParaRPr lang="en-GB" sz="1800" dirty="0">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Ruel and Njoku (2021)</a:t>
            </a:r>
            <a:r>
              <a:rPr lang="en-GB" sz="1800" dirty="0">
                <a:effectLst/>
                <a:latin typeface="Times New Roman" panose="02020603050405020304" pitchFamily="18" charset="0"/>
                <a:ea typeface="Times New Roman" panose="02020603050405020304" pitchFamily="18" charset="0"/>
              </a:rPr>
              <a:t> suggested that the application of these technologies can cut the operating expenses by 20%.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Thakur (2022)</a:t>
            </a:r>
            <a:r>
              <a:rPr lang="en-GB" sz="1800" dirty="0">
                <a:effectLst/>
                <a:latin typeface="Times New Roman" panose="02020603050405020304" pitchFamily="18" charset="0"/>
                <a:ea typeface="Times New Roman" panose="02020603050405020304" pitchFamily="18" charset="0"/>
              </a:rPr>
              <a:t> expands the topic that the use of AI and automation increases work productivity and yet, could decrease the amount of customer engagement individuals provide, which guests often prefer. </a:t>
            </a:r>
            <a:endParaRPr lang="en-US" sz="1800" dirty="0"/>
          </a:p>
        </p:txBody>
      </p:sp>
      <p:sp>
        <p:nvSpPr>
          <p:cNvPr id="4" name="Slide Number Placeholder 3">
            <a:extLst>
              <a:ext uri="{FF2B5EF4-FFF2-40B4-BE49-F238E27FC236}">
                <a16:creationId xmlns:a16="http://schemas.microsoft.com/office/drawing/2014/main" id="{CDC39933-32A6-C5C6-E83D-F83E00A430B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5</a:t>
            </a:fld>
            <a:endParaRPr lang="en"/>
          </a:p>
        </p:txBody>
      </p:sp>
      <p:pic>
        <p:nvPicPr>
          <p:cNvPr id="7" name="Picture 6">
            <a:extLst>
              <a:ext uri="{FF2B5EF4-FFF2-40B4-BE49-F238E27FC236}">
                <a16:creationId xmlns:a16="http://schemas.microsoft.com/office/drawing/2014/main" id="{30F18388-4DB0-8A1D-76D2-B66E907133FF}"/>
              </a:ext>
            </a:extLst>
          </p:cNvPr>
          <p:cNvPicPr>
            <a:picLocks noChangeAspect="1"/>
          </p:cNvPicPr>
          <p:nvPr/>
        </p:nvPicPr>
        <p:blipFill>
          <a:blip r:embed="rId3"/>
          <a:stretch>
            <a:fillRect/>
          </a:stretch>
        </p:blipFill>
        <p:spPr>
          <a:xfrm>
            <a:off x="6501366" y="1686845"/>
            <a:ext cx="2642633" cy="2784671"/>
          </a:xfrm>
          <a:prstGeom prst="rect">
            <a:avLst/>
          </a:prstGeom>
        </p:spPr>
      </p:pic>
    </p:spTree>
    <p:extLst>
      <p:ext uri="{BB962C8B-B14F-4D97-AF65-F5344CB8AC3E}">
        <p14:creationId xmlns:p14="http://schemas.microsoft.com/office/powerpoint/2010/main" val="2051805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180253" y="1491000"/>
            <a:ext cx="8783494" cy="3145500"/>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Political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Data Protection Guidelines:</a:t>
            </a:r>
            <a:r>
              <a:rPr lang="en-GB" sz="1800" dirty="0">
                <a:effectLst/>
                <a:latin typeface="Times New Roman" panose="02020603050405020304" pitchFamily="18" charset="0"/>
                <a:ea typeface="Times New Roman" panose="02020603050405020304" pitchFamily="18" charset="0"/>
              </a:rPr>
              <a:t> Aspects such as the use of online booking tools and smartphone applications require the management of customer relations to follow data privacy measures and GDPR compliance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(Kolobkova et al., 2021)</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Global Trade Policies:</a:t>
            </a:r>
            <a:r>
              <a:rPr lang="en-GB" sz="1800" dirty="0">
                <a:effectLst/>
                <a:latin typeface="Times New Roman" panose="02020603050405020304" pitchFamily="18" charset="0"/>
                <a:ea typeface="Times New Roman" panose="02020603050405020304" pitchFamily="18" charset="0"/>
              </a:rPr>
              <a:t> Heterogeneity in the global political system influences both transaction and access of technology. </a:t>
            </a:r>
          </a:p>
          <a:p>
            <a:pPr marL="285750" marR="0" indent="-285750" algn="just">
              <a:spcBef>
                <a:spcPts val="0"/>
              </a:spcBef>
              <a:spcAft>
                <a:spcPts val="0"/>
              </a:spcAft>
              <a:buFont typeface="Wingdings" panose="05000000000000000000" pitchFamily="2" charset="2"/>
              <a:buChar char="ü"/>
            </a:pPr>
            <a:endParaRPr lang="en-US" sz="1800" dirty="0">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Government Policies:</a:t>
            </a:r>
            <a:r>
              <a:rPr lang="en-GB" sz="1800" dirty="0">
                <a:effectLst/>
                <a:latin typeface="Times New Roman" panose="02020603050405020304" pitchFamily="18" charset="0"/>
                <a:ea typeface="Times New Roman" panose="02020603050405020304" pitchFamily="18" charset="0"/>
              </a:rPr>
              <a:t> Packet the aims and objectives of countries are offering policies and subsidies to support digital transformation related activities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(Seyitoğlu and Ivanov, 2020)</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spTree>
    <p:extLst>
      <p:ext uri="{BB962C8B-B14F-4D97-AF65-F5344CB8AC3E}">
        <p14:creationId xmlns:p14="http://schemas.microsoft.com/office/powerpoint/2010/main" val="537511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38600" y="1571682"/>
            <a:ext cx="6433157" cy="3145500"/>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Economic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Cost Reduction:</a:t>
            </a:r>
            <a:r>
              <a:rPr lang="en-GB" sz="1800" dirty="0">
                <a:effectLst/>
                <a:latin typeface="Times New Roman" panose="02020603050405020304" pitchFamily="18" charset="0"/>
                <a:ea typeface="Times New Roman" panose="02020603050405020304" pitchFamily="18" charset="0"/>
              </a:rPr>
              <a:t> Implementing of smart systems and AI technologies cut out the operational expenditure and could save as much as 20 percent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(Limna, 2023)</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Revenue Management:</a:t>
            </a:r>
            <a:r>
              <a:rPr lang="en-GB" sz="1800" dirty="0">
                <a:effectLst/>
                <a:latin typeface="Times New Roman" panose="02020603050405020304" pitchFamily="18" charset="0"/>
                <a:ea typeface="Times New Roman" panose="02020603050405020304" pitchFamily="18" charset="0"/>
              </a:rPr>
              <a:t> IT improves the revenue generation process through the utilisation of demand forecasting models.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Market Growth:</a:t>
            </a:r>
            <a:r>
              <a:rPr lang="en-GB" sz="1800" dirty="0">
                <a:effectLst/>
                <a:latin typeface="Times New Roman" panose="02020603050405020304" pitchFamily="18" charset="0"/>
                <a:ea typeface="Times New Roman" panose="02020603050405020304" pitchFamily="18" charset="0"/>
              </a:rPr>
              <a:t> Hospitality technology market is expected to be £103 billion market by 2025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(Jayawardena et al., 2023)</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pic>
        <p:nvPicPr>
          <p:cNvPr id="6" name="Picture 5">
            <a:extLst>
              <a:ext uri="{FF2B5EF4-FFF2-40B4-BE49-F238E27FC236}">
                <a16:creationId xmlns:a16="http://schemas.microsoft.com/office/drawing/2014/main" id="{C08A689E-AD82-5849-A9A1-7193E453F337}"/>
              </a:ext>
            </a:extLst>
          </p:cNvPr>
          <p:cNvPicPr>
            <a:picLocks noChangeAspect="1"/>
          </p:cNvPicPr>
          <p:nvPr/>
        </p:nvPicPr>
        <p:blipFill>
          <a:blip r:embed="rId3"/>
          <a:stretch>
            <a:fillRect/>
          </a:stretch>
        </p:blipFill>
        <p:spPr>
          <a:xfrm>
            <a:off x="6619211" y="2043991"/>
            <a:ext cx="2524789" cy="2387332"/>
          </a:xfrm>
          <a:prstGeom prst="rect">
            <a:avLst/>
          </a:prstGeom>
        </p:spPr>
      </p:pic>
    </p:spTree>
    <p:extLst>
      <p:ext uri="{BB962C8B-B14F-4D97-AF65-F5344CB8AC3E}">
        <p14:creationId xmlns:p14="http://schemas.microsoft.com/office/powerpoint/2010/main" val="3563412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190302" y="1491000"/>
            <a:ext cx="6662190" cy="3360408"/>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Social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Personalised Experiences:</a:t>
            </a:r>
            <a:r>
              <a:rPr lang="en-GB" sz="1800" dirty="0">
                <a:effectLst/>
                <a:latin typeface="Times New Roman" panose="02020603050405020304" pitchFamily="18" charset="0"/>
                <a:ea typeface="Times New Roman" panose="02020603050405020304" pitchFamily="18" charset="0"/>
              </a:rPr>
              <a:t> Modern guests’ tendencies have revealed an expectation rate of 72% of personalised service delivery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(D’Souza and D’Souza, 2023)</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Digital Interactions:</a:t>
            </a:r>
            <a:r>
              <a:rPr lang="en-GB" sz="1800" dirty="0">
                <a:effectLst/>
                <a:latin typeface="Times New Roman" panose="02020603050405020304" pitchFamily="18" charset="0"/>
                <a:ea typeface="Times New Roman" panose="02020603050405020304" pitchFamily="18" charset="0"/>
              </a:rPr>
              <a:t> The transition to digital communication has affected the expectations of the guests</a:t>
            </a:r>
            <a:r>
              <a:rPr lang="en-GB" sz="1800" dirty="0">
                <a:latin typeface="Times New Roman" panose="02020603050405020304" pitchFamily="18" charset="0"/>
                <a:ea typeface="Times New Roman" panose="02020603050405020304" pitchFamily="18" charset="0"/>
              </a:rPr>
              <a:t>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(Mambetova et al., 2021)</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Social Media Influence:</a:t>
            </a:r>
            <a:r>
              <a:rPr lang="en-GB" sz="1800" dirty="0">
                <a:effectLst/>
                <a:latin typeface="Times New Roman" panose="02020603050405020304" pitchFamily="18" charset="0"/>
                <a:ea typeface="Times New Roman" panose="02020603050405020304" pitchFamily="18" charset="0"/>
              </a:rPr>
              <a:t> Social media plays a role in the hotel marketing strategies because of technological advancement of social sites.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pic>
        <p:nvPicPr>
          <p:cNvPr id="6" name="Picture 5">
            <a:extLst>
              <a:ext uri="{FF2B5EF4-FFF2-40B4-BE49-F238E27FC236}">
                <a16:creationId xmlns:a16="http://schemas.microsoft.com/office/drawing/2014/main" id="{BF848303-2796-0D85-D31D-1CC27DCF85D0}"/>
              </a:ext>
            </a:extLst>
          </p:cNvPr>
          <p:cNvPicPr>
            <a:picLocks noChangeAspect="1"/>
          </p:cNvPicPr>
          <p:nvPr/>
        </p:nvPicPr>
        <p:blipFill>
          <a:blip r:embed="rId3"/>
          <a:stretch>
            <a:fillRect/>
          </a:stretch>
        </p:blipFill>
        <p:spPr>
          <a:xfrm>
            <a:off x="6852492" y="1828049"/>
            <a:ext cx="2272161" cy="2532935"/>
          </a:xfrm>
          <a:prstGeom prst="rect">
            <a:avLst/>
          </a:prstGeom>
        </p:spPr>
      </p:pic>
    </p:spTree>
    <p:extLst>
      <p:ext uri="{BB962C8B-B14F-4D97-AF65-F5344CB8AC3E}">
        <p14:creationId xmlns:p14="http://schemas.microsoft.com/office/powerpoint/2010/main" val="2616176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180253" y="1491000"/>
            <a:ext cx="8783494" cy="3145500"/>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Technological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Internet of Things (IoT):</a:t>
            </a:r>
            <a:r>
              <a:rPr lang="en-GB" sz="1800" dirty="0">
                <a:effectLst/>
                <a:latin typeface="Times New Roman" panose="02020603050405020304" pitchFamily="18" charset="0"/>
                <a:ea typeface="Times New Roman" panose="02020603050405020304" pitchFamily="18" charset="0"/>
              </a:rPr>
              <a:t> IoT facilitates smart rooms to optimise the quality of a room such as lighting, temperature, and entertainment systems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(Seyitoğlu and Ivanov, 2020)</a:t>
            </a:r>
            <a:r>
              <a:rPr lang="en-GB" sz="1800" dirty="0">
                <a:effectLst/>
                <a:latin typeface="Times New Roman" panose="02020603050405020304" pitchFamily="18" charset="0"/>
                <a:ea typeface="Times New Roman" panose="02020603050405020304" pitchFamily="18" charset="0"/>
              </a:rPr>
              <a:t>. </a:t>
            </a:r>
          </a:p>
          <a:p>
            <a:pPr marL="0" marR="0" algn="just">
              <a:spcBef>
                <a:spcPts val="0"/>
              </a:spcBef>
              <a:spcAft>
                <a:spcPts val="0"/>
              </a:spcAft>
              <a:buFont typeface="Wingdings" panose="05000000000000000000" pitchFamily="2" charset="2"/>
              <a:buChar char="q"/>
            </a:pPr>
            <a:endParaRPr lang="en-GB" sz="18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Machine Learning:</a:t>
            </a:r>
            <a:r>
              <a:rPr lang="en-GB" sz="1800" dirty="0">
                <a:effectLst/>
                <a:latin typeface="Times New Roman" panose="02020603050405020304" pitchFamily="18" charset="0"/>
                <a:ea typeface="Times New Roman" panose="02020603050405020304" pitchFamily="18" charset="0"/>
              </a:rPr>
              <a:t> Integral leverages of AI in operations led to optimal organisation functionality among accommodation providers and customer satisfaction. </a:t>
            </a:r>
          </a:p>
          <a:p>
            <a:pPr marL="0" marR="0" algn="just">
              <a:spcBef>
                <a:spcPts val="0"/>
              </a:spcBef>
              <a:spcAft>
                <a:spcPts val="0"/>
              </a:spcAft>
              <a:buFont typeface="Wingdings" panose="05000000000000000000" pitchFamily="2" charset="2"/>
              <a:buChar char="q"/>
            </a:pPr>
            <a:endParaRPr lang="en-GB" sz="18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Blockchain Technology:</a:t>
            </a:r>
            <a:r>
              <a:rPr lang="en-GB" sz="1800" dirty="0">
                <a:effectLst/>
                <a:latin typeface="Times New Roman" panose="02020603050405020304" pitchFamily="18" charset="0"/>
                <a:ea typeface="Times New Roman" panose="02020603050405020304" pitchFamily="18" charset="0"/>
              </a:rPr>
              <a:t> </a:t>
            </a:r>
            <a:r>
              <a:rPr lang="en-GB" sz="1800" dirty="0">
                <a:latin typeface="Times New Roman" panose="02020603050405020304" pitchFamily="18" charset="0"/>
                <a:ea typeface="Times New Roman" panose="02020603050405020304" pitchFamily="18" charset="0"/>
              </a:rPr>
              <a:t>B</a:t>
            </a:r>
            <a:r>
              <a:rPr lang="en-GB" sz="1800" dirty="0">
                <a:effectLst/>
                <a:latin typeface="Times New Roman" panose="02020603050405020304" pitchFamily="18" charset="0"/>
                <a:ea typeface="Times New Roman" panose="02020603050405020304" pitchFamily="18" charset="0"/>
              </a:rPr>
              <a:t>lockchain is slowly finding its way into the business world especially in loyalty and secure payments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(Roy and Chowdhury, 2021)</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spTree>
    <p:extLst>
      <p:ext uri="{BB962C8B-B14F-4D97-AF65-F5344CB8AC3E}">
        <p14:creationId xmlns:p14="http://schemas.microsoft.com/office/powerpoint/2010/main" val="2436486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180253" y="1491000"/>
            <a:ext cx="5838710" cy="3145500"/>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Political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Energy Management Systems:</a:t>
            </a:r>
            <a:r>
              <a:rPr lang="en-GB" sz="1800" dirty="0">
                <a:effectLst/>
                <a:latin typeface="Times New Roman" panose="02020603050405020304" pitchFamily="18" charset="0"/>
                <a:ea typeface="Times New Roman" panose="02020603050405020304" pitchFamily="18" charset="0"/>
              </a:rPr>
              <a:t> Some of the applications of AI are, IoT based energy management system minimise energy consumption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(Fasa et al., 2023)</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Waste Management:</a:t>
            </a:r>
            <a:r>
              <a:rPr lang="en-GB" sz="1800" dirty="0">
                <a:effectLst/>
                <a:latin typeface="Times New Roman" panose="02020603050405020304" pitchFamily="18" charset="0"/>
                <a:ea typeface="Times New Roman" panose="02020603050405020304" pitchFamily="18" charset="0"/>
              </a:rPr>
              <a:t> There is more efficiency in the disposal of waste through the application of AI.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Water Conservation:</a:t>
            </a:r>
            <a:r>
              <a:rPr lang="en-GB" sz="1800" dirty="0">
                <a:effectLst/>
                <a:latin typeface="Times New Roman" panose="02020603050405020304" pitchFamily="18" charset="0"/>
                <a:ea typeface="Times New Roman" panose="02020603050405020304" pitchFamily="18" charset="0"/>
              </a:rPr>
              <a:t> In managing the use of water, hotels are employing technology like smart irrigation and low flow fixtures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(Kraynyuk et al., 2020)</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pic>
        <p:nvPicPr>
          <p:cNvPr id="6" name="Picture 5">
            <a:extLst>
              <a:ext uri="{FF2B5EF4-FFF2-40B4-BE49-F238E27FC236}">
                <a16:creationId xmlns:a16="http://schemas.microsoft.com/office/drawing/2014/main" id="{AA265160-8542-E1E0-82B5-9DF1308CB4C9}"/>
              </a:ext>
            </a:extLst>
          </p:cNvPr>
          <p:cNvPicPr>
            <a:picLocks noChangeAspect="1"/>
          </p:cNvPicPr>
          <p:nvPr/>
        </p:nvPicPr>
        <p:blipFill>
          <a:blip r:embed="rId3"/>
          <a:stretch>
            <a:fillRect/>
          </a:stretch>
        </p:blipFill>
        <p:spPr>
          <a:xfrm>
            <a:off x="6306675" y="1653164"/>
            <a:ext cx="2798725" cy="2697924"/>
          </a:xfrm>
          <a:prstGeom prst="rect">
            <a:avLst/>
          </a:prstGeom>
        </p:spPr>
      </p:pic>
    </p:spTree>
    <p:extLst>
      <p:ext uri="{BB962C8B-B14F-4D97-AF65-F5344CB8AC3E}">
        <p14:creationId xmlns:p14="http://schemas.microsoft.com/office/powerpoint/2010/main" val="2016550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180253" y="1491000"/>
            <a:ext cx="6038322" cy="3145500"/>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Legal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Data Protection:</a:t>
            </a:r>
            <a:r>
              <a:rPr lang="en-GB" sz="1800" dirty="0">
                <a:effectLst/>
                <a:latin typeface="Times New Roman" panose="02020603050405020304" pitchFamily="18" charset="0"/>
                <a:ea typeface="Times New Roman" panose="02020603050405020304" pitchFamily="18" charset="0"/>
              </a:rPr>
              <a:t> Personal data and information are governed by regulations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(Perinotto et al., 2022)</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Cybersecurity Regulations:</a:t>
            </a:r>
            <a:r>
              <a:rPr lang="en-GB" sz="1800" dirty="0">
                <a:effectLst/>
                <a:latin typeface="Times New Roman" panose="02020603050405020304" pitchFamily="18" charset="0"/>
                <a:ea typeface="Times New Roman" panose="02020603050405020304" pitchFamily="18" charset="0"/>
              </a:rPr>
              <a:t> </a:t>
            </a:r>
            <a:r>
              <a:rPr lang="en-GB" sz="1800" dirty="0">
                <a:latin typeface="Times New Roman" panose="02020603050405020304" pitchFamily="18" charset="0"/>
                <a:ea typeface="Times New Roman" panose="02020603050405020304" pitchFamily="18" charset="0"/>
              </a:rPr>
              <a:t>C</a:t>
            </a:r>
            <a:r>
              <a:rPr lang="en-GB" sz="1800" dirty="0">
                <a:effectLst/>
                <a:latin typeface="Times New Roman" panose="02020603050405020304" pitchFamily="18" charset="0"/>
                <a:ea typeface="Times New Roman" panose="02020603050405020304" pitchFamily="18" charset="0"/>
              </a:rPr>
              <a:t>ybersecurity policies are important for hotels to protect leakage of guest information. . </a:t>
            </a: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Intellectual Property Rights:</a:t>
            </a:r>
            <a:r>
              <a:rPr lang="en-GB" sz="1800" dirty="0">
                <a:effectLst/>
                <a:latin typeface="Times New Roman" panose="02020603050405020304" pitchFamily="18" charset="0"/>
                <a:ea typeface="Times New Roman" panose="02020603050405020304" pitchFamily="18" charset="0"/>
              </a:rPr>
              <a:t> </a:t>
            </a:r>
            <a:r>
              <a:rPr lang="en-GB" sz="1800" dirty="0">
                <a:latin typeface="Times New Roman" panose="02020603050405020304" pitchFamily="18" charset="0"/>
                <a:ea typeface="Times New Roman" panose="02020603050405020304" pitchFamily="18" charset="0"/>
              </a:rPr>
              <a:t>I</a:t>
            </a:r>
            <a:r>
              <a:rPr lang="en-GB" sz="1800" dirty="0">
                <a:effectLst/>
                <a:latin typeface="Times New Roman" panose="02020603050405020304" pitchFamily="18" charset="0"/>
                <a:ea typeface="Times New Roman" panose="02020603050405020304" pitchFamily="18" charset="0"/>
              </a:rPr>
              <a:t>ntellectual property rights act to shield technological innovations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(Neves et al., 2021)</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pic>
        <p:nvPicPr>
          <p:cNvPr id="6" name="Picture 5">
            <a:extLst>
              <a:ext uri="{FF2B5EF4-FFF2-40B4-BE49-F238E27FC236}">
                <a16:creationId xmlns:a16="http://schemas.microsoft.com/office/drawing/2014/main" id="{FC32C091-5A8F-6070-8734-DCD003E41A84}"/>
              </a:ext>
            </a:extLst>
          </p:cNvPr>
          <p:cNvPicPr>
            <a:picLocks noChangeAspect="1"/>
          </p:cNvPicPr>
          <p:nvPr/>
        </p:nvPicPr>
        <p:blipFill>
          <a:blip r:embed="rId3"/>
          <a:stretch>
            <a:fillRect/>
          </a:stretch>
        </p:blipFill>
        <p:spPr>
          <a:xfrm>
            <a:off x="6218575" y="1801638"/>
            <a:ext cx="2886825" cy="2593829"/>
          </a:xfrm>
          <a:prstGeom prst="rect">
            <a:avLst/>
          </a:prstGeom>
        </p:spPr>
      </p:pic>
    </p:spTree>
    <p:extLst>
      <p:ext uri="{BB962C8B-B14F-4D97-AF65-F5344CB8AC3E}">
        <p14:creationId xmlns:p14="http://schemas.microsoft.com/office/powerpoint/2010/main" val="2666851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BE8C5-7893-419F-122C-7FA78801B963}"/>
              </a:ext>
            </a:extLst>
          </p:cNvPr>
          <p:cNvSpPr>
            <a:spLocks noGrp="1"/>
          </p:cNvSpPr>
          <p:nvPr>
            <p:ph type="title"/>
          </p:nvPr>
        </p:nvSpPr>
        <p:spPr>
          <a:xfrm>
            <a:off x="110531" y="372791"/>
            <a:ext cx="6712299" cy="766200"/>
          </a:xfrm>
        </p:spPr>
        <p:txBody>
          <a:bodyPr/>
          <a:lstStyle/>
          <a:p>
            <a:pPr marL="0" marR="0" algn="just">
              <a:lnSpc>
                <a:spcPct val="150000"/>
              </a:lnSpc>
              <a:spcBef>
                <a:spcPts val="1200"/>
              </a:spcBef>
              <a:spcAft>
                <a:spcPts val="0"/>
              </a:spcAft>
            </a:pPr>
            <a:r>
              <a:rPr lang="en-GB" sz="1800" b="1" kern="0" dirty="0">
                <a:effectLst/>
                <a:latin typeface="Roboto Condensed" panose="02000000000000000000" pitchFamily="2" charset="0"/>
                <a:ea typeface="Roboto Condensed" panose="02000000000000000000" pitchFamily="2" charset="0"/>
                <a:cs typeface="Roboto Condensed" panose="02000000000000000000" pitchFamily="2" charset="0"/>
              </a:rPr>
              <a:t>Evaluation of future policy and management options for technology</a:t>
            </a:r>
            <a:endParaRPr lang="en-US" sz="1800"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B7208F2A-40E7-AD56-0D42-B0B300474B45}"/>
              </a:ext>
            </a:extLst>
          </p:cNvPr>
          <p:cNvSpPr>
            <a:spLocks noGrp="1"/>
          </p:cNvSpPr>
          <p:nvPr>
            <p:ph type="body" idx="1"/>
          </p:nvPr>
        </p:nvSpPr>
        <p:spPr>
          <a:xfrm>
            <a:off x="79893" y="1396104"/>
            <a:ext cx="8984214" cy="3145500"/>
          </a:xfrm>
        </p:spPr>
        <p:txBody>
          <a:bodyPr/>
          <a:lstStyle/>
          <a:p>
            <a:pPr marL="0" marR="0" algn="just">
              <a:lnSpc>
                <a:spcPct val="150000"/>
              </a:lnSpc>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Strengthen Data Privacy:</a:t>
            </a:r>
            <a:r>
              <a:rPr lang="en-GB" sz="1800" dirty="0">
                <a:effectLst/>
                <a:latin typeface="Times New Roman" panose="02020603050405020304" pitchFamily="18" charset="0"/>
                <a:ea typeface="Times New Roman" panose="02020603050405020304" pitchFamily="18" charset="0"/>
              </a:rPr>
              <a:t> Measures need to be adopted since the dependency on digital products and services is continually growing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(Matušíková et al., 2023)</a:t>
            </a:r>
            <a:r>
              <a:rPr lang="en-GB" sz="1800" dirty="0">
                <a:effectLst/>
                <a:latin typeface="Times New Roman" panose="02020603050405020304" pitchFamily="18" charset="0"/>
                <a:ea typeface="Times New Roman" panose="02020603050405020304" pitchFamily="18" charset="0"/>
              </a:rPr>
              <a:t>. </a:t>
            </a:r>
          </a:p>
          <a:p>
            <a:pPr marL="0" marR="0" algn="just">
              <a:lnSpc>
                <a:spcPct val="150000"/>
              </a:lnSpc>
              <a:spcBef>
                <a:spcPts val="0"/>
              </a:spcBef>
              <a:spcAft>
                <a:spcPts val="0"/>
              </a:spcAft>
              <a:buFont typeface="Wingdings" panose="05000000000000000000" pitchFamily="2" charset="2"/>
              <a:buChar char="q"/>
            </a:pP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Improve Personalised Experiences:</a:t>
            </a:r>
            <a:r>
              <a:rPr lang="en-GB" sz="1800" dirty="0">
                <a:effectLst/>
                <a:latin typeface="Times New Roman" panose="02020603050405020304" pitchFamily="18" charset="0"/>
                <a:ea typeface="Times New Roman" panose="02020603050405020304" pitchFamily="18" charset="0"/>
              </a:rPr>
              <a:t> Using AI learning to work through guests’ data will enable an organisation to deliver customised solutions. </a:t>
            </a:r>
          </a:p>
          <a:p>
            <a:pPr marL="0" marR="0" algn="just">
              <a:lnSpc>
                <a:spcPct val="150000"/>
              </a:lnSpc>
              <a:spcBef>
                <a:spcPts val="0"/>
              </a:spcBef>
              <a:spcAft>
                <a:spcPts val="0"/>
              </a:spcAft>
              <a:buFont typeface="Wingdings" panose="05000000000000000000" pitchFamily="2" charset="2"/>
              <a:buChar char="q"/>
            </a:pP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Motivate Technological Innovation:</a:t>
            </a:r>
            <a:r>
              <a:rPr lang="en-GB" sz="1800" dirty="0">
                <a:effectLst/>
                <a:latin typeface="Times New Roman" panose="02020603050405020304" pitchFamily="18" charset="0"/>
                <a:ea typeface="Times New Roman" panose="02020603050405020304" pitchFamily="18" charset="0"/>
              </a:rPr>
              <a:t> Governments and industry bodies should foster favourable environments that encourage the development of AI and IoT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(Busulwa et al., 2022)</a:t>
            </a:r>
            <a:r>
              <a:rPr lang="en-GB" sz="1800" dirty="0">
                <a:effectLst/>
                <a:latin typeface="Times New Roman" panose="02020603050405020304" pitchFamily="18" charset="0"/>
                <a:ea typeface="Times New Roman" panose="02020603050405020304" pitchFamily="18" charset="0"/>
              </a:rPr>
              <a:t>. </a:t>
            </a:r>
            <a:endParaRPr lang="en-US" dirty="0"/>
          </a:p>
        </p:txBody>
      </p:sp>
      <p:sp>
        <p:nvSpPr>
          <p:cNvPr id="4" name="Slide Number Placeholder 3">
            <a:extLst>
              <a:ext uri="{FF2B5EF4-FFF2-40B4-BE49-F238E27FC236}">
                <a16:creationId xmlns:a16="http://schemas.microsoft.com/office/drawing/2014/main" id="{A006C556-EF1B-070C-C57F-D24491AF7F1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spTree>
    <p:extLst>
      <p:ext uri="{BB962C8B-B14F-4D97-AF65-F5344CB8AC3E}">
        <p14:creationId xmlns:p14="http://schemas.microsoft.com/office/powerpoint/2010/main" val="1069941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BE8C5-7893-419F-122C-7FA78801B963}"/>
              </a:ext>
            </a:extLst>
          </p:cNvPr>
          <p:cNvSpPr>
            <a:spLocks noGrp="1"/>
          </p:cNvSpPr>
          <p:nvPr>
            <p:ph type="title"/>
          </p:nvPr>
        </p:nvSpPr>
        <p:spPr>
          <a:xfrm>
            <a:off x="110531" y="372791"/>
            <a:ext cx="6712299" cy="766200"/>
          </a:xfrm>
        </p:spPr>
        <p:txBody>
          <a:bodyPr/>
          <a:lstStyle/>
          <a:p>
            <a:pPr marL="0" marR="0" algn="just">
              <a:lnSpc>
                <a:spcPct val="150000"/>
              </a:lnSpc>
              <a:spcBef>
                <a:spcPts val="1200"/>
              </a:spcBef>
              <a:spcAft>
                <a:spcPts val="0"/>
              </a:spcAft>
            </a:pPr>
            <a:r>
              <a:rPr lang="en-GB" sz="1800" b="1" kern="0" dirty="0">
                <a:effectLst/>
                <a:latin typeface="Roboto Condensed" panose="02000000000000000000" pitchFamily="2" charset="0"/>
                <a:ea typeface="Roboto Condensed" panose="02000000000000000000" pitchFamily="2" charset="0"/>
                <a:cs typeface="Roboto Condensed" panose="02000000000000000000" pitchFamily="2" charset="0"/>
              </a:rPr>
              <a:t>Evaluation of future policy and management options for technology</a:t>
            </a:r>
            <a:endParaRPr lang="en-US" sz="1800"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B7208F2A-40E7-AD56-0D42-B0B300474B45}"/>
              </a:ext>
            </a:extLst>
          </p:cNvPr>
          <p:cNvSpPr>
            <a:spLocks noGrp="1"/>
          </p:cNvSpPr>
          <p:nvPr>
            <p:ph type="body" idx="1"/>
          </p:nvPr>
        </p:nvSpPr>
        <p:spPr>
          <a:xfrm>
            <a:off x="110531" y="1660222"/>
            <a:ext cx="6152881" cy="3145500"/>
          </a:xfrm>
        </p:spPr>
        <p:txBody>
          <a:bodyPr/>
          <a:lstStyle/>
          <a:p>
            <a:pPr marL="0" marR="0" algn="just">
              <a:lnSpc>
                <a:spcPct val="150000"/>
              </a:lnSpc>
              <a:spcBef>
                <a:spcPts val="0"/>
              </a:spcBef>
              <a:spcAft>
                <a:spcPts val="0"/>
              </a:spcAft>
            </a:pPr>
            <a:r>
              <a:rPr lang="en-GB" sz="1800" b="1" dirty="0">
                <a:solidFill>
                  <a:schemeClr val="accent4">
                    <a:lumMod val="25000"/>
                  </a:schemeClr>
                </a:solidFill>
                <a:effectLst/>
                <a:latin typeface="Times New Roman" panose="02020603050405020304" pitchFamily="18" charset="0"/>
                <a:ea typeface="Times New Roman" panose="02020603050405020304" pitchFamily="18" charset="0"/>
              </a:rPr>
              <a:t>Ensure Staff Development:</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Forming the skilled workforce for technology integration is an effective approach </a:t>
            </a:r>
            <a:r>
              <a:rPr lang="en-GB" sz="1800" dirty="0">
                <a:solidFill>
                  <a:schemeClr val="accent4">
                    <a:lumMod val="25000"/>
                  </a:schemeClr>
                </a:solidFill>
                <a:effectLst/>
                <a:highlight>
                  <a:srgbClr val="FFFFFF"/>
                </a:highlight>
                <a:latin typeface="Times New Roman" panose="02020603050405020304" pitchFamily="18" charset="0"/>
                <a:ea typeface="Times New Roman" panose="02020603050405020304" pitchFamily="18" charset="0"/>
              </a:rPr>
              <a:t>(Roy, 2023)</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a:t>
            </a:r>
          </a:p>
          <a:p>
            <a:pPr marL="0" marR="0" algn="just">
              <a:lnSpc>
                <a:spcPct val="150000"/>
              </a:lnSpc>
              <a:spcBef>
                <a:spcPts val="0"/>
              </a:spcBef>
              <a:spcAft>
                <a:spcPts val="0"/>
              </a:spcAft>
            </a:pPr>
            <a:endParaRPr lang="en-GB" sz="18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solidFill>
                  <a:schemeClr val="accent4">
                    <a:lumMod val="25000"/>
                  </a:schemeClr>
                </a:solidFill>
                <a:effectLst/>
                <a:latin typeface="Times New Roman" panose="02020603050405020304" pitchFamily="18" charset="0"/>
                <a:ea typeface="Times New Roman" panose="02020603050405020304" pitchFamily="18" charset="0"/>
              </a:rPr>
              <a:t>Promote Sustainability:</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The usage of environmentally friendly technologies can cut down on the effects.</a:t>
            </a:r>
          </a:p>
          <a:p>
            <a:pPr marL="0" marR="0" algn="just">
              <a:lnSpc>
                <a:spcPct val="150000"/>
              </a:lnSpc>
              <a:spcBef>
                <a:spcPts val="0"/>
              </a:spcBef>
              <a:spcAft>
                <a:spcPts val="0"/>
              </a:spcAft>
            </a:pPr>
            <a:endParaRPr lang="en-GB" sz="18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solidFill>
                  <a:schemeClr val="accent4">
                    <a:lumMod val="25000"/>
                  </a:schemeClr>
                </a:solidFill>
                <a:effectLst/>
                <a:latin typeface="Times New Roman" panose="02020603050405020304" pitchFamily="18" charset="0"/>
                <a:ea typeface="Times New Roman" panose="02020603050405020304" pitchFamily="18" charset="0"/>
              </a:rPr>
              <a:t>Improve Big Data Analytics:</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Big data analytics can offer understandings of the markets</a:t>
            </a:r>
            <a:r>
              <a:rPr lang="en-GB" sz="1800" dirty="0">
                <a:solidFill>
                  <a:schemeClr val="accent4">
                    <a:lumMod val="25000"/>
                  </a:schemeClr>
                </a:solidFill>
                <a:latin typeface="Times New Roman" panose="02020603050405020304" pitchFamily="18" charset="0"/>
                <a:ea typeface="Times New Roman" panose="02020603050405020304" pitchFamily="18" charset="0"/>
              </a:rPr>
              <a:t> and</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guests</a:t>
            </a:r>
            <a:r>
              <a:rPr lang="en-GB" sz="1800" dirty="0">
                <a:solidFill>
                  <a:schemeClr val="accent4">
                    <a:lumMod val="25000"/>
                  </a:schemeClr>
                </a:solidFill>
                <a:latin typeface="Times New Roman" panose="02020603050405020304" pitchFamily="18" charset="0"/>
                <a:ea typeface="Times New Roman" panose="02020603050405020304" pitchFamily="18" charset="0"/>
              </a:rPr>
              <a:t> </a:t>
            </a:r>
            <a:r>
              <a:rPr lang="en-GB" sz="1800" dirty="0">
                <a:solidFill>
                  <a:schemeClr val="accent4">
                    <a:lumMod val="25000"/>
                  </a:schemeClr>
                </a:solidFill>
                <a:effectLst/>
                <a:highlight>
                  <a:srgbClr val="FFFFFF"/>
                </a:highlight>
                <a:latin typeface="Times New Roman" panose="02020603050405020304" pitchFamily="18" charset="0"/>
                <a:ea typeface="Times New Roman" panose="02020603050405020304" pitchFamily="18" charset="0"/>
              </a:rPr>
              <a:t>(Hao, 2021)</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a:t>
            </a:r>
            <a:endParaRPr lang="en-US" dirty="0">
              <a:solidFill>
                <a:schemeClr val="accent4">
                  <a:lumMod val="25000"/>
                </a:schemeClr>
              </a:solidFill>
            </a:endParaRPr>
          </a:p>
        </p:txBody>
      </p:sp>
      <p:sp>
        <p:nvSpPr>
          <p:cNvPr id="4" name="Slide Number Placeholder 3">
            <a:extLst>
              <a:ext uri="{FF2B5EF4-FFF2-40B4-BE49-F238E27FC236}">
                <a16:creationId xmlns:a16="http://schemas.microsoft.com/office/drawing/2014/main" id="{A006C556-EF1B-070C-C57F-D24491AF7F1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13</a:t>
            </a:fld>
            <a:endParaRPr lang="en"/>
          </a:p>
        </p:txBody>
      </p:sp>
      <p:pic>
        <p:nvPicPr>
          <p:cNvPr id="7" name="Picture 6">
            <a:extLst>
              <a:ext uri="{FF2B5EF4-FFF2-40B4-BE49-F238E27FC236}">
                <a16:creationId xmlns:a16="http://schemas.microsoft.com/office/drawing/2014/main" id="{CFC0BFB6-2A4B-D3F1-9899-DEC6AFBAE736}"/>
              </a:ext>
            </a:extLst>
          </p:cNvPr>
          <p:cNvPicPr>
            <a:picLocks noChangeAspect="1"/>
          </p:cNvPicPr>
          <p:nvPr/>
        </p:nvPicPr>
        <p:blipFill>
          <a:blip r:embed="rId3"/>
          <a:stretch>
            <a:fillRect/>
          </a:stretch>
        </p:blipFill>
        <p:spPr>
          <a:xfrm>
            <a:off x="6477918" y="1605424"/>
            <a:ext cx="2666082" cy="2454109"/>
          </a:xfrm>
          <a:prstGeom prst="rect">
            <a:avLst/>
          </a:prstGeom>
        </p:spPr>
      </p:pic>
    </p:spTree>
    <p:extLst>
      <p:ext uri="{BB962C8B-B14F-4D97-AF65-F5344CB8AC3E}">
        <p14:creationId xmlns:p14="http://schemas.microsoft.com/office/powerpoint/2010/main" val="4189996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8A262-7F66-33EC-A75D-91979E6A94B2}"/>
              </a:ext>
            </a:extLst>
          </p:cNvPr>
          <p:cNvSpPr>
            <a:spLocks noGrp="1"/>
          </p:cNvSpPr>
          <p:nvPr>
            <p:ph type="title"/>
          </p:nvPr>
        </p:nvSpPr>
        <p:spPr/>
        <p:txBody>
          <a:bodyPr/>
          <a:lstStyle/>
          <a:p>
            <a:r>
              <a:rPr lang="en-US" dirty="0"/>
              <a:t>Conclusion</a:t>
            </a:r>
          </a:p>
        </p:txBody>
      </p:sp>
      <p:sp>
        <p:nvSpPr>
          <p:cNvPr id="3" name="Text Placeholder 2">
            <a:extLst>
              <a:ext uri="{FF2B5EF4-FFF2-40B4-BE49-F238E27FC236}">
                <a16:creationId xmlns:a16="http://schemas.microsoft.com/office/drawing/2014/main" id="{78E806AB-66A1-73F3-5E46-AFE508E20E4C}"/>
              </a:ext>
            </a:extLst>
          </p:cNvPr>
          <p:cNvSpPr>
            <a:spLocks noGrp="1"/>
          </p:cNvSpPr>
          <p:nvPr>
            <p:ph type="body" idx="1"/>
          </p:nvPr>
        </p:nvSpPr>
        <p:spPr>
          <a:xfrm>
            <a:off x="38600" y="1636874"/>
            <a:ext cx="5648767" cy="3145500"/>
          </a:xfrm>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Optimising guest’s experience has become the customer focus in the hospitality and hotel industry.</a:t>
            </a:r>
          </a:p>
          <a:p>
            <a:pPr algn="just">
              <a:lnSpc>
                <a:spcPct val="150000"/>
              </a:lnSpc>
            </a:pPr>
            <a:r>
              <a:rPr lang="en-GB" sz="1800" dirty="0">
                <a:effectLst/>
                <a:latin typeface="Times New Roman" panose="02020603050405020304" pitchFamily="18" charset="0"/>
                <a:ea typeface="Times New Roman" panose="02020603050405020304" pitchFamily="18" charset="0"/>
              </a:rPr>
              <a:t>The use of AI and automation remains instrumental in the processes.</a:t>
            </a:r>
          </a:p>
          <a:p>
            <a:pPr algn="just">
              <a:lnSpc>
                <a:spcPct val="150000"/>
              </a:lnSpc>
            </a:pPr>
            <a:r>
              <a:rPr lang="en-GB" sz="1800" dirty="0">
                <a:effectLst/>
                <a:latin typeface="Times New Roman" panose="02020603050405020304" pitchFamily="18" charset="0"/>
                <a:ea typeface="Times New Roman" panose="02020603050405020304" pitchFamily="18" charset="0"/>
              </a:rPr>
              <a:t>The use of technology is underlined by the benefits of an individual’s approach to guests due to AI technologies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(Mustafa, 2022)</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B051251A-8AFC-FD89-ED89-1998E329E32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14</a:t>
            </a:fld>
            <a:endParaRPr lang="en"/>
          </a:p>
        </p:txBody>
      </p:sp>
      <p:pic>
        <p:nvPicPr>
          <p:cNvPr id="8" name="Picture 7">
            <a:extLst>
              <a:ext uri="{FF2B5EF4-FFF2-40B4-BE49-F238E27FC236}">
                <a16:creationId xmlns:a16="http://schemas.microsoft.com/office/drawing/2014/main" id="{32C7BCFD-ADB3-6DCD-3130-60465691C93C}"/>
              </a:ext>
            </a:extLst>
          </p:cNvPr>
          <p:cNvPicPr>
            <a:picLocks noChangeAspect="1"/>
          </p:cNvPicPr>
          <p:nvPr/>
        </p:nvPicPr>
        <p:blipFill>
          <a:blip r:embed="rId3"/>
          <a:stretch>
            <a:fillRect/>
          </a:stretch>
        </p:blipFill>
        <p:spPr>
          <a:xfrm>
            <a:off x="5867518" y="1608661"/>
            <a:ext cx="3276482" cy="2910178"/>
          </a:xfrm>
          <a:prstGeom prst="rect">
            <a:avLst/>
          </a:prstGeom>
        </p:spPr>
      </p:pic>
    </p:spTree>
    <p:extLst>
      <p:ext uri="{BB962C8B-B14F-4D97-AF65-F5344CB8AC3E}">
        <p14:creationId xmlns:p14="http://schemas.microsoft.com/office/powerpoint/2010/main" val="2303816845"/>
      </p:ext>
    </p:extLst>
  </p:cSld>
  <p:clrMapOvr>
    <a:masterClrMapping/>
  </p:clrMapOvr>
</p:sld>
</file>

<file path=ppt/theme/theme1.xml><?xml version="1.0" encoding="utf-8"?>
<a:theme xmlns:a="http://schemas.openxmlformats.org/drawingml/2006/main" name="Salerio template">
  <a:themeElements>
    <a:clrScheme name="Custom 347">
      <a:dk1>
        <a:srgbClr val="263248"/>
      </a:dk1>
      <a:lt1>
        <a:srgbClr val="FFFFFF"/>
      </a:lt1>
      <a:dk2>
        <a:srgbClr val="434343"/>
      </a:dk2>
      <a:lt2>
        <a:srgbClr val="E0E4E9"/>
      </a:lt2>
      <a:accent1>
        <a:srgbClr val="3F5378"/>
      </a:accent1>
      <a:accent2>
        <a:srgbClr val="263248"/>
      </a:accent2>
      <a:accent3>
        <a:srgbClr val="92A8C8"/>
      </a:accent3>
      <a:accent4>
        <a:srgbClr val="C7D3E6"/>
      </a:accent4>
      <a:accent5>
        <a:srgbClr val="FF9800"/>
      </a:accent5>
      <a:accent6>
        <a:srgbClr val="D26F00"/>
      </a:accent6>
      <a:hlink>
        <a:srgbClr val="3F5378"/>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181</TotalTime>
  <Words>3713</Words>
  <Application>Microsoft Office PowerPoint</Application>
  <PresentationFormat>On-screen Show (16:9)</PresentationFormat>
  <Paragraphs>130</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Arvo</vt:lpstr>
      <vt:lpstr>Arial</vt:lpstr>
      <vt:lpstr>Roboto Condensed</vt:lpstr>
      <vt:lpstr>Times New Roman</vt:lpstr>
      <vt:lpstr>Roboto Condensed Light</vt:lpstr>
      <vt:lpstr>Wingdings</vt:lpstr>
      <vt:lpstr>Salerio template</vt:lpstr>
      <vt:lpstr>Presentation on  Contemporary Themes in the Hotel and Hospitality Sector </vt:lpstr>
      <vt:lpstr>Table of Contents</vt:lpstr>
      <vt:lpstr>Introduction </vt:lpstr>
      <vt:lpstr>Literature Overview</vt:lpstr>
      <vt:lpstr>Literature Overview</vt:lpstr>
      <vt:lpstr>Application of technology to the hotel and hospitality sector</vt:lpstr>
      <vt:lpstr>Application of technology to the hotel and hospitality sector</vt:lpstr>
      <vt:lpstr>Application of technology to the hotel and hospitality sector</vt:lpstr>
      <vt:lpstr>Application of technology to the hotel and hospitality sector</vt:lpstr>
      <vt:lpstr>Application of technology to the hotel and hospitality sector</vt:lpstr>
      <vt:lpstr>Application of technology to the hotel and hospitality sector</vt:lpstr>
      <vt:lpstr>Evaluation of future policy and management options for technology</vt:lpstr>
      <vt:lpstr>Evaluation of future policy and management options for technology</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dc:creator>Md Zahirul Haque</dc:creator>
  <cp:lastModifiedBy>Md Zahirul Haque</cp:lastModifiedBy>
  <cp:revision>7</cp:revision>
  <dcterms:modified xsi:type="dcterms:W3CDTF">2024-10-20T13:11:05Z</dcterms:modified>
</cp:coreProperties>
</file>