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0" r:id="rId2"/>
    <p:sldId id="256" r:id="rId3"/>
    <p:sldId id="257" r:id="rId4"/>
    <p:sldId id="258" r:id="rId5"/>
    <p:sldId id="260" r:id="rId6"/>
    <p:sldId id="259" r:id="rId7"/>
    <p:sldId id="261" r:id="rId8"/>
    <p:sldId id="262" r:id="rId9"/>
    <p:sldId id="263" r:id="rId10"/>
    <p:sldId id="264" r:id="rId11"/>
    <p:sldId id="265"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39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9B6BD7-50A3-4691-9FEB-2C47971FD509}" type="datetimeFigureOut">
              <a:rPr lang="en-GB" smtClean="0"/>
              <a:t>27/06/2024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03CE02-55B2-47B0-8CF1-DD97BD5F9870}" type="slidenum">
              <a:rPr lang="en-GB" smtClean="0"/>
              <a:t>‹#›</a:t>
            </a:fld>
            <a:endParaRPr lang="en-GB"/>
          </a:p>
        </p:txBody>
      </p:sp>
    </p:spTree>
    <p:extLst>
      <p:ext uri="{BB962C8B-B14F-4D97-AF65-F5344CB8AC3E}">
        <p14:creationId xmlns:p14="http://schemas.microsoft.com/office/powerpoint/2010/main" val="3382208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03CE02-55B2-47B0-8CF1-DD97BD5F9870}" type="slidenum">
              <a:rPr lang="en-GB" smtClean="0"/>
              <a:t>1</a:t>
            </a:fld>
            <a:endParaRPr lang="en-GB"/>
          </a:p>
        </p:txBody>
      </p:sp>
    </p:spTree>
    <p:extLst>
      <p:ext uri="{BB962C8B-B14F-4D97-AF65-F5344CB8AC3E}">
        <p14:creationId xmlns:p14="http://schemas.microsoft.com/office/powerpoint/2010/main" val="3381973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03CE02-55B2-47B0-8CF1-DD97BD5F9870}" type="slidenum">
              <a:rPr lang="en-GB" smtClean="0"/>
              <a:t>10</a:t>
            </a:fld>
            <a:endParaRPr lang="en-GB"/>
          </a:p>
        </p:txBody>
      </p:sp>
    </p:spTree>
    <p:extLst>
      <p:ext uri="{BB962C8B-B14F-4D97-AF65-F5344CB8AC3E}">
        <p14:creationId xmlns:p14="http://schemas.microsoft.com/office/powerpoint/2010/main" val="2886783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03CE02-55B2-47B0-8CF1-DD97BD5F9870}" type="slidenum">
              <a:rPr lang="en-GB" smtClean="0"/>
              <a:t>11</a:t>
            </a:fld>
            <a:endParaRPr lang="en-GB"/>
          </a:p>
        </p:txBody>
      </p:sp>
    </p:spTree>
    <p:extLst>
      <p:ext uri="{BB962C8B-B14F-4D97-AF65-F5344CB8AC3E}">
        <p14:creationId xmlns:p14="http://schemas.microsoft.com/office/powerpoint/2010/main" val="281895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06951-BBFE-1620-24AC-74E7A89DD5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EA8A51-6D98-629F-1492-FEAEF4D388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775D07-BAB1-BCAC-61FA-FB494E028685}"/>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A48E92A8-3E8D-2A4B-4C53-50D9B0B84B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4A5B71-DF42-4A77-8FA2-467A4C71B03D}"/>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3002239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3835F-F285-AF60-42E8-1E9FDA2260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6D2D40-F220-D6ED-066D-905C082A88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B71CC-2691-EB8C-3C39-8F7DAD5EC412}"/>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95FDA34E-DD4F-F858-610D-69515C27D1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1B270-5DC4-7C22-7B95-0C6B7F1BE9F8}"/>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1631704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3FC2-8FCD-89B4-8CC2-60B22CFA03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A8E96B-A3D3-D688-309D-CCF9C0D535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A763FC-E811-3D43-8D73-AEB5C6C20825}"/>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0FDF23F8-1C0A-DB78-378A-F1D1B96EF0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0F77C-3142-3859-B11C-B3D66670275E}"/>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1792449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84515-C935-9033-4284-29DA9CA400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7B4418-7EE1-33A2-D6C5-FA45E06334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FAA793-43EC-9F4C-6AA4-E4599F9F9D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13A199-1A33-6705-A4A5-4FFDEF95B421}"/>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6" name="Footer Placeholder 5">
            <a:extLst>
              <a:ext uri="{FF2B5EF4-FFF2-40B4-BE49-F238E27FC236}">
                <a16:creationId xmlns:a16="http://schemas.microsoft.com/office/drawing/2014/main" id="{EF7BFFDF-49D4-7B6B-AFD4-7627B3AD6E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67A647-67B0-3EC6-B2BB-055B7BB75514}"/>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2521454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EDBD-0EA9-439D-B340-F1F4B46276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B4F403-B3B1-3626-E6AC-1EC05D2232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EC7B19-671A-7B0C-BAA0-7CFF496FE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2146C7-B3D4-4DD7-CB11-DF15838B2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2E2256-0920-816C-6AB6-F9F489484E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9CB3F0-FDF2-765F-B97A-3100DE07E92F}"/>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8" name="Footer Placeholder 7">
            <a:extLst>
              <a:ext uri="{FF2B5EF4-FFF2-40B4-BE49-F238E27FC236}">
                <a16:creationId xmlns:a16="http://schemas.microsoft.com/office/drawing/2014/main" id="{86EA391D-9099-F116-087C-D5C56581C0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6CCD85-3C27-F491-6E94-EA0D087541CA}"/>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22305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EAB16-C28A-CB9A-8D43-916AE451FC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EEA983-0A00-509A-6069-1EFEA1B0F7FB}"/>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4" name="Footer Placeholder 3">
            <a:extLst>
              <a:ext uri="{FF2B5EF4-FFF2-40B4-BE49-F238E27FC236}">
                <a16:creationId xmlns:a16="http://schemas.microsoft.com/office/drawing/2014/main" id="{2D9B5E5E-B0B4-4E26-A90E-7B560D3FC6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D08DD1-C98E-8764-570F-5FD619FE0645}"/>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1660667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FAF058-BB4C-CC17-50D2-E874979668A4}"/>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3" name="Footer Placeholder 2">
            <a:extLst>
              <a:ext uri="{FF2B5EF4-FFF2-40B4-BE49-F238E27FC236}">
                <a16:creationId xmlns:a16="http://schemas.microsoft.com/office/drawing/2014/main" id="{D8E7A518-B712-98A7-C614-CAF8391B02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AE3553-3F12-8DA9-13B2-9CA582448502}"/>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4094798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22535-E677-37E4-2C38-83C1E01C3D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8A3CD2-BF85-E931-16F7-2A4DB443A1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4F9F95-E6FC-2CF5-3721-89922FF3B8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ECF332-2A8E-F106-7A3C-46FFE0E5E84B}"/>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6" name="Footer Placeholder 5">
            <a:extLst>
              <a:ext uri="{FF2B5EF4-FFF2-40B4-BE49-F238E27FC236}">
                <a16:creationId xmlns:a16="http://schemas.microsoft.com/office/drawing/2014/main" id="{9CE9B99B-40BE-51E6-A7BA-133990F2C9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24FD2B-0319-FB47-FFAB-002DAA10F4DE}"/>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2520673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54DFE-CADB-AEFF-93BA-00E9CDC334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93EFA6-3360-D041-FF08-32F3FE8952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5D7ECE-8555-1194-296D-2DBD195B17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782E42-A524-64F6-A9BB-1E05D56E75F4}"/>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6" name="Footer Placeholder 5">
            <a:extLst>
              <a:ext uri="{FF2B5EF4-FFF2-40B4-BE49-F238E27FC236}">
                <a16:creationId xmlns:a16="http://schemas.microsoft.com/office/drawing/2014/main" id="{3495BE79-BA40-0535-E202-E463014010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9BEDBC-1159-EB2C-C53A-0165E376E8E3}"/>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288934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B32E0-2653-29E9-7702-C43C4E380E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6B4A71-F64E-D832-5BE4-2CD3F80791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6F6E9A-6C18-AAFD-28D1-A3F8B29F2AC2}"/>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073E9CE3-7102-189A-9564-8E154E09E2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D4243-D935-A626-E6E9-ACA68E74F259}"/>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1050874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121F7E-ED6A-CB47-67C0-109EEE6B3B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E08001-7DF5-3278-AF42-1A3970838D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2DAF87-4A94-7D87-32AB-3E625E8D6041}"/>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C9C76D2B-8BD6-AB23-46B6-754409AEBD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9A4E6-C0BB-C80F-10CA-6C0D7C38868D}"/>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3302056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365D91-64A1-C323-9595-85150ECCC6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2B3A76-05B5-C0BD-EA1F-74071DEF8E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B8739F-0F33-A0D6-2202-E68EB5B01B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0E4AA73A-0197-C6F6-9C84-427541AC2A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4CD740F-85FC-0CF8-CF57-5DCDEA02F6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E8D4A6-3C19-4B67-8778-0A09EF28E767}" type="slidenum">
              <a:rPr lang="en-GB" smtClean="0"/>
              <a:t>‹#›</a:t>
            </a:fld>
            <a:endParaRPr lang="en-GB"/>
          </a:p>
        </p:txBody>
      </p:sp>
    </p:spTree>
    <p:extLst>
      <p:ext uri="{BB962C8B-B14F-4D97-AF65-F5344CB8AC3E}">
        <p14:creationId xmlns:p14="http://schemas.microsoft.com/office/powerpoint/2010/main" val="16307220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EC7AC8-892D-8CE2-A009-BFCAA610BD7D}"/>
              </a:ext>
            </a:extLst>
          </p:cNvPr>
          <p:cNvPicPr>
            <a:picLocks noChangeAspect="1"/>
          </p:cNvPicPr>
          <p:nvPr/>
        </p:nvPicPr>
        <p:blipFill rotWithShape="1">
          <a:blip r:embed="rId3"/>
          <a:srcRect l="12694" r="17864"/>
          <a:stretch/>
        </p:blipFill>
        <p:spPr>
          <a:xfrm>
            <a:off x="2522358" y="10"/>
            <a:ext cx="9669642" cy="6857990"/>
          </a:xfrm>
          <a:prstGeom prst="rect">
            <a:avLst/>
          </a:prstGeom>
        </p:spPr>
      </p:pic>
      <p:sp>
        <p:nvSpPr>
          <p:cNvPr id="19" name="Rectangle 1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952228" y="743447"/>
            <a:ext cx="6595201" cy="5040496"/>
          </a:xfrm>
          <a:noFill/>
        </p:spPr>
        <p:txBody>
          <a:bodyPr>
            <a:normAutofit/>
          </a:bodyPr>
          <a:lstStyle/>
          <a:p>
            <a:pPr algn="l">
              <a:spcBef>
                <a:spcPts val="0"/>
              </a:spcBef>
              <a:spcAft>
                <a:spcPts val="800"/>
              </a:spcAft>
            </a:pPr>
            <a:r>
              <a:rPr lang="en-US" sz="2400" b="1" dirty="0">
                <a:solidFill>
                  <a:schemeClr val="accent1"/>
                </a:solidFill>
                <a:latin typeface="Arial" panose="020B0604020202020204" pitchFamily="34" charset="0"/>
                <a:cs typeface="Arial" panose="020B0604020202020204" pitchFamily="34" charset="0"/>
              </a:rPr>
              <a:t>Remaining in your own home is best for everyone</a:t>
            </a: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r>
              <a:rPr lang="en-GB" sz="2400" b="1" dirty="0">
                <a:effectLst/>
                <a:latin typeface="Arial" panose="020B0604020202020204" pitchFamily="34" charset="0"/>
                <a:ea typeface="Calibri" panose="020F0502020204030204" pitchFamily="34" charset="0"/>
                <a:cs typeface="Arial" panose="020B0604020202020204" pitchFamily="34" charset="0"/>
              </a:rPr>
              <a:t>Module lead: </a:t>
            </a:r>
            <a:r>
              <a:rPr lang="en-GB" sz="2400" b="1" dirty="0">
                <a:effectLst/>
                <a:latin typeface="Arial" panose="020B0604020202020204" pitchFamily="34" charset="0"/>
                <a:ea typeface="Times New Roman" panose="02020603050405020304" pitchFamily="18" charset="0"/>
                <a:cs typeface="Arial" panose="020B0604020202020204" pitchFamily="34" charset="0"/>
              </a:rPr>
              <a:t>Joanne Davies </a:t>
            </a:r>
            <a:br>
              <a:rPr lang="en-GB" sz="2400" dirty="0">
                <a:effectLst/>
                <a:latin typeface="Arial" panose="020B0604020202020204" pitchFamily="34" charset="0"/>
                <a:ea typeface="Times New Roman" panose="02020603050405020304" pitchFamily="18" charset="0"/>
                <a:cs typeface="Arial" panose="020B0604020202020204" pitchFamily="34" charset="0"/>
              </a:rPr>
            </a:br>
            <a:br>
              <a:rPr lang="en-GB" sz="2400" dirty="0">
                <a:effectLst/>
                <a:latin typeface="Arial" panose="020B0604020202020204" pitchFamily="34" charset="0"/>
                <a:ea typeface="Calibri" panose="020F0502020204030204" pitchFamily="34" charset="0"/>
                <a:cs typeface="Arial" panose="020B0604020202020204" pitchFamily="34" charset="0"/>
              </a:rPr>
            </a:br>
            <a:r>
              <a:rPr lang="en-GB" sz="2400" b="1" dirty="0">
                <a:effectLst/>
                <a:latin typeface="Arial" panose="020B0604020202020204" pitchFamily="34" charset="0"/>
                <a:ea typeface="Calibri" panose="020F0502020204030204" pitchFamily="34" charset="0"/>
                <a:cs typeface="Arial" panose="020B0604020202020204" pitchFamily="34" charset="0"/>
              </a:rPr>
              <a:t>Costel Bordea (2133346) &amp; Valentina Bordea (2133347)</a:t>
            </a:r>
            <a:br>
              <a:rPr lang="en-GB" sz="2400" b="1" dirty="0">
                <a:effectLst/>
                <a:latin typeface="Arial" panose="020B0604020202020204" pitchFamily="34" charset="0"/>
                <a:ea typeface="Calibri" panose="020F0502020204030204" pitchFamily="34" charset="0"/>
                <a:cs typeface="Arial" panose="020B0604020202020204" pitchFamily="34" charset="0"/>
              </a:rPr>
            </a:br>
            <a:br>
              <a:rPr lang="en-GB" sz="2400" dirty="0">
                <a:effectLst/>
                <a:latin typeface="Arial" panose="020B0604020202020204" pitchFamily="34" charset="0"/>
                <a:ea typeface="Calibri" panose="020F0502020204030204" pitchFamily="34" charset="0"/>
                <a:cs typeface="Arial" panose="020B0604020202020204" pitchFamily="34" charset="0"/>
              </a:rPr>
            </a:br>
            <a:r>
              <a:rPr lang="en-GB" sz="2400" b="1" dirty="0">
                <a:effectLst/>
                <a:latin typeface="Arial" panose="020B0604020202020204" pitchFamily="34" charset="0"/>
                <a:ea typeface="Times New Roman" panose="02020603050405020304" pitchFamily="18" charset="0"/>
                <a:cs typeface="Arial" panose="020B0604020202020204" pitchFamily="34" charset="0"/>
              </a:rPr>
              <a:t>BMHP6009</a:t>
            </a:r>
            <a:br>
              <a:rPr lang="en-GB" sz="2400" b="1" dirty="0">
                <a:effectLst/>
                <a:latin typeface="Arial" panose="020B0604020202020204" pitchFamily="34" charset="0"/>
                <a:ea typeface="Times New Roman" panose="02020603050405020304" pitchFamily="18"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Debate</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4021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838200" y="557189"/>
            <a:ext cx="3966463" cy="5571900"/>
          </a:xfrm>
        </p:spPr>
        <p:txBody>
          <a:bodyPr vert="horz" lIns="91440" tIns="45720" rIns="91440" bIns="45720" rtlCol="0" anchor="ctr">
            <a:normAutofit/>
          </a:bodyPr>
          <a:lstStyle/>
          <a:p>
            <a:pPr algn="l"/>
            <a:r>
              <a:rPr lang="en-US" sz="2100" b="1" kern="1200" dirty="0">
                <a:solidFill>
                  <a:schemeClr val="tx1"/>
                </a:solidFill>
                <a:latin typeface="Arial" panose="020B0604020202020204" pitchFamily="34" charset="0"/>
                <a:cs typeface="Arial" panose="020B0604020202020204" pitchFamily="34" charset="0"/>
              </a:rPr>
              <a:t>Introduction and Context</a:t>
            </a:r>
            <a:br>
              <a:rPr lang="en-US" sz="2100" b="1"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Good morning everyone, my name is Costel and she is Valentina. Today, we are here to present a debate on a very pertinent topic: “Remaining in your own home is best for everyone.”</a:t>
            </a:r>
            <a:br>
              <a:rPr lang="en-US" sz="2100"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The purpose of this debate is to explore and analyze the arguments for and against staying in one's own home for elderly care. We aim to provide a comprehensive understanding of the benefits and drawbacks associated with domiciliary and residential care.</a:t>
            </a:r>
          </a:p>
        </p:txBody>
      </p:sp>
      <p:pic>
        <p:nvPicPr>
          <p:cNvPr id="4" name="Picture 3">
            <a:extLst>
              <a:ext uri="{FF2B5EF4-FFF2-40B4-BE49-F238E27FC236}">
                <a16:creationId xmlns:a16="http://schemas.microsoft.com/office/drawing/2014/main" id="{4F8A9751-BF78-01DC-C28E-8BF889E60990}"/>
              </a:ext>
            </a:extLst>
          </p:cNvPr>
          <p:cNvPicPr>
            <a:picLocks noChangeAspect="1"/>
          </p:cNvPicPr>
          <p:nvPr/>
        </p:nvPicPr>
        <p:blipFill>
          <a:blip r:embed="rId2"/>
          <a:stretch>
            <a:fillRect/>
          </a:stretch>
        </p:blipFill>
        <p:spPr>
          <a:xfrm>
            <a:off x="5176911" y="1052181"/>
            <a:ext cx="6833848" cy="4920370"/>
          </a:xfrm>
          <a:prstGeom prst="rect">
            <a:avLst/>
          </a:prstGeom>
        </p:spPr>
      </p:pic>
    </p:spTree>
    <p:extLst>
      <p:ext uri="{BB962C8B-B14F-4D97-AF65-F5344CB8AC3E}">
        <p14:creationId xmlns:p14="http://schemas.microsoft.com/office/powerpoint/2010/main" val="228590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838200" y="557189"/>
            <a:ext cx="3966463" cy="5571900"/>
          </a:xfrm>
        </p:spPr>
        <p:txBody>
          <a:bodyPr vert="horz" lIns="91440" tIns="45720" rIns="91440" bIns="45720" rtlCol="0" anchor="ctr">
            <a:normAutofit/>
          </a:bodyPr>
          <a:lstStyle/>
          <a:p>
            <a:pPr algn="l"/>
            <a:r>
              <a:rPr lang="en-US" sz="2100" b="1" kern="1200" dirty="0">
                <a:solidFill>
                  <a:schemeClr val="tx1"/>
                </a:solidFill>
                <a:latin typeface="Arial" panose="020B0604020202020204" pitchFamily="34" charset="0"/>
                <a:cs typeface="Arial" panose="020B0604020202020204" pitchFamily="34" charset="0"/>
              </a:rPr>
              <a:t>Defining Domiciliary Care and Residential Care</a:t>
            </a:r>
            <a:br>
              <a:rPr lang="en-US" sz="2100" b="1" kern="1200" dirty="0">
                <a:solidFill>
                  <a:schemeClr val="tx1"/>
                </a:solidFill>
                <a:latin typeface="Arial" panose="020B0604020202020204" pitchFamily="34" charset="0"/>
                <a:cs typeface="Arial" panose="020B0604020202020204" pitchFamily="34" charset="0"/>
              </a:rPr>
            </a:br>
            <a:br>
              <a:rPr lang="en-US" sz="2100" b="1"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Domiciliary care provides personalized support at home to maintain independence and quality of life. (Armstrong, 2018; Keeling, 2019).</a:t>
            </a:r>
            <a:br>
              <a:rPr lang="en-US" sz="2100"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Residential care offers continuous medical supervision and structured environments in specialized institutions. (Gibson and Redfoot, 2007; Johnson et al., 2005).</a:t>
            </a:r>
          </a:p>
        </p:txBody>
      </p:sp>
      <p:pic>
        <p:nvPicPr>
          <p:cNvPr id="4" name="Picture 3">
            <a:extLst>
              <a:ext uri="{FF2B5EF4-FFF2-40B4-BE49-F238E27FC236}">
                <a16:creationId xmlns:a16="http://schemas.microsoft.com/office/drawing/2014/main" id="{75B316C9-AE7F-55CA-A032-B1CD4F91F869}"/>
              </a:ext>
            </a:extLst>
          </p:cNvPr>
          <p:cNvPicPr>
            <a:picLocks noChangeAspect="1"/>
          </p:cNvPicPr>
          <p:nvPr/>
        </p:nvPicPr>
        <p:blipFill rotWithShape="1">
          <a:blip r:embed="rId2"/>
          <a:srcRect b="23943"/>
          <a:stretch/>
        </p:blipFill>
        <p:spPr>
          <a:xfrm>
            <a:off x="5176911" y="1088978"/>
            <a:ext cx="6833848" cy="4846777"/>
          </a:xfrm>
          <a:prstGeom prst="rect">
            <a:avLst/>
          </a:prstGeom>
        </p:spPr>
      </p:pic>
    </p:spTree>
    <p:extLst>
      <p:ext uri="{BB962C8B-B14F-4D97-AF65-F5344CB8AC3E}">
        <p14:creationId xmlns:p14="http://schemas.microsoft.com/office/powerpoint/2010/main" val="1110208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838200" y="557189"/>
            <a:ext cx="3966463" cy="5571900"/>
          </a:xfrm>
        </p:spPr>
        <p:txBody>
          <a:bodyPr vert="horz" lIns="91440" tIns="45720" rIns="91440" bIns="45720" rtlCol="0" anchor="ctr">
            <a:normAutofit/>
          </a:bodyPr>
          <a:lstStyle/>
          <a:p>
            <a:pPr algn="l"/>
            <a:r>
              <a:rPr lang="en-US" sz="2100" b="1" dirty="0">
                <a:latin typeface="Arial" panose="020B0604020202020204" pitchFamily="34" charset="0"/>
                <a:cs typeface="Arial" panose="020B0604020202020204" pitchFamily="34" charset="0"/>
              </a:rPr>
              <a:t>Funding Options for Care in the UK</a:t>
            </a:r>
            <a:br>
              <a:rPr lang="en-US" sz="2100" b="1" dirty="0">
                <a:latin typeface="Arial" panose="020B0604020202020204" pitchFamily="34" charset="0"/>
                <a:cs typeface="Arial" panose="020B0604020202020204" pitchFamily="34" charset="0"/>
              </a:rPr>
            </a:br>
            <a:br>
              <a:rPr lang="en-US" sz="2100" b="1" dirty="0">
                <a:latin typeface="Arial" panose="020B0604020202020204" pitchFamily="34" charset="0"/>
                <a:cs typeface="Arial" panose="020B0604020202020204" pitchFamily="34" charset="0"/>
              </a:rPr>
            </a:br>
            <a:r>
              <a:rPr lang="en-US" sz="2100" dirty="0">
                <a:latin typeface="Arial" panose="020B0604020202020204" pitchFamily="34" charset="0"/>
                <a:cs typeface="Arial" panose="020B0604020202020204" pitchFamily="34" charset="0"/>
              </a:rPr>
              <a:t>Government funding through NHS provides essential care services, ensuring accessibility for all. (Keeling, 2019; Walker, 2014).</a:t>
            </a:r>
            <a:br>
              <a:rPr lang="en-US" sz="2100" dirty="0">
                <a:latin typeface="Arial" panose="020B0604020202020204" pitchFamily="34" charset="0"/>
                <a:cs typeface="Arial" panose="020B0604020202020204" pitchFamily="34" charset="0"/>
              </a:rPr>
            </a:br>
            <a:br>
              <a:rPr lang="en-US" sz="2100" dirty="0">
                <a:latin typeface="Arial" panose="020B0604020202020204" pitchFamily="34" charset="0"/>
                <a:cs typeface="Arial" panose="020B0604020202020204" pitchFamily="34" charset="0"/>
              </a:rPr>
            </a:br>
            <a:r>
              <a:rPr lang="en-US" sz="2100" dirty="0">
                <a:latin typeface="Arial" panose="020B0604020202020204" pitchFamily="34" charset="0"/>
                <a:cs typeface="Arial" panose="020B0604020202020204" pitchFamily="34" charset="0"/>
              </a:rPr>
              <a:t>Private insurance and personal savings are crucial for covering additional or specialized care needs. (Clough and </a:t>
            </a:r>
            <a:r>
              <a:rPr lang="en-US" sz="2100" dirty="0" err="1">
                <a:latin typeface="Arial" panose="020B0604020202020204" pitchFamily="34" charset="0"/>
                <a:cs typeface="Arial" panose="020B0604020202020204" pitchFamily="34" charset="0"/>
              </a:rPr>
              <a:t>Leamy</a:t>
            </a:r>
            <a:r>
              <a:rPr lang="en-US" sz="2100" dirty="0">
                <a:latin typeface="Arial" panose="020B0604020202020204" pitchFamily="34" charset="0"/>
                <a:cs typeface="Arial" panose="020B0604020202020204" pitchFamily="34" charset="0"/>
              </a:rPr>
              <a:t>, 2007; Cox, 2019).</a:t>
            </a:r>
            <a:br>
              <a:rPr lang="en-US" sz="2100" dirty="0">
                <a:latin typeface="Arial" panose="020B0604020202020204" pitchFamily="34" charset="0"/>
                <a:cs typeface="Arial" panose="020B0604020202020204" pitchFamily="34" charset="0"/>
              </a:rPr>
            </a:br>
            <a:br>
              <a:rPr lang="en-US" sz="2100" dirty="0">
                <a:latin typeface="Arial" panose="020B0604020202020204" pitchFamily="34" charset="0"/>
                <a:cs typeface="Arial" panose="020B0604020202020204" pitchFamily="34" charset="0"/>
              </a:rPr>
            </a:br>
            <a:r>
              <a:rPr lang="en-US" sz="2100" dirty="0">
                <a:latin typeface="Arial" panose="020B0604020202020204" pitchFamily="34" charset="0"/>
                <a:cs typeface="Arial" panose="020B0604020202020204" pitchFamily="34" charset="0"/>
              </a:rPr>
              <a:t>Comparison with other countries reveals different funding models and their impact on care access.</a:t>
            </a:r>
          </a:p>
        </p:txBody>
      </p:sp>
      <p:pic>
        <p:nvPicPr>
          <p:cNvPr id="4" name="Picture 3">
            <a:extLst>
              <a:ext uri="{FF2B5EF4-FFF2-40B4-BE49-F238E27FC236}">
                <a16:creationId xmlns:a16="http://schemas.microsoft.com/office/drawing/2014/main" id="{7318E4FB-1342-1C70-1425-29A07DDF3EBF}"/>
              </a:ext>
            </a:extLst>
          </p:cNvPr>
          <p:cNvPicPr>
            <a:picLocks noChangeAspect="1"/>
          </p:cNvPicPr>
          <p:nvPr/>
        </p:nvPicPr>
        <p:blipFill rotWithShape="1">
          <a:blip r:embed="rId2"/>
          <a:srcRect l="15837" r="5232" b="1"/>
          <a:stretch/>
        </p:blipFill>
        <p:spPr>
          <a:xfrm>
            <a:off x="5176911" y="720190"/>
            <a:ext cx="6833848" cy="5584353"/>
          </a:xfrm>
          <a:prstGeom prst="rect">
            <a:avLst/>
          </a:prstGeom>
        </p:spPr>
      </p:pic>
    </p:spTree>
    <p:extLst>
      <p:ext uri="{BB962C8B-B14F-4D97-AF65-F5344CB8AC3E}">
        <p14:creationId xmlns:p14="http://schemas.microsoft.com/office/powerpoint/2010/main" val="401949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671100" y="275772"/>
            <a:ext cx="5475700" cy="6023404"/>
          </a:xfrm>
        </p:spPr>
        <p:txBody>
          <a:bodyPr>
            <a:normAutofit/>
          </a:bodyPr>
          <a:lstStyle/>
          <a:p>
            <a:pPr algn="l"/>
            <a:r>
              <a:rPr lang="en-US" sz="2400" b="1" dirty="0">
                <a:latin typeface="Arial" panose="020B0604020202020204" pitchFamily="34" charset="0"/>
                <a:cs typeface="Arial" panose="020B0604020202020204" pitchFamily="34" charset="0"/>
              </a:rPr>
              <a:t>End of Life and Palliative Care</a:t>
            </a:r>
            <a:br>
              <a:rPr lang="en-US" sz="1400"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End-of-life and palliative care focus on providing comfort and support, addressing physical, emotional, and psychological needs. (Hudson, 2016; Ray, Bernard, and Phillips, 2013).</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Care can be provided at home or in residential institutions, each with distinct advantages and challenges.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Emotional and psychological support are crucial for patients and families during this stage.</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Gubrium</a:t>
            </a:r>
            <a:r>
              <a:rPr lang="en-GB" sz="2000" dirty="0">
                <a:latin typeface="Arial" panose="020B0604020202020204" pitchFamily="34" charset="0"/>
                <a:cs typeface="Arial" panose="020B0604020202020204" pitchFamily="34" charset="0"/>
              </a:rPr>
              <a:t> and Holstein, 2002; Lloyd, 2010).</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Multidisciplinary teams ensure comprehensive care, addressing diverse needs effectively.</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443B5CF-524E-6BE3-3BCA-203CB42971DB}"/>
              </a:ext>
            </a:extLst>
          </p:cNvPr>
          <p:cNvPicPr>
            <a:picLocks noChangeAspect="1"/>
          </p:cNvPicPr>
          <p:nvPr/>
        </p:nvPicPr>
        <p:blipFill>
          <a:blip r:embed="rId2"/>
          <a:stretch>
            <a:fillRect/>
          </a:stretch>
        </p:blipFill>
        <p:spPr>
          <a:xfrm>
            <a:off x="6765401" y="643467"/>
            <a:ext cx="4623984" cy="5571066"/>
          </a:xfrm>
          <a:prstGeom prst="rect">
            <a:avLst/>
          </a:prstGeom>
        </p:spPr>
      </p:pic>
    </p:spTree>
    <p:extLst>
      <p:ext uri="{BB962C8B-B14F-4D97-AF65-F5344CB8AC3E}">
        <p14:creationId xmlns:p14="http://schemas.microsoft.com/office/powerpoint/2010/main" val="3285691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643467" y="643467"/>
            <a:ext cx="5699275" cy="5815390"/>
          </a:xfrm>
        </p:spPr>
        <p:txBody>
          <a:bodyPr>
            <a:normAutofit fontScale="90000"/>
          </a:bodyPr>
          <a:lstStyle/>
          <a:p>
            <a:pPr algn="l"/>
            <a:r>
              <a:rPr lang="en-US" sz="2400" b="1" dirty="0">
                <a:latin typeface="Arial" panose="020B0604020202020204" pitchFamily="34" charset="0"/>
                <a:cs typeface="Arial" panose="020B0604020202020204" pitchFamily="34" charset="0"/>
              </a:rPr>
              <a:t>Gap Between Need and Availability of Care for Older People</a:t>
            </a:r>
            <a:br>
              <a:rPr lang="en-US" sz="1400" b="1" dirty="0">
                <a:latin typeface="Arial" panose="020B0604020202020204" pitchFamily="34" charset="0"/>
                <a:cs typeface="Arial" panose="020B0604020202020204" pitchFamily="34" charset="0"/>
              </a:rPr>
            </a:br>
            <a:br>
              <a:rPr lang="en-US" sz="1400" b="1" dirty="0">
                <a:latin typeface="Arial" panose="020B0604020202020204" pitchFamily="34" charset="0"/>
                <a:cs typeface="Arial" panose="020B0604020202020204" pitchFamily="34" charset="0"/>
              </a:rPr>
            </a:br>
            <a:br>
              <a:rPr lang="en-US" sz="1400" b="1"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The elderly population's increasing needs outpace the available care resources.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There is a significant shortage of caregivers and resources, impacting care quality. (</a:t>
            </a:r>
            <a:r>
              <a:rPr lang="en-US" sz="2000" dirty="0" err="1">
                <a:latin typeface="Arial" panose="020B0604020202020204" pitchFamily="34" charset="0"/>
                <a:cs typeface="Arial" panose="020B0604020202020204" pitchFamily="34" charset="0"/>
              </a:rPr>
              <a:t>Manthorpe</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Iliffe</a:t>
            </a:r>
            <a:r>
              <a:rPr lang="en-US" sz="2000" dirty="0">
                <a:latin typeface="Arial" panose="020B0604020202020204" pitchFamily="34" charset="0"/>
                <a:cs typeface="Arial" panose="020B0604020202020204" pitchFamily="34" charset="0"/>
              </a:rPr>
              <a:t>, 2005; Means, Richards, and Smith, 2008).</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This gap affects the quality of life for older individuals, leading to potential neglect and poor health outcomes.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Possible solutions include increased caregiver training, better resource allocation, and supportive policies. (Estes, Biggs, and Phillipson, 2003; Twigg and Atkin, 2002).</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6056FA7-7679-490B-A971-B6A43C7FFB11}"/>
              </a:ext>
            </a:extLst>
          </p:cNvPr>
          <p:cNvPicPr>
            <a:picLocks noChangeAspect="1"/>
          </p:cNvPicPr>
          <p:nvPr/>
        </p:nvPicPr>
        <p:blipFill rotWithShape="1">
          <a:blip r:embed="rId2"/>
          <a:srcRect l="494" r="7153" b="2"/>
          <a:stretch/>
        </p:blipFill>
        <p:spPr>
          <a:xfrm>
            <a:off x="6606253" y="1676416"/>
            <a:ext cx="4942280" cy="3505168"/>
          </a:xfrm>
          <a:prstGeom prst="rect">
            <a:avLst/>
          </a:prstGeom>
        </p:spPr>
      </p:pic>
    </p:spTree>
    <p:extLst>
      <p:ext uri="{BB962C8B-B14F-4D97-AF65-F5344CB8AC3E}">
        <p14:creationId xmlns:p14="http://schemas.microsoft.com/office/powerpoint/2010/main" val="2802739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6FC42E6-6C25-4922-95D2-B97B1E12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95F874-A8A5-4A14-8CFC-828968DE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54" y="0"/>
            <a:ext cx="4731782"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45076" y="1371600"/>
            <a:ext cx="4667952" cy="4800600"/>
          </a:xfrm>
        </p:spPr>
        <p:txBody>
          <a:bodyPr anchor="b">
            <a:normAutofit fontScale="90000"/>
          </a:bodyPr>
          <a:lstStyle/>
          <a:p>
            <a:r>
              <a:rPr lang="en-US" sz="2000" b="1" dirty="0">
                <a:solidFill>
                  <a:srgbClr val="595959"/>
                </a:solidFill>
                <a:latin typeface="Arial" panose="020B0604020202020204" pitchFamily="34" charset="0"/>
                <a:cs typeface="Arial" panose="020B0604020202020204" pitchFamily="34" charset="0"/>
              </a:rPr>
              <a:t>Legislation, Policies, and Theories of Aging</a:t>
            </a:r>
            <a:br>
              <a:rPr lang="en-US" sz="1800" b="1" dirty="0">
                <a:solidFill>
                  <a:srgbClr val="595959"/>
                </a:solidFill>
                <a:latin typeface="Arial" panose="020B0604020202020204" pitchFamily="34" charset="0"/>
                <a:cs typeface="Arial" panose="020B0604020202020204" pitchFamily="34" charset="0"/>
              </a:rPr>
            </a:br>
            <a:br>
              <a:rPr lang="en-US" sz="1800" dirty="0">
                <a:solidFill>
                  <a:srgbClr val="595959"/>
                </a:solidFill>
                <a:latin typeface="Arial" panose="020B0604020202020204" pitchFamily="34" charset="0"/>
                <a:cs typeface="Arial" panose="020B0604020202020204" pitchFamily="34" charset="0"/>
              </a:rPr>
            </a:br>
            <a:r>
              <a:rPr lang="en-US" sz="1800" dirty="0">
                <a:solidFill>
                  <a:srgbClr val="595959"/>
                </a:solidFill>
                <a:latin typeface="Arial" panose="020B0604020202020204" pitchFamily="34" charset="0"/>
                <a:cs typeface="Arial" panose="020B0604020202020204" pitchFamily="34" charset="0"/>
              </a:rPr>
              <a:t>The current legislative framework in the UK, including the Care Act 2014, shapes elderly care services.</a:t>
            </a:r>
            <a:r>
              <a:rPr lang="en-GB" sz="1800" dirty="0">
                <a:solidFill>
                  <a:srgbClr val="595959"/>
                </a:solidFill>
                <a:latin typeface="Arial" panose="020B0604020202020204" pitchFamily="34" charset="0"/>
                <a:cs typeface="Arial" panose="020B0604020202020204" pitchFamily="34" charset="0"/>
              </a:rPr>
              <a:t> (Phillipson, 2013; Victor, 2004).</a:t>
            </a:r>
            <a:br>
              <a:rPr lang="en-US" sz="1800" dirty="0">
                <a:solidFill>
                  <a:srgbClr val="595959"/>
                </a:solidFill>
                <a:latin typeface="Arial" panose="020B0604020202020204" pitchFamily="34" charset="0"/>
                <a:cs typeface="Arial" panose="020B0604020202020204" pitchFamily="34" charset="0"/>
              </a:rPr>
            </a:br>
            <a:br>
              <a:rPr lang="en-US" sz="1800" dirty="0">
                <a:solidFill>
                  <a:srgbClr val="595959"/>
                </a:solidFill>
                <a:latin typeface="Arial" panose="020B0604020202020204" pitchFamily="34" charset="0"/>
                <a:cs typeface="Arial" panose="020B0604020202020204" pitchFamily="34" charset="0"/>
              </a:rPr>
            </a:br>
            <a:r>
              <a:rPr lang="en-US" sz="1800" dirty="0">
                <a:solidFill>
                  <a:srgbClr val="595959"/>
                </a:solidFill>
                <a:latin typeface="Arial" panose="020B0604020202020204" pitchFamily="34" charset="0"/>
                <a:cs typeface="Arial" panose="020B0604020202020204" pitchFamily="34" charset="0"/>
              </a:rPr>
              <a:t>Policies supporting domiciliary care promote independence and home-based support for the elderly. (Lloyd, 2010; Sixsmith and Sixsmith, 2008).</a:t>
            </a:r>
            <a:br>
              <a:rPr lang="en-US" sz="1800" dirty="0">
                <a:solidFill>
                  <a:srgbClr val="595959"/>
                </a:solidFill>
                <a:latin typeface="Arial" panose="020B0604020202020204" pitchFamily="34" charset="0"/>
                <a:cs typeface="Arial" panose="020B0604020202020204" pitchFamily="34" charset="0"/>
              </a:rPr>
            </a:br>
            <a:br>
              <a:rPr lang="en-US" sz="1800" dirty="0">
                <a:solidFill>
                  <a:srgbClr val="595959"/>
                </a:solidFill>
                <a:latin typeface="Arial" panose="020B0604020202020204" pitchFamily="34" charset="0"/>
                <a:cs typeface="Arial" panose="020B0604020202020204" pitchFamily="34" charset="0"/>
              </a:rPr>
            </a:br>
            <a:r>
              <a:rPr lang="en-US" sz="1800" dirty="0">
                <a:solidFill>
                  <a:srgbClr val="595959"/>
                </a:solidFill>
                <a:latin typeface="Arial" panose="020B0604020202020204" pitchFamily="34" charset="0"/>
                <a:cs typeface="Arial" panose="020B0604020202020204" pitchFamily="34" charset="0"/>
              </a:rPr>
              <a:t>Theories such as the Activity Theory and Continuity Theory provide insights into effective elderly care practices.</a:t>
            </a:r>
            <a:r>
              <a:rPr lang="fr-FR" sz="1800" dirty="0">
                <a:solidFill>
                  <a:srgbClr val="595959"/>
                </a:solidFill>
                <a:latin typeface="Arial" panose="020B0604020202020204" pitchFamily="34" charset="0"/>
                <a:cs typeface="Arial" panose="020B0604020202020204" pitchFamily="34" charset="0"/>
              </a:rPr>
              <a:t> (Johnson et al., 2005; </a:t>
            </a:r>
            <a:r>
              <a:rPr lang="fr-FR" sz="1800" dirty="0" err="1">
                <a:solidFill>
                  <a:srgbClr val="595959"/>
                </a:solidFill>
                <a:latin typeface="Arial" panose="020B0604020202020204" pitchFamily="34" charset="0"/>
                <a:cs typeface="Arial" panose="020B0604020202020204" pitchFamily="34" charset="0"/>
              </a:rPr>
              <a:t>Phillipson</a:t>
            </a:r>
            <a:r>
              <a:rPr lang="fr-FR" sz="1800" dirty="0">
                <a:solidFill>
                  <a:srgbClr val="595959"/>
                </a:solidFill>
                <a:latin typeface="Arial" panose="020B0604020202020204" pitchFamily="34" charset="0"/>
                <a:cs typeface="Arial" panose="020B0604020202020204" pitchFamily="34" charset="0"/>
              </a:rPr>
              <a:t>, 2013).</a:t>
            </a:r>
            <a:br>
              <a:rPr lang="en-US" sz="1800" dirty="0">
                <a:solidFill>
                  <a:srgbClr val="595959"/>
                </a:solidFill>
                <a:latin typeface="Arial" panose="020B0604020202020204" pitchFamily="34" charset="0"/>
                <a:cs typeface="Arial" panose="020B0604020202020204" pitchFamily="34" charset="0"/>
              </a:rPr>
            </a:br>
            <a:br>
              <a:rPr lang="en-US" sz="1800" dirty="0">
                <a:solidFill>
                  <a:srgbClr val="595959"/>
                </a:solidFill>
                <a:latin typeface="Arial" panose="020B0604020202020204" pitchFamily="34" charset="0"/>
                <a:cs typeface="Arial" panose="020B0604020202020204" pitchFamily="34" charset="0"/>
              </a:rPr>
            </a:br>
            <a:r>
              <a:rPr lang="en-US" sz="1800" dirty="0">
                <a:solidFill>
                  <a:srgbClr val="595959"/>
                </a:solidFill>
                <a:latin typeface="Arial" panose="020B0604020202020204" pitchFamily="34" charset="0"/>
                <a:cs typeface="Arial" panose="020B0604020202020204" pitchFamily="34" charset="0"/>
              </a:rPr>
              <a:t>Examples of successful policies from countries like Denmark and Sweden highlight effective community-based care models.</a:t>
            </a:r>
            <a:br>
              <a:rPr lang="en-US" sz="900" dirty="0">
                <a:solidFill>
                  <a:srgbClr val="595959"/>
                </a:solidFill>
              </a:rPr>
            </a:br>
            <a:endParaRPr lang="en-US" sz="900" dirty="0">
              <a:solidFill>
                <a:srgbClr val="595959"/>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2268A65-3FCF-6430-89D1-6DF5305C71DD}"/>
              </a:ext>
            </a:extLst>
          </p:cNvPr>
          <p:cNvPicPr>
            <a:picLocks noChangeAspect="1"/>
          </p:cNvPicPr>
          <p:nvPr/>
        </p:nvPicPr>
        <p:blipFill>
          <a:blip r:embed="rId2"/>
          <a:stretch>
            <a:fillRect/>
          </a:stretch>
        </p:blipFill>
        <p:spPr>
          <a:xfrm>
            <a:off x="5741583" y="685799"/>
            <a:ext cx="5445252" cy="5486400"/>
          </a:xfrm>
          <a:prstGeom prst="rect">
            <a:avLst/>
          </a:prstGeom>
        </p:spPr>
      </p:pic>
    </p:spTree>
    <p:extLst>
      <p:ext uri="{BB962C8B-B14F-4D97-AF65-F5344CB8AC3E}">
        <p14:creationId xmlns:p14="http://schemas.microsoft.com/office/powerpoint/2010/main" val="3939718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599609" y="643944"/>
            <a:ext cx="4171994" cy="5467081"/>
          </a:xfrm>
        </p:spPr>
        <p:txBody>
          <a:bodyPr>
            <a:normAutofit/>
          </a:bodyPr>
          <a:lstStyle/>
          <a:p>
            <a:pPr algn="l"/>
            <a:r>
              <a:rPr lang="en-US" sz="2000" b="1" dirty="0">
                <a:latin typeface="Arial" panose="020B0604020202020204" pitchFamily="34" charset="0"/>
                <a:cs typeface="Arial" panose="020B0604020202020204" pitchFamily="34" charset="0"/>
              </a:rPr>
              <a:t>Benefits of Domiciliary Care</a:t>
            </a:r>
            <a:br>
              <a:rPr lang="en-US" sz="2000" b="1"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Domiciliary care helps maintain independence and personal control for the elderly.</a:t>
            </a:r>
            <a:r>
              <a:rPr lang="en-GB" sz="2000" dirty="0">
                <a:latin typeface="Arial" panose="020B0604020202020204" pitchFamily="34" charset="0"/>
                <a:cs typeface="Arial" panose="020B0604020202020204" pitchFamily="34" charset="0"/>
              </a:rPr>
              <a:t> (Phillipson, 2013; Victor, 2004).</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It is generally lower in cost compared to residential care facilities.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This type of care allows for stronger connections with family and community.</a:t>
            </a:r>
            <a:r>
              <a:rPr lang="en-GB" sz="2000" dirty="0">
                <a:latin typeface="Arial" panose="020B0604020202020204" pitchFamily="34" charset="0"/>
                <a:cs typeface="Arial" panose="020B0604020202020204" pitchFamily="34" charset="0"/>
              </a:rPr>
              <a:t> (Armstrong, 2018; Cox, 2019).</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It offers flexibility and personalized care tailored to individual needs.</a:t>
            </a:r>
            <a:br>
              <a:rPr lang="en-US" sz="1500" dirty="0"/>
            </a:br>
            <a:endParaRPr lang="en-US" sz="1500" dirty="0">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3" name="Straight Connector 22">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A54E63C-1ED5-94BE-E21C-A38E0DF39372}"/>
              </a:ext>
            </a:extLst>
          </p:cNvPr>
          <p:cNvPicPr>
            <a:picLocks noChangeAspect="1"/>
          </p:cNvPicPr>
          <p:nvPr/>
        </p:nvPicPr>
        <p:blipFill>
          <a:blip r:embed="rId2"/>
          <a:stretch>
            <a:fillRect/>
          </a:stretch>
        </p:blipFill>
        <p:spPr>
          <a:xfrm>
            <a:off x="5640572" y="1515787"/>
            <a:ext cx="5608830" cy="3715849"/>
          </a:xfrm>
          <a:prstGeom prst="rect">
            <a:avLst/>
          </a:prstGeom>
        </p:spPr>
      </p:pic>
    </p:spTree>
    <p:extLst>
      <p:ext uri="{BB962C8B-B14F-4D97-AF65-F5344CB8AC3E}">
        <p14:creationId xmlns:p14="http://schemas.microsoft.com/office/powerpoint/2010/main" val="2670120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1113810" y="333829"/>
            <a:ext cx="4036334" cy="6075135"/>
          </a:xfrm>
        </p:spPr>
        <p:txBody>
          <a:bodyPr anchor="t">
            <a:normAutofit/>
          </a:bodyPr>
          <a:lstStyle/>
          <a:p>
            <a:pPr algn="l"/>
            <a:r>
              <a:rPr lang="en-US" sz="2400" b="1" dirty="0">
                <a:latin typeface="Arial" panose="020B0604020202020204" pitchFamily="34" charset="0"/>
                <a:cs typeface="Arial" panose="020B0604020202020204" pitchFamily="34" charset="0"/>
              </a:rPr>
              <a:t>Disadvantages of Domiciliary Care</a:t>
            </a:r>
            <a:br>
              <a:rPr lang="en-US" sz="2000" b="1"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Domiciliary care requires strong family and community support, which may not always be available. (Twigg and Atkin, 2002; </a:t>
            </a:r>
            <a:r>
              <a:rPr lang="en-US" sz="2000" dirty="0" err="1">
                <a:latin typeface="Arial" panose="020B0604020202020204" pitchFamily="34" charset="0"/>
                <a:cs typeface="Arial" panose="020B0604020202020204" pitchFamily="34" charset="0"/>
              </a:rPr>
              <a:t>Manthorpe</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Iliffe</a:t>
            </a:r>
            <a:r>
              <a:rPr lang="en-US" sz="2000" dirty="0">
                <a:latin typeface="Arial" panose="020B0604020202020204" pitchFamily="34" charset="0"/>
                <a:cs typeface="Arial" panose="020B0604020202020204" pitchFamily="34" charset="0"/>
              </a:rPr>
              <a:t>, 2005).</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There are significant challenges related to funding and accessing adequate resources. (Clough and </a:t>
            </a:r>
            <a:r>
              <a:rPr lang="en-US" sz="2000" dirty="0" err="1">
                <a:latin typeface="Arial" panose="020B0604020202020204" pitchFamily="34" charset="0"/>
                <a:cs typeface="Arial" panose="020B0604020202020204" pitchFamily="34" charset="0"/>
              </a:rPr>
              <a:t>Leamy</a:t>
            </a:r>
            <a:r>
              <a:rPr lang="en-US" sz="2000" dirty="0">
                <a:latin typeface="Arial" panose="020B0604020202020204" pitchFamily="34" charset="0"/>
                <a:cs typeface="Arial" panose="020B0604020202020204" pitchFamily="34" charset="0"/>
              </a:rPr>
              <a:t>, 2007; Walker, 2014).</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Elderly individuals receiving home care face a risk of social isolation.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The quality of care can vary greatly, leading to potential inconsistencies in service.</a:t>
            </a:r>
            <a:br>
              <a:rPr lang="en-US" sz="1400" dirty="0"/>
            </a:br>
            <a:endParaRPr lang="en-US" sz="1400" dirty="0">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75215CE-9F38-DBC3-3096-06649B751ACF}"/>
              </a:ext>
            </a:extLst>
          </p:cNvPr>
          <p:cNvPicPr>
            <a:picLocks noChangeAspect="1"/>
          </p:cNvPicPr>
          <p:nvPr/>
        </p:nvPicPr>
        <p:blipFill>
          <a:blip r:embed="rId2"/>
          <a:stretch>
            <a:fillRect/>
          </a:stretch>
        </p:blipFill>
        <p:spPr>
          <a:xfrm>
            <a:off x="5922492" y="2043303"/>
            <a:ext cx="5536001" cy="2712640"/>
          </a:xfrm>
          <a:prstGeom prst="rect">
            <a:avLst/>
          </a:prstGeom>
        </p:spPr>
      </p:pic>
    </p:spTree>
    <p:extLst>
      <p:ext uri="{BB962C8B-B14F-4D97-AF65-F5344CB8AC3E}">
        <p14:creationId xmlns:p14="http://schemas.microsoft.com/office/powerpoint/2010/main" val="3885331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643468" y="643467"/>
            <a:ext cx="5452532" cy="5808133"/>
          </a:xfrm>
        </p:spPr>
        <p:txBody>
          <a:bodyPr>
            <a:noAutofit/>
          </a:bodyPr>
          <a:lstStyle/>
          <a:p>
            <a:pPr algn="l"/>
            <a:r>
              <a:rPr lang="en-US" sz="2400" b="1" dirty="0">
                <a:latin typeface="Arial" panose="020B0604020202020204" pitchFamily="34" charset="0"/>
                <a:cs typeface="Arial" panose="020B0604020202020204" pitchFamily="34" charset="0"/>
              </a:rPr>
              <a:t>Benefits of Residential Care</a:t>
            </a:r>
            <a:br>
              <a:rPr lang="en-US" sz="2400" b="1"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Residential care provides continuous access to specialized medical care.</a:t>
            </a:r>
            <a:r>
              <a:rPr lang="en-GB" sz="2400" dirty="0">
                <a:latin typeface="Arial" panose="020B0604020202020204" pitchFamily="34" charset="0"/>
                <a:cs typeface="Arial" panose="020B0604020202020204" pitchFamily="34" charset="0"/>
              </a:rPr>
              <a:t> (Johnson et al., 2005; Walker, 2014).</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It ensures constant supervision and security for residents.</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Organized social activities and community engagement are readily available.</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Relieves families from the daily responsibilities of caregiving.</a:t>
            </a:r>
            <a:r>
              <a:rPr lang="en-GB" sz="2400" dirty="0">
                <a:latin typeface="Arial" panose="020B0604020202020204" pitchFamily="34" charset="0"/>
                <a:cs typeface="Arial" panose="020B0604020202020204" pitchFamily="34" charset="0"/>
              </a:rPr>
              <a:t> (Lloyd, 2010; Cox, 2019).</a:t>
            </a:r>
            <a:br>
              <a:rPr lang="en-US" sz="2400" dirty="0">
                <a:latin typeface="+mn-lt"/>
              </a:rPr>
            </a:br>
            <a:endParaRPr lang="en-US" sz="2400" dirty="0">
              <a:latin typeface="+mn-lt"/>
              <a:cs typeface="Arial" panose="020B0604020202020204" pitchFamily="34" charset="0"/>
            </a:endParaRPr>
          </a:p>
        </p:txBody>
      </p:sp>
      <p:pic>
        <p:nvPicPr>
          <p:cNvPr id="4" name="Picture 3">
            <a:extLst>
              <a:ext uri="{FF2B5EF4-FFF2-40B4-BE49-F238E27FC236}">
                <a16:creationId xmlns:a16="http://schemas.microsoft.com/office/drawing/2014/main" id="{12723A05-75D7-E1F0-16B2-10B900DD126E}"/>
              </a:ext>
            </a:extLst>
          </p:cNvPr>
          <p:cNvPicPr>
            <a:picLocks noChangeAspect="1"/>
          </p:cNvPicPr>
          <p:nvPr/>
        </p:nvPicPr>
        <p:blipFill rotWithShape="1">
          <a:blip r:embed="rId3"/>
          <a:srcRect l="6552" r="4780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66456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EE3849A-E5FC-C416-7E30-234FDDB096FB}"/>
              </a:ext>
            </a:extLst>
          </p:cNvPr>
          <p:cNvPicPr>
            <a:picLocks noChangeAspect="1"/>
          </p:cNvPicPr>
          <p:nvPr/>
        </p:nvPicPr>
        <p:blipFill rotWithShape="1">
          <a:blip r:embed="rId3"/>
          <a:srcRect l="24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6966858" y="328411"/>
            <a:ext cx="4414310" cy="6194738"/>
          </a:xfrm>
          <a:noFill/>
        </p:spPr>
        <p:txBody>
          <a:bodyPr>
            <a:normAutofit fontScale="90000"/>
          </a:bodyPr>
          <a:lstStyle/>
          <a:p>
            <a:pPr algn="l"/>
            <a:r>
              <a:rPr lang="en-US" sz="2200" b="1" dirty="0">
                <a:latin typeface="Arial" panose="020B0604020202020204" pitchFamily="34" charset="0"/>
                <a:cs typeface="Arial" panose="020B0604020202020204" pitchFamily="34" charset="0"/>
              </a:rPr>
              <a:t>Disadvantages of Residential Care</a:t>
            </a:r>
            <a:br>
              <a:rPr lang="en-US" sz="2200" b="1" dirty="0">
                <a:latin typeface="Arial" panose="020B0604020202020204" pitchFamily="34" charset="0"/>
                <a:cs typeface="Arial" panose="020B0604020202020204" pitchFamily="34" charset="0"/>
              </a:rPr>
            </a:br>
            <a:br>
              <a:rPr lang="en-US" sz="2200" dirty="0">
                <a:latin typeface="Arial" panose="020B0604020202020204" pitchFamily="34" charset="0"/>
                <a:cs typeface="Arial" panose="020B0604020202020204" pitchFamily="34" charset="0"/>
              </a:rPr>
            </a:br>
            <a:br>
              <a:rPr lang="en-US" sz="2200" b="1"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Residential care often involves high costs, which can be a financial burden. (Clough and </a:t>
            </a:r>
            <a:r>
              <a:rPr lang="en-US" sz="2200" dirty="0" err="1">
                <a:latin typeface="Arial" panose="020B0604020202020204" pitchFamily="34" charset="0"/>
                <a:cs typeface="Arial" panose="020B0604020202020204" pitchFamily="34" charset="0"/>
              </a:rPr>
              <a:t>Leamy</a:t>
            </a:r>
            <a:r>
              <a:rPr lang="en-US" sz="2200" dirty="0">
                <a:latin typeface="Arial" panose="020B0604020202020204" pitchFamily="34" charset="0"/>
                <a:cs typeface="Arial" panose="020B0604020202020204" pitchFamily="34" charset="0"/>
              </a:rPr>
              <a:t>, 2007; Hudson, 2016).</a:t>
            </a:r>
            <a:br>
              <a:rPr lang="en-US" sz="2200" dirty="0">
                <a:latin typeface="Arial" panose="020B0604020202020204" pitchFamily="34" charset="0"/>
                <a:cs typeface="Arial" panose="020B0604020202020204" pitchFamily="34" charset="0"/>
              </a:rPr>
            </a:br>
            <a:br>
              <a:rPr lang="en-US" sz="2200" b="1"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Residents may experience a loss of independence and personal control.</a:t>
            </a:r>
            <a:br>
              <a:rPr lang="en-US" sz="2200" dirty="0">
                <a:latin typeface="Arial" panose="020B0604020202020204" pitchFamily="34" charset="0"/>
                <a:cs typeface="Arial" panose="020B0604020202020204" pitchFamily="34" charset="0"/>
              </a:rPr>
            </a:br>
            <a:br>
              <a:rPr lang="en-US" sz="2200" b="1"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Adapting to a new environment can be difficult for many elderly individuals.</a:t>
            </a:r>
            <a:br>
              <a:rPr lang="en-US" sz="2200" dirty="0">
                <a:latin typeface="Arial" panose="020B0604020202020204" pitchFamily="34" charset="0"/>
                <a:cs typeface="Arial" panose="020B0604020202020204" pitchFamily="34" charset="0"/>
              </a:rPr>
            </a:br>
            <a:br>
              <a:rPr lang="en-US" sz="2200" b="1"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There is a risk of depersonalized care due to standardized procedures and high staff-to-resident ratios. (Cox, 2019; Sixsmith and Sixsmith, 2008).</a:t>
            </a:r>
            <a:br>
              <a:rPr lang="en-US" sz="1300" dirty="0"/>
            </a:br>
            <a:endParaRPr lang="en-US"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1545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838200" y="557189"/>
            <a:ext cx="3966463" cy="5571900"/>
          </a:xfrm>
        </p:spPr>
        <p:txBody>
          <a:bodyPr vert="horz" lIns="91440" tIns="45720" rIns="91440" bIns="45720" rtlCol="0" anchor="ctr">
            <a:normAutofit fontScale="90000"/>
          </a:bodyPr>
          <a:lstStyle/>
          <a:p>
            <a:pPr algn="l"/>
            <a:r>
              <a:rPr lang="en-US" sz="2100" b="1" kern="1200" dirty="0">
                <a:solidFill>
                  <a:schemeClr val="tx1"/>
                </a:solidFill>
                <a:latin typeface="Arial" panose="020B0604020202020204" pitchFamily="34" charset="0"/>
                <a:cs typeface="Arial" panose="020B0604020202020204" pitchFamily="34" charset="0"/>
              </a:rPr>
              <a:t>Conclusions and Recommendations</a:t>
            </a:r>
            <a:br>
              <a:rPr lang="en-US" sz="2100" b="1"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Recap of arguments for and against domiciliary and residential care.</a:t>
            </a:r>
            <a:br>
              <a:rPr lang="en-US" sz="2100"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Emphasizes the importance of a personalized and flexible approach to elderly care.</a:t>
            </a:r>
            <a:br>
              <a:rPr lang="en-US" sz="2100"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Highlights the need for continuous support and effective policies to improve care quality.</a:t>
            </a:r>
            <a:br>
              <a:rPr lang="en-US" sz="2100"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Recommends investing in caregiver training, enhancing financial support, and adopting successful international care models.</a:t>
            </a:r>
            <a:br>
              <a:rPr lang="en-US" sz="2100" kern="1200" dirty="0">
                <a:solidFill>
                  <a:schemeClr val="tx1"/>
                </a:solidFill>
                <a:latin typeface="+mj-lt"/>
                <a:ea typeface="+mj-ea"/>
                <a:cs typeface="+mj-cs"/>
              </a:rPr>
            </a:br>
            <a:endParaRPr lang="en-US" sz="2100"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2A3F18EF-9200-7ADA-2BC3-EDF857C538FB}"/>
              </a:ext>
            </a:extLst>
          </p:cNvPr>
          <p:cNvPicPr>
            <a:picLocks noChangeAspect="1"/>
          </p:cNvPicPr>
          <p:nvPr/>
        </p:nvPicPr>
        <p:blipFill>
          <a:blip r:embed="rId2"/>
          <a:stretch>
            <a:fillRect/>
          </a:stretch>
        </p:blipFill>
        <p:spPr>
          <a:xfrm>
            <a:off x="5209379" y="720190"/>
            <a:ext cx="6768912" cy="5584353"/>
          </a:xfrm>
          <a:prstGeom prst="rect">
            <a:avLst/>
          </a:prstGeom>
        </p:spPr>
      </p:pic>
    </p:spTree>
    <p:extLst>
      <p:ext uri="{BB962C8B-B14F-4D97-AF65-F5344CB8AC3E}">
        <p14:creationId xmlns:p14="http://schemas.microsoft.com/office/powerpoint/2010/main" val="2988568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1524000" y="90152"/>
            <a:ext cx="9144000" cy="6429917"/>
          </a:xfrm>
        </p:spPr>
        <p:txBody>
          <a:bodyPr>
            <a:noAutofit/>
          </a:bodyPr>
          <a:lstStyle/>
          <a:p>
            <a:pPr marL="228600" marR="0" algn="l">
              <a:lnSpc>
                <a:spcPct val="107000"/>
              </a:lnSpc>
              <a:spcBef>
                <a:spcPts val="0"/>
              </a:spcBef>
              <a:spcAft>
                <a:spcPts val="800"/>
              </a:spcAft>
            </a:pPr>
            <a:r>
              <a:rPr lang="en-US" sz="1800" b="1" dirty="0">
                <a:solidFill>
                  <a:schemeClr val="accent1"/>
                </a:solidFill>
                <a:latin typeface="Arial" panose="020B0604020202020204" pitchFamily="34" charset="0"/>
                <a:cs typeface="Arial" panose="020B0604020202020204" pitchFamily="34" charset="0"/>
              </a:rPr>
              <a:t>References</a:t>
            </a:r>
            <a:br>
              <a:rPr lang="en-US" sz="1800" b="1" dirty="0">
                <a:latin typeface="Arial" panose="020B0604020202020204" pitchFamily="34" charset="0"/>
                <a:cs typeface="Arial" panose="020B0604020202020204" pitchFamily="34" charset="0"/>
              </a:rPr>
            </a:b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Armstrong, M. (2018). </a:t>
            </a:r>
            <a:r>
              <a:rPr lang="en-GB" sz="1600" i="1" dirty="0">
                <a:effectLst/>
                <a:latin typeface="Arial" panose="020B0604020202020204" pitchFamily="34" charset="0"/>
                <a:ea typeface="Times New Roman" panose="02020603050405020304" pitchFamily="18" charset="0"/>
                <a:cs typeface="Arial" panose="020B0604020202020204" pitchFamily="34" charset="0"/>
              </a:rPr>
              <a:t>Domiciliary Care and Support for Older People</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Sage Publications.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Brody, E. M. (2006). </a:t>
            </a:r>
            <a:r>
              <a:rPr lang="en-GB" sz="1600" i="1" dirty="0">
                <a:effectLst/>
                <a:latin typeface="Arial" panose="020B0604020202020204" pitchFamily="34" charset="0"/>
                <a:ea typeface="Times New Roman" panose="02020603050405020304" pitchFamily="18" charset="0"/>
                <a:cs typeface="Arial" panose="020B0604020202020204" pitchFamily="34" charset="0"/>
              </a:rPr>
              <a:t>Women in the Middle: Their Parent-Care Years</a:t>
            </a:r>
            <a:r>
              <a:rPr lang="en-GB" sz="1600" dirty="0">
                <a:effectLst/>
                <a:latin typeface="Arial" panose="020B0604020202020204" pitchFamily="34" charset="0"/>
                <a:ea typeface="Times New Roman" panose="02020603050405020304" pitchFamily="18" charset="0"/>
                <a:cs typeface="Arial" panose="020B0604020202020204" pitchFamily="34" charset="0"/>
              </a:rPr>
              <a:t>. 2nd ed. New York: Springer Publishing.</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Clough, R.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Leamy</a:t>
            </a:r>
            <a:r>
              <a:rPr lang="en-GB" sz="1600" dirty="0">
                <a:effectLst/>
                <a:latin typeface="Arial" panose="020B0604020202020204" pitchFamily="34" charset="0"/>
                <a:ea typeface="Times New Roman" panose="02020603050405020304" pitchFamily="18" charset="0"/>
                <a:cs typeface="Arial" panose="020B0604020202020204" pitchFamily="34" charset="0"/>
              </a:rPr>
              <a:t>, M. (2007). </a:t>
            </a:r>
            <a:r>
              <a:rPr lang="en-GB" sz="1600" i="1" dirty="0">
                <a:effectLst/>
                <a:latin typeface="Arial" panose="020B0604020202020204" pitchFamily="34" charset="0"/>
                <a:ea typeface="Times New Roman" panose="02020603050405020304" pitchFamily="18" charset="0"/>
                <a:cs typeface="Arial" panose="020B0604020202020204" pitchFamily="34" charset="0"/>
              </a:rPr>
              <a:t>Long-term Care for Older People: Law and Financial Planning</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Sweet &amp; Maxwell.</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Cox, C. (2019). </a:t>
            </a:r>
            <a:r>
              <a:rPr lang="en-GB" sz="1600" i="1" dirty="0">
                <a:effectLst/>
                <a:latin typeface="Arial" panose="020B0604020202020204" pitchFamily="34" charset="0"/>
                <a:ea typeface="Times New Roman" panose="02020603050405020304" pitchFamily="18" charset="0"/>
                <a:cs typeface="Arial" panose="020B0604020202020204" pitchFamily="34" charset="0"/>
              </a:rPr>
              <a:t>Home Care for the Elderly: Critical Perspectives</a:t>
            </a:r>
            <a:r>
              <a:rPr lang="en-GB" sz="1600" dirty="0">
                <a:effectLst/>
                <a:latin typeface="Arial" panose="020B0604020202020204" pitchFamily="34" charset="0"/>
                <a:ea typeface="Times New Roman" panose="02020603050405020304" pitchFamily="18" charset="0"/>
                <a:cs typeface="Arial" panose="020B0604020202020204" pitchFamily="34" charset="0"/>
              </a:rPr>
              <a:t>. New York: Routledge.</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Estes, C. L., Biggs, S., and Phillipson, C. (2003). </a:t>
            </a:r>
            <a:r>
              <a:rPr lang="en-GB" sz="1600" i="1" dirty="0">
                <a:effectLst/>
                <a:latin typeface="Arial" panose="020B0604020202020204" pitchFamily="34" charset="0"/>
                <a:ea typeface="Times New Roman" panose="02020603050405020304" pitchFamily="18" charset="0"/>
                <a:cs typeface="Arial" panose="020B0604020202020204" pitchFamily="34" charset="0"/>
              </a:rPr>
              <a:t>Social Theory, Social Policy, and Ageing: A Critical Introduction</a:t>
            </a:r>
            <a:r>
              <a:rPr lang="en-GB" sz="1600" dirty="0">
                <a:effectLst/>
                <a:latin typeface="Arial" panose="020B0604020202020204" pitchFamily="34" charset="0"/>
                <a:ea typeface="Times New Roman" panose="02020603050405020304" pitchFamily="18" charset="0"/>
                <a:cs typeface="Arial" panose="020B0604020202020204" pitchFamily="34" charset="0"/>
              </a:rPr>
              <a:t>. Maidenhead: Open University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Gibson, M. J. and Redfoot, D. L. (2007). </a:t>
            </a:r>
            <a:r>
              <a:rPr lang="en-GB" sz="1600" i="1" dirty="0">
                <a:effectLst/>
                <a:latin typeface="Arial" panose="020B0604020202020204" pitchFamily="34" charset="0"/>
                <a:ea typeface="Times New Roman" panose="02020603050405020304" pitchFamily="18" charset="0"/>
                <a:cs typeface="Arial" panose="020B0604020202020204" pitchFamily="34" charset="0"/>
              </a:rPr>
              <a:t>Comparing Long-term Care in the UK and the US</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Policy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err="1">
                <a:effectLst/>
                <a:latin typeface="Arial" panose="020B0604020202020204" pitchFamily="34" charset="0"/>
                <a:ea typeface="Times New Roman" panose="02020603050405020304" pitchFamily="18" charset="0"/>
                <a:cs typeface="Arial" panose="020B0604020202020204" pitchFamily="34" charset="0"/>
              </a:rPr>
              <a:t>Gubrium</a:t>
            </a:r>
            <a:r>
              <a:rPr lang="en-GB" sz="1600" dirty="0">
                <a:effectLst/>
                <a:latin typeface="Arial" panose="020B0604020202020204" pitchFamily="34" charset="0"/>
                <a:ea typeface="Times New Roman" panose="02020603050405020304" pitchFamily="18" charset="0"/>
                <a:cs typeface="Arial" panose="020B0604020202020204" pitchFamily="34" charset="0"/>
              </a:rPr>
              <a:t>, J. F. and Holstein, J. A. (2002). </a:t>
            </a:r>
            <a:r>
              <a:rPr lang="en-GB" sz="1600" i="1" dirty="0">
                <a:effectLst/>
                <a:latin typeface="Arial" panose="020B0604020202020204" pitchFamily="34" charset="0"/>
                <a:ea typeface="Times New Roman" panose="02020603050405020304" pitchFamily="18" charset="0"/>
                <a:cs typeface="Arial" panose="020B0604020202020204" pitchFamily="34" charset="0"/>
              </a:rPr>
              <a:t>Ways of Aging</a:t>
            </a:r>
            <a:r>
              <a:rPr lang="en-GB" sz="1600" dirty="0">
                <a:effectLst/>
                <a:latin typeface="Arial" panose="020B0604020202020204" pitchFamily="34" charset="0"/>
                <a:ea typeface="Times New Roman" panose="02020603050405020304" pitchFamily="18" charset="0"/>
                <a:cs typeface="Arial" panose="020B0604020202020204" pitchFamily="34" charset="0"/>
              </a:rPr>
              <a:t>. Malden, MA: Blackwell Publishing.</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Healy, K. (2014). </a:t>
            </a:r>
            <a:r>
              <a:rPr lang="en-GB" sz="1600" i="1" dirty="0">
                <a:effectLst/>
                <a:latin typeface="Arial" panose="020B0604020202020204" pitchFamily="34" charset="0"/>
                <a:ea typeface="Times New Roman" panose="02020603050405020304" pitchFamily="18" charset="0"/>
                <a:cs typeface="Arial" panose="020B0604020202020204" pitchFamily="34" charset="0"/>
              </a:rPr>
              <a:t>Social Work Theories in Context: Creating Frameworks for Practice</a:t>
            </a:r>
            <a:r>
              <a:rPr lang="en-GB" sz="1600" dirty="0">
                <a:effectLst/>
                <a:latin typeface="Arial" panose="020B0604020202020204" pitchFamily="34" charset="0"/>
                <a:ea typeface="Times New Roman" panose="02020603050405020304" pitchFamily="18" charset="0"/>
                <a:cs typeface="Arial" panose="020B0604020202020204" pitchFamily="34" charset="0"/>
              </a:rPr>
              <a:t>. Basingstoke: Palgrave Macmillan.</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Hudson, R. B. (2016).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New Politics of Old Age Policy</a:t>
            </a:r>
            <a:r>
              <a:rPr lang="en-GB" sz="1600" dirty="0">
                <a:effectLst/>
                <a:latin typeface="Arial" panose="020B0604020202020204" pitchFamily="34" charset="0"/>
                <a:ea typeface="Times New Roman" panose="02020603050405020304" pitchFamily="18" charset="0"/>
                <a:cs typeface="Arial" panose="020B0604020202020204" pitchFamily="34" charset="0"/>
              </a:rPr>
              <a:t>. 2nd ed. Baltimore: Johns Hopkins University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Johnson, M. L., Bengtson, V. L., Coleman, P. G., and Kirkwood, T. B. L. (2005).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Cambridge Handbook of Age and Ageing</a:t>
            </a:r>
            <a:r>
              <a:rPr lang="en-GB" sz="1600" dirty="0">
                <a:effectLst/>
                <a:latin typeface="Arial" panose="020B0604020202020204" pitchFamily="34" charset="0"/>
                <a:ea typeface="Times New Roman" panose="02020603050405020304" pitchFamily="18" charset="0"/>
                <a:cs typeface="Arial" panose="020B0604020202020204" pitchFamily="34" charset="0"/>
              </a:rPr>
              <a:t>. Cambridge: Cambridge University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Keeling, R. (2019). </a:t>
            </a:r>
            <a:r>
              <a:rPr lang="en-GB" sz="1600" i="1" dirty="0">
                <a:effectLst/>
                <a:latin typeface="Arial" panose="020B0604020202020204" pitchFamily="34" charset="0"/>
                <a:ea typeface="Times New Roman" panose="02020603050405020304" pitchFamily="18" charset="0"/>
                <a:cs typeface="Arial" panose="020B0604020202020204" pitchFamily="34" charset="0"/>
              </a:rPr>
              <a:t>Caring for Older People in the Community</a:t>
            </a:r>
            <a:r>
              <a:rPr lang="en-GB" sz="1600" dirty="0">
                <a:effectLst/>
                <a:latin typeface="Arial" panose="020B0604020202020204" pitchFamily="34" charset="0"/>
                <a:ea typeface="Times New Roman" panose="02020603050405020304" pitchFamily="18" charset="0"/>
                <a:cs typeface="Arial" panose="020B0604020202020204" pitchFamily="34" charset="0"/>
              </a:rPr>
              <a:t>. 4th ed. Oxford: Oxford University Press.</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4297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1524000" y="927279"/>
            <a:ext cx="9144000" cy="5592790"/>
          </a:xfrm>
        </p:spPr>
        <p:txBody>
          <a:bodyPr>
            <a:noAutofit/>
          </a:bodyPr>
          <a:lstStyle/>
          <a:p>
            <a:pPr marL="228600" marR="0" algn="l">
              <a:lnSpc>
                <a:spcPct val="107000"/>
              </a:lnSpc>
              <a:spcBef>
                <a:spcPts val="0"/>
              </a:spcBef>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Lloyd, L. (2010). </a:t>
            </a:r>
            <a:r>
              <a:rPr lang="en-GB" sz="1600" i="1" dirty="0">
                <a:effectLst/>
                <a:latin typeface="Arial" panose="020B0604020202020204" pitchFamily="34" charset="0"/>
                <a:ea typeface="Times New Roman" panose="02020603050405020304" pitchFamily="18" charset="0"/>
                <a:cs typeface="Arial" panose="020B0604020202020204" pitchFamily="34" charset="0"/>
              </a:rPr>
              <a:t>Aging and Social Policy: A Critical Perspective</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Sage Publications.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err="1">
                <a:effectLst/>
                <a:latin typeface="Arial" panose="020B0604020202020204" pitchFamily="34" charset="0"/>
                <a:ea typeface="Times New Roman" panose="02020603050405020304" pitchFamily="18" charset="0"/>
                <a:cs typeface="Arial" panose="020B0604020202020204" pitchFamily="34" charset="0"/>
              </a:rPr>
              <a:t>Manthorpe</a:t>
            </a:r>
            <a:r>
              <a:rPr lang="en-GB" sz="1600" dirty="0">
                <a:effectLst/>
                <a:latin typeface="Arial" panose="020B0604020202020204" pitchFamily="34" charset="0"/>
                <a:ea typeface="Times New Roman" panose="02020603050405020304" pitchFamily="18" charset="0"/>
                <a:cs typeface="Arial" panose="020B0604020202020204" pitchFamily="34" charset="0"/>
              </a:rPr>
              <a:t>, J.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Iliffe</a:t>
            </a:r>
            <a:r>
              <a:rPr lang="en-GB" sz="1600" dirty="0">
                <a:effectLst/>
                <a:latin typeface="Arial" panose="020B0604020202020204" pitchFamily="34" charset="0"/>
                <a:ea typeface="Times New Roman" panose="02020603050405020304" pitchFamily="18" charset="0"/>
                <a:cs typeface="Arial" panose="020B0604020202020204" pitchFamily="34" charset="0"/>
              </a:rPr>
              <a:t>, S. (2005).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Social World of Older People: Understanding Loneliness and Social Isolation in Later Life</a:t>
            </a:r>
            <a:r>
              <a:rPr lang="en-GB" sz="1600" dirty="0">
                <a:effectLst/>
                <a:latin typeface="Arial" panose="020B0604020202020204" pitchFamily="34" charset="0"/>
                <a:ea typeface="Times New Roman" panose="02020603050405020304" pitchFamily="18" charset="0"/>
                <a:cs typeface="Arial" panose="020B0604020202020204" pitchFamily="34" charset="0"/>
              </a:rPr>
              <a:t>. Maidenhead: Open University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Means, R., Richards, S., and Smith, R. (2008). </a:t>
            </a:r>
            <a:r>
              <a:rPr lang="en-GB" sz="1600" i="1" dirty="0">
                <a:effectLst/>
                <a:latin typeface="Arial" panose="020B0604020202020204" pitchFamily="34" charset="0"/>
                <a:ea typeface="Times New Roman" panose="02020603050405020304" pitchFamily="18" charset="0"/>
                <a:cs typeface="Arial" panose="020B0604020202020204" pitchFamily="34" charset="0"/>
              </a:rPr>
              <a:t>Community Care: Policy and Practice</a:t>
            </a:r>
            <a:r>
              <a:rPr lang="en-GB" sz="1600" dirty="0">
                <a:effectLst/>
                <a:latin typeface="Arial" panose="020B0604020202020204" pitchFamily="34" charset="0"/>
                <a:ea typeface="Times New Roman" panose="02020603050405020304" pitchFamily="18" charset="0"/>
                <a:cs typeface="Arial" panose="020B0604020202020204" pitchFamily="34" charset="0"/>
              </a:rPr>
              <a:t>. 4th ed. Basingstoke: Palgrave Macmillan.</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Phillipson, C. (2013). </a:t>
            </a:r>
            <a:r>
              <a:rPr lang="en-GB" sz="1600" i="1" dirty="0">
                <a:effectLst/>
                <a:latin typeface="Arial" panose="020B0604020202020204" pitchFamily="34" charset="0"/>
                <a:ea typeface="Times New Roman" panose="02020603050405020304" pitchFamily="18" charset="0"/>
                <a:cs typeface="Arial" panose="020B0604020202020204" pitchFamily="34" charset="0"/>
              </a:rPr>
              <a:t>Ageing</a:t>
            </a:r>
            <a:r>
              <a:rPr lang="en-GB" sz="1600" dirty="0">
                <a:effectLst/>
                <a:latin typeface="Arial" panose="020B0604020202020204" pitchFamily="34" charset="0"/>
                <a:ea typeface="Times New Roman" panose="02020603050405020304" pitchFamily="18" charset="0"/>
                <a:cs typeface="Arial" panose="020B0604020202020204" pitchFamily="34" charset="0"/>
              </a:rPr>
              <a:t>. Cambridge: Polity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err="1">
                <a:effectLst/>
                <a:latin typeface="Arial" panose="020B0604020202020204" pitchFamily="34" charset="0"/>
                <a:ea typeface="Times New Roman" panose="02020603050405020304" pitchFamily="18" charset="0"/>
                <a:cs typeface="Arial" panose="020B0604020202020204" pitchFamily="34" charset="0"/>
              </a:rPr>
              <a:t>Piven</a:t>
            </a:r>
            <a:r>
              <a:rPr lang="en-GB" sz="1600" dirty="0">
                <a:effectLst/>
                <a:latin typeface="Arial" panose="020B0604020202020204" pitchFamily="34" charset="0"/>
                <a:ea typeface="Times New Roman" panose="02020603050405020304" pitchFamily="18" charset="0"/>
                <a:cs typeface="Arial" panose="020B0604020202020204" pitchFamily="34" charset="0"/>
              </a:rPr>
              <a:t>, F. F. and Cloward, R. A. (2001). </a:t>
            </a:r>
            <a:r>
              <a:rPr lang="en-GB" sz="1600" i="1" dirty="0">
                <a:effectLst/>
                <a:latin typeface="Arial" panose="020B0604020202020204" pitchFamily="34" charset="0"/>
                <a:ea typeface="Times New Roman" panose="02020603050405020304" pitchFamily="18" charset="0"/>
                <a:cs typeface="Arial" panose="020B0604020202020204" pitchFamily="34" charset="0"/>
              </a:rPr>
              <a:t>Regulating the Poor: The Functions of Public Welfare</a:t>
            </a:r>
            <a:r>
              <a:rPr lang="en-GB" sz="1600" dirty="0">
                <a:effectLst/>
                <a:latin typeface="Arial" panose="020B0604020202020204" pitchFamily="34" charset="0"/>
                <a:ea typeface="Times New Roman" panose="02020603050405020304" pitchFamily="18" charset="0"/>
                <a:cs typeface="Arial" panose="020B0604020202020204" pitchFamily="34" charset="0"/>
              </a:rPr>
              <a:t>. New York: Vintage Books.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Ray, M., Bernard, M., and Phillips, J. (2013). </a:t>
            </a:r>
            <a:r>
              <a:rPr lang="en-GB" sz="1600" i="1" dirty="0">
                <a:effectLst/>
                <a:latin typeface="Arial" panose="020B0604020202020204" pitchFamily="34" charset="0"/>
                <a:ea typeface="Times New Roman" panose="02020603050405020304" pitchFamily="18" charset="0"/>
                <a:cs typeface="Arial" panose="020B0604020202020204" pitchFamily="34" charset="0"/>
              </a:rPr>
              <a:t>Critical Issues in Social Work With Older People</a:t>
            </a:r>
            <a:r>
              <a:rPr lang="en-GB" sz="1600" dirty="0">
                <a:effectLst/>
                <a:latin typeface="Arial" panose="020B0604020202020204" pitchFamily="34" charset="0"/>
                <a:ea typeface="Times New Roman" panose="02020603050405020304" pitchFamily="18" charset="0"/>
                <a:cs typeface="Arial" panose="020B0604020202020204" pitchFamily="34" charset="0"/>
              </a:rPr>
              <a:t>. 2nd ed. Basingstoke: Palgrave Macmillan.</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Sanderson, W. C.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Scherbov</a:t>
            </a:r>
            <a:r>
              <a:rPr lang="en-GB" sz="1600" dirty="0">
                <a:effectLst/>
                <a:latin typeface="Arial" panose="020B0604020202020204" pitchFamily="34" charset="0"/>
                <a:ea typeface="Times New Roman" panose="02020603050405020304" pitchFamily="18" charset="0"/>
                <a:cs typeface="Arial" panose="020B0604020202020204" pitchFamily="34" charset="0"/>
              </a:rPr>
              <a:t>, S. (2010). </a:t>
            </a:r>
            <a:r>
              <a:rPr lang="en-GB" sz="1600" i="1" dirty="0">
                <a:effectLst/>
                <a:latin typeface="Arial" panose="020B0604020202020204" pitchFamily="34" charset="0"/>
                <a:ea typeface="Times New Roman" panose="02020603050405020304" pitchFamily="18" charset="0"/>
                <a:cs typeface="Arial" panose="020B0604020202020204" pitchFamily="34" charset="0"/>
              </a:rPr>
              <a:t>Rethinking Age and Aging</a:t>
            </a:r>
            <a:r>
              <a:rPr lang="en-GB" sz="1600" dirty="0">
                <a:effectLst/>
                <a:latin typeface="Arial" panose="020B0604020202020204" pitchFamily="34" charset="0"/>
                <a:ea typeface="Times New Roman" panose="02020603050405020304" pitchFamily="18" charset="0"/>
                <a:cs typeface="Arial" panose="020B0604020202020204" pitchFamily="34" charset="0"/>
              </a:rPr>
              <a:t>. Vienna: Vienna Institute of Demography.</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Sixsmith, J. and Sixsmith, A. (2008). </a:t>
            </a:r>
            <a:r>
              <a:rPr lang="en-GB" sz="1600" i="1" dirty="0">
                <a:effectLst/>
                <a:latin typeface="Arial" panose="020B0604020202020204" pitchFamily="34" charset="0"/>
                <a:ea typeface="Times New Roman" panose="02020603050405020304" pitchFamily="18" charset="0"/>
                <a:cs typeface="Arial" panose="020B0604020202020204" pitchFamily="34" charset="0"/>
              </a:rPr>
              <a:t>Ageing in Place: The Role of Housing and Social Support</a:t>
            </a:r>
            <a:r>
              <a:rPr lang="en-GB" sz="1600" dirty="0">
                <a:effectLst/>
                <a:latin typeface="Arial" panose="020B0604020202020204" pitchFamily="34" charset="0"/>
                <a:ea typeface="Times New Roman" panose="02020603050405020304" pitchFamily="18" charset="0"/>
                <a:cs typeface="Arial" panose="020B0604020202020204" pitchFamily="34" charset="0"/>
              </a:rPr>
              <a:t>. Amsterdam: IOS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Twigg, J. and Atkin, K. (2002). </a:t>
            </a:r>
            <a:r>
              <a:rPr lang="en-GB" sz="1600" i="1" dirty="0">
                <a:effectLst/>
                <a:latin typeface="Arial" panose="020B0604020202020204" pitchFamily="34" charset="0"/>
                <a:ea typeface="Times New Roman" panose="02020603050405020304" pitchFamily="18" charset="0"/>
                <a:cs typeface="Arial" panose="020B0604020202020204" pitchFamily="34" charset="0"/>
              </a:rPr>
              <a:t>Carers Perceived: Policy and Practice in Informal Care</a:t>
            </a:r>
            <a:r>
              <a:rPr lang="en-GB" sz="1600" dirty="0">
                <a:effectLst/>
                <a:latin typeface="Arial" panose="020B0604020202020204" pitchFamily="34" charset="0"/>
                <a:ea typeface="Times New Roman" panose="02020603050405020304" pitchFamily="18" charset="0"/>
                <a:cs typeface="Arial" panose="020B0604020202020204" pitchFamily="34" charset="0"/>
              </a:rPr>
              <a:t>. Buckingham: Open University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Victor, C. R. (2004).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Social Context of Ageing: A Textbook of Gerontology</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Routledge.</a:t>
            </a:r>
            <a:br>
              <a:rPr lang="en-GB" sz="1600" dirty="0">
                <a:effectLst/>
                <a:latin typeface="Arial" panose="020B0604020202020204" pitchFamily="34" charset="0"/>
                <a:ea typeface="Times New Roman" panose="02020603050405020304" pitchFamily="18"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Walker, A. (2014).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New Dynamics of Ageing: Volume 1</a:t>
            </a:r>
            <a:r>
              <a:rPr lang="en-GB" sz="1600" dirty="0">
                <a:effectLst/>
                <a:latin typeface="Arial" panose="020B0604020202020204" pitchFamily="34" charset="0"/>
                <a:ea typeface="Times New Roman" panose="02020603050405020304" pitchFamily="18" charset="0"/>
                <a:cs typeface="Arial" panose="020B0604020202020204" pitchFamily="34" charset="0"/>
              </a:rPr>
              <a:t>. Bristol: Policy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Walker, A. and Maltby, T. (2012). </a:t>
            </a:r>
            <a:r>
              <a:rPr lang="en-GB" sz="1600" i="1" dirty="0">
                <a:effectLst/>
                <a:latin typeface="Arial" panose="020B0604020202020204" pitchFamily="34" charset="0"/>
                <a:ea typeface="Times New Roman" panose="02020603050405020304" pitchFamily="18" charset="0"/>
                <a:cs typeface="Arial" panose="020B0604020202020204" pitchFamily="34" charset="0"/>
              </a:rPr>
              <a:t>Ageing Europe</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Open University Press.</a:t>
            </a:r>
            <a:endParaRPr lang="en-GB" sz="16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25293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334</TotalTime>
  <Words>1641</Words>
  <Application>Microsoft Office PowerPoint</Application>
  <PresentationFormat>Widescreen</PresentationFormat>
  <Paragraphs>17</Paragraphs>
  <Slides>14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Remaining in your own home is best for everyone  Module lead: Joanne Davies   Costel Bordea (2133346) &amp; Valentina Bordea (2133347)  BMHP6009  Debate</vt:lpstr>
      <vt:lpstr>Introduction and Context  Good morning everyone, my name is Costel and she is Valentina. Today, we are here to present a debate on a very pertinent topic: “Remaining in your own home is best for everyone.”  The purpose of this debate is to explore and analyze the arguments for and against staying in one's own home for elderly care. We aim to provide a comprehensive understanding of the benefits and drawbacks associated with domiciliary and residential care.</vt:lpstr>
      <vt:lpstr>Defining Domiciliary Care and Residential Care  Domiciliary care provides personalized support at home to maintain independence and quality of life. (Armstrong, 2018; Keeling, 2019).  Residential care offers continuous medical supervision and structured environments in specialized institutions. (Gibson and Redfoot, 2007; Johnson et al., 2005).</vt:lpstr>
      <vt:lpstr>Funding Options for Care in the UK  Government funding through NHS provides essential care services, ensuring accessibility for all. (Keeling, 2019; Walker, 2014).  Private insurance and personal savings are crucial for covering additional or specialized care needs. (Clough and Leamy, 2007; Cox, 2019).  Comparison with other countries reveals different funding models and their impact on care access.</vt:lpstr>
      <vt:lpstr>End of Life and Palliative Care  End-of-life and palliative care focus on providing comfort and support, addressing physical, emotional, and psychological needs. (Hudson, 2016; Ray, Bernard, and Phillips, 2013).  Care can be provided at home or in residential institutions, each with distinct advantages and challenges.  Emotional and psychological support are crucial for patients and families during this stage. (Gubrium and Holstein, 2002; Lloyd, 2010).  Multidisciplinary teams ensure comprehensive care, addressing diverse needs effectively. </vt:lpstr>
      <vt:lpstr>Gap Between Need and Availability of Care for Older People    The elderly population's increasing needs outpace the available care resources.  There is a significant shortage of caregivers and resources, impacting care quality. (Manthorpe and Iliffe, 2005; Means, Richards, and Smith, 2008).  This gap affects the quality of life for older individuals, leading to potential neglect and poor health outcomes.  Possible solutions include increased caregiver training, better resource allocation, and supportive policies. (Estes, Biggs, and Phillipson, 2003; Twigg and Atkin, 2002). </vt:lpstr>
      <vt:lpstr>Legislation, Policies, and Theories of Aging  The current legislative framework in the UK, including the Care Act 2014, shapes elderly care services. (Phillipson, 2013; Victor, 2004).  Policies supporting domiciliary care promote independence and home-based support for the elderly. (Lloyd, 2010; Sixsmith and Sixsmith, 2008).  Theories such as the Activity Theory and Continuity Theory provide insights into effective elderly care practices. (Johnson et al., 2005; Phillipson, 2013).  Examples of successful policies from countries like Denmark and Sweden highlight effective community-based care models. </vt:lpstr>
      <vt:lpstr>Benefits of Domiciliary Care  Domiciliary care helps maintain independence and personal control for the elderly. (Phillipson, 2013; Victor, 2004).  It is generally lower in cost compared to residential care facilities.  This type of care allows for stronger connections with family and community. (Armstrong, 2018; Cox, 2019).  It offers flexibility and personalized care tailored to individual needs. </vt:lpstr>
      <vt:lpstr>Disadvantages of Domiciliary Care  Domiciliary care requires strong family and community support, which may not always be available. (Twigg and Atkin, 2002; Manthorpe and Iliffe, 2005).  There are significant challenges related to funding and accessing adequate resources. (Clough and Leamy, 2007; Walker, 2014).  Elderly individuals receiving home care face a risk of social isolation.  The quality of care can vary greatly, leading to potential inconsistencies in service. </vt:lpstr>
      <vt:lpstr>Benefits of Residential Care  Residential care provides continuous access to specialized medical care. (Johnson et al., 2005; Walker, 2014).  It ensures constant supervision and security for residents.  Organized social activities and community engagement are readily available.  Relieves families from the daily responsibilities of caregiving. (Lloyd, 2010; Cox, 2019). </vt:lpstr>
      <vt:lpstr>Disadvantages of Residential Care   Residential care often involves high costs, which can be a financial burden. (Clough and Leamy, 2007; Hudson, 2016).  Residents may experience a loss of independence and personal control.  Adapting to a new environment can be difficult for many elderly individuals.  There is a risk of depersonalized care due to standardized procedures and high staff-to-resident ratios. (Cox, 2019; Sixsmith and Sixsmith, 2008). </vt:lpstr>
      <vt:lpstr>Conclusions and Recommendations  Recap of arguments for and against domiciliary and residential care.  Emphasizes the importance of a personalized and flexible approach to elderly care.  Highlights the need for continuous support and effective policies to improve care quality.  Recommends investing in caregiver training, enhancing financial support, and adopting successful international care models. </vt:lpstr>
      <vt:lpstr>References  Armstrong, M. (2018). Domiciliary Care and Support for Older People. London: Sage Publications. Brody, E. M. (2006). Women in the Middle: Their Parent-Care Years. 2nd ed. New York: Springer Publishing. Clough, R. and Leamy, M. (2007). Long-term Care for Older People: Law and Financial Planning. London: Sweet &amp; Maxwell. Cox, C. (2019). Home Care for the Elderly: Critical Perspectives. New York: Routledge. Estes, C. L., Biggs, S., and Phillipson, C. (2003). Social Theory, Social Policy, and Ageing: A Critical Introduction. Maidenhead: Open University Press. Gibson, M. J. and Redfoot, D. L. (2007). Comparing Long-term Care in the UK and the US. London: Policy Press. Gubrium, J. F. and Holstein, J. A. (2002). Ways of Aging. Malden, MA: Blackwell Publishing. Healy, K. (2014). Social Work Theories in Context: Creating Frameworks for Practice. Basingstoke: Palgrave Macmillan. Hudson, R. B. (2016). The New Politics of Old Age Policy. 2nd ed. Baltimore: Johns Hopkins University Press. Johnson, M. L., Bengtson, V. L., Coleman, P. G., and Kirkwood, T. B. L. (2005). The Cambridge Handbook of Age and Ageing. Cambridge: Cambridge University Press. Keeling, R. (2019). Caring for Older People in the Community. 4th ed. Oxford: Oxford University Press. </vt:lpstr>
      <vt:lpstr>Lloyd, L. (2010). Aging and Social Policy: A Critical Perspective. London: Sage Publications. Manthorpe, J. and Iliffe, S. (2005). The Social World of Older People: Understanding Loneliness and Social Isolation in Later Life. Maidenhead: Open University Press. Means, R., Richards, S., and Smith, R. (2008). Community Care: Policy and Practice. 4th ed. Basingstoke: Palgrave Macmillan. Phillipson, C. (2013). Ageing. Cambridge: Polity Press. Piven, F. F. and Cloward, R. A. (2001). Regulating the Poor: The Functions of Public Welfare. New York: Vintage Books. Ray, M., Bernard, M., and Phillips, J. (2013). Critical Issues in Social Work With Older People. 2nd ed. Basingstoke: Palgrave Macmillan. Sanderson, W. C. and Scherbov, S. (2010). Rethinking Age and Aging. Vienna: Vienna Institute of Demography. Sixsmith, J. and Sixsmith, A. (2008). Ageing in Place: The Role of Housing and Social Support. Amsterdam: IOS Press. Twigg, J. and Atkin, K. (2002). Carers Perceived: Policy and Practice in Informal Care. Buckingham: Open University Press. Victor, C. R. (2004). The Social Context of Ageing: A Textbook of Gerontology. London: Routledge. Walker, A. (2014). The New Dynamics of Ageing: Volume 1. Bristol: Policy Press. Walker, A. and Maltby, T. (2012). Ageing Europe. London: Open University Press.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c:creator>
  <cp:lastModifiedBy>a</cp:lastModifiedBy>
  <cp:revision>46</cp:revision>
  <dcterms:created xsi:type="dcterms:W3CDTF">2024-06-26T21:41:38Z</dcterms:created>
  <dcterms:modified xsi:type="dcterms:W3CDTF">2024-06-27T21:05:06Z</dcterms:modified>
</cp:coreProperties>
</file>