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1ECDA"/>
    <a:srgbClr val="EED6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577"/>
  </p:normalViewPr>
  <p:slideViewPr>
    <p:cSldViewPr snapToGrid="0" snapToObjects="1">
      <p:cViewPr varScale="1">
        <p:scale>
          <a:sx n="76" d="100"/>
          <a:sy n="76" d="100"/>
        </p:scale>
        <p:origin x="216" y="4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F8094-5EAD-9344-AB2C-F2DF4DB378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C81D577-150F-9442-B2F4-7DA60990FB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3D6490-32D2-1747-BFB0-81A7B1FE9953}"/>
              </a:ext>
            </a:extLst>
          </p:cNvPr>
          <p:cNvSpPr>
            <a:spLocks noGrp="1"/>
          </p:cNvSpPr>
          <p:nvPr>
            <p:ph type="dt" sz="half" idx="10"/>
          </p:nvPr>
        </p:nvSpPr>
        <p:spPr/>
        <p:txBody>
          <a:bodyPr/>
          <a:lstStyle/>
          <a:p>
            <a:fld id="{1F750887-DBFB-264C-83F3-C5DF7E913C97}" type="datetimeFigureOut">
              <a:rPr lang="en-US" smtClean="0"/>
              <a:t>7/30/20</a:t>
            </a:fld>
            <a:endParaRPr lang="en-US"/>
          </a:p>
        </p:txBody>
      </p:sp>
      <p:sp>
        <p:nvSpPr>
          <p:cNvPr id="5" name="Footer Placeholder 4">
            <a:extLst>
              <a:ext uri="{FF2B5EF4-FFF2-40B4-BE49-F238E27FC236}">
                <a16:creationId xmlns:a16="http://schemas.microsoft.com/office/drawing/2014/main" id="{9CB244D9-C7EF-454F-9358-1E41406347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C435B4-D1A4-8B48-A1EF-F7B48E8F58E4}"/>
              </a:ext>
            </a:extLst>
          </p:cNvPr>
          <p:cNvSpPr>
            <a:spLocks noGrp="1"/>
          </p:cNvSpPr>
          <p:nvPr>
            <p:ph type="sldNum" sz="quarter" idx="12"/>
          </p:nvPr>
        </p:nvSpPr>
        <p:spPr/>
        <p:txBody>
          <a:bodyPr/>
          <a:lstStyle/>
          <a:p>
            <a:fld id="{91164691-8788-1F40-AEC7-0E43FAC5727E}" type="slidenum">
              <a:rPr lang="en-US" smtClean="0"/>
              <a:t>‹#›</a:t>
            </a:fld>
            <a:endParaRPr lang="en-US"/>
          </a:p>
        </p:txBody>
      </p:sp>
    </p:spTree>
    <p:extLst>
      <p:ext uri="{BB962C8B-B14F-4D97-AF65-F5344CB8AC3E}">
        <p14:creationId xmlns:p14="http://schemas.microsoft.com/office/powerpoint/2010/main" val="1023568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07211-4E8B-224C-BF98-EB0682393AB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E8BE1E8-BD2C-314D-8302-725952FBCD6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F74E528-F0BB-5F4D-943C-54113C70D38D}"/>
              </a:ext>
            </a:extLst>
          </p:cNvPr>
          <p:cNvSpPr>
            <a:spLocks noGrp="1"/>
          </p:cNvSpPr>
          <p:nvPr>
            <p:ph type="dt" sz="half" idx="10"/>
          </p:nvPr>
        </p:nvSpPr>
        <p:spPr/>
        <p:txBody>
          <a:bodyPr/>
          <a:lstStyle/>
          <a:p>
            <a:fld id="{1F750887-DBFB-264C-83F3-C5DF7E913C97}" type="datetimeFigureOut">
              <a:rPr lang="en-US" smtClean="0"/>
              <a:t>7/30/20</a:t>
            </a:fld>
            <a:endParaRPr lang="en-US"/>
          </a:p>
        </p:txBody>
      </p:sp>
      <p:sp>
        <p:nvSpPr>
          <p:cNvPr id="5" name="Footer Placeholder 4">
            <a:extLst>
              <a:ext uri="{FF2B5EF4-FFF2-40B4-BE49-F238E27FC236}">
                <a16:creationId xmlns:a16="http://schemas.microsoft.com/office/drawing/2014/main" id="{7EE9D147-CFDF-E24E-8FD8-9B97FD2627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275BEB-B6BC-FB4C-BF3C-DECD0BDE72BD}"/>
              </a:ext>
            </a:extLst>
          </p:cNvPr>
          <p:cNvSpPr>
            <a:spLocks noGrp="1"/>
          </p:cNvSpPr>
          <p:nvPr>
            <p:ph type="sldNum" sz="quarter" idx="12"/>
          </p:nvPr>
        </p:nvSpPr>
        <p:spPr/>
        <p:txBody>
          <a:bodyPr/>
          <a:lstStyle/>
          <a:p>
            <a:fld id="{91164691-8788-1F40-AEC7-0E43FAC5727E}" type="slidenum">
              <a:rPr lang="en-US" smtClean="0"/>
              <a:t>‹#›</a:t>
            </a:fld>
            <a:endParaRPr lang="en-US"/>
          </a:p>
        </p:txBody>
      </p:sp>
    </p:spTree>
    <p:extLst>
      <p:ext uri="{BB962C8B-B14F-4D97-AF65-F5344CB8AC3E}">
        <p14:creationId xmlns:p14="http://schemas.microsoft.com/office/powerpoint/2010/main" val="897558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2F764-E51A-B44E-9F8B-59989EAC795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572A177-F959-CD47-9E19-A5DA3C7EF4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9EFE684-3FEC-F441-A517-970385335BE5}"/>
              </a:ext>
            </a:extLst>
          </p:cNvPr>
          <p:cNvSpPr>
            <a:spLocks noGrp="1"/>
          </p:cNvSpPr>
          <p:nvPr>
            <p:ph type="dt" sz="half" idx="10"/>
          </p:nvPr>
        </p:nvSpPr>
        <p:spPr/>
        <p:txBody>
          <a:bodyPr/>
          <a:lstStyle/>
          <a:p>
            <a:fld id="{1F750887-DBFB-264C-83F3-C5DF7E913C97}" type="datetimeFigureOut">
              <a:rPr lang="en-US" smtClean="0"/>
              <a:t>7/30/20</a:t>
            </a:fld>
            <a:endParaRPr lang="en-US"/>
          </a:p>
        </p:txBody>
      </p:sp>
      <p:sp>
        <p:nvSpPr>
          <p:cNvPr id="5" name="Footer Placeholder 4">
            <a:extLst>
              <a:ext uri="{FF2B5EF4-FFF2-40B4-BE49-F238E27FC236}">
                <a16:creationId xmlns:a16="http://schemas.microsoft.com/office/drawing/2014/main" id="{E5A9239D-5E11-8B40-8E62-0F6006D767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8BB8D7-C51C-9644-9BD9-48D46FD11F32}"/>
              </a:ext>
            </a:extLst>
          </p:cNvPr>
          <p:cNvSpPr>
            <a:spLocks noGrp="1"/>
          </p:cNvSpPr>
          <p:nvPr>
            <p:ph type="sldNum" sz="quarter" idx="12"/>
          </p:nvPr>
        </p:nvSpPr>
        <p:spPr/>
        <p:txBody>
          <a:bodyPr/>
          <a:lstStyle/>
          <a:p>
            <a:fld id="{91164691-8788-1F40-AEC7-0E43FAC5727E}" type="slidenum">
              <a:rPr lang="en-US" smtClean="0"/>
              <a:t>‹#›</a:t>
            </a:fld>
            <a:endParaRPr lang="en-US"/>
          </a:p>
        </p:txBody>
      </p:sp>
    </p:spTree>
    <p:extLst>
      <p:ext uri="{BB962C8B-B14F-4D97-AF65-F5344CB8AC3E}">
        <p14:creationId xmlns:p14="http://schemas.microsoft.com/office/powerpoint/2010/main" val="1093200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49A4E-5337-C144-B43F-F43ABC5C87D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EE0374C-2411-9043-91C7-C16F618196B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8EBA614-12D9-CF4B-9F7B-241968A82C1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35FBF6E-6BF9-444E-A8F0-2BFB3E5C6525}"/>
              </a:ext>
            </a:extLst>
          </p:cNvPr>
          <p:cNvSpPr>
            <a:spLocks noGrp="1"/>
          </p:cNvSpPr>
          <p:nvPr>
            <p:ph type="dt" sz="half" idx="10"/>
          </p:nvPr>
        </p:nvSpPr>
        <p:spPr/>
        <p:txBody>
          <a:bodyPr/>
          <a:lstStyle/>
          <a:p>
            <a:fld id="{1F750887-DBFB-264C-83F3-C5DF7E913C97}" type="datetimeFigureOut">
              <a:rPr lang="en-US" smtClean="0"/>
              <a:t>7/30/20</a:t>
            </a:fld>
            <a:endParaRPr lang="en-US"/>
          </a:p>
        </p:txBody>
      </p:sp>
      <p:sp>
        <p:nvSpPr>
          <p:cNvPr id="6" name="Footer Placeholder 5">
            <a:extLst>
              <a:ext uri="{FF2B5EF4-FFF2-40B4-BE49-F238E27FC236}">
                <a16:creationId xmlns:a16="http://schemas.microsoft.com/office/drawing/2014/main" id="{4088B50F-3CD4-B342-9AC6-F7404A99B0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EC5401-6737-C742-B52D-AB29D4FC4B75}"/>
              </a:ext>
            </a:extLst>
          </p:cNvPr>
          <p:cNvSpPr>
            <a:spLocks noGrp="1"/>
          </p:cNvSpPr>
          <p:nvPr>
            <p:ph type="sldNum" sz="quarter" idx="12"/>
          </p:nvPr>
        </p:nvSpPr>
        <p:spPr/>
        <p:txBody>
          <a:bodyPr/>
          <a:lstStyle/>
          <a:p>
            <a:fld id="{91164691-8788-1F40-AEC7-0E43FAC5727E}" type="slidenum">
              <a:rPr lang="en-US" smtClean="0"/>
              <a:t>‹#›</a:t>
            </a:fld>
            <a:endParaRPr lang="en-US"/>
          </a:p>
        </p:txBody>
      </p:sp>
    </p:spTree>
    <p:extLst>
      <p:ext uri="{BB962C8B-B14F-4D97-AF65-F5344CB8AC3E}">
        <p14:creationId xmlns:p14="http://schemas.microsoft.com/office/powerpoint/2010/main" val="1940477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AB178-13FA-2740-9A41-5B5095852AD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2EDDC76-8828-A749-BEE0-944EF303AE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84408D9-F0F8-3649-ACAF-8711192D452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F5C82B2-8C76-F84D-A768-634192F5FB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36C96CD-0CA7-4944-B7D4-81EB85F6F92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8308E58-511F-8248-856F-40035F6F86E9}"/>
              </a:ext>
            </a:extLst>
          </p:cNvPr>
          <p:cNvSpPr>
            <a:spLocks noGrp="1"/>
          </p:cNvSpPr>
          <p:nvPr>
            <p:ph type="dt" sz="half" idx="10"/>
          </p:nvPr>
        </p:nvSpPr>
        <p:spPr/>
        <p:txBody>
          <a:bodyPr/>
          <a:lstStyle/>
          <a:p>
            <a:fld id="{1F750887-DBFB-264C-83F3-C5DF7E913C97}" type="datetimeFigureOut">
              <a:rPr lang="en-US" smtClean="0"/>
              <a:t>7/30/20</a:t>
            </a:fld>
            <a:endParaRPr lang="en-US"/>
          </a:p>
        </p:txBody>
      </p:sp>
      <p:sp>
        <p:nvSpPr>
          <p:cNvPr id="8" name="Footer Placeholder 7">
            <a:extLst>
              <a:ext uri="{FF2B5EF4-FFF2-40B4-BE49-F238E27FC236}">
                <a16:creationId xmlns:a16="http://schemas.microsoft.com/office/drawing/2014/main" id="{B893FF2B-246B-4041-9258-8A1D861B9B9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855545D-6F85-E244-B5BC-990267B80A0C}"/>
              </a:ext>
            </a:extLst>
          </p:cNvPr>
          <p:cNvSpPr>
            <a:spLocks noGrp="1"/>
          </p:cNvSpPr>
          <p:nvPr>
            <p:ph type="sldNum" sz="quarter" idx="12"/>
          </p:nvPr>
        </p:nvSpPr>
        <p:spPr/>
        <p:txBody>
          <a:bodyPr/>
          <a:lstStyle/>
          <a:p>
            <a:fld id="{91164691-8788-1F40-AEC7-0E43FAC5727E}" type="slidenum">
              <a:rPr lang="en-US" smtClean="0"/>
              <a:t>‹#›</a:t>
            </a:fld>
            <a:endParaRPr lang="en-US"/>
          </a:p>
        </p:txBody>
      </p:sp>
    </p:spTree>
    <p:extLst>
      <p:ext uri="{BB962C8B-B14F-4D97-AF65-F5344CB8AC3E}">
        <p14:creationId xmlns:p14="http://schemas.microsoft.com/office/powerpoint/2010/main" val="3652491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7176A-B175-494D-8AF6-3FC62E8B516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DA86616-CD77-FA49-9D61-6FE00362F150}"/>
              </a:ext>
            </a:extLst>
          </p:cNvPr>
          <p:cNvSpPr>
            <a:spLocks noGrp="1"/>
          </p:cNvSpPr>
          <p:nvPr>
            <p:ph type="dt" sz="half" idx="10"/>
          </p:nvPr>
        </p:nvSpPr>
        <p:spPr/>
        <p:txBody>
          <a:bodyPr/>
          <a:lstStyle/>
          <a:p>
            <a:fld id="{1F750887-DBFB-264C-83F3-C5DF7E913C97}" type="datetimeFigureOut">
              <a:rPr lang="en-US" smtClean="0"/>
              <a:t>7/30/20</a:t>
            </a:fld>
            <a:endParaRPr lang="en-US"/>
          </a:p>
        </p:txBody>
      </p:sp>
      <p:sp>
        <p:nvSpPr>
          <p:cNvPr id="4" name="Footer Placeholder 3">
            <a:extLst>
              <a:ext uri="{FF2B5EF4-FFF2-40B4-BE49-F238E27FC236}">
                <a16:creationId xmlns:a16="http://schemas.microsoft.com/office/drawing/2014/main" id="{2660285F-47B8-7D4C-A345-98DD118A2D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268D1DE-7740-EE44-8C8E-58833AB406E2}"/>
              </a:ext>
            </a:extLst>
          </p:cNvPr>
          <p:cNvSpPr>
            <a:spLocks noGrp="1"/>
          </p:cNvSpPr>
          <p:nvPr>
            <p:ph type="sldNum" sz="quarter" idx="12"/>
          </p:nvPr>
        </p:nvSpPr>
        <p:spPr/>
        <p:txBody>
          <a:bodyPr/>
          <a:lstStyle/>
          <a:p>
            <a:fld id="{91164691-8788-1F40-AEC7-0E43FAC5727E}" type="slidenum">
              <a:rPr lang="en-US" smtClean="0"/>
              <a:t>‹#›</a:t>
            </a:fld>
            <a:endParaRPr lang="en-US"/>
          </a:p>
        </p:txBody>
      </p:sp>
    </p:spTree>
    <p:extLst>
      <p:ext uri="{BB962C8B-B14F-4D97-AF65-F5344CB8AC3E}">
        <p14:creationId xmlns:p14="http://schemas.microsoft.com/office/powerpoint/2010/main" val="2641402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95F00D-7F5C-B14C-8DE5-F69A83714ABF}"/>
              </a:ext>
            </a:extLst>
          </p:cNvPr>
          <p:cNvSpPr>
            <a:spLocks noGrp="1"/>
          </p:cNvSpPr>
          <p:nvPr>
            <p:ph type="dt" sz="half" idx="10"/>
          </p:nvPr>
        </p:nvSpPr>
        <p:spPr/>
        <p:txBody>
          <a:bodyPr/>
          <a:lstStyle/>
          <a:p>
            <a:fld id="{1F750887-DBFB-264C-83F3-C5DF7E913C97}" type="datetimeFigureOut">
              <a:rPr lang="en-US" smtClean="0"/>
              <a:t>7/30/20</a:t>
            </a:fld>
            <a:endParaRPr lang="en-US"/>
          </a:p>
        </p:txBody>
      </p:sp>
      <p:sp>
        <p:nvSpPr>
          <p:cNvPr id="3" name="Footer Placeholder 2">
            <a:extLst>
              <a:ext uri="{FF2B5EF4-FFF2-40B4-BE49-F238E27FC236}">
                <a16:creationId xmlns:a16="http://schemas.microsoft.com/office/drawing/2014/main" id="{DDD4E017-43E4-5943-BE39-F5CEE99635F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96EE2B6-D094-AD4F-9DD1-A054BA973072}"/>
              </a:ext>
            </a:extLst>
          </p:cNvPr>
          <p:cNvSpPr>
            <a:spLocks noGrp="1"/>
          </p:cNvSpPr>
          <p:nvPr>
            <p:ph type="sldNum" sz="quarter" idx="12"/>
          </p:nvPr>
        </p:nvSpPr>
        <p:spPr/>
        <p:txBody>
          <a:bodyPr/>
          <a:lstStyle/>
          <a:p>
            <a:fld id="{91164691-8788-1F40-AEC7-0E43FAC5727E}" type="slidenum">
              <a:rPr lang="en-US" smtClean="0"/>
              <a:t>‹#›</a:t>
            </a:fld>
            <a:endParaRPr lang="en-US"/>
          </a:p>
        </p:txBody>
      </p:sp>
    </p:spTree>
    <p:extLst>
      <p:ext uri="{BB962C8B-B14F-4D97-AF65-F5344CB8AC3E}">
        <p14:creationId xmlns:p14="http://schemas.microsoft.com/office/powerpoint/2010/main" val="3448966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D45E5-5497-B744-9886-23C70B47B5C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886C338-2168-2B48-93CE-9F52B30E02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21A90A7-6748-D645-BE9B-EA16011DE0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E72451-0F90-5946-AFBF-E571EB0760B6}"/>
              </a:ext>
            </a:extLst>
          </p:cNvPr>
          <p:cNvSpPr>
            <a:spLocks noGrp="1"/>
          </p:cNvSpPr>
          <p:nvPr>
            <p:ph type="dt" sz="half" idx="10"/>
          </p:nvPr>
        </p:nvSpPr>
        <p:spPr/>
        <p:txBody>
          <a:bodyPr/>
          <a:lstStyle/>
          <a:p>
            <a:fld id="{1F750887-DBFB-264C-83F3-C5DF7E913C97}" type="datetimeFigureOut">
              <a:rPr lang="en-US" smtClean="0"/>
              <a:t>7/30/20</a:t>
            </a:fld>
            <a:endParaRPr lang="en-US"/>
          </a:p>
        </p:txBody>
      </p:sp>
      <p:sp>
        <p:nvSpPr>
          <p:cNvPr id="6" name="Footer Placeholder 5">
            <a:extLst>
              <a:ext uri="{FF2B5EF4-FFF2-40B4-BE49-F238E27FC236}">
                <a16:creationId xmlns:a16="http://schemas.microsoft.com/office/drawing/2014/main" id="{818E72DE-55AD-4242-974B-3C3E367910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37CBCA-6339-354F-8C25-50CFF6C92260}"/>
              </a:ext>
            </a:extLst>
          </p:cNvPr>
          <p:cNvSpPr>
            <a:spLocks noGrp="1"/>
          </p:cNvSpPr>
          <p:nvPr>
            <p:ph type="sldNum" sz="quarter" idx="12"/>
          </p:nvPr>
        </p:nvSpPr>
        <p:spPr/>
        <p:txBody>
          <a:bodyPr/>
          <a:lstStyle/>
          <a:p>
            <a:fld id="{91164691-8788-1F40-AEC7-0E43FAC5727E}" type="slidenum">
              <a:rPr lang="en-US" smtClean="0"/>
              <a:t>‹#›</a:t>
            </a:fld>
            <a:endParaRPr lang="en-US"/>
          </a:p>
        </p:txBody>
      </p:sp>
    </p:spTree>
    <p:extLst>
      <p:ext uri="{BB962C8B-B14F-4D97-AF65-F5344CB8AC3E}">
        <p14:creationId xmlns:p14="http://schemas.microsoft.com/office/powerpoint/2010/main" val="3278107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8479F-968D-914A-8FDC-7BCFA89651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C8F97F1-4722-8147-9A3B-CF71768C26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BEBE1A6-A327-E54A-8767-1193B85E6B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4B0148E-0331-6A4F-81B0-316D5197D98B}"/>
              </a:ext>
            </a:extLst>
          </p:cNvPr>
          <p:cNvSpPr>
            <a:spLocks noGrp="1"/>
          </p:cNvSpPr>
          <p:nvPr>
            <p:ph type="dt" sz="half" idx="10"/>
          </p:nvPr>
        </p:nvSpPr>
        <p:spPr/>
        <p:txBody>
          <a:bodyPr/>
          <a:lstStyle/>
          <a:p>
            <a:fld id="{1F750887-DBFB-264C-83F3-C5DF7E913C97}" type="datetimeFigureOut">
              <a:rPr lang="en-US" smtClean="0"/>
              <a:t>7/30/20</a:t>
            </a:fld>
            <a:endParaRPr lang="en-US"/>
          </a:p>
        </p:txBody>
      </p:sp>
      <p:sp>
        <p:nvSpPr>
          <p:cNvPr id="6" name="Footer Placeholder 5">
            <a:extLst>
              <a:ext uri="{FF2B5EF4-FFF2-40B4-BE49-F238E27FC236}">
                <a16:creationId xmlns:a16="http://schemas.microsoft.com/office/drawing/2014/main" id="{7958516C-EB03-5D45-A58C-8C3F1AE2412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1F3AF5-2EE2-3D4B-84BB-4AF43B698F58}"/>
              </a:ext>
            </a:extLst>
          </p:cNvPr>
          <p:cNvSpPr>
            <a:spLocks noGrp="1"/>
          </p:cNvSpPr>
          <p:nvPr>
            <p:ph type="sldNum" sz="quarter" idx="12"/>
          </p:nvPr>
        </p:nvSpPr>
        <p:spPr/>
        <p:txBody>
          <a:bodyPr/>
          <a:lstStyle/>
          <a:p>
            <a:fld id="{91164691-8788-1F40-AEC7-0E43FAC5727E}" type="slidenum">
              <a:rPr lang="en-US" smtClean="0"/>
              <a:t>‹#›</a:t>
            </a:fld>
            <a:endParaRPr lang="en-US"/>
          </a:p>
        </p:txBody>
      </p:sp>
    </p:spTree>
    <p:extLst>
      <p:ext uri="{BB962C8B-B14F-4D97-AF65-F5344CB8AC3E}">
        <p14:creationId xmlns:p14="http://schemas.microsoft.com/office/powerpoint/2010/main" val="3681621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32EE8-E865-5547-930F-54581D68B8A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0BEF21C-F1A8-3141-B1C5-51F29678911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6A1931-A4B2-2C49-8D8F-AFD99D4D0788}"/>
              </a:ext>
            </a:extLst>
          </p:cNvPr>
          <p:cNvSpPr>
            <a:spLocks noGrp="1"/>
          </p:cNvSpPr>
          <p:nvPr>
            <p:ph type="dt" sz="half" idx="10"/>
          </p:nvPr>
        </p:nvSpPr>
        <p:spPr/>
        <p:txBody>
          <a:bodyPr/>
          <a:lstStyle/>
          <a:p>
            <a:fld id="{1F750887-DBFB-264C-83F3-C5DF7E913C97}" type="datetimeFigureOut">
              <a:rPr lang="en-US" smtClean="0"/>
              <a:t>7/30/20</a:t>
            </a:fld>
            <a:endParaRPr lang="en-US"/>
          </a:p>
        </p:txBody>
      </p:sp>
      <p:sp>
        <p:nvSpPr>
          <p:cNvPr id="5" name="Footer Placeholder 4">
            <a:extLst>
              <a:ext uri="{FF2B5EF4-FFF2-40B4-BE49-F238E27FC236}">
                <a16:creationId xmlns:a16="http://schemas.microsoft.com/office/drawing/2014/main" id="{7893CA4F-76D6-C64C-BA92-66F149595D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352B24-FB23-4F4D-A1BD-3ADFD7755883}"/>
              </a:ext>
            </a:extLst>
          </p:cNvPr>
          <p:cNvSpPr>
            <a:spLocks noGrp="1"/>
          </p:cNvSpPr>
          <p:nvPr>
            <p:ph type="sldNum" sz="quarter" idx="12"/>
          </p:nvPr>
        </p:nvSpPr>
        <p:spPr/>
        <p:txBody>
          <a:bodyPr/>
          <a:lstStyle/>
          <a:p>
            <a:fld id="{91164691-8788-1F40-AEC7-0E43FAC5727E}" type="slidenum">
              <a:rPr lang="en-US" smtClean="0"/>
              <a:t>‹#›</a:t>
            </a:fld>
            <a:endParaRPr lang="en-US"/>
          </a:p>
        </p:txBody>
      </p:sp>
    </p:spTree>
    <p:extLst>
      <p:ext uri="{BB962C8B-B14F-4D97-AF65-F5344CB8AC3E}">
        <p14:creationId xmlns:p14="http://schemas.microsoft.com/office/powerpoint/2010/main" val="3109278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5BE0A8-64BA-2642-843B-1AC0B430E70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F175EE6-02B1-D544-BC69-3FEFE628D4E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82FF9A-D55A-E148-9C1F-183396CF98AD}"/>
              </a:ext>
            </a:extLst>
          </p:cNvPr>
          <p:cNvSpPr>
            <a:spLocks noGrp="1"/>
          </p:cNvSpPr>
          <p:nvPr>
            <p:ph type="dt" sz="half" idx="10"/>
          </p:nvPr>
        </p:nvSpPr>
        <p:spPr/>
        <p:txBody>
          <a:bodyPr/>
          <a:lstStyle/>
          <a:p>
            <a:fld id="{1F750887-DBFB-264C-83F3-C5DF7E913C97}" type="datetimeFigureOut">
              <a:rPr lang="en-US" smtClean="0"/>
              <a:t>7/30/20</a:t>
            </a:fld>
            <a:endParaRPr lang="en-US"/>
          </a:p>
        </p:txBody>
      </p:sp>
      <p:sp>
        <p:nvSpPr>
          <p:cNvPr id="5" name="Footer Placeholder 4">
            <a:extLst>
              <a:ext uri="{FF2B5EF4-FFF2-40B4-BE49-F238E27FC236}">
                <a16:creationId xmlns:a16="http://schemas.microsoft.com/office/drawing/2014/main" id="{B0A78455-02FB-B544-9776-6579DD6856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02093A-5BCF-FC4C-9FD3-C9C458D3E43A}"/>
              </a:ext>
            </a:extLst>
          </p:cNvPr>
          <p:cNvSpPr>
            <a:spLocks noGrp="1"/>
          </p:cNvSpPr>
          <p:nvPr>
            <p:ph type="sldNum" sz="quarter" idx="12"/>
          </p:nvPr>
        </p:nvSpPr>
        <p:spPr/>
        <p:txBody>
          <a:bodyPr/>
          <a:lstStyle/>
          <a:p>
            <a:fld id="{91164691-8788-1F40-AEC7-0E43FAC5727E}" type="slidenum">
              <a:rPr lang="en-US" smtClean="0"/>
              <a:t>‹#›</a:t>
            </a:fld>
            <a:endParaRPr lang="en-US"/>
          </a:p>
        </p:txBody>
      </p:sp>
    </p:spTree>
    <p:extLst>
      <p:ext uri="{BB962C8B-B14F-4D97-AF65-F5344CB8AC3E}">
        <p14:creationId xmlns:p14="http://schemas.microsoft.com/office/powerpoint/2010/main" val="3546540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B99435-A6B4-6F45-8E71-E4C6EEAC38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B29F96F-EFBE-AF42-A893-7C164D8778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3BDF23-A39E-1B4B-89C9-1AE33BD461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750887-DBFB-264C-83F3-C5DF7E913C97}" type="datetimeFigureOut">
              <a:rPr lang="en-US" smtClean="0"/>
              <a:t>7/30/20</a:t>
            </a:fld>
            <a:endParaRPr lang="en-US"/>
          </a:p>
        </p:txBody>
      </p:sp>
      <p:sp>
        <p:nvSpPr>
          <p:cNvPr id="5" name="Footer Placeholder 4">
            <a:extLst>
              <a:ext uri="{FF2B5EF4-FFF2-40B4-BE49-F238E27FC236}">
                <a16:creationId xmlns:a16="http://schemas.microsoft.com/office/drawing/2014/main" id="{0E7FF450-097A-A744-9397-70C8ED9C4E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CE5CB14-4976-4941-9D38-96FB154D3F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164691-8788-1F40-AEC7-0E43FAC5727E}" type="slidenum">
              <a:rPr lang="en-US" smtClean="0"/>
              <a:t>‹#›</a:t>
            </a:fld>
            <a:endParaRPr lang="en-US"/>
          </a:p>
        </p:txBody>
      </p:sp>
    </p:spTree>
    <p:extLst>
      <p:ext uri="{BB962C8B-B14F-4D97-AF65-F5344CB8AC3E}">
        <p14:creationId xmlns:p14="http://schemas.microsoft.com/office/powerpoint/2010/main" val="7953398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1ECD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64FE7-1D44-EA4D-AA01-75D8B8DBDA48}"/>
              </a:ext>
            </a:extLst>
          </p:cNvPr>
          <p:cNvSpPr>
            <a:spLocks noGrp="1"/>
          </p:cNvSpPr>
          <p:nvPr>
            <p:ph type="ctrTitle"/>
          </p:nvPr>
        </p:nvSpPr>
        <p:spPr/>
        <p:txBody>
          <a:bodyPr>
            <a:normAutofit/>
          </a:bodyPr>
          <a:lstStyle/>
          <a:p>
            <a:r>
              <a:rPr lang="en-US" sz="4000" b="1" i="1" dirty="0">
                <a:latin typeface="Aparajita" panose="020B0604020202020204" pitchFamily="34" charset="0"/>
                <a:cs typeface="Aparajita" panose="020B0604020202020204" pitchFamily="34" charset="0"/>
              </a:rPr>
              <a:t>A Day In The Life -</a:t>
            </a:r>
            <a:br>
              <a:rPr lang="en-US" sz="4000" b="1" i="1" dirty="0">
                <a:latin typeface="Aparajita" panose="020B0604020202020204" pitchFamily="34" charset="0"/>
                <a:cs typeface="Aparajita" panose="020B0604020202020204" pitchFamily="34" charset="0"/>
              </a:rPr>
            </a:br>
            <a:r>
              <a:rPr lang="en-US" sz="4000" b="1" i="1" dirty="0">
                <a:latin typeface="Aparajita" panose="020B0604020202020204" pitchFamily="34" charset="0"/>
                <a:cs typeface="Aparajita" panose="020B0604020202020204" pitchFamily="34" charset="0"/>
              </a:rPr>
              <a:t>Magic Brands Corporation</a:t>
            </a:r>
          </a:p>
        </p:txBody>
      </p:sp>
      <p:sp>
        <p:nvSpPr>
          <p:cNvPr id="3" name="Subtitle 2">
            <a:extLst>
              <a:ext uri="{FF2B5EF4-FFF2-40B4-BE49-F238E27FC236}">
                <a16:creationId xmlns:a16="http://schemas.microsoft.com/office/drawing/2014/main" id="{DB01C8BA-7D68-EC45-8358-F97ED35C14AF}"/>
              </a:ext>
            </a:extLst>
          </p:cNvPr>
          <p:cNvSpPr>
            <a:spLocks noGrp="1"/>
          </p:cNvSpPr>
          <p:nvPr>
            <p:ph type="subTitle" idx="1"/>
          </p:nvPr>
        </p:nvSpPr>
        <p:spPr/>
        <p:txBody>
          <a:bodyPr/>
          <a:lstStyle/>
          <a:p>
            <a:r>
              <a:rPr lang="en-US" dirty="0">
                <a:latin typeface="Aparajita" panose="02020603050405020304" pitchFamily="18" charset="0"/>
                <a:cs typeface="Aparajita" panose="02020603050405020304" pitchFamily="18" charset="0"/>
              </a:rPr>
              <a:t>Georgia Passmore</a:t>
            </a:r>
          </a:p>
        </p:txBody>
      </p:sp>
    </p:spTree>
    <p:extLst>
      <p:ext uri="{BB962C8B-B14F-4D97-AF65-F5344CB8AC3E}">
        <p14:creationId xmlns:p14="http://schemas.microsoft.com/office/powerpoint/2010/main" val="3659472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1ECD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F7D6D-0B66-9E45-847E-5E1A0000CE48}"/>
              </a:ext>
            </a:extLst>
          </p:cNvPr>
          <p:cNvSpPr>
            <a:spLocks noGrp="1"/>
          </p:cNvSpPr>
          <p:nvPr>
            <p:ph type="title"/>
          </p:nvPr>
        </p:nvSpPr>
        <p:spPr/>
        <p:txBody>
          <a:bodyPr/>
          <a:lstStyle/>
          <a:p>
            <a:r>
              <a:rPr lang="en-US" i="1" dirty="0">
                <a:latin typeface="Abadi MT Condensed Light" panose="020B0306030101010103" pitchFamily="34" charset="77"/>
                <a:cs typeface="Aparajita" panose="02020603050405020304" pitchFamily="18" charset="0"/>
              </a:rPr>
              <a:t>Magic Brands Background</a:t>
            </a:r>
          </a:p>
        </p:txBody>
      </p:sp>
      <p:sp>
        <p:nvSpPr>
          <p:cNvPr id="3" name="Content Placeholder 2">
            <a:extLst>
              <a:ext uri="{FF2B5EF4-FFF2-40B4-BE49-F238E27FC236}">
                <a16:creationId xmlns:a16="http://schemas.microsoft.com/office/drawing/2014/main" id="{6F85A06B-2D48-2443-BA43-32ADA0DA2F0C}"/>
              </a:ext>
            </a:extLst>
          </p:cNvPr>
          <p:cNvSpPr>
            <a:spLocks noGrp="1"/>
          </p:cNvSpPr>
          <p:nvPr>
            <p:ph idx="1"/>
          </p:nvPr>
        </p:nvSpPr>
        <p:spPr>
          <a:xfrm>
            <a:off x="604682" y="1690688"/>
            <a:ext cx="9851923" cy="4802187"/>
          </a:xfrm>
        </p:spPr>
        <p:txBody>
          <a:bodyPr>
            <a:normAutofit lnSpcReduction="10000"/>
          </a:bodyPr>
          <a:lstStyle/>
          <a:p>
            <a:r>
              <a:rPr lang="en-US" dirty="0">
                <a:latin typeface="Abadi MT Condensed Light" panose="020B0306030101010103" pitchFamily="34" charset="77"/>
                <a:cs typeface="Aparajita" panose="02020603050405020304" pitchFamily="18" charset="0"/>
              </a:rPr>
              <a:t>Magic Brands Corporation was formed by Leon </a:t>
            </a:r>
            <a:r>
              <a:rPr lang="en-US" dirty="0" err="1">
                <a:latin typeface="Abadi MT Condensed Light" panose="020B0306030101010103" pitchFamily="34" charset="77"/>
                <a:cs typeface="Aparajita" panose="02020603050405020304" pitchFamily="18" charset="0"/>
              </a:rPr>
              <a:t>Esfahani</a:t>
            </a:r>
            <a:r>
              <a:rPr lang="en-US" dirty="0">
                <a:latin typeface="Abadi MT Condensed Light" panose="020B0306030101010103" pitchFamily="34" charset="77"/>
                <a:cs typeface="Aparajita" panose="02020603050405020304" pitchFamily="18" charset="0"/>
              </a:rPr>
              <a:t> back in early 2000’s by opening his first franchise project with O2. Leon has soon become very successful and is now franchisee for Starbucks, Denny’s American Diner, O2 and Pizza Hut. He is best known for his Starbucks Drive Thru stores in Wales and England and for being the first person to bring Denny’s to the UK.  </a:t>
            </a:r>
          </a:p>
          <a:p>
            <a:endParaRPr lang="en-US" dirty="0">
              <a:latin typeface="Abadi MT Condensed Light" panose="020B0306030101010103" pitchFamily="34" charset="77"/>
              <a:cs typeface="Aparajita" panose="02020603050405020304" pitchFamily="18" charset="0"/>
            </a:endParaRPr>
          </a:p>
          <a:p>
            <a:r>
              <a:rPr lang="en-US" dirty="0">
                <a:latin typeface="Abadi MT Condensed Light" panose="020B0306030101010103" pitchFamily="34" charset="77"/>
                <a:cs typeface="Aparajita" panose="02020603050405020304" pitchFamily="18" charset="0"/>
              </a:rPr>
              <a:t>Magic Brands is considered a Micro Business because it has less than 10 members of staff and has less than a two million pound turnover (</a:t>
            </a:r>
            <a:r>
              <a:rPr lang="en-US" dirty="0" err="1">
                <a:latin typeface="Abadi MT Condensed Light" panose="020B0306030101010103" pitchFamily="34" charset="77"/>
                <a:cs typeface="Aparajita" panose="02020603050405020304" pitchFamily="18" charset="0"/>
              </a:rPr>
              <a:t>Endole</a:t>
            </a:r>
            <a:r>
              <a:rPr lang="en-US" dirty="0">
                <a:latin typeface="Abadi MT Condensed Light" panose="020B0306030101010103" pitchFamily="34" charset="77"/>
                <a:cs typeface="Aparajita" panose="02020603050405020304" pitchFamily="18" charset="0"/>
              </a:rPr>
              <a:t>, 2020). In Swansea, Leon and his businesses have a very high reputation. Everyone in the business world wants to work with him, or benefits from being his contact. And everyone else wants to be friends/know him because he lives a very nice life.</a:t>
            </a:r>
          </a:p>
        </p:txBody>
      </p:sp>
    </p:spTree>
    <p:extLst>
      <p:ext uri="{BB962C8B-B14F-4D97-AF65-F5344CB8AC3E}">
        <p14:creationId xmlns:p14="http://schemas.microsoft.com/office/powerpoint/2010/main" val="1211790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1ECD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79031-0B97-754E-8BE8-F81AFCACE6A1}"/>
              </a:ext>
            </a:extLst>
          </p:cNvPr>
          <p:cNvSpPr>
            <a:spLocks noGrp="1"/>
          </p:cNvSpPr>
          <p:nvPr>
            <p:ph type="title"/>
          </p:nvPr>
        </p:nvSpPr>
        <p:spPr/>
        <p:txBody>
          <a:bodyPr/>
          <a:lstStyle/>
          <a:p>
            <a:r>
              <a:rPr lang="en-US" i="1" dirty="0">
                <a:latin typeface="Abadi MT Condensed Light" panose="020B0306030101010103" pitchFamily="34" charset="77"/>
                <a:cs typeface="Aparajita" panose="02020603050405020304" pitchFamily="18" charset="0"/>
              </a:rPr>
              <a:t>Magic Brands Mentors</a:t>
            </a:r>
          </a:p>
        </p:txBody>
      </p:sp>
      <p:sp>
        <p:nvSpPr>
          <p:cNvPr id="3" name="Content Placeholder 2">
            <a:extLst>
              <a:ext uri="{FF2B5EF4-FFF2-40B4-BE49-F238E27FC236}">
                <a16:creationId xmlns:a16="http://schemas.microsoft.com/office/drawing/2014/main" id="{422F0C78-35F8-B747-8ECF-3A58377EC510}"/>
              </a:ext>
            </a:extLst>
          </p:cNvPr>
          <p:cNvSpPr>
            <a:spLocks noGrp="1"/>
          </p:cNvSpPr>
          <p:nvPr>
            <p:ph idx="1"/>
          </p:nvPr>
        </p:nvSpPr>
        <p:spPr>
          <a:solidFill>
            <a:srgbClr val="F1ECDA"/>
          </a:solidFill>
        </p:spPr>
        <p:txBody>
          <a:bodyPr>
            <a:normAutofit fontScale="92500" lnSpcReduction="10000"/>
          </a:bodyPr>
          <a:lstStyle/>
          <a:p>
            <a:r>
              <a:rPr lang="en-US" dirty="0">
                <a:latin typeface="Abadi MT Condensed Light" panose="020B0306030101010103" pitchFamily="34" charset="77"/>
                <a:cs typeface="Aparajita" panose="02020603050405020304" pitchFamily="18" charset="0"/>
              </a:rPr>
              <a:t>Leon </a:t>
            </a:r>
            <a:r>
              <a:rPr lang="en-US" dirty="0" err="1">
                <a:latin typeface="Abadi MT Condensed Light" panose="020B0306030101010103" pitchFamily="34" charset="77"/>
                <a:cs typeface="Aparajita" panose="02020603050405020304" pitchFamily="18" charset="0"/>
              </a:rPr>
              <a:t>Esfahani</a:t>
            </a:r>
            <a:r>
              <a:rPr lang="en-US" dirty="0">
                <a:latin typeface="Abadi MT Condensed Light" panose="020B0306030101010103" pitchFamily="34" charset="77"/>
                <a:cs typeface="Aparajita" panose="02020603050405020304" pitchFamily="18" charset="0"/>
              </a:rPr>
              <a:t> – Leon is the Managing Director, without him there would be no empire. Although at first Leon is very overwhelming because he is so confident and straight forward, he is a genuine nice guy and made me feel welcome immediately. His support was not what I expected, he guided me and suggested criticism, not always welcomed by myself but really did push me on a educational level.</a:t>
            </a:r>
          </a:p>
          <a:p>
            <a:endParaRPr lang="en-US" dirty="0">
              <a:latin typeface="Abadi MT Condensed Light" panose="020B0306030101010103" pitchFamily="34" charset="77"/>
              <a:cs typeface="Aparajita" panose="02020603050405020304" pitchFamily="18" charset="0"/>
            </a:endParaRPr>
          </a:p>
          <a:p>
            <a:r>
              <a:rPr lang="en-US" dirty="0">
                <a:latin typeface="Abadi MT Condensed Light" panose="020B0306030101010103" pitchFamily="34" charset="77"/>
                <a:cs typeface="Aparajita" panose="02020603050405020304" pitchFamily="18" charset="0"/>
              </a:rPr>
              <a:t>Georgia </a:t>
            </a:r>
            <a:r>
              <a:rPr lang="en-US" dirty="0" err="1">
                <a:latin typeface="Abadi MT Condensed Light" panose="020B0306030101010103" pitchFamily="34" charset="77"/>
                <a:cs typeface="Aparajita" panose="02020603050405020304" pitchFamily="18" charset="0"/>
              </a:rPr>
              <a:t>Mcarron</a:t>
            </a:r>
            <a:r>
              <a:rPr lang="en-US" dirty="0">
                <a:latin typeface="Abadi MT Condensed Light" panose="020B0306030101010103" pitchFamily="34" charset="77"/>
                <a:cs typeface="Aparajita" panose="02020603050405020304" pitchFamily="18" charset="0"/>
              </a:rPr>
              <a:t> – Georgia is the former social media manager, now head of operation for Denny’s and Starbucks. She has been at the business for many years and knows the place inside out. She was my main mentor at Magic Brands, and she helped me along with the many other tasks she had to do. She acts more of a friend than a mentor and really did try to help me in anyway that she could. Georgia made my time at Magic brands a lot more straight forward than I think it would’ve been if she didn’t work there.</a:t>
            </a:r>
          </a:p>
        </p:txBody>
      </p:sp>
    </p:spTree>
    <p:extLst>
      <p:ext uri="{BB962C8B-B14F-4D97-AF65-F5344CB8AC3E}">
        <p14:creationId xmlns:p14="http://schemas.microsoft.com/office/powerpoint/2010/main" val="4221356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1ECD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8B191-7F9B-3340-AA7D-A3E152AA2872}"/>
              </a:ext>
            </a:extLst>
          </p:cNvPr>
          <p:cNvSpPr>
            <a:spLocks noGrp="1"/>
          </p:cNvSpPr>
          <p:nvPr>
            <p:ph type="title"/>
          </p:nvPr>
        </p:nvSpPr>
        <p:spPr/>
        <p:txBody>
          <a:bodyPr/>
          <a:lstStyle/>
          <a:p>
            <a:r>
              <a:rPr lang="en-US" i="1" dirty="0">
                <a:latin typeface="Abadi MT Condensed Light" panose="020B0306030101010103" pitchFamily="34" charset="77"/>
                <a:cs typeface="Aparajita" panose="02020603050405020304" pitchFamily="18" charset="0"/>
              </a:rPr>
              <a:t>The Placement </a:t>
            </a:r>
          </a:p>
        </p:txBody>
      </p:sp>
      <p:sp>
        <p:nvSpPr>
          <p:cNvPr id="3" name="Content Placeholder 2">
            <a:extLst>
              <a:ext uri="{FF2B5EF4-FFF2-40B4-BE49-F238E27FC236}">
                <a16:creationId xmlns:a16="http://schemas.microsoft.com/office/drawing/2014/main" id="{CBA84E37-47BF-4E45-A5A8-C15C28336822}"/>
              </a:ext>
            </a:extLst>
          </p:cNvPr>
          <p:cNvSpPr>
            <a:spLocks noGrp="1"/>
          </p:cNvSpPr>
          <p:nvPr>
            <p:ph idx="1"/>
          </p:nvPr>
        </p:nvSpPr>
        <p:spPr/>
        <p:txBody>
          <a:bodyPr>
            <a:normAutofit fontScale="92500"/>
          </a:bodyPr>
          <a:lstStyle/>
          <a:p>
            <a:r>
              <a:rPr lang="en-US" dirty="0">
                <a:latin typeface="Abadi MT Condensed Light" panose="020B0306030101010103" pitchFamily="34" charset="77"/>
                <a:cs typeface="Aparajita" panose="02020603050405020304" pitchFamily="18" charset="0"/>
              </a:rPr>
              <a:t>The placement itself is for the role of Social Media Manager for Denny’s UK and potentially Starbucks UK. The placement is based in Magic Brands Head Office in Neath Road, Swansea. A five minute drive and 15 minute walk from our campus, very convenient if you aren’t looking to travel far.</a:t>
            </a:r>
          </a:p>
          <a:p>
            <a:r>
              <a:rPr lang="en-US" dirty="0">
                <a:latin typeface="Abadi MT Condensed Light" panose="020B0306030101010103" pitchFamily="34" charset="77"/>
                <a:cs typeface="Aparajita" panose="02020603050405020304" pitchFamily="18" charset="0"/>
              </a:rPr>
              <a:t>Leon is very flexible around your working hours, he lets you decide when and for how long you can stay at the office, which no other placement offered me. I worked around university lectures and my part time job so I could have my summer to do what I wanted, where as others are now working all through their summer. </a:t>
            </a:r>
          </a:p>
          <a:p>
            <a:r>
              <a:rPr lang="en-US" dirty="0">
                <a:latin typeface="Abadi MT Condensed Light" panose="020B0306030101010103" pitchFamily="34" charset="77"/>
                <a:cs typeface="Aparajita" panose="02020603050405020304" pitchFamily="18" charset="0"/>
              </a:rPr>
              <a:t>Although the placement is unpaid, you are provided with a free parking space of your own, an iMac with your own desk and area to put your things, free Starbucks coffee in the office, and Leon kindly gifted me a free meal and a £50 </a:t>
            </a:r>
            <a:r>
              <a:rPr lang="en-US" dirty="0" err="1">
                <a:latin typeface="Abadi MT Condensed Light" panose="020B0306030101010103" pitchFamily="34" charset="77"/>
                <a:cs typeface="Aparajita" panose="02020603050405020304" pitchFamily="18" charset="0"/>
              </a:rPr>
              <a:t>giftcard</a:t>
            </a:r>
            <a:r>
              <a:rPr lang="en-US" dirty="0">
                <a:latin typeface="Abadi MT Condensed Light" panose="020B0306030101010103" pitchFamily="34" charset="77"/>
                <a:cs typeface="Aparajita" panose="02020603050405020304" pitchFamily="18" charset="0"/>
              </a:rPr>
              <a:t> for Denny’s.</a:t>
            </a:r>
          </a:p>
        </p:txBody>
      </p:sp>
    </p:spTree>
    <p:extLst>
      <p:ext uri="{BB962C8B-B14F-4D97-AF65-F5344CB8AC3E}">
        <p14:creationId xmlns:p14="http://schemas.microsoft.com/office/powerpoint/2010/main" val="1449676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1ECD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9FD63-1B2B-9D41-8F60-0419E74C6675}"/>
              </a:ext>
            </a:extLst>
          </p:cNvPr>
          <p:cNvSpPr>
            <a:spLocks noGrp="1"/>
          </p:cNvSpPr>
          <p:nvPr>
            <p:ph type="title"/>
          </p:nvPr>
        </p:nvSpPr>
        <p:spPr/>
        <p:txBody>
          <a:bodyPr/>
          <a:lstStyle/>
          <a:p>
            <a:r>
              <a:rPr lang="en-US" i="1" dirty="0">
                <a:latin typeface="Abadi MT Condensed Light" panose="020B0306030101010103" pitchFamily="34" charset="77"/>
                <a:cs typeface="Aparajita" panose="02020603050405020304" pitchFamily="18" charset="0"/>
              </a:rPr>
              <a:t>Roles and Responsibilities</a:t>
            </a:r>
          </a:p>
        </p:txBody>
      </p:sp>
      <p:sp>
        <p:nvSpPr>
          <p:cNvPr id="3" name="Content Placeholder 2">
            <a:extLst>
              <a:ext uri="{FF2B5EF4-FFF2-40B4-BE49-F238E27FC236}">
                <a16:creationId xmlns:a16="http://schemas.microsoft.com/office/drawing/2014/main" id="{B37C068C-3A8D-4D41-89A7-006FAF4FEBC8}"/>
              </a:ext>
            </a:extLst>
          </p:cNvPr>
          <p:cNvSpPr>
            <a:spLocks noGrp="1"/>
          </p:cNvSpPr>
          <p:nvPr>
            <p:ph idx="1"/>
          </p:nvPr>
        </p:nvSpPr>
        <p:spPr/>
        <p:txBody>
          <a:bodyPr/>
          <a:lstStyle/>
          <a:p>
            <a:r>
              <a:rPr lang="en-US" dirty="0">
                <a:latin typeface="Abadi MT Condensed Light" panose="020B0306030101010103" pitchFamily="34" charset="77"/>
                <a:cs typeface="Aparajita" panose="02020603050405020304" pitchFamily="18" charset="0"/>
              </a:rPr>
              <a:t>To start the week, I would create a list of what I’d like to post from the menus provided to me by Georgia and then plan to create the content for Instagram, Twitter and Facebook. Usually choosing between items that had already been photographed professionally and ones I’d have to take myself.</a:t>
            </a:r>
          </a:p>
          <a:p>
            <a:r>
              <a:rPr lang="en-US" dirty="0">
                <a:latin typeface="Abadi MT Condensed Light" panose="020B0306030101010103" pitchFamily="34" charset="77"/>
                <a:cs typeface="Aparajita" panose="02020603050405020304" pitchFamily="18" charset="0"/>
              </a:rPr>
              <a:t>Responding to messages and comments on social media, offering refunds, vouchers and help from higher members of staff for more serious queries.</a:t>
            </a:r>
          </a:p>
          <a:p>
            <a:r>
              <a:rPr lang="en-US" dirty="0">
                <a:latin typeface="Abadi MT Condensed Light" panose="020B0306030101010103" pitchFamily="34" charset="77"/>
                <a:cs typeface="Aparajita" panose="02020603050405020304" pitchFamily="18" charset="0"/>
              </a:rPr>
              <a:t>Visiting Denny’s and taking photographs of the planned posts, editing them and creating a draft plan for Leon and Georgia to view and approve before upload. </a:t>
            </a:r>
          </a:p>
          <a:p>
            <a:r>
              <a:rPr lang="en-US" dirty="0">
                <a:latin typeface="Abadi MT Condensed Light" panose="020B0306030101010103" pitchFamily="34" charset="77"/>
                <a:cs typeface="Aparajita" panose="02020603050405020304" pitchFamily="18" charset="0"/>
              </a:rPr>
              <a:t>Once approved, schedule all posts with the scheduling tool, including captions for a particular time agreed for that day. </a:t>
            </a:r>
          </a:p>
        </p:txBody>
      </p:sp>
    </p:spTree>
    <p:extLst>
      <p:ext uri="{BB962C8B-B14F-4D97-AF65-F5344CB8AC3E}">
        <p14:creationId xmlns:p14="http://schemas.microsoft.com/office/powerpoint/2010/main" val="1075687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1ECD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C81B6-AE36-2F47-812F-F30DADF156F5}"/>
              </a:ext>
            </a:extLst>
          </p:cNvPr>
          <p:cNvSpPr>
            <a:spLocks noGrp="1"/>
          </p:cNvSpPr>
          <p:nvPr>
            <p:ph type="title"/>
          </p:nvPr>
        </p:nvSpPr>
        <p:spPr/>
        <p:txBody>
          <a:bodyPr/>
          <a:lstStyle/>
          <a:p>
            <a:r>
              <a:rPr lang="en-US" i="1" dirty="0">
                <a:latin typeface="Abadi MT Condensed Light" panose="020B0306030101010103" pitchFamily="34" charset="77"/>
                <a:cs typeface="Aparajita" panose="02020603050405020304" pitchFamily="18" charset="0"/>
              </a:rPr>
              <a:t>Important Information</a:t>
            </a:r>
          </a:p>
        </p:txBody>
      </p:sp>
      <p:sp>
        <p:nvSpPr>
          <p:cNvPr id="3" name="Content Placeholder 2">
            <a:extLst>
              <a:ext uri="{FF2B5EF4-FFF2-40B4-BE49-F238E27FC236}">
                <a16:creationId xmlns:a16="http://schemas.microsoft.com/office/drawing/2014/main" id="{871443B0-A64A-1E4A-ACEE-862CDF946195}"/>
              </a:ext>
            </a:extLst>
          </p:cNvPr>
          <p:cNvSpPr>
            <a:spLocks noGrp="1"/>
          </p:cNvSpPr>
          <p:nvPr>
            <p:ph idx="1"/>
          </p:nvPr>
        </p:nvSpPr>
        <p:spPr/>
        <p:txBody>
          <a:bodyPr/>
          <a:lstStyle/>
          <a:p>
            <a:r>
              <a:rPr lang="en-US" dirty="0">
                <a:latin typeface="Abadi MT Condensed Light" panose="020B0306030101010103" pitchFamily="34" charset="77"/>
                <a:cs typeface="Aparajita" panose="02020603050405020304" pitchFamily="18" charset="0"/>
              </a:rPr>
              <a:t>Magic Brands is based in Swansea, it is perfect for someone looking to stay in the local area and work with Welsh businesses. </a:t>
            </a:r>
          </a:p>
          <a:p>
            <a:r>
              <a:rPr lang="en-US" dirty="0">
                <a:latin typeface="Abadi MT Condensed Light" panose="020B0306030101010103" pitchFamily="34" charset="77"/>
                <a:cs typeface="Aparajita" panose="02020603050405020304" pitchFamily="18" charset="0"/>
              </a:rPr>
              <a:t>It is an unpaid placement so you will have to find your own transport and pay for it out of your own pocket, but as previously mentioned it is not a long walk from the university campus and transport isn’t necessarily needed. </a:t>
            </a:r>
          </a:p>
          <a:p>
            <a:r>
              <a:rPr lang="en-US" dirty="0">
                <a:latin typeface="Abadi MT Condensed Light" panose="020B0306030101010103" pitchFamily="34" charset="77"/>
                <a:cs typeface="Aparajita" panose="02020603050405020304" pitchFamily="18" charset="0"/>
              </a:rPr>
              <a:t>You will be required to sign an NDA, meaning you are obligated to keep any important private information of the company to yourself. </a:t>
            </a:r>
          </a:p>
          <a:p>
            <a:pPr marL="0" indent="0">
              <a:buNone/>
            </a:pPr>
            <a:endParaRPr lang="en-US" dirty="0">
              <a:latin typeface="Aparajita" panose="02020603050405020304" pitchFamily="18" charset="0"/>
              <a:cs typeface="Aparajita" panose="02020603050405020304" pitchFamily="18" charset="0"/>
            </a:endParaRPr>
          </a:p>
        </p:txBody>
      </p:sp>
    </p:spTree>
    <p:extLst>
      <p:ext uri="{BB962C8B-B14F-4D97-AF65-F5344CB8AC3E}">
        <p14:creationId xmlns:p14="http://schemas.microsoft.com/office/powerpoint/2010/main" val="535486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1ECD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A274C-641C-FB47-9889-E24F2CA633B6}"/>
              </a:ext>
            </a:extLst>
          </p:cNvPr>
          <p:cNvSpPr>
            <a:spLocks noGrp="1"/>
          </p:cNvSpPr>
          <p:nvPr>
            <p:ph type="title"/>
          </p:nvPr>
        </p:nvSpPr>
        <p:spPr/>
        <p:txBody>
          <a:bodyPr/>
          <a:lstStyle/>
          <a:p>
            <a:r>
              <a:rPr lang="en-US" i="1" dirty="0">
                <a:latin typeface="Abadi MT Condensed Light" panose="020B0306030101010103" pitchFamily="34" charset="77"/>
                <a:cs typeface="Aparajita" panose="02020603050405020304" pitchFamily="18" charset="0"/>
              </a:rPr>
              <a:t>Advice for future candidates</a:t>
            </a:r>
          </a:p>
        </p:txBody>
      </p:sp>
      <p:sp>
        <p:nvSpPr>
          <p:cNvPr id="3" name="Content Placeholder 2">
            <a:extLst>
              <a:ext uri="{FF2B5EF4-FFF2-40B4-BE49-F238E27FC236}">
                <a16:creationId xmlns:a16="http://schemas.microsoft.com/office/drawing/2014/main" id="{36685B1F-9937-A748-874C-0511F48EF7E5}"/>
              </a:ext>
            </a:extLst>
          </p:cNvPr>
          <p:cNvSpPr>
            <a:spLocks noGrp="1"/>
          </p:cNvSpPr>
          <p:nvPr>
            <p:ph idx="1"/>
          </p:nvPr>
        </p:nvSpPr>
        <p:spPr/>
        <p:txBody>
          <a:bodyPr/>
          <a:lstStyle/>
          <a:p>
            <a:r>
              <a:rPr lang="en-US" dirty="0">
                <a:latin typeface="Abadi MT Condensed Light" panose="020B0306030101010103" pitchFamily="34" charset="77"/>
              </a:rPr>
              <a:t>Throughout my application process, everything was fairly straight forward and I was looked after from the get go. There was no vacancy advertised for a placement opportunity but I was well aware of how successful Magic Brands was and wanted to gain some experience at a business of that level. </a:t>
            </a:r>
          </a:p>
          <a:p>
            <a:r>
              <a:rPr lang="en-US" dirty="0">
                <a:latin typeface="Abadi MT Condensed Light" panose="020B0306030101010103" pitchFamily="34" charset="77"/>
              </a:rPr>
              <a:t>Showing them you are confident, even when you might not really be, but the Managing Director will really admire that and consider you a candidate worth interviewing. Knowing a lot about the industry will give you a slight advantage in conversation because it shows you know your stuff. And even showing you know some things about the company specifically, this will show the Director that you have researched and focused on them.</a:t>
            </a:r>
          </a:p>
        </p:txBody>
      </p:sp>
    </p:spTree>
    <p:extLst>
      <p:ext uri="{BB962C8B-B14F-4D97-AF65-F5344CB8AC3E}">
        <p14:creationId xmlns:p14="http://schemas.microsoft.com/office/powerpoint/2010/main" val="3160629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1ECD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A4578-9529-0F4E-80F0-08F74FDFD21C}"/>
              </a:ext>
            </a:extLst>
          </p:cNvPr>
          <p:cNvSpPr>
            <a:spLocks noGrp="1"/>
          </p:cNvSpPr>
          <p:nvPr>
            <p:ph type="title"/>
          </p:nvPr>
        </p:nvSpPr>
        <p:spPr/>
        <p:txBody>
          <a:bodyPr/>
          <a:lstStyle/>
          <a:p>
            <a:r>
              <a:rPr lang="en-US" i="1" dirty="0">
                <a:latin typeface="Abadi MT Condensed Light" panose="020B0306030101010103" pitchFamily="34" charset="77"/>
              </a:rPr>
              <a:t>Position in the market place</a:t>
            </a:r>
          </a:p>
        </p:txBody>
      </p:sp>
      <p:sp>
        <p:nvSpPr>
          <p:cNvPr id="3" name="Content Placeholder 2">
            <a:extLst>
              <a:ext uri="{FF2B5EF4-FFF2-40B4-BE49-F238E27FC236}">
                <a16:creationId xmlns:a16="http://schemas.microsoft.com/office/drawing/2014/main" id="{3D9BC9E3-0DF9-3D49-BA4F-BC0CC83EB53C}"/>
              </a:ext>
            </a:extLst>
          </p:cNvPr>
          <p:cNvSpPr>
            <a:spLocks noGrp="1"/>
          </p:cNvSpPr>
          <p:nvPr>
            <p:ph idx="1"/>
          </p:nvPr>
        </p:nvSpPr>
        <p:spPr/>
        <p:txBody>
          <a:bodyPr/>
          <a:lstStyle/>
          <a:p>
            <a:r>
              <a:rPr lang="en-US" dirty="0">
                <a:latin typeface="Abadi MT Condensed Light" panose="020B0306030101010103" pitchFamily="34" charset="77"/>
              </a:rPr>
              <a:t>Magic Brands are currently the only Franchise of Denny’s UK, they hold two locations, Swansea Parc Tawe and Braehead Scotland. Making them a unique business and one that stands out above all restaurants in those areas, obviously making them a lot of profit. </a:t>
            </a:r>
          </a:p>
          <a:p>
            <a:r>
              <a:rPr lang="en-US" dirty="0">
                <a:latin typeface="Abadi MT Condensed Light" panose="020B0306030101010103" pitchFamily="34" charset="77"/>
              </a:rPr>
              <a:t>They also run nearly all Welsh Starbucks Drive </a:t>
            </a:r>
            <a:r>
              <a:rPr lang="en-US" dirty="0" err="1">
                <a:latin typeface="Abadi MT Condensed Light" panose="020B0306030101010103" pitchFamily="34" charset="77"/>
              </a:rPr>
              <a:t>Thrus</a:t>
            </a:r>
            <a:r>
              <a:rPr lang="en-US" dirty="0">
                <a:latin typeface="Abadi MT Condensed Light" panose="020B0306030101010103" pitchFamily="34" charset="77"/>
              </a:rPr>
              <a:t> and a few in England, Starbucks alone have a great reputation and are the largest coffee shop in the world so this alone will give the company huge sales statistics. The majority of Drive </a:t>
            </a:r>
            <a:r>
              <a:rPr lang="en-US" dirty="0" err="1">
                <a:latin typeface="Abadi MT Condensed Light" panose="020B0306030101010103" pitchFamily="34" charset="77"/>
              </a:rPr>
              <a:t>Thru’s</a:t>
            </a:r>
            <a:r>
              <a:rPr lang="en-US" dirty="0">
                <a:latin typeface="Abadi MT Condensed Light" panose="020B0306030101010103" pitchFamily="34" charset="77"/>
              </a:rPr>
              <a:t> in Swansea consist of </a:t>
            </a:r>
            <a:r>
              <a:rPr lang="en-US" dirty="0" err="1">
                <a:latin typeface="Abadi MT Condensed Light" panose="020B0306030101010103" pitchFamily="34" charset="77"/>
              </a:rPr>
              <a:t>Mcdoanld’s</a:t>
            </a:r>
            <a:r>
              <a:rPr lang="en-US" dirty="0">
                <a:latin typeface="Abadi MT Condensed Light" panose="020B0306030101010103" pitchFamily="34" charset="77"/>
              </a:rPr>
              <a:t> and Starbucks </a:t>
            </a:r>
            <a:r>
              <a:rPr lang="en-US" dirty="0" err="1">
                <a:latin typeface="Abadi MT Condensed Light" panose="020B0306030101010103" pitchFamily="34" charset="77"/>
              </a:rPr>
              <a:t>menaing</a:t>
            </a:r>
            <a:r>
              <a:rPr lang="en-US" dirty="0">
                <a:latin typeface="Abadi MT Condensed Light" panose="020B0306030101010103" pitchFamily="34" charset="77"/>
              </a:rPr>
              <a:t> they take in a lot of consumers and annually make a large amount of profit and sales.</a:t>
            </a:r>
          </a:p>
        </p:txBody>
      </p:sp>
    </p:spTree>
    <p:extLst>
      <p:ext uri="{BB962C8B-B14F-4D97-AF65-F5344CB8AC3E}">
        <p14:creationId xmlns:p14="http://schemas.microsoft.com/office/powerpoint/2010/main" val="531656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1ECD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07BB3-4F99-F944-A8C5-E1CC90BB228F}"/>
              </a:ext>
            </a:extLst>
          </p:cNvPr>
          <p:cNvSpPr>
            <a:spLocks noGrp="1"/>
          </p:cNvSpPr>
          <p:nvPr>
            <p:ph type="title"/>
          </p:nvPr>
        </p:nvSpPr>
        <p:spPr/>
        <p:txBody>
          <a:bodyPr/>
          <a:lstStyle/>
          <a:p>
            <a:r>
              <a:rPr lang="en-US" i="1" dirty="0">
                <a:latin typeface="Abadi MT Condensed Light" panose="020B0306030101010103" pitchFamily="34" charset="77"/>
              </a:rPr>
              <a:t>Examples of work at Magic Brands </a:t>
            </a:r>
          </a:p>
        </p:txBody>
      </p:sp>
      <p:pic>
        <p:nvPicPr>
          <p:cNvPr id="6" name="Content Placeholder 5">
            <a:extLst>
              <a:ext uri="{FF2B5EF4-FFF2-40B4-BE49-F238E27FC236}">
                <a16:creationId xmlns:a16="http://schemas.microsoft.com/office/drawing/2014/main" id="{2A494C44-2DD2-1D4C-BC88-CA990A1BCAB2}"/>
              </a:ext>
            </a:extLst>
          </p:cNvPr>
          <p:cNvPicPr>
            <a:picLocks noGrp="1" noChangeAspect="1"/>
          </p:cNvPicPr>
          <p:nvPr>
            <p:ph sz="half" idx="1"/>
          </p:nvPr>
        </p:nvPicPr>
        <p:blipFill>
          <a:blip r:embed="rId2"/>
          <a:stretch>
            <a:fillRect/>
          </a:stretch>
        </p:blipFill>
        <p:spPr>
          <a:xfrm>
            <a:off x="1797248" y="1825625"/>
            <a:ext cx="3263503" cy="4351338"/>
          </a:xfrm>
        </p:spPr>
      </p:pic>
      <p:pic>
        <p:nvPicPr>
          <p:cNvPr id="8" name="Content Placeholder 7">
            <a:extLst>
              <a:ext uri="{FF2B5EF4-FFF2-40B4-BE49-F238E27FC236}">
                <a16:creationId xmlns:a16="http://schemas.microsoft.com/office/drawing/2014/main" id="{FB7686F2-B117-DA43-AA97-45AC700875C0}"/>
              </a:ext>
            </a:extLst>
          </p:cNvPr>
          <p:cNvPicPr>
            <a:picLocks noGrp="1" noChangeAspect="1"/>
          </p:cNvPicPr>
          <p:nvPr>
            <p:ph sz="half" idx="2"/>
          </p:nvPr>
        </p:nvPicPr>
        <p:blipFill>
          <a:blip r:embed="rId3"/>
          <a:stretch>
            <a:fillRect/>
          </a:stretch>
        </p:blipFill>
        <p:spPr>
          <a:xfrm>
            <a:off x="7131248" y="1825625"/>
            <a:ext cx="3263503" cy="4351338"/>
          </a:xfrm>
        </p:spPr>
      </p:pic>
    </p:spTree>
    <p:extLst>
      <p:ext uri="{BB962C8B-B14F-4D97-AF65-F5344CB8AC3E}">
        <p14:creationId xmlns:p14="http://schemas.microsoft.com/office/powerpoint/2010/main" val="2475879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1ECD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F71BB-4073-7544-8F67-C884014E65A6}"/>
              </a:ext>
            </a:extLst>
          </p:cNvPr>
          <p:cNvSpPr>
            <a:spLocks noGrp="1"/>
          </p:cNvSpPr>
          <p:nvPr>
            <p:ph type="title"/>
          </p:nvPr>
        </p:nvSpPr>
        <p:spPr/>
        <p:txBody>
          <a:bodyPr/>
          <a:lstStyle/>
          <a:p>
            <a:r>
              <a:rPr lang="en-US" i="1" dirty="0">
                <a:latin typeface="Abadi MT Condensed Light" panose="020B0306030101010103" pitchFamily="34" charset="77"/>
              </a:rPr>
              <a:t>Experience at Magic Brands</a:t>
            </a:r>
          </a:p>
        </p:txBody>
      </p:sp>
      <p:sp>
        <p:nvSpPr>
          <p:cNvPr id="3" name="Content Placeholder 2">
            <a:extLst>
              <a:ext uri="{FF2B5EF4-FFF2-40B4-BE49-F238E27FC236}">
                <a16:creationId xmlns:a16="http://schemas.microsoft.com/office/drawing/2014/main" id="{B7AF2384-62EF-7E42-8BC6-ED617729B2B1}"/>
              </a:ext>
            </a:extLst>
          </p:cNvPr>
          <p:cNvSpPr>
            <a:spLocks noGrp="1"/>
          </p:cNvSpPr>
          <p:nvPr>
            <p:ph idx="1"/>
          </p:nvPr>
        </p:nvSpPr>
        <p:spPr/>
        <p:txBody>
          <a:bodyPr/>
          <a:lstStyle/>
          <a:p>
            <a:r>
              <a:rPr lang="en-US" dirty="0">
                <a:latin typeface="Abadi MT Condensed Light" panose="020B0306030101010103" pitchFamily="34" charset="77"/>
              </a:rPr>
              <a:t>From the start of my placement experience I was welcomed by all staff members and made to feel like I’d worked there for years. I was given all the best tools to carry out my work, and the best recommendations for what software to use for editing. </a:t>
            </a:r>
          </a:p>
          <a:p>
            <a:r>
              <a:rPr lang="en-US" dirty="0">
                <a:latin typeface="Abadi MT Condensed Light" panose="020B0306030101010103" pitchFamily="34" charset="77"/>
              </a:rPr>
              <a:t>Georgia told me exactly what to do, and gave me a social media guide to help me with any questions I had, it is a challenging placement in the sense of self progression but the work is really straight forward and fun to do. </a:t>
            </a:r>
          </a:p>
          <a:p>
            <a:r>
              <a:rPr lang="en-US" dirty="0">
                <a:latin typeface="Abadi MT Condensed Light" panose="020B0306030101010103" pitchFamily="34" charset="77"/>
              </a:rPr>
              <a:t>As you progress through the placement there is a potential opportunity of being offered a job at Magic Brands after graduation, a very good benefit to working hard.</a:t>
            </a:r>
          </a:p>
        </p:txBody>
      </p:sp>
    </p:spTree>
    <p:extLst>
      <p:ext uri="{BB962C8B-B14F-4D97-AF65-F5344CB8AC3E}">
        <p14:creationId xmlns:p14="http://schemas.microsoft.com/office/powerpoint/2010/main" val="17440378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TotalTime>
  <Words>1153</Words>
  <Application>Microsoft Macintosh PowerPoint</Application>
  <PresentationFormat>Widescreen</PresentationFormat>
  <Paragraphs>34</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Abadi MT Condensed Light</vt:lpstr>
      <vt:lpstr>Aparajita</vt:lpstr>
      <vt:lpstr>Arial</vt:lpstr>
      <vt:lpstr>Calibri</vt:lpstr>
      <vt:lpstr>Calibri Light</vt:lpstr>
      <vt:lpstr>Office Theme</vt:lpstr>
      <vt:lpstr>A Day In The Life - Magic Brands Corporation</vt:lpstr>
      <vt:lpstr>Magic Brands Background</vt:lpstr>
      <vt:lpstr>Magic Brands Mentors</vt:lpstr>
      <vt:lpstr>The Placement </vt:lpstr>
      <vt:lpstr>Roles and Responsibilities</vt:lpstr>
      <vt:lpstr>Important Information</vt:lpstr>
      <vt:lpstr>Advice for future candidates</vt:lpstr>
      <vt:lpstr>Position in the market place</vt:lpstr>
      <vt:lpstr>Examples of work at Magic Brands </vt:lpstr>
      <vt:lpstr>Experience at Magic Brands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Day In The Life - Magic Brands Corporation</dc:title>
  <dc:creator>Georgia Passmore (1802108)</dc:creator>
  <cp:lastModifiedBy>Georgia Passmore (1802108)</cp:lastModifiedBy>
  <cp:revision>15</cp:revision>
  <dcterms:created xsi:type="dcterms:W3CDTF">2020-07-27T20:51:14Z</dcterms:created>
  <dcterms:modified xsi:type="dcterms:W3CDTF">2020-07-30T11:58:18Z</dcterms:modified>
</cp:coreProperties>
</file>