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1" r:id="rId1"/>
  </p:sldMasterIdLst>
  <p:notesMasterIdLst>
    <p:notesMasterId r:id="rId16"/>
  </p:notesMasterIdLst>
  <p:sldIdLst>
    <p:sldId id="256" r:id="rId2"/>
    <p:sldId id="259" r:id="rId3"/>
    <p:sldId id="260" r:id="rId4"/>
    <p:sldId id="262" r:id="rId5"/>
    <p:sldId id="261" r:id="rId6"/>
    <p:sldId id="297" r:id="rId7"/>
    <p:sldId id="298" r:id="rId8"/>
    <p:sldId id="299" r:id="rId9"/>
    <p:sldId id="269" r:id="rId10"/>
    <p:sldId id="271" r:id="rId11"/>
    <p:sldId id="300" r:id="rId12"/>
    <p:sldId id="301" r:id="rId13"/>
    <p:sldId id="302" r:id="rId14"/>
    <p:sldId id="303" r:id="rId15"/>
  </p:sldIdLst>
  <p:sldSz cx="9144000" cy="5143500" type="screen16x9"/>
  <p:notesSz cx="6858000" cy="9144000"/>
  <p:embeddedFontLst>
    <p:embeddedFont>
      <p:font typeface="Barlow Semi Condensed" panose="00000506000000000000" pitchFamily="2" charset="0"/>
      <p:regular r:id="rId17"/>
      <p:bold r:id="rId18"/>
      <p:italic r:id="rId19"/>
      <p:boldItalic r:id="rId20"/>
    </p:embeddedFont>
    <p:embeddedFont>
      <p:font typeface="Barlow Semi Condensed Medium" panose="00000606000000000000" pitchFamily="2" charset="0"/>
      <p:regular r:id="rId21"/>
      <p:bold r:id="rId22"/>
      <p:italic r:id="rId23"/>
      <p:boldItalic r:id="rId24"/>
    </p:embeddedFont>
    <p:embeddedFont>
      <p:font typeface="Noto Serif Lao" panose="020B0604020202020204" charset="0"/>
      <p:regular r:id="rId25"/>
      <p:bold r:id="rId26"/>
    </p:embeddedFont>
    <p:embeddedFont>
      <p:font typeface="Nunito Light" pitchFamily="2" charset="0"/>
      <p:regular r:id="rId27"/>
      <p:italic r:id="rId28"/>
    </p:embeddedFont>
    <p:embeddedFont>
      <p:font typeface="PT Sans" panose="020B0503020203020204" pitchFamily="34" charset="0"/>
      <p:regular r:id="rId29"/>
      <p:bold r:id="rId30"/>
      <p:italic r:id="rId31"/>
      <p:boldItalic r:id="rId3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65484B2-1621-45D4-B086-4C71399C27AB}">
  <a:tblStyle styleId="{065484B2-1621-45D4-B086-4C71399C27A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7B96BCB1-9143-493E-BC0D-AF65DCC7DB05}"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100" d="100"/>
          <a:sy n="100" d="100"/>
        </p:scale>
        <p:origin x="946"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font" Target="fonts/font1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font" Target="fonts/font16.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font" Target="fonts/font1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font" Target="fonts/font14.fntdata"/><Relationship Id="rId35"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D7DA98-2952-4779-91D1-88E4155D5761}"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PK"/>
        </a:p>
      </dgm:t>
    </dgm:pt>
    <dgm:pt modelId="{F026D16D-46E1-4C12-AB60-482263C82890}">
      <dgm:prSet phldrT="[Text]" custT="1"/>
      <dgm:spPr/>
      <dgm:t>
        <a:bodyPr/>
        <a:lstStyle/>
        <a:p>
          <a:pPr>
            <a:buNone/>
          </a:pPr>
          <a:r>
            <a:rPr lang="en-GB" sz="1400" dirty="0">
              <a:latin typeface="Times New Roman" panose="02020603050405020304" pitchFamily="18" charset="0"/>
              <a:cs typeface="Times New Roman" panose="02020603050405020304" pitchFamily="18" charset="0"/>
            </a:rPr>
            <a:t>The event will be promoted through the </a:t>
          </a:r>
          <a:r>
            <a:rPr lang="en-GB" sz="1400" b="1" dirty="0">
              <a:latin typeface="Times New Roman" panose="02020603050405020304" pitchFamily="18" charset="0"/>
              <a:cs typeface="Times New Roman" panose="02020603050405020304" pitchFamily="18" charset="0"/>
            </a:rPr>
            <a:t>#</a:t>
          </a:r>
          <a:r>
            <a:rPr lang="en-GB" sz="1400" dirty="0">
              <a:latin typeface="Times New Roman" panose="02020603050405020304" pitchFamily="18" charset="0"/>
              <a:cs typeface="Times New Roman" panose="02020603050405020304" pitchFamily="18" charset="0"/>
            </a:rPr>
            <a:t>CroesoGlobal2025 digital campaign.</a:t>
          </a:r>
          <a:endParaRPr lang="en-PK" sz="1400" dirty="0">
            <a:latin typeface="Times New Roman" panose="02020603050405020304" pitchFamily="18" charset="0"/>
            <a:cs typeface="Times New Roman" panose="02020603050405020304" pitchFamily="18" charset="0"/>
          </a:endParaRPr>
        </a:p>
      </dgm:t>
    </dgm:pt>
    <dgm:pt modelId="{4609011B-7F8C-4AA2-8824-22527AAF3041}" type="parTrans" cxnId="{1255E54A-9798-46E9-98B2-AED771AEBF11}">
      <dgm:prSet/>
      <dgm:spPr/>
      <dgm:t>
        <a:bodyPr/>
        <a:lstStyle/>
        <a:p>
          <a:endParaRPr lang="en-PK" sz="1400">
            <a:latin typeface="Times New Roman" panose="02020603050405020304" pitchFamily="18" charset="0"/>
            <a:cs typeface="Times New Roman" panose="02020603050405020304" pitchFamily="18" charset="0"/>
          </a:endParaRPr>
        </a:p>
      </dgm:t>
    </dgm:pt>
    <dgm:pt modelId="{B5B19F7E-0501-4869-9512-B4DECAD8048E}" type="sibTrans" cxnId="{1255E54A-9798-46E9-98B2-AED771AEBF11}">
      <dgm:prSet/>
      <dgm:spPr/>
      <dgm:t>
        <a:bodyPr/>
        <a:lstStyle/>
        <a:p>
          <a:endParaRPr lang="en-PK" sz="1400">
            <a:latin typeface="Times New Roman" panose="02020603050405020304" pitchFamily="18" charset="0"/>
            <a:cs typeface="Times New Roman" panose="02020603050405020304" pitchFamily="18" charset="0"/>
          </a:endParaRPr>
        </a:p>
      </dgm:t>
    </dgm:pt>
    <dgm:pt modelId="{8D811932-5112-435B-8224-3BCB45C8009A}">
      <dgm:prSet phldrT="[Text]" custT="1"/>
      <dgm:spPr/>
      <dgm:t>
        <a:bodyPr/>
        <a:lstStyle/>
        <a:p>
          <a:pPr>
            <a:buNone/>
          </a:pPr>
          <a:r>
            <a:rPr lang="en-GB" sz="1400" dirty="0">
              <a:latin typeface="Times New Roman" panose="02020603050405020304" pitchFamily="18" charset="0"/>
              <a:cs typeface="Times New Roman" panose="02020603050405020304" pitchFamily="18" charset="0"/>
            </a:rPr>
            <a:t>The campaign will leverage a multi-channel marketing approach, including social media platforms, travel blogs, industry newsletters, and influencer partnerships.</a:t>
          </a:r>
          <a:endParaRPr lang="en-PK" sz="1400" dirty="0">
            <a:latin typeface="Times New Roman" panose="02020603050405020304" pitchFamily="18" charset="0"/>
            <a:cs typeface="Times New Roman" panose="02020603050405020304" pitchFamily="18" charset="0"/>
          </a:endParaRPr>
        </a:p>
      </dgm:t>
    </dgm:pt>
    <dgm:pt modelId="{A5BB8025-3F80-419E-846E-010DD3960980}" type="parTrans" cxnId="{4542E191-5C4C-4945-86D3-71506760F7F5}">
      <dgm:prSet/>
      <dgm:spPr/>
      <dgm:t>
        <a:bodyPr/>
        <a:lstStyle/>
        <a:p>
          <a:endParaRPr lang="en-PK" sz="1400">
            <a:latin typeface="Times New Roman" panose="02020603050405020304" pitchFamily="18" charset="0"/>
            <a:cs typeface="Times New Roman" panose="02020603050405020304" pitchFamily="18" charset="0"/>
          </a:endParaRPr>
        </a:p>
      </dgm:t>
    </dgm:pt>
    <dgm:pt modelId="{5CF70A8F-2881-40F4-8473-B1A25C57FA72}" type="sibTrans" cxnId="{4542E191-5C4C-4945-86D3-71506760F7F5}">
      <dgm:prSet/>
      <dgm:spPr/>
      <dgm:t>
        <a:bodyPr/>
        <a:lstStyle/>
        <a:p>
          <a:endParaRPr lang="en-PK" sz="1400">
            <a:latin typeface="Times New Roman" panose="02020603050405020304" pitchFamily="18" charset="0"/>
            <a:cs typeface="Times New Roman" panose="02020603050405020304" pitchFamily="18" charset="0"/>
          </a:endParaRPr>
        </a:p>
      </dgm:t>
    </dgm:pt>
    <dgm:pt modelId="{E6D77922-B71B-4098-8CC3-D4D7D2AA7109}">
      <dgm:prSet phldrT="[Text]" custT="1"/>
      <dgm:spPr/>
      <dgm:t>
        <a:bodyPr/>
        <a:lstStyle/>
        <a:p>
          <a:pPr>
            <a:buNone/>
          </a:pPr>
          <a:r>
            <a:rPr lang="en-GB" sz="1400" dirty="0">
              <a:latin typeface="Times New Roman" panose="02020603050405020304" pitchFamily="18" charset="0"/>
              <a:cs typeface="Times New Roman" panose="02020603050405020304" pitchFamily="18" charset="0"/>
            </a:rPr>
            <a:t>PR campaigns will target UK and international media outlets, including Lonely Planet, National Geographic Traveller, and Eventbrite</a:t>
          </a:r>
          <a:endParaRPr lang="en-PK" sz="1400" dirty="0">
            <a:latin typeface="Times New Roman" panose="02020603050405020304" pitchFamily="18" charset="0"/>
            <a:cs typeface="Times New Roman" panose="02020603050405020304" pitchFamily="18" charset="0"/>
          </a:endParaRPr>
        </a:p>
      </dgm:t>
    </dgm:pt>
    <dgm:pt modelId="{34E5DC79-6AEC-425E-94F8-D2238310A5C6}" type="parTrans" cxnId="{9AC99DA8-2740-4166-8AB7-5D5E996CFFEF}">
      <dgm:prSet/>
      <dgm:spPr/>
      <dgm:t>
        <a:bodyPr/>
        <a:lstStyle/>
        <a:p>
          <a:endParaRPr lang="en-PK" sz="1400">
            <a:latin typeface="Times New Roman" panose="02020603050405020304" pitchFamily="18" charset="0"/>
            <a:cs typeface="Times New Roman" panose="02020603050405020304" pitchFamily="18" charset="0"/>
          </a:endParaRPr>
        </a:p>
      </dgm:t>
    </dgm:pt>
    <dgm:pt modelId="{5D072F7D-6ED8-4844-BDD9-89BEA6C9B846}" type="sibTrans" cxnId="{9AC99DA8-2740-4166-8AB7-5D5E996CFFEF}">
      <dgm:prSet/>
      <dgm:spPr/>
      <dgm:t>
        <a:bodyPr/>
        <a:lstStyle/>
        <a:p>
          <a:endParaRPr lang="en-PK" sz="1400">
            <a:latin typeface="Times New Roman" panose="02020603050405020304" pitchFamily="18" charset="0"/>
            <a:cs typeface="Times New Roman" panose="02020603050405020304" pitchFamily="18" charset="0"/>
          </a:endParaRPr>
        </a:p>
      </dgm:t>
    </dgm:pt>
    <dgm:pt modelId="{B2DE0C6D-2FE0-4D0E-97B9-DD7F41DAA1D6}" type="pres">
      <dgm:prSet presAssocID="{28D7DA98-2952-4779-91D1-88E4155D5761}" presName="linear" presStyleCnt="0">
        <dgm:presLayoutVars>
          <dgm:dir/>
          <dgm:animLvl val="lvl"/>
          <dgm:resizeHandles val="exact"/>
        </dgm:presLayoutVars>
      </dgm:prSet>
      <dgm:spPr/>
    </dgm:pt>
    <dgm:pt modelId="{EA4620DD-E8DF-4E27-895A-E5E3F77AF4BC}" type="pres">
      <dgm:prSet presAssocID="{F026D16D-46E1-4C12-AB60-482263C82890}" presName="parentLin" presStyleCnt="0"/>
      <dgm:spPr/>
    </dgm:pt>
    <dgm:pt modelId="{98A98741-41CD-41BE-AD3B-57EC01F0D01B}" type="pres">
      <dgm:prSet presAssocID="{F026D16D-46E1-4C12-AB60-482263C82890}" presName="parentLeftMargin" presStyleLbl="node1" presStyleIdx="0" presStyleCnt="3"/>
      <dgm:spPr/>
    </dgm:pt>
    <dgm:pt modelId="{6CCC1A6E-2F1C-43B1-9AD8-904AA77632DD}" type="pres">
      <dgm:prSet presAssocID="{F026D16D-46E1-4C12-AB60-482263C82890}" presName="parentText" presStyleLbl="node1" presStyleIdx="0" presStyleCnt="3">
        <dgm:presLayoutVars>
          <dgm:chMax val="0"/>
          <dgm:bulletEnabled val="1"/>
        </dgm:presLayoutVars>
      </dgm:prSet>
      <dgm:spPr/>
    </dgm:pt>
    <dgm:pt modelId="{B76A5BC0-A675-447B-BD11-176B48E18FA5}" type="pres">
      <dgm:prSet presAssocID="{F026D16D-46E1-4C12-AB60-482263C82890}" presName="negativeSpace" presStyleCnt="0"/>
      <dgm:spPr/>
    </dgm:pt>
    <dgm:pt modelId="{6C9ADFBD-2C58-47C6-891E-2DC73952F8B9}" type="pres">
      <dgm:prSet presAssocID="{F026D16D-46E1-4C12-AB60-482263C82890}" presName="childText" presStyleLbl="conFgAcc1" presStyleIdx="0" presStyleCnt="3">
        <dgm:presLayoutVars>
          <dgm:bulletEnabled val="1"/>
        </dgm:presLayoutVars>
      </dgm:prSet>
      <dgm:spPr/>
    </dgm:pt>
    <dgm:pt modelId="{43B1FE25-D43B-4FF2-842C-FB20FCBFD5F4}" type="pres">
      <dgm:prSet presAssocID="{B5B19F7E-0501-4869-9512-B4DECAD8048E}" presName="spaceBetweenRectangles" presStyleCnt="0"/>
      <dgm:spPr/>
    </dgm:pt>
    <dgm:pt modelId="{B36F408B-EFC7-4123-9C31-8D1896E8C8E7}" type="pres">
      <dgm:prSet presAssocID="{8D811932-5112-435B-8224-3BCB45C8009A}" presName="parentLin" presStyleCnt="0"/>
      <dgm:spPr/>
    </dgm:pt>
    <dgm:pt modelId="{C488F403-3BFC-4294-AC83-B1D24DAE3647}" type="pres">
      <dgm:prSet presAssocID="{8D811932-5112-435B-8224-3BCB45C8009A}" presName="parentLeftMargin" presStyleLbl="node1" presStyleIdx="0" presStyleCnt="3"/>
      <dgm:spPr/>
    </dgm:pt>
    <dgm:pt modelId="{7F300846-85DA-45D9-8A49-6827A2461772}" type="pres">
      <dgm:prSet presAssocID="{8D811932-5112-435B-8224-3BCB45C8009A}" presName="parentText" presStyleLbl="node1" presStyleIdx="1" presStyleCnt="3">
        <dgm:presLayoutVars>
          <dgm:chMax val="0"/>
          <dgm:bulletEnabled val="1"/>
        </dgm:presLayoutVars>
      </dgm:prSet>
      <dgm:spPr/>
    </dgm:pt>
    <dgm:pt modelId="{C60ED4A1-837D-41F6-93E1-5333A5DC39F9}" type="pres">
      <dgm:prSet presAssocID="{8D811932-5112-435B-8224-3BCB45C8009A}" presName="negativeSpace" presStyleCnt="0"/>
      <dgm:spPr/>
    </dgm:pt>
    <dgm:pt modelId="{6C3DD60F-D1C4-4F87-B15F-B1DB7774924C}" type="pres">
      <dgm:prSet presAssocID="{8D811932-5112-435B-8224-3BCB45C8009A}" presName="childText" presStyleLbl="conFgAcc1" presStyleIdx="1" presStyleCnt="3">
        <dgm:presLayoutVars>
          <dgm:bulletEnabled val="1"/>
        </dgm:presLayoutVars>
      </dgm:prSet>
      <dgm:spPr/>
    </dgm:pt>
    <dgm:pt modelId="{FD470306-FC7D-4D4B-AD1E-A2A7767C0203}" type="pres">
      <dgm:prSet presAssocID="{5CF70A8F-2881-40F4-8473-B1A25C57FA72}" presName="spaceBetweenRectangles" presStyleCnt="0"/>
      <dgm:spPr/>
    </dgm:pt>
    <dgm:pt modelId="{0FCD96E2-DE5B-4413-91B6-F39BBB3017AB}" type="pres">
      <dgm:prSet presAssocID="{E6D77922-B71B-4098-8CC3-D4D7D2AA7109}" presName="parentLin" presStyleCnt="0"/>
      <dgm:spPr/>
    </dgm:pt>
    <dgm:pt modelId="{DBF2A436-5B97-4044-B0FA-1AEAAFC91CE7}" type="pres">
      <dgm:prSet presAssocID="{E6D77922-B71B-4098-8CC3-D4D7D2AA7109}" presName="parentLeftMargin" presStyleLbl="node1" presStyleIdx="1" presStyleCnt="3"/>
      <dgm:spPr/>
    </dgm:pt>
    <dgm:pt modelId="{1F860E1E-79AE-4574-8D93-0CFC25F4D08E}" type="pres">
      <dgm:prSet presAssocID="{E6D77922-B71B-4098-8CC3-D4D7D2AA7109}" presName="parentText" presStyleLbl="node1" presStyleIdx="2" presStyleCnt="3">
        <dgm:presLayoutVars>
          <dgm:chMax val="0"/>
          <dgm:bulletEnabled val="1"/>
        </dgm:presLayoutVars>
      </dgm:prSet>
      <dgm:spPr/>
    </dgm:pt>
    <dgm:pt modelId="{06BFF765-9613-4410-8A42-D9CE699DB43F}" type="pres">
      <dgm:prSet presAssocID="{E6D77922-B71B-4098-8CC3-D4D7D2AA7109}" presName="negativeSpace" presStyleCnt="0"/>
      <dgm:spPr/>
    </dgm:pt>
    <dgm:pt modelId="{7EEE91FF-CE61-4BE3-95E7-8915C6D768F3}" type="pres">
      <dgm:prSet presAssocID="{E6D77922-B71B-4098-8CC3-D4D7D2AA7109}" presName="childText" presStyleLbl="conFgAcc1" presStyleIdx="2" presStyleCnt="3">
        <dgm:presLayoutVars>
          <dgm:bulletEnabled val="1"/>
        </dgm:presLayoutVars>
      </dgm:prSet>
      <dgm:spPr/>
    </dgm:pt>
  </dgm:ptLst>
  <dgm:cxnLst>
    <dgm:cxn modelId="{E28AD322-773A-4C81-9113-791ADF707413}" type="presOf" srcId="{8D811932-5112-435B-8224-3BCB45C8009A}" destId="{C488F403-3BFC-4294-AC83-B1D24DAE3647}" srcOrd="0" destOrd="0" presId="urn:microsoft.com/office/officeart/2005/8/layout/list1"/>
    <dgm:cxn modelId="{EA8CE865-A748-465D-9835-66F0883AEFFE}" type="presOf" srcId="{F026D16D-46E1-4C12-AB60-482263C82890}" destId="{98A98741-41CD-41BE-AD3B-57EC01F0D01B}" srcOrd="0" destOrd="0" presId="urn:microsoft.com/office/officeart/2005/8/layout/list1"/>
    <dgm:cxn modelId="{1255E54A-9798-46E9-98B2-AED771AEBF11}" srcId="{28D7DA98-2952-4779-91D1-88E4155D5761}" destId="{F026D16D-46E1-4C12-AB60-482263C82890}" srcOrd="0" destOrd="0" parTransId="{4609011B-7F8C-4AA2-8824-22527AAF3041}" sibTransId="{B5B19F7E-0501-4869-9512-B4DECAD8048E}"/>
    <dgm:cxn modelId="{02E1046E-54A6-4C1F-B0C6-B880D93B2AF5}" type="presOf" srcId="{E6D77922-B71B-4098-8CC3-D4D7D2AA7109}" destId="{DBF2A436-5B97-4044-B0FA-1AEAAFC91CE7}" srcOrd="0" destOrd="0" presId="urn:microsoft.com/office/officeart/2005/8/layout/list1"/>
    <dgm:cxn modelId="{4542E191-5C4C-4945-86D3-71506760F7F5}" srcId="{28D7DA98-2952-4779-91D1-88E4155D5761}" destId="{8D811932-5112-435B-8224-3BCB45C8009A}" srcOrd="1" destOrd="0" parTransId="{A5BB8025-3F80-419E-846E-010DD3960980}" sibTransId="{5CF70A8F-2881-40F4-8473-B1A25C57FA72}"/>
    <dgm:cxn modelId="{9AC99DA8-2740-4166-8AB7-5D5E996CFFEF}" srcId="{28D7DA98-2952-4779-91D1-88E4155D5761}" destId="{E6D77922-B71B-4098-8CC3-D4D7D2AA7109}" srcOrd="2" destOrd="0" parTransId="{34E5DC79-6AEC-425E-94F8-D2238310A5C6}" sibTransId="{5D072F7D-6ED8-4844-BDD9-89BEA6C9B846}"/>
    <dgm:cxn modelId="{EA7534AA-5CE4-4DDA-AD33-C5AAEC9188DE}" type="presOf" srcId="{28D7DA98-2952-4779-91D1-88E4155D5761}" destId="{B2DE0C6D-2FE0-4D0E-97B9-DD7F41DAA1D6}" srcOrd="0" destOrd="0" presId="urn:microsoft.com/office/officeart/2005/8/layout/list1"/>
    <dgm:cxn modelId="{3E3C60C3-9948-46D6-B4D3-FC1C97005F97}" type="presOf" srcId="{F026D16D-46E1-4C12-AB60-482263C82890}" destId="{6CCC1A6E-2F1C-43B1-9AD8-904AA77632DD}" srcOrd="1" destOrd="0" presId="urn:microsoft.com/office/officeart/2005/8/layout/list1"/>
    <dgm:cxn modelId="{1DB866DA-F58C-4D50-B26E-82E02153601F}" type="presOf" srcId="{E6D77922-B71B-4098-8CC3-D4D7D2AA7109}" destId="{1F860E1E-79AE-4574-8D93-0CFC25F4D08E}" srcOrd="1" destOrd="0" presId="urn:microsoft.com/office/officeart/2005/8/layout/list1"/>
    <dgm:cxn modelId="{20F82FFF-7586-4035-8CCF-EC938D62B441}" type="presOf" srcId="{8D811932-5112-435B-8224-3BCB45C8009A}" destId="{7F300846-85DA-45D9-8A49-6827A2461772}" srcOrd="1" destOrd="0" presId="urn:microsoft.com/office/officeart/2005/8/layout/list1"/>
    <dgm:cxn modelId="{188035B6-7639-44A9-9E42-BC0AF2FAF03F}" type="presParOf" srcId="{B2DE0C6D-2FE0-4D0E-97B9-DD7F41DAA1D6}" destId="{EA4620DD-E8DF-4E27-895A-E5E3F77AF4BC}" srcOrd="0" destOrd="0" presId="urn:microsoft.com/office/officeart/2005/8/layout/list1"/>
    <dgm:cxn modelId="{F8C82971-0FD1-472D-B46E-65BFB3E94F6F}" type="presParOf" srcId="{EA4620DD-E8DF-4E27-895A-E5E3F77AF4BC}" destId="{98A98741-41CD-41BE-AD3B-57EC01F0D01B}" srcOrd="0" destOrd="0" presId="urn:microsoft.com/office/officeart/2005/8/layout/list1"/>
    <dgm:cxn modelId="{5C2A728E-4D7F-4D92-AD45-46BE229FD772}" type="presParOf" srcId="{EA4620DD-E8DF-4E27-895A-E5E3F77AF4BC}" destId="{6CCC1A6E-2F1C-43B1-9AD8-904AA77632DD}" srcOrd="1" destOrd="0" presId="urn:microsoft.com/office/officeart/2005/8/layout/list1"/>
    <dgm:cxn modelId="{73724CBB-17B4-4B47-995A-DE21EEB6FAE5}" type="presParOf" srcId="{B2DE0C6D-2FE0-4D0E-97B9-DD7F41DAA1D6}" destId="{B76A5BC0-A675-447B-BD11-176B48E18FA5}" srcOrd="1" destOrd="0" presId="urn:microsoft.com/office/officeart/2005/8/layout/list1"/>
    <dgm:cxn modelId="{9543B48F-086C-4A95-AA58-CF3EFBADC947}" type="presParOf" srcId="{B2DE0C6D-2FE0-4D0E-97B9-DD7F41DAA1D6}" destId="{6C9ADFBD-2C58-47C6-891E-2DC73952F8B9}" srcOrd="2" destOrd="0" presId="urn:microsoft.com/office/officeart/2005/8/layout/list1"/>
    <dgm:cxn modelId="{E58492EE-42E5-4DE3-A516-8C8CD58E3470}" type="presParOf" srcId="{B2DE0C6D-2FE0-4D0E-97B9-DD7F41DAA1D6}" destId="{43B1FE25-D43B-4FF2-842C-FB20FCBFD5F4}" srcOrd="3" destOrd="0" presId="urn:microsoft.com/office/officeart/2005/8/layout/list1"/>
    <dgm:cxn modelId="{FD7886CC-468B-4243-A710-51530CD84E06}" type="presParOf" srcId="{B2DE0C6D-2FE0-4D0E-97B9-DD7F41DAA1D6}" destId="{B36F408B-EFC7-4123-9C31-8D1896E8C8E7}" srcOrd="4" destOrd="0" presId="urn:microsoft.com/office/officeart/2005/8/layout/list1"/>
    <dgm:cxn modelId="{8FC0441B-345E-455C-B0CA-6B0C6EC77479}" type="presParOf" srcId="{B36F408B-EFC7-4123-9C31-8D1896E8C8E7}" destId="{C488F403-3BFC-4294-AC83-B1D24DAE3647}" srcOrd="0" destOrd="0" presId="urn:microsoft.com/office/officeart/2005/8/layout/list1"/>
    <dgm:cxn modelId="{9D343914-10DC-4055-BCF5-DB130A52AC55}" type="presParOf" srcId="{B36F408B-EFC7-4123-9C31-8D1896E8C8E7}" destId="{7F300846-85DA-45D9-8A49-6827A2461772}" srcOrd="1" destOrd="0" presId="urn:microsoft.com/office/officeart/2005/8/layout/list1"/>
    <dgm:cxn modelId="{AE1A7B4C-97EC-486D-A5AF-9BC76423EBEA}" type="presParOf" srcId="{B2DE0C6D-2FE0-4D0E-97B9-DD7F41DAA1D6}" destId="{C60ED4A1-837D-41F6-93E1-5333A5DC39F9}" srcOrd="5" destOrd="0" presId="urn:microsoft.com/office/officeart/2005/8/layout/list1"/>
    <dgm:cxn modelId="{B766C790-4626-4897-AD4A-6CE7B56506EE}" type="presParOf" srcId="{B2DE0C6D-2FE0-4D0E-97B9-DD7F41DAA1D6}" destId="{6C3DD60F-D1C4-4F87-B15F-B1DB7774924C}" srcOrd="6" destOrd="0" presId="urn:microsoft.com/office/officeart/2005/8/layout/list1"/>
    <dgm:cxn modelId="{2BAE3E9F-46E8-488E-BC8F-1D771C74F444}" type="presParOf" srcId="{B2DE0C6D-2FE0-4D0E-97B9-DD7F41DAA1D6}" destId="{FD470306-FC7D-4D4B-AD1E-A2A7767C0203}" srcOrd="7" destOrd="0" presId="urn:microsoft.com/office/officeart/2005/8/layout/list1"/>
    <dgm:cxn modelId="{247A15BA-6922-44C4-B20A-A6953A9E3807}" type="presParOf" srcId="{B2DE0C6D-2FE0-4D0E-97B9-DD7F41DAA1D6}" destId="{0FCD96E2-DE5B-4413-91B6-F39BBB3017AB}" srcOrd="8" destOrd="0" presId="urn:microsoft.com/office/officeart/2005/8/layout/list1"/>
    <dgm:cxn modelId="{D4B35D97-B5ED-4D4C-A528-A93AA19EAE2B}" type="presParOf" srcId="{0FCD96E2-DE5B-4413-91B6-F39BBB3017AB}" destId="{DBF2A436-5B97-4044-B0FA-1AEAAFC91CE7}" srcOrd="0" destOrd="0" presId="urn:microsoft.com/office/officeart/2005/8/layout/list1"/>
    <dgm:cxn modelId="{21B10CDC-AF4D-4F6D-B3EF-949280472DE3}" type="presParOf" srcId="{0FCD96E2-DE5B-4413-91B6-F39BBB3017AB}" destId="{1F860E1E-79AE-4574-8D93-0CFC25F4D08E}" srcOrd="1" destOrd="0" presId="urn:microsoft.com/office/officeart/2005/8/layout/list1"/>
    <dgm:cxn modelId="{EF0CFA4F-52AA-4339-9950-644942AD39E4}" type="presParOf" srcId="{B2DE0C6D-2FE0-4D0E-97B9-DD7F41DAA1D6}" destId="{06BFF765-9613-4410-8A42-D9CE699DB43F}" srcOrd="9" destOrd="0" presId="urn:microsoft.com/office/officeart/2005/8/layout/list1"/>
    <dgm:cxn modelId="{3E04ACAE-FE63-4AFD-B885-90CFB1DF6565}" type="presParOf" srcId="{B2DE0C6D-2FE0-4D0E-97B9-DD7F41DAA1D6}" destId="{7EEE91FF-CE61-4BE3-95E7-8915C6D768F3}"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ED8B32-0CBB-44A9-AA02-66C9BEBDAD9E}" type="doc">
      <dgm:prSet loTypeId="urn:microsoft.com/office/officeart/2005/8/layout/process4" loCatId="process" qsTypeId="urn:microsoft.com/office/officeart/2005/8/quickstyle/simple2" qsCatId="simple" csTypeId="urn:microsoft.com/office/officeart/2005/8/colors/accent0_2" csCatId="mainScheme" phldr="1"/>
      <dgm:spPr/>
      <dgm:t>
        <a:bodyPr/>
        <a:lstStyle/>
        <a:p>
          <a:endParaRPr lang="en-PK"/>
        </a:p>
      </dgm:t>
    </dgm:pt>
    <dgm:pt modelId="{F369946E-7D9C-4388-9190-175B117BA47D}">
      <dgm:prSet phldrT="[Text]" custT="1"/>
      <dgm:spPr/>
      <dgm:t>
        <a:bodyPr/>
        <a:lstStyle/>
        <a:p>
          <a:r>
            <a:rPr lang="en-GB" sz="1400" b="1" dirty="0">
              <a:solidFill>
                <a:schemeClr val="tx1"/>
              </a:solidFill>
              <a:latin typeface="Times New Roman" panose="02020603050405020304" pitchFamily="18" charset="0"/>
              <a:cs typeface="Times New Roman" panose="02020603050405020304" pitchFamily="18" charset="0"/>
            </a:rPr>
            <a:t>Staffing</a:t>
          </a:r>
          <a:endParaRPr lang="en-PK" sz="1400" dirty="0">
            <a:solidFill>
              <a:schemeClr val="tx1"/>
            </a:solidFill>
            <a:latin typeface="Times New Roman" panose="02020603050405020304" pitchFamily="18" charset="0"/>
            <a:cs typeface="Times New Roman" panose="02020603050405020304" pitchFamily="18" charset="0"/>
          </a:endParaRPr>
        </a:p>
      </dgm:t>
    </dgm:pt>
    <dgm:pt modelId="{96B6378E-7175-46A1-B712-AA9C18CE6A91}" type="parTrans" cxnId="{653665CC-7B3B-4EF1-81D4-2FD65D7C7A62}">
      <dgm:prSet/>
      <dgm:spPr/>
      <dgm:t>
        <a:bodyPr/>
        <a:lstStyle/>
        <a:p>
          <a:endParaRPr lang="en-PK" sz="1400">
            <a:solidFill>
              <a:schemeClr val="tx1"/>
            </a:solidFill>
            <a:latin typeface="Times New Roman" panose="02020603050405020304" pitchFamily="18" charset="0"/>
            <a:cs typeface="Times New Roman" panose="02020603050405020304" pitchFamily="18" charset="0"/>
          </a:endParaRPr>
        </a:p>
      </dgm:t>
    </dgm:pt>
    <dgm:pt modelId="{47CE008D-2473-491D-827C-E6610BC79820}" type="sibTrans" cxnId="{653665CC-7B3B-4EF1-81D4-2FD65D7C7A62}">
      <dgm:prSet/>
      <dgm:spPr/>
      <dgm:t>
        <a:bodyPr/>
        <a:lstStyle/>
        <a:p>
          <a:endParaRPr lang="en-PK" sz="1400">
            <a:solidFill>
              <a:schemeClr val="tx1"/>
            </a:solidFill>
            <a:latin typeface="Times New Roman" panose="02020603050405020304" pitchFamily="18" charset="0"/>
            <a:cs typeface="Times New Roman" panose="02020603050405020304" pitchFamily="18" charset="0"/>
          </a:endParaRPr>
        </a:p>
      </dgm:t>
    </dgm:pt>
    <dgm:pt modelId="{86A05E10-E022-4D2F-B65E-2300AB6F5E67}">
      <dgm:prSet phldrT="[Text]" custT="1"/>
      <dgm:spPr/>
      <dgm:t>
        <a:bodyPr/>
        <a:lstStyle/>
        <a:p>
          <a:pPr>
            <a:buFont typeface="Times New Roman" panose="02020603050405020304" pitchFamily="18" charset="0"/>
            <a:buChar char="•"/>
          </a:pPr>
          <a:r>
            <a:rPr lang="en-GB" sz="1400" dirty="0">
              <a:solidFill>
                <a:schemeClr val="tx1"/>
              </a:solidFill>
              <a:latin typeface="Times New Roman" panose="02020603050405020304" pitchFamily="18" charset="0"/>
              <a:cs typeface="Times New Roman" panose="02020603050405020304" pitchFamily="18" charset="0"/>
            </a:rPr>
            <a:t>30 core staff, including which event manager, hospitality team, AV Technicians, Interpreters, Guides, and Security. </a:t>
          </a:r>
          <a:endParaRPr lang="en-PK" sz="1400" dirty="0">
            <a:solidFill>
              <a:schemeClr val="tx1"/>
            </a:solidFill>
            <a:latin typeface="Times New Roman" panose="02020603050405020304" pitchFamily="18" charset="0"/>
            <a:cs typeface="Times New Roman" panose="02020603050405020304" pitchFamily="18" charset="0"/>
          </a:endParaRPr>
        </a:p>
      </dgm:t>
    </dgm:pt>
    <dgm:pt modelId="{83924D1A-C124-42CA-A4F0-955C85C36F3E}" type="parTrans" cxnId="{553C5F71-3003-4F7F-B7B6-CCD554F7A67C}">
      <dgm:prSet/>
      <dgm:spPr/>
      <dgm:t>
        <a:bodyPr/>
        <a:lstStyle/>
        <a:p>
          <a:endParaRPr lang="en-PK" sz="1400">
            <a:solidFill>
              <a:schemeClr val="tx1"/>
            </a:solidFill>
            <a:latin typeface="Times New Roman" panose="02020603050405020304" pitchFamily="18" charset="0"/>
            <a:cs typeface="Times New Roman" panose="02020603050405020304" pitchFamily="18" charset="0"/>
          </a:endParaRPr>
        </a:p>
      </dgm:t>
    </dgm:pt>
    <dgm:pt modelId="{9662F2C8-186C-4BE6-95A4-4008CA5E93A5}" type="sibTrans" cxnId="{553C5F71-3003-4F7F-B7B6-CCD554F7A67C}">
      <dgm:prSet/>
      <dgm:spPr/>
      <dgm:t>
        <a:bodyPr/>
        <a:lstStyle/>
        <a:p>
          <a:endParaRPr lang="en-PK" sz="1400">
            <a:solidFill>
              <a:schemeClr val="tx1"/>
            </a:solidFill>
            <a:latin typeface="Times New Roman" panose="02020603050405020304" pitchFamily="18" charset="0"/>
            <a:cs typeface="Times New Roman" panose="02020603050405020304" pitchFamily="18" charset="0"/>
          </a:endParaRPr>
        </a:p>
      </dgm:t>
    </dgm:pt>
    <dgm:pt modelId="{35093565-DAE6-459F-A4F5-6434A96E0D73}">
      <dgm:prSet phldrT="[Text]" custT="1"/>
      <dgm:spPr/>
      <dgm:t>
        <a:bodyPr/>
        <a:lstStyle/>
        <a:p>
          <a:pPr>
            <a:buFont typeface="Times New Roman" panose="02020603050405020304" pitchFamily="18" charset="0"/>
            <a:buChar char="•"/>
          </a:pPr>
          <a:r>
            <a:rPr lang="en-GB" sz="1400" dirty="0">
              <a:solidFill>
                <a:schemeClr val="tx1"/>
              </a:solidFill>
              <a:latin typeface="Times New Roman" panose="02020603050405020304" pitchFamily="18" charset="0"/>
              <a:cs typeface="Times New Roman" panose="02020603050405020304" pitchFamily="18" charset="0"/>
            </a:rPr>
            <a:t>20+ trained volunteers from local colleges.</a:t>
          </a:r>
          <a:endParaRPr lang="en-PK" sz="1400" dirty="0">
            <a:solidFill>
              <a:schemeClr val="tx1"/>
            </a:solidFill>
            <a:latin typeface="Times New Roman" panose="02020603050405020304" pitchFamily="18" charset="0"/>
            <a:cs typeface="Times New Roman" panose="02020603050405020304" pitchFamily="18" charset="0"/>
          </a:endParaRPr>
        </a:p>
      </dgm:t>
    </dgm:pt>
    <dgm:pt modelId="{58D24364-2852-4B74-BD6F-5A76119FD89C}" type="parTrans" cxnId="{D041CECB-88A0-4FB5-935F-7336CAEE1E7C}">
      <dgm:prSet/>
      <dgm:spPr/>
      <dgm:t>
        <a:bodyPr/>
        <a:lstStyle/>
        <a:p>
          <a:endParaRPr lang="en-PK" sz="1400">
            <a:solidFill>
              <a:schemeClr val="tx1"/>
            </a:solidFill>
            <a:latin typeface="Times New Roman" panose="02020603050405020304" pitchFamily="18" charset="0"/>
            <a:cs typeface="Times New Roman" panose="02020603050405020304" pitchFamily="18" charset="0"/>
          </a:endParaRPr>
        </a:p>
      </dgm:t>
    </dgm:pt>
    <dgm:pt modelId="{F8B4E5A6-09EF-438B-97AA-9D64F34D2A9D}" type="sibTrans" cxnId="{D041CECB-88A0-4FB5-935F-7336CAEE1E7C}">
      <dgm:prSet/>
      <dgm:spPr/>
      <dgm:t>
        <a:bodyPr/>
        <a:lstStyle/>
        <a:p>
          <a:endParaRPr lang="en-PK" sz="1400">
            <a:solidFill>
              <a:schemeClr val="tx1"/>
            </a:solidFill>
            <a:latin typeface="Times New Roman" panose="02020603050405020304" pitchFamily="18" charset="0"/>
            <a:cs typeface="Times New Roman" panose="02020603050405020304" pitchFamily="18" charset="0"/>
          </a:endParaRPr>
        </a:p>
      </dgm:t>
    </dgm:pt>
    <dgm:pt modelId="{3EB66769-5B38-4CE7-818C-F507D525F2ED}">
      <dgm:prSet phldrT="[Text]" custT="1"/>
      <dgm:spPr/>
      <dgm:t>
        <a:bodyPr/>
        <a:lstStyle/>
        <a:p>
          <a:r>
            <a:rPr lang="en-GB" sz="1400" b="1" dirty="0">
              <a:solidFill>
                <a:schemeClr val="tx1"/>
              </a:solidFill>
              <a:latin typeface="Times New Roman" panose="02020603050405020304" pitchFamily="18" charset="0"/>
              <a:cs typeface="Times New Roman" panose="02020603050405020304" pitchFamily="18" charset="0"/>
            </a:rPr>
            <a:t>Facilities</a:t>
          </a:r>
          <a:endParaRPr lang="en-PK" sz="1400" dirty="0">
            <a:solidFill>
              <a:schemeClr val="tx1"/>
            </a:solidFill>
            <a:latin typeface="Times New Roman" panose="02020603050405020304" pitchFamily="18" charset="0"/>
            <a:cs typeface="Times New Roman" panose="02020603050405020304" pitchFamily="18" charset="0"/>
          </a:endParaRPr>
        </a:p>
      </dgm:t>
    </dgm:pt>
    <dgm:pt modelId="{36FC8030-B14B-4E39-83FC-F963D714A5FF}" type="parTrans" cxnId="{CBD18737-5A40-45A1-B402-F1FDB6822FD6}">
      <dgm:prSet/>
      <dgm:spPr/>
      <dgm:t>
        <a:bodyPr/>
        <a:lstStyle/>
        <a:p>
          <a:endParaRPr lang="en-PK" sz="1400">
            <a:solidFill>
              <a:schemeClr val="tx1"/>
            </a:solidFill>
            <a:latin typeface="Times New Roman" panose="02020603050405020304" pitchFamily="18" charset="0"/>
            <a:cs typeface="Times New Roman" panose="02020603050405020304" pitchFamily="18" charset="0"/>
          </a:endParaRPr>
        </a:p>
      </dgm:t>
    </dgm:pt>
    <dgm:pt modelId="{23E945DC-411C-49EF-9820-8D1DC3E40AA4}" type="sibTrans" cxnId="{CBD18737-5A40-45A1-B402-F1FDB6822FD6}">
      <dgm:prSet/>
      <dgm:spPr/>
      <dgm:t>
        <a:bodyPr/>
        <a:lstStyle/>
        <a:p>
          <a:endParaRPr lang="en-PK" sz="1400">
            <a:solidFill>
              <a:schemeClr val="tx1"/>
            </a:solidFill>
            <a:latin typeface="Times New Roman" panose="02020603050405020304" pitchFamily="18" charset="0"/>
            <a:cs typeface="Times New Roman" panose="02020603050405020304" pitchFamily="18" charset="0"/>
          </a:endParaRPr>
        </a:p>
      </dgm:t>
    </dgm:pt>
    <dgm:pt modelId="{E609FEE8-4EB0-4BF2-A40A-C160D8D0BF24}">
      <dgm:prSet phldrT="[Text]" custT="1"/>
      <dgm:spPr/>
      <dgm:t>
        <a:bodyPr/>
        <a:lstStyle/>
        <a:p>
          <a:pPr>
            <a:buFont typeface="Times New Roman" panose="02020603050405020304" pitchFamily="18" charset="0"/>
            <a:buChar char="•"/>
          </a:pPr>
          <a:r>
            <a:rPr lang="en-GB" sz="1400" dirty="0">
              <a:solidFill>
                <a:schemeClr val="tx1"/>
              </a:solidFill>
              <a:latin typeface="Times New Roman" panose="02020603050405020304" pitchFamily="18" charset="0"/>
              <a:cs typeface="Times New Roman" panose="02020603050405020304" pitchFamily="18" charset="0"/>
            </a:rPr>
            <a:t>Conference halls, lounges, outdoor pavilions, info desks, signage.</a:t>
          </a:r>
          <a:endParaRPr lang="en-PK" sz="1400" dirty="0">
            <a:solidFill>
              <a:schemeClr val="tx1"/>
            </a:solidFill>
            <a:latin typeface="Times New Roman" panose="02020603050405020304" pitchFamily="18" charset="0"/>
            <a:cs typeface="Times New Roman" panose="02020603050405020304" pitchFamily="18" charset="0"/>
          </a:endParaRPr>
        </a:p>
      </dgm:t>
    </dgm:pt>
    <dgm:pt modelId="{173B30C1-A015-4EDE-AABE-9FEBD7C1EBAB}" type="parTrans" cxnId="{2AEEA9DB-78A9-41B5-91C1-D39670997FA3}">
      <dgm:prSet/>
      <dgm:spPr/>
      <dgm:t>
        <a:bodyPr/>
        <a:lstStyle/>
        <a:p>
          <a:endParaRPr lang="en-PK" sz="1400">
            <a:solidFill>
              <a:schemeClr val="tx1"/>
            </a:solidFill>
            <a:latin typeface="Times New Roman" panose="02020603050405020304" pitchFamily="18" charset="0"/>
            <a:cs typeface="Times New Roman" panose="02020603050405020304" pitchFamily="18" charset="0"/>
          </a:endParaRPr>
        </a:p>
      </dgm:t>
    </dgm:pt>
    <dgm:pt modelId="{5EA20A6D-BB73-482A-96E0-CB1D2A304E40}" type="sibTrans" cxnId="{2AEEA9DB-78A9-41B5-91C1-D39670997FA3}">
      <dgm:prSet/>
      <dgm:spPr/>
      <dgm:t>
        <a:bodyPr/>
        <a:lstStyle/>
        <a:p>
          <a:endParaRPr lang="en-PK" sz="1400">
            <a:solidFill>
              <a:schemeClr val="tx1"/>
            </a:solidFill>
            <a:latin typeface="Times New Roman" panose="02020603050405020304" pitchFamily="18" charset="0"/>
            <a:cs typeface="Times New Roman" panose="02020603050405020304" pitchFamily="18" charset="0"/>
          </a:endParaRPr>
        </a:p>
      </dgm:t>
    </dgm:pt>
    <dgm:pt modelId="{2CAB5B54-7189-4B4B-8DB3-000CBC3EA6C0}">
      <dgm:prSet phldrT="[Text]" custT="1"/>
      <dgm:spPr/>
      <dgm:t>
        <a:bodyPr/>
        <a:lstStyle/>
        <a:p>
          <a:pPr>
            <a:buFont typeface="Times New Roman" panose="02020603050405020304" pitchFamily="18" charset="0"/>
            <a:buChar char="•"/>
          </a:pPr>
          <a:r>
            <a:rPr lang="en-GB" sz="1400" dirty="0">
              <a:solidFill>
                <a:schemeClr val="tx1"/>
              </a:solidFill>
              <a:latin typeface="Times New Roman" panose="02020603050405020304" pitchFamily="18" charset="0"/>
              <a:cs typeface="Times New Roman" panose="02020603050405020304" pitchFamily="18" charset="0"/>
            </a:rPr>
            <a:t>Medical tent, Wi-Fi hubs, accessibility ramps, green room for speakers.</a:t>
          </a:r>
          <a:endParaRPr lang="en-PK" sz="1400" dirty="0">
            <a:solidFill>
              <a:schemeClr val="tx1"/>
            </a:solidFill>
            <a:latin typeface="Times New Roman" panose="02020603050405020304" pitchFamily="18" charset="0"/>
            <a:cs typeface="Times New Roman" panose="02020603050405020304" pitchFamily="18" charset="0"/>
          </a:endParaRPr>
        </a:p>
      </dgm:t>
    </dgm:pt>
    <dgm:pt modelId="{E900FE44-1ECF-4797-A638-3F659C74E7AB}" type="parTrans" cxnId="{4831C3D2-E7DD-487B-B29F-EF1F47889010}">
      <dgm:prSet/>
      <dgm:spPr/>
      <dgm:t>
        <a:bodyPr/>
        <a:lstStyle/>
        <a:p>
          <a:endParaRPr lang="en-PK" sz="1400">
            <a:solidFill>
              <a:schemeClr val="tx1"/>
            </a:solidFill>
            <a:latin typeface="Times New Roman" panose="02020603050405020304" pitchFamily="18" charset="0"/>
            <a:cs typeface="Times New Roman" panose="02020603050405020304" pitchFamily="18" charset="0"/>
          </a:endParaRPr>
        </a:p>
      </dgm:t>
    </dgm:pt>
    <dgm:pt modelId="{353C594E-A56A-4302-ADA6-27040015D027}" type="sibTrans" cxnId="{4831C3D2-E7DD-487B-B29F-EF1F47889010}">
      <dgm:prSet/>
      <dgm:spPr/>
      <dgm:t>
        <a:bodyPr/>
        <a:lstStyle/>
        <a:p>
          <a:endParaRPr lang="en-PK" sz="1400">
            <a:solidFill>
              <a:schemeClr val="tx1"/>
            </a:solidFill>
            <a:latin typeface="Times New Roman" panose="02020603050405020304" pitchFamily="18" charset="0"/>
            <a:cs typeface="Times New Roman" panose="02020603050405020304" pitchFamily="18" charset="0"/>
          </a:endParaRPr>
        </a:p>
      </dgm:t>
    </dgm:pt>
    <dgm:pt modelId="{AF0FCA57-2913-460C-8C4A-24F6653F27DB}">
      <dgm:prSet phldrT="[Text]" custT="1"/>
      <dgm:spPr/>
      <dgm:t>
        <a:bodyPr/>
        <a:lstStyle/>
        <a:p>
          <a:r>
            <a:rPr lang="en-GB" sz="1400" b="1" dirty="0">
              <a:solidFill>
                <a:schemeClr val="tx1"/>
              </a:solidFill>
              <a:latin typeface="Times New Roman" panose="02020603050405020304" pitchFamily="18" charset="0"/>
              <a:cs typeface="Times New Roman" panose="02020603050405020304" pitchFamily="18" charset="0"/>
            </a:rPr>
            <a:t>Transport</a:t>
          </a:r>
          <a:endParaRPr lang="en-PK" sz="1400" b="1" dirty="0">
            <a:solidFill>
              <a:schemeClr val="tx1"/>
            </a:solidFill>
            <a:latin typeface="Times New Roman" panose="02020603050405020304" pitchFamily="18" charset="0"/>
            <a:cs typeface="Times New Roman" panose="02020603050405020304" pitchFamily="18" charset="0"/>
          </a:endParaRPr>
        </a:p>
      </dgm:t>
    </dgm:pt>
    <dgm:pt modelId="{33A5E4D5-0CAA-4898-B2DD-1CFEA0069B85}" type="parTrans" cxnId="{2EE94A8E-B64D-44D7-928F-F97367BFAA71}">
      <dgm:prSet/>
      <dgm:spPr/>
      <dgm:t>
        <a:bodyPr/>
        <a:lstStyle/>
        <a:p>
          <a:endParaRPr lang="en-PK" sz="1400">
            <a:solidFill>
              <a:schemeClr val="tx1"/>
            </a:solidFill>
            <a:latin typeface="Times New Roman" panose="02020603050405020304" pitchFamily="18" charset="0"/>
            <a:cs typeface="Times New Roman" panose="02020603050405020304" pitchFamily="18" charset="0"/>
          </a:endParaRPr>
        </a:p>
      </dgm:t>
    </dgm:pt>
    <dgm:pt modelId="{8375B13F-A76B-48F2-9EA4-18A62E7C7774}" type="sibTrans" cxnId="{2EE94A8E-B64D-44D7-928F-F97367BFAA71}">
      <dgm:prSet/>
      <dgm:spPr/>
      <dgm:t>
        <a:bodyPr/>
        <a:lstStyle/>
        <a:p>
          <a:endParaRPr lang="en-PK" sz="1400">
            <a:solidFill>
              <a:schemeClr val="tx1"/>
            </a:solidFill>
            <a:latin typeface="Times New Roman" panose="02020603050405020304" pitchFamily="18" charset="0"/>
            <a:cs typeface="Times New Roman" panose="02020603050405020304" pitchFamily="18" charset="0"/>
          </a:endParaRPr>
        </a:p>
      </dgm:t>
    </dgm:pt>
    <dgm:pt modelId="{CE4576DA-9168-4B65-AD30-9B72D94B3EBF}">
      <dgm:prSet phldrT="[Text]" custT="1"/>
      <dgm:spPr/>
      <dgm:t>
        <a:bodyPr/>
        <a:lstStyle/>
        <a:p>
          <a:pPr>
            <a:buFont typeface="Symbol" panose="05050102010706020507" pitchFamily="18" charset="2"/>
            <a:buChar char=""/>
          </a:pPr>
          <a:r>
            <a:rPr lang="en-GB" sz="1400" dirty="0">
              <a:solidFill>
                <a:schemeClr val="tx1"/>
              </a:solidFill>
              <a:latin typeface="Times New Roman" panose="02020603050405020304" pitchFamily="18" charset="0"/>
              <a:cs typeface="Times New Roman" panose="02020603050405020304" pitchFamily="18" charset="0"/>
            </a:rPr>
            <a:t>Shuttle buses from Bangor and Manchester Airport. </a:t>
          </a:r>
          <a:endParaRPr lang="en-PK" sz="1400" dirty="0">
            <a:solidFill>
              <a:schemeClr val="tx1"/>
            </a:solidFill>
            <a:latin typeface="Times New Roman" panose="02020603050405020304" pitchFamily="18" charset="0"/>
            <a:cs typeface="Times New Roman" panose="02020603050405020304" pitchFamily="18" charset="0"/>
          </a:endParaRPr>
        </a:p>
      </dgm:t>
    </dgm:pt>
    <dgm:pt modelId="{BDBEC32B-70BD-4D2C-B4ED-95921D2A094A}" type="parTrans" cxnId="{C4FC6825-2826-43A6-9F05-FF7D9B5FAB23}">
      <dgm:prSet/>
      <dgm:spPr/>
      <dgm:t>
        <a:bodyPr/>
        <a:lstStyle/>
        <a:p>
          <a:endParaRPr lang="en-PK" sz="1400">
            <a:solidFill>
              <a:schemeClr val="tx1"/>
            </a:solidFill>
            <a:latin typeface="Times New Roman" panose="02020603050405020304" pitchFamily="18" charset="0"/>
            <a:cs typeface="Times New Roman" panose="02020603050405020304" pitchFamily="18" charset="0"/>
          </a:endParaRPr>
        </a:p>
      </dgm:t>
    </dgm:pt>
    <dgm:pt modelId="{58810679-D40E-40C4-B41D-6C7CBB5701E0}" type="sibTrans" cxnId="{C4FC6825-2826-43A6-9F05-FF7D9B5FAB23}">
      <dgm:prSet/>
      <dgm:spPr/>
      <dgm:t>
        <a:bodyPr/>
        <a:lstStyle/>
        <a:p>
          <a:endParaRPr lang="en-PK" sz="1400">
            <a:solidFill>
              <a:schemeClr val="tx1"/>
            </a:solidFill>
            <a:latin typeface="Times New Roman" panose="02020603050405020304" pitchFamily="18" charset="0"/>
            <a:cs typeface="Times New Roman" panose="02020603050405020304" pitchFamily="18" charset="0"/>
          </a:endParaRPr>
        </a:p>
      </dgm:t>
    </dgm:pt>
    <dgm:pt modelId="{96607AFA-C32C-4606-8525-DD7ABC9A278A}">
      <dgm:prSet phldrT="[Text]" custT="1"/>
      <dgm:spPr/>
      <dgm:t>
        <a:bodyPr/>
        <a:lstStyle/>
        <a:p>
          <a:pPr>
            <a:buFont typeface="Symbol" panose="05050102010706020507" pitchFamily="18" charset="2"/>
            <a:buChar char=""/>
          </a:pPr>
          <a:r>
            <a:rPr lang="en-GB" sz="1400" dirty="0">
              <a:solidFill>
                <a:schemeClr val="tx1"/>
              </a:solidFill>
              <a:latin typeface="Times New Roman" panose="02020603050405020304" pitchFamily="18" charset="0"/>
              <a:cs typeface="Times New Roman" panose="02020603050405020304" pitchFamily="18" charset="0"/>
            </a:rPr>
            <a:t>On-site electric buggies and parking for coaches/cars.</a:t>
          </a:r>
          <a:endParaRPr lang="en-PK" sz="1400" dirty="0">
            <a:solidFill>
              <a:schemeClr val="tx1"/>
            </a:solidFill>
            <a:latin typeface="Times New Roman" panose="02020603050405020304" pitchFamily="18" charset="0"/>
            <a:cs typeface="Times New Roman" panose="02020603050405020304" pitchFamily="18" charset="0"/>
          </a:endParaRPr>
        </a:p>
      </dgm:t>
    </dgm:pt>
    <dgm:pt modelId="{20DC1FFF-EA04-4394-A311-DF09507DC3D1}" type="parTrans" cxnId="{8447275B-62F9-4FEF-A901-342B4A9DF1DE}">
      <dgm:prSet/>
      <dgm:spPr/>
      <dgm:t>
        <a:bodyPr/>
        <a:lstStyle/>
        <a:p>
          <a:endParaRPr lang="en-PK" sz="1400">
            <a:solidFill>
              <a:schemeClr val="tx1"/>
            </a:solidFill>
            <a:latin typeface="Times New Roman" panose="02020603050405020304" pitchFamily="18" charset="0"/>
            <a:cs typeface="Times New Roman" panose="02020603050405020304" pitchFamily="18" charset="0"/>
          </a:endParaRPr>
        </a:p>
      </dgm:t>
    </dgm:pt>
    <dgm:pt modelId="{65FC14F0-52BC-4ABA-8133-C8963442D3C4}" type="sibTrans" cxnId="{8447275B-62F9-4FEF-A901-342B4A9DF1DE}">
      <dgm:prSet/>
      <dgm:spPr/>
      <dgm:t>
        <a:bodyPr/>
        <a:lstStyle/>
        <a:p>
          <a:endParaRPr lang="en-PK" sz="1400">
            <a:solidFill>
              <a:schemeClr val="tx1"/>
            </a:solidFill>
            <a:latin typeface="Times New Roman" panose="02020603050405020304" pitchFamily="18" charset="0"/>
            <a:cs typeface="Times New Roman" panose="02020603050405020304" pitchFamily="18" charset="0"/>
          </a:endParaRPr>
        </a:p>
      </dgm:t>
    </dgm:pt>
    <dgm:pt modelId="{B32DCB50-FAB6-40A6-851C-7BC96BBCF72F}" type="pres">
      <dgm:prSet presAssocID="{03ED8B32-0CBB-44A9-AA02-66C9BEBDAD9E}" presName="Name0" presStyleCnt="0">
        <dgm:presLayoutVars>
          <dgm:dir/>
          <dgm:animLvl val="lvl"/>
          <dgm:resizeHandles val="exact"/>
        </dgm:presLayoutVars>
      </dgm:prSet>
      <dgm:spPr/>
    </dgm:pt>
    <dgm:pt modelId="{157AADE2-100F-4FDD-9941-F71720480316}" type="pres">
      <dgm:prSet presAssocID="{AF0FCA57-2913-460C-8C4A-24F6653F27DB}" presName="boxAndChildren" presStyleCnt="0"/>
      <dgm:spPr/>
    </dgm:pt>
    <dgm:pt modelId="{CE5A4DC2-0074-4D0B-AC6C-DFBF6349F96F}" type="pres">
      <dgm:prSet presAssocID="{AF0FCA57-2913-460C-8C4A-24F6653F27DB}" presName="parentTextBox" presStyleLbl="node1" presStyleIdx="0" presStyleCnt="3"/>
      <dgm:spPr/>
    </dgm:pt>
    <dgm:pt modelId="{9C0DB49B-69EF-4F55-B397-8A04E73F34B1}" type="pres">
      <dgm:prSet presAssocID="{AF0FCA57-2913-460C-8C4A-24F6653F27DB}" presName="entireBox" presStyleLbl="node1" presStyleIdx="0" presStyleCnt="3"/>
      <dgm:spPr/>
    </dgm:pt>
    <dgm:pt modelId="{F4520071-5372-4A85-99D4-83CE65B42E26}" type="pres">
      <dgm:prSet presAssocID="{AF0FCA57-2913-460C-8C4A-24F6653F27DB}" presName="descendantBox" presStyleCnt="0"/>
      <dgm:spPr/>
    </dgm:pt>
    <dgm:pt modelId="{3EE848A6-07F8-474D-B263-1624FC565BBF}" type="pres">
      <dgm:prSet presAssocID="{CE4576DA-9168-4B65-AD30-9B72D94B3EBF}" presName="childTextBox" presStyleLbl="fgAccFollowNode1" presStyleIdx="0" presStyleCnt="6">
        <dgm:presLayoutVars>
          <dgm:bulletEnabled val="1"/>
        </dgm:presLayoutVars>
      </dgm:prSet>
      <dgm:spPr/>
    </dgm:pt>
    <dgm:pt modelId="{56E8AA95-2D50-4F77-9F4A-6270B6AE2E60}" type="pres">
      <dgm:prSet presAssocID="{96607AFA-C32C-4606-8525-DD7ABC9A278A}" presName="childTextBox" presStyleLbl="fgAccFollowNode1" presStyleIdx="1" presStyleCnt="6">
        <dgm:presLayoutVars>
          <dgm:bulletEnabled val="1"/>
        </dgm:presLayoutVars>
      </dgm:prSet>
      <dgm:spPr/>
    </dgm:pt>
    <dgm:pt modelId="{58FF2062-3ADF-4F10-849E-4072B62BB3E2}" type="pres">
      <dgm:prSet presAssocID="{23E945DC-411C-49EF-9820-8D1DC3E40AA4}" presName="sp" presStyleCnt="0"/>
      <dgm:spPr/>
    </dgm:pt>
    <dgm:pt modelId="{14F765A6-B55A-4EFC-9F73-A01896DBB8BD}" type="pres">
      <dgm:prSet presAssocID="{3EB66769-5B38-4CE7-818C-F507D525F2ED}" presName="arrowAndChildren" presStyleCnt="0"/>
      <dgm:spPr/>
    </dgm:pt>
    <dgm:pt modelId="{5DE45ADE-546F-432B-91C5-C746386E91F4}" type="pres">
      <dgm:prSet presAssocID="{3EB66769-5B38-4CE7-818C-F507D525F2ED}" presName="parentTextArrow" presStyleLbl="node1" presStyleIdx="0" presStyleCnt="3"/>
      <dgm:spPr/>
    </dgm:pt>
    <dgm:pt modelId="{41E31F05-5FF4-4AA5-A096-46D6954D13D5}" type="pres">
      <dgm:prSet presAssocID="{3EB66769-5B38-4CE7-818C-F507D525F2ED}" presName="arrow" presStyleLbl="node1" presStyleIdx="1" presStyleCnt="3"/>
      <dgm:spPr/>
    </dgm:pt>
    <dgm:pt modelId="{A6D66C87-8A68-4A1F-AD7C-54C4AED2E3C8}" type="pres">
      <dgm:prSet presAssocID="{3EB66769-5B38-4CE7-818C-F507D525F2ED}" presName="descendantArrow" presStyleCnt="0"/>
      <dgm:spPr/>
    </dgm:pt>
    <dgm:pt modelId="{847BC51F-C0D8-4B16-A32B-272BCF78FC9C}" type="pres">
      <dgm:prSet presAssocID="{E609FEE8-4EB0-4BF2-A40A-C160D8D0BF24}" presName="childTextArrow" presStyleLbl="fgAccFollowNode1" presStyleIdx="2" presStyleCnt="6">
        <dgm:presLayoutVars>
          <dgm:bulletEnabled val="1"/>
        </dgm:presLayoutVars>
      </dgm:prSet>
      <dgm:spPr/>
    </dgm:pt>
    <dgm:pt modelId="{EECCCCC1-101A-40C4-A555-8DEDE3A28562}" type="pres">
      <dgm:prSet presAssocID="{2CAB5B54-7189-4B4B-8DB3-000CBC3EA6C0}" presName="childTextArrow" presStyleLbl="fgAccFollowNode1" presStyleIdx="3" presStyleCnt="6">
        <dgm:presLayoutVars>
          <dgm:bulletEnabled val="1"/>
        </dgm:presLayoutVars>
      </dgm:prSet>
      <dgm:spPr/>
    </dgm:pt>
    <dgm:pt modelId="{7CB22233-1A7C-421B-9DED-D2AD38ADEAB2}" type="pres">
      <dgm:prSet presAssocID="{47CE008D-2473-491D-827C-E6610BC79820}" presName="sp" presStyleCnt="0"/>
      <dgm:spPr/>
    </dgm:pt>
    <dgm:pt modelId="{DE12FC5C-D4F3-4B35-94C8-240AB774F0DB}" type="pres">
      <dgm:prSet presAssocID="{F369946E-7D9C-4388-9190-175B117BA47D}" presName="arrowAndChildren" presStyleCnt="0"/>
      <dgm:spPr/>
    </dgm:pt>
    <dgm:pt modelId="{C886785A-CE74-4465-A4F6-E853A1F1EE9F}" type="pres">
      <dgm:prSet presAssocID="{F369946E-7D9C-4388-9190-175B117BA47D}" presName="parentTextArrow" presStyleLbl="node1" presStyleIdx="1" presStyleCnt="3"/>
      <dgm:spPr/>
    </dgm:pt>
    <dgm:pt modelId="{3E952A8B-947E-419A-BCD5-4DA082DDD03C}" type="pres">
      <dgm:prSet presAssocID="{F369946E-7D9C-4388-9190-175B117BA47D}" presName="arrow" presStyleLbl="node1" presStyleIdx="2" presStyleCnt="3"/>
      <dgm:spPr/>
    </dgm:pt>
    <dgm:pt modelId="{9EBAFAF4-1C6C-4008-8C45-BCEA652426FD}" type="pres">
      <dgm:prSet presAssocID="{F369946E-7D9C-4388-9190-175B117BA47D}" presName="descendantArrow" presStyleCnt="0"/>
      <dgm:spPr/>
    </dgm:pt>
    <dgm:pt modelId="{28DBB52F-1B97-4A7C-9DAE-9F8ED80D6B4D}" type="pres">
      <dgm:prSet presAssocID="{86A05E10-E022-4D2F-B65E-2300AB6F5E67}" presName="childTextArrow" presStyleLbl="fgAccFollowNode1" presStyleIdx="4" presStyleCnt="6">
        <dgm:presLayoutVars>
          <dgm:bulletEnabled val="1"/>
        </dgm:presLayoutVars>
      </dgm:prSet>
      <dgm:spPr/>
    </dgm:pt>
    <dgm:pt modelId="{BBF15ABE-BB10-4D2D-943A-EBF381ADC32E}" type="pres">
      <dgm:prSet presAssocID="{35093565-DAE6-459F-A4F5-6434A96E0D73}" presName="childTextArrow" presStyleLbl="fgAccFollowNode1" presStyleIdx="5" presStyleCnt="6">
        <dgm:presLayoutVars>
          <dgm:bulletEnabled val="1"/>
        </dgm:presLayoutVars>
      </dgm:prSet>
      <dgm:spPr/>
    </dgm:pt>
  </dgm:ptLst>
  <dgm:cxnLst>
    <dgm:cxn modelId="{C4FC6825-2826-43A6-9F05-FF7D9B5FAB23}" srcId="{AF0FCA57-2913-460C-8C4A-24F6653F27DB}" destId="{CE4576DA-9168-4B65-AD30-9B72D94B3EBF}" srcOrd="0" destOrd="0" parTransId="{BDBEC32B-70BD-4D2C-B4ED-95921D2A094A}" sibTransId="{58810679-D40E-40C4-B41D-6C7CBB5701E0}"/>
    <dgm:cxn modelId="{64C58432-07DD-489E-A67D-B7620D91ED62}" type="presOf" srcId="{3EB66769-5B38-4CE7-818C-F507D525F2ED}" destId="{5DE45ADE-546F-432B-91C5-C746386E91F4}" srcOrd="0" destOrd="0" presId="urn:microsoft.com/office/officeart/2005/8/layout/process4"/>
    <dgm:cxn modelId="{CBD18737-5A40-45A1-B402-F1FDB6822FD6}" srcId="{03ED8B32-0CBB-44A9-AA02-66C9BEBDAD9E}" destId="{3EB66769-5B38-4CE7-818C-F507D525F2ED}" srcOrd="1" destOrd="0" parTransId="{36FC8030-B14B-4E39-83FC-F963D714A5FF}" sibTransId="{23E945DC-411C-49EF-9820-8D1DC3E40AA4}"/>
    <dgm:cxn modelId="{8C4D643C-37E5-4B0C-BFAA-DC63D0356ED4}" type="presOf" srcId="{2CAB5B54-7189-4B4B-8DB3-000CBC3EA6C0}" destId="{EECCCCC1-101A-40C4-A555-8DEDE3A28562}" srcOrd="0" destOrd="0" presId="urn:microsoft.com/office/officeart/2005/8/layout/process4"/>
    <dgm:cxn modelId="{8447275B-62F9-4FEF-A901-342B4A9DF1DE}" srcId="{AF0FCA57-2913-460C-8C4A-24F6653F27DB}" destId="{96607AFA-C32C-4606-8525-DD7ABC9A278A}" srcOrd="1" destOrd="0" parTransId="{20DC1FFF-EA04-4394-A311-DF09507DC3D1}" sibTransId="{65FC14F0-52BC-4ABA-8133-C8963442D3C4}"/>
    <dgm:cxn modelId="{97A63242-375B-4478-A9B8-421A148B64EA}" type="presOf" srcId="{86A05E10-E022-4D2F-B65E-2300AB6F5E67}" destId="{28DBB52F-1B97-4A7C-9DAE-9F8ED80D6B4D}" srcOrd="0" destOrd="0" presId="urn:microsoft.com/office/officeart/2005/8/layout/process4"/>
    <dgm:cxn modelId="{18743F65-ABA7-4E92-8080-9155EA4FF22E}" type="presOf" srcId="{96607AFA-C32C-4606-8525-DD7ABC9A278A}" destId="{56E8AA95-2D50-4F77-9F4A-6270B6AE2E60}" srcOrd="0" destOrd="0" presId="urn:microsoft.com/office/officeart/2005/8/layout/process4"/>
    <dgm:cxn modelId="{553C5F71-3003-4F7F-B7B6-CCD554F7A67C}" srcId="{F369946E-7D9C-4388-9190-175B117BA47D}" destId="{86A05E10-E022-4D2F-B65E-2300AB6F5E67}" srcOrd="0" destOrd="0" parTransId="{83924D1A-C124-42CA-A4F0-955C85C36F3E}" sibTransId="{9662F2C8-186C-4BE6-95A4-4008CA5E93A5}"/>
    <dgm:cxn modelId="{220A7D7D-F9B1-4559-A4DF-A26FC370D346}" type="presOf" srcId="{AF0FCA57-2913-460C-8C4A-24F6653F27DB}" destId="{9C0DB49B-69EF-4F55-B397-8A04E73F34B1}" srcOrd="1" destOrd="0" presId="urn:microsoft.com/office/officeart/2005/8/layout/process4"/>
    <dgm:cxn modelId="{BA93B77F-6FE2-4C7C-A3F5-2AE0B488E191}" type="presOf" srcId="{AF0FCA57-2913-460C-8C4A-24F6653F27DB}" destId="{CE5A4DC2-0074-4D0B-AC6C-DFBF6349F96F}" srcOrd="0" destOrd="0" presId="urn:microsoft.com/office/officeart/2005/8/layout/process4"/>
    <dgm:cxn modelId="{8E887380-A4BA-4E23-A8B8-BA0FF6CD08D2}" type="presOf" srcId="{CE4576DA-9168-4B65-AD30-9B72D94B3EBF}" destId="{3EE848A6-07F8-474D-B263-1624FC565BBF}" srcOrd="0" destOrd="0" presId="urn:microsoft.com/office/officeart/2005/8/layout/process4"/>
    <dgm:cxn modelId="{3E8D2C83-B1D1-4734-8D77-906B47AA43D5}" type="presOf" srcId="{3EB66769-5B38-4CE7-818C-F507D525F2ED}" destId="{41E31F05-5FF4-4AA5-A096-46D6954D13D5}" srcOrd="1" destOrd="0" presId="urn:microsoft.com/office/officeart/2005/8/layout/process4"/>
    <dgm:cxn modelId="{2EE94A8E-B64D-44D7-928F-F97367BFAA71}" srcId="{03ED8B32-0CBB-44A9-AA02-66C9BEBDAD9E}" destId="{AF0FCA57-2913-460C-8C4A-24F6653F27DB}" srcOrd="2" destOrd="0" parTransId="{33A5E4D5-0CAA-4898-B2DD-1CFEA0069B85}" sibTransId="{8375B13F-A76B-48F2-9EA4-18A62E7C7774}"/>
    <dgm:cxn modelId="{DEAE0790-1765-4875-BCD7-2F44B0F8CD59}" type="presOf" srcId="{E609FEE8-4EB0-4BF2-A40A-C160D8D0BF24}" destId="{847BC51F-C0D8-4B16-A32B-272BCF78FC9C}" srcOrd="0" destOrd="0" presId="urn:microsoft.com/office/officeart/2005/8/layout/process4"/>
    <dgm:cxn modelId="{AC671B9B-C258-4EBD-8EC4-C020D7B1ABF1}" type="presOf" srcId="{F369946E-7D9C-4388-9190-175B117BA47D}" destId="{3E952A8B-947E-419A-BCD5-4DA082DDD03C}" srcOrd="1" destOrd="0" presId="urn:microsoft.com/office/officeart/2005/8/layout/process4"/>
    <dgm:cxn modelId="{1D5ADCCA-A643-4FDC-B7E9-D3E4FB21D50B}" type="presOf" srcId="{35093565-DAE6-459F-A4F5-6434A96E0D73}" destId="{BBF15ABE-BB10-4D2D-943A-EBF381ADC32E}" srcOrd="0" destOrd="0" presId="urn:microsoft.com/office/officeart/2005/8/layout/process4"/>
    <dgm:cxn modelId="{D041CECB-88A0-4FB5-935F-7336CAEE1E7C}" srcId="{F369946E-7D9C-4388-9190-175B117BA47D}" destId="{35093565-DAE6-459F-A4F5-6434A96E0D73}" srcOrd="1" destOrd="0" parTransId="{58D24364-2852-4B74-BD6F-5A76119FD89C}" sibTransId="{F8B4E5A6-09EF-438B-97AA-9D64F34D2A9D}"/>
    <dgm:cxn modelId="{653665CC-7B3B-4EF1-81D4-2FD65D7C7A62}" srcId="{03ED8B32-0CBB-44A9-AA02-66C9BEBDAD9E}" destId="{F369946E-7D9C-4388-9190-175B117BA47D}" srcOrd="0" destOrd="0" parTransId="{96B6378E-7175-46A1-B712-AA9C18CE6A91}" sibTransId="{47CE008D-2473-491D-827C-E6610BC79820}"/>
    <dgm:cxn modelId="{DDDD9ACC-0BE6-4989-82F0-7DF1FE57CB5B}" type="presOf" srcId="{F369946E-7D9C-4388-9190-175B117BA47D}" destId="{C886785A-CE74-4465-A4F6-E853A1F1EE9F}" srcOrd="0" destOrd="0" presId="urn:microsoft.com/office/officeart/2005/8/layout/process4"/>
    <dgm:cxn modelId="{4831C3D2-E7DD-487B-B29F-EF1F47889010}" srcId="{3EB66769-5B38-4CE7-818C-F507D525F2ED}" destId="{2CAB5B54-7189-4B4B-8DB3-000CBC3EA6C0}" srcOrd="1" destOrd="0" parTransId="{E900FE44-1ECF-4797-A638-3F659C74E7AB}" sibTransId="{353C594E-A56A-4302-ADA6-27040015D027}"/>
    <dgm:cxn modelId="{2AEEA9DB-78A9-41B5-91C1-D39670997FA3}" srcId="{3EB66769-5B38-4CE7-818C-F507D525F2ED}" destId="{E609FEE8-4EB0-4BF2-A40A-C160D8D0BF24}" srcOrd="0" destOrd="0" parTransId="{173B30C1-A015-4EDE-AABE-9FEBD7C1EBAB}" sibTransId="{5EA20A6D-BB73-482A-96E0-CB1D2A304E40}"/>
    <dgm:cxn modelId="{B8F6CEEB-F543-4B49-98B7-353C50A2A765}" type="presOf" srcId="{03ED8B32-0CBB-44A9-AA02-66C9BEBDAD9E}" destId="{B32DCB50-FAB6-40A6-851C-7BC96BBCF72F}" srcOrd="0" destOrd="0" presId="urn:microsoft.com/office/officeart/2005/8/layout/process4"/>
    <dgm:cxn modelId="{4156434F-408A-4FF6-BB6E-1BA023D6ED87}" type="presParOf" srcId="{B32DCB50-FAB6-40A6-851C-7BC96BBCF72F}" destId="{157AADE2-100F-4FDD-9941-F71720480316}" srcOrd="0" destOrd="0" presId="urn:microsoft.com/office/officeart/2005/8/layout/process4"/>
    <dgm:cxn modelId="{5A5E85DE-DADE-49C4-B198-341B9445A2CE}" type="presParOf" srcId="{157AADE2-100F-4FDD-9941-F71720480316}" destId="{CE5A4DC2-0074-4D0B-AC6C-DFBF6349F96F}" srcOrd="0" destOrd="0" presId="urn:microsoft.com/office/officeart/2005/8/layout/process4"/>
    <dgm:cxn modelId="{FAF9AE5E-7B84-43A2-A5E7-56F8F4130DF9}" type="presParOf" srcId="{157AADE2-100F-4FDD-9941-F71720480316}" destId="{9C0DB49B-69EF-4F55-B397-8A04E73F34B1}" srcOrd="1" destOrd="0" presId="urn:microsoft.com/office/officeart/2005/8/layout/process4"/>
    <dgm:cxn modelId="{3EE72A57-FB8A-45BF-B74E-579F3493D57A}" type="presParOf" srcId="{157AADE2-100F-4FDD-9941-F71720480316}" destId="{F4520071-5372-4A85-99D4-83CE65B42E26}" srcOrd="2" destOrd="0" presId="urn:microsoft.com/office/officeart/2005/8/layout/process4"/>
    <dgm:cxn modelId="{65560DBF-EBEC-41AB-9204-7DC8323963A3}" type="presParOf" srcId="{F4520071-5372-4A85-99D4-83CE65B42E26}" destId="{3EE848A6-07F8-474D-B263-1624FC565BBF}" srcOrd="0" destOrd="0" presId="urn:microsoft.com/office/officeart/2005/8/layout/process4"/>
    <dgm:cxn modelId="{B302BFD4-BC34-488B-ACE2-E2F96BBF285B}" type="presParOf" srcId="{F4520071-5372-4A85-99D4-83CE65B42E26}" destId="{56E8AA95-2D50-4F77-9F4A-6270B6AE2E60}" srcOrd="1" destOrd="0" presId="urn:microsoft.com/office/officeart/2005/8/layout/process4"/>
    <dgm:cxn modelId="{003255F3-B914-4CE5-983E-D96E2EB9798A}" type="presParOf" srcId="{B32DCB50-FAB6-40A6-851C-7BC96BBCF72F}" destId="{58FF2062-3ADF-4F10-849E-4072B62BB3E2}" srcOrd="1" destOrd="0" presId="urn:microsoft.com/office/officeart/2005/8/layout/process4"/>
    <dgm:cxn modelId="{AAAEDE2D-0EB9-4065-A2BE-E41EBD8A2C6B}" type="presParOf" srcId="{B32DCB50-FAB6-40A6-851C-7BC96BBCF72F}" destId="{14F765A6-B55A-4EFC-9F73-A01896DBB8BD}" srcOrd="2" destOrd="0" presId="urn:microsoft.com/office/officeart/2005/8/layout/process4"/>
    <dgm:cxn modelId="{A0CD4680-F80C-4960-95D7-DDEF9BD9750B}" type="presParOf" srcId="{14F765A6-B55A-4EFC-9F73-A01896DBB8BD}" destId="{5DE45ADE-546F-432B-91C5-C746386E91F4}" srcOrd="0" destOrd="0" presId="urn:microsoft.com/office/officeart/2005/8/layout/process4"/>
    <dgm:cxn modelId="{5CF0D84F-B0B0-45BA-8863-029715F81861}" type="presParOf" srcId="{14F765A6-B55A-4EFC-9F73-A01896DBB8BD}" destId="{41E31F05-5FF4-4AA5-A096-46D6954D13D5}" srcOrd="1" destOrd="0" presId="urn:microsoft.com/office/officeart/2005/8/layout/process4"/>
    <dgm:cxn modelId="{AB60491E-15B9-4847-B0B6-7DB7C33AB1B7}" type="presParOf" srcId="{14F765A6-B55A-4EFC-9F73-A01896DBB8BD}" destId="{A6D66C87-8A68-4A1F-AD7C-54C4AED2E3C8}" srcOrd="2" destOrd="0" presId="urn:microsoft.com/office/officeart/2005/8/layout/process4"/>
    <dgm:cxn modelId="{096E7624-779D-4EFB-815E-E5D418483264}" type="presParOf" srcId="{A6D66C87-8A68-4A1F-AD7C-54C4AED2E3C8}" destId="{847BC51F-C0D8-4B16-A32B-272BCF78FC9C}" srcOrd="0" destOrd="0" presId="urn:microsoft.com/office/officeart/2005/8/layout/process4"/>
    <dgm:cxn modelId="{B989665D-78A6-4405-A9A8-0E8A444EFDA8}" type="presParOf" srcId="{A6D66C87-8A68-4A1F-AD7C-54C4AED2E3C8}" destId="{EECCCCC1-101A-40C4-A555-8DEDE3A28562}" srcOrd="1" destOrd="0" presId="urn:microsoft.com/office/officeart/2005/8/layout/process4"/>
    <dgm:cxn modelId="{E23F65F4-33BD-4BEE-9229-71C629BA3F5D}" type="presParOf" srcId="{B32DCB50-FAB6-40A6-851C-7BC96BBCF72F}" destId="{7CB22233-1A7C-421B-9DED-D2AD38ADEAB2}" srcOrd="3" destOrd="0" presId="urn:microsoft.com/office/officeart/2005/8/layout/process4"/>
    <dgm:cxn modelId="{3C42E871-2C2C-4223-AE66-0AE954F42304}" type="presParOf" srcId="{B32DCB50-FAB6-40A6-851C-7BC96BBCF72F}" destId="{DE12FC5C-D4F3-4B35-94C8-240AB774F0DB}" srcOrd="4" destOrd="0" presId="urn:microsoft.com/office/officeart/2005/8/layout/process4"/>
    <dgm:cxn modelId="{F1C71CF5-2A4C-454F-BD47-16836BA13CF2}" type="presParOf" srcId="{DE12FC5C-D4F3-4B35-94C8-240AB774F0DB}" destId="{C886785A-CE74-4465-A4F6-E853A1F1EE9F}" srcOrd="0" destOrd="0" presId="urn:microsoft.com/office/officeart/2005/8/layout/process4"/>
    <dgm:cxn modelId="{592BD728-9F43-40B9-AF67-164C2E08AFCE}" type="presParOf" srcId="{DE12FC5C-D4F3-4B35-94C8-240AB774F0DB}" destId="{3E952A8B-947E-419A-BCD5-4DA082DDD03C}" srcOrd="1" destOrd="0" presId="urn:microsoft.com/office/officeart/2005/8/layout/process4"/>
    <dgm:cxn modelId="{BE87BDF8-EA3C-4302-898B-E9497F6B3A43}" type="presParOf" srcId="{DE12FC5C-D4F3-4B35-94C8-240AB774F0DB}" destId="{9EBAFAF4-1C6C-4008-8C45-BCEA652426FD}" srcOrd="2" destOrd="0" presId="urn:microsoft.com/office/officeart/2005/8/layout/process4"/>
    <dgm:cxn modelId="{EBF46D9E-3EA1-44F4-B74C-547783D61E1B}" type="presParOf" srcId="{9EBAFAF4-1C6C-4008-8C45-BCEA652426FD}" destId="{28DBB52F-1B97-4A7C-9DAE-9F8ED80D6B4D}" srcOrd="0" destOrd="0" presId="urn:microsoft.com/office/officeart/2005/8/layout/process4"/>
    <dgm:cxn modelId="{2CD1F752-6482-4C5A-8815-02D397B65611}" type="presParOf" srcId="{9EBAFAF4-1C6C-4008-8C45-BCEA652426FD}" destId="{BBF15ABE-BB10-4D2D-943A-EBF381ADC32E}"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191136-9C8F-4339-BB0F-CA48D31986A4}" type="doc">
      <dgm:prSet loTypeId="urn:microsoft.com/office/officeart/2005/8/layout/matrix2" loCatId="matrix" qsTypeId="urn:microsoft.com/office/officeart/2005/8/quickstyle/simple1" qsCatId="simple" csTypeId="urn:microsoft.com/office/officeart/2005/8/colors/accent0_3" csCatId="mainScheme" phldr="1"/>
      <dgm:spPr/>
      <dgm:t>
        <a:bodyPr/>
        <a:lstStyle/>
        <a:p>
          <a:endParaRPr lang="en-PK"/>
        </a:p>
      </dgm:t>
    </dgm:pt>
    <dgm:pt modelId="{D1BEC2E3-8CAF-4A64-BE3B-0F5E8455A907}">
      <dgm:prSet phldrT="[Text]" custT="1"/>
      <dgm:spPr/>
      <dgm:t>
        <a:bodyPr/>
        <a:lstStyle/>
        <a:p>
          <a:pPr>
            <a:buFont typeface="Symbol" panose="05050102010706020507" pitchFamily="18" charset="2"/>
            <a:buChar char=""/>
          </a:pPr>
          <a:r>
            <a:rPr lang="en-US" sz="1100" b="1" dirty="0">
              <a:latin typeface="Times New Roman" panose="02020603050405020304" pitchFamily="18" charset="0"/>
              <a:cs typeface="Times New Roman" panose="02020603050405020304" pitchFamily="18" charset="0"/>
            </a:rPr>
            <a:t>Strengths</a:t>
          </a:r>
          <a:endParaRPr lang="en-PK" sz="1100" dirty="0">
            <a:latin typeface="Times New Roman" panose="02020603050405020304" pitchFamily="18" charset="0"/>
            <a:cs typeface="Times New Roman" panose="02020603050405020304" pitchFamily="18" charset="0"/>
          </a:endParaRPr>
        </a:p>
        <a:p>
          <a:pPr>
            <a:buFont typeface="Symbol" panose="05050102010706020507" pitchFamily="18" charset="2"/>
            <a:buChar char=""/>
          </a:pPr>
          <a:r>
            <a:rPr lang="en-US" sz="1100" dirty="0">
              <a:latin typeface="Times New Roman" panose="02020603050405020304" pitchFamily="18" charset="0"/>
              <a:cs typeface="Times New Roman" panose="02020603050405020304" pitchFamily="18" charset="0"/>
            </a:rPr>
            <a:t>Unique concept blending business and cultural immersion; strong alignment with Visit </a:t>
          </a:r>
          <a:r>
            <a:rPr lang="en-US" sz="1100" dirty="0" err="1">
              <a:latin typeface="Times New Roman" panose="02020603050405020304" pitchFamily="18" charset="0"/>
              <a:cs typeface="Times New Roman" panose="02020603050405020304" pitchFamily="18" charset="0"/>
            </a:rPr>
            <a:t>Wales’</a:t>
          </a:r>
          <a:r>
            <a:rPr lang="en-US" sz="1100" dirty="0">
              <a:latin typeface="Times New Roman" panose="02020603050405020304" pitchFamily="18" charset="0"/>
              <a:cs typeface="Times New Roman" panose="02020603050405020304" pitchFamily="18" charset="0"/>
            </a:rPr>
            <a:t> 2025 goals; scenic venue with infrastructure support.</a:t>
          </a:r>
          <a:endParaRPr lang="en-PK" sz="1100" dirty="0">
            <a:latin typeface="Times New Roman" panose="02020603050405020304" pitchFamily="18" charset="0"/>
            <a:cs typeface="Times New Roman" panose="02020603050405020304" pitchFamily="18" charset="0"/>
          </a:endParaRPr>
        </a:p>
      </dgm:t>
    </dgm:pt>
    <dgm:pt modelId="{D02F0A94-3F55-488B-B96D-048D6D58C791}" type="parTrans" cxnId="{EC207C0B-AB9B-4295-976C-0B05EDE8378D}">
      <dgm:prSet/>
      <dgm:spPr/>
      <dgm:t>
        <a:bodyPr/>
        <a:lstStyle/>
        <a:p>
          <a:endParaRPr lang="en-PK" sz="1100">
            <a:latin typeface="Times New Roman" panose="02020603050405020304" pitchFamily="18" charset="0"/>
            <a:cs typeface="Times New Roman" panose="02020603050405020304" pitchFamily="18" charset="0"/>
          </a:endParaRPr>
        </a:p>
      </dgm:t>
    </dgm:pt>
    <dgm:pt modelId="{A29A0606-7E02-4C02-8A9C-C4B174076A66}" type="sibTrans" cxnId="{EC207C0B-AB9B-4295-976C-0B05EDE8378D}">
      <dgm:prSet/>
      <dgm:spPr/>
      <dgm:t>
        <a:bodyPr/>
        <a:lstStyle/>
        <a:p>
          <a:endParaRPr lang="en-PK" sz="1100">
            <a:latin typeface="Times New Roman" panose="02020603050405020304" pitchFamily="18" charset="0"/>
            <a:cs typeface="Times New Roman" panose="02020603050405020304" pitchFamily="18" charset="0"/>
          </a:endParaRPr>
        </a:p>
      </dgm:t>
    </dgm:pt>
    <dgm:pt modelId="{1BAAF584-F9BF-4129-A825-64F8E3AB617A}">
      <dgm:prSet phldrT="[Text]" custT="1"/>
      <dgm:spPr/>
      <dgm:t>
        <a:bodyPr/>
        <a:lstStyle/>
        <a:p>
          <a:pPr>
            <a:buFont typeface="Symbol" panose="05050102010706020507" pitchFamily="18" charset="2"/>
            <a:buChar char=""/>
          </a:pPr>
          <a:r>
            <a:rPr lang="en-US" sz="1100" b="1" dirty="0">
              <a:latin typeface="Times New Roman" panose="02020603050405020304" pitchFamily="18" charset="0"/>
              <a:cs typeface="Times New Roman" panose="02020603050405020304" pitchFamily="18" charset="0"/>
            </a:rPr>
            <a:t>Weaknesses</a:t>
          </a:r>
          <a:endParaRPr lang="en-PK" sz="1100" dirty="0">
            <a:latin typeface="Times New Roman" panose="02020603050405020304" pitchFamily="18" charset="0"/>
            <a:cs typeface="Times New Roman" panose="02020603050405020304" pitchFamily="18" charset="0"/>
          </a:endParaRPr>
        </a:p>
        <a:p>
          <a:pPr>
            <a:buFont typeface="Symbol" panose="05050102010706020507" pitchFamily="18" charset="2"/>
            <a:buChar char=""/>
          </a:pPr>
          <a:r>
            <a:rPr lang="en-US" sz="1100" dirty="0">
              <a:latin typeface="Times New Roman" panose="02020603050405020304" pitchFamily="18" charset="0"/>
              <a:cs typeface="Times New Roman" panose="02020603050405020304" pitchFamily="18" charset="0"/>
            </a:rPr>
            <a:t>High dependency on weather, significant upfront investment, and risk of low ticket sales.</a:t>
          </a:r>
          <a:endParaRPr lang="en-PK" sz="1100" dirty="0">
            <a:latin typeface="Times New Roman" panose="02020603050405020304" pitchFamily="18" charset="0"/>
            <a:cs typeface="Times New Roman" panose="02020603050405020304" pitchFamily="18" charset="0"/>
          </a:endParaRPr>
        </a:p>
      </dgm:t>
    </dgm:pt>
    <dgm:pt modelId="{1247FEF8-9B2D-4EAB-8756-CBCB219C0270}" type="parTrans" cxnId="{09EED3AB-4B10-4220-BC24-1D2A2955C031}">
      <dgm:prSet/>
      <dgm:spPr/>
      <dgm:t>
        <a:bodyPr/>
        <a:lstStyle/>
        <a:p>
          <a:endParaRPr lang="en-PK" sz="1100">
            <a:latin typeface="Times New Roman" panose="02020603050405020304" pitchFamily="18" charset="0"/>
            <a:cs typeface="Times New Roman" panose="02020603050405020304" pitchFamily="18" charset="0"/>
          </a:endParaRPr>
        </a:p>
      </dgm:t>
    </dgm:pt>
    <dgm:pt modelId="{825B5CC9-2063-4545-B372-D7FC212153DB}" type="sibTrans" cxnId="{09EED3AB-4B10-4220-BC24-1D2A2955C031}">
      <dgm:prSet/>
      <dgm:spPr/>
      <dgm:t>
        <a:bodyPr/>
        <a:lstStyle/>
        <a:p>
          <a:endParaRPr lang="en-PK" sz="1100">
            <a:latin typeface="Times New Roman" panose="02020603050405020304" pitchFamily="18" charset="0"/>
            <a:cs typeface="Times New Roman" panose="02020603050405020304" pitchFamily="18" charset="0"/>
          </a:endParaRPr>
        </a:p>
      </dgm:t>
    </dgm:pt>
    <dgm:pt modelId="{CEAD3D01-A2E1-4386-8669-9CE03F5D94CA}">
      <dgm:prSet phldrT="[Text]" custT="1"/>
      <dgm:spPr/>
      <dgm:t>
        <a:bodyPr/>
        <a:lstStyle/>
        <a:p>
          <a:pPr>
            <a:buFont typeface="Symbol" panose="05050102010706020507" pitchFamily="18" charset="2"/>
            <a:buChar char=""/>
          </a:pPr>
          <a:r>
            <a:rPr lang="en-US" sz="1100" b="1" dirty="0">
              <a:latin typeface="Times New Roman" panose="02020603050405020304" pitchFamily="18" charset="0"/>
              <a:cs typeface="Times New Roman" panose="02020603050405020304" pitchFamily="18" charset="0"/>
            </a:rPr>
            <a:t>Opportunities</a:t>
          </a:r>
          <a:endParaRPr lang="en-PK" sz="1100" dirty="0">
            <a:latin typeface="Times New Roman" panose="02020603050405020304" pitchFamily="18" charset="0"/>
            <a:cs typeface="Times New Roman" panose="02020603050405020304" pitchFamily="18" charset="0"/>
          </a:endParaRPr>
        </a:p>
        <a:p>
          <a:pPr>
            <a:buFont typeface="Symbol" panose="05050102010706020507" pitchFamily="18" charset="2"/>
            <a:buChar char=""/>
          </a:pPr>
          <a:r>
            <a:rPr lang="en-US" sz="1100" dirty="0">
              <a:latin typeface="Times New Roman" panose="02020603050405020304" pitchFamily="18" charset="0"/>
              <a:cs typeface="Times New Roman" panose="02020603050405020304" pitchFamily="18" charset="0"/>
            </a:rPr>
            <a:t>Increasing global demand for sustainable, immersive travel experiences; potential for global brand partnerships; local economic growth.</a:t>
          </a:r>
          <a:endParaRPr lang="en-PK" sz="1100" dirty="0">
            <a:latin typeface="Times New Roman" panose="02020603050405020304" pitchFamily="18" charset="0"/>
            <a:cs typeface="Times New Roman" panose="02020603050405020304" pitchFamily="18" charset="0"/>
          </a:endParaRPr>
        </a:p>
      </dgm:t>
    </dgm:pt>
    <dgm:pt modelId="{F6F1648D-4766-460B-95A8-830E05143AD1}" type="parTrans" cxnId="{F1A02DFD-476B-40CA-9333-B9847885B4AD}">
      <dgm:prSet/>
      <dgm:spPr/>
      <dgm:t>
        <a:bodyPr/>
        <a:lstStyle/>
        <a:p>
          <a:endParaRPr lang="en-PK" sz="1100">
            <a:latin typeface="Times New Roman" panose="02020603050405020304" pitchFamily="18" charset="0"/>
            <a:cs typeface="Times New Roman" panose="02020603050405020304" pitchFamily="18" charset="0"/>
          </a:endParaRPr>
        </a:p>
      </dgm:t>
    </dgm:pt>
    <dgm:pt modelId="{225F7B01-CFE0-4473-80C1-3B26A13F19A6}" type="sibTrans" cxnId="{F1A02DFD-476B-40CA-9333-B9847885B4AD}">
      <dgm:prSet/>
      <dgm:spPr/>
      <dgm:t>
        <a:bodyPr/>
        <a:lstStyle/>
        <a:p>
          <a:endParaRPr lang="en-PK" sz="1100">
            <a:latin typeface="Times New Roman" panose="02020603050405020304" pitchFamily="18" charset="0"/>
            <a:cs typeface="Times New Roman" panose="02020603050405020304" pitchFamily="18" charset="0"/>
          </a:endParaRPr>
        </a:p>
      </dgm:t>
    </dgm:pt>
    <dgm:pt modelId="{D7B9044E-3AF1-41AE-9DE3-CFB23E1552B9}">
      <dgm:prSet phldrT="[Text]" custT="1"/>
      <dgm:spPr/>
      <dgm:t>
        <a:bodyPr/>
        <a:lstStyle/>
        <a:p>
          <a:pPr>
            <a:buFont typeface="Symbol" panose="05050102010706020507" pitchFamily="18" charset="2"/>
            <a:buChar char=""/>
          </a:pPr>
          <a:r>
            <a:rPr lang="en-US" sz="1100" b="1" dirty="0">
              <a:latin typeface="Times New Roman" panose="02020603050405020304" pitchFamily="18" charset="0"/>
              <a:cs typeface="Times New Roman" panose="02020603050405020304" pitchFamily="18" charset="0"/>
            </a:rPr>
            <a:t>Threats</a:t>
          </a:r>
          <a:endParaRPr lang="en-PK" sz="1100" dirty="0">
            <a:latin typeface="Times New Roman" panose="02020603050405020304" pitchFamily="18" charset="0"/>
            <a:cs typeface="Times New Roman" panose="02020603050405020304" pitchFamily="18" charset="0"/>
          </a:endParaRPr>
        </a:p>
        <a:p>
          <a:pPr>
            <a:buFont typeface="Symbol" panose="05050102010706020507" pitchFamily="18" charset="2"/>
            <a:buChar char=""/>
          </a:pPr>
          <a:r>
            <a:rPr lang="en-US" sz="1100" dirty="0">
              <a:latin typeface="Times New Roman" panose="02020603050405020304" pitchFamily="18" charset="0"/>
              <a:cs typeface="Times New Roman" panose="02020603050405020304" pitchFamily="18" charset="0"/>
            </a:rPr>
            <a:t>Competition from other international events, unpredictable global economic conditions, and logistical challenges due to venue location.</a:t>
          </a:r>
          <a:endParaRPr lang="en-PK" sz="1100" dirty="0">
            <a:latin typeface="Times New Roman" panose="02020603050405020304" pitchFamily="18" charset="0"/>
            <a:cs typeface="Times New Roman" panose="02020603050405020304" pitchFamily="18" charset="0"/>
          </a:endParaRPr>
        </a:p>
      </dgm:t>
    </dgm:pt>
    <dgm:pt modelId="{24E3023C-253B-4AC1-BCEB-E0F7A66E345D}" type="parTrans" cxnId="{047FC6BD-25CE-49EF-B264-ADECC183E6F5}">
      <dgm:prSet/>
      <dgm:spPr/>
      <dgm:t>
        <a:bodyPr/>
        <a:lstStyle/>
        <a:p>
          <a:endParaRPr lang="en-PK" sz="1100">
            <a:latin typeface="Times New Roman" panose="02020603050405020304" pitchFamily="18" charset="0"/>
            <a:cs typeface="Times New Roman" panose="02020603050405020304" pitchFamily="18" charset="0"/>
          </a:endParaRPr>
        </a:p>
      </dgm:t>
    </dgm:pt>
    <dgm:pt modelId="{842A4C33-1B6F-4C29-88EE-B37D0C157EAC}" type="sibTrans" cxnId="{047FC6BD-25CE-49EF-B264-ADECC183E6F5}">
      <dgm:prSet/>
      <dgm:spPr/>
      <dgm:t>
        <a:bodyPr/>
        <a:lstStyle/>
        <a:p>
          <a:endParaRPr lang="en-PK" sz="1100">
            <a:latin typeface="Times New Roman" panose="02020603050405020304" pitchFamily="18" charset="0"/>
            <a:cs typeface="Times New Roman" panose="02020603050405020304" pitchFamily="18" charset="0"/>
          </a:endParaRPr>
        </a:p>
      </dgm:t>
    </dgm:pt>
    <dgm:pt modelId="{7F2C6111-4BFF-4D79-BE72-B253826E7DCA}" type="pres">
      <dgm:prSet presAssocID="{39191136-9C8F-4339-BB0F-CA48D31986A4}" presName="matrix" presStyleCnt="0">
        <dgm:presLayoutVars>
          <dgm:chMax val="1"/>
          <dgm:dir/>
          <dgm:resizeHandles val="exact"/>
        </dgm:presLayoutVars>
      </dgm:prSet>
      <dgm:spPr/>
    </dgm:pt>
    <dgm:pt modelId="{EAE3A036-F6EB-4F64-8536-EFA2051B2D2C}" type="pres">
      <dgm:prSet presAssocID="{39191136-9C8F-4339-BB0F-CA48D31986A4}" presName="axisShape" presStyleLbl="bgShp" presStyleIdx="0" presStyleCnt="1"/>
      <dgm:spPr/>
    </dgm:pt>
    <dgm:pt modelId="{CBEC83FE-B58B-4A54-8FBF-1E3671E8E0BB}" type="pres">
      <dgm:prSet presAssocID="{39191136-9C8F-4339-BB0F-CA48D31986A4}" presName="rect1" presStyleLbl="node1" presStyleIdx="0" presStyleCnt="4">
        <dgm:presLayoutVars>
          <dgm:chMax val="0"/>
          <dgm:chPref val="0"/>
          <dgm:bulletEnabled val="1"/>
        </dgm:presLayoutVars>
      </dgm:prSet>
      <dgm:spPr/>
    </dgm:pt>
    <dgm:pt modelId="{36588607-2D15-4829-8C02-A8E21CBBAA1B}" type="pres">
      <dgm:prSet presAssocID="{39191136-9C8F-4339-BB0F-CA48D31986A4}" presName="rect2" presStyleLbl="node1" presStyleIdx="1" presStyleCnt="4">
        <dgm:presLayoutVars>
          <dgm:chMax val="0"/>
          <dgm:chPref val="0"/>
          <dgm:bulletEnabled val="1"/>
        </dgm:presLayoutVars>
      </dgm:prSet>
      <dgm:spPr/>
    </dgm:pt>
    <dgm:pt modelId="{794DD979-89AF-47D8-84E4-47E2A11506FE}" type="pres">
      <dgm:prSet presAssocID="{39191136-9C8F-4339-BB0F-CA48D31986A4}" presName="rect3" presStyleLbl="node1" presStyleIdx="2" presStyleCnt="4">
        <dgm:presLayoutVars>
          <dgm:chMax val="0"/>
          <dgm:chPref val="0"/>
          <dgm:bulletEnabled val="1"/>
        </dgm:presLayoutVars>
      </dgm:prSet>
      <dgm:spPr/>
    </dgm:pt>
    <dgm:pt modelId="{84B67402-9CC5-42D5-9F36-D56761CD898E}" type="pres">
      <dgm:prSet presAssocID="{39191136-9C8F-4339-BB0F-CA48D31986A4}" presName="rect4" presStyleLbl="node1" presStyleIdx="3" presStyleCnt="4">
        <dgm:presLayoutVars>
          <dgm:chMax val="0"/>
          <dgm:chPref val="0"/>
          <dgm:bulletEnabled val="1"/>
        </dgm:presLayoutVars>
      </dgm:prSet>
      <dgm:spPr/>
    </dgm:pt>
  </dgm:ptLst>
  <dgm:cxnLst>
    <dgm:cxn modelId="{EC207C0B-AB9B-4295-976C-0B05EDE8378D}" srcId="{39191136-9C8F-4339-BB0F-CA48D31986A4}" destId="{D1BEC2E3-8CAF-4A64-BE3B-0F5E8455A907}" srcOrd="0" destOrd="0" parTransId="{D02F0A94-3F55-488B-B96D-048D6D58C791}" sibTransId="{A29A0606-7E02-4C02-8A9C-C4B174076A66}"/>
    <dgm:cxn modelId="{DD21951F-07F7-448F-A97A-C5C4D1B6CC08}" type="presOf" srcId="{CEAD3D01-A2E1-4386-8669-9CE03F5D94CA}" destId="{794DD979-89AF-47D8-84E4-47E2A11506FE}" srcOrd="0" destOrd="0" presId="urn:microsoft.com/office/officeart/2005/8/layout/matrix2"/>
    <dgm:cxn modelId="{FEEADF65-5204-404B-A21D-D5D130615B41}" type="presOf" srcId="{1BAAF584-F9BF-4129-A825-64F8E3AB617A}" destId="{36588607-2D15-4829-8C02-A8E21CBBAA1B}" srcOrd="0" destOrd="0" presId="urn:microsoft.com/office/officeart/2005/8/layout/matrix2"/>
    <dgm:cxn modelId="{2EC1FA87-4F7D-4137-94C3-6EFCFA4DF2D5}" type="presOf" srcId="{39191136-9C8F-4339-BB0F-CA48D31986A4}" destId="{7F2C6111-4BFF-4D79-BE72-B253826E7DCA}" srcOrd="0" destOrd="0" presId="urn:microsoft.com/office/officeart/2005/8/layout/matrix2"/>
    <dgm:cxn modelId="{658157A4-5427-4690-9E1F-91793D66D4A6}" type="presOf" srcId="{D1BEC2E3-8CAF-4A64-BE3B-0F5E8455A907}" destId="{CBEC83FE-B58B-4A54-8FBF-1E3671E8E0BB}" srcOrd="0" destOrd="0" presId="urn:microsoft.com/office/officeart/2005/8/layout/matrix2"/>
    <dgm:cxn modelId="{09EED3AB-4B10-4220-BC24-1D2A2955C031}" srcId="{39191136-9C8F-4339-BB0F-CA48D31986A4}" destId="{1BAAF584-F9BF-4129-A825-64F8E3AB617A}" srcOrd="1" destOrd="0" parTransId="{1247FEF8-9B2D-4EAB-8756-CBCB219C0270}" sibTransId="{825B5CC9-2063-4545-B372-D7FC212153DB}"/>
    <dgm:cxn modelId="{2A20D0B9-D0D6-4B0F-8063-7E91BC138E05}" type="presOf" srcId="{D7B9044E-3AF1-41AE-9DE3-CFB23E1552B9}" destId="{84B67402-9CC5-42D5-9F36-D56761CD898E}" srcOrd="0" destOrd="0" presId="urn:microsoft.com/office/officeart/2005/8/layout/matrix2"/>
    <dgm:cxn modelId="{047FC6BD-25CE-49EF-B264-ADECC183E6F5}" srcId="{39191136-9C8F-4339-BB0F-CA48D31986A4}" destId="{D7B9044E-3AF1-41AE-9DE3-CFB23E1552B9}" srcOrd="3" destOrd="0" parTransId="{24E3023C-253B-4AC1-BCEB-E0F7A66E345D}" sibTransId="{842A4C33-1B6F-4C29-88EE-B37D0C157EAC}"/>
    <dgm:cxn modelId="{F1A02DFD-476B-40CA-9333-B9847885B4AD}" srcId="{39191136-9C8F-4339-BB0F-CA48D31986A4}" destId="{CEAD3D01-A2E1-4386-8669-9CE03F5D94CA}" srcOrd="2" destOrd="0" parTransId="{F6F1648D-4766-460B-95A8-830E05143AD1}" sibTransId="{225F7B01-CFE0-4473-80C1-3B26A13F19A6}"/>
    <dgm:cxn modelId="{564B0BB0-658A-47DB-944B-7809C3AD78CA}" type="presParOf" srcId="{7F2C6111-4BFF-4D79-BE72-B253826E7DCA}" destId="{EAE3A036-F6EB-4F64-8536-EFA2051B2D2C}" srcOrd="0" destOrd="0" presId="urn:microsoft.com/office/officeart/2005/8/layout/matrix2"/>
    <dgm:cxn modelId="{3E693F13-5C1A-4807-940B-4E4D9789883B}" type="presParOf" srcId="{7F2C6111-4BFF-4D79-BE72-B253826E7DCA}" destId="{CBEC83FE-B58B-4A54-8FBF-1E3671E8E0BB}" srcOrd="1" destOrd="0" presId="urn:microsoft.com/office/officeart/2005/8/layout/matrix2"/>
    <dgm:cxn modelId="{269768C4-9B4B-4D77-9ED6-74BF14700764}" type="presParOf" srcId="{7F2C6111-4BFF-4D79-BE72-B253826E7DCA}" destId="{36588607-2D15-4829-8C02-A8E21CBBAA1B}" srcOrd="2" destOrd="0" presId="urn:microsoft.com/office/officeart/2005/8/layout/matrix2"/>
    <dgm:cxn modelId="{CA90198E-A831-48A9-9683-EBA06AC488C2}" type="presParOf" srcId="{7F2C6111-4BFF-4D79-BE72-B253826E7DCA}" destId="{794DD979-89AF-47D8-84E4-47E2A11506FE}" srcOrd="3" destOrd="0" presId="urn:microsoft.com/office/officeart/2005/8/layout/matrix2"/>
    <dgm:cxn modelId="{D60C5F25-0947-47D9-A06C-04046C019030}" type="presParOf" srcId="{7F2C6111-4BFF-4D79-BE72-B253826E7DCA}" destId="{84B67402-9CC5-42D5-9F36-D56761CD898E}"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9ADFBD-2C58-47C6-891E-2DC73952F8B9}">
      <dsp:nvSpPr>
        <dsp:cNvPr id="0" name=""/>
        <dsp:cNvSpPr/>
      </dsp:nvSpPr>
      <dsp:spPr>
        <a:xfrm>
          <a:off x="0" y="464019"/>
          <a:ext cx="6096000" cy="7812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CCC1A6E-2F1C-43B1-9AD8-904AA77632DD}">
      <dsp:nvSpPr>
        <dsp:cNvPr id="0" name=""/>
        <dsp:cNvSpPr/>
      </dsp:nvSpPr>
      <dsp:spPr>
        <a:xfrm>
          <a:off x="304800" y="6459"/>
          <a:ext cx="4267200" cy="91512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The event will be promoted through the </a:t>
          </a:r>
          <a:r>
            <a:rPr lang="en-GB" sz="1400" b="1" kern="1200" dirty="0">
              <a:latin typeface="Times New Roman" panose="02020603050405020304" pitchFamily="18" charset="0"/>
              <a:cs typeface="Times New Roman" panose="02020603050405020304" pitchFamily="18" charset="0"/>
            </a:rPr>
            <a:t>#</a:t>
          </a:r>
          <a:r>
            <a:rPr lang="en-GB" sz="1400" kern="1200" dirty="0">
              <a:latin typeface="Times New Roman" panose="02020603050405020304" pitchFamily="18" charset="0"/>
              <a:cs typeface="Times New Roman" panose="02020603050405020304" pitchFamily="18" charset="0"/>
            </a:rPr>
            <a:t>CroesoGlobal2025 digital campaign.</a:t>
          </a:r>
          <a:endParaRPr lang="en-PK" sz="1400" kern="1200" dirty="0">
            <a:latin typeface="Times New Roman" panose="02020603050405020304" pitchFamily="18" charset="0"/>
            <a:cs typeface="Times New Roman" panose="02020603050405020304" pitchFamily="18" charset="0"/>
          </a:endParaRPr>
        </a:p>
      </dsp:txBody>
      <dsp:txXfrm>
        <a:off x="349472" y="51131"/>
        <a:ext cx="4177856" cy="825776"/>
      </dsp:txXfrm>
    </dsp:sp>
    <dsp:sp modelId="{6C3DD60F-D1C4-4F87-B15F-B1DB7774924C}">
      <dsp:nvSpPr>
        <dsp:cNvPr id="0" name=""/>
        <dsp:cNvSpPr/>
      </dsp:nvSpPr>
      <dsp:spPr>
        <a:xfrm>
          <a:off x="0" y="1870179"/>
          <a:ext cx="6096000" cy="7812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F300846-85DA-45D9-8A49-6827A2461772}">
      <dsp:nvSpPr>
        <dsp:cNvPr id="0" name=""/>
        <dsp:cNvSpPr/>
      </dsp:nvSpPr>
      <dsp:spPr>
        <a:xfrm>
          <a:off x="304800" y="1412619"/>
          <a:ext cx="4267200" cy="91512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The campaign will leverage a multi-channel marketing approach, including social media platforms, travel blogs, industry newsletters, and influencer partnerships.</a:t>
          </a:r>
          <a:endParaRPr lang="en-PK" sz="1400" kern="1200" dirty="0">
            <a:latin typeface="Times New Roman" panose="02020603050405020304" pitchFamily="18" charset="0"/>
            <a:cs typeface="Times New Roman" panose="02020603050405020304" pitchFamily="18" charset="0"/>
          </a:endParaRPr>
        </a:p>
      </dsp:txBody>
      <dsp:txXfrm>
        <a:off x="349472" y="1457291"/>
        <a:ext cx="4177856" cy="825776"/>
      </dsp:txXfrm>
    </dsp:sp>
    <dsp:sp modelId="{7EEE91FF-CE61-4BE3-95E7-8915C6D768F3}">
      <dsp:nvSpPr>
        <dsp:cNvPr id="0" name=""/>
        <dsp:cNvSpPr/>
      </dsp:nvSpPr>
      <dsp:spPr>
        <a:xfrm>
          <a:off x="0" y="3276340"/>
          <a:ext cx="6096000" cy="7812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F860E1E-79AE-4574-8D93-0CFC25F4D08E}">
      <dsp:nvSpPr>
        <dsp:cNvPr id="0" name=""/>
        <dsp:cNvSpPr/>
      </dsp:nvSpPr>
      <dsp:spPr>
        <a:xfrm>
          <a:off x="304800" y="2818780"/>
          <a:ext cx="4267200" cy="91512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PR campaigns will target UK and international media outlets, including Lonely Planet, National Geographic Traveller, and Eventbrite</a:t>
          </a:r>
          <a:endParaRPr lang="en-PK" sz="1400" kern="1200" dirty="0">
            <a:latin typeface="Times New Roman" panose="02020603050405020304" pitchFamily="18" charset="0"/>
            <a:cs typeface="Times New Roman" panose="02020603050405020304" pitchFamily="18" charset="0"/>
          </a:endParaRPr>
        </a:p>
      </dsp:txBody>
      <dsp:txXfrm>
        <a:off x="349472" y="2863452"/>
        <a:ext cx="4177856" cy="8257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0DB49B-69EF-4F55-B397-8A04E73F34B1}">
      <dsp:nvSpPr>
        <dsp:cNvPr id="0" name=""/>
        <dsp:cNvSpPr/>
      </dsp:nvSpPr>
      <dsp:spPr>
        <a:xfrm>
          <a:off x="0" y="2816528"/>
          <a:ext cx="8636000" cy="924447"/>
        </a:xfrm>
        <a:prstGeom prst="rect">
          <a:avLst/>
        </a:prstGeom>
        <a:solidFill>
          <a:schemeClr val="lt1">
            <a:hueOff val="0"/>
            <a:satOff val="0"/>
            <a:lumOff val="0"/>
            <a:alphaOff val="0"/>
          </a:schemeClr>
        </a:solidFill>
        <a:ln w="38100" cap="flat" cmpd="sng" algn="ctr">
          <a:solidFill>
            <a:schemeClr val="dk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latin typeface="Times New Roman" panose="02020603050405020304" pitchFamily="18" charset="0"/>
              <a:cs typeface="Times New Roman" panose="02020603050405020304" pitchFamily="18" charset="0"/>
            </a:rPr>
            <a:t>Transport</a:t>
          </a:r>
          <a:endParaRPr lang="en-PK" sz="1400" b="1" kern="1200" dirty="0">
            <a:solidFill>
              <a:schemeClr val="tx1"/>
            </a:solidFill>
            <a:latin typeface="Times New Roman" panose="02020603050405020304" pitchFamily="18" charset="0"/>
            <a:cs typeface="Times New Roman" panose="02020603050405020304" pitchFamily="18" charset="0"/>
          </a:endParaRPr>
        </a:p>
      </dsp:txBody>
      <dsp:txXfrm>
        <a:off x="0" y="2816528"/>
        <a:ext cx="8636000" cy="499201"/>
      </dsp:txXfrm>
    </dsp:sp>
    <dsp:sp modelId="{3EE848A6-07F8-474D-B263-1624FC565BBF}">
      <dsp:nvSpPr>
        <dsp:cNvPr id="0" name=""/>
        <dsp:cNvSpPr/>
      </dsp:nvSpPr>
      <dsp:spPr>
        <a:xfrm>
          <a:off x="0" y="3297241"/>
          <a:ext cx="4317999" cy="425245"/>
        </a:xfrm>
        <a:prstGeom prst="rect">
          <a:avLst/>
        </a:prstGeom>
        <a:solidFill>
          <a:schemeClr val="lt1">
            <a:alpha val="90000"/>
            <a:tint val="40000"/>
            <a:hueOff val="0"/>
            <a:satOff val="0"/>
            <a:lumOff val="0"/>
            <a:alphaOff val="0"/>
          </a:schemeClr>
        </a:solidFill>
        <a:ln w="25400" cap="flat" cmpd="sng" algn="ctr">
          <a:solidFill>
            <a:schemeClr val="dk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Font typeface="Symbol" panose="05050102010706020507" pitchFamily="18" charset="2"/>
            <a:buNone/>
          </a:pPr>
          <a:r>
            <a:rPr lang="en-GB" sz="1400" kern="1200" dirty="0">
              <a:solidFill>
                <a:schemeClr val="tx1"/>
              </a:solidFill>
              <a:latin typeface="Times New Roman" panose="02020603050405020304" pitchFamily="18" charset="0"/>
              <a:cs typeface="Times New Roman" panose="02020603050405020304" pitchFamily="18" charset="0"/>
            </a:rPr>
            <a:t>Shuttle buses from Bangor and Manchester Airport. </a:t>
          </a:r>
          <a:endParaRPr lang="en-PK" sz="1400" kern="1200" dirty="0">
            <a:solidFill>
              <a:schemeClr val="tx1"/>
            </a:solidFill>
            <a:latin typeface="Times New Roman" panose="02020603050405020304" pitchFamily="18" charset="0"/>
            <a:cs typeface="Times New Roman" panose="02020603050405020304" pitchFamily="18" charset="0"/>
          </a:endParaRPr>
        </a:p>
      </dsp:txBody>
      <dsp:txXfrm>
        <a:off x="0" y="3297241"/>
        <a:ext cx="4317999" cy="425245"/>
      </dsp:txXfrm>
    </dsp:sp>
    <dsp:sp modelId="{56E8AA95-2D50-4F77-9F4A-6270B6AE2E60}">
      <dsp:nvSpPr>
        <dsp:cNvPr id="0" name=""/>
        <dsp:cNvSpPr/>
      </dsp:nvSpPr>
      <dsp:spPr>
        <a:xfrm>
          <a:off x="4318000" y="3297241"/>
          <a:ext cx="4317999" cy="425245"/>
        </a:xfrm>
        <a:prstGeom prst="rect">
          <a:avLst/>
        </a:prstGeom>
        <a:solidFill>
          <a:schemeClr val="lt1">
            <a:alpha val="90000"/>
            <a:tint val="40000"/>
            <a:hueOff val="0"/>
            <a:satOff val="0"/>
            <a:lumOff val="0"/>
            <a:alphaOff val="0"/>
          </a:schemeClr>
        </a:solidFill>
        <a:ln w="25400" cap="flat" cmpd="sng" algn="ctr">
          <a:solidFill>
            <a:schemeClr val="dk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Font typeface="Symbol" panose="05050102010706020507" pitchFamily="18" charset="2"/>
            <a:buNone/>
          </a:pPr>
          <a:r>
            <a:rPr lang="en-GB" sz="1400" kern="1200" dirty="0">
              <a:solidFill>
                <a:schemeClr val="tx1"/>
              </a:solidFill>
              <a:latin typeface="Times New Roman" panose="02020603050405020304" pitchFamily="18" charset="0"/>
              <a:cs typeface="Times New Roman" panose="02020603050405020304" pitchFamily="18" charset="0"/>
            </a:rPr>
            <a:t>On-site electric buggies and parking for coaches/cars.</a:t>
          </a:r>
          <a:endParaRPr lang="en-PK" sz="1400" kern="1200" dirty="0">
            <a:solidFill>
              <a:schemeClr val="tx1"/>
            </a:solidFill>
            <a:latin typeface="Times New Roman" panose="02020603050405020304" pitchFamily="18" charset="0"/>
            <a:cs typeface="Times New Roman" panose="02020603050405020304" pitchFamily="18" charset="0"/>
          </a:endParaRPr>
        </a:p>
      </dsp:txBody>
      <dsp:txXfrm>
        <a:off x="4318000" y="3297241"/>
        <a:ext cx="4317999" cy="425245"/>
      </dsp:txXfrm>
    </dsp:sp>
    <dsp:sp modelId="{41E31F05-5FF4-4AA5-A096-46D6954D13D5}">
      <dsp:nvSpPr>
        <dsp:cNvPr id="0" name=""/>
        <dsp:cNvSpPr/>
      </dsp:nvSpPr>
      <dsp:spPr>
        <a:xfrm rot="10800000">
          <a:off x="0" y="1408595"/>
          <a:ext cx="8636000" cy="1421800"/>
        </a:xfrm>
        <a:prstGeom prst="upArrowCallout">
          <a:avLst/>
        </a:prstGeom>
        <a:solidFill>
          <a:schemeClr val="lt1">
            <a:hueOff val="0"/>
            <a:satOff val="0"/>
            <a:lumOff val="0"/>
            <a:alphaOff val="0"/>
          </a:schemeClr>
        </a:solidFill>
        <a:ln w="38100" cap="flat" cmpd="sng" algn="ctr">
          <a:solidFill>
            <a:schemeClr val="dk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latin typeface="Times New Roman" panose="02020603050405020304" pitchFamily="18" charset="0"/>
              <a:cs typeface="Times New Roman" panose="02020603050405020304" pitchFamily="18" charset="0"/>
            </a:rPr>
            <a:t>Facilities</a:t>
          </a:r>
          <a:endParaRPr lang="en-PK" sz="1400" kern="1200" dirty="0">
            <a:solidFill>
              <a:schemeClr val="tx1"/>
            </a:solidFill>
            <a:latin typeface="Times New Roman" panose="02020603050405020304" pitchFamily="18" charset="0"/>
            <a:cs typeface="Times New Roman" panose="02020603050405020304" pitchFamily="18" charset="0"/>
          </a:endParaRPr>
        </a:p>
      </dsp:txBody>
      <dsp:txXfrm rot="-10800000">
        <a:off x="0" y="1408595"/>
        <a:ext cx="8636000" cy="499051"/>
      </dsp:txXfrm>
    </dsp:sp>
    <dsp:sp modelId="{847BC51F-C0D8-4B16-A32B-272BCF78FC9C}">
      <dsp:nvSpPr>
        <dsp:cNvPr id="0" name=""/>
        <dsp:cNvSpPr/>
      </dsp:nvSpPr>
      <dsp:spPr>
        <a:xfrm>
          <a:off x="0" y="1907647"/>
          <a:ext cx="4317999" cy="425118"/>
        </a:xfrm>
        <a:prstGeom prst="rect">
          <a:avLst/>
        </a:prstGeom>
        <a:solidFill>
          <a:schemeClr val="lt1">
            <a:alpha val="90000"/>
            <a:tint val="40000"/>
            <a:hueOff val="0"/>
            <a:satOff val="0"/>
            <a:lumOff val="0"/>
            <a:alphaOff val="0"/>
          </a:schemeClr>
        </a:solidFill>
        <a:ln w="25400" cap="flat" cmpd="sng" algn="ctr">
          <a:solidFill>
            <a:schemeClr val="dk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Font typeface="Times New Roman" panose="02020603050405020304" pitchFamily="18" charset="0"/>
            <a:buNone/>
          </a:pPr>
          <a:r>
            <a:rPr lang="en-GB" sz="1400" kern="1200" dirty="0">
              <a:solidFill>
                <a:schemeClr val="tx1"/>
              </a:solidFill>
              <a:latin typeface="Times New Roman" panose="02020603050405020304" pitchFamily="18" charset="0"/>
              <a:cs typeface="Times New Roman" panose="02020603050405020304" pitchFamily="18" charset="0"/>
            </a:rPr>
            <a:t>Conference halls, lounges, outdoor pavilions, info desks, signage.</a:t>
          </a:r>
          <a:endParaRPr lang="en-PK" sz="1400" kern="1200" dirty="0">
            <a:solidFill>
              <a:schemeClr val="tx1"/>
            </a:solidFill>
            <a:latin typeface="Times New Roman" panose="02020603050405020304" pitchFamily="18" charset="0"/>
            <a:cs typeface="Times New Roman" panose="02020603050405020304" pitchFamily="18" charset="0"/>
          </a:endParaRPr>
        </a:p>
      </dsp:txBody>
      <dsp:txXfrm>
        <a:off x="0" y="1907647"/>
        <a:ext cx="4317999" cy="425118"/>
      </dsp:txXfrm>
    </dsp:sp>
    <dsp:sp modelId="{EECCCCC1-101A-40C4-A555-8DEDE3A28562}">
      <dsp:nvSpPr>
        <dsp:cNvPr id="0" name=""/>
        <dsp:cNvSpPr/>
      </dsp:nvSpPr>
      <dsp:spPr>
        <a:xfrm>
          <a:off x="4318000" y="1907647"/>
          <a:ext cx="4317999" cy="425118"/>
        </a:xfrm>
        <a:prstGeom prst="rect">
          <a:avLst/>
        </a:prstGeom>
        <a:solidFill>
          <a:schemeClr val="lt1">
            <a:alpha val="90000"/>
            <a:tint val="40000"/>
            <a:hueOff val="0"/>
            <a:satOff val="0"/>
            <a:lumOff val="0"/>
            <a:alphaOff val="0"/>
          </a:schemeClr>
        </a:solidFill>
        <a:ln w="25400" cap="flat" cmpd="sng" algn="ctr">
          <a:solidFill>
            <a:schemeClr val="dk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Font typeface="Times New Roman" panose="02020603050405020304" pitchFamily="18" charset="0"/>
            <a:buNone/>
          </a:pPr>
          <a:r>
            <a:rPr lang="en-GB" sz="1400" kern="1200" dirty="0">
              <a:solidFill>
                <a:schemeClr val="tx1"/>
              </a:solidFill>
              <a:latin typeface="Times New Roman" panose="02020603050405020304" pitchFamily="18" charset="0"/>
              <a:cs typeface="Times New Roman" panose="02020603050405020304" pitchFamily="18" charset="0"/>
            </a:rPr>
            <a:t>Medical tent, Wi-Fi hubs, accessibility ramps, green room for speakers.</a:t>
          </a:r>
          <a:endParaRPr lang="en-PK" sz="1400" kern="1200" dirty="0">
            <a:solidFill>
              <a:schemeClr val="tx1"/>
            </a:solidFill>
            <a:latin typeface="Times New Roman" panose="02020603050405020304" pitchFamily="18" charset="0"/>
            <a:cs typeface="Times New Roman" panose="02020603050405020304" pitchFamily="18" charset="0"/>
          </a:endParaRPr>
        </a:p>
      </dsp:txBody>
      <dsp:txXfrm>
        <a:off x="4318000" y="1907647"/>
        <a:ext cx="4317999" cy="425118"/>
      </dsp:txXfrm>
    </dsp:sp>
    <dsp:sp modelId="{3E952A8B-947E-419A-BCD5-4DA082DDD03C}">
      <dsp:nvSpPr>
        <dsp:cNvPr id="0" name=""/>
        <dsp:cNvSpPr/>
      </dsp:nvSpPr>
      <dsp:spPr>
        <a:xfrm rot="10800000">
          <a:off x="0" y="661"/>
          <a:ext cx="8636000" cy="1421800"/>
        </a:xfrm>
        <a:prstGeom prst="upArrowCallout">
          <a:avLst/>
        </a:prstGeom>
        <a:solidFill>
          <a:schemeClr val="lt1">
            <a:hueOff val="0"/>
            <a:satOff val="0"/>
            <a:lumOff val="0"/>
            <a:alphaOff val="0"/>
          </a:schemeClr>
        </a:solidFill>
        <a:ln w="38100" cap="flat" cmpd="sng" algn="ctr">
          <a:solidFill>
            <a:schemeClr val="dk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latin typeface="Times New Roman" panose="02020603050405020304" pitchFamily="18" charset="0"/>
              <a:cs typeface="Times New Roman" panose="02020603050405020304" pitchFamily="18" charset="0"/>
            </a:rPr>
            <a:t>Staffing</a:t>
          </a:r>
          <a:endParaRPr lang="en-PK" sz="1400" kern="1200" dirty="0">
            <a:solidFill>
              <a:schemeClr val="tx1"/>
            </a:solidFill>
            <a:latin typeface="Times New Roman" panose="02020603050405020304" pitchFamily="18" charset="0"/>
            <a:cs typeface="Times New Roman" panose="02020603050405020304" pitchFamily="18" charset="0"/>
          </a:endParaRPr>
        </a:p>
      </dsp:txBody>
      <dsp:txXfrm rot="-10800000">
        <a:off x="0" y="661"/>
        <a:ext cx="8636000" cy="499051"/>
      </dsp:txXfrm>
    </dsp:sp>
    <dsp:sp modelId="{28DBB52F-1B97-4A7C-9DAE-9F8ED80D6B4D}">
      <dsp:nvSpPr>
        <dsp:cNvPr id="0" name=""/>
        <dsp:cNvSpPr/>
      </dsp:nvSpPr>
      <dsp:spPr>
        <a:xfrm>
          <a:off x="0" y="499713"/>
          <a:ext cx="4317999" cy="425118"/>
        </a:xfrm>
        <a:prstGeom prst="rect">
          <a:avLst/>
        </a:prstGeom>
        <a:solidFill>
          <a:schemeClr val="lt1">
            <a:alpha val="90000"/>
            <a:tint val="40000"/>
            <a:hueOff val="0"/>
            <a:satOff val="0"/>
            <a:lumOff val="0"/>
            <a:alphaOff val="0"/>
          </a:schemeClr>
        </a:solidFill>
        <a:ln w="25400" cap="flat" cmpd="sng" algn="ctr">
          <a:solidFill>
            <a:schemeClr val="dk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Font typeface="Times New Roman" panose="02020603050405020304" pitchFamily="18" charset="0"/>
            <a:buNone/>
          </a:pPr>
          <a:r>
            <a:rPr lang="en-GB" sz="1400" kern="1200" dirty="0">
              <a:solidFill>
                <a:schemeClr val="tx1"/>
              </a:solidFill>
              <a:latin typeface="Times New Roman" panose="02020603050405020304" pitchFamily="18" charset="0"/>
              <a:cs typeface="Times New Roman" panose="02020603050405020304" pitchFamily="18" charset="0"/>
            </a:rPr>
            <a:t>30 core staff, including which event manager, hospitality team, AV Technicians, Interpreters, Guides, and Security. </a:t>
          </a:r>
          <a:endParaRPr lang="en-PK" sz="1400" kern="1200" dirty="0">
            <a:solidFill>
              <a:schemeClr val="tx1"/>
            </a:solidFill>
            <a:latin typeface="Times New Roman" panose="02020603050405020304" pitchFamily="18" charset="0"/>
            <a:cs typeface="Times New Roman" panose="02020603050405020304" pitchFamily="18" charset="0"/>
          </a:endParaRPr>
        </a:p>
      </dsp:txBody>
      <dsp:txXfrm>
        <a:off x="0" y="499713"/>
        <a:ext cx="4317999" cy="425118"/>
      </dsp:txXfrm>
    </dsp:sp>
    <dsp:sp modelId="{BBF15ABE-BB10-4D2D-943A-EBF381ADC32E}">
      <dsp:nvSpPr>
        <dsp:cNvPr id="0" name=""/>
        <dsp:cNvSpPr/>
      </dsp:nvSpPr>
      <dsp:spPr>
        <a:xfrm>
          <a:off x="4318000" y="499713"/>
          <a:ext cx="4317999" cy="425118"/>
        </a:xfrm>
        <a:prstGeom prst="rect">
          <a:avLst/>
        </a:prstGeom>
        <a:solidFill>
          <a:schemeClr val="lt1">
            <a:alpha val="90000"/>
            <a:tint val="40000"/>
            <a:hueOff val="0"/>
            <a:satOff val="0"/>
            <a:lumOff val="0"/>
            <a:alphaOff val="0"/>
          </a:schemeClr>
        </a:solidFill>
        <a:ln w="25400" cap="flat" cmpd="sng" algn="ctr">
          <a:solidFill>
            <a:schemeClr val="dk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Font typeface="Times New Roman" panose="02020603050405020304" pitchFamily="18" charset="0"/>
            <a:buNone/>
          </a:pPr>
          <a:r>
            <a:rPr lang="en-GB" sz="1400" kern="1200" dirty="0">
              <a:solidFill>
                <a:schemeClr val="tx1"/>
              </a:solidFill>
              <a:latin typeface="Times New Roman" panose="02020603050405020304" pitchFamily="18" charset="0"/>
              <a:cs typeface="Times New Roman" panose="02020603050405020304" pitchFamily="18" charset="0"/>
            </a:rPr>
            <a:t>20+ trained volunteers from local colleges.</a:t>
          </a:r>
          <a:endParaRPr lang="en-PK" sz="1400" kern="1200" dirty="0">
            <a:solidFill>
              <a:schemeClr val="tx1"/>
            </a:solidFill>
            <a:latin typeface="Times New Roman" panose="02020603050405020304" pitchFamily="18" charset="0"/>
            <a:cs typeface="Times New Roman" panose="02020603050405020304" pitchFamily="18" charset="0"/>
          </a:endParaRPr>
        </a:p>
      </dsp:txBody>
      <dsp:txXfrm>
        <a:off x="4318000" y="499713"/>
        <a:ext cx="4317999" cy="4251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E3A036-F6EB-4F64-8536-EFA2051B2D2C}">
      <dsp:nvSpPr>
        <dsp:cNvPr id="0" name=""/>
        <dsp:cNvSpPr/>
      </dsp:nvSpPr>
      <dsp:spPr>
        <a:xfrm>
          <a:off x="2609850" y="0"/>
          <a:ext cx="3924300" cy="3924300"/>
        </a:xfrm>
        <a:prstGeom prst="quadArrow">
          <a:avLst>
            <a:gd name="adj1" fmla="val 2000"/>
            <a:gd name="adj2" fmla="val 4000"/>
            <a:gd name="adj3" fmla="val 5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EC83FE-B58B-4A54-8FBF-1E3671E8E0BB}">
      <dsp:nvSpPr>
        <dsp:cNvPr id="0" name=""/>
        <dsp:cNvSpPr/>
      </dsp:nvSpPr>
      <dsp:spPr>
        <a:xfrm>
          <a:off x="2864929" y="255079"/>
          <a:ext cx="1569720" cy="156972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Font typeface="Symbol" panose="05050102010706020507" pitchFamily="18" charset="2"/>
            <a:buNone/>
          </a:pPr>
          <a:r>
            <a:rPr lang="en-US" sz="1100" b="1" kern="1200" dirty="0">
              <a:latin typeface="Times New Roman" panose="02020603050405020304" pitchFamily="18" charset="0"/>
              <a:cs typeface="Times New Roman" panose="02020603050405020304" pitchFamily="18" charset="0"/>
            </a:rPr>
            <a:t>Strengths</a:t>
          </a:r>
          <a:endParaRPr lang="en-PK" sz="1100" kern="1200" dirty="0">
            <a:latin typeface="Times New Roman" panose="02020603050405020304" pitchFamily="18" charset="0"/>
            <a:cs typeface="Times New Roman" panose="02020603050405020304" pitchFamily="18" charset="0"/>
          </a:endParaRPr>
        </a:p>
        <a:p>
          <a:pPr marL="0" lvl="0" indent="0" algn="ctr" defTabSz="488950">
            <a:lnSpc>
              <a:spcPct val="90000"/>
            </a:lnSpc>
            <a:spcBef>
              <a:spcPct val="0"/>
            </a:spcBef>
            <a:spcAft>
              <a:spcPct val="35000"/>
            </a:spcAft>
            <a:buFont typeface="Symbol" panose="05050102010706020507" pitchFamily="18" charset="2"/>
            <a:buNone/>
          </a:pPr>
          <a:r>
            <a:rPr lang="en-US" sz="1100" kern="1200" dirty="0">
              <a:latin typeface="Times New Roman" panose="02020603050405020304" pitchFamily="18" charset="0"/>
              <a:cs typeface="Times New Roman" panose="02020603050405020304" pitchFamily="18" charset="0"/>
            </a:rPr>
            <a:t>Unique concept blending business and cultural immersion; strong alignment with Visit </a:t>
          </a:r>
          <a:r>
            <a:rPr lang="en-US" sz="1100" kern="1200" dirty="0" err="1">
              <a:latin typeface="Times New Roman" panose="02020603050405020304" pitchFamily="18" charset="0"/>
              <a:cs typeface="Times New Roman" panose="02020603050405020304" pitchFamily="18" charset="0"/>
            </a:rPr>
            <a:t>Wales’</a:t>
          </a:r>
          <a:r>
            <a:rPr lang="en-US" sz="1100" kern="1200" dirty="0">
              <a:latin typeface="Times New Roman" panose="02020603050405020304" pitchFamily="18" charset="0"/>
              <a:cs typeface="Times New Roman" panose="02020603050405020304" pitchFamily="18" charset="0"/>
            </a:rPr>
            <a:t> 2025 goals; scenic venue with infrastructure support.</a:t>
          </a:r>
          <a:endParaRPr lang="en-PK" sz="1100" kern="1200" dirty="0">
            <a:latin typeface="Times New Roman" panose="02020603050405020304" pitchFamily="18" charset="0"/>
            <a:cs typeface="Times New Roman" panose="02020603050405020304" pitchFamily="18" charset="0"/>
          </a:endParaRPr>
        </a:p>
      </dsp:txBody>
      <dsp:txXfrm>
        <a:off x="2941556" y="331706"/>
        <a:ext cx="1416466" cy="1416466"/>
      </dsp:txXfrm>
    </dsp:sp>
    <dsp:sp modelId="{36588607-2D15-4829-8C02-A8E21CBBAA1B}">
      <dsp:nvSpPr>
        <dsp:cNvPr id="0" name=""/>
        <dsp:cNvSpPr/>
      </dsp:nvSpPr>
      <dsp:spPr>
        <a:xfrm>
          <a:off x="4709350" y="255079"/>
          <a:ext cx="1569720" cy="156972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Font typeface="Symbol" panose="05050102010706020507" pitchFamily="18" charset="2"/>
            <a:buNone/>
          </a:pPr>
          <a:r>
            <a:rPr lang="en-US" sz="1100" b="1" kern="1200" dirty="0">
              <a:latin typeface="Times New Roman" panose="02020603050405020304" pitchFamily="18" charset="0"/>
              <a:cs typeface="Times New Roman" panose="02020603050405020304" pitchFamily="18" charset="0"/>
            </a:rPr>
            <a:t>Weaknesses</a:t>
          </a:r>
          <a:endParaRPr lang="en-PK" sz="1100" kern="1200" dirty="0">
            <a:latin typeface="Times New Roman" panose="02020603050405020304" pitchFamily="18" charset="0"/>
            <a:cs typeface="Times New Roman" panose="02020603050405020304" pitchFamily="18" charset="0"/>
          </a:endParaRPr>
        </a:p>
        <a:p>
          <a:pPr marL="0" lvl="0" indent="0" algn="ctr" defTabSz="488950">
            <a:lnSpc>
              <a:spcPct val="90000"/>
            </a:lnSpc>
            <a:spcBef>
              <a:spcPct val="0"/>
            </a:spcBef>
            <a:spcAft>
              <a:spcPct val="35000"/>
            </a:spcAft>
            <a:buFont typeface="Symbol" panose="05050102010706020507" pitchFamily="18" charset="2"/>
            <a:buNone/>
          </a:pPr>
          <a:r>
            <a:rPr lang="en-US" sz="1100" kern="1200" dirty="0">
              <a:latin typeface="Times New Roman" panose="02020603050405020304" pitchFamily="18" charset="0"/>
              <a:cs typeface="Times New Roman" panose="02020603050405020304" pitchFamily="18" charset="0"/>
            </a:rPr>
            <a:t>High dependency on weather, significant upfront investment, and risk of low ticket sales.</a:t>
          </a:r>
          <a:endParaRPr lang="en-PK" sz="1100" kern="1200" dirty="0">
            <a:latin typeface="Times New Roman" panose="02020603050405020304" pitchFamily="18" charset="0"/>
            <a:cs typeface="Times New Roman" panose="02020603050405020304" pitchFamily="18" charset="0"/>
          </a:endParaRPr>
        </a:p>
      </dsp:txBody>
      <dsp:txXfrm>
        <a:off x="4785977" y="331706"/>
        <a:ext cx="1416466" cy="1416466"/>
      </dsp:txXfrm>
    </dsp:sp>
    <dsp:sp modelId="{794DD979-89AF-47D8-84E4-47E2A11506FE}">
      <dsp:nvSpPr>
        <dsp:cNvPr id="0" name=""/>
        <dsp:cNvSpPr/>
      </dsp:nvSpPr>
      <dsp:spPr>
        <a:xfrm>
          <a:off x="2864929" y="2099500"/>
          <a:ext cx="1569720" cy="156972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Font typeface="Symbol" panose="05050102010706020507" pitchFamily="18" charset="2"/>
            <a:buNone/>
          </a:pPr>
          <a:r>
            <a:rPr lang="en-US" sz="1100" b="1" kern="1200" dirty="0">
              <a:latin typeface="Times New Roman" panose="02020603050405020304" pitchFamily="18" charset="0"/>
              <a:cs typeface="Times New Roman" panose="02020603050405020304" pitchFamily="18" charset="0"/>
            </a:rPr>
            <a:t>Opportunities</a:t>
          </a:r>
          <a:endParaRPr lang="en-PK" sz="1100" kern="1200" dirty="0">
            <a:latin typeface="Times New Roman" panose="02020603050405020304" pitchFamily="18" charset="0"/>
            <a:cs typeface="Times New Roman" panose="02020603050405020304" pitchFamily="18" charset="0"/>
          </a:endParaRPr>
        </a:p>
        <a:p>
          <a:pPr marL="0" lvl="0" indent="0" algn="ctr" defTabSz="488950">
            <a:lnSpc>
              <a:spcPct val="90000"/>
            </a:lnSpc>
            <a:spcBef>
              <a:spcPct val="0"/>
            </a:spcBef>
            <a:spcAft>
              <a:spcPct val="35000"/>
            </a:spcAft>
            <a:buFont typeface="Symbol" panose="05050102010706020507" pitchFamily="18" charset="2"/>
            <a:buNone/>
          </a:pPr>
          <a:r>
            <a:rPr lang="en-US" sz="1100" kern="1200" dirty="0">
              <a:latin typeface="Times New Roman" panose="02020603050405020304" pitchFamily="18" charset="0"/>
              <a:cs typeface="Times New Roman" panose="02020603050405020304" pitchFamily="18" charset="0"/>
            </a:rPr>
            <a:t>Increasing global demand for sustainable, immersive travel experiences; potential for global brand partnerships; local economic growth.</a:t>
          </a:r>
          <a:endParaRPr lang="en-PK" sz="1100" kern="1200" dirty="0">
            <a:latin typeface="Times New Roman" panose="02020603050405020304" pitchFamily="18" charset="0"/>
            <a:cs typeface="Times New Roman" panose="02020603050405020304" pitchFamily="18" charset="0"/>
          </a:endParaRPr>
        </a:p>
      </dsp:txBody>
      <dsp:txXfrm>
        <a:off x="2941556" y="2176127"/>
        <a:ext cx="1416466" cy="1416466"/>
      </dsp:txXfrm>
    </dsp:sp>
    <dsp:sp modelId="{84B67402-9CC5-42D5-9F36-D56761CD898E}">
      <dsp:nvSpPr>
        <dsp:cNvPr id="0" name=""/>
        <dsp:cNvSpPr/>
      </dsp:nvSpPr>
      <dsp:spPr>
        <a:xfrm>
          <a:off x="4709350" y="2099500"/>
          <a:ext cx="1569720" cy="156972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Font typeface="Symbol" panose="05050102010706020507" pitchFamily="18" charset="2"/>
            <a:buNone/>
          </a:pPr>
          <a:r>
            <a:rPr lang="en-US" sz="1100" b="1" kern="1200" dirty="0">
              <a:latin typeface="Times New Roman" panose="02020603050405020304" pitchFamily="18" charset="0"/>
              <a:cs typeface="Times New Roman" panose="02020603050405020304" pitchFamily="18" charset="0"/>
            </a:rPr>
            <a:t>Threats</a:t>
          </a:r>
          <a:endParaRPr lang="en-PK" sz="1100" kern="1200" dirty="0">
            <a:latin typeface="Times New Roman" panose="02020603050405020304" pitchFamily="18" charset="0"/>
            <a:cs typeface="Times New Roman" panose="02020603050405020304" pitchFamily="18" charset="0"/>
          </a:endParaRPr>
        </a:p>
        <a:p>
          <a:pPr marL="0" lvl="0" indent="0" algn="ctr" defTabSz="488950">
            <a:lnSpc>
              <a:spcPct val="90000"/>
            </a:lnSpc>
            <a:spcBef>
              <a:spcPct val="0"/>
            </a:spcBef>
            <a:spcAft>
              <a:spcPct val="35000"/>
            </a:spcAft>
            <a:buFont typeface="Symbol" panose="05050102010706020507" pitchFamily="18" charset="2"/>
            <a:buNone/>
          </a:pPr>
          <a:r>
            <a:rPr lang="en-US" sz="1100" kern="1200" dirty="0">
              <a:latin typeface="Times New Roman" panose="02020603050405020304" pitchFamily="18" charset="0"/>
              <a:cs typeface="Times New Roman" panose="02020603050405020304" pitchFamily="18" charset="0"/>
            </a:rPr>
            <a:t>Competition from other international events, unpredictable global economic conditions, and logistical challenges due to venue location.</a:t>
          </a:r>
          <a:endParaRPr lang="en-PK" sz="1100" kern="1200" dirty="0">
            <a:latin typeface="Times New Roman" panose="02020603050405020304" pitchFamily="18" charset="0"/>
            <a:cs typeface="Times New Roman" panose="02020603050405020304" pitchFamily="18" charset="0"/>
          </a:endParaRPr>
        </a:p>
      </dsp:txBody>
      <dsp:txXfrm>
        <a:off x="4785977" y="2176127"/>
        <a:ext cx="1416466" cy="141646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 name="Google Shape;140;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1" name="Google Shape;201;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Welcome Home: The Global Gathering at the Edge of the World is a three-day hybrid event. The event is based on a cultural festival as well as a professional MICE (Meetings, Incentives, Conferences and Exhibition) congress. It will be designed to align with Visit Wales Year of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Croeso</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2025 campaign. The event will celebrate the warmth and hospitality of the Welsh people. It represents the cultural identity of the nation with natural beauty and unique industries, with an international audience. The event will be hosted in the iconic Portmeirion Village. The event will blend business networking with a unique and immersive experience in Wales, “Sense of Place”. The event will provide a delegate and a unique experience to the guests. It is a professionally valuable event in which the hands-on workshops, keynote sessions, wellness activities and guided excursion will be included. The vision is to make an immersive, positive impact on Wales as a world-class MICE destination. It will spark the diverse group and help to foster collaboration. The event will also support the local economy and reinforce Wales as a global identity. </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 name="Google Shape;213;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“Welcome Home” directly supports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Visit </a:t>
            </a:r>
            <a:r>
              <a:rPr lang="en-US" sz="18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Wales’</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“Year of </a:t>
            </a:r>
            <a:r>
              <a:rPr lang="en-US" sz="18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Croeso</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2025”</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by amplifying the core message of a warm Welsh welcome and celebrating the nation’s culture, heritage, and natural landscapes. The event promotes the unique Welsh identity through immersive storytelling, local cuisine, language, and arts, resonating with the campaign’s focus on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Sense of Place.</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Strategically, it positions Wales as an inclusive and culturally rich destination for international business and leisure travelers (UK Parliament, 2025). Key objectives include: (1) increasing international awareness and media coverage of Wales as a MICE destination; (2) generating economic opportunities for local communities, suppliers, and creatives; (3) fostering global partnerships in tourism, culture, and events sectors; and (4) creating a sustainable, scalable event model that could be repeated annually. The event contributes to Visit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Wales’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goal of promoting authentic, high-quality experiences that reflect the country’s heritage and hospitality, making it a key promotional asset in 2025 and beyond.</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4" name="Google Shape;244;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l">
              <a:lnSpc>
                <a:spcPct val="150000"/>
              </a:lnSpc>
              <a:spcBef>
                <a:spcPts val="1200"/>
              </a:spcBef>
              <a:spcAft>
                <a:spcPts val="1200"/>
              </a:spcAft>
              <a:buNone/>
            </a:pPr>
            <a:r>
              <a:rPr lang="en-GB"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Target Audience</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1200"/>
              </a:spcBef>
              <a:spcAft>
                <a:spcPts val="12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event is aimed at international MICE professionals, cultural tourism stakeholders, and travel influencers seeking authentic, experience-driven destinations. Attendees are likely to include event planners, destination management companies (DMCS), and representatives from global tourism boards.</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50000"/>
              </a:lnSpc>
              <a:spcBef>
                <a:spcPts val="1200"/>
              </a:spcBef>
              <a:spcAft>
                <a:spcPts val="1200"/>
              </a:spcAft>
              <a:buNone/>
            </a:pPr>
            <a:r>
              <a:rPr lang="en-GB"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Demand</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50000"/>
              </a:lnSpc>
              <a:spcBef>
                <a:spcPts val="1200"/>
              </a:spcBef>
              <a:spcAft>
                <a:spcPts val="12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Post-pandemic trends show a growing appetite for meaningful travel experiences that combine business with culture and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wellbeing </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(Park, 2024)</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global MICE industry is expected to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grow by 6.5% annually, with demand shifting toward unique, sustainable destinations like Wales (Fortune Business Insight, 2025). </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(Cognitive Market Research, 2022)</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also highlights increasing interest in rural and cultural experiences.</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50000"/>
              </a:lnSpc>
              <a:spcBef>
                <a:spcPts val="1200"/>
              </a:spcBef>
              <a:spcAft>
                <a:spcPts val="1200"/>
              </a:spcAft>
              <a:buNone/>
            </a:pPr>
            <a:r>
              <a:rPr lang="en-GB"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Competition</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1200"/>
              </a:spcBef>
              <a:spcAft>
                <a:spcPts val="12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While events like the Edinburgh International Culture Summit and Galway International Arts Festival attract global attention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Edinburgh International Culture Summit, 2025)</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“Welcome Home” offers a distinctive blend of MICE networking and deep cultural immersion, set within a uniquely Welsh context. Its integration with Year of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Croeso</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provides a competitive advantage by aligning with national branding and government support.</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 name="Google Shape;226;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The event will be promoted through the </a:t>
            </a:r>
            <a:r>
              <a:rPr lang="en-GB" sz="1100" b="1" i="0" u="none" strike="noStrike" cap="none" dirty="0">
                <a:solidFill>
                  <a:srgbClr val="000000"/>
                </a:solidFill>
                <a:effectLst/>
                <a:latin typeface="Arial"/>
                <a:ea typeface="Arial"/>
                <a:cs typeface="Arial"/>
                <a:sym typeface="Arial"/>
              </a:rPr>
              <a:t>#</a:t>
            </a:r>
            <a:r>
              <a:rPr lang="en-GB" sz="1100" b="0" i="0" u="none" strike="noStrike" cap="none" dirty="0">
                <a:solidFill>
                  <a:srgbClr val="000000"/>
                </a:solidFill>
                <a:effectLst/>
                <a:latin typeface="Arial"/>
                <a:ea typeface="Arial"/>
                <a:cs typeface="Arial"/>
                <a:sym typeface="Arial"/>
              </a:rPr>
              <a:t>CroesoGlobal2025 digital campaign, designed to generate global awareness of the festival and its alignment with Visit Wales’ “Year of Croeso 2025.” The campaign will leverage a multi-channel marketing approach including social media platforms like Instagram, LinkedIn, Twitter, travel blogs, industry newsletters, and influencer partnerships (</a:t>
            </a:r>
            <a:r>
              <a:rPr lang="en-GB" sz="1100" b="0" i="0" u="none" strike="noStrike" cap="none" dirty="0" err="1">
                <a:solidFill>
                  <a:srgbClr val="000000"/>
                </a:solidFill>
                <a:effectLst/>
                <a:latin typeface="Arial"/>
                <a:ea typeface="Arial"/>
                <a:cs typeface="Arial"/>
                <a:sym typeface="Arial"/>
              </a:rPr>
              <a:t>Sakas</a:t>
            </a:r>
            <a:r>
              <a:rPr lang="en-GB" sz="1100" b="0" i="0" u="none" strike="noStrike" cap="none" dirty="0">
                <a:solidFill>
                  <a:srgbClr val="000000"/>
                </a:solidFill>
                <a:effectLst/>
                <a:latin typeface="Arial"/>
                <a:ea typeface="Arial"/>
                <a:cs typeface="Arial"/>
                <a:sym typeface="Arial"/>
              </a:rPr>
              <a:t> et al., 2022). Key visuals will highlight Welsh landscapes, cultural moments, and behind-the-scenes content from artisans and speakers to create anticipation and engagement.</a:t>
            </a:r>
          </a:p>
          <a:p>
            <a:r>
              <a:rPr lang="en-GB" sz="1100" b="0" i="0" u="none" strike="noStrike" cap="none" dirty="0">
                <a:solidFill>
                  <a:srgbClr val="000000"/>
                </a:solidFill>
                <a:effectLst/>
                <a:latin typeface="Arial"/>
                <a:ea typeface="Arial"/>
                <a:cs typeface="Arial"/>
                <a:sym typeface="Arial"/>
              </a:rPr>
              <a:t>Strategic partnerships formed with Visit Wales, Welsh Government Tourism Division, local councils, and international MICE platforms such as ICCA and Meetings &amp; Incentive Travel (</a:t>
            </a:r>
            <a:r>
              <a:rPr lang="en-GB" sz="1100" b="0" i="0" u="none" strike="noStrike" cap="none" dirty="0" err="1">
                <a:solidFill>
                  <a:srgbClr val="000000"/>
                </a:solidFill>
                <a:effectLst/>
                <a:latin typeface="Arial"/>
                <a:ea typeface="Arial"/>
                <a:cs typeface="Arial"/>
                <a:sym typeface="Arial"/>
              </a:rPr>
              <a:t>Christofle</a:t>
            </a:r>
            <a:r>
              <a:rPr lang="en-GB" sz="1100" b="0" i="0" u="none" strike="noStrike" cap="none" dirty="0">
                <a:solidFill>
                  <a:srgbClr val="000000"/>
                </a:solidFill>
                <a:effectLst/>
                <a:latin typeface="Arial"/>
                <a:ea typeface="Arial"/>
                <a:cs typeface="Arial"/>
                <a:sym typeface="Arial"/>
              </a:rPr>
              <a:t>, 2023). PR campaigns target UK and international media outlets, including Lonely Planet, National Geographic Traveller, and Eventbrite. Attendance incentives such as early bird discounts, hosted buyer programmes used to attract key delegates (</a:t>
            </a:r>
            <a:r>
              <a:rPr lang="en-GB" sz="1100" b="0" i="0" u="none" strike="noStrike" cap="none" dirty="0" err="1">
                <a:solidFill>
                  <a:srgbClr val="000000"/>
                </a:solidFill>
                <a:effectLst/>
                <a:latin typeface="Arial"/>
                <a:ea typeface="Arial"/>
                <a:cs typeface="Arial"/>
                <a:sym typeface="Arial"/>
              </a:rPr>
              <a:t>Cassar</a:t>
            </a:r>
            <a:r>
              <a:rPr lang="en-GB" sz="1100" b="0" i="0" u="none" strike="noStrike" cap="none" dirty="0">
                <a:solidFill>
                  <a:srgbClr val="000000"/>
                </a:solidFill>
                <a:effectLst/>
                <a:latin typeface="Arial"/>
                <a:ea typeface="Arial"/>
                <a:cs typeface="Arial"/>
                <a:sym typeface="Arial"/>
              </a:rPr>
              <a:t>, Whitfield and Chapman, 2020). The campaign aims to build visibility, boost ticket sales, and position Wales as a premier destination for cultural MICE events.</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Portmeirion Village, located in Gwynedd, North Wales, offers a uniquely picturesque and self-contained setting ideal for a cultural MICE event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Portmeirion, 2025)</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Its Italianate architecture, coastal views, and heritage status align perfectly with the Year of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Croeso</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theme by offering a visually striking and emotionally resonant “Sense of Place”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Portmeirion Wales (2025).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 a privately owned site with previous experience hosting arts and music festivals such as Festival No.6, Portmeirion provides proven infrastructure for both indoor and outdoor programs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Portmeirion co, 2025).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venue includes conference facilities at Castell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Deudraeth</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the Portmeirion Hotel, with breakout rooms, catering spaces, and ample outdoor grounds for experiential and wellness sessions. Accommodation for delegates is available on-site and nearby, easing travel logistics. The location is accessible via road and rail, with shuttle transfers planned from Bangor Station and Manchester Airport. Portmeirion’s exclusivity ensures security, seamless logistics, and brand alignment, all essential for delivering a high-quality, immersive delegate experience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Portmeirion Group Plc, 2025)</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PK" dirty="0"/>
          </a:p>
        </p:txBody>
      </p:sp>
    </p:spTree>
    <p:extLst>
      <p:ext uri="{BB962C8B-B14F-4D97-AF65-F5344CB8AC3E}">
        <p14:creationId xmlns:p14="http://schemas.microsoft.com/office/powerpoint/2010/main" val="22941091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l">
              <a:lnSpc>
                <a:spcPct val="150000"/>
              </a:lnSpc>
              <a:spcBef>
                <a:spcPts val="1200"/>
              </a:spcBef>
              <a:spcAft>
                <a:spcPts val="1200"/>
              </a:spcAft>
              <a:buNone/>
            </a:pPr>
            <a:r>
              <a:rPr lang="en-GB"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Staffing</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Bef>
                <a:spcPts val="1200"/>
              </a:spcBef>
              <a:buFont typeface="Times New Roman" panose="02020603050405020304" pitchFamily="18" charset="0"/>
              <a:buChar char="•"/>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30 core staff, including which event manager, hospitality team, AV Technicians, Interpreters, Guides, and Security. </a:t>
            </a:r>
            <a:endParaRPr lang="en-PK"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lnSpc>
                <a:spcPct val="150000"/>
              </a:lnSpc>
              <a:spcAft>
                <a:spcPts val="1200"/>
              </a:spcAft>
              <a:buFont typeface="Times New Roman" panose="02020603050405020304" pitchFamily="18" charset="0"/>
              <a:buChar char="•"/>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20+ trained volunteers from local colleges.</a:t>
            </a:r>
            <a:endParaRPr lang="en-PK"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1200"/>
              </a:spcBef>
              <a:spcAft>
                <a:spcPts val="1200"/>
              </a:spcAft>
              <a:buNone/>
            </a:pPr>
            <a:r>
              <a:rPr lang="en-GB"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Facilities</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Bef>
                <a:spcPts val="1200"/>
              </a:spcBef>
              <a:buFont typeface="Times New Roman" panose="02020603050405020304" pitchFamily="18" charset="0"/>
              <a:buChar char="•"/>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Conference halls, lounges, outdoor pavilions, info desks, signage.</a:t>
            </a:r>
            <a:endParaRPr lang="en-PK"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lnSpc>
                <a:spcPct val="150000"/>
              </a:lnSpc>
              <a:spcAft>
                <a:spcPts val="1200"/>
              </a:spcAft>
              <a:buFont typeface="Times New Roman" panose="02020603050405020304" pitchFamily="18" charset="0"/>
              <a:buChar char="•"/>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Medical tent, Wi-Fi hubs, accessibility ramps, green room for speakers.</a:t>
            </a:r>
            <a:endParaRPr lang="en-PK"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1200"/>
              </a:spcBef>
              <a:spcAft>
                <a:spcPts val="1200"/>
              </a:spcAft>
              <a:buNone/>
            </a:pPr>
            <a:r>
              <a:rPr lang="en-GB"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Transport</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Bef>
                <a:spcPts val="1200"/>
              </a:spcBef>
              <a:buFont typeface="Symbol" panose="05050102010706020507" pitchFamily="18" charset="2"/>
              <a:buChar char=""/>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Shuttle buses from Bangor and Manchester Airport. </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1200"/>
              </a:spcAft>
              <a:buFont typeface="Symbol" panose="05050102010706020507" pitchFamily="18" charset="2"/>
              <a:buChar char=""/>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On-site electric buggies &amp; parking for coaches/cars.</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1200"/>
              </a:spcBef>
              <a:spcAft>
                <a:spcPts val="1200"/>
              </a:spcAft>
              <a:buNone/>
            </a:pPr>
            <a:r>
              <a:rPr lang="en-GB"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Catering</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Bef>
                <a:spcPts val="1200"/>
              </a:spcBef>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Local suppliers like Blas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ar</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Fwyd</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1200"/>
              </a:spcAft>
              <a:buFont typeface="Symbol" panose="05050102010706020507" pitchFamily="18" charset="2"/>
              <a:buChar char=""/>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1200"/>
              </a:spcBef>
              <a:spcAft>
                <a:spcPts val="1200"/>
              </a:spcAft>
              <a:buNone/>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1200"/>
              </a:spcBef>
              <a:spcAft>
                <a:spcPts val="1200"/>
              </a:spcAft>
              <a:buNone/>
            </a:pPr>
            <a:r>
              <a:rPr lang="en-GB"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Bef>
                <a:spcPts val="1200"/>
              </a:spcBef>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Menus with vegan, halal, GF options.</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12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Mix of plated dinners, food stalls, and tasting zones</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PK" dirty="0"/>
          </a:p>
        </p:txBody>
      </p:sp>
    </p:spTree>
    <p:extLst>
      <p:ext uri="{BB962C8B-B14F-4D97-AF65-F5344CB8AC3E}">
        <p14:creationId xmlns:p14="http://schemas.microsoft.com/office/powerpoint/2010/main" val="235837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1"/>
        <p:cNvGrpSpPr/>
        <p:nvPr/>
      </p:nvGrpSpPr>
      <p:grpSpPr>
        <a:xfrm>
          <a:off x="0" y="0"/>
          <a:ext cx="0" cy="0"/>
          <a:chOff x="0" y="0"/>
          <a:chExt cx="0" cy="0"/>
        </a:xfrm>
      </p:grpSpPr>
      <p:sp>
        <p:nvSpPr>
          <p:cNvPr id="392" name="Google Shape;392;g54dda1946d_4_27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3" name="Google Shape;393;g54dda1946d_4_27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spcAft>
                <a:spcPts val="12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Sustainability &amp; Local Integration</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1200"/>
              </a:spcBef>
              <a:spcAft>
                <a:spcPts val="12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event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prioritises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environmental responsibility and community engagement. All food and materials will be locally sourced, supporting Welsh farmers, artisans, and small businesses. Transport will include shuttle buses and electric on-site vehicles to reduce carbon emissions. Event materials will be recyclable or biodegradable. A dedicated Corporate Social Responsibility (CSR) strategy includes partnerships with local schools for cultural performances, and a percentage of ticket sales will support regional conservation projects (Tortora, 2019). The event aligns with Visit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Wales’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(Day, 2021),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promoting economic benefits for local communities while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minimising</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environmental impact and celebrating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Wales’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cultural identity.</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0"/>
        <p:cNvGrpSpPr/>
        <p:nvPr/>
      </p:nvGrpSpPr>
      <p:grpSpPr>
        <a:xfrm>
          <a:off x="0" y="0"/>
          <a:ext cx="0" cy="0"/>
          <a:chOff x="0" y="0"/>
          <a:chExt cx="0" cy="0"/>
        </a:xfrm>
      </p:grpSpPr>
      <p:sp>
        <p:nvSpPr>
          <p:cNvPr id="451" name="Google Shape;451;g1869b490b2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2" name="Google Shape;452;g1869b490b2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l">
              <a:lnSpc>
                <a:spcPct val="150000"/>
              </a:lnSpc>
              <a:spcBef>
                <a:spcPts val="1200"/>
              </a:spcBef>
              <a:spcAft>
                <a:spcPts val="1200"/>
              </a:spcAft>
              <a:buNone/>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Strengths</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Bef>
                <a:spcPts val="1200"/>
              </a:spcBef>
              <a:spcAft>
                <a:spcPts val="12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Unique concept blending business and cultural immersion; strong alignment with Visit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Wales’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2025 goals; scenic venue with infrastructure support.</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50000"/>
              </a:lnSpc>
              <a:spcBef>
                <a:spcPts val="1200"/>
              </a:spcBef>
              <a:spcAft>
                <a:spcPts val="1200"/>
              </a:spcAft>
              <a:buNone/>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Weaknesses</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Bef>
                <a:spcPts val="1200"/>
              </a:spcBef>
              <a:spcAft>
                <a:spcPts val="12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High dependency on weather, significant upfront investment, and risk of low ticket sales.</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50000"/>
              </a:lnSpc>
              <a:spcBef>
                <a:spcPts val="1200"/>
              </a:spcBef>
              <a:spcAft>
                <a:spcPts val="1200"/>
              </a:spcAft>
              <a:buNone/>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Opportunities</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Bef>
                <a:spcPts val="1200"/>
              </a:spcBef>
              <a:spcAft>
                <a:spcPts val="12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Increasing global demand for sustainable, immersive travel experiences; potential for global brand partnerships; local economic growth.</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50000"/>
              </a:lnSpc>
              <a:spcBef>
                <a:spcPts val="1200"/>
              </a:spcBef>
              <a:spcAft>
                <a:spcPts val="1200"/>
              </a:spcAft>
              <a:buNone/>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Threats</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Bef>
                <a:spcPts val="1200"/>
              </a:spcBef>
              <a:spcAft>
                <a:spcPts val="12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Competition from other international events, unpredictable global economic conditions, and logistical challenges due to venue location.</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07000"/>
              </a:lnSpc>
              <a:spcBef>
                <a:spcPts val="1200"/>
              </a:spcBef>
              <a:spcAft>
                <a:spcPts val="800"/>
              </a:spcAft>
            </a:pPr>
            <a:br>
              <a:rPr lang="en-GB" sz="1800" dirty="0">
                <a:solidFill>
                  <a:srgbClr val="000000"/>
                </a:solidFill>
                <a:effectLst/>
                <a:latin typeface="Times New Roman" panose="02020603050405020304" pitchFamily="18" charset="0"/>
                <a:ea typeface="Times New Roman" panose="02020603050405020304" pitchFamily="18" charset="0"/>
              </a:rPr>
            </a:b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158750" indent="0">
              <a:buNone/>
            </a:pPr>
            <a:endParaRPr lang="en-PK" dirty="0"/>
          </a:p>
        </p:txBody>
      </p:sp>
    </p:spTree>
    <p:extLst>
      <p:ext uri="{BB962C8B-B14F-4D97-AF65-F5344CB8AC3E}">
        <p14:creationId xmlns:p14="http://schemas.microsoft.com/office/powerpoint/2010/main" val="12714734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lt1"/>
        </a:solidFill>
        <a:effectLst/>
      </p:bgPr>
    </p:bg>
    <p:spTree>
      <p:nvGrpSpPr>
        <p:cNvPr id="1" name="Shape 8"/>
        <p:cNvGrpSpPr/>
        <p:nvPr/>
      </p:nvGrpSpPr>
      <p:grpSpPr>
        <a:xfrm>
          <a:off x="0" y="0"/>
          <a:ext cx="0" cy="0"/>
          <a:chOff x="0" y="0"/>
          <a:chExt cx="0" cy="0"/>
        </a:xfrm>
      </p:grpSpPr>
      <p:pic>
        <p:nvPicPr>
          <p:cNvPr id="9" name="Google Shape;9;p2"/>
          <p:cNvPicPr preferRelativeResize="0"/>
          <p:nvPr/>
        </p:nvPicPr>
        <p:blipFill rotWithShape="1">
          <a:blip r:embed="rId2">
            <a:alphaModFix amt="75000"/>
          </a:blip>
          <a:srcRect t="7798" b="7806"/>
          <a:stretch/>
        </p:blipFill>
        <p:spPr>
          <a:xfrm>
            <a:off x="0" y="0"/>
            <a:ext cx="9144003" cy="5143501"/>
          </a:xfrm>
          <a:prstGeom prst="rect">
            <a:avLst/>
          </a:prstGeom>
          <a:noFill/>
          <a:ln>
            <a:noFill/>
          </a:ln>
        </p:spPr>
      </p:pic>
      <p:sp>
        <p:nvSpPr>
          <p:cNvPr id="10" name="Google Shape;10;p2"/>
          <p:cNvSpPr txBox="1">
            <a:spLocks noGrp="1"/>
          </p:cNvSpPr>
          <p:nvPr>
            <p:ph type="ctrTitle"/>
          </p:nvPr>
        </p:nvSpPr>
        <p:spPr>
          <a:xfrm>
            <a:off x="713225" y="1060375"/>
            <a:ext cx="4634100" cy="2598000"/>
          </a:xfrm>
          <a:prstGeom prst="rect">
            <a:avLst/>
          </a:prstGeom>
          <a:noFill/>
        </p:spPr>
        <p:txBody>
          <a:bodyPr spcFirstLastPara="1" wrap="square" lIns="91425" tIns="91425" rIns="91425" bIns="91425" anchor="b" anchorCtr="0">
            <a:noAutofit/>
          </a:bodyPr>
          <a:lstStyle>
            <a:lvl1pPr lvl="0">
              <a:lnSpc>
                <a:spcPct val="65000"/>
              </a:lnSpc>
              <a:spcBef>
                <a:spcPts val="1000"/>
              </a:spcBef>
              <a:spcAft>
                <a:spcPts val="0"/>
              </a:spcAft>
              <a:buClr>
                <a:srgbClr val="191919"/>
              </a:buClr>
              <a:buSzPts val="10000"/>
              <a:buNone/>
              <a:defRPr sz="10000"/>
            </a:lvl1pPr>
            <a:lvl2pPr lvl="1">
              <a:spcBef>
                <a:spcPts val="0"/>
              </a:spcBef>
              <a:spcAft>
                <a:spcPts val="0"/>
              </a:spcAft>
              <a:buClr>
                <a:srgbClr val="191919"/>
              </a:buClr>
              <a:buSzPts val="7000"/>
              <a:buNone/>
              <a:defRPr sz="7000">
                <a:solidFill>
                  <a:srgbClr val="191919"/>
                </a:solidFill>
              </a:defRPr>
            </a:lvl2pPr>
            <a:lvl3pPr lvl="2">
              <a:spcBef>
                <a:spcPts val="0"/>
              </a:spcBef>
              <a:spcAft>
                <a:spcPts val="0"/>
              </a:spcAft>
              <a:buClr>
                <a:srgbClr val="191919"/>
              </a:buClr>
              <a:buSzPts val="7000"/>
              <a:buNone/>
              <a:defRPr sz="7000">
                <a:solidFill>
                  <a:srgbClr val="191919"/>
                </a:solidFill>
              </a:defRPr>
            </a:lvl3pPr>
            <a:lvl4pPr lvl="3">
              <a:spcBef>
                <a:spcPts val="0"/>
              </a:spcBef>
              <a:spcAft>
                <a:spcPts val="0"/>
              </a:spcAft>
              <a:buClr>
                <a:srgbClr val="191919"/>
              </a:buClr>
              <a:buSzPts val="7000"/>
              <a:buNone/>
              <a:defRPr sz="7000">
                <a:solidFill>
                  <a:srgbClr val="191919"/>
                </a:solidFill>
              </a:defRPr>
            </a:lvl4pPr>
            <a:lvl5pPr lvl="4">
              <a:spcBef>
                <a:spcPts val="0"/>
              </a:spcBef>
              <a:spcAft>
                <a:spcPts val="0"/>
              </a:spcAft>
              <a:buClr>
                <a:srgbClr val="191919"/>
              </a:buClr>
              <a:buSzPts val="7000"/>
              <a:buNone/>
              <a:defRPr sz="7000">
                <a:solidFill>
                  <a:srgbClr val="191919"/>
                </a:solidFill>
              </a:defRPr>
            </a:lvl5pPr>
            <a:lvl6pPr lvl="5">
              <a:spcBef>
                <a:spcPts val="0"/>
              </a:spcBef>
              <a:spcAft>
                <a:spcPts val="0"/>
              </a:spcAft>
              <a:buClr>
                <a:srgbClr val="191919"/>
              </a:buClr>
              <a:buSzPts val="7000"/>
              <a:buNone/>
              <a:defRPr sz="7000">
                <a:solidFill>
                  <a:srgbClr val="191919"/>
                </a:solidFill>
              </a:defRPr>
            </a:lvl6pPr>
            <a:lvl7pPr lvl="6">
              <a:spcBef>
                <a:spcPts val="0"/>
              </a:spcBef>
              <a:spcAft>
                <a:spcPts val="0"/>
              </a:spcAft>
              <a:buClr>
                <a:srgbClr val="191919"/>
              </a:buClr>
              <a:buSzPts val="7000"/>
              <a:buNone/>
              <a:defRPr sz="7000">
                <a:solidFill>
                  <a:srgbClr val="191919"/>
                </a:solidFill>
              </a:defRPr>
            </a:lvl7pPr>
            <a:lvl8pPr lvl="7">
              <a:spcBef>
                <a:spcPts val="0"/>
              </a:spcBef>
              <a:spcAft>
                <a:spcPts val="0"/>
              </a:spcAft>
              <a:buClr>
                <a:srgbClr val="191919"/>
              </a:buClr>
              <a:buSzPts val="7000"/>
              <a:buNone/>
              <a:defRPr sz="7000">
                <a:solidFill>
                  <a:srgbClr val="191919"/>
                </a:solidFill>
              </a:defRPr>
            </a:lvl8pPr>
            <a:lvl9pPr lvl="8">
              <a:spcBef>
                <a:spcPts val="0"/>
              </a:spcBef>
              <a:spcAft>
                <a:spcPts val="0"/>
              </a:spcAft>
              <a:buClr>
                <a:srgbClr val="191919"/>
              </a:buClr>
              <a:buSzPts val="7000"/>
              <a:buNone/>
              <a:defRPr sz="7000">
                <a:solidFill>
                  <a:srgbClr val="191919"/>
                </a:solidFill>
              </a:defRPr>
            </a:lvl9pPr>
          </a:lstStyle>
          <a:p>
            <a:endParaRPr/>
          </a:p>
        </p:txBody>
      </p:sp>
      <p:sp>
        <p:nvSpPr>
          <p:cNvPr id="11" name="Google Shape;11;p2"/>
          <p:cNvSpPr txBox="1">
            <a:spLocks noGrp="1"/>
          </p:cNvSpPr>
          <p:nvPr>
            <p:ph type="subTitle" idx="1"/>
          </p:nvPr>
        </p:nvSpPr>
        <p:spPr>
          <a:xfrm>
            <a:off x="713225" y="3685000"/>
            <a:ext cx="4634100" cy="313500"/>
          </a:xfrm>
          <a:prstGeom prst="rect">
            <a:avLst/>
          </a:prstGeom>
          <a:noFill/>
        </p:spPr>
        <p:txBody>
          <a:bodyPr spcFirstLastPara="1" wrap="square" lIns="91425" tIns="91425" rIns="91425" bIns="91425" anchor="t" anchorCtr="0">
            <a:noAutofit/>
          </a:bodyPr>
          <a:lstStyle>
            <a:lvl1pPr lvl="0">
              <a:lnSpc>
                <a:spcPct val="100000"/>
              </a:lnSpc>
              <a:spcBef>
                <a:spcPts val="0"/>
              </a:spcBef>
              <a:spcAft>
                <a:spcPts val="0"/>
              </a:spcAft>
              <a:buClr>
                <a:schemeClr val="lt2"/>
              </a:buClr>
              <a:buSzPts val="1600"/>
              <a:buNone/>
              <a:defRPr sz="1600">
                <a:solidFill>
                  <a:schemeClr val="lt2"/>
                </a:solidFill>
              </a:defRPr>
            </a:lvl1pPr>
            <a:lvl2pPr lvl="1">
              <a:lnSpc>
                <a:spcPct val="100000"/>
              </a:lnSpc>
              <a:spcBef>
                <a:spcPts val="0"/>
              </a:spcBef>
              <a:spcAft>
                <a:spcPts val="0"/>
              </a:spcAft>
              <a:buClr>
                <a:schemeClr val="lt2"/>
              </a:buClr>
              <a:buSzPts val="1600"/>
              <a:buNone/>
              <a:defRPr sz="1600">
                <a:solidFill>
                  <a:schemeClr val="lt2"/>
                </a:solidFill>
              </a:defRPr>
            </a:lvl2pPr>
            <a:lvl3pPr lvl="2">
              <a:lnSpc>
                <a:spcPct val="100000"/>
              </a:lnSpc>
              <a:spcBef>
                <a:spcPts val="0"/>
              </a:spcBef>
              <a:spcAft>
                <a:spcPts val="0"/>
              </a:spcAft>
              <a:buClr>
                <a:schemeClr val="lt2"/>
              </a:buClr>
              <a:buSzPts val="1600"/>
              <a:buNone/>
              <a:defRPr sz="1600">
                <a:solidFill>
                  <a:schemeClr val="lt2"/>
                </a:solidFill>
              </a:defRPr>
            </a:lvl3pPr>
            <a:lvl4pPr lvl="3">
              <a:lnSpc>
                <a:spcPct val="100000"/>
              </a:lnSpc>
              <a:spcBef>
                <a:spcPts val="0"/>
              </a:spcBef>
              <a:spcAft>
                <a:spcPts val="0"/>
              </a:spcAft>
              <a:buClr>
                <a:schemeClr val="lt2"/>
              </a:buClr>
              <a:buSzPts val="1600"/>
              <a:buNone/>
              <a:defRPr sz="1600">
                <a:solidFill>
                  <a:schemeClr val="lt2"/>
                </a:solidFill>
              </a:defRPr>
            </a:lvl4pPr>
            <a:lvl5pPr lvl="4">
              <a:lnSpc>
                <a:spcPct val="100000"/>
              </a:lnSpc>
              <a:spcBef>
                <a:spcPts val="0"/>
              </a:spcBef>
              <a:spcAft>
                <a:spcPts val="0"/>
              </a:spcAft>
              <a:buClr>
                <a:schemeClr val="lt2"/>
              </a:buClr>
              <a:buSzPts val="1600"/>
              <a:buNone/>
              <a:defRPr sz="1600">
                <a:solidFill>
                  <a:schemeClr val="lt2"/>
                </a:solidFill>
              </a:defRPr>
            </a:lvl5pPr>
            <a:lvl6pPr lvl="5">
              <a:lnSpc>
                <a:spcPct val="100000"/>
              </a:lnSpc>
              <a:spcBef>
                <a:spcPts val="0"/>
              </a:spcBef>
              <a:spcAft>
                <a:spcPts val="0"/>
              </a:spcAft>
              <a:buClr>
                <a:schemeClr val="lt2"/>
              </a:buClr>
              <a:buSzPts val="1600"/>
              <a:buNone/>
              <a:defRPr sz="1600">
                <a:solidFill>
                  <a:schemeClr val="lt2"/>
                </a:solidFill>
              </a:defRPr>
            </a:lvl6pPr>
            <a:lvl7pPr lvl="6">
              <a:lnSpc>
                <a:spcPct val="100000"/>
              </a:lnSpc>
              <a:spcBef>
                <a:spcPts val="0"/>
              </a:spcBef>
              <a:spcAft>
                <a:spcPts val="0"/>
              </a:spcAft>
              <a:buClr>
                <a:schemeClr val="lt2"/>
              </a:buClr>
              <a:buSzPts val="1600"/>
              <a:buNone/>
              <a:defRPr sz="1600">
                <a:solidFill>
                  <a:schemeClr val="lt2"/>
                </a:solidFill>
              </a:defRPr>
            </a:lvl7pPr>
            <a:lvl8pPr lvl="7">
              <a:lnSpc>
                <a:spcPct val="100000"/>
              </a:lnSpc>
              <a:spcBef>
                <a:spcPts val="0"/>
              </a:spcBef>
              <a:spcAft>
                <a:spcPts val="0"/>
              </a:spcAft>
              <a:buClr>
                <a:schemeClr val="lt2"/>
              </a:buClr>
              <a:buSzPts val="1600"/>
              <a:buNone/>
              <a:defRPr sz="1600">
                <a:solidFill>
                  <a:schemeClr val="lt2"/>
                </a:solidFill>
              </a:defRPr>
            </a:lvl8pPr>
            <a:lvl9pPr lvl="8">
              <a:lnSpc>
                <a:spcPct val="100000"/>
              </a:lnSpc>
              <a:spcBef>
                <a:spcPts val="0"/>
              </a:spcBef>
              <a:spcAft>
                <a:spcPts val="0"/>
              </a:spcAft>
              <a:buClr>
                <a:schemeClr val="lt2"/>
              </a:buClr>
              <a:buSzPts val="1600"/>
              <a:buNone/>
              <a:defRPr sz="1600">
                <a:solidFill>
                  <a:schemeClr val="lt2"/>
                </a:solidFill>
              </a:defRPr>
            </a:lvl9pPr>
          </a:lstStyle>
          <a:p>
            <a:endParaRPr/>
          </a:p>
        </p:txBody>
      </p:sp>
      <p:sp>
        <p:nvSpPr>
          <p:cNvPr id="12" name="Google Shape;12;p2"/>
          <p:cNvSpPr>
            <a:spLocks noGrp="1"/>
          </p:cNvSpPr>
          <p:nvPr>
            <p:ph type="pic" idx="2"/>
          </p:nvPr>
        </p:nvSpPr>
        <p:spPr>
          <a:xfrm flipH="1">
            <a:off x="6497399" y="539500"/>
            <a:ext cx="2646600" cy="4064400"/>
          </a:xfrm>
          <a:prstGeom prst="rect">
            <a:avLst/>
          </a:prstGeom>
          <a:noFill/>
          <a:ln w="9525" cap="flat" cmpd="sng">
            <a:solidFill>
              <a:schemeClr val="dk2"/>
            </a:solidFill>
            <a:prstDash val="solid"/>
            <a:round/>
            <a:headEnd type="none" w="sm" len="sm"/>
            <a:tailEnd type="none" w="sm" len="sm"/>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a:spLocks noGrp="1"/>
          </p:cNvSpPr>
          <p:nvPr>
            <p:ph type="pic" idx="2"/>
          </p:nvPr>
        </p:nvSpPr>
        <p:spPr>
          <a:xfrm>
            <a:off x="0" y="0"/>
            <a:ext cx="9184200" cy="5175600"/>
          </a:xfrm>
          <a:prstGeom prst="rect">
            <a:avLst/>
          </a:prstGeom>
          <a:noFill/>
          <a:ln>
            <a:noFill/>
          </a:ln>
        </p:spPr>
      </p:sp>
      <p:sp>
        <p:nvSpPr>
          <p:cNvPr id="15" name="Google Shape;15;p3"/>
          <p:cNvSpPr txBox="1">
            <a:spLocks noGrp="1"/>
          </p:cNvSpPr>
          <p:nvPr>
            <p:ph type="title"/>
          </p:nvPr>
        </p:nvSpPr>
        <p:spPr>
          <a:xfrm>
            <a:off x="713225" y="2425950"/>
            <a:ext cx="2983200" cy="1270800"/>
          </a:xfrm>
          <a:prstGeom prst="rect">
            <a:avLst/>
          </a:prstGeom>
        </p:spPr>
        <p:txBody>
          <a:bodyPr spcFirstLastPara="1" wrap="square" lIns="91425" tIns="91425" rIns="91425" bIns="91425" anchor="t" anchorCtr="0">
            <a:noAutofit/>
          </a:bodyPr>
          <a:lstStyle>
            <a:lvl1pPr lvl="0" algn="ctr">
              <a:lnSpc>
                <a:spcPct val="90000"/>
              </a:lnSpc>
              <a:spcBef>
                <a:spcPts val="0"/>
              </a:spcBef>
              <a:spcAft>
                <a:spcPts val="0"/>
              </a:spcAft>
              <a:buClr>
                <a:schemeClr val="lt2"/>
              </a:buClr>
              <a:buSzPts val="4000"/>
              <a:buNone/>
              <a:defRPr sz="4000">
                <a:solidFill>
                  <a:schemeClr val="lt2"/>
                </a:solidFill>
              </a:defRPr>
            </a:lvl1pPr>
            <a:lvl2pPr lvl="1" algn="ctr">
              <a:lnSpc>
                <a:spcPct val="90000"/>
              </a:lnSpc>
              <a:spcBef>
                <a:spcPts val="0"/>
              </a:spcBef>
              <a:spcAft>
                <a:spcPts val="0"/>
              </a:spcAft>
              <a:buClr>
                <a:schemeClr val="lt1"/>
              </a:buClr>
              <a:buSzPts val="5000"/>
              <a:buNone/>
              <a:defRPr sz="5000">
                <a:solidFill>
                  <a:schemeClr val="lt1"/>
                </a:solidFill>
              </a:defRPr>
            </a:lvl2pPr>
            <a:lvl3pPr lvl="2" algn="ctr">
              <a:lnSpc>
                <a:spcPct val="90000"/>
              </a:lnSpc>
              <a:spcBef>
                <a:spcPts val="0"/>
              </a:spcBef>
              <a:spcAft>
                <a:spcPts val="0"/>
              </a:spcAft>
              <a:buClr>
                <a:schemeClr val="lt1"/>
              </a:buClr>
              <a:buSzPts val="5000"/>
              <a:buNone/>
              <a:defRPr sz="5000">
                <a:solidFill>
                  <a:schemeClr val="lt1"/>
                </a:solidFill>
              </a:defRPr>
            </a:lvl3pPr>
            <a:lvl4pPr lvl="3" algn="ctr">
              <a:lnSpc>
                <a:spcPct val="90000"/>
              </a:lnSpc>
              <a:spcBef>
                <a:spcPts val="0"/>
              </a:spcBef>
              <a:spcAft>
                <a:spcPts val="0"/>
              </a:spcAft>
              <a:buClr>
                <a:schemeClr val="lt1"/>
              </a:buClr>
              <a:buSzPts val="5000"/>
              <a:buNone/>
              <a:defRPr sz="5000">
                <a:solidFill>
                  <a:schemeClr val="lt1"/>
                </a:solidFill>
              </a:defRPr>
            </a:lvl4pPr>
            <a:lvl5pPr lvl="4" algn="ctr">
              <a:lnSpc>
                <a:spcPct val="90000"/>
              </a:lnSpc>
              <a:spcBef>
                <a:spcPts val="0"/>
              </a:spcBef>
              <a:spcAft>
                <a:spcPts val="0"/>
              </a:spcAft>
              <a:buClr>
                <a:schemeClr val="lt1"/>
              </a:buClr>
              <a:buSzPts val="5000"/>
              <a:buNone/>
              <a:defRPr sz="5000">
                <a:solidFill>
                  <a:schemeClr val="lt1"/>
                </a:solidFill>
              </a:defRPr>
            </a:lvl5pPr>
            <a:lvl6pPr lvl="5" algn="ctr">
              <a:lnSpc>
                <a:spcPct val="90000"/>
              </a:lnSpc>
              <a:spcBef>
                <a:spcPts val="0"/>
              </a:spcBef>
              <a:spcAft>
                <a:spcPts val="0"/>
              </a:spcAft>
              <a:buClr>
                <a:schemeClr val="lt1"/>
              </a:buClr>
              <a:buSzPts val="5000"/>
              <a:buNone/>
              <a:defRPr sz="5000">
                <a:solidFill>
                  <a:schemeClr val="lt1"/>
                </a:solidFill>
              </a:defRPr>
            </a:lvl6pPr>
            <a:lvl7pPr lvl="6" algn="ctr">
              <a:lnSpc>
                <a:spcPct val="90000"/>
              </a:lnSpc>
              <a:spcBef>
                <a:spcPts val="0"/>
              </a:spcBef>
              <a:spcAft>
                <a:spcPts val="0"/>
              </a:spcAft>
              <a:buClr>
                <a:schemeClr val="lt1"/>
              </a:buClr>
              <a:buSzPts val="5000"/>
              <a:buNone/>
              <a:defRPr sz="5000">
                <a:solidFill>
                  <a:schemeClr val="lt1"/>
                </a:solidFill>
              </a:defRPr>
            </a:lvl7pPr>
            <a:lvl8pPr lvl="7" algn="ctr">
              <a:lnSpc>
                <a:spcPct val="90000"/>
              </a:lnSpc>
              <a:spcBef>
                <a:spcPts val="0"/>
              </a:spcBef>
              <a:spcAft>
                <a:spcPts val="0"/>
              </a:spcAft>
              <a:buClr>
                <a:schemeClr val="lt1"/>
              </a:buClr>
              <a:buSzPts val="5000"/>
              <a:buNone/>
              <a:defRPr sz="5000">
                <a:solidFill>
                  <a:schemeClr val="lt1"/>
                </a:solidFill>
              </a:defRPr>
            </a:lvl8pPr>
            <a:lvl9pPr lvl="8" algn="ctr">
              <a:lnSpc>
                <a:spcPct val="90000"/>
              </a:lnSpc>
              <a:spcBef>
                <a:spcPts val="0"/>
              </a:spcBef>
              <a:spcAft>
                <a:spcPts val="0"/>
              </a:spcAft>
              <a:buClr>
                <a:schemeClr val="lt1"/>
              </a:buClr>
              <a:buSzPts val="5000"/>
              <a:buNone/>
              <a:defRPr sz="5000">
                <a:solidFill>
                  <a:schemeClr val="lt1"/>
                </a:solidFill>
              </a:defRPr>
            </a:lvl9pPr>
          </a:lstStyle>
          <a:p>
            <a:endParaRPr/>
          </a:p>
        </p:txBody>
      </p:sp>
      <p:sp>
        <p:nvSpPr>
          <p:cNvPr id="16" name="Google Shape;16;p3"/>
          <p:cNvSpPr txBox="1">
            <a:spLocks noGrp="1"/>
          </p:cNvSpPr>
          <p:nvPr>
            <p:ph type="title" idx="3" hasCustomPrompt="1"/>
          </p:nvPr>
        </p:nvSpPr>
        <p:spPr>
          <a:xfrm>
            <a:off x="1467575" y="1175950"/>
            <a:ext cx="1474500" cy="841800"/>
          </a:xfrm>
          <a:prstGeom prst="rect">
            <a:avLst/>
          </a:prstGeom>
          <a:solidFill>
            <a:schemeClr val="dk2"/>
          </a:solidFill>
          <a:ln>
            <a:noFill/>
          </a:ln>
        </p:spPr>
        <p:txBody>
          <a:bodyPr spcFirstLastPara="1" wrap="square" lIns="91425" tIns="91425" rIns="91425" bIns="91425" anchor="ctr" anchorCtr="0">
            <a:noAutofit/>
          </a:bodyPr>
          <a:lstStyle>
            <a:lvl1pPr lvl="0" algn="ctr" rtl="0">
              <a:spcBef>
                <a:spcPts val="0"/>
              </a:spcBef>
              <a:spcAft>
                <a:spcPts val="0"/>
              </a:spcAft>
              <a:buClr>
                <a:schemeClr val="lt2"/>
              </a:buClr>
              <a:buSzPts val="6000"/>
              <a:buNone/>
              <a:defRPr sz="6000">
                <a:solidFill>
                  <a:schemeClr val="accent1"/>
                </a:solidFill>
              </a:defRPr>
            </a:lvl1pPr>
            <a:lvl2pPr lvl="1" algn="ctr" rtl="0">
              <a:spcBef>
                <a:spcPts val="0"/>
              </a:spcBef>
              <a:spcAft>
                <a:spcPts val="0"/>
              </a:spcAft>
              <a:buClr>
                <a:schemeClr val="dk2"/>
              </a:buClr>
              <a:buSzPts val="6000"/>
              <a:buNone/>
              <a:defRPr sz="6000">
                <a:solidFill>
                  <a:schemeClr val="dk2"/>
                </a:solidFill>
              </a:defRPr>
            </a:lvl2pPr>
            <a:lvl3pPr lvl="2" algn="ctr" rtl="0">
              <a:spcBef>
                <a:spcPts val="0"/>
              </a:spcBef>
              <a:spcAft>
                <a:spcPts val="0"/>
              </a:spcAft>
              <a:buClr>
                <a:schemeClr val="dk2"/>
              </a:buClr>
              <a:buSzPts val="6000"/>
              <a:buNone/>
              <a:defRPr sz="6000">
                <a:solidFill>
                  <a:schemeClr val="dk2"/>
                </a:solidFill>
              </a:defRPr>
            </a:lvl3pPr>
            <a:lvl4pPr lvl="3" algn="ctr" rtl="0">
              <a:spcBef>
                <a:spcPts val="0"/>
              </a:spcBef>
              <a:spcAft>
                <a:spcPts val="0"/>
              </a:spcAft>
              <a:buClr>
                <a:schemeClr val="dk2"/>
              </a:buClr>
              <a:buSzPts val="6000"/>
              <a:buNone/>
              <a:defRPr sz="6000">
                <a:solidFill>
                  <a:schemeClr val="dk2"/>
                </a:solidFill>
              </a:defRPr>
            </a:lvl4pPr>
            <a:lvl5pPr lvl="4" algn="ctr" rtl="0">
              <a:spcBef>
                <a:spcPts val="0"/>
              </a:spcBef>
              <a:spcAft>
                <a:spcPts val="0"/>
              </a:spcAft>
              <a:buClr>
                <a:schemeClr val="dk2"/>
              </a:buClr>
              <a:buSzPts val="6000"/>
              <a:buNone/>
              <a:defRPr sz="6000">
                <a:solidFill>
                  <a:schemeClr val="dk2"/>
                </a:solidFill>
              </a:defRPr>
            </a:lvl5pPr>
            <a:lvl6pPr lvl="5" algn="ctr" rtl="0">
              <a:spcBef>
                <a:spcPts val="0"/>
              </a:spcBef>
              <a:spcAft>
                <a:spcPts val="0"/>
              </a:spcAft>
              <a:buClr>
                <a:schemeClr val="dk2"/>
              </a:buClr>
              <a:buSzPts val="6000"/>
              <a:buNone/>
              <a:defRPr sz="6000">
                <a:solidFill>
                  <a:schemeClr val="dk2"/>
                </a:solidFill>
              </a:defRPr>
            </a:lvl6pPr>
            <a:lvl7pPr lvl="6" algn="ctr" rtl="0">
              <a:spcBef>
                <a:spcPts val="0"/>
              </a:spcBef>
              <a:spcAft>
                <a:spcPts val="0"/>
              </a:spcAft>
              <a:buClr>
                <a:schemeClr val="dk2"/>
              </a:buClr>
              <a:buSzPts val="6000"/>
              <a:buNone/>
              <a:defRPr sz="6000">
                <a:solidFill>
                  <a:schemeClr val="dk2"/>
                </a:solidFill>
              </a:defRPr>
            </a:lvl7pPr>
            <a:lvl8pPr lvl="7" algn="ctr" rtl="0">
              <a:spcBef>
                <a:spcPts val="0"/>
              </a:spcBef>
              <a:spcAft>
                <a:spcPts val="0"/>
              </a:spcAft>
              <a:buClr>
                <a:schemeClr val="dk2"/>
              </a:buClr>
              <a:buSzPts val="6000"/>
              <a:buNone/>
              <a:defRPr sz="6000">
                <a:solidFill>
                  <a:schemeClr val="dk2"/>
                </a:solidFill>
              </a:defRPr>
            </a:lvl8pPr>
            <a:lvl9pPr lvl="8" algn="ctr" rtl="0">
              <a:spcBef>
                <a:spcPts val="0"/>
              </a:spcBef>
              <a:spcAft>
                <a:spcPts val="0"/>
              </a:spcAft>
              <a:buClr>
                <a:schemeClr val="dk2"/>
              </a:buClr>
              <a:buSzPts val="6000"/>
              <a:buNone/>
              <a:defRPr sz="6000">
                <a:solidFill>
                  <a:schemeClr val="dk2"/>
                </a:solidFill>
              </a:defRPr>
            </a:lvl9pPr>
          </a:lstStyle>
          <a:p>
            <a:r>
              <a:t>xx%</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1"/>
        <p:cNvGrpSpPr/>
        <p:nvPr/>
      </p:nvGrpSpPr>
      <p:grpSpPr>
        <a:xfrm>
          <a:off x="0" y="0"/>
          <a:ext cx="0" cy="0"/>
          <a:chOff x="0" y="0"/>
          <a:chExt cx="0" cy="0"/>
        </a:xfrm>
      </p:grpSpPr>
      <p:pic>
        <p:nvPicPr>
          <p:cNvPr id="22" name="Google Shape;22;p5"/>
          <p:cNvPicPr preferRelativeResize="0"/>
          <p:nvPr/>
        </p:nvPicPr>
        <p:blipFill rotWithShape="1">
          <a:blip r:embed="rId2">
            <a:alphaModFix amt="75000"/>
          </a:blip>
          <a:srcRect t="7798" b="7806"/>
          <a:stretch/>
        </p:blipFill>
        <p:spPr>
          <a:xfrm>
            <a:off x="0" y="0"/>
            <a:ext cx="9144003" cy="5143501"/>
          </a:xfrm>
          <a:prstGeom prst="rect">
            <a:avLst/>
          </a:prstGeom>
          <a:noFill/>
          <a:ln>
            <a:noFill/>
          </a:ln>
        </p:spPr>
      </p:pic>
      <p:sp>
        <p:nvSpPr>
          <p:cNvPr id="23" name="Google Shape;23;p5"/>
          <p:cNvSpPr>
            <a:spLocks noGrp="1"/>
          </p:cNvSpPr>
          <p:nvPr>
            <p:ph type="pic" idx="2"/>
          </p:nvPr>
        </p:nvSpPr>
        <p:spPr>
          <a:xfrm>
            <a:off x="-10050" y="539500"/>
            <a:ext cx="2646600" cy="4064400"/>
          </a:xfrm>
          <a:prstGeom prst="rect">
            <a:avLst/>
          </a:prstGeom>
          <a:noFill/>
          <a:ln>
            <a:noFill/>
          </a:ln>
        </p:spPr>
      </p:sp>
      <p:sp>
        <p:nvSpPr>
          <p:cNvPr id="24" name="Google Shape;24;p5"/>
          <p:cNvSpPr txBox="1">
            <a:spLocks noGrp="1"/>
          </p:cNvSpPr>
          <p:nvPr>
            <p:ph type="title"/>
          </p:nvPr>
        </p:nvSpPr>
        <p:spPr>
          <a:xfrm>
            <a:off x="2921000" y="445025"/>
            <a:ext cx="55029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sz="3500"/>
            </a:lvl1pPr>
            <a:lvl2pPr lvl="1" algn="ctr" rtl="0">
              <a:spcBef>
                <a:spcPts val="0"/>
              </a:spcBef>
              <a:spcAft>
                <a:spcPts val="0"/>
              </a:spcAft>
              <a:buSzPts val="3500"/>
              <a:buNone/>
              <a:defRPr sz="3500"/>
            </a:lvl2pPr>
            <a:lvl3pPr lvl="2" algn="ctr" rtl="0">
              <a:spcBef>
                <a:spcPts val="0"/>
              </a:spcBef>
              <a:spcAft>
                <a:spcPts val="0"/>
              </a:spcAft>
              <a:buSzPts val="3500"/>
              <a:buNone/>
              <a:defRPr sz="3500"/>
            </a:lvl3pPr>
            <a:lvl4pPr lvl="3" algn="ctr" rtl="0">
              <a:spcBef>
                <a:spcPts val="0"/>
              </a:spcBef>
              <a:spcAft>
                <a:spcPts val="0"/>
              </a:spcAft>
              <a:buSzPts val="3500"/>
              <a:buNone/>
              <a:defRPr sz="3500"/>
            </a:lvl4pPr>
            <a:lvl5pPr lvl="4" algn="ctr" rtl="0">
              <a:spcBef>
                <a:spcPts val="0"/>
              </a:spcBef>
              <a:spcAft>
                <a:spcPts val="0"/>
              </a:spcAft>
              <a:buSzPts val="3500"/>
              <a:buNone/>
              <a:defRPr sz="3500"/>
            </a:lvl5pPr>
            <a:lvl6pPr lvl="5" algn="ctr" rtl="0">
              <a:spcBef>
                <a:spcPts val="0"/>
              </a:spcBef>
              <a:spcAft>
                <a:spcPts val="0"/>
              </a:spcAft>
              <a:buSzPts val="3500"/>
              <a:buNone/>
              <a:defRPr sz="3500"/>
            </a:lvl6pPr>
            <a:lvl7pPr lvl="6" algn="ctr" rtl="0">
              <a:spcBef>
                <a:spcPts val="0"/>
              </a:spcBef>
              <a:spcAft>
                <a:spcPts val="0"/>
              </a:spcAft>
              <a:buSzPts val="3500"/>
              <a:buNone/>
              <a:defRPr sz="3500"/>
            </a:lvl7pPr>
            <a:lvl8pPr lvl="7" algn="ctr" rtl="0">
              <a:spcBef>
                <a:spcPts val="0"/>
              </a:spcBef>
              <a:spcAft>
                <a:spcPts val="0"/>
              </a:spcAft>
              <a:buSzPts val="3500"/>
              <a:buNone/>
              <a:defRPr sz="3500"/>
            </a:lvl8pPr>
            <a:lvl9pPr lvl="8" algn="ctr" rtl="0">
              <a:spcBef>
                <a:spcPts val="0"/>
              </a:spcBef>
              <a:spcAft>
                <a:spcPts val="0"/>
              </a:spcAft>
              <a:buSzPts val="3500"/>
              <a:buNone/>
              <a:defRPr sz="3500"/>
            </a:lvl9pPr>
          </a:lstStyle>
          <a:p>
            <a:endParaRPr/>
          </a:p>
        </p:txBody>
      </p:sp>
      <p:sp>
        <p:nvSpPr>
          <p:cNvPr id="25" name="Google Shape;25;p5"/>
          <p:cNvSpPr txBox="1">
            <a:spLocks noGrp="1"/>
          </p:cNvSpPr>
          <p:nvPr>
            <p:ph type="subTitle" idx="1"/>
          </p:nvPr>
        </p:nvSpPr>
        <p:spPr>
          <a:xfrm>
            <a:off x="5918399" y="2353549"/>
            <a:ext cx="2505600" cy="1755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6" name="Google Shape;26;p5"/>
          <p:cNvSpPr txBox="1">
            <a:spLocks noGrp="1"/>
          </p:cNvSpPr>
          <p:nvPr>
            <p:ph type="subTitle" idx="3"/>
          </p:nvPr>
        </p:nvSpPr>
        <p:spPr>
          <a:xfrm>
            <a:off x="3024675" y="2353549"/>
            <a:ext cx="2505600" cy="1755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7" name="Google Shape;27;p5"/>
          <p:cNvSpPr txBox="1">
            <a:spLocks noGrp="1"/>
          </p:cNvSpPr>
          <p:nvPr>
            <p:ph type="subTitle" idx="4"/>
          </p:nvPr>
        </p:nvSpPr>
        <p:spPr>
          <a:xfrm>
            <a:off x="3024675" y="1551290"/>
            <a:ext cx="2505600" cy="5589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1pPr>
            <a:lvl2pPr lvl="1"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2pPr>
            <a:lvl3pPr lvl="2"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3pPr>
            <a:lvl4pPr lvl="3"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4pPr>
            <a:lvl5pPr lvl="4"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5pPr>
            <a:lvl6pPr lvl="5"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6pPr>
            <a:lvl7pPr lvl="6"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7pPr>
            <a:lvl8pPr lvl="7"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8pPr>
            <a:lvl9pPr lvl="8"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9pPr>
          </a:lstStyle>
          <a:p>
            <a:endParaRPr/>
          </a:p>
        </p:txBody>
      </p:sp>
      <p:sp>
        <p:nvSpPr>
          <p:cNvPr id="28" name="Google Shape;28;p5"/>
          <p:cNvSpPr txBox="1">
            <a:spLocks noGrp="1"/>
          </p:cNvSpPr>
          <p:nvPr>
            <p:ph type="subTitle" idx="5"/>
          </p:nvPr>
        </p:nvSpPr>
        <p:spPr>
          <a:xfrm>
            <a:off x="5918400" y="1551290"/>
            <a:ext cx="2505600" cy="5589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1pPr>
            <a:lvl2pPr lvl="1"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2pPr>
            <a:lvl3pPr lvl="2"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3pPr>
            <a:lvl4pPr lvl="3"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4pPr>
            <a:lvl5pPr lvl="4"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5pPr>
            <a:lvl6pPr lvl="5"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6pPr>
            <a:lvl7pPr lvl="6"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7pPr>
            <a:lvl8pPr lvl="7"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8pPr>
            <a:lvl9pPr lvl="8"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9"/>
        <p:cNvGrpSpPr/>
        <p:nvPr/>
      </p:nvGrpSpPr>
      <p:grpSpPr>
        <a:xfrm>
          <a:off x="0" y="0"/>
          <a:ext cx="0" cy="0"/>
          <a:chOff x="0" y="0"/>
          <a:chExt cx="0" cy="0"/>
        </a:xfrm>
      </p:grpSpPr>
      <p:pic>
        <p:nvPicPr>
          <p:cNvPr id="30" name="Google Shape;30;p6"/>
          <p:cNvPicPr preferRelativeResize="0"/>
          <p:nvPr/>
        </p:nvPicPr>
        <p:blipFill rotWithShape="1">
          <a:blip r:embed="rId2">
            <a:alphaModFix amt="75000"/>
          </a:blip>
          <a:srcRect t="7798" b="7806"/>
          <a:stretch/>
        </p:blipFill>
        <p:spPr>
          <a:xfrm>
            <a:off x="0" y="0"/>
            <a:ext cx="9144003" cy="5143501"/>
          </a:xfrm>
          <a:prstGeom prst="rect">
            <a:avLst/>
          </a:prstGeom>
          <a:noFill/>
          <a:ln>
            <a:noFill/>
          </a:ln>
        </p:spPr>
      </p:pic>
      <p:sp>
        <p:nvSpPr>
          <p:cNvPr id="31" name="Google Shape;31;p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sz="3500"/>
            </a:lvl1pPr>
            <a:lvl2pPr lvl="1" algn="ctr" rtl="0">
              <a:spcBef>
                <a:spcPts val="0"/>
              </a:spcBef>
              <a:spcAft>
                <a:spcPts val="0"/>
              </a:spcAft>
              <a:buSzPts val="3500"/>
              <a:buNone/>
              <a:defRPr sz="3500"/>
            </a:lvl2pPr>
            <a:lvl3pPr lvl="2" algn="ctr" rtl="0">
              <a:spcBef>
                <a:spcPts val="0"/>
              </a:spcBef>
              <a:spcAft>
                <a:spcPts val="0"/>
              </a:spcAft>
              <a:buSzPts val="3500"/>
              <a:buNone/>
              <a:defRPr sz="3500"/>
            </a:lvl3pPr>
            <a:lvl4pPr lvl="3" algn="ctr" rtl="0">
              <a:spcBef>
                <a:spcPts val="0"/>
              </a:spcBef>
              <a:spcAft>
                <a:spcPts val="0"/>
              </a:spcAft>
              <a:buSzPts val="3500"/>
              <a:buNone/>
              <a:defRPr sz="3500"/>
            </a:lvl4pPr>
            <a:lvl5pPr lvl="4" algn="ctr" rtl="0">
              <a:spcBef>
                <a:spcPts val="0"/>
              </a:spcBef>
              <a:spcAft>
                <a:spcPts val="0"/>
              </a:spcAft>
              <a:buSzPts val="3500"/>
              <a:buNone/>
              <a:defRPr sz="3500"/>
            </a:lvl5pPr>
            <a:lvl6pPr lvl="5" algn="ctr" rtl="0">
              <a:spcBef>
                <a:spcPts val="0"/>
              </a:spcBef>
              <a:spcAft>
                <a:spcPts val="0"/>
              </a:spcAft>
              <a:buSzPts val="3500"/>
              <a:buNone/>
              <a:defRPr sz="3500"/>
            </a:lvl6pPr>
            <a:lvl7pPr lvl="6" algn="ctr" rtl="0">
              <a:spcBef>
                <a:spcPts val="0"/>
              </a:spcBef>
              <a:spcAft>
                <a:spcPts val="0"/>
              </a:spcAft>
              <a:buSzPts val="3500"/>
              <a:buNone/>
              <a:defRPr sz="3500"/>
            </a:lvl7pPr>
            <a:lvl8pPr lvl="7" algn="ctr" rtl="0">
              <a:spcBef>
                <a:spcPts val="0"/>
              </a:spcBef>
              <a:spcAft>
                <a:spcPts val="0"/>
              </a:spcAft>
              <a:buSzPts val="3500"/>
              <a:buNone/>
              <a:defRPr sz="3500"/>
            </a:lvl8pPr>
            <a:lvl9pPr lvl="8" algn="ctr" rtl="0">
              <a:spcBef>
                <a:spcPts val="0"/>
              </a:spcBef>
              <a:spcAft>
                <a:spcPts val="0"/>
              </a:spcAft>
              <a:buSzPts val="3500"/>
              <a:buNone/>
              <a:defRPr sz="35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2"/>
        <p:cNvGrpSpPr/>
        <p:nvPr/>
      </p:nvGrpSpPr>
      <p:grpSpPr>
        <a:xfrm>
          <a:off x="0" y="0"/>
          <a:ext cx="0" cy="0"/>
          <a:chOff x="0" y="0"/>
          <a:chExt cx="0" cy="0"/>
        </a:xfrm>
      </p:grpSpPr>
      <p:pic>
        <p:nvPicPr>
          <p:cNvPr id="33" name="Google Shape;33;p7"/>
          <p:cNvPicPr preferRelativeResize="0"/>
          <p:nvPr/>
        </p:nvPicPr>
        <p:blipFill rotWithShape="1">
          <a:blip r:embed="rId2">
            <a:alphaModFix amt="75000"/>
          </a:blip>
          <a:srcRect t="7798" b="7806"/>
          <a:stretch/>
        </p:blipFill>
        <p:spPr>
          <a:xfrm>
            <a:off x="0" y="0"/>
            <a:ext cx="9144003" cy="5143501"/>
          </a:xfrm>
          <a:prstGeom prst="rect">
            <a:avLst/>
          </a:prstGeom>
          <a:noFill/>
          <a:ln>
            <a:noFill/>
          </a:ln>
        </p:spPr>
      </p:pic>
      <p:sp>
        <p:nvSpPr>
          <p:cNvPr id="34" name="Google Shape;34;p7"/>
          <p:cNvSpPr/>
          <p:nvPr/>
        </p:nvSpPr>
        <p:spPr>
          <a:xfrm>
            <a:off x="6367650" y="-125"/>
            <a:ext cx="27894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sp>
        <p:nvSpPr>
          <p:cNvPr id="35" name="Google Shape;35;p7"/>
          <p:cNvSpPr txBox="1">
            <a:spLocks noGrp="1"/>
          </p:cNvSpPr>
          <p:nvPr>
            <p:ph type="title"/>
          </p:nvPr>
        </p:nvSpPr>
        <p:spPr>
          <a:xfrm>
            <a:off x="811975" y="676950"/>
            <a:ext cx="4294800" cy="1235700"/>
          </a:xfrm>
          <a:prstGeom prst="rect">
            <a:avLst/>
          </a:prstGeom>
        </p:spPr>
        <p:txBody>
          <a:bodyPr spcFirstLastPara="1" wrap="square" lIns="91425" tIns="91425" rIns="91425" bIns="91425" anchor="b" anchorCtr="0">
            <a:noAutofit/>
          </a:bodyPr>
          <a:lstStyle>
            <a:lvl1pPr lvl="0" rtl="0">
              <a:lnSpc>
                <a:spcPct val="80000"/>
              </a:lnSpc>
              <a:spcBef>
                <a:spcPts val="0"/>
              </a:spcBef>
              <a:spcAft>
                <a:spcPts val="0"/>
              </a:spcAft>
              <a:buSzPts val="3500"/>
              <a:buNone/>
              <a:defRPr sz="3500"/>
            </a:lvl1pPr>
            <a:lvl2pPr lvl="1" rtl="0">
              <a:lnSpc>
                <a:spcPct val="80000"/>
              </a:lnSpc>
              <a:spcBef>
                <a:spcPts val="0"/>
              </a:spcBef>
              <a:spcAft>
                <a:spcPts val="0"/>
              </a:spcAft>
              <a:buSzPts val="3500"/>
              <a:buNone/>
              <a:defRPr sz="3500"/>
            </a:lvl2pPr>
            <a:lvl3pPr lvl="2" rtl="0">
              <a:lnSpc>
                <a:spcPct val="80000"/>
              </a:lnSpc>
              <a:spcBef>
                <a:spcPts val="0"/>
              </a:spcBef>
              <a:spcAft>
                <a:spcPts val="0"/>
              </a:spcAft>
              <a:buSzPts val="3500"/>
              <a:buNone/>
              <a:defRPr sz="3500"/>
            </a:lvl3pPr>
            <a:lvl4pPr lvl="3" rtl="0">
              <a:lnSpc>
                <a:spcPct val="80000"/>
              </a:lnSpc>
              <a:spcBef>
                <a:spcPts val="0"/>
              </a:spcBef>
              <a:spcAft>
                <a:spcPts val="0"/>
              </a:spcAft>
              <a:buSzPts val="3500"/>
              <a:buNone/>
              <a:defRPr sz="3500"/>
            </a:lvl4pPr>
            <a:lvl5pPr lvl="4" rtl="0">
              <a:lnSpc>
                <a:spcPct val="80000"/>
              </a:lnSpc>
              <a:spcBef>
                <a:spcPts val="0"/>
              </a:spcBef>
              <a:spcAft>
                <a:spcPts val="0"/>
              </a:spcAft>
              <a:buSzPts val="3500"/>
              <a:buNone/>
              <a:defRPr sz="3500"/>
            </a:lvl5pPr>
            <a:lvl6pPr lvl="5" rtl="0">
              <a:lnSpc>
                <a:spcPct val="80000"/>
              </a:lnSpc>
              <a:spcBef>
                <a:spcPts val="0"/>
              </a:spcBef>
              <a:spcAft>
                <a:spcPts val="0"/>
              </a:spcAft>
              <a:buSzPts val="3500"/>
              <a:buNone/>
              <a:defRPr sz="3500"/>
            </a:lvl6pPr>
            <a:lvl7pPr lvl="6" rtl="0">
              <a:lnSpc>
                <a:spcPct val="80000"/>
              </a:lnSpc>
              <a:spcBef>
                <a:spcPts val="0"/>
              </a:spcBef>
              <a:spcAft>
                <a:spcPts val="0"/>
              </a:spcAft>
              <a:buSzPts val="3500"/>
              <a:buNone/>
              <a:defRPr sz="3500"/>
            </a:lvl7pPr>
            <a:lvl8pPr lvl="7" rtl="0">
              <a:lnSpc>
                <a:spcPct val="80000"/>
              </a:lnSpc>
              <a:spcBef>
                <a:spcPts val="0"/>
              </a:spcBef>
              <a:spcAft>
                <a:spcPts val="0"/>
              </a:spcAft>
              <a:buSzPts val="3500"/>
              <a:buNone/>
              <a:defRPr sz="3500"/>
            </a:lvl8pPr>
            <a:lvl9pPr lvl="8" rtl="0">
              <a:lnSpc>
                <a:spcPct val="80000"/>
              </a:lnSpc>
              <a:spcBef>
                <a:spcPts val="0"/>
              </a:spcBef>
              <a:spcAft>
                <a:spcPts val="0"/>
              </a:spcAft>
              <a:buSzPts val="3500"/>
              <a:buNone/>
              <a:defRPr sz="3500"/>
            </a:lvl9pPr>
          </a:lstStyle>
          <a:p>
            <a:endParaRPr/>
          </a:p>
        </p:txBody>
      </p:sp>
      <p:sp>
        <p:nvSpPr>
          <p:cNvPr id="36" name="Google Shape;36;p7"/>
          <p:cNvSpPr txBox="1">
            <a:spLocks noGrp="1"/>
          </p:cNvSpPr>
          <p:nvPr>
            <p:ph type="subTitle" idx="1"/>
          </p:nvPr>
        </p:nvSpPr>
        <p:spPr>
          <a:xfrm>
            <a:off x="811975" y="1972200"/>
            <a:ext cx="4294800" cy="22983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200"/>
              <a:buFont typeface="Barlow Semi Condensed Medium"/>
              <a:buAutoNum type="arabicPeriod"/>
              <a:defRPr/>
            </a:lvl1pPr>
            <a:lvl2pPr lvl="1" algn="ctr" rtl="0">
              <a:lnSpc>
                <a:spcPct val="115000"/>
              </a:lnSpc>
              <a:spcBef>
                <a:spcPts val="1000"/>
              </a:spcBef>
              <a:spcAft>
                <a:spcPts val="0"/>
              </a:spcAft>
              <a:buClr>
                <a:srgbClr val="E76A28"/>
              </a:buClr>
              <a:buSzPts val="1200"/>
              <a:buFont typeface="Nunito Light"/>
              <a:buAutoNum type="alphaLcPeriod"/>
              <a:defRPr/>
            </a:lvl2pPr>
            <a:lvl3pPr lvl="2" algn="ctr" rtl="0">
              <a:lnSpc>
                <a:spcPct val="115000"/>
              </a:lnSpc>
              <a:spcBef>
                <a:spcPts val="1600"/>
              </a:spcBef>
              <a:spcAft>
                <a:spcPts val="0"/>
              </a:spcAft>
              <a:buClr>
                <a:srgbClr val="E76A28"/>
              </a:buClr>
              <a:buSzPts val="1200"/>
              <a:buFont typeface="Nunito Light"/>
              <a:buAutoNum type="romanLcPeriod"/>
              <a:defRPr/>
            </a:lvl3pPr>
            <a:lvl4pPr lvl="3" algn="ctr" rtl="0">
              <a:lnSpc>
                <a:spcPct val="115000"/>
              </a:lnSpc>
              <a:spcBef>
                <a:spcPts val="1600"/>
              </a:spcBef>
              <a:spcAft>
                <a:spcPts val="0"/>
              </a:spcAft>
              <a:buClr>
                <a:srgbClr val="E76A28"/>
              </a:buClr>
              <a:buSzPts val="1200"/>
              <a:buFont typeface="Nunito Light"/>
              <a:buAutoNum type="arabicPeriod"/>
              <a:defRPr/>
            </a:lvl4pPr>
            <a:lvl5pPr lvl="4" algn="ctr" rtl="0">
              <a:lnSpc>
                <a:spcPct val="115000"/>
              </a:lnSpc>
              <a:spcBef>
                <a:spcPts val="1600"/>
              </a:spcBef>
              <a:spcAft>
                <a:spcPts val="0"/>
              </a:spcAft>
              <a:buClr>
                <a:srgbClr val="E76A28"/>
              </a:buClr>
              <a:buSzPts val="1200"/>
              <a:buFont typeface="Nunito Light"/>
              <a:buAutoNum type="alphaLcPeriod"/>
              <a:defRPr/>
            </a:lvl5pPr>
            <a:lvl6pPr lvl="5" algn="ctr" rtl="0">
              <a:lnSpc>
                <a:spcPct val="115000"/>
              </a:lnSpc>
              <a:spcBef>
                <a:spcPts val="1600"/>
              </a:spcBef>
              <a:spcAft>
                <a:spcPts val="0"/>
              </a:spcAft>
              <a:buClr>
                <a:srgbClr val="999999"/>
              </a:buClr>
              <a:buSzPts val="1200"/>
              <a:buFont typeface="Nunito Light"/>
              <a:buAutoNum type="romanLcPeriod"/>
              <a:defRPr/>
            </a:lvl6pPr>
            <a:lvl7pPr lvl="6" algn="ctr" rtl="0">
              <a:lnSpc>
                <a:spcPct val="115000"/>
              </a:lnSpc>
              <a:spcBef>
                <a:spcPts val="1600"/>
              </a:spcBef>
              <a:spcAft>
                <a:spcPts val="0"/>
              </a:spcAft>
              <a:buClr>
                <a:srgbClr val="999999"/>
              </a:buClr>
              <a:buSzPts val="1200"/>
              <a:buFont typeface="Nunito Light"/>
              <a:buAutoNum type="arabicPeriod"/>
              <a:defRPr/>
            </a:lvl7pPr>
            <a:lvl8pPr lvl="7" algn="ctr" rtl="0">
              <a:lnSpc>
                <a:spcPct val="115000"/>
              </a:lnSpc>
              <a:spcBef>
                <a:spcPts val="1600"/>
              </a:spcBef>
              <a:spcAft>
                <a:spcPts val="0"/>
              </a:spcAft>
              <a:buClr>
                <a:srgbClr val="999999"/>
              </a:buClr>
              <a:buSzPts val="1200"/>
              <a:buFont typeface="Nunito Light"/>
              <a:buAutoNum type="alphaLcPeriod"/>
              <a:defRPr/>
            </a:lvl8pPr>
            <a:lvl9pPr lvl="8" algn="ctr" rtl="0">
              <a:lnSpc>
                <a:spcPct val="115000"/>
              </a:lnSpc>
              <a:spcBef>
                <a:spcPts val="1600"/>
              </a:spcBef>
              <a:spcAft>
                <a:spcPts val="1600"/>
              </a:spcAft>
              <a:buClr>
                <a:srgbClr val="999999"/>
              </a:buClr>
              <a:buSzPts val="1200"/>
              <a:buFont typeface="Nunito Light"/>
              <a:buAutoNum type="romanLcPeriod"/>
              <a:defRPr/>
            </a:lvl9pPr>
          </a:lstStyle>
          <a:p>
            <a:endParaRPr/>
          </a:p>
        </p:txBody>
      </p:sp>
      <p:sp>
        <p:nvSpPr>
          <p:cNvPr id="37" name="Google Shape;37;p7"/>
          <p:cNvSpPr>
            <a:spLocks noGrp="1"/>
          </p:cNvSpPr>
          <p:nvPr>
            <p:ph type="pic" idx="2"/>
          </p:nvPr>
        </p:nvSpPr>
        <p:spPr>
          <a:xfrm>
            <a:off x="5654850" y="539500"/>
            <a:ext cx="3502200" cy="4061400"/>
          </a:xfrm>
          <a:prstGeom prst="rect">
            <a:avLst/>
          </a:prstGeom>
          <a:noFill/>
          <a:ln>
            <a:no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8"/>
        <p:cNvGrpSpPr/>
        <p:nvPr/>
      </p:nvGrpSpPr>
      <p:grpSpPr>
        <a:xfrm>
          <a:off x="0" y="0"/>
          <a:ext cx="0" cy="0"/>
          <a:chOff x="0" y="0"/>
          <a:chExt cx="0" cy="0"/>
        </a:xfrm>
      </p:grpSpPr>
      <p:sp>
        <p:nvSpPr>
          <p:cNvPr id="39" name="Google Shape;39;p8"/>
          <p:cNvSpPr txBox="1">
            <a:spLocks noGrp="1"/>
          </p:cNvSpPr>
          <p:nvPr>
            <p:ph type="title"/>
          </p:nvPr>
        </p:nvSpPr>
        <p:spPr>
          <a:xfrm>
            <a:off x="2317950" y="1307100"/>
            <a:ext cx="45081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10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0"/>
        <p:cNvGrpSpPr/>
        <p:nvPr/>
      </p:nvGrpSpPr>
      <p:grpSpPr>
        <a:xfrm>
          <a:off x="0" y="0"/>
          <a:ext cx="0" cy="0"/>
          <a:chOff x="0" y="0"/>
          <a:chExt cx="0" cy="0"/>
        </a:xfrm>
      </p:grpSpPr>
      <p:sp>
        <p:nvSpPr>
          <p:cNvPr id="41" name="Google Shape;41;p9"/>
          <p:cNvSpPr txBox="1">
            <a:spLocks noGrp="1"/>
          </p:cNvSpPr>
          <p:nvPr>
            <p:ph type="title"/>
          </p:nvPr>
        </p:nvSpPr>
        <p:spPr>
          <a:xfrm>
            <a:off x="2135550" y="1189100"/>
            <a:ext cx="4872900" cy="196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15000"/>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
        <p:nvSpPr>
          <p:cNvPr id="42" name="Google Shape;42;p9"/>
          <p:cNvSpPr txBox="1">
            <a:spLocks noGrp="1"/>
          </p:cNvSpPr>
          <p:nvPr>
            <p:ph type="subTitle" idx="1"/>
          </p:nvPr>
        </p:nvSpPr>
        <p:spPr>
          <a:xfrm>
            <a:off x="2135550" y="3153500"/>
            <a:ext cx="4872900" cy="671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1600"/>
              </a:spcBef>
              <a:spcAft>
                <a:spcPts val="0"/>
              </a:spcAft>
              <a:buSzPts val="1200"/>
              <a:buNone/>
              <a:defRPr/>
            </a:lvl3pPr>
            <a:lvl4pPr lvl="3" algn="ctr" rtl="0">
              <a:lnSpc>
                <a:spcPct val="100000"/>
              </a:lnSpc>
              <a:spcBef>
                <a:spcPts val="1600"/>
              </a:spcBef>
              <a:spcAft>
                <a:spcPts val="0"/>
              </a:spcAft>
              <a:buSzPts val="1200"/>
              <a:buNone/>
              <a:defRPr/>
            </a:lvl4pPr>
            <a:lvl5pPr lvl="4" algn="ctr" rtl="0">
              <a:lnSpc>
                <a:spcPct val="100000"/>
              </a:lnSpc>
              <a:spcBef>
                <a:spcPts val="1600"/>
              </a:spcBef>
              <a:spcAft>
                <a:spcPts val="0"/>
              </a:spcAft>
              <a:buSzPts val="1200"/>
              <a:buNone/>
              <a:defRPr/>
            </a:lvl5pPr>
            <a:lvl6pPr lvl="5" algn="ctr" rtl="0">
              <a:lnSpc>
                <a:spcPct val="100000"/>
              </a:lnSpc>
              <a:spcBef>
                <a:spcPts val="1600"/>
              </a:spcBef>
              <a:spcAft>
                <a:spcPts val="0"/>
              </a:spcAft>
              <a:buSzPts val="1200"/>
              <a:buNone/>
              <a:defRPr/>
            </a:lvl6pPr>
            <a:lvl7pPr lvl="6" algn="ctr" rtl="0">
              <a:lnSpc>
                <a:spcPct val="100000"/>
              </a:lnSpc>
              <a:spcBef>
                <a:spcPts val="1600"/>
              </a:spcBef>
              <a:spcAft>
                <a:spcPts val="0"/>
              </a:spcAft>
              <a:buSzPts val="1200"/>
              <a:buNone/>
              <a:defRPr/>
            </a:lvl7pPr>
            <a:lvl8pPr lvl="7" algn="ctr" rtl="0">
              <a:lnSpc>
                <a:spcPct val="100000"/>
              </a:lnSpc>
              <a:spcBef>
                <a:spcPts val="1600"/>
              </a:spcBef>
              <a:spcAft>
                <a:spcPts val="0"/>
              </a:spcAft>
              <a:buSzPts val="1200"/>
              <a:buNone/>
              <a:defRPr/>
            </a:lvl8pPr>
            <a:lvl9pPr lvl="8" algn="ctr" rtl="0">
              <a:lnSpc>
                <a:spcPct val="100000"/>
              </a:lnSpc>
              <a:spcBef>
                <a:spcPts val="1600"/>
              </a:spcBef>
              <a:spcAft>
                <a:spcPts val="1600"/>
              </a:spcAft>
              <a:buSzPts val="12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3"/>
        <p:cNvGrpSpPr/>
        <p:nvPr/>
      </p:nvGrpSpPr>
      <p:grpSpPr>
        <a:xfrm>
          <a:off x="0" y="0"/>
          <a:ext cx="0" cy="0"/>
          <a:chOff x="0" y="0"/>
          <a:chExt cx="0" cy="0"/>
        </a:xfrm>
      </p:grpSpPr>
      <p:sp>
        <p:nvSpPr>
          <p:cNvPr id="44" name="Google Shape;44;p10"/>
          <p:cNvSpPr txBox="1">
            <a:spLocks noGrp="1"/>
          </p:cNvSpPr>
          <p:nvPr>
            <p:ph type="title"/>
          </p:nvPr>
        </p:nvSpPr>
        <p:spPr>
          <a:xfrm>
            <a:off x="720000" y="4014450"/>
            <a:ext cx="7704000" cy="572700"/>
          </a:xfrm>
          <a:prstGeom prst="rect">
            <a:avLst/>
          </a:prstGeom>
          <a:solidFill>
            <a:schemeClr val="accent2"/>
          </a:solidFill>
        </p:spPr>
        <p:txBody>
          <a:bodyPr spcFirstLastPara="1" wrap="square" lIns="91425" tIns="91425" rIns="91425" bIns="91425" anchor="t" anchorCtr="0">
            <a:noAutofit/>
          </a:bodyPr>
          <a:lstStyle>
            <a:lvl1pPr lvl="0" algn="ctr" rtl="0">
              <a:spcBef>
                <a:spcPts val="0"/>
              </a:spcBef>
              <a:spcAft>
                <a:spcPts val="0"/>
              </a:spcAft>
              <a:buSzPts val="3000"/>
              <a:buNone/>
              <a:defRPr>
                <a:solidFill>
                  <a:schemeClr val="lt1"/>
                </a:solidFill>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9"/>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p:cSld name="CUSTOM_4">
    <p:spTree>
      <p:nvGrpSpPr>
        <p:cNvPr id="1" name="Shape 66"/>
        <p:cNvGrpSpPr/>
        <p:nvPr/>
      </p:nvGrpSpPr>
      <p:grpSpPr>
        <a:xfrm>
          <a:off x="0" y="0"/>
          <a:ext cx="0" cy="0"/>
          <a:chOff x="0" y="0"/>
          <a:chExt cx="0" cy="0"/>
        </a:xfrm>
      </p:grpSpPr>
      <p:pic>
        <p:nvPicPr>
          <p:cNvPr id="67" name="Google Shape;67;p14"/>
          <p:cNvPicPr preferRelativeResize="0"/>
          <p:nvPr/>
        </p:nvPicPr>
        <p:blipFill rotWithShape="1">
          <a:blip r:embed="rId2">
            <a:alphaModFix amt="75000"/>
          </a:blip>
          <a:srcRect t="7798" b="7806"/>
          <a:stretch/>
        </p:blipFill>
        <p:spPr>
          <a:xfrm>
            <a:off x="0" y="0"/>
            <a:ext cx="9144003" cy="5143501"/>
          </a:xfrm>
          <a:prstGeom prst="rect">
            <a:avLst/>
          </a:prstGeom>
          <a:noFill/>
          <a:ln>
            <a:noFill/>
          </a:ln>
        </p:spPr>
      </p:pic>
      <p:sp>
        <p:nvSpPr>
          <p:cNvPr id="68" name="Google Shape;68;p14"/>
          <p:cNvSpPr txBox="1">
            <a:spLocks noGrp="1"/>
          </p:cNvSpPr>
          <p:nvPr>
            <p:ph type="title"/>
          </p:nvPr>
        </p:nvSpPr>
        <p:spPr>
          <a:xfrm>
            <a:off x="3889175" y="637175"/>
            <a:ext cx="3633000" cy="10554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SzPts val="3500"/>
              <a:buNone/>
              <a:defRPr sz="3500"/>
            </a:lvl1pPr>
            <a:lvl2pPr lvl="1" rtl="0">
              <a:lnSpc>
                <a:spcPct val="80000"/>
              </a:lnSpc>
              <a:spcBef>
                <a:spcPts val="0"/>
              </a:spcBef>
              <a:spcAft>
                <a:spcPts val="0"/>
              </a:spcAft>
              <a:buSzPts val="3500"/>
              <a:buNone/>
              <a:defRPr sz="3500"/>
            </a:lvl2pPr>
            <a:lvl3pPr lvl="2" rtl="0">
              <a:lnSpc>
                <a:spcPct val="80000"/>
              </a:lnSpc>
              <a:spcBef>
                <a:spcPts val="0"/>
              </a:spcBef>
              <a:spcAft>
                <a:spcPts val="0"/>
              </a:spcAft>
              <a:buSzPts val="3500"/>
              <a:buNone/>
              <a:defRPr sz="3500"/>
            </a:lvl3pPr>
            <a:lvl4pPr lvl="3" rtl="0">
              <a:lnSpc>
                <a:spcPct val="80000"/>
              </a:lnSpc>
              <a:spcBef>
                <a:spcPts val="0"/>
              </a:spcBef>
              <a:spcAft>
                <a:spcPts val="0"/>
              </a:spcAft>
              <a:buSzPts val="3500"/>
              <a:buNone/>
              <a:defRPr sz="3500"/>
            </a:lvl4pPr>
            <a:lvl5pPr lvl="4" rtl="0">
              <a:lnSpc>
                <a:spcPct val="80000"/>
              </a:lnSpc>
              <a:spcBef>
                <a:spcPts val="0"/>
              </a:spcBef>
              <a:spcAft>
                <a:spcPts val="0"/>
              </a:spcAft>
              <a:buSzPts val="3500"/>
              <a:buNone/>
              <a:defRPr sz="3500"/>
            </a:lvl5pPr>
            <a:lvl6pPr lvl="5" rtl="0">
              <a:lnSpc>
                <a:spcPct val="80000"/>
              </a:lnSpc>
              <a:spcBef>
                <a:spcPts val="0"/>
              </a:spcBef>
              <a:spcAft>
                <a:spcPts val="0"/>
              </a:spcAft>
              <a:buSzPts val="3500"/>
              <a:buNone/>
              <a:defRPr sz="3500"/>
            </a:lvl6pPr>
            <a:lvl7pPr lvl="6" rtl="0">
              <a:lnSpc>
                <a:spcPct val="80000"/>
              </a:lnSpc>
              <a:spcBef>
                <a:spcPts val="0"/>
              </a:spcBef>
              <a:spcAft>
                <a:spcPts val="0"/>
              </a:spcAft>
              <a:buSzPts val="3500"/>
              <a:buNone/>
              <a:defRPr sz="3500"/>
            </a:lvl7pPr>
            <a:lvl8pPr lvl="7" rtl="0">
              <a:lnSpc>
                <a:spcPct val="80000"/>
              </a:lnSpc>
              <a:spcBef>
                <a:spcPts val="0"/>
              </a:spcBef>
              <a:spcAft>
                <a:spcPts val="0"/>
              </a:spcAft>
              <a:buSzPts val="3500"/>
              <a:buNone/>
              <a:defRPr sz="3500"/>
            </a:lvl8pPr>
            <a:lvl9pPr lvl="8" rtl="0">
              <a:lnSpc>
                <a:spcPct val="80000"/>
              </a:lnSpc>
              <a:spcBef>
                <a:spcPts val="0"/>
              </a:spcBef>
              <a:spcAft>
                <a:spcPts val="0"/>
              </a:spcAft>
              <a:buSzPts val="3500"/>
              <a:buNone/>
              <a:defRPr sz="3500"/>
            </a:lvl9pPr>
          </a:lstStyle>
          <a:p>
            <a:endParaRPr/>
          </a:p>
        </p:txBody>
      </p:sp>
      <p:sp>
        <p:nvSpPr>
          <p:cNvPr id="69" name="Google Shape;69;p14"/>
          <p:cNvSpPr txBox="1">
            <a:spLocks noGrp="1"/>
          </p:cNvSpPr>
          <p:nvPr>
            <p:ph type="subTitle" idx="1"/>
          </p:nvPr>
        </p:nvSpPr>
        <p:spPr>
          <a:xfrm>
            <a:off x="3889175" y="1997675"/>
            <a:ext cx="3633000" cy="21390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200"/>
              <a:buAutoNum type="arabicPeriod"/>
              <a:defRPr/>
            </a:lvl1pPr>
            <a:lvl2pPr lvl="1" algn="ctr" rtl="0">
              <a:lnSpc>
                <a:spcPct val="115000"/>
              </a:lnSpc>
              <a:spcBef>
                <a:spcPts val="0"/>
              </a:spcBef>
              <a:spcAft>
                <a:spcPts val="0"/>
              </a:spcAft>
              <a:buSzPts val="1200"/>
              <a:buAutoNum type="alphaLcPeriod"/>
              <a:defRPr/>
            </a:lvl2pPr>
            <a:lvl3pPr lvl="2" algn="ctr" rtl="0">
              <a:lnSpc>
                <a:spcPct val="115000"/>
              </a:lnSpc>
              <a:spcBef>
                <a:spcPts val="1600"/>
              </a:spcBef>
              <a:spcAft>
                <a:spcPts val="0"/>
              </a:spcAft>
              <a:buSzPts val="1200"/>
              <a:buAutoNum type="romanLcPeriod"/>
              <a:defRPr/>
            </a:lvl3pPr>
            <a:lvl4pPr lvl="3" algn="ctr" rtl="0">
              <a:lnSpc>
                <a:spcPct val="115000"/>
              </a:lnSpc>
              <a:spcBef>
                <a:spcPts val="1600"/>
              </a:spcBef>
              <a:spcAft>
                <a:spcPts val="0"/>
              </a:spcAft>
              <a:buSzPts val="1200"/>
              <a:buAutoNum type="arabicPeriod"/>
              <a:defRPr/>
            </a:lvl4pPr>
            <a:lvl5pPr lvl="4" algn="ctr" rtl="0">
              <a:lnSpc>
                <a:spcPct val="115000"/>
              </a:lnSpc>
              <a:spcBef>
                <a:spcPts val="1600"/>
              </a:spcBef>
              <a:spcAft>
                <a:spcPts val="0"/>
              </a:spcAft>
              <a:buSzPts val="1200"/>
              <a:buAutoNum type="alphaLcPeriod"/>
              <a:defRPr/>
            </a:lvl5pPr>
            <a:lvl6pPr lvl="5" algn="ctr" rtl="0">
              <a:lnSpc>
                <a:spcPct val="115000"/>
              </a:lnSpc>
              <a:spcBef>
                <a:spcPts val="1600"/>
              </a:spcBef>
              <a:spcAft>
                <a:spcPts val="0"/>
              </a:spcAft>
              <a:buSzPts val="1200"/>
              <a:buAutoNum type="romanLcPeriod"/>
              <a:defRPr/>
            </a:lvl6pPr>
            <a:lvl7pPr lvl="6" algn="ctr" rtl="0">
              <a:lnSpc>
                <a:spcPct val="115000"/>
              </a:lnSpc>
              <a:spcBef>
                <a:spcPts val="1600"/>
              </a:spcBef>
              <a:spcAft>
                <a:spcPts val="0"/>
              </a:spcAft>
              <a:buSzPts val="1200"/>
              <a:buAutoNum type="arabicPeriod"/>
              <a:defRPr/>
            </a:lvl7pPr>
            <a:lvl8pPr lvl="7" algn="ctr" rtl="0">
              <a:lnSpc>
                <a:spcPct val="115000"/>
              </a:lnSpc>
              <a:spcBef>
                <a:spcPts val="1600"/>
              </a:spcBef>
              <a:spcAft>
                <a:spcPts val="0"/>
              </a:spcAft>
              <a:buSzPts val="1200"/>
              <a:buAutoNum type="alphaLcPeriod"/>
              <a:defRPr/>
            </a:lvl8pPr>
            <a:lvl9pPr lvl="8" algn="ctr" rtl="0">
              <a:lnSpc>
                <a:spcPct val="115000"/>
              </a:lnSpc>
              <a:spcBef>
                <a:spcPts val="1600"/>
              </a:spcBef>
              <a:spcAft>
                <a:spcPts val="1600"/>
              </a:spcAft>
              <a:buSzPts val="1200"/>
              <a:buAutoNum type="romanLcPeriod"/>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78"/>
        <p:cNvGrpSpPr/>
        <p:nvPr/>
      </p:nvGrpSpPr>
      <p:grpSpPr>
        <a:xfrm>
          <a:off x="0" y="0"/>
          <a:ext cx="0" cy="0"/>
          <a:chOff x="0" y="0"/>
          <a:chExt cx="0" cy="0"/>
        </a:xfrm>
      </p:grpSpPr>
      <p:pic>
        <p:nvPicPr>
          <p:cNvPr id="79" name="Google Shape;79;p16"/>
          <p:cNvPicPr preferRelativeResize="0"/>
          <p:nvPr/>
        </p:nvPicPr>
        <p:blipFill rotWithShape="1">
          <a:blip r:embed="rId2">
            <a:alphaModFix amt="75000"/>
          </a:blip>
          <a:srcRect t="7798" b="7806"/>
          <a:stretch/>
        </p:blipFill>
        <p:spPr>
          <a:xfrm>
            <a:off x="0" y="0"/>
            <a:ext cx="9144003" cy="5143501"/>
          </a:xfrm>
          <a:prstGeom prst="rect">
            <a:avLst/>
          </a:prstGeom>
          <a:noFill/>
          <a:ln>
            <a:noFill/>
          </a:ln>
        </p:spPr>
      </p:pic>
      <p:sp>
        <p:nvSpPr>
          <p:cNvPr id="80" name="Google Shape;80;p1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sz="3500"/>
            </a:lvl1pPr>
            <a:lvl2pPr lvl="1" algn="ctr" rtl="0">
              <a:spcBef>
                <a:spcPts val="0"/>
              </a:spcBef>
              <a:spcAft>
                <a:spcPts val="0"/>
              </a:spcAft>
              <a:buSzPts val="3500"/>
              <a:buNone/>
              <a:defRPr sz="3500"/>
            </a:lvl2pPr>
            <a:lvl3pPr lvl="2" algn="ctr" rtl="0">
              <a:spcBef>
                <a:spcPts val="0"/>
              </a:spcBef>
              <a:spcAft>
                <a:spcPts val="0"/>
              </a:spcAft>
              <a:buSzPts val="3500"/>
              <a:buNone/>
              <a:defRPr sz="3500"/>
            </a:lvl3pPr>
            <a:lvl4pPr lvl="3" algn="ctr" rtl="0">
              <a:spcBef>
                <a:spcPts val="0"/>
              </a:spcBef>
              <a:spcAft>
                <a:spcPts val="0"/>
              </a:spcAft>
              <a:buSzPts val="3500"/>
              <a:buNone/>
              <a:defRPr sz="3500"/>
            </a:lvl4pPr>
            <a:lvl5pPr lvl="4" algn="ctr" rtl="0">
              <a:spcBef>
                <a:spcPts val="0"/>
              </a:spcBef>
              <a:spcAft>
                <a:spcPts val="0"/>
              </a:spcAft>
              <a:buSzPts val="3500"/>
              <a:buNone/>
              <a:defRPr sz="3500"/>
            </a:lvl5pPr>
            <a:lvl6pPr lvl="5" algn="ctr" rtl="0">
              <a:spcBef>
                <a:spcPts val="0"/>
              </a:spcBef>
              <a:spcAft>
                <a:spcPts val="0"/>
              </a:spcAft>
              <a:buSzPts val="3500"/>
              <a:buNone/>
              <a:defRPr sz="3500"/>
            </a:lvl6pPr>
            <a:lvl7pPr lvl="6" algn="ctr" rtl="0">
              <a:spcBef>
                <a:spcPts val="0"/>
              </a:spcBef>
              <a:spcAft>
                <a:spcPts val="0"/>
              </a:spcAft>
              <a:buSzPts val="3500"/>
              <a:buNone/>
              <a:defRPr sz="3500"/>
            </a:lvl7pPr>
            <a:lvl8pPr lvl="7" algn="ctr" rtl="0">
              <a:spcBef>
                <a:spcPts val="0"/>
              </a:spcBef>
              <a:spcAft>
                <a:spcPts val="0"/>
              </a:spcAft>
              <a:buSzPts val="3500"/>
              <a:buNone/>
              <a:defRPr sz="3500"/>
            </a:lvl8pPr>
            <a:lvl9pPr lvl="8" algn="ctr" rtl="0">
              <a:spcBef>
                <a:spcPts val="0"/>
              </a:spcBef>
              <a:spcAft>
                <a:spcPts val="0"/>
              </a:spcAft>
              <a:buSzPts val="3500"/>
              <a:buNone/>
              <a:defRPr sz="3500"/>
            </a:lvl9pPr>
          </a:lstStyle>
          <a:p>
            <a:endParaRPr/>
          </a:p>
        </p:txBody>
      </p:sp>
      <p:sp>
        <p:nvSpPr>
          <p:cNvPr id="81" name="Google Shape;81;p16"/>
          <p:cNvSpPr txBox="1">
            <a:spLocks noGrp="1"/>
          </p:cNvSpPr>
          <p:nvPr>
            <p:ph type="subTitle" idx="1"/>
          </p:nvPr>
        </p:nvSpPr>
        <p:spPr>
          <a:xfrm>
            <a:off x="920375" y="2579825"/>
            <a:ext cx="2175300" cy="1601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1600"/>
              </a:spcBef>
              <a:spcAft>
                <a:spcPts val="0"/>
              </a:spcAft>
              <a:buSzPts val="1200"/>
              <a:buNone/>
              <a:defRPr/>
            </a:lvl3pPr>
            <a:lvl4pPr lvl="3" algn="ctr" rtl="0">
              <a:lnSpc>
                <a:spcPct val="100000"/>
              </a:lnSpc>
              <a:spcBef>
                <a:spcPts val="1600"/>
              </a:spcBef>
              <a:spcAft>
                <a:spcPts val="0"/>
              </a:spcAft>
              <a:buSzPts val="1200"/>
              <a:buNone/>
              <a:defRPr/>
            </a:lvl4pPr>
            <a:lvl5pPr lvl="4" algn="ctr" rtl="0">
              <a:lnSpc>
                <a:spcPct val="100000"/>
              </a:lnSpc>
              <a:spcBef>
                <a:spcPts val="1600"/>
              </a:spcBef>
              <a:spcAft>
                <a:spcPts val="0"/>
              </a:spcAft>
              <a:buSzPts val="1200"/>
              <a:buNone/>
              <a:defRPr/>
            </a:lvl5pPr>
            <a:lvl6pPr lvl="5" algn="ctr" rtl="0">
              <a:lnSpc>
                <a:spcPct val="100000"/>
              </a:lnSpc>
              <a:spcBef>
                <a:spcPts val="1600"/>
              </a:spcBef>
              <a:spcAft>
                <a:spcPts val="0"/>
              </a:spcAft>
              <a:buSzPts val="1200"/>
              <a:buNone/>
              <a:defRPr/>
            </a:lvl6pPr>
            <a:lvl7pPr lvl="6" algn="ctr" rtl="0">
              <a:lnSpc>
                <a:spcPct val="100000"/>
              </a:lnSpc>
              <a:spcBef>
                <a:spcPts val="1600"/>
              </a:spcBef>
              <a:spcAft>
                <a:spcPts val="0"/>
              </a:spcAft>
              <a:buSzPts val="1200"/>
              <a:buNone/>
              <a:defRPr/>
            </a:lvl7pPr>
            <a:lvl8pPr lvl="7" algn="ctr" rtl="0">
              <a:lnSpc>
                <a:spcPct val="100000"/>
              </a:lnSpc>
              <a:spcBef>
                <a:spcPts val="1600"/>
              </a:spcBef>
              <a:spcAft>
                <a:spcPts val="0"/>
              </a:spcAft>
              <a:buSzPts val="1200"/>
              <a:buNone/>
              <a:defRPr/>
            </a:lvl8pPr>
            <a:lvl9pPr lvl="8" algn="ctr" rtl="0">
              <a:lnSpc>
                <a:spcPct val="100000"/>
              </a:lnSpc>
              <a:spcBef>
                <a:spcPts val="1600"/>
              </a:spcBef>
              <a:spcAft>
                <a:spcPts val="1600"/>
              </a:spcAft>
              <a:buSzPts val="1200"/>
              <a:buNone/>
              <a:defRPr/>
            </a:lvl9pPr>
          </a:lstStyle>
          <a:p>
            <a:endParaRPr/>
          </a:p>
        </p:txBody>
      </p:sp>
      <p:sp>
        <p:nvSpPr>
          <p:cNvPr id="82" name="Google Shape;82;p16"/>
          <p:cNvSpPr txBox="1">
            <a:spLocks noGrp="1"/>
          </p:cNvSpPr>
          <p:nvPr>
            <p:ph type="subTitle" idx="2"/>
          </p:nvPr>
        </p:nvSpPr>
        <p:spPr>
          <a:xfrm>
            <a:off x="3510204" y="2579825"/>
            <a:ext cx="2175300" cy="1601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1600"/>
              </a:spcBef>
              <a:spcAft>
                <a:spcPts val="0"/>
              </a:spcAft>
              <a:buSzPts val="1200"/>
              <a:buNone/>
              <a:defRPr/>
            </a:lvl3pPr>
            <a:lvl4pPr lvl="3" algn="ctr" rtl="0">
              <a:lnSpc>
                <a:spcPct val="100000"/>
              </a:lnSpc>
              <a:spcBef>
                <a:spcPts val="1600"/>
              </a:spcBef>
              <a:spcAft>
                <a:spcPts val="0"/>
              </a:spcAft>
              <a:buSzPts val="1200"/>
              <a:buNone/>
              <a:defRPr/>
            </a:lvl4pPr>
            <a:lvl5pPr lvl="4" algn="ctr" rtl="0">
              <a:lnSpc>
                <a:spcPct val="100000"/>
              </a:lnSpc>
              <a:spcBef>
                <a:spcPts val="1600"/>
              </a:spcBef>
              <a:spcAft>
                <a:spcPts val="0"/>
              </a:spcAft>
              <a:buSzPts val="1200"/>
              <a:buNone/>
              <a:defRPr/>
            </a:lvl5pPr>
            <a:lvl6pPr lvl="5" algn="ctr" rtl="0">
              <a:lnSpc>
                <a:spcPct val="100000"/>
              </a:lnSpc>
              <a:spcBef>
                <a:spcPts val="1600"/>
              </a:spcBef>
              <a:spcAft>
                <a:spcPts val="0"/>
              </a:spcAft>
              <a:buSzPts val="1200"/>
              <a:buNone/>
              <a:defRPr/>
            </a:lvl6pPr>
            <a:lvl7pPr lvl="6" algn="ctr" rtl="0">
              <a:lnSpc>
                <a:spcPct val="100000"/>
              </a:lnSpc>
              <a:spcBef>
                <a:spcPts val="1600"/>
              </a:spcBef>
              <a:spcAft>
                <a:spcPts val="0"/>
              </a:spcAft>
              <a:buSzPts val="1200"/>
              <a:buNone/>
              <a:defRPr/>
            </a:lvl7pPr>
            <a:lvl8pPr lvl="7" algn="ctr" rtl="0">
              <a:lnSpc>
                <a:spcPct val="100000"/>
              </a:lnSpc>
              <a:spcBef>
                <a:spcPts val="1600"/>
              </a:spcBef>
              <a:spcAft>
                <a:spcPts val="0"/>
              </a:spcAft>
              <a:buSzPts val="1200"/>
              <a:buNone/>
              <a:defRPr/>
            </a:lvl8pPr>
            <a:lvl9pPr lvl="8" algn="ctr" rtl="0">
              <a:lnSpc>
                <a:spcPct val="100000"/>
              </a:lnSpc>
              <a:spcBef>
                <a:spcPts val="1600"/>
              </a:spcBef>
              <a:spcAft>
                <a:spcPts val="1600"/>
              </a:spcAft>
              <a:buSzPts val="1200"/>
              <a:buNone/>
              <a:defRPr/>
            </a:lvl9pPr>
          </a:lstStyle>
          <a:p>
            <a:endParaRPr/>
          </a:p>
        </p:txBody>
      </p:sp>
      <p:sp>
        <p:nvSpPr>
          <p:cNvPr id="83" name="Google Shape;83;p16"/>
          <p:cNvSpPr txBox="1">
            <a:spLocks noGrp="1"/>
          </p:cNvSpPr>
          <p:nvPr>
            <p:ph type="subTitle" idx="3"/>
          </p:nvPr>
        </p:nvSpPr>
        <p:spPr>
          <a:xfrm>
            <a:off x="6107272" y="2579825"/>
            <a:ext cx="2175300" cy="1601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1600"/>
              </a:spcBef>
              <a:spcAft>
                <a:spcPts val="0"/>
              </a:spcAft>
              <a:buSzPts val="1200"/>
              <a:buNone/>
              <a:defRPr/>
            </a:lvl3pPr>
            <a:lvl4pPr lvl="3" algn="ctr" rtl="0">
              <a:lnSpc>
                <a:spcPct val="100000"/>
              </a:lnSpc>
              <a:spcBef>
                <a:spcPts val="1600"/>
              </a:spcBef>
              <a:spcAft>
                <a:spcPts val="0"/>
              </a:spcAft>
              <a:buSzPts val="1200"/>
              <a:buNone/>
              <a:defRPr/>
            </a:lvl4pPr>
            <a:lvl5pPr lvl="4" algn="ctr" rtl="0">
              <a:lnSpc>
                <a:spcPct val="100000"/>
              </a:lnSpc>
              <a:spcBef>
                <a:spcPts val="1600"/>
              </a:spcBef>
              <a:spcAft>
                <a:spcPts val="0"/>
              </a:spcAft>
              <a:buSzPts val="1200"/>
              <a:buNone/>
              <a:defRPr/>
            </a:lvl5pPr>
            <a:lvl6pPr lvl="5" algn="ctr" rtl="0">
              <a:lnSpc>
                <a:spcPct val="100000"/>
              </a:lnSpc>
              <a:spcBef>
                <a:spcPts val="1600"/>
              </a:spcBef>
              <a:spcAft>
                <a:spcPts val="0"/>
              </a:spcAft>
              <a:buSzPts val="1200"/>
              <a:buNone/>
              <a:defRPr/>
            </a:lvl6pPr>
            <a:lvl7pPr lvl="6" algn="ctr" rtl="0">
              <a:lnSpc>
                <a:spcPct val="100000"/>
              </a:lnSpc>
              <a:spcBef>
                <a:spcPts val="1600"/>
              </a:spcBef>
              <a:spcAft>
                <a:spcPts val="0"/>
              </a:spcAft>
              <a:buSzPts val="1200"/>
              <a:buNone/>
              <a:defRPr/>
            </a:lvl7pPr>
            <a:lvl8pPr lvl="7" algn="ctr" rtl="0">
              <a:lnSpc>
                <a:spcPct val="100000"/>
              </a:lnSpc>
              <a:spcBef>
                <a:spcPts val="1600"/>
              </a:spcBef>
              <a:spcAft>
                <a:spcPts val="0"/>
              </a:spcAft>
              <a:buSzPts val="1200"/>
              <a:buNone/>
              <a:defRPr/>
            </a:lvl8pPr>
            <a:lvl9pPr lvl="8" algn="ctr" rtl="0">
              <a:lnSpc>
                <a:spcPct val="100000"/>
              </a:lnSpc>
              <a:spcBef>
                <a:spcPts val="1600"/>
              </a:spcBef>
              <a:spcAft>
                <a:spcPts val="1600"/>
              </a:spcAft>
              <a:buSzPts val="1200"/>
              <a:buNone/>
              <a:defRPr/>
            </a:lvl9pPr>
          </a:lstStyle>
          <a:p>
            <a:endParaRPr/>
          </a:p>
        </p:txBody>
      </p:sp>
      <p:sp>
        <p:nvSpPr>
          <p:cNvPr id="84" name="Google Shape;84;p16"/>
          <p:cNvSpPr txBox="1">
            <a:spLocks noGrp="1"/>
          </p:cNvSpPr>
          <p:nvPr>
            <p:ph type="subTitle" idx="4"/>
          </p:nvPr>
        </p:nvSpPr>
        <p:spPr>
          <a:xfrm>
            <a:off x="920383" y="1626000"/>
            <a:ext cx="2175300" cy="708300"/>
          </a:xfrm>
          <a:prstGeom prst="rect">
            <a:avLst/>
          </a:prstGeom>
        </p:spPr>
        <p:txBody>
          <a:bodyPr spcFirstLastPara="1" wrap="square" lIns="91425" tIns="91425" rIns="91425" bIns="91425" anchor="b" anchorCtr="0">
            <a:noAutofit/>
          </a:bodyPr>
          <a:lstStyle>
            <a:lvl1pPr lvl="0" rtl="0">
              <a:lnSpc>
                <a:spcPct val="8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1pPr>
            <a:lvl2pPr lvl="1" algn="ctr"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2pPr>
            <a:lvl3pPr lvl="2" algn="ctr"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3pPr>
            <a:lvl4pPr lvl="3" algn="ctr"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4pPr>
            <a:lvl5pPr lvl="4" algn="ctr"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5pPr>
            <a:lvl6pPr lvl="5" algn="ctr"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6pPr>
            <a:lvl7pPr lvl="6" algn="ctr"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7pPr>
            <a:lvl8pPr lvl="7" algn="ctr"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8pPr>
            <a:lvl9pPr lvl="8" algn="ctr"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9pPr>
          </a:lstStyle>
          <a:p>
            <a:endParaRPr/>
          </a:p>
        </p:txBody>
      </p:sp>
      <p:sp>
        <p:nvSpPr>
          <p:cNvPr id="85" name="Google Shape;85;p16"/>
          <p:cNvSpPr txBox="1">
            <a:spLocks noGrp="1"/>
          </p:cNvSpPr>
          <p:nvPr>
            <p:ph type="subTitle" idx="5"/>
          </p:nvPr>
        </p:nvSpPr>
        <p:spPr>
          <a:xfrm>
            <a:off x="3510213" y="1626000"/>
            <a:ext cx="2175300" cy="708300"/>
          </a:xfrm>
          <a:prstGeom prst="rect">
            <a:avLst/>
          </a:prstGeom>
        </p:spPr>
        <p:txBody>
          <a:bodyPr spcFirstLastPara="1" wrap="square" lIns="91425" tIns="91425" rIns="91425" bIns="91425" anchor="b" anchorCtr="0">
            <a:noAutofit/>
          </a:bodyPr>
          <a:lstStyle>
            <a:lvl1pPr lvl="0" rtl="0">
              <a:lnSpc>
                <a:spcPct val="8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1pPr>
            <a:lvl2pPr lvl="1" algn="ctr"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2pPr>
            <a:lvl3pPr lvl="2" algn="ctr"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3pPr>
            <a:lvl4pPr lvl="3" algn="ctr"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4pPr>
            <a:lvl5pPr lvl="4" algn="ctr"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5pPr>
            <a:lvl6pPr lvl="5" algn="ctr"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6pPr>
            <a:lvl7pPr lvl="6" algn="ctr"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7pPr>
            <a:lvl8pPr lvl="7" algn="ctr"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8pPr>
            <a:lvl9pPr lvl="8" algn="ctr"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9pPr>
          </a:lstStyle>
          <a:p>
            <a:endParaRPr/>
          </a:p>
        </p:txBody>
      </p:sp>
      <p:sp>
        <p:nvSpPr>
          <p:cNvPr id="86" name="Google Shape;86;p16"/>
          <p:cNvSpPr txBox="1">
            <a:spLocks noGrp="1"/>
          </p:cNvSpPr>
          <p:nvPr>
            <p:ph type="subTitle" idx="6"/>
          </p:nvPr>
        </p:nvSpPr>
        <p:spPr>
          <a:xfrm>
            <a:off x="6107275" y="1626000"/>
            <a:ext cx="2175300" cy="708300"/>
          </a:xfrm>
          <a:prstGeom prst="rect">
            <a:avLst/>
          </a:prstGeom>
        </p:spPr>
        <p:txBody>
          <a:bodyPr spcFirstLastPara="1" wrap="square" lIns="91425" tIns="91425" rIns="91425" bIns="91425" anchor="b" anchorCtr="0">
            <a:noAutofit/>
          </a:bodyPr>
          <a:lstStyle>
            <a:lvl1pPr lvl="0" rtl="0">
              <a:lnSpc>
                <a:spcPct val="8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1pPr>
            <a:lvl2pPr lvl="1" algn="ctr"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2pPr>
            <a:lvl3pPr lvl="2" algn="ctr"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3pPr>
            <a:lvl4pPr lvl="3" algn="ctr"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4pPr>
            <a:lvl5pPr lvl="4" algn="ctr"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5pPr>
            <a:lvl6pPr lvl="5" algn="ctr"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6pPr>
            <a:lvl7pPr lvl="6" algn="ctr"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7pPr>
            <a:lvl8pPr lvl="7" algn="ctr"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8pPr>
            <a:lvl9pPr lvl="8" algn="ctr" rtl="0">
              <a:lnSpc>
                <a:spcPct val="100000"/>
              </a:lnSpc>
              <a:spcBef>
                <a:spcPts val="0"/>
              </a:spcBef>
              <a:spcAft>
                <a:spcPts val="0"/>
              </a:spcAft>
              <a:buClr>
                <a:schemeClr val="lt2"/>
              </a:buClr>
              <a:buSzPts val="2400"/>
              <a:buFont typeface="Noto Serif Lao"/>
              <a:buNone/>
              <a:defRPr sz="2400">
                <a:solidFill>
                  <a:schemeClr val="lt2"/>
                </a:solidFill>
                <a:latin typeface="Noto Serif Lao"/>
                <a:ea typeface="Noto Serif Lao"/>
                <a:cs typeface="Noto Serif Lao"/>
                <a:sym typeface="Noto Serif Lao"/>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umbers and text">
  <p:cSld name="CUSTOM_8">
    <p:spTree>
      <p:nvGrpSpPr>
        <p:cNvPr id="1" name="Shape 113"/>
        <p:cNvGrpSpPr/>
        <p:nvPr/>
      </p:nvGrpSpPr>
      <p:grpSpPr>
        <a:xfrm>
          <a:off x="0" y="0"/>
          <a:ext cx="0" cy="0"/>
          <a:chOff x="0" y="0"/>
          <a:chExt cx="0" cy="0"/>
        </a:xfrm>
      </p:grpSpPr>
      <p:pic>
        <p:nvPicPr>
          <p:cNvPr id="114" name="Google Shape;114;p19"/>
          <p:cNvPicPr preferRelativeResize="0"/>
          <p:nvPr/>
        </p:nvPicPr>
        <p:blipFill rotWithShape="1">
          <a:blip r:embed="rId2">
            <a:alphaModFix amt="75000"/>
          </a:blip>
          <a:srcRect t="7798" b="7806"/>
          <a:stretch/>
        </p:blipFill>
        <p:spPr>
          <a:xfrm>
            <a:off x="0" y="0"/>
            <a:ext cx="9144003" cy="5143501"/>
          </a:xfrm>
          <a:prstGeom prst="rect">
            <a:avLst/>
          </a:prstGeom>
          <a:noFill/>
          <a:ln>
            <a:noFill/>
          </a:ln>
        </p:spPr>
      </p:pic>
      <p:sp>
        <p:nvSpPr>
          <p:cNvPr id="115" name="Google Shape;115;p19"/>
          <p:cNvSpPr txBox="1">
            <a:spLocks noGrp="1"/>
          </p:cNvSpPr>
          <p:nvPr>
            <p:ph type="title" hasCustomPrompt="1"/>
          </p:nvPr>
        </p:nvSpPr>
        <p:spPr>
          <a:xfrm>
            <a:off x="4704263" y="2108774"/>
            <a:ext cx="3492600" cy="705900"/>
          </a:xfrm>
          <a:prstGeom prst="rect">
            <a:avLst/>
          </a:prstGeom>
          <a:noFill/>
        </p:spPr>
        <p:txBody>
          <a:bodyPr spcFirstLastPara="1" wrap="square" lIns="91425" tIns="91425" rIns="91425" bIns="91425" anchor="b" anchorCtr="0">
            <a:noAutofit/>
          </a:bodyPr>
          <a:lstStyle>
            <a:lvl1pPr lvl="0" algn="r" rtl="0">
              <a:spcBef>
                <a:spcPts val="0"/>
              </a:spcBef>
              <a:spcAft>
                <a:spcPts val="0"/>
              </a:spcAft>
              <a:buClr>
                <a:schemeClr val="lt2"/>
              </a:buClr>
              <a:buSzPts val="6000"/>
              <a:buNone/>
              <a:defRPr sz="4500">
                <a:solidFill>
                  <a:schemeClr val="lt2"/>
                </a:solidFill>
              </a:defRPr>
            </a:lvl1pPr>
            <a:lvl2pPr lvl="1" algn="r" rtl="0">
              <a:spcBef>
                <a:spcPts val="0"/>
              </a:spcBef>
              <a:spcAft>
                <a:spcPts val="0"/>
              </a:spcAft>
              <a:buClr>
                <a:schemeClr val="lt2"/>
              </a:buClr>
              <a:buSzPts val="6000"/>
              <a:buNone/>
              <a:defRPr sz="6000">
                <a:solidFill>
                  <a:schemeClr val="lt2"/>
                </a:solidFill>
              </a:defRPr>
            </a:lvl2pPr>
            <a:lvl3pPr lvl="2" algn="r" rtl="0">
              <a:spcBef>
                <a:spcPts val="0"/>
              </a:spcBef>
              <a:spcAft>
                <a:spcPts val="0"/>
              </a:spcAft>
              <a:buClr>
                <a:schemeClr val="lt2"/>
              </a:buClr>
              <a:buSzPts val="6000"/>
              <a:buNone/>
              <a:defRPr sz="6000">
                <a:solidFill>
                  <a:schemeClr val="lt2"/>
                </a:solidFill>
              </a:defRPr>
            </a:lvl3pPr>
            <a:lvl4pPr lvl="3" algn="r" rtl="0">
              <a:spcBef>
                <a:spcPts val="0"/>
              </a:spcBef>
              <a:spcAft>
                <a:spcPts val="0"/>
              </a:spcAft>
              <a:buClr>
                <a:schemeClr val="lt2"/>
              </a:buClr>
              <a:buSzPts val="6000"/>
              <a:buNone/>
              <a:defRPr sz="6000">
                <a:solidFill>
                  <a:schemeClr val="lt2"/>
                </a:solidFill>
              </a:defRPr>
            </a:lvl4pPr>
            <a:lvl5pPr lvl="4" algn="r" rtl="0">
              <a:spcBef>
                <a:spcPts val="0"/>
              </a:spcBef>
              <a:spcAft>
                <a:spcPts val="0"/>
              </a:spcAft>
              <a:buClr>
                <a:schemeClr val="lt2"/>
              </a:buClr>
              <a:buSzPts val="6000"/>
              <a:buNone/>
              <a:defRPr sz="6000">
                <a:solidFill>
                  <a:schemeClr val="lt2"/>
                </a:solidFill>
              </a:defRPr>
            </a:lvl5pPr>
            <a:lvl6pPr lvl="5" algn="r" rtl="0">
              <a:spcBef>
                <a:spcPts val="0"/>
              </a:spcBef>
              <a:spcAft>
                <a:spcPts val="0"/>
              </a:spcAft>
              <a:buClr>
                <a:schemeClr val="lt2"/>
              </a:buClr>
              <a:buSzPts val="6000"/>
              <a:buNone/>
              <a:defRPr sz="6000">
                <a:solidFill>
                  <a:schemeClr val="lt2"/>
                </a:solidFill>
              </a:defRPr>
            </a:lvl6pPr>
            <a:lvl7pPr lvl="6" algn="r" rtl="0">
              <a:spcBef>
                <a:spcPts val="0"/>
              </a:spcBef>
              <a:spcAft>
                <a:spcPts val="0"/>
              </a:spcAft>
              <a:buClr>
                <a:schemeClr val="lt2"/>
              </a:buClr>
              <a:buSzPts val="6000"/>
              <a:buNone/>
              <a:defRPr sz="6000">
                <a:solidFill>
                  <a:schemeClr val="lt2"/>
                </a:solidFill>
              </a:defRPr>
            </a:lvl7pPr>
            <a:lvl8pPr lvl="7" algn="r" rtl="0">
              <a:spcBef>
                <a:spcPts val="0"/>
              </a:spcBef>
              <a:spcAft>
                <a:spcPts val="0"/>
              </a:spcAft>
              <a:buClr>
                <a:schemeClr val="lt2"/>
              </a:buClr>
              <a:buSzPts val="6000"/>
              <a:buNone/>
              <a:defRPr sz="6000">
                <a:solidFill>
                  <a:schemeClr val="lt2"/>
                </a:solidFill>
              </a:defRPr>
            </a:lvl8pPr>
            <a:lvl9pPr lvl="8" algn="r" rtl="0">
              <a:spcBef>
                <a:spcPts val="0"/>
              </a:spcBef>
              <a:spcAft>
                <a:spcPts val="0"/>
              </a:spcAft>
              <a:buClr>
                <a:schemeClr val="lt2"/>
              </a:buClr>
              <a:buSzPts val="6000"/>
              <a:buNone/>
              <a:defRPr sz="6000">
                <a:solidFill>
                  <a:schemeClr val="lt2"/>
                </a:solidFill>
              </a:defRPr>
            </a:lvl9pPr>
          </a:lstStyle>
          <a:p>
            <a:r>
              <a:t>xx%</a:t>
            </a:r>
          </a:p>
        </p:txBody>
      </p:sp>
      <p:sp>
        <p:nvSpPr>
          <p:cNvPr id="116" name="Google Shape;116;p19"/>
          <p:cNvSpPr txBox="1">
            <a:spLocks noGrp="1"/>
          </p:cNvSpPr>
          <p:nvPr>
            <p:ph type="subTitle" idx="1"/>
          </p:nvPr>
        </p:nvSpPr>
        <p:spPr>
          <a:xfrm>
            <a:off x="4704250" y="2713605"/>
            <a:ext cx="3492600" cy="309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1"/>
              </a:buClr>
              <a:buSzPts val="1200"/>
              <a:buFont typeface="PT Sans"/>
              <a:buNone/>
              <a:defRPr>
                <a:solidFill>
                  <a:schemeClr val="dk1"/>
                </a:solidFill>
              </a:defRPr>
            </a:lvl1pPr>
            <a:lvl2pPr lvl="1" algn="r" rtl="0">
              <a:lnSpc>
                <a:spcPct val="100000"/>
              </a:lnSpc>
              <a:spcBef>
                <a:spcPts val="0"/>
              </a:spcBef>
              <a:spcAft>
                <a:spcPts val="0"/>
              </a:spcAft>
              <a:buClr>
                <a:schemeClr val="dk1"/>
              </a:buClr>
              <a:buSzPts val="1200"/>
              <a:buNone/>
              <a:defRPr>
                <a:solidFill>
                  <a:schemeClr val="dk1"/>
                </a:solidFill>
              </a:defRPr>
            </a:lvl2pPr>
            <a:lvl3pPr lvl="2" algn="r" rtl="0">
              <a:lnSpc>
                <a:spcPct val="100000"/>
              </a:lnSpc>
              <a:spcBef>
                <a:spcPts val="0"/>
              </a:spcBef>
              <a:spcAft>
                <a:spcPts val="0"/>
              </a:spcAft>
              <a:buClr>
                <a:schemeClr val="dk1"/>
              </a:buClr>
              <a:buSzPts val="1200"/>
              <a:buNone/>
              <a:defRPr>
                <a:solidFill>
                  <a:schemeClr val="dk1"/>
                </a:solidFill>
              </a:defRPr>
            </a:lvl3pPr>
            <a:lvl4pPr lvl="3" algn="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4pPr>
            <a:lvl5pPr lvl="4" algn="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5pPr>
            <a:lvl6pPr lvl="5" algn="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6pPr>
            <a:lvl7pPr lvl="6" algn="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7pPr>
            <a:lvl8pPr lvl="7" algn="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8pPr>
            <a:lvl9pPr lvl="8" algn="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9pPr>
          </a:lstStyle>
          <a:p>
            <a:endParaRPr/>
          </a:p>
        </p:txBody>
      </p:sp>
      <p:sp>
        <p:nvSpPr>
          <p:cNvPr id="117" name="Google Shape;117;p19"/>
          <p:cNvSpPr txBox="1">
            <a:spLocks noGrp="1"/>
          </p:cNvSpPr>
          <p:nvPr>
            <p:ph type="title" idx="2" hasCustomPrompt="1"/>
          </p:nvPr>
        </p:nvSpPr>
        <p:spPr>
          <a:xfrm>
            <a:off x="4704263" y="786750"/>
            <a:ext cx="3492600" cy="705900"/>
          </a:xfrm>
          <a:prstGeom prst="rect">
            <a:avLst/>
          </a:prstGeom>
          <a:noFill/>
        </p:spPr>
        <p:txBody>
          <a:bodyPr spcFirstLastPara="1" wrap="square" lIns="91425" tIns="91425" rIns="91425" bIns="91425" anchor="b" anchorCtr="0">
            <a:noAutofit/>
          </a:bodyPr>
          <a:lstStyle>
            <a:lvl1pPr lvl="0" algn="r" rtl="0">
              <a:spcBef>
                <a:spcPts val="0"/>
              </a:spcBef>
              <a:spcAft>
                <a:spcPts val="0"/>
              </a:spcAft>
              <a:buClr>
                <a:schemeClr val="lt2"/>
              </a:buClr>
              <a:buSzPts val="6000"/>
              <a:buNone/>
              <a:defRPr sz="4500">
                <a:solidFill>
                  <a:schemeClr val="lt2"/>
                </a:solidFill>
              </a:defRPr>
            </a:lvl1pPr>
            <a:lvl2pPr lvl="1" algn="r" rtl="0">
              <a:spcBef>
                <a:spcPts val="0"/>
              </a:spcBef>
              <a:spcAft>
                <a:spcPts val="0"/>
              </a:spcAft>
              <a:buClr>
                <a:schemeClr val="lt2"/>
              </a:buClr>
              <a:buSzPts val="6000"/>
              <a:buNone/>
              <a:defRPr sz="6000">
                <a:solidFill>
                  <a:schemeClr val="lt2"/>
                </a:solidFill>
              </a:defRPr>
            </a:lvl2pPr>
            <a:lvl3pPr lvl="2" algn="r" rtl="0">
              <a:spcBef>
                <a:spcPts val="0"/>
              </a:spcBef>
              <a:spcAft>
                <a:spcPts val="0"/>
              </a:spcAft>
              <a:buClr>
                <a:schemeClr val="lt2"/>
              </a:buClr>
              <a:buSzPts val="6000"/>
              <a:buNone/>
              <a:defRPr sz="6000">
                <a:solidFill>
                  <a:schemeClr val="lt2"/>
                </a:solidFill>
              </a:defRPr>
            </a:lvl3pPr>
            <a:lvl4pPr lvl="3" algn="r" rtl="0">
              <a:spcBef>
                <a:spcPts val="0"/>
              </a:spcBef>
              <a:spcAft>
                <a:spcPts val="0"/>
              </a:spcAft>
              <a:buClr>
                <a:schemeClr val="lt2"/>
              </a:buClr>
              <a:buSzPts val="6000"/>
              <a:buNone/>
              <a:defRPr sz="6000">
                <a:solidFill>
                  <a:schemeClr val="lt2"/>
                </a:solidFill>
              </a:defRPr>
            </a:lvl4pPr>
            <a:lvl5pPr lvl="4" algn="r" rtl="0">
              <a:spcBef>
                <a:spcPts val="0"/>
              </a:spcBef>
              <a:spcAft>
                <a:spcPts val="0"/>
              </a:spcAft>
              <a:buClr>
                <a:schemeClr val="lt2"/>
              </a:buClr>
              <a:buSzPts val="6000"/>
              <a:buNone/>
              <a:defRPr sz="6000">
                <a:solidFill>
                  <a:schemeClr val="lt2"/>
                </a:solidFill>
              </a:defRPr>
            </a:lvl5pPr>
            <a:lvl6pPr lvl="5" algn="r" rtl="0">
              <a:spcBef>
                <a:spcPts val="0"/>
              </a:spcBef>
              <a:spcAft>
                <a:spcPts val="0"/>
              </a:spcAft>
              <a:buClr>
                <a:schemeClr val="lt2"/>
              </a:buClr>
              <a:buSzPts val="6000"/>
              <a:buNone/>
              <a:defRPr sz="6000">
                <a:solidFill>
                  <a:schemeClr val="lt2"/>
                </a:solidFill>
              </a:defRPr>
            </a:lvl6pPr>
            <a:lvl7pPr lvl="6" algn="r" rtl="0">
              <a:spcBef>
                <a:spcPts val="0"/>
              </a:spcBef>
              <a:spcAft>
                <a:spcPts val="0"/>
              </a:spcAft>
              <a:buClr>
                <a:schemeClr val="lt2"/>
              </a:buClr>
              <a:buSzPts val="6000"/>
              <a:buNone/>
              <a:defRPr sz="6000">
                <a:solidFill>
                  <a:schemeClr val="lt2"/>
                </a:solidFill>
              </a:defRPr>
            </a:lvl7pPr>
            <a:lvl8pPr lvl="7" algn="r" rtl="0">
              <a:spcBef>
                <a:spcPts val="0"/>
              </a:spcBef>
              <a:spcAft>
                <a:spcPts val="0"/>
              </a:spcAft>
              <a:buClr>
                <a:schemeClr val="lt2"/>
              </a:buClr>
              <a:buSzPts val="6000"/>
              <a:buNone/>
              <a:defRPr sz="6000">
                <a:solidFill>
                  <a:schemeClr val="lt2"/>
                </a:solidFill>
              </a:defRPr>
            </a:lvl8pPr>
            <a:lvl9pPr lvl="8" algn="r" rtl="0">
              <a:spcBef>
                <a:spcPts val="0"/>
              </a:spcBef>
              <a:spcAft>
                <a:spcPts val="0"/>
              </a:spcAft>
              <a:buClr>
                <a:schemeClr val="lt2"/>
              </a:buClr>
              <a:buSzPts val="6000"/>
              <a:buNone/>
              <a:defRPr sz="6000">
                <a:solidFill>
                  <a:schemeClr val="lt2"/>
                </a:solidFill>
              </a:defRPr>
            </a:lvl9pPr>
          </a:lstStyle>
          <a:p>
            <a:r>
              <a:t>xx%</a:t>
            </a:r>
          </a:p>
        </p:txBody>
      </p:sp>
      <p:sp>
        <p:nvSpPr>
          <p:cNvPr id="118" name="Google Shape;118;p19"/>
          <p:cNvSpPr txBox="1">
            <a:spLocks noGrp="1"/>
          </p:cNvSpPr>
          <p:nvPr>
            <p:ph type="subTitle" idx="3"/>
          </p:nvPr>
        </p:nvSpPr>
        <p:spPr>
          <a:xfrm>
            <a:off x="4704250" y="1392750"/>
            <a:ext cx="3492600" cy="309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1"/>
              </a:buClr>
              <a:buSzPts val="1200"/>
              <a:buFont typeface="PT Sans"/>
              <a:buNone/>
              <a:defRPr>
                <a:solidFill>
                  <a:schemeClr val="dk1"/>
                </a:solidFill>
              </a:defRPr>
            </a:lvl1pPr>
            <a:lvl2pPr lvl="1" algn="r" rtl="0">
              <a:lnSpc>
                <a:spcPct val="100000"/>
              </a:lnSpc>
              <a:spcBef>
                <a:spcPts val="0"/>
              </a:spcBef>
              <a:spcAft>
                <a:spcPts val="0"/>
              </a:spcAft>
              <a:buClr>
                <a:schemeClr val="dk1"/>
              </a:buClr>
              <a:buSzPts val="1200"/>
              <a:buNone/>
              <a:defRPr>
                <a:solidFill>
                  <a:schemeClr val="dk1"/>
                </a:solidFill>
              </a:defRPr>
            </a:lvl2pPr>
            <a:lvl3pPr lvl="2" algn="r" rtl="0">
              <a:lnSpc>
                <a:spcPct val="100000"/>
              </a:lnSpc>
              <a:spcBef>
                <a:spcPts val="0"/>
              </a:spcBef>
              <a:spcAft>
                <a:spcPts val="0"/>
              </a:spcAft>
              <a:buClr>
                <a:schemeClr val="dk1"/>
              </a:buClr>
              <a:buSzPts val="1200"/>
              <a:buNone/>
              <a:defRPr>
                <a:solidFill>
                  <a:schemeClr val="dk1"/>
                </a:solidFill>
              </a:defRPr>
            </a:lvl3pPr>
            <a:lvl4pPr lvl="3" algn="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4pPr>
            <a:lvl5pPr lvl="4" algn="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5pPr>
            <a:lvl6pPr lvl="5" algn="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6pPr>
            <a:lvl7pPr lvl="6" algn="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7pPr>
            <a:lvl8pPr lvl="7" algn="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8pPr>
            <a:lvl9pPr lvl="8" algn="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9pPr>
          </a:lstStyle>
          <a:p>
            <a:endParaRPr/>
          </a:p>
        </p:txBody>
      </p:sp>
      <p:sp>
        <p:nvSpPr>
          <p:cNvPr id="119" name="Google Shape;119;p19"/>
          <p:cNvSpPr txBox="1">
            <a:spLocks noGrp="1"/>
          </p:cNvSpPr>
          <p:nvPr>
            <p:ph type="title" idx="4" hasCustomPrompt="1"/>
          </p:nvPr>
        </p:nvSpPr>
        <p:spPr>
          <a:xfrm>
            <a:off x="4704250" y="3430798"/>
            <a:ext cx="3492600" cy="705900"/>
          </a:xfrm>
          <a:prstGeom prst="rect">
            <a:avLst/>
          </a:prstGeom>
          <a:noFill/>
        </p:spPr>
        <p:txBody>
          <a:bodyPr spcFirstLastPara="1" wrap="square" lIns="91425" tIns="91425" rIns="91425" bIns="91425" anchor="b" anchorCtr="0">
            <a:noAutofit/>
          </a:bodyPr>
          <a:lstStyle>
            <a:lvl1pPr lvl="0" algn="r" rtl="0">
              <a:spcBef>
                <a:spcPts val="0"/>
              </a:spcBef>
              <a:spcAft>
                <a:spcPts val="0"/>
              </a:spcAft>
              <a:buClr>
                <a:schemeClr val="lt2"/>
              </a:buClr>
              <a:buSzPts val="6000"/>
              <a:buNone/>
              <a:defRPr sz="4500">
                <a:solidFill>
                  <a:schemeClr val="lt2"/>
                </a:solidFill>
              </a:defRPr>
            </a:lvl1pPr>
            <a:lvl2pPr lvl="1" algn="r" rtl="0">
              <a:spcBef>
                <a:spcPts val="0"/>
              </a:spcBef>
              <a:spcAft>
                <a:spcPts val="0"/>
              </a:spcAft>
              <a:buClr>
                <a:schemeClr val="lt2"/>
              </a:buClr>
              <a:buSzPts val="6000"/>
              <a:buNone/>
              <a:defRPr sz="6000">
                <a:solidFill>
                  <a:schemeClr val="lt2"/>
                </a:solidFill>
              </a:defRPr>
            </a:lvl2pPr>
            <a:lvl3pPr lvl="2" algn="r" rtl="0">
              <a:spcBef>
                <a:spcPts val="0"/>
              </a:spcBef>
              <a:spcAft>
                <a:spcPts val="0"/>
              </a:spcAft>
              <a:buClr>
                <a:schemeClr val="lt2"/>
              </a:buClr>
              <a:buSzPts val="6000"/>
              <a:buNone/>
              <a:defRPr sz="6000">
                <a:solidFill>
                  <a:schemeClr val="lt2"/>
                </a:solidFill>
              </a:defRPr>
            </a:lvl3pPr>
            <a:lvl4pPr lvl="3" algn="r" rtl="0">
              <a:spcBef>
                <a:spcPts val="0"/>
              </a:spcBef>
              <a:spcAft>
                <a:spcPts val="0"/>
              </a:spcAft>
              <a:buClr>
                <a:schemeClr val="lt2"/>
              </a:buClr>
              <a:buSzPts val="6000"/>
              <a:buNone/>
              <a:defRPr sz="6000">
                <a:solidFill>
                  <a:schemeClr val="lt2"/>
                </a:solidFill>
              </a:defRPr>
            </a:lvl4pPr>
            <a:lvl5pPr lvl="4" algn="r" rtl="0">
              <a:spcBef>
                <a:spcPts val="0"/>
              </a:spcBef>
              <a:spcAft>
                <a:spcPts val="0"/>
              </a:spcAft>
              <a:buClr>
                <a:schemeClr val="lt2"/>
              </a:buClr>
              <a:buSzPts val="6000"/>
              <a:buNone/>
              <a:defRPr sz="6000">
                <a:solidFill>
                  <a:schemeClr val="lt2"/>
                </a:solidFill>
              </a:defRPr>
            </a:lvl5pPr>
            <a:lvl6pPr lvl="5" algn="r" rtl="0">
              <a:spcBef>
                <a:spcPts val="0"/>
              </a:spcBef>
              <a:spcAft>
                <a:spcPts val="0"/>
              </a:spcAft>
              <a:buClr>
                <a:schemeClr val="lt2"/>
              </a:buClr>
              <a:buSzPts val="6000"/>
              <a:buNone/>
              <a:defRPr sz="6000">
                <a:solidFill>
                  <a:schemeClr val="lt2"/>
                </a:solidFill>
              </a:defRPr>
            </a:lvl6pPr>
            <a:lvl7pPr lvl="6" algn="r" rtl="0">
              <a:spcBef>
                <a:spcPts val="0"/>
              </a:spcBef>
              <a:spcAft>
                <a:spcPts val="0"/>
              </a:spcAft>
              <a:buClr>
                <a:schemeClr val="lt2"/>
              </a:buClr>
              <a:buSzPts val="6000"/>
              <a:buNone/>
              <a:defRPr sz="6000">
                <a:solidFill>
                  <a:schemeClr val="lt2"/>
                </a:solidFill>
              </a:defRPr>
            </a:lvl7pPr>
            <a:lvl8pPr lvl="7" algn="r" rtl="0">
              <a:spcBef>
                <a:spcPts val="0"/>
              </a:spcBef>
              <a:spcAft>
                <a:spcPts val="0"/>
              </a:spcAft>
              <a:buClr>
                <a:schemeClr val="lt2"/>
              </a:buClr>
              <a:buSzPts val="6000"/>
              <a:buNone/>
              <a:defRPr sz="6000">
                <a:solidFill>
                  <a:schemeClr val="lt2"/>
                </a:solidFill>
              </a:defRPr>
            </a:lvl8pPr>
            <a:lvl9pPr lvl="8" algn="r" rtl="0">
              <a:spcBef>
                <a:spcPts val="0"/>
              </a:spcBef>
              <a:spcAft>
                <a:spcPts val="0"/>
              </a:spcAft>
              <a:buClr>
                <a:schemeClr val="lt2"/>
              </a:buClr>
              <a:buSzPts val="6000"/>
              <a:buNone/>
              <a:defRPr sz="6000">
                <a:solidFill>
                  <a:schemeClr val="lt2"/>
                </a:solidFill>
              </a:defRPr>
            </a:lvl9pPr>
          </a:lstStyle>
          <a:p>
            <a:r>
              <a:t>xx%</a:t>
            </a:r>
          </a:p>
        </p:txBody>
      </p:sp>
      <p:sp>
        <p:nvSpPr>
          <p:cNvPr id="120" name="Google Shape;120;p19"/>
          <p:cNvSpPr txBox="1">
            <a:spLocks noGrp="1"/>
          </p:cNvSpPr>
          <p:nvPr>
            <p:ph type="subTitle" idx="5"/>
          </p:nvPr>
        </p:nvSpPr>
        <p:spPr>
          <a:xfrm>
            <a:off x="4704250" y="4034460"/>
            <a:ext cx="3492600" cy="310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1"/>
              </a:buClr>
              <a:buSzPts val="1200"/>
              <a:buFont typeface="PT Sans"/>
              <a:buNone/>
              <a:defRPr>
                <a:solidFill>
                  <a:schemeClr val="dk1"/>
                </a:solidFill>
              </a:defRPr>
            </a:lvl1pPr>
            <a:lvl2pPr lvl="1" algn="r" rtl="0">
              <a:lnSpc>
                <a:spcPct val="100000"/>
              </a:lnSpc>
              <a:spcBef>
                <a:spcPts val="0"/>
              </a:spcBef>
              <a:spcAft>
                <a:spcPts val="0"/>
              </a:spcAft>
              <a:buClr>
                <a:schemeClr val="dk1"/>
              </a:buClr>
              <a:buSzPts val="1200"/>
              <a:buNone/>
              <a:defRPr>
                <a:solidFill>
                  <a:schemeClr val="dk1"/>
                </a:solidFill>
              </a:defRPr>
            </a:lvl2pPr>
            <a:lvl3pPr lvl="2" algn="r" rtl="0">
              <a:lnSpc>
                <a:spcPct val="100000"/>
              </a:lnSpc>
              <a:spcBef>
                <a:spcPts val="0"/>
              </a:spcBef>
              <a:spcAft>
                <a:spcPts val="0"/>
              </a:spcAft>
              <a:buClr>
                <a:schemeClr val="dk1"/>
              </a:buClr>
              <a:buSzPts val="1200"/>
              <a:buNone/>
              <a:defRPr>
                <a:solidFill>
                  <a:schemeClr val="dk1"/>
                </a:solidFill>
              </a:defRPr>
            </a:lvl3pPr>
            <a:lvl4pPr lvl="3" algn="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4pPr>
            <a:lvl5pPr lvl="4" algn="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5pPr>
            <a:lvl6pPr lvl="5" algn="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6pPr>
            <a:lvl7pPr lvl="6" algn="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7pPr>
            <a:lvl8pPr lvl="7" algn="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8pPr>
            <a:lvl9pPr lvl="8" algn="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9pPr>
          </a:lstStyle>
          <a:p>
            <a:endParaRPr/>
          </a:p>
        </p:txBody>
      </p:sp>
      <p:sp>
        <p:nvSpPr>
          <p:cNvPr id="121" name="Google Shape;121;p19"/>
          <p:cNvSpPr>
            <a:spLocks noGrp="1"/>
          </p:cNvSpPr>
          <p:nvPr>
            <p:ph type="pic" idx="6"/>
          </p:nvPr>
        </p:nvSpPr>
        <p:spPr>
          <a:xfrm flipH="1">
            <a:off x="-6675" y="530050"/>
            <a:ext cx="4398300" cy="4037400"/>
          </a:xfrm>
          <a:prstGeom prst="rect">
            <a:avLst/>
          </a:prstGeom>
          <a:noFill/>
          <a:ln w="9525" cap="flat" cmpd="sng">
            <a:solidFill>
              <a:schemeClr val="dk2"/>
            </a:solidFill>
            <a:prstDash val="solid"/>
            <a:round/>
            <a:headEnd type="none" w="sm" len="sm"/>
            <a:tailEnd type="none" w="sm" len="sm"/>
          </a:ln>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128"/>
        <p:cNvGrpSpPr/>
        <p:nvPr/>
      </p:nvGrpSpPr>
      <p:grpSpPr>
        <a:xfrm>
          <a:off x="0" y="0"/>
          <a:ext cx="0" cy="0"/>
          <a:chOff x="0" y="0"/>
          <a:chExt cx="0" cy="0"/>
        </a:xfrm>
      </p:grpSpPr>
      <p:pic>
        <p:nvPicPr>
          <p:cNvPr id="129" name="Google Shape;129;p21"/>
          <p:cNvPicPr preferRelativeResize="0"/>
          <p:nvPr/>
        </p:nvPicPr>
        <p:blipFill>
          <a:blip r:embed="rId2">
            <a:alphaModFix amt="50000"/>
          </a:blip>
          <a:stretch>
            <a:fillRect/>
          </a:stretch>
        </p:blipFill>
        <p:spPr>
          <a:xfrm>
            <a:off x="0" y="0"/>
            <a:ext cx="9144003" cy="5143501"/>
          </a:xfrm>
          <a:prstGeom prst="rect">
            <a:avLst/>
          </a:prstGeom>
          <a:noFill/>
          <a:ln>
            <a:noFill/>
          </a:ln>
        </p:spPr>
      </p:pic>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130"/>
        <p:cNvGrpSpPr/>
        <p:nvPr/>
      </p:nvGrpSpPr>
      <p:grpSpPr>
        <a:xfrm>
          <a:off x="0" y="0"/>
          <a:ext cx="0" cy="0"/>
          <a:chOff x="0" y="0"/>
          <a:chExt cx="0" cy="0"/>
        </a:xfrm>
      </p:grpSpPr>
      <p:pic>
        <p:nvPicPr>
          <p:cNvPr id="131" name="Google Shape;131;p22"/>
          <p:cNvPicPr preferRelativeResize="0"/>
          <p:nvPr/>
        </p:nvPicPr>
        <p:blipFill rotWithShape="1">
          <a:blip r:embed="rId2">
            <a:alphaModFix/>
          </a:blip>
          <a:srcRect t="7798" b="7806"/>
          <a:stretch/>
        </p:blipFill>
        <p:spPr>
          <a:xfrm>
            <a:off x="0" y="0"/>
            <a:ext cx="9144003" cy="5143501"/>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Noto Serif Lao"/>
              <a:buNone/>
              <a:defRPr sz="3000" b="1">
                <a:solidFill>
                  <a:schemeClr val="dk1"/>
                </a:solidFill>
                <a:latin typeface="Noto Serif Lao"/>
                <a:ea typeface="Noto Serif Lao"/>
                <a:cs typeface="Noto Serif Lao"/>
                <a:sym typeface="Noto Serif Lao"/>
              </a:defRPr>
            </a:lvl1pPr>
            <a:lvl2pPr lvl="1" rtl="0">
              <a:spcBef>
                <a:spcPts val="0"/>
              </a:spcBef>
              <a:spcAft>
                <a:spcPts val="0"/>
              </a:spcAft>
              <a:buClr>
                <a:schemeClr val="dk1"/>
              </a:buClr>
              <a:buSzPts val="3000"/>
              <a:buFont typeface="Noto Serif Lao"/>
              <a:buNone/>
              <a:defRPr sz="3000" b="1">
                <a:solidFill>
                  <a:schemeClr val="dk1"/>
                </a:solidFill>
                <a:latin typeface="Noto Serif Lao"/>
                <a:ea typeface="Noto Serif Lao"/>
                <a:cs typeface="Noto Serif Lao"/>
                <a:sym typeface="Noto Serif Lao"/>
              </a:defRPr>
            </a:lvl2pPr>
            <a:lvl3pPr lvl="2" rtl="0">
              <a:spcBef>
                <a:spcPts val="0"/>
              </a:spcBef>
              <a:spcAft>
                <a:spcPts val="0"/>
              </a:spcAft>
              <a:buClr>
                <a:schemeClr val="dk1"/>
              </a:buClr>
              <a:buSzPts val="3000"/>
              <a:buFont typeface="Noto Serif Lao"/>
              <a:buNone/>
              <a:defRPr sz="3000" b="1">
                <a:solidFill>
                  <a:schemeClr val="dk1"/>
                </a:solidFill>
                <a:latin typeface="Noto Serif Lao"/>
                <a:ea typeface="Noto Serif Lao"/>
                <a:cs typeface="Noto Serif Lao"/>
                <a:sym typeface="Noto Serif Lao"/>
              </a:defRPr>
            </a:lvl3pPr>
            <a:lvl4pPr lvl="3" rtl="0">
              <a:spcBef>
                <a:spcPts val="0"/>
              </a:spcBef>
              <a:spcAft>
                <a:spcPts val="0"/>
              </a:spcAft>
              <a:buClr>
                <a:schemeClr val="dk1"/>
              </a:buClr>
              <a:buSzPts val="3000"/>
              <a:buFont typeface="Noto Serif Lao"/>
              <a:buNone/>
              <a:defRPr sz="3000" b="1">
                <a:solidFill>
                  <a:schemeClr val="dk1"/>
                </a:solidFill>
                <a:latin typeface="Noto Serif Lao"/>
                <a:ea typeface="Noto Serif Lao"/>
                <a:cs typeface="Noto Serif Lao"/>
                <a:sym typeface="Noto Serif Lao"/>
              </a:defRPr>
            </a:lvl4pPr>
            <a:lvl5pPr lvl="4" rtl="0">
              <a:spcBef>
                <a:spcPts val="0"/>
              </a:spcBef>
              <a:spcAft>
                <a:spcPts val="0"/>
              </a:spcAft>
              <a:buClr>
                <a:schemeClr val="dk1"/>
              </a:buClr>
              <a:buSzPts val="3000"/>
              <a:buFont typeface="Noto Serif Lao"/>
              <a:buNone/>
              <a:defRPr sz="3000" b="1">
                <a:solidFill>
                  <a:schemeClr val="dk1"/>
                </a:solidFill>
                <a:latin typeface="Noto Serif Lao"/>
                <a:ea typeface="Noto Serif Lao"/>
                <a:cs typeface="Noto Serif Lao"/>
                <a:sym typeface="Noto Serif Lao"/>
              </a:defRPr>
            </a:lvl5pPr>
            <a:lvl6pPr lvl="5" rtl="0">
              <a:spcBef>
                <a:spcPts val="0"/>
              </a:spcBef>
              <a:spcAft>
                <a:spcPts val="0"/>
              </a:spcAft>
              <a:buClr>
                <a:schemeClr val="dk1"/>
              </a:buClr>
              <a:buSzPts val="3000"/>
              <a:buFont typeface="Noto Serif Lao"/>
              <a:buNone/>
              <a:defRPr sz="3000" b="1">
                <a:solidFill>
                  <a:schemeClr val="dk1"/>
                </a:solidFill>
                <a:latin typeface="Noto Serif Lao"/>
                <a:ea typeface="Noto Serif Lao"/>
                <a:cs typeface="Noto Serif Lao"/>
                <a:sym typeface="Noto Serif Lao"/>
              </a:defRPr>
            </a:lvl6pPr>
            <a:lvl7pPr lvl="6" rtl="0">
              <a:spcBef>
                <a:spcPts val="0"/>
              </a:spcBef>
              <a:spcAft>
                <a:spcPts val="0"/>
              </a:spcAft>
              <a:buClr>
                <a:schemeClr val="dk1"/>
              </a:buClr>
              <a:buSzPts val="3000"/>
              <a:buFont typeface="Noto Serif Lao"/>
              <a:buNone/>
              <a:defRPr sz="3000" b="1">
                <a:solidFill>
                  <a:schemeClr val="dk1"/>
                </a:solidFill>
                <a:latin typeface="Noto Serif Lao"/>
                <a:ea typeface="Noto Serif Lao"/>
                <a:cs typeface="Noto Serif Lao"/>
                <a:sym typeface="Noto Serif Lao"/>
              </a:defRPr>
            </a:lvl7pPr>
            <a:lvl8pPr lvl="7" rtl="0">
              <a:spcBef>
                <a:spcPts val="0"/>
              </a:spcBef>
              <a:spcAft>
                <a:spcPts val="0"/>
              </a:spcAft>
              <a:buClr>
                <a:schemeClr val="dk1"/>
              </a:buClr>
              <a:buSzPts val="3000"/>
              <a:buFont typeface="Noto Serif Lao"/>
              <a:buNone/>
              <a:defRPr sz="3000" b="1">
                <a:solidFill>
                  <a:schemeClr val="dk1"/>
                </a:solidFill>
                <a:latin typeface="Noto Serif Lao"/>
                <a:ea typeface="Noto Serif Lao"/>
                <a:cs typeface="Noto Serif Lao"/>
                <a:sym typeface="Noto Serif Lao"/>
              </a:defRPr>
            </a:lvl8pPr>
            <a:lvl9pPr lvl="8" rtl="0">
              <a:spcBef>
                <a:spcPts val="0"/>
              </a:spcBef>
              <a:spcAft>
                <a:spcPts val="0"/>
              </a:spcAft>
              <a:buClr>
                <a:schemeClr val="dk1"/>
              </a:buClr>
              <a:buSzPts val="3000"/>
              <a:buFont typeface="Noto Serif Lao"/>
              <a:buNone/>
              <a:defRPr sz="3000" b="1">
                <a:solidFill>
                  <a:schemeClr val="dk1"/>
                </a:solidFill>
                <a:latin typeface="Noto Serif Lao"/>
                <a:ea typeface="Noto Serif Lao"/>
                <a:cs typeface="Noto Serif Lao"/>
                <a:sym typeface="Noto Serif Lao"/>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Barlow Semi Condensed"/>
              <a:buChar char="●"/>
              <a:defRPr sz="1200">
                <a:solidFill>
                  <a:schemeClr val="dk1"/>
                </a:solidFill>
                <a:latin typeface="Barlow Semi Condensed"/>
                <a:ea typeface="Barlow Semi Condensed"/>
                <a:cs typeface="Barlow Semi Condensed"/>
                <a:sym typeface="Barlow Semi Condensed"/>
              </a:defRPr>
            </a:lvl1pPr>
            <a:lvl2pPr marL="914400" lvl="1" indent="-304800">
              <a:lnSpc>
                <a:spcPct val="100000"/>
              </a:lnSpc>
              <a:spcBef>
                <a:spcPts val="1600"/>
              </a:spcBef>
              <a:spcAft>
                <a:spcPts val="0"/>
              </a:spcAft>
              <a:buClr>
                <a:schemeClr val="dk1"/>
              </a:buClr>
              <a:buSzPts val="1200"/>
              <a:buFont typeface="Barlow Semi Condensed"/>
              <a:buChar char="○"/>
              <a:defRPr sz="1200">
                <a:solidFill>
                  <a:schemeClr val="dk1"/>
                </a:solidFill>
                <a:latin typeface="Barlow Semi Condensed"/>
                <a:ea typeface="Barlow Semi Condensed"/>
                <a:cs typeface="Barlow Semi Condensed"/>
                <a:sym typeface="Barlow Semi Condensed"/>
              </a:defRPr>
            </a:lvl2pPr>
            <a:lvl3pPr marL="1371600" lvl="2" indent="-304800">
              <a:lnSpc>
                <a:spcPct val="100000"/>
              </a:lnSpc>
              <a:spcBef>
                <a:spcPts val="1600"/>
              </a:spcBef>
              <a:spcAft>
                <a:spcPts val="0"/>
              </a:spcAft>
              <a:buClr>
                <a:schemeClr val="dk1"/>
              </a:buClr>
              <a:buSzPts val="1200"/>
              <a:buFont typeface="Barlow Semi Condensed"/>
              <a:buChar char="■"/>
              <a:defRPr sz="1200">
                <a:solidFill>
                  <a:schemeClr val="dk1"/>
                </a:solidFill>
                <a:latin typeface="Barlow Semi Condensed"/>
                <a:ea typeface="Barlow Semi Condensed"/>
                <a:cs typeface="Barlow Semi Condensed"/>
                <a:sym typeface="Barlow Semi Condensed"/>
              </a:defRPr>
            </a:lvl3pPr>
            <a:lvl4pPr marL="1828800" lvl="3" indent="-304800">
              <a:lnSpc>
                <a:spcPct val="100000"/>
              </a:lnSpc>
              <a:spcBef>
                <a:spcPts val="1600"/>
              </a:spcBef>
              <a:spcAft>
                <a:spcPts val="0"/>
              </a:spcAft>
              <a:buClr>
                <a:schemeClr val="dk1"/>
              </a:buClr>
              <a:buSzPts val="1200"/>
              <a:buFont typeface="Barlow Semi Condensed"/>
              <a:buChar char="●"/>
              <a:defRPr sz="1200">
                <a:solidFill>
                  <a:schemeClr val="dk1"/>
                </a:solidFill>
                <a:latin typeface="Barlow Semi Condensed"/>
                <a:ea typeface="Barlow Semi Condensed"/>
                <a:cs typeface="Barlow Semi Condensed"/>
                <a:sym typeface="Barlow Semi Condensed"/>
              </a:defRPr>
            </a:lvl4pPr>
            <a:lvl5pPr marL="2286000" lvl="4" indent="-304800">
              <a:lnSpc>
                <a:spcPct val="100000"/>
              </a:lnSpc>
              <a:spcBef>
                <a:spcPts val="1600"/>
              </a:spcBef>
              <a:spcAft>
                <a:spcPts val="0"/>
              </a:spcAft>
              <a:buClr>
                <a:schemeClr val="dk1"/>
              </a:buClr>
              <a:buSzPts val="1200"/>
              <a:buFont typeface="Barlow Semi Condensed"/>
              <a:buChar char="○"/>
              <a:defRPr sz="1200">
                <a:solidFill>
                  <a:schemeClr val="dk1"/>
                </a:solidFill>
                <a:latin typeface="Barlow Semi Condensed"/>
                <a:ea typeface="Barlow Semi Condensed"/>
                <a:cs typeface="Barlow Semi Condensed"/>
                <a:sym typeface="Barlow Semi Condensed"/>
              </a:defRPr>
            </a:lvl5pPr>
            <a:lvl6pPr marL="2743200" lvl="5" indent="-304800">
              <a:lnSpc>
                <a:spcPct val="100000"/>
              </a:lnSpc>
              <a:spcBef>
                <a:spcPts val="1600"/>
              </a:spcBef>
              <a:spcAft>
                <a:spcPts val="0"/>
              </a:spcAft>
              <a:buClr>
                <a:schemeClr val="dk1"/>
              </a:buClr>
              <a:buSzPts val="1200"/>
              <a:buFont typeface="Barlow Semi Condensed"/>
              <a:buChar char="■"/>
              <a:defRPr sz="1200">
                <a:solidFill>
                  <a:schemeClr val="dk1"/>
                </a:solidFill>
                <a:latin typeface="Barlow Semi Condensed"/>
                <a:ea typeface="Barlow Semi Condensed"/>
                <a:cs typeface="Barlow Semi Condensed"/>
                <a:sym typeface="Barlow Semi Condensed"/>
              </a:defRPr>
            </a:lvl6pPr>
            <a:lvl7pPr marL="3200400" lvl="6" indent="-304800">
              <a:lnSpc>
                <a:spcPct val="100000"/>
              </a:lnSpc>
              <a:spcBef>
                <a:spcPts val="1600"/>
              </a:spcBef>
              <a:spcAft>
                <a:spcPts val="0"/>
              </a:spcAft>
              <a:buClr>
                <a:schemeClr val="dk1"/>
              </a:buClr>
              <a:buSzPts val="1200"/>
              <a:buFont typeface="Barlow Semi Condensed"/>
              <a:buChar char="●"/>
              <a:defRPr sz="1200">
                <a:solidFill>
                  <a:schemeClr val="dk1"/>
                </a:solidFill>
                <a:latin typeface="Barlow Semi Condensed"/>
                <a:ea typeface="Barlow Semi Condensed"/>
                <a:cs typeface="Barlow Semi Condensed"/>
                <a:sym typeface="Barlow Semi Condensed"/>
              </a:defRPr>
            </a:lvl7pPr>
            <a:lvl8pPr marL="3657600" lvl="7" indent="-304800">
              <a:lnSpc>
                <a:spcPct val="100000"/>
              </a:lnSpc>
              <a:spcBef>
                <a:spcPts val="1600"/>
              </a:spcBef>
              <a:spcAft>
                <a:spcPts val="0"/>
              </a:spcAft>
              <a:buClr>
                <a:schemeClr val="dk1"/>
              </a:buClr>
              <a:buSzPts val="1200"/>
              <a:buFont typeface="Barlow Semi Condensed"/>
              <a:buChar char="○"/>
              <a:defRPr sz="1200">
                <a:solidFill>
                  <a:schemeClr val="dk1"/>
                </a:solidFill>
                <a:latin typeface="Barlow Semi Condensed"/>
                <a:ea typeface="Barlow Semi Condensed"/>
                <a:cs typeface="Barlow Semi Condensed"/>
                <a:sym typeface="Barlow Semi Condensed"/>
              </a:defRPr>
            </a:lvl8pPr>
            <a:lvl9pPr marL="4114800" lvl="8" indent="-304800">
              <a:lnSpc>
                <a:spcPct val="100000"/>
              </a:lnSpc>
              <a:spcBef>
                <a:spcPts val="1600"/>
              </a:spcBef>
              <a:spcAft>
                <a:spcPts val="1600"/>
              </a:spcAft>
              <a:buClr>
                <a:schemeClr val="dk1"/>
              </a:buClr>
              <a:buSzPts val="1200"/>
              <a:buFont typeface="Barlow Semi Condensed"/>
              <a:buChar char="■"/>
              <a:defRPr sz="1200">
                <a:solidFill>
                  <a:schemeClr val="dk1"/>
                </a:solidFill>
                <a:latin typeface="Barlow Semi Condensed"/>
                <a:ea typeface="Barlow Semi Condensed"/>
                <a:cs typeface="Barlow Semi Condensed"/>
                <a:sym typeface="Barlow Semi Condensed"/>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2" r:id="rId4"/>
    <p:sldLayoutId id="2147483653" r:id="rId5"/>
    <p:sldLayoutId id="2147483654" r:id="rId6"/>
    <p:sldLayoutId id="2147483655" r:id="rId7"/>
    <p:sldLayoutId id="2147483656" r:id="rId8"/>
    <p:sldLayoutId id="2147483658" r:id="rId9"/>
    <p:sldLayoutId id="2147483660" r:id="rId10"/>
    <p:sldLayoutId id="2147483662" r:id="rId11"/>
    <p:sldLayoutId id="2147483665" r:id="rId12"/>
    <p:sldLayoutId id="2147483667" r:id="rId13"/>
    <p:sldLayoutId id="2147483668" r:id="rId1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pn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38035/gijtm.v2i3.268" TargetMode="External"/><Relationship Id="rId13" Type="http://schemas.openxmlformats.org/officeDocument/2006/relationships/hyperlink" Target="https://portmeirion.wales/" TargetMode="External"/><Relationship Id="rId18" Type="http://schemas.openxmlformats.org/officeDocument/2006/relationships/hyperlink" Target="https://doi.org/10.2478/emj-2024-0012" TargetMode="External"/><Relationship Id="rId3" Type="http://schemas.openxmlformats.org/officeDocument/2006/relationships/hyperlink" Target="http://www.theseus.fi/handle/10024/170953" TargetMode="External"/><Relationship Id="rId7" Type="http://schemas.openxmlformats.org/officeDocument/2006/relationships/hyperlink" Target="https://www.culturesummit.com/" TargetMode="External"/><Relationship Id="rId12" Type="http://schemas.openxmlformats.org/officeDocument/2006/relationships/hyperlink" Target="https://doi.org/10.1002/jtr.2683" TargetMode="External"/><Relationship Id="rId17" Type="http://schemas.openxmlformats.org/officeDocument/2006/relationships/hyperlink" Target="https://publications.parliament.uk/pa/cm5803/cmselect/cmwelaf/220/report.html." TargetMode="External"/><Relationship Id="rId2" Type="http://schemas.openxmlformats.org/officeDocument/2006/relationships/hyperlink" Target="https://doi.org/10.1016/j.annals.2021.103207" TargetMode="External"/><Relationship Id="rId16" Type="http://schemas.openxmlformats.org/officeDocument/2006/relationships/hyperlink" Target="https://doi.org/10.1007/978-3-030-15864-4_28" TargetMode="External"/><Relationship Id="rId1" Type="http://schemas.openxmlformats.org/officeDocument/2006/relationships/slideLayout" Target="../slideLayouts/slideLayout4.xml"/><Relationship Id="rId6" Type="http://schemas.openxmlformats.org/officeDocument/2006/relationships/hyperlink" Target="https://sustainabletourismandresponsibletravel.com/a-policy-framework-for-sustainable-tourism/" TargetMode="External"/><Relationship Id="rId11" Type="http://schemas.openxmlformats.org/officeDocument/2006/relationships/hyperlink" Target="https://doi.org/10.7163/gpol.0194" TargetMode="External"/><Relationship Id="rId5" Type="http://schemas.openxmlformats.org/officeDocument/2006/relationships/hyperlink" Target="https://doi.org/10.1007/s11747-019-00654-w" TargetMode="External"/><Relationship Id="rId15" Type="http://schemas.openxmlformats.org/officeDocument/2006/relationships/hyperlink" Target="https://www.portmeiriongroup.com/sustainability" TargetMode="External"/><Relationship Id="rId10" Type="http://schemas.openxmlformats.org/officeDocument/2006/relationships/hyperlink" Target="https://www.fortunebusinessinsights.com/mice-market-108653" TargetMode="External"/><Relationship Id="rId4" Type="http://schemas.openxmlformats.org/officeDocument/2006/relationships/hyperlink" Target="https://www.cognitivemarketresearch.com/mice-tourism-market-report" TargetMode="External"/><Relationship Id="rId9" Type="http://schemas.openxmlformats.org/officeDocument/2006/relationships/hyperlink" Target="https://eprints.soton.ac.uk/495200/1/Paper1.xlsx" TargetMode="External"/><Relationship Id="rId14" Type="http://schemas.openxmlformats.org/officeDocument/2006/relationships/hyperlink" Target="https://portmeirion.wales/visit/explore/the-villa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3" name="Google Shape;143;p26"/>
          <p:cNvSpPr txBox="1">
            <a:spLocks noGrp="1"/>
          </p:cNvSpPr>
          <p:nvPr>
            <p:ph type="ctrTitle"/>
          </p:nvPr>
        </p:nvSpPr>
        <p:spPr>
          <a:xfrm>
            <a:off x="142350" y="457050"/>
            <a:ext cx="5204975" cy="2813125"/>
          </a:xfrm>
          <a:prstGeom prst="rect">
            <a:avLst/>
          </a:prstGeom>
        </p:spPr>
        <p:txBody>
          <a:bodyPr spcFirstLastPara="1" wrap="square" lIns="91425" tIns="91425" rIns="91425" bIns="91425" anchor="b" anchorCtr="0">
            <a:noAutofit/>
          </a:bodyPr>
          <a:lstStyle/>
          <a:p>
            <a:pPr marL="0" lvl="0" indent="0" algn="ctr" rtl="0">
              <a:lnSpc>
                <a:spcPct val="100000"/>
              </a:lnSpc>
              <a:spcBef>
                <a:spcPts val="1000"/>
              </a:spcBef>
              <a:spcAft>
                <a:spcPts val="0"/>
              </a:spcAft>
              <a:buNone/>
            </a:pPr>
            <a:r>
              <a:rPr lang="en-US" sz="4000" i="0" dirty="0">
                <a:solidFill>
                  <a:srgbClr val="222222"/>
                </a:solidFill>
                <a:effectLst/>
                <a:latin typeface="Times New Roman" panose="02020603050405020304" pitchFamily="18" charset="0"/>
                <a:cs typeface="Times New Roman" panose="02020603050405020304" pitchFamily="18" charset="0"/>
              </a:rPr>
              <a:t>“Welcome Home: The Global Gathering at the Edge of the World”</a:t>
            </a:r>
            <a:endParaRPr sz="4000" dirty="0">
              <a:latin typeface="Times New Roman" panose="02020603050405020304" pitchFamily="18" charset="0"/>
              <a:cs typeface="Times New Roman" panose="02020603050405020304" pitchFamily="18" charset="0"/>
            </a:endParaRPr>
          </a:p>
        </p:txBody>
      </p:sp>
      <p:sp>
        <p:nvSpPr>
          <p:cNvPr id="144" name="Google Shape;144;p26"/>
          <p:cNvSpPr txBox="1">
            <a:spLocks noGrp="1"/>
          </p:cNvSpPr>
          <p:nvPr>
            <p:ph type="subTitle" idx="1"/>
          </p:nvPr>
        </p:nvSpPr>
        <p:spPr>
          <a:xfrm>
            <a:off x="713225" y="3685000"/>
            <a:ext cx="4634100" cy="313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400" b="1" dirty="0">
                <a:solidFill>
                  <a:schemeClr val="tx1"/>
                </a:solidFill>
                <a:latin typeface="Times New Roman" panose="02020603050405020304" pitchFamily="18" charset="0"/>
                <a:cs typeface="Times New Roman" panose="02020603050405020304" pitchFamily="18" charset="0"/>
              </a:rPr>
              <a:t>Student Name: Maria Monica Adam</a:t>
            </a:r>
          </a:p>
          <a:p>
            <a:pPr marL="0" lvl="0" indent="0" algn="l" rtl="0">
              <a:spcBef>
                <a:spcPts val="0"/>
              </a:spcBef>
              <a:spcAft>
                <a:spcPts val="0"/>
              </a:spcAft>
              <a:buNone/>
            </a:pPr>
            <a:r>
              <a:rPr lang="en-US" sz="1400" b="1" dirty="0">
                <a:solidFill>
                  <a:schemeClr val="tx1"/>
                </a:solidFill>
                <a:latin typeface="Times New Roman" panose="02020603050405020304" pitchFamily="18" charset="0"/>
                <a:cs typeface="Times New Roman" panose="02020603050405020304" pitchFamily="18" charset="0"/>
              </a:rPr>
              <a:t>Student ID: 2241338</a:t>
            </a:r>
          </a:p>
        </p:txBody>
      </p:sp>
      <p:sp>
        <p:nvSpPr>
          <p:cNvPr id="146" name="Google Shape;146;p26"/>
          <p:cNvSpPr/>
          <p:nvPr/>
        </p:nvSpPr>
        <p:spPr>
          <a:xfrm>
            <a:off x="8466250" y="4770400"/>
            <a:ext cx="217500" cy="217500"/>
          </a:xfrm>
          <a:prstGeom prst="star4">
            <a:avLst>
              <a:gd name="adj" fmla="val 125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26"/>
          <p:cNvSpPr/>
          <p:nvPr/>
        </p:nvSpPr>
        <p:spPr>
          <a:xfrm>
            <a:off x="8182675" y="4658275"/>
            <a:ext cx="217500" cy="2175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26"/>
          <p:cNvSpPr/>
          <p:nvPr/>
        </p:nvSpPr>
        <p:spPr>
          <a:xfrm>
            <a:off x="5749125" y="130725"/>
            <a:ext cx="309900" cy="3099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5" name="Picture 4">
            <a:extLst>
              <a:ext uri="{FF2B5EF4-FFF2-40B4-BE49-F238E27FC236}">
                <a16:creationId xmlns:a16="http://schemas.microsoft.com/office/drawing/2014/main" id="{E0A53EFF-1E2D-45F0-55D4-BA137D8CFAC4}"/>
              </a:ext>
            </a:extLst>
          </p:cNvPr>
          <p:cNvPicPr>
            <a:picLocks noChangeAspect="1"/>
          </p:cNvPicPr>
          <p:nvPr/>
        </p:nvPicPr>
        <p:blipFill>
          <a:blip r:embed="rId3"/>
          <a:stretch>
            <a:fillRect/>
          </a:stretch>
        </p:blipFill>
        <p:spPr>
          <a:xfrm>
            <a:off x="5263036" y="850900"/>
            <a:ext cx="3882918" cy="380737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3" name="Google Shape;203;p29"/>
          <p:cNvSpPr txBox="1">
            <a:spLocks noGrp="1"/>
          </p:cNvSpPr>
          <p:nvPr>
            <p:ph type="title"/>
          </p:nvPr>
        </p:nvSpPr>
        <p:spPr>
          <a:xfrm>
            <a:off x="1025462" y="704775"/>
            <a:ext cx="4294800" cy="40135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2800" b="1" dirty="0">
                <a:solidFill>
                  <a:srgbClr val="000000"/>
                </a:solidFill>
                <a:effectLst/>
                <a:latin typeface="Times New Roman" panose="02020603050405020304" pitchFamily="18" charset="0"/>
                <a:ea typeface="Times New Roman" panose="02020603050405020304" pitchFamily="18" charset="0"/>
              </a:rPr>
              <a:t>Event Overview</a:t>
            </a:r>
            <a:endParaRPr sz="4400" dirty="0">
              <a:solidFill>
                <a:schemeClr val="lt2"/>
              </a:solidFill>
            </a:endParaRPr>
          </a:p>
        </p:txBody>
      </p:sp>
      <p:sp>
        <p:nvSpPr>
          <p:cNvPr id="204" name="Google Shape;204;p29"/>
          <p:cNvSpPr txBox="1">
            <a:spLocks noGrp="1"/>
          </p:cNvSpPr>
          <p:nvPr>
            <p:ph type="subTitle" idx="1"/>
          </p:nvPr>
        </p:nvSpPr>
        <p:spPr>
          <a:xfrm>
            <a:off x="713400" y="1343025"/>
            <a:ext cx="4606862" cy="3800475"/>
          </a:xfrm>
          <a:prstGeom prst="rect">
            <a:avLst/>
          </a:prstGeom>
        </p:spPr>
        <p:txBody>
          <a:bodyPr spcFirstLastPara="1" wrap="square" lIns="91425" tIns="91425" rIns="91425" bIns="91425" anchor="t" anchorCtr="0">
            <a:noAutofit/>
          </a:bodyPr>
          <a:lstStyle/>
          <a:p>
            <a:pPr marL="171450" indent="-171450" algn="just">
              <a:buSzPts val="1100"/>
              <a:buFont typeface="Arial" panose="020B0604020202020204" pitchFamily="34" charset="0"/>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Welcome Home: The Global Gathering at the Edge of the World is a three-day hybrid event. </a:t>
            </a:r>
          </a:p>
          <a:p>
            <a:pPr marL="171450" indent="-171450" algn="just">
              <a:buSzPts val="1100"/>
              <a:buFont typeface="Arial" panose="020B0604020202020204" pitchFamily="34" charset="0"/>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event is based on a cultural festival as well as a professional MICE (Meetings, Incentives, Conferences and Exhibition) congress. </a:t>
            </a:r>
          </a:p>
          <a:p>
            <a:pPr marL="171450" indent="-171450" algn="just">
              <a:buSzPts val="1100"/>
              <a:buFont typeface="Arial" panose="020B0604020202020204" pitchFamily="34" charset="0"/>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will be designed to align with Visit Wales Year of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Croeso</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2025 campaign. </a:t>
            </a:r>
          </a:p>
          <a:p>
            <a:pPr marL="171450" indent="-171450" algn="just">
              <a:buSzPts val="1100"/>
              <a:buFont typeface="Arial" panose="020B0604020202020204" pitchFamily="34" charset="0"/>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event will celebrate the warmth and hospitality of the Welsh people. </a:t>
            </a:r>
          </a:p>
          <a:p>
            <a:pPr marL="171450" indent="-171450" algn="just">
              <a:buSzPts val="1100"/>
              <a:buFont typeface="Arial" panose="020B0604020202020204" pitchFamily="34" charset="0"/>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event will blend business networking with a unique and immersive experience in Wales, “Sense of Place”. </a:t>
            </a:r>
          </a:p>
          <a:p>
            <a:pPr marL="171450" indent="-171450" algn="just">
              <a:buSzPts val="1100"/>
              <a:buFont typeface="Arial" panose="020B0604020202020204" pitchFamily="34" charset="0"/>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supports the local economy and reinforces Wales as a global identity. </a:t>
            </a:r>
            <a:endParaRPr lang="en-PK"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Clr>
                <a:schemeClr val="dk1"/>
              </a:buClr>
              <a:buSzPts val="1100"/>
              <a:buFont typeface="Arial"/>
              <a:buNone/>
            </a:pPr>
            <a:endParaRPr dirty="0"/>
          </a:p>
        </p:txBody>
      </p:sp>
      <p:sp>
        <p:nvSpPr>
          <p:cNvPr id="205" name="Google Shape;205;p29"/>
          <p:cNvSpPr/>
          <p:nvPr/>
        </p:nvSpPr>
        <p:spPr>
          <a:xfrm>
            <a:off x="0" y="4578875"/>
            <a:ext cx="713400" cy="5727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pic>
        <p:nvPicPr>
          <p:cNvPr id="208" name="Google Shape;208;p29"/>
          <p:cNvPicPr preferRelativeResize="0">
            <a:picLocks noGrp="1"/>
          </p:cNvPicPr>
          <p:nvPr>
            <p:ph type="pic" idx="2"/>
          </p:nvPr>
        </p:nvPicPr>
        <p:blipFill>
          <a:blip r:embed="rId3"/>
          <a:srcRect l="6884" r="6884"/>
          <a:stretch/>
        </p:blipFill>
        <p:spPr>
          <a:xfrm>
            <a:off x="5654850" y="539500"/>
            <a:ext cx="3502203" cy="4061399"/>
          </a:xfrm>
          <a:prstGeom prst="rect">
            <a:avLst/>
          </a:prstGeom>
          <a:ln w="9525" cap="flat" cmpd="sng">
            <a:solidFill>
              <a:schemeClr val="dk2"/>
            </a:solidFill>
            <a:prstDash val="solid"/>
            <a:round/>
            <a:headEnd type="none" w="sm" len="sm"/>
            <a:tailEnd type="none" w="sm" len="sm"/>
          </a:ln>
        </p:spPr>
      </p:pic>
      <p:sp>
        <p:nvSpPr>
          <p:cNvPr id="209" name="Google Shape;209;p29"/>
          <p:cNvSpPr/>
          <p:nvPr/>
        </p:nvSpPr>
        <p:spPr>
          <a:xfrm>
            <a:off x="8690150" y="130725"/>
            <a:ext cx="309900" cy="3099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29"/>
          <p:cNvSpPr/>
          <p:nvPr/>
        </p:nvSpPr>
        <p:spPr>
          <a:xfrm>
            <a:off x="6448125" y="4670250"/>
            <a:ext cx="184800" cy="1848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Rectangle 2"/>
          <p:cNvSpPr/>
          <p:nvPr/>
        </p:nvSpPr>
        <p:spPr>
          <a:xfrm>
            <a:off x="5541122" y="4670250"/>
            <a:ext cx="3602878" cy="338554"/>
          </a:xfrm>
          <a:prstGeom prst="rect">
            <a:avLst/>
          </a:prstGeom>
        </p:spPr>
        <p:txBody>
          <a:bodyPr wrap="square">
            <a:spAutoFit/>
          </a:bodyPr>
          <a:lstStyle/>
          <a:p>
            <a:pPr algn="ctr"/>
            <a:r>
              <a:rPr lang="en-US" sz="800" dirty="0">
                <a:solidFill>
                  <a:srgbClr val="222222"/>
                </a:solidFill>
                <a:latin typeface="Times New Roman" panose="02020603050405020304" pitchFamily="18" charset="0"/>
                <a:cs typeface="Times New Roman" panose="02020603050405020304" pitchFamily="18" charset="0"/>
              </a:rPr>
              <a:t>Figure 1: Event of Welcome Home: The Global Gathering at the Edge of the World</a:t>
            </a:r>
          </a:p>
          <a:p>
            <a:pPr algn="ctr"/>
            <a:r>
              <a:rPr lang="en-US" sz="800" dirty="0">
                <a:solidFill>
                  <a:srgbClr val="222222"/>
                </a:solidFill>
                <a:latin typeface="Times New Roman" panose="02020603050405020304" pitchFamily="18" charset="0"/>
                <a:cs typeface="Times New Roman" panose="02020603050405020304" pitchFamily="18" charset="0"/>
              </a:rPr>
              <a:t>(Source: self created)</a:t>
            </a:r>
            <a:endParaRPr lang="en-GB"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pic>
        <p:nvPicPr>
          <p:cNvPr id="215" name="Google Shape;215;p30"/>
          <p:cNvPicPr preferRelativeResize="0">
            <a:picLocks noGrp="1"/>
          </p:cNvPicPr>
          <p:nvPr>
            <p:ph type="pic" idx="2"/>
          </p:nvPr>
        </p:nvPicPr>
        <p:blipFill>
          <a:blip r:embed="rId3"/>
          <a:srcRect l="18980" r="18980"/>
          <a:stretch/>
        </p:blipFill>
        <p:spPr>
          <a:xfrm>
            <a:off x="5051550" y="1495050"/>
            <a:ext cx="3949700" cy="2461275"/>
          </a:xfrm>
          <a:prstGeom prst="rect">
            <a:avLst/>
          </a:prstGeom>
        </p:spPr>
      </p:pic>
      <p:sp>
        <p:nvSpPr>
          <p:cNvPr id="216" name="Google Shape;216;p30"/>
          <p:cNvSpPr/>
          <p:nvPr/>
        </p:nvSpPr>
        <p:spPr>
          <a:xfrm>
            <a:off x="208275" y="509100"/>
            <a:ext cx="4810250" cy="4403400"/>
          </a:xfrm>
          <a:prstGeom prst="rect">
            <a:avLst/>
          </a:pr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sp>
        <p:nvSpPr>
          <p:cNvPr id="217" name="Google Shape;217;p30"/>
          <p:cNvSpPr txBox="1">
            <a:spLocks noGrp="1"/>
          </p:cNvSpPr>
          <p:nvPr>
            <p:ph type="title"/>
          </p:nvPr>
        </p:nvSpPr>
        <p:spPr>
          <a:xfrm>
            <a:off x="535425" y="1695600"/>
            <a:ext cx="4495800" cy="2684374"/>
          </a:xfrm>
          <a:prstGeom prst="rect">
            <a:avLst/>
          </a:prstGeom>
        </p:spPr>
        <p:txBody>
          <a:bodyPr spcFirstLastPara="1" wrap="square" lIns="91425" tIns="91425" rIns="91425" bIns="91425" anchor="t" anchorCtr="0">
            <a:noAutofit/>
          </a:bodyPr>
          <a:lstStyle/>
          <a:p>
            <a:pPr lvl="0" algn="l" rtl="0">
              <a:lnSpc>
                <a:spcPct val="150000"/>
              </a:lnSpc>
              <a:spcBef>
                <a:spcPts val="0"/>
              </a:spcBef>
              <a:spcAft>
                <a:spcPts val="0"/>
              </a:spcAft>
              <a:buSzPct val="26000"/>
            </a:pPr>
            <a:r>
              <a:rPr lang="en-US" sz="1400" dirty="0">
                <a:solidFill>
                  <a:schemeClr val="tx1"/>
                </a:solidFill>
                <a:latin typeface="Times New Roman" panose="02020603050405020304" pitchFamily="18" charset="0"/>
                <a:cs typeface="Times New Roman" panose="02020603050405020304" pitchFamily="18" charset="0"/>
              </a:rPr>
              <a:t>1. </a:t>
            </a:r>
            <a:r>
              <a:rPr lang="en-US" sz="1400" b="0" dirty="0">
                <a:solidFill>
                  <a:schemeClr val="tx1"/>
                </a:solidFill>
                <a:latin typeface="Times New Roman" panose="02020603050405020304" pitchFamily="18" charset="0"/>
                <a:cs typeface="Times New Roman" panose="02020603050405020304" pitchFamily="18" charset="0"/>
              </a:rPr>
              <a:t>To </a:t>
            </a:r>
            <a:r>
              <a:rPr lang="en-US" sz="14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increase international awareness and media coverage of Wales as a MICE destination.</a:t>
            </a:r>
            <a:br>
              <a:rPr lang="en-US" sz="14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 </a:t>
            </a:r>
            <a:r>
              <a:rPr lang="en-US" sz="14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To generate economic opportunities for local communities, suppliers, and creatives.</a:t>
            </a:r>
            <a:br>
              <a:rPr lang="en-US" sz="14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 </a:t>
            </a:r>
            <a:r>
              <a:rPr lang="en-US" sz="14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To foster global partnerships in the tourism, culture, and events sectors.</a:t>
            </a:r>
            <a:br>
              <a:rPr lang="en-US" sz="14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4. </a:t>
            </a:r>
            <a:r>
              <a:rPr lang="en-US" sz="14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To create a sustainable, scalable event model that could be repeated annually.</a:t>
            </a:r>
            <a:br>
              <a:rPr lang="en-US" sz="14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14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br>
              <a:rPr lang="en-US" sz="14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endParaRPr sz="1400" b="0" dirty="0">
              <a:solidFill>
                <a:schemeClr val="tx1"/>
              </a:solidFill>
              <a:latin typeface="Times New Roman" panose="02020603050405020304" pitchFamily="18" charset="0"/>
              <a:cs typeface="Times New Roman" panose="02020603050405020304" pitchFamily="18" charset="0"/>
            </a:endParaRPr>
          </a:p>
        </p:txBody>
      </p:sp>
      <p:sp>
        <p:nvSpPr>
          <p:cNvPr id="218" name="Google Shape;218;p30"/>
          <p:cNvSpPr txBox="1">
            <a:spLocks noGrp="1"/>
          </p:cNvSpPr>
          <p:nvPr>
            <p:ph type="title" idx="3"/>
          </p:nvPr>
        </p:nvSpPr>
        <p:spPr>
          <a:xfrm>
            <a:off x="535425" y="655725"/>
            <a:ext cx="4188975" cy="83932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2800" b="1" dirty="0">
                <a:solidFill>
                  <a:srgbClr val="000000"/>
                </a:solidFill>
                <a:effectLst/>
                <a:latin typeface="Times New Roman" panose="02020603050405020304" pitchFamily="18" charset="0"/>
                <a:ea typeface="Calibri" panose="020F0502020204030204" pitchFamily="34" charset="0"/>
              </a:rPr>
              <a:t>Strategies Fit and Objectives</a:t>
            </a:r>
            <a:endParaRPr sz="8000" dirty="0"/>
          </a:p>
        </p:txBody>
      </p:sp>
      <p:sp>
        <p:nvSpPr>
          <p:cNvPr id="220" name="Google Shape;220;p30"/>
          <p:cNvSpPr/>
          <p:nvPr/>
        </p:nvSpPr>
        <p:spPr>
          <a:xfrm>
            <a:off x="3660013" y="578425"/>
            <a:ext cx="217500" cy="217500"/>
          </a:xfrm>
          <a:prstGeom prst="star4">
            <a:avLst>
              <a:gd name="adj" fmla="val 125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30"/>
          <p:cNvSpPr/>
          <p:nvPr/>
        </p:nvSpPr>
        <p:spPr>
          <a:xfrm>
            <a:off x="566979" y="4235575"/>
            <a:ext cx="292500" cy="292500"/>
          </a:xfrm>
          <a:prstGeom prst="star4">
            <a:avLst>
              <a:gd name="adj" fmla="val 125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30"/>
          <p:cNvSpPr/>
          <p:nvPr/>
        </p:nvSpPr>
        <p:spPr>
          <a:xfrm>
            <a:off x="8483854" y="200550"/>
            <a:ext cx="292500" cy="2925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30"/>
          <p:cNvSpPr/>
          <p:nvPr/>
        </p:nvSpPr>
        <p:spPr>
          <a:xfrm>
            <a:off x="8694851" y="438225"/>
            <a:ext cx="217500" cy="217500"/>
          </a:xfrm>
          <a:prstGeom prst="star4">
            <a:avLst>
              <a:gd name="adj" fmla="val 125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Rectangle 1"/>
          <p:cNvSpPr/>
          <p:nvPr/>
        </p:nvSpPr>
        <p:spPr>
          <a:xfrm>
            <a:off x="4724400" y="4211192"/>
            <a:ext cx="4572000" cy="407804"/>
          </a:xfrm>
          <a:prstGeom prst="rect">
            <a:avLst/>
          </a:prstGeom>
        </p:spPr>
        <p:txBody>
          <a:bodyPr>
            <a:spAutoFit/>
          </a:bodyPr>
          <a:lstStyle/>
          <a:p>
            <a:pPr algn="ctr"/>
            <a:r>
              <a:rPr lang="en-US" sz="900" dirty="0">
                <a:solidFill>
                  <a:srgbClr val="222222"/>
                </a:solidFill>
                <a:latin typeface="Times New Roman" panose="02020603050405020304" pitchFamily="18" charset="0"/>
                <a:cs typeface="Times New Roman" panose="02020603050405020304" pitchFamily="18" charset="0"/>
              </a:rPr>
              <a:t>Figure 2: MICE Event </a:t>
            </a:r>
          </a:p>
          <a:p>
            <a:pPr algn="ctr"/>
            <a:r>
              <a:rPr lang="en-US" sz="900" dirty="0">
                <a:solidFill>
                  <a:srgbClr val="222222"/>
                </a:solidFill>
                <a:latin typeface="Times New Roman" panose="02020603050405020304" pitchFamily="18" charset="0"/>
                <a:cs typeface="Times New Roman" panose="02020603050405020304" pitchFamily="18" charset="0"/>
              </a:rPr>
              <a:t>(Source: Event Always, 2022</a:t>
            </a:r>
            <a:r>
              <a:rPr lang="en-US" sz="1050" dirty="0">
                <a:solidFill>
                  <a:srgbClr val="222222"/>
                </a:solidFill>
                <a:latin typeface="Times New Roman" panose="02020603050405020304" pitchFamily="18" charset="0"/>
                <a:cs typeface="Times New Roman" panose="02020603050405020304" pitchFamily="18" charset="0"/>
              </a:rPr>
              <a:t>)</a:t>
            </a:r>
            <a:endParaRPr lang="en-GB" sz="10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sp>
        <p:nvSpPr>
          <p:cNvPr id="246" name="Google Shape;246;p32"/>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2800" b="1" dirty="0">
                <a:solidFill>
                  <a:srgbClr val="000000"/>
                </a:solidFill>
                <a:effectLst/>
                <a:latin typeface="Times New Roman" panose="02020603050405020304" pitchFamily="18" charset="0"/>
                <a:ea typeface="Times New Roman" panose="02020603050405020304" pitchFamily="18" charset="0"/>
              </a:rPr>
              <a:t>Market Factors</a:t>
            </a:r>
            <a:endParaRPr sz="2800" dirty="0"/>
          </a:p>
        </p:txBody>
      </p:sp>
      <p:sp>
        <p:nvSpPr>
          <p:cNvPr id="247" name="Google Shape;247;p32"/>
          <p:cNvSpPr txBox="1">
            <a:spLocks noGrp="1"/>
          </p:cNvSpPr>
          <p:nvPr>
            <p:ph type="subTitle" idx="4"/>
          </p:nvPr>
        </p:nvSpPr>
        <p:spPr>
          <a:xfrm>
            <a:off x="919563" y="1433575"/>
            <a:ext cx="2175300" cy="708300"/>
          </a:xfrm>
          <a:prstGeom prst="rect">
            <a:avLst/>
          </a:prstGeom>
        </p:spPr>
        <p:txBody>
          <a:bodyPr spcFirstLastPara="1" wrap="square" lIns="91425" tIns="91425" rIns="91425" bIns="91425" anchor="b" anchorCtr="0">
            <a:noAutofit/>
          </a:bodyPr>
          <a:lstStyle/>
          <a:p>
            <a:pPr marL="0" indent="0"/>
            <a:r>
              <a:rPr lang="en-GB"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Target Audience</a:t>
            </a:r>
            <a:endParaRPr lang="en-PK"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48" name="Google Shape;248;p32"/>
          <p:cNvSpPr txBox="1">
            <a:spLocks noGrp="1"/>
          </p:cNvSpPr>
          <p:nvPr>
            <p:ph type="subTitle" idx="5"/>
          </p:nvPr>
        </p:nvSpPr>
        <p:spPr>
          <a:xfrm>
            <a:off x="3573225" y="1389900"/>
            <a:ext cx="2175300" cy="572700"/>
          </a:xfrm>
          <a:prstGeom prst="rect">
            <a:avLst/>
          </a:prstGeom>
        </p:spPr>
        <p:txBody>
          <a:bodyPr spcFirstLastPara="1" wrap="square" lIns="91425" tIns="91425" rIns="91425" bIns="91425" anchor="b" anchorCtr="0">
            <a:noAutofit/>
          </a:bodyPr>
          <a:lstStyle/>
          <a:p>
            <a:pPr marL="0" indent="0"/>
            <a:r>
              <a:rPr lang="en-GB"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Demand</a:t>
            </a:r>
            <a:endParaRPr lang="en-PK"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49" name="Google Shape;249;p32"/>
          <p:cNvSpPr txBox="1">
            <a:spLocks noGrp="1"/>
          </p:cNvSpPr>
          <p:nvPr>
            <p:ph type="subTitle" idx="1"/>
          </p:nvPr>
        </p:nvSpPr>
        <p:spPr>
          <a:xfrm>
            <a:off x="925960" y="2141875"/>
            <a:ext cx="2175300" cy="1601400"/>
          </a:xfrm>
          <a:prstGeom prst="rect">
            <a:avLst/>
          </a:prstGeom>
        </p:spPr>
        <p:txBody>
          <a:bodyPr spcFirstLastPara="1" wrap="square" lIns="91425" tIns="91425" rIns="91425" bIns="91425" anchor="t" anchorCtr="0">
            <a:noAutofit/>
          </a:bodyPr>
          <a:lstStyle/>
          <a:p>
            <a:pPr marL="285750" indent="-285750" algn="just">
              <a:buFont typeface="Arial" panose="020B0604020202020204" pitchFamily="34" charset="0"/>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event is aimed at international MICE professionals, cultural tourism stakeholders, and travel influencers.</a:t>
            </a:r>
          </a:p>
          <a:p>
            <a:pPr marL="285750" indent="-285750" algn="just">
              <a:buFont typeface="Arial" panose="020B0604020202020204" pitchFamily="34" charset="0"/>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Attendees are event planners, destination management companies (DMCS), and representatives from global tourism boards.</a:t>
            </a:r>
            <a:endParaRPr lang="en-PK"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
        <p:nvSpPr>
          <p:cNvPr id="250" name="Google Shape;250;p32"/>
          <p:cNvSpPr txBox="1">
            <a:spLocks noGrp="1"/>
          </p:cNvSpPr>
          <p:nvPr>
            <p:ph type="subTitle" idx="2"/>
          </p:nvPr>
        </p:nvSpPr>
        <p:spPr>
          <a:xfrm>
            <a:off x="3460009" y="2037300"/>
            <a:ext cx="2455237" cy="2566700"/>
          </a:xfrm>
          <a:prstGeom prst="rect">
            <a:avLst/>
          </a:prstGeom>
        </p:spPr>
        <p:txBody>
          <a:bodyPr spcFirstLastPara="1" wrap="square" lIns="91425" tIns="91425" rIns="91425" bIns="91425" anchor="t" anchorCtr="0">
            <a:noAutofit/>
          </a:bodyPr>
          <a:lstStyle/>
          <a:p>
            <a:pPr marL="285750" indent="-285750" algn="just">
              <a:buFont typeface="Arial" panose="020B0604020202020204" pitchFamily="34" charset="0"/>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Post-pandemic, show a growing appetite for travel experiences that combine business with culture and </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wellbeing </a:t>
            </a:r>
            <a:r>
              <a:rPr lang="en-GB"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(Park, 2024)</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p>
          <a:p>
            <a:pPr marL="285750" indent="-285750" algn="just">
              <a:buFont typeface="Arial" panose="020B0604020202020204" pitchFamily="34" charset="0"/>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global MICE industry is expected to </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grow by 6.5% annually(Fortune Business Insight, 2025). </a:t>
            </a:r>
          </a:p>
          <a:p>
            <a:pPr marL="285750" indent="-285750" algn="just">
              <a:buFont typeface="Arial" panose="020B0604020202020204" pitchFamily="34" charset="0"/>
              <a:buChar char="•"/>
            </a:pPr>
            <a:r>
              <a:rPr lang="en-GB"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Cognitive Market Research, (2022)</a:t>
            </a: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also highlights increasing interest in rural and cultural experiences.</a:t>
            </a:r>
            <a:endParaRPr lang="en-PK"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
        <p:nvSpPr>
          <p:cNvPr id="251" name="Google Shape;251;p32"/>
          <p:cNvSpPr txBox="1">
            <a:spLocks noGrp="1"/>
          </p:cNvSpPr>
          <p:nvPr>
            <p:ph type="subTitle" idx="3"/>
          </p:nvPr>
        </p:nvSpPr>
        <p:spPr>
          <a:xfrm>
            <a:off x="6160079" y="2141874"/>
            <a:ext cx="2332616" cy="2112625"/>
          </a:xfrm>
          <a:prstGeom prst="rect">
            <a:avLst/>
          </a:prstGeom>
        </p:spPr>
        <p:txBody>
          <a:bodyPr spcFirstLastPara="1" wrap="square" lIns="91425" tIns="91425" rIns="91425" bIns="91425" anchor="t" anchorCtr="0">
            <a:noAutofit/>
          </a:bodyPr>
          <a:lstStyle/>
          <a:p>
            <a:pPr marL="285750" indent="-285750" algn="just">
              <a:buFont typeface="Arial" panose="020B0604020202020204" pitchFamily="34" charset="0"/>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“Welcome Home” offers a distinctive blend of MICE networking and deep cultural immersions.</a:t>
            </a:r>
          </a:p>
          <a:p>
            <a:pPr marL="285750" indent="-285750" algn="just">
              <a:buFont typeface="Arial" panose="020B0604020202020204" pitchFamily="34" charset="0"/>
              <a:buChar char="•"/>
            </a:pPr>
            <a:r>
              <a:rPr lang="en-GB" sz="1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It </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set within a uniquely Welsh context. </a:t>
            </a:r>
          </a:p>
          <a:p>
            <a:pPr marL="285750" indent="-285750" algn="just">
              <a:buFont typeface="Arial" panose="020B0604020202020204" pitchFamily="34" charset="0"/>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Its integration with Year of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Croeso</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provides a competitive advantage.</a:t>
            </a:r>
            <a:endParaRPr dirty="0"/>
          </a:p>
        </p:txBody>
      </p:sp>
      <p:sp>
        <p:nvSpPr>
          <p:cNvPr id="252" name="Google Shape;252;p32"/>
          <p:cNvSpPr txBox="1">
            <a:spLocks noGrp="1"/>
          </p:cNvSpPr>
          <p:nvPr>
            <p:ph type="subTitle" idx="6"/>
          </p:nvPr>
        </p:nvSpPr>
        <p:spPr>
          <a:xfrm>
            <a:off x="6160079" y="1322100"/>
            <a:ext cx="2175300" cy="708300"/>
          </a:xfrm>
          <a:prstGeom prst="rect">
            <a:avLst/>
          </a:prstGeom>
        </p:spPr>
        <p:txBody>
          <a:bodyPr spcFirstLastPara="1" wrap="square" lIns="91425" tIns="91425" rIns="91425" bIns="91425" anchor="b" anchorCtr="0">
            <a:noAutofit/>
          </a:bodyPr>
          <a:lstStyle/>
          <a:p>
            <a:pPr marL="0" indent="0"/>
            <a:r>
              <a:rPr lang="en-GB"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Competition</a:t>
            </a:r>
            <a:endParaRPr lang="en-PK"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253" name="Google Shape;253;p32"/>
          <p:cNvCxnSpPr/>
          <p:nvPr/>
        </p:nvCxnSpPr>
        <p:spPr>
          <a:xfrm rot="10800000" flipH="1">
            <a:off x="849750" y="1684250"/>
            <a:ext cx="13200" cy="3468600"/>
          </a:xfrm>
          <a:prstGeom prst="straightConnector1">
            <a:avLst/>
          </a:prstGeom>
          <a:noFill/>
          <a:ln w="9525" cap="flat" cmpd="sng">
            <a:solidFill>
              <a:schemeClr val="dk2"/>
            </a:solidFill>
            <a:prstDash val="solid"/>
            <a:round/>
            <a:headEnd type="none" w="med" len="med"/>
            <a:tailEnd type="none" w="med" len="med"/>
          </a:ln>
        </p:spPr>
      </p:cxnSp>
      <p:cxnSp>
        <p:nvCxnSpPr>
          <p:cNvPr id="254" name="Google Shape;254;p32"/>
          <p:cNvCxnSpPr/>
          <p:nvPr/>
        </p:nvCxnSpPr>
        <p:spPr>
          <a:xfrm rot="10800000" flipH="1">
            <a:off x="3440413" y="1684250"/>
            <a:ext cx="13200" cy="3468600"/>
          </a:xfrm>
          <a:prstGeom prst="straightConnector1">
            <a:avLst/>
          </a:prstGeom>
          <a:noFill/>
          <a:ln w="9525" cap="flat" cmpd="sng">
            <a:solidFill>
              <a:schemeClr val="dk2"/>
            </a:solidFill>
            <a:prstDash val="solid"/>
            <a:round/>
            <a:headEnd type="none" w="med" len="med"/>
            <a:tailEnd type="none" w="med" len="med"/>
          </a:ln>
        </p:spPr>
      </p:cxnSp>
      <p:cxnSp>
        <p:nvCxnSpPr>
          <p:cNvPr id="255" name="Google Shape;255;p32"/>
          <p:cNvCxnSpPr/>
          <p:nvPr/>
        </p:nvCxnSpPr>
        <p:spPr>
          <a:xfrm rot="10800000" flipH="1">
            <a:off x="6031063" y="1684250"/>
            <a:ext cx="13200" cy="3468600"/>
          </a:xfrm>
          <a:prstGeom prst="straightConnector1">
            <a:avLst/>
          </a:prstGeom>
          <a:noFill/>
          <a:ln w="9525" cap="flat" cmpd="sng">
            <a:solidFill>
              <a:schemeClr val="dk2"/>
            </a:solidFill>
            <a:prstDash val="solid"/>
            <a:round/>
            <a:headEnd type="none" w="med" len="med"/>
            <a:tailEnd type="none" w="med" len="med"/>
          </a:ln>
        </p:spPr>
      </p:cxnSp>
      <p:sp>
        <p:nvSpPr>
          <p:cNvPr id="256" name="Google Shape;256;p32"/>
          <p:cNvSpPr/>
          <p:nvPr/>
        </p:nvSpPr>
        <p:spPr>
          <a:xfrm>
            <a:off x="8430775" y="-125"/>
            <a:ext cx="713400" cy="1215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sp>
        <p:nvSpPr>
          <p:cNvPr id="259" name="Google Shape;259;p32"/>
          <p:cNvSpPr/>
          <p:nvPr/>
        </p:nvSpPr>
        <p:spPr>
          <a:xfrm>
            <a:off x="0" y="4604000"/>
            <a:ext cx="849600" cy="547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sp>
        <p:nvSpPr>
          <p:cNvPr id="260" name="Google Shape;260;p32"/>
          <p:cNvSpPr/>
          <p:nvPr/>
        </p:nvSpPr>
        <p:spPr>
          <a:xfrm>
            <a:off x="8558638" y="4855050"/>
            <a:ext cx="217500" cy="217500"/>
          </a:xfrm>
          <a:prstGeom prst="star4">
            <a:avLst>
              <a:gd name="adj" fmla="val 125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9" name="Google Shape;229;p31"/>
          <p:cNvSpPr txBox="1">
            <a:spLocks noGrp="1"/>
          </p:cNvSpPr>
          <p:nvPr>
            <p:ph type="title"/>
          </p:nvPr>
        </p:nvSpPr>
        <p:spPr>
          <a:xfrm>
            <a:off x="2857298" y="318250"/>
            <a:ext cx="55029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2800" b="1" dirty="0">
                <a:solidFill>
                  <a:srgbClr val="000000"/>
                </a:solidFill>
                <a:effectLst/>
                <a:latin typeface="Times New Roman" panose="02020603050405020304" pitchFamily="18" charset="0"/>
                <a:ea typeface="Times New Roman" panose="02020603050405020304" pitchFamily="18" charset="0"/>
              </a:rPr>
              <a:t>Marketing Strategy</a:t>
            </a:r>
            <a:endParaRPr sz="4400" dirty="0"/>
          </a:p>
        </p:txBody>
      </p:sp>
      <p:cxnSp>
        <p:nvCxnSpPr>
          <p:cNvPr id="233" name="Google Shape;233;p31"/>
          <p:cNvCxnSpPr/>
          <p:nvPr/>
        </p:nvCxnSpPr>
        <p:spPr>
          <a:xfrm rot="10800000">
            <a:off x="2973075" y="1750250"/>
            <a:ext cx="0" cy="3402600"/>
          </a:xfrm>
          <a:prstGeom prst="straightConnector1">
            <a:avLst/>
          </a:prstGeom>
          <a:noFill/>
          <a:ln w="9525" cap="flat" cmpd="sng">
            <a:solidFill>
              <a:schemeClr val="dk2"/>
            </a:solidFill>
            <a:prstDash val="solid"/>
            <a:round/>
            <a:headEnd type="none" w="med" len="med"/>
            <a:tailEnd type="none" w="med" len="med"/>
          </a:ln>
        </p:spPr>
      </p:cxnSp>
      <p:sp>
        <p:nvSpPr>
          <p:cNvPr id="235" name="Google Shape;235;p31"/>
          <p:cNvSpPr/>
          <p:nvPr/>
        </p:nvSpPr>
        <p:spPr>
          <a:xfrm>
            <a:off x="322350" y="9400"/>
            <a:ext cx="19452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pic>
        <p:nvPicPr>
          <p:cNvPr id="236" name="Google Shape;236;p31"/>
          <p:cNvPicPr preferRelativeResize="0">
            <a:picLocks noGrp="1"/>
          </p:cNvPicPr>
          <p:nvPr>
            <p:ph type="pic" idx="2"/>
          </p:nvPr>
        </p:nvPicPr>
        <p:blipFill>
          <a:blip r:embed="rId3"/>
          <a:srcRect l="17442" r="17442"/>
          <a:stretch/>
        </p:blipFill>
        <p:spPr>
          <a:xfrm>
            <a:off x="-10050" y="539500"/>
            <a:ext cx="2613550" cy="4064399"/>
          </a:xfrm>
          <a:prstGeom prst="rect">
            <a:avLst/>
          </a:prstGeom>
          <a:ln w="9525" cap="flat" cmpd="sng">
            <a:solidFill>
              <a:schemeClr val="dk2"/>
            </a:solidFill>
            <a:prstDash val="solid"/>
            <a:round/>
            <a:headEnd type="none" w="sm" len="sm"/>
            <a:tailEnd type="none" w="sm" len="sm"/>
          </a:ln>
        </p:spPr>
      </p:pic>
      <p:sp>
        <p:nvSpPr>
          <p:cNvPr id="237" name="Google Shape;237;p31"/>
          <p:cNvSpPr/>
          <p:nvPr/>
        </p:nvSpPr>
        <p:spPr>
          <a:xfrm>
            <a:off x="719988" y="4855050"/>
            <a:ext cx="217500" cy="217500"/>
          </a:xfrm>
          <a:prstGeom prst="star4">
            <a:avLst>
              <a:gd name="adj" fmla="val 125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31"/>
          <p:cNvSpPr/>
          <p:nvPr/>
        </p:nvSpPr>
        <p:spPr>
          <a:xfrm>
            <a:off x="462688" y="4723175"/>
            <a:ext cx="217500" cy="2175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31"/>
          <p:cNvSpPr/>
          <p:nvPr/>
        </p:nvSpPr>
        <p:spPr>
          <a:xfrm>
            <a:off x="2006773" y="128050"/>
            <a:ext cx="190200" cy="1902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31"/>
          <p:cNvSpPr/>
          <p:nvPr/>
        </p:nvSpPr>
        <p:spPr>
          <a:xfrm>
            <a:off x="8488923" y="4664850"/>
            <a:ext cx="190200" cy="190200"/>
          </a:xfrm>
          <a:prstGeom prst="star4">
            <a:avLst>
              <a:gd name="adj" fmla="val 125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31"/>
          <p:cNvSpPr/>
          <p:nvPr/>
        </p:nvSpPr>
        <p:spPr>
          <a:xfrm>
            <a:off x="8430775" y="0"/>
            <a:ext cx="713400" cy="5394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graphicFrame>
        <p:nvGraphicFramePr>
          <p:cNvPr id="10" name="Diagram 9">
            <a:extLst>
              <a:ext uri="{FF2B5EF4-FFF2-40B4-BE49-F238E27FC236}">
                <a16:creationId xmlns:a16="http://schemas.microsoft.com/office/drawing/2014/main" id="{CFE0FAE5-4CE8-5999-4552-AE85191FA533}"/>
              </a:ext>
            </a:extLst>
          </p:cNvPr>
          <p:cNvGraphicFramePr/>
          <p:nvPr>
            <p:extLst>
              <p:ext uri="{D42A27DB-BD31-4B8C-83A1-F6EECF244321}">
                <p14:modId xmlns:p14="http://schemas.microsoft.com/office/powerpoint/2010/main" val="888807650"/>
              </p:ext>
            </p:extLst>
          </p:nvPr>
        </p:nvGraphicFramePr>
        <p:xfrm>
          <a:off x="2921000" y="1023725"/>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extBox 1"/>
          <p:cNvSpPr txBox="1"/>
          <p:nvPr/>
        </p:nvSpPr>
        <p:spPr>
          <a:xfrm>
            <a:off x="228600" y="4723175"/>
            <a:ext cx="1968373" cy="338554"/>
          </a:xfrm>
          <a:prstGeom prst="rect">
            <a:avLst/>
          </a:prstGeom>
          <a:noFill/>
        </p:spPr>
        <p:txBody>
          <a:bodyPr wrap="square" rtlCol="0">
            <a:spAutoFit/>
          </a:bodyPr>
          <a:lstStyle/>
          <a:p>
            <a:pPr algn="ctr"/>
            <a:r>
              <a:rPr lang="en-GB" sz="800" dirty="0">
                <a:latin typeface="Times New Roman" panose="02020603050405020304" pitchFamily="18" charset="0"/>
                <a:cs typeface="Times New Roman" panose="02020603050405020304" pitchFamily="18" charset="0"/>
              </a:rPr>
              <a:t>Figure 3: Welcome Home Event </a:t>
            </a:r>
          </a:p>
          <a:p>
            <a:pPr algn="ctr"/>
            <a:r>
              <a:rPr lang="en-GB" sz="800" dirty="0">
                <a:latin typeface="Times New Roman" panose="02020603050405020304" pitchFamily="18" charset="0"/>
                <a:cs typeface="Times New Roman" panose="02020603050405020304" pitchFamily="18" charset="0"/>
              </a:rPr>
              <a:t>(Source: Self Created)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242C4-D2FC-6FE5-3C09-AC0AA665AABB}"/>
              </a:ext>
            </a:extLst>
          </p:cNvPr>
          <p:cNvSpPr>
            <a:spLocks noGrp="1"/>
          </p:cNvSpPr>
          <p:nvPr>
            <p:ph type="title"/>
          </p:nvPr>
        </p:nvSpPr>
        <p:spPr>
          <a:xfrm>
            <a:off x="4572000" y="2572806"/>
            <a:ext cx="3817451" cy="705900"/>
          </a:xfrm>
        </p:spPr>
        <p:txBody>
          <a:bodyPr/>
          <a:lstStyle/>
          <a:p>
            <a:pPr algn="just"/>
            <a:r>
              <a:rPr lang="en-GB" sz="1400" b="0" dirty="0">
                <a:solidFill>
                  <a:srgbClr val="000000"/>
                </a:solidFill>
                <a:effectLst/>
                <a:latin typeface="Times New Roman" panose="02020603050405020304" pitchFamily="18" charset="0"/>
                <a:ea typeface="Calibri" panose="020F0502020204030204" pitchFamily="34" charset="0"/>
              </a:rPr>
              <a:t>The venue includes conference facilities at </a:t>
            </a:r>
            <a:r>
              <a:rPr lang="en-GB" sz="1400" b="0" dirty="0" err="1">
                <a:solidFill>
                  <a:srgbClr val="000000"/>
                </a:solidFill>
                <a:effectLst/>
                <a:latin typeface="Times New Roman" panose="02020603050405020304" pitchFamily="18" charset="0"/>
                <a:ea typeface="Calibri" panose="020F0502020204030204" pitchFamily="34" charset="0"/>
              </a:rPr>
              <a:t>Deudraeth</a:t>
            </a:r>
            <a:r>
              <a:rPr lang="en-GB" sz="1400" b="0" dirty="0">
                <a:solidFill>
                  <a:srgbClr val="000000"/>
                </a:solidFill>
                <a:effectLst/>
                <a:latin typeface="Times New Roman" panose="02020603050405020304" pitchFamily="18" charset="0"/>
                <a:ea typeface="Calibri" panose="020F0502020204030204" pitchFamily="34" charset="0"/>
              </a:rPr>
              <a:t> Castle and the Portmeirion Hotel</a:t>
            </a:r>
            <a:endParaRPr lang="en-PK" sz="4000" b="0" dirty="0"/>
          </a:p>
        </p:txBody>
      </p:sp>
      <p:sp>
        <p:nvSpPr>
          <p:cNvPr id="4" name="Title 3">
            <a:extLst>
              <a:ext uri="{FF2B5EF4-FFF2-40B4-BE49-F238E27FC236}">
                <a16:creationId xmlns:a16="http://schemas.microsoft.com/office/drawing/2014/main" id="{F2455774-30E5-E52A-5AA5-219C41034EA9}"/>
              </a:ext>
            </a:extLst>
          </p:cNvPr>
          <p:cNvSpPr>
            <a:spLocks noGrp="1"/>
          </p:cNvSpPr>
          <p:nvPr>
            <p:ph type="title" idx="2"/>
          </p:nvPr>
        </p:nvSpPr>
        <p:spPr>
          <a:xfrm>
            <a:off x="4638124" y="1363363"/>
            <a:ext cx="3949700" cy="854382"/>
          </a:xfrm>
        </p:spPr>
        <p:txBody>
          <a:bodyPr/>
          <a:lstStyle/>
          <a:p>
            <a:pPr algn="just"/>
            <a:r>
              <a:rPr lang="en-GB" sz="1400" b="0" dirty="0">
                <a:solidFill>
                  <a:srgbClr val="000000"/>
                </a:solidFill>
                <a:effectLst/>
                <a:latin typeface="Times New Roman" panose="02020603050405020304" pitchFamily="18" charset="0"/>
                <a:ea typeface="Calibri" panose="020F0502020204030204" pitchFamily="34" charset="0"/>
              </a:rPr>
              <a:t>Portmeirion Village, located in Gwynedd, North Wales, offers a uniquely picturesque and self-contained setting ideal for a cultural MICE event (</a:t>
            </a:r>
            <a:r>
              <a:rPr lang="en-US" sz="1400" b="0" dirty="0">
                <a:solidFill>
                  <a:srgbClr val="000000"/>
                </a:solidFill>
                <a:effectLst/>
                <a:latin typeface="Times New Roman" panose="02020603050405020304" pitchFamily="18" charset="0"/>
                <a:ea typeface="Calibri" panose="020F0502020204030204" pitchFamily="34" charset="0"/>
              </a:rPr>
              <a:t>Portmeirion, 2025)</a:t>
            </a:r>
            <a:r>
              <a:rPr lang="en-GB" sz="1400" b="0" dirty="0">
                <a:solidFill>
                  <a:srgbClr val="000000"/>
                </a:solidFill>
                <a:effectLst/>
                <a:latin typeface="Times New Roman" panose="02020603050405020304" pitchFamily="18" charset="0"/>
                <a:ea typeface="Calibri" panose="020F0502020204030204" pitchFamily="34" charset="0"/>
              </a:rPr>
              <a:t>. </a:t>
            </a:r>
            <a:endParaRPr lang="en-PK" sz="4000" b="0" dirty="0"/>
          </a:p>
        </p:txBody>
      </p:sp>
      <p:sp>
        <p:nvSpPr>
          <p:cNvPr id="6" name="Title 5">
            <a:extLst>
              <a:ext uri="{FF2B5EF4-FFF2-40B4-BE49-F238E27FC236}">
                <a16:creationId xmlns:a16="http://schemas.microsoft.com/office/drawing/2014/main" id="{1C732528-81F4-84C0-EFF8-D7E192883A9F}"/>
              </a:ext>
            </a:extLst>
          </p:cNvPr>
          <p:cNvSpPr>
            <a:spLocks noGrp="1"/>
          </p:cNvSpPr>
          <p:nvPr>
            <p:ph type="title" idx="4"/>
          </p:nvPr>
        </p:nvSpPr>
        <p:spPr>
          <a:xfrm>
            <a:off x="4572001" y="3633767"/>
            <a:ext cx="3817450" cy="705900"/>
          </a:xfrm>
        </p:spPr>
        <p:txBody>
          <a:bodyPr/>
          <a:lstStyle/>
          <a:p>
            <a:pPr algn="just"/>
            <a:r>
              <a:rPr lang="en-GB" sz="1400" b="0" dirty="0">
                <a:solidFill>
                  <a:srgbClr val="000000"/>
                </a:solidFill>
                <a:effectLst/>
                <a:latin typeface="Times New Roman" panose="02020603050405020304" pitchFamily="18" charset="0"/>
                <a:ea typeface="Calibri" panose="020F0502020204030204" pitchFamily="34" charset="0"/>
              </a:rPr>
              <a:t>Portmeirion’s exclusivity ensures security, seamless logistics, and brand alignment.</a:t>
            </a:r>
            <a:endParaRPr lang="en-PK" sz="4000" b="0" dirty="0"/>
          </a:p>
        </p:txBody>
      </p:sp>
      <p:pic>
        <p:nvPicPr>
          <p:cNvPr id="11" name="Picture Placeholder 10" descr="A garden with flowers and a building&#10;&#10;AI-generated content may be incorrect.">
            <a:extLst>
              <a:ext uri="{FF2B5EF4-FFF2-40B4-BE49-F238E27FC236}">
                <a16:creationId xmlns:a16="http://schemas.microsoft.com/office/drawing/2014/main" id="{5FC91080-7C52-D363-3275-C21A4F7E90FA}"/>
              </a:ext>
            </a:extLst>
          </p:cNvPr>
          <p:cNvPicPr>
            <a:picLocks noGrp="1" noChangeAspect="1"/>
          </p:cNvPicPr>
          <p:nvPr>
            <p:ph type="pic" idx="6"/>
          </p:nvPr>
        </p:nvPicPr>
        <p:blipFill>
          <a:blip r:embed="rId3"/>
          <a:srcRect l="13782" r="13782"/>
          <a:stretch>
            <a:fillRect/>
          </a:stretch>
        </p:blipFill>
        <p:spPr/>
      </p:pic>
      <p:sp>
        <p:nvSpPr>
          <p:cNvPr id="9" name="TextBox 8">
            <a:extLst>
              <a:ext uri="{FF2B5EF4-FFF2-40B4-BE49-F238E27FC236}">
                <a16:creationId xmlns:a16="http://schemas.microsoft.com/office/drawing/2014/main" id="{3C7689DB-DC7F-BB9F-73BB-0723C28A570C}"/>
              </a:ext>
            </a:extLst>
          </p:cNvPr>
          <p:cNvSpPr txBox="1"/>
          <p:nvPr/>
        </p:nvSpPr>
        <p:spPr>
          <a:xfrm>
            <a:off x="4815924" y="177305"/>
            <a:ext cx="3771900" cy="830997"/>
          </a:xfrm>
          <a:prstGeom prst="rect">
            <a:avLst/>
          </a:prstGeom>
          <a:noFill/>
        </p:spPr>
        <p:txBody>
          <a:bodyPr wrap="square" rtlCol="0">
            <a:spAutoFit/>
          </a:bodyPr>
          <a:lstStyle/>
          <a:p>
            <a:pPr algn="ctr"/>
            <a:r>
              <a:rPr lang="en-GB" sz="2400" b="1" dirty="0">
                <a:solidFill>
                  <a:srgbClr val="000000"/>
                </a:solidFill>
                <a:effectLst/>
                <a:latin typeface="Times New Roman" panose="02020603050405020304" pitchFamily="18" charset="0"/>
                <a:ea typeface="Calibri" panose="020F0502020204030204" pitchFamily="34" charset="0"/>
              </a:rPr>
              <a:t>Operational Feasibility (Venue)</a:t>
            </a:r>
            <a:endParaRPr lang="en-PK" sz="1800" dirty="0"/>
          </a:p>
        </p:txBody>
      </p:sp>
      <p:sp>
        <p:nvSpPr>
          <p:cNvPr id="3" name="TextBox 2"/>
          <p:cNvSpPr txBox="1"/>
          <p:nvPr/>
        </p:nvSpPr>
        <p:spPr>
          <a:xfrm>
            <a:off x="450273" y="4703618"/>
            <a:ext cx="3027218" cy="338554"/>
          </a:xfrm>
          <a:prstGeom prst="rect">
            <a:avLst/>
          </a:prstGeom>
          <a:noFill/>
        </p:spPr>
        <p:txBody>
          <a:bodyPr wrap="square" rtlCol="0">
            <a:spAutoFit/>
          </a:bodyPr>
          <a:lstStyle/>
          <a:p>
            <a:pPr algn="ctr"/>
            <a:r>
              <a:rPr lang="en-GB" sz="800" dirty="0">
                <a:latin typeface="Times New Roman" panose="02020603050405020304" pitchFamily="18" charset="0"/>
                <a:cs typeface="Times New Roman" panose="02020603050405020304" pitchFamily="18" charset="0"/>
              </a:rPr>
              <a:t>Figure 4: </a:t>
            </a:r>
            <a:r>
              <a:rPr lang="en-GB" sz="800" dirty="0" err="1">
                <a:latin typeface="Times New Roman" panose="02020603050405020304" pitchFamily="18" charset="0"/>
                <a:ea typeface="Calibri" panose="020F0502020204030204" pitchFamily="34" charset="0"/>
                <a:cs typeface="Times New Roman" panose="02020603050405020304" pitchFamily="18" charset="0"/>
              </a:rPr>
              <a:t>Portmeirion</a:t>
            </a:r>
            <a:r>
              <a:rPr lang="en-GB" sz="800" dirty="0">
                <a:latin typeface="Times New Roman" panose="02020603050405020304" pitchFamily="18" charset="0"/>
                <a:ea typeface="Calibri" panose="020F0502020204030204" pitchFamily="34" charset="0"/>
                <a:cs typeface="Times New Roman" panose="02020603050405020304" pitchFamily="18" charset="0"/>
              </a:rPr>
              <a:t> Village</a:t>
            </a:r>
          </a:p>
          <a:p>
            <a:pPr algn="ctr"/>
            <a:r>
              <a:rPr lang="en-GB" sz="800" dirty="0">
                <a:latin typeface="Times New Roman" panose="02020603050405020304" pitchFamily="18" charset="0"/>
                <a:cs typeface="Times New Roman" panose="02020603050405020304" pitchFamily="18" charset="0"/>
              </a:rPr>
              <a:t>(Source: </a:t>
            </a:r>
            <a:r>
              <a:rPr lang="en-US" sz="800" dirty="0" err="1">
                <a:latin typeface="Times New Roman" panose="02020603050405020304" pitchFamily="18" charset="0"/>
                <a:ea typeface="Calibri" panose="020F0502020204030204" pitchFamily="34" charset="0"/>
                <a:cs typeface="Times New Roman" panose="02020603050405020304" pitchFamily="18" charset="0"/>
              </a:rPr>
              <a:t>Portmeirion</a:t>
            </a:r>
            <a:r>
              <a:rPr lang="en-US" sz="800" dirty="0">
                <a:latin typeface="Times New Roman" panose="02020603050405020304" pitchFamily="18" charset="0"/>
                <a:ea typeface="Calibri" panose="020F0502020204030204" pitchFamily="34" charset="0"/>
                <a:cs typeface="Times New Roman" panose="02020603050405020304" pitchFamily="18" charset="0"/>
              </a:rPr>
              <a:t>, 2025)</a:t>
            </a:r>
            <a:endParaRPr lang="en-GB" sz="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98670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6981278-4A38-C1ED-BC45-2A2110F466A3}"/>
              </a:ext>
            </a:extLst>
          </p:cNvPr>
          <p:cNvSpPr txBox="1"/>
          <p:nvPr/>
        </p:nvSpPr>
        <p:spPr>
          <a:xfrm>
            <a:off x="2286000" y="169962"/>
            <a:ext cx="4572000" cy="830997"/>
          </a:xfrm>
          <a:prstGeom prst="rect">
            <a:avLst/>
          </a:prstGeom>
          <a:noFill/>
        </p:spPr>
        <p:txBody>
          <a:bodyPr wrap="square">
            <a:spAutoFit/>
          </a:bodyPr>
          <a:lstStyle/>
          <a:p>
            <a:pPr algn="ctr"/>
            <a:r>
              <a:rPr lang="en-GB" sz="2400" b="1" dirty="0">
                <a:solidFill>
                  <a:srgbClr val="000000"/>
                </a:solidFill>
                <a:effectLst/>
                <a:latin typeface="Times New Roman" panose="02020603050405020304" pitchFamily="18" charset="0"/>
                <a:ea typeface="Times New Roman" panose="02020603050405020304" pitchFamily="18" charset="0"/>
              </a:rPr>
              <a:t>Operational Feasibility (Staff &amp; Resources)</a:t>
            </a:r>
            <a:endParaRPr lang="en-PK" sz="2400" dirty="0"/>
          </a:p>
        </p:txBody>
      </p:sp>
      <p:graphicFrame>
        <p:nvGraphicFramePr>
          <p:cNvPr id="4" name="Diagram 3">
            <a:extLst>
              <a:ext uri="{FF2B5EF4-FFF2-40B4-BE49-F238E27FC236}">
                <a16:creationId xmlns:a16="http://schemas.microsoft.com/office/drawing/2014/main" id="{516929C8-7A22-3899-18A1-21323135B80C}"/>
              </a:ext>
            </a:extLst>
          </p:cNvPr>
          <p:cNvGraphicFramePr/>
          <p:nvPr>
            <p:extLst>
              <p:ext uri="{D42A27DB-BD31-4B8C-83A1-F6EECF244321}">
                <p14:modId xmlns:p14="http://schemas.microsoft.com/office/powerpoint/2010/main" val="483620317"/>
              </p:ext>
            </p:extLst>
          </p:nvPr>
        </p:nvGraphicFramePr>
        <p:xfrm>
          <a:off x="254000" y="1231900"/>
          <a:ext cx="8636000" cy="3741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67384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40D1CB6-C651-6EA9-1AC8-BF7CCFAD6B60}"/>
              </a:ext>
            </a:extLst>
          </p:cNvPr>
          <p:cNvSpPr txBox="1"/>
          <p:nvPr/>
        </p:nvSpPr>
        <p:spPr>
          <a:xfrm>
            <a:off x="3098800" y="195362"/>
            <a:ext cx="3429000" cy="523220"/>
          </a:xfrm>
          <a:prstGeom prst="rect">
            <a:avLst/>
          </a:prstGeom>
          <a:noFill/>
        </p:spPr>
        <p:txBody>
          <a:bodyPr wrap="square">
            <a:spAutoFit/>
          </a:bodyPr>
          <a:lstStyle/>
          <a:p>
            <a:r>
              <a:rPr lang="en-GB" sz="2800" b="1" dirty="0">
                <a:solidFill>
                  <a:srgbClr val="000000"/>
                </a:solidFill>
                <a:effectLst/>
                <a:latin typeface="Times New Roman" panose="02020603050405020304" pitchFamily="18" charset="0"/>
                <a:ea typeface="Times New Roman" panose="02020603050405020304" pitchFamily="18" charset="0"/>
              </a:rPr>
              <a:t>Event Time Table</a:t>
            </a:r>
            <a:endParaRPr lang="en-PK" sz="2800" dirty="0"/>
          </a:p>
        </p:txBody>
      </p:sp>
      <p:graphicFrame>
        <p:nvGraphicFramePr>
          <p:cNvPr id="4" name="Table 3">
            <a:extLst>
              <a:ext uri="{FF2B5EF4-FFF2-40B4-BE49-F238E27FC236}">
                <a16:creationId xmlns:a16="http://schemas.microsoft.com/office/drawing/2014/main" id="{EA38778D-1A7C-C85A-3591-D44325623F5A}"/>
              </a:ext>
            </a:extLst>
          </p:cNvPr>
          <p:cNvGraphicFramePr>
            <a:graphicFrameLocks noGrp="1"/>
          </p:cNvGraphicFramePr>
          <p:nvPr>
            <p:extLst>
              <p:ext uri="{D42A27DB-BD31-4B8C-83A1-F6EECF244321}">
                <p14:modId xmlns:p14="http://schemas.microsoft.com/office/powerpoint/2010/main" val="1512173102"/>
              </p:ext>
            </p:extLst>
          </p:nvPr>
        </p:nvGraphicFramePr>
        <p:xfrm>
          <a:off x="0" y="947182"/>
          <a:ext cx="9055101" cy="4196316"/>
        </p:xfrm>
        <a:graphic>
          <a:graphicData uri="http://schemas.openxmlformats.org/drawingml/2006/table">
            <a:tbl>
              <a:tblPr firstRow="1" firstCol="1" bandRow="1">
                <a:tableStyleId>{065484B2-1621-45D4-B086-4C71399C27AB}</a:tableStyleId>
              </a:tblPr>
              <a:tblGrid>
                <a:gridCol w="1261341">
                  <a:extLst>
                    <a:ext uri="{9D8B030D-6E8A-4147-A177-3AD203B41FA5}">
                      <a16:colId xmlns:a16="http://schemas.microsoft.com/office/drawing/2014/main" val="1846839232"/>
                    </a:ext>
                  </a:extLst>
                </a:gridCol>
                <a:gridCol w="2947555">
                  <a:extLst>
                    <a:ext uri="{9D8B030D-6E8A-4147-A177-3AD203B41FA5}">
                      <a16:colId xmlns:a16="http://schemas.microsoft.com/office/drawing/2014/main" val="2544388203"/>
                    </a:ext>
                  </a:extLst>
                </a:gridCol>
                <a:gridCol w="2582430">
                  <a:extLst>
                    <a:ext uri="{9D8B030D-6E8A-4147-A177-3AD203B41FA5}">
                      <a16:colId xmlns:a16="http://schemas.microsoft.com/office/drawing/2014/main" val="1037948210"/>
                    </a:ext>
                  </a:extLst>
                </a:gridCol>
                <a:gridCol w="2263775">
                  <a:extLst>
                    <a:ext uri="{9D8B030D-6E8A-4147-A177-3AD203B41FA5}">
                      <a16:colId xmlns:a16="http://schemas.microsoft.com/office/drawing/2014/main" val="740148210"/>
                    </a:ext>
                  </a:extLst>
                </a:gridCol>
              </a:tblGrid>
              <a:tr h="559826">
                <a:tc>
                  <a:txBody>
                    <a:bodyPr/>
                    <a:lstStyle/>
                    <a:p>
                      <a:pPr algn="ctr">
                        <a:lnSpc>
                          <a:spcPct val="150000"/>
                        </a:lnSpc>
                        <a:spcBef>
                          <a:spcPts val="1200"/>
                        </a:spcBef>
                        <a:spcAft>
                          <a:spcPts val="1200"/>
                        </a:spcAft>
                        <a:buNone/>
                      </a:pPr>
                      <a:r>
                        <a:rPr lang="en-GB" sz="1200" b="1" dirty="0">
                          <a:effectLst/>
                          <a:latin typeface="Times New Roman" panose="02020603050405020304" pitchFamily="18" charset="0"/>
                          <a:cs typeface="Times New Roman" panose="02020603050405020304" pitchFamily="18" charset="0"/>
                        </a:rPr>
                        <a:t>Time</a:t>
                      </a:r>
                      <a:endParaRPr lang="en-PK"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solidFill>
                      <a:srgbClr val="92D050"/>
                    </a:solidFill>
                  </a:tcPr>
                </a:tc>
                <a:tc>
                  <a:txBody>
                    <a:bodyPr/>
                    <a:lstStyle/>
                    <a:p>
                      <a:pPr algn="ctr">
                        <a:lnSpc>
                          <a:spcPct val="150000"/>
                        </a:lnSpc>
                        <a:spcBef>
                          <a:spcPts val="1200"/>
                        </a:spcBef>
                        <a:spcAft>
                          <a:spcPts val="1200"/>
                        </a:spcAft>
                        <a:buNone/>
                      </a:pPr>
                      <a:r>
                        <a:rPr lang="en-GB" sz="1200" b="1" dirty="0">
                          <a:effectLst/>
                          <a:latin typeface="Times New Roman" panose="02020603050405020304" pitchFamily="18" charset="0"/>
                          <a:cs typeface="Times New Roman" panose="02020603050405020304" pitchFamily="18" charset="0"/>
                        </a:rPr>
                        <a:t>Day 1 – July 17 (Welcome &amp; Culture)</a:t>
                      </a:r>
                      <a:endParaRPr lang="en-PK"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solidFill>
                      <a:srgbClr val="92D050"/>
                    </a:solidFill>
                  </a:tcPr>
                </a:tc>
                <a:tc>
                  <a:txBody>
                    <a:bodyPr/>
                    <a:lstStyle/>
                    <a:p>
                      <a:pPr algn="ctr">
                        <a:lnSpc>
                          <a:spcPct val="150000"/>
                        </a:lnSpc>
                        <a:spcBef>
                          <a:spcPts val="1200"/>
                        </a:spcBef>
                        <a:spcAft>
                          <a:spcPts val="1200"/>
                        </a:spcAft>
                        <a:buNone/>
                      </a:pPr>
                      <a:r>
                        <a:rPr lang="en-GB" sz="1200" b="1" dirty="0">
                          <a:effectLst/>
                          <a:latin typeface="Times New Roman" panose="02020603050405020304" pitchFamily="18" charset="0"/>
                          <a:cs typeface="Times New Roman" panose="02020603050405020304" pitchFamily="18" charset="0"/>
                        </a:rPr>
                        <a:t>Day 2 – July 18 (Conference &amp; Exploration)</a:t>
                      </a:r>
                      <a:endParaRPr lang="en-PK"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solidFill>
                      <a:srgbClr val="92D050"/>
                    </a:solidFill>
                  </a:tcPr>
                </a:tc>
                <a:tc>
                  <a:txBody>
                    <a:bodyPr/>
                    <a:lstStyle/>
                    <a:p>
                      <a:pPr algn="ctr">
                        <a:lnSpc>
                          <a:spcPct val="150000"/>
                        </a:lnSpc>
                        <a:spcBef>
                          <a:spcPts val="1200"/>
                        </a:spcBef>
                        <a:spcAft>
                          <a:spcPts val="1200"/>
                        </a:spcAft>
                        <a:buNone/>
                      </a:pPr>
                      <a:r>
                        <a:rPr lang="en-GB" sz="1200" b="1" dirty="0">
                          <a:effectLst/>
                          <a:latin typeface="Times New Roman" panose="02020603050405020304" pitchFamily="18" charset="0"/>
                          <a:cs typeface="Times New Roman" panose="02020603050405020304" pitchFamily="18" charset="0"/>
                        </a:rPr>
                        <a:t>Day 3 – July 19 (Wellness &amp; Legacy)</a:t>
                      </a:r>
                      <a:endParaRPr lang="en-PK"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solidFill>
                      <a:srgbClr val="92D050"/>
                    </a:solidFill>
                  </a:tcPr>
                </a:tc>
                <a:extLst>
                  <a:ext uri="{0D108BD9-81ED-4DB2-BD59-A6C34878D82A}">
                    <a16:rowId xmlns:a16="http://schemas.microsoft.com/office/drawing/2014/main" val="744617046"/>
                  </a:ext>
                </a:extLst>
              </a:tr>
              <a:tr h="366327">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08:00 – 09:30</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Guest arrivals &amp; registration</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Morning wellness walk (nature trail)</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Mindfulness &amp; yoga session</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extLst>
                  <a:ext uri="{0D108BD9-81ED-4DB2-BD59-A6C34878D82A}">
                    <a16:rowId xmlns:a16="http://schemas.microsoft.com/office/drawing/2014/main" val="1972920035"/>
                  </a:ext>
                </a:extLst>
              </a:tr>
              <a:tr h="526696">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09:30 – 10:30</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tc>
                  <a:txBody>
                    <a:bodyPr/>
                    <a:lstStyle/>
                    <a:p>
                      <a:pPr algn="l">
                        <a:lnSpc>
                          <a:spcPct val="150000"/>
                        </a:lnSpc>
                        <a:spcBef>
                          <a:spcPts val="1200"/>
                        </a:spcBef>
                        <a:spcAft>
                          <a:spcPts val="1200"/>
                        </a:spcAft>
                        <a:buNone/>
                      </a:pPr>
                      <a:r>
                        <a:rPr lang="en-GB" sz="1200" dirty="0">
                          <a:effectLst/>
                          <a:latin typeface="Times New Roman" panose="02020603050405020304" pitchFamily="18" charset="0"/>
                          <a:cs typeface="Times New Roman" panose="02020603050405020304" pitchFamily="18" charset="0"/>
                        </a:rPr>
                        <a:t>Opening Ceremony with Welsh choir &amp; harpist</a:t>
                      </a:r>
                      <a:endParaRPr lang="en-PK"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Keynote: “Global Culture in Local Places”</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Panel: “The Future of Cultural MICE Events”</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extLst>
                  <a:ext uri="{0D108BD9-81ED-4DB2-BD59-A6C34878D82A}">
                    <a16:rowId xmlns:a16="http://schemas.microsoft.com/office/drawing/2014/main" val="147795566"/>
                  </a:ext>
                </a:extLst>
              </a:tr>
              <a:tr h="365396">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10:30 – 11:00</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Coffee &amp; networking break</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Coffee &amp; local pastries</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Coffee break</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extLst>
                  <a:ext uri="{0D108BD9-81ED-4DB2-BD59-A6C34878D82A}">
                    <a16:rowId xmlns:a16="http://schemas.microsoft.com/office/drawing/2014/main" val="822888898"/>
                  </a:ext>
                </a:extLst>
              </a:tr>
              <a:tr h="559826">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11:00 – 12:30</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Workshop: Welsh Language &amp; Traditions</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Breakout workshops (event tech, sustainability)</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Hands-on: Celtic storytelling &amp; music session</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extLst>
                  <a:ext uri="{0D108BD9-81ED-4DB2-BD59-A6C34878D82A}">
                    <a16:rowId xmlns:a16="http://schemas.microsoft.com/office/drawing/2014/main" val="295240558"/>
                  </a:ext>
                </a:extLst>
              </a:tr>
              <a:tr h="365396">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12:30 – 14:00</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Lunch with local cuisine</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Lunch (Welsh grazing tables)</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Farewell lunch</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extLst>
                  <a:ext uri="{0D108BD9-81ED-4DB2-BD59-A6C34878D82A}">
                    <a16:rowId xmlns:a16="http://schemas.microsoft.com/office/drawing/2014/main" val="1718395345"/>
                  </a:ext>
                </a:extLst>
              </a:tr>
              <a:tr h="559826">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14:00 – 15:30</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Cultural immersion: Craft or cookery demos</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Guided tour of Portmeirion &amp; nearby heritage site</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Free time for local shopping or nature exploration</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extLst>
                  <a:ext uri="{0D108BD9-81ED-4DB2-BD59-A6C34878D82A}">
                    <a16:rowId xmlns:a16="http://schemas.microsoft.com/office/drawing/2014/main" val="1801146539"/>
                  </a:ext>
                </a:extLst>
              </a:tr>
              <a:tr h="526696">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15:30 – 17:00</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Scenic boat or coastal walk experience</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Roundtable: Global Tourism Collaboration</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Departure transfers begin</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extLst>
                  <a:ext uri="{0D108BD9-81ED-4DB2-BD59-A6C34878D82A}">
                    <a16:rowId xmlns:a16="http://schemas.microsoft.com/office/drawing/2014/main" val="1276504979"/>
                  </a:ext>
                </a:extLst>
              </a:tr>
              <a:tr h="366327">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18:00 – 20:00</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Welcome dinner with live folk performance</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tc>
                  <a:txBody>
                    <a:bodyPr/>
                    <a:lstStyle/>
                    <a:p>
                      <a:pPr algn="l">
                        <a:lnSpc>
                          <a:spcPct val="150000"/>
                        </a:lnSpc>
                        <a:spcBef>
                          <a:spcPts val="1200"/>
                        </a:spcBef>
                        <a:spcAft>
                          <a:spcPts val="1200"/>
                        </a:spcAft>
                        <a:buNone/>
                      </a:pPr>
                      <a:r>
                        <a:rPr lang="en-GB" sz="1200" dirty="0">
                          <a:effectLst/>
                          <a:latin typeface="Times New Roman" panose="02020603050405020304" pitchFamily="18" charset="0"/>
                          <a:cs typeface="Times New Roman" panose="02020603050405020304" pitchFamily="18" charset="0"/>
                        </a:rPr>
                        <a:t>Gala dinner &amp; cultural showcase</a:t>
                      </a:r>
                      <a:endParaRPr lang="en-PK"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tc>
                  <a:txBody>
                    <a:bodyPr/>
                    <a:lstStyle/>
                    <a:p>
                      <a:pPr algn="l">
                        <a:lnSpc>
                          <a:spcPct val="150000"/>
                        </a:lnSpc>
                        <a:spcBef>
                          <a:spcPts val="1200"/>
                        </a:spcBef>
                        <a:spcAft>
                          <a:spcPts val="1200"/>
                        </a:spcAft>
                        <a:buNone/>
                      </a:pPr>
                      <a:r>
                        <a:rPr lang="en-GB" sz="1200" dirty="0">
                          <a:effectLst/>
                          <a:latin typeface="Times New Roman" panose="02020603050405020304" pitchFamily="18" charset="0"/>
                          <a:cs typeface="Times New Roman" panose="02020603050405020304" pitchFamily="18" charset="0"/>
                        </a:rPr>
                        <a:t>—</a:t>
                      </a:r>
                      <a:endParaRPr lang="en-PK"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475" marR="50475" marT="0" marB="0"/>
                </a:tc>
                <a:extLst>
                  <a:ext uri="{0D108BD9-81ED-4DB2-BD59-A6C34878D82A}">
                    <a16:rowId xmlns:a16="http://schemas.microsoft.com/office/drawing/2014/main" val="4173700578"/>
                  </a:ext>
                </a:extLst>
              </a:tr>
            </a:tbl>
          </a:graphicData>
        </a:graphic>
      </p:graphicFrame>
    </p:spTree>
    <p:extLst>
      <p:ext uri="{BB962C8B-B14F-4D97-AF65-F5344CB8AC3E}">
        <p14:creationId xmlns:p14="http://schemas.microsoft.com/office/powerpoint/2010/main" val="1929114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94"/>
        <p:cNvGrpSpPr/>
        <p:nvPr/>
      </p:nvGrpSpPr>
      <p:grpSpPr>
        <a:xfrm>
          <a:off x="0" y="0"/>
          <a:ext cx="0" cy="0"/>
          <a:chOff x="0" y="0"/>
          <a:chExt cx="0" cy="0"/>
        </a:xfrm>
      </p:grpSpPr>
      <p:sp>
        <p:nvSpPr>
          <p:cNvPr id="395" name="Google Shape;395;p39"/>
          <p:cNvSpPr/>
          <p:nvPr/>
        </p:nvSpPr>
        <p:spPr>
          <a:xfrm>
            <a:off x="0" y="9400"/>
            <a:ext cx="19452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sp>
        <p:nvSpPr>
          <p:cNvPr id="396" name="Google Shape;396;p39"/>
          <p:cNvSpPr txBox="1">
            <a:spLocks noGrp="1"/>
          </p:cNvSpPr>
          <p:nvPr>
            <p:ph type="title"/>
          </p:nvPr>
        </p:nvSpPr>
        <p:spPr>
          <a:xfrm>
            <a:off x="3889175" y="637175"/>
            <a:ext cx="3633000" cy="1055400"/>
          </a:xfrm>
          <a:prstGeom prst="rect">
            <a:avLst/>
          </a:prstGeom>
        </p:spPr>
        <p:txBody>
          <a:bodyPr spcFirstLastPara="1" wrap="square" lIns="91425" tIns="91425" rIns="91425" bIns="91425" anchor="t" anchorCtr="0">
            <a:noAutofit/>
          </a:bodyPr>
          <a:lstStyle/>
          <a:p>
            <a:pPr algn="ctr"/>
            <a:r>
              <a:rPr lang="en-GB" sz="2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Sustainability &amp; Local Integration</a:t>
            </a:r>
            <a:endParaRPr sz="4400" dirty="0">
              <a:solidFill>
                <a:schemeClr val="lt2"/>
              </a:solidFill>
            </a:endParaRPr>
          </a:p>
        </p:txBody>
      </p:sp>
      <p:sp>
        <p:nvSpPr>
          <p:cNvPr id="397" name="Google Shape;397;p39"/>
          <p:cNvSpPr txBox="1">
            <a:spLocks noGrp="1"/>
          </p:cNvSpPr>
          <p:nvPr>
            <p:ph type="subTitle" idx="1"/>
          </p:nvPr>
        </p:nvSpPr>
        <p:spPr>
          <a:xfrm>
            <a:off x="3022134" y="1980157"/>
            <a:ext cx="5821715" cy="2577288"/>
          </a:xfrm>
          <a:prstGeom prst="rect">
            <a:avLst/>
          </a:prstGeom>
        </p:spPr>
        <p:txBody>
          <a:bodyPr spcFirstLastPara="1" wrap="square" lIns="91425" tIns="91425" rIns="91425" bIns="91425" anchor="t" anchorCtr="0">
            <a:noAutofit/>
          </a:bodyPr>
          <a:lstStyle/>
          <a:p>
            <a:pPr marL="438150" lvl="0" indent="-285750" algn="just" rtl="0">
              <a:spcBef>
                <a:spcPts val="0"/>
              </a:spcBef>
              <a:spcAft>
                <a:spcPts val="0"/>
              </a:spcAft>
              <a:buSzPts val="1200"/>
              <a:buFont typeface="Arial" panose="020B0604020202020204" pitchFamily="34" charset="0"/>
              <a:buChar char="•"/>
            </a:pPr>
            <a:r>
              <a:rPr lang="en-US" sz="1400" dirty="0">
                <a:solidFill>
                  <a:srgbClr val="000000"/>
                </a:solidFill>
                <a:effectLst/>
                <a:latin typeface="Times New Roman" panose="02020603050405020304" pitchFamily="18" charset="0"/>
                <a:ea typeface="Calibri" panose="020F0502020204030204" pitchFamily="34" charset="0"/>
              </a:rPr>
              <a:t>All food and materials will be locally sourced, supporting Welsh farmers, artisans, and small businesses. </a:t>
            </a:r>
          </a:p>
          <a:p>
            <a:pPr marL="438150" lvl="0" indent="-285750" algn="just" rtl="0">
              <a:spcBef>
                <a:spcPts val="0"/>
              </a:spcBef>
              <a:spcAft>
                <a:spcPts val="0"/>
              </a:spcAft>
              <a:buSzPts val="1200"/>
              <a:buFont typeface="Arial" panose="020B0604020202020204" pitchFamily="34" charset="0"/>
              <a:buChar char="•"/>
            </a:pPr>
            <a:r>
              <a:rPr lang="en-US" sz="1400" dirty="0">
                <a:solidFill>
                  <a:srgbClr val="000000"/>
                </a:solidFill>
                <a:effectLst/>
                <a:latin typeface="Times New Roman" panose="02020603050405020304" pitchFamily="18" charset="0"/>
                <a:ea typeface="Calibri" panose="020F0502020204030204" pitchFamily="34" charset="0"/>
              </a:rPr>
              <a:t>Transport will include shuttle buses and electric on-site vehicles to reduce carbon emissions. </a:t>
            </a:r>
          </a:p>
          <a:p>
            <a:pPr marL="438150" lvl="0" indent="-285750" algn="just" rtl="0">
              <a:spcBef>
                <a:spcPts val="0"/>
              </a:spcBef>
              <a:spcAft>
                <a:spcPts val="0"/>
              </a:spcAft>
              <a:buSzPts val="1200"/>
              <a:buFont typeface="Arial" panose="020B0604020202020204" pitchFamily="34" charset="0"/>
              <a:buChar char="•"/>
            </a:pPr>
            <a:r>
              <a:rPr lang="en-US" sz="1400" dirty="0">
                <a:solidFill>
                  <a:srgbClr val="000000"/>
                </a:solidFill>
                <a:effectLst/>
                <a:latin typeface="Times New Roman" panose="02020603050405020304" pitchFamily="18" charset="0"/>
                <a:ea typeface="Calibri" panose="020F0502020204030204" pitchFamily="34" charset="0"/>
              </a:rPr>
              <a:t>Event materials will be recyclable or biodegradable. </a:t>
            </a:r>
          </a:p>
          <a:p>
            <a:pPr marL="438150" lvl="0" indent="-285750" algn="just" rtl="0">
              <a:spcBef>
                <a:spcPts val="0"/>
              </a:spcBef>
              <a:spcAft>
                <a:spcPts val="0"/>
              </a:spcAft>
              <a:buSzPts val="1200"/>
              <a:buFont typeface="Arial" panose="020B0604020202020204" pitchFamily="34" charset="0"/>
              <a:buChar char="•"/>
            </a:pPr>
            <a:r>
              <a:rPr lang="en-US" sz="1400" dirty="0">
                <a:solidFill>
                  <a:srgbClr val="000000"/>
                </a:solidFill>
                <a:effectLst/>
                <a:latin typeface="Times New Roman" panose="02020603050405020304" pitchFamily="18" charset="0"/>
                <a:ea typeface="Calibri" panose="020F0502020204030204" pitchFamily="34" charset="0"/>
              </a:rPr>
              <a:t>A dedicated (CSR) strategy will support regional conservation projects (Tortora, 2019). </a:t>
            </a:r>
            <a:endParaRPr sz="1050" b="1" dirty="0"/>
          </a:p>
        </p:txBody>
      </p:sp>
      <p:sp>
        <p:nvSpPr>
          <p:cNvPr id="398" name="Google Shape;398;p39"/>
          <p:cNvSpPr/>
          <p:nvPr/>
        </p:nvSpPr>
        <p:spPr>
          <a:xfrm>
            <a:off x="1016795" y="902885"/>
            <a:ext cx="1764600" cy="3366978"/>
          </a:xfrm>
          <a:custGeom>
            <a:avLst/>
            <a:gdLst/>
            <a:ahLst/>
            <a:cxnLst/>
            <a:rect l="l" t="t" r="r" b="b"/>
            <a:pathLst>
              <a:path w="84552" h="161331" extrusionOk="0">
                <a:moveTo>
                  <a:pt x="1" y="1"/>
                </a:moveTo>
                <a:lnTo>
                  <a:pt x="1" y="161331"/>
                </a:lnTo>
                <a:lnTo>
                  <a:pt x="84551" y="161331"/>
                </a:lnTo>
                <a:lnTo>
                  <a:pt x="84551" y="1"/>
                </a:lnTo>
                <a:close/>
              </a:path>
            </a:pathLst>
          </a:custGeom>
          <a:solidFill>
            <a:srgbClr val="9090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9" name="Google Shape;399;p39"/>
          <p:cNvGrpSpPr/>
          <p:nvPr/>
        </p:nvGrpSpPr>
        <p:grpSpPr>
          <a:xfrm>
            <a:off x="926656" y="709412"/>
            <a:ext cx="1945255" cy="3948531"/>
            <a:chOff x="5186401" y="494525"/>
            <a:chExt cx="1834973" cy="3724678"/>
          </a:xfrm>
        </p:grpSpPr>
        <p:sp>
          <p:nvSpPr>
            <p:cNvPr id="400" name="Google Shape;400;p39"/>
            <p:cNvSpPr/>
            <p:nvPr/>
          </p:nvSpPr>
          <p:spPr>
            <a:xfrm>
              <a:off x="5186401" y="494525"/>
              <a:ext cx="1834973" cy="3724678"/>
            </a:xfrm>
            <a:custGeom>
              <a:avLst/>
              <a:gdLst/>
              <a:ahLst/>
              <a:cxnLst/>
              <a:rect l="l" t="t" r="r" b="b"/>
              <a:pathLst>
                <a:path w="93205" h="189190" extrusionOk="0">
                  <a:moveTo>
                    <a:pt x="2870" y="0"/>
                  </a:moveTo>
                  <a:cubicBezTo>
                    <a:pt x="1280" y="0"/>
                    <a:pt x="0" y="1280"/>
                    <a:pt x="0" y="2914"/>
                  </a:cubicBezTo>
                  <a:lnTo>
                    <a:pt x="0" y="186320"/>
                  </a:lnTo>
                  <a:cubicBezTo>
                    <a:pt x="0" y="187909"/>
                    <a:pt x="1280" y="189190"/>
                    <a:pt x="2870" y="189190"/>
                  </a:cubicBezTo>
                  <a:lnTo>
                    <a:pt x="90334" y="189190"/>
                  </a:lnTo>
                  <a:cubicBezTo>
                    <a:pt x="91924" y="189190"/>
                    <a:pt x="93204" y="187909"/>
                    <a:pt x="93204" y="186320"/>
                  </a:cubicBezTo>
                  <a:lnTo>
                    <a:pt x="93204" y="2914"/>
                  </a:lnTo>
                  <a:cubicBezTo>
                    <a:pt x="93204" y="1280"/>
                    <a:pt x="91924" y="0"/>
                    <a:pt x="90334" y="0"/>
                  </a:cubicBezTo>
                  <a:close/>
                </a:path>
              </a:pathLst>
            </a:custGeom>
            <a:solidFill>
              <a:schemeClr val="lt2"/>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9"/>
            <p:cNvSpPr/>
            <p:nvPr/>
          </p:nvSpPr>
          <p:spPr>
            <a:xfrm>
              <a:off x="5890455" y="3969678"/>
              <a:ext cx="458108" cy="154724"/>
            </a:xfrm>
            <a:custGeom>
              <a:avLst/>
              <a:gdLst/>
              <a:ahLst/>
              <a:cxnLst/>
              <a:rect l="l" t="t" r="r" b="b"/>
              <a:pathLst>
                <a:path w="23269" h="7859" extrusionOk="0">
                  <a:moveTo>
                    <a:pt x="796" y="0"/>
                  </a:moveTo>
                  <a:cubicBezTo>
                    <a:pt x="354" y="0"/>
                    <a:pt x="1" y="353"/>
                    <a:pt x="1" y="751"/>
                  </a:cubicBezTo>
                  <a:lnTo>
                    <a:pt x="1" y="7064"/>
                  </a:lnTo>
                  <a:cubicBezTo>
                    <a:pt x="1" y="7506"/>
                    <a:pt x="354" y="7859"/>
                    <a:pt x="796" y="7859"/>
                  </a:cubicBezTo>
                  <a:lnTo>
                    <a:pt x="22474" y="7859"/>
                  </a:lnTo>
                  <a:cubicBezTo>
                    <a:pt x="22916" y="7859"/>
                    <a:pt x="23269" y="7506"/>
                    <a:pt x="23269" y="7064"/>
                  </a:cubicBezTo>
                  <a:lnTo>
                    <a:pt x="23269" y="751"/>
                  </a:lnTo>
                  <a:cubicBezTo>
                    <a:pt x="23269" y="353"/>
                    <a:pt x="22916" y="0"/>
                    <a:pt x="22474" y="0"/>
                  </a:cubicBezTo>
                  <a:close/>
                </a:path>
              </a:pathLst>
            </a:custGeom>
            <a:solidFill>
              <a:schemeClr val="lt2"/>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402" name="Google Shape;402;p39"/>
          <p:cNvPicPr preferRelativeResize="0"/>
          <p:nvPr/>
        </p:nvPicPr>
        <p:blipFill>
          <a:blip r:embed="rId3"/>
          <a:srcRect l="23796" r="23796"/>
          <a:stretch/>
        </p:blipFill>
        <p:spPr>
          <a:xfrm>
            <a:off x="1016804" y="902889"/>
            <a:ext cx="1764590" cy="3367008"/>
          </a:xfrm>
          <a:prstGeom prst="rect">
            <a:avLst/>
          </a:prstGeom>
          <a:noFill/>
          <a:ln w="9525" cap="flat" cmpd="sng">
            <a:solidFill>
              <a:schemeClr val="lt1"/>
            </a:solidFill>
            <a:prstDash val="solid"/>
            <a:round/>
            <a:headEnd type="none" w="sm" len="sm"/>
            <a:tailEnd type="none" w="sm" len="sm"/>
          </a:ln>
        </p:spPr>
      </p:pic>
      <p:sp>
        <p:nvSpPr>
          <p:cNvPr id="403" name="Google Shape;403;p39"/>
          <p:cNvSpPr/>
          <p:nvPr/>
        </p:nvSpPr>
        <p:spPr>
          <a:xfrm>
            <a:off x="8430900" y="4604000"/>
            <a:ext cx="713100" cy="547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sp>
        <p:nvSpPr>
          <p:cNvPr id="404" name="Google Shape;404;p39"/>
          <p:cNvSpPr/>
          <p:nvPr/>
        </p:nvSpPr>
        <p:spPr>
          <a:xfrm>
            <a:off x="8798871" y="4856000"/>
            <a:ext cx="150600" cy="1506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9"/>
          <p:cNvSpPr/>
          <p:nvPr/>
        </p:nvSpPr>
        <p:spPr>
          <a:xfrm>
            <a:off x="8723249" y="4804925"/>
            <a:ext cx="120600" cy="1206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39"/>
          <p:cNvSpPr/>
          <p:nvPr/>
        </p:nvSpPr>
        <p:spPr>
          <a:xfrm>
            <a:off x="1555452" y="177675"/>
            <a:ext cx="211500" cy="2115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39"/>
          <p:cNvSpPr/>
          <p:nvPr/>
        </p:nvSpPr>
        <p:spPr>
          <a:xfrm>
            <a:off x="1404850" y="288150"/>
            <a:ext cx="150600" cy="150600"/>
          </a:xfrm>
          <a:prstGeom prst="star4">
            <a:avLst>
              <a:gd name="adj" fmla="val 125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39"/>
          <p:cNvSpPr/>
          <p:nvPr/>
        </p:nvSpPr>
        <p:spPr>
          <a:xfrm>
            <a:off x="8843850" y="137550"/>
            <a:ext cx="150600" cy="150600"/>
          </a:xfrm>
          <a:prstGeom prst="star4">
            <a:avLst>
              <a:gd name="adj" fmla="val 125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9"/>
          <p:cNvSpPr/>
          <p:nvPr/>
        </p:nvSpPr>
        <p:spPr>
          <a:xfrm>
            <a:off x="8693250" y="238575"/>
            <a:ext cx="150600" cy="150600"/>
          </a:xfrm>
          <a:prstGeom prst="star4">
            <a:avLst>
              <a:gd name="adj" fmla="val 125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TextBox 2"/>
          <p:cNvSpPr txBox="1"/>
          <p:nvPr/>
        </p:nvSpPr>
        <p:spPr>
          <a:xfrm>
            <a:off x="408709" y="4604001"/>
            <a:ext cx="2313709" cy="461665"/>
          </a:xfrm>
          <a:prstGeom prst="rect">
            <a:avLst/>
          </a:prstGeom>
          <a:noFill/>
        </p:spPr>
        <p:txBody>
          <a:bodyPr wrap="square" rtlCol="0">
            <a:spAutoFit/>
          </a:bodyPr>
          <a:lstStyle/>
          <a:p>
            <a:pPr algn="ctr"/>
            <a:r>
              <a:rPr lang="en-GB" sz="800" dirty="0">
                <a:latin typeface="Times New Roman" panose="02020603050405020304" pitchFamily="18" charset="0"/>
                <a:cs typeface="Times New Roman" panose="02020603050405020304" pitchFamily="18" charset="0"/>
              </a:rPr>
              <a:t>Figure 5: Welcome Home event celebrates connection </a:t>
            </a:r>
          </a:p>
          <a:p>
            <a:pPr algn="ctr"/>
            <a:r>
              <a:rPr lang="en-GB" sz="800" dirty="0">
                <a:latin typeface="Times New Roman" panose="02020603050405020304" pitchFamily="18" charset="0"/>
                <a:cs typeface="Times New Roman" panose="02020603050405020304" pitchFamily="18" charset="0"/>
              </a:rPr>
              <a:t>(Source Self-Created)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53"/>
        <p:cNvGrpSpPr/>
        <p:nvPr/>
      </p:nvGrpSpPr>
      <p:grpSpPr>
        <a:xfrm>
          <a:off x="0" y="0"/>
          <a:ext cx="0" cy="0"/>
          <a:chOff x="0" y="0"/>
          <a:chExt cx="0" cy="0"/>
        </a:xfrm>
      </p:grpSpPr>
      <p:sp>
        <p:nvSpPr>
          <p:cNvPr id="454" name="Google Shape;454;p41"/>
          <p:cNvSpPr txBox="1">
            <a:spLocks noGrp="1"/>
          </p:cNvSpPr>
          <p:nvPr>
            <p:ph type="title"/>
          </p:nvPr>
        </p:nvSpPr>
        <p:spPr>
          <a:xfrm>
            <a:off x="926469" y="121750"/>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2800" b="1" dirty="0">
                <a:solidFill>
                  <a:srgbClr val="000000"/>
                </a:solidFill>
                <a:effectLst/>
                <a:latin typeface="Times New Roman" panose="02020603050405020304" pitchFamily="18" charset="0"/>
                <a:ea typeface="Times New Roman" panose="02020603050405020304" pitchFamily="18" charset="0"/>
              </a:rPr>
              <a:t>Financial Feasibility</a:t>
            </a:r>
            <a:endParaRPr sz="4400" dirty="0">
              <a:solidFill>
                <a:schemeClr val="lt2"/>
              </a:solidFill>
            </a:endParaRPr>
          </a:p>
        </p:txBody>
      </p:sp>
      <p:sp>
        <p:nvSpPr>
          <p:cNvPr id="457" name="Google Shape;457;p41"/>
          <p:cNvSpPr/>
          <p:nvPr/>
        </p:nvSpPr>
        <p:spPr>
          <a:xfrm>
            <a:off x="0" y="0"/>
            <a:ext cx="713100" cy="10578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1"/>
              </a:solidFill>
            </a:endParaRPr>
          </a:p>
        </p:txBody>
      </p:sp>
      <p:sp>
        <p:nvSpPr>
          <p:cNvPr id="463" name="Google Shape;463;p41"/>
          <p:cNvSpPr/>
          <p:nvPr/>
        </p:nvSpPr>
        <p:spPr>
          <a:xfrm>
            <a:off x="8843838" y="81850"/>
            <a:ext cx="217500" cy="217500"/>
          </a:xfrm>
          <a:prstGeom prst="star4">
            <a:avLst>
              <a:gd name="adj" fmla="val 125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41"/>
          <p:cNvSpPr/>
          <p:nvPr/>
        </p:nvSpPr>
        <p:spPr>
          <a:xfrm>
            <a:off x="8765413" y="299350"/>
            <a:ext cx="217500" cy="217500"/>
          </a:xfrm>
          <a:prstGeom prst="star4">
            <a:avLst>
              <a:gd name="adj" fmla="val 125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aphicFrame>
        <p:nvGraphicFramePr>
          <p:cNvPr id="2" name="Table 1">
            <a:extLst>
              <a:ext uri="{FF2B5EF4-FFF2-40B4-BE49-F238E27FC236}">
                <a16:creationId xmlns:a16="http://schemas.microsoft.com/office/drawing/2014/main" id="{6DEFDFD8-5202-E9A9-7C3D-82CAC2C1B201}"/>
              </a:ext>
            </a:extLst>
          </p:cNvPr>
          <p:cNvGraphicFramePr>
            <a:graphicFrameLocks noGrp="1"/>
          </p:cNvGraphicFramePr>
          <p:nvPr>
            <p:extLst>
              <p:ext uri="{D42A27DB-BD31-4B8C-83A1-F6EECF244321}">
                <p14:modId xmlns:p14="http://schemas.microsoft.com/office/powerpoint/2010/main" val="3831276397"/>
              </p:ext>
            </p:extLst>
          </p:nvPr>
        </p:nvGraphicFramePr>
        <p:xfrm>
          <a:off x="0" y="694451"/>
          <a:ext cx="9143999" cy="4449484"/>
        </p:xfrm>
        <a:graphic>
          <a:graphicData uri="http://schemas.openxmlformats.org/drawingml/2006/table">
            <a:tbl>
              <a:tblPr firstRow="1" firstCol="1" bandRow="1">
                <a:tableStyleId>{065484B2-1621-45D4-B086-4C71399C27AB}</a:tableStyleId>
              </a:tblPr>
              <a:tblGrid>
                <a:gridCol w="2847845">
                  <a:extLst>
                    <a:ext uri="{9D8B030D-6E8A-4147-A177-3AD203B41FA5}">
                      <a16:colId xmlns:a16="http://schemas.microsoft.com/office/drawing/2014/main" val="2082446592"/>
                    </a:ext>
                  </a:extLst>
                </a:gridCol>
                <a:gridCol w="6296154">
                  <a:extLst>
                    <a:ext uri="{9D8B030D-6E8A-4147-A177-3AD203B41FA5}">
                      <a16:colId xmlns:a16="http://schemas.microsoft.com/office/drawing/2014/main" val="370775810"/>
                    </a:ext>
                  </a:extLst>
                </a:gridCol>
              </a:tblGrid>
              <a:tr h="306939">
                <a:tc>
                  <a:txBody>
                    <a:bodyPr/>
                    <a:lstStyle/>
                    <a:p>
                      <a:pPr algn="ctr">
                        <a:lnSpc>
                          <a:spcPct val="150000"/>
                        </a:lnSpc>
                        <a:spcBef>
                          <a:spcPts val="1200"/>
                        </a:spcBef>
                        <a:spcAft>
                          <a:spcPts val="1200"/>
                        </a:spcAft>
                        <a:buNone/>
                      </a:pPr>
                      <a:r>
                        <a:rPr lang="en-GB" sz="1200" b="1" dirty="0">
                          <a:effectLst/>
                          <a:latin typeface="Times New Roman" panose="02020603050405020304" pitchFamily="18" charset="0"/>
                          <a:cs typeface="Times New Roman" panose="02020603050405020304" pitchFamily="18" charset="0"/>
                        </a:rPr>
                        <a:t>Category</a:t>
                      </a:r>
                      <a:endParaRPr lang="en-PK"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solidFill>
                      <a:srgbClr val="92D050"/>
                    </a:solidFill>
                  </a:tcPr>
                </a:tc>
                <a:tc>
                  <a:txBody>
                    <a:bodyPr/>
                    <a:lstStyle/>
                    <a:p>
                      <a:pPr algn="ctr">
                        <a:lnSpc>
                          <a:spcPct val="150000"/>
                        </a:lnSpc>
                        <a:spcBef>
                          <a:spcPts val="1200"/>
                        </a:spcBef>
                        <a:spcAft>
                          <a:spcPts val="1200"/>
                        </a:spcAft>
                        <a:buNone/>
                      </a:pPr>
                      <a:r>
                        <a:rPr lang="en-GB" sz="1200" b="1" dirty="0">
                          <a:effectLst/>
                          <a:latin typeface="Times New Roman" panose="02020603050405020304" pitchFamily="18" charset="0"/>
                          <a:cs typeface="Times New Roman" panose="02020603050405020304" pitchFamily="18" charset="0"/>
                        </a:rPr>
                        <a:t>Details</a:t>
                      </a:r>
                      <a:endParaRPr lang="en-PK"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solidFill>
                      <a:srgbClr val="92D050"/>
                    </a:solidFill>
                  </a:tcPr>
                </a:tc>
                <a:extLst>
                  <a:ext uri="{0D108BD9-81ED-4DB2-BD59-A6C34878D82A}">
                    <a16:rowId xmlns:a16="http://schemas.microsoft.com/office/drawing/2014/main" val="1574818969"/>
                  </a:ext>
                </a:extLst>
              </a:tr>
              <a:tr h="241384">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Estimated Income</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tc>
                <a:tc>
                  <a:txBody>
                    <a:bodyPr/>
                    <a:lstStyle/>
                    <a:p>
                      <a:endParaRPr lang="en-PK" sz="1200" dirty="0">
                        <a:effectLst/>
                        <a:latin typeface="Times New Roman" panose="02020603050405020304" pitchFamily="18" charset="0"/>
                        <a:cs typeface="Times New Roman" panose="02020603050405020304" pitchFamily="18" charset="0"/>
                      </a:endParaRPr>
                    </a:p>
                  </a:txBody>
                  <a:tcPr marL="52716" marR="52716" marT="0" marB="0"/>
                </a:tc>
                <a:extLst>
                  <a:ext uri="{0D108BD9-81ED-4DB2-BD59-A6C34878D82A}">
                    <a16:rowId xmlns:a16="http://schemas.microsoft.com/office/drawing/2014/main" val="3710897062"/>
                  </a:ext>
                </a:extLst>
              </a:tr>
              <a:tr h="241384">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Ticket Sales (2000 delegates)</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£300,000 (average £150 per delegate)</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tc>
                <a:extLst>
                  <a:ext uri="{0D108BD9-81ED-4DB2-BD59-A6C34878D82A}">
                    <a16:rowId xmlns:a16="http://schemas.microsoft.com/office/drawing/2014/main" val="4286160826"/>
                  </a:ext>
                </a:extLst>
              </a:tr>
              <a:tr h="241384">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Sponsorship</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£100,000 (corporate sponsorships, event partners)</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tc>
                <a:extLst>
                  <a:ext uri="{0D108BD9-81ED-4DB2-BD59-A6C34878D82A}">
                    <a16:rowId xmlns:a16="http://schemas.microsoft.com/office/drawing/2014/main" val="3915000254"/>
                  </a:ext>
                </a:extLst>
              </a:tr>
              <a:tr h="241384">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Merchandising &amp; Sales</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£50,000 (local crafts, event-branded items, food stalls)</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tc>
                <a:extLst>
                  <a:ext uri="{0D108BD9-81ED-4DB2-BD59-A6C34878D82A}">
                    <a16:rowId xmlns:a16="http://schemas.microsoft.com/office/drawing/2014/main" val="1251192857"/>
                  </a:ext>
                </a:extLst>
              </a:tr>
              <a:tr h="408856">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Government Grants</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£80,000 (funding from Visit Wales &amp; local government initiatives)</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tc>
                <a:extLst>
                  <a:ext uri="{0D108BD9-81ED-4DB2-BD59-A6C34878D82A}">
                    <a16:rowId xmlns:a16="http://schemas.microsoft.com/office/drawing/2014/main" val="684110013"/>
                  </a:ext>
                </a:extLst>
              </a:tr>
              <a:tr h="241384">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Total Projected Income</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£530,000</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tc>
                <a:extLst>
                  <a:ext uri="{0D108BD9-81ED-4DB2-BD59-A6C34878D82A}">
                    <a16:rowId xmlns:a16="http://schemas.microsoft.com/office/drawing/2014/main" val="2343111485"/>
                  </a:ext>
                </a:extLst>
              </a:tr>
              <a:tr h="241384">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Estimated Expenditure</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tc>
                <a:tc>
                  <a:txBody>
                    <a:bodyPr/>
                    <a:lstStyle/>
                    <a:p>
                      <a:endParaRPr lang="en-PK" sz="1200">
                        <a:effectLst/>
                        <a:latin typeface="Times New Roman" panose="02020603050405020304" pitchFamily="18" charset="0"/>
                        <a:cs typeface="Times New Roman" panose="02020603050405020304" pitchFamily="18" charset="0"/>
                      </a:endParaRPr>
                    </a:p>
                  </a:txBody>
                  <a:tcPr marL="52716" marR="52716" marT="0" marB="0"/>
                </a:tc>
                <a:extLst>
                  <a:ext uri="{0D108BD9-81ED-4DB2-BD59-A6C34878D82A}">
                    <a16:rowId xmlns:a16="http://schemas.microsoft.com/office/drawing/2014/main" val="2524743130"/>
                  </a:ext>
                </a:extLst>
              </a:tr>
              <a:tr h="241384">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Venue &amp; Infrastructure</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£150,000 (Portmeirion rental, site setup, equipment)</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tc>
                <a:extLst>
                  <a:ext uri="{0D108BD9-81ED-4DB2-BD59-A6C34878D82A}">
                    <a16:rowId xmlns:a16="http://schemas.microsoft.com/office/drawing/2014/main" val="1238104496"/>
                  </a:ext>
                </a:extLst>
              </a:tr>
              <a:tr h="398754">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Staffing</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£100,000 (salaries for core team, volunteers, technical staff)</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tc>
                <a:extLst>
                  <a:ext uri="{0D108BD9-81ED-4DB2-BD59-A6C34878D82A}">
                    <a16:rowId xmlns:a16="http://schemas.microsoft.com/office/drawing/2014/main" val="2941780384"/>
                  </a:ext>
                </a:extLst>
              </a:tr>
              <a:tr h="241384">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Catering &amp; Hospitality</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£80,000 (local sourcing, food and beverage)</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tc>
                <a:extLst>
                  <a:ext uri="{0D108BD9-81ED-4DB2-BD59-A6C34878D82A}">
                    <a16:rowId xmlns:a16="http://schemas.microsoft.com/office/drawing/2014/main" val="516048232"/>
                  </a:ext>
                </a:extLst>
              </a:tr>
              <a:tr h="408856">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Marketing &amp; Promotion</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£60,000 (advertising, social media campaigns, print materials)</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tc>
                <a:extLst>
                  <a:ext uri="{0D108BD9-81ED-4DB2-BD59-A6C34878D82A}">
                    <a16:rowId xmlns:a16="http://schemas.microsoft.com/office/drawing/2014/main" val="2198777165"/>
                  </a:ext>
                </a:extLst>
              </a:tr>
              <a:tr h="241384">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Transport &amp; Logistics</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tc>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£40,000 (shuttle buses, staff transport, on-site vehicles)</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tc>
                <a:extLst>
                  <a:ext uri="{0D108BD9-81ED-4DB2-BD59-A6C34878D82A}">
                    <a16:rowId xmlns:a16="http://schemas.microsoft.com/office/drawing/2014/main" val="4094694619"/>
                  </a:ext>
                </a:extLst>
              </a:tr>
              <a:tr h="241384">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Total Estimated Expenditure</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tc>
                <a:tc>
                  <a:txBody>
                    <a:bodyPr/>
                    <a:lstStyle/>
                    <a:p>
                      <a:pPr algn="l">
                        <a:lnSpc>
                          <a:spcPct val="150000"/>
                        </a:lnSpc>
                        <a:spcBef>
                          <a:spcPts val="1200"/>
                        </a:spcBef>
                        <a:spcAft>
                          <a:spcPts val="1200"/>
                        </a:spcAft>
                        <a:buNone/>
                      </a:pPr>
                      <a:r>
                        <a:rPr lang="en-GB" sz="1200" dirty="0">
                          <a:effectLst/>
                          <a:latin typeface="Times New Roman" panose="02020603050405020304" pitchFamily="18" charset="0"/>
                          <a:cs typeface="Times New Roman" panose="02020603050405020304" pitchFamily="18" charset="0"/>
                        </a:rPr>
                        <a:t>£430,000</a:t>
                      </a:r>
                      <a:endParaRPr lang="en-PK"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tc>
                <a:extLst>
                  <a:ext uri="{0D108BD9-81ED-4DB2-BD59-A6C34878D82A}">
                    <a16:rowId xmlns:a16="http://schemas.microsoft.com/office/drawing/2014/main" val="1796654694"/>
                  </a:ext>
                </a:extLst>
              </a:tr>
              <a:tr h="511809">
                <a:tc>
                  <a:txBody>
                    <a:bodyPr/>
                    <a:lstStyle/>
                    <a:p>
                      <a:pPr algn="l">
                        <a:lnSpc>
                          <a:spcPct val="150000"/>
                        </a:lnSpc>
                        <a:spcBef>
                          <a:spcPts val="1200"/>
                        </a:spcBef>
                        <a:spcAft>
                          <a:spcPts val="1200"/>
                        </a:spcAft>
                        <a:buNone/>
                      </a:pPr>
                      <a:r>
                        <a:rPr lang="en-GB" sz="1200">
                          <a:effectLst/>
                          <a:latin typeface="Times New Roman" panose="02020603050405020304" pitchFamily="18" charset="0"/>
                          <a:cs typeface="Times New Roman" panose="02020603050405020304" pitchFamily="18" charset="0"/>
                        </a:rPr>
                        <a:t>Projected Profit</a:t>
                      </a:r>
                      <a:endParaRPr lang="en-PK" sz="12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tc>
                <a:tc>
                  <a:txBody>
                    <a:bodyPr/>
                    <a:lstStyle/>
                    <a:p>
                      <a:pPr algn="l">
                        <a:lnSpc>
                          <a:spcPct val="150000"/>
                        </a:lnSpc>
                        <a:spcBef>
                          <a:spcPts val="1200"/>
                        </a:spcBef>
                        <a:spcAft>
                          <a:spcPts val="1200"/>
                        </a:spcAft>
                        <a:buNone/>
                      </a:pPr>
                      <a:r>
                        <a:rPr lang="en-GB" sz="1200" dirty="0">
                          <a:effectLst/>
                          <a:latin typeface="Times New Roman" panose="02020603050405020304" pitchFamily="18" charset="0"/>
                          <a:cs typeface="Times New Roman" panose="02020603050405020304" pitchFamily="18" charset="0"/>
                        </a:rPr>
                        <a:t>£100,000 (to reinvest into future events, community projects, and environmental sustainability)</a:t>
                      </a:r>
                      <a:endParaRPr lang="en-PK"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2716" marR="52716" marT="0" marB="0"/>
                </a:tc>
                <a:extLst>
                  <a:ext uri="{0D108BD9-81ED-4DB2-BD59-A6C34878D82A}">
                    <a16:rowId xmlns:a16="http://schemas.microsoft.com/office/drawing/2014/main" val="595433243"/>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9A626-3B24-5644-C47C-E6EAB131FAE6}"/>
              </a:ext>
            </a:extLst>
          </p:cNvPr>
          <p:cNvSpPr>
            <a:spLocks noGrp="1"/>
          </p:cNvSpPr>
          <p:nvPr>
            <p:ph type="title"/>
          </p:nvPr>
        </p:nvSpPr>
        <p:spPr>
          <a:xfrm>
            <a:off x="720000" y="89425"/>
            <a:ext cx="7704000" cy="572700"/>
          </a:xfrm>
        </p:spPr>
        <p:txBody>
          <a:bodyPr/>
          <a:lstStyle/>
          <a:p>
            <a:r>
              <a:rPr lang="en-GB" sz="2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Risk Management</a:t>
            </a:r>
            <a:br>
              <a:rPr lang="en-PK"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endParaRPr lang="en-PK" dirty="0"/>
          </a:p>
        </p:txBody>
      </p:sp>
      <p:graphicFrame>
        <p:nvGraphicFramePr>
          <p:cNvPr id="3" name="Table 2">
            <a:extLst>
              <a:ext uri="{FF2B5EF4-FFF2-40B4-BE49-F238E27FC236}">
                <a16:creationId xmlns:a16="http://schemas.microsoft.com/office/drawing/2014/main" id="{B400BB0F-FC96-C2B4-999B-54624E808915}"/>
              </a:ext>
            </a:extLst>
          </p:cNvPr>
          <p:cNvGraphicFramePr>
            <a:graphicFrameLocks noGrp="1"/>
          </p:cNvGraphicFramePr>
          <p:nvPr>
            <p:extLst>
              <p:ext uri="{D42A27DB-BD31-4B8C-83A1-F6EECF244321}">
                <p14:modId xmlns:p14="http://schemas.microsoft.com/office/powerpoint/2010/main" val="2026908244"/>
              </p:ext>
            </p:extLst>
          </p:nvPr>
        </p:nvGraphicFramePr>
        <p:xfrm>
          <a:off x="203200" y="830452"/>
          <a:ext cx="8737599" cy="4159289"/>
        </p:xfrm>
        <a:graphic>
          <a:graphicData uri="http://schemas.openxmlformats.org/drawingml/2006/table">
            <a:tbl>
              <a:tblPr firstRow="1" firstCol="1" bandRow="1">
                <a:tableStyleId>{065484B2-1621-45D4-B086-4C71399C27AB}</a:tableStyleId>
              </a:tblPr>
              <a:tblGrid>
                <a:gridCol w="2912533">
                  <a:extLst>
                    <a:ext uri="{9D8B030D-6E8A-4147-A177-3AD203B41FA5}">
                      <a16:colId xmlns:a16="http://schemas.microsoft.com/office/drawing/2014/main" val="965208168"/>
                    </a:ext>
                  </a:extLst>
                </a:gridCol>
                <a:gridCol w="2912533">
                  <a:extLst>
                    <a:ext uri="{9D8B030D-6E8A-4147-A177-3AD203B41FA5}">
                      <a16:colId xmlns:a16="http://schemas.microsoft.com/office/drawing/2014/main" val="777098357"/>
                    </a:ext>
                  </a:extLst>
                </a:gridCol>
                <a:gridCol w="2912533">
                  <a:extLst>
                    <a:ext uri="{9D8B030D-6E8A-4147-A177-3AD203B41FA5}">
                      <a16:colId xmlns:a16="http://schemas.microsoft.com/office/drawing/2014/main" val="1034422227"/>
                    </a:ext>
                  </a:extLst>
                </a:gridCol>
              </a:tblGrid>
              <a:tr h="144554">
                <a:tc>
                  <a:txBody>
                    <a:bodyPr/>
                    <a:lstStyle/>
                    <a:p>
                      <a:pPr algn="ctr">
                        <a:lnSpc>
                          <a:spcPct val="150000"/>
                        </a:lnSpc>
                        <a:spcBef>
                          <a:spcPts val="1200"/>
                        </a:spcBef>
                        <a:spcAft>
                          <a:spcPts val="1200"/>
                        </a:spcAft>
                        <a:buNone/>
                      </a:pPr>
                      <a:r>
                        <a:rPr lang="en-GB" sz="1100" b="1" dirty="0">
                          <a:effectLst/>
                          <a:latin typeface="Times New Roman" panose="02020603050405020304" pitchFamily="18" charset="0"/>
                          <a:cs typeface="Times New Roman" panose="02020603050405020304" pitchFamily="18" charset="0"/>
                        </a:rPr>
                        <a:t>Risk</a:t>
                      </a:r>
                      <a:endParaRPr lang="en-PK" sz="11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750" marR="38750" marT="0" marB="0">
                    <a:solidFill>
                      <a:srgbClr val="92D050"/>
                    </a:solidFill>
                  </a:tcPr>
                </a:tc>
                <a:tc>
                  <a:txBody>
                    <a:bodyPr/>
                    <a:lstStyle/>
                    <a:p>
                      <a:pPr algn="ctr">
                        <a:lnSpc>
                          <a:spcPct val="150000"/>
                        </a:lnSpc>
                        <a:spcBef>
                          <a:spcPts val="1200"/>
                        </a:spcBef>
                        <a:spcAft>
                          <a:spcPts val="1200"/>
                        </a:spcAft>
                        <a:buNone/>
                      </a:pPr>
                      <a:r>
                        <a:rPr lang="en-GB" sz="1100" b="1" dirty="0">
                          <a:effectLst/>
                          <a:latin typeface="Times New Roman" panose="02020603050405020304" pitchFamily="18" charset="0"/>
                          <a:cs typeface="Times New Roman" panose="02020603050405020304" pitchFamily="18" charset="0"/>
                        </a:rPr>
                        <a:t>Potential Impact</a:t>
                      </a:r>
                      <a:endParaRPr lang="en-PK" sz="11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750" marR="38750" marT="0" marB="0">
                    <a:solidFill>
                      <a:srgbClr val="92D050"/>
                    </a:solidFill>
                  </a:tcPr>
                </a:tc>
                <a:tc>
                  <a:txBody>
                    <a:bodyPr/>
                    <a:lstStyle/>
                    <a:p>
                      <a:pPr algn="ctr">
                        <a:lnSpc>
                          <a:spcPct val="150000"/>
                        </a:lnSpc>
                        <a:spcBef>
                          <a:spcPts val="1200"/>
                        </a:spcBef>
                        <a:spcAft>
                          <a:spcPts val="1200"/>
                        </a:spcAft>
                        <a:buNone/>
                      </a:pPr>
                      <a:r>
                        <a:rPr lang="en-GB" sz="1100" b="1" dirty="0">
                          <a:effectLst/>
                          <a:latin typeface="Times New Roman" panose="02020603050405020304" pitchFamily="18" charset="0"/>
                          <a:cs typeface="Times New Roman" panose="02020603050405020304" pitchFamily="18" charset="0"/>
                        </a:rPr>
                        <a:t>Mitigation Strategy</a:t>
                      </a:r>
                      <a:endParaRPr lang="en-PK" sz="11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750" marR="38750" marT="0" marB="0">
                    <a:solidFill>
                      <a:srgbClr val="92D050"/>
                    </a:solidFill>
                  </a:tcPr>
                </a:tc>
                <a:extLst>
                  <a:ext uri="{0D108BD9-81ED-4DB2-BD59-A6C34878D82A}">
                    <a16:rowId xmlns:a16="http://schemas.microsoft.com/office/drawing/2014/main" val="2861785506"/>
                  </a:ext>
                </a:extLst>
              </a:tr>
              <a:tr h="444230">
                <a:tc>
                  <a:txBody>
                    <a:bodyPr/>
                    <a:lstStyle/>
                    <a:p>
                      <a:pPr algn="l">
                        <a:lnSpc>
                          <a:spcPct val="150000"/>
                        </a:lnSpc>
                        <a:spcBef>
                          <a:spcPts val="1200"/>
                        </a:spcBef>
                        <a:spcAft>
                          <a:spcPts val="1200"/>
                        </a:spcAft>
                        <a:buNone/>
                      </a:pPr>
                      <a:r>
                        <a:rPr lang="en-GB" sz="1100" dirty="0">
                          <a:effectLst/>
                          <a:latin typeface="Times New Roman" panose="02020603050405020304" pitchFamily="18" charset="0"/>
                          <a:cs typeface="Times New Roman" panose="02020603050405020304" pitchFamily="18" charset="0"/>
                        </a:rPr>
                        <a:t>Weather Disruptions</a:t>
                      </a:r>
                      <a:endParaRPr lang="en-PK"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750" marR="38750" marT="0" marB="0"/>
                </a:tc>
                <a:tc>
                  <a:txBody>
                    <a:bodyPr/>
                    <a:lstStyle/>
                    <a:p>
                      <a:pPr algn="l">
                        <a:lnSpc>
                          <a:spcPct val="150000"/>
                        </a:lnSpc>
                        <a:spcBef>
                          <a:spcPts val="1200"/>
                        </a:spcBef>
                        <a:spcAft>
                          <a:spcPts val="1200"/>
                        </a:spcAft>
                        <a:buNone/>
                      </a:pPr>
                      <a:r>
                        <a:rPr lang="en-GB" sz="1100" dirty="0">
                          <a:effectLst/>
                          <a:latin typeface="Times New Roman" panose="02020603050405020304" pitchFamily="18" charset="0"/>
                          <a:cs typeface="Times New Roman" panose="02020603050405020304" pitchFamily="18" charset="0"/>
                        </a:rPr>
                        <a:t>Potential disruption to outdoor events and excursions</a:t>
                      </a:r>
                      <a:endParaRPr lang="en-PK"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750" marR="38750" marT="0" marB="0"/>
                </a:tc>
                <a:tc>
                  <a:txBody>
                    <a:bodyPr/>
                    <a:lstStyle/>
                    <a:p>
                      <a:pPr algn="l">
                        <a:lnSpc>
                          <a:spcPct val="150000"/>
                        </a:lnSpc>
                        <a:spcBef>
                          <a:spcPts val="1200"/>
                        </a:spcBef>
                        <a:spcAft>
                          <a:spcPts val="1200"/>
                        </a:spcAft>
                        <a:buNone/>
                      </a:pPr>
                      <a:r>
                        <a:rPr lang="en-GB" sz="1100">
                          <a:effectLst/>
                          <a:latin typeface="Times New Roman" panose="02020603050405020304" pitchFamily="18" charset="0"/>
                          <a:cs typeface="Times New Roman" panose="02020603050405020304" pitchFamily="18" charset="0"/>
                        </a:rPr>
                        <a:t>Develop contingency plans (indoor alternatives, weather tracking, etc (Mihajlović et al., 2021).</a:t>
                      </a:r>
                      <a:endParaRPr lang="en-PK" sz="1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750" marR="38750" marT="0" marB="0"/>
                </a:tc>
                <a:extLst>
                  <a:ext uri="{0D108BD9-81ED-4DB2-BD59-A6C34878D82A}">
                    <a16:rowId xmlns:a16="http://schemas.microsoft.com/office/drawing/2014/main" val="441909461"/>
                  </a:ext>
                </a:extLst>
              </a:tr>
              <a:tr h="444230">
                <a:tc>
                  <a:txBody>
                    <a:bodyPr/>
                    <a:lstStyle/>
                    <a:p>
                      <a:pPr algn="l">
                        <a:lnSpc>
                          <a:spcPct val="150000"/>
                        </a:lnSpc>
                        <a:spcBef>
                          <a:spcPts val="1200"/>
                        </a:spcBef>
                        <a:spcAft>
                          <a:spcPts val="1200"/>
                        </a:spcAft>
                        <a:buNone/>
                      </a:pPr>
                      <a:r>
                        <a:rPr lang="en-GB" sz="1100">
                          <a:effectLst/>
                          <a:latin typeface="Times New Roman" panose="02020603050405020304" pitchFamily="18" charset="0"/>
                          <a:cs typeface="Times New Roman" panose="02020603050405020304" pitchFamily="18" charset="0"/>
                        </a:rPr>
                        <a:t>Low Ticket Sales</a:t>
                      </a:r>
                      <a:endParaRPr lang="en-PK" sz="1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750" marR="38750" marT="0" marB="0"/>
                </a:tc>
                <a:tc>
                  <a:txBody>
                    <a:bodyPr/>
                    <a:lstStyle/>
                    <a:p>
                      <a:pPr algn="l">
                        <a:lnSpc>
                          <a:spcPct val="150000"/>
                        </a:lnSpc>
                        <a:spcBef>
                          <a:spcPts val="1200"/>
                        </a:spcBef>
                        <a:spcAft>
                          <a:spcPts val="1200"/>
                        </a:spcAft>
                        <a:buNone/>
                      </a:pPr>
                      <a:r>
                        <a:rPr lang="en-GB" sz="1100" dirty="0">
                          <a:effectLst/>
                          <a:latin typeface="Times New Roman" panose="02020603050405020304" pitchFamily="18" charset="0"/>
                          <a:cs typeface="Times New Roman" panose="02020603050405020304" pitchFamily="18" charset="0"/>
                        </a:rPr>
                        <a:t>Financial shortfall, reduced revenue</a:t>
                      </a:r>
                      <a:endParaRPr lang="en-PK"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750" marR="38750" marT="0" marB="0"/>
                </a:tc>
                <a:tc>
                  <a:txBody>
                    <a:bodyPr/>
                    <a:lstStyle/>
                    <a:p>
                      <a:pPr algn="l">
                        <a:lnSpc>
                          <a:spcPct val="150000"/>
                        </a:lnSpc>
                        <a:spcBef>
                          <a:spcPts val="1200"/>
                        </a:spcBef>
                        <a:spcAft>
                          <a:spcPts val="1200"/>
                        </a:spcAft>
                        <a:buNone/>
                      </a:pPr>
                      <a:r>
                        <a:rPr lang="en-GB" sz="1100">
                          <a:effectLst/>
                          <a:latin typeface="Times New Roman" panose="02020603050405020304" pitchFamily="18" charset="0"/>
                          <a:cs typeface="Times New Roman" panose="02020603050405020304" pitchFamily="18" charset="0"/>
                        </a:rPr>
                        <a:t>Early bird pricing, targeted global marketing campaigns, and partnerships </a:t>
                      </a:r>
                      <a:r>
                        <a:rPr lang="en-US" sz="1100">
                          <a:effectLst/>
                          <a:latin typeface="Times New Roman" panose="02020603050405020304" pitchFamily="18" charset="0"/>
                          <a:cs typeface="Times New Roman" panose="02020603050405020304" pitchFamily="18" charset="0"/>
                        </a:rPr>
                        <a:t>(Ariyani et al., 2024).</a:t>
                      </a:r>
                      <a:endParaRPr lang="en-PK" sz="1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750" marR="38750" marT="0" marB="0"/>
                </a:tc>
                <a:extLst>
                  <a:ext uri="{0D108BD9-81ED-4DB2-BD59-A6C34878D82A}">
                    <a16:rowId xmlns:a16="http://schemas.microsoft.com/office/drawing/2014/main" val="2510980504"/>
                  </a:ext>
                </a:extLst>
              </a:tr>
              <a:tr h="598511">
                <a:tc>
                  <a:txBody>
                    <a:bodyPr/>
                    <a:lstStyle/>
                    <a:p>
                      <a:pPr algn="l">
                        <a:lnSpc>
                          <a:spcPct val="150000"/>
                        </a:lnSpc>
                        <a:spcBef>
                          <a:spcPts val="1200"/>
                        </a:spcBef>
                        <a:spcAft>
                          <a:spcPts val="1200"/>
                        </a:spcAft>
                        <a:buNone/>
                      </a:pPr>
                      <a:r>
                        <a:rPr lang="en-GB" sz="1100">
                          <a:effectLst/>
                          <a:latin typeface="Times New Roman" panose="02020603050405020304" pitchFamily="18" charset="0"/>
                          <a:cs typeface="Times New Roman" panose="02020603050405020304" pitchFamily="18" charset="0"/>
                        </a:rPr>
                        <a:t>Health &amp; Safety Concerns</a:t>
                      </a:r>
                      <a:endParaRPr lang="en-PK" sz="1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750" marR="38750" marT="0" marB="0"/>
                </a:tc>
                <a:tc>
                  <a:txBody>
                    <a:bodyPr/>
                    <a:lstStyle/>
                    <a:p>
                      <a:pPr algn="l">
                        <a:lnSpc>
                          <a:spcPct val="150000"/>
                        </a:lnSpc>
                        <a:spcBef>
                          <a:spcPts val="1200"/>
                        </a:spcBef>
                        <a:spcAft>
                          <a:spcPts val="1200"/>
                        </a:spcAft>
                        <a:buNone/>
                      </a:pPr>
                      <a:r>
                        <a:rPr lang="en-GB" sz="1100" dirty="0">
                          <a:effectLst/>
                          <a:latin typeface="Times New Roman" panose="02020603050405020304" pitchFamily="18" charset="0"/>
                          <a:cs typeface="Times New Roman" panose="02020603050405020304" pitchFamily="18" charset="0"/>
                        </a:rPr>
                        <a:t>Injury, illness, or safety incidents affecting attendees</a:t>
                      </a:r>
                      <a:endParaRPr lang="en-PK"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750" marR="38750" marT="0" marB="0"/>
                </a:tc>
                <a:tc>
                  <a:txBody>
                    <a:bodyPr/>
                    <a:lstStyle/>
                    <a:p>
                      <a:pPr algn="l">
                        <a:lnSpc>
                          <a:spcPct val="150000"/>
                        </a:lnSpc>
                        <a:spcBef>
                          <a:spcPts val="1200"/>
                        </a:spcBef>
                        <a:spcAft>
                          <a:spcPts val="1200"/>
                        </a:spcAft>
                        <a:buNone/>
                      </a:pPr>
                      <a:r>
                        <a:rPr lang="en-GB" sz="1100" dirty="0">
                          <a:effectLst/>
                          <a:latin typeface="Times New Roman" panose="02020603050405020304" pitchFamily="18" charset="0"/>
                          <a:cs typeface="Times New Roman" panose="02020603050405020304" pitchFamily="18" charset="0"/>
                        </a:rPr>
                        <a:t>Robust health and safety protocols, on-site medical team, and insurance coverage (Agarwal, Page and Mawby, 2021).</a:t>
                      </a:r>
                      <a:endParaRPr lang="en-PK"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750" marR="38750" marT="0" marB="0"/>
                </a:tc>
                <a:extLst>
                  <a:ext uri="{0D108BD9-81ED-4DB2-BD59-A6C34878D82A}">
                    <a16:rowId xmlns:a16="http://schemas.microsoft.com/office/drawing/2014/main" val="2941526366"/>
                  </a:ext>
                </a:extLst>
              </a:tr>
              <a:tr h="598082">
                <a:tc>
                  <a:txBody>
                    <a:bodyPr/>
                    <a:lstStyle/>
                    <a:p>
                      <a:pPr algn="l">
                        <a:lnSpc>
                          <a:spcPct val="150000"/>
                        </a:lnSpc>
                        <a:spcBef>
                          <a:spcPts val="1200"/>
                        </a:spcBef>
                        <a:spcAft>
                          <a:spcPts val="1200"/>
                        </a:spcAft>
                        <a:buNone/>
                      </a:pPr>
                      <a:r>
                        <a:rPr lang="en-GB" sz="1100">
                          <a:effectLst/>
                          <a:latin typeface="Times New Roman" panose="02020603050405020304" pitchFamily="18" charset="0"/>
                          <a:cs typeface="Times New Roman" panose="02020603050405020304" pitchFamily="18" charset="0"/>
                        </a:rPr>
                        <a:t>Sponsorship Shortfall</a:t>
                      </a:r>
                      <a:endParaRPr lang="en-PK" sz="1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750" marR="38750" marT="0" marB="0"/>
                </a:tc>
                <a:tc>
                  <a:txBody>
                    <a:bodyPr/>
                    <a:lstStyle/>
                    <a:p>
                      <a:pPr algn="l">
                        <a:lnSpc>
                          <a:spcPct val="150000"/>
                        </a:lnSpc>
                        <a:spcBef>
                          <a:spcPts val="1200"/>
                        </a:spcBef>
                        <a:spcAft>
                          <a:spcPts val="1200"/>
                        </a:spcAft>
                        <a:buNone/>
                      </a:pPr>
                      <a:r>
                        <a:rPr lang="en-GB" sz="1100" dirty="0">
                          <a:effectLst/>
                          <a:latin typeface="Times New Roman" panose="02020603050405020304" pitchFamily="18" charset="0"/>
                          <a:cs typeface="Times New Roman" panose="02020603050405020304" pitchFamily="18" charset="0"/>
                        </a:rPr>
                        <a:t>Reduced funding leading to budget gaps</a:t>
                      </a:r>
                      <a:endParaRPr lang="en-PK"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750" marR="38750" marT="0" marB="0"/>
                </a:tc>
                <a:tc>
                  <a:txBody>
                    <a:bodyPr/>
                    <a:lstStyle/>
                    <a:p>
                      <a:pPr algn="l">
                        <a:lnSpc>
                          <a:spcPct val="150000"/>
                        </a:lnSpc>
                        <a:spcBef>
                          <a:spcPts val="1200"/>
                        </a:spcBef>
                        <a:spcAft>
                          <a:spcPts val="1200"/>
                        </a:spcAft>
                        <a:buNone/>
                      </a:pPr>
                      <a:r>
                        <a:rPr lang="en-GB" sz="1100" dirty="0">
                          <a:effectLst/>
                          <a:latin typeface="Times New Roman" panose="02020603050405020304" pitchFamily="18" charset="0"/>
                          <a:cs typeface="Times New Roman" panose="02020603050405020304" pitchFamily="18" charset="0"/>
                        </a:rPr>
                        <a:t>Diversify sponsorship base, secure long-term partnerships with key </a:t>
                      </a:r>
                      <a:r>
                        <a:rPr lang="en-US" sz="1100" dirty="0">
                          <a:effectLst/>
                          <a:latin typeface="Times New Roman" panose="02020603050405020304" pitchFamily="18" charset="0"/>
                          <a:cs typeface="Times New Roman" panose="02020603050405020304" pitchFamily="18" charset="0"/>
                        </a:rPr>
                        <a:t>brands (Cornwell and Kwon, 2020). </a:t>
                      </a:r>
                      <a:endParaRPr lang="en-PK"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750" marR="38750" marT="0" marB="0"/>
                </a:tc>
                <a:extLst>
                  <a:ext uri="{0D108BD9-81ED-4DB2-BD59-A6C34878D82A}">
                    <a16:rowId xmlns:a16="http://schemas.microsoft.com/office/drawing/2014/main" val="4022043913"/>
                  </a:ext>
                </a:extLst>
              </a:tr>
              <a:tr h="444230">
                <a:tc>
                  <a:txBody>
                    <a:bodyPr/>
                    <a:lstStyle/>
                    <a:p>
                      <a:pPr algn="l">
                        <a:lnSpc>
                          <a:spcPct val="150000"/>
                        </a:lnSpc>
                        <a:spcBef>
                          <a:spcPts val="1200"/>
                        </a:spcBef>
                        <a:spcAft>
                          <a:spcPts val="1200"/>
                        </a:spcAft>
                        <a:buNone/>
                      </a:pPr>
                      <a:r>
                        <a:rPr lang="en-GB" sz="1100">
                          <a:effectLst/>
                          <a:latin typeface="Times New Roman" panose="02020603050405020304" pitchFamily="18" charset="0"/>
                          <a:cs typeface="Times New Roman" panose="02020603050405020304" pitchFamily="18" charset="0"/>
                        </a:rPr>
                        <a:t>Local Supply Chain Issues</a:t>
                      </a:r>
                      <a:endParaRPr lang="en-PK" sz="1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750" marR="38750" marT="0" marB="0"/>
                </a:tc>
                <a:tc>
                  <a:txBody>
                    <a:bodyPr/>
                    <a:lstStyle/>
                    <a:p>
                      <a:pPr algn="l">
                        <a:lnSpc>
                          <a:spcPct val="150000"/>
                        </a:lnSpc>
                        <a:spcBef>
                          <a:spcPts val="1200"/>
                        </a:spcBef>
                        <a:spcAft>
                          <a:spcPts val="1200"/>
                        </a:spcAft>
                        <a:buNone/>
                      </a:pPr>
                      <a:r>
                        <a:rPr lang="en-GB" sz="1100">
                          <a:effectLst/>
                          <a:latin typeface="Times New Roman" panose="02020603050405020304" pitchFamily="18" charset="0"/>
                          <a:cs typeface="Times New Roman" panose="02020603050405020304" pitchFamily="18" charset="0"/>
                        </a:rPr>
                        <a:t>Delays in sourcing food, materials, or event supplies</a:t>
                      </a:r>
                      <a:endParaRPr lang="en-PK" sz="1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750" marR="38750" marT="0" marB="0"/>
                </a:tc>
                <a:tc>
                  <a:txBody>
                    <a:bodyPr/>
                    <a:lstStyle/>
                    <a:p>
                      <a:pPr algn="l">
                        <a:lnSpc>
                          <a:spcPct val="150000"/>
                        </a:lnSpc>
                        <a:spcBef>
                          <a:spcPts val="1200"/>
                        </a:spcBef>
                        <a:spcAft>
                          <a:spcPts val="1200"/>
                        </a:spcAft>
                        <a:buNone/>
                      </a:pPr>
                      <a:r>
                        <a:rPr lang="en-GB" sz="1100" dirty="0">
                          <a:effectLst/>
                          <a:latin typeface="Times New Roman" panose="02020603050405020304" pitchFamily="18" charset="0"/>
                          <a:cs typeface="Times New Roman" panose="02020603050405020304" pitchFamily="18" charset="0"/>
                        </a:rPr>
                        <a:t>Establish multiple local suppliers, contingency contracts </a:t>
                      </a:r>
                      <a:r>
                        <a:rPr lang="en-US" sz="1100" dirty="0">
                          <a:effectLst/>
                          <a:latin typeface="Times New Roman" panose="02020603050405020304" pitchFamily="18" charset="0"/>
                          <a:cs typeface="Times New Roman" panose="02020603050405020304" pitchFamily="18" charset="0"/>
                        </a:rPr>
                        <a:t>(</a:t>
                      </a:r>
                      <a:r>
                        <a:rPr lang="en-US" sz="1100" dirty="0" err="1">
                          <a:effectLst/>
                          <a:latin typeface="Times New Roman" panose="02020603050405020304" pitchFamily="18" charset="0"/>
                          <a:cs typeface="Times New Roman" panose="02020603050405020304" pitchFamily="18" charset="0"/>
                        </a:rPr>
                        <a:t>Ryciuk</a:t>
                      </a:r>
                      <a:r>
                        <a:rPr lang="en-US" sz="1100" dirty="0">
                          <a:effectLst/>
                          <a:latin typeface="Times New Roman" panose="02020603050405020304" pitchFamily="18" charset="0"/>
                          <a:cs typeface="Times New Roman" panose="02020603050405020304" pitchFamily="18" charset="0"/>
                        </a:rPr>
                        <a:t> and </a:t>
                      </a:r>
                      <a:r>
                        <a:rPr lang="en-US" sz="1100" dirty="0" err="1">
                          <a:effectLst/>
                          <a:latin typeface="Times New Roman" panose="02020603050405020304" pitchFamily="18" charset="0"/>
                          <a:cs typeface="Times New Roman" panose="02020603050405020304" pitchFamily="18" charset="0"/>
                        </a:rPr>
                        <a:t>Zabrocka</a:t>
                      </a:r>
                      <a:r>
                        <a:rPr lang="en-US" sz="1100" dirty="0">
                          <a:effectLst/>
                          <a:latin typeface="Times New Roman" panose="02020603050405020304" pitchFamily="18" charset="0"/>
                          <a:cs typeface="Times New Roman" panose="02020603050405020304" pitchFamily="18" charset="0"/>
                        </a:rPr>
                        <a:t>, 2024).</a:t>
                      </a:r>
                      <a:endParaRPr lang="en-PK"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750" marR="38750" marT="0" marB="0"/>
                </a:tc>
                <a:extLst>
                  <a:ext uri="{0D108BD9-81ED-4DB2-BD59-A6C34878D82A}">
                    <a16:rowId xmlns:a16="http://schemas.microsoft.com/office/drawing/2014/main" val="4031631067"/>
                  </a:ext>
                </a:extLst>
              </a:tr>
              <a:tr h="444230">
                <a:tc>
                  <a:txBody>
                    <a:bodyPr/>
                    <a:lstStyle/>
                    <a:p>
                      <a:pPr algn="l">
                        <a:lnSpc>
                          <a:spcPct val="150000"/>
                        </a:lnSpc>
                        <a:spcBef>
                          <a:spcPts val="1200"/>
                        </a:spcBef>
                        <a:spcAft>
                          <a:spcPts val="1200"/>
                        </a:spcAft>
                        <a:buNone/>
                      </a:pPr>
                      <a:r>
                        <a:rPr lang="en-GB" sz="1100">
                          <a:effectLst/>
                          <a:latin typeface="Times New Roman" panose="02020603050405020304" pitchFamily="18" charset="0"/>
                          <a:cs typeface="Times New Roman" panose="02020603050405020304" pitchFamily="18" charset="0"/>
                        </a:rPr>
                        <a:t>Transport/Logistics Failures</a:t>
                      </a:r>
                      <a:endParaRPr lang="en-PK" sz="1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750" marR="38750" marT="0" marB="0"/>
                </a:tc>
                <a:tc>
                  <a:txBody>
                    <a:bodyPr/>
                    <a:lstStyle/>
                    <a:p>
                      <a:pPr algn="l">
                        <a:lnSpc>
                          <a:spcPct val="150000"/>
                        </a:lnSpc>
                        <a:spcBef>
                          <a:spcPts val="1200"/>
                        </a:spcBef>
                        <a:spcAft>
                          <a:spcPts val="1200"/>
                        </a:spcAft>
                        <a:buNone/>
                      </a:pPr>
                      <a:r>
                        <a:rPr lang="en-GB" sz="1100">
                          <a:effectLst/>
                          <a:latin typeface="Times New Roman" panose="02020603050405020304" pitchFamily="18" charset="0"/>
                          <a:cs typeface="Times New Roman" panose="02020603050405020304" pitchFamily="18" charset="0"/>
                        </a:rPr>
                        <a:t>Delays or transportation breakdowns affecting delegates</a:t>
                      </a:r>
                      <a:endParaRPr lang="en-PK" sz="1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750" marR="38750" marT="0" marB="0"/>
                </a:tc>
                <a:tc>
                  <a:txBody>
                    <a:bodyPr/>
                    <a:lstStyle/>
                    <a:p>
                      <a:pPr algn="l">
                        <a:lnSpc>
                          <a:spcPct val="150000"/>
                        </a:lnSpc>
                        <a:spcBef>
                          <a:spcPts val="1200"/>
                        </a:spcBef>
                        <a:spcAft>
                          <a:spcPts val="1200"/>
                        </a:spcAft>
                        <a:buNone/>
                      </a:pPr>
                      <a:r>
                        <a:rPr lang="en-GB" sz="1100" dirty="0">
                          <a:effectLst/>
                          <a:latin typeface="Times New Roman" panose="02020603050405020304" pitchFamily="18" charset="0"/>
                          <a:cs typeface="Times New Roman" panose="02020603050405020304" pitchFamily="18" charset="0"/>
                        </a:rPr>
                        <a:t>Hire professional transport providers, ensure backup vehicles and staff (</a:t>
                      </a:r>
                      <a:r>
                        <a:rPr lang="en-US" sz="1100" dirty="0">
                          <a:effectLst/>
                          <a:latin typeface="Times New Roman" panose="02020603050405020304" pitchFamily="18" charset="0"/>
                          <a:cs typeface="Times New Roman" panose="02020603050405020304" pitchFamily="18" charset="0"/>
                        </a:rPr>
                        <a:t>Bawah, 2019).</a:t>
                      </a:r>
                      <a:endParaRPr lang="en-PK"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750" marR="38750" marT="0" marB="0"/>
                </a:tc>
                <a:extLst>
                  <a:ext uri="{0D108BD9-81ED-4DB2-BD59-A6C34878D82A}">
                    <a16:rowId xmlns:a16="http://schemas.microsoft.com/office/drawing/2014/main" val="3373146198"/>
                  </a:ext>
                </a:extLst>
              </a:tr>
              <a:tr h="598082">
                <a:tc>
                  <a:txBody>
                    <a:bodyPr/>
                    <a:lstStyle/>
                    <a:p>
                      <a:pPr algn="l">
                        <a:lnSpc>
                          <a:spcPct val="150000"/>
                        </a:lnSpc>
                        <a:spcBef>
                          <a:spcPts val="1200"/>
                        </a:spcBef>
                        <a:spcAft>
                          <a:spcPts val="1200"/>
                        </a:spcAft>
                        <a:buNone/>
                      </a:pPr>
                      <a:r>
                        <a:rPr lang="en-GB" sz="1100">
                          <a:effectLst/>
                          <a:latin typeface="Times New Roman" panose="02020603050405020304" pitchFamily="18" charset="0"/>
                          <a:cs typeface="Times New Roman" panose="02020603050405020304" pitchFamily="18" charset="0"/>
                        </a:rPr>
                        <a:t>Reputation Risks</a:t>
                      </a:r>
                      <a:endParaRPr lang="en-PK" sz="1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750" marR="38750" marT="0" marB="0"/>
                </a:tc>
                <a:tc>
                  <a:txBody>
                    <a:bodyPr/>
                    <a:lstStyle/>
                    <a:p>
                      <a:pPr algn="l">
                        <a:lnSpc>
                          <a:spcPct val="150000"/>
                        </a:lnSpc>
                        <a:spcBef>
                          <a:spcPts val="1200"/>
                        </a:spcBef>
                        <a:spcAft>
                          <a:spcPts val="1200"/>
                        </a:spcAft>
                        <a:buNone/>
                      </a:pPr>
                      <a:r>
                        <a:rPr lang="en-GB" sz="1100">
                          <a:effectLst/>
                          <a:latin typeface="Times New Roman" panose="02020603050405020304" pitchFamily="18" charset="0"/>
                          <a:cs typeface="Times New Roman" panose="02020603050405020304" pitchFamily="18" charset="0"/>
                        </a:rPr>
                        <a:t>Negative feedback or bad press</a:t>
                      </a:r>
                      <a:endParaRPr lang="en-PK" sz="1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750" marR="38750" marT="0" marB="0"/>
                </a:tc>
                <a:tc>
                  <a:txBody>
                    <a:bodyPr/>
                    <a:lstStyle/>
                    <a:p>
                      <a:pPr algn="l">
                        <a:lnSpc>
                          <a:spcPct val="150000"/>
                        </a:lnSpc>
                        <a:spcBef>
                          <a:spcPts val="1200"/>
                        </a:spcBef>
                        <a:spcAft>
                          <a:spcPts val="1200"/>
                        </a:spcAft>
                        <a:buNone/>
                      </a:pPr>
                      <a:r>
                        <a:rPr lang="en-GB" sz="1100" dirty="0">
                          <a:effectLst/>
                          <a:latin typeface="Times New Roman" panose="02020603050405020304" pitchFamily="18" charset="0"/>
                          <a:cs typeface="Times New Roman" panose="02020603050405020304" pitchFamily="18" charset="0"/>
                        </a:rPr>
                        <a:t>Active social media monitoring, quick response to customer feedback, PR team (</a:t>
                      </a:r>
                      <a:r>
                        <a:rPr lang="en-US" sz="1100" dirty="0" err="1">
                          <a:effectLst/>
                          <a:latin typeface="Times New Roman" panose="02020603050405020304" pitchFamily="18" charset="0"/>
                          <a:cs typeface="Times New Roman" panose="02020603050405020304" pitchFamily="18" charset="0"/>
                        </a:rPr>
                        <a:t>Alyahya</a:t>
                      </a:r>
                      <a:r>
                        <a:rPr lang="en-US" sz="1100" dirty="0">
                          <a:effectLst/>
                          <a:latin typeface="Times New Roman" panose="02020603050405020304" pitchFamily="18" charset="0"/>
                          <a:cs typeface="Times New Roman" panose="02020603050405020304" pitchFamily="18" charset="0"/>
                        </a:rPr>
                        <a:t>, 2024). </a:t>
                      </a:r>
                      <a:endParaRPr lang="en-PK"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750" marR="38750" marT="0" marB="0"/>
                </a:tc>
                <a:extLst>
                  <a:ext uri="{0D108BD9-81ED-4DB2-BD59-A6C34878D82A}">
                    <a16:rowId xmlns:a16="http://schemas.microsoft.com/office/drawing/2014/main" val="1046960069"/>
                  </a:ext>
                </a:extLst>
              </a:tr>
            </a:tbl>
          </a:graphicData>
        </a:graphic>
      </p:graphicFrame>
    </p:spTree>
    <p:extLst>
      <p:ext uri="{BB962C8B-B14F-4D97-AF65-F5344CB8AC3E}">
        <p14:creationId xmlns:p14="http://schemas.microsoft.com/office/powerpoint/2010/main" val="8522419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71F06-0FEE-0874-6EB1-947F3657D6C7}"/>
              </a:ext>
            </a:extLst>
          </p:cNvPr>
          <p:cNvSpPr>
            <a:spLocks noGrp="1"/>
          </p:cNvSpPr>
          <p:nvPr>
            <p:ph type="title"/>
          </p:nvPr>
        </p:nvSpPr>
        <p:spPr>
          <a:xfrm>
            <a:off x="364400" y="394403"/>
            <a:ext cx="7704000" cy="572700"/>
          </a:xfrm>
        </p:spPr>
        <p:txBody>
          <a:bodyPr/>
          <a:lstStyle/>
          <a:p>
            <a:r>
              <a:rPr lang="en-GB" sz="2800" b="1" dirty="0">
                <a:solidFill>
                  <a:srgbClr val="000000"/>
                </a:solidFill>
                <a:effectLst/>
                <a:latin typeface="Times New Roman" panose="02020603050405020304" pitchFamily="18" charset="0"/>
                <a:ea typeface="Times New Roman" panose="02020603050405020304" pitchFamily="18" charset="0"/>
              </a:rPr>
              <a:t>Risk Matrix</a:t>
            </a:r>
            <a:endParaRPr lang="en-PK" sz="4400" dirty="0"/>
          </a:p>
        </p:txBody>
      </p:sp>
      <p:graphicFrame>
        <p:nvGraphicFramePr>
          <p:cNvPr id="3" name="Table 2">
            <a:extLst>
              <a:ext uri="{FF2B5EF4-FFF2-40B4-BE49-F238E27FC236}">
                <a16:creationId xmlns:a16="http://schemas.microsoft.com/office/drawing/2014/main" id="{D7B29871-4D55-C413-1B13-7BB820A44A8A}"/>
              </a:ext>
            </a:extLst>
          </p:cNvPr>
          <p:cNvGraphicFramePr>
            <a:graphicFrameLocks noGrp="1"/>
          </p:cNvGraphicFramePr>
          <p:nvPr>
            <p:extLst>
              <p:ext uri="{D42A27DB-BD31-4B8C-83A1-F6EECF244321}">
                <p14:modId xmlns:p14="http://schemas.microsoft.com/office/powerpoint/2010/main" val="3856230492"/>
              </p:ext>
            </p:extLst>
          </p:nvPr>
        </p:nvGraphicFramePr>
        <p:xfrm>
          <a:off x="712788" y="1487487"/>
          <a:ext cx="7718424" cy="2688910"/>
        </p:xfrm>
        <a:graphic>
          <a:graphicData uri="http://schemas.openxmlformats.org/drawingml/2006/table">
            <a:tbl>
              <a:tblPr firstRow="1" firstCol="1" bandRow="1">
                <a:tableStyleId>{7E9639D4-E3E2-4D34-9284-5A2195B3D0D7}</a:tableStyleId>
              </a:tblPr>
              <a:tblGrid>
                <a:gridCol w="1286404">
                  <a:extLst>
                    <a:ext uri="{9D8B030D-6E8A-4147-A177-3AD203B41FA5}">
                      <a16:colId xmlns:a16="http://schemas.microsoft.com/office/drawing/2014/main" val="4005078352"/>
                    </a:ext>
                  </a:extLst>
                </a:gridCol>
                <a:gridCol w="1286404">
                  <a:extLst>
                    <a:ext uri="{9D8B030D-6E8A-4147-A177-3AD203B41FA5}">
                      <a16:colId xmlns:a16="http://schemas.microsoft.com/office/drawing/2014/main" val="1357244387"/>
                    </a:ext>
                  </a:extLst>
                </a:gridCol>
                <a:gridCol w="1286404">
                  <a:extLst>
                    <a:ext uri="{9D8B030D-6E8A-4147-A177-3AD203B41FA5}">
                      <a16:colId xmlns:a16="http://schemas.microsoft.com/office/drawing/2014/main" val="739906230"/>
                    </a:ext>
                  </a:extLst>
                </a:gridCol>
                <a:gridCol w="1286404">
                  <a:extLst>
                    <a:ext uri="{9D8B030D-6E8A-4147-A177-3AD203B41FA5}">
                      <a16:colId xmlns:a16="http://schemas.microsoft.com/office/drawing/2014/main" val="3552091221"/>
                    </a:ext>
                  </a:extLst>
                </a:gridCol>
                <a:gridCol w="1286404">
                  <a:extLst>
                    <a:ext uri="{9D8B030D-6E8A-4147-A177-3AD203B41FA5}">
                      <a16:colId xmlns:a16="http://schemas.microsoft.com/office/drawing/2014/main" val="2256913679"/>
                    </a:ext>
                  </a:extLst>
                </a:gridCol>
                <a:gridCol w="1286404">
                  <a:extLst>
                    <a:ext uri="{9D8B030D-6E8A-4147-A177-3AD203B41FA5}">
                      <a16:colId xmlns:a16="http://schemas.microsoft.com/office/drawing/2014/main" val="1552214935"/>
                    </a:ext>
                  </a:extLst>
                </a:gridCol>
              </a:tblGrid>
              <a:tr h="0">
                <a:tc>
                  <a:txBody>
                    <a:bodyPr/>
                    <a:lstStyle/>
                    <a:p>
                      <a:endParaRPr lang="en-PK" sz="1400" dirty="0">
                        <a:effectLst/>
                        <a:latin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ts val="1200"/>
                        </a:spcBef>
                        <a:spcAft>
                          <a:spcPts val="1200"/>
                        </a:spcAft>
                        <a:buNone/>
                      </a:pPr>
                      <a:r>
                        <a:rPr lang="en-GB" sz="1400" dirty="0">
                          <a:effectLst/>
                          <a:latin typeface="Times New Roman" panose="02020603050405020304" pitchFamily="18" charset="0"/>
                          <a:cs typeface="Times New Roman" panose="02020603050405020304" pitchFamily="18" charset="0"/>
                        </a:rPr>
                        <a:t>Very Low</a:t>
                      </a:r>
                      <a:endParaRPr lang="en-PK"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Bef>
                          <a:spcPts val="1200"/>
                        </a:spcBef>
                        <a:spcAft>
                          <a:spcPts val="1200"/>
                        </a:spcAft>
                        <a:buNone/>
                      </a:pPr>
                      <a:r>
                        <a:rPr lang="en-GB" sz="1400">
                          <a:effectLst/>
                          <a:latin typeface="Times New Roman" panose="02020603050405020304" pitchFamily="18" charset="0"/>
                          <a:cs typeface="Times New Roman" panose="02020603050405020304" pitchFamily="18" charset="0"/>
                        </a:rPr>
                        <a:t>Low</a:t>
                      </a:r>
                      <a:endParaRPr lang="en-PK"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Bef>
                          <a:spcPts val="1200"/>
                        </a:spcBef>
                        <a:spcAft>
                          <a:spcPts val="1200"/>
                        </a:spcAft>
                        <a:buNone/>
                      </a:pPr>
                      <a:r>
                        <a:rPr lang="en-GB" sz="1400">
                          <a:effectLst/>
                          <a:latin typeface="Times New Roman" panose="02020603050405020304" pitchFamily="18" charset="0"/>
                          <a:cs typeface="Times New Roman" panose="02020603050405020304" pitchFamily="18" charset="0"/>
                        </a:rPr>
                        <a:t>Medium</a:t>
                      </a:r>
                      <a:endParaRPr lang="en-PK"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Bef>
                          <a:spcPts val="1200"/>
                        </a:spcBef>
                        <a:spcAft>
                          <a:spcPts val="1200"/>
                        </a:spcAft>
                        <a:buNone/>
                      </a:pPr>
                      <a:r>
                        <a:rPr lang="en-GB" sz="1400">
                          <a:effectLst/>
                          <a:latin typeface="Times New Roman" panose="02020603050405020304" pitchFamily="18" charset="0"/>
                          <a:cs typeface="Times New Roman" panose="02020603050405020304" pitchFamily="18" charset="0"/>
                        </a:rPr>
                        <a:t>High</a:t>
                      </a:r>
                      <a:endParaRPr lang="en-PK"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Bef>
                          <a:spcPts val="1200"/>
                        </a:spcBef>
                        <a:spcAft>
                          <a:spcPts val="1200"/>
                        </a:spcAft>
                        <a:buNone/>
                      </a:pPr>
                      <a:r>
                        <a:rPr lang="en-GB" sz="1400">
                          <a:effectLst/>
                          <a:latin typeface="Times New Roman" panose="02020603050405020304" pitchFamily="18" charset="0"/>
                          <a:cs typeface="Times New Roman" panose="02020603050405020304" pitchFamily="18" charset="0"/>
                        </a:rPr>
                        <a:t>Very High</a:t>
                      </a:r>
                      <a:endParaRPr lang="en-PK"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4191955"/>
                  </a:ext>
                </a:extLst>
              </a:tr>
              <a:tr h="0">
                <a:tc>
                  <a:txBody>
                    <a:bodyPr/>
                    <a:lstStyle/>
                    <a:p>
                      <a:pPr algn="l">
                        <a:lnSpc>
                          <a:spcPct val="150000"/>
                        </a:lnSpc>
                        <a:spcBef>
                          <a:spcPts val="1200"/>
                        </a:spcBef>
                        <a:spcAft>
                          <a:spcPts val="1200"/>
                        </a:spcAft>
                        <a:buNone/>
                      </a:pPr>
                      <a:r>
                        <a:rPr lang="en-GB" sz="1400">
                          <a:effectLst/>
                          <a:latin typeface="Times New Roman" panose="02020603050405020304" pitchFamily="18" charset="0"/>
                          <a:cs typeface="Times New Roman" panose="02020603050405020304" pitchFamily="18" charset="0"/>
                        </a:rPr>
                        <a:t>Low</a:t>
                      </a:r>
                      <a:endParaRPr lang="en-PK"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endParaRPr lang="en-PK" sz="1400">
                        <a:effectLst/>
                        <a:latin typeface="Times New Roman" panose="02020603050405020304" pitchFamily="18" charset="0"/>
                        <a:cs typeface="Times New Roman" panose="02020603050405020304" pitchFamily="18" charset="0"/>
                      </a:endParaRPr>
                    </a:p>
                  </a:txBody>
                  <a:tcPr marL="68580" marR="68580" marT="0" marB="0"/>
                </a:tc>
                <a:tc>
                  <a:txBody>
                    <a:bodyPr/>
                    <a:lstStyle/>
                    <a:p>
                      <a:pPr algn="l">
                        <a:lnSpc>
                          <a:spcPct val="150000"/>
                        </a:lnSpc>
                        <a:spcBef>
                          <a:spcPts val="1200"/>
                        </a:spcBef>
                        <a:spcAft>
                          <a:spcPts val="1200"/>
                        </a:spcAft>
                        <a:buNone/>
                      </a:pPr>
                      <a:r>
                        <a:rPr lang="en-GB" sz="1400" dirty="0">
                          <a:effectLst/>
                          <a:latin typeface="Times New Roman" panose="02020603050405020304" pitchFamily="18" charset="0"/>
                          <a:cs typeface="Times New Roman" panose="02020603050405020304" pitchFamily="18" charset="0"/>
                        </a:rPr>
                        <a:t>Weather Disruptions</a:t>
                      </a:r>
                      <a:endParaRPr lang="en-PK"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50000"/>
                        </a:lnSpc>
                        <a:spcBef>
                          <a:spcPts val="1200"/>
                        </a:spcBef>
                        <a:spcAft>
                          <a:spcPts val="1200"/>
                        </a:spcAft>
                        <a:buNone/>
                      </a:pPr>
                      <a:r>
                        <a:rPr lang="en-GB" sz="1400">
                          <a:effectLst/>
                          <a:latin typeface="Times New Roman" panose="02020603050405020304" pitchFamily="18" charset="0"/>
                          <a:cs typeface="Times New Roman" panose="02020603050405020304" pitchFamily="18" charset="0"/>
                        </a:rPr>
                        <a:t>Sponsorship Shortfall</a:t>
                      </a:r>
                      <a:endParaRPr lang="en-PK"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endParaRPr lang="en-PK" sz="1400">
                        <a:effectLst/>
                        <a:latin typeface="Times New Roman" panose="02020603050405020304" pitchFamily="18" charset="0"/>
                        <a:cs typeface="Times New Roman" panose="02020603050405020304" pitchFamily="18" charset="0"/>
                      </a:endParaRPr>
                    </a:p>
                  </a:txBody>
                  <a:tcPr marL="68580" marR="68580" marT="0" marB="0"/>
                </a:tc>
                <a:tc>
                  <a:txBody>
                    <a:bodyPr/>
                    <a:lstStyle/>
                    <a:p>
                      <a:endParaRPr lang="en-PK" sz="1400">
                        <a:effectLst/>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605253099"/>
                  </a:ext>
                </a:extLst>
              </a:tr>
              <a:tr h="0">
                <a:tc>
                  <a:txBody>
                    <a:bodyPr/>
                    <a:lstStyle/>
                    <a:p>
                      <a:pPr algn="l">
                        <a:lnSpc>
                          <a:spcPct val="150000"/>
                        </a:lnSpc>
                        <a:spcBef>
                          <a:spcPts val="1200"/>
                        </a:spcBef>
                        <a:spcAft>
                          <a:spcPts val="1200"/>
                        </a:spcAft>
                        <a:buNone/>
                      </a:pPr>
                      <a:r>
                        <a:rPr lang="en-GB" sz="1400">
                          <a:effectLst/>
                          <a:latin typeface="Times New Roman" panose="02020603050405020304" pitchFamily="18" charset="0"/>
                          <a:cs typeface="Times New Roman" panose="02020603050405020304" pitchFamily="18" charset="0"/>
                        </a:rPr>
                        <a:t>Medium</a:t>
                      </a:r>
                      <a:endParaRPr lang="en-PK"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endParaRPr lang="en-PK" sz="1400">
                        <a:effectLst/>
                        <a:latin typeface="Times New Roman" panose="02020603050405020304" pitchFamily="18" charset="0"/>
                        <a:cs typeface="Times New Roman" panose="02020603050405020304" pitchFamily="18" charset="0"/>
                      </a:endParaRPr>
                    </a:p>
                  </a:txBody>
                  <a:tcPr marL="68580" marR="68580" marT="0" marB="0"/>
                </a:tc>
                <a:tc>
                  <a:txBody>
                    <a:bodyPr/>
                    <a:lstStyle/>
                    <a:p>
                      <a:endParaRPr lang="en-PK" sz="1400">
                        <a:effectLst/>
                        <a:latin typeface="Times New Roman" panose="02020603050405020304" pitchFamily="18" charset="0"/>
                        <a:cs typeface="Times New Roman" panose="02020603050405020304" pitchFamily="18" charset="0"/>
                      </a:endParaRPr>
                    </a:p>
                  </a:txBody>
                  <a:tcPr marL="68580" marR="68580" marT="0" marB="0"/>
                </a:tc>
                <a:tc>
                  <a:txBody>
                    <a:bodyPr/>
                    <a:lstStyle/>
                    <a:p>
                      <a:endParaRPr lang="en-PK" sz="1400">
                        <a:effectLst/>
                        <a:latin typeface="Times New Roman" panose="02020603050405020304" pitchFamily="18" charset="0"/>
                        <a:cs typeface="Times New Roman" panose="02020603050405020304" pitchFamily="18" charset="0"/>
                      </a:endParaRPr>
                    </a:p>
                  </a:txBody>
                  <a:tcPr marL="68580" marR="68580" marT="0" marB="0"/>
                </a:tc>
                <a:tc>
                  <a:txBody>
                    <a:bodyPr/>
                    <a:lstStyle/>
                    <a:p>
                      <a:pPr algn="l">
                        <a:lnSpc>
                          <a:spcPct val="150000"/>
                        </a:lnSpc>
                        <a:spcBef>
                          <a:spcPts val="1200"/>
                        </a:spcBef>
                        <a:spcAft>
                          <a:spcPts val="1200"/>
                        </a:spcAft>
                        <a:buNone/>
                      </a:pPr>
                      <a:r>
                        <a:rPr lang="en-GB" sz="1400">
                          <a:effectLst/>
                          <a:latin typeface="Times New Roman" panose="02020603050405020304" pitchFamily="18" charset="0"/>
                          <a:cs typeface="Times New Roman" panose="02020603050405020304" pitchFamily="18" charset="0"/>
                        </a:rPr>
                        <a:t>Health &amp; Safety</a:t>
                      </a:r>
                      <a:endParaRPr lang="en-PK"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endParaRPr lang="en-PK" sz="1400">
                        <a:effectLst/>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983995196"/>
                  </a:ext>
                </a:extLst>
              </a:tr>
              <a:tr h="0">
                <a:tc>
                  <a:txBody>
                    <a:bodyPr/>
                    <a:lstStyle/>
                    <a:p>
                      <a:pPr algn="l">
                        <a:lnSpc>
                          <a:spcPct val="150000"/>
                        </a:lnSpc>
                        <a:spcBef>
                          <a:spcPts val="1200"/>
                        </a:spcBef>
                        <a:spcAft>
                          <a:spcPts val="1200"/>
                        </a:spcAft>
                        <a:buNone/>
                      </a:pPr>
                      <a:r>
                        <a:rPr lang="en-GB" sz="1400">
                          <a:effectLst/>
                          <a:latin typeface="Times New Roman" panose="02020603050405020304" pitchFamily="18" charset="0"/>
                          <a:cs typeface="Times New Roman" panose="02020603050405020304" pitchFamily="18" charset="0"/>
                        </a:rPr>
                        <a:t>High</a:t>
                      </a:r>
                      <a:endParaRPr lang="en-PK"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endParaRPr lang="en-PK" sz="1400">
                        <a:effectLst/>
                        <a:latin typeface="Times New Roman" panose="02020603050405020304" pitchFamily="18" charset="0"/>
                        <a:cs typeface="Times New Roman" panose="02020603050405020304" pitchFamily="18" charset="0"/>
                      </a:endParaRPr>
                    </a:p>
                  </a:txBody>
                  <a:tcPr marL="68580" marR="68580" marT="0" marB="0"/>
                </a:tc>
                <a:tc>
                  <a:txBody>
                    <a:bodyPr/>
                    <a:lstStyle/>
                    <a:p>
                      <a:endParaRPr lang="en-PK" sz="1400">
                        <a:effectLst/>
                        <a:latin typeface="Times New Roman" panose="02020603050405020304" pitchFamily="18" charset="0"/>
                        <a:cs typeface="Times New Roman" panose="02020603050405020304" pitchFamily="18" charset="0"/>
                      </a:endParaRPr>
                    </a:p>
                  </a:txBody>
                  <a:tcPr marL="68580" marR="68580" marT="0" marB="0"/>
                </a:tc>
                <a:tc>
                  <a:txBody>
                    <a:bodyPr/>
                    <a:lstStyle/>
                    <a:p>
                      <a:pPr algn="l">
                        <a:lnSpc>
                          <a:spcPct val="150000"/>
                        </a:lnSpc>
                        <a:spcBef>
                          <a:spcPts val="1200"/>
                        </a:spcBef>
                        <a:spcAft>
                          <a:spcPts val="1200"/>
                        </a:spcAft>
                        <a:buNone/>
                      </a:pPr>
                      <a:r>
                        <a:rPr lang="en-GB" sz="1400">
                          <a:effectLst/>
                          <a:latin typeface="Times New Roman" panose="02020603050405020304" pitchFamily="18" charset="0"/>
                          <a:cs typeface="Times New Roman" panose="02020603050405020304" pitchFamily="18" charset="0"/>
                        </a:rPr>
                        <a:t>Local Supply Chain</a:t>
                      </a:r>
                      <a:endParaRPr lang="en-PK"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endParaRPr lang="en-PK" sz="1400" dirty="0">
                        <a:effectLst/>
                        <a:latin typeface="Times New Roman" panose="02020603050405020304" pitchFamily="18" charset="0"/>
                        <a:cs typeface="Times New Roman" panose="02020603050405020304" pitchFamily="18" charset="0"/>
                      </a:endParaRPr>
                    </a:p>
                  </a:txBody>
                  <a:tcPr marL="68580" marR="68580" marT="0" marB="0"/>
                </a:tc>
                <a:tc>
                  <a:txBody>
                    <a:bodyPr/>
                    <a:lstStyle/>
                    <a:p>
                      <a:endParaRPr lang="en-PK" sz="1400">
                        <a:effectLst/>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681187858"/>
                  </a:ext>
                </a:extLst>
              </a:tr>
              <a:tr h="0">
                <a:tc>
                  <a:txBody>
                    <a:bodyPr/>
                    <a:lstStyle/>
                    <a:p>
                      <a:pPr algn="l">
                        <a:lnSpc>
                          <a:spcPct val="150000"/>
                        </a:lnSpc>
                        <a:spcBef>
                          <a:spcPts val="1200"/>
                        </a:spcBef>
                        <a:spcAft>
                          <a:spcPts val="1200"/>
                        </a:spcAft>
                        <a:buNone/>
                      </a:pPr>
                      <a:r>
                        <a:rPr lang="en-GB" sz="1400">
                          <a:effectLst/>
                          <a:latin typeface="Times New Roman" panose="02020603050405020304" pitchFamily="18" charset="0"/>
                          <a:cs typeface="Times New Roman" panose="02020603050405020304" pitchFamily="18" charset="0"/>
                        </a:rPr>
                        <a:t>Very High</a:t>
                      </a:r>
                      <a:endParaRPr lang="en-PK"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endParaRPr lang="en-PK" sz="1400">
                        <a:effectLst/>
                        <a:latin typeface="Times New Roman" panose="02020603050405020304" pitchFamily="18" charset="0"/>
                        <a:cs typeface="Times New Roman" panose="02020603050405020304" pitchFamily="18" charset="0"/>
                      </a:endParaRPr>
                    </a:p>
                  </a:txBody>
                  <a:tcPr marL="68580" marR="68580" marT="0" marB="0"/>
                </a:tc>
                <a:tc>
                  <a:txBody>
                    <a:bodyPr/>
                    <a:lstStyle/>
                    <a:p>
                      <a:pPr algn="l">
                        <a:lnSpc>
                          <a:spcPct val="150000"/>
                        </a:lnSpc>
                        <a:spcBef>
                          <a:spcPts val="1200"/>
                        </a:spcBef>
                        <a:spcAft>
                          <a:spcPts val="1200"/>
                        </a:spcAft>
                        <a:buNone/>
                      </a:pPr>
                      <a:r>
                        <a:rPr lang="en-GB" sz="1400">
                          <a:effectLst/>
                          <a:latin typeface="Times New Roman" panose="02020603050405020304" pitchFamily="18" charset="0"/>
                          <a:cs typeface="Times New Roman" panose="02020603050405020304" pitchFamily="18" charset="0"/>
                        </a:rPr>
                        <a:t>Low Ticket Sales</a:t>
                      </a:r>
                      <a:endParaRPr lang="en-PK"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50000"/>
                        </a:lnSpc>
                        <a:spcBef>
                          <a:spcPts val="1200"/>
                        </a:spcBef>
                        <a:spcAft>
                          <a:spcPts val="1200"/>
                        </a:spcAft>
                        <a:buNone/>
                      </a:pPr>
                      <a:r>
                        <a:rPr lang="en-GB" sz="1400">
                          <a:effectLst/>
                          <a:latin typeface="Times New Roman" panose="02020603050405020304" pitchFamily="18" charset="0"/>
                          <a:cs typeface="Times New Roman" panose="02020603050405020304" pitchFamily="18" charset="0"/>
                        </a:rPr>
                        <a:t>Transport Failures</a:t>
                      </a:r>
                      <a:endParaRPr lang="en-PK"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endParaRPr lang="en-PK" sz="1400">
                        <a:effectLst/>
                        <a:latin typeface="Times New Roman" panose="02020603050405020304" pitchFamily="18" charset="0"/>
                        <a:cs typeface="Times New Roman" panose="02020603050405020304" pitchFamily="18" charset="0"/>
                      </a:endParaRPr>
                    </a:p>
                  </a:txBody>
                  <a:tcPr marL="68580" marR="68580" marT="0" marB="0"/>
                </a:tc>
                <a:tc>
                  <a:txBody>
                    <a:bodyPr/>
                    <a:lstStyle/>
                    <a:p>
                      <a:pPr algn="l">
                        <a:lnSpc>
                          <a:spcPct val="150000"/>
                        </a:lnSpc>
                        <a:spcBef>
                          <a:spcPts val="1200"/>
                        </a:spcBef>
                        <a:spcAft>
                          <a:spcPts val="1200"/>
                        </a:spcAft>
                        <a:buNone/>
                      </a:pPr>
                      <a:r>
                        <a:rPr lang="en-GB" sz="1400" dirty="0">
                          <a:effectLst/>
                          <a:latin typeface="Times New Roman" panose="02020603050405020304" pitchFamily="18" charset="0"/>
                          <a:cs typeface="Times New Roman" panose="02020603050405020304" pitchFamily="18" charset="0"/>
                        </a:rPr>
                        <a:t>Reputation Risks</a:t>
                      </a:r>
                      <a:endParaRPr lang="en-PK"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53518050"/>
                  </a:ext>
                </a:extLst>
              </a:tr>
            </a:tbl>
          </a:graphicData>
        </a:graphic>
      </p:graphicFrame>
    </p:spTree>
    <p:extLst>
      <p:ext uri="{BB962C8B-B14F-4D97-AF65-F5344CB8AC3E}">
        <p14:creationId xmlns:p14="http://schemas.microsoft.com/office/powerpoint/2010/main" val="1112136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DA376-300A-7B34-E108-88E156A4F694}"/>
              </a:ext>
            </a:extLst>
          </p:cNvPr>
          <p:cNvSpPr>
            <a:spLocks noGrp="1"/>
          </p:cNvSpPr>
          <p:nvPr>
            <p:ph type="title"/>
          </p:nvPr>
        </p:nvSpPr>
        <p:spPr>
          <a:xfrm>
            <a:off x="384244" y="108297"/>
            <a:ext cx="7704000" cy="572700"/>
          </a:xfrm>
        </p:spPr>
        <p:txBody>
          <a:bodyPr/>
          <a:lstStyle/>
          <a:p>
            <a:r>
              <a:rPr lang="en-GB" sz="2800" b="1" dirty="0">
                <a:solidFill>
                  <a:srgbClr val="000000"/>
                </a:solidFill>
                <a:effectLst/>
                <a:latin typeface="Times New Roman" panose="02020603050405020304" pitchFamily="18" charset="0"/>
                <a:ea typeface="Times New Roman" panose="02020603050405020304" pitchFamily="18" charset="0"/>
              </a:rPr>
              <a:t>Feasibility Evaluation (SWOT)</a:t>
            </a:r>
            <a:endParaRPr lang="en-PK" sz="4400" dirty="0"/>
          </a:p>
        </p:txBody>
      </p:sp>
      <p:graphicFrame>
        <p:nvGraphicFramePr>
          <p:cNvPr id="3" name="Diagram 2">
            <a:extLst>
              <a:ext uri="{FF2B5EF4-FFF2-40B4-BE49-F238E27FC236}">
                <a16:creationId xmlns:a16="http://schemas.microsoft.com/office/drawing/2014/main" id="{1B06C8CB-C6B3-014F-64BF-F4D68B3EE62B}"/>
              </a:ext>
            </a:extLst>
          </p:cNvPr>
          <p:cNvGraphicFramePr/>
          <p:nvPr>
            <p:extLst>
              <p:ext uri="{D42A27DB-BD31-4B8C-83A1-F6EECF244321}">
                <p14:modId xmlns:p14="http://schemas.microsoft.com/office/powerpoint/2010/main" val="469769069"/>
              </p:ext>
            </p:extLst>
          </p:nvPr>
        </p:nvGraphicFramePr>
        <p:xfrm>
          <a:off x="-1905000" y="1017725"/>
          <a:ext cx="9144000" cy="3924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B171FFE4-1787-29B9-C41F-7C53C4C06455}"/>
              </a:ext>
            </a:extLst>
          </p:cNvPr>
          <p:cNvPicPr>
            <a:picLocks noChangeAspect="1"/>
          </p:cNvPicPr>
          <p:nvPr/>
        </p:nvPicPr>
        <p:blipFill>
          <a:blip r:embed="rId8"/>
          <a:stretch>
            <a:fillRect/>
          </a:stretch>
        </p:blipFill>
        <p:spPr>
          <a:xfrm>
            <a:off x="4704556" y="619944"/>
            <a:ext cx="4150072" cy="3903612"/>
          </a:xfrm>
          <a:prstGeom prst="rect">
            <a:avLst/>
          </a:prstGeom>
        </p:spPr>
      </p:pic>
      <p:sp>
        <p:nvSpPr>
          <p:cNvPr id="6" name="Rectangle 5"/>
          <p:cNvSpPr/>
          <p:nvPr/>
        </p:nvSpPr>
        <p:spPr>
          <a:xfrm>
            <a:off x="5856906" y="4727426"/>
            <a:ext cx="1845378" cy="338554"/>
          </a:xfrm>
          <a:prstGeom prst="rect">
            <a:avLst/>
          </a:prstGeom>
        </p:spPr>
        <p:txBody>
          <a:bodyPr wrap="none">
            <a:spAutoFit/>
          </a:bodyPr>
          <a:lstStyle/>
          <a:p>
            <a:pPr algn="ctr"/>
            <a:r>
              <a:rPr lang="en-GB" sz="800" dirty="0">
                <a:latin typeface="Times New Roman" panose="02020603050405020304" pitchFamily="18" charset="0"/>
                <a:cs typeface="Times New Roman" panose="02020603050405020304" pitchFamily="18" charset="0"/>
              </a:rPr>
              <a:t>Figure 6: Feasibility Evaluation of event</a:t>
            </a:r>
          </a:p>
          <a:p>
            <a:pPr algn="ctr"/>
            <a:r>
              <a:rPr lang="en-GB" sz="800" dirty="0">
                <a:latin typeface="Times New Roman" panose="02020603050405020304" pitchFamily="18" charset="0"/>
                <a:cs typeface="Times New Roman" panose="02020603050405020304" pitchFamily="18" charset="0"/>
              </a:rPr>
              <a:t>(Source: Self-created)</a:t>
            </a:r>
          </a:p>
        </p:txBody>
      </p:sp>
    </p:spTree>
    <p:extLst>
      <p:ext uri="{BB962C8B-B14F-4D97-AF65-F5344CB8AC3E}">
        <p14:creationId xmlns:p14="http://schemas.microsoft.com/office/powerpoint/2010/main" val="2416477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C57DF-3888-B68B-6DBF-BAF20E9F841B}"/>
              </a:ext>
            </a:extLst>
          </p:cNvPr>
          <p:cNvSpPr>
            <a:spLocks noGrp="1"/>
          </p:cNvSpPr>
          <p:nvPr>
            <p:ph type="title"/>
          </p:nvPr>
        </p:nvSpPr>
        <p:spPr>
          <a:xfrm>
            <a:off x="606566" y="110837"/>
            <a:ext cx="7704000" cy="572700"/>
          </a:xfrm>
        </p:spPr>
        <p:txBody>
          <a:bodyPr/>
          <a:lstStyle/>
          <a:p>
            <a:r>
              <a:rPr lang="en-US" sz="2800" dirty="0">
                <a:solidFill>
                  <a:schemeClr val="tx1">
                    <a:lumMod val="50000"/>
                  </a:schemeClr>
                </a:solidFill>
                <a:latin typeface="Times New Roman" panose="02020603050405020304" pitchFamily="18" charset="0"/>
                <a:cs typeface="Times New Roman" panose="02020603050405020304" pitchFamily="18" charset="0"/>
              </a:rPr>
              <a:t>References</a:t>
            </a:r>
            <a:endParaRPr lang="en-PK" sz="2800" dirty="0">
              <a:solidFill>
                <a:schemeClr val="tx1">
                  <a:lumMod val="50000"/>
                </a:schemeClr>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AC65F893-0C36-31EE-6330-608039CA2FF4}"/>
              </a:ext>
            </a:extLst>
          </p:cNvPr>
          <p:cNvSpPr txBox="1"/>
          <p:nvPr/>
        </p:nvSpPr>
        <p:spPr>
          <a:xfrm>
            <a:off x="152400" y="544991"/>
            <a:ext cx="8612332" cy="4816703"/>
          </a:xfrm>
          <a:prstGeom prst="rect">
            <a:avLst/>
          </a:prstGeom>
          <a:noFill/>
        </p:spPr>
        <p:txBody>
          <a:bodyPr wrap="square" rtlCol="0">
            <a:spAutoFit/>
          </a:bodyPr>
          <a:lstStyle/>
          <a:p>
            <a:pPr marL="228600" indent="-228600">
              <a:buFont typeface="+mj-lt"/>
              <a:buAutoNum type="arabicPeriod"/>
            </a:pPr>
            <a:r>
              <a:rPr lang="en-US" sz="800" dirty="0">
                <a:latin typeface="Times New Roman" panose="02020603050405020304" pitchFamily="18" charset="0"/>
                <a:cs typeface="Times New Roman" panose="02020603050405020304" pitchFamily="18" charset="0"/>
              </a:rPr>
              <a:t>Agarwal, S., Page, S.J. and </a:t>
            </a:r>
            <a:r>
              <a:rPr lang="en-US" sz="800" dirty="0" err="1">
                <a:latin typeface="Times New Roman" panose="02020603050405020304" pitchFamily="18" charset="0"/>
                <a:cs typeface="Times New Roman" panose="02020603050405020304" pitchFamily="18" charset="0"/>
              </a:rPr>
              <a:t>Mawby</a:t>
            </a:r>
            <a:r>
              <a:rPr lang="en-US" sz="800" dirty="0">
                <a:latin typeface="Times New Roman" panose="02020603050405020304" pitchFamily="18" charset="0"/>
                <a:cs typeface="Times New Roman" panose="02020603050405020304" pitchFamily="18" charset="0"/>
              </a:rPr>
              <a:t>, R. (2021). Tourist security, terrorism risk management and tourist safety. </a:t>
            </a:r>
            <a:r>
              <a:rPr lang="en-US" sz="800" i="1" dirty="0">
                <a:latin typeface="Times New Roman" panose="02020603050405020304" pitchFamily="18" charset="0"/>
                <a:cs typeface="Times New Roman" panose="02020603050405020304" pitchFamily="18" charset="0"/>
              </a:rPr>
              <a:t>Annals of Tourism Research</a:t>
            </a:r>
            <a:r>
              <a:rPr lang="en-US" sz="800" dirty="0">
                <a:latin typeface="Times New Roman" panose="02020603050405020304" pitchFamily="18" charset="0"/>
                <a:cs typeface="Times New Roman" panose="02020603050405020304" pitchFamily="18" charset="0"/>
              </a:rPr>
              <a:t>, 89(13), p.103207. </a:t>
            </a:r>
            <a:r>
              <a:rPr lang="en-US" sz="800" dirty="0" err="1">
                <a:latin typeface="Times New Roman" panose="02020603050405020304" pitchFamily="18" charset="0"/>
                <a:cs typeface="Times New Roman" panose="02020603050405020304" pitchFamily="18" charset="0"/>
              </a:rPr>
              <a:t>doi:</a:t>
            </a:r>
            <a:r>
              <a:rPr lang="en-US" sz="800" dirty="0" err="1">
                <a:latin typeface="Times New Roman" panose="02020603050405020304" pitchFamily="18" charset="0"/>
                <a:cs typeface="Times New Roman" panose="02020603050405020304" pitchFamily="18" charset="0"/>
                <a:hlinkClick r:id="rId2"/>
              </a:rPr>
              <a:t>https</a:t>
            </a:r>
            <a:r>
              <a:rPr lang="en-US" sz="800" dirty="0">
                <a:latin typeface="Times New Roman" panose="02020603050405020304" pitchFamily="18" charset="0"/>
                <a:cs typeface="Times New Roman" panose="02020603050405020304" pitchFamily="18" charset="0"/>
                <a:hlinkClick r:id="rId2"/>
              </a:rPr>
              <a:t>://doi.org/10.1016/j.annals.2021.103207</a:t>
            </a:r>
            <a:r>
              <a:rPr lang="en-US" sz="800" dirty="0">
                <a:latin typeface="Times New Roman" panose="02020603050405020304" pitchFamily="18" charset="0"/>
                <a:cs typeface="Times New Roman" panose="02020603050405020304" pitchFamily="18" charset="0"/>
              </a:rPr>
              <a:t>.</a:t>
            </a:r>
            <a:endParaRPr lang="en-GB" sz="800" dirty="0">
              <a:latin typeface="Times New Roman" panose="02020603050405020304" pitchFamily="18" charset="0"/>
              <a:cs typeface="Times New Roman" panose="02020603050405020304" pitchFamily="18" charset="0"/>
            </a:endParaRPr>
          </a:p>
          <a:p>
            <a:pPr marL="228600" indent="-228600">
              <a:buFont typeface="+mj-lt"/>
              <a:buAutoNum type="arabicPeriod"/>
            </a:pPr>
            <a:r>
              <a:rPr lang="en-US" sz="800" dirty="0" err="1">
                <a:latin typeface="Times New Roman" panose="02020603050405020304" pitchFamily="18" charset="0"/>
                <a:cs typeface="Times New Roman" panose="02020603050405020304" pitchFamily="18" charset="0"/>
              </a:rPr>
              <a:t>Bawah</a:t>
            </a:r>
            <a:r>
              <a:rPr lang="en-US" sz="800" dirty="0">
                <a:latin typeface="Times New Roman" panose="02020603050405020304" pitchFamily="18" charset="0"/>
                <a:cs typeface="Times New Roman" panose="02020603050405020304" pitchFamily="18" charset="0"/>
              </a:rPr>
              <a:t>, E. (2019). Security Problems in Transportation Faced by Logistics Companies in The Capital Region of Ghana. </a:t>
            </a:r>
            <a:r>
              <a:rPr lang="en-US" sz="800" i="1" dirty="0">
                <a:latin typeface="Times New Roman" panose="02020603050405020304" pitchFamily="18" charset="0"/>
                <a:cs typeface="Times New Roman" panose="02020603050405020304" pitchFamily="18" charset="0"/>
              </a:rPr>
              <a:t>Theseus.fi</a:t>
            </a:r>
            <a:r>
              <a:rPr lang="en-US" sz="800" dirty="0">
                <a:latin typeface="Times New Roman" panose="02020603050405020304" pitchFamily="18" charset="0"/>
                <a:cs typeface="Times New Roman" panose="02020603050405020304" pitchFamily="18" charset="0"/>
              </a:rPr>
              <a:t>, [online] 15(13). </a:t>
            </a:r>
            <a:r>
              <a:rPr lang="en-US" sz="800" dirty="0" err="1">
                <a:latin typeface="Times New Roman" panose="02020603050405020304" pitchFamily="18" charset="0"/>
                <a:cs typeface="Times New Roman" panose="02020603050405020304" pitchFamily="18" charset="0"/>
              </a:rPr>
              <a:t>doi:</a:t>
            </a:r>
            <a:r>
              <a:rPr lang="en-US" sz="800" dirty="0" err="1">
                <a:latin typeface="Times New Roman" panose="02020603050405020304" pitchFamily="18" charset="0"/>
                <a:cs typeface="Times New Roman" panose="02020603050405020304" pitchFamily="18" charset="0"/>
                <a:hlinkClick r:id="rId3"/>
              </a:rPr>
              <a:t>http</a:t>
            </a:r>
            <a:r>
              <a:rPr lang="en-US" sz="800" dirty="0">
                <a:latin typeface="Times New Roman" panose="02020603050405020304" pitchFamily="18" charset="0"/>
                <a:cs typeface="Times New Roman" panose="02020603050405020304" pitchFamily="18" charset="0"/>
                <a:hlinkClick r:id="rId3"/>
              </a:rPr>
              <a:t>://www.theseus.fi/handle/10024/170953</a:t>
            </a:r>
            <a:r>
              <a:rPr lang="en-US" sz="800" dirty="0">
                <a:latin typeface="Times New Roman" panose="02020603050405020304" pitchFamily="18" charset="0"/>
                <a:cs typeface="Times New Roman" panose="02020603050405020304" pitchFamily="18" charset="0"/>
              </a:rPr>
              <a:t>.</a:t>
            </a:r>
            <a:endParaRPr lang="en-GB" sz="800" dirty="0">
              <a:latin typeface="Times New Roman" panose="02020603050405020304" pitchFamily="18" charset="0"/>
              <a:cs typeface="Times New Roman" panose="02020603050405020304" pitchFamily="18" charset="0"/>
            </a:endParaRPr>
          </a:p>
          <a:p>
            <a:pPr marL="228600" indent="-228600">
              <a:buFont typeface="+mj-lt"/>
              <a:buAutoNum type="arabicPeriod"/>
            </a:pPr>
            <a:r>
              <a:rPr lang="en-GB" sz="800" dirty="0" err="1">
                <a:latin typeface="Times New Roman" panose="02020603050405020304" pitchFamily="18" charset="0"/>
                <a:cs typeface="Times New Roman" panose="02020603050405020304" pitchFamily="18" charset="0"/>
              </a:rPr>
              <a:t>Cassar</a:t>
            </a:r>
            <a:r>
              <a:rPr lang="en-GB" sz="800" dirty="0">
                <a:latin typeface="Times New Roman" panose="02020603050405020304" pitchFamily="18" charset="0"/>
                <a:cs typeface="Times New Roman" panose="02020603050405020304" pitchFamily="18" charset="0"/>
              </a:rPr>
              <a:t>, J., Whitfield, J. and Chapman, A. (2020). Contemporary factors influencing association conference attendance. </a:t>
            </a:r>
            <a:r>
              <a:rPr lang="en-GB" sz="800" i="1" dirty="0">
                <a:latin typeface="Times New Roman" panose="02020603050405020304" pitchFamily="18" charset="0"/>
                <a:cs typeface="Times New Roman" panose="02020603050405020304" pitchFamily="18" charset="0"/>
              </a:rPr>
              <a:t>Journal of Convention &amp; Event Tourism</a:t>
            </a:r>
            <a:r>
              <a:rPr lang="en-GB" sz="800" dirty="0">
                <a:latin typeface="Times New Roman" panose="02020603050405020304" pitchFamily="18" charset="0"/>
                <a:cs typeface="Times New Roman" panose="02020603050405020304" pitchFamily="18" charset="0"/>
              </a:rPr>
              <a:t>, 21(1), pp.57–90. </a:t>
            </a:r>
            <a:r>
              <a:rPr lang="en-GB" sz="800" dirty="0" err="1">
                <a:latin typeface="Times New Roman" panose="02020603050405020304" pitchFamily="18" charset="0"/>
                <a:cs typeface="Times New Roman" panose="02020603050405020304" pitchFamily="18" charset="0"/>
              </a:rPr>
              <a:t>doi:https</a:t>
            </a:r>
            <a:r>
              <a:rPr lang="en-GB" sz="800" dirty="0">
                <a:latin typeface="Times New Roman" panose="02020603050405020304" pitchFamily="18" charset="0"/>
                <a:cs typeface="Times New Roman" panose="02020603050405020304" pitchFamily="18" charset="0"/>
              </a:rPr>
              <a:t>://doi.org/10.1080/15470148.2020.1719948.</a:t>
            </a:r>
          </a:p>
          <a:p>
            <a:pPr marL="228600" indent="-228600">
              <a:buFont typeface="+mj-lt"/>
              <a:buAutoNum type="arabicPeriod"/>
            </a:pPr>
            <a:r>
              <a:rPr lang="en-GB" sz="800" dirty="0" err="1">
                <a:latin typeface="Times New Roman" panose="02020603050405020304" pitchFamily="18" charset="0"/>
                <a:cs typeface="Times New Roman" panose="02020603050405020304" pitchFamily="18" charset="0"/>
              </a:rPr>
              <a:t>Christofle</a:t>
            </a:r>
            <a:r>
              <a:rPr lang="en-GB" sz="800" dirty="0">
                <a:latin typeface="Times New Roman" panose="02020603050405020304" pitchFamily="18" charset="0"/>
                <a:cs typeface="Times New Roman" panose="02020603050405020304" pitchFamily="18" charset="0"/>
              </a:rPr>
              <a:t>, S. (2023). Tourism and Meeting Incentive Convention Event (MICE) tourism in Europe, systemic shock, structural transformations and resilience. </a:t>
            </a:r>
            <a:r>
              <a:rPr lang="en-GB" sz="800" i="1" dirty="0">
                <a:latin typeface="Times New Roman" panose="02020603050405020304" pitchFamily="18" charset="0"/>
                <a:cs typeface="Times New Roman" panose="02020603050405020304" pitchFamily="18" charset="0"/>
              </a:rPr>
              <a:t>Edward Elgar Publishing eBooks</a:t>
            </a:r>
            <a:r>
              <a:rPr lang="en-GB" sz="800" dirty="0">
                <a:latin typeface="Times New Roman" panose="02020603050405020304" pitchFamily="18" charset="0"/>
                <a:cs typeface="Times New Roman" panose="02020603050405020304" pitchFamily="18" charset="0"/>
              </a:rPr>
              <a:t>, 13(12), pp.322–341. </a:t>
            </a:r>
            <a:r>
              <a:rPr lang="en-GB" sz="800" dirty="0" err="1">
                <a:latin typeface="Times New Roman" panose="02020603050405020304" pitchFamily="18" charset="0"/>
                <a:cs typeface="Times New Roman" panose="02020603050405020304" pitchFamily="18" charset="0"/>
              </a:rPr>
              <a:t>doi:https</a:t>
            </a:r>
            <a:r>
              <a:rPr lang="en-GB" sz="800" dirty="0">
                <a:latin typeface="Times New Roman" panose="02020603050405020304" pitchFamily="18" charset="0"/>
                <a:cs typeface="Times New Roman" panose="02020603050405020304" pitchFamily="18" charset="0"/>
              </a:rPr>
              <a:t>://doi.org/10.4337/9781035314058.00023.</a:t>
            </a:r>
          </a:p>
          <a:p>
            <a:pPr marL="228600" indent="-228600">
              <a:buFont typeface="+mj-lt"/>
              <a:buAutoNum type="arabicPeriod"/>
            </a:pPr>
            <a:r>
              <a:rPr lang="en-US" sz="800" dirty="0">
                <a:latin typeface="Times New Roman" panose="02020603050405020304" pitchFamily="18" charset="0"/>
                <a:cs typeface="Times New Roman" panose="02020603050405020304" pitchFamily="18" charset="0"/>
              </a:rPr>
              <a:t>Cognitive Market Research (2022). </a:t>
            </a:r>
            <a:r>
              <a:rPr lang="en-US" sz="800" i="1" dirty="0">
                <a:latin typeface="Times New Roman" panose="02020603050405020304" pitchFamily="18" charset="0"/>
                <a:cs typeface="Times New Roman" panose="02020603050405020304" pitchFamily="18" charset="0"/>
              </a:rPr>
              <a:t>The global MICE Tourism market size will be USD 4315.5 million in 2024.</a:t>
            </a:r>
            <a:r>
              <a:rPr lang="en-US" sz="800" dirty="0">
                <a:latin typeface="Times New Roman" panose="02020603050405020304" pitchFamily="18" charset="0"/>
                <a:cs typeface="Times New Roman" panose="02020603050405020304" pitchFamily="18" charset="0"/>
              </a:rPr>
              <a:t> [online] Cognitive Market Research. Available at: </a:t>
            </a:r>
            <a:r>
              <a:rPr lang="en-US" sz="800" dirty="0">
                <a:latin typeface="Times New Roman" panose="02020603050405020304" pitchFamily="18" charset="0"/>
                <a:cs typeface="Times New Roman" panose="02020603050405020304" pitchFamily="18" charset="0"/>
                <a:hlinkClick r:id="rId4"/>
              </a:rPr>
              <a:t>https://www.cognitivemarketresearch.com/mice-tourism-market-report</a:t>
            </a:r>
            <a:r>
              <a:rPr lang="en-US" sz="800" dirty="0">
                <a:latin typeface="Times New Roman" panose="02020603050405020304" pitchFamily="18" charset="0"/>
                <a:cs typeface="Times New Roman" panose="02020603050405020304" pitchFamily="18" charset="0"/>
              </a:rPr>
              <a:t>.</a:t>
            </a:r>
            <a:endParaRPr lang="en-GB" sz="800" dirty="0">
              <a:latin typeface="Times New Roman" panose="02020603050405020304" pitchFamily="18" charset="0"/>
              <a:cs typeface="Times New Roman" panose="02020603050405020304" pitchFamily="18" charset="0"/>
            </a:endParaRPr>
          </a:p>
          <a:p>
            <a:pPr marL="228600" indent="-228600">
              <a:buFont typeface="+mj-lt"/>
              <a:buAutoNum type="arabicPeriod"/>
            </a:pPr>
            <a:r>
              <a:rPr lang="en-US" sz="800" dirty="0">
                <a:latin typeface="Times New Roman" panose="02020603050405020304" pitchFamily="18" charset="0"/>
                <a:cs typeface="Times New Roman" panose="02020603050405020304" pitchFamily="18" charset="0"/>
              </a:rPr>
              <a:t>Cornwell, T.B. and Kwon, Y. (2019). Sponsorship-linked marketing: Research Surpluses and Shortages. </a:t>
            </a:r>
            <a:r>
              <a:rPr lang="en-US" sz="800" i="1" dirty="0">
                <a:latin typeface="Times New Roman" panose="02020603050405020304" pitchFamily="18" charset="0"/>
                <a:cs typeface="Times New Roman" panose="02020603050405020304" pitchFamily="18" charset="0"/>
              </a:rPr>
              <a:t>Journal of the Academy of Marketing Science</a:t>
            </a:r>
            <a:r>
              <a:rPr lang="en-US" sz="800" dirty="0">
                <a:latin typeface="Times New Roman" panose="02020603050405020304" pitchFamily="18" charset="0"/>
                <a:cs typeface="Times New Roman" panose="02020603050405020304" pitchFamily="18" charset="0"/>
              </a:rPr>
              <a:t>, [online] 48(4), pp.607–629. </a:t>
            </a:r>
            <a:r>
              <a:rPr lang="en-US" sz="800" dirty="0" err="1">
                <a:latin typeface="Times New Roman" panose="02020603050405020304" pitchFamily="18" charset="0"/>
                <a:cs typeface="Times New Roman" panose="02020603050405020304" pitchFamily="18" charset="0"/>
              </a:rPr>
              <a:t>doi:</a:t>
            </a:r>
            <a:r>
              <a:rPr lang="en-US" sz="800" dirty="0" err="1">
                <a:latin typeface="Times New Roman" panose="02020603050405020304" pitchFamily="18" charset="0"/>
                <a:cs typeface="Times New Roman" panose="02020603050405020304" pitchFamily="18" charset="0"/>
                <a:hlinkClick r:id="rId5"/>
              </a:rPr>
              <a:t>https</a:t>
            </a:r>
            <a:r>
              <a:rPr lang="en-US" sz="800" dirty="0">
                <a:latin typeface="Times New Roman" panose="02020603050405020304" pitchFamily="18" charset="0"/>
                <a:cs typeface="Times New Roman" panose="02020603050405020304" pitchFamily="18" charset="0"/>
                <a:hlinkClick r:id="rId5"/>
              </a:rPr>
              <a:t>://doi.org/10.1007/s11747-019-00654-w</a:t>
            </a:r>
            <a:r>
              <a:rPr lang="en-US" sz="800" dirty="0">
                <a:latin typeface="Times New Roman" panose="02020603050405020304" pitchFamily="18" charset="0"/>
                <a:cs typeface="Times New Roman" panose="02020603050405020304" pitchFamily="18" charset="0"/>
              </a:rPr>
              <a:t>.</a:t>
            </a:r>
            <a:endParaRPr lang="en-GB" sz="800" dirty="0">
              <a:latin typeface="Times New Roman" panose="02020603050405020304" pitchFamily="18" charset="0"/>
              <a:cs typeface="Times New Roman" panose="02020603050405020304" pitchFamily="18" charset="0"/>
            </a:endParaRPr>
          </a:p>
          <a:p>
            <a:pPr marL="228600" indent="-228600">
              <a:buFont typeface="+mj-lt"/>
              <a:buAutoNum type="arabicPeriod"/>
            </a:pPr>
            <a:r>
              <a:rPr lang="en-US" sz="800" dirty="0">
                <a:latin typeface="Times New Roman" panose="02020603050405020304" pitchFamily="18" charset="0"/>
                <a:cs typeface="Times New Roman" panose="02020603050405020304" pitchFamily="18" charset="0"/>
              </a:rPr>
              <a:t>Day, J. (2021). </a:t>
            </a:r>
            <a:r>
              <a:rPr lang="en-US" sz="800" i="1" dirty="0">
                <a:latin typeface="Times New Roman" panose="02020603050405020304" pitchFamily="18" charset="0"/>
                <a:cs typeface="Times New Roman" panose="02020603050405020304" pitchFamily="18" charset="0"/>
              </a:rPr>
              <a:t>A Policy Framework for Sustainable Tourism - Sustainable Tourism and Responsible Travel</a:t>
            </a:r>
            <a:r>
              <a:rPr lang="en-US" sz="800" dirty="0">
                <a:latin typeface="Times New Roman" panose="02020603050405020304" pitchFamily="18" charset="0"/>
                <a:cs typeface="Times New Roman" panose="02020603050405020304" pitchFamily="18" charset="0"/>
              </a:rPr>
              <a:t>. [online] START. Available at: </a:t>
            </a:r>
            <a:r>
              <a:rPr lang="en-US" sz="800" dirty="0">
                <a:latin typeface="Times New Roman" panose="02020603050405020304" pitchFamily="18" charset="0"/>
                <a:cs typeface="Times New Roman" panose="02020603050405020304" pitchFamily="18" charset="0"/>
                <a:hlinkClick r:id="rId6"/>
              </a:rPr>
              <a:t>https://sustainabletourismandresponsibletravel.com/a-policy-framework-for-sustainable-tourism/</a:t>
            </a:r>
            <a:r>
              <a:rPr lang="en-US" sz="800" dirty="0">
                <a:latin typeface="Times New Roman" panose="02020603050405020304" pitchFamily="18" charset="0"/>
                <a:cs typeface="Times New Roman" panose="02020603050405020304" pitchFamily="18" charset="0"/>
              </a:rPr>
              <a:t>.</a:t>
            </a:r>
            <a:endParaRPr lang="en-GB" sz="800" dirty="0">
              <a:latin typeface="Times New Roman" panose="02020603050405020304" pitchFamily="18" charset="0"/>
              <a:cs typeface="Times New Roman" panose="02020603050405020304" pitchFamily="18" charset="0"/>
            </a:endParaRPr>
          </a:p>
          <a:p>
            <a:pPr marL="228600" indent="-228600">
              <a:buFont typeface="+mj-lt"/>
              <a:buAutoNum type="arabicPeriod"/>
            </a:pPr>
            <a:r>
              <a:rPr lang="en-US" sz="800" dirty="0">
                <a:latin typeface="Times New Roman" panose="02020603050405020304" pitchFamily="18" charset="0"/>
                <a:cs typeface="Times New Roman" panose="02020603050405020304" pitchFamily="18" charset="0"/>
              </a:rPr>
              <a:t>Edinburgh International Culture Summit (2022). </a:t>
            </a:r>
            <a:r>
              <a:rPr lang="en-US" sz="800" i="1" dirty="0">
                <a:latin typeface="Times New Roman" panose="02020603050405020304" pitchFamily="18" charset="0"/>
                <a:cs typeface="Times New Roman" panose="02020603050405020304" pitchFamily="18" charset="0"/>
              </a:rPr>
              <a:t>Homepage - Edinburgh International Culture Summit</a:t>
            </a:r>
            <a:r>
              <a:rPr lang="en-US" sz="800" dirty="0">
                <a:latin typeface="Times New Roman" panose="02020603050405020304" pitchFamily="18" charset="0"/>
                <a:cs typeface="Times New Roman" panose="02020603050405020304" pitchFamily="18" charset="0"/>
              </a:rPr>
              <a:t>. [online] Edinburgh International Culture Summit. Available at: </a:t>
            </a:r>
            <a:r>
              <a:rPr lang="en-US" sz="800" dirty="0">
                <a:latin typeface="Times New Roman" panose="02020603050405020304" pitchFamily="18" charset="0"/>
                <a:cs typeface="Times New Roman" panose="02020603050405020304" pitchFamily="18" charset="0"/>
                <a:hlinkClick r:id="rId7"/>
              </a:rPr>
              <a:t>https://www.culturesummit.com/</a:t>
            </a:r>
            <a:r>
              <a:rPr lang="en-US" sz="800" dirty="0">
                <a:latin typeface="Times New Roman" panose="02020603050405020304" pitchFamily="18" charset="0"/>
                <a:cs typeface="Times New Roman" panose="02020603050405020304" pitchFamily="18" charset="0"/>
              </a:rPr>
              <a:t> [Accessed 12 May 2025].</a:t>
            </a:r>
            <a:r>
              <a:rPr lang="en-US" altLang="en-US" sz="800" dirty="0">
                <a:solidFill>
                  <a:schemeClr val="tx1"/>
                </a:solidFill>
                <a:latin typeface="Times New Roman" panose="02020603050405020304" pitchFamily="18" charset="0"/>
                <a:cs typeface="Times New Roman" panose="02020603050405020304" pitchFamily="18" charset="0"/>
              </a:rPr>
              <a:t> </a:t>
            </a:r>
          </a:p>
          <a:p>
            <a:pPr marL="228600" indent="-228600">
              <a:buFont typeface="+mj-lt"/>
              <a:buAutoNum type="arabicPeriod"/>
            </a:pPr>
            <a:r>
              <a:rPr lang="en-US" altLang="en-US" sz="800" dirty="0">
                <a:solidFill>
                  <a:schemeClr val="bg1">
                    <a:lumMod val="10000"/>
                  </a:schemeClr>
                </a:solidFill>
                <a:latin typeface="Times New Roman" panose="02020603050405020304" pitchFamily="18" charset="0"/>
                <a:cs typeface="Times New Roman" panose="02020603050405020304" pitchFamily="18" charset="0"/>
              </a:rPr>
              <a:t>Event Always (2022). </a:t>
            </a:r>
            <a:r>
              <a:rPr lang="en-US" altLang="en-US" sz="800" i="1" dirty="0">
                <a:solidFill>
                  <a:schemeClr val="bg1">
                    <a:lumMod val="10000"/>
                  </a:schemeClr>
                </a:solidFill>
                <a:latin typeface="Times New Roman" panose="02020603050405020304" pitchFamily="18" charset="0"/>
                <a:cs typeface="Times New Roman" panose="02020603050405020304" pitchFamily="18" charset="0"/>
              </a:rPr>
              <a:t>What is Mice? &amp; Top Mice Events You Must Attend In 2022 | </a:t>
            </a:r>
            <a:r>
              <a:rPr lang="en-US" altLang="en-US" sz="800" i="1" dirty="0" err="1">
                <a:solidFill>
                  <a:schemeClr val="bg1">
                    <a:lumMod val="10000"/>
                  </a:schemeClr>
                </a:solidFill>
                <a:latin typeface="Times New Roman" panose="02020603050405020304" pitchFamily="18" charset="0"/>
                <a:cs typeface="Times New Roman" panose="02020603050405020304" pitchFamily="18" charset="0"/>
              </a:rPr>
              <a:t>Eventalways</a:t>
            </a:r>
            <a:r>
              <a:rPr lang="en-US" altLang="en-US" sz="800" dirty="0">
                <a:solidFill>
                  <a:schemeClr val="bg1">
                    <a:lumMod val="10000"/>
                  </a:schemeClr>
                </a:solidFill>
                <a:latin typeface="Times New Roman" panose="02020603050405020304" pitchFamily="18" charset="0"/>
                <a:cs typeface="Times New Roman" panose="02020603050405020304" pitchFamily="18" charset="0"/>
              </a:rPr>
              <a:t>. [online] Event Always. Available at: https://www.eventalways.com/blog/top-mice-events-you-must-attend-in-2022/ [Accessed 13 May 2025].</a:t>
            </a:r>
            <a:endParaRPr lang="en-GB" sz="800" dirty="0">
              <a:solidFill>
                <a:schemeClr val="bg1">
                  <a:lumMod val="10000"/>
                </a:schemeClr>
              </a:solidFill>
              <a:latin typeface="Times New Roman" panose="02020603050405020304" pitchFamily="18" charset="0"/>
              <a:cs typeface="Times New Roman" panose="02020603050405020304" pitchFamily="18" charset="0"/>
            </a:endParaRPr>
          </a:p>
          <a:p>
            <a:pPr marL="228600" indent="-228600">
              <a:buFont typeface="+mj-lt"/>
              <a:buAutoNum type="arabicPeriod"/>
            </a:pPr>
            <a:r>
              <a:rPr lang="en-US" sz="800" dirty="0" err="1">
                <a:latin typeface="Times New Roman" panose="02020603050405020304" pitchFamily="18" charset="0"/>
                <a:cs typeface="Times New Roman" panose="02020603050405020304" pitchFamily="18" charset="0"/>
              </a:rPr>
              <a:t>Fitria</a:t>
            </a:r>
            <a:r>
              <a:rPr lang="en-US" sz="800" dirty="0">
                <a:latin typeface="Times New Roman" panose="02020603050405020304" pitchFamily="18" charset="0"/>
                <a:cs typeface="Times New Roman" panose="02020603050405020304" pitchFamily="18" charset="0"/>
              </a:rPr>
              <a:t> </a:t>
            </a:r>
            <a:r>
              <a:rPr lang="en-US" sz="800" dirty="0" err="1">
                <a:latin typeface="Times New Roman" panose="02020603050405020304" pitchFamily="18" charset="0"/>
                <a:cs typeface="Times New Roman" panose="02020603050405020304" pitchFamily="18" charset="0"/>
              </a:rPr>
              <a:t>Ariyani</a:t>
            </a:r>
            <a:r>
              <a:rPr lang="en-US" sz="800" dirty="0">
                <a:latin typeface="Times New Roman" panose="02020603050405020304" pitchFamily="18" charset="0"/>
                <a:cs typeface="Times New Roman" panose="02020603050405020304" pitchFamily="18" charset="0"/>
              </a:rPr>
              <a:t>, </a:t>
            </a:r>
            <a:r>
              <a:rPr lang="en-US" sz="800" dirty="0" err="1">
                <a:latin typeface="Times New Roman" panose="02020603050405020304" pitchFamily="18" charset="0"/>
                <a:cs typeface="Times New Roman" panose="02020603050405020304" pitchFamily="18" charset="0"/>
              </a:rPr>
              <a:t>Tumiur</a:t>
            </a:r>
            <a:r>
              <a:rPr lang="en-US" sz="800" dirty="0">
                <a:latin typeface="Times New Roman" panose="02020603050405020304" pitchFamily="18" charset="0"/>
                <a:cs typeface="Times New Roman" panose="02020603050405020304" pitchFamily="18" charset="0"/>
              </a:rPr>
              <a:t>, R., </a:t>
            </a:r>
            <a:r>
              <a:rPr lang="en-US" sz="800" dirty="0" err="1">
                <a:latin typeface="Times New Roman" panose="02020603050405020304" pitchFamily="18" charset="0"/>
                <a:cs typeface="Times New Roman" panose="02020603050405020304" pitchFamily="18" charset="0"/>
              </a:rPr>
              <a:t>Mochammad</a:t>
            </a:r>
            <a:r>
              <a:rPr lang="en-US" sz="800" dirty="0">
                <a:latin typeface="Times New Roman" panose="02020603050405020304" pitchFamily="18" charset="0"/>
                <a:cs typeface="Times New Roman" panose="02020603050405020304" pitchFamily="18" charset="0"/>
              </a:rPr>
              <a:t> </a:t>
            </a:r>
            <a:r>
              <a:rPr lang="en-US" sz="800" dirty="0" err="1">
                <a:latin typeface="Times New Roman" panose="02020603050405020304" pitchFamily="18" charset="0"/>
                <a:cs typeface="Times New Roman" panose="02020603050405020304" pitchFamily="18" charset="0"/>
              </a:rPr>
              <a:t>Subagio</a:t>
            </a:r>
            <a:r>
              <a:rPr lang="en-US" sz="800" dirty="0">
                <a:latin typeface="Times New Roman" panose="02020603050405020304" pitchFamily="18" charset="0"/>
                <a:cs typeface="Times New Roman" panose="02020603050405020304" pitchFamily="18" charset="0"/>
              </a:rPr>
              <a:t>, </a:t>
            </a:r>
            <a:r>
              <a:rPr lang="en-US" sz="800" dirty="0" err="1">
                <a:latin typeface="Times New Roman" panose="02020603050405020304" pitchFamily="18" charset="0"/>
                <a:cs typeface="Times New Roman" panose="02020603050405020304" pitchFamily="18" charset="0"/>
              </a:rPr>
              <a:t>Nunung</a:t>
            </a:r>
            <a:r>
              <a:rPr lang="en-US" sz="800" dirty="0">
                <a:latin typeface="Times New Roman" panose="02020603050405020304" pitchFamily="18" charset="0"/>
                <a:cs typeface="Times New Roman" panose="02020603050405020304" pitchFamily="18" charset="0"/>
              </a:rPr>
              <a:t> </a:t>
            </a:r>
            <a:r>
              <a:rPr lang="en-US" sz="800" dirty="0" err="1">
                <a:latin typeface="Times New Roman" panose="02020603050405020304" pitchFamily="18" charset="0"/>
                <a:cs typeface="Times New Roman" panose="02020603050405020304" pitchFamily="18" charset="0"/>
              </a:rPr>
              <a:t>Ayu</a:t>
            </a:r>
            <a:r>
              <a:rPr lang="en-US" sz="800" dirty="0">
                <a:latin typeface="Times New Roman" panose="02020603050405020304" pitchFamily="18" charset="0"/>
                <a:cs typeface="Times New Roman" panose="02020603050405020304" pitchFamily="18" charset="0"/>
              </a:rPr>
              <a:t> </a:t>
            </a:r>
            <a:r>
              <a:rPr lang="en-US" sz="800" dirty="0" err="1">
                <a:latin typeface="Times New Roman" panose="02020603050405020304" pitchFamily="18" charset="0"/>
                <a:cs typeface="Times New Roman" panose="02020603050405020304" pitchFamily="18" charset="0"/>
              </a:rPr>
              <a:t>Sofiati</a:t>
            </a:r>
            <a:r>
              <a:rPr lang="en-US" sz="800" dirty="0">
                <a:latin typeface="Times New Roman" panose="02020603050405020304" pitchFamily="18" charset="0"/>
                <a:cs typeface="Times New Roman" panose="02020603050405020304" pitchFamily="18" charset="0"/>
              </a:rPr>
              <a:t> and Sani, I. (2024). Marketing Strategy Analysis in Increasing Tourism Ticket Sales Revenue: Study Literature Review. </a:t>
            </a:r>
            <a:r>
              <a:rPr lang="en-US" sz="800" i="1" dirty="0" err="1">
                <a:latin typeface="Times New Roman" panose="02020603050405020304" pitchFamily="18" charset="0"/>
                <a:cs typeface="Times New Roman" panose="02020603050405020304" pitchFamily="18" charset="0"/>
              </a:rPr>
              <a:t>Greenation</a:t>
            </a:r>
            <a:r>
              <a:rPr lang="en-US" sz="800" i="1" dirty="0">
                <a:latin typeface="Times New Roman" panose="02020603050405020304" pitchFamily="18" charset="0"/>
                <a:cs typeface="Times New Roman" panose="02020603050405020304" pitchFamily="18" charset="0"/>
              </a:rPr>
              <a:t> International Journal of Tourism and Management</a:t>
            </a:r>
            <a:r>
              <a:rPr lang="en-US" sz="800" dirty="0">
                <a:latin typeface="Times New Roman" panose="02020603050405020304" pitchFamily="18" charset="0"/>
                <a:cs typeface="Times New Roman" panose="02020603050405020304" pitchFamily="18" charset="0"/>
              </a:rPr>
              <a:t>, [online] 2(3), pp.233–249. </a:t>
            </a:r>
            <a:r>
              <a:rPr lang="en-US" sz="800" dirty="0" err="1">
                <a:latin typeface="Times New Roman" panose="02020603050405020304" pitchFamily="18" charset="0"/>
                <a:cs typeface="Times New Roman" panose="02020603050405020304" pitchFamily="18" charset="0"/>
              </a:rPr>
              <a:t>doi:</a:t>
            </a:r>
            <a:r>
              <a:rPr lang="en-US" sz="800" dirty="0" err="1">
                <a:latin typeface="Times New Roman" panose="02020603050405020304" pitchFamily="18" charset="0"/>
                <a:cs typeface="Times New Roman" panose="02020603050405020304" pitchFamily="18" charset="0"/>
                <a:hlinkClick r:id="rId8"/>
              </a:rPr>
              <a:t>https</a:t>
            </a:r>
            <a:r>
              <a:rPr lang="en-US" sz="800" dirty="0">
                <a:latin typeface="Times New Roman" panose="02020603050405020304" pitchFamily="18" charset="0"/>
                <a:cs typeface="Times New Roman" panose="02020603050405020304" pitchFamily="18" charset="0"/>
                <a:hlinkClick r:id="rId8"/>
              </a:rPr>
              <a:t>://doi.org/10.38035/gijtm.v2i3.268</a:t>
            </a:r>
            <a:r>
              <a:rPr lang="en-US" sz="800" dirty="0">
                <a:latin typeface="Times New Roman" panose="02020603050405020304" pitchFamily="18" charset="0"/>
                <a:cs typeface="Times New Roman" panose="02020603050405020304" pitchFamily="18" charset="0"/>
              </a:rPr>
              <a:t>.</a:t>
            </a:r>
            <a:endParaRPr lang="en-GB" sz="800" dirty="0">
              <a:latin typeface="Times New Roman" panose="02020603050405020304" pitchFamily="18" charset="0"/>
              <a:cs typeface="Times New Roman" panose="02020603050405020304" pitchFamily="18" charset="0"/>
            </a:endParaRPr>
          </a:p>
          <a:p>
            <a:pPr marL="228600" indent="-228600">
              <a:buFont typeface="+mj-lt"/>
              <a:buAutoNum type="arabicPeriod"/>
            </a:pPr>
            <a:r>
              <a:rPr lang="en-US" sz="800" dirty="0">
                <a:latin typeface="Times New Roman" panose="02020603050405020304" pitchFamily="18" charset="0"/>
                <a:cs typeface="Times New Roman" panose="02020603050405020304" pitchFamily="18" charset="0"/>
              </a:rPr>
              <a:t>Hussain, M. (2024). Dataset in support of the thesis ‘Reputational risk management in the social media age: an evaluation of reputation management in the service industry of an emerging economy’  - </a:t>
            </a:r>
            <a:r>
              <a:rPr lang="en-US" sz="800" dirty="0" err="1">
                <a:latin typeface="Times New Roman" panose="02020603050405020304" pitchFamily="18" charset="0"/>
                <a:cs typeface="Times New Roman" panose="02020603050405020304" pitchFamily="18" charset="0"/>
              </a:rPr>
              <a:t>ePrints</a:t>
            </a:r>
            <a:r>
              <a:rPr lang="en-US" sz="800" dirty="0">
                <a:latin typeface="Times New Roman" panose="02020603050405020304" pitchFamily="18" charset="0"/>
                <a:cs typeface="Times New Roman" panose="02020603050405020304" pitchFamily="18" charset="0"/>
              </a:rPr>
              <a:t> </a:t>
            </a:r>
            <a:r>
              <a:rPr lang="en-US" sz="800" dirty="0" err="1">
                <a:latin typeface="Times New Roman" panose="02020603050405020304" pitchFamily="18" charset="0"/>
                <a:cs typeface="Times New Roman" panose="02020603050405020304" pitchFamily="18" charset="0"/>
              </a:rPr>
              <a:t>Soton</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Doi.org</a:t>
            </a:r>
            <a:r>
              <a:rPr lang="en-US" sz="800" dirty="0">
                <a:latin typeface="Times New Roman" panose="02020603050405020304" pitchFamily="18" charset="0"/>
                <a:cs typeface="Times New Roman" panose="02020603050405020304" pitchFamily="18" charset="0"/>
              </a:rPr>
              <a:t>, [online] 12(13). </a:t>
            </a:r>
            <a:r>
              <a:rPr lang="en-US" sz="800" dirty="0" err="1">
                <a:latin typeface="Times New Roman" panose="02020603050405020304" pitchFamily="18" charset="0"/>
                <a:cs typeface="Times New Roman" panose="02020603050405020304" pitchFamily="18" charset="0"/>
              </a:rPr>
              <a:t>doi:</a:t>
            </a:r>
            <a:r>
              <a:rPr lang="en-US" sz="800" dirty="0" err="1">
                <a:latin typeface="Times New Roman" panose="02020603050405020304" pitchFamily="18" charset="0"/>
                <a:cs typeface="Times New Roman" panose="02020603050405020304" pitchFamily="18" charset="0"/>
                <a:hlinkClick r:id="rId9"/>
              </a:rPr>
              <a:t>https</a:t>
            </a:r>
            <a:r>
              <a:rPr lang="en-US" sz="800" dirty="0">
                <a:latin typeface="Times New Roman" panose="02020603050405020304" pitchFamily="18" charset="0"/>
                <a:cs typeface="Times New Roman" panose="02020603050405020304" pitchFamily="18" charset="0"/>
                <a:hlinkClick r:id="rId9"/>
              </a:rPr>
              <a:t>://eprints.soton.ac.uk/495200/1/Paper1.xlsx</a:t>
            </a:r>
            <a:r>
              <a:rPr lang="en-US" sz="800" dirty="0">
                <a:latin typeface="Times New Roman" panose="02020603050405020304" pitchFamily="18" charset="0"/>
                <a:cs typeface="Times New Roman" panose="02020603050405020304" pitchFamily="18" charset="0"/>
              </a:rPr>
              <a:t>.</a:t>
            </a:r>
            <a:endParaRPr lang="en-GB" sz="800" dirty="0">
              <a:latin typeface="Times New Roman" panose="02020603050405020304" pitchFamily="18" charset="0"/>
              <a:cs typeface="Times New Roman" panose="02020603050405020304" pitchFamily="18" charset="0"/>
            </a:endParaRPr>
          </a:p>
          <a:p>
            <a:pPr marL="228600" indent="-228600">
              <a:buFont typeface="+mj-lt"/>
              <a:buAutoNum type="arabicPeriod"/>
            </a:pPr>
            <a:r>
              <a:rPr lang="en-US" sz="800" dirty="0">
                <a:latin typeface="Times New Roman" panose="02020603050405020304" pitchFamily="18" charset="0"/>
                <a:cs typeface="Times New Roman" panose="02020603050405020304" pitchFamily="18" charset="0"/>
              </a:rPr>
              <a:t>Insight, F. (2025). </a:t>
            </a:r>
            <a:r>
              <a:rPr lang="en-US" sz="800" i="1" dirty="0">
                <a:latin typeface="Times New Roman" panose="02020603050405020304" pitchFamily="18" charset="0"/>
                <a:cs typeface="Times New Roman" panose="02020603050405020304" pitchFamily="18" charset="0"/>
              </a:rPr>
              <a:t>MICE Market By Event Type | Growth Analysis Report [2030]</a:t>
            </a:r>
            <a:r>
              <a:rPr lang="en-US" sz="800" dirty="0">
                <a:latin typeface="Times New Roman" panose="02020603050405020304" pitchFamily="18" charset="0"/>
                <a:cs typeface="Times New Roman" panose="02020603050405020304" pitchFamily="18" charset="0"/>
              </a:rPr>
              <a:t>. [online] www.fortunebusinessinsights.com. Available at: </a:t>
            </a:r>
            <a:r>
              <a:rPr lang="en-US" sz="800" dirty="0">
                <a:latin typeface="Times New Roman" panose="02020603050405020304" pitchFamily="18" charset="0"/>
                <a:cs typeface="Times New Roman" panose="02020603050405020304" pitchFamily="18" charset="0"/>
                <a:hlinkClick r:id="rId10"/>
              </a:rPr>
              <a:t>https://www.fortunebusinessinsights.com/mice-market-108653</a:t>
            </a:r>
            <a:r>
              <a:rPr lang="en-US" sz="800" dirty="0">
                <a:latin typeface="Times New Roman" panose="02020603050405020304" pitchFamily="18" charset="0"/>
                <a:cs typeface="Times New Roman" panose="02020603050405020304" pitchFamily="18" charset="0"/>
              </a:rPr>
              <a:t>.</a:t>
            </a:r>
            <a:endParaRPr lang="en-GB" sz="800" dirty="0">
              <a:latin typeface="Times New Roman" panose="02020603050405020304" pitchFamily="18" charset="0"/>
              <a:cs typeface="Times New Roman" panose="02020603050405020304" pitchFamily="18" charset="0"/>
            </a:endParaRPr>
          </a:p>
          <a:p>
            <a:pPr marL="228600" indent="-228600">
              <a:buFont typeface="+mj-lt"/>
              <a:buAutoNum type="arabicPeriod"/>
            </a:pPr>
            <a:r>
              <a:rPr lang="en-US" sz="800" dirty="0" err="1">
                <a:latin typeface="Times New Roman" panose="02020603050405020304" pitchFamily="18" charset="0"/>
                <a:cs typeface="Times New Roman" panose="02020603050405020304" pitchFamily="18" charset="0"/>
              </a:rPr>
              <a:t>Mihajlović</a:t>
            </a:r>
            <a:r>
              <a:rPr lang="en-US" sz="800" dirty="0">
                <a:latin typeface="Times New Roman" panose="02020603050405020304" pitchFamily="18" charset="0"/>
                <a:cs typeface="Times New Roman" panose="02020603050405020304" pitchFamily="18" charset="0"/>
              </a:rPr>
              <a:t>, J., Dragan </a:t>
            </a:r>
            <a:r>
              <a:rPr lang="en-US" sz="800" dirty="0" err="1">
                <a:latin typeface="Times New Roman" panose="02020603050405020304" pitchFamily="18" charset="0"/>
                <a:cs typeface="Times New Roman" panose="02020603050405020304" pitchFamily="18" charset="0"/>
              </a:rPr>
              <a:t>Burić</a:t>
            </a:r>
            <a:r>
              <a:rPr lang="en-US" sz="800" dirty="0">
                <a:latin typeface="Times New Roman" panose="02020603050405020304" pitchFamily="18" charset="0"/>
                <a:cs typeface="Times New Roman" panose="02020603050405020304" pitchFamily="18" charset="0"/>
              </a:rPr>
              <a:t>, </a:t>
            </a:r>
            <a:r>
              <a:rPr lang="en-US" sz="800" dirty="0" err="1">
                <a:latin typeface="Times New Roman" panose="02020603050405020304" pitchFamily="18" charset="0"/>
                <a:cs typeface="Times New Roman" panose="02020603050405020304" pitchFamily="18" charset="0"/>
              </a:rPr>
              <a:t>Vladan</a:t>
            </a:r>
            <a:r>
              <a:rPr lang="en-US" sz="800" dirty="0">
                <a:latin typeface="Times New Roman" panose="02020603050405020304" pitchFamily="18" charset="0"/>
                <a:cs typeface="Times New Roman" panose="02020603050405020304" pitchFamily="18" charset="0"/>
              </a:rPr>
              <a:t> </a:t>
            </a:r>
            <a:r>
              <a:rPr lang="en-US" sz="800" dirty="0" err="1">
                <a:latin typeface="Times New Roman" panose="02020603050405020304" pitchFamily="18" charset="0"/>
                <a:cs typeface="Times New Roman" panose="02020603050405020304" pitchFamily="18" charset="0"/>
              </a:rPr>
              <a:t>Ducić</a:t>
            </a:r>
            <a:r>
              <a:rPr lang="en-US" sz="800" dirty="0">
                <a:latin typeface="Times New Roman" panose="02020603050405020304" pitchFamily="18" charset="0"/>
                <a:cs typeface="Times New Roman" panose="02020603050405020304" pitchFamily="18" charset="0"/>
              </a:rPr>
              <a:t> and </a:t>
            </a:r>
            <a:r>
              <a:rPr lang="en-US" sz="800" dirty="0" err="1">
                <a:latin typeface="Times New Roman" panose="02020603050405020304" pitchFamily="18" charset="0"/>
                <a:cs typeface="Times New Roman" panose="02020603050405020304" pitchFamily="18" charset="0"/>
              </a:rPr>
              <a:t>Milenković</a:t>
            </a:r>
            <a:r>
              <a:rPr lang="en-US" sz="800" dirty="0">
                <a:latin typeface="Times New Roman" panose="02020603050405020304" pitchFamily="18" charset="0"/>
                <a:cs typeface="Times New Roman" panose="02020603050405020304" pitchFamily="18" charset="0"/>
              </a:rPr>
              <a:t>, M. (2021). Synoptic characteristics of an extreme weather event: The tornadic waterspout in </a:t>
            </a:r>
            <a:r>
              <a:rPr lang="en-US" sz="800" dirty="0" err="1">
                <a:latin typeface="Times New Roman" panose="02020603050405020304" pitchFamily="18" charset="0"/>
                <a:cs typeface="Times New Roman" panose="02020603050405020304" pitchFamily="18" charset="0"/>
              </a:rPr>
              <a:t>Tivat</a:t>
            </a:r>
            <a:r>
              <a:rPr lang="en-US" sz="800" dirty="0">
                <a:latin typeface="Times New Roman" panose="02020603050405020304" pitchFamily="18" charset="0"/>
                <a:cs typeface="Times New Roman" panose="02020603050405020304" pitchFamily="18" charset="0"/>
              </a:rPr>
              <a:t> (Montenegro), on June 9, 2018. </a:t>
            </a:r>
            <a:r>
              <a:rPr lang="en-US" sz="800" i="1" dirty="0" err="1">
                <a:latin typeface="Times New Roman" panose="02020603050405020304" pitchFamily="18" charset="0"/>
                <a:cs typeface="Times New Roman" panose="02020603050405020304" pitchFamily="18" charset="0"/>
              </a:rPr>
              <a:t>Geographia</a:t>
            </a:r>
            <a:r>
              <a:rPr lang="en-US" sz="800" i="1" dirty="0">
                <a:latin typeface="Times New Roman" panose="02020603050405020304" pitchFamily="18" charset="0"/>
                <a:cs typeface="Times New Roman" panose="02020603050405020304" pitchFamily="18" charset="0"/>
              </a:rPr>
              <a:t> </a:t>
            </a:r>
            <a:r>
              <a:rPr lang="en-US" sz="800" i="1" dirty="0" err="1">
                <a:latin typeface="Times New Roman" panose="02020603050405020304" pitchFamily="18" charset="0"/>
                <a:cs typeface="Times New Roman" panose="02020603050405020304" pitchFamily="18" charset="0"/>
              </a:rPr>
              <a:t>Polonica</a:t>
            </a:r>
            <a:r>
              <a:rPr lang="en-US" sz="800" dirty="0">
                <a:latin typeface="Times New Roman" panose="02020603050405020304" pitchFamily="18" charset="0"/>
                <a:cs typeface="Times New Roman" panose="02020603050405020304" pitchFamily="18" charset="0"/>
              </a:rPr>
              <a:t>, 94(1), pp.68–90. </a:t>
            </a:r>
            <a:r>
              <a:rPr lang="en-US" sz="800" dirty="0" err="1">
                <a:latin typeface="Times New Roman" panose="02020603050405020304" pitchFamily="18" charset="0"/>
                <a:cs typeface="Times New Roman" panose="02020603050405020304" pitchFamily="18" charset="0"/>
              </a:rPr>
              <a:t>doi:</a:t>
            </a:r>
            <a:r>
              <a:rPr lang="en-US" sz="800" dirty="0" err="1">
                <a:latin typeface="Times New Roman" panose="02020603050405020304" pitchFamily="18" charset="0"/>
                <a:cs typeface="Times New Roman" panose="02020603050405020304" pitchFamily="18" charset="0"/>
                <a:hlinkClick r:id="rId11"/>
              </a:rPr>
              <a:t>https</a:t>
            </a:r>
            <a:r>
              <a:rPr lang="en-US" sz="800" dirty="0">
                <a:latin typeface="Times New Roman" panose="02020603050405020304" pitchFamily="18" charset="0"/>
                <a:cs typeface="Times New Roman" panose="02020603050405020304" pitchFamily="18" charset="0"/>
                <a:hlinkClick r:id="rId11"/>
              </a:rPr>
              <a:t>://doi.org/10.7163/gpol.0194</a:t>
            </a:r>
            <a:r>
              <a:rPr lang="en-US" sz="800" dirty="0">
                <a:latin typeface="Times New Roman" panose="02020603050405020304" pitchFamily="18" charset="0"/>
                <a:cs typeface="Times New Roman" panose="02020603050405020304" pitchFamily="18" charset="0"/>
              </a:rPr>
              <a:t>.</a:t>
            </a:r>
            <a:endParaRPr lang="en-GB" sz="800" dirty="0">
              <a:latin typeface="Times New Roman" panose="02020603050405020304" pitchFamily="18" charset="0"/>
              <a:cs typeface="Times New Roman" panose="02020603050405020304" pitchFamily="18" charset="0"/>
            </a:endParaRPr>
          </a:p>
          <a:p>
            <a:pPr marL="228600" indent="-228600">
              <a:buFont typeface="+mj-lt"/>
              <a:buAutoNum type="arabicPeriod"/>
            </a:pPr>
            <a:r>
              <a:rPr lang="en-US" sz="800" dirty="0">
                <a:latin typeface="Times New Roman" panose="02020603050405020304" pitchFamily="18" charset="0"/>
                <a:cs typeface="Times New Roman" panose="02020603050405020304" pitchFamily="18" charset="0"/>
              </a:rPr>
              <a:t>Park, S. (2024). Strategies for coping with business travel stressors: Enhancing business travel satisfaction through leisure activities. </a:t>
            </a:r>
            <a:r>
              <a:rPr lang="en-US" sz="800" i="1" dirty="0">
                <a:latin typeface="Times New Roman" panose="02020603050405020304" pitchFamily="18" charset="0"/>
                <a:cs typeface="Times New Roman" panose="02020603050405020304" pitchFamily="18" charset="0"/>
              </a:rPr>
              <a:t>International Journal of Tourism Research</a:t>
            </a:r>
            <a:r>
              <a:rPr lang="en-US" sz="800" dirty="0">
                <a:latin typeface="Times New Roman" panose="02020603050405020304" pitchFamily="18" charset="0"/>
                <a:cs typeface="Times New Roman" panose="02020603050405020304" pitchFamily="18" charset="0"/>
              </a:rPr>
              <a:t>, 26(4). </a:t>
            </a:r>
            <a:r>
              <a:rPr lang="en-US" sz="800" dirty="0" err="1">
                <a:latin typeface="Times New Roman" panose="02020603050405020304" pitchFamily="18" charset="0"/>
                <a:cs typeface="Times New Roman" panose="02020603050405020304" pitchFamily="18" charset="0"/>
              </a:rPr>
              <a:t>doi:</a:t>
            </a:r>
            <a:r>
              <a:rPr lang="en-US" sz="800" dirty="0" err="1">
                <a:latin typeface="Times New Roman" panose="02020603050405020304" pitchFamily="18" charset="0"/>
                <a:cs typeface="Times New Roman" panose="02020603050405020304" pitchFamily="18" charset="0"/>
                <a:hlinkClick r:id="rId12"/>
              </a:rPr>
              <a:t>https</a:t>
            </a:r>
            <a:r>
              <a:rPr lang="en-US" sz="800" dirty="0">
                <a:latin typeface="Times New Roman" panose="02020603050405020304" pitchFamily="18" charset="0"/>
                <a:cs typeface="Times New Roman" panose="02020603050405020304" pitchFamily="18" charset="0"/>
                <a:hlinkClick r:id="rId12"/>
              </a:rPr>
              <a:t>://doi.org/10.1002/jtr.2683</a:t>
            </a:r>
            <a:r>
              <a:rPr lang="en-US" sz="800" dirty="0">
                <a:latin typeface="Times New Roman" panose="02020603050405020304" pitchFamily="18" charset="0"/>
                <a:cs typeface="Times New Roman" panose="02020603050405020304" pitchFamily="18" charset="0"/>
              </a:rPr>
              <a:t>.</a:t>
            </a:r>
            <a:endParaRPr lang="en-GB" sz="800" dirty="0">
              <a:latin typeface="Times New Roman" panose="02020603050405020304" pitchFamily="18" charset="0"/>
              <a:cs typeface="Times New Roman" panose="02020603050405020304" pitchFamily="18" charset="0"/>
            </a:endParaRPr>
          </a:p>
          <a:p>
            <a:pPr marL="228600" indent="-228600">
              <a:buFont typeface="+mj-lt"/>
              <a:buAutoNum type="arabicPeriod"/>
            </a:pPr>
            <a:r>
              <a:rPr lang="en-US" sz="800" dirty="0" err="1">
                <a:latin typeface="Times New Roman" panose="02020603050405020304" pitchFamily="18" charset="0"/>
                <a:cs typeface="Times New Roman" panose="02020603050405020304" pitchFamily="18" charset="0"/>
              </a:rPr>
              <a:t>Portmeirion</a:t>
            </a:r>
            <a:r>
              <a:rPr lang="en-US" sz="800" dirty="0">
                <a:latin typeface="Times New Roman" panose="02020603050405020304" pitchFamily="18" charset="0"/>
                <a:cs typeface="Times New Roman" panose="02020603050405020304" pitchFamily="18" charset="0"/>
              </a:rPr>
              <a:t> (2025). </a:t>
            </a:r>
            <a:r>
              <a:rPr lang="en-US" sz="800" i="1" dirty="0" err="1">
                <a:latin typeface="Times New Roman" panose="02020603050405020304" pitchFamily="18" charset="0"/>
                <a:cs typeface="Times New Roman" panose="02020603050405020304" pitchFamily="18" charset="0"/>
              </a:rPr>
              <a:t>Portmeirion</a:t>
            </a:r>
            <a:r>
              <a:rPr lang="en-US" sz="800" i="1" dirty="0">
                <a:latin typeface="Times New Roman" panose="02020603050405020304" pitchFamily="18" charset="0"/>
                <a:cs typeface="Times New Roman" panose="02020603050405020304" pitchFamily="18" charset="0"/>
              </a:rPr>
              <a:t> Village | Holiday Resort North Wales</a:t>
            </a:r>
            <a:r>
              <a:rPr lang="en-US" sz="800" dirty="0">
                <a:latin typeface="Times New Roman" panose="02020603050405020304" pitchFamily="18" charset="0"/>
                <a:cs typeface="Times New Roman" panose="02020603050405020304" pitchFamily="18" charset="0"/>
              </a:rPr>
              <a:t>. [online] </a:t>
            </a:r>
            <a:r>
              <a:rPr lang="en-US" sz="800" dirty="0" err="1">
                <a:latin typeface="Times New Roman" panose="02020603050405020304" pitchFamily="18" charset="0"/>
                <a:cs typeface="Times New Roman" panose="02020603050405020304" pitchFamily="18" charset="0"/>
              </a:rPr>
              <a:t>portmeirion.wales</a:t>
            </a:r>
            <a:r>
              <a:rPr lang="en-US" sz="800" dirty="0">
                <a:latin typeface="Times New Roman" panose="02020603050405020304" pitchFamily="18" charset="0"/>
                <a:cs typeface="Times New Roman" panose="02020603050405020304" pitchFamily="18" charset="0"/>
              </a:rPr>
              <a:t>. Available at: </a:t>
            </a:r>
            <a:r>
              <a:rPr lang="en-US" sz="800" dirty="0">
                <a:latin typeface="Times New Roman" panose="02020603050405020304" pitchFamily="18" charset="0"/>
                <a:cs typeface="Times New Roman" panose="02020603050405020304" pitchFamily="18" charset="0"/>
                <a:hlinkClick r:id="rId13"/>
              </a:rPr>
              <a:t>https://portmeirion.wales/</a:t>
            </a:r>
            <a:r>
              <a:rPr lang="en-US" sz="800" dirty="0">
                <a:latin typeface="Times New Roman" panose="02020603050405020304" pitchFamily="18" charset="0"/>
                <a:cs typeface="Times New Roman" panose="02020603050405020304" pitchFamily="18" charset="0"/>
              </a:rPr>
              <a:t>.</a:t>
            </a:r>
            <a:endParaRPr lang="en-GB" sz="800" dirty="0">
              <a:latin typeface="Times New Roman" panose="02020603050405020304" pitchFamily="18" charset="0"/>
              <a:cs typeface="Times New Roman" panose="02020603050405020304" pitchFamily="18" charset="0"/>
            </a:endParaRPr>
          </a:p>
          <a:p>
            <a:pPr marL="228600" indent="-228600">
              <a:buFont typeface="+mj-lt"/>
              <a:buAutoNum type="arabicPeriod"/>
            </a:pPr>
            <a:r>
              <a:rPr lang="en-US" sz="800" dirty="0" err="1">
                <a:latin typeface="Times New Roman" panose="02020603050405020304" pitchFamily="18" charset="0"/>
                <a:cs typeface="Times New Roman" panose="02020603050405020304" pitchFamily="18" charset="0"/>
              </a:rPr>
              <a:t>Portmeirion</a:t>
            </a:r>
            <a:r>
              <a:rPr lang="en-US" sz="800" dirty="0">
                <a:latin typeface="Times New Roman" panose="02020603050405020304" pitchFamily="18" charset="0"/>
                <a:cs typeface="Times New Roman" panose="02020603050405020304" pitchFamily="18" charset="0"/>
              </a:rPr>
              <a:t> co (2025). </a:t>
            </a:r>
            <a:r>
              <a:rPr lang="en-US" sz="800" i="1" dirty="0">
                <a:latin typeface="Times New Roman" panose="02020603050405020304" pitchFamily="18" charset="0"/>
                <a:cs typeface="Times New Roman" panose="02020603050405020304" pitchFamily="18" charset="0"/>
              </a:rPr>
              <a:t>The Village | Things to Do | </a:t>
            </a:r>
            <a:r>
              <a:rPr lang="en-US" sz="800" i="1" dirty="0" err="1">
                <a:latin typeface="Times New Roman" panose="02020603050405020304" pitchFamily="18" charset="0"/>
                <a:cs typeface="Times New Roman" panose="02020603050405020304" pitchFamily="18" charset="0"/>
              </a:rPr>
              <a:t>Portmeirion</a:t>
            </a:r>
            <a:r>
              <a:rPr lang="en-US" sz="800" i="1" dirty="0">
                <a:latin typeface="Times New Roman" panose="02020603050405020304" pitchFamily="18" charset="0"/>
                <a:cs typeface="Times New Roman" panose="02020603050405020304" pitchFamily="18" charset="0"/>
              </a:rPr>
              <a:t> North Wales</a:t>
            </a:r>
            <a:r>
              <a:rPr lang="en-US" sz="800" dirty="0">
                <a:latin typeface="Times New Roman" panose="02020603050405020304" pitchFamily="18" charset="0"/>
                <a:cs typeface="Times New Roman" panose="02020603050405020304" pitchFamily="18" charset="0"/>
              </a:rPr>
              <a:t>. [online] </a:t>
            </a:r>
            <a:r>
              <a:rPr lang="en-US" sz="800" dirty="0" err="1">
                <a:latin typeface="Times New Roman" panose="02020603050405020304" pitchFamily="18" charset="0"/>
                <a:cs typeface="Times New Roman" panose="02020603050405020304" pitchFamily="18" charset="0"/>
              </a:rPr>
              <a:t>portmeirion.wales</a:t>
            </a:r>
            <a:r>
              <a:rPr lang="en-US" sz="800" dirty="0">
                <a:latin typeface="Times New Roman" panose="02020603050405020304" pitchFamily="18" charset="0"/>
                <a:cs typeface="Times New Roman" panose="02020603050405020304" pitchFamily="18" charset="0"/>
              </a:rPr>
              <a:t>. Available at: </a:t>
            </a:r>
            <a:r>
              <a:rPr lang="en-US" sz="800" dirty="0">
                <a:latin typeface="Times New Roman" panose="02020603050405020304" pitchFamily="18" charset="0"/>
                <a:cs typeface="Times New Roman" panose="02020603050405020304" pitchFamily="18" charset="0"/>
                <a:hlinkClick r:id="rId14"/>
              </a:rPr>
              <a:t>https://portmeirion.wales/visit/explore/the-village</a:t>
            </a:r>
            <a:r>
              <a:rPr lang="en-US" sz="800" dirty="0">
                <a:latin typeface="Times New Roman" panose="02020603050405020304" pitchFamily="18" charset="0"/>
                <a:cs typeface="Times New Roman" panose="02020603050405020304" pitchFamily="18" charset="0"/>
              </a:rPr>
              <a:t>.</a:t>
            </a:r>
            <a:endParaRPr lang="en-GB" sz="800" dirty="0">
              <a:latin typeface="Times New Roman" panose="02020603050405020304" pitchFamily="18" charset="0"/>
              <a:cs typeface="Times New Roman" panose="02020603050405020304" pitchFamily="18" charset="0"/>
            </a:endParaRPr>
          </a:p>
          <a:p>
            <a:pPr marL="228600" indent="-228600">
              <a:buFont typeface="+mj-lt"/>
              <a:buAutoNum type="arabicPeriod"/>
            </a:pPr>
            <a:r>
              <a:rPr lang="en-US" sz="800" dirty="0" err="1">
                <a:latin typeface="Times New Roman" panose="02020603050405020304" pitchFamily="18" charset="0"/>
                <a:cs typeface="Times New Roman" panose="02020603050405020304" pitchFamily="18" charset="0"/>
              </a:rPr>
              <a:t>Portmeirion</a:t>
            </a:r>
            <a:r>
              <a:rPr lang="en-US" sz="800" dirty="0">
                <a:latin typeface="Times New Roman" panose="02020603050405020304" pitchFamily="18" charset="0"/>
                <a:cs typeface="Times New Roman" panose="02020603050405020304" pitchFamily="18" charset="0"/>
              </a:rPr>
              <a:t> Group Plc (2025). </a:t>
            </a:r>
            <a:r>
              <a:rPr lang="en-US" sz="800" i="1" dirty="0">
                <a:latin typeface="Times New Roman" panose="02020603050405020304" pitchFamily="18" charset="0"/>
                <a:cs typeface="Times New Roman" panose="02020603050405020304" pitchFamily="18" charset="0"/>
              </a:rPr>
              <a:t>Crafting a better future</a:t>
            </a:r>
            <a:r>
              <a:rPr lang="en-US" sz="800" dirty="0">
                <a:latin typeface="Times New Roman" panose="02020603050405020304" pitchFamily="18" charset="0"/>
                <a:cs typeface="Times New Roman" panose="02020603050405020304" pitchFamily="18" charset="0"/>
              </a:rPr>
              <a:t>. [online] </a:t>
            </a:r>
            <a:r>
              <a:rPr lang="en-US" sz="800" dirty="0" err="1">
                <a:latin typeface="Times New Roman" panose="02020603050405020304" pitchFamily="18" charset="0"/>
                <a:cs typeface="Times New Roman" panose="02020603050405020304" pitchFamily="18" charset="0"/>
              </a:rPr>
              <a:t>Portmeirion</a:t>
            </a:r>
            <a:r>
              <a:rPr lang="en-US" sz="800" dirty="0">
                <a:latin typeface="Times New Roman" panose="02020603050405020304" pitchFamily="18" charset="0"/>
                <a:cs typeface="Times New Roman" panose="02020603050405020304" pitchFamily="18" charset="0"/>
              </a:rPr>
              <a:t> Group PLC. Available at: </a:t>
            </a:r>
            <a:r>
              <a:rPr lang="en-US" sz="800" dirty="0">
                <a:latin typeface="Times New Roman" panose="02020603050405020304" pitchFamily="18" charset="0"/>
                <a:cs typeface="Times New Roman" panose="02020603050405020304" pitchFamily="18" charset="0"/>
                <a:hlinkClick r:id="rId15"/>
              </a:rPr>
              <a:t>https://www.portmeiriongroup.com/sustainability</a:t>
            </a:r>
            <a:r>
              <a:rPr lang="en-US" sz="800" dirty="0">
                <a:latin typeface="Times New Roman" panose="02020603050405020304" pitchFamily="18" charset="0"/>
                <a:cs typeface="Times New Roman" panose="02020603050405020304" pitchFamily="18" charset="0"/>
              </a:rPr>
              <a:t>.</a:t>
            </a:r>
            <a:endParaRPr lang="en-GB" sz="800" dirty="0">
              <a:latin typeface="Times New Roman" panose="02020603050405020304" pitchFamily="18" charset="0"/>
              <a:cs typeface="Times New Roman" panose="02020603050405020304" pitchFamily="18" charset="0"/>
            </a:endParaRPr>
          </a:p>
          <a:p>
            <a:pPr marL="228600" indent="-228600">
              <a:buFont typeface="+mj-lt"/>
              <a:buAutoNum type="arabicPeriod"/>
            </a:pPr>
            <a:r>
              <a:rPr lang="en-GB" sz="800" dirty="0" err="1">
                <a:latin typeface="Times New Roman" panose="02020603050405020304" pitchFamily="18" charset="0"/>
                <a:cs typeface="Times New Roman" panose="02020603050405020304" pitchFamily="18" charset="0"/>
              </a:rPr>
              <a:t>Sakas</a:t>
            </a:r>
            <a:r>
              <a:rPr lang="en-GB" sz="800" dirty="0">
                <a:latin typeface="Times New Roman" panose="02020603050405020304" pitchFamily="18" charset="0"/>
                <a:cs typeface="Times New Roman" panose="02020603050405020304" pitchFamily="18" charset="0"/>
              </a:rPr>
              <a:t>, D.P., </a:t>
            </a:r>
            <a:r>
              <a:rPr lang="en-GB" sz="800" dirty="0" err="1">
                <a:latin typeface="Times New Roman" panose="02020603050405020304" pitchFamily="18" charset="0"/>
                <a:cs typeface="Times New Roman" panose="02020603050405020304" pitchFamily="18" charset="0"/>
              </a:rPr>
              <a:t>Reklitis</a:t>
            </a:r>
            <a:r>
              <a:rPr lang="en-GB" sz="800" dirty="0">
                <a:latin typeface="Times New Roman" panose="02020603050405020304" pitchFamily="18" charset="0"/>
                <a:cs typeface="Times New Roman" panose="02020603050405020304" pitchFamily="18" charset="0"/>
              </a:rPr>
              <a:t>, D.P., Terzi, M.C. and </a:t>
            </a:r>
            <a:r>
              <a:rPr lang="en-GB" sz="800" dirty="0" err="1">
                <a:latin typeface="Times New Roman" panose="02020603050405020304" pitchFamily="18" charset="0"/>
                <a:cs typeface="Times New Roman" panose="02020603050405020304" pitchFamily="18" charset="0"/>
              </a:rPr>
              <a:t>Vassilakis</a:t>
            </a:r>
            <a:r>
              <a:rPr lang="en-GB" sz="800" dirty="0">
                <a:latin typeface="Times New Roman" panose="02020603050405020304" pitchFamily="18" charset="0"/>
                <a:cs typeface="Times New Roman" panose="02020603050405020304" pitchFamily="18" charset="0"/>
              </a:rPr>
              <a:t>, C. (2022). Multichannel Digital Marketing Optimizations through Big Data Analytics in the Tourism and Hospitality Industry. </a:t>
            </a:r>
            <a:r>
              <a:rPr lang="en-GB" sz="800" i="1" dirty="0">
                <a:latin typeface="Times New Roman" panose="02020603050405020304" pitchFamily="18" charset="0"/>
                <a:cs typeface="Times New Roman" panose="02020603050405020304" pitchFamily="18" charset="0"/>
              </a:rPr>
              <a:t>Journal of Theoretical and Applied Electronic Commerce Research</a:t>
            </a:r>
            <a:r>
              <a:rPr lang="en-GB" sz="800" dirty="0">
                <a:latin typeface="Times New Roman" panose="02020603050405020304" pitchFamily="18" charset="0"/>
                <a:cs typeface="Times New Roman" panose="02020603050405020304" pitchFamily="18" charset="0"/>
              </a:rPr>
              <a:t>, [online] 17(4), pp.1383–1408. </a:t>
            </a:r>
            <a:r>
              <a:rPr lang="en-GB" sz="800" dirty="0" err="1">
                <a:latin typeface="Times New Roman" panose="02020603050405020304" pitchFamily="18" charset="0"/>
                <a:cs typeface="Times New Roman" panose="02020603050405020304" pitchFamily="18" charset="0"/>
              </a:rPr>
              <a:t>doi:https</a:t>
            </a:r>
            <a:r>
              <a:rPr lang="en-GB" sz="800" dirty="0">
                <a:latin typeface="Times New Roman" panose="02020603050405020304" pitchFamily="18" charset="0"/>
                <a:cs typeface="Times New Roman" panose="02020603050405020304" pitchFamily="18" charset="0"/>
              </a:rPr>
              <a:t>://doi.org/10.3390/jtaer17040070.</a:t>
            </a:r>
          </a:p>
          <a:p>
            <a:pPr marL="228600" indent="-228600">
              <a:buFont typeface="+mj-lt"/>
              <a:buAutoNum type="arabicPeriod"/>
            </a:pPr>
            <a:r>
              <a:rPr lang="en-US" sz="800" dirty="0" err="1">
                <a:latin typeface="Times New Roman" panose="02020603050405020304" pitchFamily="18" charset="0"/>
                <a:cs typeface="Times New Roman" panose="02020603050405020304" pitchFamily="18" charset="0"/>
              </a:rPr>
              <a:t>Tortora</a:t>
            </a:r>
            <a:r>
              <a:rPr lang="en-US" sz="800" dirty="0">
                <a:latin typeface="Times New Roman" panose="02020603050405020304" pitchFamily="18" charset="0"/>
                <a:cs typeface="Times New Roman" panose="02020603050405020304" pitchFamily="18" charset="0"/>
              </a:rPr>
              <a:t>, M. (2019). Promoting Sustainability and CSR Initiatives to Engage Business and Economic Students at University: A Study on Students’ Perceptions About Extracurricular National Events Hosted at the Local University. </a:t>
            </a:r>
            <a:r>
              <a:rPr lang="en-US" sz="800" i="1" dirty="0">
                <a:latin typeface="Times New Roman" panose="02020603050405020304" pitchFamily="18" charset="0"/>
                <a:cs typeface="Times New Roman" panose="02020603050405020304" pitchFamily="18" charset="0"/>
              </a:rPr>
              <a:t>World sustainability series</a:t>
            </a:r>
            <a:r>
              <a:rPr lang="en-US" sz="800" dirty="0">
                <a:latin typeface="Times New Roman" panose="02020603050405020304" pitchFamily="18" charset="0"/>
                <a:cs typeface="Times New Roman" panose="02020603050405020304" pitchFamily="18" charset="0"/>
              </a:rPr>
              <a:t>, 1(12), pp.477–496. </a:t>
            </a:r>
            <a:r>
              <a:rPr lang="en-US" sz="800" dirty="0" err="1">
                <a:latin typeface="Times New Roman" panose="02020603050405020304" pitchFamily="18" charset="0"/>
                <a:cs typeface="Times New Roman" panose="02020603050405020304" pitchFamily="18" charset="0"/>
              </a:rPr>
              <a:t>doi:</a:t>
            </a:r>
            <a:r>
              <a:rPr lang="en-US" sz="800" dirty="0" err="1">
                <a:latin typeface="Times New Roman" panose="02020603050405020304" pitchFamily="18" charset="0"/>
                <a:cs typeface="Times New Roman" panose="02020603050405020304" pitchFamily="18" charset="0"/>
                <a:hlinkClick r:id="rId16"/>
              </a:rPr>
              <a:t>https</a:t>
            </a:r>
            <a:r>
              <a:rPr lang="en-US" sz="800" dirty="0">
                <a:latin typeface="Times New Roman" panose="02020603050405020304" pitchFamily="18" charset="0"/>
                <a:cs typeface="Times New Roman" panose="02020603050405020304" pitchFamily="18" charset="0"/>
                <a:hlinkClick r:id="rId16"/>
              </a:rPr>
              <a:t>://doi.org/10.1007/978-3-030-15864-4_28</a:t>
            </a:r>
            <a:r>
              <a:rPr lang="en-US" sz="800" dirty="0">
                <a:latin typeface="Times New Roman" panose="02020603050405020304" pitchFamily="18" charset="0"/>
                <a:cs typeface="Times New Roman" panose="02020603050405020304" pitchFamily="18" charset="0"/>
              </a:rPr>
              <a:t>.</a:t>
            </a:r>
            <a:endParaRPr lang="en-GB" sz="800" dirty="0">
              <a:latin typeface="Times New Roman" panose="02020603050405020304" pitchFamily="18" charset="0"/>
              <a:cs typeface="Times New Roman" panose="02020603050405020304" pitchFamily="18" charset="0"/>
            </a:endParaRPr>
          </a:p>
          <a:p>
            <a:pPr marL="228600" indent="-228600">
              <a:buFont typeface="+mj-lt"/>
              <a:buAutoNum type="arabicPeriod"/>
            </a:pPr>
            <a:r>
              <a:rPr lang="en-US" sz="800" dirty="0">
                <a:latin typeface="Times New Roman" panose="02020603050405020304" pitchFamily="18" charset="0"/>
                <a:cs typeface="Times New Roman" panose="02020603050405020304" pitchFamily="18" charset="0"/>
              </a:rPr>
              <a:t>UK Parliament. (2025). </a:t>
            </a:r>
            <a:r>
              <a:rPr lang="en-US" sz="800" i="1" dirty="0">
                <a:latin typeface="Times New Roman" panose="02020603050405020304" pitchFamily="18" charset="0"/>
                <a:cs typeface="Times New Roman" panose="02020603050405020304" pitchFamily="18" charset="0"/>
              </a:rPr>
              <a:t>Page cannot be found</a:t>
            </a:r>
            <a:r>
              <a:rPr lang="en-US" sz="800" dirty="0">
                <a:latin typeface="Times New Roman" panose="02020603050405020304" pitchFamily="18" charset="0"/>
                <a:cs typeface="Times New Roman" panose="02020603050405020304" pitchFamily="18" charset="0"/>
              </a:rPr>
              <a:t>. [online] Available at: </a:t>
            </a:r>
            <a:r>
              <a:rPr lang="en-US" sz="800" dirty="0">
                <a:latin typeface="Times New Roman" panose="02020603050405020304" pitchFamily="18" charset="0"/>
                <a:cs typeface="Times New Roman" panose="02020603050405020304" pitchFamily="18" charset="0"/>
                <a:hlinkClick r:id="rId17"/>
              </a:rPr>
              <a:t>https://publications.parliament.uk/pa/cm5803/cmselect/cmwelaf/220/report.html.</a:t>
            </a:r>
            <a:r>
              <a:rPr lang="en-US" sz="800" dirty="0">
                <a:latin typeface="Times New Roman" panose="02020603050405020304" pitchFamily="18" charset="0"/>
                <a:cs typeface="Times New Roman" panose="02020603050405020304" pitchFamily="18" charset="0"/>
              </a:rPr>
              <a:t> [Accessed 12 May 2025].</a:t>
            </a:r>
            <a:endParaRPr lang="en-GB" sz="800" dirty="0">
              <a:latin typeface="Times New Roman" panose="02020603050405020304" pitchFamily="18" charset="0"/>
              <a:cs typeface="Times New Roman" panose="02020603050405020304" pitchFamily="18" charset="0"/>
            </a:endParaRPr>
          </a:p>
          <a:p>
            <a:pPr marL="228600" indent="-228600">
              <a:buFont typeface="+mj-lt"/>
              <a:buAutoNum type="arabicPeriod"/>
            </a:pPr>
            <a:r>
              <a:rPr lang="en-US" sz="800" dirty="0" err="1">
                <a:latin typeface="Times New Roman" panose="02020603050405020304" pitchFamily="18" charset="0"/>
                <a:cs typeface="Times New Roman" panose="02020603050405020304" pitchFamily="18" charset="0"/>
              </a:rPr>
              <a:t>Urszula</a:t>
            </a:r>
            <a:r>
              <a:rPr lang="en-US" sz="800" dirty="0">
                <a:latin typeface="Times New Roman" panose="02020603050405020304" pitchFamily="18" charset="0"/>
                <a:cs typeface="Times New Roman" panose="02020603050405020304" pitchFamily="18" charset="0"/>
              </a:rPr>
              <a:t> </a:t>
            </a:r>
            <a:r>
              <a:rPr lang="en-US" sz="800" dirty="0" err="1">
                <a:latin typeface="Times New Roman" panose="02020603050405020304" pitchFamily="18" charset="0"/>
                <a:cs typeface="Times New Roman" panose="02020603050405020304" pitchFamily="18" charset="0"/>
              </a:rPr>
              <a:t>Ryciuk</a:t>
            </a:r>
            <a:r>
              <a:rPr lang="en-US" sz="800" dirty="0">
                <a:latin typeface="Times New Roman" panose="02020603050405020304" pitchFamily="18" charset="0"/>
                <a:cs typeface="Times New Roman" panose="02020603050405020304" pitchFamily="18" charset="0"/>
              </a:rPr>
              <a:t> and </a:t>
            </a:r>
            <a:r>
              <a:rPr lang="en-US" sz="800" dirty="0" err="1">
                <a:latin typeface="Times New Roman" panose="02020603050405020304" pitchFamily="18" charset="0"/>
                <a:cs typeface="Times New Roman" panose="02020603050405020304" pitchFamily="18" charset="0"/>
              </a:rPr>
              <a:t>Agnieszka</a:t>
            </a:r>
            <a:r>
              <a:rPr lang="en-US" sz="800" dirty="0">
                <a:latin typeface="Times New Roman" panose="02020603050405020304" pitchFamily="18" charset="0"/>
                <a:cs typeface="Times New Roman" panose="02020603050405020304" pitchFamily="18" charset="0"/>
              </a:rPr>
              <a:t> </a:t>
            </a:r>
            <a:r>
              <a:rPr lang="en-US" sz="800" dirty="0" err="1">
                <a:latin typeface="Times New Roman" panose="02020603050405020304" pitchFamily="18" charset="0"/>
                <a:cs typeface="Times New Roman" panose="02020603050405020304" pitchFamily="18" charset="0"/>
              </a:rPr>
              <a:t>Zabrocka</a:t>
            </a:r>
            <a:r>
              <a:rPr lang="en-US" sz="800" dirty="0">
                <a:latin typeface="Times New Roman" panose="02020603050405020304" pitchFamily="18" charset="0"/>
                <a:cs typeface="Times New Roman" panose="02020603050405020304" pitchFamily="18" charset="0"/>
              </a:rPr>
              <a:t> (2024). Investigating challenges and responses in supply chain management amid unforeseen events. </a:t>
            </a:r>
            <a:r>
              <a:rPr lang="en-US" sz="800" i="1" dirty="0">
                <a:latin typeface="Times New Roman" panose="02020603050405020304" pitchFamily="18" charset="0"/>
                <a:cs typeface="Times New Roman" panose="02020603050405020304" pitchFamily="18" charset="0"/>
              </a:rPr>
              <a:t>Engineering Management in Production and Services</a:t>
            </a:r>
            <a:r>
              <a:rPr lang="en-US" sz="800" dirty="0">
                <a:latin typeface="Times New Roman" panose="02020603050405020304" pitchFamily="18" charset="0"/>
                <a:cs typeface="Times New Roman" panose="02020603050405020304" pitchFamily="18" charset="0"/>
              </a:rPr>
              <a:t>, 16(2), pp.30–50. </a:t>
            </a:r>
            <a:r>
              <a:rPr lang="en-US" sz="800" dirty="0" err="1">
                <a:latin typeface="Times New Roman" panose="02020603050405020304" pitchFamily="18" charset="0"/>
                <a:cs typeface="Times New Roman" panose="02020603050405020304" pitchFamily="18" charset="0"/>
              </a:rPr>
              <a:t>doi:</a:t>
            </a:r>
            <a:r>
              <a:rPr lang="en-US" sz="800" dirty="0" err="1">
                <a:latin typeface="Times New Roman" panose="02020603050405020304" pitchFamily="18" charset="0"/>
                <a:cs typeface="Times New Roman" panose="02020603050405020304" pitchFamily="18" charset="0"/>
                <a:hlinkClick r:id="rId18"/>
              </a:rPr>
              <a:t>https</a:t>
            </a:r>
            <a:r>
              <a:rPr lang="en-US" sz="800" dirty="0">
                <a:latin typeface="Times New Roman" panose="02020603050405020304" pitchFamily="18" charset="0"/>
                <a:cs typeface="Times New Roman" panose="02020603050405020304" pitchFamily="18" charset="0"/>
                <a:hlinkClick r:id="rId18"/>
              </a:rPr>
              <a:t>://doi.org/10.2478/emj-2024-0012</a:t>
            </a:r>
            <a:r>
              <a:rPr lang="en-US" sz="800" dirty="0">
                <a:latin typeface="Times New Roman" panose="02020603050405020304" pitchFamily="18" charset="0"/>
                <a:cs typeface="Times New Roman" panose="02020603050405020304" pitchFamily="18" charset="0"/>
              </a:rPr>
              <a:t>.</a:t>
            </a:r>
            <a:endParaRPr lang="en-GB" sz="800" dirty="0">
              <a:latin typeface="Times New Roman" panose="02020603050405020304" pitchFamily="18" charset="0"/>
              <a:cs typeface="Times New Roman" panose="02020603050405020304" pitchFamily="18" charset="0"/>
            </a:endParaRPr>
          </a:p>
          <a:p>
            <a:endParaRPr lang="en-PK" sz="1100" dirty="0"/>
          </a:p>
        </p:txBody>
      </p:sp>
    </p:spTree>
    <p:extLst>
      <p:ext uri="{BB962C8B-B14F-4D97-AF65-F5344CB8AC3E}">
        <p14:creationId xmlns:p14="http://schemas.microsoft.com/office/powerpoint/2010/main" val="3634628804"/>
      </p:ext>
    </p:extLst>
  </p:cSld>
  <p:clrMapOvr>
    <a:masterClrMapping/>
  </p:clrMapOvr>
</p:sld>
</file>

<file path=ppt/theme/theme1.xml><?xml version="1.0" encoding="utf-8"?>
<a:theme xmlns:a="http://schemas.openxmlformats.org/drawingml/2006/main" name="Glasses Brand Project Proposal Green Variant by Slidesgo">
  <a:themeElements>
    <a:clrScheme name="Simple Light">
      <a:dk1>
        <a:srgbClr val="595959"/>
      </a:dk1>
      <a:lt1>
        <a:srgbClr val="EFEFEF"/>
      </a:lt1>
      <a:dk2>
        <a:srgbClr val="92C500"/>
      </a:dk2>
      <a:lt2>
        <a:srgbClr val="4B6D00"/>
      </a:lt2>
      <a:accent1>
        <a:srgbClr val="FFFFFF"/>
      </a:accent1>
      <a:accent2>
        <a:srgbClr val="FFFFFF"/>
      </a:accent2>
      <a:accent3>
        <a:srgbClr val="FFFFFF"/>
      </a:accent3>
      <a:accent4>
        <a:srgbClr val="FFFFFF"/>
      </a:accent4>
      <a:accent5>
        <a:srgbClr val="FFFFFF"/>
      </a:accent5>
      <a:accent6>
        <a:srgbClr val="FFFFFF"/>
      </a:accent6>
      <a:hlink>
        <a:srgbClr val="59595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84</TotalTime>
  <Words>3640</Words>
  <Application>Microsoft Office PowerPoint</Application>
  <PresentationFormat>On-screen Show (16:9)</PresentationFormat>
  <Paragraphs>239</Paragraphs>
  <Slides>14</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Times New Roman</vt:lpstr>
      <vt:lpstr>Barlow Semi Condensed Medium</vt:lpstr>
      <vt:lpstr>Barlow Semi Condensed</vt:lpstr>
      <vt:lpstr>PT Sans</vt:lpstr>
      <vt:lpstr>Symbol</vt:lpstr>
      <vt:lpstr>Noto Serif Lao</vt:lpstr>
      <vt:lpstr>Nunito Light</vt:lpstr>
      <vt:lpstr>Arial</vt:lpstr>
      <vt:lpstr>Glasses Brand Project Proposal Green Variant by Slidesgo</vt:lpstr>
      <vt:lpstr>“Welcome Home: The Global Gathering at the Edge of the World”</vt:lpstr>
      <vt:lpstr>Event Overview</vt:lpstr>
      <vt:lpstr>1. To increase international awareness and media coverage of Wales as a MICE destination. 2. To generate economic opportunities for local communities, suppliers, and creatives. 3. To foster global partnerships in the tourism, culture, and events sectors. 4. To create a sustainable, scalable event model that could be repeated annually.   </vt:lpstr>
      <vt:lpstr>Market Factors</vt:lpstr>
      <vt:lpstr>Marketing Strategy</vt:lpstr>
      <vt:lpstr>The venue includes conference facilities at Deudraeth Castle and the Portmeirion Hotel</vt:lpstr>
      <vt:lpstr>PowerPoint Presentation</vt:lpstr>
      <vt:lpstr>PowerPoint Presentation</vt:lpstr>
      <vt:lpstr>Sustainability &amp; Local Integration</vt:lpstr>
      <vt:lpstr>Financial Feasibility</vt:lpstr>
      <vt:lpstr>Risk Management </vt:lpstr>
      <vt:lpstr>Risk Matrix</vt:lpstr>
      <vt:lpstr>Feasibility Evaluation (SWOT)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Home: The Global Gathering at the Edge of the World”</dc:title>
  <dc:creator>AYESHA IKRAM</dc:creator>
  <cp:lastModifiedBy>CARLA ALEXANDRA SIMION</cp:lastModifiedBy>
  <cp:revision>5</cp:revision>
  <dcterms:modified xsi:type="dcterms:W3CDTF">2025-05-20T12:21:47Z</dcterms:modified>
</cp:coreProperties>
</file>