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81" r:id="rId5"/>
    <p:sldId id="258" r:id="rId6"/>
    <p:sldId id="275" r:id="rId7"/>
    <p:sldId id="282" r:id="rId8"/>
    <p:sldId id="279" r:id="rId9"/>
    <p:sldId id="259" r:id="rId10"/>
    <p:sldId id="267" r:id="rId11"/>
    <p:sldId id="272" r:id="rId12"/>
    <p:sldId id="280" r:id="rId13"/>
    <p:sldId id="273" r:id="rId14"/>
    <p:sldId id="277" r:id="rId15"/>
    <p:sldId id="261" r:id="rId16"/>
    <p:sldId id="276" r:id="rId17"/>
    <p:sldId id="262" r:id="rId18"/>
    <p:sldId id="278" r:id="rId19"/>
    <p:sldId id="264" r:id="rId20"/>
    <p:sldId id="271" r:id="rId21"/>
    <p:sldId id="26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353A80-0B85-4BD4-B103-B5EACD9E8C2B}" v="1831" dt="2019-12-13T11:08:58.708"/>
    <p1510:client id="{BEFEDA10-C0E7-2006-9610-8AF8CA47F9E4}" v="127" dt="2019-12-13T11:00:31.049"/>
    <p1510:client id="{2F0015F5-CB5D-8062-AB24-15891AAD1049}" v="615" dt="2019-12-14T18:54:37.946"/>
    <p1510:client id="{B4793198-801B-B1A2-4631-E45745E925AF}" v="1205" dt="2019-12-16T02:12:33.320"/>
    <p1510:client id="{F23C9A6B-4007-0336-22C2-750006D49746}" v="887" dt="2019-12-15T18:23:28.355"/>
    <p1510:client id="{3BDEA45D-CFD7-602C-9D4E-618BBDC6A277}" v="71" dt="2019-12-15T18:34:36.364"/>
    <p1510:client id="{CE03C8B5-2549-4AFB-66B0-D977AE1FD3AD}" v="13" dt="2019-12-13T09:00:35.483"/>
    <p1510:client id="{424ECAC8-A23B-4E9D-8307-9892F0EE9161}" v="2330" dt="2019-12-15T17:19:10.705"/>
    <p1510:client id="{6FD4F83B-881E-4EF3-ADEB-FC0E403018C2}" v="21" dt="2019-12-16T08:51:30.893"/>
    <p1510:client id="{86A7E33E-82E1-2566-07EA-A9163C725E1A}" v="11" dt="2019-12-16T01:10:31.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F8178E9-DDE6-41A4-A307-F8BE8E18E199}"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93CC70-B75D-45A7-8C40-2DBD9239918C}">
      <dgm:prSet/>
      <dgm:spPr/>
      <dgm:t>
        <a:bodyPr/>
        <a:lstStyle/>
        <a:p>
          <a:pPr rtl="0"/>
          <a:r>
            <a:rPr lang="en-GB" b="1" dirty="0"/>
            <a:t>Forming:</a:t>
          </a:r>
          <a:r>
            <a:rPr lang="en-GB" dirty="0"/>
            <a:t> </a:t>
          </a:r>
          <a:r>
            <a:rPr lang="en-GB" dirty="0">
              <a:latin typeface="Trebuchet MS" panose="020B0603020202020204"/>
            </a:rPr>
            <a:t>We found</a:t>
          </a:r>
          <a:r>
            <a:rPr lang="en-GB" dirty="0"/>
            <a:t> it easy to form a group as we was familiar with each other from term one</a:t>
          </a:r>
          <a:r>
            <a:rPr lang="en-GB" dirty="0">
              <a:latin typeface="Trebuchet MS" panose="020B0603020202020204"/>
            </a:rPr>
            <a:t>,</a:t>
          </a:r>
          <a:r>
            <a:rPr lang="en-GB" dirty="0"/>
            <a:t> but we was not familiar on what each person was capable of doing and if they can complete the task given. We took this opportunity to get to know each other and discuss what each person was capable of.</a:t>
          </a:r>
          <a:endParaRPr lang="en-US" dirty="0"/>
        </a:p>
      </dgm:t>
    </dgm:pt>
    <dgm:pt modelId="{A269DCAA-876F-4CEA-992F-815BFDF749C6}" type="parTrans" cxnId="{A9A68E90-D5B1-4853-B3C3-7362C64DA066}">
      <dgm:prSet/>
      <dgm:spPr/>
      <dgm:t>
        <a:bodyPr/>
        <a:lstStyle/>
        <a:p>
          <a:endParaRPr lang="en-US"/>
        </a:p>
      </dgm:t>
    </dgm:pt>
    <dgm:pt modelId="{87AF36B2-2F4E-441E-B52D-91306C10B627}" type="sibTrans" cxnId="{A9A68E90-D5B1-4853-B3C3-7362C64DA066}">
      <dgm:prSet/>
      <dgm:spPr/>
      <dgm:t>
        <a:bodyPr/>
        <a:lstStyle/>
        <a:p>
          <a:endParaRPr lang="en-US"/>
        </a:p>
      </dgm:t>
    </dgm:pt>
    <dgm:pt modelId="{7ABE7E18-D878-4DA1-8E9C-0B7753FF49AB}">
      <dgm:prSet/>
      <dgm:spPr/>
      <dgm:t>
        <a:bodyPr/>
        <a:lstStyle/>
        <a:p>
          <a:r>
            <a:rPr lang="en-GB" b="1" dirty="0"/>
            <a:t>Storming:</a:t>
          </a:r>
          <a:r>
            <a:rPr lang="en-GB" dirty="0"/>
            <a:t> </a:t>
          </a:r>
          <a:r>
            <a:rPr lang="en-GB" dirty="0">
              <a:latin typeface="Trebuchet MS" panose="020B0603020202020204"/>
            </a:rPr>
            <a:t>At</a:t>
          </a:r>
          <a:r>
            <a:rPr lang="en-GB" dirty="0"/>
            <a:t> this stage we had few conflicts on who should lead as few people was either not coming into class or even turning up on time so we had to make sure we had strong leader and someone that can keep up with the task. We also discussed ideas from each person in the group.</a:t>
          </a:r>
          <a:endParaRPr lang="en-US" dirty="0"/>
        </a:p>
      </dgm:t>
    </dgm:pt>
    <dgm:pt modelId="{8E046848-B492-4ABA-83CC-E970D06A6A6A}" type="parTrans" cxnId="{79E71197-17AF-4FF7-A363-4D7D894F941A}">
      <dgm:prSet/>
      <dgm:spPr/>
      <dgm:t>
        <a:bodyPr/>
        <a:lstStyle/>
        <a:p>
          <a:endParaRPr lang="en-US"/>
        </a:p>
      </dgm:t>
    </dgm:pt>
    <dgm:pt modelId="{D3C34C0D-28F9-4405-B47D-555F4C3EBBD5}" type="sibTrans" cxnId="{79E71197-17AF-4FF7-A363-4D7D894F941A}">
      <dgm:prSet/>
      <dgm:spPr/>
      <dgm:t>
        <a:bodyPr/>
        <a:lstStyle/>
        <a:p>
          <a:endParaRPr lang="en-US"/>
        </a:p>
      </dgm:t>
    </dgm:pt>
    <dgm:pt modelId="{6E5CBA16-4CFC-404B-83B8-28F967F7C6BA}">
      <dgm:prSet/>
      <dgm:spPr/>
      <dgm:t>
        <a:bodyPr/>
        <a:lstStyle/>
        <a:p>
          <a:r>
            <a:rPr lang="en-GB" b="1" dirty="0"/>
            <a:t>Norming:</a:t>
          </a:r>
          <a:r>
            <a:rPr lang="en-GB" dirty="0"/>
            <a:t> </a:t>
          </a:r>
          <a:r>
            <a:rPr lang="en-GB" dirty="0">
              <a:latin typeface="Trebuchet MS" panose="020B0603020202020204"/>
            </a:rPr>
            <a:t>At</a:t>
          </a:r>
          <a:r>
            <a:rPr lang="en-GB" dirty="0"/>
            <a:t> this stage, each person was clear on what was expected. We all felt comfortable and was able to express our thoughts as we overcome our conflicts. As a group we was able to complete the task.</a:t>
          </a:r>
          <a:endParaRPr lang="en-US" dirty="0"/>
        </a:p>
      </dgm:t>
    </dgm:pt>
    <dgm:pt modelId="{3C6BBC10-753D-495F-BABF-C92E4F9B4A88}" type="parTrans" cxnId="{7936C9C5-E7D6-4103-8672-CC8B331A6CED}">
      <dgm:prSet/>
      <dgm:spPr/>
      <dgm:t>
        <a:bodyPr/>
        <a:lstStyle/>
        <a:p>
          <a:endParaRPr lang="en-US"/>
        </a:p>
      </dgm:t>
    </dgm:pt>
    <dgm:pt modelId="{C96E2564-698D-40B7-B842-D6CE5F85EBC0}" type="sibTrans" cxnId="{7936C9C5-E7D6-4103-8672-CC8B331A6CED}">
      <dgm:prSet/>
      <dgm:spPr/>
      <dgm:t>
        <a:bodyPr/>
        <a:lstStyle/>
        <a:p>
          <a:endParaRPr lang="en-US"/>
        </a:p>
      </dgm:t>
    </dgm:pt>
    <dgm:pt modelId="{4D6751A7-F2AF-4035-B6FF-6FF5E102588C}">
      <dgm:prSet/>
      <dgm:spPr/>
      <dgm:t>
        <a:bodyPr/>
        <a:lstStyle/>
        <a:p>
          <a:r>
            <a:rPr lang="en-GB" b="1" dirty="0"/>
            <a:t>Performing: </a:t>
          </a:r>
          <a:r>
            <a:rPr lang="en-GB" dirty="0">
              <a:latin typeface="Trebuchet MS" panose="020B0603020202020204"/>
            </a:rPr>
            <a:t>By</a:t>
          </a:r>
          <a:r>
            <a:rPr lang="en-GB" dirty="0"/>
            <a:t> this stage, our work was done. We had managed to deal with our conflicts and everyone in the team was clear and we was all able to perform.</a:t>
          </a:r>
          <a:endParaRPr lang="en-US" dirty="0"/>
        </a:p>
      </dgm:t>
    </dgm:pt>
    <dgm:pt modelId="{25CFB34E-A006-4DCA-B53D-033086E0200B}" type="parTrans" cxnId="{C00A8171-2E63-4724-8A39-F537D6D6F7DF}">
      <dgm:prSet/>
      <dgm:spPr/>
      <dgm:t>
        <a:bodyPr/>
        <a:lstStyle/>
        <a:p>
          <a:endParaRPr lang="en-US"/>
        </a:p>
      </dgm:t>
    </dgm:pt>
    <dgm:pt modelId="{DD4D1E18-A1B0-41CC-B501-E40274986D7E}" type="sibTrans" cxnId="{C00A8171-2E63-4724-8A39-F537D6D6F7DF}">
      <dgm:prSet/>
      <dgm:spPr/>
      <dgm:t>
        <a:bodyPr/>
        <a:lstStyle/>
        <a:p>
          <a:endParaRPr lang="en-US"/>
        </a:p>
      </dgm:t>
    </dgm:pt>
    <dgm:pt modelId="{EC69AF67-E63D-44BC-AEDB-9F0E6FA1C89F}" type="pres">
      <dgm:prSet presAssocID="{3F8178E9-DDE6-41A4-A307-F8BE8E18E199}" presName="root" presStyleCnt="0">
        <dgm:presLayoutVars>
          <dgm:dir/>
          <dgm:resizeHandles val="exact"/>
        </dgm:presLayoutVars>
      </dgm:prSet>
      <dgm:spPr/>
    </dgm:pt>
    <dgm:pt modelId="{40F1EE71-55FF-432D-BA34-375B954B02B8}" type="pres">
      <dgm:prSet presAssocID="{3F8178E9-DDE6-41A4-A307-F8BE8E18E199}" presName="container" presStyleCnt="0">
        <dgm:presLayoutVars>
          <dgm:dir/>
          <dgm:resizeHandles val="exact"/>
        </dgm:presLayoutVars>
      </dgm:prSet>
      <dgm:spPr/>
    </dgm:pt>
    <dgm:pt modelId="{790CB23F-4CC0-4433-BD9B-9E44C336C51A}" type="pres">
      <dgm:prSet presAssocID="{7593CC70-B75D-45A7-8C40-2DBD9239918C}" presName="compNode" presStyleCnt="0"/>
      <dgm:spPr/>
    </dgm:pt>
    <dgm:pt modelId="{2EF643CC-F4D6-4F0C-8E45-F671E70C7281}" type="pres">
      <dgm:prSet presAssocID="{7593CC70-B75D-45A7-8C40-2DBD9239918C}" presName="iconBgRect" presStyleLbl="bgShp" presStyleIdx="0" presStyleCnt="4"/>
      <dgm:spPr/>
    </dgm:pt>
    <dgm:pt modelId="{912C2D97-2B7C-445E-8754-54D2DA372619}" type="pres">
      <dgm:prSet presAssocID="{7593CC70-B75D-45A7-8C40-2DBD923991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05C2208D-2639-4C97-84F4-52DDED92D7E0}" type="pres">
      <dgm:prSet presAssocID="{7593CC70-B75D-45A7-8C40-2DBD9239918C}" presName="spaceRect" presStyleCnt="0"/>
      <dgm:spPr/>
    </dgm:pt>
    <dgm:pt modelId="{44562D2F-C304-44F4-8569-16D322DE4623}" type="pres">
      <dgm:prSet presAssocID="{7593CC70-B75D-45A7-8C40-2DBD9239918C}" presName="textRect" presStyleLbl="revTx" presStyleIdx="0" presStyleCnt="4">
        <dgm:presLayoutVars>
          <dgm:chMax val="1"/>
          <dgm:chPref val="1"/>
        </dgm:presLayoutVars>
      </dgm:prSet>
      <dgm:spPr/>
    </dgm:pt>
    <dgm:pt modelId="{A3E4B3B4-B739-4A93-8A8C-C0E64B10CEF1}" type="pres">
      <dgm:prSet presAssocID="{87AF36B2-2F4E-441E-B52D-91306C10B627}" presName="sibTrans" presStyleLbl="sibTrans2D1" presStyleIdx="0" presStyleCnt="0"/>
      <dgm:spPr/>
    </dgm:pt>
    <dgm:pt modelId="{1D69034A-F505-4739-933B-C2FE2999B040}" type="pres">
      <dgm:prSet presAssocID="{7ABE7E18-D878-4DA1-8E9C-0B7753FF49AB}" presName="compNode" presStyleCnt="0"/>
      <dgm:spPr/>
    </dgm:pt>
    <dgm:pt modelId="{F053ECE0-12F5-41B2-A16D-43EB32623E03}" type="pres">
      <dgm:prSet presAssocID="{7ABE7E18-D878-4DA1-8E9C-0B7753FF49AB}" presName="iconBgRect" presStyleLbl="bgShp" presStyleIdx="1" presStyleCnt="4"/>
      <dgm:spPr/>
    </dgm:pt>
    <dgm:pt modelId="{ED6E82BA-C578-4403-8C9B-6832419A58E8}" type="pres">
      <dgm:prSet presAssocID="{7ABE7E18-D878-4DA1-8E9C-0B7753FF49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530E1127-944C-4607-9EDD-6A250DEF3247}" type="pres">
      <dgm:prSet presAssocID="{7ABE7E18-D878-4DA1-8E9C-0B7753FF49AB}" presName="spaceRect" presStyleCnt="0"/>
      <dgm:spPr/>
    </dgm:pt>
    <dgm:pt modelId="{B75DAFB8-C0FB-4396-BEA5-6DD3CB948609}" type="pres">
      <dgm:prSet presAssocID="{7ABE7E18-D878-4DA1-8E9C-0B7753FF49AB}" presName="textRect" presStyleLbl="revTx" presStyleIdx="1" presStyleCnt="4">
        <dgm:presLayoutVars>
          <dgm:chMax val="1"/>
          <dgm:chPref val="1"/>
        </dgm:presLayoutVars>
      </dgm:prSet>
      <dgm:spPr/>
    </dgm:pt>
    <dgm:pt modelId="{2A51F604-51AB-487E-8791-CED108F5F6AA}" type="pres">
      <dgm:prSet presAssocID="{D3C34C0D-28F9-4405-B47D-555F4C3EBBD5}" presName="sibTrans" presStyleLbl="sibTrans2D1" presStyleIdx="0" presStyleCnt="0"/>
      <dgm:spPr/>
    </dgm:pt>
    <dgm:pt modelId="{47CB56CF-9C39-4AEB-9458-E47262623A58}" type="pres">
      <dgm:prSet presAssocID="{6E5CBA16-4CFC-404B-83B8-28F967F7C6BA}" presName="compNode" presStyleCnt="0"/>
      <dgm:spPr/>
    </dgm:pt>
    <dgm:pt modelId="{8BFACBCC-C9EF-48C3-8DEC-6F563CEEAAC8}" type="pres">
      <dgm:prSet presAssocID="{6E5CBA16-4CFC-404B-83B8-28F967F7C6BA}" presName="iconBgRect" presStyleLbl="bgShp" presStyleIdx="2" presStyleCnt="4"/>
      <dgm:spPr/>
    </dgm:pt>
    <dgm:pt modelId="{A628B075-1EED-49CB-B44F-50E1674F3F1F}" type="pres">
      <dgm:prSet presAssocID="{6E5CBA16-4CFC-404B-83B8-28F967F7C6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2EF42D45-B190-400A-87C7-AD917E59F906}" type="pres">
      <dgm:prSet presAssocID="{6E5CBA16-4CFC-404B-83B8-28F967F7C6BA}" presName="spaceRect" presStyleCnt="0"/>
      <dgm:spPr/>
    </dgm:pt>
    <dgm:pt modelId="{E0857CC2-1E34-42D2-8B19-B6CC6676F67A}" type="pres">
      <dgm:prSet presAssocID="{6E5CBA16-4CFC-404B-83B8-28F967F7C6BA}" presName="textRect" presStyleLbl="revTx" presStyleIdx="2" presStyleCnt="4">
        <dgm:presLayoutVars>
          <dgm:chMax val="1"/>
          <dgm:chPref val="1"/>
        </dgm:presLayoutVars>
      </dgm:prSet>
      <dgm:spPr/>
    </dgm:pt>
    <dgm:pt modelId="{514A15EA-AF6E-47C1-9EAA-EDB034B9AA1D}" type="pres">
      <dgm:prSet presAssocID="{C96E2564-698D-40B7-B842-D6CE5F85EBC0}" presName="sibTrans" presStyleLbl="sibTrans2D1" presStyleIdx="0" presStyleCnt="0"/>
      <dgm:spPr/>
    </dgm:pt>
    <dgm:pt modelId="{07FD83FE-27ED-42A7-AF91-CDEEDCC17657}" type="pres">
      <dgm:prSet presAssocID="{4D6751A7-F2AF-4035-B6FF-6FF5E102588C}" presName="compNode" presStyleCnt="0"/>
      <dgm:spPr/>
    </dgm:pt>
    <dgm:pt modelId="{75DF50E9-01E9-4FAB-A447-3EAC6A02CC04}" type="pres">
      <dgm:prSet presAssocID="{4D6751A7-F2AF-4035-B6FF-6FF5E102588C}" presName="iconBgRect" presStyleLbl="bgShp" presStyleIdx="3" presStyleCnt="4"/>
      <dgm:spPr/>
    </dgm:pt>
    <dgm:pt modelId="{BC29646A-5983-469A-85DD-3C3A4FEC7029}" type="pres">
      <dgm:prSet presAssocID="{4D6751A7-F2AF-4035-B6FF-6FF5E10258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CF804B9-EB6A-4A7D-9716-3226521A8F4A}" type="pres">
      <dgm:prSet presAssocID="{4D6751A7-F2AF-4035-B6FF-6FF5E102588C}" presName="spaceRect" presStyleCnt="0"/>
      <dgm:spPr/>
    </dgm:pt>
    <dgm:pt modelId="{4CD9779E-5ACA-455C-9874-A8A57EDD9789}" type="pres">
      <dgm:prSet presAssocID="{4D6751A7-F2AF-4035-B6FF-6FF5E102588C}" presName="textRect" presStyleLbl="revTx" presStyleIdx="3" presStyleCnt="4">
        <dgm:presLayoutVars>
          <dgm:chMax val="1"/>
          <dgm:chPref val="1"/>
        </dgm:presLayoutVars>
      </dgm:prSet>
      <dgm:spPr/>
    </dgm:pt>
  </dgm:ptLst>
  <dgm:cxnLst>
    <dgm:cxn modelId="{4FD39E09-AD4F-4A49-AC5B-EC76C3605A5E}" type="presOf" srcId="{87AF36B2-2F4E-441E-B52D-91306C10B627}" destId="{A3E4B3B4-B739-4A93-8A8C-C0E64B10CEF1}" srcOrd="0" destOrd="0" presId="urn:microsoft.com/office/officeart/2018/2/layout/IconCircleList"/>
    <dgm:cxn modelId="{0A7BBC0A-1086-4751-9A77-D0B8FAE9BEBD}" type="presOf" srcId="{3F8178E9-DDE6-41A4-A307-F8BE8E18E199}" destId="{EC69AF67-E63D-44BC-AEDB-9F0E6FA1C89F}" srcOrd="0" destOrd="0" presId="urn:microsoft.com/office/officeart/2018/2/layout/IconCircleList"/>
    <dgm:cxn modelId="{EEA99624-07FC-4513-B029-21C79B87FFB9}" type="presOf" srcId="{6E5CBA16-4CFC-404B-83B8-28F967F7C6BA}" destId="{E0857CC2-1E34-42D2-8B19-B6CC6676F67A}" srcOrd="0" destOrd="0" presId="urn:microsoft.com/office/officeart/2018/2/layout/IconCircleList"/>
    <dgm:cxn modelId="{ED8DFB4B-BDF1-46A2-8331-1FF088E4EAF8}" type="presOf" srcId="{7593CC70-B75D-45A7-8C40-2DBD9239918C}" destId="{44562D2F-C304-44F4-8569-16D322DE4623}" srcOrd="0" destOrd="0" presId="urn:microsoft.com/office/officeart/2018/2/layout/IconCircleList"/>
    <dgm:cxn modelId="{C00A8171-2E63-4724-8A39-F537D6D6F7DF}" srcId="{3F8178E9-DDE6-41A4-A307-F8BE8E18E199}" destId="{4D6751A7-F2AF-4035-B6FF-6FF5E102588C}" srcOrd="3" destOrd="0" parTransId="{25CFB34E-A006-4DCA-B53D-033086E0200B}" sibTransId="{DD4D1E18-A1B0-41CC-B501-E40274986D7E}"/>
    <dgm:cxn modelId="{F090D475-B897-4387-B312-E7EEF0FB8F4B}" type="presOf" srcId="{C96E2564-698D-40B7-B842-D6CE5F85EBC0}" destId="{514A15EA-AF6E-47C1-9EAA-EDB034B9AA1D}" srcOrd="0" destOrd="0" presId="urn:microsoft.com/office/officeart/2018/2/layout/IconCircleList"/>
    <dgm:cxn modelId="{64566B80-421C-4624-A7A0-7EF6D9DCF0BD}" type="presOf" srcId="{D3C34C0D-28F9-4405-B47D-555F4C3EBBD5}" destId="{2A51F604-51AB-487E-8791-CED108F5F6AA}" srcOrd="0" destOrd="0" presId="urn:microsoft.com/office/officeart/2018/2/layout/IconCircleList"/>
    <dgm:cxn modelId="{A9A68E90-D5B1-4853-B3C3-7362C64DA066}" srcId="{3F8178E9-DDE6-41A4-A307-F8BE8E18E199}" destId="{7593CC70-B75D-45A7-8C40-2DBD9239918C}" srcOrd="0" destOrd="0" parTransId="{A269DCAA-876F-4CEA-992F-815BFDF749C6}" sibTransId="{87AF36B2-2F4E-441E-B52D-91306C10B627}"/>
    <dgm:cxn modelId="{79E71197-17AF-4FF7-A363-4D7D894F941A}" srcId="{3F8178E9-DDE6-41A4-A307-F8BE8E18E199}" destId="{7ABE7E18-D878-4DA1-8E9C-0B7753FF49AB}" srcOrd="1" destOrd="0" parTransId="{8E046848-B492-4ABA-83CC-E970D06A6A6A}" sibTransId="{D3C34C0D-28F9-4405-B47D-555F4C3EBBD5}"/>
    <dgm:cxn modelId="{C6DD6FB9-F8E4-4595-882A-B798E72A2466}" type="presOf" srcId="{4D6751A7-F2AF-4035-B6FF-6FF5E102588C}" destId="{4CD9779E-5ACA-455C-9874-A8A57EDD9789}" srcOrd="0" destOrd="0" presId="urn:microsoft.com/office/officeart/2018/2/layout/IconCircleList"/>
    <dgm:cxn modelId="{7936C9C5-E7D6-4103-8672-CC8B331A6CED}" srcId="{3F8178E9-DDE6-41A4-A307-F8BE8E18E199}" destId="{6E5CBA16-4CFC-404B-83B8-28F967F7C6BA}" srcOrd="2" destOrd="0" parTransId="{3C6BBC10-753D-495F-BABF-C92E4F9B4A88}" sibTransId="{C96E2564-698D-40B7-B842-D6CE5F85EBC0}"/>
    <dgm:cxn modelId="{64D125DB-93C2-44E0-91B6-B995B27DA07F}" type="presOf" srcId="{7ABE7E18-D878-4DA1-8E9C-0B7753FF49AB}" destId="{B75DAFB8-C0FB-4396-BEA5-6DD3CB948609}" srcOrd="0" destOrd="0" presId="urn:microsoft.com/office/officeart/2018/2/layout/IconCircleList"/>
    <dgm:cxn modelId="{C9A563A5-8F1A-42DE-B55A-2A59F4C09C9A}" type="presParOf" srcId="{EC69AF67-E63D-44BC-AEDB-9F0E6FA1C89F}" destId="{40F1EE71-55FF-432D-BA34-375B954B02B8}" srcOrd="0" destOrd="0" presId="urn:microsoft.com/office/officeart/2018/2/layout/IconCircleList"/>
    <dgm:cxn modelId="{C837D691-C6F9-49A9-9BFA-DB8967468127}" type="presParOf" srcId="{40F1EE71-55FF-432D-BA34-375B954B02B8}" destId="{790CB23F-4CC0-4433-BD9B-9E44C336C51A}" srcOrd="0" destOrd="0" presId="urn:microsoft.com/office/officeart/2018/2/layout/IconCircleList"/>
    <dgm:cxn modelId="{F331C668-1657-47E2-98E2-0AE438D3650B}" type="presParOf" srcId="{790CB23F-4CC0-4433-BD9B-9E44C336C51A}" destId="{2EF643CC-F4D6-4F0C-8E45-F671E70C7281}" srcOrd="0" destOrd="0" presId="urn:microsoft.com/office/officeart/2018/2/layout/IconCircleList"/>
    <dgm:cxn modelId="{8691CBAD-7FEC-408B-BCE4-2B654E5E3C3D}" type="presParOf" srcId="{790CB23F-4CC0-4433-BD9B-9E44C336C51A}" destId="{912C2D97-2B7C-445E-8754-54D2DA372619}" srcOrd="1" destOrd="0" presId="urn:microsoft.com/office/officeart/2018/2/layout/IconCircleList"/>
    <dgm:cxn modelId="{D1B7E45D-7015-4EFE-B9D2-A433DAD1DE69}" type="presParOf" srcId="{790CB23F-4CC0-4433-BD9B-9E44C336C51A}" destId="{05C2208D-2639-4C97-84F4-52DDED92D7E0}" srcOrd="2" destOrd="0" presId="urn:microsoft.com/office/officeart/2018/2/layout/IconCircleList"/>
    <dgm:cxn modelId="{2E1A8C14-7FDF-416C-A814-316322A4E256}" type="presParOf" srcId="{790CB23F-4CC0-4433-BD9B-9E44C336C51A}" destId="{44562D2F-C304-44F4-8569-16D322DE4623}" srcOrd="3" destOrd="0" presId="urn:microsoft.com/office/officeart/2018/2/layout/IconCircleList"/>
    <dgm:cxn modelId="{B8FE1473-7D42-40A3-B81B-6AA96B1F7D08}" type="presParOf" srcId="{40F1EE71-55FF-432D-BA34-375B954B02B8}" destId="{A3E4B3B4-B739-4A93-8A8C-C0E64B10CEF1}" srcOrd="1" destOrd="0" presId="urn:microsoft.com/office/officeart/2018/2/layout/IconCircleList"/>
    <dgm:cxn modelId="{A17B9439-5F4D-456E-AF75-BFA39A45AB72}" type="presParOf" srcId="{40F1EE71-55FF-432D-BA34-375B954B02B8}" destId="{1D69034A-F505-4739-933B-C2FE2999B040}" srcOrd="2" destOrd="0" presId="urn:microsoft.com/office/officeart/2018/2/layout/IconCircleList"/>
    <dgm:cxn modelId="{54A84104-6B95-48A9-90E9-40A506CDE8BB}" type="presParOf" srcId="{1D69034A-F505-4739-933B-C2FE2999B040}" destId="{F053ECE0-12F5-41B2-A16D-43EB32623E03}" srcOrd="0" destOrd="0" presId="urn:microsoft.com/office/officeart/2018/2/layout/IconCircleList"/>
    <dgm:cxn modelId="{8B7328DF-A714-4FB4-9091-B3C01B2EF5C0}" type="presParOf" srcId="{1D69034A-F505-4739-933B-C2FE2999B040}" destId="{ED6E82BA-C578-4403-8C9B-6832419A58E8}" srcOrd="1" destOrd="0" presId="urn:microsoft.com/office/officeart/2018/2/layout/IconCircleList"/>
    <dgm:cxn modelId="{93CF8403-91D7-42A4-B66A-94B889CA6B4A}" type="presParOf" srcId="{1D69034A-F505-4739-933B-C2FE2999B040}" destId="{530E1127-944C-4607-9EDD-6A250DEF3247}" srcOrd="2" destOrd="0" presId="urn:microsoft.com/office/officeart/2018/2/layout/IconCircleList"/>
    <dgm:cxn modelId="{51C20D69-24FF-4494-AC64-E2BB54AF56C5}" type="presParOf" srcId="{1D69034A-F505-4739-933B-C2FE2999B040}" destId="{B75DAFB8-C0FB-4396-BEA5-6DD3CB948609}" srcOrd="3" destOrd="0" presId="urn:microsoft.com/office/officeart/2018/2/layout/IconCircleList"/>
    <dgm:cxn modelId="{226DEA9A-0126-46A4-8826-D9E6867C2B61}" type="presParOf" srcId="{40F1EE71-55FF-432D-BA34-375B954B02B8}" destId="{2A51F604-51AB-487E-8791-CED108F5F6AA}" srcOrd="3" destOrd="0" presId="urn:microsoft.com/office/officeart/2018/2/layout/IconCircleList"/>
    <dgm:cxn modelId="{1C91B476-3E72-4382-8F72-39ADCC26AA77}" type="presParOf" srcId="{40F1EE71-55FF-432D-BA34-375B954B02B8}" destId="{47CB56CF-9C39-4AEB-9458-E47262623A58}" srcOrd="4" destOrd="0" presId="urn:microsoft.com/office/officeart/2018/2/layout/IconCircleList"/>
    <dgm:cxn modelId="{103616A0-804D-4C35-8340-B2A9FBAFBA9A}" type="presParOf" srcId="{47CB56CF-9C39-4AEB-9458-E47262623A58}" destId="{8BFACBCC-C9EF-48C3-8DEC-6F563CEEAAC8}" srcOrd="0" destOrd="0" presId="urn:microsoft.com/office/officeart/2018/2/layout/IconCircleList"/>
    <dgm:cxn modelId="{12140DE7-8421-4CBE-93D5-939E036D9293}" type="presParOf" srcId="{47CB56CF-9C39-4AEB-9458-E47262623A58}" destId="{A628B075-1EED-49CB-B44F-50E1674F3F1F}" srcOrd="1" destOrd="0" presId="urn:microsoft.com/office/officeart/2018/2/layout/IconCircleList"/>
    <dgm:cxn modelId="{DAB6EFDF-40FF-49AA-83B9-15C7AF9D0AA6}" type="presParOf" srcId="{47CB56CF-9C39-4AEB-9458-E47262623A58}" destId="{2EF42D45-B190-400A-87C7-AD917E59F906}" srcOrd="2" destOrd="0" presId="urn:microsoft.com/office/officeart/2018/2/layout/IconCircleList"/>
    <dgm:cxn modelId="{39074202-7088-476D-804B-5B2D79CCD3D3}" type="presParOf" srcId="{47CB56CF-9C39-4AEB-9458-E47262623A58}" destId="{E0857CC2-1E34-42D2-8B19-B6CC6676F67A}" srcOrd="3" destOrd="0" presId="urn:microsoft.com/office/officeart/2018/2/layout/IconCircleList"/>
    <dgm:cxn modelId="{44C42338-5558-48FB-B35D-CE1F734D9EC7}" type="presParOf" srcId="{40F1EE71-55FF-432D-BA34-375B954B02B8}" destId="{514A15EA-AF6E-47C1-9EAA-EDB034B9AA1D}" srcOrd="5" destOrd="0" presId="urn:microsoft.com/office/officeart/2018/2/layout/IconCircleList"/>
    <dgm:cxn modelId="{D1CB18BB-50B7-4A14-A9AE-A41E153B0958}" type="presParOf" srcId="{40F1EE71-55FF-432D-BA34-375B954B02B8}" destId="{07FD83FE-27ED-42A7-AF91-CDEEDCC17657}" srcOrd="6" destOrd="0" presId="urn:microsoft.com/office/officeart/2018/2/layout/IconCircleList"/>
    <dgm:cxn modelId="{9B9464D7-08ED-4258-88E7-18CFCA08DF75}" type="presParOf" srcId="{07FD83FE-27ED-42A7-AF91-CDEEDCC17657}" destId="{75DF50E9-01E9-4FAB-A447-3EAC6A02CC04}" srcOrd="0" destOrd="0" presId="urn:microsoft.com/office/officeart/2018/2/layout/IconCircleList"/>
    <dgm:cxn modelId="{01D8F166-E11D-41FA-8C4D-209795DCD536}" type="presParOf" srcId="{07FD83FE-27ED-42A7-AF91-CDEEDCC17657}" destId="{BC29646A-5983-469A-85DD-3C3A4FEC7029}" srcOrd="1" destOrd="0" presId="urn:microsoft.com/office/officeart/2018/2/layout/IconCircleList"/>
    <dgm:cxn modelId="{63A6DD1B-2E41-40D4-83C2-2458DD2E3493}" type="presParOf" srcId="{07FD83FE-27ED-42A7-AF91-CDEEDCC17657}" destId="{0CF804B9-EB6A-4A7D-9716-3226521A8F4A}" srcOrd="2" destOrd="0" presId="urn:microsoft.com/office/officeart/2018/2/layout/IconCircleList"/>
    <dgm:cxn modelId="{34D581D5-27BD-44E5-A95D-2759EBBA95FA}" type="presParOf" srcId="{07FD83FE-27ED-42A7-AF91-CDEEDCC17657}" destId="{4CD9779E-5ACA-455C-9874-A8A57EDD978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5276B2-D891-4F1D-BA38-055C74BF79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A1AB7B-F114-4C7F-B97E-FF4349315732}">
      <dgm:prSet/>
      <dgm:spPr/>
      <dgm:t>
        <a:bodyPr/>
        <a:lstStyle/>
        <a:p>
          <a:r>
            <a:rPr lang="en-GB"/>
            <a:t>The key take away from this is effective team working is successful.</a:t>
          </a:r>
          <a:endParaRPr lang="en-US"/>
        </a:p>
      </dgm:t>
    </dgm:pt>
    <dgm:pt modelId="{8376DD28-A1C2-4071-AF2E-C8F7A4F78A5D}" type="parTrans" cxnId="{BB6DBC64-526D-42D3-9F7D-396EF09298DF}">
      <dgm:prSet/>
      <dgm:spPr/>
      <dgm:t>
        <a:bodyPr/>
        <a:lstStyle/>
        <a:p>
          <a:endParaRPr lang="en-US"/>
        </a:p>
      </dgm:t>
    </dgm:pt>
    <dgm:pt modelId="{67A688CA-7954-4B3C-BC85-2A380AB4C41F}" type="sibTrans" cxnId="{BB6DBC64-526D-42D3-9F7D-396EF09298DF}">
      <dgm:prSet/>
      <dgm:spPr/>
      <dgm:t>
        <a:bodyPr/>
        <a:lstStyle/>
        <a:p>
          <a:endParaRPr lang="en-US"/>
        </a:p>
      </dgm:t>
    </dgm:pt>
    <dgm:pt modelId="{2846F3FA-806F-4E87-B7FE-C5E68CC79ED4}">
      <dgm:prSet/>
      <dgm:spPr/>
      <dgm:t>
        <a:bodyPr/>
        <a:lstStyle/>
        <a:p>
          <a:r>
            <a:rPr lang="en-GB"/>
            <a:t>What role do you play in your groups?</a:t>
          </a:r>
          <a:endParaRPr lang="en-US"/>
        </a:p>
      </dgm:t>
    </dgm:pt>
    <dgm:pt modelId="{CA15CD49-C58A-431F-8926-646B19BEBF52}" type="parTrans" cxnId="{65E18AD4-0A6D-4B59-8CDB-17FFE67F6047}">
      <dgm:prSet/>
      <dgm:spPr/>
      <dgm:t>
        <a:bodyPr/>
        <a:lstStyle/>
        <a:p>
          <a:endParaRPr lang="en-US"/>
        </a:p>
      </dgm:t>
    </dgm:pt>
    <dgm:pt modelId="{3AC717FD-C1BE-4170-BE40-ED5273667C31}" type="sibTrans" cxnId="{65E18AD4-0A6D-4B59-8CDB-17FFE67F6047}">
      <dgm:prSet/>
      <dgm:spPr/>
      <dgm:t>
        <a:bodyPr/>
        <a:lstStyle/>
        <a:p>
          <a:endParaRPr lang="en-US"/>
        </a:p>
      </dgm:t>
    </dgm:pt>
    <dgm:pt modelId="{8D2F8513-8B01-4192-B55C-F7C77E926239}">
      <dgm:prSet/>
      <dgm:spPr/>
      <dgm:t>
        <a:bodyPr/>
        <a:lstStyle/>
        <a:p>
          <a:r>
            <a:rPr lang="en-GB"/>
            <a:t>The importance of a team.</a:t>
          </a:r>
          <a:endParaRPr lang="en-US"/>
        </a:p>
      </dgm:t>
    </dgm:pt>
    <dgm:pt modelId="{3CC4139E-7A94-4E78-A1CF-DA18008B69FF}" type="parTrans" cxnId="{8EA04FEB-C86E-41F5-A7DD-F62B4C919C9D}">
      <dgm:prSet/>
      <dgm:spPr/>
      <dgm:t>
        <a:bodyPr/>
        <a:lstStyle/>
        <a:p>
          <a:endParaRPr lang="en-US"/>
        </a:p>
      </dgm:t>
    </dgm:pt>
    <dgm:pt modelId="{21D524F4-9669-4001-A0CF-0020AA3A6FD9}" type="sibTrans" cxnId="{8EA04FEB-C86E-41F5-A7DD-F62B4C919C9D}">
      <dgm:prSet/>
      <dgm:spPr/>
      <dgm:t>
        <a:bodyPr/>
        <a:lstStyle/>
        <a:p>
          <a:endParaRPr lang="en-US"/>
        </a:p>
      </dgm:t>
    </dgm:pt>
    <dgm:pt modelId="{0E4FCEE4-CB9F-47CA-A0DC-BDC01070D745}" type="pres">
      <dgm:prSet presAssocID="{295276B2-D891-4F1D-BA38-055C74BF79D8}" presName="root" presStyleCnt="0">
        <dgm:presLayoutVars>
          <dgm:dir/>
          <dgm:resizeHandles val="exact"/>
        </dgm:presLayoutVars>
      </dgm:prSet>
      <dgm:spPr/>
    </dgm:pt>
    <dgm:pt modelId="{6820FC94-07F3-4D3B-9850-7D139276E191}" type="pres">
      <dgm:prSet presAssocID="{08A1AB7B-F114-4C7F-B97E-FF4349315732}" presName="compNode" presStyleCnt="0"/>
      <dgm:spPr/>
    </dgm:pt>
    <dgm:pt modelId="{4ED88AC5-FD0F-4A60-BC8C-62E1AD6E2846}" type="pres">
      <dgm:prSet presAssocID="{08A1AB7B-F114-4C7F-B97E-FF4349315732}" presName="bgRect" presStyleLbl="bgShp" presStyleIdx="0" presStyleCnt="3"/>
      <dgm:spPr/>
    </dgm:pt>
    <dgm:pt modelId="{46CCE00F-22F1-4E93-BCFA-57E063C35042}" type="pres">
      <dgm:prSet presAssocID="{08A1AB7B-F114-4C7F-B97E-FF43493157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9963742A-6F46-4793-A434-54D32EDFC239}" type="pres">
      <dgm:prSet presAssocID="{08A1AB7B-F114-4C7F-B97E-FF4349315732}" presName="spaceRect" presStyleCnt="0"/>
      <dgm:spPr/>
    </dgm:pt>
    <dgm:pt modelId="{D35A1614-7587-4FD6-A756-1E29448938D8}" type="pres">
      <dgm:prSet presAssocID="{08A1AB7B-F114-4C7F-B97E-FF4349315732}" presName="parTx" presStyleLbl="revTx" presStyleIdx="0" presStyleCnt="3">
        <dgm:presLayoutVars>
          <dgm:chMax val="0"/>
          <dgm:chPref val="0"/>
        </dgm:presLayoutVars>
      </dgm:prSet>
      <dgm:spPr/>
    </dgm:pt>
    <dgm:pt modelId="{178C2E40-7745-40EA-B96A-00CE30214A2F}" type="pres">
      <dgm:prSet presAssocID="{67A688CA-7954-4B3C-BC85-2A380AB4C41F}" presName="sibTrans" presStyleCnt="0"/>
      <dgm:spPr/>
    </dgm:pt>
    <dgm:pt modelId="{754AFA4C-673B-4927-895F-1F6F48539866}" type="pres">
      <dgm:prSet presAssocID="{2846F3FA-806F-4E87-B7FE-C5E68CC79ED4}" presName="compNode" presStyleCnt="0"/>
      <dgm:spPr/>
    </dgm:pt>
    <dgm:pt modelId="{90D2633A-6198-404B-98F3-CF8928043515}" type="pres">
      <dgm:prSet presAssocID="{2846F3FA-806F-4E87-B7FE-C5E68CC79ED4}" presName="bgRect" presStyleLbl="bgShp" presStyleIdx="1" presStyleCnt="3"/>
      <dgm:spPr/>
    </dgm:pt>
    <dgm:pt modelId="{DEDECEC1-3ECF-4F03-9DE2-CC05B872917B}" type="pres">
      <dgm:prSet presAssocID="{2846F3FA-806F-4E87-B7FE-C5E68CC79ED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oker Hat"/>
        </a:ext>
      </dgm:extLst>
    </dgm:pt>
    <dgm:pt modelId="{28D04AF3-6751-460E-8596-B09D8E1A1EA9}" type="pres">
      <dgm:prSet presAssocID="{2846F3FA-806F-4E87-B7FE-C5E68CC79ED4}" presName="spaceRect" presStyleCnt="0"/>
      <dgm:spPr/>
    </dgm:pt>
    <dgm:pt modelId="{36442748-FF2A-4D45-A4B7-DE7AD3B796FA}" type="pres">
      <dgm:prSet presAssocID="{2846F3FA-806F-4E87-B7FE-C5E68CC79ED4}" presName="parTx" presStyleLbl="revTx" presStyleIdx="1" presStyleCnt="3">
        <dgm:presLayoutVars>
          <dgm:chMax val="0"/>
          <dgm:chPref val="0"/>
        </dgm:presLayoutVars>
      </dgm:prSet>
      <dgm:spPr/>
    </dgm:pt>
    <dgm:pt modelId="{1FC9E7F3-B062-485E-A15A-7EDD7AF97BF4}" type="pres">
      <dgm:prSet presAssocID="{3AC717FD-C1BE-4170-BE40-ED5273667C31}" presName="sibTrans" presStyleCnt="0"/>
      <dgm:spPr/>
    </dgm:pt>
    <dgm:pt modelId="{1BC16EF0-0F81-49E7-A69E-05DC7137CA25}" type="pres">
      <dgm:prSet presAssocID="{8D2F8513-8B01-4192-B55C-F7C77E926239}" presName="compNode" presStyleCnt="0"/>
      <dgm:spPr/>
    </dgm:pt>
    <dgm:pt modelId="{128E288F-7AC1-4785-914B-65B14B366C2F}" type="pres">
      <dgm:prSet presAssocID="{8D2F8513-8B01-4192-B55C-F7C77E926239}" presName="bgRect" presStyleLbl="bgShp" presStyleIdx="2" presStyleCnt="3"/>
      <dgm:spPr/>
    </dgm:pt>
    <dgm:pt modelId="{D4089780-65D2-4F07-A1C2-1428C812076B}" type="pres">
      <dgm:prSet presAssocID="{8D2F8513-8B01-4192-B55C-F7C77E9262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ers"/>
        </a:ext>
      </dgm:extLst>
    </dgm:pt>
    <dgm:pt modelId="{4724C9F9-B733-4990-9442-EBFD92960E78}" type="pres">
      <dgm:prSet presAssocID="{8D2F8513-8B01-4192-B55C-F7C77E926239}" presName="spaceRect" presStyleCnt="0"/>
      <dgm:spPr/>
    </dgm:pt>
    <dgm:pt modelId="{DE23C953-A503-4C38-B49F-6811CBD2BBC7}" type="pres">
      <dgm:prSet presAssocID="{8D2F8513-8B01-4192-B55C-F7C77E926239}" presName="parTx" presStyleLbl="revTx" presStyleIdx="2" presStyleCnt="3">
        <dgm:presLayoutVars>
          <dgm:chMax val="0"/>
          <dgm:chPref val="0"/>
        </dgm:presLayoutVars>
      </dgm:prSet>
      <dgm:spPr/>
    </dgm:pt>
  </dgm:ptLst>
  <dgm:cxnLst>
    <dgm:cxn modelId="{C0220625-4400-40A7-B4E8-C4364A912B3F}" type="presOf" srcId="{2846F3FA-806F-4E87-B7FE-C5E68CC79ED4}" destId="{36442748-FF2A-4D45-A4B7-DE7AD3B796FA}" srcOrd="0" destOrd="0" presId="urn:microsoft.com/office/officeart/2018/2/layout/IconVerticalSolidList"/>
    <dgm:cxn modelId="{BB6DBC64-526D-42D3-9F7D-396EF09298DF}" srcId="{295276B2-D891-4F1D-BA38-055C74BF79D8}" destId="{08A1AB7B-F114-4C7F-B97E-FF4349315732}" srcOrd="0" destOrd="0" parTransId="{8376DD28-A1C2-4071-AF2E-C8F7A4F78A5D}" sibTransId="{67A688CA-7954-4B3C-BC85-2A380AB4C41F}"/>
    <dgm:cxn modelId="{18651C73-973F-4099-AF76-6BB96DBFA0C3}" type="presOf" srcId="{8D2F8513-8B01-4192-B55C-F7C77E926239}" destId="{DE23C953-A503-4C38-B49F-6811CBD2BBC7}" srcOrd="0" destOrd="0" presId="urn:microsoft.com/office/officeart/2018/2/layout/IconVerticalSolidList"/>
    <dgm:cxn modelId="{D9AE4A95-BE66-4153-B0F2-0B86F922DD8A}" type="presOf" srcId="{08A1AB7B-F114-4C7F-B97E-FF4349315732}" destId="{D35A1614-7587-4FD6-A756-1E29448938D8}" srcOrd="0" destOrd="0" presId="urn:microsoft.com/office/officeart/2018/2/layout/IconVerticalSolidList"/>
    <dgm:cxn modelId="{65E18AD4-0A6D-4B59-8CDB-17FFE67F6047}" srcId="{295276B2-D891-4F1D-BA38-055C74BF79D8}" destId="{2846F3FA-806F-4E87-B7FE-C5E68CC79ED4}" srcOrd="1" destOrd="0" parTransId="{CA15CD49-C58A-431F-8926-646B19BEBF52}" sibTransId="{3AC717FD-C1BE-4170-BE40-ED5273667C31}"/>
    <dgm:cxn modelId="{D89E42D8-93D9-40E9-8BFB-056818C568CF}" type="presOf" srcId="{295276B2-D891-4F1D-BA38-055C74BF79D8}" destId="{0E4FCEE4-CB9F-47CA-A0DC-BDC01070D745}" srcOrd="0" destOrd="0" presId="urn:microsoft.com/office/officeart/2018/2/layout/IconVerticalSolidList"/>
    <dgm:cxn modelId="{8EA04FEB-C86E-41F5-A7DD-F62B4C919C9D}" srcId="{295276B2-D891-4F1D-BA38-055C74BF79D8}" destId="{8D2F8513-8B01-4192-B55C-F7C77E926239}" srcOrd="2" destOrd="0" parTransId="{3CC4139E-7A94-4E78-A1CF-DA18008B69FF}" sibTransId="{21D524F4-9669-4001-A0CF-0020AA3A6FD9}"/>
    <dgm:cxn modelId="{19EDB647-F9DD-410E-BD6C-B66D6A5C4AA8}" type="presParOf" srcId="{0E4FCEE4-CB9F-47CA-A0DC-BDC01070D745}" destId="{6820FC94-07F3-4D3B-9850-7D139276E191}" srcOrd="0" destOrd="0" presId="urn:microsoft.com/office/officeart/2018/2/layout/IconVerticalSolidList"/>
    <dgm:cxn modelId="{52DB3833-DDF8-4270-893A-43CC18517112}" type="presParOf" srcId="{6820FC94-07F3-4D3B-9850-7D139276E191}" destId="{4ED88AC5-FD0F-4A60-BC8C-62E1AD6E2846}" srcOrd="0" destOrd="0" presId="urn:microsoft.com/office/officeart/2018/2/layout/IconVerticalSolidList"/>
    <dgm:cxn modelId="{917FB075-DC32-4617-9D38-65F63FC872C6}" type="presParOf" srcId="{6820FC94-07F3-4D3B-9850-7D139276E191}" destId="{46CCE00F-22F1-4E93-BCFA-57E063C35042}" srcOrd="1" destOrd="0" presId="urn:microsoft.com/office/officeart/2018/2/layout/IconVerticalSolidList"/>
    <dgm:cxn modelId="{B01EBFB0-C2E4-4355-8CBB-EB18FC719E95}" type="presParOf" srcId="{6820FC94-07F3-4D3B-9850-7D139276E191}" destId="{9963742A-6F46-4793-A434-54D32EDFC239}" srcOrd="2" destOrd="0" presId="urn:microsoft.com/office/officeart/2018/2/layout/IconVerticalSolidList"/>
    <dgm:cxn modelId="{1CB8E181-EB4A-4421-9F5B-C10BD07B56BC}" type="presParOf" srcId="{6820FC94-07F3-4D3B-9850-7D139276E191}" destId="{D35A1614-7587-4FD6-A756-1E29448938D8}" srcOrd="3" destOrd="0" presId="urn:microsoft.com/office/officeart/2018/2/layout/IconVerticalSolidList"/>
    <dgm:cxn modelId="{33C4F4DD-CDA7-42A8-A041-8C8117437BB0}" type="presParOf" srcId="{0E4FCEE4-CB9F-47CA-A0DC-BDC01070D745}" destId="{178C2E40-7745-40EA-B96A-00CE30214A2F}" srcOrd="1" destOrd="0" presId="urn:microsoft.com/office/officeart/2018/2/layout/IconVerticalSolidList"/>
    <dgm:cxn modelId="{4D61A35C-3BB9-43CE-BEC8-381891903DA6}" type="presParOf" srcId="{0E4FCEE4-CB9F-47CA-A0DC-BDC01070D745}" destId="{754AFA4C-673B-4927-895F-1F6F48539866}" srcOrd="2" destOrd="0" presId="urn:microsoft.com/office/officeart/2018/2/layout/IconVerticalSolidList"/>
    <dgm:cxn modelId="{34692231-D420-438E-99D8-65B65292F246}" type="presParOf" srcId="{754AFA4C-673B-4927-895F-1F6F48539866}" destId="{90D2633A-6198-404B-98F3-CF8928043515}" srcOrd="0" destOrd="0" presId="urn:microsoft.com/office/officeart/2018/2/layout/IconVerticalSolidList"/>
    <dgm:cxn modelId="{71BDFB2D-AC04-4F0D-B21E-918CD27E4096}" type="presParOf" srcId="{754AFA4C-673B-4927-895F-1F6F48539866}" destId="{DEDECEC1-3ECF-4F03-9DE2-CC05B872917B}" srcOrd="1" destOrd="0" presId="urn:microsoft.com/office/officeart/2018/2/layout/IconVerticalSolidList"/>
    <dgm:cxn modelId="{4A2F72F5-6ABC-45E6-B2BC-67B2CA290666}" type="presParOf" srcId="{754AFA4C-673B-4927-895F-1F6F48539866}" destId="{28D04AF3-6751-460E-8596-B09D8E1A1EA9}" srcOrd="2" destOrd="0" presId="urn:microsoft.com/office/officeart/2018/2/layout/IconVerticalSolidList"/>
    <dgm:cxn modelId="{55913006-4ADE-4E3F-BA14-FF91F0CC45F9}" type="presParOf" srcId="{754AFA4C-673B-4927-895F-1F6F48539866}" destId="{36442748-FF2A-4D45-A4B7-DE7AD3B796FA}" srcOrd="3" destOrd="0" presId="urn:microsoft.com/office/officeart/2018/2/layout/IconVerticalSolidList"/>
    <dgm:cxn modelId="{614C2BC1-6B35-45EF-8246-0FA775072375}" type="presParOf" srcId="{0E4FCEE4-CB9F-47CA-A0DC-BDC01070D745}" destId="{1FC9E7F3-B062-485E-A15A-7EDD7AF97BF4}" srcOrd="3" destOrd="0" presId="urn:microsoft.com/office/officeart/2018/2/layout/IconVerticalSolidList"/>
    <dgm:cxn modelId="{D4A38906-05D8-47ED-8166-0B42D43C9CEF}" type="presParOf" srcId="{0E4FCEE4-CB9F-47CA-A0DC-BDC01070D745}" destId="{1BC16EF0-0F81-49E7-A69E-05DC7137CA25}" srcOrd="4" destOrd="0" presId="urn:microsoft.com/office/officeart/2018/2/layout/IconVerticalSolidList"/>
    <dgm:cxn modelId="{4DC8EBCE-8226-4EAB-8E04-C748B98175DD}" type="presParOf" srcId="{1BC16EF0-0F81-49E7-A69E-05DC7137CA25}" destId="{128E288F-7AC1-4785-914B-65B14B366C2F}" srcOrd="0" destOrd="0" presId="urn:microsoft.com/office/officeart/2018/2/layout/IconVerticalSolidList"/>
    <dgm:cxn modelId="{3674E55E-9886-469C-A24B-CAB2046BBD5B}" type="presParOf" srcId="{1BC16EF0-0F81-49E7-A69E-05DC7137CA25}" destId="{D4089780-65D2-4F07-A1C2-1428C812076B}" srcOrd="1" destOrd="0" presId="urn:microsoft.com/office/officeart/2018/2/layout/IconVerticalSolidList"/>
    <dgm:cxn modelId="{BA2CF50E-453F-45B4-9831-0CC27A4C65D2}" type="presParOf" srcId="{1BC16EF0-0F81-49E7-A69E-05DC7137CA25}" destId="{4724C9F9-B733-4990-9442-EBFD92960E78}" srcOrd="2" destOrd="0" presId="urn:microsoft.com/office/officeart/2018/2/layout/IconVerticalSolidList"/>
    <dgm:cxn modelId="{30750888-4EF9-410E-BE0A-DC5961123233}" type="presParOf" srcId="{1BC16EF0-0F81-49E7-A69E-05DC7137CA25}" destId="{DE23C953-A503-4C38-B49F-6811CBD2BB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643CC-F4D6-4F0C-8E45-F671E70C7281}">
      <dsp:nvSpPr>
        <dsp:cNvPr id="0" name=""/>
        <dsp:cNvSpPr/>
      </dsp:nvSpPr>
      <dsp:spPr>
        <a:xfrm>
          <a:off x="61861" y="1038888"/>
          <a:ext cx="1497637" cy="14976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C2D97-2B7C-445E-8754-54D2DA372619}">
      <dsp:nvSpPr>
        <dsp:cNvPr id="0" name=""/>
        <dsp:cNvSpPr/>
      </dsp:nvSpPr>
      <dsp:spPr>
        <a:xfrm>
          <a:off x="376365" y="1353392"/>
          <a:ext cx="868629" cy="868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562D2F-C304-44F4-8569-16D322DE4623}">
      <dsp:nvSpPr>
        <dsp:cNvPr id="0" name=""/>
        <dsp:cNvSpPr/>
      </dsp:nvSpPr>
      <dsp:spPr>
        <a:xfrm>
          <a:off x="1880421" y="1038888"/>
          <a:ext cx="3530146" cy="1497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rtl="0">
            <a:lnSpc>
              <a:spcPct val="90000"/>
            </a:lnSpc>
            <a:spcBef>
              <a:spcPct val="0"/>
            </a:spcBef>
            <a:spcAft>
              <a:spcPct val="35000"/>
            </a:spcAft>
            <a:buNone/>
          </a:pPr>
          <a:r>
            <a:rPr lang="en-GB" sz="1400" b="1" kern="1200" dirty="0"/>
            <a:t>Forming:</a:t>
          </a:r>
          <a:r>
            <a:rPr lang="en-GB" sz="1400" kern="1200" dirty="0"/>
            <a:t> </a:t>
          </a:r>
          <a:r>
            <a:rPr lang="en-GB" sz="1400" kern="1200" dirty="0">
              <a:latin typeface="Trebuchet MS" panose="020B0603020202020204"/>
            </a:rPr>
            <a:t>We found</a:t>
          </a:r>
          <a:r>
            <a:rPr lang="en-GB" sz="1400" kern="1200" dirty="0"/>
            <a:t> it easy to form a group as we was familiar with each other from term one</a:t>
          </a:r>
          <a:r>
            <a:rPr lang="en-GB" sz="1400" kern="1200" dirty="0">
              <a:latin typeface="Trebuchet MS" panose="020B0603020202020204"/>
            </a:rPr>
            <a:t>,</a:t>
          </a:r>
          <a:r>
            <a:rPr lang="en-GB" sz="1400" kern="1200" dirty="0"/>
            <a:t> but we was not familiar on what each person was capable of doing and if they can complete the task given. We took this opportunity to get to know each other and discuss what each person was capable of.</a:t>
          </a:r>
          <a:endParaRPr lang="en-US" sz="1400" kern="1200" dirty="0"/>
        </a:p>
      </dsp:txBody>
      <dsp:txXfrm>
        <a:off x="1880421" y="1038888"/>
        <a:ext cx="3530146" cy="1497637"/>
      </dsp:txXfrm>
    </dsp:sp>
    <dsp:sp modelId="{F053ECE0-12F5-41B2-A16D-43EB32623E03}">
      <dsp:nvSpPr>
        <dsp:cNvPr id="0" name=""/>
        <dsp:cNvSpPr/>
      </dsp:nvSpPr>
      <dsp:spPr>
        <a:xfrm>
          <a:off x="6025669" y="1038888"/>
          <a:ext cx="1497637" cy="14976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E82BA-C578-4403-8C9B-6832419A58E8}">
      <dsp:nvSpPr>
        <dsp:cNvPr id="0" name=""/>
        <dsp:cNvSpPr/>
      </dsp:nvSpPr>
      <dsp:spPr>
        <a:xfrm>
          <a:off x="6340173" y="1353392"/>
          <a:ext cx="868629" cy="868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5DAFB8-C0FB-4396-BEA5-6DD3CB948609}">
      <dsp:nvSpPr>
        <dsp:cNvPr id="0" name=""/>
        <dsp:cNvSpPr/>
      </dsp:nvSpPr>
      <dsp:spPr>
        <a:xfrm>
          <a:off x="7844229" y="1038888"/>
          <a:ext cx="3530146" cy="1497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Storming:</a:t>
          </a:r>
          <a:r>
            <a:rPr lang="en-GB" sz="1400" kern="1200" dirty="0"/>
            <a:t> </a:t>
          </a:r>
          <a:r>
            <a:rPr lang="en-GB" sz="1400" kern="1200" dirty="0">
              <a:latin typeface="Trebuchet MS" panose="020B0603020202020204"/>
            </a:rPr>
            <a:t>At</a:t>
          </a:r>
          <a:r>
            <a:rPr lang="en-GB" sz="1400" kern="1200" dirty="0"/>
            <a:t> this stage we had few conflicts on who should lead as few people was either not coming into class or even turning up on time so we had to make sure we had strong leader and someone that can keep up with the task. We also discussed ideas from each person in the group.</a:t>
          </a:r>
          <a:endParaRPr lang="en-US" sz="1400" kern="1200" dirty="0"/>
        </a:p>
      </dsp:txBody>
      <dsp:txXfrm>
        <a:off x="7844229" y="1038888"/>
        <a:ext cx="3530146" cy="1497637"/>
      </dsp:txXfrm>
    </dsp:sp>
    <dsp:sp modelId="{8BFACBCC-C9EF-48C3-8DEC-6F563CEEAAC8}">
      <dsp:nvSpPr>
        <dsp:cNvPr id="0" name=""/>
        <dsp:cNvSpPr/>
      </dsp:nvSpPr>
      <dsp:spPr>
        <a:xfrm>
          <a:off x="61861" y="3575585"/>
          <a:ext cx="1497637" cy="14976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8B075-1EED-49CB-B44F-50E1674F3F1F}">
      <dsp:nvSpPr>
        <dsp:cNvPr id="0" name=""/>
        <dsp:cNvSpPr/>
      </dsp:nvSpPr>
      <dsp:spPr>
        <a:xfrm>
          <a:off x="376365" y="3890089"/>
          <a:ext cx="868629" cy="8686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857CC2-1E34-42D2-8B19-B6CC6676F67A}">
      <dsp:nvSpPr>
        <dsp:cNvPr id="0" name=""/>
        <dsp:cNvSpPr/>
      </dsp:nvSpPr>
      <dsp:spPr>
        <a:xfrm>
          <a:off x="1880421" y="3575585"/>
          <a:ext cx="3530146" cy="1497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Norming:</a:t>
          </a:r>
          <a:r>
            <a:rPr lang="en-GB" sz="1400" kern="1200" dirty="0"/>
            <a:t> </a:t>
          </a:r>
          <a:r>
            <a:rPr lang="en-GB" sz="1400" kern="1200" dirty="0">
              <a:latin typeface="Trebuchet MS" panose="020B0603020202020204"/>
            </a:rPr>
            <a:t>At</a:t>
          </a:r>
          <a:r>
            <a:rPr lang="en-GB" sz="1400" kern="1200" dirty="0"/>
            <a:t> this stage, each person was clear on what was expected. We all felt comfortable and was able to express our thoughts as we overcome our conflicts. As a group we was able to complete the task.</a:t>
          </a:r>
          <a:endParaRPr lang="en-US" sz="1400" kern="1200" dirty="0"/>
        </a:p>
      </dsp:txBody>
      <dsp:txXfrm>
        <a:off x="1880421" y="3575585"/>
        <a:ext cx="3530146" cy="1497637"/>
      </dsp:txXfrm>
    </dsp:sp>
    <dsp:sp modelId="{75DF50E9-01E9-4FAB-A447-3EAC6A02CC04}">
      <dsp:nvSpPr>
        <dsp:cNvPr id="0" name=""/>
        <dsp:cNvSpPr/>
      </dsp:nvSpPr>
      <dsp:spPr>
        <a:xfrm>
          <a:off x="6025669" y="3575585"/>
          <a:ext cx="1497637" cy="14976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9646A-5983-469A-85DD-3C3A4FEC7029}">
      <dsp:nvSpPr>
        <dsp:cNvPr id="0" name=""/>
        <dsp:cNvSpPr/>
      </dsp:nvSpPr>
      <dsp:spPr>
        <a:xfrm>
          <a:off x="6340173" y="3890089"/>
          <a:ext cx="868629" cy="8686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D9779E-5ACA-455C-9874-A8A57EDD9789}">
      <dsp:nvSpPr>
        <dsp:cNvPr id="0" name=""/>
        <dsp:cNvSpPr/>
      </dsp:nvSpPr>
      <dsp:spPr>
        <a:xfrm>
          <a:off x="7844229" y="3575585"/>
          <a:ext cx="3530146" cy="1497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b="1" kern="1200" dirty="0"/>
            <a:t>Performing: </a:t>
          </a:r>
          <a:r>
            <a:rPr lang="en-GB" sz="1400" kern="1200" dirty="0">
              <a:latin typeface="Trebuchet MS" panose="020B0603020202020204"/>
            </a:rPr>
            <a:t>By</a:t>
          </a:r>
          <a:r>
            <a:rPr lang="en-GB" sz="1400" kern="1200" dirty="0"/>
            <a:t> this stage, our work was done. We had managed to deal with our conflicts and everyone in the team was clear and we was all able to perform.</a:t>
          </a:r>
          <a:endParaRPr lang="en-US" sz="1400" kern="1200" dirty="0"/>
        </a:p>
      </dsp:txBody>
      <dsp:txXfrm>
        <a:off x="7844229" y="3575585"/>
        <a:ext cx="3530146" cy="1497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88AC5-FD0F-4A60-BC8C-62E1AD6E2846}">
      <dsp:nvSpPr>
        <dsp:cNvPr id="0" name=""/>
        <dsp:cNvSpPr/>
      </dsp:nvSpPr>
      <dsp:spPr>
        <a:xfrm>
          <a:off x="0" y="607"/>
          <a:ext cx="6628804" cy="14223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CE00F-22F1-4E93-BCFA-57E063C35042}">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5A1614-7587-4FD6-A756-1E29448938D8}">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key take away from this is effective team working is successful.</a:t>
          </a:r>
          <a:endParaRPr lang="en-US" sz="2500" kern="1200"/>
        </a:p>
      </dsp:txBody>
      <dsp:txXfrm>
        <a:off x="1642860" y="607"/>
        <a:ext cx="4985943" cy="1422390"/>
      </dsp:txXfrm>
    </dsp:sp>
    <dsp:sp modelId="{90D2633A-6198-404B-98F3-CF8928043515}">
      <dsp:nvSpPr>
        <dsp:cNvPr id="0" name=""/>
        <dsp:cNvSpPr/>
      </dsp:nvSpPr>
      <dsp:spPr>
        <a:xfrm>
          <a:off x="0" y="1778595"/>
          <a:ext cx="6628804" cy="14223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ECEC1-3ECF-4F03-9DE2-CC05B872917B}">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442748-FF2A-4D45-A4B7-DE7AD3B796FA}">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What role do you play in your groups?</a:t>
          </a:r>
          <a:endParaRPr lang="en-US" sz="2500" kern="1200"/>
        </a:p>
      </dsp:txBody>
      <dsp:txXfrm>
        <a:off x="1642860" y="1778595"/>
        <a:ext cx="4985943" cy="1422390"/>
      </dsp:txXfrm>
    </dsp:sp>
    <dsp:sp modelId="{128E288F-7AC1-4785-914B-65B14B366C2F}">
      <dsp:nvSpPr>
        <dsp:cNvPr id="0" name=""/>
        <dsp:cNvSpPr/>
      </dsp:nvSpPr>
      <dsp:spPr>
        <a:xfrm>
          <a:off x="0" y="3556583"/>
          <a:ext cx="6628804" cy="14223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089780-65D2-4F07-A1C2-1428C812076B}">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23C953-A503-4C38-B49F-6811CBD2BBC7}">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importance of a team.</a:t>
          </a:r>
          <a:endParaRPr lang="en-US" sz="2500" kern="1200"/>
        </a:p>
      </dsp:txBody>
      <dsp:txXfrm>
        <a:off x="1642860" y="3556583"/>
        <a:ext cx="4985943" cy="142239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4248882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3311072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2342079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EF2DAB-0C18-4173-9B83-742E15FC9D19}"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140089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EF2DAB-0C18-4173-9B83-742E15FC9D19}" type="datetimeFigureOut">
              <a:rPr lang="en-GB" smtClean="0"/>
              <a:t>16/12/2019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3936265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ADEF2DAB-0C18-4173-9B83-742E15FC9D19}" type="datetimeFigureOut">
              <a:rPr lang="en-GB" smtClean="0"/>
              <a:t>16/12/2019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2258233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EF2DAB-0C18-4173-9B83-742E15FC9D19}" type="datetimeFigureOut">
              <a:rPr lang="en-GB" smtClean="0"/>
              <a:t>16/12/2019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3894596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EF2DAB-0C18-4173-9B83-742E15FC9D19}"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845743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EF2DAB-0C18-4173-9B83-742E15FC9D19}"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76659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4205239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38074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4177054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57396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988954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1232538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EF2DAB-0C18-4173-9B83-742E15FC9D19}"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98B6EE-1FAE-4F1E-A903-3B827C3EDB91}" type="slidenum">
              <a:rPr lang="en-GB" smtClean="0"/>
              <a:t>‹#›</a:t>
            </a:fld>
            <a:endParaRPr lang="en-GB"/>
          </a:p>
        </p:txBody>
      </p:sp>
    </p:spTree>
    <p:extLst>
      <p:ext uri="{BB962C8B-B14F-4D97-AF65-F5344CB8AC3E}">
        <p14:creationId xmlns:p14="http://schemas.microsoft.com/office/powerpoint/2010/main" val="204182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DEF2DAB-0C18-4173-9B83-742E15FC9D19}" type="datetimeFigureOut">
              <a:rPr lang="en-GB" smtClean="0"/>
              <a:t>16/12/2019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98B6EE-1FAE-4F1E-A903-3B827C3EDB91}" type="slidenum">
              <a:rPr lang="en-GB" smtClean="0"/>
              <a:t>‹#›</a:t>
            </a:fld>
            <a:endParaRPr lang="en-GB"/>
          </a:p>
        </p:txBody>
      </p:sp>
    </p:spTree>
    <p:extLst>
      <p:ext uri="{BB962C8B-B14F-4D97-AF65-F5344CB8AC3E}">
        <p14:creationId xmlns:p14="http://schemas.microsoft.com/office/powerpoint/2010/main" val="27943760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nytimes.com/2016/02/28/magazine/what-google-learned-from-its-quest-to-build-the-perfect-team.html" TargetMode="External"/><Relationship Id="rId2" Type="http://schemas.openxmlformats.org/officeDocument/2006/relationships/hyperlink" Target="https://www.ntaskmanager.com/blog/best-teamwork-quotes/" TargetMode="External"/><Relationship Id="rId1" Type="http://schemas.openxmlformats.org/officeDocument/2006/relationships/slideLayout" Target="../slideLayouts/slideLayout2.xml"/><Relationship Id="rId5" Type="http://schemas.openxmlformats.org/officeDocument/2006/relationships/hyperlink" Target="http://Mhttps:/blog.mcquaig.com/7-components-of-successful-team-development" TargetMode="External"/><Relationship Id="rId4" Type="http://schemas.openxmlformats.org/officeDocument/2006/relationships/hyperlink" Target="https://www.youtube.com/watch?v=hHIikHJV9f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4" name="Rectangle 2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Shape 4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181723" y="609600"/>
            <a:ext cx="4512989" cy="2227730"/>
          </a:xfrm>
        </p:spPr>
        <p:txBody>
          <a:bodyPr vert="horz" lIns="91440" tIns="45720" rIns="91440" bIns="45720" rtlCol="0" anchor="ctr">
            <a:normAutofit/>
          </a:bodyPr>
          <a:lstStyle/>
          <a:p>
            <a:pPr algn="l">
              <a:lnSpc>
                <a:spcPct val="90000"/>
              </a:lnSpc>
            </a:pPr>
            <a:br>
              <a:rPr lang="en-US" sz="3600" b="1">
                <a:solidFill>
                  <a:srgbClr val="FFFFFF"/>
                </a:solidFill>
              </a:rPr>
            </a:br>
            <a:r>
              <a:rPr lang="en-US" sz="3600">
                <a:solidFill>
                  <a:srgbClr val="FFFFFF"/>
                </a:solidFill>
              </a:rPr>
              <a:t> </a:t>
            </a:r>
            <a:br>
              <a:rPr lang="en-US" sz="3600">
                <a:solidFill>
                  <a:srgbClr val="FFFFFF"/>
                </a:solidFill>
              </a:rPr>
            </a:br>
            <a:br>
              <a:rPr lang="en-US" sz="3600">
                <a:solidFill>
                  <a:srgbClr val="FFFFFF"/>
                </a:solidFill>
              </a:rPr>
            </a:br>
            <a:endParaRPr lang="en-US" sz="3600">
              <a:solidFill>
                <a:srgbClr val="FFFFFF"/>
              </a:solidFill>
            </a:endParaRPr>
          </a:p>
        </p:txBody>
      </p:sp>
      <p:pic>
        <p:nvPicPr>
          <p:cNvPr id="7" name="Picture 7" descr="A picture containing game, bicycle&#10;&#10;Description generated with very high confidence">
            <a:extLst>
              <a:ext uri="{FF2B5EF4-FFF2-40B4-BE49-F238E27FC236}">
                <a16:creationId xmlns:a16="http://schemas.microsoft.com/office/drawing/2014/main" id="{B3D840B9-1F35-4B13-BEB4-89942C40EF8A}"/>
              </a:ext>
            </a:extLst>
          </p:cNvPr>
          <p:cNvPicPr>
            <a:picLocks noChangeAspect="1"/>
          </p:cNvPicPr>
          <p:nvPr/>
        </p:nvPicPr>
        <p:blipFill>
          <a:blip r:embed="rId2"/>
          <a:stretch>
            <a:fillRect/>
          </a:stretch>
        </p:blipFill>
        <p:spPr>
          <a:xfrm>
            <a:off x="9628" y="2324605"/>
            <a:ext cx="4705038" cy="3390367"/>
          </a:xfrm>
          <a:prstGeom prst="rect">
            <a:avLst/>
          </a:prstGeom>
        </p:spPr>
      </p:pic>
      <p:sp>
        <p:nvSpPr>
          <p:cNvPr id="3" name="Subtitle 2"/>
          <p:cNvSpPr>
            <a:spLocks noGrp="1"/>
          </p:cNvSpPr>
          <p:nvPr>
            <p:ph type="subTitle" idx="1"/>
          </p:nvPr>
        </p:nvSpPr>
        <p:spPr>
          <a:xfrm>
            <a:off x="7181725" y="2837329"/>
            <a:ext cx="4512988" cy="3317938"/>
          </a:xfrm>
        </p:spPr>
        <p:txBody>
          <a:bodyPr vert="horz" lIns="91440" tIns="45720" rIns="91440" bIns="45720" rtlCol="0" anchor="t">
            <a:normAutofit/>
          </a:bodyPr>
          <a:lstStyle/>
          <a:p>
            <a:pPr algn="l">
              <a:buFont typeface="Wingdings 3" charset="2"/>
              <a:buChar char=""/>
            </a:pPr>
            <a:r>
              <a:rPr lang="en-US">
                <a:solidFill>
                  <a:srgbClr val="FFFFFF"/>
                </a:solidFill>
              </a:rPr>
              <a:t>BMSW4002 – Afzal Munna</a:t>
            </a:r>
          </a:p>
          <a:p>
            <a:pPr algn="l">
              <a:buFont typeface="Wingdings 3" charset="2"/>
              <a:buChar char=""/>
            </a:pPr>
            <a:endParaRPr lang="en-US">
              <a:solidFill>
                <a:srgbClr val="FFFFFF"/>
              </a:solidFill>
            </a:endParaRPr>
          </a:p>
          <a:p>
            <a:pPr algn="l">
              <a:buFont typeface="Wingdings 3" charset="2"/>
              <a:buChar char=""/>
            </a:pPr>
            <a:r>
              <a:rPr lang="en-US">
                <a:solidFill>
                  <a:srgbClr val="FFFFFF"/>
                </a:solidFill>
              </a:rPr>
              <a:t>Nipha Begum 1818766</a:t>
            </a:r>
          </a:p>
          <a:p>
            <a:pPr algn="l">
              <a:buFont typeface="Wingdings 3" charset="2"/>
              <a:buChar char=""/>
            </a:pPr>
            <a:r>
              <a:rPr lang="en-US">
                <a:solidFill>
                  <a:srgbClr val="FFFFFF"/>
                </a:solidFill>
              </a:rPr>
              <a:t>Hamed Miah 1816424</a:t>
            </a:r>
          </a:p>
          <a:p>
            <a:pPr algn="l">
              <a:buFont typeface="Wingdings 3" charset="2"/>
              <a:buChar char=""/>
            </a:pPr>
            <a:r>
              <a:rPr lang="en-US">
                <a:solidFill>
                  <a:srgbClr val="FFFFFF"/>
                </a:solidFill>
              </a:rPr>
              <a:t>Shihab Miah 1816425</a:t>
            </a:r>
          </a:p>
          <a:p>
            <a:pPr algn="l">
              <a:buFont typeface="Wingdings 3" charset="2"/>
              <a:buChar char=""/>
            </a:pPr>
            <a:r>
              <a:rPr lang="en-US">
                <a:solidFill>
                  <a:srgbClr val="FFFFFF"/>
                </a:solidFill>
              </a:rPr>
              <a:t>Abdul Qayum 1818477</a:t>
            </a:r>
          </a:p>
          <a:p>
            <a:pPr algn="l">
              <a:buFont typeface="Wingdings 3" charset="2"/>
              <a:buChar char=""/>
            </a:pPr>
            <a:r>
              <a:rPr lang="en-US">
                <a:solidFill>
                  <a:srgbClr val="FFFFFF"/>
                </a:solidFill>
              </a:rPr>
              <a:t>Nazmila Ghanti 1817894</a:t>
            </a:r>
          </a:p>
        </p:txBody>
      </p:sp>
      <p:sp>
        <p:nvSpPr>
          <p:cNvPr id="4" name="TextBox 3">
            <a:extLst>
              <a:ext uri="{FF2B5EF4-FFF2-40B4-BE49-F238E27FC236}">
                <a16:creationId xmlns:a16="http://schemas.microsoft.com/office/drawing/2014/main" id="{45886C60-7AE7-4CAB-B257-9F2388F3BB8F}"/>
              </a:ext>
            </a:extLst>
          </p:cNvPr>
          <p:cNvSpPr txBox="1"/>
          <p:nvPr/>
        </p:nvSpPr>
        <p:spPr>
          <a:xfrm>
            <a:off x="633664" y="526716"/>
            <a:ext cx="1165993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b="1">
                <a:ea typeface="+mn-lt"/>
                <a:cs typeface="+mn-lt"/>
              </a:rPr>
              <a:t>Effective team working and communication</a:t>
            </a:r>
            <a:br>
              <a:rPr lang="en-GB" sz="4000" b="1">
                <a:ea typeface="+mn-lt"/>
                <a:cs typeface="+mn-lt"/>
              </a:rPr>
            </a:br>
            <a:r>
              <a:rPr lang="en-GB" sz="4000" b="1">
                <a:ea typeface="+mn-lt"/>
                <a:cs typeface="+mn-lt"/>
              </a:rPr>
              <a:t>Successful team working</a:t>
            </a:r>
            <a:br>
              <a:rPr lang="en-GB" b="1">
                <a:ea typeface="+mn-lt"/>
                <a:cs typeface="+mn-lt"/>
              </a:rPr>
            </a:br>
            <a:endParaRPr lang="en-GB">
              <a:ea typeface="+mn-lt"/>
              <a:cs typeface="+mn-lt"/>
            </a:endParaRPr>
          </a:p>
        </p:txBody>
      </p:sp>
    </p:spTree>
    <p:extLst>
      <p:ext uri="{BB962C8B-B14F-4D97-AF65-F5344CB8AC3E}">
        <p14:creationId xmlns:p14="http://schemas.microsoft.com/office/powerpoint/2010/main" val="2947187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408973"/>
            <a:ext cx="10515600" cy="1175130"/>
          </a:xfrm>
        </p:spPr>
        <p:txBody>
          <a:bodyPr/>
          <a:lstStyle/>
          <a:p>
            <a:pPr algn="ctr"/>
            <a:r>
              <a:rPr lang="en-GB" b="1"/>
              <a:t>Contents Page</a:t>
            </a:r>
          </a:p>
        </p:txBody>
      </p:sp>
      <p:sp>
        <p:nvSpPr>
          <p:cNvPr id="3" name="Text Placeholder 2"/>
          <p:cNvSpPr>
            <a:spLocks noGrp="1"/>
          </p:cNvSpPr>
          <p:nvPr>
            <p:ph type="body" idx="1"/>
          </p:nvPr>
        </p:nvSpPr>
        <p:spPr>
          <a:xfrm>
            <a:off x="831850" y="1584103"/>
            <a:ext cx="10515600" cy="4505547"/>
          </a:xfrm>
        </p:spPr>
        <p:txBody>
          <a:bodyPr/>
          <a:lstStyle/>
          <a:p>
            <a:pPr marL="342900" indent="-342900">
              <a:buFont typeface="Wingdings"/>
              <a:buChar char="Ø"/>
            </a:pPr>
            <a:r>
              <a:rPr lang="en-GB">
                <a:solidFill>
                  <a:schemeClr val="tx1"/>
                </a:solidFill>
                <a:ea typeface="+mn-lt"/>
                <a:cs typeface="+mn-lt"/>
              </a:rPr>
              <a:t>Benefits of team working</a:t>
            </a:r>
            <a:endParaRPr lang="en-US">
              <a:solidFill>
                <a:schemeClr val="tx1"/>
              </a:solidFill>
              <a:ea typeface="+mn-lt"/>
              <a:cs typeface="+mn-lt"/>
            </a:endParaRPr>
          </a:p>
          <a:p>
            <a:pPr marL="342900" indent="-342900">
              <a:buFont typeface="Wingdings"/>
              <a:buChar char="Ø"/>
            </a:pPr>
            <a:r>
              <a:rPr lang="en-GB">
                <a:solidFill>
                  <a:schemeClr val="tx1"/>
                </a:solidFill>
                <a:ea typeface="+mn-lt"/>
                <a:cs typeface="+mn-lt"/>
              </a:rPr>
              <a:t>Stages of team development</a:t>
            </a:r>
            <a:endParaRPr lang="en-US">
              <a:solidFill>
                <a:schemeClr val="tx1"/>
              </a:solidFill>
              <a:ea typeface="+mn-lt"/>
              <a:cs typeface="+mn-lt"/>
            </a:endParaRPr>
          </a:p>
          <a:p>
            <a:pPr marL="342900" indent="-342900">
              <a:buFont typeface="Wingdings"/>
              <a:buChar char="Ø"/>
            </a:pPr>
            <a:r>
              <a:rPr lang="en-GB">
                <a:solidFill>
                  <a:schemeClr val="tx1"/>
                </a:solidFill>
                <a:ea typeface="+mn-lt"/>
                <a:cs typeface="+mn-lt"/>
              </a:rPr>
              <a:t>Team roles</a:t>
            </a:r>
            <a:endParaRPr lang="en-US">
              <a:solidFill>
                <a:schemeClr val="tx1"/>
              </a:solidFill>
              <a:ea typeface="+mn-lt"/>
              <a:cs typeface="+mn-lt"/>
            </a:endParaRPr>
          </a:p>
          <a:p>
            <a:pPr marL="342900" indent="-342900">
              <a:buFont typeface="Wingdings"/>
              <a:buChar char="Ø"/>
            </a:pPr>
            <a:r>
              <a:rPr lang="en-GB">
                <a:solidFill>
                  <a:schemeClr val="tx1"/>
                </a:solidFill>
                <a:ea typeface="+mn-lt"/>
                <a:cs typeface="+mn-lt"/>
              </a:rPr>
              <a:t>Managing conflict</a:t>
            </a:r>
            <a:endParaRPr lang="en-US">
              <a:solidFill>
                <a:schemeClr val="tx1"/>
              </a:solidFill>
              <a:ea typeface="+mn-lt"/>
              <a:cs typeface="+mn-lt"/>
            </a:endParaRPr>
          </a:p>
          <a:p>
            <a:pPr marL="342900" indent="-342900">
              <a:buFont typeface="Wingdings"/>
              <a:buChar char="Ø"/>
            </a:pPr>
            <a:r>
              <a:rPr lang="en-GB">
                <a:solidFill>
                  <a:schemeClr val="tx1"/>
                </a:solidFill>
                <a:ea typeface="+mn-lt"/>
                <a:cs typeface="+mn-lt"/>
              </a:rPr>
              <a:t>Successful team development</a:t>
            </a:r>
            <a:endParaRPr lang="en-GB">
              <a:solidFill>
                <a:schemeClr val="tx1"/>
              </a:solidFill>
            </a:endParaRPr>
          </a:p>
        </p:txBody>
      </p:sp>
    </p:spTree>
    <p:extLst>
      <p:ext uri="{BB962C8B-B14F-4D97-AF65-F5344CB8AC3E}">
        <p14:creationId xmlns:p14="http://schemas.microsoft.com/office/powerpoint/2010/main" val="76518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460488"/>
            <a:ext cx="10515600" cy="969068"/>
          </a:xfrm>
        </p:spPr>
        <p:txBody>
          <a:bodyPr/>
          <a:lstStyle/>
          <a:p>
            <a:pPr algn="ctr"/>
            <a:r>
              <a:rPr lang="en-GB"/>
              <a:t>Introduction</a:t>
            </a:r>
          </a:p>
        </p:txBody>
      </p:sp>
      <p:sp>
        <p:nvSpPr>
          <p:cNvPr id="3" name="Text Placeholder 2"/>
          <p:cNvSpPr>
            <a:spLocks noGrp="1"/>
          </p:cNvSpPr>
          <p:nvPr>
            <p:ph type="body" idx="1"/>
          </p:nvPr>
        </p:nvSpPr>
        <p:spPr>
          <a:xfrm>
            <a:off x="831850" y="1596981"/>
            <a:ext cx="8080330" cy="4492670"/>
          </a:xfrm>
        </p:spPr>
        <p:txBody>
          <a:bodyPr/>
          <a:lstStyle/>
          <a:p>
            <a:r>
              <a:rPr lang="en-GB">
                <a:solidFill>
                  <a:schemeClr val="tx1"/>
                </a:solidFill>
              </a:rPr>
              <a:t>According to Morgan (2017) a group of individuals working towards a particular goal to complete relevant tasks is a team. </a:t>
            </a:r>
          </a:p>
          <a:p>
            <a:endParaRPr lang="en-GB">
              <a:solidFill>
                <a:schemeClr val="tx1"/>
              </a:solidFill>
            </a:endParaRPr>
          </a:p>
          <a:p>
            <a:r>
              <a:rPr lang="en-GB">
                <a:solidFill>
                  <a:schemeClr val="tx1"/>
                </a:solidFill>
              </a:rPr>
              <a:t>In this presentation we will be talking about:</a:t>
            </a:r>
          </a:p>
          <a:p>
            <a:pPr marL="342900" indent="-342900">
              <a:buFont typeface="Arial" panose="020B0604020202020204" pitchFamily="34" charset="0"/>
              <a:buChar char="•"/>
            </a:pPr>
            <a:r>
              <a:rPr lang="en-GB">
                <a:solidFill>
                  <a:schemeClr val="tx1"/>
                </a:solidFill>
              </a:rPr>
              <a:t>Benefits of team working</a:t>
            </a:r>
          </a:p>
          <a:p>
            <a:pPr marL="342900" indent="-342900">
              <a:buFont typeface="Arial" panose="020B0604020202020204" pitchFamily="34" charset="0"/>
              <a:buChar char="•"/>
            </a:pPr>
            <a:r>
              <a:rPr lang="en-GB">
                <a:solidFill>
                  <a:schemeClr val="tx1"/>
                </a:solidFill>
              </a:rPr>
              <a:t>Stages of team development</a:t>
            </a:r>
          </a:p>
          <a:p>
            <a:pPr marL="342900" indent="-342900">
              <a:buFont typeface="Arial" panose="020B0604020202020204" pitchFamily="34" charset="0"/>
              <a:buChar char="•"/>
            </a:pPr>
            <a:r>
              <a:rPr lang="en-GB">
                <a:solidFill>
                  <a:schemeClr val="tx1"/>
                </a:solidFill>
              </a:rPr>
              <a:t>Team roles</a:t>
            </a:r>
          </a:p>
          <a:p>
            <a:pPr marL="342900" indent="-342900">
              <a:buFont typeface="Arial" panose="020B0604020202020204" pitchFamily="34" charset="0"/>
              <a:buChar char="•"/>
            </a:pPr>
            <a:r>
              <a:rPr lang="en-GB">
                <a:solidFill>
                  <a:schemeClr val="tx1"/>
                </a:solidFill>
              </a:rPr>
              <a:t>Managing conflict</a:t>
            </a:r>
          </a:p>
          <a:p>
            <a:pPr marL="342900" indent="-342900">
              <a:buFont typeface="Arial" panose="020B0604020202020204" pitchFamily="34" charset="0"/>
              <a:buChar char="•"/>
            </a:pPr>
            <a:r>
              <a:rPr lang="en-GB">
                <a:solidFill>
                  <a:schemeClr val="tx1"/>
                </a:solidFill>
              </a:rPr>
              <a:t>Successful team development</a:t>
            </a:r>
          </a:p>
        </p:txBody>
      </p:sp>
    </p:spTree>
    <p:extLst>
      <p:ext uri="{BB962C8B-B14F-4D97-AF65-F5344CB8AC3E}">
        <p14:creationId xmlns:p14="http://schemas.microsoft.com/office/powerpoint/2010/main" val="2656332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6" descr="A picture containing toy, man&#10;&#10;Description generated with very high confidence">
            <a:extLst>
              <a:ext uri="{FF2B5EF4-FFF2-40B4-BE49-F238E27FC236}">
                <a16:creationId xmlns:a16="http://schemas.microsoft.com/office/drawing/2014/main" id="{6239244F-C775-4D69-A3BE-0EADE28C9B24}"/>
              </a:ext>
            </a:extLst>
          </p:cNvPr>
          <p:cNvPicPr>
            <a:picLocks noChangeAspect="1"/>
          </p:cNvPicPr>
          <p:nvPr/>
        </p:nvPicPr>
        <p:blipFill rotWithShape="1">
          <a:blip r:embed="rId2"/>
          <a:srcRect b="15730"/>
          <a:stretch/>
        </p:blipFill>
        <p:spPr>
          <a:xfrm>
            <a:off x="1" y="10"/>
            <a:ext cx="12191999" cy="6857990"/>
          </a:xfrm>
          <a:prstGeom prst="rect">
            <a:avLst/>
          </a:prstGeom>
        </p:spPr>
      </p:pic>
      <p:sp>
        <p:nvSpPr>
          <p:cNvPr id="23" name="Isosceles Triangle 22">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Parallelogram 24">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330310-6F23-4D75-ABCA-CB24AC66C4AA}"/>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r>
              <a:rPr lang="en-US" sz="5400"/>
              <a:t>What is teamworking?</a:t>
            </a:r>
          </a:p>
        </p:txBody>
      </p:sp>
      <p:sp>
        <p:nvSpPr>
          <p:cNvPr id="3" name="Text Placeholder 2">
            <a:extLst>
              <a:ext uri="{FF2B5EF4-FFF2-40B4-BE49-F238E27FC236}">
                <a16:creationId xmlns:a16="http://schemas.microsoft.com/office/drawing/2014/main" id="{8D9C1A84-B315-49CE-BE7E-22948E6E244E}"/>
              </a:ext>
            </a:extLst>
          </p:cNvPr>
          <p:cNvSpPr>
            <a:spLocks noGrp="1"/>
          </p:cNvSpPr>
          <p:nvPr>
            <p:ph type="body" idx="1"/>
          </p:nvPr>
        </p:nvSpPr>
        <p:spPr>
          <a:xfrm>
            <a:off x="4700964" y="4050832"/>
            <a:ext cx="4573037" cy="1096899"/>
          </a:xfrm>
        </p:spPr>
        <p:txBody>
          <a:bodyPr vert="horz" lIns="91440" tIns="45720" rIns="91440" bIns="45720" rtlCol="0" anchor="t">
            <a:normAutofit/>
          </a:bodyPr>
          <a:lstStyle/>
          <a:p>
            <a:pPr algn="r">
              <a:lnSpc>
                <a:spcPct val="90000"/>
              </a:lnSpc>
            </a:pPr>
            <a:r>
              <a:rPr lang="en-US" sz="1800">
                <a:solidFill>
                  <a:schemeClr val="bg1"/>
                </a:solidFill>
              </a:rPr>
              <a:t>Achieve a common goal</a:t>
            </a:r>
          </a:p>
          <a:p>
            <a:pPr algn="r">
              <a:lnSpc>
                <a:spcPct val="90000"/>
              </a:lnSpc>
            </a:pPr>
            <a:r>
              <a:rPr lang="en-US" sz="1800">
                <a:solidFill>
                  <a:schemeClr val="bg1"/>
                </a:solidFill>
              </a:rPr>
              <a:t>Team working in and the workplace</a:t>
            </a:r>
          </a:p>
          <a:p>
            <a:pPr algn="r">
              <a:lnSpc>
                <a:spcPct val="90000"/>
              </a:lnSpc>
            </a:pPr>
            <a:r>
              <a:rPr lang="en-US" sz="1800">
                <a:solidFill>
                  <a:schemeClr val="bg1"/>
                </a:solidFill>
              </a:rPr>
              <a:t>My workplace experience</a:t>
            </a:r>
          </a:p>
        </p:txBody>
      </p:sp>
      <p:sp>
        <p:nvSpPr>
          <p:cNvPr id="37"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94415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Benefits of team working</a:t>
            </a:r>
          </a:p>
        </p:txBody>
      </p:sp>
      <p:sp>
        <p:nvSpPr>
          <p:cNvPr id="5" name="Oval 4"/>
          <p:cNvSpPr/>
          <p:nvPr/>
        </p:nvSpPr>
        <p:spPr>
          <a:xfrm rot="20939624">
            <a:off x="817838" y="1481790"/>
            <a:ext cx="2382592" cy="17014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Idea generation</a:t>
            </a:r>
          </a:p>
        </p:txBody>
      </p:sp>
      <p:sp>
        <p:nvSpPr>
          <p:cNvPr id="6" name="Oval 5"/>
          <p:cNvSpPr/>
          <p:nvPr/>
        </p:nvSpPr>
        <p:spPr>
          <a:xfrm>
            <a:off x="4398135" y="1391638"/>
            <a:ext cx="2047741" cy="18817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Share the workload</a:t>
            </a:r>
          </a:p>
        </p:txBody>
      </p:sp>
      <p:sp>
        <p:nvSpPr>
          <p:cNvPr id="7" name="Oval 6"/>
          <p:cNvSpPr/>
          <p:nvPr/>
        </p:nvSpPr>
        <p:spPr>
          <a:xfrm rot="737694">
            <a:off x="7284134" y="1347278"/>
            <a:ext cx="2343955" cy="19704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Makes work more fun</a:t>
            </a:r>
          </a:p>
        </p:txBody>
      </p:sp>
      <p:sp>
        <p:nvSpPr>
          <p:cNvPr id="8" name="Oval 7"/>
          <p:cNvSpPr/>
          <p:nvPr/>
        </p:nvSpPr>
        <p:spPr>
          <a:xfrm rot="21049190">
            <a:off x="1051154" y="3592013"/>
            <a:ext cx="2653018" cy="2286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Play to your strength</a:t>
            </a:r>
          </a:p>
        </p:txBody>
      </p:sp>
      <p:sp>
        <p:nvSpPr>
          <p:cNvPr id="9" name="Oval 8"/>
          <p:cNvSpPr/>
          <p:nvPr/>
        </p:nvSpPr>
        <p:spPr>
          <a:xfrm>
            <a:off x="4358133" y="3825024"/>
            <a:ext cx="2292439" cy="17901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Better service</a:t>
            </a:r>
          </a:p>
        </p:txBody>
      </p:sp>
      <p:sp>
        <p:nvSpPr>
          <p:cNvPr id="10" name="Oval 9"/>
          <p:cNvSpPr/>
          <p:nvPr/>
        </p:nvSpPr>
        <p:spPr>
          <a:xfrm rot="457307">
            <a:off x="6951899" y="3552574"/>
            <a:ext cx="2524259" cy="22294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Risk taking</a:t>
            </a:r>
          </a:p>
        </p:txBody>
      </p:sp>
    </p:spTree>
    <p:extLst>
      <p:ext uri="{BB962C8B-B14F-4D97-AF65-F5344CB8AC3E}">
        <p14:creationId xmlns:p14="http://schemas.microsoft.com/office/powerpoint/2010/main" val="252219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fltVal val="0"/>
                                          </p:val>
                                        </p:tav>
                                        <p:tav tm="100000">
                                          <p:val>
                                            <p:strVal val="#ppt_w"/>
                                          </p:val>
                                        </p:tav>
                                      </p:tavLst>
                                    </p:anim>
                                    <p:anim calcmode="lin" valueType="num">
                                      <p:cBhvr>
                                        <p:cTn id="15" dur="1000" fill="hold"/>
                                        <p:tgtEl>
                                          <p:spTgt spid="5"/>
                                        </p:tgtEl>
                                        <p:attrNameLst>
                                          <p:attrName>ppt_h</p:attrName>
                                        </p:attrNameLst>
                                      </p:cBhvr>
                                      <p:tavLst>
                                        <p:tav tm="0">
                                          <p:val>
                                            <p:fltVal val="0"/>
                                          </p:val>
                                        </p:tav>
                                        <p:tav tm="100000">
                                          <p:val>
                                            <p:strVal val="#ppt_h"/>
                                          </p:val>
                                        </p:tav>
                                      </p:tavLst>
                                    </p:anim>
                                    <p:anim calcmode="lin" valueType="num">
                                      <p:cBhvr>
                                        <p:cTn id="16" dur="1000" fill="hold"/>
                                        <p:tgtEl>
                                          <p:spTgt spid="5"/>
                                        </p:tgtEl>
                                        <p:attrNameLst>
                                          <p:attrName>style.rotation</p:attrName>
                                        </p:attrNameLst>
                                      </p:cBhvr>
                                      <p:tavLst>
                                        <p:tav tm="0">
                                          <p:val>
                                            <p:fltVal val="90"/>
                                          </p:val>
                                        </p:tav>
                                        <p:tav tm="100000">
                                          <p:val>
                                            <p:fltVal val="0"/>
                                          </p:val>
                                        </p:tav>
                                      </p:tavLst>
                                    </p:anim>
                                    <p:animEffect transition="in" filter="fade">
                                      <p:cBhvr>
                                        <p:cTn id="17" dur="1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p:cTn id="22" dur="1000" fill="hold"/>
                                        <p:tgtEl>
                                          <p:spTgt spid="6"/>
                                        </p:tgtEl>
                                        <p:attrNameLst>
                                          <p:attrName>ppt_w</p:attrName>
                                        </p:attrNameLst>
                                      </p:cBhvr>
                                      <p:tavLst>
                                        <p:tav tm="0">
                                          <p:val>
                                            <p:fltVal val="0"/>
                                          </p:val>
                                        </p:tav>
                                        <p:tav tm="100000">
                                          <p:val>
                                            <p:strVal val="#ppt_w"/>
                                          </p:val>
                                        </p:tav>
                                      </p:tavLst>
                                    </p:anim>
                                    <p:anim calcmode="lin" valueType="num">
                                      <p:cBhvr>
                                        <p:cTn id="23" dur="1000" fill="hold"/>
                                        <p:tgtEl>
                                          <p:spTgt spid="6"/>
                                        </p:tgtEl>
                                        <p:attrNameLst>
                                          <p:attrName>ppt_h</p:attrName>
                                        </p:attrNameLst>
                                      </p:cBhvr>
                                      <p:tavLst>
                                        <p:tav tm="0">
                                          <p:val>
                                            <p:fltVal val="0"/>
                                          </p:val>
                                        </p:tav>
                                        <p:tav tm="100000">
                                          <p:val>
                                            <p:strVal val="#ppt_h"/>
                                          </p:val>
                                        </p:tav>
                                      </p:tavLst>
                                    </p:anim>
                                    <p:anim calcmode="lin" valueType="num">
                                      <p:cBhvr>
                                        <p:cTn id="24" dur="1000" fill="hold"/>
                                        <p:tgtEl>
                                          <p:spTgt spid="6"/>
                                        </p:tgtEl>
                                        <p:attrNameLst>
                                          <p:attrName>style.rotation</p:attrName>
                                        </p:attrNameLst>
                                      </p:cBhvr>
                                      <p:tavLst>
                                        <p:tav tm="0">
                                          <p:val>
                                            <p:fltVal val="90"/>
                                          </p:val>
                                        </p:tav>
                                        <p:tav tm="100000">
                                          <p:val>
                                            <p:fltVal val="0"/>
                                          </p:val>
                                        </p:tav>
                                      </p:tavLst>
                                    </p:anim>
                                    <p:animEffect transition="in" filter="fade">
                                      <p:cBhvr>
                                        <p:cTn id="25" dur="10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p:cTn id="30" dur="500" fill="hold"/>
                                        <p:tgtEl>
                                          <p:spTgt spid="7"/>
                                        </p:tgtEl>
                                        <p:attrNameLst>
                                          <p:attrName>ppt_w</p:attrName>
                                        </p:attrNameLst>
                                      </p:cBhvr>
                                      <p:tavLst>
                                        <p:tav tm="0">
                                          <p:val>
                                            <p:fltVal val="0"/>
                                          </p:val>
                                        </p:tav>
                                        <p:tav tm="100000">
                                          <p:val>
                                            <p:strVal val="#ppt_w"/>
                                          </p:val>
                                        </p:tav>
                                      </p:tavLst>
                                    </p:anim>
                                    <p:anim calcmode="lin" valueType="num">
                                      <p:cBhvr>
                                        <p:cTn id="31" dur="500" fill="hold"/>
                                        <p:tgtEl>
                                          <p:spTgt spid="7"/>
                                        </p:tgtEl>
                                        <p:attrNameLst>
                                          <p:attrName>ppt_h</p:attrName>
                                        </p:attrNameLst>
                                      </p:cBhvr>
                                      <p:tavLst>
                                        <p:tav tm="0">
                                          <p:val>
                                            <p:fltVal val="0"/>
                                          </p:val>
                                        </p:tav>
                                        <p:tav tm="100000">
                                          <p:val>
                                            <p:strVal val="#ppt_h"/>
                                          </p:val>
                                        </p:tav>
                                      </p:tavLst>
                                    </p:anim>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p:cTn id="37" dur="1000" fill="hold"/>
                                        <p:tgtEl>
                                          <p:spTgt spid="8"/>
                                        </p:tgtEl>
                                        <p:attrNameLst>
                                          <p:attrName>ppt_w</p:attrName>
                                        </p:attrNameLst>
                                      </p:cBhvr>
                                      <p:tavLst>
                                        <p:tav tm="0">
                                          <p:val>
                                            <p:fltVal val="0"/>
                                          </p:val>
                                        </p:tav>
                                        <p:tav tm="100000">
                                          <p:val>
                                            <p:strVal val="#ppt_w"/>
                                          </p:val>
                                        </p:tav>
                                      </p:tavLst>
                                    </p:anim>
                                    <p:anim calcmode="lin" valueType="num">
                                      <p:cBhvr>
                                        <p:cTn id="38" dur="1000" fill="hold"/>
                                        <p:tgtEl>
                                          <p:spTgt spid="8"/>
                                        </p:tgtEl>
                                        <p:attrNameLst>
                                          <p:attrName>ppt_h</p:attrName>
                                        </p:attrNameLst>
                                      </p:cBhvr>
                                      <p:tavLst>
                                        <p:tav tm="0">
                                          <p:val>
                                            <p:fltVal val="0"/>
                                          </p:val>
                                        </p:tav>
                                        <p:tav tm="100000">
                                          <p:val>
                                            <p:strVal val="#ppt_h"/>
                                          </p:val>
                                        </p:tav>
                                      </p:tavLst>
                                    </p:anim>
                                    <p:anim calcmode="lin" valueType="num">
                                      <p:cBhvr>
                                        <p:cTn id="39" dur="1000" fill="hold"/>
                                        <p:tgtEl>
                                          <p:spTgt spid="8"/>
                                        </p:tgtEl>
                                        <p:attrNameLst>
                                          <p:attrName>style.rotation</p:attrName>
                                        </p:attrNameLst>
                                      </p:cBhvr>
                                      <p:tavLst>
                                        <p:tav tm="0">
                                          <p:val>
                                            <p:fltVal val="90"/>
                                          </p:val>
                                        </p:tav>
                                        <p:tav tm="100000">
                                          <p:val>
                                            <p:fltVal val="0"/>
                                          </p:val>
                                        </p:tav>
                                      </p:tavLst>
                                    </p:anim>
                                    <p:animEffect transition="in" filter="fade">
                                      <p:cBhvr>
                                        <p:cTn id="40" dur="1000"/>
                                        <p:tgtEl>
                                          <p:spTgt spid="8"/>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p:cTn id="45" dur="1000" fill="hold"/>
                                        <p:tgtEl>
                                          <p:spTgt spid="9"/>
                                        </p:tgtEl>
                                        <p:attrNameLst>
                                          <p:attrName>ppt_w</p:attrName>
                                        </p:attrNameLst>
                                      </p:cBhvr>
                                      <p:tavLst>
                                        <p:tav tm="0">
                                          <p:val>
                                            <p:fltVal val="0"/>
                                          </p:val>
                                        </p:tav>
                                        <p:tav tm="100000">
                                          <p:val>
                                            <p:strVal val="#ppt_w"/>
                                          </p:val>
                                        </p:tav>
                                      </p:tavLst>
                                    </p:anim>
                                    <p:anim calcmode="lin" valueType="num">
                                      <p:cBhvr>
                                        <p:cTn id="46" dur="1000" fill="hold"/>
                                        <p:tgtEl>
                                          <p:spTgt spid="9"/>
                                        </p:tgtEl>
                                        <p:attrNameLst>
                                          <p:attrName>ppt_h</p:attrName>
                                        </p:attrNameLst>
                                      </p:cBhvr>
                                      <p:tavLst>
                                        <p:tav tm="0">
                                          <p:val>
                                            <p:fltVal val="0"/>
                                          </p:val>
                                        </p:tav>
                                        <p:tav tm="100000">
                                          <p:val>
                                            <p:strVal val="#ppt_h"/>
                                          </p:val>
                                        </p:tav>
                                      </p:tavLst>
                                    </p:anim>
                                    <p:anim calcmode="lin" valueType="num">
                                      <p:cBhvr>
                                        <p:cTn id="47" dur="1000" fill="hold"/>
                                        <p:tgtEl>
                                          <p:spTgt spid="9"/>
                                        </p:tgtEl>
                                        <p:attrNameLst>
                                          <p:attrName>style.rotation</p:attrName>
                                        </p:attrNameLst>
                                      </p:cBhvr>
                                      <p:tavLst>
                                        <p:tav tm="0">
                                          <p:val>
                                            <p:fltVal val="90"/>
                                          </p:val>
                                        </p:tav>
                                        <p:tav tm="100000">
                                          <p:val>
                                            <p:fltVal val="0"/>
                                          </p:val>
                                        </p:tav>
                                      </p:tavLst>
                                    </p:anim>
                                    <p:animEffect transition="in" filter="fade">
                                      <p:cBhvr>
                                        <p:cTn id="48" dur="1000"/>
                                        <p:tgtEl>
                                          <p:spTgt spid="9"/>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p:cTn id="53" dur="1000" fill="hold"/>
                                        <p:tgtEl>
                                          <p:spTgt spid="10"/>
                                        </p:tgtEl>
                                        <p:attrNameLst>
                                          <p:attrName>ppt_w</p:attrName>
                                        </p:attrNameLst>
                                      </p:cBhvr>
                                      <p:tavLst>
                                        <p:tav tm="0">
                                          <p:val>
                                            <p:fltVal val="0"/>
                                          </p:val>
                                        </p:tav>
                                        <p:tav tm="100000">
                                          <p:val>
                                            <p:strVal val="#ppt_w"/>
                                          </p:val>
                                        </p:tav>
                                      </p:tavLst>
                                    </p:anim>
                                    <p:anim calcmode="lin" valueType="num">
                                      <p:cBhvr>
                                        <p:cTn id="54" dur="1000" fill="hold"/>
                                        <p:tgtEl>
                                          <p:spTgt spid="10"/>
                                        </p:tgtEl>
                                        <p:attrNameLst>
                                          <p:attrName>ppt_h</p:attrName>
                                        </p:attrNameLst>
                                      </p:cBhvr>
                                      <p:tavLst>
                                        <p:tav tm="0">
                                          <p:val>
                                            <p:fltVal val="0"/>
                                          </p:val>
                                        </p:tav>
                                        <p:tav tm="100000">
                                          <p:val>
                                            <p:strVal val="#ppt_h"/>
                                          </p:val>
                                        </p:tav>
                                      </p:tavLst>
                                    </p:anim>
                                    <p:anim calcmode="lin" valueType="num">
                                      <p:cBhvr>
                                        <p:cTn id="55" dur="1000" fill="hold"/>
                                        <p:tgtEl>
                                          <p:spTgt spid="10"/>
                                        </p:tgtEl>
                                        <p:attrNameLst>
                                          <p:attrName>style.rotation</p:attrName>
                                        </p:attrNameLst>
                                      </p:cBhvr>
                                      <p:tavLst>
                                        <p:tav tm="0">
                                          <p:val>
                                            <p:fltVal val="90"/>
                                          </p:val>
                                        </p:tav>
                                        <p:tav tm="100000">
                                          <p:val>
                                            <p:fltVal val="0"/>
                                          </p:val>
                                        </p:tav>
                                      </p:tavLst>
                                    </p:anim>
                                    <p:animEffect transition="in" filter="fade">
                                      <p:cBhvr>
                                        <p:cTn id="56"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7"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Benefits of team working</a:t>
            </a:r>
          </a:p>
        </p:txBody>
      </p:sp>
      <p:sp>
        <p:nvSpPr>
          <p:cNvPr id="3" name="Content Placeholder 2"/>
          <p:cNvSpPr>
            <a:spLocks noGrp="1"/>
          </p:cNvSpPr>
          <p:nvPr>
            <p:ph idx="1"/>
          </p:nvPr>
        </p:nvSpPr>
        <p:spPr/>
        <p:txBody>
          <a:bodyPr/>
          <a:lstStyle/>
          <a:p>
            <a:r>
              <a:rPr lang="en-GB"/>
              <a:t>“Great things in business are never done by one person; they’re done by a team of people.” – Steve Jobs</a:t>
            </a:r>
          </a:p>
          <a:p>
            <a:r>
              <a:rPr lang="en-GB"/>
              <a:t>“Talent wins games, but teamwork and intelligence wins championships.” – Michael Jordan</a:t>
            </a:r>
          </a:p>
          <a:p>
            <a:r>
              <a:rPr lang="en-GB"/>
              <a:t>“If everyone is moving forward together, then success takes care of itself.” – Henry Ford</a:t>
            </a:r>
          </a:p>
          <a:p>
            <a:r>
              <a:rPr lang="en-GB"/>
              <a:t>“Success is best when it’s shared.” – Howard Schultz</a:t>
            </a:r>
          </a:p>
        </p:txBody>
      </p:sp>
      <p:pic>
        <p:nvPicPr>
          <p:cNvPr id="5" name="Picture 4"/>
          <p:cNvPicPr>
            <a:picLocks noChangeAspect="1"/>
          </p:cNvPicPr>
          <p:nvPr/>
        </p:nvPicPr>
        <p:blipFill rotWithShape="1">
          <a:blip r:embed="rId2"/>
          <a:srcRect l="26334" t="3118" r="27088" b="3521"/>
          <a:stretch/>
        </p:blipFill>
        <p:spPr>
          <a:xfrm>
            <a:off x="850005" y="4803820"/>
            <a:ext cx="1623849" cy="1828799"/>
          </a:xfrm>
          <a:prstGeom prst="rect">
            <a:avLst/>
          </a:prstGeom>
        </p:spPr>
      </p:pic>
      <p:pic>
        <p:nvPicPr>
          <p:cNvPr id="6" name="Picture 5"/>
          <p:cNvPicPr>
            <a:picLocks noChangeAspect="1"/>
          </p:cNvPicPr>
          <p:nvPr/>
        </p:nvPicPr>
        <p:blipFill>
          <a:blip r:embed="rId3"/>
          <a:stretch>
            <a:fillRect/>
          </a:stretch>
        </p:blipFill>
        <p:spPr>
          <a:xfrm>
            <a:off x="2673528" y="4803821"/>
            <a:ext cx="1834078" cy="1842266"/>
          </a:xfrm>
          <a:prstGeom prst="rect">
            <a:avLst/>
          </a:prstGeom>
        </p:spPr>
      </p:pic>
      <p:pic>
        <p:nvPicPr>
          <p:cNvPr id="7" name="Picture 6"/>
          <p:cNvPicPr>
            <a:picLocks noChangeAspect="1"/>
          </p:cNvPicPr>
          <p:nvPr/>
        </p:nvPicPr>
        <p:blipFill>
          <a:blip r:embed="rId4"/>
          <a:stretch>
            <a:fillRect/>
          </a:stretch>
        </p:blipFill>
        <p:spPr>
          <a:xfrm>
            <a:off x="4707280" y="5045887"/>
            <a:ext cx="2504889" cy="1600200"/>
          </a:xfrm>
          <a:prstGeom prst="rect">
            <a:avLst/>
          </a:prstGeom>
        </p:spPr>
      </p:pic>
      <p:pic>
        <p:nvPicPr>
          <p:cNvPr id="8" name="Picture 7"/>
          <p:cNvPicPr>
            <a:picLocks noChangeAspect="1"/>
          </p:cNvPicPr>
          <p:nvPr/>
        </p:nvPicPr>
        <p:blipFill>
          <a:blip r:embed="rId5"/>
          <a:stretch>
            <a:fillRect/>
          </a:stretch>
        </p:blipFill>
        <p:spPr>
          <a:xfrm>
            <a:off x="7348785" y="4872500"/>
            <a:ext cx="1719135" cy="1773587"/>
          </a:xfrm>
          <a:prstGeom prst="rect">
            <a:avLst/>
          </a:prstGeom>
        </p:spPr>
      </p:pic>
    </p:spTree>
    <p:extLst>
      <p:ext uri="{BB962C8B-B14F-4D97-AF65-F5344CB8AC3E}">
        <p14:creationId xmlns:p14="http://schemas.microsoft.com/office/powerpoint/2010/main" val="132855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 calcmode="lin" valueType="num">
                                      <p:cBhvr>
                                        <p:cTn id="2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wipe(down)">
                                      <p:cBhvr>
                                        <p:cTn id="36" dur="580">
                                          <p:stCondLst>
                                            <p:cond delay="0"/>
                                          </p:stCondLst>
                                        </p:cTn>
                                        <p:tgtEl>
                                          <p:spTgt spid="6"/>
                                        </p:tgtEl>
                                      </p:cBhvr>
                                    </p:animEffect>
                                    <p:anim calcmode="lin" valueType="num">
                                      <p:cBhvr>
                                        <p:cTn id="37"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42" dur="26">
                                          <p:stCondLst>
                                            <p:cond delay="650"/>
                                          </p:stCondLst>
                                        </p:cTn>
                                        <p:tgtEl>
                                          <p:spTgt spid="6"/>
                                        </p:tgtEl>
                                      </p:cBhvr>
                                      <p:to x="100000" y="60000"/>
                                    </p:animScale>
                                    <p:animScale>
                                      <p:cBhvr>
                                        <p:cTn id="43" dur="166" decel="50000">
                                          <p:stCondLst>
                                            <p:cond delay="676"/>
                                          </p:stCondLst>
                                        </p:cTn>
                                        <p:tgtEl>
                                          <p:spTgt spid="6"/>
                                        </p:tgtEl>
                                      </p:cBhvr>
                                      <p:to x="100000" y="100000"/>
                                    </p:animScale>
                                    <p:animScale>
                                      <p:cBhvr>
                                        <p:cTn id="44" dur="26">
                                          <p:stCondLst>
                                            <p:cond delay="1312"/>
                                          </p:stCondLst>
                                        </p:cTn>
                                        <p:tgtEl>
                                          <p:spTgt spid="6"/>
                                        </p:tgtEl>
                                      </p:cBhvr>
                                      <p:to x="100000" y="80000"/>
                                    </p:animScale>
                                    <p:animScale>
                                      <p:cBhvr>
                                        <p:cTn id="45" dur="166" decel="50000">
                                          <p:stCondLst>
                                            <p:cond delay="1338"/>
                                          </p:stCondLst>
                                        </p:cTn>
                                        <p:tgtEl>
                                          <p:spTgt spid="6"/>
                                        </p:tgtEl>
                                      </p:cBhvr>
                                      <p:to x="100000" y="100000"/>
                                    </p:animScale>
                                    <p:animScale>
                                      <p:cBhvr>
                                        <p:cTn id="46" dur="26">
                                          <p:stCondLst>
                                            <p:cond delay="1642"/>
                                          </p:stCondLst>
                                        </p:cTn>
                                        <p:tgtEl>
                                          <p:spTgt spid="6"/>
                                        </p:tgtEl>
                                      </p:cBhvr>
                                      <p:to x="100000" y="90000"/>
                                    </p:animScale>
                                    <p:animScale>
                                      <p:cBhvr>
                                        <p:cTn id="47" dur="166" decel="50000">
                                          <p:stCondLst>
                                            <p:cond delay="1668"/>
                                          </p:stCondLst>
                                        </p:cTn>
                                        <p:tgtEl>
                                          <p:spTgt spid="6"/>
                                        </p:tgtEl>
                                      </p:cBhvr>
                                      <p:to x="100000" y="100000"/>
                                    </p:animScale>
                                    <p:animScale>
                                      <p:cBhvr>
                                        <p:cTn id="48" dur="26">
                                          <p:stCondLst>
                                            <p:cond delay="1808"/>
                                          </p:stCondLst>
                                        </p:cTn>
                                        <p:tgtEl>
                                          <p:spTgt spid="6"/>
                                        </p:tgtEl>
                                      </p:cBhvr>
                                      <p:to x="100000" y="95000"/>
                                    </p:animScale>
                                    <p:animScale>
                                      <p:cBhvr>
                                        <p:cTn id="49" dur="166" decel="50000">
                                          <p:stCondLst>
                                            <p:cond delay="1834"/>
                                          </p:stCondLst>
                                        </p:cTn>
                                        <p:tgtEl>
                                          <p:spTgt spid="6"/>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nodeType="clickEffect">
                                  <p:stCondLst>
                                    <p:cond delay="0"/>
                                  </p:stCondLst>
                                  <p:childTnLst>
                                    <p:set>
                                      <p:cBhvr>
                                        <p:cTn id="53" dur="1" fill="hold">
                                          <p:stCondLst>
                                            <p:cond delay="0"/>
                                          </p:stCondLst>
                                        </p:cTn>
                                        <p:tgtEl>
                                          <p:spTgt spid="3">
                                            <p:txEl>
                                              <p:pRg st="2" end="2"/>
                                            </p:txEl>
                                          </p:spTgt>
                                        </p:tgtEl>
                                        <p:attrNameLst>
                                          <p:attrName>style.visibility</p:attrName>
                                        </p:attrNameLst>
                                      </p:cBhvr>
                                      <p:to>
                                        <p:strVal val="visible"/>
                                      </p:to>
                                    </p:set>
                                    <p:anim calcmode="lin" valueType="num">
                                      <p:cBhvr>
                                        <p:cTn id="5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56" dur="500"/>
                                        <p:tgtEl>
                                          <p:spTgt spid="3">
                                            <p:txEl>
                                              <p:pRg st="2" end="2"/>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31" presetClass="entr" presetSubtype="0" fill="hold"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p:cTn id="61" dur="1000" fill="hold"/>
                                        <p:tgtEl>
                                          <p:spTgt spid="7"/>
                                        </p:tgtEl>
                                        <p:attrNameLst>
                                          <p:attrName>ppt_w</p:attrName>
                                        </p:attrNameLst>
                                      </p:cBhvr>
                                      <p:tavLst>
                                        <p:tav tm="0">
                                          <p:val>
                                            <p:fltVal val="0"/>
                                          </p:val>
                                        </p:tav>
                                        <p:tav tm="100000">
                                          <p:val>
                                            <p:strVal val="#ppt_w"/>
                                          </p:val>
                                        </p:tav>
                                      </p:tavLst>
                                    </p:anim>
                                    <p:anim calcmode="lin" valueType="num">
                                      <p:cBhvr>
                                        <p:cTn id="62" dur="1000" fill="hold"/>
                                        <p:tgtEl>
                                          <p:spTgt spid="7"/>
                                        </p:tgtEl>
                                        <p:attrNameLst>
                                          <p:attrName>ppt_h</p:attrName>
                                        </p:attrNameLst>
                                      </p:cBhvr>
                                      <p:tavLst>
                                        <p:tav tm="0">
                                          <p:val>
                                            <p:fltVal val="0"/>
                                          </p:val>
                                        </p:tav>
                                        <p:tav tm="100000">
                                          <p:val>
                                            <p:strVal val="#ppt_h"/>
                                          </p:val>
                                        </p:tav>
                                      </p:tavLst>
                                    </p:anim>
                                    <p:anim calcmode="lin" valueType="num">
                                      <p:cBhvr>
                                        <p:cTn id="63" dur="1000" fill="hold"/>
                                        <p:tgtEl>
                                          <p:spTgt spid="7"/>
                                        </p:tgtEl>
                                        <p:attrNameLst>
                                          <p:attrName>style.rotation</p:attrName>
                                        </p:attrNameLst>
                                      </p:cBhvr>
                                      <p:tavLst>
                                        <p:tav tm="0">
                                          <p:val>
                                            <p:fltVal val="90"/>
                                          </p:val>
                                        </p:tav>
                                        <p:tav tm="100000">
                                          <p:val>
                                            <p:fltVal val="0"/>
                                          </p:val>
                                        </p:tav>
                                      </p:tavLst>
                                    </p:anim>
                                    <p:animEffect transition="in" filter="fade">
                                      <p:cBhvr>
                                        <p:cTn id="64" dur="1000"/>
                                        <p:tgtEl>
                                          <p:spTgt spid="7"/>
                                        </p:tgtEl>
                                      </p:cBhvr>
                                    </p:animEffect>
                                  </p:childTnLst>
                                </p:cTn>
                              </p:par>
                            </p:childTnLst>
                          </p:cTn>
                        </p:par>
                      </p:childTnLst>
                    </p:cTn>
                  </p:par>
                  <p:par>
                    <p:cTn id="65" fill="hold">
                      <p:stCondLst>
                        <p:cond delay="indefinite"/>
                      </p:stCondLst>
                      <p:childTnLst>
                        <p:par>
                          <p:cTn id="66" fill="hold">
                            <p:stCondLst>
                              <p:cond delay="0"/>
                            </p:stCondLst>
                            <p:childTnLst>
                              <p:par>
                                <p:cTn id="67" presetID="53" presetClass="entr" presetSubtype="16" fill="hold" nodeType="clickEffect">
                                  <p:stCondLst>
                                    <p:cond delay="0"/>
                                  </p:stCondLst>
                                  <p:childTnLst>
                                    <p:set>
                                      <p:cBhvr>
                                        <p:cTn id="68" dur="1" fill="hold">
                                          <p:stCondLst>
                                            <p:cond delay="0"/>
                                          </p:stCondLst>
                                        </p:cTn>
                                        <p:tgtEl>
                                          <p:spTgt spid="3">
                                            <p:txEl>
                                              <p:pRg st="3" end="3"/>
                                            </p:txEl>
                                          </p:spTgt>
                                        </p:tgtEl>
                                        <p:attrNameLst>
                                          <p:attrName>style.visibility</p:attrName>
                                        </p:attrNameLst>
                                      </p:cBhvr>
                                      <p:to>
                                        <p:strVal val="visible"/>
                                      </p:to>
                                    </p:set>
                                    <p:anim calcmode="lin" valueType="num">
                                      <p:cBhvr>
                                        <p:cTn id="6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7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71" dur="500"/>
                                        <p:tgtEl>
                                          <p:spTgt spid="3">
                                            <p:txEl>
                                              <p:pRg st="3" end="3"/>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45" presetClass="entr" presetSubtype="0" fill="hold" nodeType="click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fade">
                                      <p:cBhvr>
                                        <p:cTn id="76" dur="2000"/>
                                        <p:tgtEl>
                                          <p:spTgt spid="8"/>
                                        </p:tgtEl>
                                      </p:cBhvr>
                                    </p:animEffect>
                                    <p:anim calcmode="lin" valueType="num">
                                      <p:cBhvr>
                                        <p:cTn id="77" dur="2000" fill="hold"/>
                                        <p:tgtEl>
                                          <p:spTgt spid="8"/>
                                        </p:tgtEl>
                                        <p:attrNameLst>
                                          <p:attrName>ppt_w</p:attrName>
                                        </p:attrNameLst>
                                      </p:cBhvr>
                                      <p:tavLst>
                                        <p:tav tm="0" fmla="#ppt_w*sin(2.5*pi*$)">
                                          <p:val>
                                            <p:fltVal val="0"/>
                                          </p:val>
                                        </p:tav>
                                        <p:tav tm="100000">
                                          <p:val>
                                            <p:fltVal val="1"/>
                                          </p:val>
                                        </p:tav>
                                      </p:tavLst>
                                    </p:anim>
                                    <p:anim calcmode="lin" valueType="num">
                                      <p:cBhvr>
                                        <p:cTn id="78"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527E4-12F5-4C7E-B33E-EBEA358BB343}"/>
              </a:ext>
            </a:extLst>
          </p:cNvPr>
          <p:cNvSpPr>
            <a:spLocks noGrp="1"/>
          </p:cNvSpPr>
          <p:nvPr>
            <p:ph type="title"/>
          </p:nvPr>
        </p:nvSpPr>
        <p:spPr/>
        <p:txBody>
          <a:bodyPr/>
          <a:lstStyle/>
          <a:p>
            <a:r>
              <a:rPr lang="en-GB"/>
              <a:t>Benefits of team working</a:t>
            </a:r>
          </a:p>
        </p:txBody>
      </p:sp>
      <p:sp>
        <p:nvSpPr>
          <p:cNvPr id="3" name="Content Placeholder 2">
            <a:extLst>
              <a:ext uri="{FF2B5EF4-FFF2-40B4-BE49-F238E27FC236}">
                <a16:creationId xmlns:a16="http://schemas.microsoft.com/office/drawing/2014/main" id="{EC1523CB-C6D4-49CD-8015-0B850EBF99E7}"/>
              </a:ext>
            </a:extLst>
          </p:cNvPr>
          <p:cNvSpPr>
            <a:spLocks noGrp="1"/>
          </p:cNvSpPr>
          <p:nvPr>
            <p:ph idx="1"/>
          </p:nvPr>
        </p:nvSpPr>
        <p:spPr>
          <a:xfrm>
            <a:off x="677334" y="2131834"/>
            <a:ext cx="8596668" cy="3880773"/>
          </a:xfrm>
        </p:spPr>
        <p:txBody>
          <a:bodyPr vert="horz" lIns="91440" tIns="45720" rIns="91440" bIns="45720" rtlCol="0" anchor="t">
            <a:normAutofit/>
          </a:bodyPr>
          <a:lstStyle/>
          <a:p>
            <a:r>
              <a:rPr lang="en-GB"/>
              <a:t>Team working benefits Tesco</a:t>
            </a:r>
          </a:p>
          <a:p>
            <a:r>
              <a:rPr lang="en-GB"/>
              <a:t>Passionate about team working </a:t>
            </a:r>
          </a:p>
          <a:p>
            <a:r>
              <a:rPr lang="en-GB"/>
              <a:t>Employees also benefit from team working</a:t>
            </a:r>
          </a:p>
        </p:txBody>
      </p:sp>
      <p:sp>
        <p:nvSpPr>
          <p:cNvPr id="5" name="Rectangle: Rounded Corners 4">
            <a:extLst>
              <a:ext uri="{FF2B5EF4-FFF2-40B4-BE49-F238E27FC236}">
                <a16:creationId xmlns:a16="http://schemas.microsoft.com/office/drawing/2014/main" id="{934567BE-467D-4E2E-9325-80CDA73AA8A9}"/>
              </a:ext>
            </a:extLst>
          </p:cNvPr>
          <p:cNvSpPr/>
          <p:nvPr/>
        </p:nvSpPr>
        <p:spPr>
          <a:xfrm rot="660000">
            <a:off x="6890551" y="504560"/>
            <a:ext cx="3105508" cy="31486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t>"Without our colleagues working in a team, there would be no Tesco"</a:t>
            </a:r>
          </a:p>
        </p:txBody>
      </p:sp>
      <p:pic>
        <p:nvPicPr>
          <p:cNvPr id="6" name="Picture 6" descr="A picture containing drawing&#10;&#10;Description generated with very high confidence">
            <a:extLst>
              <a:ext uri="{FF2B5EF4-FFF2-40B4-BE49-F238E27FC236}">
                <a16:creationId xmlns:a16="http://schemas.microsoft.com/office/drawing/2014/main" id="{9145EB6C-2148-4F47-AEF3-D3359D5733B5}"/>
              </a:ext>
            </a:extLst>
          </p:cNvPr>
          <p:cNvPicPr>
            <a:picLocks noChangeAspect="1"/>
          </p:cNvPicPr>
          <p:nvPr/>
        </p:nvPicPr>
        <p:blipFill>
          <a:blip r:embed="rId2"/>
          <a:stretch>
            <a:fillRect/>
          </a:stretch>
        </p:blipFill>
        <p:spPr>
          <a:xfrm>
            <a:off x="411192" y="5326943"/>
            <a:ext cx="5949350" cy="1538115"/>
          </a:xfrm>
          <a:prstGeom prst="rect">
            <a:avLst/>
          </a:prstGeom>
        </p:spPr>
      </p:pic>
    </p:spTree>
    <p:extLst>
      <p:ext uri="{BB962C8B-B14F-4D97-AF65-F5344CB8AC3E}">
        <p14:creationId xmlns:p14="http://schemas.microsoft.com/office/powerpoint/2010/main" val="1098860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EB580-6E15-42C1-9D63-3DF43F453750}"/>
              </a:ext>
            </a:extLst>
          </p:cNvPr>
          <p:cNvSpPr>
            <a:spLocks noGrp="1"/>
          </p:cNvSpPr>
          <p:nvPr>
            <p:ph type="title"/>
          </p:nvPr>
        </p:nvSpPr>
        <p:spPr>
          <a:xfrm>
            <a:off x="677334" y="609600"/>
            <a:ext cx="8596668" cy="1320800"/>
          </a:xfrm>
        </p:spPr>
        <p:txBody>
          <a:bodyPr anchor="t">
            <a:normAutofit/>
          </a:bodyPr>
          <a:lstStyle/>
          <a:p>
            <a:r>
              <a:rPr lang="en-GB">
                <a:ea typeface="+mj-lt"/>
                <a:cs typeface="+mj-lt"/>
              </a:rPr>
              <a:t>Stages of team development</a:t>
            </a:r>
            <a:endParaRPr lang="en-US">
              <a:ea typeface="+mj-lt"/>
              <a:cs typeface="+mj-lt"/>
            </a:endParaRPr>
          </a:p>
          <a:p>
            <a:endParaRPr lang="en-GB"/>
          </a:p>
        </p:txBody>
      </p:sp>
      <p:sp>
        <p:nvSpPr>
          <p:cNvPr id="7" name="Content Placeholder 6">
            <a:extLst>
              <a:ext uri="{FF2B5EF4-FFF2-40B4-BE49-F238E27FC236}">
                <a16:creationId xmlns:a16="http://schemas.microsoft.com/office/drawing/2014/main" id="{4CB3231D-7BAD-4FA9-9CA9-5706633D8C53}"/>
              </a:ext>
            </a:extLst>
          </p:cNvPr>
          <p:cNvSpPr>
            <a:spLocks noGrp="1"/>
          </p:cNvSpPr>
          <p:nvPr>
            <p:ph idx="1"/>
          </p:nvPr>
        </p:nvSpPr>
        <p:spPr>
          <a:xfrm>
            <a:off x="6336287" y="2160589"/>
            <a:ext cx="2934714" cy="3880773"/>
          </a:xfrm>
        </p:spPr>
        <p:txBody>
          <a:bodyPr vert="horz" lIns="91440" tIns="45720" rIns="91440" bIns="45720" rtlCol="0">
            <a:normAutofit/>
          </a:bodyPr>
          <a:lstStyle/>
          <a:p>
            <a:r>
              <a:rPr lang="en-GB" sz="1700"/>
              <a:t>Tuckman theory 1965</a:t>
            </a:r>
          </a:p>
          <a:p>
            <a:r>
              <a:rPr lang="en-GB" sz="1700"/>
              <a:t>Tuckman created this theory to show the stages of how a group forms. </a:t>
            </a:r>
          </a:p>
          <a:p>
            <a:r>
              <a:rPr lang="en-GB" sz="1700"/>
              <a:t>The theory shows the groups do not start off fully formed and functioning.</a:t>
            </a:r>
          </a:p>
          <a:p>
            <a:r>
              <a:rPr lang="en-GB" sz="1700"/>
              <a:t>Tuckman's theory suggests the team go through 4 stages of development.</a:t>
            </a:r>
          </a:p>
          <a:p>
            <a:endParaRPr lang="en-GB" sz="1700"/>
          </a:p>
          <a:p>
            <a:endParaRPr lang="en-GB" sz="1700"/>
          </a:p>
          <a:p>
            <a:endParaRPr lang="en-GB" sz="1700"/>
          </a:p>
          <a:p>
            <a:endParaRPr lang="en-GB" sz="1700"/>
          </a:p>
          <a:p>
            <a:endParaRPr lang="en-GB" sz="1700">
              <a:ea typeface="+mn-lt"/>
              <a:cs typeface="+mn-lt"/>
            </a:endParaRPr>
          </a:p>
          <a:p>
            <a:endParaRPr lang="en-GB" sz="1700">
              <a:ea typeface="+mn-lt"/>
              <a:cs typeface="+mn-lt"/>
            </a:endParaRPr>
          </a:p>
          <a:p>
            <a:endParaRPr lang="en-GB" sz="1700"/>
          </a:p>
          <a:p>
            <a:endParaRPr lang="en-GB" sz="1700"/>
          </a:p>
        </p:txBody>
      </p:sp>
      <p:pic>
        <p:nvPicPr>
          <p:cNvPr id="9" name="Picture 4" descr="A screenshot of a social media post&#10;&#10;Description generated with very high confidence">
            <a:extLst>
              <a:ext uri="{FF2B5EF4-FFF2-40B4-BE49-F238E27FC236}">
                <a16:creationId xmlns:a16="http://schemas.microsoft.com/office/drawing/2014/main" id="{FBD036B7-369C-4535-999B-FE9C4C8EA65E}"/>
              </a:ext>
            </a:extLst>
          </p:cNvPr>
          <p:cNvPicPr>
            <a:picLocks noChangeAspect="1"/>
          </p:cNvPicPr>
          <p:nvPr/>
        </p:nvPicPr>
        <p:blipFill rotWithShape="1">
          <a:blip r:embed="rId2"/>
          <a:srcRect t="3143" r="3" b="1414"/>
          <a:stretch/>
        </p:blipFill>
        <p:spPr>
          <a:xfrm>
            <a:off x="677334" y="2159331"/>
            <a:ext cx="5423429" cy="3882362"/>
          </a:xfrm>
          <a:prstGeom prst="rect">
            <a:avLst/>
          </a:prstGeom>
        </p:spPr>
      </p:pic>
    </p:spTree>
    <p:extLst>
      <p:ext uri="{BB962C8B-B14F-4D97-AF65-F5344CB8AC3E}">
        <p14:creationId xmlns:p14="http://schemas.microsoft.com/office/powerpoint/2010/main" val="3579900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vert="horz" lIns="91440" tIns="45720" rIns="91440" bIns="45720" rtlCol="0" anchor="ctr">
            <a:normAutofit/>
          </a:bodyPr>
          <a:lstStyle/>
          <a:p>
            <a:r>
              <a:rPr lang="en-US" b="1"/>
              <a:t>Stages of team development</a:t>
            </a:r>
          </a:p>
        </p:txBody>
      </p:sp>
      <p:sp>
        <p:nvSpPr>
          <p:cNvPr id="6" name="TextBox 5">
            <a:extLst>
              <a:ext uri="{FF2B5EF4-FFF2-40B4-BE49-F238E27FC236}">
                <a16:creationId xmlns:a16="http://schemas.microsoft.com/office/drawing/2014/main" id="{31C6901B-FFA9-41EE-B5D6-D8C2B2315918}"/>
              </a:ext>
            </a:extLst>
          </p:cNvPr>
          <p:cNvSpPr txBox="1"/>
          <p:nvPr/>
        </p:nvSpPr>
        <p:spPr>
          <a:xfrm>
            <a:off x="4639918" y="1463619"/>
            <a:ext cx="4619706" cy="52247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buClr>
                <a:schemeClr val="accent1"/>
              </a:buClr>
              <a:buSzPct val="80000"/>
            </a:pPr>
            <a:r>
              <a:rPr lang="en-US" b="1" u="sng">
                <a:solidFill>
                  <a:schemeClr val="tx1">
                    <a:lumMod val="75000"/>
                    <a:lumOff val="25000"/>
                  </a:schemeClr>
                </a:solidFill>
              </a:rPr>
              <a:t>Forming:</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A team will be created to achieve a target. Team members will work together but act individual as they don’t know each other well. Time will be spent getting to know the group.</a:t>
            </a:r>
          </a:p>
          <a:p>
            <a:pPr defTabSz="457200">
              <a:lnSpc>
                <a:spcPct val="90000"/>
              </a:lnSpc>
              <a:spcBef>
                <a:spcPts val="1000"/>
              </a:spcBef>
              <a:buClr>
                <a:schemeClr val="accent1"/>
              </a:buClr>
              <a:buSzPct val="80000"/>
            </a:pPr>
            <a:r>
              <a:rPr lang="en-US" b="1" u="sng">
                <a:solidFill>
                  <a:schemeClr val="tx1">
                    <a:lumMod val="75000"/>
                    <a:lumOff val="25000"/>
                  </a:schemeClr>
                </a:solidFill>
              </a:rPr>
              <a:t>Storming:</a:t>
            </a: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The team will brainstorm their ideas to determine the roles of each member.</a:t>
            </a:r>
          </a:p>
          <a:p>
            <a:pPr defTabSz="457200">
              <a:lnSpc>
                <a:spcPct val="90000"/>
              </a:lnSpc>
              <a:spcBef>
                <a:spcPts val="1000"/>
              </a:spcBef>
              <a:buClr>
                <a:schemeClr val="accent1"/>
              </a:buClr>
              <a:buSzPct val="80000"/>
            </a:pPr>
            <a:r>
              <a:rPr lang="en-US" b="1" u="sng">
                <a:solidFill>
                  <a:schemeClr val="tx1">
                    <a:lumMod val="75000"/>
                    <a:lumOff val="25000"/>
                  </a:schemeClr>
                </a:solidFill>
              </a:rPr>
              <a:t>Norming: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The team will determine the roles of the individuals.</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The tasks becomes clearer.</a:t>
            </a:r>
          </a:p>
          <a:p>
            <a:pPr defTabSz="457200">
              <a:lnSpc>
                <a:spcPct val="90000"/>
              </a:lnSpc>
              <a:spcBef>
                <a:spcPts val="1000"/>
              </a:spcBef>
              <a:buClr>
                <a:schemeClr val="accent1"/>
              </a:buClr>
              <a:buSzPct val="80000"/>
            </a:pPr>
            <a:r>
              <a:rPr lang="en-US" b="1" u="sng">
                <a:solidFill>
                  <a:schemeClr val="tx1">
                    <a:lumMod val="75000"/>
                    <a:lumOff val="25000"/>
                  </a:schemeClr>
                </a:solidFill>
              </a:rPr>
              <a:t>Performing:</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The team is clear on the task. </a:t>
            </a:r>
          </a:p>
          <a:p>
            <a:pPr defTabSz="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The team performs to a plan.</a:t>
            </a: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b="1" u="sng">
              <a:solidFill>
                <a:schemeClr val="tx1">
                  <a:lumMod val="75000"/>
                  <a:lumOff val="25000"/>
                </a:schemeClr>
              </a:solidFill>
            </a:endParaRPr>
          </a:p>
        </p:txBody>
      </p:sp>
    </p:spTree>
    <p:extLst>
      <p:ext uri="{BB962C8B-B14F-4D97-AF65-F5344CB8AC3E}">
        <p14:creationId xmlns:p14="http://schemas.microsoft.com/office/powerpoint/2010/main" val="3520579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221916"/>
            <a:ext cx="10197494" cy="1099457"/>
          </a:xfrm>
        </p:spPr>
        <p:txBody>
          <a:bodyPr>
            <a:normAutofit/>
          </a:bodyPr>
          <a:lstStyle/>
          <a:p>
            <a:pPr algn="ctr"/>
            <a:r>
              <a:rPr lang="en-GB" b="1"/>
              <a:t>Stages of team development</a:t>
            </a:r>
            <a:endParaRPr lang="en-US"/>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06661514-0AA2-4F00-9873-83E9255999F5}"/>
              </a:ext>
            </a:extLst>
          </p:cNvPr>
          <p:cNvGraphicFramePr>
            <a:graphicFrameLocks noGrp="1"/>
          </p:cNvGraphicFramePr>
          <p:nvPr>
            <p:ph idx="1"/>
            <p:extLst>
              <p:ext uri="{D42A27DB-BD31-4B8C-83A1-F6EECF244321}">
                <p14:modId xmlns:p14="http://schemas.microsoft.com/office/powerpoint/2010/main" val="1027255247"/>
              </p:ext>
            </p:extLst>
          </p:nvPr>
        </p:nvGraphicFramePr>
        <p:xfrm>
          <a:off x="337776" y="584965"/>
          <a:ext cx="11436237" cy="6112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0700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28">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 name="Straight Connector 29">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txBox="1">
            <a:spLocks noGrp="1"/>
          </p:cNvSpPr>
          <p:nvPr>
            <p:ph type="ctrTitle"/>
          </p:nvPr>
        </p:nvSpPr>
        <p:spPr>
          <a:xfrm>
            <a:off x="6343484" y="609600"/>
            <a:ext cx="2930518" cy="1320800"/>
          </a:xfrm>
        </p:spPr>
        <p:txBody>
          <a:bodyPr vert="horz" lIns="91440" tIns="45720" rIns="91440" bIns="45720" rtlCol="0" anchor="ctr">
            <a:normAutofit/>
          </a:bodyPr>
          <a:lstStyle/>
          <a:p>
            <a:pPr lvl="0" algn="l"/>
            <a:r>
              <a:rPr lang="en-US" sz="3600" b="1"/>
              <a:t>Team roles</a:t>
            </a:r>
          </a:p>
        </p:txBody>
      </p:sp>
      <p:pic>
        <p:nvPicPr>
          <p:cNvPr id="4" name="Picture 4" descr="A picture containing bird&#10;&#10;Description generated with very high confidence">
            <a:extLst>
              <a:ext uri="{FF2B5EF4-FFF2-40B4-BE49-F238E27FC236}">
                <a16:creationId xmlns:a16="http://schemas.microsoft.com/office/drawing/2014/main" id="{FE28A1AD-F889-4812-A54A-32BD3377D5D9}"/>
              </a:ext>
            </a:extLst>
          </p:cNvPr>
          <p:cNvPicPr>
            <a:picLocks noChangeAspect="1"/>
          </p:cNvPicPr>
          <p:nvPr/>
        </p:nvPicPr>
        <p:blipFill>
          <a:blip r:embed="rId2"/>
          <a:stretch>
            <a:fillRect/>
          </a:stretch>
        </p:blipFill>
        <p:spPr>
          <a:xfrm>
            <a:off x="967158" y="609600"/>
            <a:ext cx="4841511" cy="2601747"/>
          </a:xfrm>
          <a:prstGeom prst="rect">
            <a:avLst/>
          </a:prstGeom>
        </p:spPr>
      </p:pic>
      <p:sp>
        <p:nvSpPr>
          <p:cNvPr id="3" name="TextBox 3"/>
          <p:cNvSpPr txBox="1"/>
          <p:nvPr/>
        </p:nvSpPr>
        <p:spPr>
          <a:xfrm>
            <a:off x="6343484" y="2160589"/>
            <a:ext cx="3653440" cy="4437620"/>
          </a:xfrm>
          <a:prstGeom prst="rect">
            <a:avLst/>
          </a:prstGeom>
        </p:spPr>
        <p:txBody>
          <a:bodyPr vert="horz" lIns="91440" tIns="45720" rIns="91440" bIns="45720" rtlCol="0" anchor="t" anchorCtr="0" compatLnSpc="1">
            <a:normAutofit fontScale="70000" lnSpcReduction="20000"/>
          </a:bodyPr>
          <a:lstStyle/>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r>
              <a:rPr lang="en-US" sz="2400">
                <a:solidFill>
                  <a:schemeClr val="tx1">
                    <a:lumMod val="75000"/>
                    <a:lumOff val="25000"/>
                  </a:schemeClr>
                </a:solidFill>
              </a:rPr>
              <a:t>What is team roles?</a:t>
            </a: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24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r>
              <a:rPr lang="en-US" sz="2400">
                <a:solidFill>
                  <a:schemeClr val="tx1">
                    <a:lumMod val="75000"/>
                    <a:lumOff val="25000"/>
                  </a:schemeClr>
                </a:solidFill>
              </a:rPr>
              <a:t>Why we have team roles?</a:t>
            </a: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24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r>
              <a:rPr lang="en-US" sz="2400">
                <a:solidFill>
                  <a:schemeClr val="tx1">
                    <a:lumMod val="75000"/>
                    <a:lumOff val="25000"/>
                  </a:schemeClr>
                </a:solidFill>
              </a:rPr>
              <a:t>Key Skills attached to specific team roles.</a:t>
            </a: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24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r>
              <a:rPr lang="en-US" sz="2400">
                <a:solidFill>
                  <a:schemeClr val="tx1">
                    <a:lumMod val="75000"/>
                    <a:lumOff val="25000"/>
                  </a:schemeClr>
                </a:solidFill>
              </a:rPr>
              <a:t>How it affected us?</a:t>
            </a: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32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32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1400">
              <a:solidFill>
                <a:schemeClr val="tx1">
                  <a:lumMod val="75000"/>
                  <a:lumOff val="25000"/>
                </a:schemeClr>
              </a:solidFill>
            </a:endParaRPr>
          </a:p>
          <a:p>
            <a:pPr marL="0" marR="0" lvl="0" indent="0" defTabSz="457200" fontAlgn="auto">
              <a:lnSpc>
                <a:spcPct val="90000"/>
              </a:lnSpc>
              <a:spcBef>
                <a:spcPts val="1000"/>
              </a:spcBef>
              <a:buClr>
                <a:schemeClr val="accent1"/>
              </a:buClr>
              <a:buSzPct val="80000"/>
              <a:buFont typeface="Wingdings 3" charset="2"/>
              <a:buChar char=""/>
              <a:tabLst/>
              <a:defRPr sz="1800" b="0" i="0" u="none" strike="noStrike" kern="0" cap="none" spc="0" baseline="0">
                <a:solidFill>
                  <a:srgbClr val="000000"/>
                </a:solidFill>
                <a:uFillTx/>
              </a:defRPr>
            </a:pPr>
            <a:endParaRPr lang="en-US" sz="1400" b="0" i="0" u="none" strike="noStrike" cap="none" spc="0" baseline="0">
              <a:solidFill>
                <a:schemeClr val="tx1">
                  <a:lumMod val="75000"/>
                  <a:lumOff val="25000"/>
                </a:schemeClr>
              </a:solidFill>
              <a:uFillTx/>
            </a:endParaRPr>
          </a:p>
          <a:p>
            <a:pPr marL="0" marR="0" lvl="0" indent="0" defTabSz="457200">
              <a:lnSpc>
                <a:spcPct val="90000"/>
              </a:lnSpc>
              <a:spcBef>
                <a:spcPts val="1000"/>
              </a:spcBef>
              <a:buClr>
                <a:schemeClr val="accent1"/>
              </a:buClr>
              <a:buSzPct val="80000"/>
              <a:buFont typeface="Wingdings 3" charset="2"/>
              <a:buChar char=""/>
              <a:tabLst/>
              <a:defRPr sz="1800" b="0" i="0" u="none" strike="noStrike" kern="0" cap="none" spc="0" baseline="0">
                <a:solidFill>
                  <a:srgbClr val="000000"/>
                </a:solidFill>
                <a:uFillTx/>
              </a:defRPr>
            </a:pPr>
            <a:endParaRPr lang="en-US" sz="1400" b="0" i="0" u="none" strike="noStrike" cap="none" spc="0" baseline="0">
              <a:solidFill>
                <a:schemeClr val="tx1">
                  <a:lumMod val="75000"/>
                  <a:lumOff val="25000"/>
                </a:schemeClr>
              </a:solidFill>
              <a:uFillTx/>
            </a:endParaRP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1400">
              <a:solidFill>
                <a:schemeClr val="tx1">
                  <a:lumMod val="75000"/>
                  <a:lumOff val="25000"/>
                </a:schemeClr>
              </a:solidFill>
            </a:endParaRPr>
          </a:p>
          <a:p>
            <a:pPr defTabSz="457200">
              <a:lnSpc>
                <a:spcPct val="90000"/>
              </a:lnSpc>
              <a:spcBef>
                <a:spcPts val="1000"/>
              </a:spcBef>
              <a:buClr>
                <a:schemeClr val="accent1"/>
              </a:buClr>
              <a:buSzPct val="80000"/>
              <a:defRPr sz="1800" b="0" i="0" u="none" strike="noStrike" kern="0" cap="none" spc="0" baseline="0">
                <a:solidFill>
                  <a:srgbClr val="000000"/>
                </a:solidFill>
                <a:uFillTx/>
              </a:defRPr>
            </a:pPr>
            <a:r>
              <a:rPr lang="en-US" sz="1400">
                <a:solidFill>
                  <a:schemeClr val="tx1">
                    <a:lumMod val="75000"/>
                    <a:lumOff val="25000"/>
                  </a:schemeClr>
                </a:solidFill>
              </a:rPr>
              <a:t>                                             </a:t>
            </a:r>
          </a:p>
          <a:p>
            <a:pPr defTabSz="457200">
              <a:lnSpc>
                <a:spcPct val="90000"/>
              </a:lnSpc>
              <a:spcBef>
                <a:spcPts val="1000"/>
              </a:spcBef>
              <a:buClr>
                <a:schemeClr val="accent1"/>
              </a:buClr>
              <a:buSzPct val="80000"/>
              <a:buFont typeface="Wingdings 3" charset="2"/>
              <a:buChar char=""/>
              <a:defRPr sz="1800" b="0" i="0" u="none" strike="noStrike" kern="0" cap="none" spc="0" baseline="0">
                <a:solidFill>
                  <a:srgbClr val="000000"/>
                </a:solidFill>
                <a:uFillTx/>
              </a:defRPr>
            </a:pPr>
            <a:endParaRPr lang="en-US" sz="1400">
              <a:solidFill>
                <a:schemeClr val="tx1">
                  <a:lumMod val="75000"/>
                  <a:lumOff val="25000"/>
                </a:schemeClr>
              </a:solidFill>
            </a:endParaRPr>
          </a:p>
          <a:p>
            <a:pPr marL="0" marR="0" lvl="0" indent="0" defTabSz="457200" fontAlgn="auto">
              <a:lnSpc>
                <a:spcPct val="90000"/>
              </a:lnSpc>
              <a:spcBef>
                <a:spcPts val="1000"/>
              </a:spcBef>
              <a:buClr>
                <a:schemeClr val="accent1"/>
              </a:buClr>
              <a:buSzPct val="80000"/>
              <a:buFont typeface="Wingdings 3" charset="2"/>
              <a:buChar char=""/>
              <a:tabLst/>
              <a:defRPr sz="1800" b="0" i="0" u="none" strike="noStrike" kern="0" cap="none" spc="0" baseline="0">
                <a:solidFill>
                  <a:srgbClr val="000000"/>
                </a:solidFill>
                <a:uFillTx/>
              </a:defRPr>
            </a:pPr>
            <a:endParaRPr lang="en-US" sz="1400" b="0" i="0" u="none" strike="noStrike" cap="none" spc="0" baseline="0">
              <a:solidFill>
                <a:schemeClr val="tx1">
                  <a:lumMod val="75000"/>
                  <a:lumOff val="25000"/>
                </a:schemeClr>
              </a:solidFill>
              <a:uFillTx/>
            </a:endParaRPr>
          </a:p>
          <a:p>
            <a:pPr marL="0" marR="0" lvl="0" indent="0" defTabSz="457200" fontAlgn="auto">
              <a:lnSpc>
                <a:spcPct val="90000"/>
              </a:lnSpc>
              <a:spcBef>
                <a:spcPts val="1000"/>
              </a:spcBef>
              <a:buClr>
                <a:schemeClr val="accent1"/>
              </a:buClr>
              <a:buSzPct val="80000"/>
              <a:buFont typeface="Wingdings 3" charset="2"/>
              <a:buChar char=""/>
              <a:tabLst/>
              <a:defRPr sz="1800" b="0" i="0" u="none" strike="noStrike" kern="0" cap="none" spc="0" baseline="0">
                <a:solidFill>
                  <a:srgbClr val="000000"/>
                </a:solidFill>
                <a:uFillTx/>
              </a:defRPr>
            </a:pPr>
            <a:endParaRPr lang="en-US" sz="1400" b="0" i="0" u="none" strike="noStrike" cap="none" spc="0" baseline="0">
              <a:solidFill>
                <a:schemeClr val="tx1">
                  <a:lumMod val="75000"/>
                  <a:lumOff val="25000"/>
                </a:schemeClr>
              </a:solidFill>
              <a:uFillTx/>
            </a:endParaRPr>
          </a:p>
        </p:txBody>
      </p:sp>
      <p:pic>
        <p:nvPicPr>
          <p:cNvPr id="6" name="Picture 6" descr="A person wearing a suit and tie&#10;&#10;Description generated with very high confidence">
            <a:extLst>
              <a:ext uri="{FF2B5EF4-FFF2-40B4-BE49-F238E27FC236}">
                <a16:creationId xmlns:a16="http://schemas.microsoft.com/office/drawing/2014/main" id="{4A145CB1-694C-4450-8DEC-CA1738B02B22}"/>
              </a:ext>
            </a:extLst>
          </p:cNvPr>
          <p:cNvPicPr>
            <a:picLocks noChangeAspect="1"/>
          </p:cNvPicPr>
          <p:nvPr/>
        </p:nvPicPr>
        <p:blipFill>
          <a:blip r:embed="rId3"/>
          <a:stretch>
            <a:fillRect/>
          </a:stretch>
        </p:blipFill>
        <p:spPr>
          <a:xfrm>
            <a:off x="1345295" y="3439020"/>
            <a:ext cx="4085239" cy="2602341"/>
          </a:xfrm>
          <a:prstGeom prst="rect">
            <a:avLst/>
          </a:prstGeom>
        </p:spPr>
      </p:pic>
    </p:spTree>
    <p:extLst>
      <p:ext uri="{BB962C8B-B14F-4D97-AF65-F5344CB8AC3E}">
        <p14:creationId xmlns:p14="http://schemas.microsoft.com/office/powerpoint/2010/main" val="973956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3480-FA14-45A9-836C-16FC1FCD9C53}"/>
              </a:ext>
            </a:extLst>
          </p:cNvPr>
          <p:cNvSpPr>
            <a:spLocks noGrp="1"/>
          </p:cNvSpPr>
          <p:nvPr>
            <p:ph type="title"/>
          </p:nvPr>
        </p:nvSpPr>
        <p:spPr>
          <a:xfrm>
            <a:off x="677334" y="609600"/>
            <a:ext cx="8596668" cy="676031"/>
          </a:xfrm>
        </p:spPr>
        <p:txBody>
          <a:bodyPr/>
          <a:lstStyle/>
          <a:p>
            <a:r>
              <a:rPr lang="en-US">
                <a:ea typeface="+mj-lt"/>
                <a:cs typeface="+mj-lt"/>
              </a:rPr>
              <a:t>What is team roles? </a:t>
            </a:r>
            <a:endParaRPr lang="en-US"/>
          </a:p>
        </p:txBody>
      </p:sp>
      <p:sp>
        <p:nvSpPr>
          <p:cNvPr id="3" name="Content Placeholder 2">
            <a:extLst>
              <a:ext uri="{FF2B5EF4-FFF2-40B4-BE49-F238E27FC236}">
                <a16:creationId xmlns:a16="http://schemas.microsoft.com/office/drawing/2014/main" id="{1937B0FC-3F66-4BB3-B730-79C33425FEF1}"/>
              </a:ext>
            </a:extLst>
          </p:cNvPr>
          <p:cNvSpPr>
            <a:spLocks noGrp="1"/>
          </p:cNvSpPr>
          <p:nvPr>
            <p:ph idx="1"/>
          </p:nvPr>
        </p:nvSpPr>
        <p:spPr>
          <a:xfrm>
            <a:off x="579642" y="1574435"/>
            <a:ext cx="9300052" cy="686236"/>
          </a:xfrm>
        </p:spPr>
        <p:txBody>
          <a:bodyPr vert="horz" lIns="91440" tIns="45720" rIns="91440" bIns="45720" rtlCol="0" anchor="t">
            <a:normAutofit/>
          </a:bodyPr>
          <a:lstStyle/>
          <a:p>
            <a:r>
              <a:rPr lang="en-US">
                <a:ea typeface="+mn-lt"/>
                <a:cs typeface="+mn-lt"/>
              </a:rPr>
              <a:t>Team roles are an effective way to assess the relative strengths and weaknesses of a team. It helps the team to understand ways in which it could improve performance.</a:t>
            </a:r>
            <a:endParaRPr lang="en-US"/>
          </a:p>
        </p:txBody>
      </p:sp>
      <p:sp>
        <p:nvSpPr>
          <p:cNvPr id="4" name="TextBox 3">
            <a:extLst>
              <a:ext uri="{FF2B5EF4-FFF2-40B4-BE49-F238E27FC236}">
                <a16:creationId xmlns:a16="http://schemas.microsoft.com/office/drawing/2014/main" id="{7FFAE7B0-0110-4855-ACED-5D3085150A72}"/>
              </a:ext>
            </a:extLst>
          </p:cNvPr>
          <p:cNvSpPr txBox="1"/>
          <p:nvPr/>
        </p:nvSpPr>
        <p:spPr>
          <a:xfrm>
            <a:off x="671893" y="3281140"/>
            <a:ext cx="600612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accent2"/>
                </a:solidFill>
              </a:rPr>
              <a:t>Why do we have team roles?</a:t>
            </a:r>
          </a:p>
        </p:txBody>
      </p:sp>
      <p:sp>
        <p:nvSpPr>
          <p:cNvPr id="5" name="TextBox 4">
            <a:extLst>
              <a:ext uri="{FF2B5EF4-FFF2-40B4-BE49-F238E27FC236}">
                <a16:creationId xmlns:a16="http://schemas.microsoft.com/office/drawing/2014/main" id="{A4D652B3-459F-450D-8E0B-BB77A034F477}"/>
              </a:ext>
            </a:extLst>
          </p:cNvPr>
          <p:cNvSpPr txBox="1"/>
          <p:nvPr/>
        </p:nvSpPr>
        <p:spPr>
          <a:xfrm>
            <a:off x="666219" y="4013330"/>
            <a:ext cx="90184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“Teams are a question of balance. What is needed is not well-balanced individuals but individuals who balance well with one another”. Meredith Belbin </a:t>
            </a:r>
            <a:endParaRPr lang="en-US"/>
          </a:p>
        </p:txBody>
      </p:sp>
      <p:pic>
        <p:nvPicPr>
          <p:cNvPr id="8" name="Picture 8" descr="A picture containing green, sitting, plane, woman&#10;&#10;Description generated with very high confidence">
            <a:extLst>
              <a:ext uri="{FF2B5EF4-FFF2-40B4-BE49-F238E27FC236}">
                <a16:creationId xmlns:a16="http://schemas.microsoft.com/office/drawing/2014/main" id="{2DED4CE3-989D-4D0C-9D21-CD1412281384}"/>
              </a:ext>
            </a:extLst>
          </p:cNvPr>
          <p:cNvPicPr>
            <a:picLocks noChangeAspect="1"/>
          </p:cNvPicPr>
          <p:nvPr/>
        </p:nvPicPr>
        <p:blipFill>
          <a:blip r:embed="rId2"/>
          <a:stretch>
            <a:fillRect/>
          </a:stretch>
        </p:blipFill>
        <p:spPr>
          <a:xfrm>
            <a:off x="6950922" y="2255058"/>
            <a:ext cx="1700479" cy="1648811"/>
          </a:xfrm>
          <a:prstGeom prst="rect">
            <a:avLst/>
          </a:prstGeom>
        </p:spPr>
      </p:pic>
    </p:spTree>
    <p:extLst>
      <p:ext uri="{BB962C8B-B14F-4D97-AF65-F5344CB8AC3E}">
        <p14:creationId xmlns:p14="http://schemas.microsoft.com/office/powerpoint/2010/main" val="724525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80182" y="453984"/>
            <a:ext cx="11030815" cy="584775"/>
          </a:xfrm>
          <a:prstGeom prst="rect">
            <a:avLst/>
          </a:prstGeom>
          <a:noFill/>
          <a:ln cap="flat">
            <a:noFill/>
          </a:ln>
        </p:spPr>
        <p:txBody>
          <a:bodyPr vert="horz" wrap="square" lIns="91440" tIns="45720" rIns="91440" bIns="45720" anchor="t" anchorCtr="0" compatLnSpc="1">
            <a:spAutoFit/>
          </a:bodyPr>
          <a:lstStyle/>
          <a:p>
            <a:pPr defTabSz="457200">
              <a:defRPr sz="1800" b="0" i="0" u="none" strike="noStrike" kern="0" cap="none" spc="0" baseline="0">
                <a:solidFill>
                  <a:srgbClr val="000000"/>
                </a:solidFill>
                <a:uFillTx/>
              </a:defRPr>
            </a:pPr>
            <a:r>
              <a:rPr lang="en-GB" sz="3200">
                <a:solidFill>
                  <a:schemeClr val="accent2"/>
                </a:solidFill>
                <a:ea typeface="+mn-lt"/>
                <a:cs typeface="+mn-lt"/>
              </a:rPr>
              <a:t>Key skills attached to specific team roles.</a:t>
            </a:r>
            <a:endParaRPr lang="en-GB" sz="3200">
              <a:solidFill>
                <a:schemeClr val="accent2"/>
              </a:solidFill>
            </a:endParaRPr>
          </a:p>
        </p:txBody>
      </p:sp>
      <p:pic>
        <p:nvPicPr>
          <p:cNvPr id="4" name="Picture 4" descr="A picture containing device&#10;&#10;Description generated with very high confidence">
            <a:extLst>
              <a:ext uri="{FF2B5EF4-FFF2-40B4-BE49-F238E27FC236}">
                <a16:creationId xmlns:a16="http://schemas.microsoft.com/office/drawing/2014/main" id="{D922D65F-73F2-4B4B-A82D-1E3A09C40765}"/>
              </a:ext>
            </a:extLst>
          </p:cNvPr>
          <p:cNvPicPr>
            <a:picLocks noChangeAspect="1"/>
          </p:cNvPicPr>
          <p:nvPr/>
        </p:nvPicPr>
        <p:blipFill>
          <a:blip r:embed="rId2"/>
          <a:stretch>
            <a:fillRect/>
          </a:stretch>
        </p:blipFill>
        <p:spPr>
          <a:xfrm>
            <a:off x="5287280" y="1355273"/>
            <a:ext cx="4386156" cy="3347817"/>
          </a:xfrm>
          <a:prstGeom prst="rect">
            <a:avLst/>
          </a:prstGeom>
        </p:spPr>
      </p:pic>
      <p:sp>
        <p:nvSpPr>
          <p:cNvPr id="6" name="TextBox 5">
            <a:extLst>
              <a:ext uri="{FF2B5EF4-FFF2-40B4-BE49-F238E27FC236}">
                <a16:creationId xmlns:a16="http://schemas.microsoft.com/office/drawing/2014/main" id="{039525E0-CCB3-48ED-8156-149A8685B257}"/>
              </a:ext>
            </a:extLst>
          </p:cNvPr>
          <p:cNvSpPr txBox="1"/>
          <p:nvPr/>
        </p:nvSpPr>
        <p:spPr>
          <a:xfrm>
            <a:off x="5496170" y="1520092"/>
            <a:ext cx="4257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7" descr="A screenshot of a cell phone&#10;&#10;Description generated with very high confidence">
            <a:extLst>
              <a:ext uri="{FF2B5EF4-FFF2-40B4-BE49-F238E27FC236}">
                <a16:creationId xmlns:a16="http://schemas.microsoft.com/office/drawing/2014/main" id="{46ED867E-3D17-4D76-BEBE-423774D077E1}"/>
              </a:ext>
            </a:extLst>
          </p:cNvPr>
          <p:cNvPicPr>
            <a:picLocks noChangeAspect="1"/>
          </p:cNvPicPr>
          <p:nvPr/>
        </p:nvPicPr>
        <p:blipFill>
          <a:blip r:embed="rId3"/>
          <a:stretch>
            <a:fillRect/>
          </a:stretch>
        </p:blipFill>
        <p:spPr>
          <a:xfrm>
            <a:off x="533401" y="1355209"/>
            <a:ext cx="4379258" cy="5162146"/>
          </a:xfrm>
          <a:prstGeom prst="rect">
            <a:avLst/>
          </a:prstGeom>
        </p:spPr>
      </p:pic>
      <p:sp>
        <p:nvSpPr>
          <p:cNvPr id="9" name="TextBox 8">
            <a:extLst>
              <a:ext uri="{FF2B5EF4-FFF2-40B4-BE49-F238E27FC236}">
                <a16:creationId xmlns:a16="http://schemas.microsoft.com/office/drawing/2014/main" id="{725749F3-4EC4-411C-ACF1-1CB0B6FC59AA}"/>
              </a:ext>
            </a:extLst>
          </p:cNvPr>
          <p:cNvSpPr txBox="1"/>
          <p:nvPr/>
        </p:nvSpPr>
        <p:spPr>
          <a:xfrm>
            <a:off x="5203092" y="5613400"/>
            <a:ext cx="418904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accent2"/>
                </a:solidFill>
              </a:rPr>
              <a:t>How it affected us?</a:t>
            </a:r>
          </a:p>
        </p:txBody>
      </p:sp>
    </p:spTree>
    <p:extLst>
      <p:ext uri="{BB962C8B-B14F-4D97-AF65-F5344CB8AC3E}">
        <p14:creationId xmlns:p14="http://schemas.microsoft.com/office/powerpoint/2010/main" val="1544359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3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9" name="Straight Connector 13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0" name="Straight Connector 13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Isosceles Triangle 14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8" name="Isosceles Triangle 14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26" name="Picture 2" descr="Image result for question mark"/>
          <p:cNvPicPr>
            <a:picLocks noChangeAspect="1" noChangeArrowheads="1"/>
          </p:cNvPicPr>
          <p:nvPr/>
        </p:nvPicPr>
        <p:blipFill rotWithShape="1">
          <a:blip r:embed="rId2">
            <a:extLst>
              <a:ext uri="{28A0092B-C50C-407E-A947-70E740481C1C}">
                <a14:useLocalDpi xmlns:a14="http://schemas.microsoft.com/office/drawing/2010/main" val="0"/>
              </a:ext>
            </a:extLst>
          </a:blip>
          <a:srcRect l="8571" r="519" b="21301"/>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68867" y="1678666"/>
            <a:ext cx="4088190" cy="2369093"/>
          </a:xfrm>
          <a:prstGeom prst="rect">
            <a:avLst/>
          </a:prstGeom>
        </p:spPr>
        <p:txBody>
          <a:bodyPr vert="horz" lIns="91440" tIns="45720" rIns="91440" bIns="45720" rtlCol="0" anchor="b">
            <a:noAutofit/>
          </a:bodyPr>
          <a:lstStyle/>
          <a:p>
            <a:pPr defTabSz="457200">
              <a:spcBef>
                <a:spcPct val="0"/>
              </a:spcBef>
              <a:spcAft>
                <a:spcPts val="600"/>
              </a:spcAft>
            </a:pPr>
            <a:r>
              <a:rPr lang="en-US" sz="6000" b="1">
                <a:ln w="9525">
                  <a:solidFill>
                    <a:schemeClr val="bg1"/>
                  </a:solidFill>
                  <a:prstDash val="solid"/>
                </a:ln>
                <a:solidFill>
                  <a:schemeClr val="accent1"/>
                </a:solidFill>
                <a:effectLst>
                  <a:outerShdw blurRad="12700" dist="38100" dir="2700000" algn="tl" rotWithShape="0">
                    <a:schemeClr val="bg1">
                      <a:lumMod val="50000"/>
                    </a:schemeClr>
                  </a:outerShdw>
                </a:effectLst>
                <a:latin typeface="+mj-lt"/>
                <a:ea typeface="+mj-ea"/>
                <a:cs typeface="+mj-cs"/>
              </a:rPr>
              <a:t>What is conflict?</a:t>
            </a:r>
            <a:endParaRPr lang="en-US" sz="6000">
              <a:solidFill>
                <a:schemeClr val="accent1"/>
              </a:solidFill>
              <a:ea typeface="+mj-ea"/>
              <a:cs typeface="+mj-cs"/>
            </a:endParaRPr>
          </a:p>
        </p:txBody>
      </p:sp>
      <p:cxnSp>
        <p:nvCxnSpPr>
          <p:cNvPr id="150" name="Straight Connector 14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2" name="Straight Connector 15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76579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b="1"/>
              <a:t>Managing Conflict</a:t>
            </a:r>
          </a:p>
        </p:txBody>
      </p:sp>
      <p:pic>
        <p:nvPicPr>
          <p:cNvPr id="17" name="Picture 17">
            <a:extLst>
              <a:ext uri="{FF2B5EF4-FFF2-40B4-BE49-F238E27FC236}">
                <a16:creationId xmlns:a16="http://schemas.microsoft.com/office/drawing/2014/main" id="{F6C8B8C3-A44B-44C1-97E0-ECFF212543DF}"/>
              </a:ext>
            </a:extLst>
          </p:cNvPr>
          <p:cNvPicPr>
            <a:picLocks noChangeAspect="1"/>
          </p:cNvPicPr>
          <p:nvPr/>
        </p:nvPicPr>
        <p:blipFill>
          <a:blip r:embed="rId2"/>
          <a:stretch>
            <a:fillRect/>
          </a:stretch>
        </p:blipFill>
        <p:spPr>
          <a:xfrm>
            <a:off x="885271" y="1670501"/>
            <a:ext cx="3769831" cy="3769831"/>
          </a:xfrm>
          <a:prstGeom prst="rect">
            <a:avLst/>
          </a:prstGeom>
        </p:spPr>
      </p:pic>
      <p:sp>
        <p:nvSpPr>
          <p:cNvPr id="3" name="Content Placeholder 2"/>
          <p:cNvSpPr>
            <a:spLocks noGrp="1"/>
          </p:cNvSpPr>
          <p:nvPr>
            <p:ph idx="1"/>
          </p:nvPr>
        </p:nvSpPr>
        <p:spPr>
          <a:xfrm>
            <a:off x="4975342" y="1456099"/>
            <a:ext cx="4410676" cy="3768573"/>
          </a:xfrm>
        </p:spPr>
        <p:txBody>
          <a:bodyPr vert="horz" lIns="91440" tIns="45720" rIns="91440" bIns="45720" rtlCol="0" anchor="t">
            <a:noAutofit/>
          </a:bodyPr>
          <a:lstStyle/>
          <a:p>
            <a:pPr marL="0" indent="0">
              <a:lnSpc>
                <a:spcPct val="90000"/>
              </a:lnSpc>
              <a:buNone/>
            </a:pPr>
            <a:r>
              <a:rPr lang="en-GB" b="1"/>
              <a:t>Definition of conflict</a:t>
            </a:r>
            <a:endParaRPr lang="en-US"/>
          </a:p>
          <a:p>
            <a:pPr marL="0" indent="0">
              <a:lnSpc>
                <a:spcPct val="90000"/>
              </a:lnSpc>
              <a:buNone/>
            </a:pPr>
            <a:r>
              <a:rPr lang="en-GB"/>
              <a:t>Conflict can be defined as a disagreement between people with opposing ideas, beliefs, values or goals</a:t>
            </a:r>
          </a:p>
          <a:p>
            <a:pPr>
              <a:lnSpc>
                <a:spcPct val="90000"/>
              </a:lnSpc>
              <a:buFont typeface="Wingdings" charset="2"/>
              <a:buChar char="Ø"/>
            </a:pPr>
            <a:endParaRPr lang="en-GB"/>
          </a:p>
          <a:p>
            <a:pPr marL="0" indent="0">
              <a:lnSpc>
                <a:spcPct val="90000"/>
              </a:lnSpc>
              <a:buNone/>
            </a:pPr>
            <a:r>
              <a:rPr lang="en-GB" b="1"/>
              <a:t>Common causes of conflict</a:t>
            </a:r>
          </a:p>
          <a:p>
            <a:pPr>
              <a:lnSpc>
                <a:spcPct val="90000"/>
              </a:lnSpc>
              <a:buFont typeface="Wingdings" charset="2"/>
              <a:buChar char="Ø"/>
            </a:pPr>
            <a:r>
              <a:rPr lang="en-GB"/>
              <a:t>Personality conflicts</a:t>
            </a:r>
          </a:p>
          <a:p>
            <a:pPr>
              <a:lnSpc>
                <a:spcPct val="90000"/>
              </a:lnSpc>
              <a:buFont typeface="Wingdings" charset="2"/>
              <a:buChar char="Ø"/>
            </a:pPr>
            <a:r>
              <a:rPr lang="en-GB"/>
              <a:t>Values and beliefs</a:t>
            </a:r>
          </a:p>
          <a:p>
            <a:pPr>
              <a:lnSpc>
                <a:spcPct val="90000"/>
              </a:lnSpc>
              <a:buFont typeface="Wingdings" charset="2"/>
              <a:buChar char="Ø"/>
            </a:pPr>
            <a:r>
              <a:rPr lang="en-GB"/>
              <a:t>Styles of communication and thinking</a:t>
            </a:r>
          </a:p>
          <a:p>
            <a:pPr>
              <a:lnSpc>
                <a:spcPct val="90000"/>
              </a:lnSpc>
              <a:buFont typeface="Wingdings" charset="2"/>
              <a:buChar char="Ø"/>
            </a:pPr>
            <a:r>
              <a:rPr lang="en-GB"/>
              <a:t>Frustration and stress</a:t>
            </a:r>
          </a:p>
          <a:p>
            <a:pPr>
              <a:lnSpc>
                <a:spcPct val="90000"/>
              </a:lnSpc>
              <a:buFont typeface="Wingdings" charset="2"/>
              <a:buChar char="Ø"/>
            </a:pPr>
            <a:r>
              <a:rPr lang="en-GB"/>
              <a:t> Common misunderstandings: Poor communication, lack of planning, working conditions and wages</a:t>
            </a:r>
          </a:p>
          <a:p>
            <a:pPr>
              <a:lnSpc>
                <a:spcPct val="90000"/>
              </a:lnSpc>
              <a:buFont typeface="Arial" charset="2"/>
              <a:buChar char="•"/>
            </a:pPr>
            <a:endParaRPr lang="en-GB" sz="1400"/>
          </a:p>
          <a:p>
            <a:pPr>
              <a:lnSpc>
                <a:spcPct val="90000"/>
              </a:lnSpc>
              <a:buFont typeface="Arial" charset="2"/>
              <a:buChar char="•"/>
            </a:pPr>
            <a:endParaRPr lang="en-GB" sz="1400"/>
          </a:p>
          <a:p>
            <a:pPr>
              <a:lnSpc>
                <a:spcPct val="90000"/>
              </a:lnSpc>
            </a:pPr>
            <a:endParaRPr lang="en-GB" sz="1400"/>
          </a:p>
          <a:p>
            <a:pPr>
              <a:lnSpc>
                <a:spcPct val="90000"/>
              </a:lnSpc>
            </a:pPr>
            <a:endParaRPr lang="en-GB" sz="1400"/>
          </a:p>
        </p:txBody>
      </p:sp>
    </p:spTree>
    <p:extLst>
      <p:ext uri="{BB962C8B-B14F-4D97-AF65-F5344CB8AC3E}">
        <p14:creationId xmlns:p14="http://schemas.microsoft.com/office/powerpoint/2010/main" val="2962411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8" name="Group 9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9" name="Straight Connector 9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10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Isosceles Triangle 10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10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0AD8720E-22D3-4057-B304-BAD5FA1E48F6}"/>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solidFill>
                  <a:schemeClr val="accent1"/>
                </a:solidFill>
                <a:latin typeface="+mj-lt"/>
                <a:ea typeface="+mj-ea"/>
                <a:cs typeface="+mj-cs"/>
              </a:rPr>
              <a:t>Managing Conflict</a:t>
            </a:r>
          </a:p>
          <a:p>
            <a:pPr defTabSz="457200">
              <a:spcBef>
                <a:spcPct val="0"/>
              </a:spcBef>
              <a:spcAft>
                <a:spcPts val="600"/>
              </a:spcAft>
            </a:pPr>
            <a:endParaRPr lang="en-US" sz="3600">
              <a:solidFill>
                <a:schemeClr val="accent1"/>
              </a:solidFill>
              <a:latin typeface="+mj-lt"/>
              <a:ea typeface="+mj-ea"/>
              <a:cs typeface="+mj-cs"/>
            </a:endParaRPr>
          </a:p>
        </p:txBody>
      </p:sp>
      <p:sp>
        <p:nvSpPr>
          <p:cNvPr id="2" name="TextBox 1"/>
          <p:cNvSpPr txBox="1"/>
          <p:nvPr/>
        </p:nvSpPr>
        <p:spPr>
          <a:xfrm>
            <a:off x="5789948" y="607835"/>
            <a:ext cx="3423544" cy="3880773"/>
          </a:xfrm>
          <a:prstGeom prst="rect">
            <a:avLst/>
          </a:prstGeom>
        </p:spPr>
        <p:txBody>
          <a:bodyPr vert="horz" lIns="91440" tIns="45720" rIns="91440" bIns="45720" rtlCol="0" anchor="t">
            <a:noAutofit/>
          </a:bodyPr>
          <a:lstStyle/>
          <a:p>
            <a:pPr defTabSz="457200">
              <a:lnSpc>
                <a:spcPct val="90000"/>
              </a:lnSpc>
              <a:spcBef>
                <a:spcPts val="1000"/>
              </a:spcBef>
              <a:buClr>
                <a:schemeClr val="accent1"/>
              </a:buClr>
              <a:buSzPct val="80000"/>
            </a:pPr>
            <a:r>
              <a:rPr lang="en-US" sz="1700" b="1">
                <a:solidFill>
                  <a:schemeClr val="tx1">
                    <a:lumMod val="75000"/>
                    <a:lumOff val="25000"/>
                  </a:schemeClr>
                </a:solidFill>
              </a:rPr>
              <a:t>What theory resolves the conflict?</a:t>
            </a:r>
            <a:endParaRPr lang="en-US" sz="1700">
              <a:solidFill>
                <a:schemeClr val="tx1">
                  <a:lumMod val="75000"/>
                  <a:lumOff val="25000"/>
                </a:schemeClr>
              </a:solidFill>
            </a:endParaRPr>
          </a:p>
          <a:p>
            <a:pPr defTabSz="457200">
              <a:lnSpc>
                <a:spcPct val="90000"/>
              </a:lnSpc>
              <a:spcBef>
                <a:spcPts val="1000"/>
              </a:spcBef>
              <a:buClr>
                <a:schemeClr val="accent1"/>
              </a:buClr>
              <a:buSzPct val="80000"/>
            </a:pPr>
            <a:r>
              <a:rPr lang="en-US" sz="1700">
                <a:solidFill>
                  <a:schemeClr val="tx1">
                    <a:lumMod val="75000"/>
                    <a:lumOff val="25000"/>
                  </a:schemeClr>
                </a:solidFill>
              </a:rPr>
              <a:t>Conflict can be managed using the widely accepted Thomas- Kilmann model:</a:t>
            </a:r>
          </a:p>
          <a:p>
            <a:pPr defTabSz="457200">
              <a:lnSpc>
                <a:spcPct val="90000"/>
              </a:lnSpc>
              <a:spcBef>
                <a:spcPts val="1000"/>
              </a:spcBef>
              <a:buClr>
                <a:schemeClr val="accent1"/>
              </a:buClr>
              <a:buSzPct val="80000"/>
            </a:pPr>
            <a:r>
              <a:rPr lang="en-US" sz="1700">
                <a:solidFill>
                  <a:schemeClr val="tx1">
                    <a:lumMod val="75000"/>
                    <a:lumOff val="25000"/>
                  </a:schemeClr>
                </a:solidFill>
              </a:rPr>
              <a:t>The Thomas-Kilmann Model uses this management Model to open more choices in the way in which you can resolve conflict.</a:t>
            </a:r>
          </a:p>
          <a:p>
            <a:pPr defTabSz="457200">
              <a:lnSpc>
                <a:spcPct val="90000"/>
              </a:lnSpc>
              <a:spcBef>
                <a:spcPts val="1000"/>
              </a:spcBef>
              <a:buClr>
                <a:schemeClr val="accent1"/>
              </a:buClr>
              <a:buSzPct val="80000"/>
            </a:pPr>
            <a:r>
              <a:rPr lang="en-US" sz="1700">
                <a:solidFill>
                  <a:schemeClr val="tx1">
                    <a:lumMod val="75000"/>
                    <a:lumOff val="25000"/>
                  </a:schemeClr>
                </a:solidFill>
              </a:rPr>
              <a:t>There are 5 modes which are based on 2 dimensions which are: </a:t>
            </a:r>
            <a:r>
              <a:rPr lang="en-US" sz="1700" b="1">
                <a:solidFill>
                  <a:schemeClr val="tx1">
                    <a:lumMod val="75000"/>
                    <a:lumOff val="25000"/>
                  </a:schemeClr>
                </a:solidFill>
              </a:rPr>
              <a:t>Assertiveness and Cooperativeness</a:t>
            </a:r>
          </a:p>
          <a:p>
            <a:pPr marL="285750" indent="-285750" defTabSz="457200">
              <a:lnSpc>
                <a:spcPct val="90000"/>
              </a:lnSpc>
              <a:spcBef>
                <a:spcPts val="1000"/>
              </a:spcBef>
              <a:buClr>
                <a:schemeClr val="accent1"/>
              </a:buClr>
              <a:buSzPct val="80000"/>
              <a:buFont typeface="Wingdings 3" charset="2"/>
              <a:buChar char=""/>
            </a:pPr>
            <a:r>
              <a:rPr lang="en-US" sz="1700" b="1">
                <a:solidFill>
                  <a:schemeClr val="tx1">
                    <a:lumMod val="75000"/>
                    <a:lumOff val="25000"/>
                  </a:schemeClr>
                </a:solidFill>
              </a:rPr>
              <a:t>Competition: I win, you lose</a:t>
            </a:r>
          </a:p>
          <a:p>
            <a:pPr marL="285750" indent="-285750" defTabSz="457200">
              <a:lnSpc>
                <a:spcPct val="90000"/>
              </a:lnSpc>
              <a:spcBef>
                <a:spcPts val="1000"/>
              </a:spcBef>
              <a:buClr>
                <a:schemeClr val="accent1"/>
              </a:buClr>
              <a:buSzPct val="80000"/>
              <a:buFont typeface="Wingdings 3" charset="2"/>
              <a:buChar char=""/>
            </a:pPr>
            <a:r>
              <a:rPr lang="en-US" sz="1700" b="1">
                <a:solidFill>
                  <a:schemeClr val="tx1">
                    <a:lumMod val="75000"/>
                    <a:lumOff val="25000"/>
                  </a:schemeClr>
                </a:solidFill>
              </a:rPr>
              <a:t>Collaboration: I win, you win</a:t>
            </a:r>
          </a:p>
          <a:p>
            <a:pPr marL="285750" indent="-285750" defTabSz="457200">
              <a:lnSpc>
                <a:spcPct val="90000"/>
              </a:lnSpc>
              <a:spcBef>
                <a:spcPts val="1000"/>
              </a:spcBef>
              <a:buClr>
                <a:schemeClr val="accent1"/>
              </a:buClr>
              <a:buSzPct val="80000"/>
              <a:buFont typeface="Wingdings 3" charset="2"/>
              <a:buChar char=""/>
            </a:pPr>
            <a:r>
              <a:rPr lang="en-US" sz="1700" b="1">
                <a:solidFill>
                  <a:schemeClr val="tx1">
                    <a:lumMod val="75000"/>
                    <a:lumOff val="25000"/>
                  </a:schemeClr>
                </a:solidFill>
              </a:rPr>
              <a:t>Compromise: We win some, we lose some</a:t>
            </a:r>
          </a:p>
          <a:p>
            <a:pPr marL="285750" indent="-285750" defTabSz="457200">
              <a:lnSpc>
                <a:spcPct val="90000"/>
              </a:lnSpc>
              <a:spcBef>
                <a:spcPts val="1000"/>
              </a:spcBef>
              <a:buClr>
                <a:schemeClr val="accent1"/>
              </a:buClr>
              <a:buSzPct val="80000"/>
              <a:buFont typeface="Wingdings 3" charset="2"/>
              <a:buChar char=""/>
            </a:pPr>
            <a:r>
              <a:rPr lang="en-US" sz="1700" b="1">
                <a:solidFill>
                  <a:schemeClr val="tx1">
                    <a:lumMod val="75000"/>
                    <a:lumOff val="25000"/>
                  </a:schemeClr>
                </a:solidFill>
              </a:rPr>
              <a:t>Avoidance: I lose, you lose</a:t>
            </a:r>
          </a:p>
          <a:p>
            <a:pPr marL="285750" indent="-285750" defTabSz="457200">
              <a:lnSpc>
                <a:spcPct val="90000"/>
              </a:lnSpc>
              <a:spcBef>
                <a:spcPts val="1000"/>
              </a:spcBef>
              <a:buClr>
                <a:schemeClr val="accent1"/>
              </a:buClr>
              <a:buSzPct val="80000"/>
              <a:buFont typeface="Wingdings 3" charset="2"/>
              <a:buChar char=""/>
            </a:pPr>
            <a:r>
              <a:rPr lang="en-US" sz="1700" b="1">
                <a:solidFill>
                  <a:schemeClr val="tx1">
                    <a:lumMod val="75000"/>
                    <a:lumOff val="25000"/>
                  </a:schemeClr>
                </a:solidFill>
              </a:rPr>
              <a:t>Accommodation: I lose, you win</a:t>
            </a:r>
          </a:p>
        </p:txBody>
      </p:sp>
      <p:pic>
        <p:nvPicPr>
          <p:cNvPr id="78" name="Picture 78" descr="A screenshot of a cell phone&#10;&#10;Description generated with very high confidence">
            <a:extLst>
              <a:ext uri="{FF2B5EF4-FFF2-40B4-BE49-F238E27FC236}">
                <a16:creationId xmlns:a16="http://schemas.microsoft.com/office/drawing/2014/main" id="{CE48D688-63E6-463E-8577-17BE79AFE7A2}"/>
              </a:ext>
            </a:extLst>
          </p:cNvPr>
          <p:cNvPicPr>
            <a:picLocks noChangeAspect="1"/>
          </p:cNvPicPr>
          <p:nvPr/>
        </p:nvPicPr>
        <p:blipFill rotWithShape="1">
          <a:blip r:embed="rId2"/>
          <a:srcRect l="15925" r="12831" b="-1"/>
          <a:stretch/>
        </p:blipFill>
        <p:spPr>
          <a:xfrm>
            <a:off x="217258" y="1483596"/>
            <a:ext cx="5423429" cy="3882362"/>
          </a:xfrm>
          <a:prstGeom prst="rect">
            <a:avLst/>
          </a:prstGeom>
        </p:spPr>
      </p:pic>
    </p:spTree>
    <p:extLst>
      <p:ext uri="{BB962C8B-B14F-4D97-AF65-F5344CB8AC3E}">
        <p14:creationId xmlns:p14="http://schemas.microsoft.com/office/powerpoint/2010/main" val="3784030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birthday cake&#10;&#10;Description generated with very high confidence">
            <a:extLst>
              <a:ext uri="{FF2B5EF4-FFF2-40B4-BE49-F238E27FC236}">
                <a16:creationId xmlns:a16="http://schemas.microsoft.com/office/drawing/2014/main" id="{3D0A1DEB-C0A1-4BA6-8FE5-19CC16D26286}"/>
              </a:ext>
            </a:extLst>
          </p:cNvPr>
          <p:cNvPicPr>
            <a:picLocks noChangeAspect="1"/>
          </p:cNvPicPr>
          <p:nvPr/>
        </p:nvPicPr>
        <p:blipFill rotWithShape="1">
          <a:blip r:embed="rId2"/>
          <a:srcRect l="6706" r="6656"/>
          <a:stretch/>
        </p:blipFill>
        <p:spPr>
          <a:xfrm>
            <a:off x="4528646" y="-14378"/>
            <a:ext cx="7663354" cy="6872378"/>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a:t>Successful Team Development </a:t>
            </a:r>
          </a:p>
        </p:txBody>
      </p:sp>
      <p:sp>
        <p:nvSpPr>
          <p:cNvPr id="3" name="Content Placeholder 2"/>
          <p:cNvSpPr>
            <a:spLocks noGrp="1"/>
          </p:cNvSpPr>
          <p:nvPr>
            <p:ph idx="1"/>
          </p:nvPr>
        </p:nvSpPr>
        <p:spPr>
          <a:xfrm>
            <a:off x="677334" y="2160589"/>
            <a:ext cx="4469347" cy="3880773"/>
          </a:xfrm>
        </p:spPr>
        <p:txBody>
          <a:bodyPr vert="horz" lIns="91440" tIns="45720" rIns="91440" bIns="45720" rtlCol="0" anchor="t">
            <a:noAutofit/>
          </a:bodyPr>
          <a:lstStyle/>
          <a:p>
            <a:r>
              <a:rPr lang="en-GB" sz="2200" b="1"/>
              <a:t>Clear sense of direction</a:t>
            </a:r>
          </a:p>
          <a:p>
            <a:r>
              <a:rPr lang="en-GB" sz="2200" b="1"/>
              <a:t>Talented members</a:t>
            </a:r>
          </a:p>
          <a:p>
            <a:r>
              <a:rPr lang="en-GB" sz="2200" b="1"/>
              <a:t>Clear &amp; enticing responsibilities</a:t>
            </a:r>
          </a:p>
          <a:p>
            <a:r>
              <a:rPr lang="en-GB" sz="2200" b="1"/>
              <a:t>Reasonable &amp; efficient operating procedures</a:t>
            </a:r>
          </a:p>
          <a:p>
            <a:r>
              <a:rPr lang="en-GB" sz="2200" b="1"/>
              <a:t>Constructive interpersonal relationships</a:t>
            </a:r>
          </a:p>
          <a:p>
            <a:r>
              <a:rPr lang="en-GB" sz="2200" b="1"/>
              <a:t>Active reinforcement systems</a:t>
            </a:r>
          </a:p>
          <a:p>
            <a:r>
              <a:rPr lang="en-GB" sz="2200" b="1"/>
              <a:t>Constructive external relationships</a:t>
            </a:r>
            <a:endParaRPr lang="en-GB" sz="2200"/>
          </a:p>
        </p:txBody>
      </p:sp>
      <p:cxnSp>
        <p:nvCxnSpPr>
          <p:cNvPr id="14"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6533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Successful Team Development </a:t>
            </a:r>
          </a:p>
        </p:txBody>
      </p:sp>
      <p:sp>
        <p:nvSpPr>
          <p:cNvPr id="3" name="Content Placeholder 2"/>
          <p:cNvSpPr>
            <a:spLocks noGrp="1"/>
          </p:cNvSpPr>
          <p:nvPr>
            <p:ph idx="1"/>
          </p:nvPr>
        </p:nvSpPr>
        <p:spPr>
          <a:xfrm>
            <a:off x="6106250" y="1930552"/>
            <a:ext cx="3466675" cy="3880773"/>
          </a:xfrm>
        </p:spPr>
        <p:txBody>
          <a:bodyPr vert="horz" lIns="91440" tIns="45720" rIns="91440" bIns="45720" rtlCol="0" anchor="t">
            <a:normAutofit fontScale="92500"/>
          </a:bodyPr>
          <a:lstStyle/>
          <a:p>
            <a:pPr marL="0" indent="0">
              <a:buNone/>
            </a:pPr>
            <a:r>
              <a:rPr lang="en-GB" sz="2400" b="1" u="sng"/>
              <a:t>Project Aristotle</a:t>
            </a:r>
          </a:p>
          <a:p>
            <a:r>
              <a:rPr lang="en-GB" sz="2400"/>
              <a:t>Who?</a:t>
            </a:r>
          </a:p>
          <a:p>
            <a:r>
              <a:rPr lang="en-GB" sz="2400"/>
              <a:t>Group norms</a:t>
            </a:r>
          </a:p>
          <a:p>
            <a:r>
              <a:rPr lang="en-GB" sz="2400"/>
              <a:t>Equality in distribution of conversational turn-taking</a:t>
            </a:r>
          </a:p>
          <a:p>
            <a:r>
              <a:rPr lang="en-GB" sz="2400"/>
              <a:t>High average sensitivity </a:t>
            </a:r>
          </a:p>
          <a:p>
            <a:r>
              <a:rPr lang="en-GB" sz="2400"/>
              <a:t>Psychological safety</a:t>
            </a:r>
          </a:p>
        </p:txBody>
      </p:sp>
      <p:pic>
        <p:nvPicPr>
          <p:cNvPr id="4" name="Picture 4" descr="A picture containing clock&#10;&#10;Description generated with very high confidence">
            <a:extLst>
              <a:ext uri="{FF2B5EF4-FFF2-40B4-BE49-F238E27FC236}">
                <a16:creationId xmlns:a16="http://schemas.microsoft.com/office/drawing/2014/main" id="{1D222799-455A-4390-A818-EACAE36C3B66}"/>
              </a:ext>
            </a:extLst>
          </p:cNvPr>
          <p:cNvPicPr>
            <a:picLocks noChangeAspect="1"/>
          </p:cNvPicPr>
          <p:nvPr/>
        </p:nvPicPr>
        <p:blipFill rotWithShape="1">
          <a:blip r:embed="rId2"/>
          <a:srcRect t="15282" r="1" b="13134"/>
          <a:stretch/>
        </p:blipFill>
        <p:spPr>
          <a:xfrm>
            <a:off x="677334" y="2159331"/>
            <a:ext cx="5423429" cy="3882362"/>
          </a:xfrm>
          <a:prstGeom prst="rect">
            <a:avLst/>
          </a:prstGeom>
        </p:spPr>
      </p:pic>
    </p:spTree>
    <p:extLst>
      <p:ext uri="{BB962C8B-B14F-4D97-AF65-F5344CB8AC3E}">
        <p14:creationId xmlns:p14="http://schemas.microsoft.com/office/powerpoint/2010/main" val="1926114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Conclusion</a:t>
            </a:r>
          </a:p>
        </p:txBody>
      </p:sp>
      <p:grpSp>
        <p:nvGrpSpPr>
          <p:cNvPr id="7"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2">
            <a:extLst>
              <a:ext uri="{FF2B5EF4-FFF2-40B4-BE49-F238E27FC236}">
                <a16:creationId xmlns:a16="http://schemas.microsoft.com/office/drawing/2014/main" id="{9B9519B5-99E3-465F-9659-B275B355DDA7}"/>
              </a:ext>
            </a:extLst>
          </p:cNvPr>
          <p:cNvGraphicFramePr>
            <a:graphicFrameLocks noGrp="1"/>
          </p:cNvGraphicFramePr>
          <p:nvPr>
            <p:ph idx="1"/>
            <p:extLst>
              <p:ext uri="{D42A27DB-BD31-4B8C-83A1-F6EECF244321}">
                <p14:modId xmlns:p14="http://schemas.microsoft.com/office/powerpoint/2010/main" val="155058148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91302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54120" y="1020871"/>
            <a:ext cx="6960759" cy="2849671"/>
          </a:xfrm>
        </p:spPr>
        <p:txBody>
          <a:bodyPr vert="horz" lIns="91440" tIns="45720" rIns="91440" bIns="45720" rtlCol="0" anchor="b">
            <a:normAutofit/>
          </a:bodyPr>
          <a:lstStyle/>
          <a:p>
            <a:r>
              <a:rPr lang="en-US" sz="6600">
                <a:solidFill>
                  <a:srgbClr val="FFFFFF"/>
                </a:solidFill>
              </a:rPr>
              <a:t>Q &amp; A</a:t>
            </a: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0091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References</a:t>
            </a:r>
          </a:p>
        </p:txBody>
      </p:sp>
      <p:sp>
        <p:nvSpPr>
          <p:cNvPr id="3" name="Content Placeholder 2"/>
          <p:cNvSpPr>
            <a:spLocks noGrp="1"/>
          </p:cNvSpPr>
          <p:nvPr>
            <p:ph idx="1"/>
          </p:nvPr>
        </p:nvSpPr>
        <p:spPr>
          <a:xfrm>
            <a:off x="838200" y="1455313"/>
            <a:ext cx="8820955" cy="4721650"/>
          </a:xfrm>
        </p:spPr>
        <p:txBody>
          <a:bodyPr vert="horz" lIns="91440" tIns="45720" rIns="91440" bIns="45720" rtlCol="0" anchor="t">
            <a:normAutofit fontScale="77500" lnSpcReduction="20000"/>
          </a:bodyPr>
          <a:lstStyle/>
          <a:p>
            <a:pPr marL="0" indent="0">
              <a:buNone/>
            </a:pPr>
            <a:r>
              <a:rPr lang="en-GB"/>
              <a:t>Morgan, P. (2017) </a:t>
            </a:r>
            <a:r>
              <a:rPr lang="en-GB" i="1"/>
              <a:t>The Business Student’s Guide to Study and Employability</a:t>
            </a:r>
            <a:r>
              <a:rPr lang="en-GB"/>
              <a:t>, London: Sage Publications Ltd.</a:t>
            </a:r>
          </a:p>
          <a:p>
            <a:pPr marL="0" indent="0">
              <a:buNone/>
            </a:pPr>
            <a:r>
              <a:rPr lang="en-GB">
                <a:hlinkClick r:id="rId2"/>
              </a:rPr>
              <a:t>https://www.ntaskmanager.com/blog/best-teamwork-quotes/</a:t>
            </a:r>
            <a:r>
              <a:rPr lang="en-GB"/>
              <a:t> </a:t>
            </a:r>
          </a:p>
          <a:p>
            <a:pPr marL="0" indent="0">
              <a:buNone/>
            </a:pPr>
            <a:endParaRPr lang="en-GB"/>
          </a:p>
          <a:p>
            <a:pPr marL="0" lvl="0" indent="0">
              <a:spcBef>
                <a:spcPts val="0"/>
              </a:spcBef>
              <a:buNone/>
              <a:defRPr sz="1800" b="0" i="0" u="none" strike="noStrike" kern="0" cap="none" spc="0" baseline="0">
                <a:solidFill>
                  <a:srgbClr val="000000"/>
                </a:solidFill>
                <a:uFillTx/>
              </a:defRPr>
            </a:pPr>
            <a:r>
              <a:rPr lang="en-GB">
                <a:solidFill>
                  <a:srgbClr val="000000"/>
                </a:solidFill>
                <a:latin typeface="Tw Cen MT"/>
              </a:rPr>
              <a:t>Belbin, M. (2010). </a:t>
            </a:r>
            <a:r>
              <a:rPr lang="en-GB" i="1">
                <a:solidFill>
                  <a:srgbClr val="000000"/>
                </a:solidFill>
                <a:latin typeface="Tw Cen MT"/>
              </a:rPr>
              <a:t>Team Roles at Work</a:t>
            </a:r>
            <a:r>
              <a:rPr lang="en-GB">
                <a:solidFill>
                  <a:srgbClr val="000000"/>
                </a:solidFill>
                <a:latin typeface="Tw Cen MT"/>
              </a:rPr>
              <a:t>. 1st ed. Butterworth Heinemann, p.97.</a:t>
            </a:r>
          </a:p>
          <a:p>
            <a:pPr marL="0" indent="0">
              <a:spcBef>
                <a:spcPts val="0"/>
              </a:spcBef>
              <a:buNone/>
              <a:defRPr sz="1800" b="0" i="0" u="none" strike="noStrike" kern="0" cap="none" spc="0" baseline="0">
                <a:solidFill>
                  <a:srgbClr val="000000"/>
                </a:solidFill>
                <a:uFillTx/>
              </a:defRPr>
            </a:pPr>
            <a:endParaRPr lang="en-GB">
              <a:solidFill>
                <a:srgbClr val="000000"/>
              </a:solidFill>
              <a:latin typeface="Tw Cen MT"/>
            </a:endParaRPr>
          </a:p>
          <a:p>
            <a:pPr marL="0" lvl="0" indent="0">
              <a:spcBef>
                <a:spcPts val="0"/>
              </a:spcBef>
              <a:buNone/>
              <a:defRPr sz="1800" b="0" i="0" u="none" strike="noStrike" kern="0" cap="none" spc="0" baseline="0">
                <a:solidFill>
                  <a:srgbClr val="000000"/>
                </a:solidFill>
                <a:uFillTx/>
              </a:defRPr>
            </a:pPr>
            <a:r>
              <a:rPr lang="en-GB">
                <a:solidFill>
                  <a:srgbClr val="000000"/>
                </a:solidFill>
                <a:latin typeface="Tw Cen MT"/>
              </a:rPr>
              <a:t>Belbin. (2015). </a:t>
            </a:r>
            <a:r>
              <a:rPr lang="en-GB" i="1">
                <a:solidFill>
                  <a:srgbClr val="000000"/>
                </a:solidFill>
                <a:latin typeface="Tw Cen MT"/>
              </a:rPr>
              <a:t>Team Roles in a Nutshell</a:t>
            </a:r>
            <a:r>
              <a:rPr lang="en-GB">
                <a:solidFill>
                  <a:srgbClr val="000000"/>
                </a:solidFill>
                <a:latin typeface="Tw Cen MT"/>
              </a:rPr>
              <a:t>. [online] Available at: http://www.belbin.com/media/1336/belbin-for-students.pdf [Accessed 06 Dec. 2019].</a:t>
            </a:r>
          </a:p>
          <a:p>
            <a:pPr marL="0" lvl="0" indent="0">
              <a:spcBef>
                <a:spcPts val="0"/>
              </a:spcBef>
              <a:buNone/>
              <a:defRPr sz="1800" b="0" i="0" u="none" strike="noStrike" kern="0" cap="none" spc="0" baseline="0">
                <a:solidFill>
                  <a:srgbClr val="000000"/>
                </a:solidFill>
                <a:uFillTx/>
              </a:defRPr>
            </a:pPr>
            <a:endParaRPr lang="en-GB">
              <a:solidFill>
                <a:srgbClr val="000000"/>
              </a:solidFill>
              <a:latin typeface="Tw Cen MT"/>
            </a:endParaRPr>
          </a:p>
          <a:p>
            <a:pPr marL="0" indent="0">
              <a:spcBef>
                <a:spcPts val="0"/>
              </a:spcBef>
              <a:buNone/>
              <a:defRPr sz="1800" b="0" i="0" u="none" strike="noStrike" kern="0" cap="none" spc="0" baseline="0">
                <a:solidFill>
                  <a:srgbClr val="000000"/>
                </a:solidFill>
                <a:uFillTx/>
              </a:defRPr>
            </a:pPr>
            <a:r>
              <a:rPr lang="en-GB">
                <a:hlinkClick r:id="rId3"/>
              </a:rPr>
              <a:t>The new york times company (2019) </a:t>
            </a:r>
            <a:r>
              <a:rPr lang="en-GB" i="1">
                <a:hlinkClick r:id="rId3"/>
              </a:rPr>
              <a:t>What google learned from its quest to build the perfect team</a:t>
            </a:r>
            <a:r>
              <a:rPr lang="en-GB">
                <a:hlinkClick r:id="rId3"/>
              </a:rPr>
              <a:t>. [online] Available at: https://www.nytimes.com/2016/02/28/magazine/what-google-learned-from-its-quest-to-build-the-perfect-team.html</a:t>
            </a:r>
            <a:r>
              <a:rPr lang="en-GB"/>
              <a:t> (Accessed 1 December 2019)</a:t>
            </a:r>
          </a:p>
          <a:p>
            <a:pPr marL="0" lvl="0" indent="0">
              <a:spcBef>
                <a:spcPts val="0"/>
              </a:spcBef>
              <a:buNone/>
              <a:defRPr sz="1800" b="0" i="0" u="none" strike="noStrike" kern="0" cap="none" spc="0" baseline="0">
                <a:solidFill>
                  <a:srgbClr val="000000"/>
                </a:solidFill>
                <a:uFillTx/>
              </a:defRPr>
            </a:pPr>
            <a:endParaRPr lang="en-GB">
              <a:solidFill>
                <a:srgbClr val="000000"/>
              </a:solidFill>
              <a:latin typeface="Tw Cen MT"/>
            </a:endParaRPr>
          </a:p>
          <a:p>
            <a:pPr marL="0" indent="0">
              <a:buNone/>
            </a:pPr>
            <a:r>
              <a:rPr lang="en-GB"/>
              <a:t>Secrets Of Successful Teamwork: Insights From Google [online] Available at </a:t>
            </a:r>
            <a:r>
              <a:rPr lang="en-GB">
                <a:hlinkClick r:id="rId4"/>
              </a:rPr>
              <a:t>https://www.youtube.com/watch?v=hHIikHJV9fI</a:t>
            </a:r>
            <a:r>
              <a:rPr lang="en-GB"/>
              <a:t> (Accessed 28 November)</a:t>
            </a:r>
          </a:p>
          <a:p>
            <a:pPr marL="0" indent="0">
              <a:buNone/>
            </a:pPr>
            <a:r>
              <a:rPr lang="en-GB">
                <a:hlinkClick r:id="rId5"/>
              </a:rPr>
              <a:t>Mcquaig (2019)</a:t>
            </a:r>
            <a:r>
              <a:rPr lang="en-GB"/>
              <a:t> </a:t>
            </a:r>
            <a:r>
              <a:rPr lang="en-GB">
                <a:ea typeface="+mn-lt"/>
                <a:cs typeface="+mn-lt"/>
              </a:rPr>
              <a:t>7 Components of Successful Team Development</a:t>
            </a:r>
            <a:r>
              <a:rPr lang="en-GB"/>
              <a:t> [online] Available at</a:t>
            </a:r>
            <a:r>
              <a:rPr lang="en-GB">
                <a:hlinkClick r:id="rId5"/>
              </a:rPr>
              <a:t> https://blog.mcquaig.com/7-components-of-successful-team-development</a:t>
            </a:r>
            <a:r>
              <a:rPr lang="en-GB"/>
              <a:t> (Accessed 3 December 2019)</a:t>
            </a:r>
          </a:p>
          <a:p>
            <a:pPr marL="0" indent="0">
              <a:buNone/>
            </a:pPr>
            <a:r>
              <a:rPr lang="en-GB">
                <a:ea typeface="+mn-lt"/>
                <a:cs typeface="+mn-lt"/>
              </a:rPr>
              <a:t>Manage Train Learn (2019) </a:t>
            </a:r>
            <a:r>
              <a:rPr lang="en-GB" i="1">
                <a:ea typeface="+mn-lt"/>
                <a:cs typeface="+mn-lt"/>
              </a:rPr>
              <a:t>Conflict resolution: The Thomas-Kilmann model</a:t>
            </a:r>
            <a:r>
              <a:rPr lang="en-GB">
                <a:ea typeface="+mn-lt"/>
                <a:cs typeface="+mn-lt"/>
              </a:rPr>
              <a:t>. Available at: http://www.managetrainlearn.com/page/conflict-resolution-model (Accessed: 25 November 2019).</a:t>
            </a:r>
          </a:p>
          <a:p>
            <a:pPr marL="0" indent="0">
              <a:buNone/>
            </a:pPr>
            <a:r>
              <a:rPr lang="en-GB">
                <a:ea typeface="+mn-lt"/>
                <a:cs typeface="+mn-lt"/>
              </a:rPr>
              <a:t>Community Door (2019) </a:t>
            </a:r>
            <a:r>
              <a:rPr lang="en-GB" i="1">
                <a:ea typeface="+mn-lt"/>
                <a:cs typeface="+mn-lt"/>
              </a:rPr>
              <a:t>Conflict and it's causes. </a:t>
            </a:r>
            <a:r>
              <a:rPr lang="en-GB">
                <a:ea typeface="+mn-lt"/>
                <a:cs typeface="+mn-lt"/>
              </a:rPr>
              <a:t>Available at: https://communitydoor.org.au/human-resource-management/conflict-and-its-causes (Accessed: 25 November 2019).</a:t>
            </a:r>
            <a:endParaRPr lang="en-GB"/>
          </a:p>
        </p:txBody>
      </p:sp>
    </p:spTree>
    <p:extLst>
      <p:ext uri="{BB962C8B-B14F-4D97-AF65-F5344CB8AC3E}">
        <p14:creationId xmlns:p14="http://schemas.microsoft.com/office/powerpoint/2010/main" val="21507995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539</Words>
  <Application>Microsoft Office PowerPoint</Application>
  <PresentationFormat>Widescreen</PresentationFormat>
  <Paragraphs>152</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Trebuchet MS</vt:lpstr>
      <vt:lpstr>Tw Cen MT</vt:lpstr>
      <vt:lpstr>Wingdings</vt:lpstr>
      <vt:lpstr>Wingdings 3</vt:lpstr>
      <vt:lpstr>Facet</vt:lpstr>
      <vt:lpstr>    </vt:lpstr>
      <vt:lpstr>Contents Page</vt:lpstr>
      <vt:lpstr>Introduction</vt:lpstr>
      <vt:lpstr>What is teamworking?</vt:lpstr>
      <vt:lpstr>Benefits of team working</vt:lpstr>
      <vt:lpstr>Benefits of team working</vt:lpstr>
      <vt:lpstr>Benefits of team working</vt:lpstr>
      <vt:lpstr>Stages of team development </vt:lpstr>
      <vt:lpstr>Stages of team development</vt:lpstr>
      <vt:lpstr>Stages of team development</vt:lpstr>
      <vt:lpstr>Team roles</vt:lpstr>
      <vt:lpstr>What is team roles? </vt:lpstr>
      <vt:lpstr>PowerPoint Presentation</vt:lpstr>
      <vt:lpstr>PowerPoint Presentation</vt:lpstr>
      <vt:lpstr>Managing Conflict</vt:lpstr>
      <vt:lpstr>PowerPoint Presentation</vt:lpstr>
      <vt:lpstr>Successful Team Development </vt:lpstr>
      <vt:lpstr>Successful Team Development </vt:lpstr>
      <vt:lpstr>Conclusion</vt:lpstr>
      <vt:lpstr>Q &amp; A</vt:lpstr>
      <vt:lpstr>References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hamed miah</dc:creator>
  <cp:lastModifiedBy>Nipha Begum (1818766)</cp:lastModifiedBy>
  <cp:revision>16</cp:revision>
  <dcterms:created xsi:type="dcterms:W3CDTF">2019-11-18T10:02:23Z</dcterms:created>
  <dcterms:modified xsi:type="dcterms:W3CDTF">2019-12-16T12:15:16Z</dcterms:modified>
</cp:coreProperties>
</file>