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57" r:id="rId3"/>
    <p:sldId id="258" r:id="rId4"/>
    <p:sldId id="261" r:id="rId5"/>
    <p:sldId id="269" r:id="rId6"/>
    <p:sldId id="260" r:id="rId7"/>
    <p:sldId id="262" r:id="rId8"/>
    <p:sldId id="270" r:id="rId9"/>
    <p:sldId id="271" r:id="rId10"/>
    <p:sldId id="282" r:id="rId11"/>
    <p:sldId id="280" r:id="rId12"/>
    <p:sldId id="281" r:id="rId13"/>
    <p:sldId id="272" r:id="rId14"/>
    <p:sldId id="265" r:id="rId15"/>
    <p:sldId id="267" r:id="rId16"/>
    <p:sldId id="266" r:id="rId17"/>
    <p:sldId id="273" r:id="rId18"/>
    <p:sldId id="274" r:id="rId19"/>
    <p:sldId id="259" r:id="rId20"/>
    <p:sldId id="278" r:id="rId21"/>
    <p:sldId id="264" r:id="rId22"/>
    <p:sldId id="263" r:id="rId23"/>
    <p:sldId id="268" r:id="rId24"/>
    <p:sldId id="279" r:id="rId25"/>
    <p:sldId id="275" r:id="rId26"/>
    <p:sldId id="276" r:id="rId27"/>
    <p:sldId id="27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955D81-10BF-0267-C9CA-64E72141CAE7}" v="17" dt="2026-02-25T08:59:09.831"/>
    <p1510:client id="{8E4FD91E-293D-4742-96A9-2DBF2BC99E84}" v="9" dt="2026-02-25T08:42:15.7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854" autoAdjust="0"/>
  </p:normalViewPr>
  <p:slideViewPr>
    <p:cSldViewPr snapToGrid="0">
      <p:cViewPr varScale="1">
        <p:scale>
          <a:sx n="92" d="100"/>
          <a:sy n="92" d="100"/>
        </p:scale>
        <p:origin x="127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0c243754-e5db-4f8a-b480-e8b3756bbae8" providerId="ADAL" clId="{703EB9DF-5989-4BBE-B87C-CD5E2E48186C}"/>
    <pc:docChg chg="custSel addSld delSld modSld">
      <pc:chgData name="Jonathan Pugh" userId="0c243754-e5db-4f8a-b480-e8b3756bbae8" providerId="ADAL" clId="{703EB9DF-5989-4BBE-B87C-CD5E2E48186C}" dt="2026-02-25T08:42:45.585" v="439" actId="47"/>
      <pc:docMkLst>
        <pc:docMk/>
      </pc:docMkLst>
      <pc:sldChg chg="modSp mod">
        <pc:chgData name="Jonathan Pugh" userId="0c243754-e5db-4f8a-b480-e8b3756bbae8" providerId="ADAL" clId="{703EB9DF-5989-4BBE-B87C-CD5E2E48186C}" dt="2026-02-25T08:24:23.602" v="0" actId="6549"/>
        <pc:sldMkLst>
          <pc:docMk/>
          <pc:sldMk cId="609880398" sldId="262"/>
        </pc:sldMkLst>
        <pc:spChg chg="mod">
          <ac:chgData name="Jonathan Pugh" userId="0c243754-e5db-4f8a-b480-e8b3756bbae8" providerId="ADAL" clId="{703EB9DF-5989-4BBE-B87C-CD5E2E48186C}" dt="2026-02-25T08:24:23.602" v="0" actId="6549"/>
          <ac:spMkLst>
            <pc:docMk/>
            <pc:sldMk cId="609880398" sldId="262"/>
            <ac:spMk id="3" creationId="{B9CC2052-1B96-2C41-D185-15F7D31E1CEC}"/>
          </ac:spMkLst>
        </pc:spChg>
      </pc:sldChg>
      <pc:sldChg chg="modSp mod">
        <pc:chgData name="Jonathan Pugh" userId="0c243754-e5db-4f8a-b480-e8b3756bbae8" providerId="ADAL" clId="{703EB9DF-5989-4BBE-B87C-CD5E2E48186C}" dt="2026-02-25T08:30:28.215" v="216" actId="20577"/>
        <pc:sldMkLst>
          <pc:docMk/>
          <pc:sldMk cId="3220019542" sldId="267"/>
        </pc:sldMkLst>
        <pc:spChg chg="mod">
          <ac:chgData name="Jonathan Pugh" userId="0c243754-e5db-4f8a-b480-e8b3756bbae8" providerId="ADAL" clId="{703EB9DF-5989-4BBE-B87C-CD5E2E48186C}" dt="2026-02-25T08:30:28.215" v="216" actId="20577"/>
          <ac:spMkLst>
            <pc:docMk/>
            <pc:sldMk cId="3220019542" sldId="267"/>
            <ac:spMk id="3" creationId="{3DFA2AF8-DE96-D0CB-ED9D-2B25C6F41356}"/>
          </ac:spMkLst>
        </pc:spChg>
      </pc:sldChg>
      <pc:sldChg chg="modSp mod">
        <pc:chgData name="Jonathan Pugh" userId="0c243754-e5db-4f8a-b480-e8b3756bbae8" providerId="ADAL" clId="{703EB9DF-5989-4BBE-B87C-CD5E2E48186C}" dt="2026-02-25T08:27:07.665" v="46" actId="20577"/>
        <pc:sldMkLst>
          <pc:docMk/>
          <pc:sldMk cId="300014094" sldId="275"/>
        </pc:sldMkLst>
        <pc:spChg chg="mod">
          <ac:chgData name="Jonathan Pugh" userId="0c243754-e5db-4f8a-b480-e8b3756bbae8" providerId="ADAL" clId="{703EB9DF-5989-4BBE-B87C-CD5E2E48186C}" dt="2026-02-25T08:25:28.179" v="23"/>
          <ac:spMkLst>
            <pc:docMk/>
            <pc:sldMk cId="300014094" sldId="275"/>
            <ac:spMk id="2" creationId="{2102F73C-1131-29B6-69DD-A844BBA2919D}"/>
          </ac:spMkLst>
        </pc:spChg>
        <pc:spChg chg="mod">
          <ac:chgData name="Jonathan Pugh" userId="0c243754-e5db-4f8a-b480-e8b3756bbae8" providerId="ADAL" clId="{703EB9DF-5989-4BBE-B87C-CD5E2E48186C}" dt="2026-02-25T08:27:07.665" v="46" actId="20577"/>
          <ac:spMkLst>
            <pc:docMk/>
            <pc:sldMk cId="300014094" sldId="275"/>
            <ac:spMk id="3" creationId="{E9903D24-79F1-1FF9-5B63-A406442D43B5}"/>
          </ac:spMkLst>
        </pc:spChg>
      </pc:sldChg>
      <pc:sldChg chg="modSp mod">
        <pc:chgData name="Jonathan Pugh" userId="0c243754-e5db-4f8a-b480-e8b3756bbae8" providerId="ADAL" clId="{703EB9DF-5989-4BBE-B87C-CD5E2E48186C}" dt="2026-02-25T08:25:16.454" v="22" actId="20577"/>
        <pc:sldMkLst>
          <pc:docMk/>
          <pc:sldMk cId="462541847" sldId="276"/>
        </pc:sldMkLst>
        <pc:spChg chg="mod">
          <ac:chgData name="Jonathan Pugh" userId="0c243754-e5db-4f8a-b480-e8b3756bbae8" providerId="ADAL" clId="{703EB9DF-5989-4BBE-B87C-CD5E2E48186C}" dt="2026-02-25T08:25:16.454" v="22" actId="20577"/>
          <ac:spMkLst>
            <pc:docMk/>
            <pc:sldMk cId="462541847" sldId="276"/>
            <ac:spMk id="2" creationId="{04A0AA31-84DC-E6DD-5BA3-D1B542547241}"/>
          </ac:spMkLst>
        </pc:spChg>
      </pc:sldChg>
      <pc:sldChg chg="modSp mod">
        <pc:chgData name="Jonathan Pugh" userId="0c243754-e5db-4f8a-b480-e8b3756bbae8" providerId="ADAL" clId="{703EB9DF-5989-4BBE-B87C-CD5E2E48186C}" dt="2026-02-25T08:28:35.115" v="80" actId="20577"/>
        <pc:sldMkLst>
          <pc:docMk/>
          <pc:sldMk cId="2040778966" sldId="278"/>
        </pc:sldMkLst>
        <pc:spChg chg="mod">
          <ac:chgData name="Jonathan Pugh" userId="0c243754-e5db-4f8a-b480-e8b3756bbae8" providerId="ADAL" clId="{703EB9DF-5989-4BBE-B87C-CD5E2E48186C}" dt="2026-02-25T08:28:35.115" v="80" actId="20577"/>
          <ac:spMkLst>
            <pc:docMk/>
            <pc:sldMk cId="2040778966" sldId="278"/>
            <ac:spMk id="3" creationId="{FB5B9A74-DFE0-18EC-9E1E-7063F4921921}"/>
          </ac:spMkLst>
        </pc:spChg>
      </pc:sldChg>
      <pc:sldChg chg="modSp new mod">
        <pc:chgData name="Jonathan Pugh" userId="0c243754-e5db-4f8a-b480-e8b3756bbae8" providerId="ADAL" clId="{703EB9DF-5989-4BBE-B87C-CD5E2E48186C}" dt="2026-02-25T08:39:06.999" v="342" actId="20577"/>
        <pc:sldMkLst>
          <pc:docMk/>
          <pc:sldMk cId="2903803614" sldId="280"/>
        </pc:sldMkLst>
        <pc:spChg chg="mod">
          <ac:chgData name="Jonathan Pugh" userId="0c243754-e5db-4f8a-b480-e8b3756bbae8" providerId="ADAL" clId="{703EB9DF-5989-4BBE-B87C-CD5E2E48186C}" dt="2026-02-25T08:34:56.088" v="224" actId="20577"/>
          <ac:spMkLst>
            <pc:docMk/>
            <pc:sldMk cId="2903803614" sldId="280"/>
            <ac:spMk id="2" creationId="{22BDF095-D204-9526-B95E-AF07096CCD56}"/>
          </ac:spMkLst>
        </pc:spChg>
        <pc:spChg chg="mod">
          <ac:chgData name="Jonathan Pugh" userId="0c243754-e5db-4f8a-b480-e8b3756bbae8" providerId="ADAL" clId="{703EB9DF-5989-4BBE-B87C-CD5E2E48186C}" dt="2026-02-25T08:39:06.999" v="342" actId="20577"/>
          <ac:spMkLst>
            <pc:docMk/>
            <pc:sldMk cId="2903803614" sldId="280"/>
            <ac:spMk id="3" creationId="{EACFE0DF-8312-E908-EA50-77BE59069642}"/>
          </ac:spMkLst>
        </pc:spChg>
      </pc:sldChg>
      <pc:sldChg chg="modSp new mod">
        <pc:chgData name="Jonathan Pugh" userId="0c243754-e5db-4f8a-b480-e8b3756bbae8" providerId="ADAL" clId="{703EB9DF-5989-4BBE-B87C-CD5E2E48186C}" dt="2026-02-25T08:41:00.331" v="404" actId="5793"/>
        <pc:sldMkLst>
          <pc:docMk/>
          <pc:sldMk cId="43288278" sldId="281"/>
        </pc:sldMkLst>
        <pc:spChg chg="mod">
          <ac:chgData name="Jonathan Pugh" userId="0c243754-e5db-4f8a-b480-e8b3756bbae8" providerId="ADAL" clId="{703EB9DF-5989-4BBE-B87C-CD5E2E48186C}" dt="2026-02-25T08:40:39.927" v="370" actId="20577"/>
          <ac:spMkLst>
            <pc:docMk/>
            <pc:sldMk cId="43288278" sldId="281"/>
            <ac:spMk id="2" creationId="{186DCA8B-6B77-137A-3663-5CBA7098CFB4}"/>
          </ac:spMkLst>
        </pc:spChg>
        <pc:spChg chg="mod">
          <ac:chgData name="Jonathan Pugh" userId="0c243754-e5db-4f8a-b480-e8b3756bbae8" providerId="ADAL" clId="{703EB9DF-5989-4BBE-B87C-CD5E2E48186C}" dt="2026-02-25T08:41:00.331" v="404" actId="5793"/>
          <ac:spMkLst>
            <pc:docMk/>
            <pc:sldMk cId="43288278" sldId="281"/>
            <ac:spMk id="3" creationId="{4B7AB9DE-1654-BC5C-0EBA-C74348372F76}"/>
          </ac:spMkLst>
        </pc:spChg>
      </pc:sldChg>
      <pc:sldChg chg="modSp new mod">
        <pc:chgData name="Jonathan Pugh" userId="0c243754-e5db-4f8a-b480-e8b3756bbae8" providerId="ADAL" clId="{703EB9DF-5989-4BBE-B87C-CD5E2E48186C}" dt="2026-02-25T08:42:32.431" v="437" actId="20577"/>
        <pc:sldMkLst>
          <pc:docMk/>
          <pc:sldMk cId="558904328" sldId="282"/>
        </pc:sldMkLst>
        <pc:spChg chg="mod">
          <ac:chgData name="Jonathan Pugh" userId="0c243754-e5db-4f8a-b480-e8b3756bbae8" providerId="ADAL" clId="{703EB9DF-5989-4BBE-B87C-CD5E2E48186C}" dt="2026-02-25T08:42:32.431" v="437" actId="20577"/>
          <ac:spMkLst>
            <pc:docMk/>
            <pc:sldMk cId="558904328" sldId="282"/>
            <ac:spMk id="2" creationId="{B8107510-9A4A-F75A-2647-B89A85097E57}"/>
          </ac:spMkLst>
        </pc:spChg>
        <pc:spChg chg="mod">
          <ac:chgData name="Jonathan Pugh" userId="0c243754-e5db-4f8a-b480-e8b3756bbae8" providerId="ADAL" clId="{703EB9DF-5989-4BBE-B87C-CD5E2E48186C}" dt="2026-02-25T08:42:15.853" v="433" actId="27636"/>
          <ac:spMkLst>
            <pc:docMk/>
            <pc:sldMk cId="558904328" sldId="282"/>
            <ac:spMk id="3" creationId="{E3DA7FF6-AB75-13B1-EDB1-AF7684F9EB95}"/>
          </ac:spMkLst>
        </pc:spChg>
      </pc:sldChg>
      <pc:sldChg chg="new del">
        <pc:chgData name="Jonathan Pugh" userId="0c243754-e5db-4f8a-b480-e8b3756bbae8" providerId="ADAL" clId="{703EB9DF-5989-4BBE-B87C-CD5E2E48186C}" dt="2026-02-25T08:42:45.585" v="439" actId="47"/>
        <pc:sldMkLst>
          <pc:docMk/>
          <pc:sldMk cId="846710039" sldId="283"/>
        </pc:sldMkLst>
      </pc:sldChg>
    </pc:docChg>
  </pc:docChgLst>
  <pc:docChgLst>
    <pc:chgData name="Jonathan Pugh" userId="S::j.pugh@uwtsd.ac.uk::0c243754-e5db-4f8a-b480-e8b3756bbae8" providerId="AD" clId="Web-{6D955D81-10BF-0267-C9CA-64E72141CAE7}"/>
    <pc:docChg chg="modSld">
      <pc:chgData name="Jonathan Pugh" userId="S::j.pugh@uwtsd.ac.uk::0c243754-e5db-4f8a-b480-e8b3756bbae8" providerId="AD" clId="Web-{6D955D81-10BF-0267-C9CA-64E72141CAE7}" dt="2026-02-25T08:59:09.831" v="20" actId="20577"/>
      <pc:docMkLst>
        <pc:docMk/>
      </pc:docMkLst>
      <pc:sldChg chg="modSp">
        <pc:chgData name="Jonathan Pugh" userId="S::j.pugh@uwtsd.ac.uk::0c243754-e5db-4f8a-b480-e8b3756bbae8" providerId="AD" clId="Web-{6D955D81-10BF-0267-C9CA-64E72141CAE7}" dt="2026-02-25T08:55:47.889" v="2" actId="20577"/>
        <pc:sldMkLst>
          <pc:docMk/>
          <pc:sldMk cId="1156293268" sldId="268"/>
        </pc:sldMkLst>
        <pc:spChg chg="mod">
          <ac:chgData name="Jonathan Pugh" userId="S::j.pugh@uwtsd.ac.uk::0c243754-e5db-4f8a-b480-e8b3756bbae8" providerId="AD" clId="Web-{6D955D81-10BF-0267-C9CA-64E72141CAE7}" dt="2026-02-25T08:55:47.889" v="2" actId="20577"/>
          <ac:spMkLst>
            <pc:docMk/>
            <pc:sldMk cId="1156293268" sldId="268"/>
            <ac:spMk id="3" creationId="{B8E10D47-A192-7A03-B3A9-8D22534894E3}"/>
          </ac:spMkLst>
        </pc:spChg>
      </pc:sldChg>
      <pc:sldChg chg="modSp modNotes">
        <pc:chgData name="Jonathan Pugh" userId="S::j.pugh@uwtsd.ac.uk::0c243754-e5db-4f8a-b480-e8b3756bbae8" providerId="AD" clId="Web-{6D955D81-10BF-0267-C9CA-64E72141CAE7}" dt="2026-02-25T08:58:35.752" v="17"/>
        <pc:sldMkLst>
          <pc:docMk/>
          <pc:sldMk cId="300014094" sldId="275"/>
        </pc:sldMkLst>
        <pc:spChg chg="mod">
          <ac:chgData name="Jonathan Pugh" userId="S::j.pugh@uwtsd.ac.uk::0c243754-e5db-4f8a-b480-e8b3756bbae8" providerId="AD" clId="Web-{6D955D81-10BF-0267-C9CA-64E72141CAE7}" dt="2026-02-25T08:58:33.346" v="15" actId="20577"/>
          <ac:spMkLst>
            <pc:docMk/>
            <pc:sldMk cId="300014094" sldId="275"/>
            <ac:spMk id="3" creationId="{E9903D24-79F1-1FF9-5B63-A406442D43B5}"/>
          </ac:spMkLst>
        </pc:spChg>
      </pc:sldChg>
      <pc:sldChg chg="modSp">
        <pc:chgData name="Jonathan Pugh" userId="S::j.pugh@uwtsd.ac.uk::0c243754-e5db-4f8a-b480-e8b3756bbae8" providerId="AD" clId="Web-{6D955D81-10BF-0267-C9CA-64E72141CAE7}" dt="2026-02-25T08:59:09.831" v="20" actId="20577"/>
        <pc:sldMkLst>
          <pc:docMk/>
          <pc:sldMk cId="3851873101" sldId="277"/>
        </pc:sldMkLst>
        <pc:spChg chg="mod">
          <ac:chgData name="Jonathan Pugh" userId="S::j.pugh@uwtsd.ac.uk::0c243754-e5db-4f8a-b480-e8b3756bbae8" providerId="AD" clId="Web-{6D955D81-10BF-0267-C9CA-64E72141CAE7}" dt="2026-02-25T08:59:09.831" v="20" actId="20577"/>
          <ac:spMkLst>
            <pc:docMk/>
            <pc:sldMk cId="3851873101" sldId="277"/>
            <ac:spMk id="3" creationId="{84696012-4ECB-037C-94AC-8F801477ACD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BD22E1-AF63-4007-8619-2E897B6DB4D3}" type="datetimeFigureOut">
              <a:rPr lang="en-GB" smtClean="0"/>
              <a:t>25/02/2026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0E7943-9123-4642-9AE1-1F6E909802D7}" type="slidenum">
              <a:rPr lang="en-GB" smtClean="0"/>
              <a:t>‹#›</a:t>
            </a:fld>
            <a:endParaRPr lang="en-GB"/>
          </a:p>
        </p:txBody>
      </p:sp>
    </p:spTree>
    <p:extLst>
      <p:ext uri="{BB962C8B-B14F-4D97-AF65-F5344CB8AC3E}">
        <p14:creationId xmlns:p14="http://schemas.microsoft.com/office/powerpoint/2010/main" val="3727877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movies.fandom.com/wiki/L%27Arriv%C3%A9e_d%27un_Train_en_Gare_de_la_Ciotat#cite_note-2"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movies.fandom.com/wiki/L%27Arriv%C3%A9e_d%27un_Train_en_Gare_de_la_Ciotat#cite_note-2"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merriam-webster.com/dictionary/demographic"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librarysearch.uwtsd.ac.uk/permalink/44WHELF_UWTSD/1pbrh66/alma99100317359002421"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fr-FR" dirty="0">
                <a:hlinkClick r:id="rId3"/>
              </a:rPr>
              <a:t>L'Arrivée d'un Train en Gare de la Ciotat | </a:t>
            </a:r>
            <a:r>
              <a:rPr lang="fr-FR" dirty="0" err="1">
                <a:hlinkClick r:id="rId3"/>
              </a:rPr>
              <a:t>Moviepedia</a:t>
            </a:r>
            <a:r>
              <a:rPr lang="fr-FR" dirty="0">
                <a:hlinkClick r:id="rId3"/>
              </a:rPr>
              <a:t> | </a:t>
            </a:r>
            <a:r>
              <a:rPr lang="fr-FR" dirty="0" err="1">
                <a:hlinkClick r:id="rId3"/>
              </a:rPr>
              <a:t>Fandom</a:t>
            </a:r>
            <a:endParaRPr lang="fr-FR" dirty="0"/>
          </a:p>
          <a:p>
            <a:r>
              <a:rPr lang="fr-FR" dirty="0" err="1"/>
              <a:t>Typical</a:t>
            </a:r>
            <a:r>
              <a:rPr lang="fr-FR" dirty="0"/>
              <a:t> of </a:t>
            </a:r>
            <a:r>
              <a:rPr lang="fr-FR" dirty="0" err="1"/>
              <a:t>their</a:t>
            </a:r>
            <a:r>
              <a:rPr lang="fr-FR" dirty="0"/>
              <a:t> style of </a:t>
            </a:r>
            <a:r>
              <a:rPr lang="fr-FR" dirty="0" err="1"/>
              <a:t>work</a:t>
            </a:r>
            <a:r>
              <a:rPr lang="fr-FR" dirty="0"/>
              <a:t>. </a:t>
            </a:r>
            <a:endParaRPr lang="en-GB" dirty="0"/>
          </a:p>
        </p:txBody>
      </p:sp>
      <p:sp>
        <p:nvSpPr>
          <p:cNvPr id="4" name="Slide Number Placeholder 3"/>
          <p:cNvSpPr>
            <a:spLocks noGrp="1"/>
          </p:cNvSpPr>
          <p:nvPr>
            <p:ph type="sldNum" sz="quarter" idx="5"/>
          </p:nvPr>
        </p:nvSpPr>
        <p:spPr/>
        <p:txBody>
          <a:bodyPr/>
          <a:lstStyle/>
          <a:p>
            <a:fld id="{140E7943-9123-4642-9AE1-1F6E909802D7}" type="slidenum">
              <a:rPr lang="en-GB" smtClean="0"/>
              <a:t>4</a:t>
            </a:fld>
            <a:endParaRPr lang="en-GB"/>
          </a:p>
        </p:txBody>
      </p:sp>
    </p:spTree>
    <p:extLst>
      <p:ext uri="{BB962C8B-B14F-4D97-AF65-F5344CB8AC3E}">
        <p14:creationId xmlns:p14="http://schemas.microsoft.com/office/powerpoint/2010/main" val="2772787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284636-4E52-744E-8FCA-063263EE4F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1DB21D-F9FD-8F1F-B35F-2A7AEDD09B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784C33-2F3D-DA5D-0185-990C76237074}"/>
              </a:ext>
            </a:extLst>
          </p:cNvPr>
          <p:cNvSpPr>
            <a:spLocks noGrp="1"/>
          </p:cNvSpPr>
          <p:nvPr>
            <p:ph type="body" idx="1"/>
          </p:nvPr>
        </p:nvSpPr>
        <p:spPr/>
        <p:txBody>
          <a:bodyPr/>
          <a:lstStyle/>
          <a:p>
            <a:r>
              <a:rPr lang="fr-FR" dirty="0">
                <a:hlinkClick r:id="rId3"/>
              </a:rPr>
              <a:t>L'Arrivée d'un Train en Gare de la Ciotat | </a:t>
            </a:r>
            <a:r>
              <a:rPr lang="fr-FR" dirty="0" err="1">
                <a:hlinkClick r:id="rId3"/>
              </a:rPr>
              <a:t>Moviepedia</a:t>
            </a:r>
            <a:r>
              <a:rPr lang="fr-FR" dirty="0">
                <a:hlinkClick r:id="rId3"/>
              </a:rPr>
              <a:t> | </a:t>
            </a:r>
            <a:r>
              <a:rPr lang="fr-FR" dirty="0" err="1">
                <a:hlinkClick r:id="rId3"/>
              </a:rPr>
              <a:t>Fandom</a:t>
            </a:r>
            <a:endParaRPr lang="en-GB" dirty="0"/>
          </a:p>
        </p:txBody>
      </p:sp>
      <p:sp>
        <p:nvSpPr>
          <p:cNvPr id="4" name="Slide Number Placeholder 3">
            <a:extLst>
              <a:ext uri="{FF2B5EF4-FFF2-40B4-BE49-F238E27FC236}">
                <a16:creationId xmlns:a16="http://schemas.microsoft.com/office/drawing/2014/main" id="{F17895FD-7039-CB9E-52F9-630B5AD7B403}"/>
              </a:ext>
            </a:extLst>
          </p:cNvPr>
          <p:cNvSpPr>
            <a:spLocks noGrp="1"/>
          </p:cNvSpPr>
          <p:nvPr>
            <p:ph type="sldNum" sz="quarter" idx="5"/>
          </p:nvPr>
        </p:nvSpPr>
        <p:spPr/>
        <p:txBody>
          <a:bodyPr/>
          <a:lstStyle/>
          <a:p>
            <a:fld id="{140E7943-9123-4642-9AE1-1F6E909802D7}" type="slidenum">
              <a:rPr lang="en-GB" smtClean="0"/>
              <a:t>5</a:t>
            </a:fld>
            <a:endParaRPr lang="en-GB"/>
          </a:p>
        </p:txBody>
      </p:sp>
    </p:spTree>
    <p:extLst>
      <p:ext uri="{BB962C8B-B14F-4D97-AF65-F5344CB8AC3E}">
        <p14:creationId xmlns:p14="http://schemas.microsoft.com/office/powerpoint/2010/main" val="20031707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Veracity</a:t>
            </a:r>
          </a:p>
        </p:txBody>
      </p:sp>
      <p:sp>
        <p:nvSpPr>
          <p:cNvPr id="4" name="Slide Number Placeholder 3"/>
          <p:cNvSpPr>
            <a:spLocks noGrp="1"/>
          </p:cNvSpPr>
          <p:nvPr>
            <p:ph type="sldNum" sz="quarter" idx="5"/>
          </p:nvPr>
        </p:nvSpPr>
        <p:spPr/>
        <p:txBody>
          <a:bodyPr/>
          <a:lstStyle/>
          <a:p>
            <a:fld id="{140E7943-9123-4642-9AE1-1F6E909802D7}" type="slidenum">
              <a:rPr lang="en-GB" smtClean="0"/>
              <a:t>6</a:t>
            </a:fld>
            <a:endParaRPr lang="en-GB"/>
          </a:p>
        </p:txBody>
      </p:sp>
    </p:spTree>
    <p:extLst>
      <p:ext uri="{BB962C8B-B14F-4D97-AF65-F5344CB8AC3E}">
        <p14:creationId xmlns:p14="http://schemas.microsoft.com/office/powerpoint/2010/main" val="3484061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Poss define demographics: </a:t>
            </a:r>
            <a:r>
              <a:rPr lang="en-GB" b="0" i="0" dirty="0">
                <a:solidFill>
                  <a:srgbClr val="212529"/>
                </a:solidFill>
                <a:effectLst/>
                <a:latin typeface="Open Sans" panose="020B0606030504020204" pitchFamily="34" charset="0"/>
              </a:rPr>
              <a:t>the statistical characteristics of human populations (such as age or income) used especially to identify markets</a:t>
            </a:r>
          </a:p>
          <a:p>
            <a:r>
              <a:rPr lang="en-GB" dirty="0">
                <a:hlinkClick r:id="rId3"/>
              </a:rPr>
              <a:t>Demographic Definition &amp; Meaning - Merriam-Webster</a:t>
            </a:r>
            <a:endParaRPr lang="en-GB" b="0" i="0" dirty="0">
              <a:solidFill>
                <a:srgbClr val="212529"/>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40E7943-9123-4642-9AE1-1F6E909802D7}" type="slidenum">
              <a:rPr lang="en-GB" smtClean="0"/>
              <a:t>7</a:t>
            </a:fld>
            <a:endParaRPr lang="en-GB"/>
          </a:p>
        </p:txBody>
      </p:sp>
    </p:spTree>
    <p:extLst>
      <p:ext uri="{BB962C8B-B14F-4D97-AF65-F5344CB8AC3E}">
        <p14:creationId xmlns:p14="http://schemas.microsoft.com/office/powerpoint/2010/main" val="13667823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 how do you watch / receive / engage with media?</a:t>
            </a:r>
          </a:p>
          <a:p>
            <a:r>
              <a:rPr lang="en-GB" dirty="0"/>
              <a:t>And, how do you make your media as a creative media producer?</a:t>
            </a:r>
          </a:p>
        </p:txBody>
      </p:sp>
      <p:sp>
        <p:nvSpPr>
          <p:cNvPr id="4" name="Slide Number Placeholder 3"/>
          <p:cNvSpPr>
            <a:spLocks noGrp="1"/>
          </p:cNvSpPr>
          <p:nvPr>
            <p:ph type="sldNum" sz="quarter" idx="5"/>
          </p:nvPr>
        </p:nvSpPr>
        <p:spPr/>
        <p:txBody>
          <a:bodyPr/>
          <a:lstStyle/>
          <a:p>
            <a:fld id="{140E7943-9123-4642-9AE1-1F6E909802D7}" type="slidenum">
              <a:rPr lang="en-GB" smtClean="0"/>
              <a:t>9</a:t>
            </a:fld>
            <a:endParaRPr lang="en-GB"/>
          </a:p>
        </p:txBody>
      </p:sp>
    </p:spTree>
    <p:extLst>
      <p:ext uri="{BB962C8B-B14F-4D97-AF65-F5344CB8AC3E}">
        <p14:creationId xmlns:p14="http://schemas.microsoft.com/office/powerpoint/2010/main" val="11607327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will these be achieved?</a:t>
            </a:r>
          </a:p>
        </p:txBody>
      </p:sp>
      <p:sp>
        <p:nvSpPr>
          <p:cNvPr id="4" name="Slide Number Placeholder 3"/>
          <p:cNvSpPr>
            <a:spLocks noGrp="1"/>
          </p:cNvSpPr>
          <p:nvPr>
            <p:ph type="sldNum" sz="quarter" idx="5"/>
          </p:nvPr>
        </p:nvSpPr>
        <p:spPr/>
        <p:txBody>
          <a:bodyPr/>
          <a:lstStyle/>
          <a:p>
            <a:fld id="{140E7943-9123-4642-9AE1-1F6E909802D7}" type="slidenum">
              <a:rPr lang="en-GB" smtClean="0"/>
              <a:t>16</a:t>
            </a:fld>
            <a:endParaRPr lang="en-GB"/>
          </a:p>
        </p:txBody>
      </p:sp>
    </p:spTree>
    <p:extLst>
      <p:ext uri="{BB962C8B-B14F-4D97-AF65-F5344CB8AC3E}">
        <p14:creationId xmlns:p14="http://schemas.microsoft.com/office/powerpoint/2010/main" val="35442874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https://librarysearch.uwtsd.ac.uk/permalink/44WHELF_UWTSD/1pbrh66/alma99100317359002421</a:t>
            </a:r>
            <a:r>
              <a:rPr lang="en-GB"/>
              <a:t>  </a:t>
            </a:r>
            <a:endParaRPr lang="en-US"/>
          </a:p>
        </p:txBody>
      </p:sp>
      <p:sp>
        <p:nvSpPr>
          <p:cNvPr id="4" name="Slide Number Placeholder 3"/>
          <p:cNvSpPr>
            <a:spLocks noGrp="1"/>
          </p:cNvSpPr>
          <p:nvPr>
            <p:ph type="sldNum" sz="quarter" idx="5"/>
          </p:nvPr>
        </p:nvSpPr>
        <p:spPr/>
        <p:txBody>
          <a:bodyPr/>
          <a:lstStyle/>
          <a:p>
            <a:fld id="{140E7943-9123-4642-9AE1-1F6E909802D7}" type="slidenum">
              <a:rPr lang="en-GB" smtClean="0"/>
              <a:t>25</a:t>
            </a:fld>
            <a:endParaRPr lang="en-GB"/>
          </a:p>
        </p:txBody>
      </p:sp>
    </p:spTree>
    <p:extLst>
      <p:ext uri="{BB962C8B-B14F-4D97-AF65-F5344CB8AC3E}">
        <p14:creationId xmlns:p14="http://schemas.microsoft.com/office/powerpoint/2010/main" val="16765404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7E73F-0FCB-FFFC-2E24-942F66E53E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3D352A-81B4-8373-1957-A5805937EA7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BA0187-8D1F-C19B-330D-659145223176}"/>
              </a:ext>
            </a:extLst>
          </p:cNvPr>
          <p:cNvSpPr>
            <a:spLocks noGrp="1"/>
          </p:cNvSpPr>
          <p:nvPr>
            <p:ph type="dt" sz="half" idx="10"/>
          </p:nvPr>
        </p:nvSpPr>
        <p:spPr/>
        <p:txBody>
          <a:bodyPr/>
          <a:lstStyle/>
          <a:p>
            <a:fld id="{3A0B81A2-42FC-4DB7-B0C6-A789DA48E0DF}" type="datetimeFigureOut">
              <a:rPr lang="en-GB" smtClean="0"/>
              <a:t>25/02/2026</a:t>
            </a:fld>
            <a:endParaRPr lang="en-GB"/>
          </a:p>
        </p:txBody>
      </p:sp>
      <p:sp>
        <p:nvSpPr>
          <p:cNvPr id="5" name="Footer Placeholder 4">
            <a:extLst>
              <a:ext uri="{FF2B5EF4-FFF2-40B4-BE49-F238E27FC236}">
                <a16:creationId xmlns:a16="http://schemas.microsoft.com/office/drawing/2014/main" id="{8C6FF52F-4F62-660C-ABF7-7EE6CE21FF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9D780B-759D-C5D0-3EE7-86D427141006}"/>
              </a:ext>
            </a:extLst>
          </p:cNvPr>
          <p:cNvSpPr>
            <a:spLocks noGrp="1"/>
          </p:cNvSpPr>
          <p:nvPr>
            <p:ph type="sldNum" sz="quarter" idx="12"/>
          </p:nvPr>
        </p:nvSpPr>
        <p:spPr/>
        <p:txBody>
          <a:bodyPr/>
          <a:lstStyle/>
          <a:p>
            <a:fld id="{D73BEEA8-7A1D-4EB4-98CB-E86B29F7CBEE}" type="slidenum">
              <a:rPr lang="en-GB" smtClean="0"/>
              <a:t>‹#›</a:t>
            </a:fld>
            <a:endParaRPr lang="en-GB"/>
          </a:p>
        </p:txBody>
      </p:sp>
    </p:spTree>
    <p:extLst>
      <p:ext uri="{BB962C8B-B14F-4D97-AF65-F5344CB8AC3E}">
        <p14:creationId xmlns:p14="http://schemas.microsoft.com/office/powerpoint/2010/main" val="1818266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4C231-95D2-0A05-AD0C-3D25769D7D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68B81F-61F1-6B57-AE3B-88A3CE18B3F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15C676-5B0F-F4CA-A759-9F993DF79B02}"/>
              </a:ext>
            </a:extLst>
          </p:cNvPr>
          <p:cNvSpPr>
            <a:spLocks noGrp="1"/>
          </p:cNvSpPr>
          <p:nvPr>
            <p:ph type="dt" sz="half" idx="10"/>
          </p:nvPr>
        </p:nvSpPr>
        <p:spPr/>
        <p:txBody>
          <a:bodyPr/>
          <a:lstStyle/>
          <a:p>
            <a:fld id="{3A0B81A2-42FC-4DB7-B0C6-A789DA48E0DF}" type="datetimeFigureOut">
              <a:rPr lang="en-GB" smtClean="0"/>
              <a:t>25/02/2026</a:t>
            </a:fld>
            <a:endParaRPr lang="en-GB"/>
          </a:p>
        </p:txBody>
      </p:sp>
      <p:sp>
        <p:nvSpPr>
          <p:cNvPr id="5" name="Footer Placeholder 4">
            <a:extLst>
              <a:ext uri="{FF2B5EF4-FFF2-40B4-BE49-F238E27FC236}">
                <a16:creationId xmlns:a16="http://schemas.microsoft.com/office/drawing/2014/main" id="{BBB2C234-421A-D3B6-BD97-287CF55375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38EF96-C395-5BAB-AD92-B8E362B5B363}"/>
              </a:ext>
            </a:extLst>
          </p:cNvPr>
          <p:cNvSpPr>
            <a:spLocks noGrp="1"/>
          </p:cNvSpPr>
          <p:nvPr>
            <p:ph type="sldNum" sz="quarter" idx="12"/>
          </p:nvPr>
        </p:nvSpPr>
        <p:spPr/>
        <p:txBody>
          <a:bodyPr/>
          <a:lstStyle/>
          <a:p>
            <a:fld id="{D73BEEA8-7A1D-4EB4-98CB-E86B29F7CBEE}" type="slidenum">
              <a:rPr lang="en-GB" smtClean="0"/>
              <a:t>‹#›</a:t>
            </a:fld>
            <a:endParaRPr lang="en-GB"/>
          </a:p>
        </p:txBody>
      </p:sp>
    </p:spTree>
    <p:extLst>
      <p:ext uri="{BB962C8B-B14F-4D97-AF65-F5344CB8AC3E}">
        <p14:creationId xmlns:p14="http://schemas.microsoft.com/office/powerpoint/2010/main" val="1147220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2393A-9C04-967B-8EC8-B6E10CE2E6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1AA6A6-4F42-BA50-B645-ABAA1FEB1B8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119A458-03AE-9B0D-1733-7DF1E7416DF9}"/>
              </a:ext>
            </a:extLst>
          </p:cNvPr>
          <p:cNvSpPr>
            <a:spLocks noGrp="1"/>
          </p:cNvSpPr>
          <p:nvPr>
            <p:ph type="dt" sz="half" idx="10"/>
          </p:nvPr>
        </p:nvSpPr>
        <p:spPr/>
        <p:txBody>
          <a:bodyPr/>
          <a:lstStyle/>
          <a:p>
            <a:fld id="{3A0B81A2-42FC-4DB7-B0C6-A789DA48E0DF}" type="datetimeFigureOut">
              <a:rPr lang="en-GB" smtClean="0"/>
              <a:t>25/02/2026</a:t>
            </a:fld>
            <a:endParaRPr lang="en-GB"/>
          </a:p>
        </p:txBody>
      </p:sp>
      <p:sp>
        <p:nvSpPr>
          <p:cNvPr id="5" name="Footer Placeholder 4">
            <a:extLst>
              <a:ext uri="{FF2B5EF4-FFF2-40B4-BE49-F238E27FC236}">
                <a16:creationId xmlns:a16="http://schemas.microsoft.com/office/drawing/2014/main" id="{CC0D5A98-33F0-1402-315D-C34A0D411B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6A7DD1-8F0C-6DF2-3263-F820CE609007}"/>
              </a:ext>
            </a:extLst>
          </p:cNvPr>
          <p:cNvSpPr>
            <a:spLocks noGrp="1"/>
          </p:cNvSpPr>
          <p:nvPr>
            <p:ph type="sldNum" sz="quarter" idx="12"/>
          </p:nvPr>
        </p:nvSpPr>
        <p:spPr/>
        <p:txBody>
          <a:bodyPr/>
          <a:lstStyle/>
          <a:p>
            <a:fld id="{D73BEEA8-7A1D-4EB4-98CB-E86B29F7CBEE}" type="slidenum">
              <a:rPr lang="en-GB" smtClean="0"/>
              <a:t>‹#›</a:t>
            </a:fld>
            <a:endParaRPr lang="en-GB"/>
          </a:p>
        </p:txBody>
      </p:sp>
    </p:spTree>
    <p:extLst>
      <p:ext uri="{BB962C8B-B14F-4D97-AF65-F5344CB8AC3E}">
        <p14:creationId xmlns:p14="http://schemas.microsoft.com/office/powerpoint/2010/main" val="853187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95F6F-6BDA-4093-402E-AB43061E25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62BC51-744E-2E92-F6EC-3F16607EE0E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265CDE-542A-537E-9433-E93DDEAAA5E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193AC66-C42B-2FFB-7EC4-2EF5A750309F}"/>
              </a:ext>
            </a:extLst>
          </p:cNvPr>
          <p:cNvSpPr>
            <a:spLocks noGrp="1"/>
          </p:cNvSpPr>
          <p:nvPr>
            <p:ph type="dt" sz="half" idx="10"/>
          </p:nvPr>
        </p:nvSpPr>
        <p:spPr/>
        <p:txBody>
          <a:bodyPr/>
          <a:lstStyle/>
          <a:p>
            <a:fld id="{3A0B81A2-42FC-4DB7-B0C6-A789DA48E0DF}" type="datetimeFigureOut">
              <a:rPr lang="en-GB" smtClean="0"/>
              <a:t>25/02/2026</a:t>
            </a:fld>
            <a:endParaRPr lang="en-GB"/>
          </a:p>
        </p:txBody>
      </p:sp>
      <p:sp>
        <p:nvSpPr>
          <p:cNvPr id="6" name="Footer Placeholder 5">
            <a:extLst>
              <a:ext uri="{FF2B5EF4-FFF2-40B4-BE49-F238E27FC236}">
                <a16:creationId xmlns:a16="http://schemas.microsoft.com/office/drawing/2014/main" id="{B192EC7E-BFFD-9DA4-6B5F-D5D63BA7F0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2B9204-24A7-D108-1954-5773D50A7F0D}"/>
              </a:ext>
            </a:extLst>
          </p:cNvPr>
          <p:cNvSpPr>
            <a:spLocks noGrp="1"/>
          </p:cNvSpPr>
          <p:nvPr>
            <p:ph type="sldNum" sz="quarter" idx="12"/>
          </p:nvPr>
        </p:nvSpPr>
        <p:spPr/>
        <p:txBody>
          <a:bodyPr/>
          <a:lstStyle/>
          <a:p>
            <a:fld id="{D73BEEA8-7A1D-4EB4-98CB-E86B29F7CBEE}" type="slidenum">
              <a:rPr lang="en-GB" smtClean="0"/>
              <a:t>‹#›</a:t>
            </a:fld>
            <a:endParaRPr lang="en-GB"/>
          </a:p>
        </p:txBody>
      </p:sp>
    </p:spTree>
    <p:extLst>
      <p:ext uri="{BB962C8B-B14F-4D97-AF65-F5344CB8AC3E}">
        <p14:creationId xmlns:p14="http://schemas.microsoft.com/office/powerpoint/2010/main" val="584497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0E73D-D406-6D1A-FF79-FFF044F4AB7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DC34B8-CA07-E760-781D-EFFCE963DA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16ACF45-4707-AF71-A9E0-8BE39A6DEF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7CB73DA-D6FC-0BC8-2E8B-AA6971C84A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1E364B4-CEA8-50FF-1D18-76A1588A2C0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ABCA0B-4D29-CF87-038C-FD12964B5F9D}"/>
              </a:ext>
            </a:extLst>
          </p:cNvPr>
          <p:cNvSpPr>
            <a:spLocks noGrp="1"/>
          </p:cNvSpPr>
          <p:nvPr>
            <p:ph type="dt" sz="half" idx="10"/>
          </p:nvPr>
        </p:nvSpPr>
        <p:spPr/>
        <p:txBody>
          <a:bodyPr/>
          <a:lstStyle/>
          <a:p>
            <a:fld id="{3A0B81A2-42FC-4DB7-B0C6-A789DA48E0DF}" type="datetimeFigureOut">
              <a:rPr lang="en-GB" smtClean="0"/>
              <a:t>25/02/2026</a:t>
            </a:fld>
            <a:endParaRPr lang="en-GB"/>
          </a:p>
        </p:txBody>
      </p:sp>
      <p:sp>
        <p:nvSpPr>
          <p:cNvPr id="8" name="Footer Placeholder 7">
            <a:extLst>
              <a:ext uri="{FF2B5EF4-FFF2-40B4-BE49-F238E27FC236}">
                <a16:creationId xmlns:a16="http://schemas.microsoft.com/office/drawing/2014/main" id="{9DFB97FA-B5C2-4391-7050-1F67E6EC05E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DF39DBE-494D-6EA1-0249-639F83BDF884}"/>
              </a:ext>
            </a:extLst>
          </p:cNvPr>
          <p:cNvSpPr>
            <a:spLocks noGrp="1"/>
          </p:cNvSpPr>
          <p:nvPr>
            <p:ph type="sldNum" sz="quarter" idx="12"/>
          </p:nvPr>
        </p:nvSpPr>
        <p:spPr/>
        <p:txBody>
          <a:bodyPr/>
          <a:lstStyle/>
          <a:p>
            <a:fld id="{D73BEEA8-7A1D-4EB4-98CB-E86B29F7CBEE}" type="slidenum">
              <a:rPr lang="en-GB" smtClean="0"/>
              <a:t>‹#›</a:t>
            </a:fld>
            <a:endParaRPr lang="en-GB"/>
          </a:p>
        </p:txBody>
      </p:sp>
    </p:spTree>
    <p:extLst>
      <p:ext uri="{BB962C8B-B14F-4D97-AF65-F5344CB8AC3E}">
        <p14:creationId xmlns:p14="http://schemas.microsoft.com/office/powerpoint/2010/main" val="1947654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F3B22-C24B-12E8-25DE-1CEF95A07E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3BD5E0-FDF7-5F29-F4D9-C06F0A82DF42}"/>
              </a:ext>
            </a:extLst>
          </p:cNvPr>
          <p:cNvSpPr>
            <a:spLocks noGrp="1"/>
          </p:cNvSpPr>
          <p:nvPr>
            <p:ph type="dt" sz="half" idx="10"/>
          </p:nvPr>
        </p:nvSpPr>
        <p:spPr/>
        <p:txBody>
          <a:bodyPr/>
          <a:lstStyle/>
          <a:p>
            <a:fld id="{3A0B81A2-42FC-4DB7-B0C6-A789DA48E0DF}" type="datetimeFigureOut">
              <a:rPr lang="en-GB" smtClean="0"/>
              <a:t>25/02/2026</a:t>
            </a:fld>
            <a:endParaRPr lang="en-GB"/>
          </a:p>
        </p:txBody>
      </p:sp>
      <p:sp>
        <p:nvSpPr>
          <p:cNvPr id="4" name="Footer Placeholder 3">
            <a:extLst>
              <a:ext uri="{FF2B5EF4-FFF2-40B4-BE49-F238E27FC236}">
                <a16:creationId xmlns:a16="http://schemas.microsoft.com/office/drawing/2014/main" id="{DB731268-C778-8434-9C25-ABC04EA8281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75161B-D8FE-29B0-3631-1526C5911EA0}"/>
              </a:ext>
            </a:extLst>
          </p:cNvPr>
          <p:cNvSpPr>
            <a:spLocks noGrp="1"/>
          </p:cNvSpPr>
          <p:nvPr>
            <p:ph type="sldNum" sz="quarter" idx="12"/>
          </p:nvPr>
        </p:nvSpPr>
        <p:spPr/>
        <p:txBody>
          <a:bodyPr/>
          <a:lstStyle/>
          <a:p>
            <a:fld id="{D73BEEA8-7A1D-4EB4-98CB-E86B29F7CBEE}" type="slidenum">
              <a:rPr lang="en-GB" smtClean="0"/>
              <a:t>‹#›</a:t>
            </a:fld>
            <a:endParaRPr lang="en-GB"/>
          </a:p>
        </p:txBody>
      </p:sp>
    </p:spTree>
    <p:extLst>
      <p:ext uri="{BB962C8B-B14F-4D97-AF65-F5344CB8AC3E}">
        <p14:creationId xmlns:p14="http://schemas.microsoft.com/office/powerpoint/2010/main" val="27236029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E103A5-3AC3-4AB7-AB58-E4EF936B1CF6}"/>
              </a:ext>
            </a:extLst>
          </p:cNvPr>
          <p:cNvSpPr>
            <a:spLocks noGrp="1"/>
          </p:cNvSpPr>
          <p:nvPr>
            <p:ph type="dt" sz="half" idx="10"/>
          </p:nvPr>
        </p:nvSpPr>
        <p:spPr/>
        <p:txBody>
          <a:bodyPr/>
          <a:lstStyle/>
          <a:p>
            <a:fld id="{3A0B81A2-42FC-4DB7-B0C6-A789DA48E0DF}" type="datetimeFigureOut">
              <a:rPr lang="en-GB" smtClean="0"/>
              <a:t>25/02/2026</a:t>
            </a:fld>
            <a:endParaRPr lang="en-GB"/>
          </a:p>
        </p:txBody>
      </p:sp>
      <p:sp>
        <p:nvSpPr>
          <p:cNvPr id="3" name="Footer Placeholder 2">
            <a:extLst>
              <a:ext uri="{FF2B5EF4-FFF2-40B4-BE49-F238E27FC236}">
                <a16:creationId xmlns:a16="http://schemas.microsoft.com/office/drawing/2014/main" id="{6940C7B0-DC3B-4FF3-9AE8-AECB6F0D00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5AFA97-3FEE-2657-8AA3-BFC0EE66A313}"/>
              </a:ext>
            </a:extLst>
          </p:cNvPr>
          <p:cNvSpPr>
            <a:spLocks noGrp="1"/>
          </p:cNvSpPr>
          <p:nvPr>
            <p:ph type="sldNum" sz="quarter" idx="12"/>
          </p:nvPr>
        </p:nvSpPr>
        <p:spPr/>
        <p:txBody>
          <a:bodyPr/>
          <a:lstStyle/>
          <a:p>
            <a:fld id="{D73BEEA8-7A1D-4EB4-98CB-E86B29F7CBEE}" type="slidenum">
              <a:rPr lang="en-GB" smtClean="0"/>
              <a:t>‹#›</a:t>
            </a:fld>
            <a:endParaRPr lang="en-GB"/>
          </a:p>
        </p:txBody>
      </p:sp>
    </p:spTree>
    <p:extLst>
      <p:ext uri="{BB962C8B-B14F-4D97-AF65-F5344CB8AC3E}">
        <p14:creationId xmlns:p14="http://schemas.microsoft.com/office/powerpoint/2010/main" val="1815454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D3A98-09C0-788B-E201-FAC3680D65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35EABA5-0761-A533-2234-CEA19F55D53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0A7A1AE-9019-CF2A-3F6F-7471740BFF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9E8084-23E9-4B17-15A2-F8598C9E1C7D}"/>
              </a:ext>
            </a:extLst>
          </p:cNvPr>
          <p:cNvSpPr>
            <a:spLocks noGrp="1"/>
          </p:cNvSpPr>
          <p:nvPr>
            <p:ph type="dt" sz="half" idx="10"/>
          </p:nvPr>
        </p:nvSpPr>
        <p:spPr/>
        <p:txBody>
          <a:bodyPr/>
          <a:lstStyle/>
          <a:p>
            <a:fld id="{3A0B81A2-42FC-4DB7-B0C6-A789DA48E0DF}" type="datetimeFigureOut">
              <a:rPr lang="en-GB" smtClean="0"/>
              <a:t>25/02/2026</a:t>
            </a:fld>
            <a:endParaRPr lang="en-GB"/>
          </a:p>
        </p:txBody>
      </p:sp>
      <p:sp>
        <p:nvSpPr>
          <p:cNvPr id="6" name="Footer Placeholder 5">
            <a:extLst>
              <a:ext uri="{FF2B5EF4-FFF2-40B4-BE49-F238E27FC236}">
                <a16:creationId xmlns:a16="http://schemas.microsoft.com/office/drawing/2014/main" id="{FA60D53F-2455-ABEC-BF9D-DFC9FDE74E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242ED3-23F1-0CDC-CE91-4E0A1C24ABD2}"/>
              </a:ext>
            </a:extLst>
          </p:cNvPr>
          <p:cNvSpPr>
            <a:spLocks noGrp="1"/>
          </p:cNvSpPr>
          <p:nvPr>
            <p:ph type="sldNum" sz="quarter" idx="12"/>
          </p:nvPr>
        </p:nvSpPr>
        <p:spPr/>
        <p:txBody>
          <a:bodyPr/>
          <a:lstStyle/>
          <a:p>
            <a:fld id="{D73BEEA8-7A1D-4EB4-98CB-E86B29F7CBEE}" type="slidenum">
              <a:rPr lang="en-GB" smtClean="0"/>
              <a:t>‹#›</a:t>
            </a:fld>
            <a:endParaRPr lang="en-GB"/>
          </a:p>
        </p:txBody>
      </p:sp>
    </p:spTree>
    <p:extLst>
      <p:ext uri="{BB962C8B-B14F-4D97-AF65-F5344CB8AC3E}">
        <p14:creationId xmlns:p14="http://schemas.microsoft.com/office/powerpoint/2010/main" val="1265046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C5C07-8ADA-A55E-9C57-AC62821714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99D54F9-DA0B-4499-861E-37BCEB7D42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7A6BD33-1E13-736A-81C4-8E65391A3C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35EB7E-114A-A487-87EE-2E96255227EA}"/>
              </a:ext>
            </a:extLst>
          </p:cNvPr>
          <p:cNvSpPr>
            <a:spLocks noGrp="1"/>
          </p:cNvSpPr>
          <p:nvPr>
            <p:ph type="dt" sz="half" idx="10"/>
          </p:nvPr>
        </p:nvSpPr>
        <p:spPr/>
        <p:txBody>
          <a:bodyPr/>
          <a:lstStyle/>
          <a:p>
            <a:fld id="{3A0B81A2-42FC-4DB7-B0C6-A789DA48E0DF}" type="datetimeFigureOut">
              <a:rPr lang="en-GB" smtClean="0"/>
              <a:t>25/02/2026</a:t>
            </a:fld>
            <a:endParaRPr lang="en-GB"/>
          </a:p>
        </p:txBody>
      </p:sp>
      <p:sp>
        <p:nvSpPr>
          <p:cNvPr id="6" name="Footer Placeholder 5">
            <a:extLst>
              <a:ext uri="{FF2B5EF4-FFF2-40B4-BE49-F238E27FC236}">
                <a16:creationId xmlns:a16="http://schemas.microsoft.com/office/drawing/2014/main" id="{077201A5-02CD-2C9D-DB57-709C74CBCB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D09F57-6032-E927-2AF8-E334A39D32DA}"/>
              </a:ext>
            </a:extLst>
          </p:cNvPr>
          <p:cNvSpPr>
            <a:spLocks noGrp="1"/>
          </p:cNvSpPr>
          <p:nvPr>
            <p:ph type="sldNum" sz="quarter" idx="12"/>
          </p:nvPr>
        </p:nvSpPr>
        <p:spPr/>
        <p:txBody>
          <a:bodyPr/>
          <a:lstStyle/>
          <a:p>
            <a:fld id="{D73BEEA8-7A1D-4EB4-98CB-E86B29F7CBEE}" type="slidenum">
              <a:rPr lang="en-GB" smtClean="0"/>
              <a:t>‹#›</a:t>
            </a:fld>
            <a:endParaRPr lang="en-GB"/>
          </a:p>
        </p:txBody>
      </p:sp>
    </p:spTree>
    <p:extLst>
      <p:ext uri="{BB962C8B-B14F-4D97-AF65-F5344CB8AC3E}">
        <p14:creationId xmlns:p14="http://schemas.microsoft.com/office/powerpoint/2010/main" val="138056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51985-4A92-E2C4-9410-0F13020296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68AE35-0269-22A0-0FD7-3CC922E641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3A468-90B5-1BF3-7A6C-CCDE098EF5ED}"/>
              </a:ext>
            </a:extLst>
          </p:cNvPr>
          <p:cNvSpPr>
            <a:spLocks noGrp="1"/>
          </p:cNvSpPr>
          <p:nvPr>
            <p:ph type="dt" sz="half" idx="10"/>
          </p:nvPr>
        </p:nvSpPr>
        <p:spPr/>
        <p:txBody>
          <a:bodyPr/>
          <a:lstStyle/>
          <a:p>
            <a:fld id="{3A0B81A2-42FC-4DB7-B0C6-A789DA48E0DF}" type="datetimeFigureOut">
              <a:rPr lang="en-GB" smtClean="0"/>
              <a:t>25/02/2026</a:t>
            </a:fld>
            <a:endParaRPr lang="en-GB"/>
          </a:p>
        </p:txBody>
      </p:sp>
      <p:sp>
        <p:nvSpPr>
          <p:cNvPr id="5" name="Footer Placeholder 4">
            <a:extLst>
              <a:ext uri="{FF2B5EF4-FFF2-40B4-BE49-F238E27FC236}">
                <a16:creationId xmlns:a16="http://schemas.microsoft.com/office/drawing/2014/main" id="{A2ECAC8B-A19C-21D8-BAFF-3CAC126ACC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A9255E-9F49-FEE1-4009-55841A35BC00}"/>
              </a:ext>
            </a:extLst>
          </p:cNvPr>
          <p:cNvSpPr>
            <a:spLocks noGrp="1"/>
          </p:cNvSpPr>
          <p:nvPr>
            <p:ph type="sldNum" sz="quarter" idx="12"/>
          </p:nvPr>
        </p:nvSpPr>
        <p:spPr/>
        <p:txBody>
          <a:bodyPr/>
          <a:lstStyle/>
          <a:p>
            <a:fld id="{D73BEEA8-7A1D-4EB4-98CB-E86B29F7CBEE}" type="slidenum">
              <a:rPr lang="en-GB" smtClean="0"/>
              <a:t>‹#›</a:t>
            </a:fld>
            <a:endParaRPr lang="en-GB"/>
          </a:p>
        </p:txBody>
      </p:sp>
    </p:spTree>
    <p:extLst>
      <p:ext uri="{BB962C8B-B14F-4D97-AF65-F5344CB8AC3E}">
        <p14:creationId xmlns:p14="http://schemas.microsoft.com/office/powerpoint/2010/main" val="1956778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D70245-9BDA-8D23-464B-A0CB625BB72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8E8C1A-B122-DFCE-B8ED-1926B34F56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DE93C0-EA50-123A-6086-2A267F0EA30B}"/>
              </a:ext>
            </a:extLst>
          </p:cNvPr>
          <p:cNvSpPr>
            <a:spLocks noGrp="1"/>
          </p:cNvSpPr>
          <p:nvPr>
            <p:ph type="dt" sz="half" idx="10"/>
          </p:nvPr>
        </p:nvSpPr>
        <p:spPr/>
        <p:txBody>
          <a:bodyPr/>
          <a:lstStyle/>
          <a:p>
            <a:fld id="{3A0B81A2-42FC-4DB7-B0C6-A789DA48E0DF}" type="datetimeFigureOut">
              <a:rPr lang="en-GB" smtClean="0"/>
              <a:t>25/02/2026</a:t>
            </a:fld>
            <a:endParaRPr lang="en-GB"/>
          </a:p>
        </p:txBody>
      </p:sp>
      <p:sp>
        <p:nvSpPr>
          <p:cNvPr id="5" name="Footer Placeholder 4">
            <a:extLst>
              <a:ext uri="{FF2B5EF4-FFF2-40B4-BE49-F238E27FC236}">
                <a16:creationId xmlns:a16="http://schemas.microsoft.com/office/drawing/2014/main" id="{5DA98B90-930B-0326-C58F-79ADEF6FA2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81730E-4C32-6324-5880-11099E45C022}"/>
              </a:ext>
            </a:extLst>
          </p:cNvPr>
          <p:cNvSpPr>
            <a:spLocks noGrp="1"/>
          </p:cNvSpPr>
          <p:nvPr>
            <p:ph type="sldNum" sz="quarter" idx="12"/>
          </p:nvPr>
        </p:nvSpPr>
        <p:spPr/>
        <p:txBody>
          <a:bodyPr/>
          <a:lstStyle/>
          <a:p>
            <a:fld id="{D73BEEA8-7A1D-4EB4-98CB-E86B29F7CBEE}" type="slidenum">
              <a:rPr lang="en-GB" smtClean="0"/>
              <a:t>‹#›</a:t>
            </a:fld>
            <a:endParaRPr lang="en-GB"/>
          </a:p>
        </p:txBody>
      </p:sp>
    </p:spTree>
    <p:extLst>
      <p:ext uri="{BB962C8B-B14F-4D97-AF65-F5344CB8AC3E}">
        <p14:creationId xmlns:p14="http://schemas.microsoft.com/office/powerpoint/2010/main" val="2634535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CC">
            <a:alpha val="50000"/>
          </a:srgb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7AF3BE-99A3-2E0E-3241-1148AFCEA2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CF49682-4EEC-67E8-ED12-F1DE73359E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F15450-F693-09C6-61A7-A5E702F903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A0B81A2-42FC-4DB7-B0C6-A789DA48E0DF}" type="datetimeFigureOut">
              <a:rPr lang="en-GB" smtClean="0"/>
              <a:t>25/02/2026</a:t>
            </a:fld>
            <a:endParaRPr lang="en-GB"/>
          </a:p>
        </p:txBody>
      </p:sp>
      <p:sp>
        <p:nvSpPr>
          <p:cNvPr id="5" name="Footer Placeholder 4">
            <a:extLst>
              <a:ext uri="{FF2B5EF4-FFF2-40B4-BE49-F238E27FC236}">
                <a16:creationId xmlns:a16="http://schemas.microsoft.com/office/drawing/2014/main" id="{05B94679-EC16-99D9-3445-66A756F095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2DCCD3A-F3BD-EC06-55E6-2ECB1A8900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73BEEA8-7A1D-4EB4-98CB-E86B29F7CBEE}" type="slidenum">
              <a:rPr lang="en-GB" smtClean="0"/>
              <a:t>‹#›</a:t>
            </a:fld>
            <a:endParaRPr lang="en-GB"/>
          </a:p>
        </p:txBody>
      </p:sp>
    </p:spTree>
    <p:extLst>
      <p:ext uri="{BB962C8B-B14F-4D97-AF65-F5344CB8AC3E}">
        <p14:creationId xmlns:p14="http://schemas.microsoft.com/office/powerpoint/2010/main" val="34888927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J7laguPTT-Q" TargetMode="External"/><Relationship Id="rId2" Type="http://schemas.openxmlformats.org/officeDocument/2006/relationships/hyperlink" Target="https://www.youtube.com/watch?v=cYRp9VRZk0c" TargetMode="External"/><Relationship Id="rId1" Type="http://schemas.openxmlformats.org/officeDocument/2006/relationships/slideLayout" Target="../slideLayouts/slideLayout2.xml"/><Relationship Id="rId5" Type="http://schemas.openxmlformats.org/officeDocument/2006/relationships/hyperlink" Target="https://www.youtube.com/watch?v=hlb3XKjnZkE" TargetMode="External"/><Relationship Id="rId4" Type="http://schemas.openxmlformats.org/officeDocument/2006/relationships/hyperlink" Target="https://www.youtube.com/watch?v=1FAj9fJQRZA"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vLObRqyNfOY" TargetMode="External"/><Relationship Id="rId2" Type="http://schemas.openxmlformats.org/officeDocument/2006/relationships/hyperlink" Target="https://www.youtube.com/watch?v=dxXJAqOU00g" TargetMode="External"/><Relationship Id="rId1" Type="http://schemas.openxmlformats.org/officeDocument/2006/relationships/slideLayout" Target="../slideLayouts/slideLayout2.xml"/><Relationship Id="rId4" Type="http://schemas.openxmlformats.org/officeDocument/2006/relationships/hyperlink" Target="https://www.youtube.com/watch?v=DTyUni8dbkE"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www.rottentomatoes.com/m/melania"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learningonscreen.ac.uk/ondemand/index.php/clip/263798"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jayrosenblattfilms.com/human_remains.php" TargetMode="External"/><Relationship Id="rId2" Type="http://schemas.openxmlformats.org/officeDocument/2006/relationships/hyperlink" Target="https://www.youtube.com/watch?v=bA5JdrLgphM" TargetMode="External"/><Relationship Id="rId1" Type="http://schemas.openxmlformats.org/officeDocument/2006/relationships/slideLayout" Target="../slideLayouts/slideLayout2.xml"/><Relationship Id="rId4" Type="http://schemas.openxmlformats.org/officeDocument/2006/relationships/hyperlink" Target="https://www.jayrosenblattfilms.com/"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librarysearch.uwtsd.ac.uk/permalink/44WHELF_UWTSD/1pbrh66/alma99100317359002421"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45C83-A80C-08EF-113F-383F268D775E}"/>
              </a:ext>
            </a:extLst>
          </p:cNvPr>
          <p:cNvSpPr>
            <a:spLocks noGrp="1"/>
          </p:cNvSpPr>
          <p:nvPr>
            <p:ph type="ctrTitle"/>
          </p:nvPr>
        </p:nvSpPr>
        <p:spPr/>
        <p:txBody>
          <a:bodyPr/>
          <a:lstStyle/>
          <a:p>
            <a:r>
              <a:rPr lang="en-GB" dirty="0"/>
              <a:t>Factual Media Production</a:t>
            </a:r>
          </a:p>
        </p:txBody>
      </p:sp>
      <p:sp>
        <p:nvSpPr>
          <p:cNvPr id="3" name="Subtitle 2">
            <a:extLst>
              <a:ext uri="{FF2B5EF4-FFF2-40B4-BE49-F238E27FC236}">
                <a16:creationId xmlns:a16="http://schemas.microsoft.com/office/drawing/2014/main" id="{2AB863FC-B4A5-E4BD-D409-F75528419D56}"/>
              </a:ext>
            </a:extLst>
          </p:cNvPr>
          <p:cNvSpPr>
            <a:spLocks noGrp="1"/>
          </p:cNvSpPr>
          <p:nvPr>
            <p:ph type="subTitle" idx="1"/>
          </p:nvPr>
        </p:nvSpPr>
        <p:spPr/>
        <p:txBody>
          <a:bodyPr/>
          <a:lstStyle/>
          <a:p>
            <a:r>
              <a:rPr lang="en-GB" dirty="0"/>
              <a:t>ADMA5013</a:t>
            </a:r>
          </a:p>
        </p:txBody>
      </p:sp>
    </p:spTree>
    <p:extLst>
      <p:ext uri="{BB962C8B-B14F-4D97-AF65-F5344CB8AC3E}">
        <p14:creationId xmlns:p14="http://schemas.microsoft.com/office/powerpoint/2010/main" val="3710013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5B603-1A0B-A291-A8B2-39BB7DF5CD7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018E18AF-A83D-055C-8AC2-0D16045A3798}"/>
              </a:ext>
            </a:extLst>
          </p:cNvPr>
          <p:cNvSpPr>
            <a:spLocks noGrp="1"/>
          </p:cNvSpPr>
          <p:nvPr>
            <p:ph idx="1"/>
          </p:nvPr>
        </p:nvSpPr>
        <p:spPr/>
        <p:txBody>
          <a:bodyPr/>
          <a:lstStyle/>
          <a:p>
            <a:r>
              <a:rPr lang="en-GB" dirty="0"/>
              <a:t>In 1896, a film-going audience threw themselves out of the way of an on-coming train in fear of their lives.</a:t>
            </a:r>
          </a:p>
          <a:p>
            <a:endParaRPr lang="en-GB" dirty="0"/>
          </a:p>
          <a:p>
            <a:r>
              <a:rPr lang="en-GB" dirty="0"/>
              <a:t>There is footage of the train:</a:t>
            </a:r>
          </a:p>
          <a:p>
            <a:r>
              <a:rPr lang="en-GB" dirty="0">
                <a:hlinkClick r:id="rId2"/>
              </a:rPr>
              <a:t>Version A</a:t>
            </a:r>
            <a:endParaRPr lang="en-GB" dirty="0"/>
          </a:p>
          <a:p>
            <a:r>
              <a:rPr lang="en-GB" dirty="0">
                <a:hlinkClick r:id="rId3"/>
              </a:rPr>
              <a:t>Version 1</a:t>
            </a:r>
            <a:endParaRPr lang="en-GB" dirty="0"/>
          </a:p>
          <a:p>
            <a:r>
              <a:rPr lang="en-GB" dirty="0">
                <a:hlinkClick r:id="rId4"/>
              </a:rPr>
              <a:t>Version </a:t>
            </a:r>
            <a:r>
              <a:rPr lang="en-GB" dirty="0" err="1">
                <a:hlinkClick r:id="rId4"/>
              </a:rPr>
              <a:t>i</a:t>
            </a:r>
            <a:endParaRPr lang="en-GB" dirty="0"/>
          </a:p>
          <a:p>
            <a:r>
              <a:rPr lang="en-GB" dirty="0">
                <a:hlinkClick r:id="rId5"/>
              </a:rPr>
              <a:t>Version 0.1</a:t>
            </a:r>
            <a:endParaRPr lang="en-GB" dirty="0"/>
          </a:p>
          <a:p>
            <a:endParaRPr lang="en-GB" dirty="0"/>
          </a:p>
        </p:txBody>
      </p:sp>
    </p:spTree>
    <p:extLst>
      <p:ext uri="{BB962C8B-B14F-4D97-AF65-F5344CB8AC3E}">
        <p14:creationId xmlns:p14="http://schemas.microsoft.com/office/powerpoint/2010/main" val="3527182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620CA-7626-0A01-5F0C-0A8767FE063D}"/>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332D233-3D2E-5241-BCA8-435F99BF8C62}"/>
              </a:ext>
            </a:extLst>
          </p:cNvPr>
          <p:cNvSpPr>
            <a:spLocks noGrp="1"/>
          </p:cNvSpPr>
          <p:nvPr>
            <p:ph idx="1"/>
          </p:nvPr>
        </p:nvSpPr>
        <p:spPr/>
        <p:txBody>
          <a:bodyPr/>
          <a:lstStyle/>
          <a:p>
            <a:r>
              <a:rPr lang="en-GB" dirty="0"/>
              <a:t>Which one is the original version?</a:t>
            </a:r>
          </a:p>
          <a:p>
            <a:endParaRPr lang="en-GB" dirty="0"/>
          </a:p>
          <a:p>
            <a:r>
              <a:rPr lang="en-GB" dirty="0"/>
              <a:t>Why have you come to this conclusion?</a:t>
            </a:r>
          </a:p>
        </p:txBody>
      </p:sp>
    </p:spTree>
    <p:extLst>
      <p:ext uri="{BB962C8B-B14F-4D97-AF65-F5344CB8AC3E}">
        <p14:creationId xmlns:p14="http://schemas.microsoft.com/office/powerpoint/2010/main" val="41738811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F21023-64BC-5F4C-C650-F6ECEE667C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D2F0DBB-2D4E-4C0B-D0F6-D0A1A4121881}"/>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8C41306-E289-FBE6-06D5-816CF47713D5}"/>
              </a:ext>
            </a:extLst>
          </p:cNvPr>
          <p:cNvSpPr>
            <a:spLocks noGrp="1"/>
          </p:cNvSpPr>
          <p:nvPr>
            <p:ph idx="1"/>
          </p:nvPr>
        </p:nvSpPr>
        <p:spPr/>
        <p:txBody>
          <a:bodyPr>
            <a:normAutofit lnSpcReduction="10000"/>
          </a:bodyPr>
          <a:lstStyle/>
          <a:p>
            <a:r>
              <a:rPr lang="en-GB" dirty="0"/>
              <a:t>Which one is the original version?</a:t>
            </a:r>
          </a:p>
          <a:p>
            <a:endParaRPr lang="en-GB" dirty="0"/>
          </a:p>
          <a:p>
            <a:r>
              <a:rPr lang="en-GB" dirty="0"/>
              <a:t>Why have you come to this conclusion?</a:t>
            </a:r>
          </a:p>
          <a:p>
            <a:endParaRPr lang="en-GB" dirty="0"/>
          </a:p>
          <a:p>
            <a:r>
              <a:rPr lang="en-GB" dirty="0"/>
              <a:t>The film details:</a:t>
            </a:r>
          </a:p>
          <a:p>
            <a:r>
              <a:rPr lang="en-GB" dirty="0" err="1"/>
              <a:t>L’Arrivee</a:t>
            </a:r>
            <a:r>
              <a:rPr lang="en-GB" dirty="0"/>
              <a:t> d’un train </a:t>
            </a:r>
            <a:r>
              <a:rPr lang="en-GB" dirty="0" err="1"/>
              <a:t>en</a:t>
            </a:r>
            <a:r>
              <a:rPr lang="en-GB" dirty="0"/>
              <a:t> </a:t>
            </a:r>
            <a:r>
              <a:rPr lang="en-GB" dirty="0" err="1"/>
              <a:t>gare</a:t>
            </a:r>
            <a:r>
              <a:rPr lang="en-GB" dirty="0"/>
              <a:t> de La </a:t>
            </a:r>
            <a:r>
              <a:rPr lang="en-GB" dirty="0" err="1"/>
              <a:t>Ciotat</a:t>
            </a:r>
            <a:r>
              <a:rPr lang="en-GB" dirty="0"/>
              <a:t>, 1895.</a:t>
            </a:r>
          </a:p>
          <a:p>
            <a:r>
              <a:rPr lang="en-GB" dirty="0"/>
              <a:t>Produced by Auguste and Lois Lumiere in France. </a:t>
            </a:r>
          </a:p>
          <a:p>
            <a:r>
              <a:rPr lang="en-GB" dirty="0"/>
              <a:t>A silent, 50 second, single &amp; unedited shot illustrating an everyday occurrence.  </a:t>
            </a:r>
          </a:p>
        </p:txBody>
      </p:sp>
    </p:spTree>
    <p:extLst>
      <p:ext uri="{BB962C8B-B14F-4D97-AF65-F5344CB8AC3E}">
        <p14:creationId xmlns:p14="http://schemas.microsoft.com/office/powerpoint/2010/main" val="797589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3C71F1-9209-B4FF-0F5D-3ED07C348D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96136A-2327-4026-27C6-984A6F7E9295}"/>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ACC8C60F-26BB-C544-5FDB-24A6C1388D98}"/>
              </a:ext>
            </a:extLst>
          </p:cNvPr>
          <p:cNvSpPr>
            <a:spLocks noGrp="1"/>
          </p:cNvSpPr>
          <p:nvPr>
            <p:ph idx="1"/>
          </p:nvPr>
        </p:nvSpPr>
        <p:spPr/>
        <p:txBody>
          <a:bodyPr>
            <a:normAutofit lnSpcReduction="10000"/>
          </a:bodyPr>
          <a:lstStyle/>
          <a:p>
            <a:r>
              <a:rPr lang="en-GB" dirty="0"/>
              <a:t>Which one is the original version?</a:t>
            </a:r>
          </a:p>
          <a:p>
            <a:endParaRPr lang="en-GB" dirty="0"/>
          </a:p>
          <a:p>
            <a:r>
              <a:rPr lang="en-GB" dirty="0"/>
              <a:t>Why have you come to this conclusion?</a:t>
            </a:r>
          </a:p>
          <a:p>
            <a:endParaRPr lang="en-GB" dirty="0"/>
          </a:p>
          <a:p>
            <a:r>
              <a:rPr lang="en-GB" dirty="0"/>
              <a:t>The film details:</a:t>
            </a:r>
          </a:p>
          <a:p>
            <a:r>
              <a:rPr lang="en-GB" dirty="0" err="1"/>
              <a:t>L’Arrivee</a:t>
            </a:r>
            <a:r>
              <a:rPr lang="en-GB" dirty="0"/>
              <a:t> d’un train </a:t>
            </a:r>
            <a:r>
              <a:rPr lang="en-GB" dirty="0" err="1"/>
              <a:t>en</a:t>
            </a:r>
            <a:r>
              <a:rPr lang="en-GB" dirty="0"/>
              <a:t> </a:t>
            </a:r>
            <a:r>
              <a:rPr lang="en-GB" dirty="0" err="1"/>
              <a:t>gare</a:t>
            </a:r>
            <a:r>
              <a:rPr lang="en-GB" dirty="0"/>
              <a:t> de La </a:t>
            </a:r>
            <a:r>
              <a:rPr lang="en-GB" dirty="0" err="1"/>
              <a:t>Ciotat</a:t>
            </a:r>
            <a:r>
              <a:rPr lang="en-GB" dirty="0"/>
              <a:t>, 1895.</a:t>
            </a:r>
          </a:p>
          <a:p>
            <a:r>
              <a:rPr lang="en-GB" dirty="0"/>
              <a:t>Produced by Auguste and Lois Lumiere in France. </a:t>
            </a:r>
          </a:p>
          <a:p>
            <a:r>
              <a:rPr lang="en-GB" dirty="0"/>
              <a:t>A silent, 50 second, single &amp; unedited shot illustrating an everyday occurrence.  </a:t>
            </a:r>
          </a:p>
        </p:txBody>
      </p:sp>
      <p:sp>
        <p:nvSpPr>
          <p:cNvPr id="4" name="Rectangle: Rounded Corners 3">
            <a:extLst>
              <a:ext uri="{FF2B5EF4-FFF2-40B4-BE49-F238E27FC236}">
                <a16:creationId xmlns:a16="http://schemas.microsoft.com/office/drawing/2014/main" id="{97673505-B4C0-582C-172B-1B0C3087BEEC}"/>
              </a:ext>
            </a:extLst>
          </p:cNvPr>
          <p:cNvSpPr/>
          <p:nvPr/>
        </p:nvSpPr>
        <p:spPr>
          <a:xfrm rot="20395255">
            <a:off x="2068642" y="1470283"/>
            <a:ext cx="6385810" cy="4049478"/>
          </a:xfrm>
          <a:prstGeom prst="roundRect">
            <a:avLst/>
          </a:prstGeom>
          <a:solidFill>
            <a:srgbClr val="FF0000"/>
          </a:solidFill>
          <a:ln w="76200">
            <a:solidFill>
              <a:schemeClr val="bg1"/>
            </a:solid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F75D1EA-99F2-4DD0-F243-7428D65D262D}"/>
              </a:ext>
            </a:extLst>
          </p:cNvPr>
          <p:cNvSpPr txBox="1"/>
          <p:nvPr/>
        </p:nvSpPr>
        <p:spPr>
          <a:xfrm rot="20379967">
            <a:off x="3134459" y="1909972"/>
            <a:ext cx="3935746" cy="3170099"/>
          </a:xfrm>
          <a:prstGeom prst="rect">
            <a:avLst/>
          </a:prstGeom>
          <a:noFill/>
        </p:spPr>
        <p:txBody>
          <a:bodyPr wrap="square" rtlCol="0">
            <a:spAutoFit/>
          </a:bodyPr>
          <a:lstStyle/>
          <a:p>
            <a:r>
              <a:rPr lang="en-GB" sz="4000" dirty="0">
                <a:solidFill>
                  <a:schemeClr val="bg1"/>
                </a:solidFill>
              </a:rPr>
              <a:t>This may or may not have happened – it depends ‘who’ you read…</a:t>
            </a:r>
          </a:p>
        </p:txBody>
      </p:sp>
    </p:spTree>
    <p:extLst>
      <p:ext uri="{BB962C8B-B14F-4D97-AF65-F5344CB8AC3E}">
        <p14:creationId xmlns:p14="http://schemas.microsoft.com/office/powerpoint/2010/main" val="903165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1D860-0805-5782-B54B-A20A8F1B31A4}"/>
              </a:ext>
            </a:extLst>
          </p:cNvPr>
          <p:cNvSpPr>
            <a:spLocks noGrp="1"/>
          </p:cNvSpPr>
          <p:nvPr>
            <p:ph type="title"/>
          </p:nvPr>
        </p:nvSpPr>
        <p:spPr/>
        <p:txBody>
          <a:bodyPr/>
          <a:lstStyle/>
          <a:p>
            <a:r>
              <a:rPr lang="en-GB" dirty="0"/>
              <a:t>Documentary Film</a:t>
            </a:r>
          </a:p>
        </p:txBody>
      </p:sp>
      <p:sp>
        <p:nvSpPr>
          <p:cNvPr id="3" name="Content Placeholder 2">
            <a:extLst>
              <a:ext uri="{FF2B5EF4-FFF2-40B4-BE49-F238E27FC236}">
                <a16:creationId xmlns:a16="http://schemas.microsoft.com/office/drawing/2014/main" id="{C3307E86-FBFD-2C36-CFE8-FD00CA125A05}"/>
              </a:ext>
            </a:extLst>
          </p:cNvPr>
          <p:cNvSpPr>
            <a:spLocks noGrp="1"/>
          </p:cNvSpPr>
          <p:nvPr>
            <p:ph idx="1"/>
          </p:nvPr>
        </p:nvSpPr>
        <p:spPr/>
        <p:txBody>
          <a:bodyPr/>
          <a:lstStyle/>
          <a:p>
            <a:r>
              <a:rPr lang="en-GB" dirty="0"/>
              <a:t>Patricia </a:t>
            </a:r>
            <a:r>
              <a:rPr lang="en-GB" dirty="0" err="1"/>
              <a:t>Aufderheide</a:t>
            </a:r>
            <a:r>
              <a:rPr lang="en-GB" dirty="0"/>
              <a:t> considers that documentary – visual factual media –  artefacts ‘..raise important issues about truth and representing reality.’ (2007;ix)</a:t>
            </a:r>
          </a:p>
          <a:p>
            <a:endParaRPr lang="en-GB" dirty="0"/>
          </a:p>
          <a:p>
            <a:r>
              <a:rPr lang="en-GB" dirty="0"/>
              <a:t>From this moment forwards, we, as scholars of factual media as a genre or medium need to examine our attitude to ‘objectivity, advocacy and </a:t>
            </a:r>
            <a:r>
              <a:rPr lang="en-GB" dirty="0" err="1"/>
              <a:t>bias’</a:t>
            </a:r>
            <a:r>
              <a:rPr lang="en-GB" dirty="0"/>
              <a:t> (</a:t>
            </a:r>
            <a:r>
              <a:rPr lang="en-GB" dirty="0" err="1"/>
              <a:t>Aufderheide</a:t>
            </a:r>
            <a:r>
              <a:rPr lang="en-GB" dirty="0"/>
              <a:t>, 2007;ix) through the lens of our engagement with media in 2025.</a:t>
            </a:r>
          </a:p>
          <a:p>
            <a:r>
              <a:rPr lang="en-GB" dirty="0"/>
              <a:t>How do we – and how does society - access media today?</a:t>
            </a:r>
          </a:p>
        </p:txBody>
      </p:sp>
    </p:spTree>
    <p:extLst>
      <p:ext uri="{BB962C8B-B14F-4D97-AF65-F5344CB8AC3E}">
        <p14:creationId xmlns:p14="http://schemas.microsoft.com/office/powerpoint/2010/main" val="4138184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0C813-F9AE-FAFB-ECEF-B0E42583874B}"/>
              </a:ext>
            </a:extLst>
          </p:cNvPr>
          <p:cNvSpPr>
            <a:spLocks noGrp="1"/>
          </p:cNvSpPr>
          <p:nvPr>
            <p:ph type="title"/>
          </p:nvPr>
        </p:nvSpPr>
        <p:spPr/>
        <p:txBody>
          <a:bodyPr/>
          <a:lstStyle/>
          <a:p>
            <a:r>
              <a:rPr lang="en-GB" dirty="0"/>
              <a:t>Basic Facts?</a:t>
            </a:r>
          </a:p>
        </p:txBody>
      </p:sp>
      <p:sp>
        <p:nvSpPr>
          <p:cNvPr id="3" name="Content Placeholder 2">
            <a:extLst>
              <a:ext uri="{FF2B5EF4-FFF2-40B4-BE49-F238E27FC236}">
                <a16:creationId xmlns:a16="http://schemas.microsoft.com/office/drawing/2014/main" id="{B9CC2052-1B96-2C41-D185-15F7D31E1CEC}"/>
              </a:ext>
            </a:extLst>
          </p:cNvPr>
          <p:cNvSpPr>
            <a:spLocks noGrp="1"/>
          </p:cNvSpPr>
          <p:nvPr>
            <p:ph idx="1"/>
          </p:nvPr>
        </p:nvSpPr>
        <p:spPr/>
        <p:txBody>
          <a:bodyPr/>
          <a:lstStyle/>
          <a:p>
            <a:r>
              <a:rPr lang="en-GB" dirty="0"/>
              <a:t>How does society access media today? And what factors influence engagement with this literature?</a:t>
            </a:r>
          </a:p>
          <a:p>
            <a:endParaRPr lang="en-GB" dirty="0"/>
          </a:p>
          <a:p>
            <a:r>
              <a:rPr lang="en-GB" dirty="0"/>
              <a:t>What metrics or demographics do we need to support such a broad question?</a:t>
            </a:r>
          </a:p>
          <a:p>
            <a:endParaRPr lang="en-GB" dirty="0"/>
          </a:p>
        </p:txBody>
      </p:sp>
    </p:spTree>
    <p:extLst>
      <p:ext uri="{BB962C8B-B14F-4D97-AF65-F5344CB8AC3E}">
        <p14:creationId xmlns:p14="http://schemas.microsoft.com/office/powerpoint/2010/main" val="609880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43B0D-2D0B-1C04-A4C3-9900552F6F57}"/>
              </a:ext>
            </a:extLst>
          </p:cNvPr>
          <p:cNvSpPr>
            <a:spLocks noGrp="1"/>
          </p:cNvSpPr>
          <p:nvPr>
            <p:ph type="title"/>
          </p:nvPr>
        </p:nvSpPr>
        <p:spPr/>
        <p:txBody>
          <a:bodyPr/>
          <a:lstStyle/>
          <a:p>
            <a:r>
              <a:rPr lang="en-GB" dirty="0"/>
              <a:t>Documentary film</a:t>
            </a:r>
          </a:p>
        </p:txBody>
      </p:sp>
      <p:sp>
        <p:nvSpPr>
          <p:cNvPr id="3" name="Content Placeholder 2">
            <a:extLst>
              <a:ext uri="{FF2B5EF4-FFF2-40B4-BE49-F238E27FC236}">
                <a16:creationId xmlns:a16="http://schemas.microsoft.com/office/drawing/2014/main" id="{7D53F459-950F-66F1-1AF7-E517616B4680}"/>
              </a:ext>
            </a:extLst>
          </p:cNvPr>
          <p:cNvSpPr>
            <a:spLocks noGrp="1"/>
          </p:cNvSpPr>
          <p:nvPr>
            <p:ph idx="1"/>
          </p:nvPr>
        </p:nvSpPr>
        <p:spPr/>
        <p:txBody>
          <a:bodyPr/>
          <a:lstStyle/>
          <a:p>
            <a:endParaRPr lang="en-GB" dirty="0"/>
          </a:p>
          <a:p>
            <a:r>
              <a:rPr lang="en-GB" dirty="0"/>
              <a:t>‘A filmmaker consciously or unconsciously shapes the construction of a documentary through his or her attitude towards a subject, who expects the filmmaker to represent him or her in a responsible way, and the viewer adopts specific intellectual and emotional outlooks when making sense and meaning of a documentary.’ (Jordan, 2010;12)</a:t>
            </a:r>
          </a:p>
        </p:txBody>
      </p:sp>
    </p:spTree>
    <p:extLst>
      <p:ext uri="{BB962C8B-B14F-4D97-AF65-F5344CB8AC3E}">
        <p14:creationId xmlns:p14="http://schemas.microsoft.com/office/powerpoint/2010/main" val="3420517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602EB-FC6D-9693-DE42-8C7FC6021729}"/>
              </a:ext>
            </a:extLst>
          </p:cNvPr>
          <p:cNvSpPr>
            <a:spLocks noGrp="1"/>
          </p:cNvSpPr>
          <p:nvPr>
            <p:ph type="title"/>
          </p:nvPr>
        </p:nvSpPr>
        <p:spPr/>
        <p:txBody>
          <a:bodyPr/>
          <a:lstStyle/>
          <a:p>
            <a:r>
              <a:rPr lang="en-GB" dirty="0"/>
              <a:t>Documentary film</a:t>
            </a:r>
          </a:p>
        </p:txBody>
      </p:sp>
      <p:sp>
        <p:nvSpPr>
          <p:cNvPr id="3" name="Content Placeholder 2">
            <a:extLst>
              <a:ext uri="{FF2B5EF4-FFF2-40B4-BE49-F238E27FC236}">
                <a16:creationId xmlns:a16="http://schemas.microsoft.com/office/drawing/2014/main" id="{D2B6F694-A34F-1516-1605-0318D5A7A27C}"/>
              </a:ext>
            </a:extLst>
          </p:cNvPr>
          <p:cNvSpPr>
            <a:spLocks noGrp="1"/>
          </p:cNvSpPr>
          <p:nvPr>
            <p:ph idx="1"/>
          </p:nvPr>
        </p:nvSpPr>
        <p:spPr/>
        <p:txBody>
          <a:bodyPr/>
          <a:lstStyle/>
          <a:p>
            <a:r>
              <a:rPr lang="en-GB" dirty="0"/>
              <a:t>How does this citation by Jordan encourage you to reflect upon your own personal media engagement practices?</a:t>
            </a:r>
          </a:p>
          <a:p>
            <a:endParaRPr lang="en-GB" dirty="0"/>
          </a:p>
          <a:p>
            <a:endParaRPr lang="en-GB" dirty="0"/>
          </a:p>
          <a:p>
            <a:r>
              <a:rPr lang="en-GB" dirty="0"/>
              <a:t>How does this citation by Jordan encourage you to reflect upon your own media construction practices?</a:t>
            </a:r>
          </a:p>
          <a:p>
            <a:endParaRPr lang="en-GB" dirty="0"/>
          </a:p>
        </p:txBody>
      </p:sp>
    </p:spTree>
    <p:extLst>
      <p:ext uri="{BB962C8B-B14F-4D97-AF65-F5344CB8AC3E}">
        <p14:creationId xmlns:p14="http://schemas.microsoft.com/office/powerpoint/2010/main" val="38263553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07510-9A4A-F75A-2647-B89A85097E57}"/>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E3DA7FF6-AB75-13B1-EDB1-AF7684F9EB95}"/>
              </a:ext>
            </a:extLst>
          </p:cNvPr>
          <p:cNvSpPr>
            <a:spLocks noGrp="1"/>
          </p:cNvSpPr>
          <p:nvPr>
            <p:ph idx="1"/>
          </p:nvPr>
        </p:nvSpPr>
        <p:spPr/>
        <p:txBody>
          <a:bodyPr>
            <a:normAutofit fontScale="77500" lnSpcReduction="20000"/>
          </a:bodyPr>
          <a:lstStyle/>
          <a:p>
            <a:endParaRPr lang="en-GB" dirty="0"/>
          </a:p>
          <a:p>
            <a:r>
              <a:rPr lang="en-GB" dirty="0"/>
              <a:t>Your task from Moodle:</a:t>
            </a:r>
          </a:p>
          <a:p>
            <a:endParaRPr lang="en-GB" dirty="0"/>
          </a:p>
          <a:p>
            <a:r>
              <a:rPr lang="en-GB" dirty="0"/>
              <a:t> I would like you to search for and read &amp; watch </a:t>
            </a:r>
            <a:r>
              <a:rPr lang="en-GB" b="1" dirty="0"/>
              <a:t>responses</a:t>
            </a:r>
            <a:r>
              <a:rPr lang="en-GB" dirty="0"/>
              <a:t> to one of these 3 documentaries:</a:t>
            </a:r>
          </a:p>
          <a:p>
            <a:r>
              <a:rPr lang="en-GB" dirty="0"/>
              <a:t>Melania</a:t>
            </a:r>
          </a:p>
          <a:p>
            <a:r>
              <a:rPr lang="en-GB" dirty="0"/>
              <a:t>Take That</a:t>
            </a:r>
          </a:p>
          <a:p>
            <a:r>
              <a:rPr lang="en-GB" dirty="0"/>
              <a:t>Michael Jackson: The Trial</a:t>
            </a:r>
          </a:p>
          <a:p>
            <a:r>
              <a:rPr lang="en-GB" dirty="0"/>
              <a:t>Just to reiterate -I want you to read &amp; watch </a:t>
            </a:r>
            <a:r>
              <a:rPr lang="en-GB" b="1" dirty="0"/>
              <a:t>responses</a:t>
            </a:r>
            <a:r>
              <a:rPr lang="en-GB" dirty="0"/>
              <a:t> to the docu-films - </a:t>
            </a:r>
            <a:r>
              <a:rPr lang="en-GB" b="1" dirty="0"/>
              <a:t>not </a:t>
            </a:r>
            <a:r>
              <a:rPr lang="en-GB" dirty="0"/>
              <a:t>the actual films. Make notes about common themes, types of response, wording used, status of reviewer, along with correct referencing of the sources themselves.</a:t>
            </a:r>
          </a:p>
          <a:p>
            <a:r>
              <a:rPr lang="en-GB" dirty="0"/>
              <a:t>We will use your finding to consider an evaluation framework for factual media.</a:t>
            </a:r>
          </a:p>
          <a:p>
            <a:endParaRPr lang="en-GB" dirty="0"/>
          </a:p>
        </p:txBody>
      </p:sp>
    </p:spTree>
    <p:extLst>
      <p:ext uri="{BB962C8B-B14F-4D97-AF65-F5344CB8AC3E}">
        <p14:creationId xmlns:p14="http://schemas.microsoft.com/office/powerpoint/2010/main" val="5589043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DF095-D204-9526-B95E-AF07096CCD56}"/>
              </a:ext>
            </a:extLst>
          </p:cNvPr>
          <p:cNvSpPr>
            <a:spLocks noGrp="1"/>
          </p:cNvSpPr>
          <p:nvPr>
            <p:ph type="title"/>
          </p:nvPr>
        </p:nvSpPr>
        <p:spPr/>
        <p:txBody>
          <a:bodyPr/>
          <a:lstStyle/>
          <a:p>
            <a:r>
              <a:rPr lang="en-GB" dirty="0"/>
              <a:t>Melania</a:t>
            </a:r>
          </a:p>
        </p:txBody>
      </p:sp>
      <p:sp>
        <p:nvSpPr>
          <p:cNvPr id="3" name="Content Placeholder 2">
            <a:extLst>
              <a:ext uri="{FF2B5EF4-FFF2-40B4-BE49-F238E27FC236}">
                <a16:creationId xmlns:a16="http://schemas.microsoft.com/office/drawing/2014/main" id="{EACFE0DF-8312-E908-EA50-77BE59069642}"/>
              </a:ext>
            </a:extLst>
          </p:cNvPr>
          <p:cNvSpPr>
            <a:spLocks noGrp="1"/>
          </p:cNvSpPr>
          <p:nvPr>
            <p:ph idx="1"/>
          </p:nvPr>
        </p:nvSpPr>
        <p:spPr/>
        <p:txBody>
          <a:bodyPr/>
          <a:lstStyle/>
          <a:p>
            <a:r>
              <a:rPr lang="en-GB" dirty="0"/>
              <a:t>Official </a:t>
            </a:r>
            <a:r>
              <a:rPr lang="en-GB" dirty="0">
                <a:hlinkClick r:id="rId2"/>
              </a:rPr>
              <a:t>trailer</a:t>
            </a:r>
            <a:endParaRPr lang="en-GB" dirty="0"/>
          </a:p>
          <a:p>
            <a:endParaRPr lang="en-GB" dirty="0"/>
          </a:p>
          <a:p>
            <a:r>
              <a:rPr lang="en-GB" dirty="0"/>
              <a:t>Negative </a:t>
            </a:r>
            <a:r>
              <a:rPr lang="en-GB" dirty="0">
                <a:hlinkClick r:id="rId3"/>
              </a:rPr>
              <a:t>review</a:t>
            </a:r>
            <a:endParaRPr lang="en-GB" dirty="0"/>
          </a:p>
          <a:p>
            <a:r>
              <a:rPr lang="en-GB" dirty="0"/>
              <a:t>Kermode &amp; Mayo: </a:t>
            </a:r>
            <a:r>
              <a:rPr lang="en-GB" dirty="0">
                <a:hlinkClick r:id="rId4"/>
              </a:rPr>
              <a:t>Mark Kermode reviews Melania</a:t>
            </a:r>
            <a:endParaRPr lang="en-GB" dirty="0"/>
          </a:p>
          <a:p>
            <a:endParaRPr lang="en-GB" dirty="0"/>
          </a:p>
          <a:p>
            <a:r>
              <a:rPr lang="en-GB" dirty="0"/>
              <a:t>Positive review… I couldn’t find one. But is this popularism?</a:t>
            </a:r>
          </a:p>
        </p:txBody>
      </p:sp>
    </p:spTree>
    <p:extLst>
      <p:ext uri="{BB962C8B-B14F-4D97-AF65-F5344CB8AC3E}">
        <p14:creationId xmlns:p14="http://schemas.microsoft.com/office/powerpoint/2010/main" val="2903803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DCA8B-6B77-137A-3663-5CBA7098CFB4}"/>
              </a:ext>
            </a:extLst>
          </p:cNvPr>
          <p:cNvSpPr>
            <a:spLocks noGrp="1"/>
          </p:cNvSpPr>
          <p:nvPr>
            <p:ph type="title"/>
          </p:nvPr>
        </p:nvSpPr>
        <p:spPr/>
        <p:txBody>
          <a:bodyPr/>
          <a:lstStyle/>
          <a:p>
            <a:r>
              <a:rPr lang="en-GB" dirty="0"/>
              <a:t>Melania: Rotten Tomatoes</a:t>
            </a:r>
          </a:p>
        </p:txBody>
      </p:sp>
      <p:sp>
        <p:nvSpPr>
          <p:cNvPr id="3" name="Content Placeholder 2">
            <a:extLst>
              <a:ext uri="{FF2B5EF4-FFF2-40B4-BE49-F238E27FC236}">
                <a16:creationId xmlns:a16="http://schemas.microsoft.com/office/drawing/2014/main" id="{4B7AB9DE-1654-BC5C-0EBA-C74348372F76}"/>
              </a:ext>
            </a:extLst>
          </p:cNvPr>
          <p:cNvSpPr>
            <a:spLocks noGrp="1"/>
          </p:cNvSpPr>
          <p:nvPr>
            <p:ph idx="1"/>
          </p:nvPr>
        </p:nvSpPr>
        <p:spPr/>
        <p:txBody>
          <a:bodyPr/>
          <a:lstStyle/>
          <a:p>
            <a:endParaRPr lang="en-GB" dirty="0"/>
          </a:p>
          <a:p>
            <a:r>
              <a:rPr lang="en-GB" dirty="0"/>
              <a:t>A collection of responses:</a:t>
            </a:r>
          </a:p>
          <a:p>
            <a:endParaRPr lang="en-GB" dirty="0"/>
          </a:p>
          <a:p>
            <a:r>
              <a:rPr lang="en-GB" dirty="0">
                <a:hlinkClick r:id="rId2"/>
              </a:rPr>
              <a:t>Melania | Rotten Tomatoes</a:t>
            </a:r>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43288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791C9-0DF5-0CC2-E200-053423C02CB3}"/>
              </a:ext>
            </a:extLst>
          </p:cNvPr>
          <p:cNvSpPr>
            <a:spLocks noGrp="1"/>
          </p:cNvSpPr>
          <p:nvPr>
            <p:ph type="title"/>
          </p:nvPr>
        </p:nvSpPr>
        <p:spPr/>
        <p:txBody>
          <a:bodyPr/>
          <a:lstStyle/>
          <a:p>
            <a:r>
              <a:rPr lang="en-GB" dirty="0"/>
              <a:t>Documentary film</a:t>
            </a:r>
          </a:p>
        </p:txBody>
      </p:sp>
      <p:sp>
        <p:nvSpPr>
          <p:cNvPr id="3" name="Content Placeholder 2">
            <a:extLst>
              <a:ext uri="{FF2B5EF4-FFF2-40B4-BE49-F238E27FC236}">
                <a16:creationId xmlns:a16="http://schemas.microsoft.com/office/drawing/2014/main" id="{8E47C323-FE27-57E2-67B0-05049B6F0CC7}"/>
              </a:ext>
            </a:extLst>
          </p:cNvPr>
          <p:cNvSpPr>
            <a:spLocks noGrp="1"/>
          </p:cNvSpPr>
          <p:nvPr>
            <p:ph idx="1"/>
          </p:nvPr>
        </p:nvSpPr>
        <p:spPr/>
        <p:txBody>
          <a:bodyPr/>
          <a:lstStyle/>
          <a:p>
            <a:endParaRPr lang="en-GB" dirty="0"/>
          </a:p>
          <a:p>
            <a:endParaRPr lang="en-GB" dirty="0"/>
          </a:p>
          <a:p>
            <a:r>
              <a:rPr lang="en-GB" dirty="0"/>
              <a:t>‘Subjectivity – which assumes the mediated nature of any visual representation is thus inseparable from the process of making, appearing in and consuming documentaries.’ (Jordan, 2010;12)</a:t>
            </a:r>
          </a:p>
          <a:p>
            <a:endParaRPr lang="en-GB" dirty="0"/>
          </a:p>
          <a:p>
            <a:pPr marL="0" indent="0">
              <a:buNone/>
            </a:pPr>
            <a:r>
              <a:rPr lang="en-GB" dirty="0">
                <a:hlinkClick r:id="rId2"/>
              </a:rPr>
              <a:t>Clip</a:t>
            </a:r>
            <a:endParaRPr lang="en-GB" dirty="0"/>
          </a:p>
        </p:txBody>
      </p:sp>
    </p:spTree>
    <p:extLst>
      <p:ext uri="{BB962C8B-B14F-4D97-AF65-F5344CB8AC3E}">
        <p14:creationId xmlns:p14="http://schemas.microsoft.com/office/powerpoint/2010/main" val="452131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850E0-C077-E65B-662A-D3AF77ED796F}"/>
              </a:ext>
            </a:extLst>
          </p:cNvPr>
          <p:cNvSpPr>
            <a:spLocks noGrp="1"/>
          </p:cNvSpPr>
          <p:nvPr>
            <p:ph type="title"/>
          </p:nvPr>
        </p:nvSpPr>
        <p:spPr/>
        <p:txBody>
          <a:bodyPr/>
          <a:lstStyle/>
          <a:p>
            <a:r>
              <a:rPr lang="en-GB" dirty="0"/>
              <a:t>Module Learning Outcomes</a:t>
            </a:r>
          </a:p>
        </p:txBody>
      </p:sp>
      <p:sp>
        <p:nvSpPr>
          <p:cNvPr id="3" name="Content Placeholder 2">
            <a:extLst>
              <a:ext uri="{FF2B5EF4-FFF2-40B4-BE49-F238E27FC236}">
                <a16:creationId xmlns:a16="http://schemas.microsoft.com/office/drawing/2014/main" id="{05542AE1-6141-1E35-97A1-BBDD70A28C30}"/>
              </a:ext>
            </a:extLst>
          </p:cNvPr>
          <p:cNvSpPr>
            <a:spLocks noGrp="1"/>
          </p:cNvSpPr>
          <p:nvPr>
            <p:ph idx="1"/>
          </p:nvPr>
        </p:nvSpPr>
        <p:spPr/>
        <p:txBody>
          <a:bodyPr/>
          <a:lstStyle/>
          <a:p>
            <a:pPr algn="just" fontAlgn="base" hangingPunct="0"/>
            <a:r>
              <a:rPr lang="en-GB" dirty="0">
                <a:effectLst/>
                <a:ea typeface="Times New Roman" panose="02020603050405020304" pitchFamily="18" charset="0"/>
              </a:rPr>
              <a:t>Upon the successful completion of this module, the student should be able to:</a:t>
            </a:r>
          </a:p>
          <a:p>
            <a:pPr marL="342900" lvl="0" indent="-342900" algn="just" fontAlgn="base" hangingPunct="0">
              <a:spcBef>
                <a:spcPts val="1200"/>
              </a:spcBef>
              <a:buFont typeface="Symbol" panose="05050102010706020507" pitchFamily="18" charset="2"/>
              <a:buChar char=""/>
            </a:pPr>
            <a:r>
              <a:rPr lang="en-GB" dirty="0">
                <a:effectLst/>
                <a:ea typeface="Times New Roman" panose="02020603050405020304" pitchFamily="18" charset="0"/>
              </a:rPr>
              <a:t>Demonstrate the ability to conduct independent research into the creation of factual media;</a:t>
            </a:r>
          </a:p>
          <a:p>
            <a:pPr marL="342900" lvl="0" indent="-342900" algn="just" fontAlgn="base" hangingPunct="0">
              <a:spcBef>
                <a:spcPts val="1200"/>
              </a:spcBef>
              <a:buFont typeface="Symbol" panose="05050102010706020507" pitchFamily="18" charset="2"/>
              <a:buChar char=""/>
            </a:pPr>
            <a:r>
              <a:rPr lang="en-GB" dirty="0">
                <a:effectLst/>
                <a:ea typeface="Times New Roman" panose="02020603050405020304" pitchFamily="18" charset="0"/>
              </a:rPr>
              <a:t>Employ relevant industry techniques and conceptual frameworks in the creation of factual media artefacts.</a:t>
            </a:r>
          </a:p>
          <a:p>
            <a:pPr marL="342900" lvl="0" indent="-342900" algn="just" fontAlgn="base" hangingPunct="0">
              <a:spcBef>
                <a:spcPts val="1200"/>
              </a:spcBef>
              <a:buFont typeface="Symbol" panose="05050102010706020507" pitchFamily="18" charset="2"/>
              <a:buChar char=""/>
            </a:pPr>
            <a:r>
              <a:rPr lang="en-GB" dirty="0">
                <a:effectLst/>
                <a:ea typeface="Times New Roman" panose="02020603050405020304" pitchFamily="18" charset="0"/>
              </a:rPr>
              <a:t>Critically analyse the ethical and theoretical debates surrounding contemporary factual media practices;</a:t>
            </a:r>
          </a:p>
          <a:p>
            <a:endParaRPr lang="en-GB" dirty="0"/>
          </a:p>
        </p:txBody>
      </p:sp>
    </p:spTree>
    <p:extLst>
      <p:ext uri="{BB962C8B-B14F-4D97-AF65-F5344CB8AC3E}">
        <p14:creationId xmlns:p14="http://schemas.microsoft.com/office/powerpoint/2010/main" val="2212992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FABA4-74D1-4BCC-144F-ADD4B790956F}"/>
              </a:ext>
            </a:extLst>
          </p:cNvPr>
          <p:cNvSpPr>
            <a:spLocks noGrp="1"/>
          </p:cNvSpPr>
          <p:nvPr>
            <p:ph type="title"/>
          </p:nvPr>
        </p:nvSpPr>
        <p:spPr/>
        <p:txBody>
          <a:bodyPr/>
          <a:lstStyle/>
          <a:p>
            <a:r>
              <a:rPr lang="en-GB" dirty="0"/>
              <a:t>What does that mean?</a:t>
            </a:r>
          </a:p>
        </p:txBody>
      </p:sp>
      <p:sp>
        <p:nvSpPr>
          <p:cNvPr id="3" name="Content Placeholder 2">
            <a:extLst>
              <a:ext uri="{FF2B5EF4-FFF2-40B4-BE49-F238E27FC236}">
                <a16:creationId xmlns:a16="http://schemas.microsoft.com/office/drawing/2014/main" id="{3DFA2AF8-DE96-D0CB-ED9D-2B25C6F41356}"/>
              </a:ext>
            </a:extLst>
          </p:cNvPr>
          <p:cNvSpPr>
            <a:spLocks noGrp="1"/>
          </p:cNvSpPr>
          <p:nvPr>
            <p:ph idx="1"/>
          </p:nvPr>
        </p:nvSpPr>
        <p:spPr/>
        <p:txBody>
          <a:bodyPr/>
          <a:lstStyle/>
          <a:p>
            <a:r>
              <a:rPr lang="en-GB" dirty="0"/>
              <a:t>Consider your expectations of what you will need to do to achieve this in today’s media landscape.</a:t>
            </a:r>
          </a:p>
          <a:p>
            <a:endParaRPr lang="en-GB" dirty="0"/>
          </a:p>
          <a:p>
            <a:r>
              <a:rPr lang="en-GB" dirty="0"/>
              <a:t>Make a short list of ways you need &amp; want to accomplish your goals.</a:t>
            </a:r>
          </a:p>
          <a:p>
            <a:endParaRPr lang="en-GB" dirty="0"/>
          </a:p>
          <a:p>
            <a:r>
              <a:rPr lang="en-GB" dirty="0"/>
              <a:t>We can keep an eye on where we get to and what changes over the coming weeks.</a:t>
            </a:r>
          </a:p>
        </p:txBody>
      </p:sp>
    </p:spTree>
    <p:extLst>
      <p:ext uri="{BB962C8B-B14F-4D97-AF65-F5344CB8AC3E}">
        <p14:creationId xmlns:p14="http://schemas.microsoft.com/office/powerpoint/2010/main" val="3220019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44082-6ED4-C6CC-88CE-C47C8E3DAE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6FB3DA-695B-1217-305F-8A6E61DC21EB}"/>
              </a:ext>
            </a:extLst>
          </p:cNvPr>
          <p:cNvSpPr>
            <a:spLocks noGrp="1"/>
          </p:cNvSpPr>
          <p:nvPr>
            <p:ph type="title"/>
          </p:nvPr>
        </p:nvSpPr>
        <p:spPr/>
        <p:txBody>
          <a:bodyPr/>
          <a:lstStyle/>
          <a:p>
            <a:r>
              <a:rPr lang="en-GB" dirty="0"/>
              <a:t>Module Learning Outcomes: Keywords</a:t>
            </a:r>
          </a:p>
        </p:txBody>
      </p:sp>
      <p:sp>
        <p:nvSpPr>
          <p:cNvPr id="3" name="Content Placeholder 2">
            <a:extLst>
              <a:ext uri="{FF2B5EF4-FFF2-40B4-BE49-F238E27FC236}">
                <a16:creationId xmlns:a16="http://schemas.microsoft.com/office/drawing/2014/main" id="{71045695-5843-163E-9E5C-A2740A237B8F}"/>
              </a:ext>
            </a:extLst>
          </p:cNvPr>
          <p:cNvSpPr>
            <a:spLocks noGrp="1"/>
          </p:cNvSpPr>
          <p:nvPr>
            <p:ph idx="1"/>
          </p:nvPr>
        </p:nvSpPr>
        <p:spPr/>
        <p:txBody>
          <a:bodyPr/>
          <a:lstStyle/>
          <a:p>
            <a:pPr algn="just" fontAlgn="base" hangingPunct="0"/>
            <a:r>
              <a:rPr lang="en-GB" dirty="0">
                <a:effectLst/>
                <a:ea typeface="Times New Roman" panose="02020603050405020304" pitchFamily="18" charset="0"/>
              </a:rPr>
              <a:t>Upon the successful completion of this module, the student should be able to:</a:t>
            </a:r>
          </a:p>
          <a:p>
            <a:pPr marL="342900" lvl="0" indent="-342900" algn="just" fontAlgn="base" hangingPunct="0">
              <a:spcBef>
                <a:spcPts val="1200"/>
              </a:spcBef>
              <a:buFont typeface="Symbol" panose="05050102010706020507" pitchFamily="18" charset="2"/>
              <a:buChar char=""/>
            </a:pPr>
            <a:r>
              <a:rPr lang="en-GB" dirty="0">
                <a:solidFill>
                  <a:srgbClr val="FF0000"/>
                </a:solidFill>
                <a:effectLst/>
                <a:ea typeface="Times New Roman" panose="02020603050405020304" pitchFamily="18" charset="0"/>
              </a:rPr>
              <a:t>Demonstrate</a:t>
            </a:r>
            <a:r>
              <a:rPr lang="en-GB" dirty="0">
                <a:effectLst/>
                <a:ea typeface="Times New Roman" panose="02020603050405020304" pitchFamily="18" charset="0"/>
              </a:rPr>
              <a:t> the ability to conduct </a:t>
            </a:r>
            <a:r>
              <a:rPr lang="en-GB" dirty="0">
                <a:solidFill>
                  <a:srgbClr val="FF0000"/>
                </a:solidFill>
                <a:effectLst/>
                <a:ea typeface="Times New Roman" panose="02020603050405020304" pitchFamily="18" charset="0"/>
              </a:rPr>
              <a:t>independent</a:t>
            </a:r>
            <a:r>
              <a:rPr lang="en-GB" dirty="0">
                <a:effectLst/>
                <a:ea typeface="Times New Roman" panose="02020603050405020304" pitchFamily="18" charset="0"/>
              </a:rPr>
              <a:t> research into the </a:t>
            </a:r>
            <a:r>
              <a:rPr lang="en-GB" dirty="0">
                <a:solidFill>
                  <a:srgbClr val="FF0000"/>
                </a:solidFill>
                <a:effectLst/>
                <a:ea typeface="Times New Roman" panose="02020603050405020304" pitchFamily="18" charset="0"/>
              </a:rPr>
              <a:t>creation</a:t>
            </a:r>
            <a:r>
              <a:rPr lang="en-GB" dirty="0">
                <a:effectLst/>
                <a:ea typeface="Times New Roman" panose="02020603050405020304" pitchFamily="18" charset="0"/>
              </a:rPr>
              <a:t> of </a:t>
            </a:r>
            <a:r>
              <a:rPr lang="en-GB" dirty="0">
                <a:solidFill>
                  <a:srgbClr val="FF0000"/>
                </a:solidFill>
                <a:effectLst/>
                <a:ea typeface="Times New Roman" panose="02020603050405020304" pitchFamily="18" charset="0"/>
              </a:rPr>
              <a:t>factual media</a:t>
            </a:r>
            <a:r>
              <a:rPr lang="en-GB" dirty="0">
                <a:effectLst/>
                <a:ea typeface="Times New Roman" panose="02020603050405020304" pitchFamily="18" charset="0"/>
              </a:rPr>
              <a:t>;</a:t>
            </a:r>
          </a:p>
          <a:p>
            <a:pPr marL="342900" lvl="0" indent="-342900" algn="just" fontAlgn="base" hangingPunct="0">
              <a:spcBef>
                <a:spcPts val="1200"/>
              </a:spcBef>
              <a:buFont typeface="Symbol" panose="05050102010706020507" pitchFamily="18" charset="2"/>
              <a:buChar char=""/>
            </a:pPr>
            <a:r>
              <a:rPr lang="en-GB" dirty="0">
                <a:solidFill>
                  <a:srgbClr val="FF0000"/>
                </a:solidFill>
                <a:effectLst/>
                <a:ea typeface="Times New Roman" panose="02020603050405020304" pitchFamily="18" charset="0"/>
              </a:rPr>
              <a:t>Employ</a:t>
            </a:r>
            <a:r>
              <a:rPr lang="en-GB" dirty="0">
                <a:effectLst/>
                <a:ea typeface="Times New Roman" panose="02020603050405020304" pitchFamily="18" charset="0"/>
              </a:rPr>
              <a:t> </a:t>
            </a:r>
            <a:r>
              <a:rPr lang="en-GB" u="sng" dirty="0">
                <a:effectLst/>
                <a:ea typeface="Times New Roman" panose="02020603050405020304" pitchFamily="18" charset="0"/>
              </a:rPr>
              <a:t>relevant</a:t>
            </a:r>
            <a:r>
              <a:rPr lang="en-GB" dirty="0">
                <a:effectLst/>
                <a:ea typeface="Times New Roman" panose="02020603050405020304" pitchFamily="18" charset="0"/>
              </a:rPr>
              <a:t> </a:t>
            </a:r>
            <a:r>
              <a:rPr lang="en-GB" dirty="0">
                <a:solidFill>
                  <a:srgbClr val="FF0000"/>
                </a:solidFill>
                <a:effectLst/>
                <a:ea typeface="Times New Roman" panose="02020603050405020304" pitchFamily="18" charset="0"/>
              </a:rPr>
              <a:t>industry techniques </a:t>
            </a:r>
            <a:r>
              <a:rPr lang="en-GB" dirty="0">
                <a:effectLst/>
                <a:ea typeface="Times New Roman" panose="02020603050405020304" pitchFamily="18" charset="0"/>
              </a:rPr>
              <a:t>and </a:t>
            </a:r>
            <a:r>
              <a:rPr lang="en-GB" dirty="0">
                <a:solidFill>
                  <a:srgbClr val="FF0000"/>
                </a:solidFill>
                <a:effectLst/>
                <a:ea typeface="Times New Roman" panose="02020603050405020304" pitchFamily="18" charset="0"/>
              </a:rPr>
              <a:t>conceptual frameworks </a:t>
            </a:r>
            <a:r>
              <a:rPr lang="en-GB" dirty="0">
                <a:effectLst/>
                <a:ea typeface="Times New Roman" panose="02020603050405020304" pitchFamily="18" charset="0"/>
              </a:rPr>
              <a:t>in the </a:t>
            </a:r>
            <a:r>
              <a:rPr lang="en-GB" dirty="0">
                <a:solidFill>
                  <a:srgbClr val="FF0000"/>
                </a:solidFill>
                <a:effectLst/>
                <a:ea typeface="Times New Roman" panose="02020603050405020304" pitchFamily="18" charset="0"/>
              </a:rPr>
              <a:t>creation</a:t>
            </a:r>
            <a:r>
              <a:rPr lang="en-GB" dirty="0">
                <a:effectLst/>
                <a:ea typeface="Times New Roman" panose="02020603050405020304" pitchFamily="18" charset="0"/>
              </a:rPr>
              <a:t> of </a:t>
            </a:r>
            <a:r>
              <a:rPr lang="en-GB" dirty="0">
                <a:solidFill>
                  <a:srgbClr val="FF0000"/>
                </a:solidFill>
                <a:effectLst/>
                <a:ea typeface="Times New Roman" panose="02020603050405020304" pitchFamily="18" charset="0"/>
              </a:rPr>
              <a:t>factual media artefacts</a:t>
            </a:r>
            <a:r>
              <a:rPr lang="en-GB" dirty="0">
                <a:effectLst/>
                <a:ea typeface="Times New Roman" panose="02020603050405020304" pitchFamily="18" charset="0"/>
              </a:rPr>
              <a:t>.</a:t>
            </a:r>
          </a:p>
          <a:p>
            <a:pPr marL="342900" lvl="0" indent="-342900" algn="just" fontAlgn="base" hangingPunct="0">
              <a:spcBef>
                <a:spcPts val="1200"/>
              </a:spcBef>
              <a:buFont typeface="Symbol" panose="05050102010706020507" pitchFamily="18" charset="2"/>
              <a:buChar char=""/>
            </a:pPr>
            <a:r>
              <a:rPr lang="en-GB" dirty="0">
                <a:solidFill>
                  <a:srgbClr val="FF0000"/>
                </a:solidFill>
                <a:effectLst/>
                <a:ea typeface="Times New Roman" panose="02020603050405020304" pitchFamily="18" charset="0"/>
              </a:rPr>
              <a:t>Critically analyse </a:t>
            </a:r>
            <a:r>
              <a:rPr lang="en-GB" dirty="0">
                <a:effectLst/>
                <a:ea typeface="Times New Roman" panose="02020603050405020304" pitchFamily="18" charset="0"/>
              </a:rPr>
              <a:t>the </a:t>
            </a:r>
            <a:r>
              <a:rPr lang="en-GB" dirty="0">
                <a:solidFill>
                  <a:srgbClr val="FF0000"/>
                </a:solidFill>
                <a:effectLst/>
                <a:ea typeface="Times New Roman" panose="02020603050405020304" pitchFamily="18" charset="0"/>
              </a:rPr>
              <a:t>ethical</a:t>
            </a:r>
            <a:r>
              <a:rPr lang="en-GB" dirty="0">
                <a:effectLst/>
                <a:ea typeface="Times New Roman" panose="02020603050405020304" pitchFamily="18" charset="0"/>
              </a:rPr>
              <a:t> and </a:t>
            </a:r>
            <a:r>
              <a:rPr lang="en-GB" dirty="0">
                <a:solidFill>
                  <a:srgbClr val="FF0000"/>
                </a:solidFill>
                <a:effectLst/>
                <a:ea typeface="Times New Roman" panose="02020603050405020304" pitchFamily="18" charset="0"/>
              </a:rPr>
              <a:t>theoretical</a:t>
            </a:r>
            <a:r>
              <a:rPr lang="en-GB" dirty="0">
                <a:effectLst/>
                <a:ea typeface="Times New Roman" panose="02020603050405020304" pitchFamily="18" charset="0"/>
              </a:rPr>
              <a:t> debates surrounding </a:t>
            </a:r>
            <a:r>
              <a:rPr lang="en-GB" dirty="0">
                <a:solidFill>
                  <a:srgbClr val="FF0000"/>
                </a:solidFill>
                <a:effectLst/>
                <a:ea typeface="Times New Roman" panose="02020603050405020304" pitchFamily="18" charset="0"/>
              </a:rPr>
              <a:t>contemporary </a:t>
            </a:r>
            <a:r>
              <a:rPr lang="en-GB" dirty="0">
                <a:effectLst/>
                <a:ea typeface="Times New Roman" panose="02020603050405020304" pitchFamily="18" charset="0"/>
              </a:rPr>
              <a:t>factual media </a:t>
            </a:r>
            <a:r>
              <a:rPr lang="en-GB" dirty="0">
                <a:solidFill>
                  <a:srgbClr val="FF0000"/>
                </a:solidFill>
                <a:effectLst/>
                <a:ea typeface="Times New Roman" panose="02020603050405020304" pitchFamily="18" charset="0"/>
              </a:rPr>
              <a:t>practices</a:t>
            </a:r>
            <a:r>
              <a:rPr lang="en-GB" dirty="0">
                <a:effectLst/>
                <a:ea typeface="Times New Roman" panose="02020603050405020304" pitchFamily="18" charset="0"/>
              </a:rPr>
              <a:t>;</a:t>
            </a:r>
          </a:p>
          <a:p>
            <a:endParaRPr lang="en-GB" dirty="0"/>
          </a:p>
        </p:txBody>
      </p:sp>
    </p:spTree>
    <p:extLst>
      <p:ext uri="{BB962C8B-B14F-4D97-AF65-F5344CB8AC3E}">
        <p14:creationId xmlns:p14="http://schemas.microsoft.com/office/powerpoint/2010/main" val="4359064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5EB14-4DC2-924B-71D1-EA82B1B79444}"/>
              </a:ext>
            </a:extLst>
          </p:cNvPr>
          <p:cNvSpPr>
            <a:spLocks noGrp="1"/>
          </p:cNvSpPr>
          <p:nvPr>
            <p:ph type="title"/>
          </p:nvPr>
        </p:nvSpPr>
        <p:spPr/>
        <p:txBody>
          <a:bodyPr/>
          <a:lstStyle/>
          <a:p>
            <a:r>
              <a:rPr lang="en-GB" dirty="0"/>
              <a:t>An intelligent challenge</a:t>
            </a:r>
          </a:p>
        </p:txBody>
      </p:sp>
      <p:sp>
        <p:nvSpPr>
          <p:cNvPr id="3" name="Content Placeholder 2">
            <a:extLst>
              <a:ext uri="{FF2B5EF4-FFF2-40B4-BE49-F238E27FC236}">
                <a16:creationId xmlns:a16="http://schemas.microsoft.com/office/drawing/2014/main" id="{4016FFD5-AFB1-C5F6-49BD-07E051D0AAD0}"/>
              </a:ext>
            </a:extLst>
          </p:cNvPr>
          <p:cNvSpPr>
            <a:spLocks noGrp="1"/>
          </p:cNvSpPr>
          <p:nvPr>
            <p:ph idx="1"/>
          </p:nvPr>
        </p:nvSpPr>
        <p:spPr/>
        <p:txBody>
          <a:bodyPr/>
          <a:lstStyle/>
          <a:p>
            <a:r>
              <a:rPr lang="en-GB" dirty="0">
                <a:hlinkClick r:id="rId2"/>
              </a:rPr>
              <a:t>‘Human Remains’</a:t>
            </a:r>
            <a:r>
              <a:rPr lang="en-GB" dirty="0"/>
              <a:t> clip: Jay Rosenblatt</a:t>
            </a:r>
          </a:p>
          <a:p>
            <a:r>
              <a:rPr lang="en-GB" dirty="0"/>
              <a:t>‘Human Remains’ </a:t>
            </a:r>
            <a:r>
              <a:rPr lang="en-GB" dirty="0">
                <a:hlinkClick r:id="rId3"/>
              </a:rPr>
              <a:t>info</a:t>
            </a:r>
            <a:r>
              <a:rPr lang="en-GB" dirty="0"/>
              <a:t>.</a:t>
            </a:r>
          </a:p>
          <a:p>
            <a:endParaRPr lang="en-GB" dirty="0"/>
          </a:p>
          <a:p>
            <a:r>
              <a:rPr lang="en-GB" dirty="0"/>
              <a:t>‘At times ironic, poignantly humorous, and ever disturbing, Rosenblatt’s documentaries undo the expectations viewers have been taught by film and other media, provoking them to recognize the other.’ (Jordan, 2010;16).</a:t>
            </a:r>
          </a:p>
          <a:p>
            <a:endParaRPr lang="en-GB" dirty="0"/>
          </a:p>
          <a:p>
            <a:r>
              <a:rPr lang="en-GB" dirty="0"/>
              <a:t>Rosenblatt’s </a:t>
            </a:r>
            <a:r>
              <a:rPr lang="en-GB" dirty="0">
                <a:hlinkClick r:id="rId4"/>
              </a:rPr>
              <a:t>website</a:t>
            </a:r>
            <a:r>
              <a:rPr lang="en-GB" dirty="0"/>
              <a:t>.</a:t>
            </a:r>
          </a:p>
        </p:txBody>
      </p:sp>
    </p:spTree>
    <p:extLst>
      <p:ext uri="{BB962C8B-B14F-4D97-AF65-F5344CB8AC3E}">
        <p14:creationId xmlns:p14="http://schemas.microsoft.com/office/powerpoint/2010/main" val="39053385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AA0-1693-2A59-9D4C-DDCF1DFAA398}"/>
              </a:ext>
            </a:extLst>
          </p:cNvPr>
          <p:cNvSpPr>
            <a:spLocks noGrp="1"/>
          </p:cNvSpPr>
          <p:nvPr>
            <p:ph type="title"/>
          </p:nvPr>
        </p:nvSpPr>
        <p:spPr/>
        <p:txBody>
          <a:bodyPr/>
          <a:lstStyle/>
          <a:p>
            <a:r>
              <a:rPr lang="en-GB" dirty="0"/>
              <a:t>A step into ethics</a:t>
            </a:r>
          </a:p>
        </p:txBody>
      </p:sp>
      <p:sp>
        <p:nvSpPr>
          <p:cNvPr id="3" name="Content Placeholder 2">
            <a:extLst>
              <a:ext uri="{FF2B5EF4-FFF2-40B4-BE49-F238E27FC236}">
                <a16:creationId xmlns:a16="http://schemas.microsoft.com/office/drawing/2014/main" id="{07EB0BA8-BD74-B37D-EEC4-16C62778FAFE}"/>
              </a:ext>
            </a:extLst>
          </p:cNvPr>
          <p:cNvSpPr>
            <a:spLocks noGrp="1"/>
          </p:cNvSpPr>
          <p:nvPr>
            <p:ph idx="1"/>
          </p:nvPr>
        </p:nvSpPr>
        <p:spPr/>
        <p:txBody>
          <a:bodyPr/>
          <a:lstStyle/>
          <a:p>
            <a:endParaRPr lang="en-GB" dirty="0"/>
          </a:p>
          <a:p>
            <a:r>
              <a:rPr lang="en-GB" dirty="0"/>
              <a:t>‘..documentary as a form of information gathering, presentation and consumption, involves a wide range of ethical considerations. Documentary modes provide a means of arranging information in ways that attempt to balance the interests of filmmakers, subjects, and audiences.’ (Jordan, 2010;16)</a:t>
            </a:r>
          </a:p>
        </p:txBody>
      </p:sp>
    </p:spTree>
    <p:extLst>
      <p:ext uri="{BB962C8B-B14F-4D97-AF65-F5344CB8AC3E}">
        <p14:creationId xmlns:p14="http://schemas.microsoft.com/office/powerpoint/2010/main" val="4385265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2F45A-76FA-E7C4-9151-E4E84BC9FD80}"/>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1D6ABA4D-5661-F9EA-1515-60C83A598AF5}"/>
              </a:ext>
            </a:extLst>
          </p:cNvPr>
          <p:cNvSpPr>
            <a:spLocks noGrp="1"/>
          </p:cNvSpPr>
          <p:nvPr>
            <p:ph idx="1"/>
          </p:nvPr>
        </p:nvSpPr>
        <p:spPr/>
        <p:txBody>
          <a:bodyPr>
            <a:normAutofit fontScale="92500" lnSpcReduction="10000"/>
          </a:bodyPr>
          <a:lstStyle/>
          <a:p>
            <a:r>
              <a:rPr lang="en-GB" dirty="0"/>
              <a:t>How would you like to be assessed?</a:t>
            </a:r>
          </a:p>
          <a:p>
            <a:endParaRPr lang="en-GB" dirty="0"/>
          </a:p>
          <a:p>
            <a:r>
              <a:rPr lang="en-GB" dirty="0"/>
              <a:t>We need evidence of the learning outcomes to demonstrate your development:</a:t>
            </a:r>
          </a:p>
          <a:p>
            <a:pPr marL="0" indent="0">
              <a:buNone/>
            </a:pPr>
            <a:endParaRPr lang="en-GB" dirty="0"/>
          </a:p>
          <a:p>
            <a:pPr marL="342900" lvl="0" indent="-342900" algn="just" fontAlgn="base" hangingPunct="0">
              <a:spcBef>
                <a:spcPts val="1200"/>
              </a:spcBef>
              <a:buFont typeface="Symbol" panose="05050102010706020507" pitchFamily="18" charset="2"/>
              <a:buChar char=""/>
            </a:pPr>
            <a:r>
              <a:rPr lang="en-GB" sz="2200" dirty="0">
                <a:effectLst/>
                <a:ea typeface="Times New Roman" panose="02020603050405020304" pitchFamily="18" charset="0"/>
              </a:rPr>
              <a:t>Demonstrate the ability to conduct independent research into the creation of factual media;</a:t>
            </a:r>
          </a:p>
          <a:p>
            <a:pPr marL="342900" lvl="0" indent="-342900" algn="just" fontAlgn="base" hangingPunct="0">
              <a:spcBef>
                <a:spcPts val="1200"/>
              </a:spcBef>
              <a:buFont typeface="Symbol" panose="05050102010706020507" pitchFamily="18" charset="2"/>
              <a:buChar char=""/>
            </a:pPr>
            <a:r>
              <a:rPr lang="en-GB" sz="2200" dirty="0">
                <a:effectLst/>
                <a:ea typeface="Times New Roman" panose="02020603050405020304" pitchFamily="18" charset="0"/>
              </a:rPr>
              <a:t>Employ relevant industry techniques and conceptual frameworks in the creation of factual media artefacts.</a:t>
            </a:r>
          </a:p>
          <a:p>
            <a:pPr marL="342900" lvl="0" indent="-342900" algn="just" fontAlgn="base" hangingPunct="0">
              <a:spcBef>
                <a:spcPts val="1200"/>
              </a:spcBef>
              <a:buFont typeface="Symbol" panose="05050102010706020507" pitchFamily="18" charset="2"/>
              <a:buChar char=""/>
            </a:pPr>
            <a:r>
              <a:rPr lang="en-GB" sz="2200" dirty="0">
                <a:effectLst/>
                <a:ea typeface="Times New Roman" panose="02020603050405020304" pitchFamily="18" charset="0"/>
              </a:rPr>
              <a:t>Critically analyse the ethical and theoretical debates surrounding contemporary factual media practices;</a:t>
            </a:r>
          </a:p>
          <a:p>
            <a:pPr marL="0" indent="0">
              <a:buNone/>
            </a:pPr>
            <a:endParaRPr lang="en-GB" dirty="0"/>
          </a:p>
        </p:txBody>
      </p:sp>
    </p:spTree>
    <p:extLst>
      <p:ext uri="{BB962C8B-B14F-4D97-AF65-F5344CB8AC3E}">
        <p14:creationId xmlns:p14="http://schemas.microsoft.com/office/powerpoint/2010/main" val="18830378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123C75-ED70-E443-B443-AFB7EBBC69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AA5BCA-946D-C2D9-1F42-AD8907EB1670}"/>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FB5B9A74-DFE0-18EC-9E1E-7063F4921921}"/>
              </a:ext>
            </a:extLst>
          </p:cNvPr>
          <p:cNvSpPr>
            <a:spLocks noGrp="1"/>
          </p:cNvSpPr>
          <p:nvPr>
            <p:ph idx="1"/>
          </p:nvPr>
        </p:nvSpPr>
        <p:spPr/>
        <p:txBody>
          <a:bodyPr/>
          <a:lstStyle/>
          <a:p>
            <a:r>
              <a:rPr lang="en-GB" dirty="0"/>
              <a:t>Standard information:</a:t>
            </a:r>
          </a:p>
          <a:p>
            <a:endParaRPr lang="en-GB" dirty="0"/>
          </a:p>
          <a:p>
            <a:r>
              <a:rPr lang="en-GB" dirty="0"/>
              <a:t>2 x Components that are intertwined and relate to each other.</a:t>
            </a:r>
          </a:p>
          <a:p>
            <a:endParaRPr lang="en-GB" dirty="0"/>
          </a:p>
          <a:p>
            <a:r>
              <a:rPr lang="en-GB" dirty="0"/>
              <a:t>Component 1 worth 50% of module mark: Due date is 27/03/2026</a:t>
            </a:r>
          </a:p>
          <a:p>
            <a:r>
              <a:rPr lang="en-GB" dirty="0"/>
              <a:t>Component 2 worth 50% of module mark: Due date is 14/05/2026</a:t>
            </a:r>
          </a:p>
        </p:txBody>
      </p:sp>
    </p:spTree>
    <p:extLst>
      <p:ext uri="{BB962C8B-B14F-4D97-AF65-F5344CB8AC3E}">
        <p14:creationId xmlns:p14="http://schemas.microsoft.com/office/powerpoint/2010/main" val="20407789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D80561-98AC-A8A3-EC6F-7B207DE1B4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4586EC-AED9-B2B0-AEB6-10A8359E3972}"/>
              </a:ext>
            </a:extLst>
          </p:cNvPr>
          <p:cNvSpPr>
            <a:spLocks noGrp="1"/>
          </p:cNvSpPr>
          <p:nvPr>
            <p:ph type="title"/>
          </p:nvPr>
        </p:nvSpPr>
        <p:spPr/>
        <p:txBody>
          <a:bodyPr/>
          <a:lstStyle/>
          <a:p>
            <a:r>
              <a:rPr lang="en-GB" dirty="0"/>
              <a:t>Assessment: Component 1 </a:t>
            </a:r>
          </a:p>
        </p:txBody>
      </p:sp>
      <p:sp>
        <p:nvSpPr>
          <p:cNvPr id="3" name="Content Placeholder 2">
            <a:extLst>
              <a:ext uri="{FF2B5EF4-FFF2-40B4-BE49-F238E27FC236}">
                <a16:creationId xmlns:a16="http://schemas.microsoft.com/office/drawing/2014/main" id="{ED94389C-6BC6-E425-753F-E9378B63496F}"/>
              </a:ext>
            </a:extLst>
          </p:cNvPr>
          <p:cNvSpPr>
            <a:spLocks noGrp="1"/>
          </p:cNvSpPr>
          <p:nvPr>
            <p:ph idx="1"/>
          </p:nvPr>
        </p:nvSpPr>
        <p:spPr/>
        <p:txBody>
          <a:bodyPr>
            <a:noAutofit/>
          </a:bodyPr>
          <a:lstStyle/>
          <a:p>
            <a:r>
              <a:rPr lang="en-GB" b="1" dirty="0">
                <a:effectLst/>
                <a:ea typeface="Times New Roman" panose="02020603050405020304" pitchFamily="18" charset="0"/>
              </a:rPr>
              <a:t>Process Workbook: 2,500 words.</a:t>
            </a:r>
            <a:endParaRPr lang="en-GB" dirty="0">
              <a:effectLst/>
              <a:ea typeface="Times New Roman" panose="02020603050405020304" pitchFamily="18" charset="0"/>
            </a:endParaRPr>
          </a:p>
          <a:p>
            <a:r>
              <a:rPr lang="en-GB" dirty="0">
                <a:effectLst/>
                <a:ea typeface="Times New Roman" panose="02020603050405020304" pitchFamily="18" charset="0"/>
              </a:rPr>
              <a:t>Demonstrate the preproduction process for a piece of factual media work, including academic and subject specific research, its interpretation for the project, planning materials- such as AV Script, mood-board, release forms, risk assessment, ethics statement, and any third-party assets. </a:t>
            </a:r>
          </a:p>
          <a:p>
            <a:r>
              <a:rPr lang="en-GB" dirty="0">
                <a:effectLst/>
                <a:ea typeface="Times New Roman" panose="02020603050405020304" pitchFamily="18" charset="0"/>
              </a:rPr>
              <a:t>The portfolio should demonstrate the connection between theory and practice through academic rigour, media industry principles, and the reflection on creative work. Implicit in this is the consideration of media content and intended platform (sharing/ streaming/ broadcast) in relation to audience.</a:t>
            </a:r>
          </a:p>
          <a:p>
            <a:pPr indent="0">
              <a:buNone/>
            </a:pPr>
            <a:endParaRPr lang="en-GB" dirty="0">
              <a:effectLst/>
              <a:ea typeface="Times New Roman" panose="02020603050405020304" pitchFamily="18" charset="0"/>
            </a:endParaRPr>
          </a:p>
          <a:p>
            <a:pPr marL="457200"/>
            <a:r>
              <a:rPr lang="en-GB" dirty="0">
                <a:effectLst/>
                <a:ea typeface="Times New Roman" panose="02020603050405020304" pitchFamily="18" charset="0"/>
              </a:rPr>
              <a:t>UWTSD Harvard referencing standards should be applied throughout.</a:t>
            </a:r>
          </a:p>
        </p:txBody>
      </p:sp>
    </p:spTree>
    <p:extLst>
      <p:ext uri="{BB962C8B-B14F-4D97-AF65-F5344CB8AC3E}">
        <p14:creationId xmlns:p14="http://schemas.microsoft.com/office/powerpoint/2010/main" val="4730477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81ECB-7B4C-64DC-76B9-6F2E67F68964}"/>
              </a:ext>
            </a:extLst>
          </p:cNvPr>
          <p:cNvSpPr>
            <a:spLocks noGrp="1"/>
          </p:cNvSpPr>
          <p:nvPr>
            <p:ph type="title"/>
          </p:nvPr>
        </p:nvSpPr>
        <p:spPr/>
        <p:txBody>
          <a:bodyPr/>
          <a:lstStyle/>
          <a:p>
            <a:r>
              <a:rPr lang="en-GB" dirty="0"/>
              <a:t>Assessment: Component 2</a:t>
            </a:r>
          </a:p>
        </p:txBody>
      </p:sp>
      <p:sp>
        <p:nvSpPr>
          <p:cNvPr id="3" name="Content Placeholder 2">
            <a:extLst>
              <a:ext uri="{FF2B5EF4-FFF2-40B4-BE49-F238E27FC236}">
                <a16:creationId xmlns:a16="http://schemas.microsoft.com/office/drawing/2014/main" id="{1EF92FE0-4B8F-7464-084C-C8189328E034}"/>
              </a:ext>
            </a:extLst>
          </p:cNvPr>
          <p:cNvSpPr>
            <a:spLocks noGrp="1"/>
          </p:cNvSpPr>
          <p:nvPr>
            <p:ph idx="1"/>
          </p:nvPr>
        </p:nvSpPr>
        <p:spPr/>
        <p:txBody>
          <a:bodyPr>
            <a:normAutofit/>
          </a:bodyPr>
          <a:lstStyle/>
          <a:p>
            <a:r>
              <a:rPr lang="en-GB" b="1" dirty="0">
                <a:effectLst/>
                <a:ea typeface="Times New Roman" panose="02020603050405020304" pitchFamily="18" charset="0"/>
              </a:rPr>
              <a:t>Media Artefact – 2,500 word equivalent – approx. 7mins.</a:t>
            </a:r>
          </a:p>
          <a:p>
            <a:endParaRPr lang="en-GB" b="1" dirty="0">
              <a:ea typeface="Times New Roman" panose="02020603050405020304" pitchFamily="18" charset="0"/>
            </a:endParaRPr>
          </a:p>
          <a:p>
            <a:r>
              <a:rPr lang="en-GB" dirty="0">
                <a:effectLst/>
                <a:ea typeface="Times New Roman" panose="02020603050405020304" pitchFamily="18" charset="0"/>
              </a:rPr>
              <a:t>Create a short form piece of factual media that adheres to current industry formats and expectations. </a:t>
            </a:r>
          </a:p>
          <a:p>
            <a:endParaRPr lang="en-GB" dirty="0">
              <a:effectLst/>
              <a:ea typeface="Times New Roman" panose="02020603050405020304" pitchFamily="18" charset="0"/>
            </a:endParaRPr>
          </a:p>
          <a:p>
            <a:r>
              <a:rPr lang="en-GB" dirty="0">
                <a:effectLst/>
                <a:ea typeface="Times New Roman" panose="02020603050405020304" pitchFamily="18" charset="0"/>
              </a:rPr>
              <a:t>You must consider the medium of your artefact in relation to your audience in the design and delivery of your work. The artefact can be submitted as a live piece of work on-line.</a:t>
            </a:r>
            <a:endParaRPr lang="en-GB" dirty="0"/>
          </a:p>
        </p:txBody>
      </p:sp>
    </p:spTree>
    <p:extLst>
      <p:ext uri="{BB962C8B-B14F-4D97-AF65-F5344CB8AC3E}">
        <p14:creationId xmlns:p14="http://schemas.microsoft.com/office/powerpoint/2010/main" val="23496776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CD70E-E1C4-56A0-55AB-3D60606DEAA1}"/>
              </a:ext>
            </a:extLst>
          </p:cNvPr>
          <p:cNvSpPr>
            <a:spLocks noGrp="1"/>
          </p:cNvSpPr>
          <p:nvPr>
            <p:ph type="title"/>
          </p:nvPr>
        </p:nvSpPr>
        <p:spPr/>
        <p:txBody>
          <a:bodyPr/>
          <a:lstStyle/>
          <a:p>
            <a:r>
              <a:rPr lang="en-GB" dirty="0"/>
              <a:t>Session Task</a:t>
            </a:r>
          </a:p>
        </p:txBody>
      </p:sp>
      <p:sp>
        <p:nvSpPr>
          <p:cNvPr id="3" name="Content Placeholder 2">
            <a:extLst>
              <a:ext uri="{FF2B5EF4-FFF2-40B4-BE49-F238E27FC236}">
                <a16:creationId xmlns:a16="http://schemas.microsoft.com/office/drawing/2014/main" id="{B8E10D47-A192-7A03-B3A9-8D22534894E3}"/>
              </a:ext>
            </a:extLst>
          </p:cNvPr>
          <p:cNvSpPr>
            <a:spLocks noGrp="1"/>
          </p:cNvSpPr>
          <p:nvPr>
            <p:ph idx="1"/>
          </p:nvPr>
        </p:nvSpPr>
        <p:spPr/>
        <p:txBody>
          <a:bodyPr vert="horz" lIns="91440" tIns="45720" rIns="91440" bIns="45720" rtlCol="0" anchor="t">
            <a:normAutofit/>
          </a:bodyPr>
          <a:lstStyle/>
          <a:p>
            <a:r>
              <a:rPr lang="en-GB" dirty="0"/>
              <a:t>You have 30 minutes to find a subject nearby that can form the basis of a 3 minute factual media / documentary artefact.</a:t>
            </a:r>
          </a:p>
          <a:p>
            <a:endParaRPr lang="en-GB" dirty="0"/>
          </a:p>
          <a:p>
            <a:r>
              <a:rPr lang="en-GB" dirty="0"/>
              <a:t>You should use your personal devices – phones – to record test footage, soundscape and a short interview, to support your choice.</a:t>
            </a:r>
          </a:p>
          <a:p>
            <a:endParaRPr lang="en-GB" dirty="0"/>
          </a:p>
          <a:p>
            <a:r>
              <a:rPr lang="en-GB" dirty="0"/>
              <a:t>Don’t over-think this task – choose what interests you.</a:t>
            </a:r>
          </a:p>
        </p:txBody>
      </p:sp>
    </p:spTree>
    <p:extLst>
      <p:ext uri="{BB962C8B-B14F-4D97-AF65-F5344CB8AC3E}">
        <p14:creationId xmlns:p14="http://schemas.microsoft.com/office/powerpoint/2010/main" val="11562932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45E1E-48E3-F302-65D3-665C52713132}"/>
              </a:ext>
            </a:extLst>
          </p:cNvPr>
          <p:cNvSpPr>
            <a:spLocks noGrp="1"/>
          </p:cNvSpPr>
          <p:nvPr>
            <p:ph type="title"/>
          </p:nvPr>
        </p:nvSpPr>
        <p:spPr/>
        <p:txBody>
          <a:bodyPr/>
          <a:lstStyle/>
          <a:p>
            <a:r>
              <a:rPr lang="en-GB" dirty="0"/>
              <a:t>Task review</a:t>
            </a:r>
          </a:p>
        </p:txBody>
      </p:sp>
      <p:sp>
        <p:nvSpPr>
          <p:cNvPr id="3" name="Content Placeholder 2">
            <a:extLst>
              <a:ext uri="{FF2B5EF4-FFF2-40B4-BE49-F238E27FC236}">
                <a16:creationId xmlns:a16="http://schemas.microsoft.com/office/drawing/2014/main" id="{718C747F-E55F-014D-6BF4-15D8DC4F2082}"/>
              </a:ext>
            </a:extLst>
          </p:cNvPr>
          <p:cNvSpPr>
            <a:spLocks noGrp="1"/>
          </p:cNvSpPr>
          <p:nvPr>
            <p:ph idx="1"/>
          </p:nvPr>
        </p:nvSpPr>
        <p:spPr/>
        <p:txBody>
          <a:bodyPr/>
          <a:lstStyle/>
          <a:p>
            <a:r>
              <a:rPr lang="en-GB" dirty="0"/>
              <a:t>What do you have?</a:t>
            </a:r>
          </a:p>
          <a:p>
            <a:endParaRPr lang="en-GB" dirty="0"/>
          </a:p>
          <a:p>
            <a:r>
              <a:rPr lang="en-GB" dirty="0"/>
              <a:t>What appealed to you about this topic/theme?</a:t>
            </a:r>
          </a:p>
          <a:p>
            <a:endParaRPr lang="en-GB" dirty="0"/>
          </a:p>
          <a:p>
            <a:r>
              <a:rPr lang="en-GB" dirty="0"/>
              <a:t>Whose ‘voice’ is strongest in your work?</a:t>
            </a:r>
          </a:p>
          <a:p>
            <a:endParaRPr lang="en-GB" dirty="0"/>
          </a:p>
          <a:p>
            <a:r>
              <a:rPr lang="en-GB" dirty="0"/>
              <a:t>What feedback can we give?</a:t>
            </a:r>
          </a:p>
        </p:txBody>
      </p:sp>
    </p:spTree>
    <p:extLst>
      <p:ext uri="{BB962C8B-B14F-4D97-AF65-F5344CB8AC3E}">
        <p14:creationId xmlns:p14="http://schemas.microsoft.com/office/powerpoint/2010/main" val="3334320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2F73C-1131-29B6-69DD-A844BBA2919D}"/>
              </a:ext>
            </a:extLst>
          </p:cNvPr>
          <p:cNvSpPr>
            <a:spLocks noGrp="1"/>
          </p:cNvSpPr>
          <p:nvPr>
            <p:ph type="title"/>
          </p:nvPr>
        </p:nvSpPr>
        <p:spPr/>
        <p:txBody>
          <a:bodyPr/>
          <a:lstStyle/>
          <a:p>
            <a:r>
              <a:rPr lang="en-GB" dirty="0"/>
              <a:t>By next week (04/03/2026): Documentary modes</a:t>
            </a:r>
          </a:p>
        </p:txBody>
      </p:sp>
      <p:sp>
        <p:nvSpPr>
          <p:cNvPr id="3" name="Content Placeholder 2">
            <a:extLst>
              <a:ext uri="{FF2B5EF4-FFF2-40B4-BE49-F238E27FC236}">
                <a16:creationId xmlns:a16="http://schemas.microsoft.com/office/drawing/2014/main" id="{E9903D24-79F1-1FF9-5B63-A406442D43B5}"/>
              </a:ext>
            </a:extLst>
          </p:cNvPr>
          <p:cNvSpPr>
            <a:spLocks noGrp="1"/>
          </p:cNvSpPr>
          <p:nvPr>
            <p:ph idx="1"/>
          </p:nvPr>
        </p:nvSpPr>
        <p:spPr/>
        <p:txBody>
          <a:bodyPr vert="horz" lIns="91440" tIns="45720" rIns="91440" bIns="45720" rtlCol="0" anchor="t">
            <a:normAutofit/>
          </a:bodyPr>
          <a:lstStyle/>
          <a:p>
            <a:endParaRPr lang="en-GB" dirty="0"/>
          </a:p>
          <a:p>
            <a:r>
              <a:rPr lang="en-GB" dirty="0"/>
              <a:t>Research the styles, pro’s and con’s of the three ‘modes of documentary’ as described by Nichols in ‘Introduction to Documentary’ (2017) chapter 6, available online from the LLR.</a:t>
            </a:r>
          </a:p>
          <a:p>
            <a:r>
              <a:rPr lang="en-GB"/>
              <a:t>Perma </a:t>
            </a:r>
            <a:r>
              <a:rPr lang="en-GB" dirty="0">
                <a:hlinkClick r:id="rId3"/>
              </a:rPr>
              <a:t>link</a:t>
            </a:r>
            <a:r>
              <a:rPr lang="en-GB" dirty="0"/>
              <a:t> </a:t>
            </a:r>
            <a:endParaRPr lang="en-GB" dirty="0">
              <a:ea typeface="+mn-lt"/>
              <a:cs typeface="+mn-lt"/>
            </a:endParaRPr>
          </a:p>
          <a:p>
            <a:r>
              <a:rPr lang="en-GB" dirty="0"/>
              <a:t>Dylan:	Expository mode</a:t>
            </a:r>
          </a:p>
          <a:p>
            <a:r>
              <a:rPr lang="en-GB" dirty="0"/>
              <a:t>Brooke:	Reflexive mode</a:t>
            </a:r>
          </a:p>
          <a:p>
            <a:r>
              <a:rPr lang="en-GB" dirty="0"/>
              <a:t>Both:	Poetic mode</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000140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0AA31-84DC-E6DD-5BA3-D1B542547241}"/>
              </a:ext>
            </a:extLst>
          </p:cNvPr>
          <p:cNvSpPr>
            <a:spLocks noGrp="1"/>
          </p:cNvSpPr>
          <p:nvPr>
            <p:ph type="title"/>
          </p:nvPr>
        </p:nvSpPr>
        <p:spPr/>
        <p:txBody>
          <a:bodyPr/>
          <a:lstStyle/>
          <a:p>
            <a:r>
              <a:rPr lang="en-GB" dirty="0"/>
              <a:t>By next week (04/03/2026): Documentary modes</a:t>
            </a:r>
          </a:p>
        </p:txBody>
      </p:sp>
      <p:sp>
        <p:nvSpPr>
          <p:cNvPr id="3" name="Content Placeholder 2">
            <a:extLst>
              <a:ext uri="{FF2B5EF4-FFF2-40B4-BE49-F238E27FC236}">
                <a16:creationId xmlns:a16="http://schemas.microsoft.com/office/drawing/2014/main" id="{31240CEC-ED32-FA3F-64D9-9533781BEFE4}"/>
              </a:ext>
            </a:extLst>
          </p:cNvPr>
          <p:cNvSpPr>
            <a:spLocks noGrp="1"/>
          </p:cNvSpPr>
          <p:nvPr>
            <p:ph idx="1"/>
          </p:nvPr>
        </p:nvSpPr>
        <p:spPr/>
        <p:txBody>
          <a:bodyPr>
            <a:normAutofit lnSpcReduction="10000"/>
          </a:bodyPr>
          <a:lstStyle/>
          <a:p>
            <a:r>
              <a:rPr lang="en-GB" dirty="0"/>
              <a:t>You will present your findings at the beginning of the session. No more than 10 minutes please.</a:t>
            </a:r>
          </a:p>
          <a:p>
            <a:endParaRPr lang="en-GB" dirty="0"/>
          </a:p>
          <a:p>
            <a:r>
              <a:rPr lang="en-GB" dirty="0"/>
              <a:t>You can use any form you like to share your findings: PowerPoint, video, seminar style discussion etc.</a:t>
            </a:r>
          </a:p>
          <a:p>
            <a:endParaRPr lang="en-GB" dirty="0"/>
          </a:p>
          <a:p>
            <a:r>
              <a:rPr lang="en-GB" dirty="0"/>
              <a:t>Please find – and watch - an example of the style of documentary that you are researching so that you can share a relevant section with the group. This will help us visually recognise the description, pro and con of the mode in discussion. </a:t>
            </a:r>
          </a:p>
        </p:txBody>
      </p:sp>
    </p:spTree>
    <p:extLst>
      <p:ext uri="{BB962C8B-B14F-4D97-AF65-F5344CB8AC3E}">
        <p14:creationId xmlns:p14="http://schemas.microsoft.com/office/powerpoint/2010/main" val="4625418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93574-45A8-2839-BA36-52041BE175D1}"/>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84696012-4ECB-037C-94AC-8F801477ACD6}"/>
              </a:ext>
            </a:extLst>
          </p:cNvPr>
          <p:cNvSpPr>
            <a:spLocks noGrp="1"/>
          </p:cNvSpPr>
          <p:nvPr>
            <p:ph idx="1"/>
          </p:nvPr>
        </p:nvSpPr>
        <p:spPr/>
        <p:txBody>
          <a:bodyPr vert="horz" lIns="91440" tIns="45720" rIns="91440" bIns="45720" rtlCol="0" anchor="t">
            <a:normAutofit/>
          </a:bodyPr>
          <a:lstStyle/>
          <a:p>
            <a:r>
              <a:rPr lang="en-GB" dirty="0" err="1"/>
              <a:t>Aufderheide</a:t>
            </a:r>
            <a:r>
              <a:rPr lang="en-GB" dirty="0"/>
              <a:t>, P. (2007) </a:t>
            </a:r>
            <a:r>
              <a:rPr lang="en-GB" i="1" dirty="0"/>
              <a:t>Documentary Film: A Very Short Introduction</a:t>
            </a:r>
            <a:r>
              <a:rPr lang="en-GB" dirty="0"/>
              <a:t>. Oxford, Oxford University Press.</a:t>
            </a:r>
          </a:p>
          <a:p>
            <a:r>
              <a:rPr lang="en-GB" dirty="0"/>
              <a:t>Chandler, D. (2002) </a:t>
            </a:r>
            <a:r>
              <a:rPr lang="en-GB" i="1" dirty="0"/>
              <a:t>Semiotics: The Basics</a:t>
            </a:r>
            <a:r>
              <a:rPr lang="en-GB" dirty="0"/>
              <a:t>. Oxen; Routledge.</a:t>
            </a:r>
          </a:p>
          <a:p>
            <a:r>
              <a:rPr lang="en-GB" dirty="0"/>
              <a:t>Jordan, C.J. (2010</a:t>
            </a:r>
            <a:r>
              <a:rPr lang="en-GB" i="1" dirty="0"/>
              <a:t>) The Ethics of Documentary Filmmaking and the Politics of Identity</a:t>
            </a:r>
            <a:r>
              <a:rPr lang="en-GB" dirty="0"/>
              <a:t>. Journal of Information Ethics. vol 19, </a:t>
            </a:r>
            <a:r>
              <a:rPr lang="en-GB" dirty="0" err="1"/>
              <a:t>num</a:t>
            </a:r>
            <a:r>
              <a:rPr lang="en-GB" dirty="0"/>
              <a:t> 2 pp. 12-16, online.</a:t>
            </a:r>
          </a:p>
          <a:p>
            <a:endParaRPr lang="en-GB" dirty="0"/>
          </a:p>
          <a:p>
            <a:r>
              <a:rPr lang="en-GB">
                <a:ea typeface="+mn-lt"/>
                <a:cs typeface="+mn-lt"/>
              </a:rPr>
              <a:t>Nichols, B. (2017). </a:t>
            </a:r>
            <a:r>
              <a:rPr lang="en-GB" i="1">
                <a:ea typeface="+mn-lt"/>
                <a:cs typeface="+mn-lt"/>
              </a:rPr>
              <a:t>Introduction to Documentary</a:t>
            </a:r>
            <a:r>
              <a:rPr lang="en-GB">
                <a:ea typeface="+mn-lt"/>
                <a:cs typeface="+mn-lt"/>
              </a:rPr>
              <a:t> (Third edition.). Indiana University Press.</a:t>
            </a:r>
            <a:endParaRPr lang="en-GB" dirty="0"/>
          </a:p>
          <a:p>
            <a:endParaRPr lang="en-GB" dirty="0"/>
          </a:p>
          <a:p>
            <a:endParaRPr lang="en-GB" dirty="0"/>
          </a:p>
        </p:txBody>
      </p:sp>
    </p:spTree>
    <p:extLst>
      <p:ext uri="{BB962C8B-B14F-4D97-AF65-F5344CB8AC3E}">
        <p14:creationId xmlns:p14="http://schemas.microsoft.com/office/powerpoint/2010/main" val="38518731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434</TotalTime>
  <Words>1573</Words>
  <Application>Microsoft Office PowerPoint</Application>
  <PresentationFormat>Widescreen</PresentationFormat>
  <Paragraphs>180</Paragraphs>
  <Slides>27</Slides>
  <Notes>7</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Factual Media Production</vt:lpstr>
      <vt:lpstr>Introduction</vt:lpstr>
      <vt:lpstr>Introduction</vt:lpstr>
      <vt:lpstr>Introduction</vt:lpstr>
      <vt:lpstr>Introduction</vt:lpstr>
      <vt:lpstr>Documentary Film</vt:lpstr>
      <vt:lpstr>Basic Facts?</vt:lpstr>
      <vt:lpstr>Documentary film</vt:lpstr>
      <vt:lpstr>Documentary film</vt:lpstr>
      <vt:lpstr>Task</vt:lpstr>
      <vt:lpstr>Melania</vt:lpstr>
      <vt:lpstr>Melania: Rotten Tomatoes</vt:lpstr>
      <vt:lpstr>Documentary film</vt:lpstr>
      <vt:lpstr>Module Learning Outcomes</vt:lpstr>
      <vt:lpstr>What does that mean?</vt:lpstr>
      <vt:lpstr>Module Learning Outcomes: Keywords</vt:lpstr>
      <vt:lpstr>An intelligent challenge</vt:lpstr>
      <vt:lpstr>A step into ethics</vt:lpstr>
      <vt:lpstr>Assessment</vt:lpstr>
      <vt:lpstr>Assessment</vt:lpstr>
      <vt:lpstr>Assessment: Component 1 </vt:lpstr>
      <vt:lpstr>Assessment: Component 2</vt:lpstr>
      <vt:lpstr>Session Task</vt:lpstr>
      <vt:lpstr>Task review</vt:lpstr>
      <vt:lpstr>By next week (04/03/2026): Documentary modes</vt:lpstr>
      <vt:lpstr>By next week (04/03/2026): Documentary modes</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Pugh</dc:creator>
  <cp:lastModifiedBy>Jonathan Pugh</cp:lastModifiedBy>
  <cp:revision>12</cp:revision>
  <dcterms:created xsi:type="dcterms:W3CDTF">2025-01-30T11:43:34Z</dcterms:created>
  <dcterms:modified xsi:type="dcterms:W3CDTF">2026-02-25T08:59:11Z</dcterms:modified>
</cp:coreProperties>
</file>