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heme/themeOverride1.xml" ContentType="application/vnd.openxmlformats-officedocument.themeOverride+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36"/>
  </p:notesMasterIdLst>
  <p:handoutMasterIdLst>
    <p:handoutMasterId r:id="rId37"/>
  </p:handoutMasterIdLst>
  <p:sldIdLst>
    <p:sldId id="257" r:id="rId2"/>
    <p:sldId id="366" r:id="rId3"/>
    <p:sldId id="367" r:id="rId4"/>
    <p:sldId id="364" r:id="rId5"/>
    <p:sldId id="376" r:id="rId6"/>
    <p:sldId id="370" r:id="rId7"/>
    <p:sldId id="371" r:id="rId8"/>
    <p:sldId id="377" r:id="rId9"/>
    <p:sldId id="369" r:id="rId10"/>
    <p:sldId id="395" r:id="rId11"/>
    <p:sldId id="378" r:id="rId12"/>
    <p:sldId id="394" r:id="rId13"/>
    <p:sldId id="396" r:id="rId14"/>
    <p:sldId id="372" r:id="rId15"/>
    <p:sldId id="373" r:id="rId16"/>
    <p:sldId id="374" r:id="rId17"/>
    <p:sldId id="397" r:id="rId18"/>
    <p:sldId id="398" r:id="rId19"/>
    <p:sldId id="401" r:id="rId20"/>
    <p:sldId id="399" r:id="rId21"/>
    <p:sldId id="400" r:id="rId22"/>
    <p:sldId id="402" r:id="rId23"/>
    <p:sldId id="404" r:id="rId24"/>
    <p:sldId id="403" r:id="rId25"/>
    <p:sldId id="405" r:id="rId26"/>
    <p:sldId id="406" r:id="rId27"/>
    <p:sldId id="407" r:id="rId28"/>
    <p:sldId id="410" r:id="rId29"/>
    <p:sldId id="417" r:id="rId30"/>
    <p:sldId id="413" r:id="rId31"/>
    <p:sldId id="414" r:id="rId32"/>
    <p:sldId id="415" r:id="rId33"/>
    <p:sldId id="416" r:id="rId34"/>
    <p:sldId id="418" r:id="rId35"/>
  </p:sldIdLst>
  <p:sldSz cx="9144000" cy="6858000" type="screen4x3"/>
  <p:notesSz cx="7302500" cy="9588500"/>
  <p:defaultTextStyle>
    <a:defPPr>
      <a:defRPr lang="en-US"/>
    </a:defPPr>
    <a:lvl1pPr algn="ctr" rtl="0" eaLnBrk="0" fontAlgn="base" hangingPunct="0">
      <a:spcBef>
        <a:spcPct val="0"/>
      </a:spcBef>
      <a:spcAft>
        <a:spcPct val="0"/>
      </a:spcAft>
      <a:defRPr b="1" kern="1200">
        <a:solidFill>
          <a:schemeClr val="tx1"/>
        </a:solidFill>
        <a:latin typeface="Helvetica" pitchFamily="34" charset="0"/>
        <a:ea typeface="+mn-ea"/>
        <a:cs typeface="+mn-cs"/>
      </a:defRPr>
    </a:lvl1pPr>
    <a:lvl2pPr marL="457200" algn="ctr" rtl="0" eaLnBrk="0" fontAlgn="base" hangingPunct="0">
      <a:spcBef>
        <a:spcPct val="0"/>
      </a:spcBef>
      <a:spcAft>
        <a:spcPct val="0"/>
      </a:spcAft>
      <a:defRPr b="1" kern="1200">
        <a:solidFill>
          <a:schemeClr val="tx1"/>
        </a:solidFill>
        <a:latin typeface="Helvetica" pitchFamily="34" charset="0"/>
        <a:ea typeface="+mn-ea"/>
        <a:cs typeface="+mn-cs"/>
      </a:defRPr>
    </a:lvl2pPr>
    <a:lvl3pPr marL="914400" algn="ctr" rtl="0" eaLnBrk="0" fontAlgn="base" hangingPunct="0">
      <a:spcBef>
        <a:spcPct val="0"/>
      </a:spcBef>
      <a:spcAft>
        <a:spcPct val="0"/>
      </a:spcAft>
      <a:defRPr b="1" kern="1200">
        <a:solidFill>
          <a:schemeClr val="tx1"/>
        </a:solidFill>
        <a:latin typeface="Helvetica" pitchFamily="34" charset="0"/>
        <a:ea typeface="+mn-ea"/>
        <a:cs typeface="+mn-cs"/>
      </a:defRPr>
    </a:lvl3pPr>
    <a:lvl4pPr marL="1371600" algn="ctr" rtl="0" eaLnBrk="0" fontAlgn="base" hangingPunct="0">
      <a:spcBef>
        <a:spcPct val="0"/>
      </a:spcBef>
      <a:spcAft>
        <a:spcPct val="0"/>
      </a:spcAft>
      <a:defRPr b="1" kern="1200">
        <a:solidFill>
          <a:schemeClr val="tx1"/>
        </a:solidFill>
        <a:latin typeface="Helvetica" pitchFamily="34" charset="0"/>
        <a:ea typeface="+mn-ea"/>
        <a:cs typeface="+mn-cs"/>
      </a:defRPr>
    </a:lvl4pPr>
    <a:lvl5pPr marL="1828800" algn="ctr" rtl="0" eaLnBrk="0" fontAlgn="base" hangingPunct="0">
      <a:spcBef>
        <a:spcPct val="0"/>
      </a:spcBef>
      <a:spcAft>
        <a:spcPct val="0"/>
      </a:spcAft>
      <a:defRPr b="1" kern="1200">
        <a:solidFill>
          <a:schemeClr val="tx1"/>
        </a:solidFill>
        <a:latin typeface="Helvetica" pitchFamily="34" charset="0"/>
        <a:ea typeface="+mn-ea"/>
        <a:cs typeface="+mn-cs"/>
      </a:defRPr>
    </a:lvl5pPr>
    <a:lvl6pPr marL="2286000" algn="l" defTabSz="914400" rtl="0" eaLnBrk="1" latinLnBrk="0" hangingPunct="1">
      <a:defRPr b="1" kern="1200">
        <a:solidFill>
          <a:schemeClr val="tx1"/>
        </a:solidFill>
        <a:latin typeface="Helvetica" pitchFamily="34" charset="0"/>
        <a:ea typeface="+mn-ea"/>
        <a:cs typeface="+mn-cs"/>
      </a:defRPr>
    </a:lvl6pPr>
    <a:lvl7pPr marL="2743200" algn="l" defTabSz="914400" rtl="0" eaLnBrk="1" latinLnBrk="0" hangingPunct="1">
      <a:defRPr b="1" kern="1200">
        <a:solidFill>
          <a:schemeClr val="tx1"/>
        </a:solidFill>
        <a:latin typeface="Helvetica" pitchFamily="34" charset="0"/>
        <a:ea typeface="+mn-ea"/>
        <a:cs typeface="+mn-cs"/>
      </a:defRPr>
    </a:lvl7pPr>
    <a:lvl8pPr marL="3200400" algn="l" defTabSz="914400" rtl="0" eaLnBrk="1" latinLnBrk="0" hangingPunct="1">
      <a:defRPr b="1" kern="1200">
        <a:solidFill>
          <a:schemeClr val="tx1"/>
        </a:solidFill>
        <a:latin typeface="Helvetica" pitchFamily="34" charset="0"/>
        <a:ea typeface="+mn-ea"/>
        <a:cs typeface="+mn-cs"/>
      </a:defRPr>
    </a:lvl8pPr>
    <a:lvl9pPr marL="3657600" algn="l" defTabSz="914400" rtl="0" eaLnBrk="1" latinLnBrk="0" hangingPunct="1">
      <a:defRPr b="1" kern="1200">
        <a:solidFill>
          <a:schemeClr val="tx1"/>
        </a:solidFill>
        <a:latin typeface="Helvetic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vertBarState="minimized" horzBarState="maximized">
    <p:restoredLeft sz="15620"/>
    <p:restoredTop sz="94660"/>
  </p:normalViewPr>
  <p:slideViewPr>
    <p:cSldViewPr snapToGrid="0">
      <p:cViewPr varScale="1">
        <p:scale>
          <a:sx n="109" d="100"/>
          <a:sy n="109" d="100"/>
        </p:scale>
        <p:origin x="-438" y="-78"/>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Lst>
  </p:outlineViewPr>
  <p:notesTextViewPr>
    <p:cViewPr>
      <p:scale>
        <a:sx n="100" d="100"/>
        <a:sy n="100" d="100"/>
      </p:scale>
      <p:origin x="0" y="0"/>
    </p:cViewPr>
  </p:notesTextViewPr>
  <p:sorterViewPr>
    <p:cViewPr>
      <p:scale>
        <a:sx n="66" d="100"/>
        <a:sy n="66" d="100"/>
      </p:scale>
      <p:origin x="0" y="2933"/>
    </p:cViewPr>
  </p:sorterViewPr>
  <p:notesViewPr>
    <p:cSldViewPr snapToGrid="0">
      <p:cViewPr varScale="1">
        <p:scale>
          <a:sx n="58" d="100"/>
          <a:sy n="58" d="100"/>
        </p:scale>
        <p:origin x="-1068" y="-78"/>
      </p:cViewPr>
      <p:guideLst>
        <p:guide orient="horz" pos="3020"/>
        <p:guide pos="230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_rels/viewProps.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slide" Target="slides/slide5.xml"/><Relationship Id="rId1" Type="http://schemas.openxmlformats.org/officeDocument/2006/relationships/slide" Target="slides/slide4.xml"/><Relationship Id="rId5" Type="http://schemas.openxmlformats.org/officeDocument/2006/relationships/slide" Target="slides/slide15.xml"/><Relationship Id="rId4"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l">
              <a:defRPr sz="1200" b="0" smtClean="0"/>
            </a:lvl1pPr>
          </a:lstStyle>
          <a:p>
            <a:pPr>
              <a:defRPr/>
            </a:pPr>
            <a:endParaRPr 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bodyPr>
          <a:lstStyle>
            <a:lvl1pPr algn="r">
              <a:defRPr sz="1200" b="0" smtClean="0"/>
            </a:lvl1pPr>
          </a:lstStyle>
          <a:p>
            <a:pPr>
              <a:defRPr/>
            </a:pPr>
            <a:endParaRPr 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l">
              <a:defRPr sz="1200" b="0" smtClean="0"/>
            </a:lvl1pPr>
          </a:lstStyle>
          <a:p>
            <a:pPr>
              <a:defRPr/>
            </a:pPr>
            <a:endParaRPr 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w="9525">
            <a:noFill/>
            <a:miter lim="800000"/>
            <a:headEnd/>
            <a:tailEnd/>
          </a:ln>
          <a:effectLst/>
        </p:spPr>
        <p:txBody>
          <a:bodyPr vert="horz" wrap="none" lIns="91440" tIns="45720" rIns="91440" bIns="45720" numCol="1" anchor="b" anchorCtr="0" compatLnSpc="1">
            <a:prstTxWarp prst="textNoShape">
              <a:avLst/>
            </a:prstTxWarp>
          </a:bodyPr>
          <a:lstStyle>
            <a:lvl1pPr algn="r">
              <a:defRPr sz="1200" b="0" smtClean="0"/>
            </a:lvl1pPr>
          </a:lstStyle>
          <a:p>
            <a:pPr>
              <a:defRPr/>
            </a:pPr>
            <a:fld id="{A03DDB89-0820-4D9D-9C26-EE7D12D5A8FA}"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l" defTabSz="965200">
              <a:defRPr sz="1300" b="0" smtClean="0">
                <a:latin typeface="Times New Roman" pitchFamily="18" charset="0"/>
              </a:defRPr>
            </a:lvl1pPr>
          </a:lstStyle>
          <a:p>
            <a:pPr>
              <a:defRPr/>
            </a:pPr>
            <a:endParaRPr lang="en-US"/>
          </a:p>
        </p:txBody>
      </p:sp>
      <p:sp>
        <p:nvSpPr>
          <p:cNvPr id="6147" name="Rectangle 3"/>
          <p:cNvSpPr>
            <a:spLocks noGrp="1" noChangeArrowheads="1"/>
          </p:cNvSpPr>
          <p:nvPr>
            <p:ph type="dt" idx="1"/>
          </p:nvPr>
        </p:nvSpPr>
        <p:spPr bwMode="auto">
          <a:xfrm>
            <a:off x="4138613" y="0"/>
            <a:ext cx="3163887" cy="4794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lvl1pPr algn="r" defTabSz="965200">
              <a:defRPr sz="1300" b="0" smtClean="0">
                <a:latin typeface="Times New Roman" pitchFamily="18" charset="0"/>
              </a:defRPr>
            </a:lvl1pPr>
          </a:lstStyle>
          <a:p>
            <a:pPr>
              <a:defRPr/>
            </a:pPr>
            <a:endParaRPr lang="en-US"/>
          </a:p>
        </p:txBody>
      </p:sp>
      <p:sp>
        <p:nvSpPr>
          <p:cNvPr id="41988" name="Rectangle 4"/>
          <p:cNvSpPr>
            <a:spLocks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73138" y="4554538"/>
            <a:ext cx="5356225" cy="4314825"/>
          </a:xfrm>
          <a:prstGeom prst="rect">
            <a:avLst/>
          </a:prstGeom>
          <a:noFill/>
          <a:ln w="9525">
            <a:noFill/>
            <a:miter lim="800000"/>
            <a:headEnd/>
            <a:tailEnd/>
          </a:ln>
          <a:effectLst/>
        </p:spPr>
        <p:txBody>
          <a:bodyPr vert="horz" wrap="none" lIns="96515" tIns="48257" rIns="96515" bIns="48257" numCol="1" anchor="ctr"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l" defTabSz="965200">
              <a:defRPr sz="1300" b="0" smtClean="0">
                <a:latin typeface="Times New Roman" pitchFamily="18" charset="0"/>
              </a:defRPr>
            </a:lvl1pPr>
          </a:lstStyle>
          <a:p>
            <a:pPr>
              <a:defRPr/>
            </a:pPr>
            <a:endParaRPr 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w="9525">
            <a:noFill/>
            <a:miter lim="800000"/>
            <a:headEnd/>
            <a:tailEnd/>
          </a:ln>
          <a:effectLst/>
        </p:spPr>
        <p:txBody>
          <a:bodyPr vert="horz" wrap="none" lIns="96515" tIns="48257" rIns="96515" bIns="48257" numCol="1" anchor="b" anchorCtr="0" compatLnSpc="1">
            <a:prstTxWarp prst="textNoShape">
              <a:avLst/>
            </a:prstTxWarp>
          </a:bodyPr>
          <a:lstStyle>
            <a:lvl1pPr algn="r" defTabSz="965200">
              <a:defRPr sz="1300" b="0" smtClean="0">
                <a:latin typeface="Times New Roman" pitchFamily="18" charset="0"/>
              </a:defRPr>
            </a:lvl1pPr>
          </a:lstStyle>
          <a:p>
            <a:pPr>
              <a:defRPr/>
            </a:pPr>
            <a:fld id="{0BEA6DCB-0748-4071-BEA2-36A1BBD3A9AB}"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2F935CB6-3635-43D0-9220-78EB229DB16F}" type="slidenum">
              <a:rPr lang="en-US"/>
              <a:pPr/>
              <a:t>1</a:t>
            </a:fld>
            <a:endParaRPr lang="en-US"/>
          </a:p>
        </p:txBody>
      </p:sp>
      <p:sp>
        <p:nvSpPr>
          <p:cNvPr id="43011" name="Rectangle 2"/>
          <p:cNvSpPr>
            <a:spLocks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12FFE2D8-68E3-44DF-A387-EBE496C40AEF}" type="slidenum">
              <a:rPr lang="en-US"/>
              <a:pPr/>
              <a:t>2</a:t>
            </a:fld>
            <a:endParaRPr lang="en-US"/>
          </a:p>
        </p:txBody>
      </p:sp>
      <p:sp>
        <p:nvSpPr>
          <p:cNvPr id="44035" name="Rectangle 2"/>
          <p:cNvSpPr>
            <a:spLocks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EE80F133-113F-48F8-8DC1-20CB335DB7FF}" type="slidenum">
              <a:rPr lang="en-US"/>
              <a:pPr/>
              <a:t>3</a:t>
            </a:fld>
            <a:endParaRPr lang="en-US"/>
          </a:p>
        </p:txBody>
      </p:sp>
      <p:sp>
        <p:nvSpPr>
          <p:cNvPr id="45059" name="Rectangle 2"/>
          <p:cNvSpPr>
            <a:spLocks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103C7C8A-8107-40D8-BD16-50FCE5A1BADB}" type="slidenum">
              <a:rPr lang="en-US"/>
              <a:pPr/>
              <a:t>4</a:t>
            </a:fld>
            <a:endParaRPr lang="en-US"/>
          </a:p>
        </p:txBody>
      </p:sp>
      <p:sp>
        <p:nvSpPr>
          <p:cNvPr id="46083" name="Rectangle 2"/>
          <p:cNvSpPr>
            <a:spLocks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F71A5DF7-79E7-45F9-A8DF-F33C21A7F8A6}" type="slidenum">
              <a:rPr lang="en-US"/>
              <a:pPr/>
              <a:t>5</a:t>
            </a:fld>
            <a:endParaRPr lang="en-US"/>
          </a:p>
        </p:txBody>
      </p:sp>
      <p:sp>
        <p:nvSpPr>
          <p:cNvPr id="47107" name="Rectangle 2"/>
          <p:cNvSpPr>
            <a:spLocks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B2A4D413-DF38-4035-934B-C71260182B96}" type="slidenum">
              <a:rPr lang="en-US"/>
              <a:pPr/>
              <a:t>6</a:t>
            </a:fld>
            <a:endParaRPr lang="en-US"/>
          </a:p>
        </p:txBody>
      </p:sp>
      <p:sp>
        <p:nvSpPr>
          <p:cNvPr id="48131" name="Rectangle 2"/>
          <p:cNvSpPr>
            <a:spLocks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7B86148E-F328-40BC-8A7B-CD4F70FA478F}" type="slidenum">
              <a:rPr lang="en-US"/>
              <a:pPr/>
              <a:t>7</a:t>
            </a:fld>
            <a:endParaRPr lang="en-US"/>
          </a:p>
        </p:txBody>
      </p:sp>
      <p:sp>
        <p:nvSpPr>
          <p:cNvPr id="49155" name="Rectangle 2"/>
          <p:cNvSpPr>
            <a:spLocks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D4DFCDAD-74F7-4E48-AB63-E102435482CD}" type="slidenum">
              <a:rPr lang="en-US"/>
              <a:pPr/>
              <a:t>8</a:t>
            </a:fld>
            <a:endParaRPr lang="en-US"/>
          </a:p>
        </p:txBody>
      </p:sp>
      <p:sp>
        <p:nvSpPr>
          <p:cNvPr id="50179" name="Rectangle 2"/>
          <p:cNvSpPr>
            <a:spLocks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DC79FA6-A4B3-4A22-B804-9C571C6A1838}" type="slidenum">
              <a:rPr lang="en-US"/>
              <a:pPr/>
              <a:t>9</a:t>
            </a:fld>
            <a:endParaRPr lang="en-US"/>
          </a:p>
        </p:txBody>
      </p:sp>
      <p:sp>
        <p:nvSpPr>
          <p:cNvPr id="51203" name="Rectangle 2"/>
          <p:cNvSpPr>
            <a:spLocks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BE5F92B2-1893-4663-B76D-20BDAF35BF83}" type="slidenum">
              <a:rPr lang="en-US"/>
              <a:pPr/>
              <a:t>10</a:t>
            </a:fld>
            <a:endParaRPr lang="en-US"/>
          </a:p>
        </p:txBody>
      </p:sp>
      <p:sp>
        <p:nvSpPr>
          <p:cNvPr id="52227" name="Rectangle 2"/>
          <p:cNvSpPr>
            <a:spLocks noChangeArrowheads="1" noTextEdit="1"/>
          </p:cNvSpPr>
          <p:nvPr>
            <p:ph type="sldImg"/>
          </p:nvPr>
        </p:nvSpPr>
        <p:spPr>
          <a:xfrm>
            <a:off x="1255713" y="719138"/>
            <a:ext cx="4794250" cy="3595687"/>
          </a:xfrm>
          <a:solidFill>
            <a:srgbClr val="FFFFFF"/>
          </a:solidFill>
          <a:ln/>
        </p:spPr>
      </p:sp>
      <p:sp>
        <p:nvSpPr>
          <p:cNvPr id="52228"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E44470DD-4001-402C-B2CA-524F787E1197}" type="slidenum">
              <a:rPr lang="en-US"/>
              <a:pPr/>
              <a:t>11</a:t>
            </a:fld>
            <a:endParaRPr lang="en-US"/>
          </a:p>
        </p:txBody>
      </p:sp>
      <p:sp>
        <p:nvSpPr>
          <p:cNvPr id="53251" name="Rectangle 2"/>
          <p:cNvSpPr>
            <a:spLocks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139B1392-61E8-4AAF-BF1C-188091B10144}" type="slidenum">
              <a:rPr lang="en-US"/>
              <a:pPr/>
              <a:t>12</a:t>
            </a:fld>
            <a:endParaRPr lang="en-US"/>
          </a:p>
        </p:txBody>
      </p:sp>
      <p:sp>
        <p:nvSpPr>
          <p:cNvPr id="54275" name="Rectangle 2"/>
          <p:cNvSpPr>
            <a:spLocks noChangeArrowheads="1" noTextEdit="1"/>
          </p:cNvSpPr>
          <p:nvPr>
            <p:ph type="sldImg"/>
          </p:nvPr>
        </p:nvSpPr>
        <p:spPr>
          <a:xfrm>
            <a:off x="1255713" y="719138"/>
            <a:ext cx="4794250" cy="3595687"/>
          </a:xfrm>
          <a:solidFill>
            <a:srgbClr val="FFFFFF"/>
          </a:solidFill>
          <a:ln/>
        </p:spPr>
      </p:sp>
      <p:sp>
        <p:nvSpPr>
          <p:cNvPr id="54276"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44C4AEB0-85FB-484D-8960-FCB00FE45F7D}" type="slidenum">
              <a:rPr lang="en-US"/>
              <a:pPr/>
              <a:t>13</a:t>
            </a:fld>
            <a:endParaRPr lang="en-US"/>
          </a:p>
        </p:txBody>
      </p:sp>
      <p:sp>
        <p:nvSpPr>
          <p:cNvPr id="55299" name="Rectangle 2"/>
          <p:cNvSpPr>
            <a:spLocks noChangeArrowheads="1" noTextEdit="1"/>
          </p:cNvSpPr>
          <p:nvPr>
            <p:ph type="sldImg"/>
          </p:nvPr>
        </p:nvSpPr>
        <p:spPr>
          <a:xfrm>
            <a:off x="1255713" y="719138"/>
            <a:ext cx="4794250" cy="3595687"/>
          </a:xfrm>
          <a:solidFill>
            <a:srgbClr val="FFFFFF"/>
          </a:solidFill>
          <a:ln/>
        </p:spPr>
      </p:sp>
      <p:sp>
        <p:nvSpPr>
          <p:cNvPr id="55300"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pPr marL="228600" indent="-228600">
              <a:lnSpc>
                <a:spcPct val="80000"/>
              </a:lnSpc>
            </a:pPr>
            <a:r>
              <a:rPr lang="en-US" b="1" smtClean="0"/>
              <a:t>Graphic Artist:</a:t>
            </a:r>
          </a:p>
          <a:p>
            <a:pPr marL="228600" indent="-228600">
              <a:lnSpc>
                <a:spcPct val="80000"/>
              </a:lnSpc>
            </a:pPr>
            <a:r>
              <a:rPr lang="en-US" smtClean="0"/>
              <a:t>After the third and fourth click, there seems to be a shadow returning of the objects that have exited. It may cause confusion for the learner.</a:t>
            </a:r>
          </a:p>
          <a:p>
            <a:pPr marL="228600" indent="-228600">
              <a:lnSpc>
                <a:spcPct val="80000"/>
              </a:lnSpc>
            </a:pPr>
            <a:r>
              <a:rPr lang="en-US" smtClean="0"/>
              <a:t>You can straighten up with start and end points of the packets.</a:t>
            </a:r>
          </a:p>
          <a:p>
            <a:pPr marL="228600" indent="-228600">
              <a:lnSpc>
                <a:spcPct val="80000"/>
              </a:lnSpc>
            </a:pPr>
            <a:endParaRPr lang="en-US" smtClean="0"/>
          </a:p>
          <a:p>
            <a:pPr marL="228600" indent="-228600">
              <a:lnSpc>
                <a:spcPct val="80000"/>
              </a:lnSpc>
            </a:pPr>
            <a:r>
              <a:rPr lang="en-US" smtClean="0"/>
              <a:t>Or, you can try using the pulsing circles (instead of the packets) that represent broadcasts. You can find the pulsing circles graphic in Elise’s media piece titled, The Role of DHCP. The link to this media piece will be sent in an e-mail to you.</a:t>
            </a:r>
          </a:p>
          <a:p>
            <a:pPr marL="228600" indent="-228600">
              <a:lnSpc>
                <a:spcPct val="80000"/>
              </a:lnSpc>
            </a:pPr>
            <a:endParaRPr lang="en-US" smtClean="0"/>
          </a:p>
          <a:p>
            <a:pPr marL="228600" indent="-228600">
              <a:lnSpc>
                <a:spcPct val="80000"/>
              </a:lnSpc>
            </a:pPr>
            <a:r>
              <a:rPr lang="en-US" smtClean="0"/>
              <a:t>Also, for printing purposes, could you please set the slide build to print the last frame with all four bullets?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166D76EC-22D3-412E-BF09-1313D57133B4}" type="slidenum">
              <a:rPr lang="en-US"/>
              <a:pPr/>
              <a:t>14</a:t>
            </a:fld>
            <a:endParaRPr lang="en-US"/>
          </a:p>
        </p:txBody>
      </p:sp>
      <p:sp>
        <p:nvSpPr>
          <p:cNvPr id="56323" name="Rectangle 2"/>
          <p:cNvSpPr>
            <a:spLocks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3EC51D73-C9D6-4D0C-881E-41CC75525133}" type="slidenum">
              <a:rPr lang="en-US"/>
              <a:pPr/>
              <a:t>15</a:t>
            </a:fld>
            <a:endParaRPr lang="en-US"/>
          </a:p>
        </p:txBody>
      </p:sp>
      <p:sp>
        <p:nvSpPr>
          <p:cNvPr id="57347" name="Rectangle 2"/>
          <p:cNvSpPr>
            <a:spLocks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46E9F4CA-E003-4FB8-B6A8-C3CE15431BC8}" type="slidenum">
              <a:rPr lang="en-US"/>
              <a:pPr/>
              <a:t>16</a:t>
            </a:fld>
            <a:endParaRPr lang="en-US"/>
          </a:p>
        </p:txBody>
      </p:sp>
      <p:sp>
        <p:nvSpPr>
          <p:cNvPr id="58371" name="Rectangle 2"/>
          <p:cNvSpPr>
            <a:spLocks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3B82549C-A390-4B51-B4B0-8A0E4C830386}" type="slidenum">
              <a:rPr lang="en-US"/>
              <a:pPr/>
              <a:t>17</a:t>
            </a:fld>
            <a:endParaRPr lang="en-US"/>
          </a:p>
        </p:txBody>
      </p:sp>
      <p:sp>
        <p:nvSpPr>
          <p:cNvPr id="59395" name="Rectangle 2"/>
          <p:cNvSpPr>
            <a:spLocks noChangeArrowheads="1" noTextEdit="1"/>
          </p:cNvSpPr>
          <p:nvPr>
            <p:ph type="sldImg"/>
          </p:nvPr>
        </p:nvSpPr>
        <p:spPr>
          <a:xfrm>
            <a:off x="1255713" y="719138"/>
            <a:ext cx="4794250" cy="3595687"/>
          </a:xfrm>
          <a:solidFill>
            <a:srgbClr val="FFFFFF"/>
          </a:solidFill>
          <a:ln/>
        </p:spPr>
      </p:sp>
      <p:sp>
        <p:nvSpPr>
          <p:cNvPr id="59396"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pPr marL="228600" indent="-228600">
              <a:lnSpc>
                <a:spcPct val="80000"/>
              </a:lnSpc>
            </a:pPr>
            <a:r>
              <a:rPr lang="en-US" sz="900" b="1" smtClean="0"/>
              <a:t>Graphic Artist:</a:t>
            </a:r>
          </a:p>
          <a:p>
            <a:pPr marL="228600" indent="-228600">
              <a:lnSpc>
                <a:spcPct val="80000"/>
              </a:lnSpc>
            </a:pPr>
            <a:r>
              <a:rPr lang="en-US" smtClean="0"/>
              <a:t>Please clean up slide build.</a:t>
            </a:r>
          </a:p>
          <a:p>
            <a:pPr marL="228600" indent="-228600">
              <a:lnSpc>
                <a:spcPct val="80000"/>
              </a:lnSpc>
            </a:pPr>
            <a:r>
              <a:rPr lang="en-US" smtClean="0"/>
              <a:t>There also seems to be some shadows of objects lingering after they have exited.</a:t>
            </a:r>
          </a:p>
          <a:p>
            <a:pPr marL="228600" indent="-228600">
              <a:lnSpc>
                <a:spcPct val="80000"/>
              </a:lnSpc>
            </a:pPr>
            <a:endParaRPr lang="en-US" smtClean="0"/>
          </a:p>
          <a:p>
            <a:pPr marL="228600" indent="-228600">
              <a:lnSpc>
                <a:spcPct val="80000"/>
              </a:lnSpc>
            </a:pPr>
            <a:r>
              <a:rPr lang="en-US" smtClean="0"/>
              <a:t>These aren’t broadcasts, so we need to use the packets in this slide build.</a:t>
            </a:r>
          </a:p>
          <a:p>
            <a:pPr marL="228600" indent="-228600">
              <a:lnSpc>
                <a:spcPct val="80000"/>
              </a:lnSpc>
            </a:pPr>
            <a:endParaRPr lang="en-US" smtClean="0"/>
          </a:p>
          <a:p>
            <a:pPr marL="228600" indent="-228600">
              <a:lnSpc>
                <a:spcPct val="80000"/>
              </a:lnSpc>
            </a:pPr>
            <a:r>
              <a:rPr lang="en-US" smtClean="0"/>
              <a:t>Also, for printing purposes, could you please set the slide build to print the frame that has the two bullets showing?</a:t>
            </a:r>
          </a:p>
          <a:p>
            <a:pPr marL="228600" indent="-228600">
              <a:lnSpc>
                <a:spcPct val="80000"/>
              </a:lnSpc>
            </a:pPr>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A835395F-5E22-4CE4-9525-DED2EBEE38D8}" type="slidenum">
              <a:rPr lang="en-US"/>
              <a:pPr/>
              <a:t>18</a:t>
            </a:fld>
            <a:endParaRPr lang="en-US"/>
          </a:p>
        </p:txBody>
      </p:sp>
      <p:sp>
        <p:nvSpPr>
          <p:cNvPr id="60419" name="Rectangle 2"/>
          <p:cNvSpPr>
            <a:spLocks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DD7D44DE-5A17-4D49-8FE0-32DB3658F23F}" type="slidenum">
              <a:rPr lang="en-US"/>
              <a:pPr/>
              <a:t>19</a:t>
            </a:fld>
            <a:endParaRPr lang="en-US"/>
          </a:p>
        </p:txBody>
      </p:sp>
      <p:sp>
        <p:nvSpPr>
          <p:cNvPr id="61443" name="Rectangle 2"/>
          <p:cNvSpPr>
            <a:spLocks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3D62159C-821F-46B5-9AD3-948FC829E9B9}" type="slidenum">
              <a:rPr lang="en-US"/>
              <a:pPr/>
              <a:t>20</a:t>
            </a:fld>
            <a:endParaRPr lang="en-US"/>
          </a:p>
        </p:txBody>
      </p:sp>
      <p:sp>
        <p:nvSpPr>
          <p:cNvPr id="62467" name="Rectangle 2"/>
          <p:cNvSpPr>
            <a:spLocks noChangeArrowheads="1" noTextEdit="1"/>
          </p:cNvSpPr>
          <p:nvPr>
            <p:ph type="sldImg"/>
          </p:nvPr>
        </p:nvSpPr>
        <p:spPr>
          <a:xfrm>
            <a:off x="1255713" y="719138"/>
            <a:ext cx="4794250" cy="3595687"/>
          </a:xfrm>
          <a:solidFill>
            <a:srgbClr val="FFFFFF"/>
          </a:solidFill>
          <a:ln/>
        </p:spPr>
      </p:sp>
      <p:sp>
        <p:nvSpPr>
          <p:cNvPr id="62468"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pPr>
              <a:lnSpc>
                <a:spcPct val="80000"/>
              </a:lnSpc>
            </a:pPr>
            <a:r>
              <a:rPr lang="en-US" sz="800" smtClean="0"/>
              <a:t>Graphic Artist:</a:t>
            </a:r>
            <a:br>
              <a:rPr lang="en-US" sz="800" smtClean="0"/>
            </a:br>
            <a:r>
              <a:rPr lang="en-US" sz="800" smtClean="0"/>
              <a:t>For printing purposes, could you please set the slide build to print the last frame?</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4DFFA27D-9FE7-4DE8-B5C2-99EC353258D2}" type="slidenum">
              <a:rPr lang="en-US"/>
              <a:pPr/>
              <a:t>21</a:t>
            </a:fld>
            <a:endParaRPr lang="en-US"/>
          </a:p>
        </p:txBody>
      </p:sp>
      <p:sp>
        <p:nvSpPr>
          <p:cNvPr id="63491" name="Rectangle 2"/>
          <p:cNvSpPr>
            <a:spLocks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E6BE7F24-9FC9-4397-A858-0DF25FFBAD85}" type="slidenum">
              <a:rPr lang="en-US"/>
              <a:pPr/>
              <a:t>22</a:t>
            </a:fld>
            <a:endParaRPr lang="en-US"/>
          </a:p>
        </p:txBody>
      </p:sp>
      <p:sp>
        <p:nvSpPr>
          <p:cNvPr id="66563" name="Rectangle 2"/>
          <p:cNvSpPr>
            <a:spLocks noChangeArrowheads="1" noTextEdit="1"/>
          </p:cNvSpPr>
          <p:nvPr>
            <p:ph type="sldImg"/>
          </p:nvPr>
        </p:nvSpPr>
        <p:spPr>
          <a:xfrm>
            <a:off x="1255713" y="719138"/>
            <a:ext cx="4794250" cy="3595687"/>
          </a:xfrm>
          <a:solidFill>
            <a:srgbClr val="FFFFFF"/>
          </a:solidFill>
          <a:ln/>
        </p:spPr>
      </p:sp>
      <p:sp>
        <p:nvSpPr>
          <p:cNvPr id="66564"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pPr>
              <a:lnSpc>
                <a:spcPct val="80000"/>
              </a:lnSpc>
            </a:pPr>
            <a:endParaRPr lang="en-GB" sz="800" b="1"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A57A3707-21EE-4012-B66F-A7153AF1B2C4}" type="slidenum">
              <a:rPr lang="en-US"/>
              <a:pPr/>
              <a:t>23</a:t>
            </a:fld>
            <a:endParaRPr lang="en-US"/>
          </a:p>
        </p:txBody>
      </p:sp>
      <p:sp>
        <p:nvSpPr>
          <p:cNvPr id="64515" name="Rectangle 2"/>
          <p:cNvSpPr>
            <a:spLocks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1A764108-362A-4A2A-A450-6E58C17279D6}" type="slidenum">
              <a:rPr lang="en-US"/>
              <a:pPr/>
              <a:t>24</a:t>
            </a:fld>
            <a:endParaRPr lang="en-US"/>
          </a:p>
        </p:txBody>
      </p:sp>
      <p:sp>
        <p:nvSpPr>
          <p:cNvPr id="67587" name="Rectangle 2"/>
          <p:cNvSpPr>
            <a:spLocks noChangeArrowheads="1" noTextEdit="1"/>
          </p:cNvSpPr>
          <p:nvPr>
            <p:ph type="sldImg"/>
          </p:nvPr>
        </p:nvSpPr>
        <p:spPr>
          <a:xfrm>
            <a:off x="1255713" y="719138"/>
            <a:ext cx="4794250" cy="3595687"/>
          </a:xfrm>
          <a:solidFill>
            <a:srgbClr val="FFFFFF"/>
          </a:solidFill>
          <a:ln/>
        </p:spPr>
      </p:sp>
      <p:sp>
        <p:nvSpPr>
          <p:cNvPr id="67588"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C88ADC0A-F5BE-4168-A7A7-880E6C9013DC}" type="slidenum">
              <a:rPr lang="en-US"/>
              <a:pPr/>
              <a:t>25</a:t>
            </a:fld>
            <a:endParaRPr lang="en-US"/>
          </a:p>
        </p:txBody>
      </p:sp>
      <p:sp>
        <p:nvSpPr>
          <p:cNvPr id="65539" name="Rectangle 2"/>
          <p:cNvSpPr>
            <a:spLocks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0FBD08D9-829E-4832-9D15-4597C1CF3AAA}" type="slidenum">
              <a:rPr lang="en-US"/>
              <a:pPr/>
              <a:t>26</a:t>
            </a:fld>
            <a:endParaRPr lang="en-US"/>
          </a:p>
        </p:txBody>
      </p:sp>
      <p:sp>
        <p:nvSpPr>
          <p:cNvPr id="68611" name="Rectangle 2"/>
          <p:cNvSpPr>
            <a:spLocks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751919A9-4265-43B5-A201-01A710554E32}" type="slidenum">
              <a:rPr lang="en-US"/>
              <a:pPr/>
              <a:t>27</a:t>
            </a:fld>
            <a:endParaRPr lang="en-US"/>
          </a:p>
        </p:txBody>
      </p:sp>
      <p:sp>
        <p:nvSpPr>
          <p:cNvPr id="69635" name="Rectangle 2"/>
          <p:cNvSpPr>
            <a:spLocks noChangeArrowheads="1" noTextEdit="1"/>
          </p:cNvSpPr>
          <p:nvPr>
            <p:ph type="sldImg"/>
          </p:nvPr>
        </p:nvSpPr>
        <p:spPr>
          <a:xfrm>
            <a:off x="1255713" y="719138"/>
            <a:ext cx="4794250" cy="3595687"/>
          </a:xfrm>
          <a:solidFill>
            <a:srgbClr val="FFFFFF"/>
          </a:solidFill>
          <a:ln/>
        </p:spPr>
      </p:sp>
      <p:sp>
        <p:nvSpPr>
          <p:cNvPr id="69636"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pPr>
              <a:lnSpc>
                <a:spcPct val="80000"/>
              </a:lnSpc>
            </a:pPr>
            <a:endParaRPr lang="en-GB" sz="800"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541411CA-E2F5-4106-B011-1778B5014A5D}" type="slidenum">
              <a:rPr lang="en-US"/>
              <a:pPr/>
              <a:t>28</a:t>
            </a:fld>
            <a:endParaRPr lang="en-US"/>
          </a:p>
        </p:txBody>
      </p:sp>
      <p:sp>
        <p:nvSpPr>
          <p:cNvPr id="70659" name="Rectangle 2"/>
          <p:cNvSpPr>
            <a:spLocks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p:spPr>
        <p:txBody>
          <a:bodyPr/>
          <a:lstStyle/>
          <a:p>
            <a:fld id="{401FB44A-2AE3-4C6B-8918-468F45925AC1}" type="slidenum">
              <a:rPr lang="en-US"/>
              <a:pPr/>
              <a:t>29</a:t>
            </a:fld>
            <a:endParaRPr lang="en-US"/>
          </a:p>
        </p:txBody>
      </p:sp>
      <p:sp>
        <p:nvSpPr>
          <p:cNvPr id="75779" name="Rectangle 2"/>
          <p:cNvSpPr>
            <a:spLocks noChangeArrowheads="1" noTextEdit="1"/>
          </p:cNvSpPr>
          <p:nvPr>
            <p:ph type="sldImg"/>
          </p:nvPr>
        </p:nvSpPr>
        <p:spPr>
          <a:ln/>
        </p:spPr>
      </p:sp>
      <p:sp>
        <p:nvSpPr>
          <p:cNvPr id="7578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9CF8E45C-5B73-40FC-B8EC-CE309B929814}" type="slidenum">
              <a:rPr lang="en-US"/>
              <a:pPr/>
              <a:t>30</a:t>
            </a:fld>
            <a:endParaRPr lang="en-US"/>
          </a:p>
        </p:txBody>
      </p:sp>
      <p:sp>
        <p:nvSpPr>
          <p:cNvPr id="76803" name="Rectangle 2"/>
          <p:cNvSpPr>
            <a:spLocks noChangeArrowheads="1" noTextEdit="1"/>
          </p:cNvSpPr>
          <p:nvPr>
            <p:ph type="sldImg"/>
          </p:nvPr>
        </p:nvSpPr>
        <p:spPr>
          <a:xfrm>
            <a:off x="1255713" y="719138"/>
            <a:ext cx="4794250" cy="3595687"/>
          </a:xfrm>
          <a:solidFill>
            <a:srgbClr val="FFFFFF"/>
          </a:solidFill>
          <a:ln/>
        </p:spPr>
      </p:sp>
      <p:sp>
        <p:nvSpPr>
          <p:cNvPr id="76804"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r>
              <a:rPr lang="en-US" smtClean="0"/>
              <a:t>Graphic Artist:</a:t>
            </a:r>
          </a:p>
          <a:p>
            <a:r>
              <a:rPr lang="en-US" smtClean="0"/>
              <a:t>You can try using the pulsing circles (instead of the arrows labeled “broadcast”) that represent broadcasts. You can find the pulsing circles in Elise’s media piece titled, The Role of DHCP. The link to this media piece will be sent in an e-mail to you.</a:t>
            </a:r>
          </a:p>
          <a:p>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E944D710-54E2-4618-BB85-D68E64E782CA}" type="slidenum">
              <a:rPr lang="en-US"/>
              <a:pPr/>
              <a:t>31</a:t>
            </a:fld>
            <a:endParaRPr lang="en-US"/>
          </a:p>
        </p:txBody>
      </p:sp>
      <p:sp>
        <p:nvSpPr>
          <p:cNvPr id="77827" name="Rectangle 2"/>
          <p:cNvSpPr>
            <a:spLocks noChangeArrowheads="1" noTextEdit="1"/>
          </p:cNvSpPr>
          <p:nvPr>
            <p:ph type="sldImg"/>
          </p:nvPr>
        </p:nvSpPr>
        <p:spPr>
          <a:xfrm>
            <a:off x="1255713" y="719138"/>
            <a:ext cx="4794250" cy="3595687"/>
          </a:xfrm>
          <a:solidFill>
            <a:srgbClr val="FFFFFF"/>
          </a:solidFill>
          <a:ln/>
        </p:spPr>
      </p:sp>
      <p:sp>
        <p:nvSpPr>
          <p:cNvPr id="77828"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r>
              <a:rPr lang="en-US" smtClean="0"/>
              <a:t>Graphic Artist:</a:t>
            </a:r>
          </a:p>
          <a:p>
            <a:r>
              <a:rPr lang="en-US" smtClean="0"/>
              <a:t>You can try using the pulsing circles (instead of the two simultaneous arrows that go from the client 1 to client 2 and DHCP Relay Agent) that represent broadcasts. You can find the pulsing circles in Elise’s media piece titled, The Role of DHCP. The link to this media piece will be sent in an e-mail to you.</a:t>
            </a:r>
          </a:p>
          <a:p>
            <a:endParaRPr lang="en-US" smtClean="0"/>
          </a:p>
          <a:p>
            <a:r>
              <a:rPr lang="en-US" smtClean="0"/>
              <a:t>Also, for printing purposes, could you please set the slide build to print the frame with all eight bullets, but no arrows?</a:t>
            </a:r>
          </a:p>
          <a:p>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2C72D8B5-13C5-4285-B140-831F1999BDC9}" type="slidenum">
              <a:rPr lang="en-US"/>
              <a:pPr/>
              <a:t>32</a:t>
            </a:fld>
            <a:endParaRPr lang="en-US"/>
          </a:p>
        </p:txBody>
      </p:sp>
      <p:sp>
        <p:nvSpPr>
          <p:cNvPr id="78851" name="Rectangle 2"/>
          <p:cNvSpPr>
            <a:spLocks noChangeArrowheads="1" noTextEdit="1"/>
          </p:cNvSpPr>
          <p:nvPr>
            <p:ph type="sldImg"/>
          </p:nvPr>
        </p:nvSpPr>
        <p:spPr>
          <a:xfrm>
            <a:off x="1255713" y="719138"/>
            <a:ext cx="4794250" cy="3595687"/>
          </a:xfrm>
          <a:solidFill>
            <a:srgbClr val="FFFFFF"/>
          </a:solidFill>
          <a:ln/>
        </p:spPr>
      </p:sp>
      <p:sp>
        <p:nvSpPr>
          <p:cNvPr id="78852"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r>
              <a:rPr lang="en-US" smtClean="0"/>
              <a:t>Graphic Artist:</a:t>
            </a:r>
          </a:p>
          <a:p>
            <a:r>
              <a:rPr lang="en-US" smtClean="0"/>
              <a:t>For printing purposes, could you please set the slide build to print the last frame?</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72C5504A-D2E5-4A9C-A3A3-C956B4ABB162}" type="slidenum">
              <a:rPr lang="en-US"/>
              <a:pPr/>
              <a:t>33</a:t>
            </a:fld>
            <a:endParaRPr lang="en-US"/>
          </a:p>
        </p:txBody>
      </p:sp>
      <p:sp>
        <p:nvSpPr>
          <p:cNvPr id="79875" name="Rectangle 2"/>
          <p:cNvSpPr>
            <a:spLocks noChangeArrowheads="1" noTextEdit="1"/>
          </p:cNvSpPr>
          <p:nvPr>
            <p:ph type="sldImg"/>
          </p:nvPr>
        </p:nvSpPr>
        <p:spPr>
          <a:xfrm>
            <a:off x="1255713" y="719138"/>
            <a:ext cx="4794250" cy="3595687"/>
          </a:xfrm>
          <a:solidFill>
            <a:srgbClr val="FFFFFF"/>
          </a:solidFill>
          <a:ln/>
        </p:spPr>
      </p:sp>
      <p:sp>
        <p:nvSpPr>
          <p:cNvPr id="79876" name="Rectangle 3"/>
          <p:cNvSpPr>
            <a:spLocks noChangeArrowheads="1"/>
          </p:cNvSpPr>
          <p:nvPr>
            <p:ph type="body" idx="1"/>
          </p:nvPr>
        </p:nvSpPr>
        <p:spPr>
          <a:xfrm>
            <a:off x="730250" y="4554538"/>
            <a:ext cx="5842000" cy="4314825"/>
          </a:xfrm>
          <a:solidFill>
            <a:srgbClr val="FFFFFF"/>
          </a:solidFill>
          <a:ln>
            <a:solidFill>
              <a:srgbClr val="000000"/>
            </a:solidFill>
          </a:ln>
        </p:spPr>
        <p:txBody>
          <a:bodyPr lIns="95601" tIns="47800" rIns="95601" bIns="47800"/>
          <a:lstStyle/>
          <a:p>
            <a:r>
              <a:rPr lang="en-US" smtClean="0"/>
              <a:t>Graphic Artist:</a:t>
            </a:r>
          </a:p>
          <a:p>
            <a:r>
              <a:rPr lang="en-US" smtClean="0"/>
              <a:t>For printing purposes, could you please set the slide build to print the last frame?</a:t>
            </a:r>
          </a:p>
          <a:p>
            <a:endParaRPr 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485B28D8-5BE8-4A69-9A76-AD44F64C2146}" type="slidenum">
              <a:rPr lang="en-US"/>
              <a:pPr/>
              <a:t>34</a:t>
            </a:fld>
            <a:endParaRPr lang="en-US"/>
          </a:p>
        </p:txBody>
      </p:sp>
      <p:sp>
        <p:nvSpPr>
          <p:cNvPr id="80899" name="Rectangle 2"/>
          <p:cNvSpPr>
            <a:spLocks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w="9525">
            <a:noFill/>
            <a:miter lim="800000"/>
            <a:headEnd/>
            <a:tailEnd/>
          </a:ln>
        </p:spPr>
        <p:txBody>
          <a:bodyPr wrap="none" anchor="ctr"/>
          <a:lstStyle/>
          <a:p>
            <a:pPr>
              <a:defRPr/>
            </a:pPr>
            <a:endParaRPr 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w="9525">
            <a:noFill/>
            <a:miter lim="800000"/>
            <a:headEnd/>
            <a:tailEnd/>
          </a:ln>
          <a:effectLst/>
        </p:spPr>
        <p:txBody>
          <a:bodyPr wrap="none" anchor="ctr"/>
          <a:lstStyle/>
          <a:p>
            <a:pPr>
              <a:defRPr/>
            </a:pPr>
            <a:endParaRPr 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w="9525">
            <a:noFill/>
            <a:miter lim="800000"/>
            <a:headEnd/>
            <a:tailEnd/>
          </a:ln>
        </p:spPr>
        <p:txBody>
          <a:bodyPr wrap="none" anchor="ctr"/>
          <a:lstStyle/>
          <a:p>
            <a:pPr>
              <a:defRPr/>
            </a:pPr>
            <a:endParaRPr lang="en-US"/>
          </a:p>
        </p:txBody>
      </p:sp>
      <p:sp>
        <p:nvSpPr>
          <p:cNvPr id="33797" name="Rectangle 5"/>
          <p:cNvSpPr>
            <a:spLocks noGrp="1" noChangeArrowheads="1"/>
          </p:cNvSpPr>
          <p:nvPr>
            <p:ph type="ctrTitle"/>
          </p:nvPr>
        </p:nvSpPr>
        <p:spPr>
          <a:xfrm>
            <a:off x="1179513" y="182563"/>
            <a:ext cx="7772400" cy="706437"/>
          </a:xfrm>
        </p:spPr>
        <p:txBody>
          <a:bodyPr/>
          <a:lstStyle>
            <a:lvl1pPr>
              <a:defRPr sz="2000" b="0">
                <a:latin typeface="Helvetica-Narrow" pitchFamily="34" charset="0"/>
              </a:defRPr>
            </a:lvl1pPr>
          </a:lstStyle>
          <a:p>
            <a:r>
              <a:rPr lang="en-US"/>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Wingdings 2" pitchFamily="18" charset="2"/>
              <a:buNone/>
              <a:defRPr/>
            </a:lvl1pPr>
          </a:lstStyle>
          <a:p>
            <a:r>
              <a:rPr lang="en-US"/>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l">
              <a:spcBef>
                <a:spcPct val="50000"/>
              </a:spcBef>
              <a:defRPr sz="1400" b="0" smtClean="0">
                <a:solidFill>
                  <a:srgbClr val="660066"/>
                </a:solidFill>
                <a:latin typeface="Impact" pitchFamily="34" charset="0"/>
              </a:defRPr>
            </a:lvl1pPr>
          </a:lstStyle>
          <a:p>
            <a:pPr>
              <a:defRPr/>
            </a:pPr>
            <a:endParaRPr 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itchFamily="34" charset="0"/>
              </a:defRPr>
            </a:lvl1pPr>
          </a:lstStyle>
          <a:p>
            <a:pPr>
              <a:defRPr/>
            </a:pPr>
            <a:r>
              <a:rPr lang="en-US"/>
              <a:t>NS&amp;WT</a:t>
            </a:r>
          </a:p>
        </p:txBody>
      </p:sp>
      <p:sp>
        <p:nvSpPr>
          <p:cNvPr id="9" name="Rectangle 9"/>
          <p:cNvSpPr>
            <a:spLocks noGrp="1" noChangeArrowheads="1"/>
          </p:cNvSpPr>
          <p:nvPr>
            <p:ph type="sldNum" sz="quarter" idx="12"/>
          </p:nvPr>
        </p:nvSpPr>
        <p:spPr bwMode="auto">
          <a:xfrm>
            <a:off x="6553200" y="6248400"/>
            <a:ext cx="1905000" cy="45720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b="0" smtClean="0">
                <a:solidFill>
                  <a:srgbClr val="660066"/>
                </a:solidFill>
                <a:latin typeface="Impact" pitchFamily="34" charset="0"/>
              </a:defRPr>
            </a:lvl1pPr>
          </a:lstStyle>
          <a:p>
            <a:pPr>
              <a:defRPr/>
            </a:pPr>
            <a:fld id="{6C303995-7BF9-4B2C-9E7F-3E92F6607CEA}"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047750" y="1724025"/>
            <a:ext cx="3438525"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38675" y="1724025"/>
            <a:ext cx="3438525"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155"/>
          <p:cNvSpPr>
            <a:spLocks noGrp="1" noChangeArrowheads="1"/>
          </p:cNvSpPr>
          <p:nvPr>
            <p:ph type="ftr" sz="quarter" idx="10"/>
          </p:nvPr>
        </p:nvSpPr>
        <p:spPr>
          <a:ln/>
        </p:spPr>
        <p:txBody>
          <a:bodyPr/>
          <a:lstStyle>
            <a:lvl1pPr>
              <a:defRPr/>
            </a:lvl1pPr>
          </a:lstStyle>
          <a:p>
            <a:pPr>
              <a:defRPr/>
            </a:pPr>
            <a:r>
              <a:rPr lang="en-US"/>
              <a:t>NS&amp;WT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a:outerShdw dist="107763" dir="2700000" algn="ctr" rotWithShape="0">
            <a:srgbClr val="000000"/>
          </a:outerShdw>
        </a:effectLst>
      </p:bgPr>
    </p:bg>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p:spPr>
        <p:txBody>
          <a:bodyPr wrap="none" anchor="ctr"/>
          <a:lstStyle/>
          <a:p>
            <a:pPr>
              <a:defRPr/>
            </a:pPr>
            <a:endParaRPr lang="en-US"/>
          </a:p>
        </p:txBody>
      </p:sp>
      <p:sp>
        <p:nvSpPr>
          <p:cNvPr id="1027" name="Rectangle 3"/>
          <p:cNvSpPr>
            <a:spLocks noGrp="1" noChangeArrowheads="1"/>
          </p:cNvSpPr>
          <p:nvPr>
            <p:ph type="title"/>
          </p:nvPr>
        </p:nvSpPr>
        <p:spPr bwMode="auto">
          <a:xfrm>
            <a:off x="257175" y="0"/>
            <a:ext cx="8686800" cy="84455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2837" name="Rectangle 69"/>
          <p:cNvSpPr>
            <a:spLocks noChangeArrowheads="1"/>
          </p:cNvSpPr>
          <p:nvPr/>
        </p:nvSpPr>
        <p:spPr bwMode="auto">
          <a:xfrm>
            <a:off x="7934325" y="6537325"/>
            <a:ext cx="1209675" cy="320675"/>
          </a:xfrm>
          <a:prstGeom prst="rect">
            <a:avLst/>
          </a:prstGeom>
          <a:noFill/>
          <a:ln w="9525">
            <a:noFill/>
            <a:miter lim="800000"/>
            <a:headEnd/>
            <a:tailEnd/>
          </a:ln>
          <a:effectLst/>
        </p:spPr>
        <p:txBody>
          <a:bodyPr/>
          <a:lstStyle/>
          <a:p>
            <a:pPr>
              <a:defRPr/>
            </a:pPr>
            <a:endParaRPr lang="en-US" sz="1400" b="0">
              <a:latin typeface="Times New Roman" pitchFamily="18" charset="0"/>
            </a:endParaRPr>
          </a:p>
        </p:txBody>
      </p:sp>
      <p:sp>
        <p:nvSpPr>
          <p:cNvPr id="32838" name="Text Box 70"/>
          <p:cNvSpPr txBox="1">
            <a:spLocks noChangeArrowheads="1"/>
          </p:cNvSpPr>
          <p:nvPr/>
        </p:nvSpPr>
        <p:spPr bwMode="auto">
          <a:xfrm>
            <a:off x="4268788" y="6546850"/>
            <a:ext cx="339725" cy="244475"/>
          </a:xfrm>
          <a:prstGeom prst="rect">
            <a:avLst/>
          </a:prstGeom>
          <a:noFill/>
          <a:ln w="9525">
            <a:noFill/>
            <a:miter lim="800000"/>
            <a:headEnd/>
            <a:tailEnd/>
          </a:ln>
          <a:effectLst/>
        </p:spPr>
        <p:txBody>
          <a:bodyPr wrap="none" anchor="ctr">
            <a:spAutoFit/>
          </a:bodyPr>
          <a:lstStyle/>
          <a:p>
            <a:pPr>
              <a:spcBef>
                <a:spcPct val="50000"/>
              </a:spcBef>
              <a:defRPr/>
            </a:pPr>
            <a:fld id="{9FCDFB3C-D70D-4817-9D89-FC8D21507BC7}" type="slidenum">
              <a:rPr lang="en-US" sz="1000" b="0"/>
              <a:pPr>
                <a:spcBef>
                  <a:spcPct val="50000"/>
                </a:spcBef>
                <a:defRPr/>
              </a:pPr>
              <a:t>‹#›</a:t>
            </a:fld>
            <a:endParaRPr lang="en-US" sz="1000" b="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b="0" smtClean="0"/>
            </a:lvl1pPr>
          </a:lstStyle>
          <a:p>
            <a:pPr>
              <a:defRPr/>
            </a:pPr>
            <a:r>
              <a:rPr lang="en-US"/>
              <a:t>NS&amp;WT</a:t>
            </a:r>
          </a:p>
        </p:txBody>
      </p:sp>
      <p:sp>
        <p:nvSpPr>
          <p:cNvPr id="33001" name="Freeform 233"/>
          <p:cNvSpPr>
            <a:spLocks/>
          </p:cNvSpPr>
          <p:nvPr/>
        </p:nvSpPr>
        <p:spPr bwMode="auto">
          <a:xfrm>
            <a:off x="930275" y="1852613"/>
            <a:ext cx="34925" cy="17462"/>
          </a:xfrm>
          <a:custGeom>
            <a:avLst/>
            <a:gdLst/>
            <a:ahLst/>
            <a:cxnLst>
              <a:cxn ang="0">
                <a:pos x="21" y="24"/>
              </a:cxn>
              <a:cxn ang="0">
                <a:pos x="26" y="25"/>
              </a:cxn>
              <a:cxn ang="0">
                <a:pos x="34" y="26"/>
              </a:cxn>
              <a:cxn ang="0">
                <a:pos x="42" y="27"/>
              </a:cxn>
              <a:cxn ang="0">
                <a:pos x="51" y="28"/>
              </a:cxn>
              <a:cxn ang="0">
                <a:pos x="59" y="29"/>
              </a:cxn>
              <a:cxn ang="0">
                <a:pos x="68" y="29"/>
              </a:cxn>
              <a:cxn ang="0">
                <a:pos x="72" y="29"/>
              </a:cxn>
              <a:cxn ang="0">
                <a:pos x="76" y="27"/>
              </a:cxn>
              <a:cxn ang="0">
                <a:pos x="78" y="23"/>
              </a:cxn>
              <a:cxn ang="0">
                <a:pos x="79" y="19"/>
              </a:cxn>
              <a:cxn ang="0">
                <a:pos x="79" y="16"/>
              </a:cxn>
              <a:cxn ang="0">
                <a:pos x="79" y="15"/>
              </a:cxn>
              <a:cxn ang="0">
                <a:pos x="74" y="13"/>
              </a:cxn>
              <a:cxn ang="0">
                <a:pos x="65" y="11"/>
              </a:cxn>
              <a:cxn ang="0">
                <a:pos x="55" y="9"/>
              </a:cxn>
              <a:cxn ang="0">
                <a:pos x="47" y="6"/>
              </a:cxn>
              <a:cxn ang="0">
                <a:pos x="40" y="3"/>
              </a:cxn>
              <a:cxn ang="0">
                <a:pos x="31" y="1"/>
              </a:cxn>
              <a:cxn ang="0">
                <a:pos x="21" y="0"/>
              </a:cxn>
              <a:cxn ang="0">
                <a:pos x="15" y="2"/>
              </a:cxn>
              <a:cxn ang="0">
                <a:pos x="9" y="8"/>
              </a:cxn>
              <a:cxn ang="0">
                <a:pos x="3" y="13"/>
              </a:cxn>
              <a:cxn ang="0">
                <a:pos x="0" y="18"/>
              </a:cxn>
              <a:cxn ang="0">
                <a:pos x="1" y="21"/>
              </a:cxn>
              <a:cxn ang="0">
                <a:pos x="5" y="23"/>
              </a:cxn>
              <a:cxn ang="0">
                <a:pos x="11" y="23"/>
              </a:cxn>
              <a:cxn ang="0">
                <a:pos x="17" y="24"/>
              </a:cxn>
              <a:cxn ang="0">
                <a:pos x="21" y="24"/>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w="9525">
            <a:noFill/>
            <a:round/>
            <a:headEnd/>
            <a:tailEnd/>
          </a:ln>
        </p:spPr>
        <p:txBody>
          <a:bodyPr/>
          <a:lstStyle/>
          <a:p>
            <a:pPr>
              <a:defRPr/>
            </a:pPr>
            <a:endParaRPr lang="en-US"/>
          </a:p>
        </p:txBody>
      </p:sp>
      <p:sp>
        <p:nvSpPr>
          <p:cNvPr id="33002" name="Freeform 234"/>
          <p:cNvSpPr>
            <a:spLocks/>
          </p:cNvSpPr>
          <p:nvPr/>
        </p:nvSpPr>
        <p:spPr bwMode="auto">
          <a:xfrm>
            <a:off x="930275" y="1852613"/>
            <a:ext cx="28575" cy="17462"/>
          </a:xfrm>
          <a:custGeom>
            <a:avLst/>
            <a:gdLst/>
            <a:ahLst/>
            <a:cxnLst>
              <a:cxn ang="0">
                <a:pos x="47" y="6"/>
              </a:cxn>
              <a:cxn ang="0">
                <a:pos x="40" y="3"/>
              </a:cxn>
              <a:cxn ang="0">
                <a:pos x="31" y="1"/>
              </a:cxn>
              <a:cxn ang="0">
                <a:pos x="21" y="0"/>
              </a:cxn>
              <a:cxn ang="0">
                <a:pos x="15" y="2"/>
              </a:cxn>
              <a:cxn ang="0">
                <a:pos x="9" y="8"/>
              </a:cxn>
              <a:cxn ang="0">
                <a:pos x="3" y="13"/>
              </a:cxn>
              <a:cxn ang="0">
                <a:pos x="0" y="18"/>
              </a:cxn>
              <a:cxn ang="0">
                <a:pos x="1" y="21"/>
              </a:cxn>
              <a:cxn ang="0">
                <a:pos x="5" y="23"/>
              </a:cxn>
              <a:cxn ang="0">
                <a:pos x="11" y="23"/>
              </a:cxn>
              <a:cxn ang="0">
                <a:pos x="17" y="24"/>
              </a:cxn>
              <a:cxn ang="0">
                <a:pos x="21" y="24"/>
              </a:cxn>
              <a:cxn ang="0">
                <a:pos x="26" y="25"/>
              </a:cxn>
              <a:cxn ang="0">
                <a:pos x="32" y="26"/>
              </a:cxn>
              <a:cxn ang="0">
                <a:pos x="39" y="26"/>
              </a:cxn>
              <a:cxn ang="0">
                <a:pos x="46" y="27"/>
              </a:cxn>
              <a:cxn ang="0">
                <a:pos x="51" y="27"/>
              </a:cxn>
              <a:cxn ang="0">
                <a:pos x="57" y="26"/>
              </a:cxn>
              <a:cxn ang="0">
                <a:pos x="62" y="26"/>
              </a:cxn>
              <a:cxn ang="0">
                <a:pos x="64" y="24"/>
              </a:cxn>
              <a:cxn ang="0">
                <a:pos x="64" y="21"/>
              </a:cxn>
              <a:cxn ang="0">
                <a:pos x="63" y="17"/>
              </a:cxn>
              <a:cxn ang="0">
                <a:pos x="57" y="11"/>
              </a:cxn>
              <a:cxn ang="0">
                <a:pos x="47" y="6"/>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w="9525">
            <a:noFill/>
            <a:round/>
            <a:headEnd/>
            <a:tailEnd/>
          </a:ln>
        </p:spPr>
        <p:txBody>
          <a:bodyPr/>
          <a:lstStyle/>
          <a:p>
            <a:pPr>
              <a:defRPr/>
            </a:pPr>
            <a:endParaRPr lang="en-US"/>
          </a:p>
        </p:txBody>
      </p:sp>
      <p:sp>
        <p:nvSpPr>
          <p:cNvPr id="33003" name="Freeform 235"/>
          <p:cNvSpPr>
            <a:spLocks/>
          </p:cNvSpPr>
          <p:nvPr/>
        </p:nvSpPr>
        <p:spPr bwMode="auto">
          <a:xfrm>
            <a:off x="1485900" y="1817688"/>
            <a:ext cx="44450" cy="30162"/>
          </a:xfrm>
          <a:custGeom>
            <a:avLst/>
            <a:gdLst/>
            <a:ahLst/>
            <a:cxnLst>
              <a:cxn ang="0">
                <a:pos x="82" y="52"/>
              </a:cxn>
              <a:cxn ang="0">
                <a:pos x="79" y="53"/>
              </a:cxn>
              <a:cxn ang="0">
                <a:pos x="73" y="52"/>
              </a:cxn>
              <a:cxn ang="0">
                <a:pos x="64" y="51"/>
              </a:cxn>
              <a:cxn ang="0">
                <a:pos x="53" y="50"/>
              </a:cxn>
              <a:cxn ang="0">
                <a:pos x="43" y="48"/>
              </a:cxn>
              <a:cxn ang="0">
                <a:pos x="34" y="45"/>
              </a:cxn>
              <a:cxn ang="0">
                <a:pos x="27" y="43"/>
              </a:cxn>
              <a:cxn ang="0">
                <a:pos x="22" y="41"/>
              </a:cxn>
              <a:cxn ang="0">
                <a:pos x="18" y="38"/>
              </a:cxn>
              <a:cxn ang="0">
                <a:pos x="14" y="36"/>
              </a:cxn>
              <a:cxn ang="0">
                <a:pos x="8" y="36"/>
              </a:cxn>
              <a:cxn ang="0">
                <a:pos x="0" y="36"/>
              </a:cxn>
              <a:cxn ang="0">
                <a:pos x="5" y="34"/>
              </a:cxn>
              <a:cxn ang="0">
                <a:pos x="10" y="31"/>
              </a:cxn>
              <a:cxn ang="0">
                <a:pos x="13" y="28"/>
              </a:cxn>
              <a:cxn ang="0">
                <a:pos x="18" y="23"/>
              </a:cxn>
              <a:cxn ang="0">
                <a:pos x="22" y="19"/>
              </a:cxn>
              <a:cxn ang="0">
                <a:pos x="28" y="14"/>
              </a:cxn>
              <a:cxn ang="0">
                <a:pos x="33" y="10"/>
              </a:cxn>
              <a:cxn ang="0">
                <a:pos x="38" y="5"/>
              </a:cxn>
              <a:cxn ang="0">
                <a:pos x="44" y="1"/>
              </a:cxn>
              <a:cxn ang="0">
                <a:pos x="51" y="0"/>
              </a:cxn>
              <a:cxn ang="0">
                <a:pos x="57" y="0"/>
              </a:cxn>
              <a:cxn ang="0">
                <a:pos x="64" y="3"/>
              </a:cxn>
              <a:cxn ang="0">
                <a:pos x="70" y="5"/>
              </a:cxn>
              <a:cxn ang="0">
                <a:pos x="75" y="7"/>
              </a:cxn>
              <a:cxn ang="0">
                <a:pos x="81" y="11"/>
              </a:cxn>
              <a:cxn ang="0">
                <a:pos x="86" y="14"/>
              </a:cxn>
              <a:cxn ang="0">
                <a:pos x="93" y="20"/>
              </a:cxn>
              <a:cxn ang="0">
                <a:pos x="99" y="26"/>
              </a:cxn>
              <a:cxn ang="0">
                <a:pos x="103" y="30"/>
              </a:cxn>
              <a:cxn ang="0">
                <a:pos x="98" y="31"/>
              </a:cxn>
              <a:cxn ang="0">
                <a:pos x="90" y="33"/>
              </a:cxn>
              <a:cxn ang="0">
                <a:pos x="85" y="35"/>
              </a:cxn>
              <a:cxn ang="0">
                <a:pos x="82" y="42"/>
              </a:cxn>
              <a:cxn ang="0">
                <a:pos x="82" y="52"/>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w="9525">
            <a:noFill/>
            <a:round/>
            <a:headEnd/>
            <a:tailEnd/>
          </a:ln>
        </p:spPr>
        <p:txBody>
          <a:bodyPr/>
          <a:lstStyle/>
          <a:p>
            <a:pPr>
              <a:defRPr/>
            </a:pPr>
            <a:endParaRPr lang="en-US"/>
          </a:p>
        </p:txBody>
      </p:sp>
      <p:sp>
        <p:nvSpPr>
          <p:cNvPr id="1034" name="Rectangle 312"/>
          <p:cNvSpPr>
            <a:spLocks noGrp="1" noChangeArrowheads="1"/>
          </p:cNvSpPr>
          <p:nvPr>
            <p:ph type="body" idx="1"/>
          </p:nvPr>
        </p:nvSpPr>
        <p:spPr bwMode="auto">
          <a:xfrm>
            <a:off x="1047750" y="1724025"/>
            <a:ext cx="702945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itchFamily="34" charset="0"/>
        </a:defRPr>
      </a:lvl2pPr>
      <a:lvl3pPr algn="ctr" rtl="0" eaLnBrk="0" fontAlgn="base" hangingPunct="0">
        <a:spcBef>
          <a:spcPct val="0"/>
        </a:spcBef>
        <a:spcAft>
          <a:spcPct val="0"/>
        </a:spcAft>
        <a:defRPr kumimoji="1" sz="3200" b="1">
          <a:solidFill>
            <a:schemeClr val="tx2"/>
          </a:solidFill>
          <a:latin typeface="Helvetica" pitchFamily="34" charset="0"/>
        </a:defRPr>
      </a:lvl3pPr>
      <a:lvl4pPr algn="ctr" rtl="0" eaLnBrk="0" fontAlgn="base" hangingPunct="0">
        <a:spcBef>
          <a:spcPct val="0"/>
        </a:spcBef>
        <a:spcAft>
          <a:spcPct val="0"/>
        </a:spcAft>
        <a:defRPr kumimoji="1" sz="3200" b="1">
          <a:solidFill>
            <a:schemeClr val="tx2"/>
          </a:solidFill>
          <a:latin typeface="Helvetica" pitchFamily="34" charset="0"/>
        </a:defRPr>
      </a:lvl4pPr>
      <a:lvl5pPr algn="ctr" rtl="0" eaLnBrk="0" fontAlgn="base" hangingPunct="0">
        <a:spcBef>
          <a:spcPct val="0"/>
        </a:spcBef>
        <a:spcAft>
          <a:spcPct val="0"/>
        </a:spcAft>
        <a:defRPr kumimoji="1" sz="3200" b="1">
          <a:solidFill>
            <a:schemeClr val="tx2"/>
          </a:solidFill>
          <a:latin typeface="Helvetica" pitchFamily="34" charset="0"/>
        </a:defRPr>
      </a:lvl5pPr>
      <a:lvl6pPr marL="457200" algn="ctr" rtl="0" eaLnBrk="0" fontAlgn="base" hangingPunct="0">
        <a:spcBef>
          <a:spcPct val="0"/>
        </a:spcBef>
        <a:spcAft>
          <a:spcPct val="0"/>
        </a:spcAft>
        <a:defRPr kumimoji="1" sz="3200" b="1">
          <a:solidFill>
            <a:schemeClr val="tx2"/>
          </a:solidFill>
          <a:latin typeface="Helvetica" pitchFamily="34" charset="0"/>
        </a:defRPr>
      </a:lvl6pPr>
      <a:lvl7pPr marL="914400" algn="ctr" rtl="0" eaLnBrk="0" fontAlgn="base" hangingPunct="0">
        <a:spcBef>
          <a:spcPct val="0"/>
        </a:spcBef>
        <a:spcAft>
          <a:spcPct val="0"/>
        </a:spcAft>
        <a:defRPr kumimoji="1" sz="3200" b="1">
          <a:solidFill>
            <a:schemeClr val="tx2"/>
          </a:solidFill>
          <a:latin typeface="Helvetica" pitchFamily="34" charset="0"/>
        </a:defRPr>
      </a:lvl7pPr>
      <a:lvl8pPr marL="1371600" algn="ctr" rtl="0" eaLnBrk="0" fontAlgn="base" hangingPunct="0">
        <a:spcBef>
          <a:spcPct val="0"/>
        </a:spcBef>
        <a:spcAft>
          <a:spcPct val="0"/>
        </a:spcAft>
        <a:defRPr kumimoji="1" sz="3200" b="1">
          <a:solidFill>
            <a:schemeClr val="tx2"/>
          </a:solidFill>
          <a:latin typeface="Helvetica" pitchFamily="34" charset="0"/>
        </a:defRPr>
      </a:lvl8pPr>
      <a:lvl9pPr marL="1828800" algn="ctr" rtl="0" eaLnBrk="0" fontAlgn="base" hangingPunct="0">
        <a:spcBef>
          <a:spcPct val="0"/>
        </a:spcBef>
        <a:spcAft>
          <a:spcPct val="0"/>
        </a:spcAft>
        <a:defRPr kumimoji="1" sz="3200" b="1">
          <a:solidFill>
            <a:schemeClr val="tx2"/>
          </a:solidFill>
          <a:latin typeface="Helvetica" pitchFamily="34" charset="0"/>
        </a:defRPr>
      </a:lvl9pPr>
    </p:titleStyle>
    <p:bodyStyle>
      <a:lvl1pPr marL="342900" indent="-342900" algn="l" rtl="0" eaLnBrk="0" fontAlgn="base" hangingPunct="0">
        <a:spcBef>
          <a:spcPct val="20000"/>
        </a:spcBef>
        <a:spcAft>
          <a:spcPct val="0"/>
        </a:spcAft>
        <a:buClr>
          <a:schemeClr val="folHlink"/>
        </a:buClr>
        <a:buSzPct val="90000"/>
        <a:buFont typeface="Wingdings 2" pitchFamily="18" charset="2"/>
        <a:buChar char="¢"/>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Wingdings 2" pitchFamily="18" charset="2"/>
        <a:buChar char="C"/>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Wingdings 3" pitchFamily="18" charset="2"/>
        <a:buChar char="g"/>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Footer Placeholder 3"/>
          <p:cNvSpPr>
            <a:spLocks noGrp="1"/>
          </p:cNvSpPr>
          <p:nvPr>
            <p:ph type="ftr" sz="quarter" idx="10"/>
          </p:nvPr>
        </p:nvSpPr>
        <p:spPr>
          <a:noFill/>
        </p:spPr>
        <p:txBody>
          <a:bodyPr/>
          <a:lstStyle/>
          <a:p>
            <a:r>
              <a:rPr lang="en-US"/>
              <a:t>NS&amp;WT</a:t>
            </a:r>
          </a:p>
        </p:txBody>
      </p:sp>
      <p:sp>
        <p:nvSpPr>
          <p:cNvPr id="3075" name="Rectangle 2"/>
          <p:cNvSpPr>
            <a:spLocks noGrp="1" noChangeArrowheads="1"/>
          </p:cNvSpPr>
          <p:nvPr>
            <p:ph type="title"/>
          </p:nvPr>
        </p:nvSpPr>
        <p:spPr/>
        <p:txBody>
          <a:bodyPr/>
          <a:lstStyle/>
          <a:p>
            <a:r>
              <a:rPr lang="en-US" smtClean="0"/>
              <a:t>DHCP/ARP</a:t>
            </a:r>
          </a:p>
        </p:txBody>
      </p:sp>
      <p:sp>
        <p:nvSpPr>
          <p:cNvPr id="3076" name="Rectangle 3"/>
          <p:cNvSpPr>
            <a:spLocks noGrp="1" noChangeArrowheads="1"/>
          </p:cNvSpPr>
          <p:nvPr>
            <p:ph type="body" idx="1"/>
          </p:nvPr>
        </p:nvSpPr>
        <p:spPr/>
        <p:txBody>
          <a:bodyPr/>
          <a:lstStyle/>
          <a:p>
            <a:r>
              <a:rPr lang="en-US" smtClean="0"/>
              <a:t>RARP</a:t>
            </a:r>
          </a:p>
          <a:p>
            <a:r>
              <a:rPr lang="en-US" smtClean="0"/>
              <a:t>BOOTP</a:t>
            </a:r>
          </a:p>
          <a:p>
            <a:r>
              <a:rPr lang="en-US" smtClean="0"/>
              <a:t>DHCP</a:t>
            </a:r>
          </a:p>
          <a:p>
            <a:endParaRPr lang="en-US"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3"/>
          <p:cNvSpPr>
            <a:spLocks noGrp="1"/>
          </p:cNvSpPr>
          <p:nvPr>
            <p:ph type="ftr" sz="quarter" idx="10"/>
          </p:nvPr>
        </p:nvSpPr>
        <p:spPr>
          <a:noFill/>
        </p:spPr>
        <p:txBody>
          <a:bodyPr/>
          <a:lstStyle/>
          <a:p>
            <a:r>
              <a:rPr lang="en-US"/>
              <a:t>NS&amp;WT</a:t>
            </a:r>
          </a:p>
        </p:txBody>
      </p:sp>
      <p:sp>
        <p:nvSpPr>
          <p:cNvPr id="4099" name="Rectangle 2"/>
          <p:cNvSpPr>
            <a:spLocks noGrp="1" noChangeArrowheads="1"/>
          </p:cNvSpPr>
          <p:nvPr>
            <p:ph type="title"/>
          </p:nvPr>
        </p:nvSpPr>
        <p:spPr/>
        <p:txBody>
          <a:bodyPr/>
          <a:lstStyle/>
          <a:p>
            <a:r>
              <a:rPr lang="en-GB" smtClean="0"/>
              <a:t>Static IP Addresses</a:t>
            </a:r>
          </a:p>
        </p:txBody>
      </p:sp>
      <p:sp>
        <p:nvSpPr>
          <p:cNvPr id="4100" name="Rectangle 3"/>
          <p:cNvSpPr>
            <a:spLocks noGrp="1" noChangeArrowheads="1"/>
          </p:cNvSpPr>
          <p:nvPr>
            <p:ph type="body" idx="1"/>
          </p:nvPr>
        </p:nvSpPr>
        <p:spPr/>
        <p:txBody>
          <a:bodyPr/>
          <a:lstStyle/>
          <a:p>
            <a:r>
              <a:rPr lang="en-GB" smtClean="0"/>
              <a:t>Go to each individual network device and configure its IP address</a:t>
            </a:r>
          </a:p>
          <a:p>
            <a:r>
              <a:rPr lang="en-GB" smtClean="0"/>
              <a:t>The responsibility of preventing duplicate addresses rests with the network administrator </a:t>
            </a:r>
          </a:p>
          <a:p>
            <a:endParaRPr lang="en-GB" smtClean="0"/>
          </a:p>
          <a:p>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p>
            <a:r>
              <a:rPr lang="en-US"/>
              <a:t>NS&amp;WT</a:t>
            </a:r>
          </a:p>
        </p:txBody>
      </p:sp>
      <p:sp>
        <p:nvSpPr>
          <p:cNvPr id="5123" name="Rectangle 2"/>
          <p:cNvSpPr>
            <a:spLocks noGrp="1" noChangeArrowheads="1"/>
          </p:cNvSpPr>
          <p:nvPr>
            <p:ph type="title"/>
          </p:nvPr>
        </p:nvSpPr>
        <p:spPr/>
        <p:txBody>
          <a:bodyPr/>
          <a:lstStyle/>
          <a:p>
            <a:r>
              <a:rPr lang="en-GB" smtClean="0"/>
              <a:t>Reverse Address Resolution Protocol (RARP)</a:t>
            </a:r>
          </a:p>
        </p:txBody>
      </p:sp>
      <p:sp>
        <p:nvSpPr>
          <p:cNvPr id="5124" name="Rectangle 3"/>
          <p:cNvSpPr>
            <a:spLocks noGrp="1" noChangeArrowheads="1"/>
          </p:cNvSpPr>
          <p:nvPr>
            <p:ph type="body" idx="1"/>
          </p:nvPr>
        </p:nvSpPr>
        <p:spPr/>
        <p:txBody>
          <a:bodyPr/>
          <a:lstStyle/>
          <a:p>
            <a:r>
              <a:rPr lang="en-GB" smtClean="0"/>
              <a:t>RARP binds MAC addresses to IP addresses i.e. Converts MAC address to IP address.</a:t>
            </a:r>
          </a:p>
          <a:p>
            <a:r>
              <a:rPr lang="en-GB" smtClean="0"/>
              <a:t>Avoids the need for static IP addressing.</a:t>
            </a:r>
          </a:p>
          <a:p>
            <a:r>
              <a:rPr lang="en-GB" smtClean="0"/>
              <a:t>Diskless workstations may use RARP to discover their IP addresses</a:t>
            </a:r>
          </a:p>
          <a:p>
            <a:r>
              <a:rPr lang="en-GB" smtClean="0"/>
              <a:t>RARP server required</a:t>
            </a:r>
          </a:p>
          <a:p>
            <a:endParaRPr lang="en-GB" smtClean="0"/>
          </a:p>
          <a:p>
            <a:r>
              <a:rPr lang="en-GB" smtClean="0"/>
              <a:t>Host doesn’t know its IP address because it isn’t in its ARP table</a:t>
            </a:r>
          </a:p>
          <a:p>
            <a:r>
              <a:rPr lang="en-GB" smtClean="0"/>
              <a:t>Host builds RARP request and broadcasts it on the network</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3"/>
          <p:cNvSpPr>
            <a:spLocks noGrp="1"/>
          </p:cNvSpPr>
          <p:nvPr>
            <p:ph type="ftr" sz="quarter" idx="10"/>
          </p:nvPr>
        </p:nvSpPr>
        <p:spPr>
          <a:noFill/>
        </p:spPr>
        <p:txBody>
          <a:bodyPr/>
          <a:lstStyle/>
          <a:p>
            <a:r>
              <a:rPr lang="en-US"/>
              <a:t>NS&amp;WT</a:t>
            </a:r>
          </a:p>
        </p:txBody>
      </p:sp>
      <p:sp>
        <p:nvSpPr>
          <p:cNvPr id="6147" name="Rectangle 2"/>
          <p:cNvSpPr>
            <a:spLocks noGrp="1" noChangeArrowheads="1"/>
          </p:cNvSpPr>
          <p:nvPr>
            <p:ph type="title"/>
          </p:nvPr>
        </p:nvSpPr>
        <p:spPr/>
        <p:txBody>
          <a:bodyPr/>
          <a:lstStyle/>
          <a:p>
            <a:r>
              <a:rPr lang="en-US" smtClean="0"/>
              <a:t>RARP</a:t>
            </a:r>
          </a:p>
        </p:txBody>
      </p:sp>
      <p:pic>
        <p:nvPicPr>
          <p:cNvPr id="6148" name="Picture 5" descr="10_25"/>
          <p:cNvPicPr>
            <a:picLocks noChangeAspect="1" noChangeArrowheads="1"/>
          </p:cNvPicPr>
          <p:nvPr/>
        </p:nvPicPr>
        <p:blipFill>
          <a:blip r:embed="rId3"/>
          <a:srcRect/>
          <a:stretch>
            <a:fillRect/>
          </a:stretch>
        </p:blipFill>
        <p:spPr bwMode="auto">
          <a:xfrm>
            <a:off x="1795463" y="1257300"/>
            <a:ext cx="5554662" cy="43434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3"/>
          <p:cNvSpPr>
            <a:spLocks noGrp="1"/>
          </p:cNvSpPr>
          <p:nvPr>
            <p:ph type="ftr" sz="quarter" idx="10"/>
          </p:nvPr>
        </p:nvSpPr>
        <p:spPr>
          <a:noFill/>
        </p:spPr>
        <p:txBody>
          <a:bodyPr/>
          <a:lstStyle/>
          <a:p>
            <a:r>
              <a:rPr lang="en-US"/>
              <a:t>NS&amp;WT</a:t>
            </a:r>
          </a:p>
        </p:txBody>
      </p:sp>
      <p:sp>
        <p:nvSpPr>
          <p:cNvPr id="7171" name="Rectangle 2"/>
          <p:cNvSpPr>
            <a:spLocks noGrp="1" noChangeArrowheads="1"/>
          </p:cNvSpPr>
          <p:nvPr>
            <p:ph type="title"/>
          </p:nvPr>
        </p:nvSpPr>
        <p:spPr/>
        <p:txBody>
          <a:bodyPr/>
          <a:lstStyle/>
          <a:p>
            <a:r>
              <a:rPr lang="en-US" smtClean="0"/>
              <a:t>RARP</a:t>
            </a:r>
          </a:p>
        </p:txBody>
      </p:sp>
      <p:sp>
        <p:nvSpPr>
          <p:cNvPr id="7172" name="Rectangle 3"/>
          <p:cNvSpPr>
            <a:spLocks noChangeArrowheads="1"/>
          </p:cNvSpPr>
          <p:nvPr/>
        </p:nvSpPr>
        <p:spPr bwMode="auto">
          <a:xfrm>
            <a:off x="3009900" y="2486025"/>
            <a:ext cx="2949575" cy="2106613"/>
          </a:xfrm>
          <a:prstGeom prst="rect">
            <a:avLst/>
          </a:prstGeom>
          <a:noFill/>
          <a:ln w="28575">
            <a:solidFill>
              <a:schemeClr val="tx1"/>
            </a:solidFill>
            <a:miter lim="800000"/>
            <a:headEnd/>
            <a:tailEnd/>
          </a:ln>
        </p:spPr>
        <p:txBody>
          <a:bodyPr wrap="none" anchor="ctr"/>
          <a:lstStyle/>
          <a:p>
            <a:r>
              <a:rPr lang="en-GB"/>
              <a:t>IP</a:t>
            </a:r>
          </a:p>
        </p:txBody>
      </p:sp>
      <p:sp>
        <p:nvSpPr>
          <p:cNvPr id="7173" name="Rectangle 4"/>
          <p:cNvSpPr>
            <a:spLocks noChangeArrowheads="1"/>
          </p:cNvSpPr>
          <p:nvPr/>
        </p:nvSpPr>
        <p:spPr bwMode="auto">
          <a:xfrm>
            <a:off x="3008313" y="2486025"/>
            <a:ext cx="1100137" cy="503238"/>
          </a:xfrm>
          <a:prstGeom prst="rect">
            <a:avLst/>
          </a:prstGeom>
          <a:noFill/>
          <a:ln w="28575">
            <a:solidFill>
              <a:schemeClr val="tx1"/>
            </a:solidFill>
            <a:miter lim="800000"/>
            <a:headEnd/>
            <a:tailEnd/>
          </a:ln>
        </p:spPr>
        <p:txBody>
          <a:bodyPr wrap="none" anchor="ctr"/>
          <a:lstStyle/>
          <a:p>
            <a:r>
              <a:rPr lang="en-GB"/>
              <a:t>ICMP</a:t>
            </a:r>
          </a:p>
        </p:txBody>
      </p:sp>
      <p:sp>
        <p:nvSpPr>
          <p:cNvPr id="7174" name="Rectangle 5"/>
          <p:cNvSpPr>
            <a:spLocks noChangeArrowheads="1"/>
          </p:cNvSpPr>
          <p:nvPr/>
        </p:nvSpPr>
        <p:spPr bwMode="auto">
          <a:xfrm>
            <a:off x="4456113" y="4086225"/>
            <a:ext cx="1500187" cy="503238"/>
          </a:xfrm>
          <a:prstGeom prst="rect">
            <a:avLst/>
          </a:prstGeom>
          <a:solidFill>
            <a:srgbClr val="99CC00"/>
          </a:solidFill>
          <a:ln w="28575">
            <a:solidFill>
              <a:schemeClr val="tx1"/>
            </a:solidFill>
            <a:miter lim="800000"/>
            <a:headEnd/>
            <a:tailEnd/>
          </a:ln>
        </p:spPr>
        <p:txBody>
          <a:bodyPr wrap="none" anchor="ctr"/>
          <a:lstStyle/>
          <a:p>
            <a:r>
              <a:rPr lang="en-GB"/>
              <a:t>RARP</a:t>
            </a:r>
          </a:p>
        </p:txBody>
      </p:sp>
      <p:sp>
        <p:nvSpPr>
          <p:cNvPr id="7175" name="Rectangle 6"/>
          <p:cNvSpPr>
            <a:spLocks noChangeArrowheads="1"/>
          </p:cNvSpPr>
          <p:nvPr/>
        </p:nvSpPr>
        <p:spPr bwMode="auto">
          <a:xfrm>
            <a:off x="3013075" y="1714500"/>
            <a:ext cx="1479550" cy="771525"/>
          </a:xfrm>
          <a:prstGeom prst="rect">
            <a:avLst/>
          </a:prstGeom>
          <a:noFill/>
          <a:ln w="28575">
            <a:solidFill>
              <a:schemeClr val="tx1"/>
            </a:solidFill>
            <a:miter lim="800000"/>
            <a:headEnd/>
            <a:tailEnd/>
          </a:ln>
        </p:spPr>
        <p:txBody>
          <a:bodyPr wrap="none" anchor="ctr"/>
          <a:lstStyle/>
          <a:p>
            <a:r>
              <a:rPr lang="en-GB"/>
              <a:t>TCP</a:t>
            </a:r>
          </a:p>
        </p:txBody>
      </p:sp>
      <p:sp>
        <p:nvSpPr>
          <p:cNvPr id="7176" name="Rectangle 7"/>
          <p:cNvSpPr>
            <a:spLocks noChangeArrowheads="1"/>
          </p:cNvSpPr>
          <p:nvPr/>
        </p:nvSpPr>
        <p:spPr bwMode="auto">
          <a:xfrm>
            <a:off x="4479925" y="1714500"/>
            <a:ext cx="1479550" cy="771525"/>
          </a:xfrm>
          <a:prstGeom prst="rect">
            <a:avLst/>
          </a:prstGeom>
          <a:noFill/>
          <a:ln w="28575">
            <a:solidFill>
              <a:schemeClr val="tx1"/>
            </a:solidFill>
            <a:miter lim="800000"/>
            <a:headEnd/>
            <a:tailEnd/>
          </a:ln>
        </p:spPr>
        <p:txBody>
          <a:bodyPr wrap="none" anchor="ctr"/>
          <a:lstStyle/>
          <a:p>
            <a:r>
              <a:rPr lang="en-GB"/>
              <a:t>UDP</a:t>
            </a:r>
          </a:p>
        </p:txBody>
      </p:sp>
      <p:sp>
        <p:nvSpPr>
          <p:cNvPr id="7177" name="Rectangle 8"/>
          <p:cNvSpPr>
            <a:spLocks noChangeArrowheads="1"/>
          </p:cNvSpPr>
          <p:nvPr/>
        </p:nvSpPr>
        <p:spPr bwMode="auto">
          <a:xfrm>
            <a:off x="3008313" y="4591050"/>
            <a:ext cx="2949575" cy="739775"/>
          </a:xfrm>
          <a:prstGeom prst="rect">
            <a:avLst/>
          </a:prstGeom>
          <a:noFill/>
          <a:ln w="28575">
            <a:solidFill>
              <a:schemeClr val="tx1"/>
            </a:solidFill>
            <a:miter lim="800000"/>
            <a:headEnd/>
            <a:tailEnd/>
          </a:ln>
        </p:spPr>
        <p:txBody>
          <a:bodyPr wrap="none" anchor="ctr"/>
          <a:lstStyle/>
          <a:p>
            <a:r>
              <a:rPr lang="en-GB"/>
              <a:t>Network Access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3"/>
          <p:cNvSpPr>
            <a:spLocks noGrp="1"/>
          </p:cNvSpPr>
          <p:nvPr>
            <p:ph type="ftr" sz="quarter" idx="10"/>
          </p:nvPr>
        </p:nvSpPr>
        <p:spPr>
          <a:noFill/>
        </p:spPr>
        <p:txBody>
          <a:bodyPr/>
          <a:lstStyle/>
          <a:p>
            <a:r>
              <a:rPr lang="en-US"/>
              <a:t>NS&amp;WT</a:t>
            </a:r>
          </a:p>
        </p:txBody>
      </p:sp>
      <p:sp>
        <p:nvSpPr>
          <p:cNvPr id="8195" name="Rectangle 2"/>
          <p:cNvSpPr>
            <a:spLocks noGrp="1" noChangeArrowheads="1"/>
          </p:cNvSpPr>
          <p:nvPr>
            <p:ph type="title"/>
          </p:nvPr>
        </p:nvSpPr>
        <p:spPr/>
        <p:txBody>
          <a:bodyPr/>
          <a:lstStyle/>
          <a:p>
            <a:r>
              <a:rPr lang="en-GB" smtClean="0"/>
              <a:t>RARP Request (Cont)</a:t>
            </a:r>
          </a:p>
        </p:txBody>
      </p:sp>
      <p:sp>
        <p:nvSpPr>
          <p:cNvPr id="8196" name="Rectangle 3"/>
          <p:cNvSpPr>
            <a:spLocks noGrp="1" noChangeArrowheads="1"/>
          </p:cNvSpPr>
          <p:nvPr>
            <p:ph type="body" idx="1"/>
          </p:nvPr>
        </p:nvSpPr>
        <p:spPr/>
        <p:txBody>
          <a:bodyPr/>
          <a:lstStyle/>
          <a:p>
            <a:r>
              <a:rPr lang="en-GB" smtClean="0"/>
              <a:t>RARP Request uses broadcast destination MAC so RARP is limited to a single network segment</a:t>
            </a:r>
          </a:p>
          <a:p>
            <a:r>
              <a:rPr lang="en-GB" smtClean="0"/>
              <a:t>RARP obsoleted by BOOTP and DHCP.</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p:spPr>
        <p:txBody>
          <a:bodyPr/>
          <a:lstStyle/>
          <a:p>
            <a:r>
              <a:rPr lang="en-US"/>
              <a:t>NS&amp;WT</a:t>
            </a:r>
          </a:p>
        </p:txBody>
      </p:sp>
      <p:sp>
        <p:nvSpPr>
          <p:cNvPr id="9219" name="Rectangle 2"/>
          <p:cNvSpPr>
            <a:spLocks noGrp="1" noChangeArrowheads="1"/>
          </p:cNvSpPr>
          <p:nvPr>
            <p:ph type="title"/>
          </p:nvPr>
        </p:nvSpPr>
        <p:spPr/>
        <p:txBody>
          <a:bodyPr/>
          <a:lstStyle/>
          <a:p>
            <a:r>
              <a:rPr lang="en-GB" smtClean="0"/>
              <a:t>BOOTstrap Protocol (BOOTP)</a:t>
            </a:r>
          </a:p>
        </p:txBody>
      </p:sp>
      <p:sp>
        <p:nvSpPr>
          <p:cNvPr id="9220" name="Rectangle 3"/>
          <p:cNvSpPr>
            <a:spLocks noGrp="1" noChangeArrowheads="1"/>
          </p:cNvSpPr>
          <p:nvPr>
            <p:ph type="body" idx="1"/>
          </p:nvPr>
        </p:nvSpPr>
        <p:spPr/>
        <p:txBody>
          <a:bodyPr/>
          <a:lstStyle/>
          <a:p>
            <a:r>
              <a:rPr lang="en-GB" smtClean="0"/>
              <a:t>Used by a device to determine its IP address at startup</a:t>
            </a:r>
          </a:p>
          <a:p>
            <a:r>
              <a:rPr lang="en-GB" smtClean="0"/>
              <a:t>Uses a broadcast IP packet – can cross network segment boundaries</a:t>
            </a:r>
          </a:p>
          <a:p>
            <a:r>
              <a:rPr lang="en-GB" smtClean="0"/>
              <a:t>BOOTP server required</a:t>
            </a:r>
          </a:p>
          <a:p>
            <a:r>
              <a:rPr lang="en-GB" smtClean="0"/>
              <a:t>Server returns BOOTP Response</a:t>
            </a:r>
          </a:p>
          <a:p>
            <a:r>
              <a:rPr lang="en-GB" smtClean="0"/>
              <a:t>BOOTP can be routed because it is carried in UDP packets</a:t>
            </a:r>
          </a:p>
          <a:p>
            <a:r>
              <a:rPr lang="en-GB" u="sng" smtClean="0"/>
              <a:t>In addition to IP address, can contain address of router, address of BOOTP server and vendor specific information</a:t>
            </a:r>
          </a:p>
          <a:p>
            <a:r>
              <a:rPr lang="en-GB" smtClean="0"/>
              <a:t>Designed for dynamic address assignment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p:spPr>
        <p:txBody>
          <a:bodyPr/>
          <a:lstStyle/>
          <a:p>
            <a:r>
              <a:rPr lang="en-US"/>
              <a:t>NS&amp;WT</a:t>
            </a:r>
          </a:p>
        </p:txBody>
      </p:sp>
      <p:sp>
        <p:nvSpPr>
          <p:cNvPr id="10243" name="Rectangle 2"/>
          <p:cNvSpPr>
            <a:spLocks noGrp="1" noChangeArrowheads="1"/>
          </p:cNvSpPr>
          <p:nvPr>
            <p:ph type="title"/>
          </p:nvPr>
        </p:nvSpPr>
        <p:spPr/>
        <p:txBody>
          <a:bodyPr/>
          <a:lstStyle/>
          <a:p>
            <a:r>
              <a:rPr lang="en-US" smtClean="0"/>
              <a:t>BOOTP</a:t>
            </a:r>
          </a:p>
        </p:txBody>
      </p:sp>
      <p:sp>
        <p:nvSpPr>
          <p:cNvPr id="10244" name="Rectangle 3"/>
          <p:cNvSpPr>
            <a:spLocks noChangeArrowheads="1"/>
          </p:cNvSpPr>
          <p:nvPr/>
        </p:nvSpPr>
        <p:spPr bwMode="auto">
          <a:xfrm>
            <a:off x="3009900" y="2486025"/>
            <a:ext cx="2949575" cy="2106613"/>
          </a:xfrm>
          <a:prstGeom prst="rect">
            <a:avLst/>
          </a:prstGeom>
          <a:noFill/>
          <a:ln w="28575">
            <a:solidFill>
              <a:schemeClr val="tx1"/>
            </a:solidFill>
            <a:miter lim="800000"/>
            <a:headEnd/>
            <a:tailEnd/>
          </a:ln>
        </p:spPr>
        <p:txBody>
          <a:bodyPr wrap="none" anchor="ctr"/>
          <a:lstStyle/>
          <a:p>
            <a:r>
              <a:rPr lang="en-GB"/>
              <a:t>IP</a:t>
            </a:r>
          </a:p>
        </p:txBody>
      </p:sp>
      <p:sp>
        <p:nvSpPr>
          <p:cNvPr id="10245" name="Rectangle 4"/>
          <p:cNvSpPr>
            <a:spLocks noChangeArrowheads="1"/>
          </p:cNvSpPr>
          <p:nvPr/>
        </p:nvSpPr>
        <p:spPr bwMode="auto">
          <a:xfrm>
            <a:off x="3008313" y="2486025"/>
            <a:ext cx="1100137" cy="503238"/>
          </a:xfrm>
          <a:prstGeom prst="rect">
            <a:avLst/>
          </a:prstGeom>
          <a:noFill/>
          <a:ln w="28575">
            <a:solidFill>
              <a:schemeClr val="tx1"/>
            </a:solidFill>
            <a:miter lim="800000"/>
            <a:headEnd/>
            <a:tailEnd/>
          </a:ln>
        </p:spPr>
        <p:txBody>
          <a:bodyPr wrap="none" anchor="ctr"/>
          <a:lstStyle/>
          <a:p>
            <a:r>
              <a:rPr lang="en-GB"/>
              <a:t>ICMP</a:t>
            </a:r>
          </a:p>
        </p:txBody>
      </p:sp>
      <p:sp>
        <p:nvSpPr>
          <p:cNvPr id="10246" name="Rectangle 5"/>
          <p:cNvSpPr>
            <a:spLocks noChangeArrowheads="1"/>
          </p:cNvSpPr>
          <p:nvPr/>
        </p:nvSpPr>
        <p:spPr bwMode="auto">
          <a:xfrm>
            <a:off x="4456113" y="4086225"/>
            <a:ext cx="1500187" cy="503238"/>
          </a:xfrm>
          <a:prstGeom prst="rect">
            <a:avLst/>
          </a:prstGeom>
          <a:noFill/>
          <a:ln w="28575">
            <a:solidFill>
              <a:schemeClr val="tx1"/>
            </a:solidFill>
            <a:miter lim="800000"/>
            <a:headEnd/>
            <a:tailEnd/>
          </a:ln>
        </p:spPr>
        <p:txBody>
          <a:bodyPr wrap="none" anchor="ctr"/>
          <a:lstStyle/>
          <a:p>
            <a:r>
              <a:rPr lang="en-GB"/>
              <a:t>ARP/RARP</a:t>
            </a:r>
          </a:p>
        </p:txBody>
      </p:sp>
      <p:sp>
        <p:nvSpPr>
          <p:cNvPr id="10247" name="Rectangle 6"/>
          <p:cNvSpPr>
            <a:spLocks noChangeArrowheads="1"/>
          </p:cNvSpPr>
          <p:nvPr/>
        </p:nvSpPr>
        <p:spPr bwMode="auto">
          <a:xfrm>
            <a:off x="3013075" y="1714500"/>
            <a:ext cx="1479550" cy="771525"/>
          </a:xfrm>
          <a:prstGeom prst="rect">
            <a:avLst/>
          </a:prstGeom>
          <a:noFill/>
          <a:ln w="28575">
            <a:solidFill>
              <a:schemeClr val="tx1"/>
            </a:solidFill>
            <a:miter lim="800000"/>
            <a:headEnd/>
            <a:tailEnd/>
          </a:ln>
        </p:spPr>
        <p:txBody>
          <a:bodyPr wrap="none" anchor="ctr"/>
          <a:lstStyle/>
          <a:p>
            <a:r>
              <a:rPr lang="en-GB"/>
              <a:t>TCP</a:t>
            </a:r>
          </a:p>
        </p:txBody>
      </p:sp>
      <p:sp>
        <p:nvSpPr>
          <p:cNvPr id="10248" name="Rectangle 7"/>
          <p:cNvSpPr>
            <a:spLocks noChangeArrowheads="1"/>
          </p:cNvSpPr>
          <p:nvPr/>
        </p:nvSpPr>
        <p:spPr bwMode="auto">
          <a:xfrm>
            <a:off x="4479925" y="1714500"/>
            <a:ext cx="1479550" cy="771525"/>
          </a:xfrm>
          <a:prstGeom prst="rect">
            <a:avLst/>
          </a:prstGeom>
          <a:noFill/>
          <a:ln w="28575">
            <a:solidFill>
              <a:schemeClr val="tx1"/>
            </a:solidFill>
            <a:miter lim="800000"/>
            <a:headEnd/>
            <a:tailEnd/>
          </a:ln>
        </p:spPr>
        <p:txBody>
          <a:bodyPr wrap="none" anchor="ctr"/>
          <a:lstStyle/>
          <a:p>
            <a:r>
              <a:rPr lang="en-GB"/>
              <a:t>UDP</a:t>
            </a:r>
          </a:p>
        </p:txBody>
      </p:sp>
      <p:sp>
        <p:nvSpPr>
          <p:cNvPr id="10249" name="Rectangle 8"/>
          <p:cNvSpPr>
            <a:spLocks noChangeArrowheads="1"/>
          </p:cNvSpPr>
          <p:nvPr/>
        </p:nvSpPr>
        <p:spPr bwMode="auto">
          <a:xfrm>
            <a:off x="3008313" y="4591050"/>
            <a:ext cx="2949575" cy="739775"/>
          </a:xfrm>
          <a:prstGeom prst="rect">
            <a:avLst/>
          </a:prstGeom>
          <a:noFill/>
          <a:ln w="28575">
            <a:solidFill>
              <a:schemeClr val="tx1"/>
            </a:solidFill>
            <a:miter lim="800000"/>
            <a:headEnd/>
            <a:tailEnd/>
          </a:ln>
        </p:spPr>
        <p:txBody>
          <a:bodyPr wrap="none" anchor="ctr"/>
          <a:lstStyle/>
          <a:p>
            <a:r>
              <a:rPr lang="en-GB"/>
              <a:t>Network Access</a:t>
            </a:r>
          </a:p>
        </p:txBody>
      </p:sp>
      <p:sp>
        <p:nvSpPr>
          <p:cNvPr id="10250" name="Rectangle 9"/>
          <p:cNvSpPr>
            <a:spLocks noChangeArrowheads="1"/>
          </p:cNvSpPr>
          <p:nvPr/>
        </p:nvSpPr>
        <p:spPr bwMode="auto">
          <a:xfrm>
            <a:off x="4478338" y="942975"/>
            <a:ext cx="1479550" cy="771525"/>
          </a:xfrm>
          <a:prstGeom prst="rect">
            <a:avLst/>
          </a:prstGeom>
          <a:solidFill>
            <a:srgbClr val="99CC00"/>
          </a:solidFill>
          <a:ln w="28575">
            <a:solidFill>
              <a:schemeClr val="tx1"/>
            </a:solidFill>
            <a:miter lim="800000"/>
            <a:headEnd/>
            <a:tailEnd/>
          </a:ln>
        </p:spPr>
        <p:txBody>
          <a:bodyPr wrap="none" anchor="ctr"/>
          <a:lstStyle/>
          <a:p>
            <a:r>
              <a:rPr lang="en-GB"/>
              <a:t>BOOTP</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3"/>
          <p:cNvSpPr>
            <a:spLocks noGrp="1"/>
          </p:cNvSpPr>
          <p:nvPr>
            <p:ph type="ftr" sz="quarter" idx="10"/>
          </p:nvPr>
        </p:nvSpPr>
        <p:spPr>
          <a:noFill/>
        </p:spPr>
        <p:txBody>
          <a:bodyPr/>
          <a:lstStyle/>
          <a:p>
            <a:r>
              <a:rPr lang="en-US"/>
              <a:t>NS&amp;WT</a:t>
            </a:r>
          </a:p>
        </p:txBody>
      </p:sp>
      <p:sp>
        <p:nvSpPr>
          <p:cNvPr id="11267" name="Rectangle 2"/>
          <p:cNvSpPr>
            <a:spLocks noGrp="1" noChangeArrowheads="1"/>
          </p:cNvSpPr>
          <p:nvPr>
            <p:ph type="title"/>
          </p:nvPr>
        </p:nvSpPr>
        <p:spPr/>
        <p:txBody>
          <a:bodyPr/>
          <a:lstStyle/>
          <a:p>
            <a:r>
              <a:rPr lang="en-GB" smtClean="0"/>
              <a:t>Dynamic Host Configuration Protocol (DHCP)</a:t>
            </a:r>
          </a:p>
        </p:txBody>
      </p:sp>
      <p:sp>
        <p:nvSpPr>
          <p:cNvPr id="11268" name="Rectangle 3"/>
          <p:cNvSpPr>
            <a:spLocks noGrp="1" noChangeArrowheads="1"/>
          </p:cNvSpPr>
          <p:nvPr>
            <p:ph type="body" idx="1"/>
          </p:nvPr>
        </p:nvSpPr>
        <p:spPr/>
        <p:txBody>
          <a:bodyPr/>
          <a:lstStyle/>
          <a:p>
            <a:r>
              <a:rPr lang="en-GB" smtClean="0"/>
              <a:t>Successor to BOOTP</a:t>
            </a:r>
          </a:p>
          <a:p>
            <a:r>
              <a:rPr lang="en-GB" smtClean="0"/>
              <a:t>DHCP allows a host to obtain its IP address quickly and dynamically</a:t>
            </a:r>
          </a:p>
          <a:p>
            <a:r>
              <a:rPr lang="en-GB" smtClean="0"/>
              <a:t>DHCP server required</a:t>
            </a:r>
          </a:p>
          <a:p>
            <a:r>
              <a:rPr lang="en-GB" smtClean="0"/>
              <a:t>DHCP server is allocated a pool of IP addresses</a:t>
            </a:r>
          </a:p>
          <a:p>
            <a:r>
              <a:rPr lang="en-GB" smtClean="0"/>
              <a:t>Host contacts server and is allocated an address from the pool</a:t>
            </a:r>
          </a:p>
          <a:p>
            <a:r>
              <a:rPr lang="en-GB" smtClean="0"/>
              <a:t>In addition to the IP address, much more configuration information can also be sent to the host (e.g. the network mask, DNS Name Server)</a:t>
            </a:r>
          </a:p>
          <a:p>
            <a:r>
              <a:rPr lang="en-GB" smtClean="0"/>
              <a:t>Uses UDP packets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3"/>
          <p:cNvSpPr>
            <a:spLocks noGrp="1"/>
          </p:cNvSpPr>
          <p:nvPr>
            <p:ph type="ftr" sz="quarter" idx="10"/>
          </p:nvPr>
        </p:nvSpPr>
        <p:spPr>
          <a:noFill/>
        </p:spPr>
        <p:txBody>
          <a:bodyPr/>
          <a:lstStyle/>
          <a:p>
            <a:r>
              <a:rPr lang="en-US"/>
              <a:t>NS&amp;WT</a:t>
            </a:r>
          </a:p>
        </p:txBody>
      </p:sp>
      <p:sp>
        <p:nvSpPr>
          <p:cNvPr id="12291" name="Rectangle 2"/>
          <p:cNvSpPr>
            <a:spLocks noGrp="1" noChangeArrowheads="1"/>
          </p:cNvSpPr>
          <p:nvPr>
            <p:ph type="title"/>
          </p:nvPr>
        </p:nvSpPr>
        <p:spPr/>
        <p:txBody>
          <a:bodyPr/>
          <a:lstStyle/>
          <a:p>
            <a:r>
              <a:rPr lang="en-US" smtClean="0"/>
              <a:t>How DHCP Allocates IP Addresses</a:t>
            </a:r>
          </a:p>
        </p:txBody>
      </p:sp>
      <p:grpSp>
        <p:nvGrpSpPr>
          <p:cNvPr id="12292" name="Group 3"/>
          <p:cNvGrpSpPr>
            <a:grpSpLocks/>
          </p:cNvGrpSpPr>
          <p:nvPr/>
        </p:nvGrpSpPr>
        <p:grpSpPr bwMode="auto">
          <a:xfrm>
            <a:off x="1022350" y="1316038"/>
            <a:ext cx="6961188" cy="4818062"/>
            <a:chOff x="644" y="829"/>
            <a:chExt cx="4385" cy="3035"/>
          </a:xfrm>
        </p:grpSpPr>
        <p:sp>
          <p:nvSpPr>
            <p:cNvPr id="353284"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p:spPr>
          <p:txBody>
            <a:bodyPr lIns="0" tIns="0" rIns="0" bIns="0"/>
            <a:lstStyle/>
            <a:p>
              <a:pPr marL="342900" indent="-342900" algn="l">
                <a:spcBef>
                  <a:spcPct val="20000"/>
                </a:spcBef>
                <a:buClr>
                  <a:schemeClr val="folHlink"/>
                </a:buClr>
                <a:buSzPct val="90000"/>
                <a:buFont typeface="Wingdings 2" pitchFamily="18" charset="2"/>
                <a:buNone/>
                <a:defRPr/>
              </a:pPr>
              <a:r>
                <a:rPr kumimoji="1" lang="en-US" sz="2000" b="0"/>
                <a:t>                                                          </a:t>
              </a:r>
            </a:p>
          </p:txBody>
        </p:sp>
        <p:pic>
          <p:nvPicPr>
            <p:cNvPr id="12294" name="Picture 5" descr="Computer_DesktopComputerSansKeyboard01"/>
            <p:cNvPicPr>
              <a:picLocks noChangeAspect="1" noChangeArrowheads="1"/>
            </p:cNvPicPr>
            <p:nvPr/>
          </p:nvPicPr>
          <p:blipFill>
            <a:blip r:embed="rId3"/>
            <a:srcRect/>
            <a:stretch>
              <a:fillRect/>
            </a:stretch>
          </p:blipFill>
          <p:spPr bwMode="auto">
            <a:xfrm>
              <a:off x="1831" y="992"/>
              <a:ext cx="653" cy="815"/>
            </a:xfrm>
            <a:prstGeom prst="rect">
              <a:avLst/>
            </a:prstGeom>
            <a:noFill/>
            <a:ln w="9525">
              <a:noFill/>
              <a:miter lim="800000"/>
              <a:headEnd/>
              <a:tailEnd/>
            </a:ln>
          </p:spPr>
        </p:pic>
        <p:pic>
          <p:nvPicPr>
            <p:cNvPr id="12295" name="Picture 6" descr="Server01"/>
            <p:cNvPicPr>
              <a:picLocks noChangeAspect="1" noChangeArrowheads="1"/>
            </p:cNvPicPr>
            <p:nvPr/>
          </p:nvPicPr>
          <p:blipFill>
            <a:blip r:embed="rId4" cstate="print"/>
            <a:srcRect/>
            <a:stretch>
              <a:fillRect/>
            </a:stretch>
          </p:blipFill>
          <p:spPr bwMode="auto">
            <a:xfrm>
              <a:off x="3216" y="2215"/>
              <a:ext cx="774" cy="931"/>
            </a:xfrm>
            <a:prstGeom prst="rect">
              <a:avLst/>
            </a:prstGeom>
            <a:noFill/>
            <a:ln w="9525">
              <a:noFill/>
              <a:miter lim="800000"/>
              <a:headEnd/>
              <a:tailEnd/>
            </a:ln>
          </p:spPr>
        </p:pic>
        <p:sp>
          <p:nvSpPr>
            <p:cNvPr id="353287"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Server </a:t>
              </a:r>
            </a:p>
          </p:txBody>
        </p:sp>
        <p:pic>
          <p:nvPicPr>
            <p:cNvPr id="12297" name="Picture 8" descr="Computer_DesktopComputerSansKeyboard01"/>
            <p:cNvPicPr>
              <a:picLocks noChangeAspect="1" noChangeArrowheads="1"/>
            </p:cNvPicPr>
            <p:nvPr/>
          </p:nvPicPr>
          <p:blipFill>
            <a:blip r:embed="rId3"/>
            <a:srcRect/>
            <a:stretch>
              <a:fillRect/>
            </a:stretch>
          </p:blipFill>
          <p:spPr bwMode="auto">
            <a:xfrm>
              <a:off x="3225" y="829"/>
              <a:ext cx="653" cy="815"/>
            </a:xfrm>
            <a:prstGeom prst="rect">
              <a:avLst/>
            </a:prstGeom>
            <a:noFill/>
            <a:ln w="9525">
              <a:noFill/>
              <a:miter lim="800000"/>
              <a:headEnd/>
              <a:tailEnd/>
            </a:ln>
          </p:spPr>
        </p:pic>
        <p:pic>
          <p:nvPicPr>
            <p:cNvPr id="12298" name="Picture 9" descr="Computer_DesktopComputerSansKeyboard01"/>
            <p:cNvPicPr>
              <a:picLocks noChangeAspect="1" noChangeArrowheads="1"/>
            </p:cNvPicPr>
            <p:nvPr/>
          </p:nvPicPr>
          <p:blipFill>
            <a:blip r:embed="rId3"/>
            <a:srcRect/>
            <a:stretch>
              <a:fillRect/>
            </a:stretch>
          </p:blipFill>
          <p:spPr bwMode="auto">
            <a:xfrm>
              <a:off x="1269" y="2022"/>
              <a:ext cx="653" cy="815"/>
            </a:xfrm>
            <a:prstGeom prst="rect">
              <a:avLst/>
            </a:prstGeom>
            <a:noFill/>
            <a:ln w="9525">
              <a:noFill/>
              <a:miter lim="800000"/>
              <a:headEnd/>
              <a:tailEnd/>
            </a:ln>
          </p:spPr>
        </p:pic>
        <p:grpSp>
          <p:nvGrpSpPr>
            <p:cNvPr id="12299" name="Group 10"/>
            <p:cNvGrpSpPr>
              <a:grpSpLocks/>
            </p:cNvGrpSpPr>
            <p:nvPr/>
          </p:nvGrpSpPr>
          <p:grpSpPr bwMode="auto">
            <a:xfrm>
              <a:off x="3757" y="2801"/>
              <a:ext cx="648" cy="434"/>
              <a:chOff x="3603" y="2606"/>
              <a:chExt cx="648" cy="434"/>
            </a:xfrm>
          </p:grpSpPr>
          <p:pic>
            <p:nvPicPr>
              <p:cNvPr id="12308" name="Picture 11" descr="Database01"/>
              <p:cNvPicPr>
                <a:picLocks noChangeAspect="1" noChangeArrowheads="1"/>
              </p:cNvPicPr>
              <p:nvPr/>
            </p:nvPicPr>
            <p:blipFill>
              <a:blip r:embed="rId5"/>
              <a:srcRect/>
              <a:stretch>
                <a:fillRect/>
              </a:stretch>
            </p:blipFill>
            <p:spPr bwMode="auto">
              <a:xfrm>
                <a:off x="3603" y="2606"/>
                <a:ext cx="648" cy="434"/>
              </a:xfrm>
              <a:prstGeom prst="rect">
                <a:avLst/>
              </a:prstGeom>
              <a:noFill/>
              <a:ln w="9525">
                <a:noFill/>
                <a:miter lim="800000"/>
                <a:headEnd/>
                <a:tailEnd/>
              </a:ln>
            </p:spPr>
          </p:pic>
          <p:sp>
            <p:nvSpPr>
              <p:cNvPr id="12309" name="Text Box 12"/>
              <p:cNvSpPr txBox="1">
                <a:spLocks noChangeArrowheads="1"/>
              </p:cNvSpPr>
              <p:nvPr/>
            </p:nvSpPr>
            <p:spPr bwMode="auto">
              <a:xfrm>
                <a:off x="3637" y="2652"/>
                <a:ext cx="581" cy="366"/>
              </a:xfrm>
              <a:prstGeom prst="rect">
                <a:avLst/>
              </a:prstGeom>
              <a:noFill/>
              <a:ln w="9525" algn="ctr">
                <a:noFill/>
                <a:miter lim="800000"/>
                <a:headEnd/>
                <a:tailEnd/>
              </a:ln>
            </p:spPr>
            <p:txBody>
              <a:bodyPr wrap="none">
                <a:spAutoFit/>
              </a:bodyPr>
              <a:lstStyle/>
              <a:p>
                <a:r>
                  <a:rPr lang="en-US" sz="1600">
                    <a:latin typeface="Arial Narrow" pitchFamily="34" charset="0"/>
                  </a:rPr>
                  <a:t>DHCP </a:t>
                </a:r>
              </a:p>
              <a:p>
                <a:r>
                  <a:rPr lang="en-US" sz="1600">
                    <a:latin typeface="Arial Narrow" pitchFamily="34" charset="0"/>
                  </a:rPr>
                  <a:t>Database</a:t>
                </a:r>
              </a:p>
            </p:txBody>
          </p:sp>
        </p:grpSp>
        <p:sp>
          <p:nvSpPr>
            <p:cNvPr id="353293"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p>
              <a:pPr>
                <a:defRPr/>
              </a:pPr>
              <a:r>
                <a:rPr lang="en-US" b="0">
                  <a:solidFill>
                    <a:srgbClr val="5F5F5F"/>
                  </a:solidFill>
                  <a:latin typeface="Arial Narrow" pitchFamily="34" charset="0"/>
                </a:rPr>
                <a:t>IP Address1: Leased to DHCP Client1</a:t>
              </a:r>
            </a:p>
            <a:p>
              <a:pPr>
                <a:defRPr/>
              </a:pPr>
              <a:r>
                <a:rPr lang="en-US" b="0">
                  <a:solidFill>
                    <a:srgbClr val="5F5F5F"/>
                  </a:solidFill>
                  <a:latin typeface="Arial Narrow" pitchFamily="34" charset="0"/>
                </a:rPr>
                <a:t>IP Address2: Leased to DHCP Client2</a:t>
              </a:r>
            </a:p>
            <a:p>
              <a:pPr>
                <a:defRPr/>
              </a:pPr>
              <a:r>
                <a:rPr lang="en-US">
                  <a:latin typeface="Arial Narrow" pitchFamily="34" charset="0"/>
                </a:rPr>
                <a:t>IP Address3: Available to be leased </a:t>
              </a:r>
            </a:p>
          </p:txBody>
        </p:sp>
        <p:sp>
          <p:nvSpPr>
            <p:cNvPr id="353294"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Client2:</a:t>
              </a:r>
              <a:br>
                <a:rPr lang="en-US">
                  <a:latin typeface="Arial Narrow" pitchFamily="34" charset="0"/>
                </a:rPr>
              </a:br>
              <a:r>
                <a:rPr lang="en-US" b="0">
                  <a:latin typeface="Arial Narrow" pitchFamily="34" charset="0"/>
                </a:rPr>
                <a:t>IP configuration </a:t>
              </a:r>
              <a:br>
                <a:rPr lang="en-US" b="0">
                  <a:latin typeface="Arial Narrow" pitchFamily="34" charset="0"/>
                </a:rPr>
              </a:br>
              <a:r>
                <a:rPr lang="en-US" b="0">
                  <a:latin typeface="Arial Narrow" pitchFamily="34" charset="0"/>
                </a:rPr>
                <a:t>from DHCP server</a:t>
              </a:r>
            </a:p>
          </p:txBody>
        </p:sp>
        <p:sp>
          <p:nvSpPr>
            <p:cNvPr id="353295"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Non-DHCP Client:</a:t>
              </a:r>
              <a:br>
                <a:rPr lang="en-US">
                  <a:latin typeface="Arial Narrow" pitchFamily="34" charset="0"/>
                </a:rPr>
              </a:br>
              <a:r>
                <a:rPr lang="en-US" b="0">
                  <a:latin typeface="Arial Narrow" pitchFamily="34" charset="0"/>
                </a:rPr>
                <a:t>Static IP </a:t>
              </a:r>
              <a:br>
                <a:rPr lang="en-US" b="0">
                  <a:latin typeface="Arial Narrow" pitchFamily="34" charset="0"/>
                </a:rPr>
              </a:br>
              <a:r>
                <a:rPr lang="en-US" b="0">
                  <a:latin typeface="Arial Narrow" pitchFamily="34" charset="0"/>
                </a:rPr>
                <a:t>configuration</a:t>
              </a:r>
            </a:p>
          </p:txBody>
        </p:sp>
        <p:sp>
          <p:nvSpPr>
            <p:cNvPr id="353296"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Client1:</a:t>
              </a:r>
              <a:br>
                <a:rPr lang="en-US">
                  <a:latin typeface="Arial Narrow" pitchFamily="34" charset="0"/>
                </a:rPr>
              </a:br>
              <a:r>
                <a:rPr lang="en-US" b="0">
                  <a:latin typeface="Arial Narrow" pitchFamily="34" charset="0"/>
                </a:rPr>
                <a:t>IP configuration </a:t>
              </a:r>
              <a:br>
                <a:rPr lang="en-US" b="0">
                  <a:latin typeface="Arial Narrow" pitchFamily="34" charset="0"/>
                </a:rPr>
              </a:br>
              <a:r>
                <a:rPr lang="en-US" b="0">
                  <a:latin typeface="Arial Narrow" pitchFamily="34" charset="0"/>
                </a:rPr>
                <a:t>from DHCP server</a:t>
              </a:r>
            </a:p>
          </p:txBody>
        </p:sp>
        <p:sp>
          <p:nvSpPr>
            <p:cNvPr id="12304"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w="9525" algn="ctr">
              <a:noFill/>
              <a:miter lim="800000"/>
              <a:headEnd/>
              <a:tailEnd/>
            </a:ln>
          </p:spPr>
          <p:txBody>
            <a:bodyPr/>
            <a:lstStyle/>
            <a:p>
              <a:endParaRPr lang="en-US"/>
            </a:p>
          </p:txBody>
        </p:sp>
        <p:sp>
          <p:nvSpPr>
            <p:cNvPr id="12305" name="AutoShape 18"/>
            <p:cNvSpPr>
              <a:spLocks noChangeArrowheads="1"/>
            </p:cNvSpPr>
            <p:nvPr/>
          </p:nvSpPr>
          <p:spPr bwMode="auto">
            <a:xfrm rot="-5400000">
              <a:off x="3061" y="1824"/>
              <a:ext cx="664" cy="211"/>
            </a:xfrm>
            <a:prstGeom prst="leftRightArrow">
              <a:avLst>
                <a:gd name="adj1" fmla="val 50000"/>
                <a:gd name="adj2" fmla="val 62938"/>
              </a:avLst>
            </a:prstGeom>
            <a:solidFill>
              <a:srgbClr val="FF0000">
                <a:alpha val="74901"/>
              </a:srgbClr>
            </a:solidFill>
            <a:ln w="9525" algn="ctr">
              <a:noFill/>
              <a:miter lim="800000"/>
              <a:headEnd/>
              <a:tailEnd/>
            </a:ln>
          </p:spPr>
          <p:txBody>
            <a:bodyPr/>
            <a:lstStyle/>
            <a:p>
              <a:endParaRPr lang="en-US"/>
            </a:p>
          </p:txBody>
        </p:sp>
        <p:sp>
          <p:nvSpPr>
            <p:cNvPr id="12306" name="AutoShape 19"/>
            <p:cNvSpPr>
              <a:spLocks noChangeArrowheads="1"/>
            </p:cNvSpPr>
            <p:nvPr/>
          </p:nvSpPr>
          <p:spPr bwMode="auto">
            <a:xfrm>
              <a:off x="3451" y="1811"/>
              <a:ext cx="969" cy="226"/>
            </a:xfrm>
            <a:prstGeom prst="roundRect">
              <a:avLst>
                <a:gd name="adj" fmla="val 11060"/>
              </a:avLst>
            </a:prstGeom>
            <a:noFill/>
            <a:ln w="9525" algn="ctr">
              <a:noFill/>
              <a:round/>
              <a:headEnd/>
              <a:tailEnd/>
            </a:ln>
          </p:spPr>
          <p:txBody>
            <a:bodyPr wrap="none" anchor="ctr"/>
            <a:lstStyle/>
            <a:p>
              <a:r>
                <a:rPr lang="en-US">
                  <a:latin typeface="Arial Narrow" pitchFamily="34" charset="0"/>
                </a:rPr>
                <a:t>Lease Renewal </a:t>
              </a:r>
            </a:p>
          </p:txBody>
        </p:sp>
        <p:sp>
          <p:nvSpPr>
            <p:cNvPr id="12307" name="AutoShape 20"/>
            <p:cNvSpPr>
              <a:spLocks noChangeArrowheads="1"/>
            </p:cNvSpPr>
            <p:nvPr/>
          </p:nvSpPr>
          <p:spPr bwMode="auto">
            <a:xfrm>
              <a:off x="1958" y="2135"/>
              <a:ext cx="1180" cy="226"/>
            </a:xfrm>
            <a:prstGeom prst="roundRect">
              <a:avLst>
                <a:gd name="adj" fmla="val 11060"/>
              </a:avLst>
            </a:prstGeom>
            <a:noFill/>
            <a:ln w="9525" algn="ctr">
              <a:noFill/>
              <a:round/>
              <a:headEnd/>
              <a:tailEnd/>
            </a:ln>
          </p:spPr>
          <p:txBody>
            <a:bodyPr wrap="none" anchor="ctr"/>
            <a:lstStyle/>
            <a:p>
              <a:r>
                <a:rPr lang="en-US">
                  <a:latin typeface="Arial Narrow" pitchFamily="34" charset="0"/>
                </a:rPr>
                <a:t>Lease Generation </a:t>
              </a:r>
            </a:p>
          </p:txBody>
        </p:sp>
      </p:gr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0"/>
          </p:nvPr>
        </p:nvSpPr>
        <p:spPr>
          <a:noFill/>
        </p:spPr>
        <p:txBody>
          <a:bodyPr/>
          <a:lstStyle/>
          <a:p>
            <a:r>
              <a:rPr lang="en-US"/>
              <a:t>NS&amp;WT</a:t>
            </a:r>
          </a:p>
        </p:txBody>
      </p:sp>
      <p:sp>
        <p:nvSpPr>
          <p:cNvPr id="13315" name="Rectangle 2"/>
          <p:cNvSpPr>
            <a:spLocks noGrp="1" noChangeArrowheads="1"/>
          </p:cNvSpPr>
          <p:nvPr>
            <p:ph type="title"/>
          </p:nvPr>
        </p:nvSpPr>
        <p:spPr/>
        <p:txBody>
          <a:bodyPr/>
          <a:lstStyle/>
          <a:p>
            <a:r>
              <a:rPr lang="en-US" smtClean="0"/>
              <a:t>DHCP</a:t>
            </a:r>
          </a:p>
        </p:txBody>
      </p:sp>
      <p:sp>
        <p:nvSpPr>
          <p:cNvPr id="13316" name="Rectangle 3"/>
          <p:cNvSpPr>
            <a:spLocks noChangeArrowheads="1"/>
          </p:cNvSpPr>
          <p:nvPr/>
        </p:nvSpPr>
        <p:spPr bwMode="auto">
          <a:xfrm>
            <a:off x="3009900" y="2486025"/>
            <a:ext cx="2949575" cy="2106613"/>
          </a:xfrm>
          <a:prstGeom prst="rect">
            <a:avLst/>
          </a:prstGeom>
          <a:noFill/>
          <a:ln w="28575">
            <a:solidFill>
              <a:schemeClr val="tx1"/>
            </a:solidFill>
            <a:miter lim="800000"/>
            <a:headEnd/>
            <a:tailEnd/>
          </a:ln>
        </p:spPr>
        <p:txBody>
          <a:bodyPr wrap="none" anchor="ctr"/>
          <a:lstStyle/>
          <a:p>
            <a:r>
              <a:rPr lang="en-GB"/>
              <a:t>IP</a:t>
            </a:r>
          </a:p>
        </p:txBody>
      </p:sp>
      <p:sp>
        <p:nvSpPr>
          <p:cNvPr id="13317" name="Rectangle 4"/>
          <p:cNvSpPr>
            <a:spLocks noChangeArrowheads="1"/>
          </p:cNvSpPr>
          <p:nvPr/>
        </p:nvSpPr>
        <p:spPr bwMode="auto">
          <a:xfrm>
            <a:off x="3008313" y="2486025"/>
            <a:ext cx="1100137" cy="503238"/>
          </a:xfrm>
          <a:prstGeom prst="rect">
            <a:avLst/>
          </a:prstGeom>
          <a:noFill/>
          <a:ln w="28575">
            <a:solidFill>
              <a:schemeClr val="tx1"/>
            </a:solidFill>
            <a:miter lim="800000"/>
            <a:headEnd/>
            <a:tailEnd/>
          </a:ln>
        </p:spPr>
        <p:txBody>
          <a:bodyPr wrap="none" anchor="ctr"/>
          <a:lstStyle/>
          <a:p>
            <a:r>
              <a:rPr lang="en-GB"/>
              <a:t>ICMP</a:t>
            </a:r>
          </a:p>
        </p:txBody>
      </p:sp>
      <p:sp>
        <p:nvSpPr>
          <p:cNvPr id="13318" name="Rectangle 5"/>
          <p:cNvSpPr>
            <a:spLocks noChangeArrowheads="1"/>
          </p:cNvSpPr>
          <p:nvPr/>
        </p:nvSpPr>
        <p:spPr bwMode="auto">
          <a:xfrm>
            <a:off x="4456113" y="4086225"/>
            <a:ext cx="1500187" cy="503238"/>
          </a:xfrm>
          <a:prstGeom prst="rect">
            <a:avLst/>
          </a:prstGeom>
          <a:noFill/>
          <a:ln w="28575">
            <a:solidFill>
              <a:schemeClr val="tx1"/>
            </a:solidFill>
            <a:miter lim="800000"/>
            <a:headEnd/>
            <a:tailEnd/>
          </a:ln>
        </p:spPr>
        <p:txBody>
          <a:bodyPr wrap="none" anchor="ctr"/>
          <a:lstStyle/>
          <a:p>
            <a:r>
              <a:rPr lang="en-GB"/>
              <a:t>ARP/RARP</a:t>
            </a:r>
          </a:p>
        </p:txBody>
      </p:sp>
      <p:sp>
        <p:nvSpPr>
          <p:cNvPr id="13319" name="Rectangle 6"/>
          <p:cNvSpPr>
            <a:spLocks noChangeArrowheads="1"/>
          </p:cNvSpPr>
          <p:nvPr/>
        </p:nvSpPr>
        <p:spPr bwMode="auto">
          <a:xfrm>
            <a:off x="3013075" y="1714500"/>
            <a:ext cx="1479550" cy="771525"/>
          </a:xfrm>
          <a:prstGeom prst="rect">
            <a:avLst/>
          </a:prstGeom>
          <a:noFill/>
          <a:ln w="28575">
            <a:solidFill>
              <a:schemeClr val="tx1"/>
            </a:solidFill>
            <a:miter lim="800000"/>
            <a:headEnd/>
            <a:tailEnd/>
          </a:ln>
        </p:spPr>
        <p:txBody>
          <a:bodyPr wrap="none" anchor="ctr"/>
          <a:lstStyle/>
          <a:p>
            <a:r>
              <a:rPr lang="en-GB"/>
              <a:t>TCP</a:t>
            </a:r>
          </a:p>
        </p:txBody>
      </p:sp>
      <p:sp>
        <p:nvSpPr>
          <p:cNvPr id="13320" name="Rectangle 7"/>
          <p:cNvSpPr>
            <a:spLocks noChangeArrowheads="1"/>
          </p:cNvSpPr>
          <p:nvPr/>
        </p:nvSpPr>
        <p:spPr bwMode="auto">
          <a:xfrm>
            <a:off x="4479925" y="1714500"/>
            <a:ext cx="1479550" cy="771525"/>
          </a:xfrm>
          <a:prstGeom prst="rect">
            <a:avLst/>
          </a:prstGeom>
          <a:noFill/>
          <a:ln w="28575">
            <a:solidFill>
              <a:schemeClr val="tx1"/>
            </a:solidFill>
            <a:miter lim="800000"/>
            <a:headEnd/>
            <a:tailEnd/>
          </a:ln>
        </p:spPr>
        <p:txBody>
          <a:bodyPr wrap="none" anchor="ctr"/>
          <a:lstStyle/>
          <a:p>
            <a:r>
              <a:rPr lang="en-GB"/>
              <a:t>UDP</a:t>
            </a:r>
          </a:p>
        </p:txBody>
      </p:sp>
      <p:sp>
        <p:nvSpPr>
          <p:cNvPr id="13321" name="Rectangle 8"/>
          <p:cNvSpPr>
            <a:spLocks noChangeArrowheads="1"/>
          </p:cNvSpPr>
          <p:nvPr/>
        </p:nvSpPr>
        <p:spPr bwMode="auto">
          <a:xfrm>
            <a:off x="3008313" y="4591050"/>
            <a:ext cx="2949575" cy="739775"/>
          </a:xfrm>
          <a:prstGeom prst="rect">
            <a:avLst/>
          </a:prstGeom>
          <a:noFill/>
          <a:ln w="28575">
            <a:solidFill>
              <a:schemeClr val="tx1"/>
            </a:solidFill>
            <a:miter lim="800000"/>
            <a:headEnd/>
            <a:tailEnd/>
          </a:ln>
        </p:spPr>
        <p:txBody>
          <a:bodyPr wrap="none" anchor="ctr"/>
          <a:lstStyle/>
          <a:p>
            <a:r>
              <a:rPr lang="en-GB"/>
              <a:t>Network Access</a:t>
            </a:r>
          </a:p>
        </p:txBody>
      </p:sp>
      <p:sp>
        <p:nvSpPr>
          <p:cNvPr id="13322" name="Rectangle 9"/>
          <p:cNvSpPr>
            <a:spLocks noChangeArrowheads="1"/>
          </p:cNvSpPr>
          <p:nvPr/>
        </p:nvSpPr>
        <p:spPr bwMode="auto">
          <a:xfrm>
            <a:off x="4478338" y="942975"/>
            <a:ext cx="1479550" cy="771525"/>
          </a:xfrm>
          <a:prstGeom prst="rect">
            <a:avLst/>
          </a:prstGeom>
          <a:solidFill>
            <a:srgbClr val="99CC00"/>
          </a:solidFill>
          <a:ln w="28575">
            <a:solidFill>
              <a:schemeClr val="tx1"/>
            </a:solidFill>
            <a:miter lim="800000"/>
            <a:headEnd/>
            <a:tailEnd/>
          </a:ln>
        </p:spPr>
        <p:txBody>
          <a:bodyPr wrap="none" anchor="ctr"/>
          <a:lstStyle/>
          <a:p>
            <a:r>
              <a:rPr lang="en-GB"/>
              <a:t>DHCP</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3"/>
          <p:cNvSpPr>
            <a:spLocks noGrp="1"/>
          </p:cNvSpPr>
          <p:nvPr>
            <p:ph type="ftr" sz="quarter" idx="10"/>
          </p:nvPr>
        </p:nvSpPr>
        <p:spPr>
          <a:noFill/>
        </p:spPr>
        <p:txBody>
          <a:bodyPr/>
          <a:lstStyle/>
          <a:p>
            <a:r>
              <a:rPr lang="en-US"/>
              <a:t>NS&amp;WT</a:t>
            </a:r>
          </a:p>
        </p:txBody>
      </p:sp>
      <p:sp>
        <p:nvSpPr>
          <p:cNvPr id="14339" name="Rectangle 2"/>
          <p:cNvSpPr>
            <a:spLocks noGrp="1" noChangeArrowheads="1"/>
          </p:cNvSpPr>
          <p:nvPr>
            <p:ph type="title"/>
          </p:nvPr>
        </p:nvSpPr>
        <p:spPr/>
        <p:txBody>
          <a:bodyPr/>
          <a:lstStyle/>
          <a:p>
            <a:r>
              <a:rPr lang="en-US" smtClean="0"/>
              <a:t>Why Use DHCP?</a:t>
            </a:r>
          </a:p>
        </p:txBody>
      </p:sp>
      <p:sp>
        <p:nvSpPr>
          <p:cNvPr id="351235" name="AutoShape 3"/>
          <p:cNvSpPr>
            <a:spLocks noChangeArrowheads="1"/>
          </p:cNvSpPr>
          <p:nvPr/>
        </p:nvSpPr>
        <p:spPr bwMode="auto">
          <a:xfrm>
            <a:off x="609600" y="1301750"/>
            <a:ext cx="7791450"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gn="l">
              <a:defRPr/>
            </a:pPr>
            <a:r>
              <a:rPr lang="en-US" sz="2200">
                <a:latin typeface="Arial Narrow" pitchFamily="34" charset="0"/>
              </a:rPr>
              <a:t>DHCP reduces the complexity and amount of administrative work by using automatic TCP/IP configuration</a:t>
            </a:r>
          </a:p>
        </p:txBody>
      </p:sp>
      <p:grpSp>
        <p:nvGrpSpPr>
          <p:cNvPr id="14341" name="Group 4"/>
          <p:cNvGrpSpPr>
            <a:grpSpLocks/>
          </p:cNvGrpSpPr>
          <p:nvPr/>
        </p:nvGrpSpPr>
        <p:grpSpPr bwMode="auto">
          <a:xfrm>
            <a:off x="715963" y="2278063"/>
            <a:ext cx="3714750" cy="3917950"/>
            <a:chOff x="451" y="1459"/>
            <a:chExt cx="2340" cy="2468"/>
          </a:xfrm>
        </p:grpSpPr>
        <p:sp>
          <p:nvSpPr>
            <p:cNvPr id="351237" name="AutoShape 5"/>
            <p:cNvSpPr>
              <a:spLocks noChangeArrowheads="1"/>
            </p:cNvSpPr>
            <p:nvPr/>
          </p:nvSpPr>
          <p:spPr bwMode="auto">
            <a:xfrm>
              <a:off x="451" y="1459"/>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p>
              <a:pPr>
                <a:defRPr/>
              </a:pPr>
              <a:r>
                <a:rPr lang="en-US" sz="2200">
                  <a:latin typeface="Arial Narrow" pitchFamily="34" charset="0"/>
                </a:rPr>
                <a:t>Manual TCP/IP Configuration</a:t>
              </a:r>
            </a:p>
          </p:txBody>
        </p:sp>
        <p:sp>
          <p:nvSpPr>
            <p:cNvPr id="351238" name="AutoShape 6"/>
            <p:cNvSpPr>
              <a:spLocks noChangeArrowheads="1"/>
            </p:cNvSpPr>
            <p:nvPr/>
          </p:nvSpPr>
          <p:spPr bwMode="auto">
            <a:xfrm>
              <a:off x="451" y="1754"/>
              <a:ext cx="2340" cy="20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p>
              <a:pPr marL="225425" indent="-225425" algn="l">
                <a:lnSpc>
                  <a:spcPct val="90000"/>
                </a:lnSpc>
                <a:spcBef>
                  <a:spcPct val="55000"/>
                </a:spcBef>
                <a:buSzPct val="80000"/>
                <a:buFontTx/>
                <a:buBlip>
                  <a:blip r:embed="rId3"/>
                </a:buBlip>
                <a:defRPr/>
              </a:pPr>
              <a:r>
                <a:rPr lang="en-US" sz="1900">
                  <a:latin typeface="Arial Narrow" pitchFamily="34" charset="0"/>
                </a:rPr>
                <a:t>IP addresses are entered manually on each client computer</a:t>
              </a:r>
            </a:p>
            <a:p>
              <a:pPr marL="225425" indent="-225425" algn="l">
                <a:lnSpc>
                  <a:spcPct val="90000"/>
                </a:lnSpc>
                <a:spcBef>
                  <a:spcPct val="55000"/>
                </a:spcBef>
                <a:buSzPct val="80000"/>
                <a:buFontTx/>
                <a:buBlip>
                  <a:blip r:embed="rId3"/>
                </a:buBlip>
                <a:defRPr/>
              </a:pPr>
              <a:r>
                <a:rPr lang="en-US" sz="1900">
                  <a:latin typeface="Arial Narrow" pitchFamily="34" charset="0"/>
                </a:rPr>
                <a:t>Possibility of entering incorrect or invalid IP address</a:t>
              </a:r>
            </a:p>
            <a:p>
              <a:pPr marL="225425" indent="-225425" algn="l">
                <a:lnSpc>
                  <a:spcPct val="90000"/>
                </a:lnSpc>
                <a:spcBef>
                  <a:spcPct val="55000"/>
                </a:spcBef>
                <a:buSzPct val="80000"/>
                <a:buFontTx/>
                <a:buBlip>
                  <a:blip r:embed="rId3"/>
                </a:buBlip>
                <a:defRPr/>
              </a:pPr>
              <a:r>
                <a:rPr lang="en-US" sz="1900">
                  <a:latin typeface="Arial Narrow" pitchFamily="34" charset="0"/>
                </a:rPr>
                <a:t>Incorrect configuration can lead to communication and network issues</a:t>
              </a:r>
            </a:p>
            <a:p>
              <a:pPr marL="225425" indent="-225425" algn="l">
                <a:lnSpc>
                  <a:spcPct val="90000"/>
                </a:lnSpc>
                <a:spcBef>
                  <a:spcPct val="55000"/>
                </a:spcBef>
                <a:buSzPct val="80000"/>
                <a:buFontTx/>
                <a:buBlip>
                  <a:blip r:embed="rId3"/>
                </a:buBlip>
                <a:defRPr/>
              </a:pPr>
              <a:r>
                <a:rPr lang="en-US" sz="1900">
                  <a:latin typeface="Arial Narrow" pitchFamily="34" charset="0"/>
                </a:rPr>
                <a:t>Administrative overload on networks where computers are frequently moved</a:t>
              </a:r>
            </a:p>
          </p:txBody>
        </p:sp>
      </p:grpSp>
      <p:grpSp>
        <p:nvGrpSpPr>
          <p:cNvPr id="14342" name="Group 7"/>
          <p:cNvGrpSpPr>
            <a:grpSpLocks/>
          </p:cNvGrpSpPr>
          <p:nvPr/>
        </p:nvGrpSpPr>
        <p:grpSpPr bwMode="auto">
          <a:xfrm>
            <a:off x="4643438" y="2278063"/>
            <a:ext cx="3714750" cy="3917950"/>
            <a:chOff x="2925" y="1435"/>
            <a:chExt cx="2340" cy="2468"/>
          </a:xfrm>
        </p:grpSpPr>
        <p:sp>
          <p:nvSpPr>
            <p:cNvPr id="351240"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p>
              <a:pPr>
                <a:defRPr/>
              </a:pPr>
              <a:r>
                <a:rPr lang="en-US" sz="2200">
                  <a:latin typeface="Arial Narrow" pitchFamily="34" charset="0"/>
                </a:rPr>
                <a:t>Automatic TCP/IP Configuration</a:t>
              </a:r>
            </a:p>
          </p:txBody>
        </p:sp>
        <p:sp>
          <p:nvSpPr>
            <p:cNvPr id="351241" name="AutoShape 9"/>
            <p:cNvSpPr>
              <a:spLocks noChangeArrowheads="1"/>
            </p:cNvSpPr>
            <p:nvPr/>
          </p:nvSpPr>
          <p:spPr bwMode="auto">
            <a:xfrm>
              <a:off x="2925" y="1730"/>
              <a:ext cx="2340" cy="2075"/>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p>
              <a:pPr marL="225425" indent="-225425" algn="l">
                <a:lnSpc>
                  <a:spcPct val="90000"/>
                </a:lnSpc>
                <a:spcBef>
                  <a:spcPct val="55000"/>
                </a:spcBef>
                <a:buSzPct val="80000"/>
                <a:buFontTx/>
                <a:buBlip>
                  <a:blip r:embed="rId3"/>
                </a:buBlip>
                <a:defRPr/>
              </a:pPr>
              <a:r>
                <a:rPr lang="en-US" sz="1900">
                  <a:latin typeface="Arial Narrow" pitchFamily="34" charset="0"/>
                </a:rPr>
                <a:t>IP addresses are supplied automatically to client computers</a:t>
              </a:r>
            </a:p>
            <a:p>
              <a:pPr marL="225425" indent="-225425" algn="l">
                <a:lnSpc>
                  <a:spcPct val="90000"/>
                </a:lnSpc>
                <a:spcBef>
                  <a:spcPct val="55000"/>
                </a:spcBef>
                <a:buSzPct val="80000"/>
                <a:buFontTx/>
                <a:buBlip>
                  <a:blip r:embed="rId3"/>
                </a:buBlip>
                <a:defRPr/>
              </a:pPr>
              <a:r>
                <a:rPr lang="en-US" sz="1900">
                  <a:latin typeface="Arial Narrow" pitchFamily="34" charset="0"/>
                </a:rPr>
                <a:t>Ensures that clients always use correct configuration information</a:t>
              </a:r>
            </a:p>
            <a:p>
              <a:pPr marL="225425" indent="-225425" algn="l">
                <a:lnSpc>
                  <a:spcPct val="90000"/>
                </a:lnSpc>
                <a:spcBef>
                  <a:spcPct val="55000"/>
                </a:spcBef>
                <a:buSzPct val="80000"/>
                <a:buFontTx/>
                <a:buBlip>
                  <a:blip r:embed="rId3"/>
                </a:buBlip>
                <a:defRPr/>
              </a:pPr>
              <a:r>
                <a:rPr lang="en-US" sz="1900">
                  <a:latin typeface="Arial Narrow" pitchFamily="34" charset="0"/>
                </a:rPr>
                <a:t>Client configuration is updated automatically to reflect changes in network structure</a:t>
              </a:r>
            </a:p>
            <a:p>
              <a:pPr marL="225425" indent="-225425" algn="l">
                <a:lnSpc>
                  <a:spcPct val="90000"/>
                </a:lnSpc>
                <a:spcBef>
                  <a:spcPct val="55000"/>
                </a:spcBef>
                <a:buSzPct val="80000"/>
                <a:buFontTx/>
                <a:buBlip>
                  <a:blip r:embed="rId3"/>
                </a:buBlip>
                <a:defRPr/>
              </a:pPr>
              <a:r>
                <a:rPr lang="en-US" sz="1900">
                  <a:latin typeface="Arial Narrow" pitchFamily="34" charset="0"/>
                </a:rPr>
                <a:t>Eliminates a common source of network problems</a:t>
              </a:r>
            </a:p>
          </p:txBody>
        </p:sp>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p:cNvSpPr>
            <a:spLocks noGrp="1"/>
          </p:cNvSpPr>
          <p:nvPr>
            <p:ph type="ftr" sz="quarter" idx="10"/>
          </p:nvPr>
        </p:nvSpPr>
        <p:spPr>
          <a:noFill/>
        </p:spPr>
        <p:txBody>
          <a:bodyPr/>
          <a:lstStyle/>
          <a:p>
            <a:r>
              <a:rPr lang="en-US"/>
              <a:t>NS&amp;WT</a:t>
            </a:r>
          </a:p>
        </p:txBody>
      </p:sp>
      <p:sp>
        <p:nvSpPr>
          <p:cNvPr id="15363" name="AutoShape 2"/>
          <p:cNvSpPr>
            <a:spLocks noChangeArrowheads="1"/>
          </p:cNvSpPr>
          <p:nvPr/>
        </p:nvSpPr>
        <p:spPr bwMode="auto">
          <a:xfrm>
            <a:off x="914400" y="1273175"/>
            <a:ext cx="7223125" cy="4951413"/>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15364" name="Rectangle 3"/>
          <p:cNvSpPr>
            <a:spLocks noGrp="1" noChangeArrowheads="1"/>
          </p:cNvSpPr>
          <p:nvPr>
            <p:ph type="title"/>
          </p:nvPr>
        </p:nvSpPr>
        <p:spPr/>
        <p:txBody>
          <a:bodyPr/>
          <a:lstStyle/>
          <a:p>
            <a:r>
              <a:rPr lang="en-US" smtClean="0"/>
              <a:t>How the DHCP Lease Generation Process Works</a:t>
            </a:r>
          </a:p>
        </p:txBody>
      </p:sp>
      <p:sp>
        <p:nvSpPr>
          <p:cNvPr id="355332" name="Oval 4"/>
          <p:cNvSpPr>
            <a:spLocks noGrp="1" noChangeArrowheads="1"/>
          </p:cNvSpPr>
          <p:nvPr>
            <p:ph type="body" idx="1"/>
          </p:nvPr>
        </p:nvSpPr>
        <p:spPr>
          <a:xfrm>
            <a:off x="1441450" y="1795463"/>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lIns="0" tIns="0" rIns="0" bIns="0"/>
          <a:lstStyle/>
          <a:p>
            <a:pPr>
              <a:buFont typeface="Wingdings 2" pitchFamily="18" charset="2"/>
              <a:buNone/>
              <a:defRPr/>
            </a:pPr>
            <a:r>
              <a:rPr lang="en-US" smtClean="0"/>
              <a:t>                                                          </a:t>
            </a:r>
          </a:p>
        </p:txBody>
      </p:sp>
      <p:pic>
        <p:nvPicPr>
          <p:cNvPr id="15366" name="Picture 5" descr="Server01"/>
          <p:cNvPicPr>
            <a:picLocks noChangeAspect="1" noChangeArrowheads="1"/>
          </p:cNvPicPr>
          <p:nvPr/>
        </p:nvPicPr>
        <p:blipFill>
          <a:blip r:embed="rId3"/>
          <a:srcRect/>
          <a:stretch>
            <a:fillRect/>
          </a:stretch>
        </p:blipFill>
        <p:spPr bwMode="auto">
          <a:xfrm>
            <a:off x="1665288" y="2911475"/>
            <a:ext cx="996950" cy="1198563"/>
          </a:xfrm>
          <a:prstGeom prst="rect">
            <a:avLst/>
          </a:prstGeom>
          <a:noFill/>
          <a:ln w="9525">
            <a:noFill/>
            <a:miter lim="800000"/>
            <a:headEnd/>
            <a:tailEnd/>
          </a:ln>
        </p:spPr>
      </p:pic>
      <p:pic>
        <p:nvPicPr>
          <p:cNvPr id="15367" name="Picture 6" descr="Computer_DesktopComputerSansKeyboard01"/>
          <p:cNvPicPr>
            <a:picLocks noChangeAspect="1" noChangeArrowheads="1"/>
          </p:cNvPicPr>
          <p:nvPr/>
        </p:nvPicPr>
        <p:blipFill>
          <a:blip r:embed="rId4"/>
          <a:srcRect/>
          <a:stretch>
            <a:fillRect/>
          </a:stretch>
        </p:blipFill>
        <p:spPr bwMode="auto">
          <a:xfrm>
            <a:off x="5324475" y="1366838"/>
            <a:ext cx="842963" cy="1052512"/>
          </a:xfrm>
          <a:prstGeom prst="rect">
            <a:avLst/>
          </a:prstGeom>
          <a:noFill/>
          <a:ln w="9525">
            <a:noFill/>
            <a:miter lim="800000"/>
            <a:headEnd/>
            <a:tailEnd/>
          </a:ln>
        </p:spPr>
      </p:pic>
      <p:pic>
        <p:nvPicPr>
          <p:cNvPr id="15368" name="Picture 7" descr="Computer_DesktopComputerSansKeyboard01"/>
          <p:cNvPicPr>
            <a:picLocks noChangeAspect="1" noChangeArrowheads="1"/>
          </p:cNvPicPr>
          <p:nvPr/>
        </p:nvPicPr>
        <p:blipFill>
          <a:blip r:embed="rId4"/>
          <a:srcRect/>
          <a:stretch>
            <a:fillRect/>
          </a:stretch>
        </p:blipFill>
        <p:spPr bwMode="auto">
          <a:xfrm>
            <a:off x="4235450" y="3448050"/>
            <a:ext cx="844550" cy="1052513"/>
          </a:xfrm>
          <a:prstGeom prst="rect">
            <a:avLst/>
          </a:prstGeom>
          <a:noFill/>
          <a:ln w="9525">
            <a:noFill/>
            <a:miter lim="800000"/>
            <a:headEnd/>
            <a:tailEnd/>
          </a:ln>
        </p:spPr>
      </p:pic>
      <p:pic>
        <p:nvPicPr>
          <p:cNvPr id="15369" name="Picture 8" descr="Computer_DesktopComputerSansKeyboard01"/>
          <p:cNvPicPr>
            <a:picLocks noChangeAspect="1" noChangeArrowheads="1"/>
          </p:cNvPicPr>
          <p:nvPr/>
        </p:nvPicPr>
        <p:blipFill>
          <a:blip r:embed="rId4"/>
          <a:srcRect/>
          <a:stretch>
            <a:fillRect/>
          </a:stretch>
        </p:blipFill>
        <p:spPr bwMode="auto">
          <a:xfrm>
            <a:off x="6405563" y="2962275"/>
            <a:ext cx="844550" cy="1052513"/>
          </a:xfrm>
          <a:prstGeom prst="rect">
            <a:avLst/>
          </a:prstGeom>
          <a:noFill/>
          <a:ln w="9525">
            <a:noFill/>
            <a:miter lim="800000"/>
            <a:headEnd/>
            <a:tailEnd/>
          </a:ln>
        </p:spPr>
      </p:pic>
      <p:pic>
        <p:nvPicPr>
          <p:cNvPr id="15370" name="Picture 9" descr="Server01"/>
          <p:cNvPicPr>
            <a:picLocks noChangeAspect="1" noChangeArrowheads="1"/>
          </p:cNvPicPr>
          <p:nvPr/>
        </p:nvPicPr>
        <p:blipFill>
          <a:blip r:embed="rId3"/>
          <a:srcRect/>
          <a:stretch>
            <a:fillRect/>
          </a:stretch>
        </p:blipFill>
        <p:spPr bwMode="auto">
          <a:xfrm>
            <a:off x="2632075" y="1263650"/>
            <a:ext cx="996950" cy="1198563"/>
          </a:xfrm>
          <a:prstGeom prst="rect">
            <a:avLst/>
          </a:prstGeom>
          <a:noFill/>
          <a:ln w="9525">
            <a:noFill/>
            <a:miter lim="800000"/>
            <a:headEnd/>
            <a:tailEnd/>
          </a:ln>
        </p:spPr>
      </p:pic>
      <p:pic>
        <p:nvPicPr>
          <p:cNvPr id="355338" name="Picture 10" descr="2Packet_Cut3Parts01"/>
          <p:cNvPicPr>
            <a:picLocks noChangeAspect="1" noChangeArrowheads="1"/>
          </p:cNvPicPr>
          <p:nvPr/>
        </p:nvPicPr>
        <p:blipFill>
          <a:blip r:embed="rId5"/>
          <a:srcRect/>
          <a:stretch>
            <a:fillRect/>
          </a:stretch>
        </p:blipFill>
        <p:spPr bwMode="auto">
          <a:xfrm>
            <a:off x="4264025" y="2762250"/>
            <a:ext cx="844550" cy="153988"/>
          </a:xfrm>
          <a:prstGeom prst="rect">
            <a:avLst/>
          </a:prstGeom>
          <a:noFill/>
          <a:ln w="9525">
            <a:noFill/>
            <a:miter lim="800000"/>
            <a:headEnd/>
            <a:tailEnd/>
          </a:ln>
        </p:spPr>
      </p:pic>
      <p:grpSp>
        <p:nvGrpSpPr>
          <p:cNvPr id="2" name="Group 11"/>
          <p:cNvGrpSpPr>
            <a:grpSpLocks/>
          </p:cNvGrpSpPr>
          <p:nvPr/>
        </p:nvGrpSpPr>
        <p:grpSpPr bwMode="auto">
          <a:xfrm>
            <a:off x="1839913" y="4522788"/>
            <a:ext cx="5378450" cy="428625"/>
            <a:chOff x="1080" y="2834"/>
            <a:chExt cx="3388" cy="270"/>
          </a:xfrm>
        </p:grpSpPr>
        <p:sp>
          <p:nvSpPr>
            <p:cNvPr id="355340"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client broadcasts a DHCPDISCOVER packet</a:t>
              </a:r>
            </a:p>
          </p:txBody>
        </p:sp>
        <p:sp>
          <p:nvSpPr>
            <p:cNvPr id="355341"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1</a:t>
              </a:r>
            </a:p>
          </p:txBody>
        </p:sp>
      </p:grpSp>
      <p:grpSp>
        <p:nvGrpSpPr>
          <p:cNvPr id="3" name="Group 14"/>
          <p:cNvGrpSpPr>
            <a:grpSpLocks/>
          </p:cNvGrpSpPr>
          <p:nvPr/>
        </p:nvGrpSpPr>
        <p:grpSpPr bwMode="auto">
          <a:xfrm>
            <a:off x="1839913" y="5029200"/>
            <a:ext cx="5378450" cy="428625"/>
            <a:chOff x="1080" y="3134"/>
            <a:chExt cx="3388" cy="270"/>
          </a:xfrm>
        </p:grpSpPr>
        <p:sp>
          <p:nvSpPr>
            <p:cNvPr id="355343"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servers broadcast a DHCPOFFER packet</a:t>
              </a:r>
            </a:p>
          </p:txBody>
        </p:sp>
        <p:sp>
          <p:nvSpPr>
            <p:cNvPr id="355344"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2</a:t>
              </a:r>
            </a:p>
          </p:txBody>
        </p:sp>
      </p:grpSp>
      <p:grpSp>
        <p:nvGrpSpPr>
          <p:cNvPr id="4" name="Group 17"/>
          <p:cNvGrpSpPr>
            <a:grpSpLocks/>
          </p:cNvGrpSpPr>
          <p:nvPr/>
        </p:nvGrpSpPr>
        <p:grpSpPr bwMode="auto">
          <a:xfrm>
            <a:off x="1839913" y="5535613"/>
            <a:ext cx="5378450" cy="428625"/>
            <a:chOff x="1080" y="3434"/>
            <a:chExt cx="3388" cy="270"/>
          </a:xfrm>
        </p:grpSpPr>
        <p:sp>
          <p:nvSpPr>
            <p:cNvPr id="355346"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client broadcasts a DHCPREQUEST packet</a:t>
              </a:r>
            </a:p>
          </p:txBody>
        </p:sp>
        <p:sp>
          <p:nvSpPr>
            <p:cNvPr id="355347"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3</a:t>
              </a:r>
            </a:p>
          </p:txBody>
        </p:sp>
      </p:grpSp>
      <p:grpSp>
        <p:nvGrpSpPr>
          <p:cNvPr id="5" name="Group 20"/>
          <p:cNvGrpSpPr>
            <a:grpSpLocks/>
          </p:cNvGrpSpPr>
          <p:nvPr/>
        </p:nvGrpSpPr>
        <p:grpSpPr bwMode="auto">
          <a:xfrm>
            <a:off x="1839913" y="6042025"/>
            <a:ext cx="5378450" cy="428625"/>
            <a:chOff x="1080" y="3742"/>
            <a:chExt cx="3388" cy="270"/>
          </a:xfrm>
        </p:grpSpPr>
        <p:sp>
          <p:nvSpPr>
            <p:cNvPr id="355349"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Server1 broadcasts a DHCPACK packet</a:t>
              </a:r>
            </a:p>
          </p:txBody>
        </p:sp>
        <p:sp>
          <p:nvSpPr>
            <p:cNvPr id="355350"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4</a:t>
              </a:r>
            </a:p>
          </p:txBody>
        </p:sp>
      </p:grpSp>
      <p:pic>
        <p:nvPicPr>
          <p:cNvPr id="355351" name="Picture 23" descr="2Packet_Cut3Parts01"/>
          <p:cNvPicPr>
            <a:picLocks noChangeAspect="1" noChangeArrowheads="1"/>
          </p:cNvPicPr>
          <p:nvPr/>
        </p:nvPicPr>
        <p:blipFill>
          <a:blip r:embed="rId5"/>
          <a:srcRect/>
          <a:stretch>
            <a:fillRect/>
          </a:stretch>
        </p:blipFill>
        <p:spPr bwMode="auto">
          <a:xfrm>
            <a:off x="2000250" y="3297238"/>
            <a:ext cx="844550" cy="153987"/>
          </a:xfrm>
          <a:prstGeom prst="rect">
            <a:avLst/>
          </a:prstGeom>
          <a:noFill/>
          <a:ln w="9525">
            <a:noFill/>
            <a:miter lim="800000"/>
            <a:headEnd/>
            <a:tailEnd/>
          </a:ln>
        </p:spPr>
      </p:pic>
      <p:pic>
        <p:nvPicPr>
          <p:cNvPr id="355352" name="Picture 24" descr="2Packet_Cut3Parts01"/>
          <p:cNvPicPr>
            <a:picLocks noChangeAspect="1" noChangeArrowheads="1"/>
          </p:cNvPicPr>
          <p:nvPr/>
        </p:nvPicPr>
        <p:blipFill>
          <a:blip r:embed="rId5"/>
          <a:srcRect/>
          <a:stretch>
            <a:fillRect/>
          </a:stretch>
        </p:blipFill>
        <p:spPr bwMode="auto">
          <a:xfrm>
            <a:off x="4249738" y="2268538"/>
            <a:ext cx="844550" cy="153987"/>
          </a:xfrm>
          <a:prstGeom prst="rect">
            <a:avLst/>
          </a:prstGeom>
          <a:noFill/>
          <a:ln w="9525">
            <a:noFill/>
            <a:miter lim="800000"/>
            <a:headEnd/>
            <a:tailEnd/>
          </a:ln>
        </p:spPr>
      </p:pic>
      <p:pic>
        <p:nvPicPr>
          <p:cNvPr id="355353" name="Picture 25" descr="2Packet_Cut3Parts01"/>
          <p:cNvPicPr>
            <a:picLocks noChangeAspect="1" noChangeArrowheads="1"/>
          </p:cNvPicPr>
          <p:nvPr/>
        </p:nvPicPr>
        <p:blipFill>
          <a:blip r:embed="rId5"/>
          <a:srcRect/>
          <a:stretch>
            <a:fillRect/>
          </a:stretch>
        </p:blipFill>
        <p:spPr bwMode="auto">
          <a:xfrm>
            <a:off x="4205288" y="3152775"/>
            <a:ext cx="844550" cy="153988"/>
          </a:xfrm>
          <a:prstGeom prst="rect">
            <a:avLst/>
          </a:prstGeom>
          <a:noFill/>
          <a:ln w="9525">
            <a:noFill/>
            <a:miter lim="800000"/>
            <a:headEnd/>
            <a:tailEnd/>
          </a:ln>
        </p:spPr>
      </p:pic>
      <p:pic>
        <p:nvPicPr>
          <p:cNvPr id="355354" name="Picture 26" descr="2Packet_Cut3Parts01"/>
          <p:cNvPicPr>
            <a:picLocks noChangeAspect="1" noChangeArrowheads="1"/>
          </p:cNvPicPr>
          <p:nvPr/>
        </p:nvPicPr>
        <p:blipFill>
          <a:blip r:embed="rId5"/>
          <a:srcRect/>
          <a:stretch>
            <a:fillRect/>
          </a:stretch>
        </p:blipFill>
        <p:spPr bwMode="auto">
          <a:xfrm>
            <a:off x="4278313" y="2776538"/>
            <a:ext cx="844550" cy="153987"/>
          </a:xfrm>
          <a:prstGeom prst="rect">
            <a:avLst/>
          </a:prstGeom>
          <a:noFill/>
          <a:ln w="9525">
            <a:noFill/>
            <a:miter lim="800000"/>
            <a:headEnd/>
            <a:tailEnd/>
          </a:ln>
        </p:spPr>
      </p:pic>
      <p:pic>
        <p:nvPicPr>
          <p:cNvPr id="15380" name="Picture 27" descr="2Packet_Cut3Parts01"/>
          <p:cNvPicPr>
            <a:picLocks noChangeAspect="1" noChangeArrowheads="1"/>
          </p:cNvPicPr>
          <p:nvPr/>
        </p:nvPicPr>
        <p:blipFill>
          <a:blip r:embed="rId5"/>
          <a:srcRect/>
          <a:stretch>
            <a:fillRect/>
          </a:stretch>
        </p:blipFill>
        <p:spPr bwMode="auto">
          <a:xfrm>
            <a:off x="5962650" y="3286125"/>
            <a:ext cx="844550" cy="153988"/>
          </a:xfrm>
          <a:prstGeom prst="rect">
            <a:avLst/>
          </a:prstGeom>
          <a:noFill/>
          <a:ln w="9525">
            <a:noFill/>
            <a:miter lim="800000"/>
            <a:headEnd/>
            <a:tailEnd/>
          </a:ln>
        </p:spPr>
      </p:pic>
      <p:pic>
        <p:nvPicPr>
          <p:cNvPr id="355356" name="Picture 28" descr="2Packet_Cut3Parts01"/>
          <p:cNvPicPr>
            <a:picLocks noChangeAspect="1" noChangeArrowheads="1"/>
          </p:cNvPicPr>
          <p:nvPr/>
        </p:nvPicPr>
        <p:blipFill>
          <a:blip r:embed="rId5"/>
          <a:srcRect/>
          <a:stretch>
            <a:fillRect/>
          </a:stretch>
        </p:blipFill>
        <p:spPr bwMode="auto">
          <a:xfrm>
            <a:off x="4205288" y="3138488"/>
            <a:ext cx="844550" cy="153987"/>
          </a:xfrm>
          <a:prstGeom prst="rect">
            <a:avLst/>
          </a:prstGeom>
          <a:noFill/>
          <a:ln w="9525">
            <a:noFill/>
            <a:miter lim="800000"/>
            <a:headEnd/>
            <a:tailEnd/>
          </a:ln>
        </p:spPr>
      </p:pic>
      <p:pic>
        <p:nvPicPr>
          <p:cNvPr id="355357" name="Picture 29" descr="2Packet_Cut3Parts01"/>
          <p:cNvPicPr>
            <a:picLocks noChangeAspect="1" noChangeArrowheads="1"/>
          </p:cNvPicPr>
          <p:nvPr/>
        </p:nvPicPr>
        <p:blipFill>
          <a:blip r:embed="rId5"/>
          <a:srcRect/>
          <a:stretch>
            <a:fillRect/>
          </a:stretch>
        </p:blipFill>
        <p:spPr bwMode="auto">
          <a:xfrm>
            <a:off x="4205288" y="3154363"/>
            <a:ext cx="844550" cy="153987"/>
          </a:xfrm>
          <a:prstGeom prst="rect">
            <a:avLst/>
          </a:prstGeom>
          <a:noFill/>
          <a:ln w="9525">
            <a:noFill/>
            <a:miter lim="800000"/>
            <a:headEnd/>
            <a:tailEnd/>
          </a:ln>
        </p:spPr>
      </p:pic>
      <p:pic>
        <p:nvPicPr>
          <p:cNvPr id="355358" name="Picture 30" descr="2Packet_Cut3Parts01"/>
          <p:cNvPicPr>
            <a:picLocks noChangeAspect="1" noChangeArrowheads="1"/>
          </p:cNvPicPr>
          <p:nvPr/>
        </p:nvPicPr>
        <p:blipFill>
          <a:blip r:embed="rId5"/>
          <a:srcRect/>
          <a:stretch>
            <a:fillRect/>
          </a:stretch>
        </p:blipFill>
        <p:spPr bwMode="auto">
          <a:xfrm>
            <a:off x="1970088" y="3524250"/>
            <a:ext cx="844550" cy="153988"/>
          </a:xfrm>
          <a:prstGeom prst="rect">
            <a:avLst/>
          </a:prstGeom>
          <a:noFill/>
          <a:ln w="9525">
            <a:noFill/>
            <a:miter lim="800000"/>
            <a:headEnd/>
            <a:tailEnd/>
          </a:ln>
        </p:spPr>
      </p:pic>
      <p:pic>
        <p:nvPicPr>
          <p:cNvPr id="355359" name="Picture 31" descr="2Packet_Cut3Parts01"/>
          <p:cNvPicPr>
            <a:picLocks noChangeAspect="1" noChangeArrowheads="1"/>
          </p:cNvPicPr>
          <p:nvPr/>
        </p:nvPicPr>
        <p:blipFill>
          <a:blip r:embed="rId5"/>
          <a:srcRect/>
          <a:stretch>
            <a:fillRect/>
          </a:stretch>
        </p:blipFill>
        <p:spPr bwMode="auto">
          <a:xfrm>
            <a:off x="4251325" y="2770188"/>
            <a:ext cx="844550" cy="153987"/>
          </a:xfrm>
          <a:prstGeom prst="rect">
            <a:avLst/>
          </a:prstGeom>
          <a:noFill/>
          <a:ln w="9525">
            <a:noFill/>
            <a:miter lim="800000"/>
            <a:headEnd/>
            <a:tailEnd/>
          </a:ln>
        </p:spPr>
      </p:pic>
      <p:pic>
        <p:nvPicPr>
          <p:cNvPr id="355360" name="Picture 32" descr="2Packet_Cut3Parts01"/>
          <p:cNvPicPr>
            <a:picLocks noChangeAspect="1" noChangeArrowheads="1"/>
          </p:cNvPicPr>
          <p:nvPr/>
        </p:nvPicPr>
        <p:blipFill>
          <a:blip r:embed="rId5"/>
          <a:srcRect/>
          <a:stretch>
            <a:fillRect/>
          </a:stretch>
        </p:blipFill>
        <p:spPr bwMode="auto">
          <a:xfrm>
            <a:off x="4221163" y="3154363"/>
            <a:ext cx="844550" cy="153987"/>
          </a:xfrm>
          <a:prstGeom prst="rect">
            <a:avLst/>
          </a:prstGeom>
          <a:noFill/>
          <a:ln w="9525">
            <a:noFill/>
            <a:miter lim="800000"/>
            <a:headEnd/>
            <a:tailEnd/>
          </a:ln>
        </p:spPr>
      </p:pic>
      <p:pic>
        <p:nvPicPr>
          <p:cNvPr id="355361" name="Picture 33" descr="2Packet_Cut3Parts01"/>
          <p:cNvPicPr>
            <a:picLocks noChangeAspect="1" noChangeArrowheads="1"/>
          </p:cNvPicPr>
          <p:nvPr/>
        </p:nvPicPr>
        <p:blipFill>
          <a:blip r:embed="rId5"/>
          <a:srcRect/>
          <a:stretch>
            <a:fillRect/>
          </a:stretch>
        </p:blipFill>
        <p:spPr bwMode="auto">
          <a:xfrm>
            <a:off x="4265613" y="2760663"/>
            <a:ext cx="844550" cy="153987"/>
          </a:xfrm>
          <a:prstGeom prst="rect">
            <a:avLst/>
          </a:prstGeom>
          <a:noFill/>
          <a:ln w="9525">
            <a:noFill/>
            <a:miter lim="800000"/>
            <a:headEnd/>
            <a:tailEnd/>
          </a:ln>
        </p:spPr>
      </p:pic>
      <p:pic>
        <p:nvPicPr>
          <p:cNvPr id="355362" name="Picture 34" descr="2Packet_Cut3Parts01"/>
          <p:cNvPicPr>
            <a:picLocks noChangeAspect="1" noChangeArrowheads="1"/>
          </p:cNvPicPr>
          <p:nvPr/>
        </p:nvPicPr>
        <p:blipFill>
          <a:blip r:embed="rId5"/>
          <a:srcRect/>
          <a:stretch>
            <a:fillRect/>
          </a:stretch>
        </p:blipFill>
        <p:spPr bwMode="auto">
          <a:xfrm>
            <a:off x="4237038" y="2239963"/>
            <a:ext cx="844550" cy="153987"/>
          </a:xfrm>
          <a:prstGeom prst="rect">
            <a:avLst/>
          </a:prstGeom>
          <a:noFill/>
          <a:ln w="9525">
            <a:noFill/>
            <a:miter lim="800000"/>
            <a:headEnd/>
            <a:tailEnd/>
          </a:ln>
        </p:spPr>
      </p:pic>
      <p:pic>
        <p:nvPicPr>
          <p:cNvPr id="355363" name="Picture 35" descr="2Packet_Cut3Parts01"/>
          <p:cNvPicPr>
            <a:picLocks noChangeAspect="1" noChangeArrowheads="1"/>
          </p:cNvPicPr>
          <p:nvPr/>
        </p:nvPicPr>
        <p:blipFill>
          <a:blip r:embed="rId5"/>
          <a:srcRect/>
          <a:stretch>
            <a:fillRect/>
          </a:stretch>
        </p:blipFill>
        <p:spPr bwMode="auto">
          <a:xfrm>
            <a:off x="2827338" y="1862138"/>
            <a:ext cx="844550" cy="153987"/>
          </a:xfrm>
          <a:prstGeom prst="rect">
            <a:avLst/>
          </a:prstGeom>
          <a:noFill/>
          <a:ln w="9525">
            <a:noFill/>
            <a:miter lim="800000"/>
            <a:headEnd/>
            <a:tailEnd/>
          </a:ln>
        </p:spPr>
      </p:pic>
      <p:pic>
        <p:nvPicPr>
          <p:cNvPr id="355364" name="Picture 36" descr="2Packet_Cut3Parts01"/>
          <p:cNvPicPr>
            <a:picLocks noChangeAspect="1" noChangeArrowheads="1"/>
          </p:cNvPicPr>
          <p:nvPr/>
        </p:nvPicPr>
        <p:blipFill>
          <a:blip r:embed="rId5"/>
          <a:srcRect/>
          <a:stretch>
            <a:fillRect/>
          </a:stretch>
        </p:blipFill>
        <p:spPr bwMode="auto">
          <a:xfrm>
            <a:off x="4235450" y="2233613"/>
            <a:ext cx="844550" cy="153987"/>
          </a:xfrm>
          <a:prstGeom prst="rect">
            <a:avLst/>
          </a:prstGeom>
          <a:noFill/>
          <a:ln w="9525">
            <a:noFill/>
            <a:miter lim="800000"/>
            <a:headEnd/>
            <a:tailEnd/>
          </a:ln>
        </p:spPr>
      </p:pic>
      <p:pic>
        <p:nvPicPr>
          <p:cNvPr id="355365" name="Picture 37" descr="2Packet_Cut3Parts01"/>
          <p:cNvPicPr>
            <a:picLocks noChangeAspect="1" noChangeArrowheads="1"/>
          </p:cNvPicPr>
          <p:nvPr/>
        </p:nvPicPr>
        <p:blipFill>
          <a:blip r:embed="rId5"/>
          <a:srcRect/>
          <a:stretch>
            <a:fillRect/>
          </a:stretch>
        </p:blipFill>
        <p:spPr bwMode="auto">
          <a:xfrm>
            <a:off x="4237038" y="2247900"/>
            <a:ext cx="844550" cy="153988"/>
          </a:xfrm>
          <a:prstGeom prst="rect">
            <a:avLst/>
          </a:prstGeom>
          <a:noFill/>
          <a:ln w="9525">
            <a:noFill/>
            <a:miter lim="800000"/>
            <a:headEnd/>
            <a:tailEnd/>
          </a:ln>
        </p:spPr>
      </p:pic>
      <p:pic>
        <p:nvPicPr>
          <p:cNvPr id="355366" name="Picture 38" descr="2Packet_Cut3Parts01"/>
          <p:cNvPicPr>
            <a:picLocks noChangeAspect="1" noChangeArrowheads="1"/>
          </p:cNvPicPr>
          <p:nvPr/>
        </p:nvPicPr>
        <p:blipFill>
          <a:blip r:embed="rId5"/>
          <a:srcRect/>
          <a:stretch>
            <a:fillRect/>
          </a:stretch>
        </p:blipFill>
        <p:spPr bwMode="auto">
          <a:xfrm>
            <a:off x="6070600" y="3509963"/>
            <a:ext cx="844550" cy="153987"/>
          </a:xfrm>
          <a:prstGeom prst="rect">
            <a:avLst/>
          </a:prstGeom>
          <a:noFill/>
          <a:ln w="9525">
            <a:noFill/>
            <a:miter lim="800000"/>
            <a:headEnd/>
            <a:tailEnd/>
          </a:ln>
        </p:spPr>
      </p:pic>
      <p:pic>
        <p:nvPicPr>
          <p:cNvPr id="355367" name="Picture 39" descr="2Packet_Cut3Parts01"/>
          <p:cNvPicPr>
            <a:picLocks noChangeAspect="1" noChangeArrowheads="1"/>
          </p:cNvPicPr>
          <p:nvPr/>
        </p:nvPicPr>
        <p:blipFill>
          <a:blip r:embed="rId5"/>
          <a:srcRect/>
          <a:stretch>
            <a:fillRect/>
          </a:stretch>
        </p:blipFill>
        <p:spPr bwMode="auto">
          <a:xfrm>
            <a:off x="4416425" y="2914650"/>
            <a:ext cx="844550" cy="153988"/>
          </a:xfrm>
          <a:prstGeom prst="rect">
            <a:avLst/>
          </a:prstGeom>
          <a:noFill/>
          <a:ln w="9525">
            <a:noFill/>
            <a:miter lim="800000"/>
            <a:headEnd/>
            <a:tailEnd/>
          </a:ln>
        </p:spPr>
      </p:pic>
      <p:pic>
        <p:nvPicPr>
          <p:cNvPr id="355368" name="Picture 40" descr="2Packet_Cut3Parts01"/>
          <p:cNvPicPr>
            <a:picLocks noChangeAspect="1" noChangeArrowheads="1"/>
          </p:cNvPicPr>
          <p:nvPr/>
        </p:nvPicPr>
        <p:blipFill>
          <a:blip r:embed="rId5"/>
          <a:srcRect/>
          <a:stretch>
            <a:fillRect/>
          </a:stretch>
        </p:blipFill>
        <p:spPr bwMode="auto">
          <a:xfrm>
            <a:off x="4430713" y="2928938"/>
            <a:ext cx="844550" cy="153987"/>
          </a:xfrm>
          <a:prstGeom prst="rect">
            <a:avLst/>
          </a:prstGeom>
          <a:noFill/>
          <a:ln w="9525">
            <a:noFill/>
            <a:miter lim="800000"/>
            <a:headEnd/>
            <a:tailEnd/>
          </a:ln>
        </p:spPr>
      </p:pic>
      <p:pic>
        <p:nvPicPr>
          <p:cNvPr id="355369" name="Picture 41" descr="2Packet_Cut3Parts01"/>
          <p:cNvPicPr>
            <a:picLocks noChangeAspect="1" noChangeArrowheads="1"/>
          </p:cNvPicPr>
          <p:nvPr/>
        </p:nvPicPr>
        <p:blipFill>
          <a:blip r:embed="rId5"/>
          <a:srcRect/>
          <a:stretch>
            <a:fillRect/>
          </a:stretch>
        </p:blipFill>
        <p:spPr bwMode="auto">
          <a:xfrm>
            <a:off x="4403725" y="2922588"/>
            <a:ext cx="844550" cy="153987"/>
          </a:xfrm>
          <a:prstGeom prst="rect">
            <a:avLst/>
          </a:prstGeom>
          <a:noFill/>
          <a:ln w="9525">
            <a:noFill/>
            <a:miter lim="800000"/>
            <a:headEnd/>
            <a:tailEnd/>
          </a:ln>
        </p:spPr>
      </p:pic>
      <p:pic>
        <p:nvPicPr>
          <p:cNvPr id="355370" name="Picture 42" descr="2Packet_Cut3Parts01"/>
          <p:cNvPicPr>
            <a:picLocks noChangeAspect="1" noChangeArrowheads="1"/>
          </p:cNvPicPr>
          <p:nvPr/>
        </p:nvPicPr>
        <p:blipFill>
          <a:blip r:embed="rId5"/>
          <a:srcRect/>
          <a:stretch>
            <a:fillRect/>
          </a:stretch>
        </p:blipFill>
        <p:spPr bwMode="auto">
          <a:xfrm>
            <a:off x="4418013" y="2913063"/>
            <a:ext cx="844550" cy="153987"/>
          </a:xfrm>
          <a:prstGeom prst="rect">
            <a:avLst/>
          </a:prstGeom>
          <a:noFill/>
          <a:ln w="9525">
            <a:noFill/>
            <a:miter lim="800000"/>
            <a:headEnd/>
            <a:tailEnd/>
          </a:ln>
        </p:spPr>
      </p:pic>
      <p:pic>
        <p:nvPicPr>
          <p:cNvPr id="355371" name="Picture 43" descr="2Packet_Cut3Parts01"/>
          <p:cNvPicPr>
            <a:picLocks noChangeAspect="1" noChangeArrowheads="1"/>
          </p:cNvPicPr>
          <p:nvPr/>
        </p:nvPicPr>
        <p:blipFill>
          <a:blip r:embed="rId5"/>
          <a:srcRect/>
          <a:stretch>
            <a:fillRect/>
          </a:stretch>
        </p:blipFill>
        <p:spPr bwMode="auto">
          <a:xfrm>
            <a:off x="4243388" y="2519363"/>
            <a:ext cx="844550" cy="153987"/>
          </a:xfrm>
          <a:prstGeom prst="rect">
            <a:avLst/>
          </a:prstGeom>
          <a:noFill/>
          <a:ln w="9525">
            <a:noFill/>
            <a:miter lim="800000"/>
            <a:headEnd/>
            <a:tailEnd/>
          </a:ln>
        </p:spPr>
      </p:pic>
      <p:pic>
        <p:nvPicPr>
          <p:cNvPr id="355372" name="Picture 44" descr="2Packet_Cut3Parts01"/>
          <p:cNvPicPr>
            <a:picLocks noChangeAspect="1" noChangeArrowheads="1"/>
          </p:cNvPicPr>
          <p:nvPr/>
        </p:nvPicPr>
        <p:blipFill>
          <a:blip r:embed="rId5"/>
          <a:srcRect/>
          <a:stretch>
            <a:fillRect/>
          </a:stretch>
        </p:blipFill>
        <p:spPr bwMode="auto">
          <a:xfrm>
            <a:off x="4243388" y="2505075"/>
            <a:ext cx="844550" cy="153988"/>
          </a:xfrm>
          <a:prstGeom prst="rect">
            <a:avLst/>
          </a:prstGeom>
          <a:noFill/>
          <a:ln w="9525">
            <a:noFill/>
            <a:miter lim="800000"/>
            <a:headEnd/>
            <a:tailEnd/>
          </a:ln>
        </p:spPr>
      </p:pic>
      <p:pic>
        <p:nvPicPr>
          <p:cNvPr id="355373" name="Picture 45" descr="2Packet_Cut3Parts01"/>
          <p:cNvPicPr>
            <a:picLocks noChangeAspect="1" noChangeArrowheads="1"/>
          </p:cNvPicPr>
          <p:nvPr/>
        </p:nvPicPr>
        <p:blipFill>
          <a:blip r:embed="rId5"/>
          <a:srcRect/>
          <a:stretch>
            <a:fillRect/>
          </a:stretch>
        </p:blipFill>
        <p:spPr bwMode="auto">
          <a:xfrm>
            <a:off x="4243388" y="2520950"/>
            <a:ext cx="844550" cy="153988"/>
          </a:xfrm>
          <a:prstGeom prst="rect">
            <a:avLst/>
          </a:prstGeom>
          <a:noFill/>
          <a:ln w="9525">
            <a:noFill/>
            <a:miter lim="800000"/>
            <a:headEnd/>
            <a:tailEnd/>
          </a:ln>
        </p:spPr>
      </p:pic>
      <p:pic>
        <p:nvPicPr>
          <p:cNvPr id="355374" name="Picture 46" descr="2Packet_Cut3Parts01"/>
          <p:cNvPicPr>
            <a:picLocks noChangeAspect="1" noChangeArrowheads="1"/>
          </p:cNvPicPr>
          <p:nvPr/>
        </p:nvPicPr>
        <p:blipFill>
          <a:blip r:embed="rId5"/>
          <a:srcRect/>
          <a:stretch>
            <a:fillRect/>
          </a:stretch>
        </p:blipFill>
        <p:spPr bwMode="auto">
          <a:xfrm>
            <a:off x="4259263" y="2520950"/>
            <a:ext cx="844550" cy="153988"/>
          </a:xfrm>
          <a:prstGeom prst="rect">
            <a:avLst/>
          </a:prstGeom>
          <a:noFill/>
          <a:ln w="9525">
            <a:noFill/>
            <a:miter lim="800000"/>
            <a:headEnd/>
            <a:tailEnd/>
          </a:ln>
        </p:spPr>
      </p:pic>
      <p:grpSp>
        <p:nvGrpSpPr>
          <p:cNvPr id="6" name="Group 47"/>
          <p:cNvGrpSpPr>
            <a:grpSpLocks/>
          </p:cNvGrpSpPr>
          <p:nvPr/>
        </p:nvGrpSpPr>
        <p:grpSpPr bwMode="auto">
          <a:xfrm>
            <a:off x="1447800" y="1257300"/>
            <a:ext cx="6073775" cy="3236913"/>
            <a:chOff x="960" y="864"/>
            <a:chExt cx="3826" cy="2039"/>
          </a:xfrm>
        </p:grpSpPr>
        <p:sp>
          <p:nvSpPr>
            <p:cNvPr id="355376" name="Oval 48"/>
            <p:cNvSpPr>
              <a:spLocks noChangeArrowheads="1"/>
            </p:cNvSpPr>
            <p:nvPr/>
          </p:nvSpPr>
          <p:spPr bwMode="auto">
            <a:xfrm>
              <a:off x="960" y="1031"/>
              <a:ext cx="3826" cy="1763"/>
            </a:xfrm>
            <a:prstGeom prst="ellipse">
              <a:avLst/>
            </a:prstGeom>
            <a:gradFill rotWithShape="1">
              <a:gsLst>
                <a:gs pos="0">
                  <a:srgbClr val="FFFFFF"/>
                </a:gs>
                <a:gs pos="100000">
                  <a:srgbClr val="CFE1C2"/>
                </a:gs>
              </a:gsLst>
              <a:lin ang="18900000" scaled="1"/>
            </a:gradFill>
            <a:ln w="9525" algn="ctr">
              <a:noFill/>
              <a:round/>
              <a:headEnd/>
              <a:tailEnd/>
            </a:ln>
            <a:effectLst>
              <a:outerShdw dist="53882" dir="2700000" algn="ctr" rotWithShape="0">
                <a:schemeClr val="bg2"/>
              </a:outerShdw>
            </a:effectLst>
          </p:spPr>
          <p:txBody>
            <a:bodyPr lIns="0" tIns="0" rIns="0" bIns="0"/>
            <a:lstStyle/>
            <a:p>
              <a:pPr marL="342900" indent="-342900" algn="l">
                <a:spcBef>
                  <a:spcPct val="20000"/>
                </a:spcBef>
                <a:buClr>
                  <a:schemeClr val="folHlink"/>
                </a:buClr>
                <a:buSzPct val="90000"/>
                <a:buFont typeface="Wingdings 2" pitchFamily="18" charset="2"/>
                <a:buNone/>
                <a:defRPr/>
              </a:pPr>
              <a:r>
                <a:rPr kumimoji="1" lang="en-US" sz="2000" b="0"/>
                <a:t>                                                          </a:t>
              </a:r>
            </a:p>
          </p:txBody>
        </p:sp>
        <p:pic>
          <p:nvPicPr>
            <p:cNvPr id="15405" name="Picture 49" descr="Server01"/>
            <p:cNvPicPr>
              <a:picLocks noChangeAspect="1" noChangeArrowheads="1"/>
            </p:cNvPicPr>
            <p:nvPr/>
          </p:nvPicPr>
          <p:blipFill>
            <a:blip r:embed="rId3"/>
            <a:srcRect/>
            <a:stretch>
              <a:fillRect/>
            </a:stretch>
          </p:blipFill>
          <p:spPr bwMode="auto">
            <a:xfrm>
              <a:off x="1099" y="1902"/>
              <a:ext cx="628" cy="755"/>
            </a:xfrm>
            <a:prstGeom prst="rect">
              <a:avLst/>
            </a:prstGeom>
            <a:noFill/>
            <a:ln w="9525">
              <a:noFill/>
              <a:miter lim="800000"/>
              <a:headEnd/>
              <a:tailEnd/>
            </a:ln>
          </p:spPr>
        </p:pic>
        <p:pic>
          <p:nvPicPr>
            <p:cNvPr id="15406" name="Picture 50" descr="Computer_DesktopComputerSansKeyboard01"/>
            <p:cNvPicPr>
              <a:picLocks noChangeAspect="1" noChangeArrowheads="1"/>
            </p:cNvPicPr>
            <p:nvPr/>
          </p:nvPicPr>
          <p:blipFill>
            <a:blip r:embed="rId4"/>
            <a:srcRect/>
            <a:stretch>
              <a:fillRect/>
            </a:stretch>
          </p:blipFill>
          <p:spPr bwMode="auto">
            <a:xfrm>
              <a:off x="3404" y="929"/>
              <a:ext cx="531" cy="663"/>
            </a:xfrm>
            <a:prstGeom prst="rect">
              <a:avLst/>
            </a:prstGeom>
            <a:noFill/>
            <a:ln w="9525">
              <a:noFill/>
              <a:miter lim="800000"/>
              <a:headEnd/>
              <a:tailEnd/>
            </a:ln>
          </p:spPr>
        </p:pic>
        <p:pic>
          <p:nvPicPr>
            <p:cNvPr id="15407" name="Picture 51" descr="Computer_DesktopComputerSansKeyboard01"/>
            <p:cNvPicPr>
              <a:picLocks noChangeAspect="1" noChangeArrowheads="1"/>
            </p:cNvPicPr>
            <p:nvPr/>
          </p:nvPicPr>
          <p:blipFill>
            <a:blip r:embed="rId4"/>
            <a:srcRect/>
            <a:stretch>
              <a:fillRect/>
            </a:stretch>
          </p:blipFill>
          <p:spPr bwMode="auto">
            <a:xfrm>
              <a:off x="2718" y="2240"/>
              <a:ext cx="532" cy="663"/>
            </a:xfrm>
            <a:prstGeom prst="rect">
              <a:avLst/>
            </a:prstGeom>
            <a:noFill/>
            <a:ln w="9525">
              <a:noFill/>
              <a:miter lim="800000"/>
              <a:headEnd/>
              <a:tailEnd/>
            </a:ln>
          </p:spPr>
        </p:pic>
        <p:pic>
          <p:nvPicPr>
            <p:cNvPr id="15408" name="Picture 52" descr="Computer_DesktopComputerSansKeyboard01"/>
            <p:cNvPicPr>
              <a:picLocks noChangeAspect="1" noChangeArrowheads="1"/>
            </p:cNvPicPr>
            <p:nvPr/>
          </p:nvPicPr>
          <p:blipFill>
            <a:blip r:embed="rId4"/>
            <a:srcRect/>
            <a:stretch>
              <a:fillRect/>
            </a:stretch>
          </p:blipFill>
          <p:spPr bwMode="auto">
            <a:xfrm>
              <a:off x="4085" y="1934"/>
              <a:ext cx="532" cy="663"/>
            </a:xfrm>
            <a:prstGeom prst="rect">
              <a:avLst/>
            </a:prstGeom>
            <a:noFill/>
            <a:ln w="9525">
              <a:noFill/>
              <a:miter lim="800000"/>
              <a:headEnd/>
              <a:tailEnd/>
            </a:ln>
          </p:spPr>
        </p:pic>
        <p:pic>
          <p:nvPicPr>
            <p:cNvPr id="15409" name="Picture 53" descr="Server01"/>
            <p:cNvPicPr>
              <a:picLocks noChangeAspect="1" noChangeArrowheads="1"/>
            </p:cNvPicPr>
            <p:nvPr/>
          </p:nvPicPr>
          <p:blipFill>
            <a:blip r:embed="rId3"/>
            <a:srcRect/>
            <a:stretch>
              <a:fillRect/>
            </a:stretch>
          </p:blipFill>
          <p:spPr bwMode="auto">
            <a:xfrm>
              <a:off x="1708" y="864"/>
              <a:ext cx="628" cy="755"/>
            </a:xfrm>
            <a:prstGeom prst="rect">
              <a:avLst/>
            </a:prstGeom>
            <a:noFill/>
            <a:ln w="9525">
              <a:noFill/>
              <a:miter lim="800000"/>
              <a:headEnd/>
              <a:tailEnd/>
            </a:ln>
          </p:spPr>
        </p:pic>
      </p:grpSp>
      <p:sp>
        <p:nvSpPr>
          <p:cNvPr id="355382" name="AutoShape 54"/>
          <p:cNvSpPr>
            <a:spLocks noChangeArrowheads="1"/>
          </p:cNvSpPr>
          <p:nvPr/>
        </p:nvSpPr>
        <p:spPr bwMode="auto">
          <a:xfrm>
            <a:off x="7300913" y="321151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Client</a:t>
            </a:r>
          </a:p>
        </p:txBody>
      </p:sp>
      <p:sp>
        <p:nvSpPr>
          <p:cNvPr id="355383" name="AutoShape 55"/>
          <p:cNvSpPr>
            <a:spLocks noChangeArrowheads="1"/>
          </p:cNvSpPr>
          <p:nvPr/>
        </p:nvSpPr>
        <p:spPr bwMode="auto">
          <a:xfrm>
            <a:off x="725488" y="314960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Server1</a:t>
            </a:r>
          </a:p>
        </p:txBody>
      </p:sp>
      <p:sp>
        <p:nvSpPr>
          <p:cNvPr id="355384" name="AutoShape 56"/>
          <p:cNvSpPr>
            <a:spLocks noChangeArrowheads="1"/>
          </p:cNvSpPr>
          <p:nvPr/>
        </p:nvSpPr>
        <p:spPr bwMode="auto">
          <a:xfrm>
            <a:off x="1665288" y="147320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Server2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1" presetClass="entr" presetSubtype="0" fill="hold" nodeType="afterEffect">
                                  <p:stCondLst>
                                    <p:cond delay="0"/>
                                  </p:stCondLst>
                                  <p:childTnLst>
                                    <p:set>
                                      <p:cBhvr>
                                        <p:cTn id="10" dur="1" fill="hold">
                                          <p:stCondLst>
                                            <p:cond delay="499"/>
                                          </p:stCondLst>
                                        </p:cTn>
                                        <p:tgtEl>
                                          <p:spTgt spid="355338"/>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nodeType="afterEffect">
                                  <p:stCondLst>
                                    <p:cond delay="0"/>
                                  </p:stCondLst>
                                  <p:childTnLst>
                                    <p:set>
                                      <p:cBhvr>
                                        <p:cTn id="13" dur="1" fill="hold">
                                          <p:stCondLst>
                                            <p:cond delay="499"/>
                                          </p:stCondLst>
                                        </p:cTn>
                                        <p:tgtEl>
                                          <p:spTgt spid="355354"/>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nodeType="afterEffect">
                                  <p:stCondLst>
                                    <p:cond delay="0"/>
                                  </p:stCondLst>
                                  <p:childTnLst>
                                    <p:set>
                                      <p:cBhvr>
                                        <p:cTn id="16" dur="1" fill="hold">
                                          <p:stCondLst>
                                            <p:cond delay="499"/>
                                          </p:stCondLst>
                                        </p:cTn>
                                        <p:tgtEl>
                                          <p:spTgt spid="355359"/>
                                        </p:tgtEl>
                                        <p:attrNameLst>
                                          <p:attrName>style.visibility</p:attrName>
                                        </p:attrNameLst>
                                      </p:cBhvr>
                                      <p:to>
                                        <p:strVal val="visible"/>
                                      </p:to>
                                    </p:set>
                                  </p:childTnLst>
                                </p:cTn>
                              </p:par>
                            </p:childTnLst>
                          </p:cTn>
                        </p:par>
                        <p:par>
                          <p:cTn id="17" fill="hold">
                            <p:stCondLst>
                              <p:cond delay="2000"/>
                            </p:stCondLst>
                            <p:childTnLst>
                              <p:par>
                                <p:cTn id="18" presetID="1" presetClass="entr" presetSubtype="0" fill="hold" nodeType="afterEffect">
                                  <p:stCondLst>
                                    <p:cond delay="0"/>
                                  </p:stCondLst>
                                  <p:childTnLst>
                                    <p:set>
                                      <p:cBhvr>
                                        <p:cTn id="19" dur="1" fill="hold">
                                          <p:stCondLst>
                                            <p:cond delay="499"/>
                                          </p:stCondLst>
                                        </p:cTn>
                                        <p:tgtEl>
                                          <p:spTgt spid="355361"/>
                                        </p:tgtEl>
                                        <p:attrNameLst>
                                          <p:attrName>style.visibility</p:attrName>
                                        </p:attrNameLst>
                                      </p:cBhvr>
                                      <p:to>
                                        <p:strVal val="visible"/>
                                      </p:to>
                                    </p:set>
                                  </p:childTnLst>
                                </p:cTn>
                              </p:par>
                            </p:childTnLst>
                          </p:cTn>
                        </p:par>
                        <p:par>
                          <p:cTn id="20" fill="hold">
                            <p:stCondLst>
                              <p:cond delay="2500"/>
                            </p:stCondLst>
                            <p:childTnLst>
                              <p:par>
                                <p:cTn id="21" presetID="22" presetClass="entr" presetSubtype="8" fill="hold" nodeType="after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left)">
                                      <p:cBhvr>
                                        <p:cTn id="23" dur="500"/>
                                        <p:tgtEl>
                                          <p:spTgt spid="3"/>
                                        </p:tgtEl>
                                      </p:cBhvr>
                                    </p:animEffect>
                                  </p:childTnLst>
                                </p:cTn>
                              </p:par>
                            </p:childTnLst>
                          </p:cTn>
                        </p:par>
                        <p:par>
                          <p:cTn id="24" fill="hold">
                            <p:stCondLst>
                              <p:cond delay="3000"/>
                            </p:stCondLst>
                            <p:childTnLst>
                              <p:par>
                                <p:cTn id="25" presetID="1" presetClass="entr" presetSubtype="0" fill="hold" nodeType="afterEffect">
                                  <p:stCondLst>
                                    <p:cond delay="0"/>
                                  </p:stCondLst>
                                  <p:childTnLst>
                                    <p:set>
                                      <p:cBhvr>
                                        <p:cTn id="26" dur="1" fill="hold">
                                          <p:stCondLst>
                                            <p:cond delay="499"/>
                                          </p:stCondLst>
                                        </p:cTn>
                                        <p:tgtEl>
                                          <p:spTgt spid="355363"/>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55358"/>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355352"/>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355362"/>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355364"/>
                                        </p:tgtEl>
                                        <p:attrNameLst>
                                          <p:attrName>style.visibility</p:attrName>
                                        </p:attrNameLst>
                                      </p:cBhvr>
                                      <p:to>
                                        <p:strVal val="visible"/>
                                      </p:to>
                                    </p:set>
                                  </p:childTnLst>
                                </p:cTn>
                              </p:par>
                            </p:childTnLst>
                          </p:cTn>
                        </p:par>
                        <p:par>
                          <p:cTn id="39" fill="hold">
                            <p:stCondLst>
                              <p:cond delay="5500"/>
                            </p:stCondLst>
                            <p:childTnLst>
                              <p:par>
                                <p:cTn id="40" presetID="1" presetClass="entr" presetSubtype="0" fill="hold" nodeType="afterEffect">
                                  <p:stCondLst>
                                    <p:cond delay="0"/>
                                  </p:stCondLst>
                                  <p:childTnLst>
                                    <p:set>
                                      <p:cBhvr>
                                        <p:cTn id="41" dur="1" fill="hold">
                                          <p:stCondLst>
                                            <p:cond delay="499"/>
                                          </p:stCondLst>
                                        </p:cTn>
                                        <p:tgtEl>
                                          <p:spTgt spid="355365"/>
                                        </p:tgtEl>
                                        <p:attrNameLst>
                                          <p:attrName>style.visibility</p:attrName>
                                        </p:attrNameLst>
                                      </p:cBhvr>
                                      <p:to>
                                        <p:strVal val="visible"/>
                                      </p:to>
                                    </p:set>
                                  </p:childTnLst>
                                </p:cTn>
                              </p:par>
                            </p:childTnLst>
                          </p:cTn>
                        </p:par>
                        <p:par>
                          <p:cTn id="42" fill="hold">
                            <p:stCondLst>
                              <p:cond delay="6000"/>
                            </p:stCondLst>
                            <p:childTnLst>
                              <p:par>
                                <p:cTn id="43" presetID="1" presetClass="entr" presetSubtype="0" fill="hold" nodeType="afterEffect">
                                  <p:stCondLst>
                                    <p:cond delay="0"/>
                                  </p:stCondLst>
                                  <p:childTnLst>
                                    <p:set>
                                      <p:cBhvr>
                                        <p:cTn id="44" dur="1" fill="hold">
                                          <p:stCondLst>
                                            <p:cond delay="499"/>
                                          </p:stCondLst>
                                        </p:cTn>
                                        <p:tgtEl>
                                          <p:spTgt spid="355353"/>
                                        </p:tgtEl>
                                        <p:attrNameLst>
                                          <p:attrName>style.visibility</p:attrName>
                                        </p:attrNameLst>
                                      </p:cBhvr>
                                      <p:to>
                                        <p:strVal val="visible"/>
                                      </p:to>
                                    </p:set>
                                  </p:childTnLst>
                                </p:cTn>
                              </p:par>
                            </p:childTnLst>
                          </p:cTn>
                        </p:par>
                        <p:par>
                          <p:cTn id="45" fill="hold">
                            <p:stCondLst>
                              <p:cond delay="6500"/>
                            </p:stCondLst>
                            <p:childTnLst>
                              <p:par>
                                <p:cTn id="46" presetID="1" presetClass="entr" presetSubtype="0" fill="hold" nodeType="afterEffect">
                                  <p:stCondLst>
                                    <p:cond delay="0"/>
                                  </p:stCondLst>
                                  <p:childTnLst>
                                    <p:set>
                                      <p:cBhvr>
                                        <p:cTn id="47" dur="1" fill="hold">
                                          <p:stCondLst>
                                            <p:cond delay="499"/>
                                          </p:stCondLst>
                                        </p:cTn>
                                        <p:tgtEl>
                                          <p:spTgt spid="355356"/>
                                        </p:tgtEl>
                                        <p:attrNameLst>
                                          <p:attrName>style.visibility</p:attrName>
                                        </p:attrNameLst>
                                      </p:cBhvr>
                                      <p:to>
                                        <p:strVal val="visible"/>
                                      </p:to>
                                    </p:set>
                                  </p:childTnLst>
                                </p:cTn>
                              </p:par>
                            </p:childTnLst>
                          </p:cTn>
                        </p:par>
                        <p:par>
                          <p:cTn id="48" fill="hold">
                            <p:stCondLst>
                              <p:cond delay="7000"/>
                            </p:stCondLst>
                            <p:childTnLst>
                              <p:par>
                                <p:cTn id="49" presetID="1" presetClass="entr" presetSubtype="0" fill="hold" nodeType="afterEffect">
                                  <p:stCondLst>
                                    <p:cond delay="0"/>
                                  </p:stCondLst>
                                  <p:childTnLst>
                                    <p:set>
                                      <p:cBhvr>
                                        <p:cTn id="50" dur="1" fill="hold">
                                          <p:stCondLst>
                                            <p:cond delay="499"/>
                                          </p:stCondLst>
                                        </p:cTn>
                                        <p:tgtEl>
                                          <p:spTgt spid="355357"/>
                                        </p:tgtEl>
                                        <p:attrNameLst>
                                          <p:attrName>style.visibility</p:attrName>
                                        </p:attrNameLst>
                                      </p:cBhvr>
                                      <p:to>
                                        <p:strVal val="visible"/>
                                      </p:to>
                                    </p:set>
                                  </p:childTnLst>
                                </p:cTn>
                              </p:par>
                            </p:childTnLst>
                          </p:cTn>
                        </p:par>
                        <p:par>
                          <p:cTn id="51" fill="hold">
                            <p:stCondLst>
                              <p:cond delay="7500"/>
                            </p:stCondLst>
                            <p:childTnLst>
                              <p:par>
                                <p:cTn id="52" presetID="1" presetClass="entr" presetSubtype="0" fill="hold" nodeType="afterEffect">
                                  <p:stCondLst>
                                    <p:cond delay="0"/>
                                  </p:stCondLst>
                                  <p:childTnLst>
                                    <p:set>
                                      <p:cBhvr>
                                        <p:cTn id="53" dur="1" fill="hold">
                                          <p:stCondLst>
                                            <p:cond delay="499"/>
                                          </p:stCondLst>
                                        </p:cTn>
                                        <p:tgtEl>
                                          <p:spTgt spid="355360"/>
                                        </p:tgtEl>
                                        <p:attrNameLst>
                                          <p:attrName>style.visibility</p:attrName>
                                        </p:attrNameLst>
                                      </p:cBhvr>
                                      <p:to>
                                        <p:strVal val="visible"/>
                                      </p:to>
                                    </p:set>
                                  </p:childTnLst>
                                </p:cTn>
                              </p:par>
                            </p:childTnLst>
                          </p:cTn>
                        </p:par>
                        <p:par>
                          <p:cTn id="54" fill="hold">
                            <p:stCondLst>
                              <p:cond delay="8000"/>
                            </p:stCondLst>
                            <p:childTnLst>
                              <p:par>
                                <p:cTn id="55" presetID="22" presetClass="entr" presetSubtype="8" fill="hold" nodeType="afterEffect">
                                  <p:stCondLst>
                                    <p:cond delay="0"/>
                                  </p:stCondLst>
                                  <p:childTnLst>
                                    <p:set>
                                      <p:cBhvr>
                                        <p:cTn id="56" dur="1" fill="hold">
                                          <p:stCondLst>
                                            <p:cond delay="0"/>
                                          </p:stCondLst>
                                        </p:cTn>
                                        <p:tgtEl>
                                          <p:spTgt spid="4"/>
                                        </p:tgtEl>
                                        <p:attrNameLst>
                                          <p:attrName>style.visibility</p:attrName>
                                        </p:attrNameLst>
                                      </p:cBhvr>
                                      <p:to>
                                        <p:strVal val="visible"/>
                                      </p:to>
                                    </p:set>
                                    <p:animEffect transition="in" filter="wipe(left)">
                                      <p:cBhvr>
                                        <p:cTn id="57" dur="500"/>
                                        <p:tgtEl>
                                          <p:spTgt spid="4"/>
                                        </p:tgtEl>
                                      </p:cBhvr>
                                    </p:animEffect>
                                  </p:childTnLst>
                                </p:cTn>
                              </p:par>
                            </p:childTnLst>
                          </p:cTn>
                        </p:par>
                        <p:par>
                          <p:cTn id="58" fill="hold">
                            <p:stCondLst>
                              <p:cond delay="8500"/>
                            </p:stCondLst>
                            <p:childTnLst>
                              <p:par>
                                <p:cTn id="59" presetID="1" presetClass="entr" presetSubtype="0" fill="hold" nodeType="afterEffect">
                                  <p:stCondLst>
                                    <p:cond delay="0"/>
                                  </p:stCondLst>
                                  <p:childTnLst>
                                    <p:set>
                                      <p:cBhvr>
                                        <p:cTn id="60" dur="1" fill="hold">
                                          <p:stCondLst>
                                            <p:cond delay="499"/>
                                          </p:stCondLst>
                                        </p:cTn>
                                        <p:tgtEl>
                                          <p:spTgt spid="355366"/>
                                        </p:tgtEl>
                                        <p:attrNameLst>
                                          <p:attrName>style.visibility</p:attrName>
                                        </p:attrNameLst>
                                      </p:cBhvr>
                                      <p:to>
                                        <p:strVal val="visible"/>
                                      </p:to>
                                    </p:set>
                                  </p:childTnLst>
                                </p:cTn>
                              </p:par>
                            </p:childTnLst>
                          </p:cTn>
                        </p:par>
                        <p:par>
                          <p:cTn id="61" fill="hold">
                            <p:stCondLst>
                              <p:cond delay="9000"/>
                            </p:stCondLst>
                            <p:childTnLst>
                              <p:par>
                                <p:cTn id="62" presetID="1" presetClass="entr" presetSubtype="0" fill="hold" nodeType="afterEffect">
                                  <p:stCondLst>
                                    <p:cond delay="0"/>
                                  </p:stCondLst>
                                  <p:childTnLst>
                                    <p:set>
                                      <p:cBhvr>
                                        <p:cTn id="63" dur="1" fill="hold">
                                          <p:stCondLst>
                                            <p:cond delay="499"/>
                                          </p:stCondLst>
                                        </p:cTn>
                                        <p:tgtEl>
                                          <p:spTgt spid="355367"/>
                                        </p:tgtEl>
                                        <p:attrNameLst>
                                          <p:attrName>style.visibility</p:attrName>
                                        </p:attrNameLst>
                                      </p:cBhvr>
                                      <p:to>
                                        <p:strVal val="visible"/>
                                      </p:to>
                                    </p:set>
                                  </p:childTnLst>
                                </p:cTn>
                              </p:par>
                            </p:childTnLst>
                          </p:cTn>
                        </p:par>
                        <p:par>
                          <p:cTn id="64" fill="hold">
                            <p:stCondLst>
                              <p:cond delay="9500"/>
                            </p:stCondLst>
                            <p:childTnLst>
                              <p:par>
                                <p:cTn id="65" presetID="1" presetClass="entr" presetSubtype="0" fill="hold" nodeType="afterEffect">
                                  <p:stCondLst>
                                    <p:cond delay="0"/>
                                  </p:stCondLst>
                                  <p:childTnLst>
                                    <p:set>
                                      <p:cBhvr>
                                        <p:cTn id="66" dur="1" fill="hold">
                                          <p:stCondLst>
                                            <p:cond delay="499"/>
                                          </p:stCondLst>
                                        </p:cTn>
                                        <p:tgtEl>
                                          <p:spTgt spid="355368"/>
                                        </p:tgtEl>
                                        <p:attrNameLst>
                                          <p:attrName>style.visibility</p:attrName>
                                        </p:attrNameLst>
                                      </p:cBhvr>
                                      <p:to>
                                        <p:strVal val="visible"/>
                                      </p:to>
                                    </p:set>
                                  </p:childTnLst>
                                </p:cTn>
                              </p:par>
                            </p:childTnLst>
                          </p:cTn>
                        </p:par>
                        <p:par>
                          <p:cTn id="67" fill="hold">
                            <p:stCondLst>
                              <p:cond delay="10000"/>
                            </p:stCondLst>
                            <p:childTnLst>
                              <p:par>
                                <p:cTn id="68" presetID="1" presetClass="entr" presetSubtype="0" fill="hold" nodeType="afterEffect">
                                  <p:stCondLst>
                                    <p:cond delay="0"/>
                                  </p:stCondLst>
                                  <p:childTnLst>
                                    <p:set>
                                      <p:cBhvr>
                                        <p:cTn id="69" dur="1" fill="hold">
                                          <p:stCondLst>
                                            <p:cond delay="499"/>
                                          </p:stCondLst>
                                        </p:cTn>
                                        <p:tgtEl>
                                          <p:spTgt spid="355369"/>
                                        </p:tgtEl>
                                        <p:attrNameLst>
                                          <p:attrName>style.visibility</p:attrName>
                                        </p:attrNameLst>
                                      </p:cBhvr>
                                      <p:to>
                                        <p:strVal val="visible"/>
                                      </p:to>
                                    </p:set>
                                  </p:childTnLst>
                                </p:cTn>
                              </p:par>
                            </p:childTnLst>
                          </p:cTn>
                        </p:par>
                        <p:par>
                          <p:cTn id="70" fill="hold">
                            <p:stCondLst>
                              <p:cond delay="10500"/>
                            </p:stCondLst>
                            <p:childTnLst>
                              <p:par>
                                <p:cTn id="71" presetID="1" presetClass="entr" presetSubtype="0" fill="hold" nodeType="afterEffect">
                                  <p:stCondLst>
                                    <p:cond delay="0"/>
                                  </p:stCondLst>
                                  <p:childTnLst>
                                    <p:set>
                                      <p:cBhvr>
                                        <p:cTn id="72" dur="1" fill="hold">
                                          <p:stCondLst>
                                            <p:cond delay="499"/>
                                          </p:stCondLst>
                                        </p:cTn>
                                        <p:tgtEl>
                                          <p:spTgt spid="355370"/>
                                        </p:tgtEl>
                                        <p:attrNameLst>
                                          <p:attrName>style.visibility</p:attrName>
                                        </p:attrNameLst>
                                      </p:cBhvr>
                                      <p:to>
                                        <p:strVal val="visible"/>
                                      </p:to>
                                    </p:set>
                                  </p:childTnLst>
                                </p:cTn>
                              </p:par>
                            </p:childTnLst>
                          </p:cTn>
                        </p:par>
                        <p:par>
                          <p:cTn id="73" fill="hold">
                            <p:stCondLst>
                              <p:cond delay="11000"/>
                            </p:stCondLst>
                            <p:childTnLst>
                              <p:par>
                                <p:cTn id="74" presetID="22" presetClass="entr" presetSubtype="8" fill="hold" nodeType="afterEffect">
                                  <p:stCondLst>
                                    <p:cond delay="0"/>
                                  </p:stCondLst>
                                  <p:childTnLst>
                                    <p:set>
                                      <p:cBhvr>
                                        <p:cTn id="75" dur="1" fill="hold">
                                          <p:stCondLst>
                                            <p:cond delay="0"/>
                                          </p:stCondLst>
                                        </p:cTn>
                                        <p:tgtEl>
                                          <p:spTgt spid="5"/>
                                        </p:tgtEl>
                                        <p:attrNameLst>
                                          <p:attrName>style.visibility</p:attrName>
                                        </p:attrNameLst>
                                      </p:cBhvr>
                                      <p:to>
                                        <p:strVal val="visible"/>
                                      </p:to>
                                    </p:set>
                                    <p:animEffect transition="in" filter="wipe(left)">
                                      <p:cBhvr>
                                        <p:cTn id="76" dur="500"/>
                                        <p:tgtEl>
                                          <p:spTgt spid="5"/>
                                        </p:tgtEl>
                                      </p:cBhvr>
                                    </p:animEffect>
                                  </p:childTnLst>
                                </p:cTn>
                              </p:par>
                            </p:childTnLst>
                          </p:cTn>
                        </p:par>
                        <p:par>
                          <p:cTn id="77" fill="hold">
                            <p:stCondLst>
                              <p:cond delay="11500"/>
                            </p:stCondLst>
                            <p:childTnLst>
                              <p:par>
                                <p:cTn id="78" presetID="1" presetClass="entr" presetSubtype="0" fill="hold" nodeType="afterEffect">
                                  <p:stCondLst>
                                    <p:cond delay="0"/>
                                  </p:stCondLst>
                                  <p:childTnLst>
                                    <p:set>
                                      <p:cBhvr>
                                        <p:cTn id="79" dur="1" fill="hold">
                                          <p:stCondLst>
                                            <p:cond delay="499"/>
                                          </p:stCondLst>
                                        </p:cTn>
                                        <p:tgtEl>
                                          <p:spTgt spid="355351"/>
                                        </p:tgtEl>
                                        <p:attrNameLst>
                                          <p:attrName>style.visibility</p:attrName>
                                        </p:attrNameLst>
                                      </p:cBhvr>
                                      <p:to>
                                        <p:strVal val="visible"/>
                                      </p:to>
                                    </p:set>
                                  </p:childTnLst>
                                </p:cTn>
                              </p:par>
                            </p:childTnLst>
                          </p:cTn>
                        </p:par>
                        <p:par>
                          <p:cTn id="80" fill="hold">
                            <p:stCondLst>
                              <p:cond delay="12000"/>
                            </p:stCondLst>
                            <p:childTnLst>
                              <p:par>
                                <p:cTn id="81" presetID="1" presetClass="entr" presetSubtype="0" fill="hold" nodeType="afterEffect">
                                  <p:stCondLst>
                                    <p:cond delay="0"/>
                                  </p:stCondLst>
                                  <p:childTnLst>
                                    <p:set>
                                      <p:cBhvr>
                                        <p:cTn id="82" dur="1" fill="hold">
                                          <p:stCondLst>
                                            <p:cond delay="499"/>
                                          </p:stCondLst>
                                        </p:cTn>
                                        <p:tgtEl>
                                          <p:spTgt spid="355371"/>
                                        </p:tgtEl>
                                        <p:attrNameLst>
                                          <p:attrName>style.visibility</p:attrName>
                                        </p:attrNameLst>
                                      </p:cBhvr>
                                      <p:to>
                                        <p:strVal val="visible"/>
                                      </p:to>
                                    </p:set>
                                  </p:childTnLst>
                                </p:cTn>
                              </p:par>
                            </p:childTnLst>
                          </p:cTn>
                        </p:par>
                        <p:par>
                          <p:cTn id="83" fill="hold">
                            <p:stCondLst>
                              <p:cond delay="12500"/>
                            </p:stCondLst>
                            <p:childTnLst>
                              <p:par>
                                <p:cTn id="84" presetID="1" presetClass="entr" presetSubtype="0" fill="hold" nodeType="afterEffect">
                                  <p:stCondLst>
                                    <p:cond delay="0"/>
                                  </p:stCondLst>
                                  <p:childTnLst>
                                    <p:set>
                                      <p:cBhvr>
                                        <p:cTn id="85" dur="1" fill="hold">
                                          <p:stCondLst>
                                            <p:cond delay="499"/>
                                          </p:stCondLst>
                                        </p:cTn>
                                        <p:tgtEl>
                                          <p:spTgt spid="355372"/>
                                        </p:tgtEl>
                                        <p:attrNameLst>
                                          <p:attrName>style.visibility</p:attrName>
                                        </p:attrNameLst>
                                      </p:cBhvr>
                                      <p:to>
                                        <p:strVal val="visible"/>
                                      </p:to>
                                    </p:set>
                                  </p:childTnLst>
                                </p:cTn>
                              </p:par>
                            </p:childTnLst>
                          </p:cTn>
                        </p:par>
                        <p:par>
                          <p:cTn id="86" fill="hold">
                            <p:stCondLst>
                              <p:cond delay="13000"/>
                            </p:stCondLst>
                            <p:childTnLst>
                              <p:par>
                                <p:cTn id="87" presetID="1" presetClass="entr" presetSubtype="0" fill="hold" nodeType="afterEffect">
                                  <p:stCondLst>
                                    <p:cond delay="0"/>
                                  </p:stCondLst>
                                  <p:childTnLst>
                                    <p:set>
                                      <p:cBhvr>
                                        <p:cTn id="88" dur="1" fill="hold">
                                          <p:stCondLst>
                                            <p:cond delay="499"/>
                                          </p:stCondLst>
                                        </p:cTn>
                                        <p:tgtEl>
                                          <p:spTgt spid="355373"/>
                                        </p:tgtEl>
                                        <p:attrNameLst>
                                          <p:attrName>style.visibility</p:attrName>
                                        </p:attrNameLst>
                                      </p:cBhvr>
                                      <p:to>
                                        <p:strVal val="visible"/>
                                      </p:to>
                                    </p:set>
                                  </p:childTnLst>
                                </p:cTn>
                              </p:par>
                            </p:childTnLst>
                          </p:cTn>
                        </p:par>
                        <p:par>
                          <p:cTn id="89" fill="hold">
                            <p:stCondLst>
                              <p:cond delay="13500"/>
                            </p:stCondLst>
                            <p:childTnLst>
                              <p:par>
                                <p:cTn id="90" presetID="1" presetClass="entr" presetSubtype="0" fill="hold" nodeType="afterEffect">
                                  <p:stCondLst>
                                    <p:cond delay="0"/>
                                  </p:stCondLst>
                                  <p:childTnLst>
                                    <p:set>
                                      <p:cBhvr>
                                        <p:cTn id="91" dur="1" fill="hold">
                                          <p:stCondLst>
                                            <p:cond delay="499"/>
                                          </p:stCondLst>
                                        </p:cTn>
                                        <p:tgtEl>
                                          <p:spTgt spid="355374"/>
                                        </p:tgtEl>
                                        <p:attrNameLst>
                                          <p:attrName>style.visibility</p:attrName>
                                        </p:attrNameLst>
                                      </p:cBhvr>
                                      <p:to>
                                        <p:strVal val="visible"/>
                                      </p:to>
                                    </p:set>
                                  </p:childTnLst>
                                </p:cTn>
                              </p:par>
                            </p:childTnLst>
                          </p:cTn>
                        </p:par>
                      </p:childTnLst>
                    </p:cTn>
                  </p:par>
                  <p:par>
                    <p:cTn id="92" fill="hold">
                      <p:stCondLst>
                        <p:cond delay="indefinite"/>
                      </p:stCondLst>
                      <p:childTnLst>
                        <p:par>
                          <p:cTn id="93" fill="hold">
                            <p:stCondLst>
                              <p:cond delay="0"/>
                            </p:stCondLst>
                            <p:childTnLst>
                              <p:par>
                                <p:cTn id="94" presetID="1" presetClass="entr" presetSubtype="0" fill="hold" nodeType="clickEffect">
                                  <p:stCondLst>
                                    <p:cond delay="0"/>
                                  </p:stCondLst>
                                  <p:childTnLst>
                                    <p:set>
                                      <p:cBhvr>
                                        <p:cTn id="95" dur="1" fill="hold">
                                          <p:stCondLst>
                                            <p:cond delay="4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3"/>
          <p:cNvSpPr>
            <a:spLocks noGrp="1"/>
          </p:cNvSpPr>
          <p:nvPr>
            <p:ph type="ftr" sz="quarter" idx="10"/>
          </p:nvPr>
        </p:nvSpPr>
        <p:spPr>
          <a:noFill/>
        </p:spPr>
        <p:txBody>
          <a:bodyPr/>
          <a:lstStyle/>
          <a:p>
            <a:r>
              <a:rPr lang="en-US"/>
              <a:t>NS&amp;WT</a:t>
            </a:r>
          </a:p>
        </p:txBody>
      </p:sp>
      <p:sp>
        <p:nvSpPr>
          <p:cNvPr id="16387" name="Rectangle 2"/>
          <p:cNvSpPr>
            <a:spLocks noGrp="1" noChangeArrowheads="1"/>
          </p:cNvSpPr>
          <p:nvPr>
            <p:ph type="title"/>
          </p:nvPr>
        </p:nvSpPr>
        <p:spPr/>
        <p:txBody>
          <a:bodyPr/>
          <a:lstStyle/>
          <a:p>
            <a:r>
              <a:rPr lang="en-GB" smtClean="0"/>
              <a:t>DHCP</a:t>
            </a:r>
          </a:p>
        </p:txBody>
      </p:sp>
      <p:sp>
        <p:nvSpPr>
          <p:cNvPr id="16388" name="Rectangle 3"/>
          <p:cNvSpPr>
            <a:spLocks noGrp="1" noChangeArrowheads="1"/>
          </p:cNvSpPr>
          <p:nvPr>
            <p:ph type="body" idx="1"/>
          </p:nvPr>
        </p:nvSpPr>
        <p:spPr/>
        <p:txBody>
          <a:bodyPr/>
          <a:lstStyle/>
          <a:p>
            <a:pPr>
              <a:lnSpc>
                <a:spcPct val="90000"/>
              </a:lnSpc>
            </a:pPr>
            <a:r>
              <a:rPr lang="en-GB" smtClean="0"/>
              <a:t>Clients obtain network parameters at boot time.</a:t>
            </a:r>
          </a:p>
          <a:p>
            <a:pPr>
              <a:lnSpc>
                <a:spcPct val="90000"/>
              </a:lnSpc>
            </a:pPr>
            <a:r>
              <a:rPr lang="en-GB" smtClean="0"/>
              <a:t>DHCP Client (host) boots and enters </a:t>
            </a:r>
            <a:r>
              <a:rPr lang="en-GB" b="1" smtClean="0"/>
              <a:t>initialisation</a:t>
            </a:r>
            <a:r>
              <a:rPr lang="en-GB" smtClean="0"/>
              <a:t> state</a:t>
            </a:r>
          </a:p>
          <a:p>
            <a:pPr>
              <a:lnSpc>
                <a:spcPct val="90000"/>
              </a:lnSpc>
            </a:pPr>
            <a:r>
              <a:rPr lang="en-GB" smtClean="0"/>
              <a:t>Sends DHCP Discover broadcast message and enters </a:t>
            </a:r>
            <a:r>
              <a:rPr lang="en-GB" b="1" smtClean="0"/>
              <a:t>select</a:t>
            </a:r>
            <a:r>
              <a:rPr lang="en-GB" smtClean="0"/>
              <a:t> state</a:t>
            </a:r>
          </a:p>
          <a:p>
            <a:pPr>
              <a:lnSpc>
                <a:spcPct val="90000"/>
              </a:lnSpc>
            </a:pPr>
            <a:r>
              <a:rPr lang="en-GB" smtClean="0"/>
              <a:t>Receives DHCP Offer responses from DHCP server</a:t>
            </a:r>
          </a:p>
          <a:p>
            <a:pPr>
              <a:lnSpc>
                <a:spcPct val="90000"/>
              </a:lnSpc>
            </a:pPr>
            <a:r>
              <a:rPr lang="en-GB" smtClean="0"/>
              <a:t>Selects first offer and negotiates lease time by sending the DHCP server a DHCP Request packet and entering the </a:t>
            </a:r>
            <a:r>
              <a:rPr lang="en-GB" b="1" smtClean="0"/>
              <a:t>request</a:t>
            </a:r>
            <a:r>
              <a:rPr lang="en-GB" smtClean="0"/>
              <a:t> state</a:t>
            </a:r>
          </a:p>
          <a:p>
            <a:pPr>
              <a:lnSpc>
                <a:spcPct val="90000"/>
              </a:lnSpc>
            </a:pPr>
            <a:r>
              <a:rPr lang="en-GB" smtClean="0"/>
              <a:t>DHCP Server maintains lease – keeps track of IP addresses.</a:t>
            </a:r>
          </a:p>
          <a:p>
            <a:pPr>
              <a:lnSpc>
                <a:spcPct val="90000"/>
              </a:lnSpc>
            </a:pPr>
            <a:r>
              <a:rPr lang="en-GB" smtClean="0"/>
              <a:t>If server is happy it sends a DHCP Ack to acknowledge the request – and assign client an IP address</a:t>
            </a:r>
          </a:p>
          <a:p>
            <a:pPr>
              <a:lnSpc>
                <a:spcPct val="90000"/>
              </a:lnSpc>
            </a:pPr>
            <a:r>
              <a:rPr lang="en-GB" smtClean="0"/>
              <a:t>Client enters the </a:t>
            </a:r>
            <a:r>
              <a:rPr lang="en-GB" b="1" smtClean="0"/>
              <a:t>bound</a:t>
            </a:r>
            <a:r>
              <a:rPr lang="en-GB" smtClean="0"/>
              <a:t> state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3"/>
          <p:cNvSpPr>
            <a:spLocks noGrp="1"/>
          </p:cNvSpPr>
          <p:nvPr>
            <p:ph type="ftr" sz="quarter" idx="10"/>
          </p:nvPr>
        </p:nvSpPr>
        <p:spPr>
          <a:noFill/>
        </p:spPr>
        <p:txBody>
          <a:bodyPr/>
          <a:lstStyle/>
          <a:p>
            <a:r>
              <a:rPr lang="en-US"/>
              <a:t>NS&amp;WT</a:t>
            </a:r>
          </a:p>
        </p:txBody>
      </p:sp>
      <p:sp>
        <p:nvSpPr>
          <p:cNvPr id="17411" name="Rectangle 1026"/>
          <p:cNvSpPr>
            <a:spLocks noGrp="1" noChangeArrowheads="1"/>
          </p:cNvSpPr>
          <p:nvPr>
            <p:ph type="title"/>
          </p:nvPr>
        </p:nvSpPr>
        <p:spPr/>
        <p:txBody>
          <a:bodyPr/>
          <a:lstStyle/>
          <a:p>
            <a:r>
              <a:rPr lang="en-GB" smtClean="0"/>
              <a:t>DHCP (Cont)</a:t>
            </a:r>
          </a:p>
        </p:txBody>
      </p:sp>
      <p:sp>
        <p:nvSpPr>
          <p:cNvPr id="17412" name="Rectangle 1029"/>
          <p:cNvSpPr>
            <a:spLocks noChangeArrowheads="1"/>
          </p:cNvSpPr>
          <p:nvPr/>
        </p:nvSpPr>
        <p:spPr bwMode="auto">
          <a:xfrm>
            <a:off x="3544888" y="708025"/>
            <a:ext cx="2095500" cy="636588"/>
          </a:xfrm>
          <a:prstGeom prst="rect">
            <a:avLst/>
          </a:prstGeom>
          <a:noFill/>
          <a:ln w="28575">
            <a:solidFill>
              <a:schemeClr val="tx1"/>
            </a:solidFill>
            <a:miter lim="800000"/>
            <a:headEnd/>
            <a:tailEnd/>
          </a:ln>
        </p:spPr>
        <p:txBody>
          <a:bodyPr wrap="none" anchor="ctr"/>
          <a:lstStyle/>
          <a:p>
            <a:r>
              <a:rPr lang="en-GB"/>
              <a:t>Client Boot</a:t>
            </a:r>
          </a:p>
        </p:txBody>
      </p:sp>
      <p:sp>
        <p:nvSpPr>
          <p:cNvPr id="17413" name="Rectangle 1030"/>
          <p:cNvSpPr>
            <a:spLocks noChangeArrowheads="1"/>
          </p:cNvSpPr>
          <p:nvPr/>
        </p:nvSpPr>
        <p:spPr bwMode="auto">
          <a:xfrm>
            <a:off x="3532188" y="1951038"/>
            <a:ext cx="2095500" cy="636587"/>
          </a:xfrm>
          <a:prstGeom prst="rect">
            <a:avLst/>
          </a:prstGeom>
          <a:noFill/>
          <a:ln w="28575">
            <a:solidFill>
              <a:schemeClr val="tx1"/>
            </a:solidFill>
            <a:miter lim="800000"/>
            <a:headEnd/>
            <a:tailEnd/>
          </a:ln>
        </p:spPr>
        <p:txBody>
          <a:bodyPr wrap="none" anchor="ctr"/>
          <a:lstStyle/>
          <a:p>
            <a:r>
              <a:rPr lang="en-GB"/>
              <a:t>Initialisation state</a:t>
            </a:r>
          </a:p>
        </p:txBody>
      </p:sp>
      <p:sp>
        <p:nvSpPr>
          <p:cNvPr id="17414" name="Rectangle 1031"/>
          <p:cNvSpPr>
            <a:spLocks noChangeArrowheads="1"/>
          </p:cNvSpPr>
          <p:nvPr/>
        </p:nvSpPr>
        <p:spPr bwMode="auto">
          <a:xfrm>
            <a:off x="3468688" y="3189288"/>
            <a:ext cx="2095500" cy="636587"/>
          </a:xfrm>
          <a:prstGeom prst="rect">
            <a:avLst/>
          </a:prstGeom>
          <a:noFill/>
          <a:ln w="28575">
            <a:solidFill>
              <a:schemeClr val="tx1"/>
            </a:solidFill>
            <a:miter lim="800000"/>
            <a:headEnd/>
            <a:tailEnd/>
          </a:ln>
        </p:spPr>
        <p:txBody>
          <a:bodyPr wrap="none" anchor="ctr"/>
          <a:lstStyle/>
          <a:p>
            <a:r>
              <a:rPr lang="en-GB"/>
              <a:t>Select</a:t>
            </a:r>
          </a:p>
        </p:txBody>
      </p:sp>
      <p:sp>
        <p:nvSpPr>
          <p:cNvPr id="17415" name="Rectangle 1032"/>
          <p:cNvSpPr>
            <a:spLocks noChangeArrowheads="1"/>
          </p:cNvSpPr>
          <p:nvPr/>
        </p:nvSpPr>
        <p:spPr bwMode="auto">
          <a:xfrm>
            <a:off x="3436938" y="4441825"/>
            <a:ext cx="2095500" cy="636588"/>
          </a:xfrm>
          <a:prstGeom prst="rect">
            <a:avLst/>
          </a:prstGeom>
          <a:noFill/>
          <a:ln w="28575">
            <a:solidFill>
              <a:schemeClr val="tx1"/>
            </a:solidFill>
            <a:miter lim="800000"/>
            <a:headEnd/>
            <a:tailEnd/>
          </a:ln>
        </p:spPr>
        <p:txBody>
          <a:bodyPr wrap="none" anchor="ctr"/>
          <a:lstStyle/>
          <a:p>
            <a:r>
              <a:rPr lang="en-GB"/>
              <a:t>Request</a:t>
            </a:r>
          </a:p>
        </p:txBody>
      </p:sp>
      <p:sp>
        <p:nvSpPr>
          <p:cNvPr id="17416" name="Rectangle 1033"/>
          <p:cNvSpPr>
            <a:spLocks noChangeArrowheads="1"/>
          </p:cNvSpPr>
          <p:nvPr/>
        </p:nvSpPr>
        <p:spPr bwMode="auto">
          <a:xfrm>
            <a:off x="3454400" y="5756275"/>
            <a:ext cx="2095500" cy="636588"/>
          </a:xfrm>
          <a:prstGeom prst="rect">
            <a:avLst/>
          </a:prstGeom>
          <a:noFill/>
          <a:ln w="28575">
            <a:solidFill>
              <a:schemeClr val="tx1"/>
            </a:solidFill>
            <a:miter lim="800000"/>
            <a:headEnd/>
            <a:tailEnd/>
          </a:ln>
        </p:spPr>
        <p:txBody>
          <a:bodyPr wrap="none" anchor="ctr"/>
          <a:lstStyle/>
          <a:p>
            <a:r>
              <a:rPr lang="en-GB"/>
              <a:t>Bound</a:t>
            </a:r>
          </a:p>
        </p:txBody>
      </p:sp>
      <p:sp>
        <p:nvSpPr>
          <p:cNvPr id="17417" name="Line 1034"/>
          <p:cNvSpPr>
            <a:spLocks noChangeShapeType="1"/>
          </p:cNvSpPr>
          <p:nvPr/>
        </p:nvSpPr>
        <p:spPr bwMode="auto">
          <a:xfrm>
            <a:off x="4613275" y="1376363"/>
            <a:ext cx="0" cy="585787"/>
          </a:xfrm>
          <a:prstGeom prst="line">
            <a:avLst/>
          </a:prstGeom>
          <a:noFill/>
          <a:ln w="38100">
            <a:solidFill>
              <a:schemeClr val="tx1"/>
            </a:solidFill>
            <a:round/>
            <a:headEnd/>
            <a:tailEnd type="triangle" w="med" len="med"/>
          </a:ln>
        </p:spPr>
        <p:txBody>
          <a:bodyPr wrap="none" anchor="ctr"/>
          <a:lstStyle/>
          <a:p>
            <a:endParaRPr lang="en-GB"/>
          </a:p>
        </p:txBody>
      </p:sp>
      <p:sp>
        <p:nvSpPr>
          <p:cNvPr id="17418" name="Line 1035"/>
          <p:cNvSpPr>
            <a:spLocks noChangeShapeType="1"/>
          </p:cNvSpPr>
          <p:nvPr/>
        </p:nvSpPr>
        <p:spPr bwMode="auto">
          <a:xfrm>
            <a:off x="4602163" y="2609850"/>
            <a:ext cx="0" cy="565150"/>
          </a:xfrm>
          <a:prstGeom prst="line">
            <a:avLst/>
          </a:prstGeom>
          <a:noFill/>
          <a:ln w="38100">
            <a:solidFill>
              <a:schemeClr val="tx1"/>
            </a:solidFill>
            <a:round/>
            <a:headEnd/>
            <a:tailEnd type="triangle" w="med" len="med"/>
          </a:ln>
        </p:spPr>
        <p:txBody>
          <a:bodyPr wrap="none" anchor="ctr"/>
          <a:lstStyle/>
          <a:p>
            <a:endParaRPr lang="en-GB"/>
          </a:p>
        </p:txBody>
      </p:sp>
      <p:sp>
        <p:nvSpPr>
          <p:cNvPr id="17419" name="Line 1036"/>
          <p:cNvSpPr>
            <a:spLocks noChangeShapeType="1"/>
          </p:cNvSpPr>
          <p:nvPr/>
        </p:nvSpPr>
        <p:spPr bwMode="auto">
          <a:xfrm>
            <a:off x="4572000" y="3822700"/>
            <a:ext cx="0" cy="615950"/>
          </a:xfrm>
          <a:prstGeom prst="line">
            <a:avLst/>
          </a:prstGeom>
          <a:noFill/>
          <a:ln w="38100">
            <a:solidFill>
              <a:schemeClr val="tx1"/>
            </a:solidFill>
            <a:round/>
            <a:headEnd/>
            <a:tailEnd type="triangle" w="med" len="med"/>
          </a:ln>
        </p:spPr>
        <p:txBody>
          <a:bodyPr wrap="none" anchor="ctr"/>
          <a:lstStyle/>
          <a:p>
            <a:endParaRPr lang="en-GB"/>
          </a:p>
        </p:txBody>
      </p:sp>
      <p:sp>
        <p:nvSpPr>
          <p:cNvPr id="17420" name="Line 1037"/>
          <p:cNvSpPr>
            <a:spLocks noChangeShapeType="1"/>
          </p:cNvSpPr>
          <p:nvPr/>
        </p:nvSpPr>
        <p:spPr bwMode="auto">
          <a:xfrm>
            <a:off x="4521200" y="5095875"/>
            <a:ext cx="0" cy="668338"/>
          </a:xfrm>
          <a:prstGeom prst="line">
            <a:avLst/>
          </a:prstGeom>
          <a:noFill/>
          <a:ln w="38100">
            <a:solidFill>
              <a:schemeClr val="tx1"/>
            </a:solidFill>
            <a:round/>
            <a:headEnd/>
            <a:tailEnd type="triangle" w="med" len="med"/>
          </a:ln>
        </p:spPr>
        <p:txBody>
          <a:bodyPr wrap="none" anchor="ctr"/>
          <a:lstStyle/>
          <a:p>
            <a:endParaRPr lang="en-GB"/>
          </a:p>
        </p:txBody>
      </p:sp>
      <p:sp>
        <p:nvSpPr>
          <p:cNvPr id="17421" name="Text Box 1038"/>
          <p:cNvSpPr txBox="1">
            <a:spLocks noChangeArrowheads="1"/>
          </p:cNvSpPr>
          <p:nvPr/>
        </p:nvSpPr>
        <p:spPr bwMode="auto">
          <a:xfrm>
            <a:off x="5076825" y="2681288"/>
            <a:ext cx="1941513" cy="366712"/>
          </a:xfrm>
          <a:prstGeom prst="rect">
            <a:avLst/>
          </a:prstGeom>
          <a:noFill/>
          <a:ln w="9525">
            <a:noFill/>
            <a:miter lim="800000"/>
            <a:headEnd/>
            <a:tailEnd/>
          </a:ln>
        </p:spPr>
        <p:txBody>
          <a:bodyPr>
            <a:spAutoFit/>
          </a:bodyPr>
          <a:lstStyle/>
          <a:p>
            <a:pPr>
              <a:spcBef>
                <a:spcPct val="50000"/>
              </a:spcBef>
            </a:pPr>
            <a:r>
              <a:rPr lang="en-GB"/>
              <a:t>DHCP Discover</a:t>
            </a:r>
          </a:p>
        </p:txBody>
      </p:sp>
      <p:sp>
        <p:nvSpPr>
          <p:cNvPr id="17422" name="Text Box 1039"/>
          <p:cNvSpPr txBox="1">
            <a:spLocks noChangeArrowheads="1"/>
          </p:cNvSpPr>
          <p:nvPr/>
        </p:nvSpPr>
        <p:spPr bwMode="auto">
          <a:xfrm>
            <a:off x="5199063" y="3946525"/>
            <a:ext cx="1993900" cy="366713"/>
          </a:xfrm>
          <a:prstGeom prst="rect">
            <a:avLst/>
          </a:prstGeom>
          <a:noFill/>
          <a:ln w="9525">
            <a:noFill/>
            <a:miter lim="800000"/>
            <a:headEnd/>
            <a:tailEnd/>
          </a:ln>
        </p:spPr>
        <p:txBody>
          <a:bodyPr>
            <a:spAutoFit/>
          </a:bodyPr>
          <a:lstStyle/>
          <a:p>
            <a:pPr>
              <a:spcBef>
                <a:spcPct val="50000"/>
              </a:spcBef>
            </a:pPr>
            <a:r>
              <a:rPr lang="en-GB"/>
              <a:t>DHCP Request</a:t>
            </a:r>
          </a:p>
        </p:txBody>
      </p:sp>
      <p:sp>
        <p:nvSpPr>
          <p:cNvPr id="17423" name="Text Box 1040"/>
          <p:cNvSpPr txBox="1">
            <a:spLocks noChangeArrowheads="1"/>
          </p:cNvSpPr>
          <p:nvPr/>
        </p:nvSpPr>
        <p:spPr bwMode="auto">
          <a:xfrm>
            <a:off x="584200" y="4583113"/>
            <a:ext cx="1401763" cy="641350"/>
          </a:xfrm>
          <a:prstGeom prst="rect">
            <a:avLst/>
          </a:prstGeom>
          <a:noFill/>
          <a:ln w="9525">
            <a:noFill/>
            <a:miter lim="800000"/>
            <a:headEnd/>
            <a:tailEnd/>
          </a:ln>
        </p:spPr>
        <p:txBody>
          <a:bodyPr>
            <a:spAutoFit/>
          </a:bodyPr>
          <a:lstStyle/>
          <a:p>
            <a:pPr>
              <a:spcBef>
                <a:spcPct val="50000"/>
              </a:spcBef>
            </a:pPr>
            <a:r>
              <a:rPr lang="en-GB"/>
              <a:t>Receives DHCP Ack</a:t>
            </a:r>
          </a:p>
        </p:txBody>
      </p:sp>
      <p:sp>
        <p:nvSpPr>
          <p:cNvPr id="17424" name="Line 1041"/>
          <p:cNvSpPr>
            <a:spLocks noChangeShapeType="1"/>
          </p:cNvSpPr>
          <p:nvPr/>
        </p:nvSpPr>
        <p:spPr bwMode="auto">
          <a:xfrm>
            <a:off x="2006600" y="3508375"/>
            <a:ext cx="1333500" cy="0"/>
          </a:xfrm>
          <a:prstGeom prst="line">
            <a:avLst/>
          </a:prstGeom>
          <a:noFill/>
          <a:ln w="28575">
            <a:solidFill>
              <a:schemeClr val="tx1"/>
            </a:solidFill>
            <a:round/>
            <a:headEnd/>
            <a:tailEnd type="triangle" w="med" len="med"/>
          </a:ln>
        </p:spPr>
        <p:txBody>
          <a:bodyPr wrap="none" anchor="ctr"/>
          <a:lstStyle/>
          <a:p>
            <a:endParaRPr lang="en-GB"/>
          </a:p>
        </p:txBody>
      </p:sp>
      <p:sp>
        <p:nvSpPr>
          <p:cNvPr id="17425" name="Text Box 1042"/>
          <p:cNvSpPr txBox="1">
            <a:spLocks noChangeArrowheads="1"/>
          </p:cNvSpPr>
          <p:nvPr/>
        </p:nvSpPr>
        <p:spPr bwMode="auto">
          <a:xfrm>
            <a:off x="285750" y="3295650"/>
            <a:ext cx="1595438" cy="641350"/>
          </a:xfrm>
          <a:prstGeom prst="rect">
            <a:avLst/>
          </a:prstGeom>
          <a:noFill/>
          <a:ln w="9525">
            <a:noFill/>
            <a:miter lim="800000"/>
            <a:headEnd/>
            <a:tailEnd/>
          </a:ln>
        </p:spPr>
        <p:txBody>
          <a:bodyPr>
            <a:spAutoFit/>
          </a:bodyPr>
          <a:lstStyle/>
          <a:p>
            <a:r>
              <a:rPr lang="en-GB"/>
              <a:t>Receives DHCP Offer</a:t>
            </a:r>
            <a:endParaRPr lang="en-US"/>
          </a:p>
        </p:txBody>
      </p:sp>
      <p:sp>
        <p:nvSpPr>
          <p:cNvPr id="17426" name="Line 1044"/>
          <p:cNvSpPr>
            <a:spLocks noChangeShapeType="1"/>
          </p:cNvSpPr>
          <p:nvPr/>
        </p:nvSpPr>
        <p:spPr bwMode="auto">
          <a:xfrm>
            <a:off x="1987550" y="4768850"/>
            <a:ext cx="1268413" cy="0"/>
          </a:xfrm>
          <a:prstGeom prst="line">
            <a:avLst/>
          </a:prstGeom>
          <a:noFill/>
          <a:ln w="28575">
            <a:solidFill>
              <a:schemeClr val="tx1"/>
            </a:solidFill>
            <a:round/>
            <a:headEnd/>
            <a:tailEnd type="triangle" w="med" len="med"/>
          </a:ln>
        </p:spPr>
        <p:txBody>
          <a:bodyPr wrap="none" anchor="ctr"/>
          <a:lstStyle/>
          <a:p>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p:cNvSpPr>
            <a:spLocks noGrp="1"/>
          </p:cNvSpPr>
          <p:nvPr>
            <p:ph type="ftr" sz="quarter" idx="10"/>
          </p:nvPr>
        </p:nvSpPr>
        <p:spPr>
          <a:noFill/>
        </p:spPr>
        <p:txBody>
          <a:bodyPr/>
          <a:lstStyle/>
          <a:p>
            <a:r>
              <a:rPr lang="en-US"/>
              <a:t>NS&amp;WT</a:t>
            </a:r>
          </a:p>
        </p:txBody>
      </p:sp>
      <p:sp>
        <p:nvSpPr>
          <p:cNvPr id="18435" name="Rectangle 2"/>
          <p:cNvSpPr>
            <a:spLocks noGrp="1" noChangeArrowheads="1"/>
          </p:cNvSpPr>
          <p:nvPr>
            <p:ph type="title"/>
          </p:nvPr>
        </p:nvSpPr>
        <p:spPr/>
        <p:txBody>
          <a:bodyPr/>
          <a:lstStyle/>
          <a:p>
            <a:r>
              <a:rPr lang="en-GB" smtClean="0"/>
              <a:t>DHCP</a:t>
            </a:r>
          </a:p>
        </p:txBody>
      </p:sp>
      <p:sp>
        <p:nvSpPr>
          <p:cNvPr id="18436" name="Rectangle 3"/>
          <p:cNvSpPr>
            <a:spLocks noGrp="1" noChangeArrowheads="1"/>
          </p:cNvSpPr>
          <p:nvPr>
            <p:ph type="body" idx="1"/>
          </p:nvPr>
        </p:nvSpPr>
        <p:spPr/>
        <p:txBody>
          <a:bodyPr/>
          <a:lstStyle/>
          <a:p>
            <a:r>
              <a:rPr lang="en-GB" smtClean="0"/>
              <a:t>Clients must report back periodically to keep lease.</a:t>
            </a:r>
          </a:p>
          <a:p>
            <a:r>
              <a:rPr lang="en-GB" smtClean="0"/>
              <a:t>Lease expires (configurable lease period).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3"/>
          <p:cNvSpPr>
            <a:spLocks noGrp="1"/>
          </p:cNvSpPr>
          <p:nvPr>
            <p:ph type="ftr" sz="quarter" idx="10"/>
          </p:nvPr>
        </p:nvSpPr>
        <p:spPr>
          <a:noFill/>
        </p:spPr>
        <p:txBody>
          <a:bodyPr/>
          <a:lstStyle/>
          <a:p>
            <a:r>
              <a:rPr lang="en-US"/>
              <a:t>NS&amp;WT</a:t>
            </a:r>
          </a:p>
        </p:txBody>
      </p:sp>
      <p:sp>
        <p:nvSpPr>
          <p:cNvPr id="19459" name="Rectangle 2"/>
          <p:cNvSpPr>
            <a:spLocks noGrp="1" noChangeArrowheads="1"/>
          </p:cNvSpPr>
          <p:nvPr>
            <p:ph type="title"/>
          </p:nvPr>
        </p:nvSpPr>
        <p:spPr/>
        <p:txBody>
          <a:bodyPr/>
          <a:lstStyle/>
          <a:p>
            <a:r>
              <a:rPr lang="en-US" smtClean="0"/>
              <a:t>How the DHCP Lease Renewal Process Works</a:t>
            </a:r>
          </a:p>
        </p:txBody>
      </p:sp>
      <p:grpSp>
        <p:nvGrpSpPr>
          <p:cNvPr id="19460" name="Group 3"/>
          <p:cNvGrpSpPr>
            <a:grpSpLocks/>
          </p:cNvGrpSpPr>
          <p:nvPr/>
        </p:nvGrpSpPr>
        <p:grpSpPr bwMode="auto">
          <a:xfrm>
            <a:off x="1082675" y="1363663"/>
            <a:ext cx="6770688" cy="2678112"/>
            <a:chOff x="749" y="845"/>
            <a:chExt cx="4265" cy="1687"/>
          </a:xfrm>
        </p:grpSpPr>
        <p:sp>
          <p:nvSpPr>
            <p:cNvPr id="357380"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p:spPr>
          <p:txBody>
            <a:bodyPr lIns="0" tIns="0" rIns="0" bIns="0"/>
            <a:lstStyle/>
            <a:p>
              <a:pPr marL="342900" indent="-342900" algn="l">
                <a:spcBef>
                  <a:spcPct val="20000"/>
                </a:spcBef>
                <a:buClr>
                  <a:schemeClr val="folHlink"/>
                </a:buClr>
                <a:buSzPct val="90000"/>
                <a:buFont typeface="Wingdings 2" pitchFamily="18" charset="2"/>
                <a:buNone/>
                <a:defRPr/>
              </a:pPr>
              <a:r>
                <a:rPr kumimoji="1" lang="en-US" sz="2000" b="0"/>
                <a:t>                                                          </a:t>
              </a:r>
            </a:p>
          </p:txBody>
        </p:sp>
        <p:pic>
          <p:nvPicPr>
            <p:cNvPr id="19498" name="Picture 5" descr="Server01"/>
            <p:cNvPicPr>
              <a:picLocks noChangeAspect="1" noChangeArrowheads="1"/>
            </p:cNvPicPr>
            <p:nvPr/>
          </p:nvPicPr>
          <p:blipFill>
            <a:blip r:embed="rId3"/>
            <a:srcRect/>
            <a:stretch>
              <a:fillRect/>
            </a:stretch>
          </p:blipFill>
          <p:spPr bwMode="auto">
            <a:xfrm>
              <a:off x="1341" y="1761"/>
              <a:ext cx="628" cy="755"/>
            </a:xfrm>
            <a:prstGeom prst="rect">
              <a:avLst/>
            </a:prstGeom>
            <a:noFill/>
            <a:ln w="9525">
              <a:noFill/>
              <a:miter lim="800000"/>
              <a:headEnd/>
              <a:tailEnd/>
            </a:ln>
          </p:spPr>
        </p:pic>
        <p:pic>
          <p:nvPicPr>
            <p:cNvPr id="19499" name="Picture 6" descr="Computer_DesktopComputerSansKeyboard01"/>
            <p:cNvPicPr>
              <a:picLocks noChangeAspect="1" noChangeArrowheads="1"/>
            </p:cNvPicPr>
            <p:nvPr/>
          </p:nvPicPr>
          <p:blipFill>
            <a:blip r:embed="rId4"/>
            <a:srcRect/>
            <a:stretch>
              <a:fillRect/>
            </a:stretch>
          </p:blipFill>
          <p:spPr bwMode="auto">
            <a:xfrm>
              <a:off x="3371" y="910"/>
              <a:ext cx="531" cy="663"/>
            </a:xfrm>
            <a:prstGeom prst="rect">
              <a:avLst/>
            </a:prstGeom>
            <a:noFill/>
            <a:ln w="9525">
              <a:noFill/>
              <a:miter lim="800000"/>
              <a:headEnd/>
              <a:tailEnd/>
            </a:ln>
          </p:spPr>
        </p:pic>
        <p:pic>
          <p:nvPicPr>
            <p:cNvPr id="19500" name="Picture 7" descr="Computer_DesktopComputerSansKeyboard01"/>
            <p:cNvPicPr>
              <a:picLocks noChangeAspect="1" noChangeArrowheads="1"/>
            </p:cNvPicPr>
            <p:nvPr/>
          </p:nvPicPr>
          <p:blipFill>
            <a:blip r:embed="rId5"/>
            <a:srcRect/>
            <a:stretch>
              <a:fillRect/>
            </a:stretch>
          </p:blipFill>
          <p:spPr bwMode="auto">
            <a:xfrm>
              <a:off x="3680" y="1793"/>
              <a:ext cx="558" cy="696"/>
            </a:xfrm>
            <a:prstGeom prst="rect">
              <a:avLst/>
            </a:prstGeom>
            <a:noFill/>
            <a:ln w="9525">
              <a:noFill/>
              <a:miter lim="800000"/>
              <a:headEnd/>
              <a:tailEnd/>
            </a:ln>
          </p:spPr>
        </p:pic>
        <p:pic>
          <p:nvPicPr>
            <p:cNvPr id="19501" name="Picture 8" descr="Server01"/>
            <p:cNvPicPr>
              <a:picLocks noChangeAspect="1" noChangeArrowheads="1"/>
            </p:cNvPicPr>
            <p:nvPr/>
          </p:nvPicPr>
          <p:blipFill>
            <a:blip r:embed="rId3"/>
            <a:srcRect/>
            <a:stretch>
              <a:fillRect/>
            </a:stretch>
          </p:blipFill>
          <p:spPr bwMode="auto">
            <a:xfrm>
              <a:off x="1820" y="845"/>
              <a:ext cx="628" cy="755"/>
            </a:xfrm>
            <a:prstGeom prst="rect">
              <a:avLst/>
            </a:prstGeom>
            <a:noFill/>
            <a:ln w="9525">
              <a:noFill/>
              <a:miter lim="800000"/>
              <a:headEnd/>
              <a:tailEnd/>
            </a:ln>
          </p:spPr>
        </p:pic>
        <p:sp>
          <p:nvSpPr>
            <p:cNvPr id="357385"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Client</a:t>
              </a:r>
            </a:p>
          </p:txBody>
        </p:sp>
        <p:sp>
          <p:nvSpPr>
            <p:cNvPr id="357386"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Server1</a:t>
              </a:r>
            </a:p>
          </p:txBody>
        </p:sp>
        <p:sp>
          <p:nvSpPr>
            <p:cNvPr id="357387"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Server2</a:t>
              </a:r>
            </a:p>
          </p:txBody>
        </p:sp>
      </p:grpSp>
      <p:grpSp>
        <p:nvGrpSpPr>
          <p:cNvPr id="3" name="Group 12"/>
          <p:cNvGrpSpPr>
            <a:grpSpLocks/>
          </p:cNvGrpSpPr>
          <p:nvPr/>
        </p:nvGrpSpPr>
        <p:grpSpPr bwMode="auto">
          <a:xfrm>
            <a:off x="1787525" y="5099050"/>
            <a:ext cx="5378450" cy="428625"/>
            <a:chOff x="1080" y="2834"/>
            <a:chExt cx="3388" cy="270"/>
          </a:xfrm>
        </p:grpSpPr>
        <p:sp>
          <p:nvSpPr>
            <p:cNvPr id="357389"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Client sends a DHCPREQUEST packet</a:t>
              </a:r>
            </a:p>
          </p:txBody>
        </p:sp>
        <p:sp>
          <p:nvSpPr>
            <p:cNvPr id="357390"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1</a:t>
              </a:r>
            </a:p>
          </p:txBody>
        </p:sp>
      </p:grpSp>
      <p:grpSp>
        <p:nvGrpSpPr>
          <p:cNvPr id="4" name="Group 15"/>
          <p:cNvGrpSpPr>
            <a:grpSpLocks/>
          </p:cNvGrpSpPr>
          <p:nvPr/>
        </p:nvGrpSpPr>
        <p:grpSpPr bwMode="auto">
          <a:xfrm>
            <a:off x="1787525" y="5618163"/>
            <a:ext cx="5378450" cy="428625"/>
            <a:chOff x="1080" y="3134"/>
            <a:chExt cx="3388" cy="270"/>
          </a:xfrm>
        </p:grpSpPr>
        <p:sp>
          <p:nvSpPr>
            <p:cNvPr id="357392"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Server1 sends a DHCPACK packet</a:t>
              </a:r>
            </a:p>
          </p:txBody>
        </p:sp>
        <p:sp>
          <p:nvSpPr>
            <p:cNvPr id="357393"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2</a:t>
              </a:r>
            </a:p>
          </p:txBody>
        </p:sp>
      </p:grpSp>
      <p:sp>
        <p:nvSpPr>
          <p:cNvPr id="357394" name="AutoShape 18"/>
          <p:cNvSpPr>
            <a:spLocks noChangeArrowheads="1"/>
          </p:cNvSpPr>
          <p:nvPr/>
        </p:nvSpPr>
        <p:spPr bwMode="auto">
          <a:xfrm>
            <a:off x="6467475" y="3886200"/>
            <a:ext cx="1550988" cy="936625"/>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defRPr/>
            </a:pPr>
            <a:r>
              <a:rPr lang="en-US">
                <a:latin typeface="Arial Narrow" pitchFamily="34" charset="0"/>
              </a:rPr>
              <a:t>50% of lease duration has expired</a:t>
            </a:r>
          </a:p>
        </p:txBody>
      </p:sp>
      <p:pic>
        <p:nvPicPr>
          <p:cNvPr id="357395" name="Picture 19" descr="2Packet_Cut3Parts01"/>
          <p:cNvPicPr>
            <a:picLocks noChangeAspect="1" noChangeArrowheads="1"/>
          </p:cNvPicPr>
          <p:nvPr/>
        </p:nvPicPr>
        <p:blipFill>
          <a:blip r:embed="rId6"/>
          <a:srcRect/>
          <a:stretch>
            <a:fillRect/>
          </a:stretch>
        </p:blipFill>
        <p:spPr bwMode="auto">
          <a:xfrm>
            <a:off x="5207000" y="3289300"/>
            <a:ext cx="1141413" cy="207963"/>
          </a:xfrm>
          <a:prstGeom prst="rect">
            <a:avLst/>
          </a:prstGeom>
          <a:noFill/>
          <a:ln w="9525">
            <a:noFill/>
            <a:miter lim="800000"/>
            <a:headEnd/>
            <a:tailEnd/>
          </a:ln>
        </p:spPr>
      </p:pic>
      <p:pic>
        <p:nvPicPr>
          <p:cNvPr id="357396" name="Picture 20" descr="2Packet_Cut3Parts01"/>
          <p:cNvPicPr>
            <a:picLocks noChangeAspect="1" noChangeArrowheads="1"/>
          </p:cNvPicPr>
          <p:nvPr/>
        </p:nvPicPr>
        <p:blipFill>
          <a:blip r:embed="rId6"/>
          <a:srcRect/>
          <a:stretch>
            <a:fillRect/>
          </a:stretch>
        </p:blipFill>
        <p:spPr bwMode="auto">
          <a:xfrm>
            <a:off x="2297113" y="3289300"/>
            <a:ext cx="1141412" cy="207963"/>
          </a:xfrm>
          <a:prstGeom prst="rect">
            <a:avLst/>
          </a:prstGeom>
          <a:noFill/>
          <a:ln w="9525">
            <a:noFill/>
            <a:miter lim="800000"/>
            <a:headEnd/>
            <a:tailEnd/>
          </a:ln>
        </p:spPr>
      </p:pic>
      <p:sp>
        <p:nvSpPr>
          <p:cNvPr id="357397" name="AutoShape 21"/>
          <p:cNvSpPr>
            <a:spLocks noChangeArrowheads="1"/>
          </p:cNvSpPr>
          <p:nvPr/>
        </p:nvSpPr>
        <p:spPr bwMode="auto">
          <a:xfrm>
            <a:off x="6467475" y="3886200"/>
            <a:ext cx="1550988" cy="93662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defRPr/>
            </a:pPr>
            <a:r>
              <a:rPr lang="en-US">
                <a:latin typeface="Arial Narrow" pitchFamily="34" charset="0"/>
              </a:rPr>
              <a:t>87.5% of lease duration has expired</a:t>
            </a:r>
          </a:p>
        </p:txBody>
      </p:sp>
      <p:sp>
        <p:nvSpPr>
          <p:cNvPr id="357398" name="AutoShape 22"/>
          <p:cNvSpPr>
            <a:spLocks noChangeArrowheads="1"/>
          </p:cNvSpPr>
          <p:nvPr/>
        </p:nvSpPr>
        <p:spPr bwMode="auto">
          <a:xfrm>
            <a:off x="6467475" y="3886200"/>
            <a:ext cx="1550988" cy="93662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defRPr/>
            </a:pPr>
            <a:r>
              <a:rPr lang="en-US">
                <a:latin typeface="Arial Narrow" pitchFamily="34" charset="0"/>
              </a:rPr>
              <a:t>100% of lease duration has expired</a:t>
            </a:r>
          </a:p>
        </p:txBody>
      </p:sp>
      <p:sp>
        <p:nvSpPr>
          <p:cNvPr id="357399" name="AutoShape 23"/>
          <p:cNvSpPr>
            <a:spLocks noChangeArrowheads="1"/>
          </p:cNvSpPr>
          <p:nvPr/>
        </p:nvSpPr>
        <p:spPr bwMode="auto">
          <a:xfrm>
            <a:off x="1766888" y="5092700"/>
            <a:ext cx="5903912" cy="103981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gn="l">
              <a:defRPr/>
            </a:pPr>
            <a:r>
              <a:rPr lang="en-US">
                <a:latin typeface="Arial Narrow" pitchFamily="34" charset="0"/>
              </a:rPr>
              <a:t>If the client fails to renew its lease, after 50% of the lease duration has expired, then the DHCP lease renewal process will begin again after 87.5% of the lease duration has expired</a:t>
            </a:r>
          </a:p>
        </p:txBody>
      </p:sp>
      <p:sp>
        <p:nvSpPr>
          <p:cNvPr id="357400" name="AutoShape 24"/>
          <p:cNvSpPr>
            <a:spLocks noChangeArrowheads="1"/>
          </p:cNvSpPr>
          <p:nvPr/>
        </p:nvSpPr>
        <p:spPr bwMode="auto">
          <a:xfrm>
            <a:off x="1747838" y="5089525"/>
            <a:ext cx="5903912"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gn="l">
              <a:lnSpc>
                <a:spcPct val="85000"/>
              </a:lnSpc>
              <a:defRPr/>
            </a:pPr>
            <a:r>
              <a:rPr lang="en-US">
                <a:latin typeface="Arial Narrow" pitchFamily="34" charset="0"/>
              </a:rPr>
              <a:t>If the client fails to renew it’s lease, after 87.5% of the lease has expired, then the DHCP lease generation process starts over again with a DHCP client broadcasting a DHCPDISCOVER</a:t>
            </a:r>
          </a:p>
        </p:txBody>
      </p:sp>
      <p:pic>
        <p:nvPicPr>
          <p:cNvPr id="357401" name="Picture 25" descr="2Packet_Cut3Parts01"/>
          <p:cNvPicPr>
            <a:picLocks noChangeAspect="1" noChangeArrowheads="1"/>
          </p:cNvPicPr>
          <p:nvPr/>
        </p:nvPicPr>
        <p:blipFill>
          <a:blip r:embed="rId6"/>
          <a:srcRect/>
          <a:stretch>
            <a:fillRect/>
          </a:stretch>
        </p:blipFill>
        <p:spPr bwMode="auto">
          <a:xfrm>
            <a:off x="5207000" y="3289300"/>
            <a:ext cx="1141413" cy="207963"/>
          </a:xfrm>
          <a:prstGeom prst="rect">
            <a:avLst/>
          </a:prstGeom>
          <a:noFill/>
          <a:ln w="9525">
            <a:noFill/>
            <a:miter lim="800000"/>
            <a:headEnd/>
            <a:tailEnd/>
          </a:ln>
        </p:spPr>
      </p:pic>
      <p:pic>
        <p:nvPicPr>
          <p:cNvPr id="357402" name="Picture 26" descr="2Packet_Cut3Parts01"/>
          <p:cNvPicPr>
            <a:picLocks noChangeAspect="1" noChangeArrowheads="1"/>
          </p:cNvPicPr>
          <p:nvPr/>
        </p:nvPicPr>
        <p:blipFill>
          <a:blip r:embed="rId6"/>
          <a:srcRect/>
          <a:stretch>
            <a:fillRect/>
          </a:stretch>
        </p:blipFill>
        <p:spPr bwMode="auto">
          <a:xfrm>
            <a:off x="2297113" y="3289300"/>
            <a:ext cx="1141412" cy="207963"/>
          </a:xfrm>
          <a:prstGeom prst="rect">
            <a:avLst/>
          </a:prstGeom>
          <a:noFill/>
          <a:ln w="9525">
            <a:noFill/>
            <a:miter lim="800000"/>
            <a:headEnd/>
            <a:tailEnd/>
          </a:ln>
        </p:spPr>
      </p:pic>
      <p:pic>
        <p:nvPicPr>
          <p:cNvPr id="19472" name="Picture 27" descr="Clock01"/>
          <p:cNvPicPr>
            <a:picLocks noChangeAspect="1" noChangeArrowheads="1"/>
          </p:cNvPicPr>
          <p:nvPr/>
        </p:nvPicPr>
        <p:blipFill>
          <a:blip r:embed="rId7"/>
          <a:srcRect/>
          <a:stretch>
            <a:fillRect/>
          </a:stretch>
        </p:blipFill>
        <p:spPr bwMode="auto">
          <a:xfrm>
            <a:off x="6856413" y="3336925"/>
            <a:ext cx="657225" cy="706438"/>
          </a:xfrm>
          <a:prstGeom prst="rect">
            <a:avLst/>
          </a:prstGeom>
          <a:noFill/>
          <a:ln w="9525">
            <a:noFill/>
            <a:miter lim="800000"/>
            <a:headEnd/>
            <a:tailEnd/>
          </a:ln>
        </p:spPr>
      </p:pic>
      <p:grpSp>
        <p:nvGrpSpPr>
          <p:cNvPr id="5" name="Group 28"/>
          <p:cNvGrpSpPr>
            <a:grpSpLocks/>
          </p:cNvGrpSpPr>
          <p:nvPr/>
        </p:nvGrpSpPr>
        <p:grpSpPr bwMode="auto">
          <a:xfrm>
            <a:off x="915988" y="1279525"/>
            <a:ext cx="7223125" cy="4951413"/>
            <a:chOff x="569" y="814"/>
            <a:chExt cx="4550" cy="3119"/>
          </a:xfrm>
        </p:grpSpPr>
        <p:sp>
          <p:nvSpPr>
            <p:cNvPr id="19475" name="AutoShape 29"/>
            <p:cNvSpPr>
              <a:spLocks noChangeArrowheads="1"/>
            </p:cNvSpPr>
            <p:nvPr/>
          </p:nvSpPr>
          <p:spPr bwMode="auto">
            <a:xfrm>
              <a:off x="569" y="814"/>
              <a:ext cx="4550" cy="3119"/>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grpSp>
          <p:nvGrpSpPr>
            <p:cNvPr id="19476" name="Group 30"/>
            <p:cNvGrpSpPr>
              <a:grpSpLocks/>
            </p:cNvGrpSpPr>
            <p:nvPr/>
          </p:nvGrpSpPr>
          <p:grpSpPr bwMode="auto">
            <a:xfrm>
              <a:off x="675" y="871"/>
              <a:ext cx="4265" cy="1687"/>
              <a:chOff x="749" y="845"/>
              <a:chExt cx="4265" cy="1687"/>
            </a:xfrm>
          </p:grpSpPr>
          <p:sp>
            <p:nvSpPr>
              <p:cNvPr id="357407" name="Oval 31"/>
              <p:cNvSpPr>
                <a:spLocks noChangeArrowheads="1"/>
              </p:cNvSpPr>
              <p:nvPr/>
            </p:nvSpPr>
            <p:spPr bwMode="auto">
              <a:xfrm>
                <a:off x="1094" y="1128"/>
                <a:ext cx="3456" cy="1404"/>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p:spPr>
            <p:txBody>
              <a:bodyPr lIns="0" tIns="0" rIns="0" bIns="0"/>
              <a:lstStyle/>
              <a:p>
                <a:pPr marL="342900" indent="-342900" algn="l">
                  <a:spcBef>
                    <a:spcPct val="20000"/>
                  </a:spcBef>
                  <a:buClr>
                    <a:schemeClr val="folHlink"/>
                  </a:buClr>
                  <a:buSzPct val="90000"/>
                  <a:buFont typeface="Wingdings 2" pitchFamily="18" charset="2"/>
                  <a:buNone/>
                  <a:defRPr/>
                </a:pPr>
                <a:r>
                  <a:rPr kumimoji="1" lang="en-US" sz="2000" b="0"/>
                  <a:t>                                                          </a:t>
                </a:r>
              </a:p>
            </p:txBody>
          </p:sp>
          <p:pic>
            <p:nvPicPr>
              <p:cNvPr id="19486" name="Picture 32" descr="Server01"/>
              <p:cNvPicPr>
                <a:picLocks noChangeAspect="1" noChangeArrowheads="1"/>
              </p:cNvPicPr>
              <p:nvPr/>
            </p:nvPicPr>
            <p:blipFill>
              <a:blip r:embed="rId3"/>
              <a:srcRect/>
              <a:stretch>
                <a:fillRect/>
              </a:stretch>
            </p:blipFill>
            <p:spPr bwMode="auto">
              <a:xfrm>
                <a:off x="1341" y="1761"/>
                <a:ext cx="628" cy="755"/>
              </a:xfrm>
              <a:prstGeom prst="rect">
                <a:avLst/>
              </a:prstGeom>
              <a:noFill/>
              <a:ln w="9525">
                <a:noFill/>
                <a:miter lim="800000"/>
                <a:headEnd/>
                <a:tailEnd/>
              </a:ln>
            </p:spPr>
          </p:pic>
          <p:pic>
            <p:nvPicPr>
              <p:cNvPr id="19487" name="Picture 33" descr="Computer_DesktopComputerSansKeyboard01"/>
              <p:cNvPicPr>
                <a:picLocks noChangeAspect="1" noChangeArrowheads="1"/>
              </p:cNvPicPr>
              <p:nvPr/>
            </p:nvPicPr>
            <p:blipFill>
              <a:blip r:embed="rId4"/>
              <a:srcRect/>
              <a:stretch>
                <a:fillRect/>
              </a:stretch>
            </p:blipFill>
            <p:spPr bwMode="auto">
              <a:xfrm>
                <a:off x="3371" y="910"/>
                <a:ext cx="531" cy="663"/>
              </a:xfrm>
              <a:prstGeom prst="rect">
                <a:avLst/>
              </a:prstGeom>
              <a:noFill/>
              <a:ln w="9525">
                <a:noFill/>
                <a:miter lim="800000"/>
                <a:headEnd/>
                <a:tailEnd/>
              </a:ln>
            </p:spPr>
          </p:pic>
          <p:pic>
            <p:nvPicPr>
              <p:cNvPr id="19488" name="Picture 34" descr="Computer_DesktopComputerSansKeyboard01"/>
              <p:cNvPicPr>
                <a:picLocks noChangeAspect="1" noChangeArrowheads="1"/>
              </p:cNvPicPr>
              <p:nvPr/>
            </p:nvPicPr>
            <p:blipFill>
              <a:blip r:embed="rId5"/>
              <a:srcRect/>
              <a:stretch>
                <a:fillRect/>
              </a:stretch>
            </p:blipFill>
            <p:spPr bwMode="auto">
              <a:xfrm>
                <a:off x="3680" y="1793"/>
                <a:ext cx="558" cy="696"/>
              </a:xfrm>
              <a:prstGeom prst="rect">
                <a:avLst/>
              </a:prstGeom>
              <a:noFill/>
              <a:ln w="9525">
                <a:noFill/>
                <a:miter lim="800000"/>
                <a:headEnd/>
                <a:tailEnd/>
              </a:ln>
            </p:spPr>
          </p:pic>
          <p:pic>
            <p:nvPicPr>
              <p:cNvPr id="19489" name="Picture 35" descr="Server01"/>
              <p:cNvPicPr>
                <a:picLocks noChangeAspect="1" noChangeArrowheads="1"/>
              </p:cNvPicPr>
              <p:nvPr/>
            </p:nvPicPr>
            <p:blipFill>
              <a:blip r:embed="rId3"/>
              <a:srcRect/>
              <a:stretch>
                <a:fillRect/>
              </a:stretch>
            </p:blipFill>
            <p:spPr bwMode="auto">
              <a:xfrm>
                <a:off x="1820" y="845"/>
                <a:ext cx="628" cy="755"/>
              </a:xfrm>
              <a:prstGeom prst="rect">
                <a:avLst/>
              </a:prstGeom>
              <a:noFill/>
              <a:ln w="9525">
                <a:noFill/>
                <a:miter lim="800000"/>
                <a:headEnd/>
                <a:tailEnd/>
              </a:ln>
            </p:spPr>
          </p:pic>
          <p:sp>
            <p:nvSpPr>
              <p:cNvPr id="357412" name="AutoShape 36"/>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Client</a:t>
                </a:r>
              </a:p>
            </p:txBody>
          </p:sp>
          <p:sp>
            <p:nvSpPr>
              <p:cNvPr id="357413" name="AutoShape 37"/>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Server1</a:t>
                </a:r>
              </a:p>
            </p:txBody>
          </p:sp>
          <p:sp>
            <p:nvSpPr>
              <p:cNvPr id="357414" name="AutoShape 38"/>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a:t>
                </a:r>
                <a:br>
                  <a:rPr lang="en-US">
                    <a:latin typeface="Arial Narrow" pitchFamily="34" charset="0"/>
                  </a:rPr>
                </a:br>
                <a:r>
                  <a:rPr lang="en-US">
                    <a:latin typeface="Arial Narrow" pitchFamily="34" charset="0"/>
                  </a:rPr>
                  <a:t>Server2</a:t>
                </a:r>
              </a:p>
            </p:txBody>
          </p:sp>
        </p:grpSp>
        <p:grpSp>
          <p:nvGrpSpPr>
            <p:cNvPr id="19477" name="Group 39"/>
            <p:cNvGrpSpPr>
              <a:grpSpLocks/>
            </p:cNvGrpSpPr>
            <p:nvPr/>
          </p:nvGrpSpPr>
          <p:grpSpPr bwMode="auto">
            <a:xfrm>
              <a:off x="1119" y="3224"/>
              <a:ext cx="3388" cy="270"/>
              <a:chOff x="1080" y="2834"/>
              <a:chExt cx="3388" cy="270"/>
            </a:xfrm>
          </p:grpSpPr>
          <p:sp>
            <p:nvSpPr>
              <p:cNvPr id="357416" name="AutoShape 40"/>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client sends a DHCPREQUEST packet</a:t>
                </a:r>
              </a:p>
            </p:txBody>
          </p:sp>
          <p:sp>
            <p:nvSpPr>
              <p:cNvPr id="357417" name="AutoShape 41"/>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1</a:t>
                </a:r>
              </a:p>
            </p:txBody>
          </p:sp>
        </p:grpSp>
        <p:grpSp>
          <p:nvGrpSpPr>
            <p:cNvPr id="19478" name="Group 42"/>
            <p:cNvGrpSpPr>
              <a:grpSpLocks/>
            </p:cNvGrpSpPr>
            <p:nvPr/>
          </p:nvGrpSpPr>
          <p:grpSpPr bwMode="auto">
            <a:xfrm>
              <a:off x="1119" y="3551"/>
              <a:ext cx="3388" cy="270"/>
              <a:chOff x="1080" y="3134"/>
              <a:chExt cx="3388" cy="270"/>
            </a:xfrm>
          </p:grpSpPr>
          <p:sp>
            <p:nvSpPr>
              <p:cNvPr id="357419" name="AutoShape 43"/>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p>
                <a:pPr algn="l">
                  <a:lnSpc>
                    <a:spcPct val="85000"/>
                  </a:lnSpc>
                  <a:defRPr/>
                </a:pPr>
                <a:r>
                  <a:rPr lang="en-US">
                    <a:latin typeface="Arial Narrow" pitchFamily="34" charset="0"/>
                  </a:rPr>
                  <a:t>DHCP Server1 sends a DHCPACK packet</a:t>
                </a:r>
              </a:p>
            </p:txBody>
          </p:sp>
          <p:sp>
            <p:nvSpPr>
              <p:cNvPr id="357420" name="AutoShape 44"/>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defRPr/>
                </a:pPr>
                <a:r>
                  <a:rPr lang="en-US" sz="2400">
                    <a:solidFill>
                      <a:srgbClr val="990033"/>
                    </a:solidFill>
                    <a:latin typeface="Arial Narrow" pitchFamily="34" charset="0"/>
                  </a:rPr>
                  <a:t>2</a:t>
                </a:r>
              </a:p>
            </p:txBody>
          </p:sp>
        </p:grpSp>
        <p:sp>
          <p:nvSpPr>
            <p:cNvPr id="357421" name="AutoShape 45"/>
            <p:cNvSpPr>
              <a:spLocks noChangeArrowheads="1"/>
            </p:cNvSpPr>
            <p:nvPr/>
          </p:nvSpPr>
          <p:spPr bwMode="auto">
            <a:xfrm>
              <a:off x="4067" y="2460"/>
              <a:ext cx="977" cy="590"/>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p>
              <a:pPr>
                <a:lnSpc>
                  <a:spcPct val="85000"/>
                </a:lnSpc>
                <a:defRPr/>
              </a:pPr>
              <a:r>
                <a:rPr lang="en-US">
                  <a:latin typeface="Arial Narrow" pitchFamily="34" charset="0"/>
                </a:rPr>
                <a:t>50% of lease duration has expired</a:t>
              </a:r>
            </a:p>
          </p:txBody>
        </p:sp>
        <p:pic>
          <p:nvPicPr>
            <p:cNvPr id="19480" name="Picture 46" descr="Clock01"/>
            <p:cNvPicPr>
              <a:picLocks noChangeAspect="1" noChangeArrowheads="1"/>
            </p:cNvPicPr>
            <p:nvPr/>
          </p:nvPicPr>
          <p:blipFill>
            <a:blip r:embed="rId7"/>
            <a:srcRect/>
            <a:stretch>
              <a:fillRect/>
            </a:stretch>
          </p:blipFill>
          <p:spPr bwMode="auto">
            <a:xfrm>
              <a:off x="4312" y="2114"/>
              <a:ext cx="414" cy="445"/>
            </a:xfrm>
            <a:prstGeom prst="rect">
              <a:avLst/>
            </a:prstGeom>
            <a:noFill/>
            <a:ln w="9525">
              <a:noFill/>
              <a:miter lim="800000"/>
              <a:headEnd/>
              <a:tailEnd/>
            </a:ln>
          </p:spPr>
        </p:pic>
      </p:grpSp>
      <p:sp>
        <p:nvSpPr>
          <p:cNvPr id="19474" name="Text Box 55"/>
          <p:cNvSpPr txBox="1">
            <a:spLocks noChangeArrowheads="1"/>
          </p:cNvSpPr>
          <p:nvPr/>
        </p:nvSpPr>
        <p:spPr bwMode="auto">
          <a:xfrm>
            <a:off x="260350" y="5068888"/>
            <a:ext cx="1357313" cy="915987"/>
          </a:xfrm>
          <a:prstGeom prst="rect">
            <a:avLst/>
          </a:prstGeom>
          <a:noFill/>
          <a:ln w="9525">
            <a:noFill/>
            <a:miter lim="800000"/>
            <a:headEnd/>
            <a:tailEnd/>
          </a:ln>
        </p:spPr>
        <p:txBody>
          <a:bodyPr>
            <a:spAutoFit/>
          </a:bodyPr>
          <a:lstStyle/>
          <a:p>
            <a:r>
              <a:rPr lang="en-GB"/>
              <a:t>Request to renew lease</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357395"/>
                                        </p:tgtEl>
                                        <p:attrNameLst>
                                          <p:attrName>style.visibility</p:attrName>
                                        </p:attrNameLst>
                                      </p:cBhvr>
                                      <p:to>
                                        <p:strVal val="visible"/>
                                      </p:to>
                                    </p:set>
                                    <p:animEffect transition="in" filter="dissolve">
                                      <p:cBhvr>
                                        <p:cTn id="11" dur="500"/>
                                        <p:tgtEl>
                                          <p:spTgt spid="357395"/>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wipe(left)">
                                      <p:cBhvr>
                                        <p:cTn id="16" dur="500"/>
                                        <p:tgtEl>
                                          <p:spTgt spid="4"/>
                                        </p:tgtEl>
                                      </p:cBhvr>
                                    </p:animEffect>
                                  </p:childTnLst>
                                </p:cTn>
                              </p:par>
                            </p:childTnLst>
                          </p:cTn>
                        </p:par>
                        <p:par>
                          <p:cTn id="17" fill="hold">
                            <p:stCondLst>
                              <p:cond delay="500"/>
                            </p:stCondLst>
                            <p:childTnLst>
                              <p:par>
                                <p:cTn id="18" presetID="9" presetClass="entr" presetSubtype="0" fill="hold" nodeType="afterEffect">
                                  <p:stCondLst>
                                    <p:cond delay="0"/>
                                  </p:stCondLst>
                                  <p:childTnLst>
                                    <p:set>
                                      <p:cBhvr>
                                        <p:cTn id="19" dur="1" fill="hold">
                                          <p:stCondLst>
                                            <p:cond delay="0"/>
                                          </p:stCondLst>
                                        </p:cTn>
                                        <p:tgtEl>
                                          <p:spTgt spid="357396"/>
                                        </p:tgtEl>
                                        <p:attrNameLst>
                                          <p:attrName>style.visibility</p:attrName>
                                        </p:attrNameLst>
                                      </p:cBhvr>
                                      <p:to>
                                        <p:strVal val="visible"/>
                                      </p:to>
                                    </p:set>
                                    <p:animEffect transition="in" filter="dissolve">
                                      <p:cBhvr>
                                        <p:cTn id="20" dur="500"/>
                                        <p:tgtEl>
                                          <p:spTgt spid="357396"/>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357399"/>
                                        </p:tgtEl>
                                        <p:attrNameLst>
                                          <p:attrName>style.visibility</p:attrName>
                                        </p:attrNameLst>
                                      </p:cBhvr>
                                      <p:to>
                                        <p:strVal val="visible"/>
                                      </p:to>
                                    </p:set>
                                    <p:animEffect transition="in" filter="dissolve">
                                      <p:cBhvr>
                                        <p:cTn id="25" dur="500"/>
                                        <p:tgtEl>
                                          <p:spTgt spid="357399"/>
                                        </p:tgtEl>
                                      </p:cBhvr>
                                    </p:animEffect>
                                  </p:childTnLst>
                                </p:cTn>
                              </p:par>
                            </p:childTnLst>
                          </p:cTn>
                        </p:par>
                        <p:par>
                          <p:cTn id="26" fill="hold">
                            <p:stCondLst>
                              <p:cond delay="500"/>
                            </p:stCondLst>
                            <p:childTnLst>
                              <p:par>
                                <p:cTn id="27" presetID="9" presetClass="entr" presetSubtype="0" fill="hold" grpId="0" nodeType="afterEffect">
                                  <p:stCondLst>
                                    <p:cond delay="0"/>
                                  </p:stCondLst>
                                  <p:childTnLst>
                                    <p:set>
                                      <p:cBhvr>
                                        <p:cTn id="28" dur="1" fill="hold">
                                          <p:stCondLst>
                                            <p:cond delay="0"/>
                                          </p:stCondLst>
                                        </p:cTn>
                                        <p:tgtEl>
                                          <p:spTgt spid="357397"/>
                                        </p:tgtEl>
                                        <p:attrNameLst>
                                          <p:attrName>style.visibility</p:attrName>
                                        </p:attrNameLst>
                                      </p:cBhvr>
                                      <p:to>
                                        <p:strVal val="visible"/>
                                      </p:to>
                                    </p:set>
                                    <p:animEffect transition="in" filter="dissolve">
                                      <p:cBhvr>
                                        <p:cTn id="29" dur="500"/>
                                        <p:tgtEl>
                                          <p:spTgt spid="357397"/>
                                        </p:tgtEl>
                                      </p:cBhvr>
                                    </p:animEffect>
                                  </p:childTnLst>
                                </p:cTn>
                              </p:par>
                            </p:childTnLst>
                          </p:cTn>
                        </p:par>
                        <p:par>
                          <p:cTn id="30" fill="hold">
                            <p:stCondLst>
                              <p:cond delay="1000"/>
                            </p:stCondLst>
                            <p:childTnLst>
                              <p:par>
                                <p:cTn id="31" presetID="9" presetClass="entr" presetSubtype="0" fill="hold" nodeType="afterEffect">
                                  <p:stCondLst>
                                    <p:cond delay="0"/>
                                  </p:stCondLst>
                                  <p:childTnLst>
                                    <p:set>
                                      <p:cBhvr>
                                        <p:cTn id="32" dur="1" fill="hold">
                                          <p:stCondLst>
                                            <p:cond delay="0"/>
                                          </p:stCondLst>
                                        </p:cTn>
                                        <p:tgtEl>
                                          <p:spTgt spid="357401"/>
                                        </p:tgtEl>
                                        <p:attrNameLst>
                                          <p:attrName>style.visibility</p:attrName>
                                        </p:attrNameLst>
                                      </p:cBhvr>
                                      <p:to>
                                        <p:strVal val="visible"/>
                                      </p:to>
                                    </p:set>
                                    <p:animEffect transition="in" filter="dissolve">
                                      <p:cBhvr>
                                        <p:cTn id="33" dur="500"/>
                                        <p:tgtEl>
                                          <p:spTgt spid="357401"/>
                                        </p:tgtEl>
                                      </p:cBhvr>
                                    </p:animEffect>
                                  </p:childTnLst>
                                </p:cTn>
                              </p:par>
                            </p:childTnLst>
                          </p:cTn>
                        </p:par>
                        <p:par>
                          <p:cTn id="34" fill="hold">
                            <p:stCondLst>
                              <p:cond delay="1500"/>
                            </p:stCondLst>
                            <p:childTnLst>
                              <p:par>
                                <p:cTn id="35" presetID="9" presetClass="entr" presetSubtype="0" fill="hold" nodeType="afterEffect">
                                  <p:stCondLst>
                                    <p:cond delay="0"/>
                                  </p:stCondLst>
                                  <p:childTnLst>
                                    <p:set>
                                      <p:cBhvr>
                                        <p:cTn id="36" dur="1" fill="hold">
                                          <p:stCondLst>
                                            <p:cond delay="0"/>
                                          </p:stCondLst>
                                        </p:cTn>
                                        <p:tgtEl>
                                          <p:spTgt spid="357402"/>
                                        </p:tgtEl>
                                        <p:attrNameLst>
                                          <p:attrName>style.visibility</p:attrName>
                                        </p:attrNameLst>
                                      </p:cBhvr>
                                      <p:to>
                                        <p:strVal val="visible"/>
                                      </p:to>
                                    </p:set>
                                    <p:animEffect transition="in" filter="dissolve">
                                      <p:cBhvr>
                                        <p:cTn id="37" dur="500"/>
                                        <p:tgtEl>
                                          <p:spTgt spid="357402"/>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57400"/>
                                        </p:tgtEl>
                                        <p:attrNameLst>
                                          <p:attrName>style.visibility</p:attrName>
                                        </p:attrNameLst>
                                      </p:cBhvr>
                                      <p:to>
                                        <p:strVal val="visible"/>
                                      </p:to>
                                    </p:set>
                                    <p:animEffect transition="in" filter="dissolve">
                                      <p:cBhvr>
                                        <p:cTn id="42" dur="500"/>
                                        <p:tgtEl>
                                          <p:spTgt spid="357400"/>
                                        </p:tgtEl>
                                      </p:cBhvr>
                                    </p:animEffect>
                                  </p:childTnLst>
                                </p:cTn>
                              </p:par>
                            </p:childTnLst>
                          </p:cTn>
                        </p:par>
                        <p:par>
                          <p:cTn id="43" fill="hold">
                            <p:stCondLst>
                              <p:cond delay="500"/>
                            </p:stCondLst>
                            <p:childTnLst>
                              <p:par>
                                <p:cTn id="44" presetID="9" presetClass="entr" presetSubtype="0" fill="hold" grpId="0" nodeType="afterEffect">
                                  <p:stCondLst>
                                    <p:cond delay="0"/>
                                  </p:stCondLst>
                                  <p:childTnLst>
                                    <p:set>
                                      <p:cBhvr>
                                        <p:cTn id="45" dur="1" fill="hold">
                                          <p:stCondLst>
                                            <p:cond delay="0"/>
                                          </p:stCondLst>
                                        </p:cTn>
                                        <p:tgtEl>
                                          <p:spTgt spid="357398"/>
                                        </p:tgtEl>
                                        <p:attrNameLst>
                                          <p:attrName>style.visibility</p:attrName>
                                        </p:attrNameLst>
                                      </p:cBhvr>
                                      <p:to>
                                        <p:strVal val="visible"/>
                                      </p:to>
                                    </p:set>
                                    <p:animEffect transition="in" filter="dissolve">
                                      <p:cBhvr>
                                        <p:cTn id="46" dur="500"/>
                                        <p:tgtEl>
                                          <p:spTgt spid="357398"/>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7397" grpId="0" animBg="1" autoUpdateAnimBg="0"/>
      <p:bldP spid="357398" grpId="0" animBg="1" autoUpdateAnimBg="0"/>
      <p:bldP spid="357399" grpId="0" animBg="1" autoUpdateAnimBg="0"/>
      <p:bldP spid="357400" grpId="0" animBg="1"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3"/>
          <p:cNvSpPr>
            <a:spLocks noGrp="1"/>
          </p:cNvSpPr>
          <p:nvPr>
            <p:ph type="ftr" sz="quarter" idx="10"/>
          </p:nvPr>
        </p:nvSpPr>
        <p:spPr>
          <a:noFill/>
        </p:spPr>
        <p:txBody>
          <a:bodyPr/>
          <a:lstStyle/>
          <a:p>
            <a:r>
              <a:rPr lang="en-US"/>
              <a:t>NS&amp;WT</a:t>
            </a:r>
          </a:p>
        </p:txBody>
      </p:sp>
      <p:sp>
        <p:nvSpPr>
          <p:cNvPr id="20483" name="Rectangle 2"/>
          <p:cNvSpPr>
            <a:spLocks noGrp="1" noChangeArrowheads="1"/>
          </p:cNvSpPr>
          <p:nvPr>
            <p:ph type="title"/>
          </p:nvPr>
        </p:nvSpPr>
        <p:spPr/>
        <p:txBody>
          <a:bodyPr/>
          <a:lstStyle/>
          <a:p>
            <a:r>
              <a:rPr lang="en-GB" smtClean="0"/>
              <a:t>Add DHCP Server</a:t>
            </a:r>
          </a:p>
        </p:txBody>
      </p:sp>
      <p:sp>
        <p:nvSpPr>
          <p:cNvPr id="20484" name="Rectangle 3"/>
          <p:cNvSpPr>
            <a:spLocks noGrp="1" noChangeArrowheads="1"/>
          </p:cNvSpPr>
          <p:nvPr>
            <p:ph type="body" idx="1"/>
          </p:nvPr>
        </p:nvSpPr>
        <p:spPr/>
        <p:txBody>
          <a:bodyPr/>
          <a:lstStyle/>
          <a:p>
            <a:r>
              <a:rPr lang="en-GB" smtClean="0"/>
              <a:t>Add new role </a:t>
            </a:r>
            <a:r>
              <a:rPr lang="en-GB" smtClean="0">
                <a:sym typeface="Wingdings" pitchFamily="2" charset="2"/>
              </a:rPr>
              <a:t> DHCP server</a:t>
            </a:r>
            <a:endParaRPr lang="en-GB"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3"/>
          <p:cNvSpPr>
            <a:spLocks noGrp="1"/>
          </p:cNvSpPr>
          <p:nvPr>
            <p:ph type="ftr" sz="quarter" idx="10"/>
          </p:nvPr>
        </p:nvSpPr>
        <p:spPr>
          <a:noFill/>
        </p:spPr>
        <p:txBody>
          <a:bodyPr/>
          <a:lstStyle/>
          <a:p>
            <a:r>
              <a:rPr lang="en-US"/>
              <a:t>NS&amp;WT</a:t>
            </a:r>
          </a:p>
        </p:txBody>
      </p:sp>
      <p:sp>
        <p:nvSpPr>
          <p:cNvPr id="21507" name="Rectangle 2"/>
          <p:cNvSpPr>
            <a:spLocks noGrp="1" noChangeArrowheads="1"/>
          </p:cNvSpPr>
          <p:nvPr>
            <p:ph type="title"/>
          </p:nvPr>
        </p:nvSpPr>
        <p:spPr/>
        <p:txBody>
          <a:bodyPr/>
          <a:lstStyle/>
          <a:p>
            <a:r>
              <a:rPr lang="en-GB" smtClean="0"/>
              <a:t>DHCP Security</a:t>
            </a:r>
          </a:p>
        </p:txBody>
      </p:sp>
      <p:sp>
        <p:nvSpPr>
          <p:cNvPr id="21508" name="Rectangle 3"/>
          <p:cNvSpPr>
            <a:spLocks noGrp="1" noChangeArrowheads="1"/>
          </p:cNvSpPr>
          <p:nvPr>
            <p:ph type="body" idx="1"/>
          </p:nvPr>
        </p:nvSpPr>
        <p:spPr/>
        <p:txBody>
          <a:bodyPr/>
          <a:lstStyle/>
          <a:p>
            <a:r>
              <a:rPr lang="en-GB" smtClean="0"/>
              <a:t>It is possible for an attacker to “fake” a DHCP server</a:t>
            </a:r>
          </a:p>
          <a:p>
            <a:pPr lvl="1"/>
            <a:r>
              <a:rPr lang="en-GB" smtClean="0"/>
              <a:t>Known as a rogue DHCP server</a:t>
            </a:r>
          </a:p>
          <a:p>
            <a:pPr lvl="1"/>
            <a:r>
              <a:rPr lang="en-GB" smtClean="0"/>
              <a:t>Denial of service attack</a:t>
            </a:r>
          </a:p>
          <a:p>
            <a:pPr lvl="1"/>
            <a:r>
              <a:rPr lang="en-GB" smtClean="0"/>
              <a:t>But usually a DHCP server has been added by mistake</a:t>
            </a:r>
          </a:p>
          <a:p>
            <a:r>
              <a:rPr lang="en-GB" smtClean="0"/>
              <a:t>Clients get assigned a load of illegal IP addresses</a:t>
            </a:r>
          </a:p>
          <a:p>
            <a:r>
              <a:rPr lang="en-GB" smtClean="0"/>
              <a:t>Can setup DHCP as a standalone server</a:t>
            </a:r>
          </a:p>
          <a:p>
            <a:r>
              <a:rPr lang="en-GB" smtClean="0"/>
              <a:t>If network is using Active Directory</a:t>
            </a:r>
          </a:p>
          <a:p>
            <a:pPr lvl="1"/>
            <a:r>
              <a:rPr lang="en-GB" smtClean="0"/>
              <a:t>Authorize DHCP server </a:t>
            </a:r>
            <a:r>
              <a:rPr lang="en-GB" smtClean="0">
                <a:sym typeface="Wingdings" pitchFamily="2" charset="2"/>
              </a:rPr>
              <a:t> wont start if server is not registered with Active Directory domain controller</a:t>
            </a:r>
            <a:endParaRPr lang="en-GB"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3"/>
          <p:cNvSpPr>
            <a:spLocks noGrp="1"/>
          </p:cNvSpPr>
          <p:nvPr>
            <p:ph type="ftr" sz="quarter" idx="10"/>
          </p:nvPr>
        </p:nvSpPr>
        <p:spPr>
          <a:noFill/>
        </p:spPr>
        <p:txBody>
          <a:bodyPr/>
          <a:lstStyle/>
          <a:p>
            <a:r>
              <a:rPr lang="en-US"/>
              <a:t>NS&amp;WT</a:t>
            </a:r>
          </a:p>
        </p:txBody>
      </p:sp>
      <p:sp>
        <p:nvSpPr>
          <p:cNvPr id="22531" name="Rectangle 2"/>
          <p:cNvSpPr>
            <a:spLocks noGrp="1" noChangeArrowheads="1"/>
          </p:cNvSpPr>
          <p:nvPr>
            <p:ph type="title"/>
          </p:nvPr>
        </p:nvSpPr>
        <p:spPr/>
        <p:txBody>
          <a:bodyPr/>
          <a:lstStyle/>
          <a:p>
            <a:r>
              <a:rPr lang="en-US" sz="2800" smtClean="0"/>
              <a:t>How a DHCP Server Service Is Authorized</a:t>
            </a:r>
          </a:p>
        </p:txBody>
      </p:sp>
      <p:grpSp>
        <p:nvGrpSpPr>
          <p:cNvPr id="22532" name="Group 3"/>
          <p:cNvGrpSpPr>
            <a:grpSpLocks/>
          </p:cNvGrpSpPr>
          <p:nvPr/>
        </p:nvGrpSpPr>
        <p:grpSpPr bwMode="auto">
          <a:xfrm>
            <a:off x="684213" y="1820863"/>
            <a:ext cx="5454650" cy="2782887"/>
            <a:chOff x="431" y="1147"/>
            <a:chExt cx="3436" cy="1753"/>
          </a:xfrm>
        </p:grpSpPr>
        <p:grpSp>
          <p:nvGrpSpPr>
            <p:cNvPr id="22594" name="Group 4"/>
            <p:cNvGrpSpPr>
              <a:grpSpLocks/>
            </p:cNvGrpSpPr>
            <p:nvPr/>
          </p:nvGrpSpPr>
          <p:grpSpPr bwMode="auto">
            <a:xfrm>
              <a:off x="431" y="1147"/>
              <a:ext cx="3436" cy="1753"/>
              <a:chOff x="431" y="1147"/>
              <a:chExt cx="3436" cy="1753"/>
            </a:xfrm>
          </p:grpSpPr>
          <p:sp>
            <p:nvSpPr>
              <p:cNvPr id="360453" name="Oval 5"/>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p:spPr>
            <p:txBody>
              <a:bodyPr lIns="0" tIns="0" rIns="0" bIns="0"/>
              <a:lstStyle/>
              <a:p>
                <a:pPr marL="342900" indent="-342900" algn="l">
                  <a:spcBef>
                    <a:spcPct val="20000"/>
                  </a:spcBef>
                  <a:buClr>
                    <a:schemeClr val="folHlink"/>
                  </a:buClr>
                  <a:buSzPct val="90000"/>
                  <a:buFont typeface="Wingdings 2" pitchFamily="18" charset="2"/>
                  <a:buNone/>
                  <a:defRPr/>
                </a:pPr>
                <a:r>
                  <a:rPr kumimoji="1" lang="en-US" sz="2000" b="0"/>
                  <a:t>                                                          </a:t>
                </a:r>
              </a:p>
            </p:txBody>
          </p:sp>
          <p:pic>
            <p:nvPicPr>
              <p:cNvPr id="22597" name="Picture 6" descr="Server01"/>
              <p:cNvPicPr>
                <a:picLocks noChangeAspect="1" noChangeArrowheads="1"/>
              </p:cNvPicPr>
              <p:nvPr/>
            </p:nvPicPr>
            <p:blipFill>
              <a:blip r:embed="rId3"/>
              <a:srcRect/>
              <a:stretch>
                <a:fillRect/>
              </a:stretch>
            </p:blipFill>
            <p:spPr bwMode="auto">
              <a:xfrm>
                <a:off x="3074" y="1212"/>
                <a:ext cx="652" cy="785"/>
              </a:xfrm>
              <a:prstGeom prst="rect">
                <a:avLst/>
              </a:prstGeom>
              <a:noFill/>
              <a:ln w="9525">
                <a:noFill/>
                <a:miter lim="800000"/>
                <a:headEnd/>
                <a:tailEnd/>
              </a:ln>
            </p:spPr>
          </p:pic>
          <p:pic>
            <p:nvPicPr>
              <p:cNvPr id="22598" name="Picture 7" descr="Computer_DesktopComputerSansKeyboard01"/>
              <p:cNvPicPr>
                <a:picLocks noChangeAspect="1" noChangeArrowheads="1"/>
              </p:cNvPicPr>
              <p:nvPr/>
            </p:nvPicPr>
            <p:blipFill>
              <a:blip r:embed="rId4"/>
              <a:srcRect/>
              <a:stretch>
                <a:fillRect/>
              </a:stretch>
            </p:blipFill>
            <p:spPr bwMode="auto">
              <a:xfrm>
                <a:off x="1302" y="2101"/>
                <a:ext cx="562" cy="702"/>
              </a:xfrm>
              <a:prstGeom prst="rect">
                <a:avLst/>
              </a:prstGeom>
              <a:noFill/>
              <a:ln w="9525">
                <a:noFill/>
                <a:miter lim="800000"/>
                <a:headEnd/>
                <a:tailEnd/>
              </a:ln>
            </p:spPr>
          </p:pic>
          <p:pic>
            <p:nvPicPr>
              <p:cNvPr id="22599" name="Picture 8" descr="Server01"/>
              <p:cNvPicPr>
                <a:picLocks noChangeAspect="1" noChangeArrowheads="1"/>
              </p:cNvPicPr>
              <p:nvPr/>
            </p:nvPicPr>
            <p:blipFill>
              <a:blip r:embed="rId3"/>
              <a:srcRect/>
              <a:stretch>
                <a:fillRect/>
              </a:stretch>
            </p:blipFill>
            <p:spPr bwMode="auto">
              <a:xfrm>
                <a:off x="1323" y="1147"/>
                <a:ext cx="653" cy="785"/>
              </a:xfrm>
              <a:prstGeom prst="rect">
                <a:avLst/>
              </a:prstGeom>
              <a:noFill/>
              <a:ln w="9525">
                <a:noFill/>
                <a:miter lim="800000"/>
                <a:headEnd/>
                <a:tailEnd/>
              </a:ln>
            </p:spPr>
          </p:pic>
          <p:pic>
            <p:nvPicPr>
              <p:cNvPr id="22600" name="Picture 9" descr="Server01"/>
              <p:cNvPicPr>
                <a:picLocks noChangeAspect="1" noChangeArrowheads="1"/>
              </p:cNvPicPr>
              <p:nvPr/>
            </p:nvPicPr>
            <p:blipFill>
              <a:blip r:embed="rId3"/>
              <a:srcRect/>
              <a:stretch>
                <a:fillRect/>
              </a:stretch>
            </p:blipFill>
            <p:spPr bwMode="auto">
              <a:xfrm>
                <a:off x="3074" y="2115"/>
                <a:ext cx="653" cy="785"/>
              </a:xfrm>
              <a:prstGeom prst="rect">
                <a:avLst/>
              </a:prstGeom>
              <a:noFill/>
              <a:ln w="9525">
                <a:noFill/>
                <a:miter lim="800000"/>
                <a:headEnd/>
                <a:tailEnd/>
              </a:ln>
            </p:spPr>
          </p:pic>
          <p:sp>
            <p:nvSpPr>
              <p:cNvPr id="360458" name="AutoShape 10"/>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600">
                    <a:latin typeface="Arial Narrow" pitchFamily="34" charset="0"/>
                  </a:rPr>
                  <a:t>Domain</a:t>
                </a:r>
              </a:p>
              <a:p>
                <a:pPr>
                  <a:lnSpc>
                    <a:spcPct val="85000"/>
                  </a:lnSpc>
                  <a:defRPr/>
                </a:pPr>
                <a:r>
                  <a:rPr lang="en-US" sz="1600">
                    <a:latin typeface="Arial Narrow" pitchFamily="34" charset="0"/>
                  </a:rPr>
                  <a:t>Controller</a:t>
                </a:r>
              </a:p>
            </p:txBody>
          </p:sp>
          <p:grpSp>
            <p:nvGrpSpPr>
              <p:cNvPr id="22602" name="Group 11"/>
              <p:cNvGrpSpPr>
                <a:grpSpLocks/>
              </p:cNvGrpSpPr>
              <p:nvPr/>
            </p:nvGrpSpPr>
            <p:grpSpPr bwMode="auto">
              <a:xfrm>
                <a:off x="431" y="1590"/>
                <a:ext cx="1047" cy="444"/>
                <a:chOff x="423" y="1428"/>
                <a:chExt cx="1047" cy="444"/>
              </a:xfrm>
            </p:grpSpPr>
            <p:sp>
              <p:nvSpPr>
                <p:cNvPr id="360460" name="AutoShape 12"/>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pPr algn="l">
                    <a:lnSpc>
                      <a:spcPct val="85000"/>
                    </a:lnSpc>
                    <a:defRPr/>
                  </a:pPr>
                  <a:r>
                    <a:rPr lang="en-US" sz="1600">
                      <a:latin typeface="Arial Narrow" pitchFamily="34" charset="0"/>
                    </a:rPr>
                    <a:t>Active </a:t>
                  </a:r>
                </a:p>
                <a:p>
                  <a:pPr algn="l">
                    <a:lnSpc>
                      <a:spcPct val="85000"/>
                    </a:lnSpc>
                    <a:defRPr/>
                  </a:pPr>
                  <a:r>
                    <a:rPr lang="en-US" sz="1600">
                      <a:latin typeface="Arial Narrow" pitchFamily="34" charset="0"/>
                    </a:rPr>
                    <a:t>Directory</a:t>
                  </a:r>
                </a:p>
              </p:txBody>
            </p:sp>
            <p:pic>
              <p:nvPicPr>
                <p:cNvPr id="22604" name="Picture 13" descr="ActiveDirectory01"/>
                <p:cNvPicPr>
                  <a:picLocks noChangeAspect="1" noChangeArrowheads="1"/>
                </p:cNvPicPr>
                <p:nvPr/>
              </p:nvPicPr>
              <p:blipFill>
                <a:blip r:embed="rId5"/>
                <a:srcRect/>
                <a:stretch>
                  <a:fillRect/>
                </a:stretch>
              </p:blipFill>
              <p:spPr bwMode="auto">
                <a:xfrm>
                  <a:off x="873" y="1428"/>
                  <a:ext cx="597" cy="391"/>
                </a:xfrm>
                <a:prstGeom prst="rect">
                  <a:avLst/>
                </a:prstGeom>
                <a:noFill/>
                <a:ln w="9525">
                  <a:noFill/>
                  <a:miter lim="800000"/>
                  <a:headEnd/>
                  <a:tailEnd/>
                </a:ln>
              </p:spPr>
            </p:pic>
          </p:grpSp>
        </p:grpSp>
        <p:sp>
          <p:nvSpPr>
            <p:cNvPr id="360462" name="AutoShape 14"/>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Client </a:t>
              </a:r>
            </a:p>
          </p:txBody>
        </p:sp>
      </p:grpSp>
      <p:sp>
        <p:nvSpPr>
          <p:cNvPr id="360463" name="AutoShape 15"/>
          <p:cNvSpPr>
            <a:spLocks noChangeArrowheads="1"/>
          </p:cNvSpPr>
          <p:nvPr/>
        </p:nvSpPr>
        <p:spPr bwMode="auto">
          <a:xfrm>
            <a:off x="2417763" y="1284288"/>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700">
                <a:latin typeface="Arial Narrow" pitchFamily="34" charset="0"/>
              </a:rPr>
              <a:t>DHCP Server1 checks with the domain controller to obtain a list of authorized DHCP servers</a:t>
            </a:r>
          </a:p>
        </p:txBody>
      </p:sp>
      <p:sp>
        <p:nvSpPr>
          <p:cNvPr id="360464" name="Line 16"/>
          <p:cNvSpPr>
            <a:spLocks noChangeShapeType="1"/>
          </p:cNvSpPr>
          <p:nvPr/>
        </p:nvSpPr>
        <p:spPr bwMode="auto">
          <a:xfrm flipH="1">
            <a:off x="3194050" y="2446338"/>
            <a:ext cx="1520825" cy="0"/>
          </a:xfrm>
          <a:prstGeom prst="line">
            <a:avLst/>
          </a:prstGeom>
          <a:noFill/>
          <a:ln w="38100">
            <a:solidFill>
              <a:srgbClr val="CC0000"/>
            </a:solidFill>
            <a:round/>
            <a:headEnd/>
            <a:tailEnd type="triangle" w="med" len="med"/>
          </a:ln>
        </p:spPr>
        <p:txBody>
          <a:bodyPr anchor="ctr"/>
          <a:lstStyle/>
          <a:p>
            <a:endParaRPr lang="en-GB"/>
          </a:p>
        </p:txBody>
      </p:sp>
      <p:sp>
        <p:nvSpPr>
          <p:cNvPr id="360465" name="Line 17"/>
          <p:cNvSpPr>
            <a:spLocks noChangeShapeType="1"/>
          </p:cNvSpPr>
          <p:nvPr/>
        </p:nvSpPr>
        <p:spPr bwMode="auto">
          <a:xfrm>
            <a:off x="3194050" y="2614613"/>
            <a:ext cx="1520825" cy="0"/>
          </a:xfrm>
          <a:prstGeom prst="line">
            <a:avLst/>
          </a:prstGeom>
          <a:noFill/>
          <a:ln w="38100">
            <a:solidFill>
              <a:srgbClr val="CC0000"/>
            </a:solidFill>
            <a:round/>
            <a:headEnd/>
            <a:tailEnd type="triangle" w="med" len="med"/>
          </a:ln>
        </p:spPr>
        <p:txBody>
          <a:bodyPr anchor="ctr"/>
          <a:lstStyle/>
          <a:p>
            <a:endParaRPr lang="en-GB"/>
          </a:p>
        </p:txBody>
      </p:sp>
      <p:sp>
        <p:nvSpPr>
          <p:cNvPr id="360466" name="Line 18"/>
          <p:cNvSpPr>
            <a:spLocks noChangeShapeType="1"/>
          </p:cNvSpPr>
          <p:nvPr/>
        </p:nvSpPr>
        <p:spPr bwMode="auto">
          <a:xfrm rot="1250189" flipH="1">
            <a:off x="2997200" y="3240088"/>
            <a:ext cx="1903413" cy="0"/>
          </a:xfrm>
          <a:prstGeom prst="line">
            <a:avLst/>
          </a:prstGeom>
          <a:noFill/>
          <a:ln w="38100">
            <a:solidFill>
              <a:srgbClr val="CC0000"/>
            </a:solidFill>
            <a:round/>
            <a:headEnd/>
            <a:tailEnd type="triangle" w="med" len="med"/>
          </a:ln>
        </p:spPr>
        <p:txBody>
          <a:bodyPr anchor="ctr"/>
          <a:lstStyle/>
          <a:p>
            <a:endParaRPr lang="en-GB"/>
          </a:p>
        </p:txBody>
      </p:sp>
      <p:sp>
        <p:nvSpPr>
          <p:cNvPr id="360467" name="Line 19"/>
          <p:cNvSpPr>
            <a:spLocks noChangeShapeType="1"/>
          </p:cNvSpPr>
          <p:nvPr/>
        </p:nvSpPr>
        <p:spPr bwMode="auto">
          <a:xfrm rot="1250189">
            <a:off x="2932113" y="3414713"/>
            <a:ext cx="1903412" cy="0"/>
          </a:xfrm>
          <a:prstGeom prst="line">
            <a:avLst/>
          </a:prstGeom>
          <a:noFill/>
          <a:ln w="38100">
            <a:solidFill>
              <a:srgbClr val="CC0000"/>
            </a:solidFill>
            <a:round/>
            <a:headEnd/>
            <a:tailEnd type="triangle" w="med" len="med"/>
          </a:ln>
        </p:spPr>
        <p:txBody>
          <a:bodyPr anchor="ctr"/>
          <a:lstStyle/>
          <a:p>
            <a:endParaRPr lang="en-GB"/>
          </a:p>
        </p:txBody>
      </p:sp>
      <p:sp>
        <p:nvSpPr>
          <p:cNvPr id="360468" name="Line 20"/>
          <p:cNvSpPr>
            <a:spLocks noChangeShapeType="1"/>
          </p:cNvSpPr>
          <p:nvPr/>
        </p:nvSpPr>
        <p:spPr bwMode="auto">
          <a:xfrm rot="-1250189">
            <a:off x="2932113" y="3240088"/>
            <a:ext cx="1903412" cy="0"/>
          </a:xfrm>
          <a:prstGeom prst="line">
            <a:avLst/>
          </a:prstGeom>
          <a:noFill/>
          <a:ln w="38100">
            <a:solidFill>
              <a:srgbClr val="CC0000"/>
            </a:solidFill>
            <a:round/>
            <a:headEnd/>
            <a:tailEnd type="triangle" w="med" len="med"/>
          </a:ln>
        </p:spPr>
        <p:txBody>
          <a:bodyPr anchor="ctr"/>
          <a:lstStyle/>
          <a:p>
            <a:endParaRPr lang="en-GB"/>
          </a:p>
        </p:txBody>
      </p:sp>
      <p:sp>
        <p:nvSpPr>
          <p:cNvPr id="360469" name="Line 21"/>
          <p:cNvSpPr>
            <a:spLocks noChangeShapeType="1"/>
          </p:cNvSpPr>
          <p:nvPr/>
        </p:nvSpPr>
        <p:spPr bwMode="auto">
          <a:xfrm rot="20349811" flipH="1">
            <a:off x="2997200" y="3414713"/>
            <a:ext cx="1903413" cy="0"/>
          </a:xfrm>
          <a:prstGeom prst="line">
            <a:avLst/>
          </a:prstGeom>
          <a:noFill/>
          <a:ln w="38100">
            <a:solidFill>
              <a:srgbClr val="CC0000"/>
            </a:solidFill>
            <a:round/>
            <a:headEnd/>
            <a:tailEnd type="triangle" w="med" len="med"/>
          </a:ln>
        </p:spPr>
        <p:txBody>
          <a:bodyPr anchor="ctr"/>
          <a:lstStyle/>
          <a:p>
            <a:endParaRPr lang="en-GB"/>
          </a:p>
        </p:txBody>
      </p:sp>
      <p:pic>
        <p:nvPicPr>
          <p:cNvPr id="360470" name="Picture 22" descr="Validate_CheckMark01"/>
          <p:cNvPicPr>
            <a:picLocks noChangeAspect="1" noChangeArrowheads="1"/>
          </p:cNvPicPr>
          <p:nvPr/>
        </p:nvPicPr>
        <p:blipFill>
          <a:blip r:embed="rId6"/>
          <a:srcRect/>
          <a:stretch>
            <a:fillRect/>
          </a:stretch>
        </p:blipFill>
        <p:spPr bwMode="auto">
          <a:xfrm>
            <a:off x="1570038" y="2365375"/>
            <a:ext cx="655637" cy="620713"/>
          </a:xfrm>
          <a:prstGeom prst="rect">
            <a:avLst/>
          </a:prstGeom>
          <a:noFill/>
          <a:ln w="9525">
            <a:noFill/>
            <a:miter lim="800000"/>
            <a:headEnd/>
            <a:tailEnd/>
          </a:ln>
        </p:spPr>
      </p:pic>
      <p:grpSp>
        <p:nvGrpSpPr>
          <p:cNvPr id="5" name="Group 23"/>
          <p:cNvGrpSpPr>
            <a:grpSpLocks/>
          </p:cNvGrpSpPr>
          <p:nvPr/>
        </p:nvGrpSpPr>
        <p:grpSpPr bwMode="auto">
          <a:xfrm>
            <a:off x="6007100" y="3695700"/>
            <a:ext cx="2225675" cy="1331913"/>
            <a:chOff x="3833" y="2328"/>
            <a:chExt cx="1402" cy="839"/>
          </a:xfrm>
        </p:grpSpPr>
        <p:sp>
          <p:nvSpPr>
            <p:cNvPr id="22589" name="AutoShape 24"/>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w="9525" algn="ctr">
              <a:noFill/>
              <a:round/>
              <a:headEnd/>
              <a:tailEnd/>
            </a:ln>
          </p:spPr>
          <p:txBody>
            <a:bodyPr wrap="none" anchor="ctr"/>
            <a:lstStyle/>
            <a:p>
              <a:endParaRPr lang="en-US"/>
            </a:p>
          </p:txBody>
        </p:sp>
        <p:sp>
          <p:nvSpPr>
            <p:cNvPr id="22590" name="Text Box 25"/>
            <p:cNvSpPr txBox="1">
              <a:spLocks noChangeArrowheads="1"/>
            </p:cNvSpPr>
            <p:nvPr/>
          </p:nvSpPr>
          <p:spPr bwMode="auto">
            <a:xfrm>
              <a:off x="4106" y="2492"/>
              <a:ext cx="820" cy="231"/>
            </a:xfrm>
            <a:prstGeom prst="rect">
              <a:avLst/>
            </a:prstGeom>
            <a:noFill/>
            <a:ln w="9525" algn="ctr">
              <a:noFill/>
              <a:miter lim="800000"/>
              <a:headEnd/>
              <a:tailEnd/>
            </a:ln>
          </p:spPr>
          <p:txBody>
            <a:bodyPr wrap="none">
              <a:spAutoFit/>
            </a:bodyPr>
            <a:lstStyle/>
            <a:p>
              <a:pPr algn="l"/>
              <a:r>
                <a:rPr lang="en-US" b="0">
                  <a:latin typeface="Arial Narrow" pitchFamily="34" charset="0"/>
                </a:rPr>
                <a:t>Unauthorized</a:t>
              </a:r>
            </a:p>
          </p:txBody>
        </p:sp>
        <p:sp>
          <p:nvSpPr>
            <p:cNvPr id="22591" name="Text Box 26"/>
            <p:cNvSpPr txBox="1">
              <a:spLocks noChangeArrowheads="1"/>
            </p:cNvSpPr>
            <p:nvPr/>
          </p:nvSpPr>
          <p:spPr bwMode="auto">
            <a:xfrm>
              <a:off x="4106" y="2744"/>
              <a:ext cx="1129" cy="404"/>
            </a:xfrm>
            <a:prstGeom prst="rect">
              <a:avLst/>
            </a:prstGeom>
            <a:noFill/>
            <a:ln w="9525" algn="ctr">
              <a:noFill/>
              <a:miter lim="800000"/>
              <a:headEnd/>
              <a:tailEnd/>
            </a:ln>
          </p:spPr>
          <p:txBody>
            <a:bodyPr>
              <a:spAutoFit/>
            </a:bodyPr>
            <a:lstStyle/>
            <a:p>
              <a:pPr algn="l"/>
              <a:r>
                <a:rPr lang="en-US" b="0">
                  <a:latin typeface="Arial Narrow" pitchFamily="34" charset="0"/>
                </a:rPr>
                <a:t>Does not service DHCP requests</a:t>
              </a:r>
            </a:p>
          </p:txBody>
        </p:sp>
        <p:pic>
          <p:nvPicPr>
            <p:cNvPr id="22592" name="Picture 27" descr="Validate_Invalid01"/>
            <p:cNvPicPr>
              <a:picLocks noChangeAspect="1" noChangeArrowheads="1"/>
            </p:cNvPicPr>
            <p:nvPr/>
          </p:nvPicPr>
          <p:blipFill>
            <a:blip r:embed="rId7"/>
            <a:srcRect/>
            <a:stretch>
              <a:fillRect/>
            </a:stretch>
          </p:blipFill>
          <p:spPr bwMode="auto">
            <a:xfrm>
              <a:off x="3889" y="2501"/>
              <a:ext cx="196" cy="235"/>
            </a:xfrm>
            <a:prstGeom prst="rect">
              <a:avLst/>
            </a:prstGeom>
            <a:noFill/>
            <a:ln w="9525">
              <a:noFill/>
              <a:miter lim="800000"/>
              <a:headEnd/>
              <a:tailEnd/>
            </a:ln>
          </p:spPr>
        </p:pic>
        <p:pic>
          <p:nvPicPr>
            <p:cNvPr id="22593" name="Picture 28" descr="Validate_Invalid01"/>
            <p:cNvPicPr>
              <a:picLocks noChangeAspect="1" noChangeArrowheads="1"/>
            </p:cNvPicPr>
            <p:nvPr/>
          </p:nvPicPr>
          <p:blipFill>
            <a:blip r:embed="rId7"/>
            <a:srcRect/>
            <a:stretch>
              <a:fillRect/>
            </a:stretch>
          </p:blipFill>
          <p:spPr bwMode="auto">
            <a:xfrm>
              <a:off x="3889" y="2826"/>
              <a:ext cx="196" cy="235"/>
            </a:xfrm>
            <a:prstGeom prst="rect">
              <a:avLst/>
            </a:prstGeom>
            <a:noFill/>
            <a:ln w="9525">
              <a:noFill/>
              <a:miter lim="800000"/>
              <a:headEnd/>
              <a:tailEnd/>
            </a:ln>
          </p:spPr>
        </p:pic>
      </p:grpSp>
      <p:grpSp>
        <p:nvGrpSpPr>
          <p:cNvPr id="6" name="Group 29"/>
          <p:cNvGrpSpPr>
            <a:grpSpLocks/>
          </p:cNvGrpSpPr>
          <p:nvPr/>
        </p:nvGrpSpPr>
        <p:grpSpPr bwMode="auto">
          <a:xfrm>
            <a:off x="6007100" y="2046288"/>
            <a:ext cx="2020888" cy="1331912"/>
            <a:chOff x="3833" y="1289"/>
            <a:chExt cx="1273" cy="839"/>
          </a:xfrm>
        </p:grpSpPr>
        <p:sp>
          <p:nvSpPr>
            <p:cNvPr id="22584" name="AutoShape 30"/>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w="9525" algn="ctr">
              <a:noFill/>
              <a:round/>
              <a:headEnd/>
              <a:tailEnd/>
            </a:ln>
          </p:spPr>
          <p:txBody>
            <a:bodyPr wrap="none" anchor="ctr"/>
            <a:lstStyle/>
            <a:p>
              <a:endParaRPr lang="en-US"/>
            </a:p>
          </p:txBody>
        </p:sp>
        <p:sp>
          <p:nvSpPr>
            <p:cNvPr id="22585" name="Text Box 31"/>
            <p:cNvSpPr txBox="1">
              <a:spLocks noChangeArrowheads="1"/>
            </p:cNvSpPr>
            <p:nvPr/>
          </p:nvSpPr>
          <p:spPr bwMode="auto">
            <a:xfrm>
              <a:off x="4106" y="1469"/>
              <a:ext cx="769" cy="231"/>
            </a:xfrm>
            <a:prstGeom prst="rect">
              <a:avLst/>
            </a:prstGeom>
            <a:noFill/>
            <a:ln w="9525" algn="ctr">
              <a:noFill/>
              <a:miter lim="800000"/>
              <a:headEnd/>
              <a:tailEnd/>
            </a:ln>
          </p:spPr>
          <p:txBody>
            <a:bodyPr>
              <a:spAutoFit/>
            </a:bodyPr>
            <a:lstStyle/>
            <a:p>
              <a:pPr algn="l"/>
              <a:r>
                <a:rPr lang="en-US" b="0">
                  <a:latin typeface="Arial Narrow" pitchFamily="34" charset="0"/>
                </a:rPr>
                <a:t>Authorized</a:t>
              </a:r>
            </a:p>
          </p:txBody>
        </p:sp>
        <p:sp>
          <p:nvSpPr>
            <p:cNvPr id="22586" name="Text Box 32"/>
            <p:cNvSpPr txBox="1">
              <a:spLocks noChangeArrowheads="1"/>
            </p:cNvSpPr>
            <p:nvPr/>
          </p:nvSpPr>
          <p:spPr bwMode="auto">
            <a:xfrm>
              <a:off x="4106" y="1697"/>
              <a:ext cx="1000" cy="404"/>
            </a:xfrm>
            <a:prstGeom prst="rect">
              <a:avLst/>
            </a:prstGeom>
            <a:noFill/>
            <a:ln w="9525" algn="ctr">
              <a:noFill/>
              <a:miter lim="800000"/>
              <a:headEnd/>
              <a:tailEnd/>
            </a:ln>
          </p:spPr>
          <p:txBody>
            <a:bodyPr>
              <a:spAutoFit/>
            </a:bodyPr>
            <a:lstStyle/>
            <a:p>
              <a:pPr algn="l"/>
              <a:r>
                <a:rPr lang="en-US" b="0">
                  <a:latin typeface="Arial Narrow" pitchFamily="34" charset="0"/>
                </a:rPr>
                <a:t>Services DHCP requests</a:t>
              </a:r>
            </a:p>
          </p:txBody>
        </p:sp>
        <p:pic>
          <p:nvPicPr>
            <p:cNvPr id="22587" name="Picture 33" descr="Validated01"/>
            <p:cNvPicPr>
              <a:picLocks noChangeAspect="1" noChangeArrowheads="1"/>
            </p:cNvPicPr>
            <p:nvPr/>
          </p:nvPicPr>
          <p:blipFill>
            <a:blip r:embed="rId8"/>
            <a:srcRect/>
            <a:stretch>
              <a:fillRect/>
            </a:stretch>
          </p:blipFill>
          <p:spPr bwMode="auto">
            <a:xfrm>
              <a:off x="3889" y="1471"/>
              <a:ext cx="256" cy="265"/>
            </a:xfrm>
            <a:prstGeom prst="rect">
              <a:avLst/>
            </a:prstGeom>
            <a:noFill/>
            <a:ln w="9525">
              <a:noFill/>
              <a:miter lim="800000"/>
              <a:headEnd/>
              <a:tailEnd/>
            </a:ln>
          </p:spPr>
        </p:pic>
        <p:pic>
          <p:nvPicPr>
            <p:cNvPr id="22588" name="Picture 34" descr="Validated01"/>
            <p:cNvPicPr>
              <a:picLocks noChangeAspect="1" noChangeArrowheads="1"/>
            </p:cNvPicPr>
            <p:nvPr/>
          </p:nvPicPr>
          <p:blipFill>
            <a:blip r:embed="rId8"/>
            <a:srcRect/>
            <a:stretch>
              <a:fillRect/>
            </a:stretch>
          </p:blipFill>
          <p:spPr bwMode="auto">
            <a:xfrm>
              <a:off x="3889" y="1771"/>
              <a:ext cx="256" cy="265"/>
            </a:xfrm>
            <a:prstGeom prst="rect">
              <a:avLst/>
            </a:prstGeom>
            <a:noFill/>
            <a:ln w="9525">
              <a:noFill/>
              <a:miter lim="800000"/>
              <a:headEnd/>
              <a:tailEnd/>
            </a:ln>
          </p:spPr>
        </p:pic>
      </p:grpSp>
      <p:sp>
        <p:nvSpPr>
          <p:cNvPr id="360483" name="AutoShape 35"/>
          <p:cNvSpPr>
            <a:spLocks noChangeArrowheads="1"/>
          </p:cNvSpPr>
          <p:nvPr/>
        </p:nvSpPr>
        <p:spPr bwMode="auto">
          <a:xfrm>
            <a:off x="5992813" y="187483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Server1</a:t>
            </a:r>
          </a:p>
        </p:txBody>
      </p:sp>
      <p:sp>
        <p:nvSpPr>
          <p:cNvPr id="360484" name="AutoShape 36"/>
          <p:cNvSpPr>
            <a:spLocks noChangeArrowheads="1"/>
          </p:cNvSpPr>
          <p:nvPr/>
        </p:nvSpPr>
        <p:spPr bwMode="auto">
          <a:xfrm>
            <a:off x="5994400" y="352266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Server2</a:t>
            </a:r>
          </a:p>
        </p:txBody>
      </p:sp>
      <p:sp>
        <p:nvSpPr>
          <p:cNvPr id="360485" name="AutoShape 37"/>
          <p:cNvSpPr>
            <a:spLocks noChangeArrowheads="1"/>
          </p:cNvSpPr>
          <p:nvPr/>
        </p:nvSpPr>
        <p:spPr bwMode="auto">
          <a:xfrm>
            <a:off x="2417763" y="1271588"/>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700">
                <a:latin typeface="Arial Narrow" pitchFamily="34" charset="0"/>
              </a:rPr>
              <a:t>If DHCP Server1 finds its IP address on the list, the service starts and supports DHCP clients</a:t>
            </a:r>
          </a:p>
        </p:txBody>
      </p:sp>
      <p:sp>
        <p:nvSpPr>
          <p:cNvPr id="360486" name="AutoShape 38"/>
          <p:cNvSpPr>
            <a:spLocks noChangeArrowheads="1"/>
          </p:cNvSpPr>
          <p:nvPr/>
        </p:nvSpPr>
        <p:spPr bwMode="auto">
          <a:xfrm>
            <a:off x="2217738" y="458311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700">
                <a:latin typeface="Arial Narrow" pitchFamily="34" charset="0"/>
              </a:rPr>
              <a:t>DHCP Server2 checks with the </a:t>
            </a:r>
          </a:p>
          <a:p>
            <a:pPr>
              <a:lnSpc>
                <a:spcPct val="85000"/>
              </a:lnSpc>
              <a:defRPr/>
            </a:pPr>
            <a:r>
              <a:rPr lang="en-US" sz="1700">
                <a:latin typeface="Arial Narrow" pitchFamily="34" charset="0"/>
              </a:rPr>
              <a:t>domain controller to obtain a list of</a:t>
            </a:r>
          </a:p>
          <a:p>
            <a:pPr>
              <a:lnSpc>
                <a:spcPct val="85000"/>
              </a:lnSpc>
              <a:defRPr/>
            </a:pPr>
            <a:r>
              <a:rPr lang="en-US" sz="1700">
                <a:latin typeface="Arial Narrow" pitchFamily="34" charset="0"/>
              </a:rPr>
              <a:t>authorized DHCP servers</a:t>
            </a:r>
          </a:p>
        </p:txBody>
      </p:sp>
      <p:sp>
        <p:nvSpPr>
          <p:cNvPr id="360487" name="AutoShape 39"/>
          <p:cNvSpPr>
            <a:spLocks noChangeArrowheads="1"/>
          </p:cNvSpPr>
          <p:nvPr/>
        </p:nvSpPr>
        <p:spPr bwMode="auto">
          <a:xfrm>
            <a:off x="2232025" y="459581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700">
                <a:latin typeface="Arial Narrow" pitchFamily="34" charset="0"/>
              </a:rPr>
              <a:t>If DHCP Server2 does not find its IP address on the list, the service does not start and support DHCP clients</a:t>
            </a:r>
          </a:p>
        </p:txBody>
      </p:sp>
      <p:pic>
        <p:nvPicPr>
          <p:cNvPr id="360488" name="Picture 40" descr="Validate_XMark01"/>
          <p:cNvPicPr>
            <a:picLocks noChangeAspect="1" noChangeArrowheads="1"/>
          </p:cNvPicPr>
          <p:nvPr/>
        </p:nvPicPr>
        <p:blipFill>
          <a:blip r:embed="rId9"/>
          <a:srcRect/>
          <a:stretch>
            <a:fillRect/>
          </a:stretch>
        </p:blipFill>
        <p:spPr bwMode="auto">
          <a:xfrm>
            <a:off x="1470025" y="2363788"/>
            <a:ext cx="600075" cy="730250"/>
          </a:xfrm>
          <a:prstGeom prst="rect">
            <a:avLst/>
          </a:prstGeom>
          <a:noFill/>
          <a:ln w="9525">
            <a:noFill/>
            <a:miter lim="800000"/>
            <a:headEnd/>
            <a:tailEnd/>
          </a:ln>
        </p:spPr>
      </p:pic>
      <p:sp>
        <p:nvSpPr>
          <p:cNvPr id="360489" name="AutoShape 41"/>
          <p:cNvSpPr>
            <a:spLocks noChangeArrowheads="1"/>
          </p:cNvSpPr>
          <p:nvPr/>
        </p:nvSpPr>
        <p:spPr bwMode="auto">
          <a:xfrm>
            <a:off x="2217738" y="460851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700">
                <a:latin typeface="Arial Narrow" pitchFamily="34" charset="0"/>
              </a:rPr>
              <a:t>DHCP client receives IP address </a:t>
            </a:r>
          </a:p>
          <a:p>
            <a:pPr>
              <a:lnSpc>
                <a:spcPct val="85000"/>
              </a:lnSpc>
              <a:defRPr/>
            </a:pPr>
            <a:r>
              <a:rPr lang="en-US" sz="1700">
                <a:latin typeface="Arial Narrow" pitchFamily="34" charset="0"/>
              </a:rPr>
              <a:t>from authorized DHCP Server1</a:t>
            </a:r>
          </a:p>
        </p:txBody>
      </p:sp>
      <p:sp>
        <p:nvSpPr>
          <p:cNvPr id="360490" name="Line 42"/>
          <p:cNvSpPr>
            <a:spLocks noChangeShapeType="1"/>
          </p:cNvSpPr>
          <p:nvPr/>
        </p:nvSpPr>
        <p:spPr bwMode="auto">
          <a:xfrm>
            <a:off x="3194050" y="4121150"/>
            <a:ext cx="1520825" cy="0"/>
          </a:xfrm>
          <a:prstGeom prst="line">
            <a:avLst/>
          </a:prstGeom>
          <a:noFill/>
          <a:ln w="38100">
            <a:solidFill>
              <a:srgbClr val="CC0000"/>
            </a:solidFill>
            <a:round/>
            <a:headEnd/>
            <a:tailEnd type="triangle" w="med" len="med"/>
          </a:ln>
        </p:spPr>
        <p:txBody>
          <a:bodyPr anchor="ctr"/>
          <a:lstStyle/>
          <a:p>
            <a:endParaRPr lang="en-GB"/>
          </a:p>
        </p:txBody>
      </p:sp>
      <p:grpSp>
        <p:nvGrpSpPr>
          <p:cNvPr id="7" name="Group 43"/>
          <p:cNvGrpSpPr>
            <a:grpSpLocks/>
          </p:cNvGrpSpPr>
          <p:nvPr/>
        </p:nvGrpSpPr>
        <p:grpSpPr bwMode="auto">
          <a:xfrm>
            <a:off x="681038" y="1257300"/>
            <a:ext cx="7548562" cy="4951413"/>
            <a:chOff x="431" y="802"/>
            <a:chExt cx="4755" cy="3119"/>
          </a:xfrm>
        </p:grpSpPr>
        <p:sp>
          <p:nvSpPr>
            <p:cNvPr id="22553" name="AutoShape 4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360493" name="AutoShape 45"/>
            <p:cNvSpPr>
              <a:spLocks noChangeArrowheads="1"/>
            </p:cNvSpPr>
            <p:nvPr/>
          </p:nvSpPr>
          <p:spPr bwMode="auto">
            <a:xfrm>
              <a:off x="1397" y="2887"/>
              <a:ext cx="2166" cy="482"/>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700">
                  <a:latin typeface="Arial Narrow" pitchFamily="34" charset="0"/>
                </a:rPr>
                <a:t>DHCP client receives IP address </a:t>
              </a:r>
            </a:p>
            <a:p>
              <a:pPr>
                <a:lnSpc>
                  <a:spcPct val="85000"/>
                </a:lnSpc>
                <a:defRPr/>
              </a:pPr>
              <a:r>
                <a:rPr lang="en-US" sz="1700">
                  <a:latin typeface="Arial Narrow" pitchFamily="34" charset="0"/>
                </a:rPr>
                <a:t>from authorized DHCP Server1</a:t>
              </a:r>
            </a:p>
          </p:txBody>
        </p:sp>
        <p:grpSp>
          <p:nvGrpSpPr>
            <p:cNvPr id="22555" name="Group 46"/>
            <p:cNvGrpSpPr>
              <a:grpSpLocks/>
            </p:cNvGrpSpPr>
            <p:nvPr/>
          </p:nvGrpSpPr>
          <p:grpSpPr bwMode="auto">
            <a:xfrm>
              <a:off x="431" y="1147"/>
              <a:ext cx="3436" cy="1753"/>
              <a:chOff x="431" y="1147"/>
              <a:chExt cx="3436" cy="1753"/>
            </a:xfrm>
          </p:grpSpPr>
          <p:grpSp>
            <p:nvGrpSpPr>
              <p:cNvPr id="22573" name="Group 47"/>
              <p:cNvGrpSpPr>
                <a:grpSpLocks/>
              </p:cNvGrpSpPr>
              <p:nvPr/>
            </p:nvGrpSpPr>
            <p:grpSpPr bwMode="auto">
              <a:xfrm>
                <a:off x="431" y="1147"/>
                <a:ext cx="3436" cy="1753"/>
                <a:chOff x="431" y="1147"/>
                <a:chExt cx="3436" cy="1753"/>
              </a:xfrm>
            </p:grpSpPr>
            <p:sp>
              <p:nvSpPr>
                <p:cNvPr id="360496" name="Oval 48"/>
                <p:cNvSpPr>
                  <a:spLocks noChangeArrowheads="1"/>
                </p:cNvSpPr>
                <p:nvPr/>
              </p:nvSpPr>
              <p:spPr bwMode="auto">
                <a:xfrm>
                  <a:off x="1064" y="1537"/>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p:spPr>
              <p:txBody>
                <a:bodyPr lIns="0" tIns="0" rIns="0" bIns="0"/>
                <a:lstStyle/>
                <a:p>
                  <a:pPr marL="342900" indent="-342900" algn="l">
                    <a:spcBef>
                      <a:spcPct val="20000"/>
                    </a:spcBef>
                    <a:buClr>
                      <a:schemeClr val="folHlink"/>
                    </a:buClr>
                    <a:buSzPct val="90000"/>
                    <a:buFont typeface="Wingdings 2" pitchFamily="18" charset="2"/>
                    <a:buNone/>
                    <a:defRPr/>
                  </a:pPr>
                  <a:r>
                    <a:rPr kumimoji="1" lang="en-US" sz="2000" b="0"/>
                    <a:t>                                                          </a:t>
                  </a:r>
                </a:p>
              </p:txBody>
            </p:sp>
            <p:pic>
              <p:nvPicPr>
                <p:cNvPr id="22576" name="Picture 49" descr="Server01"/>
                <p:cNvPicPr>
                  <a:picLocks noChangeAspect="1" noChangeArrowheads="1"/>
                </p:cNvPicPr>
                <p:nvPr/>
              </p:nvPicPr>
              <p:blipFill>
                <a:blip r:embed="rId3"/>
                <a:srcRect/>
                <a:stretch>
                  <a:fillRect/>
                </a:stretch>
              </p:blipFill>
              <p:spPr bwMode="auto">
                <a:xfrm>
                  <a:off x="3074" y="1212"/>
                  <a:ext cx="652" cy="785"/>
                </a:xfrm>
                <a:prstGeom prst="rect">
                  <a:avLst/>
                </a:prstGeom>
                <a:noFill/>
                <a:ln w="9525">
                  <a:noFill/>
                  <a:miter lim="800000"/>
                  <a:headEnd/>
                  <a:tailEnd/>
                </a:ln>
              </p:spPr>
            </p:pic>
            <p:pic>
              <p:nvPicPr>
                <p:cNvPr id="22577" name="Picture 50" descr="Computer_DesktopComputerSansKeyboard01"/>
                <p:cNvPicPr>
                  <a:picLocks noChangeAspect="1" noChangeArrowheads="1"/>
                </p:cNvPicPr>
                <p:nvPr/>
              </p:nvPicPr>
              <p:blipFill>
                <a:blip r:embed="rId4"/>
                <a:srcRect/>
                <a:stretch>
                  <a:fillRect/>
                </a:stretch>
              </p:blipFill>
              <p:spPr bwMode="auto">
                <a:xfrm>
                  <a:off x="1302" y="2101"/>
                  <a:ext cx="562" cy="702"/>
                </a:xfrm>
                <a:prstGeom prst="rect">
                  <a:avLst/>
                </a:prstGeom>
                <a:noFill/>
                <a:ln w="9525">
                  <a:noFill/>
                  <a:miter lim="800000"/>
                  <a:headEnd/>
                  <a:tailEnd/>
                </a:ln>
              </p:spPr>
            </p:pic>
            <p:pic>
              <p:nvPicPr>
                <p:cNvPr id="22578" name="Picture 51" descr="Server01"/>
                <p:cNvPicPr>
                  <a:picLocks noChangeAspect="1" noChangeArrowheads="1"/>
                </p:cNvPicPr>
                <p:nvPr/>
              </p:nvPicPr>
              <p:blipFill>
                <a:blip r:embed="rId3"/>
                <a:srcRect/>
                <a:stretch>
                  <a:fillRect/>
                </a:stretch>
              </p:blipFill>
              <p:spPr bwMode="auto">
                <a:xfrm>
                  <a:off x="1323" y="1147"/>
                  <a:ext cx="653" cy="785"/>
                </a:xfrm>
                <a:prstGeom prst="rect">
                  <a:avLst/>
                </a:prstGeom>
                <a:noFill/>
                <a:ln w="9525">
                  <a:noFill/>
                  <a:miter lim="800000"/>
                  <a:headEnd/>
                  <a:tailEnd/>
                </a:ln>
              </p:spPr>
            </p:pic>
            <p:pic>
              <p:nvPicPr>
                <p:cNvPr id="22579" name="Picture 52" descr="Server01"/>
                <p:cNvPicPr>
                  <a:picLocks noChangeAspect="1" noChangeArrowheads="1"/>
                </p:cNvPicPr>
                <p:nvPr/>
              </p:nvPicPr>
              <p:blipFill>
                <a:blip r:embed="rId3"/>
                <a:srcRect/>
                <a:stretch>
                  <a:fillRect/>
                </a:stretch>
              </p:blipFill>
              <p:spPr bwMode="auto">
                <a:xfrm>
                  <a:off x="3074" y="2115"/>
                  <a:ext cx="653" cy="785"/>
                </a:xfrm>
                <a:prstGeom prst="rect">
                  <a:avLst/>
                </a:prstGeom>
                <a:noFill/>
                <a:ln w="9525">
                  <a:noFill/>
                  <a:miter lim="800000"/>
                  <a:headEnd/>
                  <a:tailEnd/>
                </a:ln>
              </p:spPr>
            </p:pic>
            <p:sp>
              <p:nvSpPr>
                <p:cNvPr id="360501" name="AutoShape 53"/>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600">
                      <a:latin typeface="Arial Narrow" pitchFamily="34" charset="0"/>
                    </a:rPr>
                    <a:t>Domain</a:t>
                  </a:r>
                </a:p>
                <a:p>
                  <a:pPr>
                    <a:lnSpc>
                      <a:spcPct val="85000"/>
                    </a:lnSpc>
                    <a:defRPr/>
                  </a:pPr>
                  <a:r>
                    <a:rPr lang="en-US" sz="1600">
                      <a:latin typeface="Arial Narrow" pitchFamily="34" charset="0"/>
                    </a:rPr>
                    <a:t>Controller</a:t>
                  </a:r>
                </a:p>
              </p:txBody>
            </p:sp>
            <p:grpSp>
              <p:nvGrpSpPr>
                <p:cNvPr id="22581" name="Group 54"/>
                <p:cNvGrpSpPr>
                  <a:grpSpLocks/>
                </p:cNvGrpSpPr>
                <p:nvPr/>
              </p:nvGrpSpPr>
              <p:grpSpPr bwMode="auto">
                <a:xfrm>
                  <a:off x="431" y="1590"/>
                  <a:ext cx="1047" cy="444"/>
                  <a:chOff x="423" y="1428"/>
                  <a:chExt cx="1047" cy="444"/>
                </a:xfrm>
              </p:grpSpPr>
              <p:sp>
                <p:nvSpPr>
                  <p:cNvPr id="360503" name="AutoShape 55"/>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pPr algn="l">
                      <a:lnSpc>
                        <a:spcPct val="85000"/>
                      </a:lnSpc>
                      <a:defRPr/>
                    </a:pPr>
                    <a:r>
                      <a:rPr lang="en-US" sz="1600">
                        <a:latin typeface="Arial Narrow" pitchFamily="34" charset="0"/>
                      </a:rPr>
                      <a:t>Active </a:t>
                    </a:r>
                  </a:p>
                  <a:p>
                    <a:pPr algn="l">
                      <a:lnSpc>
                        <a:spcPct val="85000"/>
                      </a:lnSpc>
                      <a:defRPr/>
                    </a:pPr>
                    <a:r>
                      <a:rPr lang="en-US" sz="1600">
                        <a:latin typeface="Arial Narrow" pitchFamily="34" charset="0"/>
                      </a:rPr>
                      <a:t>Directory</a:t>
                    </a:r>
                  </a:p>
                </p:txBody>
              </p:sp>
              <p:pic>
                <p:nvPicPr>
                  <p:cNvPr id="22583" name="Picture 56" descr="ActiveDirectory01"/>
                  <p:cNvPicPr>
                    <a:picLocks noChangeAspect="1" noChangeArrowheads="1"/>
                  </p:cNvPicPr>
                  <p:nvPr/>
                </p:nvPicPr>
                <p:blipFill>
                  <a:blip r:embed="rId5"/>
                  <a:srcRect/>
                  <a:stretch>
                    <a:fillRect/>
                  </a:stretch>
                </p:blipFill>
                <p:spPr bwMode="auto">
                  <a:xfrm>
                    <a:off x="873" y="1428"/>
                    <a:ext cx="597" cy="391"/>
                  </a:xfrm>
                  <a:prstGeom prst="rect">
                    <a:avLst/>
                  </a:prstGeom>
                  <a:noFill/>
                  <a:ln w="9525">
                    <a:noFill/>
                    <a:miter lim="800000"/>
                    <a:headEnd/>
                    <a:tailEnd/>
                  </a:ln>
                </p:spPr>
              </p:pic>
            </p:grpSp>
          </p:grpSp>
          <p:sp>
            <p:nvSpPr>
              <p:cNvPr id="360505" name="AutoShape 57"/>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Client </a:t>
                </a:r>
              </a:p>
            </p:txBody>
          </p:sp>
        </p:grpSp>
        <p:sp>
          <p:nvSpPr>
            <p:cNvPr id="22556" name="Line 58"/>
            <p:cNvSpPr>
              <a:spLocks noChangeShapeType="1"/>
            </p:cNvSpPr>
            <p:nvPr/>
          </p:nvSpPr>
          <p:spPr bwMode="auto">
            <a:xfrm rot="-1250189">
              <a:off x="1847" y="2041"/>
              <a:ext cx="1199" cy="0"/>
            </a:xfrm>
            <a:prstGeom prst="line">
              <a:avLst/>
            </a:prstGeom>
            <a:noFill/>
            <a:ln w="38100">
              <a:solidFill>
                <a:srgbClr val="CC0000"/>
              </a:solidFill>
              <a:round/>
              <a:headEnd/>
              <a:tailEnd type="triangle" w="med" len="med"/>
            </a:ln>
          </p:spPr>
          <p:txBody>
            <a:bodyPr anchor="ctr"/>
            <a:lstStyle/>
            <a:p>
              <a:endParaRPr lang="en-GB"/>
            </a:p>
          </p:txBody>
        </p:sp>
        <p:sp>
          <p:nvSpPr>
            <p:cNvPr id="22557" name="Line 59"/>
            <p:cNvSpPr>
              <a:spLocks noChangeShapeType="1"/>
            </p:cNvSpPr>
            <p:nvPr/>
          </p:nvSpPr>
          <p:spPr bwMode="auto">
            <a:xfrm rot="20349811" flipH="1">
              <a:off x="1888" y="2151"/>
              <a:ext cx="1199" cy="0"/>
            </a:xfrm>
            <a:prstGeom prst="line">
              <a:avLst/>
            </a:prstGeom>
            <a:noFill/>
            <a:ln w="38100">
              <a:solidFill>
                <a:srgbClr val="CC0000"/>
              </a:solidFill>
              <a:round/>
              <a:headEnd/>
              <a:tailEnd type="triangle" w="med" len="med"/>
            </a:ln>
          </p:spPr>
          <p:txBody>
            <a:bodyPr anchor="ctr"/>
            <a:lstStyle/>
            <a:p>
              <a:endParaRPr lang="en-GB"/>
            </a:p>
          </p:txBody>
        </p:sp>
        <p:grpSp>
          <p:nvGrpSpPr>
            <p:cNvPr id="22558" name="Group 60"/>
            <p:cNvGrpSpPr>
              <a:grpSpLocks/>
            </p:cNvGrpSpPr>
            <p:nvPr/>
          </p:nvGrpSpPr>
          <p:grpSpPr bwMode="auto">
            <a:xfrm>
              <a:off x="3784" y="2328"/>
              <a:ext cx="1402" cy="839"/>
              <a:chOff x="3833" y="2328"/>
              <a:chExt cx="1402" cy="839"/>
            </a:xfrm>
          </p:grpSpPr>
          <p:sp>
            <p:nvSpPr>
              <p:cNvPr id="22568" name="AutoShape 61"/>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w="9525" algn="ctr">
                <a:noFill/>
                <a:round/>
                <a:headEnd/>
                <a:tailEnd/>
              </a:ln>
            </p:spPr>
            <p:txBody>
              <a:bodyPr wrap="none" anchor="ctr"/>
              <a:lstStyle/>
              <a:p>
                <a:endParaRPr lang="en-US"/>
              </a:p>
            </p:txBody>
          </p:sp>
          <p:sp>
            <p:nvSpPr>
              <p:cNvPr id="22569" name="Text Box 62"/>
              <p:cNvSpPr txBox="1">
                <a:spLocks noChangeArrowheads="1"/>
              </p:cNvSpPr>
              <p:nvPr/>
            </p:nvSpPr>
            <p:spPr bwMode="auto">
              <a:xfrm>
                <a:off x="4106" y="2492"/>
                <a:ext cx="820" cy="231"/>
              </a:xfrm>
              <a:prstGeom prst="rect">
                <a:avLst/>
              </a:prstGeom>
              <a:noFill/>
              <a:ln w="9525" algn="ctr">
                <a:noFill/>
                <a:miter lim="800000"/>
                <a:headEnd/>
                <a:tailEnd/>
              </a:ln>
            </p:spPr>
            <p:txBody>
              <a:bodyPr wrap="none">
                <a:spAutoFit/>
              </a:bodyPr>
              <a:lstStyle/>
              <a:p>
                <a:pPr algn="l"/>
                <a:r>
                  <a:rPr lang="en-US" b="0">
                    <a:latin typeface="Arial Narrow" pitchFamily="34" charset="0"/>
                  </a:rPr>
                  <a:t>Unauthorized</a:t>
                </a:r>
              </a:p>
            </p:txBody>
          </p:sp>
          <p:sp>
            <p:nvSpPr>
              <p:cNvPr id="22570" name="Text Box 63"/>
              <p:cNvSpPr txBox="1">
                <a:spLocks noChangeArrowheads="1"/>
              </p:cNvSpPr>
              <p:nvPr/>
            </p:nvSpPr>
            <p:spPr bwMode="auto">
              <a:xfrm>
                <a:off x="4106" y="2744"/>
                <a:ext cx="1129" cy="404"/>
              </a:xfrm>
              <a:prstGeom prst="rect">
                <a:avLst/>
              </a:prstGeom>
              <a:noFill/>
              <a:ln w="9525" algn="ctr">
                <a:noFill/>
                <a:miter lim="800000"/>
                <a:headEnd/>
                <a:tailEnd/>
              </a:ln>
            </p:spPr>
            <p:txBody>
              <a:bodyPr>
                <a:spAutoFit/>
              </a:bodyPr>
              <a:lstStyle/>
              <a:p>
                <a:pPr algn="l"/>
                <a:r>
                  <a:rPr lang="en-US" b="0">
                    <a:latin typeface="Arial Narrow" pitchFamily="34" charset="0"/>
                  </a:rPr>
                  <a:t>Does not service DHCP requests</a:t>
                </a:r>
              </a:p>
            </p:txBody>
          </p:sp>
          <p:pic>
            <p:nvPicPr>
              <p:cNvPr id="22571" name="Picture 64" descr="Validate_Invalid01"/>
              <p:cNvPicPr>
                <a:picLocks noChangeAspect="1" noChangeArrowheads="1"/>
              </p:cNvPicPr>
              <p:nvPr/>
            </p:nvPicPr>
            <p:blipFill>
              <a:blip r:embed="rId7"/>
              <a:srcRect/>
              <a:stretch>
                <a:fillRect/>
              </a:stretch>
            </p:blipFill>
            <p:spPr bwMode="auto">
              <a:xfrm>
                <a:off x="3889" y="2501"/>
                <a:ext cx="196" cy="235"/>
              </a:xfrm>
              <a:prstGeom prst="rect">
                <a:avLst/>
              </a:prstGeom>
              <a:noFill/>
              <a:ln w="9525">
                <a:noFill/>
                <a:miter lim="800000"/>
                <a:headEnd/>
                <a:tailEnd/>
              </a:ln>
            </p:spPr>
          </p:pic>
          <p:pic>
            <p:nvPicPr>
              <p:cNvPr id="22572" name="Picture 65" descr="Validate_Invalid01"/>
              <p:cNvPicPr>
                <a:picLocks noChangeAspect="1" noChangeArrowheads="1"/>
              </p:cNvPicPr>
              <p:nvPr/>
            </p:nvPicPr>
            <p:blipFill>
              <a:blip r:embed="rId7"/>
              <a:srcRect/>
              <a:stretch>
                <a:fillRect/>
              </a:stretch>
            </p:blipFill>
            <p:spPr bwMode="auto">
              <a:xfrm>
                <a:off x="3889" y="2826"/>
                <a:ext cx="196" cy="235"/>
              </a:xfrm>
              <a:prstGeom prst="rect">
                <a:avLst/>
              </a:prstGeom>
              <a:noFill/>
              <a:ln w="9525">
                <a:noFill/>
                <a:miter lim="800000"/>
                <a:headEnd/>
                <a:tailEnd/>
              </a:ln>
            </p:spPr>
          </p:pic>
        </p:grpSp>
        <p:grpSp>
          <p:nvGrpSpPr>
            <p:cNvPr id="22559" name="Group 66"/>
            <p:cNvGrpSpPr>
              <a:grpSpLocks/>
            </p:cNvGrpSpPr>
            <p:nvPr/>
          </p:nvGrpSpPr>
          <p:grpSpPr bwMode="auto">
            <a:xfrm>
              <a:off x="3784" y="1289"/>
              <a:ext cx="1273" cy="839"/>
              <a:chOff x="3833" y="1289"/>
              <a:chExt cx="1273" cy="839"/>
            </a:xfrm>
          </p:grpSpPr>
          <p:sp>
            <p:nvSpPr>
              <p:cNvPr id="22563" name="AutoShape 67"/>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w="9525" algn="ctr">
                <a:noFill/>
                <a:round/>
                <a:headEnd/>
                <a:tailEnd/>
              </a:ln>
            </p:spPr>
            <p:txBody>
              <a:bodyPr wrap="none" anchor="ctr"/>
              <a:lstStyle/>
              <a:p>
                <a:endParaRPr lang="en-US"/>
              </a:p>
            </p:txBody>
          </p:sp>
          <p:sp>
            <p:nvSpPr>
              <p:cNvPr id="22564" name="Text Box 68"/>
              <p:cNvSpPr txBox="1">
                <a:spLocks noChangeArrowheads="1"/>
              </p:cNvSpPr>
              <p:nvPr/>
            </p:nvSpPr>
            <p:spPr bwMode="auto">
              <a:xfrm>
                <a:off x="4106" y="1469"/>
                <a:ext cx="769" cy="231"/>
              </a:xfrm>
              <a:prstGeom prst="rect">
                <a:avLst/>
              </a:prstGeom>
              <a:noFill/>
              <a:ln w="9525" algn="ctr">
                <a:noFill/>
                <a:miter lim="800000"/>
                <a:headEnd/>
                <a:tailEnd/>
              </a:ln>
            </p:spPr>
            <p:txBody>
              <a:bodyPr>
                <a:spAutoFit/>
              </a:bodyPr>
              <a:lstStyle/>
              <a:p>
                <a:pPr algn="l"/>
                <a:r>
                  <a:rPr lang="en-US" b="0">
                    <a:latin typeface="Arial Narrow" pitchFamily="34" charset="0"/>
                  </a:rPr>
                  <a:t>Authorized</a:t>
                </a:r>
              </a:p>
            </p:txBody>
          </p:sp>
          <p:sp>
            <p:nvSpPr>
              <p:cNvPr id="22565" name="Text Box 69"/>
              <p:cNvSpPr txBox="1">
                <a:spLocks noChangeArrowheads="1"/>
              </p:cNvSpPr>
              <p:nvPr/>
            </p:nvSpPr>
            <p:spPr bwMode="auto">
              <a:xfrm>
                <a:off x="4106" y="1697"/>
                <a:ext cx="1000" cy="404"/>
              </a:xfrm>
              <a:prstGeom prst="rect">
                <a:avLst/>
              </a:prstGeom>
              <a:noFill/>
              <a:ln w="9525" algn="ctr">
                <a:noFill/>
                <a:miter lim="800000"/>
                <a:headEnd/>
                <a:tailEnd/>
              </a:ln>
            </p:spPr>
            <p:txBody>
              <a:bodyPr>
                <a:spAutoFit/>
              </a:bodyPr>
              <a:lstStyle/>
              <a:p>
                <a:pPr algn="l"/>
                <a:r>
                  <a:rPr lang="en-US" b="0">
                    <a:latin typeface="Arial Narrow" pitchFamily="34" charset="0"/>
                  </a:rPr>
                  <a:t>Services DHCP requests</a:t>
                </a:r>
              </a:p>
            </p:txBody>
          </p:sp>
          <p:pic>
            <p:nvPicPr>
              <p:cNvPr id="22566" name="Picture 70" descr="Validated01"/>
              <p:cNvPicPr>
                <a:picLocks noChangeAspect="1" noChangeArrowheads="1"/>
              </p:cNvPicPr>
              <p:nvPr/>
            </p:nvPicPr>
            <p:blipFill>
              <a:blip r:embed="rId8"/>
              <a:srcRect/>
              <a:stretch>
                <a:fillRect/>
              </a:stretch>
            </p:blipFill>
            <p:spPr bwMode="auto">
              <a:xfrm>
                <a:off x="3889" y="1471"/>
                <a:ext cx="256" cy="265"/>
              </a:xfrm>
              <a:prstGeom prst="rect">
                <a:avLst/>
              </a:prstGeom>
              <a:noFill/>
              <a:ln w="9525">
                <a:noFill/>
                <a:miter lim="800000"/>
                <a:headEnd/>
                <a:tailEnd/>
              </a:ln>
            </p:spPr>
          </p:pic>
          <p:pic>
            <p:nvPicPr>
              <p:cNvPr id="22567" name="Picture 71" descr="Validated01"/>
              <p:cNvPicPr>
                <a:picLocks noChangeAspect="1" noChangeArrowheads="1"/>
              </p:cNvPicPr>
              <p:nvPr/>
            </p:nvPicPr>
            <p:blipFill>
              <a:blip r:embed="rId8"/>
              <a:srcRect/>
              <a:stretch>
                <a:fillRect/>
              </a:stretch>
            </p:blipFill>
            <p:spPr bwMode="auto">
              <a:xfrm>
                <a:off x="3889" y="1771"/>
                <a:ext cx="256" cy="265"/>
              </a:xfrm>
              <a:prstGeom prst="rect">
                <a:avLst/>
              </a:prstGeom>
              <a:noFill/>
              <a:ln w="9525">
                <a:noFill/>
                <a:miter lim="800000"/>
                <a:headEnd/>
                <a:tailEnd/>
              </a:ln>
            </p:spPr>
          </p:pic>
        </p:grpSp>
        <p:sp>
          <p:nvSpPr>
            <p:cNvPr id="360520" name="AutoShape 72"/>
            <p:cNvSpPr>
              <a:spLocks noChangeArrowheads="1"/>
            </p:cNvSpPr>
            <p:nvPr/>
          </p:nvSpPr>
          <p:spPr bwMode="auto">
            <a:xfrm>
              <a:off x="3775" y="1181"/>
              <a:ext cx="1272" cy="22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Server1</a:t>
              </a:r>
            </a:p>
          </p:txBody>
        </p:sp>
        <p:sp>
          <p:nvSpPr>
            <p:cNvPr id="360521" name="AutoShape 73"/>
            <p:cNvSpPr>
              <a:spLocks noChangeArrowheads="1"/>
            </p:cNvSpPr>
            <p:nvPr/>
          </p:nvSpPr>
          <p:spPr bwMode="auto">
            <a:xfrm>
              <a:off x="3776" y="2219"/>
              <a:ext cx="1284" cy="22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Server2</a:t>
              </a:r>
            </a:p>
          </p:txBody>
        </p:sp>
        <p:sp>
          <p:nvSpPr>
            <p:cNvPr id="22562" name="Line 74"/>
            <p:cNvSpPr>
              <a:spLocks noChangeShapeType="1"/>
            </p:cNvSpPr>
            <p:nvPr/>
          </p:nvSpPr>
          <p:spPr bwMode="auto">
            <a:xfrm>
              <a:off x="2012" y="2596"/>
              <a:ext cx="958" cy="0"/>
            </a:xfrm>
            <a:prstGeom prst="line">
              <a:avLst/>
            </a:prstGeom>
            <a:noFill/>
            <a:ln w="38100">
              <a:solidFill>
                <a:srgbClr val="CC0000"/>
              </a:solidFill>
              <a:round/>
              <a:headEnd/>
              <a:tailEnd type="triangle" w="med" len="med"/>
            </a:ln>
          </p:spPr>
          <p:txBody>
            <a:bodyPr anchor="ctr"/>
            <a:lstStyle/>
            <a:p>
              <a:endParaRPr lang="en-GB"/>
            </a:p>
          </p:txBody>
        </p:sp>
      </p:grpSp>
      <p:sp>
        <p:nvSpPr>
          <p:cNvPr id="360523" name="AutoShape 75"/>
          <p:cNvSpPr>
            <a:spLocks noChangeArrowheads="1"/>
          </p:cNvSpPr>
          <p:nvPr/>
        </p:nvSpPr>
        <p:spPr bwMode="auto">
          <a:xfrm>
            <a:off x="614363" y="5534025"/>
            <a:ext cx="7788275" cy="62547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eaLnBrk="1" hangingPunct="1">
              <a:defRPr/>
            </a:pPr>
            <a:r>
              <a:rPr lang="en-US" i="1">
                <a:latin typeface="Arial Narrow" pitchFamily="34" charset="0"/>
              </a:rPr>
              <a:t>DHCP authorization</a:t>
            </a:r>
            <a:r>
              <a:rPr lang="en-US">
                <a:latin typeface="Arial Narrow" pitchFamily="34" charset="0"/>
              </a:rPr>
              <a:t> is the process of registering the DHCP Server service in the Active Directory domain to support DHCP clients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60463"/>
                                        </p:tgtEl>
                                        <p:attrNameLst>
                                          <p:attrName>style.visibility</p:attrName>
                                        </p:attrNameLst>
                                      </p:cBhvr>
                                      <p:to>
                                        <p:strVal val="visible"/>
                                      </p:to>
                                    </p:set>
                                  </p:childTnLst>
                                </p:cTn>
                              </p:par>
                            </p:childTnLst>
                          </p:cTn>
                        </p:par>
                        <p:par>
                          <p:cTn id="7" fill="hold">
                            <p:stCondLst>
                              <p:cond delay="500"/>
                            </p:stCondLst>
                            <p:childTnLst>
                              <p:par>
                                <p:cTn id="8" presetID="22" presetClass="entr" presetSubtype="2" fill="hold" grpId="0" nodeType="afterEffect">
                                  <p:stCondLst>
                                    <p:cond delay="0"/>
                                  </p:stCondLst>
                                  <p:childTnLst>
                                    <p:set>
                                      <p:cBhvr>
                                        <p:cTn id="9" dur="1" fill="hold">
                                          <p:stCondLst>
                                            <p:cond delay="0"/>
                                          </p:stCondLst>
                                        </p:cTn>
                                        <p:tgtEl>
                                          <p:spTgt spid="360464"/>
                                        </p:tgtEl>
                                        <p:attrNameLst>
                                          <p:attrName>style.visibility</p:attrName>
                                        </p:attrNameLst>
                                      </p:cBhvr>
                                      <p:to>
                                        <p:strVal val="visible"/>
                                      </p:to>
                                    </p:set>
                                    <p:animEffect transition="in" filter="wipe(right)">
                                      <p:cBhvr>
                                        <p:cTn id="10" dur="500"/>
                                        <p:tgtEl>
                                          <p:spTgt spid="36046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60485"/>
                                        </p:tgtEl>
                                        <p:attrNameLst>
                                          <p:attrName>style.visibility</p:attrName>
                                        </p:attrNameLst>
                                      </p:cBhvr>
                                      <p:to>
                                        <p:strVal val="visible"/>
                                      </p:to>
                                    </p:set>
                                  </p:childTnLst>
                                </p:cTn>
                              </p:par>
                            </p:childTnLst>
                          </p:cTn>
                        </p:par>
                        <p:par>
                          <p:cTn id="15" fill="hold">
                            <p:stCondLst>
                              <p:cond delay="500"/>
                            </p:stCondLst>
                            <p:childTnLst>
                              <p:par>
                                <p:cTn id="16" presetID="9" presetClass="entr" presetSubtype="0" fill="hold" nodeType="afterEffect">
                                  <p:stCondLst>
                                    <p:cond delay="0"/>
                                  </p:stCondLst>
                                  <p:childTnLst>
                                    <p:set>
                                      <p:cBhvr>
                                        <p:cTn id="17" dur="1" fill="hold">
                                          <p:stCondLst>
                                            <p:cond delay="0"/>
                                          </p:stCondLst>
                                        </p:cTn>
                                        <p:tgtEl>
                                          <p:spTgt spid="360470"/>
                                        </p:tgtEl>
                                        <p:attrNameLst>
                                          <p:attrName>style.visibility</p:attrName>
                                        </p:attrNameLst>
                                      </p:cBhvr>
                                      <p:to>
                                        <p:strVal val="visible"/>
                                      </p:to>
                                    </p:set>
                                    <p:animEffect transition="in" filter="dissolve">
                                      <p:cBhvr>
                                        <p:cTn id="18" dur="500"/>
                                        <p:tgtEl>
                                          <p:spTgt spid="360470"/>
                                        </p:tgtEl>
                                      </p:cBhvr>
                                    </p:animEffect>
                                  </p:childTnLst>
                                </p:cTn>
                              </p:par>
                            </p:childTnLst>
                          </p:cTn>
                        </p:par>
                        <p:par>
                          <p:cTn id="19" fill="hold">
                            <p:stCondLst>
                              <p:cond delay="1000"/>
                            </p:stCondLst>
                            <p:childTnLst>
                              <p:par>
                                <p:cTn id="20" presetID="22" presetClass="entr" presetSubtype="8" fill="hold" grpId="0" nodeType="afterEffect">
                                  <p:stCondLst>
                                    <p:cond delay="500"/>
                                  </p:stCondLst>
                                  <p:childTnLst>
                                    <p:set>
                                      <p:cBhvr>
                                        <p:cTn id="21" dur="1" fill="hold">
                                          <p:stCondLst>
                                            <p:cond delay="0"/>
                                          </p:stCondLst>
                                        </p:cTn>
                                        <p:tgtEl>
                                          <p:spTgt spid="360465"/>
                                        </p:tgtEl>
                                        <p:attrNameLst>
                                          <p:attrName>style.visibility</p:attrName>
                                        </p:attrNameLst>
                                      </p:cBhvr>
                                      <p:to>
                                        <p:strVal val="visible"/>
                                      </p:to>
                                    </p:set>
                                    <p:animEffect transition="in" filter="wipe(left)">
                                      <p:cBhvr>
                                        <p:cTn id="22" dur="500"/>
                                        <p:tgtEl>
                                          <p:spTgt spid="360465"/>
                                        </p:tgtEl>
                                      </p:cBhvr>
                                    </p:animEffect>
                                  </p:childTnLst>
                                </p:cTn>
                              </p:par>
                            </p:childTnLst>
                          </p:cTn>
                        </p:par>
                        <p:par>
                          <p:cTn id="23" fill="hold">
                            <p:stCondLst>
                              <p:cond delay="2000"/>
                            </p:stCondLst>
                            <p:childTnLst>
                              <p:par>
                                <p:cTn id="24" presetID="22" presetClass="entr" presetSubtype="1" fill="hold" nodeType="after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wipe(up)">
                                      <p:cBhvr>
                                        <p:cTn id="26" dur="500"/>
                                        <p:tgtEl>
                                          <p:spTgt spid="6"/>
                                        </p:tgtEl>
                                      </p:cBhvr>
                                    </p:animEffect>
                                  </p:childTnLst>
                                </p:cTn>
                              </p:par>
                            </p:childTnLst>
                          </p:cTn>
                        </p:par>
                        <p:par>
                          <p:cTn id="27" fill="hold">
                            <p:stCondLst>
                              <p:cond delay="2500"/>
                            </p:stCondLst>
                            <p:childTnLst>
                              <p:par>
                                <p:cTn id="28" presetID="1" presetClass="entr" presetSubtype="0" fill="hold" grpId="0" nodeType="afterEffect">
                                  <p:stCondLst>
                                    <p:cond delay="0"/>
                                  </p:stCondLst>
                                  <p:childTnLst>
                                    <p:set>
                                      <p:cBhvr>
                                        <p:cTn id="29" dur="1" fill="hold">
                                          <p:stCondLst>
                                            <p:cond delay="499"/>
                                          </p:stCondLst>
                                        </p:cTn>
                                        <p:tgtEl>
                                          <p:spTgt spid="360486"/>
                                        </p:tgtEl>
                                        <p:attrNameLst>
                                          <p:attrName>style.visibility</p:attrName>
                                        </p:attrNameLst>
                                      </p:cBhvr>
                                      <p:to>
                                        <p:strVal val="visible"/>
                                      </p:to>
                                    </p:set>
                                  </p:childTnLst>
                                </p:cTn>
                              </p:par>
                            </p:childTnLst>
                          </p:cTn>
                        </p:par>
                        <p:par>
                          <p:cTn id="30" fill="hold">
                            <p:stCondLst>
                              <p:cond delay="3000"/>
                            </p:stCondLst>
                            <p:childTnLst>
                              <p:par>
                                <p:cTn id="31" presetID="22" presetClass="entr" presetSubtype="2" fill="hold" grpId="0" nodeType="afterEffect">
                                  <p:stCondLst>
                                    <p:cond delay="0"/>
                                  </p:stCondLst>
                                  <p:childTnLst>
                                    <p:set>
                                      <p:cBhvr>
                                        <p:cTn id="32" dur="1" fill="hold">
                                          <p:stCondLst>
                                            <p:cond delay="0"/>
                                          </p:stCondLst>
                                        </p:cTn>
                                        <p:tgtEl>
                                          <p:spTgt spid="360466"/>
                                        </p:tgtEl>
                                        <p:attrNameLst>
                                          <p:attrName>style.visibility</p:attrName>
                                        </p:attrNameLst>
                                      </p:cBhvr>
                                      <p:to>
                                        <p:strVal val="visible"/>
                                      </p:to>
                                    </p:set>
                                    <p:animEffect transition="in" filter="wipe(right)">
                                      <p:cBhvr>
                                        <p:cTn id="33" dur="500"/>
                                        <p:tgtEl>
                                          <p:spTgt spid="360466"/>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499"/>
                                          </p:stCondLst>
                                        </p:cTn>
                                        <p:tgtEl>
                                          <p:spTgt spid="360487"/>
                                        </p:tgtEl>
                                        <p:attrNameLst>
                                          <p:attrName>style.visibility</p:attrName>
                                        </p:attrNameLst>
                                      </p:cBhvr>
                                      <p:to>
                                        <p:strVal val="visible"/>
                                      </p:to>
                                    </p:set>
                                  </p:childTnLst>
                                </p:cTn>
                              </p:par>
                            </p:childTnLst>
                          </p:cTn>
                        </p:par>
                        <p:par>
                          <p:cTn id="38" fill="hold">
                            <p:stCondLst>
                              <p:cond delay="500"/>
                            </p:stCondLst>
                            <p:childTnLst>
                              <p:par>
                                <p:cTn id="39" presetID="9" presetClass="entr" presetSubtype="0" fill="hold" nodeType="afterEffect">
                                  <p:stCondLst>
                                    <p:cond delay="0"/>
                                  </p:stCondLst>
                                  <p:childTnLst>
                                    <p:set>
                                      <p:cBhvr>
                                        <p:cTn id="40" dur="1" fill="hold">
                                          <p:stCondLst>
                                            <p:cond delay="0"/>
                                          </p:stCondLst>
                                        </p:cTn>
                                        <p:tgtEl>
                                          <p:spTgt spid="360488"/>
                                        </p:tgtEl>
                                        <p:attrNameLst>
                                          <p:attrName>style.visibility</p:attrName>
                                        </p:attrNameLst>
                                      </p:cBhvr>
                                      <p:to>
                                        <p:strVal val="visible"/>
                                      </p:to>
                                    </p:set>
                                    <p:animEffect transition="in" filter="dissolve">
                                      <p:cBhvr>
                                        <p:cTn id="41" dur="500"/>
                                        <p:tgtEl>
                                          <p:spTgt spid="360488"/>
                                        </p:tgtEl>
                                      </p:cBhvr>
                                    </p:animEffect>
                                  </p:childTnLst>
                                </p:cTn>
                              </p:par>
                            </p:childTnLst>
                          </p:cTn>
                        </p:par>
                        <p:par>
                          <p:cTn id="42" fill="hold">
                            <p:stCondLst>
                              <p:cond delay="1000"/>
                            </p:stCondLst>
                            <p:childTnLst>
                              <p:par>
                                <p:cTn id="43" presetID="22" presetClass="entr" presetSubtype="8" fill="hold" grpId="0" nodeType="afterEffect">
                                  <p:stCondLst>
                                    <p:cond delay="500"/>
                                  </p:stCondLst>
                                  <p:childTnLst>
                                    <p:set>
                                      <p:cBhvr>
                                        <p:cTn id="44" dur="1" fill="hold">
                                          <p:stCondLst>
                                            <p:cond delay="0"/>
                                          </p:stCondLst>
                                        </p:cTn>
                                        <p:tgtEl>
                                          <p:spTgt spid="360467"/>
                                        </p:tgtEl>
                                        <p:attrNameLst>
                                          <p:attrName>style.visibility</p:attrName>
                                        </p:attrNameLst>
                                      </p:cBhvr>
                                      <p:to>
                                        <p:strVal val="visible"/>
                                      </p:to>
                                    </p:set>
                                    <p:animEffect transition="in" filter="wipe(left)">
                                      <p:cBhvr>
                                        <p:cTn id="45" dur="500"/>
                                        <p:tgtEl>
                                          <p:spTgt spid="360467"/>
                                        </p:tgtEl>
                                      </p:cBhvr>
                                    </p:animEffect>
                                  </p:childTnLst>
                                </p:cTn>
                              </p:par>
                            </p:childTnLst>
                          </p:cTn>
                        </p:par>
                        <p:par>
                          <p:cTn id="46" fill="hold">
                            <p:stCondLst>
                              <p:cond delay="2000"/>
                            </p:stCondLst>
                            <p:childTnLst>
                              <p:par>
                                <p:cTn id="47" presetID="22" presetClass="entr" presetSubtype="1" fill="hold" nodeType="after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wipe(up)">
                                      <p:cBhvr>
                                        <p:cTn id="49" dur="500"/>
                                        <p:tgtEl>
                                          <p:spTgt spid="5"/>
                                        </p:tgtEl>
                                      </p:cBhvr>
                                    </p:animEffect>
                                  </p:childTnLst>
                                </p:cTn>
                              </p:par>
                            </p:childTnLst>
                          </p:cTn>
                        </p:par>
                        <p:par>
                          <p:cTn id="50" fill="hold">
                            <p:stCondLst>
                              <p:cond delay="2500"/>
                            </p:stCondLst>
                            <p:childTnLst>
                              <p:par>
                                <p:cTn id="51" presetID="1" presetClass="entr" presetSubtype="0" fill="hold" grpId="0" nodeType="afterEffect">
                                  <p:stCondLst>
                                    <p:cond delay="0"/>
                                  </p:stCondLst>
                                  <p:childTnLst>
                                    <p:set>
                                      <p:cBhvr>
                                        <p:cTn id="52" dur="1" fill="hold">
                                          <p:stCondLst>
                                            <p:cond delay="499"/>
                                          </p:stCondLst>
                                        </p:cTn>
                                        <p:tgtEl>
                                          <p:spTgt spid="360489"/>
                                        </p:tgtEl>
                                        <p:attrNameLst>
                                          <p:attrName>style.visibility</p:attrName>
                                        </p:attrNameLst>
                                      </p:cBhvr>
                                      <p:to>
                                        <p:strVal val="visible"/>
                                      </p:to>
                                    </p:set>
                                  </p:childTnLst>
                                </p:cTn>
                              </p:par>
                            </p:childTnLst>
                          </p:cTn>
                        </p:par>
                        <p:par>
                          <p:cTn id="53" fill="hold">
                            <p:stCondLst>
                              <p:cond delay="3000"/>
                            </p:stCondLst>
                            <p:childTnLst>
                              <p:par>
                                <p:cTn id="54" presetID="22" presetClass="entr" presetSubtype="4" fill="hold" grpId="0" nodeType="afterEffect">
                                  <p:stCondLst>
                                    <p:cond delay="0"/>
                                  </p:stCondLst>
                                  <p:childTnLst>
                                    <p:set>
                                      <p:cBhvr>
                                        <p:cTn id="55" dur="1" fill="hold">
                                          <p:stCondLst>
                                            <p:cond delay="0"/>
                                          </p:stCondLst>
                                        </p:cTn>
                                        <p:tgtEl>
                                          <p:spTgt spid="360468"/>
                                        </p:tgtEl>
                                        <p:attrNameLst>
                                          <p:attrName>style.visibility</p:attrName>
                                        </p:attrNameLst>
                                      </p:cBhvr>
                                      <p:to>
                                        <p:strVal val="visible"/>
                                      </p:to>
                                    </p:set>
                                    <p:animEffect transition="in" filter="wipe(down)">
                                      <p:cBhvr>
                                        <p:cTn id="56" dur="500"/>
                                        <p:tgtEl>
                                          <p:spTgt spid="360468"/>
                                        </p:tgtEl>
                                      </p:cBhvr>
                                    </p:animEffect>
                                  </p:childTnLst>
                                </p:cTn>
                              </p:par>
                            </p:childTnLst>
                          </p:cTn>
                        </p:par>
                        <p:par>
                          <p:cTn id="57" fill="hold">
                            <p:stCondLst>
                              <p:cond delay="3500"/>
                            </p:stCondLst>
                            <p:childTnLst>
                              <p:par>
                                <p:cTn id="58" presetID="22" presetClass="entr" presetSubtype="8" fill="hold" grpId="0" nodeType="afterEffect">
                                  <p:stCondLst>
                                    <p:cond delay="0"/>
                                  </p:stCondLst>
                                  <p:childTnLst>
                                    <p:set>
                                      <p:cBhvr>
                                        <p:cTn id="59" dur="1" fill="hold">
                                          <p:stCondLst>
                                            <p:cond delay="0"/>
                                          </p:stCondLst>
                                        </p:cTn>
                                        <p:tgtEl>
                                          <p:spTgt spid="360490"/>
                                        </p:tgtEl>
                                        <p:attrNameLst>
                                          <p:attrName>style.visibility</p:attrName>
                                        </p:attrNameLst>
                                      </p:cBhvr>
                                      <p:to>
                                        <p:strVal val="visible"/>
                                      </p:to>
                                    </p:set>
                                    <p:animEffect transition="in" filter="wipe(left)">
                                      <p:cBhvr>
                                        <p:cTn id="60" dur="500"/>
                                        <p:tgtEl>
                                          <p:spTgt spid="360490"/>
                                        </p:tgtEl>
                                      </p:cBhvr>
                                    </p:animEffect>
                                  </p:childTnLst>
                                </p:cTn>
                              </p:par>
                            </p:childTnLst>
                          </p:cTn>
                        </p:par>
                        <p:par>
                          <p:cTn id="61" fill="hold">
                            <p:stCondLst>
                              <p:cond delay="4000"/>
                            </p:stCondLst>
                            <p:childTnLst>
                              <p:par>
                                <p:cTn id="62" presetID="22" presetClass="entr" presetSubtype="1" fill="hold" grpId="0" nodeType="afterEffect">
                                  <p:stCondLst>
                                    <p:cond delay="500"/>
                                  </p:stCondLst>
                                  <p:childTnLst>
                                    <p:set>
                                      <p:cBhvr>
                                        <p:cTn id="63" dur="1" fill="hold">
                                          <p:stCondLst>
                                            <p:cond delay="0"/>
                                          </p:stCondLst>
                                        </p:cTn>
                                        <p:tgtEl>
                                          <p:spTgt spid="360469"/>
                                        </p:tgtEl>
                                        <p:attrNameLst>
                                          <p:attrName>style.visibility</p:attrName>
                                        </p:attrNameLst>
                                      </p:cBhvr>
                                      <p:to>
                                        <p:strVal val="visible"/>
                                      </p:to>
                                    </p:set>
                                    <p:animEffect transition="in" filter="wipe(up)">
                                      <p:cBhvr>
                                        <p:cTn id="64" dur="500"/>
                                        <p:tgtEl>
                                          <p:spTgt spid="360469"/>
                                        </p:tgtEl>
                                      </p:cBhvr>
                                    </p:animEffect>
                                  </p:childTnLst>
                                </p:cTn>
                              </p:par>
                            </p:childTnLst>
                          </p:cTn>
                        </p:par>
                      </p:childTnLst>
                    </p:cTn>
                  </p:par>
                  <p:par>
                    <p:cTn id="65" fill="hold">
                      <p:stCondLst>
                        <p:cond delay="indefinite"/>
                      </p:stCondLst>
                      <p:childTnLst>
                        <p:par>
                          <p:cTn id="66" fill="hold">
                            <p:stCondLst>
                              <p:cond delay="0"/>
                            </p:stCondLst>
                            <p:childTnLst>
                              <p:par>
                                <p:cTn id="67" presetID="9" presetClass="entr" presetSubtype="0" fill="hold" nodeType="clickEffect">
                                  <p:stCondLst>
                                    <p:cond delay="0"/>
                                  </p:stCondLst>
                                  <p:childTnLst>
                                    <p:set>
                                      <p:cBhvr>
                                        <p:cTn id="68" dur="1" fill="hold">
                                          <p:stCondLst>
                                            <p:cond delay="0"/>
                                          </p:stCondLst>
                                        </p:cTn>
                                        <p:tgtEl>
                                          <p:spTgt spid="7"/>
                                        </p:tgtEl>
                                        <p:attrNameLst>
                                          <p:attrName>style.visibility</p:attrName>
                                        </p:attrNameLst>
                                      </p:cBhvr>
                                      <p:to>
                                        <p:strVal val="visible"/>
                                      </p:to>
                                    </p:set>
                                    <p:animEffect transition="in" filter="dissolve">
                                      <p:cBhvr>
                                        <p:cTn id="6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0463" grpId="0" animBg="1" autoUpdateAnimBg="0"/>
      <p:bldP spid="360464" grpId="0" animBg="1"/>
      <p:bldP spid="360465" grpId="0" animBg="1"/>
      <p:bldP spid="360466" grpId="0" animBg="1"/>
      <p:bldP spid="360467" grpId="0" animBg="1"/>
      <p:bldP spid="360468" grpId="0" animBg="1"/>
      <p:bldP spid="360469" grpId="0" animBg="1"/>
      <p:bldP spid="360485" grpId="0" animBg="1" autoUpdateAnimBg="0"/>
      <p:bldP spid="360486" grpId="0" animBg="1" autoUpdateAnimBg="0"/>
      <p:bldP spid="360487" grpId="0" animBg="1" autoUpdateAnimBg="0"/>
      <p:bldP spid="360489" grpId="0" animBg="1" autoUpdateAnimBg="0"/>
      <p:bldP spid="36049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3"/>
          <p:cNvSpPr>
            <a:spLocks noGrp="1"/>
          </p:cNvSpPr>
          <p:nvPr>
            <p:ph type="ftr" sz="quarter" idx="10"/>
          </p:nvPr>
        </p:nvSpPr>
        <p:spPr>
          <a:noFill/>
        </p:spPr>
        <p:txBody>
          <a:bodyPr/>
          <a:lstStyle/>
          <a:p>
            <a:r>
              <a:rPr lang="en-US"/>
              <a:t>NS&amp;WT</a:t>
            </a:r>
          </a:p>
        </p:txBody>
      </p:sp>
      <p:sp>
        <p:nvSpPr>
          <p:cNvPr id="23555" name="Rectangle 2"/>
          <p:cNvSpPr>
            <a:spLocks noGrp="1" noChangeArrowheads="1"/>
          </p:cNvSpPr>
          <p:nvPr>
            <p:ph type="title"/>
          </p:nvPr>
        </p:nvSpPr>
        <p:spPr/>
        <p:txBody>
          <a:bodyPr/>
          <a:lstStyle/>
          <a:p>
            <a:r>
              <a:rPr lang="en-GB" smtClean="0"/>
              <a:t>Authorizing DHCP Server</a:t>
            </a:r>
          </a:p>
        </p:txBody>
      </p:sp>
      <p:sp>
        <p:nvSpPr>
          <p:cNvPr id="23556" name="Rectangle 3"/>
          <p:cNvSpPr>
            <a:spLocks noGrp="1" noChangeArrowheads="1"/>
          </p:cNvSpPr>
          <p:nvPr>
            <p:ph type="body" idx="1"/>
          </p:nvPr>
        </p:nvSpPr>
        <p:spPr/>
        <p:txBody>
          <a:bodyPr/>
          <a:lstStyle/>
          <a:p>
            <a:r>
              <a:rPr lang="en-GB" smtClean="0"/>
              <a:t>Open DHCP console</a:t>
            </a:r>
          </a:p>
          <a:p>
            <a:r>
              <a:rPr lang="en-GB" smtClean="0"/>
              <a:t>Select DHCP Server</a:t>
            </a:r>
          </a:p>
          <a:p>
            <a:r>
              <a:rPr lang="en-GB" smtClean="0"/>
              <a:t>Action</a:t>
            </a:r>
            <a:r>
              <a:rPr lang="en-GB" smtClean="0">
                <a:sym typeface="Wingdings" pitchFamily="2" charset="2"/>
              </a:rPr>
              <a:t></a:t>
            </a:r>
            <a:r>
              <a:rPr lang="en-GB" smtClean="0"/>
              <a:t>Authorize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p:cNvSpPr>
            <a:spLocks noGrp="1"/>
          </p:cNvSpPr>
          <p:nvPr>
            <p:ph type="ftr" sz="quarter" idx="10"/>
          </p:nvPr>
        </p:nvSpPr>
        <p:spPr>
          <a:noFill/>
        </p:spPr>
        <p:txBody>
          <a:bodyPr/>
          <a:lstStyle/>
          <a:p>
            <a:r>
              <a:rPr lang="en-US"/>
              <a:t>NS&amp;WT</a:t>
            </a:r>
          </a:p>
        </p:txBody>
      </p:sp>
      <p:sp>
        <p:nvSpPr>
          <p:cNvPr id="26627" name="Rectangle 2"/>
          <p:cNvSpPr>
            <a:spLocks noGrp="1" noChangeArrowheads="1"/>
          </p:cNvSpPr>
          <p:nvPr>
            <p:ph type="title"/>
          </p:nvPr>
        </p:nvSpPr>
        <p:spPr/>
        <p:txBody>
          <a:bodyPr/>
          <a:lstStyle/>
          <a:p>
            <a:r>
              <a:rPr lang="en-US" smtClean="0">
                <a:solidFill>
                  <a:schemeClr val="tx1"/>
                </a:solidFill>
              </a:rPr>
              <a:t>What Are DHCP Scopes?</a:t>
            </a:r>
          </a:p>
        </p:txBody>
      </p:sp>
      <p:sp>
        <p:nvSpPr>
          <p:cNvPr id="364547" name="AutoShape 3"/>
          <p:cNvSpPr>
            <a:spLocks noChangeArrowheads="1"/>
          </p:cNvSpPr>
          <p:nvPr/>
        </p:nvSpPr>
        <p:spPr bwMode="auto">
          <a:xfrm>
            <a:off x="665163" y="1284288"/>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defRPr/>
            </a:pPr>
            <a:r>
              <a:rPr lang="en-US" sz="2200">
                <a:latin typeface="Arial Narrow" pitchFamily="34" charset="0"/>
              </a:rPr>
              <a:t>A </a:t>
            </a:r>
            <a:r>
              <a:rPr lang="en-US" sz="2200" i="1">
                <a:latin typeface="Arial Narrow" pitchFamily="34" charset="0"/>
              </a:rPr>
              <a:t>scope</a:t>
            </a:r>
            <a:r>
              <a:rPr lang="en-US" sz="2200">
                <a:latin typeface="Arial Narrow" pitchFamily="34" charset="0"/>
              </a:rPr>
              <a:t> is a range of IP addresses that are available to be leased</a:t>
            </a:r>
          </a:p>
        </p:txBody>
      </p:sp>
      <p:sp>
        <p:nvSpPr>
          <p:cNvPr id="364548" name="AutoShape 4"/>
          <p:cNvSpPr>
            <a:spLocks noChangeArrowheads="1"/>
          </p:cNvSpPr>
          <p:nvPr/>
        </p:nvSpPr>
        <p:spPr bwMode="auto">
          <a:xfrm>
            <a:off x="989013" y="4481513"/>
            <a:ext cx="7061200" cy="1917700"/>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a:lstStyle/>
          <a:p>
            <a:pPr algn="l">
              <a:lnSpc>
                <a:spcPct val="85000"/>
              </a:lnSpc>
              <a:defRPr/>
            </a:pPr>
            <a:r>
              <a:rPr lang="en-US" sz="2200">
                <a:latin typeface="Arial Narrow" pitchFamily="34" charset="0"/>
              </a:rPr>
              <a:t>Scope Properties</a:t>
            </a:r>
          </a:p>
        </p:txBody>
      </p:sp>
      <p:sp>
        <p:nvSpPr>
          <p:cNvPr id="364549" name="AutoShape 5"/>
          <p:cNvSpPr>
            <a:spLocks noChangeArrowheads="1"/>
          </p:cNvSpPr>
          <p:nvPr/>
        </p:nvSpPr>
        <p:spPr bwMode="auto">
          <a:xfrm>
            <a:off x="1300163" y="4878388"/>
            <a:ext cx="6477000" cy="1436687"/>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p>
            <a:pPr marL="231775" indent="-231775" algn="l">
              <a:lnSpc>
                <a:spcPct val="90000"/>
              </a:lnSpc>
              <a:spcBef>
                <a:spcPct val="40000"/>
              </a:spcBef>
              <a:buSzPct val="80000"/>
              <a:defRPr/>
            </a:pPr>
            <a:endParaRPr lang="en-GB" sz="2200">
              <a:latin typeface="Arial Narrow" pitchFamily="34" charset="0"/>
            </a:endParaRPr>
          </a:p>
        </p:txBody>
      </p:sp>
      <p:graphicFrame>
        <p:nvGraphicFramePr>
          <p:cNvPr id="364550" name="Group 6"/>
          <p:cNvGraphicFramePr>
            <a:graphicFrameLocks noGrp="1"/>
          </p:cNvGraphicFramePr>
          <p:nvPr/>
        </p:nvGraphicFramePr>
        <p:xfrm>
          <a:off x="1371600" y="4932363"/>
          <a:ext cx="6396038" cy="1371600"/>
        </p:xfrm>
        <a:graphic>
          <a:graphicData uri="http://schemas.openxmlformats.org/drawingml/2006/table">
            <a:tbl>
              <a:tblPr/>
              <a:tblGrid>
                <a:gridCol w="2058988"/>
                <a:gridCol w="2135187"/>
                <a:gridCol w="2201863"/>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800" b="0" i="0" u="none" strike="noStrike" cap="none" normalizeH="0" baseline="0" smtClean="0">
                          <a:ln>
                            <a:noFill/>
                          </a:ln>
                          <a:solidFill>
                            <a:schemeClr val="tx1"/>
                          </a:solidFill>
                          <a:effectLst/>
                          <a:latin typeface="Helvetica" pitchFamily="34" charset="0"/>
                        </a:rPr>
                        <a:t>Network IP </a:t>
                      </a:r>
                      <a:br>
                        <a:rPr kumimoji="1" lang="en-US" sz="1800" b="0" i="0" u="none" strike="noStrike" cap="none" normalizeH="0" baseline="0" smtClean="0">
                          <a:ln>
                            <a:noFill/>
                          </a:ln>
                          <a:solidFill>
                            <a:schemeClr val="tx1"/>
                          </a:solidFill>
                          <a:effectLst/>
                          <a:latin typeface="Helvetica" pitchFamily="34" charset="0"/>
                        </a:rPr>
                      </a:br>
                      <a:r>
                        <a:rPr kumimoji="1" lang="en-US" sz="1800" b="0" i="0" u="none" strike="noStrike" cap="none" normalizeH="0" baseline="0" smtClean="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800" b="0" i="0" u="none" strike="noStrike" cap="none" normalizeH="0" baseline="0" smtClean="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800" b="0" i="0" u="none" strike="noStrike" cap="none" normalizeH="0" baseline="0" smtClean="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tr>
            </a:tbl>
          </a:graphicData>
        </a:graphic>
      </p:graphicFrame>
      <p:sp>
        <p:nvSpPr>
          <p:cNvPr id="364572" name="AutoShape 28"/>
          <p:cNvSpPr>
            <a:spLocks noChangeArrowheads="1"/>
          </p:cNvSpPr>
          <p:nvPr/>
        </p:nvSpPr>
        <p:spPr bwMode="auto">
          <a:xfrm>
            <a:off x="982663"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p>
            <a:pPr>
              <a:defRPr/>
            </a:pPr>
            <a:endParaRPr lang="en-GB" sz="2000" b="0">
              <a:latin typeface="Arial Narrow" pitchFamily="34" charset="0"/>
            </a:endParaRPr>
          </a:p>
        </p:txBody>
      </p:sp>
      <p:pic>
        <p:nvPicPr>
          <p:cNvPr id="26642" name="Picture 29" descr="Lan01"/>
          <p:cNvPicPr>
            <a:picLocks noChangeAspect="1" noChangeArrowheads="1"/>
          </p:cNvPicPr>
          <p:nvPr/>
        </p:nvPicPr>
        <p:blipFill>
          <a:blip r:embed="rId3"/>
          <a:srcRect/>
          <a:stretch>
            <a:fillRect/>
          </a:stretch>
        </p:blipFill>
        <p:spPr bwMode="auto">
          <a:xfrm>
            <a:off x="1108075" y="2203450"/>
            <a:ext cx="2282825" cy="1935163"/>
          </a:xfrm>
          <a:prstGeom prst="rect">
            <a:avLst/>
          </a:prstGeom>
          <a:noFill/>
          <a:ln w="9525">
            <a:noFill/>
            <a:miter lim="800000"/>
            <a:headEnd/>
            <a:tailEnd/>
          </a:ln>
        </p:spPr>
      </p:pic>
      <p:sp>
        <p:nvSpPr>
          <p:cNvPr id="26643" name="Text Box 30"/>
          <p:cNvSpPr txBox="1">
            <a:spLocks noChangeArrowheads="1"/>
          </p:cNvSpPr>
          <p:nvPr/>
        </p:nvSpPr>
        <p:spPr bwMode="auto">
          <a:xfrm>
            <a:off x="1889125" y="3205163"/>
            <a:ext cx="755650" cy="366712"/>
          </a:xfrm>
          <a:prstGeom prst="rect">
            <a:avLst/>
          </a:prstGeom>
          <a:noFill/>
          <a:ln w="9525" algn="ctr">
            <a:noFill/>
            <a:miter lim="800000"/>
            <a:headEnd/>
            <a:tailEnd/>
          </a:ln>
        </p:spPr>
        <p:txBody>
          <a:bodyPr wrap="none">
            <a:spAutoFit/>
          </a:bodyPr>
          <a:lstStyle/>
          <a:p>
            <a:r>
              <a:rPr lang="en-US">
                <a:latin typeface="Arial Narrow" pitchFamily="34" charset="0"/>
              </a:rPr>
              <a:t>LAN A</a:t>
            </a:r>
          </a:p>
        </p:txBody>
      </p:sp>
      <p:pic>
        <p:nvPicPr>
          <p:cNvPr id="26644" name="Picture 31" descr="Lan01"/>
          <p:cNvPicPr>
            <a:picLocks noChangeAspect="1" noChangeArrowheads="1"/>
          </p:cNvPicPr>
          <p:nvPr/>
        </p:nvPicPr>
        <p:blipFill>
          <a:blip r:embed="rId3"/>
          <a:srcRect/>
          <a:stretch>
            <a:fillRect/>
          </a:stretch>
        </p:blipFill>
        <p:spPr bwMode="auto">
          <a:xfrm>
            <a:off x="5654675" y="2203450"/>
            <a:ext cx="2282825" cy="1935163"/>
          </a:xfrm>
          <a:prstGeom prst="rect">
            <a:avLst/>
          </a:prstGeom>
          <a:noFill/>
          <a:ln w="9525">
            <a:noFill/>
            <a:miter lim="800000"/>
            <a:headEnd/>
            <a:tailEnd/>
          </a:ln>
        </p:spPr>
      </p:pic>
      <p:sp>
        <p:nvSpPr>
          <p:cNvPr id="26645" name="Text Box 32"/>
          <p:cNvSpPr txBox="1">
            <a:spLocks noChangeArrowheads="1"/>
          </p:cNvSpPr>
          <p:nvPr/>
        </p:nvSpPr>
        <p:spPr bwMode="auto">
          <a:xfrm>
            <a:off x="6435725" y="3205163"/>
            <a:ext cx="755650" cy="366712"/>
          </a:xfrm>
          <a:prstGeom prst="rect">
            <a:avLst/>
          </a:prstGeom>
          <a:noFill/>
          <a:ln w="9525" algn="ctr">
            <a:noFill/>
            <a:miter lim="800000"/>
            <a:headEnd/>
            <a:tailEnd/>
          </a:ln>
        </p:spPr>
        <p:txBody>
          <a:bodyPr wrap="none">
            <a:spAutoFit/>
          </a:bodyPr>
          <a:lstStyle/>
          <a:p>
            <a:r>
              <a:rPr lang="en-US">
                <a:latin typeface="Arial Narrow" pitchFamily="34" charset="0"/>
              </a:rPr>
              <a:t>LAN B</a:t>
            </a:r>
          </a:p>
        </p:txBody>
      </p:sp>
      <p:sp>
        <p:nvSpPr>
          <p:cNvPr id="364577" name="AutoShape 33"/>
          <p:cNvSpPr>
            <a:spLocks noChangeArrowheads="1"/>
          </p:cNvSpPr>
          <p:nvPr/>
        </p:nvSpPr>
        <p:spPr bwMode="auto">
          <a:xfrm>
            <a:off x="3835400" y="2138363"/>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defRPr/>
            </a:pPr>
            <a:r>
              <a:rPr lang="en-US">
                <a:latin typeface="Arial Narrow" pitchFamily="34" charset="0"/>
              </a:rPr>
              <a:t>DHCP Server</a:t>
            </a:r>
          </a:p>
        </p:txBody>
      </p:sp>
      <p:sp>
        <p:nvSpPr>
          <p:cNvPr id="26647" name="Line 34"/>
          <p:cNvSpPr>
            <a:spLocks noChangeShapeType="1"/>
          </p:cNvSpPr>
          <p:nvPr/>
        </p:nvSpPr>
        <p:spPr bwMode="auto">
          <a:xfrm>
            <a:off x="3360738" y="3257550"/>
            <a:ext cx="2370137" cy="0"/>
          </a:xfrm>
          <a:prstGeom prst="line">
            <a:avLst/>
          </a:prstGeom>
          <a:noFill/>
          <a:ln w="57150">
            <a:solidFill>
              <a:srgbClr val="808080"/>
            </a:solidFill>
            <a:prstDash val="sysDot"/>
            <a:round/>
            <a:headEnd/>
            <a:tailEnd/>
          </a:ln>
        </p:spPr>
        <p:txBody>
          <a:bodyPr/>
          <a:lstStyle/>
          <a:p>
            <a:endParaRPr lang="en-GB"/>
          </a:p>
        </p:txBody>
      </p:sp>
      <p:pic>
        <p:nvPicPr>
          <p:cNvPr id="26648" name="Picture 35" descr="Server01"/>
          <p:cNvPicPr>
            <a:picLocks noChangeAspect="1" noChangeArrowheads="1"/>
          </p:cNvPicPr>
          <p:nvPr/>
        </p:nvPicPr>
        <p:blipFill>
          <a:blip r:embed="rId4"/>
          <a:srcRect/>
          <a:stretch>
            <a:fillRect/>
          </a:stretch>
        </p:blipFill>
        <p:spPr bwMode="auto">
          <a:xfrm>
            <a:off x="3998913" y="2638425"/>
            <a:ext cx="1020762" cy="1292225"/>
          </a:xfrm>
          <a:prstGeom prst="rect">
            <a:avLst/>
          </a:prstGeom>
          <a:noFill/>
          <a:ln w="9525">
            <a:noFill/>
            <a:miter lim="800000"/>
            <a:headEnd/>
            <a:tailEnd/>
          </a:ln>
        </p:spPr>
      </p:pic>
      <p:sp>
        <p:nvSpPr>
          <p:cNvPr id="364580" name="AutoShape 36"/>
          <p:cNvSpPr>
            <a:spLocks noChangeArrowheads="1"/>
          </p:cNvSpPr>
          <p:nvPr/>
        </p:nvSpPr>
        <p:spPr bwMode="auto">
          <a:xfrm>
            <a:off x="4767263" y="3587750"/>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defRPr/>
            </a:pPr>
            <a:endParaRPr lang="en-US" sz="2000">
              <a:latin typeface="Arial Narrow" pitchFamily="34" charset="0"/>
            </a:endParaRPr>
          </a:p>
          <a:p>
            <a:pPr>
              <a:defRPr/>
            </a:pPr>
            <a:r>
              <a:rPr lang="en-US" sz="2000">
                <a:latin typeface="Arial Narrow" pitchFamily="34" charset="0"/>
              </a:rPr>
              <a:t>Scope B</a:t>
            </a:r>
            <a:endParaRPr lang="en-US" sz="2000" b="0">
              <a:latin typeface="Arial Narrow" pitchFamily="34" charset="0"/>
            </a:endParaRPr>
          </a:p>
          <a:p>
            <a:pPr>
              <a:defRPr/>
            </a:pPr>
            <a:endParaRPr lang="en-US" sz="2000" b="0">
              <a:latin typeface="Arial Narrow" pitchFamily="34" charset="0"/>
            </a:endParaRPr>
          </a:p>
        </p:txBody>
      </p:sp>
      <p:sp>
        <p:nvSpPr>
          <p:cNvPr id="364581" name="AutoShape 37"/>
          <p:cNvSpPr>
            <a:spLocks noChangeArrowheads="1"/>
          </p:cNvSpPr>
          <p:nvPr/>
        </p:nvSpPr>
        <p:spPr bwMode="auto">
          <a:xfrm>
            <a:off x="2960688" y="3570288"/>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defRPr/>
            </a:pPr>
            <a:endParaRPr lang="en-US" sz="2000">
              <a:latin typeface="Arial Narrow" pitchFamily="34" charset="0"/>
            </a:endParaRPr>
          </a:p>
          <a:p>
            <a:pPr>
              <a:defRPr/>
            </a:pPr>
            <a:r>
              <a:rPr lang="en-US" sz="2000">
                <a:latin typeface="Arial Narrow" pitchFamily="34" charset="0"/>
              </a:rPr>
              <a:t>Scope A</a:t>
            </a:r>
            <a:endParaRPr lang="en-US" sz="2000" b="0">
              <a:latin typeface="Arial Narrow" pitchFamily="34" charset="0"/>
            </a:endParaRPr>
          </a:p>
          <a:p>
            <a:pPr>
              <a:defRPr/>
            </a:pPr>
            <a:endParaRPr lang="en-US" sz="2000" b="0">
              <a:latin typeface="Arial Narrow"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3"/>
          <p:cNvSpPr>
            <a:spLocks noGrp="1"/>
          </p:cNvSpPr>
          <p:nvPr>
            <p:ph type="ftr" sz="quarter" idx="10"/>
          </p:nvPr>
        </p:nvSpPr>
        <p:spPr>
          <a:noFill/>
        </p:spPr>
        <p:txBody>
          <a:bodyPr/>
          <a:lstStyle/>
          <a:p>
            <a:r>
              <a:rPr lang="en-US"/>
              <a:t>NS&amp;WT</a:t>
            </a:r>
          </a:p>
        </p:txBody>
      </p:sp>
      <p:sp>
        <p:nvSpPr>
          <p:cNvPr id="24579" name="Rectangle 2"/>
          <p:cNvSpPr>
            <a:spLocks noGrp="1" noChangeArrowheads="1"/>
          </p:cNvSpPr>
          <p:nvPr>
            <p:ph type="title"/>
          </p:nvPr>
        </p:nvSpPr>
        <p:spPr/>
        <p:txBody>
          <a:bodyPr/>
          <a:lstStyle/>
          <a:p>
            <a:r>
              <a:rPr lang="en-GB" smtClean="0"/>
              <a:t>DHCP Scopes	</a:t>
            </a:r>
          </a:p>
        </p:txBody>
      </p:sp>
      <p:sp>
        <p:nvSpPr>
          <p:cNvPr id="24580" name="Rectangle 3"/>
          <p:cNvSpPr>
            <a:spLocks noGrp="1" noChangeArrowheads="1"/>
          </p:cNvSpPr>
          <p:nvPr>
            <p:ph type="body" idx="1"/>
          </p:nvPr>
        </p:nvSpPr>
        <p:spPr/>
        <p:txBody>
          <a:bodyPr/>
          <a:lstStyle/>
          <a:p>
            <a:r>
              <a:rPr lang="en-GB" smtClean="0"/>
              <a:t>DHCP Scopes </a:t>
            </a:r>
            <a:r>
              <a:rPr lang="en-GB" smtClean="0">
                <a:sym typeface="Wingdings" pitchFamily="2" charset="2"/>
              </a:rPr>
              <a:t> range of IP addresses and their descriptive information</a:t>
            </a:r>
          </a:p>
          <a:p>
            <a:r>
              <a:rPr lang="en-GB" smtClean="0">
                <a:sym typeface="Wingdings" pitchFamily="2" charset="2"/>
              </a:rPr>
              <a:t>Specify the start and end addresses</a:t>
            </a:r>
          </a:p>
          <a:p>
            <a:r>
              <a:rPr lang="en-GB" smtClean="0">
                <a:sym typeface="Wingdings" pitchFamily="2" charset="2"/>
              </a:rPr>
              <a:t>Specify the network mask</a:t>
            </a:r>
          </a:p>
          <a:p>
            <a:r>
              <a:rPr lang="en-GB" smtClean="0">
                <a:sym typeface="Wingdings" pitchFamily="2" charset="2"/>
              </a:rPr>
              <a:t>DHCP server can have more than one scope</a:t>
            </a:r>
          </a:p>
          <a:p>
            <a:pPr lvl="1"/>
            <a:r>
              <a:rPr lang="en-GB" smtClean="0"/>
              <a:t>One per subnet</a:t>
            </a:r>
          </a:p>
          <a:p>
            <a:pPr lvl="1"/>
            <a:r>
              <a:rPr lang="en-GB" smtClean="0"/>
              <a:t>Each subnet can have only one scope</a:t>
            </a:r>
          </a:p>
          <a:p>
            <a:r>
              <a:rPr lang="en-GB" smtClean="0"/>
              <a:t>DHCP Server must have a static IP address</a:t>
            </a:r>
          </a:p>
          <a:p>
            <a:pPr lvl="1"/>
            <a:r>
              <a:rPr lang="en-GB" smtClean="0"/>
              <a:t>Exclude this address from scope (Add Exclusions)</a:t>
            </a:r>
          </a:p>
          <a:p>
            <a:r>
              <a:rPr lang="en-GB" smtClean="0"/>
              <a:t>IP address is leased to client for a limited duration</a:t>
            </a:r>
          </a:p>
          <a:p>
            <a:pPr lvl="1"/>
            <a:r>
              <a:rPr lang="en-GB" smtClean="0"/>
              <a:t>Days for wired networks, shorter for wireless networks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3"/>
          <p:cNvSpPr>
            <a:spLocks noGrp="1"/>
          </p:cNvSpPr>
          <p:nvPr>
            <p:ph type="ftr" sz="quarter" idx="10"/>
          </p:nvPr>
        </p:nvSpPr>
        <p:spPr>
          <a:noFill/>
        </p:spPr>
        <p:txBody>
          <a:bodyPr/>
          <a:lstStyle/>
          <a:p>
            <a:r>
              <a:rPr lang="en-US"/>
              <a:t>NS&amp;WT</a:t>
            </a:r>
          </a:p>
        </p:txBody>
      </p:sp>
      <p:sp>
        <p:nvSpPr>
          <p:cNvPr id="27651" name="Rectangle 2"/>
          <p:cNvSpPr>
            <a:spLocks noGrp="1" noChangeArrowheads="1"/>
          </p:cNvSpPr>
          <p:nvPr>
            <p:ph type="title"/>
          </p:nvPr>
        </p:nvSpPr>
        <p:spPr/>
        <p:txBody>
          <a:bodyPr/>
          <a:lstStyle/>
          <a:p>
            <a:r>
              <a:rPr lang="en-US" smtClean="0">
                <a:solidFill>
                  <a:schemeClr val="tx1"/>
                </a:solidFill>
              </a:rPr>
              <a:t>What Is a DHCP Reservation?</a:t>
            </a:r>
          </a:p>
        </p:txBody>
      </p:sp>
      <p:grpSp>
        <p:nvGrpSpPr>
          <p:cNvPr id="27652" name="Group 3"/>
          <p:cNvGrpSpPr>
            <a:grpSpLocks/>
          </p:cNvGrpSpPr>
          <p:nvPr/>
        </p:nvGrpSpPr>
        <p:grpSpPr bwMode="auto">
          <a:xfrm>
            <a:off x="539750" y="1249363"/>
            <a:ext cx="7972425" cy="4951412"/>
            <a:chOff x="316" y="787"/>
            <a:chExt cx="5022" cy="3119"/>
          </a:xfrm>
        </p:grpSpPr>
        <p:sp>
          <p:nvSpPr>
            <p:cNvPr id="27653" name="AutoShape 4"/>
            <p:cNvSpPr>
              <a:spLocks noChangeArrowheads="1"/>
            </p:cNvSpPr>
            <p:nvPr/>
          </p:nvSpPr>
          <p:spPr bwMode="auto">
            <a:xfrm>
              <a:off x="568" y="787"/>
              <a:ext cx="4550" cy="3119"/>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366597" name="AutoShape 5"/>
            <p:cNvSpPr>
              <a:spLocks noChangeArrowheads="1"/>
            </p:cNvSpPr>
            <p:nvPr/>
          </p:nvSpPr>
          <p:spPr bwMode="auto">
            <a:xfrm>
              <a:off x="316" y="824"/>
              <a:ext cx="5022" cy="524"/>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a:lnSpc>
                  <a:spcPct val="90000"/>
                </a:lnSpc>
                <a:spcBef>
                  <a:spcPct val="40000"/>
                </a:spcBef>
                <a:buClr>
                  <a:srgbClr val="8DACD0"/>
                </a:buClr>
                <a:buSzPct val="70000"/>
                <a:buFont typeface="Wingdings" pitchFamily="2" charset="2"/>
                <a:buNone/>
                <a:defRPr/>
              </a:pPr>
              <a:r>
                <a:rPr lang="en-US" sz="2400">
                  <a:latin typeface="Arial Narrow" pitchFamily="34" charset="0"/>
                </a:rPr>
                <a:t>A </a:t>
              </a:r>
              <a:r>
                <a:rPr lang="en-US" sz="2400" i="1">
                  <a:latin typeface="Arial Narrow" pitchFamily="34" charset="0"/>
                </a:rPr>
                <a:t>reservation</a:t>
              </a:r>
              <a:r>
                <a:rPr lang="en-US" sz="2400">
                  <a:latin typeface="Arial Narrow" pitchFamily="34" charset="0"/>
                </a:rPr>
                <a:t> is a specific IP address, within a scope, that is permanently reserved for leased use to a specific DHCP client </a:t>
              </a:r>
            </a:p>
          </p:txBody>
        </p:sp>
        <p:sp>
          <p:nvSpPr>
            <p:cNvPr id="27655" name="Freeform 6"/>
            <p:cNvSpPr>
              <a:spLocks/>
            </p:cNvSpPr>
            <p:nvPr/>
          </p:nvSpPr>
          <p:spPr bwMode="auto">
            <a:xfrm>
              <a:off x="1501" y="2663"/>
              <a:ext cx="2482" cy="754"/>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w="6350">
              <a:noFill/>
              <a:round/>
              <a:headEnd/>
              <a:tailEnd/>
            </a:ln>
          </p:spPr>
          <p:txBody>
            <a:bodyPr/>
            <a:lstStyle/>
            <a:p>
              <a:endParaRPr lang="en-US"/>
            </a:p>
          </p:txBody>
        </p:sp>
        <p:sp>
          <p:nvSpPr>
            <p:cNvPr id="27656" name="Line 7"/>
            <p:cNvSpPr>
              <a:spLocks noChangeShapeType="1"/>
            </p:cNvSpPr>
            <p:nvPr/>
          </p:nvSpPr>
          <p:spPr bwMode="auto">
            <a:xfrm>
              <a:off x="2020" y="2218"/>
              <a:ext cx="1566" cy="0"/>
            </a:xfrm>
            <a:prstGeom prst="line">
              <a:avLst/>
            </a:prstGeom>
            <a:noFill/>
            <a:ln w="57150">
              <a:solidFill>
                <a:srgbClr val="808080"/>
              </a:solidFill>
              <a:prstDash val="sysDot"/>
              <a:round/>
              <a:headEnd/>
              <a:tailEnd/>
            </a:ln>
          </p:spPr>
          <p:txBody>
            <a:bodyPr/>
            <a:lstStyle/>
            <a:p>
              <a:endParaRPr lang="en-GB"/>
            </a:p>
          </p:txBody>
        </p:sp>
        <p:sp>
          <p:nvSpPr>
            <p:cNvPr id="366600" name="Oval 8"/>
            <p:cNvSpPr>
              <a:spLocks noChangeArrowheads="1"/>
            </p:cNvSpPr>
            <p:nvPr/>
          </p:nvSpPr>
          <p:spPr bwMode="auto">
            <a:xfrm>
              <a:off x="786" y="1874"/>
              <a:ext cx="1248" cy="842"/>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defRPr/>
              </a:pPr>
              <a:r>
                <a:rPr lang="en-US">
                  <a:latin typeface="Arial Narrow" pitchFamily="34" charset="0"/>
                </a:rPr>
                <a:t>Subnet A</a:t>
              </a:r>
            </a:p>
          </p:txBody>
        </p:sp>
        <p:pic>
          <p:nvPicPr>
            <p:cNvPr id="27658" name="Picture 9" descr="Computer_DesktopComputerSansKeyboard01"/>
            <p:cNvPicPr>
              <a:picLocks noChangeAspect="1" noChangeArrowheads="1"/>
            </p:cNvPicPr>
            <p:nvPr/>
          </p:nvPicPr>
          <p:blipFill>
            <a:blip r:embed="rId3"/>
            <a:srcRect/>
            <a:stretch>
              <a:fillRect/>
            </a:stretch>
          </p:blipFill>
          <p:spPr bwMode="auto">
            <a:xfrm>
              <a:off x="764" y="1749"/>
              <a:ext cx="437" cy="532"/>
            </a:xfrm>
            <a:prstGeom prst="rect">
              <a:avLst/>
            </a:prstGeom>
            <a:noFill/>
            <a:ln w="9525">
              <a:noFill/>
              <a:miter lim="800000"/>
              <a:headEnd/>
              <a:tailEnd/>
            </a:ln>
          </p:spPr>
        </p:pic>
        <p:pic>
          <p:nvPicPr>
            <p:cNvPr id="27659" name="Picture 10" descr="Server01"/>
            <p:cNvPicPr>
              <a:picLocks noChangeAspect="1" noChangeArrowheads="1"/>
            </p:cNvPicPr>
            <p:nvPr/>
          </p:nvPicPr>
          <p:blipFill>
            <a:blip r:embed="rId4"/>
            <a:srcRect/>
            <a:stretch>
              <a:fillRect/>
            </a:stretch>
          </p:blipFill>
          <p:spPr bwMode="auto">
            <a:xfrm>
              <a:off x="1581" y="2354"/>
              <a:ext cx="436" cy="552"/>
            </a:xfrm>
            <a:prstGeom prst="rect">
              <a:avLst/>
            </a:prstGeom>
            <a:noFill/>
            <a:ln w="9525">
              <a:noFill/>
              <a:miter lim="800000"/>
              <a:headEnd/>
              <a:tailEnd/>
            </a:ln>
          </p:spPr>
        </p:pic>
        <p:pic>
          <p:nvPicPr>
            <p:cNvPr id="27660" name="Picture 11" descr="Rackmount_Router01"/>
            <p:cNvPicPr>
              <a:picLocks noChangeAspect="1" noChangeArrowheads="1"/>
            </p:cNvPicPr>
            <p:nvPr/>
          </p:nvPicPr>
          <p:blipFill>
            <a:blip r:embed="rId5"/>
            <a:srcRect/>
            <a:stretch>
              <a:fillRect/>
            </a:stretch>
          </p:blipFill>
          <p:spPr bwMode="auto">
            <a:xfrm>
              <a:off x="1794" y="2053"/>
              <a:ext cx="455" cy="291"/>
            </a:xfrm>
            <a:prstGeom prst="rect">
              <a:avLst/>
            </a:prstGeom>
            <a:noFill/>
            <a:ln w="9525">
              <a:noFill/>
              <a:miter lim="800000"/>
              <a:headEnd/>
              <a:tailEnd/>
            </a:ln>
          </p:spPr>
        </p:pic>
        <p:sp>
          <p:nvSpPr>
            <p:cNvPr id="366604" name="Oval 12"/>
            <p:cNvSpPr>
              <a:spLocks noChangeArrowheads="1"/>
            </p:cNvSpPr>
            <p:nvPr/>
          </p:nvSpPr>
          <p:spPr bwMode="auto">
            <a:xfrm>
              <a:off x="3577" y="1874"/>
              <a:ext cx="1248" cy="842"/>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defRPr/>
              </a:pPr>
              <a:r>
                <a:rPr lang="en-US">
                  <a:latin typeface="Arial Narrow" pitchFamily="34" charset="0"/>
                </a:rPr>
                <a:t>Subnet B</a:t>
              </a:r>
            </a:p>
          </p:txBody>
        </p:sp>
        <p:pic>
          <p:nvPicPr>
            <p:cNvPr id="27662" name="Picture 13" descr="Computer_DesktopComputerSansKeyboard01"/>
            <p:cNvPicPr>
              <a:picLocks noChangeAspect="1" noChangeArrowheads="1"/>
            </p:cNvPicPr>
            <p:nvPr/>
          </p:nvPicPr>
          <p:blipFill>
            <a:blip r:embed="rId3"/>
            <a:srcRect/>
            <a:stretch>
              <a:fillRect/>
            </a:stretch>
          </p:blipFill>
          <p:spPr bwMode="auto">
            <a:xfrm>
              <a:off x="3644" y="2382"/>
              <a:ext cx="437" cy="532"/>
            </a:xfrm>
            <a:prstGeom prst="rect">
              <a:avLst/>
            </a:prstGeom>
            <a:noFill/>
            <a:ln w="9525">
              <a:noFill/>
              <a:miter lim="800000"/>
              <a:headEnd/>
              <a:tailEnd/>
            </a:ln>
          </p:spPr>
        </p:pic>
        <p:pic>
          <p:nvPicPr>
            <p:cNvPr id="27663" name="Picture 14" descr="Server01"/>
            <p:cNvPicPr>
              <a:picLocks noChangeAspect="1" noChangeArrowheads="1"/>
            </p:cNvPicPr>
            <p:nvPr/>
          </p:nvPicPr>
          <p:blipFill>
            <a:blip r:embed="rId4"/>
            <a:srcRect/>
            <a:stretch>
              <a:fillRect/>
            </a:stretch>
          </p:blipFill>
          <p:spPr bwMode="auto">
            <a:xfrm>
              <a:off x="4462" y="1686"/>
              <a:ext cx="436" cy="552"/>
            </a:xfrm>
            <a:prstGeom prst="rect">
              <a:avLst/>
            </a:prstGeom>
            <a:noFill/>
            <a:ln w="9525">
              <a:noFill/>
              <a:miter lim="800000"/>
              <a:headEnd/>
              <a:tailEnd/>
            </a:ln>
          </p:spPr>
        </p:pic>
        <p:sp>
          <p:nvSpPr>
            <p:cNvPr id="366607" name="AutoShape 15"/>
            <p:cNvSpPr>
              <a:spLocks noChangeArrowheads="1"/>
            </p:cNvSpPr>
            <p:nvPr/>
          </p:nvSpPr>
          <p:spPr bwMode="auto">
            <a:xfrm>
              <a:off x="1199" y="1599"/>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Workstation 1</a:t>
              </a:r>
            </a:p>
          </p:txBody>
        </p:sp>
        <p:sp>
          <p:nvSpPr>
            <p:cNvPr id="366608" name="AutoShape 16"/>
            <p:cNvSpPr>
              <a:spLocks noChangeArrowheads="1"/>
            </p:cNvSpPr>
            <p:nvPr/>
          </p:nvSpPr>
          <p:spPr bwMode="auto">
            <a:xfrm>
              <a:off x="615" y="2783"/>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Server</a:t>
              </a:r>
            </a:p>
          </p:txBody>
        </p:sp>
        <p:sp>
          <p:nvSpPr>
            <p:cNvPr id="366609" name="AutoShape 17"/>
            <p:cNvSpPr>
              <a:spLocks noChangeArrowheads="1"/>
            </p:cNvSpPr>
            <p:nvPr/>
          </p:nvSpPr>
          <p:spPr bwMode="auto">
            <a:xfrm>
              <a:off x="4046" y="2873"/>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Workstation 2</a:t>
              </a:r>
            </a:p>
          </p:txBody>
        </p:sp>
        <p:sp>
          <p:nvSpPr>
            <p:cNvPr id="366610" name="AutoShape 18"/>
            <p:cNvSpPr>
              <a:spLocks noChangeArrowheads="1"/>
            </p:cNvSpPr>
            <p:nvPr/>
          </p:nvSpPr>
          <p:spPr bwMode="auto">
            <a:xfrm>
              <a:off x="3558" y="1598"/>
              <a:ext cx="856" cy="34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a:latin typeface="Arial Narrow" pitchFamily="34" charset="0"/>
                </a:rPr>
                <a:t>File and Print Server</a:t>
              </a:r>
            </a:p>
          </p:txBody>
        </p:sp>
        <p:sp>
          <p:nvSpPr>
            <p:cNvPr id="366611" name="AutoShape 19"/>
            <p:cNvSpPr>
              <a:spLocks noChangeArrowheads="1"/>
            </p:cNvSpPr>
            <p:nvPr/>
          </p:nvSpPr>
          <p:spPr bwMode="auto">
            <a:xfrm>
              <a:off x="1316" y="3249"/>
              <a:ext cx="2833"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p>
              <a:pPr algn="l">
                <a:defRPr/>
              </a:pPr>
              <a:r>
                <a:rPr lang="en-US">
                  <a:latin typeface="Arial Narrow" pitchFamily="34" charset="0"/>
                </a:rPr>
                <a:t>IP Address1: Leased to Workstation 1</a:t>
              </a:r>
            </a:p>
            <a:p>
              <a:pPr algn="l">
                <a:defRPr/>
              </a:pPr>
              <a:r>
                <a:rPr lang="en-US">
                  <a:latin typeface="Arial Narrow" pitchFamily="34" charset="0"/>
                </a:rPr>
                <a:t>IP Address2: Leased to Workstation 2 </a:t>
              </a:r>
            </a:p>
            <a:p>
              <a:pPr algn="l">
                <a:defRPr/>
              </a:pPr>
              <a:r>
                <a:rPr lang="en-US">
                  <a:latin typeface="Arial Narrow" pitchFamily="34" charset="0"/>
                </a:rPr>
                <a:t>IP Address3: Reserved for File and Print Server</a:t>
              </a:r>
            </a:p>
          </p:txBody>
        </p:sp>
        <p:pic>
          <p:nvPicPr>
            <p:cNvPr id="27669" name="Picture 20" descr="Rackmount_Router01"/>
            <p:cNvPicPr>
              <a:picLocks noChangeAspect="1" noChangeArrowheads="1"/>
            </p:cNvPicPr>
            <p:nvPr/>
          </p:nvPicPr>
          <p:blipFill>
            <a:blip r:embed="rId5"/>
            <a:srcRect/>
            <a:stretch>
              <a:fillRect/>
            </a:stretch>
          </p:blipFill>
          <p:spPr bwMode="auto">
            <a:xfrm>
              <a:off x="3312" y="2059"/>
              <a:ext cx="455" cy="291"/>
            </a:xfrm>
            <a:prstGeom prst="rect">
              <a:avLst/>
            </a:prstGeom>
            <a:noFill/>
            <a:ln w="9525">
              <a:noFill/>
              <a:miter lim="800000"/>
              <a:headEnd/>
              <a:tailEnd/>
            </a:ln>
          </p:spPr>
        </p:pic>
      </p:gr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3"/>
          <p:cNvSpPr>
            <a:spLocks noGrp="1"/>
          </p:cNvSpPr>
          <p:nvPr>
            <p:ph type="ftr" sz="quarter" idx="10"/>
          </p:nvPr>
        </p:nvSpPr>
        <p:spPr>
          <a:noFill/>
        </p:spPr>
        <p:txBody>
          <a:bodyPr/>
          <a:lstStyle/>
          <a:p>
            <a:r>
              <a:rPr lang="en-US"/>
              <a:t>NS&amp;WT</a:t>
            </a:r>
          </a:p>
        </p:txBody>
      </p:sp>
      <p:sp>
        <p:nvSpPr>
          <p:cNvPr id="25603" name="Rectangle 2"/>
          <p:cNvSpPr>
            <a:spLocks noGrp="1" noChangeArrowheads="1"/>
          </p:cNvSpPr>
          <p:nvPr>
            <p:ph type="title"/>
          </p:nvPr>
        </p:nvSpPr>
        <p:spPr/>
        <p:txBody>
          <a:bodyPr/>
          <a:lstStyle/>
          <a:p>
            <a:r>
              <a:rPr lang="en-GB" smtClean="0"/>
              <a:t>DHCP Reservation</a:t>
            </a:r>
          </a:p>
        </p:txBody>
      </p:sp>
      <p:sp>
        <p:nvSpPr>
          <p:cNvPr id="25604" name="Rectangle 3"/>
          <p:cNvSpPr>
            <a:spLocks noGrp="1" noChangeArrowheads="1"/>
          </p:cNvSpPr>
          <p:nvPr>
            <p:ph type="body" idx="1"/>
          </p:nvPr>
        </p:nvSpPr>
        <p:spPr/>
        <p:txBody>
          <a:bodyPr/>
          <a:lstStyle/>
          <a:p>
            <a:r>
              <a:rPr lang="en-GB" smtClean="0"/>
              <a:t>Reserve a specific IP address in the scope for permanent use by a network device e.g. a printer server</a:t>
            </a:r>
          </a:p>
          <a:p>
            <a:r>
              <a:rPr lang="en-GB" smtClean="0"/>
              <a:t>Specify IP address to be reserved</a:t>
            </a:r>
          </a:p>
          <a:p>
            <a:r>
              <a:rPr lang="en-GB" smtClean="0"/>
              <a:t>Specify MAC address of network device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3"/>
          <p:cNvSpPr>
            <a:spLocks noGrp="1"/>
          </p:cNvSpPr>
          <p:nvPr>
            <p:ph type="ftr" sz="quarter" idx="10"/>
          </p:nvPr>
        </p:nvSpPr>
        <p:spPr>
          <a:noFill/>
        </p:spPr>
        <p:txBody>
          <a:bodyPr/>
          <a:lstStyle/>
          <a:p>
            <a:r>
              <a:rPr lang="en-US"/>
              <a:t>NS&amp;WT</a:t>
            </a:r>
          </a:p>
        </p:txBody>
      </p:sp>
      <p:sp>
        <p:nvSpPr>
          <p:cNvPr id="28675" name="Rectangle 2"/>
          <p:cNvSpPr>
            <a:spLocks noGrp="1" noChangeArrowheads="1"/>
          </p:cNvSpPr>
          <p:nvPr>
            <p:ph type="title"/>
          </p:nvPr>
        </p:nvSpPr>
        <p:spPr/>
        <p:txBody>
          <a:bodyPr/>
          <a:lstStyle/>
          <a:p>
            <a:r>
              <a:rPr lang="en-GB" smtClean="0"/>
              <a:t>Creating Scope</a:t>
            </a:r>
          </a:p>
        </p:txBody>
      </p:sp>
      <p:sp>
        <p:nvSpPr>
          <p:cNvPr id="28676" name="Rectangle 3"/>
          <p:cNvSpPr>
            <a:spLocks noGrp="1" noChangeArrowheads="1"/>
          </p:cNvSpPr>
          <p:nvPr>
            <p:ph type="body" idx="1"/>
          </p:nvPr>
        </p:nvSpPr>
        <p:spPr/>
        <p:txBody>
          <a:bodyPr/>
          <a:lstStyle/>
          <a:p>
            <a:r>
              <a:rPr lang="en-GB" smtClean="0"/>
              <a:t>Open DHCP Console</a:t>
            </a:r>
          </a:p>
          <a:p>
            <a:r>
              <a:rPr lang="en-GB" smtClean="0"/>
              <a:t>Select server</a:t>
            </a:r>
          </a:p>
          <a:p>
            <a:r>
              <a:rPr lang="en-GB" smtClean="0"/>
              <a:t>Action</a:t>
            </a:r>
            <a:r>
              <a:rPr lang="en-GB" smtClean="0">
                <a:sym typeface="Wingdings" pitchFamily="2" charset="2"/>
              </a:rPr>
              <a:t>New Scope</a:t>
            </a:r>
          </a:p>
          <a:p>
            <a:r>
              <a:rPr lang="en-GB" smtClean="0">
                <a:sym typeface="Wingdings" pitchFamily="2" charset="2"/>
              </a:rPr>
              <a:t>Action  New Reservation</a:t>
            </a:r>
          </a:p>
          <a:p>
            <a:endParaRPr lang="en-GB" smtClean="0">
              <a:sym typeface="Wingdings" pitchFamily="2" charset="2"/>
            </a:endParaRPr>
          </a:p>
          <a:p>
            <a:pPr>
              <a:buFont typeface="Wingdings 2" pitchFamily="18" charset="2"/>
              <a:buNone/>
            </a:pPr>
            <a:r>
              <a:rPr lang="en-GB" b="1" u="sng" smtClean="0">
                <a:sym typeface="Wingdings" pitchFamily="2" charset="2"/>
              </a:rPr>
              <a:t>Client  releasing IP address and renewing IP address</a:t>
            </a:r>
          </a:p>
          <a:p>
            <a:r>
              <a:rPr lang="en-GB" smtClean="0"/>
              <a:t>ipconfig /release</a:t>
            </a:r>
          </a:p>
          <a:p>
            <a:r>
              <a:rPr lang="en-GB" smtClean="0"/>
              <a:t>ipconfig /renew</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3"/>
          <p:cNvSpPr>
            <a:spLocks noGrp="1"/>
          </p:cNvSpPr>
          <p:nvPr>
            <p:ph type="ftr" sz="quarter" idx="10"/>
          </p:nvPr>
        </p:nvSpPr>
        <p:spPr>
          <a:noFill/>
        </p:spPr>
        <p:txBody>
          <a:bodyPr/>
          <a:lstStyle/>
          <a:p>
            <a:r>
              <a:rPr lang="en-US"/>
              <a:t>NS&amp;WT</a:t>
            </a:r>
          </a:p>
        </p:txBody>
      </p:sp>
      <p:sp>
        <p:nvSpPr>
          <p:cNvPr id="29699" name="Rectangle 2"/>
          <p:cNvSpPr>
            <a:spLocks noGrp="1" noChangeArrowheads="1"/>
          </p:cNvSpPr>
          <p:nvPr>
            <p:ph type="title"/>
          </p:nvPr>
        </p:nvSpPr>
        <p:spPr/>
        <p:txBody>
          <a:bodyPr/>
          <a:lstStyle/>
          <a:p>
            <a:r>
              <a:rPr lang="en-US" smtClean="0">
                <a:solidFill>
                  <a:schemeClr val="tx1"/>
                </a:solidFill>
              </a:rPr>
              <a:t>What Are DHCP Options?</a:t>
            </a:r>
          </a:p>
        </p:txBody>
      </p:sp>
      <p:sp>
        <p:nvSpPr>
          <p:cNvPr id="371715" name="AutoShape 3"/>
          <p:cNvSpPr>
            <a:spLocks noChangeArrowheads="1"/>
          </p:cNvSpPr>
          <p:nvPr/>
        </p:nvSpPr>
        <p:spPr bwMode="auto">
          <a:xfrm>
            <a:off x="658813" y="1371600"/>
            <a:ext cx="7715250" cy="1111250"/>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a:lnSpc>
                <a:spcPct val="90000"/>
              </a:lnSpc>
              <a:spcBef>
                <a:spcPct val="40000"/>
              </a:spcBef>
              <a:buClr>
                <a:srgbClr val="8DACD0"/>
              </a:buClr>
              <a:buSzPct val="70000"/>
              <a:buFont typeface="Wingdings" pitchFamily="2" charset="2"/>
              <a:buNone/>
              <a:defRPr/>
            </a:pPr>
            <a:r>
              <a:rPr lang="en-US" sz="2400" i="1">
                <a:latin typeface="Arial Narrow" pitchFamily="34" charset="0"/>
              </a:rPr>
              <a:t>DHCP options</a:t>
            </a:r>
            <a:r>
              <a:rPr lang="en-US" sz="2400">
                <a:latin typeface="Arial Narrow" pitchFamily="34" charset="0"/>
              </a:rPr>
              <a:t> are configuration parameters that a DHCP service assigns to clients along with the IP address and default gateway</a:t>
            </a:r>
          </a:p>
        </p:txBody>
      </p:sp>
      <p:grpSp>
        <p:nvGrpSpPr>
          <p:cNvPr id="29701" name="Group 4"/>
          <p:cNvGrpSpPr>
            <a:grpSpLocks/>
          </p:cNvGrpSpPr>
          <p:nvPr/>
        </p:nvGrpSpPr>
        <p:grpSpPr bwMode="auto">
          <a:xfrm>
            <a:off x="549275" y="2767013"/>
            <a:ext cx="7802563" cy="3694112"/>
            <a:chOff x="346" y="1743"/>
            <a:chExt cx="4924" cy="2141"/>
          </a:xfrm>
        </p:grpSpPr>
        <p:sp>
          <p:nvSpPr>
            <p:cNvPr id="29702" name="Freeform 5"/>
            <p:cNvSpPr>
              <a:spLocks/>
            </p:cNvSpPr>
            <p:nvPr/>
          </p:nvSpPr>
          <p:spPr bwMode="auto">
            <a:xfrm>
              <a:off x="2023" y="1959"/>
              <a:ext cx="1383" cy="1883"/>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w="6350">
              <a:noFill/>
              <a:round/>
              <a:headEnd/>
              <a:tailEnd/>
            </a:ln>
          </p:spPr>
          <p:txBody>
            <a:bodyPr/>
            <a:lstStyle/>
            <a:p>
              <a:endParaRPr lang="en-US"/>
            </a:p>
          </p:txBody>
        </p:sp>
        <p:grpSp>
          <p:nvGrpSpPr>
            <p:cNvPr id="29703" name="Group 6"/>
            <p:cNvGrpSpPr>
              <a:grpSpLocks/>
            </p:cNvGrpSpPr>
            <p:nvPr/>
          </p:nvGrpSpPr>
          <p:grpSpPr bwMode="auto">
            <a:xfrm>
              <a:off x="346" y="2207"/>
              <a:ext cx="1885" cy="1331"/>
              <a:chOff x="893" y="1620"/>
              <a:chExt cx="1462" cy="1032"/>
            </a:xfrm>
          </p:grpSpPr>
          <p:sp>
            <p:nvSpPr>
              <p:cNvPr id="371719"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defRPr/>
                </a:pPr>
                <a:endParaRPr lang="en-GB">
                  <a:latin typeface="Arial Narrow" pitchFamily="34" charset="0"/>
                </a:endParaRPr>
              </a:p>
            </p:txBody>
          </p:sp>
          <p:pic>
            <p:nvPicPr>
              <p:cNvPr id="29709" name="Picture 8" descr="Computer_DesktopComputerSansKeyboard01"/>
              <p:cNvPicPr>
                <a:picLocks noChangeAspect="1" noChangeArrowheads="1"/>
              </p:cNvPicPr>
              <p:nvPr/>
            </p:nvPicPr>
            <p:blipFill>
              <a:blip r:embed="rId3"/>
              <a:srcRect/>
              <a:stretch>
                <a:fillRect/>
              </a:stretch>
            </p:blipFill>
            <p:spPr bwMode="auto">
              <a:xfrm>
                <a:off x="1812" y="1620"/>
                <a:ext cx="543" cy="661"/>
              </a:xfrm>
              <a:prstGeom prst="rect">
                <a:avLst/>
              </a:prstGeom>
              <a:noFill/>
              <a:ln w="9525">
                <a:noFill/>
                <a:miter lim="800000"/>
                <a:headEnd/>
                <a:tailEnd/>
              </a:ln>
            </p:spPr>
          </p:pic>
          <p:pic>
            <p:nvPicPr>
              <p:cNvPr id="29710" name="Picture 9" descr="Server01"/>
              <p:cNvPicPr>
                <a:picLocks noChangeAspect="1" noChangeArrowheads="1"/>
              </p:cNvPicPr>
              <p:nvPr/>
            </p:nvPicPr>
            <p:blipFill>
              <a:blip r:embed="rId4"/>
              <a:srcRect/>
              <a:stretch>
                <a:fillRect/>
              </a:stretch>
            </p:blipFill>
            <p:spPr bwMode="auto">
              <a:xfrm>
                <a:off x="893" y="1966"/>
                <a:ext cx="542" cy="686"/>
              </a:xfrm>
              <a:prstGeom prst="rect">
                <a:avLst/>
              </a:prstGeom>
              <a:noFill/>
              <a:ln w="9525">
                <a:noFill/>
                <a:miter lim="800000"/>
                <a:headEnd/>
                <a:tailEnd/>
              </a:ln>
            </p:spPr>
          </p:pic>
        </p:grpSp>
        <p:sp>
          <p:nvSpPr>
            <p:cNvPr id="371722" name="AutoShape 10"/>
            <p:cNvSpPr>
              <a:spLocks noChangeArrowheads="1"/>
            </p:cNvSpPr>
            <p:nvPr/>
          </p:nvSpPr>
          <p:spPr bwMode="auto">
            <a:xfrm>
              <a:off x="1442" y="1931"/>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Client</a:t>
              </a:r>
            </a:p>
          </p:txBody>
        </p:sp>
        <p:sp>
          <p:nvSpPr>
            <p:cNvPr id="371723" name="AutoShape 11"/>
            <p:cNvSpPr>
              <a:spLocks noChangeArrowheads="1"/>
            </p:cNvSpPr>
            <p:nvPr/>
          </p:nvSpPr>
          <p:spPr bwMode="auto">
            <a:xfrm>
              <a:off x="603" y="3591"/>
              <a:ext cx="911" cy="2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a:latin typeface="Arial Narrow" pitchFamily="34" charset="0"/>
                </a:rPr>
                <a:t>DHCP Server</a:t>
              </a:r>
            </a:p>
          </p:txBody>
        </p:sp>
        <p:sp>
          <p:nvSpPr>
            <p:cNvPr id="371724" name="AutoShape 12"/>
            <p:cNvSpPr>
              <a:spLocks noChangeArrowheads="1"/>
            </p:cNvSpPr>
            <p:nvPr/>
          </p:nvSpPr>
          <p:spPr bwMode="auto">
            <a:xfrm>
              <a:off x="2838" y="1743"/>
              <a:ext cx="2432" cy="2141"/>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p>
              <a:pPr>
                <a:defRPr/>
              </a:pPr>
              <a:r>
                <a:rPr lang="en-US" sz="2000">
                  <a:latin typeface="Arial Narrow" pitchFamily="34" charset="0"/>
                </a:rPr>
                <a:t>DHCP Client IP Configuration Data</a:t>
              </a:r>
            </a:p>
          </p:txBody>
        </p:sp>
        <p:sp>
          <p:nvSpPr>
            <p:cNvPr id="371725" name="AutoShape 13"/>
            <p:cNvSpPr>
              <a:spLocks noChangeArrowheads="1"/>
            </p:cNvSpPr>
            <p:nvPr/>
          </p:nvSpPr>
          <p:spPr bwMode="auto">
            <a:xfrm>
              <a:off x="2996" y="2071"/>
              <a:ext cx="2115" cy="1657"/>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p>
              <a:pPr marL="225425" indent="-225425" algn="l">
                <a:lnSpc>
                  <a:spcPct val="90000"/>
                </a:lnSpc>
                <a:spcBef>
                  <a:spcPct val="55000"/>
                </a:spcBef>
                <a:buSzPct val="80000"/>
                <a:buFontTx/>
                <a:buBlip>
                  <a:blip r:embed="rId5"/>
                </a:buBlip>
                <a:defRPr/>
              </a:pPr>
              <a:r>
                <a:rPr lang="en-US" sz="2000">
                  <a:latin typeface="Arial Narrow" pitchFamily="34" charset="0"/>
                </a:rPr>
                <a:t>Client’s IP address</a:t>
              </a:r>
            </a:p>
            <a:p>
              <a:pPr marL="225425" indent="-225425" algn="l">
                <a:lnSpc>
                  <a:spcPct val="90000"/>
                </a:lnSpc>
                <a:spcBef>
                  <a:spcPct val="55000"/>
                </a:spcBef>
                <a:buSzPct val="80000"/>
                <a:buFontTx/>
                <a:buBlip>
                  <a:blip r:embed="rId5"/>
                </a:buBlip>
                <a:defRPr/>
              </a:pPr>
              <a:r>
                <a:rPr lang="en-US" sz="2000">
                  <a:latin typeface="Arial Narrow" pitchFamily="34" charset="0"/>
                </a:rPr>
                <a:t>Client’s subnet mask</a:t>
              </a:r>
            </a:p>
            <a:p>
              <a:pPr marL="225425" indent="-225425" algn="l">
                <a:lnSpc>
                  <a:spcPct val="90000"/>
                </a:lnSpc>
                <a:spcBef>
                  <a:spcPct val="55000"/>
                </a:spcBef>
                <a:buSzPct val="80000"/>
                <a:buFontTx/>
                <a:buBlip>
                  <a:blip r:embed="rId5"/>
                </a:buBlip>
                <a:defRPr/>
              </a:pPr>
              <a:r>
                <a:rPr lang="en-US" sz="2000">
                  <a:latin typeface="Arial Narrow" pitchFamily="34" charset="0"/>
                </a:rPr>
                <a:t>DHCP options such as:</a:t>
              </a:r>
            </a:p>
            <a:p>
              <a:pPr marL="519113" lvl="1" indent="-179388" algn="l">
                <a:lnSpc>
                  <a:spcPct val="95000"/>
                </a:lnSpc>
                <a:buClr>
                  <a:schemeClr val="accent2"/>
                </a:buClr>
                <a:buFont typeface="Wingdings" pitchFamily="2" charset="2"/>
                <a:buChar char=""/>
                <a:defRPr/>
              </a:pPr>
              <a:r>
                <a:rPr lang="en-US" sz="2000">
                  <a:latin typeface="Arial Narrow" pitchFamily="34" charset="0"/>
                </a:rPr>
                <a:t>Router’s (Default Gateway) IP address</a:t>
              </a:r>
            </a:p>
            <a:p>
              <a:pPr marL="519113" lvl="1" indent="-179388" algn="l">
                <a:lnSpc>
                  <a:spcPct val="95000"/>
                </a:lnSpc>
                <a:buClr>
                  <a:schemeClr val="accent2"/>
                </a:buClr>
                <a:buFont typeface="Wingdings" pitchFamily="2" charset="2"/>
                <a:buChar char=""/>
                <a:defRPr/>
              </a:pPr>
              <a:r>
                <a:rPr lang="en-US" sz="2000">
                  <a:latin typeface="Arial Narrow" pitchFamily="34" charset="0"/>
                </a:rPr>
                <a:t>DNS server’s IP address</a:t>
              </a:r>
            </a:p>
            <a:p>
              <a:pPr marL="519113" lvl="1" indent="-179388" algn="l">
                <a:lnSpc>
                  <a:spcPct val="95000"/>
                </a:lnSpc>
                <a:buClr>
                  <a:schemeClr val="accent2"/>
                </a:buClr>
                <a:buFont typeface="Wingdings" pitchFamily="2" charset="2"/>
                <a:buChar char=""/>
                <a:defRPr/>
              </a:pPr>
              <a:r>
                <a:rPr lang="en-US" sz="2000">
                  <a:latin typeface="Arial Narrow" pitchFamily="34" charset="0"/>
                </a:rPr>
                <a:t>WINS server’s IP address</a:t>
              </a:r>
            </a:p>
            <a:p>
              <a:pPr marL="519113" lvl="1" indent="-179388" algn="l">
                <a:lnSpc>
                  <a:spcPct val="95000"/>
                </a:lnSpc>
                <a:buClr>
                  <a:schemeClr val="accent2"/>
                </a:buClr>
                <a:buFont typeface="Wingdings" pitchFamily="2" charset="2"/>
                <a:buChar char=""/>
                <a:defRPr/>
              </a:pPr>
              <a:r>
                <a:rPr lang="en-US" sz="2000">
                  <a:latin typeface="Arial Narrow" pitchFamily="34" charset="0"/>
                </a:rPr>
                <a:t>DNS domain name</a:t>
              </a:r>
            </a:p>
          </p:txBody>
        </p:sp>
      </p:gr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ooter Placeholder 3"/>
          <p:cNvSpPr>
            <a:spLocks noGrp="1"/>
          </p:cNvSpPr>
          <p:nvPr>
            <p:ph type="ftr" sz="quarter" idx="10"/>
          </p:nvPr>
        </p:nvSpPr>
        <p:spPr>
          <a:noFill/>
        </p:spPr>
        <p:txBody>
          <a:bodyPr/>
          <a:lstStyle/>
          <a:p>
            <a:r>
              <a:rPr lang="en-US"/>
              <a:t>NS&amp;WT</a:t>
            </a:r>
          </a:p>
        </p:txBody>
      </p:sp>
      <p:sp>
        <p:nvSpPr>
          <p:cNvPr id="30723" name="Rectangle 2"/>
          <p:cNvSpPr>
            <a:spLocks noGrp="1" noChangeArrowheads="1"/>
          </p:cNvSpPr>
          <p:nvPr>
            <p:ph type="title"/>
          </p:nvPr>
        </p:nvSpPr>
        <p:spPr/>
        <p:txBody>
          <a:bodyPr/>
          <a:lstStyle/>
          <a:p>
            <a:r>
              <a:rPr lang="en-GB" smtClean="0"/>
              <a:t>DHCP Options</a:t>
            </a:r>
          </a:p>
        </p:txBody>
      </p:sp>
      <p:sp>
        <p:nvSpPr>
          <p:cNvPr id="30724" name="Rectangle 3"/>
          <p:cNvSpPr>
            <a:spLocks noGrp="1" noChangeArrowheads="1"/>
          </p:cNvSpPr>
          <p:nvPr>
            <p:ph type="body" idx="1"/>
          </p:nvPr>
        </p:nvSpPr>
        <p:spPr/>
        <p:txBody>
          <a:bodyPr/>
          <a:lstStyle/>
          <a:p>
            <a:pPr>
              <a:lnSpc>
                <a:spcPct val="90000"/>
              </a:lnSpc>
            </a:pPr>
            <a:r>
              <a:rPr lang="en-GB" smtClean="0"/>
              <a:t>As well as providing IP addresses, DHCP provides other option to client computers</a:t>
            </a:r>
          </a:p>
          <a:p>
            <a:pPr>
              <a:lnSpc>
                <a:spcPct val="90000"/>
              </a:lnSpc>
            </a:pPr>
            <a:r>
              <a:rPr lang="en-GB" smtClean="0"/>
              <a:t>These are default options</a:t>
            </a:r>
          </a:p>
          <a:p>
            <a:pPr lvl="1">
              <a:lnSpc>
                <a:spcPct val="90000"/>
              </a:lnSpc>
            </a:pPr>
            <a:r>
              <a:rPr lang="en-GB" smtClean="0"/>
              <a:t>Each option can be overridden by manually configuring them on the individual machine</a:t>
            </a:r>
          </a:p>
          <a:p>
            <a:pPr>
              <a:lnSpc>
                <a:spcPct val="90000"/>
              </a:lnSpc>
            </a:pPr>
            <a:r>
              <a:rPr lang="en-GB" smtClean="0"/>
              <a:t>Server-level options</a:t>
            </a:r>
          </a:p>
          <a:p>
            <a:pPr lvl="1">
              <a:lnSpc>
                <a:spcPct val="90000"/>
              </a:lnSpc>
            </a:pPr>
            <a:r>
              <a:rPr lang="en-GB" smtClean="0"/>
              <a:t>All clients of the DHCP server</a:t>
            </a:r>
          </a:p>
          <a:p>
            <a:pPr>
              <a:lnSpc>
                <a:spcPct val="90000"/>
              </a:lnSpc>
            </a:pPr>
            <a:r>
              <a:rPr lang="en-GB" smtClean="0"/>
              <a:t>Scope-level options</a:t>
            </a:r>
          </a:p>
          <a:p>
            <a:pPr lvl="1">
              <a:lnSpc>
                <a:spcPct val="90000"/>
              </a:lnSpc>
            </a:pPr>
            <a:r>
              <a:rPr lang="en-GB" smtClean="0"/>
              <a:t>All clients of a scope</a:t>
            </a:r>
          </a:p>
          <a:p>
            <a:pPr>
              <a:lnSpc>
                <a:spcPct val="90000"/>
              </a:lnSpc>
            </a:pPr>
            <a:r>
              <a:rPr lang="en-GB" smtClean="0"/>
              <a:t>Class-level options</a:t>
            </a:r>
          </a:p>
          <a:p>
            <a:pPr lvl="1">
              <a:lnSpc>
                <a:spcPct val="90000"/>
              </a:lnSpc>
            </a:pPr>
            <a:r>
              <a:rPr lang="en-GB" smtClean="0"/>
              <a:t>All clients identified as a member of a class</a:t>
            </a:r>
          </a:p>
          <a:p>
            <a:pPr>
              <a:lnSpc>
                <a:spcPct val="90000"/>
              </a:lnSpc>
            </a:pPr>
            <a:r>
              <a:rPr lang="en-GB" smtClean="0"/>
              <a:t>Reserved client-level options</a:t>
            </a:r>
          </a:p>
          <a:p>
            <a:pPr lvl="1">
              <a:lnSpc>
                <a:spcPct val="90000"/>
              </a:lnSpc>
            </a:pPr>
            <a:r>
              <a:rPr lang="en-GB" smtClean="0"/>
              <a:t>Assigned to one DHCP client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3"/>
          <p:cNvSpPr>
            <a:spLocks noGrp="1"/>
          </p:cNvSpPr>
          <p:nvPr>
            <p:ph type="ftr" sz="quarter" idx="10"/>
          </p:nvPr>
        </p:nvSpPr>
        <p:spPr>
          <a:noFill/>
        </p:spPr>
        <p:txBody>
          <a:bodyPr/>
          <a:lstStyle/>
          <a:p>
            <a:r>
              <a:rPr lang="en-US"/>
              <a:t>NS&amp;WT</a:t>
            </a:r>
          </a:p>
        </p:txBody>
      </p:sp>
      <p:sp>
        <p:nvSpPr>
          <p:cNvPr id="35843" name="Rectangle 2"/>
          <p:cNvSpPr>
            <a:spLocks noGrp="1" noChangeArrowheads="1"/>
          </p:cNvSpPr>
          <p:nvPr>
            <p:ph type="title"/>
          </p:nvPr>
        </p:nvSpPr>
        <p:spPr/>
        <p:txBody>
          <a:bodyPr/>
          <a:lstStyle/>
          <a:p>
            <a:r>
              <a:rPr lang="en-GB" smtClean="0"/>
              <a:t>DHCP Relay Agents</a:t>
            </a:r>
          </a:p>
        </p:txBody>
      </p:sp>
      <p:sp>
        <p:nvSpPr>
          <p:cNvPr id="35844" name="Rectangle 3"/>
          <p:cNvSpPr>
            <a:spLocks noGrp="1" noChangeArrowheads="1"/>
          </p:cNvSpPr>
          <p:nvPr>
            <p:ph type="body" idx="1"/>
          </p:nvPr>
        </p:nvSpPr>
        <p:spPr/>
        <p:txBody>
          <a:bodyPr/>
          <a:lstStyle/>
          <a:p>
            <a:r>
              <a:rPr lang="en-GB" smtClean="0"/>
              <a:t>Routers don’t pass broadcast packets</a:t>
            </a:r>
          </a:p>
          <a:p>
            <a:pPr lvl="1"/>
            <a:r>
              <a:rPr lang="en-GB" smtClean="0"/>
              <a:t>Therefore, DHCP Discovers, Requests, etc, don’t get forwarded across subnets</a:t>
            </a:r>
          </a:p>
          <a:p>
            <a:r>
              <a:rPr lang="en-GB" smtClean="0"/>
              <a:t>Agents forward Requests across subnets through routers (don’t use broadcasts to do this)</a:t>
            </a:r>
          </a:p>
          <a:p>
            <a:r>
              <a:rPr lang="en-GB" smtClean="0"/>
              <a:t>Organization can centralize DHCP servers</a:t>
            </a:r>
          </a:p>
          <a:p>
            <a:r>
              <a:rPr lang="en-GB" smtClean="0"/>
              <a:t>No need for DHCP servers for each subnet (and their backups)</a:t>
            </a:r>
          </a:p>
          <a:p>
            <a:r>
              <a:rPr lang="en-GB" smtClean="0"/>
              <a:t>Provide fault tolerance by allowing DHCP servers on different subnets to cover for each other</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Footer Placeholder 3"/>
          <p:cNvSpPr>
            <a:spLocks noGrp="1"/>
          </p:cNvSpPr>
          <p:nvPr>
            <p:ph type="ftr" sz="quarter" idx="10"/>
          </p:nvPr>
        </p:nvSpPr>
        <p:spPr>
          <a:noFill/>
        </p:spPr>
        <p:txBody>
          <a:bodyPr/>
          <a:lstStyle/>
          <a:p>
            <a:r>
              <a:rPr lang="en-US"/>
              <a:t>NS&amp;WT</a:t>
            </a:r>
          </a:p>
        </p:txBody>
      </p:sp>
      <p:sp>
        <p:nvSpPr>
          <p:cNvPr id="36867" name="AutoShape 2"/>
          <p:cNvSpPr>
            <a:spLocks noChangeArrowheads="1"/>
          </p:cNvSpPr>
          <p:nvPr/>
        </p:nvSpPr>
        <p:spPr bwMode="auto">
          <a:xfrm>
            <a:off x="914400" y="1273175"/>
            <a:ext cx="7223125" cy="4951413"/>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36868" name="Rectangle 3"/>
          <p:cNvSpPr>
            <a:spLocks noGrp="1" noChangeArrowheads="1"/>
          </p:cNvSpPr>
          <p:nvPr>
            <p:ph type="title"/>
          </p:nvPr>
        </p:nvSpPr>
        <p:spPr/>
        <p:txBody>
          <a:bodyPr/>
          <a:lstStyle/>
          <a:p>
            <a:r>
              <a:rPr lang="en-US" smtClean="0"/>
              <a:t>What Is a DHCP Relay Agent?</a:t>
            </a:r>
          </a:p>
        </p:txBody>
      </p:sp>
      <p:sp>
        <p:nvSpPr>
          <p:cNvPr id="390148" name="AutoShape 4"/>
          <p:cNvSpPr>
            <a:spLocks noChangeArrowheads="1"/>
          </p:cNvSpPr>
          <p:nvPr/>
        </p:nvSpPr>
        <p:spPr bwMode="auto">
          <a:xfrm>
            <a:off x="514350" y="1273175"/>
            <a:ext cx="7972425" cy="1017588"/>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a:lnSpc>
                <a:spcPct val="90000"/>
              </a:lnSpc>
              <a:spcBef>
                <a:spcPct val="40000"/>
              </a:spcBef>
              <a:buClr>
                <a:srgbClr val="8DACD0"/>
              </a:buClr>
              <a:buSzPct val="70000"/>
              <a:buFont typeface="Wingdings" pitchFamily="2" charset="2"/>
              <a:buNone/>
              <a:defRPr/>
            </a:pPr>
            <a:r>
              <a:rPr lang="en-US" sz="2000">
                <a:latin typeface="Arial Narrow" pitchFamily="34" charset="0"/>
              </a:rPr>
              <a:t>A DHCP </a:t>
            </a:r>
            <a:r>
              <a:rPr lang="en-US" sz="2000" i="1">
                <a:latin typeface="Arial Narrow" pitchFamily="34" charset="0"/>
              </a:rPr>
              <a:t>relay agent</a:t>
            </a:r>
            <a:r>
              <a:rPr lang="en-US" sz="2000">
                <a:latin typeface="Arial Narrow" pitchFamily="34" charset="0"/>
              </a:rPr>
              <a:t> is a computer or router configured to listen for DHCP/BOOTP broadcasts from DHCP clients and then relay those messages to DCHP servers on different subnets </a:t>
            </a:r>
          </a:p>
        </p:txBody>
      </p:sp>
      <p:sp>
        <p:nvSpPr>
          <p:cNvPr id="36870" name="Line 5"/>
          <p:cNvSpPr>
            <a:spLocks noChangeShapeType="1"/>
          </p:cNvSpPr>
          <p:nvPr/>
        </p:nvSpPr>
        <p:spPr bwMode="auto">
          <a:xfrm>
            <a:off x="3246438" y="4187825"/>
            <a:ext cx="2486025" cy="0"/>
          </a:xfrm>
          <a:prstGeom prst="line">
            <a:avLst/>
          </a:prstGeom>
          <a:noFill/>
          <a:ln w="57150">
            <a:solidFill>
              <a:srgbClr val="808080"/>
            </a:solidFill>
            <a:prstDash val="sysDot"/>
            <a:round/>
            <a:headEnd/>
            <a:tailEnd/>
          </a:ln>
        </p:spPr>
        <p:txBody>
          <a:bodyPr/>
          <a:lstStyle/>
          <a:p>
            <a:endParaRPr lang="en-GB"/>
          </a:p>
        </p:txBody>
      </p:sp>
      <p:sp>
        <p:nvSpPr>
          <p:cNvPr id="390150" name="Oval 6"/>
          <p:cNvSpPr>
            <a:spLocks noChangeArrowheads="1"/>
          </p:cNvSpPr>
          <p:nvPr/>
        </p:nvSpPr>
        <p:spPr bwMode="auto">
          <a:xfrm>
            <a:off x="1016000" y="3357563"/>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l">
              <a:defRPr/>
            </a:pPr>
            <a:endParaRPr lang="en-GB">
              <a:latin typeface="Arial Narrow" pitchFamily="34" charset="0"/>
            </a:endParaRPr>
          </a:p>
        </p:txBody>
      </p:sp>
      <p:pic>
        <p:nvPicPr>
          <p:cNvPr id="36872" name="Picture 7" descr="Computer_DesktopComputerSansKeyboard01"/>
          <p:cNvPicPr>
            <a:picLocks noChangeAspect="1" noChangeArrowheads="1"/>
          </p:cNvPicPr>
          <p:nvPr/>
        </p:nvPicPr>
        <p:blipFill>
          <a:blip r:embed="rId3"/>
          <a:srcRect/>
          <a:stretch>
            <a:fillRect/>
          </a:stretch>
        </p:blipFill>
        <p:spPr bwMode="auto">
          <a:xfrm>
            <a:off x="1008063" y="4591050"/>
            <a:ext cx="693737" cy="844550"/>
          </a:xfrm>
          <a:prstGeom prst="rect">
            <a:avLst/>
          </a:prstGeom>
          <a:noFill/>
          <a:ln w="9525">
            <a:noFill/>
            <a:miter lim="800000"/>
            <a:headEnd/>
            <a:tailEnd/>
          </a:ln>
        </p:spPr>
      </p:pic>
      <p:pic>
        <p:nvPicPr>
          <p:cNvPr id="36873" name="Picture 8" descr="Rackmount_Router01"/>
          <p:cNvPicPr>
            <a:picLocks noChangeAspect="1" noChangeArrowheads="1"/>
          </p:cNvPicPr>
          <p:nvPr/>
        </p:nvPicPr>
        <p:blipFill>
          <a:blip r:embed="rId4"/>
          <a:srcRect/>
          <a:stretch>
            <a:fillRect/>
          </a:stretch>
        </p:blipFill>
        <p:spPr bwMode="auto">
          <a:xfrm>
            <a:off x="3192463" y="4030663"/>
            <a:ext cx="714375" cy="457200"/>
          </a:xfrm>
          <a:prstGeom prst="rect">
            <a:avLst/>
          </a:prstGeom>
          <a:noFill/>
          <a:ln w="9525">
            <a:noFill/>
            <a:miter lim="800000"/>
            <a:headEnd/>
            <a:tailEnd/>
          </a:ln>
        </p:spPr>
      </p:pic>
      <p:sp>
        <p:nvSpPr>
          <p:cNvPr id="390153" name="Oval 9"/>
          <p:cNvSpPr>
            <a:spLocks noChangeArrowheads="1"/>
          </p:cNvSpPr>
          <p:nvPr/>
        </p:nvSpPr>
        <p:spPr bwMode="auto">
          <a:xfrm>
            <a:off x="5703888" y="3357563"/>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6875" name="Picture 10" descr="Server01"/>
          <p:cNvPicPr>
            <a:picLocks noChangeAspect="1" noChangeArrowheads="1"/>
          </p:cNvPicPr>
          <p:nvPr/>
        </p:nvPicPr>
        <p:blipFill>
          <a:blip r:embed="rId5"/>
          <a:srcRect/>
          <a:stretch>
            <a:fillRect/>
          </a:stretch>
        </p:blipFill>
        <p:spPr bwMode="auto">
          <a:xfrm>
            <a:off x="2551113" y="2916238"/>
            <a:ext cx="731837" cy="927100"/>
          </a:xfrm>
          <a:prstGeom prst="rect">
            <a:avLst/>
          </a:prstGeom>
          <a:noFill/>
          <a:ln w="9525">
            <a:noFill/>
            <a:miter lim="800000"/>
            <a:headEnd/>
            <a:tailEnd/>
          </a:ln>
        </p:spPr>
      </p:pic>
      <p:sp>
        <p:nvSpPr>
          <p:cNvPr id="390155" name="AutoShape 11"/>
          <p:cNvSpPr>
            <a:spLocks noChangeArrowheads="1"/>
          </p:cNvSpPr>
          <p:nvPr/>
        </p:nvSpPr>
        <p:spPr bwMode="auto">
          <a:xfrm>
            <a:off x="5497513" y="2506663"/>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a:t>
            </a:r>
          </a:p>
        </p:txBody>
      </p:sp>
      <p:sp>
        <p:nvSpPr>
          <p:cNvPr id="390156" name="AutoShape 12"/>
          <p:cNvSpPr>
            <a:spLocks noChangeArrowheads="1"/>
          </p:cNvSpPr>
          <p:nvPr/>
        </p:nvSpPr>
        <p:spPr bwMode="auto">
          <a:xfrm>
            <a:off x="962025" y="5484813"/>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a:t>
            </a:r>
          </a:p>
        </p:txBody>
      </p:sp>
      <p:pic>
        <p:nvPicPr>
          <p:cNvPr id="36878" name="Picture 13" descr="Server01"/>
          <p:cNvPicPr>
            <a:picLocks noChangeAspect="1" noChangeArrowheads="1"/>
          </p:cNvPicPr>
          <p:nvPr/>
        </p:nvPicPr>
        <p:blipFill>
          <a:blip r:embed="rId5"/>
          <a:srcRect/>
          <a:stretch>
            <a:fillRect/>
          </a:stretch>
        </p:blipFill>
        <p:spPr bwMode="auto">
          <a:xfrm>
            <a:off x="5721350" y="2916238"/>
            <a:ext cx="731838" cy="927100"/>
          </a:xfrm>
          <a:prstGeom prst="rect">
            <a:avLst/>
          </a:prstGeom>
          <a:noFill/>
          <a:ln w="9525">
            <a:noFill/>
            <a:miter lim="800000"/>
            <a:headEnd/>
            <a:tailEnd/>
          </a:ln>
        </p:spPr>
      </p:pic>
      <p:sp>
        <p:nvSpPr>
          <p:cNvPr id="390158" name="AutoShape 14"/>
          <p:cNvSpPr>
            <a:spLocks noChangeArrowheads="1"/>
          </p:cNvSpPr>
          <p:nvPr/>
        </p:nvSpPr>
        <p:spPr bwMode="auto">
          <a:xfrm>
            <a:off x="2032000" y="2506663"/>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Relay Agent</a:t>
            </a:r>
          </a:p>
        </p:txBody>
      </p:sp>
      <p:pic>
        <p:nvPicPr>
          <p:cNvPr id="36880" name="Picture 15" descr="Computer_DesktopComputerSansKeyboard01"/>
          <p:cNvPicPr>
            <a:picLocks noChangeAspect="1" noChangeArrowheads="1"/>
          </p:cNvPicPr>
          <p:nvPr/>
        </p:nvPicPr>
        <p:blipFill>
          <a:blip r:embed="rId3"/>
          <a:srcRect/>
          <a:stretch>
            <a:fillRect/>
          </a:stretch>
        </p:blipFill>
        <p:spPr bwMode="auto">
          <a:xfrm>
            <a:off x="2606675" y="4591050"/>
            <a:ext cx="693738" cy="844550"/>
          </a:xfrm>
          <a:prstGeom prst="rect">
            <a:avLst/>
          </a:prstGeom>
          <a:noFill/>
          <a:ln w="9525">
            <a:noFill/>
            <a:miter lim="800000"/>
            <a:headEnd/>
            <a:tailEnd/>
          </a:ln>
        </p:spPr>
      </p:pic>
      <p:sp>
        <p:nvSpPr>
          <p:cNvPr id="390160" name="AutoShape 16"/>
          <p:cNvSpPr>
            <a:spLocks noChangeArrowheads="1"/>
          </p:cNvSpPr>
          <p:nvPr/>
        </p:nvSpPr>
        <p:spPr bwMode="auto">
          <a:xfrm>
            <a:off x="2560638" y="5484813"/>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a:t>
            </a:r>
          </a:p>
        </p:txBody>
      </p:sp>
      <p:pic>
        <p:nvPicPr>
          <p:cNvPr id="36882" name="Picture 17" descr="Computer_DesktopComputerSansKeyboard01"/>
          <p:cNvPicPr>
            <a:picLocks noChangeAspect="1" noChangeArrowheads="1"/>
          </p:cNvPicPr>
          <p:nvPr/>
        </p:nvPicPr>
        <p:blipFill>
          <a:blip r:embed="rId3"/>
          <a:srcRect/>
          <a:stretch>
            <a:fillRect/>
          </a:stretch>
        </p:blipFill>
        <p:spPr bwMode="auto">
          <a:xfrm>
            <a:off x="5721350" y="4591050"/>
            <a:ext cx="693738" cy="844550"/>
          </a:xfrm>
          <a:prstGeom prst="rect">
            <a:avLst/>
          </a:prstGeom>
          <a:noFill/>
          <a:ln w="9525">
            <a:noFill/>
            <a:miter lim="800000"/>
            <a:headEnd/>
            <a:tailEnd/>
          </a:ln>
        </p:spPr>
      </p:pic>
      <p:sp>
        <p:nvSpPr>
          <p:cNvPr id="390162" name="AutoShape 18"/>
          <p:cNvSpPr>
            <a:spLocks noChangeArrowheads="1"/>
          </p:cNvSpPr>
          <p:nvPr/>
        </p:nvSpPr>
        <p:spPr bwMode="auto">
          <a:xfrm>
            <a:off x="5675313" y="5484813"/>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a:t>
            </a:r>
          </a:p>
        </p:txBody>
      </p:sp>
      <p:pic>
        <p:nvPicPr>
          <p:cNvPr id="36884" name="Picture 19" descr="Computer_DesktopComputerSansKeyboard01"/>
          <p:cNvPicPr>
            <a:picLocks noChangeAspect="1" noChangeArrowheads="1"/>
          </p:cNvPicPr>
          <p:nvPr/>
        </p:nvPicPr>
        <p:blipFill>
          <a:blip r:embed="rId3"/>
          <a:srcRect/>
          <a:stretch>
            <a:fillRect/>
          </a:stretch>
        </p:blipFill>
        <p:spPr bwMode="auto">
          <a:xfrm>
            <a:off x="7319963" y="4591050"/>
            <a:ext cx="693737" cy="844550"/>
          </a:xfrm>
          <a:prstGeom prst="rect">
            <a:avLst/>
          </a:prstGeom>
          <a:noFill/>
          <a:ln w="9525">
            <a:noFill/>
            <a:miter lim="800000"/>
            <a:headEnd/>
            <a:tailEnd/>
          </a:ln>
        </p:spPr>
      </p:pic>
      <p:sp>
        <p:nvSpPr>
          <p:cNvPr id="390164" name="AutoShape 20"/>
          <p:cNvSpPr>
            <a:spLocks noChangeArrowheads="1"/>
          </p:cNvSpPr>
          <p:nvPr/>
        </p:nvSpPr>
        <p:spPr bwMode="auto">
          <a:xfrm>
            <a:off x="7273925" y="5484813"/>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a:t>
            </a:r>
          </a:p>
        </p:txBody>
      </p:sp>
      <p:sp>
        <p:nvSpPr>
          <p:cNvPr id="390165" name="AutoShape 21"/>
          <p:cNvSpPr>
            <a:spLocks noChangeArrowheads="1"/>
          </p:cNvSpPr>
          <p:nvPr/>
        </p:nvSpPr>
        <p:spPr bwMode="auto">
          <a:xfrm>
            <a:off x="3821113" y="4494213"/>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lnSpc>
                <a:spcPct val="85000"/>
              </a:lnSpc>
              <a:defRPr/>
            </a:pPr>
            <a:r>
              <a:rPr lang="en-US" sz="1600">
                <a:latin typeface="Arial Narrow" pitchFamily="34" charset="0"/>
              </a:rPr>
              <a:t>Routers</a:t>
            </a:r>
          </a:p>
          <a:p>
            <a:pPr>
              <a:lnSpc>
                <a:spcPct val="85000"/>
              </a:lnSpc>
              <a:defRPr/>
            </a:pPr>
            <a:r>
              <a:rPr lang="en-US" sz="1600">
                <a:latin typeface="Arial Narrow" pitchFamily="34" charset="0"/>
              </a:rPr>
              <a:t>Non-RFC 1542 Compliant</a:t>
            </a:r>
          </a:p>
        </p:txBody>
      </p:sp>
      <p:sp>
        <p:nvSpPr>
          <p:cNvPr id="390166" name="AutoShape 22"/>
          <p:cNvSpPr>
            <a:spLocks noChangeArrowheads="1"/>
          </p:cNvSpPr>
          <p:nvPr/>
        </p:nvSpPr>
        <p:spPr bwMode="auto">
          <a:xfrm>
            <a:off x="3336925" y="3038475"/>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defRPr/>
            </a:pPr>
            <a:r>
              <a:rPr lang="en-US">
                <a:effectLst>
                  <a:outerShdw blurRad="38100" dist="38100" dir="2700000" algn="tl">
                    <a:srgbClr val="000000"/>
                  </a:outerShdw>
                </a:effectLst>
                <a:latin typeface="Arial Narrow" pitchFamily="34" charset="0"/>
              </a:rPr>
              <a:t>Unicast</a:t>
            </a:r>
          </a:p>
        </p:txBody>
      </p:sp>
      <p:sp>
        <p:nvSpPr>
          <p:cNvPr id="36888" name="Text Box 23"/>
          <p:cNvSpPr txBox="1">
            <a:spLocks noChangeArrowheads="1"/>
          </p:cNvSpPr>
          <p:nvPr/>
        </p:nvSpPr>
        <p:spPr bwMode="auto">
          <a:xfrm>
            <a:off x="1547813" y="3722688"/>
            <a:ext cx="1101725" cy="366712"/>
          </a:xfrm>
          <a:prstGeom prst="rect">
            <a:avLst/>
          </a:prstGeom>
          <a:noFill/>
          <a:ln w="9525" algn="ctr">
            <a:noFill/>
            <a:miter lim="800000"/>
            <a:headEnd/>
            <a:tailEnd/>
          </a:ln>
        </p:spPr>
        <p:txBody>
          <a:bodyPr wrap="none">
            <a:spAutoFit/>
          </a:bodyPr>
          <a:lstStyle/>
          <a:p>
            <a:r>
              <a:rPr lang="en-US">
                <a:solidFill>
                  <a:srgbClr val="CC0000"/>
                </a:solidFill>
                <a:latin typeface="Arial Narrow" pitchFamily="34" charset="0"/>
              </a:rPr>
              <a:t>Broadcast</a:t>
            </a:r>
          </a:p>
        </p:txBody>
      </p:sp>
      <p:sp>
        <p:nvSpPr>
          <p:cNvPr id="36889" name="Text Box 24"/>
          <p:cNvSpPr txBox="1">
            <a:spLocks noChangeArrowheads="1"/>
          </p:cNvSpPr>
          <p:nvPr/>
        </p:nvSpPr>
        <p:spPr bwMode="auto">
          <a:xfrm>
            <a:off x="1014413" y="4084638"/>
            <a:ext cx="1006475" cy="366712"/>
          </a:xfrm>
          <a:prstGeom prst="rect">
            <a:avLst/>
          </a:prstGeom>
          <a:noFill/>
          <a:ln w="9525" algn="ctr">
            <a:noFill/>
            <a:miter lim="800000"/>
            <a:headEnd/>
            <a:tailEnd/>
          </a:ln>
        </p:spPr>
        <p:txBody>
          <a:bodyPr wrap="none">
            <a:spAutoFit/>
          </a:bodyPr>
          <a:lstStyle/>
          <a:p>
            <a:r>
              <a:rPr lang="en-US">
                <a:latin typeface="Arial Narrow" pitchFamily="34" charset="0"/>
              </a:rPr>
              <a:t>Subnet A</a:t>
            </a:r>
          </a:p>
        </p:txBody>
      </p:sp>
      <p:sp>
        <p:nvSpPr>
          <p:cNvPr id="36890" name="Text Box 25"/>
          <p:cNvSpPr txBox="1">
            <a:spLocks noChangeArrowheads="1"/>
          </p:cNvSpPr>
          <p:nvPr/>
        </p:nvSpPr>
        <p:spPr bwMode="auto">
          <a:xfrm>
            <a:off x="7029450" y="4084638"/>
            <a:ext cx="1006475" cy="366712"/>
          </a:xfrm>
          <a:prstGeom prst="rect">
            <a:avLst/>
          </a:prstGeom>
          <a:noFill/>
          <a:ln w="9525" algn="ctr">
            <a:noFill/>
            <a:miter lim="800000"/>
            <a:headEnd/>
            <a:tailEnd/>
          </a:ln>
        </p:spPr>
        <p:txBody>
          <a:bodyPr wrap="none">
            <a:spAutoFit/>
          </a:bodyPr>
          <a:lstStyle/>
          <a:p>
            <a:r>
              <a:rPr lang="en-US">
                <a:latin typeface="Arial Narrow" pitchFamily="34" charset="0"/>
              </a:rPr>
              <a:t>Subnet B</a:t>
            </a:r>
          </a:p>
        </p:txBody>
      </p:sp>
      <p:sp>
        <p:nvSpPr>
          <p:cNvPr id="36891" name="Text Box 26"/>
          <p:cNvSpPr txBox="1">
            <a:spLocks noChangeArrowheads="1"/>
          </p:cNvSpPr>
          <p:nvPr/>
        </p:nvSpPr>
        <p:spPr bwMode="auto">
          <a:xfrm>
            <a:off x="6351588" y="3722688"/>
            <a:ext cx="1101725" cy="366712"/>
          </a:xfrm>
          <a:prstGeom prst="rect">
            <a:avLst/>
          </a:prstGeom>
          <a:noFill/>
          <a:ln w="9525" algn="ctr">
            <a:noFill/>
            <a:miter lim="800000"/>
            <a:headEnd/>
            <a:tailEnd/>
          </a:ln>
        </p:spPr>
        <p:txBody>
          <a:bodyPr wrap="none">
            <a:spAutoFit/>
          </a:bodyPr>
          <a:lstStyle/>
          <a:p>
            <a:r>
              <a:rPr lang="en-US">
                <a:solidFill>
                  <a:srgbClr val="CC0000"/>
                </a:solidFill>
                <a:latin typeface="Arial Narrow" pitchFamily="34" charset="0"/>
              </a:rPr>
              <a:t>Broadcast</a:t>
            </a:r>
          </a:p>
        </p:txBody>
      </p:sp>
      <p:sp>
        <p:nvSpPr>
          <p:cNvPr id="390171" name="Oval 27"/>
          <p:cNvSpPr>
            <a:spLocks noChangeArrowheads="1"/>
          </p:cNvSpPr>
          <p:nvPr/>
        </p:nvSpPr>
        <p:spPr bwMode="auto">
          <a:xfrm>
            <a:off x="2698750" y="3667125"/>
            <a:ext cx="488950" cy="488950"/>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0172" name="Oval 28"/>
          <p:cNvSpPr>
            <a:spLocks noChangeArrowheads="1"/>
          </p:cNvSpPr>
          <p:nvPr/>
        </p:nvSpPr>
        <p:spPr bwMode="auto">
          <a:xfrm>
            <a:off x="2781300" y="3749675"/>
            <a:ext cx="322263" cy="322263"/>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0173" name="Oval 29"/>
          <p:cNvSpPr>
            <a:spLocks noChangeArrowheads="1"/>
          </p:cNvSpPr>
          <p:nvPr/>
        </p:nvSpPr>
        <p:spPr bwMode="auto">
          <a:xfrm>
            <a:off x="2859088" y="3827463"/>
            <a:ext cx="168275" cy="168275"/>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0174" name="Oval 30"/>
          <p:cNvSpPr>
            <a:spLocks noChangeArrowheads="1"/>
          </p:cNvSpPr>
          <p:nvPr/>
        </p:nvSpPr>
        <p:spPr bwMode="auto">
          <a:xfrm>
            <a:off x="5776913" y="3667125"/>
            <a:ext cx="488950" cy="488950"/>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0175" name="Oval 31"/>
          <p:cNvSpPr>
            <a:spLocks noChangeArrowheads="1"/>
          </p:cNvSpPr>
          <p:nvPr/>
        </p:nvSpPr>
        <p:spPr bwMode="auto">
          <a:xfrm>
            <a:off x="5859463" y="3749675"/>
            <a:ext cx="322262" cy="322263"/>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0176" name="Oval 32"/>
          <p:cNvSpPr>
            <a:spLocks noChangeArrowheads="1"/>
          </p:cNvSpPr>
          <p:nvPr/>
        </p:nvSpPr>
        <p:spPr bwMode="auto">
          <a:xfrm>
            <a:off x="5937250" y="3827463"/>
            <a:ext cx="168275" cy="168275"/>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pic>
        <p:nvPicPr>
          <p:cNvPr id="36898" name="Picture 33" descr="Rackmount_Router01"/>
          <p:cNvPicPr>
            <a:picLocks noChangeAspect="1" noChangeArrowheads="1"/>
          </p:cNvPicPr>
          <p:nvPr/>
        </p:nvPicPr>
        <p:blipFill>
          <a:blip r:embed="rId4"/>
          <a:srcRect/>
          <a:stretch>
            <a:fillRect/>
          </a:stretch>
        </p:blipFill>
        <p:spPr bwMode="auto">
          <a:xfrm>
            <a:off x="5116513" y="4040188"/>
            <a:ext cx="714375" cy="4572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0173"/>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390172"/>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390171"/>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390176"/>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390175"/>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390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0171" grpId="0" animBg="1"/>
      <p:bldP spid="390172" grpId="0" animBg="1"/>
      <p:bldP spid="390173" grpId="0" animBg="1"/>
      <p:bldP spid="390174" grpId="0" animBg="1"/>
      <p:bldP spid="390175" grpId="0" animBg="1"/>
      <p:bldP spid="39017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Footer Placeholder 3"/>
          <p:cNvSpPr>
            <a:spLocks noGrp="1"/>
          </p:cNvSpPr>
          <p:nvPr>
            <p:ph type="ftr" sz="quarter" idx="10"/>
          </p:nvPr>
        </p:nvSpPr>
        <p:spPr>
          <a:noFill/>
        </p:spPr>
        <p:txBody>
          <a:bodyPr/>
          <a:lstStyle/>
          <a:p>
            <a:r>
              <a:rPr lang="en-US"/>
              <a:t>NS&amp;WT</a:t>
            </a:r>
          </a:p>
        </p:txBody>
      </p:sp>
      <p:sp>
        <p:nvSpPr>
          <p:cNvPr id="37891" name="Rectangle 2"/>
          <p:cNvSpPr>
            <a:spLocks noGrp="1" noChangeArrowheads="1"/>
          </p:cNvSpPr>
          <p:nvPr>
            <p:ph type="title"/>
          </p:nvPr>
        </p:nvSpPr>
        <p:spPr/>
        <p:txBody>
          <a:bodyPr/>
          <a:lstStyle/>
          <a:p>
            <a:r>
              <a:rPr lang="en-US" smtClean="0"/>
              <a:t>How a DHCP Relay Agent Works</a:t>
            </a:r>
          </a:p>
        </p:txBody>
      </p:sp>
      <p:sp>
        <p:nvSpPr>
          <p:cNvPr id="392195" name="Line 3"/>
          <p:cNvSpPr>
            <a:spLocks noChangeShapeType="1"/>
          </p:cNvSpPr>
          <p:nvPr/>
        </p:nvSpPr>
        <p:spPr bwMode="auto">
          <a:xfrm>
            <a:off x="3484563" y="1500188"/>
            <a:ext cx="2236787" cy="0"/>
          </a:xfrm>
          <a:prstGeom prst="line">
            <a:avLst/>
          </a:prstGeom>
          <a:noFill/>
          <a:ln w="38100">
            <a:solidFill>
              <a:srgbClr val="CC0000"/>
            </a:solidFill>
            <a:round/>
            <a:headEnd/>
            <a:tailEnd type="triangle" w="med" len="med"/>
          </a:ln>
        </p:spPr>
        <p:txBody>
          <a:bodyPr anchor="ctr"/>
          <a:lstStyle/>
          <a:p>
            <a:endParaRPr lang="en-GB"/>
          </a:p>
        </p:txBody>
      </p:sp>
      <p:sp>
        <p:nvSpPr>
          <p:cNvPr id="392196" name="Line 4"/>
          <p:cNvSpPr>
            <a:spLocks noChangeShapeType="1"/>
          </p:cNvSpPr>
          <p:nvPr/>
        </p:nvSpPr>
        <p:spPr bwMode="auto">
          <a:xfrm flipH="1">
            <a:off x="3394075" y="1706563"/>
            <a:ext cx="2236788" cy="0"/>
          </a:xfrm>
          <a:prstGeom prst="line">
            <a:avLst/>
          </a:prstGeom>
          <a:noFill/>
          <a:ln w="38100">
            <a:solidFill>
              <a:srgbClr val="CC0000"/>
            </a:solidFill>
            <a:round/>
            <a:headEnd/>
            <a:tailEnd type="triangle" w="med" len="med"/>
          </a:ln>
        </p:spPr>
        <p:txBody>
          <a:bodyPr anchor="ctr"/>
          <a:lstStyle/>
          <a:p>
            <a:endParaRPr lang="en-GB"/>
          </a:p>
        </p:txBody>
      </p:sp>
      <p:sp>
        <p:nvSpPr>
          <p:cNvPr id="392197" name="AutoShape 5"/>
          <p:cNvSpPr>
            <a:spLocks noChangeArrowheads="1"/>
          </p:cNvSpPr>
          <p:nvPr/>
        </p:nvSpPr>
        <p:spPr bwMode="auto">
          <a:xfrm>
            <a:off x="3706813" y="2716213"/>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lnSpc>
                <a:spcPct val="95000"/>
              </a:lnSpc>
              <a:defRPr/>
            </a:pPr>
            <a:r>
              <a:rPr lang="en-US" sz="1600">
                <a:latin typeface="Arial Narrow" pitchFamily="34" charset="0"/>
              </a:rPr>
              <a:t>Router</a:t>
            </a:r>
          </a:p>
          <a:p>
            <a:pPr>
              <a:lnSpc>
                <a:spcPct val="95000"/>
              </a:lnSpc>
              <a:defRPr/>
            </a:pPr>
            <a:r>
              <a:rPr lang="en-US" sz="1400">
                <a:latin typeface="Arial Narrow" pitchFamily="34" charset="0"/>
              </a:rPr>
              <a:t>Non-RFC 1542 Compliant</a:t>
            </a:r>
          </a:p>
        </p:txBody>
      </p:sp>
      <p:sp>
        <p:nvSpPr>
          <p:cNvPr id="37895" name="Line 6"/>
          <p:cNvSpPr>
            <a:spLocks noChangeShapeType="1"/>
          </p:cNvSpPr>
          <p:nvPr/>
        </p:nvSpPr>
        <p:spPr bwMode="auto">
          <a:xfrm>
            <a:off x="3362325" y="2336800"/>
            <a:ext cx="2486025" cy="0"/>
          </a:xfrm>
          <a:prstGeom prst="line">
            <a:avLst/>
          </a:prstGeom>
          <a:noFill/>
          <a:ln w="57150">
            <a:solidFill>
              <a:srgbClr val="808080"/>
            </a:solidFill>
            <a:prstDash val="sysDot"/>
            <a:round/>
            <a:headEnd/>
            <a:tailEnd/>
          </a:ln>
        </p:spPr>
        <p:txBody>
          <a:bodyPr/>
          <a:lstStyle/>
          <a:p>
            <a:endParaRPr lang="en-GB"/>
          </a:p>
        </p:txBody>
      </p:sp>
      <p:sp>
        <p:nvSpPr>
          <p:cNvPr id="392199" name="Oval 7"/>
          <p:cNvSpPr>
            <a:spLocks noChangeArrowheads="1"/>
          </p:cNvSpPr>
          <p:nvPr/>
        </p:nvSpPr>
        <p:spPr bwMode="auto">
          <a:xfrm>
            <a:off x="1195388" y="1584325"/>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l">
              <a:defRPr/>
            </a:pPr>
            <a:endParaRPr lang="en-GB">
              <a:latin typeface="Arial Narrow" pitchFamily="34" charset="0"/>
            </a:endParaRPr>
          </a:p>
        </p:txBody>
      </p:sp>
      <p:pic>
        <p:nvPicPr>
          <p:cNvPr id="37897" name="Picture 8" descr="Computer_DesktopComputerSansKeyboard01"/>
          <p:cNvPicPr>
            <a:picLocks noChangeAspect="1" noChangeArrowheads="1"/>
          </p:cNvPicPr>
          <p:nvPr/>
        </p:nvPicPr>
        <p:blipFill>
          <a:blip r:embed="rId3"/>
          <a:srcRect/>
          <a:stretch>
            <a:fillRect/>
          </a:stretch>
        </p:blipFill>
        <p:spPr bwMode="auto">
          <a:xfrm>
            <a:off x="1058863" y="2393950"/>
            <a:ext cx="693737" cy="844550"/>
          </a:xfrm>
          <a:prstGeom prst="rect">
            <a:avLst/>
          </a:prstGeom>
          <a:noFill/>
          <a:ln w="9525">
            <a:noFill/>
            <a:miter lim="800000"/>
            <a:headEnd/>
            <a:tailEnd/>
          </a:ln>
        </p:spPr>
      </p:pic>
      <p:pic>
        <p:nvPicPr>
          <p:cNvPr id="37898" name="Picture 9" descr="Rackmount_Router01"/>
          <p:cNvPicPr>
            <a:picLocks noChangeAspect="1" noChangeArrowheads="1"/>
          </p:cNvPicPr>
          <p:nvPr/>
        </p:nvPicPr>
        <p:blipFill>
          <a:blip r:embed="rId4"/>
          <a:srcRect/>
          <a:stretch>
            <a:fillRect/>
          </a:stretch>
        </p:blipFill>
        <p:spPr bwMode="auto">
          <a:xfrm>
            <a:off x="4200525" y="2192338"/>
            <a:ext cx="917575" cy="587375"/>
          </a:xfrm>
          <a:prstGeom prst="rect">
            <a:avLst/>
          </a:prstGeom>
          <a:noFill/>
          <a:ln w="9525">
            <a:noFill/>
            <a:miter lim="800000"/>
            <a:headEnd/>
            <a:tailEnd/>
          </a:ln>
        </p:spPr>
      </p:pic>
      <p:pic>
        <p:nvPicPr>
          <p:cNvPr id="37899" name="Picture 10" descr="Server01"/>
          <p:cNvPicPr>
            <a:picLocks noChangeAspect="1" noChangeArrowheads="1"/>
          </p:cNvPicPr>
          <p:nvPr/>
        </p:nvPicPr>
        <p:blipFill>
          <a:blip r:embed="rId5"/>
          <a:srcRect/>
          <a:stretch>
            <a:fillRect/>
          </a:stretch>
        </p:blipFill>
        <p:spPr bwMode="auto">
          <a:xfrm>
            <a:off x="2601913" y="1244600"/>
            <a:ext cx="731837" cy="927100"/>
          </a:xfrm>
          <a:prstGeom prst="rect">
            <a:avLst/>
          </a:prstGeom>
          <a:noFill/>
          <a:ln w="9525">
            <a:noFill/>
            <a:miter lim="800000"/>
            <a:headEnd/>
            <a:tailEnd/>
          </a:ln>
        </p:spPr>
      </p:pic>
      <p:sp>
        <p:nvSpPr>
          <p:cNvPr id="392203" name="AutoShape 11"/>
          <p:cNvSpPr>
            <a:spLocks noChangeArrowheads="1"/>
          </p:cNvSpPr>
          <p:nvPr/>
        </p:nvSpPr>
        <p:spPr bwMode="auto">
          <a:xfrm>
            <a:off x="1373188" y="2862263"/>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Client1</a:t>
            </a:r>
          </a:p>
        </p:txBody>
      </p:sp>
      <p:sp>
        <p:nvSpPr>
          <p:cNvPr id="392204" name="AutoShape 12"/>
          <p:cNvSpPr>
            <a:spLocks noChangeArrowheads="1"/>
          </p:cNvSpPr>
          <p:nvPr/>
        </p:nvSpPr>
        <p:spPr bwMode="auto">
          <a:xfrm>
            <a:off x="936625" y="1298575"/>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Relay Agent</a:t>
            </a:r>
          </a:p>
        </p:txBody>
      </p:sp>
      <p:pic>
        <p:nvPicPr>
          <p:cNvPr id="37902" name="Picture 13" descr="Computer_DesktopComputerSansKeyboard01"/>
          <p:cNvPicPr>
            <a:picLocks noChangeAspect="1" noChangeArrowheads="1"/>
          </p:cNvPicPr>
          <p:nvPr/>
        </p:nvPicPr>
        <p:blipFill>
          <a:blip r:embed="rId3"/>
          <a:srcRect/>
          <a:stretch>
            <a:fillRect/>
          </a:stretch>
        </p:blipFill>
        <p:spPr bwMode="auto">
          <a:xfrm>
            <a:off x="2786063" y="2393950"/>
            <a:ext cx="693737" cy="844550"/>
          </a:xfrm>
          <a:prstGeom prst="rect">
            <a:avLst/>
          </a:prstGeom>
          <a:noFill/>
          <a:ln w="9525">
            <a:noFill/>
            <a:miter lim="800000"/>
            <a:headEnd/>
            <a:tailEnd/>
          </a:ln>
        </p:spPr>
      </p:pic>
      <p:sp>
        <p:nvSpPr>
          <p:cNvPr id="392206" name="AutoShape 14"/>
          <p:cNvSpPr>
            <a:spLocks noChangeArrowheads="1"/>
          </p:cNvSpPr>
          <p:nvPr/>
        </p:nvSpPr>
        <p:spPr bwMode="auto">
          <a:xfrm>
            <a:off x="2316163" y="2682875"/>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Client2</a:t>
            </a:r>
          </a:p>
        </p:txBody>
      </p:sp>
      <p:sp>
        <p:nvSpPr>
          <p:cNvPr id="392207" name="Oval 15"/>
          <p:cNvSpPr>
            <a:spLocks noChangeArrowheads="1"/>
          </p:cNvSpPr>
          <p:nvPr/>
        </p:nvSpPr>
        <p:spPr bwMode="auto">
          <a:xfrm>
            <a:off x="5721350" y="1584325"/>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sp>
        <p:nvSpPr>
          <p:cNvPr id="392208" name="AutoShape 16"/>
          <p:cNvSpPr>
            <a:spLocks noChangeArrowheads="1"/>
          </p:cNvSpPr>
          <p:nvPr/>
        </p:nvSpPr>
        <p:spPr bwMode="auto">
          <a:xfrm>
            <a:off x="6635750" y="1298575"/>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a:t>
            </a:r>
          </a:p>
        </p:txBody>
      </p:sp>
      <p:pic>
        <p:nvPicPr>
          <p:cNvPr id="37906" name="Picture 17" descr="Server01"/>
          <p:cNvPicPr>
            <a:picLocks noChangeAspect="1" noChangeArrowheads="1"/>
          </p:cNvPicPr>
          <p:nvPr/>
        </p:nvPicPr>
        <p:blipFill>
          <a:blip r:embed="rId5"/>
          <a:srcRect/>
          <a:stretch>
            <a:fillRect/>
          </a:stretch>
        </p:blipFill>
        <p:spPr bwMode="auto">
          <a:xfrm>
            <a:off x="5854700" y="1244600"/>
            <a:ext cx="731838" cy="927100"/>
          </a:xfrm>
          <a:prstGeom prst="rect">
            <a:avLst/>
          </a:prstGeom>
          <a:noFill/>
          <a:ln w="9525">
            <a:noFill/>
            <a:miter lim="800000"/>
            <a:headEnd/>
            <a:tailEnd/>
          </a:ln>
        </p:spPr>
      </p:pic>
      <p:pic>
        <p:nvPicPr>
          <p:cNvPr id="37907" name="Picture 18" descr="Computer_DesktopComputerSansKeyboard01"/>
          <p:cNvPicPr>
            <a:picLocks noChangeAspect="1" noChangeArrowheads="1"/>
          </p:cNvPicPr>
          <p:nvPr/>
        </p:nvPicPr>
        <p:blipFill>
          <a:blip r:embed="rId3"/>
          <a:srcRect/>
          <a:stretch>
            <a:fillRect/>
          </a:stretch>
        </p:blipFill>
        <p:spPr bwMode="auto">
          <a:xfrm>
            <a:off x="7337425" y="2393950"/>
            <a:ext cx="693738" cy="844550"/>
          </a:xfrm>
          <a:prstGeom prst="rect">
            <a:avLst/>
          </a:prstGeom>
          <a:noFill/>
          <a:ln w="9525">
            <a:noFill/>
            <a:miter lim="800000"/>
            <a:headEnd/>
            <a:tailEnd/>
          </a:ln>
        </p:spPr>
      </p:pic>
      <p:sp>
        <p:nvSpPr>
          <p:cNvPr id="392211" name="AutoShape 19"/>
          <p:cNvSpPr>
            <a:spLocks noChangeArrowheads="1"/>
          </p:cNvSpPr>
          <p:nvPr/>
        </p:nvSpPr>
        <p:spPr bwMode="auto">
          <a:xfrm>
            <a:off x="6465888" y="2746375"/>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Client3</a:t>
            </a:r>
          </a:p>
        </p:txBody>
      </p:sp>
      <p:sp>
        <p:nvSpPr>
          <p:cNvPr id="392212" name="Oval 20"/>
          <p:cNvSpPr>
            <a:spLocks noChangeArrowheads="1"/>
          </p:cNvSpPr>
          <p:nvPr/>
        </p:nvSpPr>
        <p:spPr bwMode="auto">
          <a:xfrm>
            <a:off x="1384300" y="2160588"/>
            <a:ext cx="488950" cy="488950"/>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2213" name="Oval 21"/>
          <p:cNvSpPr>
            <a:spLocks noChangeArrowheads="1"/>
          </p:cNvSpPr>
          <p:nvPr/>
        </p:nvSpPr>
        <p:spPr bwMode="auto">
          <a:xfrm>
            <a:off x="1466850" y="2243138"/>
            <a:ext cx="322263" cy="322262"/>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2214" name="Oval 22"/>
          <p:cNvSpPr>
            <a:spLocks noChangeArrowheads="1"/>
          </p:cNvSpPr>
          <p:nvPr/>
        </p:nvSpPr>
        <p:spPr bwMode="auto">
          <a:xfrm>
            <a:off x="1544638" y="2320925"/>
            <a:ext cx="168275" cy="168275"/>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2215" name="Oval 23"/>
          <p:cNvSpPr>
            <a:spLocks noChangeArrowheads="1"/>
          </p:cNvSpPr>
          <p:nvPr/>
        </p:nvSpPr>
        <p:spPr bwMode="auto">
          <a:xfrm>
            <a:off x="2347913" y="1789113"/>
            <a:ext cx="488950" cy="488950"/>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2216" name="Oval 24"/>
          <p:cNvSpPr>
            <a:spLocks noChangeArrowheads="1"/>
          </p:cNvSpPr>
          <p:nvPr/>
        </p:nvSpPr>
        <p:spPr bwMode="auto">
          <a:xfrm>
            <a:off x="2430463" y="1871663"/>
            <a:ext cx="322262" cy="322262"/>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sp>
        <p:nvSpPr>
          <p:cNvPr id="392217" name="Oval 25"/>
          <p:cNvSpPr>
            <a:spLocks noChangeArrowheads="1"/>
          </p:cNvSpPr>
          <p:nvPr/>
        </p:nvSpPr>
        <p:spPr bwMode="auto">
          <a:xfrm>
            <a:off x="2508250" y="1949450"/>
            <a:ext cx="168275" cy="168275"/>
          </a:xfrm>
          <a:prstGeom prst="ellipse">
            <a:avLst/>
          </a:prstGeom>
          <a:solidFill>
            <a:srgbClr val="FF0000">
              <a:alpha val="50195"/>
            </a:srgbClr>
          </a:solidFill>
          <a:ln w="25400" algn="ctr">
            <a:solidFill>
              <a:schemeClr val="bg1"/>
            </a:solidFill>
            <a:round/>
            <a:headEnd/>
            <a:tailEnd/>
          </a:ln>
        </p:spPr>
        <p:txBody>
          <a:bodyPr wrap="none" anchor="ctr"/>
          <a:lstStyle/>
          <a:p>
            <a:endParaRPr lang="en-US"/>
          </a:p>
        </p:txBody>
      </p:sp>
      <p:grpSp>
        <p:nvGrpSpPr>
          <p:cNvPr id="2" name="Group 26"/>
          <p:cNvGrpSpPr>
            <a:grpSpLocks/>
          </p:cNvGrpSpPr>
          <p:nvPr/>
        </p:nvGrpSpPr>
        <p:grpSpPr bwMode="auto">
          <a:xfrm>
            <a:off x="914400" y="1244600"/>
            <a:ext cx="7223125" cy="4979988"/>
            <a:chOff x="576" y="784"/>
            <a:chExt cx="4550" cy="3137"/>
          </a:xfrm>
        </p:grpSpPr>
        <p:sp>
          <p:nvSpPr>
            <p:cNvPr id="37940"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grpSp>
          <p:nvGrpSpPr>
            <p:cNvPr id="37941" name="Group 28"/>
            <p:cNvGrpSpPr>
              <a:grpSpLocks/>
            </p:cNvGrpSpPr>
            <p:nvPr/>
          </p:nvGrpSpPr>
          <p:grpSpPr bwMode="auto">
            <a:xfrm>
              <a:off x="590" y="784"/>
              <a:ext cx="4490" cy="1265"/>
              <a:chOff x="590" y="784"/>
              <a:chExt cx="4490" cy="1265"/>
            </a:xfrm>
          </p:grpSpPr>
          <p:sp>
            <p:nvSpPr>
              <p:cNvPr id="392221"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lnSpc>
                    <a:spcPct val="95000"/>
                  </a:lnSpc>
                  <a:defRPr/>
                </a:pPr>
                <a:r>
                  <a:rPr lang="en-US" sz="1600">
                    <a:latin typeface="Arial Narrow" pitchFamily="34" charset="0"/>
                  </a:rPr>
                  <a:t>Router</a:t>
                </a:r>
              </a:p>
              <a:p>
                <a:pPr>
                  <a:lnSpc>
                    <a:spcPct val="95000"/>
                  </a:lnSpc>
                  <a:defRPr/>
                </a:pPr>
                <a:r>
                  <a:rPr lang="en-US" sz="1400">
                    <a:latin typeface="Arial Narrow" pitchFamily="34" charset="0"/>
                  </a:rPr>
                  <a:t>Non-RFC 1542 Compliant</a:t>
                </a:r>
              </a:p>
            </p:txBody>
          </p:sp>
          <p:sp>
            <p:nvSpPr>
              <p:cNvPr id="37943"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p:spPr>
            <p:txBody>
              <a:bodyPr/>
              <a:lstStyle/>
              <a:p>
                <a:endParaRPr lang="en-GB"/>
              </a:p>
            </p:txBody>
          </p:sp>
          <p:sp>
            <p:nvSpPr>
              <p:cNvPr id="392223"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l">
                  <a:defRPr/>
                </a:pPr>
                <a:endParaRPr lang="en-GB">
                  <a:latin typeface="Arial Narrow" pitchFamily="34" charset="0"/>
                </a:endParaRPr>
              </a:p>
            </p:txBody>
          </p:sp>
          <p:pic>
            <p:nvPicPr>
              <p:cNvPr id="37945" name="Picture 32" descr="Computer_DesktopComputerSansKeyboard01"/>
              <p:cNvPicPr>
                <a:picLocks noChangeAspect="1" noChangeArrowheads="1"/>
              </p:cNvPicPr>
              <p:nvPr/>
            </p:nvPicPr>
            <p:blipFill>
              <a:blip r:embed="rId3"/>
              <a:srcRect/>
              <a:stretch>
                <a:fillRect/>
              </a:stretch>
            </p:blipFill>
            <p:spPr bwMode="auto">
              <a:xfrm>
                <a:off x="667" y="1508"/>
                <a:ext cx="437" cy="532"/>
              </a:xfrm>
              <a:prstGeom prst="rect">
                <a:avLst/>
              </a:prstGeom>
              <a:noFill/>
              <a:ln w="9525">
                <a:noFill/>
                <a:miter lim="800000"/>
                <a:headEnd/>
                <a:tailEnd/>
              </a:ln>
            </p:spPr>
          </p:pic>
          <p:pic>
            <p:nvPicPr>
              <p:cNvPr id="37946" name="Picture 33" descr="Rackmount_Router01"/>
              <p:cNvPicPr>
                <a:picLocks noChangeAspect="1" noChangeArrowheads="1"/>
              </p:cNvPicPr>
              <p:nvPr/>
            </p:nvPicPr>
            <p:blipFill>
              <a:blip r:embed="rId4"/>
              <a:srcRect/>
              <a:stretch>
                <a:fillRect/>
              </a:stretch>
            </p:blipFill>
            <p:spPr bwMode="auto">
              <a:xfrm>
                <a:off x="2646" y="1381"/>
                <a:ext cx="578" cy="370"/>
              </a:xfrm>
              <a:prstGeom prst="rect">
                <a:avLst/>
              </a:prstGeom>
              <a:noFill/>
              <a:ln w="9525">
                <a:noFill/>
                <a:miter lim="800000"/>
                <a:headEnd/>
                <a:tailEnd/>
              </a:ln>
            </p:spPr>
          </p:pic>
          <p:pic>
            <p:nvPicPr>
              <p:cNvPr id="37947" name="Picture 34" descr="Server01"/>
              <p:cNvPicPr>
                <a:picLocks noChangeAspect="1" noChangeArrowheads="1"/>
              </p:cNvPicPr>
              <p:nvPr/>
            </p:nvPicPr>
            <p:blipFill>
              <a:blip r:embed="rId5"/>
              <a:srcRect/>
              <a:stretch>
                <a:fillRect/>
              </a:stretch>
            </p:blipFill>
            <p:spPr bwMode="auto">
              <a:xfrm>
                <a:off x="1639" y="784"/>
                <a:ext cx="461" cy="584"/>
              </a:xfrm>
              <a:prstGeom prst="rect">
                <a:avLst/>
              </a:prstGeom>
              <a:noFill/>
              <a:ln w="9525">
                <a:noFill/>
                <a:miter lim="800000"/>
                <a:headEnd/>
                <a:tailEnd/>
              </a:ln>
            </p:spPr>
          </p:pic>
          <p:sp>
            <p:nvSpPr>
              <p:cNvPr id="392227"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Client1</a:t>
                </a:r>
              </a:p>
            </p:txBody>
          </p:sp>
          <p:sp>
            <p:nvSpPr>
              <p:cNvPr id="392228"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Relay Agent</a:t>
                </a:r>
              </a:p>
            </p:txBody>
          </p:sp>
          <p:pic>
            <p:nvPicPr>
              <p:cNvPr id="37950" name="Picture 37" descr="Computer_DesktopComputerSansKeyboard01"/>
              <p:cNvPicPr>
                <a:picLocks noChangeAspect="1" noChangeArrowheads="1"/>
              </p:cNvPicPr>
              <p:nvPr/>
            </p:nvPicPr>
            <p:blipFill>
              <a:blip r:embed="rId3"/>
              <a:srcRect/>
              <a:stretch>
                <a:fillRect/>
              </a:stretch>
            </p:blipFill>
            <p:spPr bwMode="auto">
              <a:xfrm>
                <a:off x="1755" y="1508"/>
                <a:ext cx="437" cy="532"/>
              </a:xfrm>
              <a:prstGeom prst="rect">
                <a:avLst/>
              </a:prstGeom>
              <a:noFill/>
              <a:ln w="9525">
                <a:noFill/>
                <a:miter lim="800000"/>
                <a:headEnd/>
                <a:tailEnd/>
              </a:ln>
            </p:spPr>
          </p:pic>
          <p:sp>
            <p:nvSpPr>
              <p:cNvPr id="392230"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Client2</a:t>
                </a:r>
              </a:p>
            </p:txBody>
          </p:sp>
          <p:sp>
            <p:nvSpPr>
              <p:cNvPr id="392231"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sp>
            <p:nvSpPr>
              <p:cNvPr id="392232"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a:t>
                </a:r>
              </a:p>
            </p:txBody>
          </p:sp>
          <p:pic>
            <p:nvPicPr>
              <p:cNvPr id="37954" name="Picture 41" descr="Server01"/>
              <p:cNvPicPr>
                <a:picLocks noChangeAspect="1" noChangeArrowheads="1"/>
              </p:cNvPicPr>
              <p:nvPr/>
            </p:nvPicPr>
            <p:blipFill>
              <a:blip r:embed="rId5"/>
              <a:srcRect/>
              <a:stretch>
                <a:fillRect/>
              </a:stretch>
            </p:blipFill>
            <p:spPr bwMode="auto">
              <a:xfrm>
                <a:off x="3688" y="784"/>
                <a:ext cx="461" cy="584"/>
              </a:xfrm>
              <a:prstGeom prst="rect">
                <a:avLst/>
              </a:prstGeom>
              <a:noFill/>
              <a:ln w="9525">
                <a:noFill/>
                <a:miter lim="800000"/>
                <a:headEnd/>
                <a:tailEnd/>
              </a:ln>
            </p:spPr>
          </p:pic>
          <p:pic>
            <p:nvPicPr>
              <p:cNvPr id="37955" name="Picture 42" descr="Computer_DesktopComputerSansKeyboard01"/>
              <p:cNvPicPr>
                <a:picLocks noChangeAspect="1" noChangeArrowheads="1"/>
              </p:cNvPicPr>
              <p:nvPr/>
            </p:nvPicPr>
            <p:blipFill>
              <a:blip r:embed="rId3"/>
              <a:srcRect/>
              <a:stretch>
                <a:fillRect/>
              </a:stretch>
            </p:blipFill>
            <p:spPr bwMode="auto">
              <a:xfrm>
                <a:off x="4622" y="1508"/>
                <a:ext cx="437" cy="532"/>
              </a:xfrm>
              <a:prstGeom prst="rect">
                <a:avLst/>
              </a:prstGeom>
              <a:noFill/>
              <a:ln w="9525">
                <a:noFill/>
                <a:miter lim="800000"/>
                <a:headEnd/>
                <a:tailEnd/>
              </a:ln>
            </p:spPr>
          </p:pic>
          <p:sp>
            <p:nvSpPr>
              <p:cNvPr id="392235"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Client3</a:t>
                </a:r>
              </a:p>
            </p:txBody>
          </p:sp>
        </p:grpSp>
      </p:grpSp>
      <p:grpSp>
        <p:nvGrpSpPr>
          <p:cNvPr id="4" name="Group 44"/>
          <p:cNvGrpSpPr>
            <a:grpSpLocks/>
          </p:cNvGrpSpPr>
          <p:nvPr/>
        </p:nvGrpSpPr>
        <p:grpSpPr bwMode="auto">
          <a:xfrm>
            <a:off x="1674813" y="3429000"/>
            <a:ext cx="6234112" cy="327025"/>
            <a:chOff x="914" y="2208"/>
            <a:chExt cx="3854" cy="206"/>
          </a:xfrm>
        </p:grpSpPr>
        <p:sp>
          <p:nvSpPr>
            <p:cNvPr id="392237"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Client1 broadcasts a DHCPDISCOVER packet</a:t>
              </a:r>
            </a:p>
          </p:txBody>
        </p:sp>
        <p:sp>
          <p:nvSpPr>
            <p:cNvPr id="392238"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1</a:t>
              </a:r>
            </a:p>
          </p:txBody>
        </p:sp>
      </p:grpSp>
      <p:grpSp>
        <p:nvGrpSpPr>
          <p:cNvPr id="5" name="Group 47"/>
          <p:cNvGrpSpPr>
            <a:grpSpLocks/>
          </p:cNvGrpSpPr>
          <p:nvPr/>
        </p:nvGrpSpPr>
        <p:grpSpPr bwMode="auto">
          <a:xfrm>
            <a:off x="1674813" y="3806825"/>
            <a:ext cx="6234112" cy="328613"/>
            <a:chOff x="914" y="2429"/>
            <a:chExt cx="3854" cy="207"/>
          </a:xfrm>
        </p:grpSpPr>
        <p:sp>
          <p:nvSpPr>
            <p:cNvPr id="392240"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Relay agent forwards the DHCPDISCOVER message to the DHCP server</a:t>
              </a:r>
            </a:p>
          </p:txBody>
        </p:sp>
        <p:sp>
          <p:nvSpPr>
            <p:cNvPr id="392241"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2</a:t>
              </a:r>
            </a:p>
          </p:txBody>
        </p:sp>
      </p:grpSp>
      <p:grpSp>
        <p:nvGrpSpPr>
          <p:cNvPr id="6" name="Group 50"/>
          <p:cNvGrpSpPr>
            <a:grpSpLocks/>
          </p:cNvGrpSpPr>
          <p:nvPr/>
        </p:nvGrpSpPr>
        <p:grpSpPr bwMode="auto">
          <a:xfrm>
            <a:off x="1674813" y="4187825"/>
            <a:ext cx="6234112" cy="327025"/>
            <a:chOff x="914" y="2692"/>
            <a:chExt cx="3854" cy="206"/>
          </a:xfrm>
        </p:grpSpPr>
        <p:sp>
          <p:nvSpPr>
            <p:cNvPr id="392243"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Server sends a DHCPOFFER message to the DHCP relay agent</a:t>
              </a:r>
            </a:p>
          </p:txBody>
        </p:sp>
        <p:sp>
          <p:nvSpPr>
            <p:cNvPr id="392244"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3</a:t>
              </a:r>
            </a:p>
          </p:txBody>
        </p:sp>
      </p:grpSp>
      <p:grpSp>
        <p:nvGrpSpPr>
          <p:cNvPr id="7" name="Group 53"/>
          <p:cNvGrpSpPr>
            <a:grpSpLocks/>
          </p:cNvGrpSpPr>
          <p:nvPr/>
        </p:nvGrpSpPr>
        <p:grpSpPr bwMode="auto">
          <a:xfrm>
            <a:off x="1674813" y="4565650"/>
            <a:ext cx="6234112" cy="328613"/>
            <a:chOff x="914" y="2913"/>
            <a:chExt cx="3854" cy="207"/>
          </a:xfrm>
        </p:grpSpPr>
        <p:sp>
          <p:nvSpPr>
            <p:cNvPr id="392246"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Relay agent broadcasts the DHCPOFFER packet</a:t>
              </a:r>
            </a:p>
          </p:txBody>
        </p:sp>
        <p:sp>
          <p:nvSpPr>
            <p:cNvPr id="392247"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4</a:t>
              </a:r>
            </a:p>
          </p:txBody>
        </p:sp>
      </p:grpSp>
      <p:grpSp>
        <p:nvGrpSpPr>
          <p:cNvPr id="8" name="Group 56"/>
          <p:cNvGrpSpPr>
            <a:grpSpLocks/>
          </p:cNvGrpSpPr>
          <p:nvPr/>
        </p:nvGrpSpPr>
        <p:grpSpPr bwMode="auto">
          <a:xfrm>
            <a:off x="1674813" y="4946650"/>
            <a:ext cx="6234112" cy="327025"/>
            <a:chOff x="914" y="3176"/>
            <a:chExt cx="3854" cy="206"/>
          </a:xfrm>
        </p:grpSpPr>
        <p:sp>
          <p:nvSpPr>
            <p:cNvPr id="392249"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Client1 broadcasts a DHCPREQUEST packet</a:t>
              </a:r>
            </a:p>
          </p:txBody>
        </p:sp>
        <p:sp>
          <p:nvSpPr>
            <p:cNvPr id="392250"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5</a:t>
              </a:r>
            </a:p>
          </p:txBody>
        </p:sp>
      </p:grpSp>
      <p:grpSp>
        <p:nvGrpSpPr>
          <p:cNvPr id="9" name="Group 59"/>
          <p:cNvGrpSpPr>
            <a:grpSpLocks/>
          </p:cNvGrpSpPr>
          <p:nvPr/>
        </p:nvGrpSpPr>
        <p:grpSpPr bwMode="auto">
          <a:xfrm>
            <a:off x="1674813" y="5324475"/>
            <a:ext cx="6234112" cy="328613"/>
            <a:chOff x="914" y="3397"/>
            <a:chExt cx="3854" cy="207"/>
          </a:xfrm>
        </p:grpSpPr>
        <p:sp>
          <p:nvSpPr>
            <p:cNvPr id="392252"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Relay agent forwards the DHCPREQUEST message to the DHCP server</a:t>
              </a:r>
            </a:p>
          </p:txBody>
        </p:sp>
        <p:sp>
          <p:nvSpPr>
            <p:cNvPr id="392253"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6</a:t>
              </a:r>
            </a:p>
          </p:txBody>
        </p:sp>
      </p:grpSp>
      <p:grpSp>
        <p:nvGrpSpPr>
          <p:cNvPr id="10" name="Group 62"/>
          <p:cNvGrpSpPr>
            <a:grpSpLocks/>
          </p:cNvGrpSpPr>
          <p:nvPr/>
        </p:nvGrpSpPr>
        <p:grpSpPr bwMode="auto">
          <a:xfrm>
            <a:off x="1674813" y="5705475"/>
            <a:ext cx="6234112" cy="327025"/>
            <a:chOff x="914" y="3660"/>
            <a:chExt cx="3854" cy="206"/>
          </a:xfrm>
        </p:grpSpPr>
        <p:sp>
          <p:nvSpPr>
            <p:cNvPr id="392255"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Server sends a DHCPACK message to the DHCP relay agent</a:t>
              </a:r>
            </a:p>
          </p:txBody>
        </p:sp>
        <p:sp>
          <p:nvSpPr>
            <p:cNvPr id="392256"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7</a:t>
              </a:r>
            </a:p>
          </p:txBody>
        </p:sp>
      </p:grpSp>
      <p:grpSp>
        <p:nvGrpSpPr>
          <p:cNvPr id="11" name="Group 65"/>
          <p:cNvGrpSpPr>
            <a:grpSpLocks/>
          </p:cNvGrpSpPr>
          <p:nvPr/>
        </p:nvGrpSpPr>
        <p:grpSpPr bwMode="auto">
          <a:xfrm>
            <a:off x="1674813" y="6084888"/>
            <a:ext cx="6234112" cy="328612"/>
            <a:chOff x="914" y="3881"/>
            <a:chExt cx="3854" cy="207"/>
          </a:xfrm>
        </p:grpSpPr>
        <p:sp>
          <p:nvSpPr>
            <p:cNvPr id="392258"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p>
              <a:pPr algn="l">
                <a:defRPr/>
              </a:pPr>
              <a:r>
                <a:rPr lang="en-US" sz="1600">
                  <a:latin typeface="Arial Narrow" pitchFamily="34" charset="0"/>
                </a:rPr>
                <a:t>Relay agent broadcasts the DHCPACK packet</a:t>
              </a:r>
            </a:p>
          </p:txBody>
        </p:sp>
        <p:sp>
          <p:nvSpPr>
            <p:cNvPr id="392259"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defRPr/>
              </a:pPr>
              <a:r>
                <a:rPr lang="en-US" sz="2200">
                  <a:solidFill>
                    <a:srgbClr val="990033"/>
                  </a:solidFill>
                  <a:latin typeface="Arial Narrow" pitchFamily="34" charset="0"/>
                </a:rPr>
                <a:t>8</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392214"/>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392213"/>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392212"/>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left)">
                                      <p:cBhvr>
                                        <p:cTn id="20" dur="500"/>
                                        <p:tgtEl>
                                          <p:spTgt spid="5"/>
                                        </p:tgtEl>
                                      </p:cBhvr>
                                    </p:animEffect>
                                  </p:childTnLst>
                                </p:cTn>
                              </p:par>
                            </p:childTnLst>
                          </p:cTn>
                        </p:par>
                        <p:par>
                          <p:cTn id="21" fill="hold">
                            <p:stCondLst>
                              <p:cond delay="2500"/>
                            </p:stCondLst>
                            <p:childTnLst>
                              <p:par>
                                <p:cTn id="22" presetID="22" presetClass="entr" presetSubtype="8" fill="hold" grpId="0" nodeType="afterEffect">
                                  <p:stCondLst>
                                    <p:cond delay="0"/>
                                  </p:stCondLst>
                                  <p:childTnLst>
                                    <p:set>
                                      <p:cBhvr>
                                        <p:cTn id="23" dur="1" fill="hold">
                                          <p:stCondLst>
                                            <p:cond delay="0"/>
                                          </p:stCondLst>
                                        </p:cTn>
                                        <p:tgtEl>
                                          <p:spTgt spid="392195"/>
                                        </p:tgtEl>
                                        <p:attrNameLst>
                                          <p:attrName>style.visibility</p:attrName>
                                        </p:attrNameLst>
                                      </p:cBhvr>
                                      <p:to>
                                        <p:strVal val="visible"/>
                                      </p:to>
                                    </p:set>
                                    <p:animEffect transition="in" filter="wipe(left)">
                                      <p:cBhvr>
                                        <p:cTn id="24" dur="500"/>
                                        <p:tgtEl>
                                          <p:spTgt spid="392195"/>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wipe(left)">
                                      <p:cBhvr>
                                        <p:cTn id="28" dur="500"/>
                                        <p:tgtEl>
                                          <p:spTgt spid="6"/>
                                        </p:tgtEl>
                                      </p:cBhvr>
                                    </p:animEffect>
                                  </p:childTnLst>
                                </p:cTn>
                              </p:par>
                            </p:childTnLst>
                          </p:cTn>
                        </p:par>
                        <p:par>
                          <p:cTn id="29" fill="hold">
                            <p:stCondLst>
                              <p:cond delay="3500"/>
                            </p:stCondLst>
                            <p:childTnLst>
                              <p:par>
                                <p:cTn id="30" presetID="22" presetClass="entr" presetSubtype="2" fill="hold" grpId="0" nodeType="afterEffect">
                                  <p:stCondLst>
                                    <p:cond delay="0"/>
                                  </p:stCondLst>
                                  <p:childTnLst>
                                    <p:set>
                                      <p:cBhvr>
                                        <p:cTn id="31" dur="1" fill="hold">
                                          <p:stCondLst>
                                            <p:cond delay="0"/>
                                          </p:stCondLst>
                                        </p:cTn>
                                        <p:tgtEl>
                                          <p:spTgt spid="392196"/>
                                        </p:tgtEl>
                                        <p:attrNameLst>
                                          <p:attrName>style.visibility</p:attrName>
                                        </p:attrNameLst>
                                      </p:cBhvr>
                                      <p:to>
                                        <p:strVal val="visible"/>
                                      </p:to>
                                    </p:set>
                                    <p:animEffect transition="in" filter="wipe(right)">
                                      <p:cBhvr>
                                        <p:cTn id="32" dur="500"/>
                                        <p:tgtEl>
                                          <p:spTgt spid="392196"/>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392217"/>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392216"/>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392215"/>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wipe(left)">
                                      <p:cBhvr>
                                        <p:cTn id="49" dur="500"/>
                                        <p:tgtEl>
                                          <p:spTgt spid="8"/>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wipe(left)">
                                      <p:cBhvr>
                                        <p:cTn id="53" dur="500"/>
                                        <p:tgtEl>
                                          <p:spTgt spid="9"/>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wipe(left)">
                                      <p:cBhvr>
                                        <p:cTn id="57" dur="500"/>
                                        <p:tgtEl>
                                          <p:spTgt spid="10"/>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left)">
                                      <p:cBhvr>
                                        <p:cTn id="61" dur="500"/>
                                        <p:tgtEl>
                                          <p:spTgt spid="11"/>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2195" grpId="0" animBg="1"/>
      <p:bldP spid="392196" grpId="0" animBg="1"/>
      <p:bldP spid="392212" grpId="0" animBg="1"/>
      <p:bldP spid="392213" grpId="0" animBg="1"/>
      <p:bldP spid="392214" grpId="0" animBg="1"/>
      <p:bldP spid="392215" grpId="0" animBg="1"/>
      <p:bldP spid="392216" grpId="0" animBg="1"/>
      <p:bldP spid="39221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Footer Placeholder 3"/>
          <p:cNvSpPr>
            <a:spLocks noGrp="1"/>
          </p:cNvSpPr>
          <p:nvPr>
            <p:ph type="ftr" sz="quarter" idx="10"/>
          </p:nvPr>
        </p:nvSpPr>
        <p:spPr>
          <a:noFill/>
        </p:spPr>
        <p:txBody>
          <a:bodyPr/>
          <a:lstStyle/>
          <a:p>
            <a:r>
              <a:rPr lang="en-US"/>
              <a:t>NS&amp;WT</a:t>
            </a:r>
          </a:p>
        </p:txBody>
      </p:sp>
      <p:sp>
        <p:nvSpPr>
          <p:cNvPr id="38915" name="Rectangle 2"/>
          <p:cNvSpPr>
            <a:spLocks noGrp="1" noChangeArrowheads="1"/>
          </p:cNvSpPr>
          <p:nvPr>
            <p:ph type="title"/>
          </p:nvPr>
        </p:nvSpPr>
        <p:spPr/>
        <p:txBody>
          <a:bodyPr/>
          <a:lstStyle/>
          <a:p>
            <a:r>
              <a:rPr lang="en-US" smtClean="0">
                <a:solidFill>
                  <a:schemeClr val="tx1"/>
                </a:solidFill>
              </a:rPr>
              <a:t>How a DHCP Relay Agent Uses Hop Count</a:t>
            </a:r>
          </a:p>
        </p:txBody>
      </p:sp>
      <p:sp>
        <p:nvSpPr>
          <p:cNvPr id="38916" name="AutoShape 3"/>
          <p:cNvSpPr>
            <a:spLocks noChangeArrowheads="1"/>
          </p:cNvSpPr>
          <p:nvPr/>
        </p:nvSpPr>
        <p:spPr bwMode="auto">
          <a:xfrm>
            <a:off x="914400" y="1273175"/>
            <a:ext cx="7223125" cy="4951413"/>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394244" name="AutoShape 4"/>
          <p:cNvSpPr>
            <a:spLocks noChangeArrowheads="1"/>
          </p:cNvSpPr>
          <p:nvPr/>
        </p:nvSpPr>
        <p:spPr bwMode="auto">
          <a:xfrm>
            <a:off x="514350" y="1308100"/>
            <a:ext cx="7972425" cy="831850"/>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a:lnSpc>
                <a:spcPct val="90000"/>
              </a:lnSpc>
              <a:spcBef>
                <a:spcPct val="40000"/>
              </a:spcBef>
              <a:buClr>
                <a:srgbClr val="8DACD0"/>
              </a:buClr>
              <a:buSzPct val="70000"/>
              <a:buFont typeface="Wingdings" pitchFamily="2" charset="2"/>
              <a:buNone/>
              <a:defRPr/>
            </a:pPr>
            <a:r>
              <a:rPr lang="en-US" sz="2000">
                <a:latin typeface="Arial Narrow" pitchFamily="34" charset="0"/>
              </a:rPr>
              <a:t>The </a:t>
            </a:r>
            <a:r>
              <a:rPr lang="en-US" sz="2000" i="1">
                <a:latin typeface="Arial Narrow" pitchFamily="34" charset="0"/>
              </a:rPr>
              <a:t>hop count threshold</a:t>
            </a:r>
            <a:r>
              <a:rPr lang="en-US" sz="2000">
                <a:latin typeface="Arial Narrow" pitchFamily="34" charset="0"/>
              </a:rPr>
              <a:t> is the number of routers that the packet can be transmitted through before being discarded</a:t>
            </a:r>
            <a:r>
              <a:rPr lang="en-US">
                <a:latin typeface="Arial Narrow" pitchFamily="34" charset="0"/>
              </a:rPr>
              <a:t> </a:t>
            </a:r>
          </a:p>
        </p:txBody>
      </p:sp>
      <p:sp>
        <p:nvSpPr>
          <p:cNvPr id="38918" name="Line 5"/>
          <p:cNvSpPr>
            <a:spLocks noChangeShapeType="1"/>
          </p:cNvSpPr>
          <p:nvPr/>
        </p:nvSpPr>
        <p:spPr bwMode="auto">
          <a:xfrm flipH="1">
            <a:off x="6451600" y="4010025"/>
            <a:ext cx="79375" cy="1008063"/>
          </a:xfrm>
          <a:prstGeom prst="line">
            <a:avLst/>
          </a:prstGeom>
          <a:noFill/>
          <a:ln w="57150">
            <a:solidFill>
              <a:srgbClr val="808080"/>
            </a:solidFill>
            <a:prstDash val="sysDot"/>
            <a:round/>
            <a:headEnd/>
            <a:tailEnd/>
          </a:ln>
        </p:spPr>
        <p:txBody>
          <a:bodyPr/>
          <a:lstStyle/>
          <a:p>
            <a:endParaRPr lang="en-GB"/>
          </a:p>
        </p:txBody>
      </p:sp>
      <p:sp>
        <p:nvSpPr>
          <p:cNvPr id="38919" name="Line 6"/>
          <p:cNvSpPr>
            <a:spLocks noChangeShapeType="1"/>
          </p:cNvSpPr>
          <p:nvPr/>
        </p:nvSpPr>
        <p:spPr bwMode="auto">
          <a:xfrm flipV="1">
            <a:off x="2911475" y="3622675"/>
            <a:ext cx="2705100" cy="684213"/>
          </a:xfrm>
          <a:prstGeom prst="line">
            <a:avLst/>
          </a:prstGeom>
          <a:noFill/>
          <a:ln w="57150">
            <a:solidFill>
              <a:srgbClr val="808080"/>
            </a:solidFill>
            <a:prstDash val="sysDot"/>
            <a:round/>
            <a:headEnd/>
            <a:tailEnd/>
          </a:ln>
        </p:spPr>
        <p:txBody>
          <a:bodyPr/>
          <a:lstStyle/>
          <a:p>
            <a:endParaRPr lang="en-GB"/>
          </a:p>
        </p:txBody>
      </p:sp>
      <p:sp>
        <p:nvSpPr>
          <p:cNvPr id="394247" name="Oval 7"/>
          <p:cNvSpPr>
            <a:spLocks noChangeArrowheads="1"/>
          </p:cNvSpPr>
          <p:nvPr/>
        </p:nvSpPr>
        <p:spPr bwMode="auto">
          <a:xfrm>
            <a:off x="5424488" y="2768600"/>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8921" name="Picture 8" descr="Server01"/>
          <p:cNvPicPr>
            <a:picLocks noChangeAspect="1" noChangeArrowheads="1"/>
          </p:cNvPicPr>
          <p:nvPr/>
        </p:nvPicPr>
        <p:blipFill>
          <a:blip r:embed="rId3"/>
          <a:srcRect/>
          <a:stretch>
            <a:fillRect/>
          </a:stretch>
        </p:blipFill>
        <p:spPr bwMode="auto">
          <a:xfrm>
            <a:off x="5584825" y="2363788"/>
            <a:ext cx="731838" cy="927100"/>
          </a:xfrm>
          <a:prstGeom prst="rect">
            <a:avLst/>
          </a:prstGeom>
          <a:noFill/>
          <a:ln w="9525">
            <a:noFill/>
            <a:miter lim="800000"/>
            <a:headEnd/>
            <a:tailEnd/>
          </a:ln>
        </p:spPr>
      </p:pic>
      <p:pic>
        <p:nvPicPr>
          <p:cNvPr id="38922" name="Picture 9" descr="Computer_DesktopComputerSansKeyboard01"/>
          <p:cNvPicPr>
            <a:picLocks noChangeAspect="1" noChangeArrowheads="1"/>
          </p:cNvPicPr>
          <p:nvPr/>
        </p:nvPicPr>
        <p:blipFill>
          <a:blip r:embed="rId4"/>
          <a:srcRect/>
          <a:stretch>
            <a:fillRect/>
          </a:stretch>
        </p:blipFill>
        <p:spPr bwMode="auto">
          <a:xfrm>
            <a:off x="7048500" y="3181350"/>
            <a:ext cx="693738" cy="844550"/>
          </a:xfrm>
          <a:prstGeom prst="rect">
            <a:avLst/>
          </a:prstGeom>
          <a:noFill/>
          <a:ln w="9525">
            <a:noFill/>
            <a:miter lim="800000"/>
            <a:headEnd/>
            <a:tailEnd/>
          </a:ln>
        </p:spPr>
      </p:pic>
      <p:sp>
        <p:nvSpPr>
          <p:cNvPr id="394250" name="Oval 10"/>
          <p:cNvSpPr>
            <a:spLocks noChangeArrowheads="1"/>
          </p:cNvSpPr>
          <p:nvPr/>
        </p:nvSpPr>
        <p:spPr bwMode="auto">
          <a:xfrm>
            <a:off x="4664075" y="4905375"/>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8924" name="Picture 11" descr="Server01"/>
          <p:cNvPicPr>
            <a:picLocks noChangeAspect="1" noChangeArrowheads="1"/>
          </p:cNvPicPr>
          <p:nvPr/>
        </p:nvPicPr>
        <p:blipFill>
          <a:blip r:embed="rId3"/>
          <a:srcRect/>
          <a:stretch>
            <a:fillRect/>
          </a:stretch>
        </p:blipFill>
        <p:spPr bwMode="auto">
          <a:xfrm>
            <a:off x="4759325" y="4616450"/>
            <a:ext cx="731838" cy="927100"/>
          </a:xfrm>
          <a:prstGeom prst="rect">
            <a:avLst/>
          </a:prstGeom>
          <a:noFill/>
          <a:ln w="9525">
            <a:noFill/>
            <a:miter lim="800000"/>
            <a:headEnd/>
            <a:tailEnd/>
          </a:ln>
        </p:spPr>
      </p:pic>
      <p:pic>
        <p:nvPicPr>
          <p:cNvPr id="38925" name="Picture 12" descr="Computer_DesktopComputerSansKeyboard01"/>
          <p:cNvPicPr>
            <a:picLocks noChangeAspect="1" noChangeArrowheads="1"/>
          </p:cNvPicPr>
          <p:nvPr/>
        </p:nvPicPr>
        <p:blipFill>
          <a:blip r:embed="rId4"/>
          <a:srcRect/>
          <a:stretch>
            <a:fillRect/>
          </a:stretch>
        </p:blipFill>
        <p:spPr bwMode="auto">
          <a:xfrm>
            <a:off x="6151563" y="5327650"/>
            <a:ext cx="693737" cy="844550"/>
          </a:xfrm>
          <a:prstGeom prst="rect">
            <a:avLst/>
          </a:prstGeom>
          <a:noFill/>
          <a:ln w="9525">
            <a:noFill/>
            <a:miter lim="800000"/>
            <a:headEnd/>
            <a:tailEnd/>
          </a:ln>
        </p:spPr>
      </p:pic>
      <p:sp>
        <p:nvSpPr>
          <p:cNvPr id="394253" name="Oval 13"/>
          <p:cNvSpPr>
            <a:spLocks noChangeArrowheads="1"/>
          </p:cNvSpPr>
          <p:nvPr/>
        </p:nvSpPr>
        <p:spPr bwMode="auto">
          <a:xfrm>
            <a:off x="1290638" y="3876675"/>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8927" name="Picture 14" descr="Server01"/>
          <p:cNvPicPr>
            <a:picLocks noChangeAspect="1" noChangeArrowheads="1"/>
          </p:cNvPicPr>
          <p:nvPr/>
        </p:nvPicPr>
        <p:blipFill>
          <a:blip r:embed="rId3"/>
          <a:srcRect/>
          <a:stretch>
            <a:fillRect/>
          </a:stretch>
        </p:blipFill>
        <p:spPr bwMode="auto">
          <a:xfrm>
            <a:off x="2365375" y="3511550"/>
            <a:ext cx="731838" cy="927100"/>
          </a:xfrm>
          <a:prstGeom prst="rect">
            <a:avLst/>
          </a:prstGeom>
          <a:noFill/>
          <a:ln w="9525">
            <a:noFill/>
            <a:miter lim="800000"/>
            <a:headEnd/>
            <a:tailEnd/>
          </a:ln>
        </p:spPr>
      </p:pic>
      <p:pic>
        <p:nvPicPr>
          <p:cNvPr id="38928" name="Picture 15" descr="Computer_DesktopComputerSansKeyboard01"/>
          <p:cNvPicPr>
            <a:picLocks noChangeAspect="1" noChangeArrowheads="1"/>
          </p:cNvPicPr>
          <p:nvPr/>
        </p:nvPicPr>
        <p:blipFill>
          <a:blip r:embed="rId4"/>
          <a:srcRect/>
          <a:stretch>
            <a:fillRect/>
          </a:stretch>
        </p:blipFill>
        <p:spPr bwMode="auto">
          <a:xfrm>
            <a:off x="1387475" y="4389438"/>
            <a:ext cx="693738" cy="844550"/>
          </a:xfrm>
          <a:prstGeom prst="rect">
            <a:avLst/>
          </a:prstGeom>
          <a:noFill/>
          <a:ln w="9525">
            <a:noFill/>
            <a:miter lim="800000"/>
            <a:headEnd/>
            <a:tailEnd/>
          </a:ln>
        </p:spPr>
      </p:pic>
      <p:sp>
        <p:nvSpPr>
          <p:cNvPr id="394256" name="AutoShape 16"/>
          <p:cNvSpPr>
            <a:spLocks noChangeArrowheads="1"/>
          </p:cNvSpPr>
          <p:nvPr/>
        </p:nvSpPr>
        <p:spPr bwMode="auto">
          <a:xfrm>
            <a:off x="6376988" y="2647950"/>
            <a:ext cx="2014537" cy="33178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Relay Agent 2</a:t>
            </a:r>
          </a:p>
        </p:txBody>
      </p:sp>
      <p:sp>
        <p:nvSpPr>
          <p:cNvPr id="394257" name="AutoShape 17"/>
          <p:cNvSpPr>
            <a:spLocks noChangeArrowheads="1"/>
          </p:cNvSpPr>
          <p:nvPr/>
        </p:nvSpPr>
        <p:spPr bwMode="auto">
          <a:xfrm>
            <a:off x="4330700" y="5599113"/>
            <a:ext cx="1457325"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a:t>
            </a:r>
          </a:p>
        </p:txBody>
      </p:sp>
      <p:pic>
        <p:nvPicPr>
          <p:cNvPr id="38931" name="Picture 18" descr="Rackmount_Router01"/>
          <p:cNvPicPr>
            <a:picLocks noChangeAspect="1" noChangeArrowheads="1"/>
          </p:cNvPicPr>
          <p:nvPr/>
        </p:nvPicPr>
        <p:blipFill>
          <a:blip r:embed="rId5" cstate="print"/>
          <a:srcRect/>
          <a:stretch>
            <a:fillRect/>
          </a:stretch>
        </p:blipFill>
        <p:spPr bwMode="auto">
          <a:xfrm>
            <a:off x="6288088" y="3830638"/>
            <a:ext cx="635000" cy="406400"/>
          </a:xfrm>
          <a:prstGeom prst="rect">
            <a:avLst/>
          </a:prstGeom>
          <a:noFill/>
          <a:ln w="9525">
            <a:noFill/>
            <a:miter lim="800000"/>
            <a:headEnd/>
            <a:tailEnd/>
          </a:ln>
        </p:spPr>
      </p:pic>
      <p:pic>
        <p:nvPicPr>
          <p:cNvPr id="38932" name="Picture 19" descr="Rackmount_Router01"/>
          <p:cNvPicPr>
            <a:picLocks noChangeAspect="1" noChangeArrowheads="1"/>
          </p:cNvPicPr>
          <p:nvPr/>
        </p:nvPicPr>
        <p:blipFill>
          <a:blip r:embed="rId5" cstate="print"/>
          <a:srcRect/>
          <a:stretch>
            <a:fillRect/>
          </a:stretch>
        </p:blipFill>
        <p:spPr bwMode="auto">
          <a:xfrm>
            <a:off x="5167313" y="3502025"/>
            <a:ext cx="635000" cy="406400"/>
          </a:xfrm>
          <a:prstGeom prst="rect">
            <a:avLst/>
          </a:prstGeom>
          <a:noFill/>
          <a:ln w="9525">
            <a:noFill/>
            <a:miter lim="800000"/>
            <a:headEnd/>
            <a:tailEnd/>
          </a:ln>
        </p:spPr>
      </p:pic>
      <p:sp>
        <p:nvSpPr>
          <p:cNvPr id="38933" name="Text Box 20"/>
          <p:cNvSpPr txBox="1">
            <a:spLocks noChangeArrowheads="1"/>
          </p:cNvSpPr>
          <p:nvPr/>
        </p:nvSpPr>
        <p:spPr bwMode="auto">
          <a:xfrm>
            <a:off x="1289050" y="2914650"/>
            <a:ext cx="1370013" cy="346075"/>
          </a:xfrm>
          <a:prstGeom prst="rect">
            <a:avLst/>
          </a:prstGeom>
          <a:solidFill>
            <a:srgbClr val="8DACD0"/>
          </a:solidFill>
          <a:ln w="9525" algn="ctr">
            <a:solidFill>
              <a:schemeClr val="bg2"/>
            </a:solidFill>
            <a:miter lim="800000"/>
            <a:headEnd/>
            <a:tailEnd/>
          </a:ln>
        </p:spPr>
        <p:txBody>
          <a:bodyPr>
            <a:spAutoFit/>
          </a:bodyPr>
          <a:lstStyle/>
          <a:p>
            <a:r>
              <a:rPr lang="en-US" sz="1600">
                <a:latin typeface="Arial Narrow" pitchFamily="34" charset="0"/>
              </a:rPr>
              <a:t>Hop Count = 4</a:t>
            </a:r>
          </a:p>
        </p:txBody>
      </p:sp>
      <p:sp>
        <p:nvSpPr>
          <p:cNvPr id="394261" name="AutoShape 21"/>
          <p:cNvSpPr>
            <a:spLocks noChangeArrowheads="1"/>
          </p:cNvSpPr>
          <p:nvPr/>
        </p:nvSpPr>
        <p:spPr bwMode="auto">
          <a:xfrm>
            <a:off x="1000125" y="3319463"/>
            <a:ext cx="1768475"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Relay Agent 1</a:t>
            </a:r>
          </a:p>
        </p:txBody>
      </p:sp>
      <p:sp>
        <p:nvSpPr>
          <p:cNvPr id="38935" name="Arc 22"/>
          <p:cNvSpPr>
            <a:spLocks/>
          </p:cNvSpPr>
          <p:nvPr/>
        </p:nvSpPr>
        <p:spPr bwMode="auto">
          <a:xfrm rot="2661809">
            <a:off x="2927350" y="3206750"/>
            <a:ext cx="2341563" cy="1525588"/>
          </a:xfrm>
          <a:custGeom>
            <a:avLst/>
            <a:gdLst>
              <a:gd name="T0" fmla="*/ 0 w 36344"/>
              <a:gd name="T1" fmla="*/ 1181483 h 21600"/>
              <a:gd name="T2" fmla="*/ 2341563 w 36344"/>
              <a:gd name="T3" fmla="*/ 448777 h 21600"/>
              <a:gd name="T4" fmla="*/ 1355754 w 36344"/>
              <a:gd name="T5" fmla="*/ 1525588 h 21600"/>
              <a:gd name="T6" fmla="*/ 0 60000 65536"/>
              <a:gd name="T7" fmla="*/ 0 60000 65536"/>
              <a:gd name="T8" fmla="*/ 0 60000 65536"/>
              <a:gd name="T9" fmla="*/ 0 w 36344"/>
              <a:gd name="T10" fmla="*/ 0 h 21600"/>
              <a:gd name="T11" fmla="*/ 36344 w 36344"/>
              <a:gd name="T12" fmla="*/ 21600 h 21600"/>
            </a:gdLst>
            <a:ahLst/>
            <a:cxnLst>
              <a:cxn ang="T6">
                <a:pos x="T0" y="T1"/>
              </a:cxn>
              <a:cxn ang="T7">
                <a:pos x="T2" y="T3"/>
              </a:cxn>
              <a:cxn ang="T8">
                <a:pos x="T4" y="T5"/>
              </a:cxn>
            </a:cxnLst>
            <a:rect l="T9" t="T10" r="T11" b="T12"/>
            <a:pathLst>
              <a:path w="36344" h="21600" fill="none" extrusionOk="0">
                <a:moveTo>
                  <a:pt x="-1" y="16727"/>
                </a:moveTo>
                <a:cubicBezTo>
                  <a:pt x="2267" y="6934"/>
                  <a:pt x="10990" y="-1"/>
                  <a:pt x="21043" y="0"/>
                </a:cubicBezTo>
                <a:cubicBezTo>
                  <a:pt x="26785" y="0"/>
                  <a:pt x="32290" y="2286"/>
                  <a:pt x="36343" y="6354"/>
                </a:cubicBezTo>
              </a:path>
              <a:path w="36344" h="21600" stroke="0" extrusionOk="0">
                <a:moveTo>
                  <a:pt x="-1" y="16727"/>
                </a:moveTo>
                <a:cubicBezTo>
                  <a:pt x="2267" y="6934"/>
                  <a:pt x="10990" y="-1"/>
                  <a:pt x="21043" y="0"/>
                </a:cubicBezTo>
                <a:cubicBezTo>
                  <a:pt x="26785" y="0"/>
                  <a:pt x="32290" y="2286"/>
                  <a:pt x="36343" y="6354"/>
                </a:cubicBezTo>
                <a:lnTo>
                  <a:pt x="21043" y="21600"/>
                </a:lnTo>
                <a:close/>
              </a:path>
            </a:pathLst>
          </a:custGeom>
          <a:noFill/>
          <a:ln w="76200" cap="rnd">
            <a:solidFill>
              <a:srgbClr val="CC0000"/>
            </a:solidFill>
            <a:prstDash val="sysDot"/>
            <a:round/>
            <a:headEnd/>
            <a:tailEnd type="triangle" w="med" len="med"/>
          </a:ln>
        </p:spPr>
        <p:txBody>
          <a:bodyPr wrap="none" anchor="ctr"/>
          <a:lstStyle/>
          <a:p>
            <a:endParaRPr lang="en-US"/>
          </a:p>
        </p:txBody>
      </p:sp>
      <p:sp>
        <p:nvSpPr>
          <p:cNvPr id="38936" name="Arc 23"/>
          <p:cNvSpPr>
            <a:spLocks/>
          </p:cNvSpPr>
          <p:nvPr/>
        </p:nvSpPr>
        <p:spPr bwMode="auto">
          <a:xfrm rot="7965326" flipH="1">
            <a:off x="4888706" y="3404394"/>
            <a:ext cx="1595438" cy="1187450"/>
          </a:xfrm>
          <a:custGeom>
            <a:avLst/>
            <a:gdLst>
              <a:gd name="T0" fmla="*/ 0 w 26125"/>
              <a:gd name="T1" fmla="*/ 43375 h 21600"/>
              <a:gd name="T2" fmla="*/ 1595438 w 26125"/>
              <a:gd name="T3" fmla="*/ 787565 h 21600"/>
              <a:gd name="T4" fmla="*/ 353348 w 26125"/>
              <a:gd name="T5" fmla="*/ 1187450 h 21600"/>
              <a:gd name="T6" fmla="*/ 0 60000 65536"/>
              <a:gd name="T7" fmla="*/ 0 60000 65536"/>
              <a:gd name="T8" fmla="*/ 0 60000 65536"/>
              <a:gd name="T9" fmla="*/ 0 w 26125"/>
              <a:gd name="T10" fmla="*/ 0 h 21600"/>
              <a:gd name="T11" fmla="*/ 26125 w 26125"/>
              <a:gd name="T12" fmla="*/ 21600 h 21600"/>
            </a:gdLst>
            <a:ahLst/>
            <a:cxnLst>
              <a:cxn ang="T6">
                <a:pos x="T0" y="T1"/>
              </a:cxn>
              <a:cxn ang="T7">
                <a:pos x="T2" y="T3"/>
              </a:cxn>
              <a:cxn ang="T8">
                <a:pos x="T4" y="T5"/>
              </a:cxn>
            </a:cxnLst>
            <a:rect l="T9" t="T10" r="T11" b="T12"/>
            <a:pathLst>
              <a:path w="26125" h="21600" fill="none" extrusionOk="0">
                <a:moveTo>
                  <a:pt x="0" y="789"/>
                </a:moveTo>
                <a:cubicBezTo>
                  <a:pt x="1884" y="265"/>
                  <a:pt x="3830" y="-1"/>
                  <a:pt x="5786" y="0"/>
                </a:cubicBezTo>
                <a:cubicBezTo>
                  <a:pt x="14910" y="0"/>
                  <a:pt x="23051" y="5734"/>
                  <a:pt x="26124" y="14326"/>
                </a:cubicBezTo>
              </a:path>
              <a:path w="26125" h="21600" stroke="0" extrusionOk="0">
                <a:moveTo>
                  <a:pt x="0" y="789"/>
                </a:moveTo>
                <a:cubicBezTo>
                  <a:pt x="1884" y="265"/>
                  <a:pt x="3830" y="-1"/>
                  <a:pt x="5786" y="0"/>
                </a:cubicBezTo>
                <a:cubicBezTo>
                  <a:pt x="14910" y="0"/>
                  <a:pt x="23051" y="5734"/>
                  <a:pt x="26124" y="14326"/>
                </a:cubicBezTo>
                <a:lnTo>
                  <a:pt x="5786" y="21600"/>
                </a:lnTo>
                <a:close/>
              </a:path>
            </a:pathLst>
          </a:custGeom>
          <a:noFill/>
          <a:ln w="76200" cap="rnd">
            <a:solidFill>
              <a:srgbClr val="CC0000"/>
            </a:solidFill>
            <a:prstDash val="sysDot"/>
            <a:round/>
            <a:headEnd type="triangle" w="med" len="med"/>
            <a:tailEnd/>
          </a:ln>
        </p:spPr>
        <p:txBody>
          <a:bodyPr wrap="none" anchor="ctr"/>
          <a:lstStyle/>
          <a:p>
            <a:endParaRPr lang="en-US"/>
          </a:p>
        </p:txBody>
      </p:sp>
      <p:sp>
        <p:nvSpPr>
          <p:cNvPr id="38937" name="Line 24"/>
          <p:cNvSpPr>
            <a:spLocks noChangeShapeType="1"/>
          </p:cNvSpPr>
          <p:nvPr/>
        </p:nvSpPr>
        <p:spPr bwMode="auto">
          <a:xfrm flipV="1">
            <a:off x="2073275" y="4352925"/>
            <a:ext cx="425450" cy="438150"/>
          </a:xfrm>
          <a:prstGeom prst="line">
            <a:avLst/>
          </a:prstGeom>
          <a:noFill/>
          <a:ln w="57150">
            <a:solidFill>
              <a:srgbClr val="CC0000"/>
            </a:solidFill>
            <a:round/>
            <a:headEnd/>
            <a:tailEnd type="triangle" w="med" len="med"/>
          </a:ln>
        </p:spPr>
        <p:txBody>
          <a:bodyPr anchor="ctr"/>
          <a:lstStyle/>
          <a:p>
            <a:endParaRPr lang="en-GB"/>
          </a:p>
        </p:txBody>
      </p:sp>
      <p:pic>
        <p:nvPicPr>
          <p:cNvPr id="38938" name="Picture 25" descr="Rackmount_Router01"/>
          <p:cNvPicPr>
            <a:picLocks noChangeAspect="1" noChangeArrowheads="1"/>
          </p:cNvPicPr>
          <p:nvPr/>
        </p:nvPicPr>
        <p:blipFill>
          <a:blip r:embed="rId5" cstate="print"/>
          <a:srcRect/>
          <a:stretch>
            <a:fillRect/>
          </a:stretch>
        </p:blipFill>
        <p:spPr bwMode="auto">
          <a:xfrm>
            <a:off x="3133725" y="4011613"/>
            <a:ext cx="635000" cy="406400"/>
          </a:xfrm>
          <a:prstGeom prst="rect">
            <a:avLst/>
          </a:prstGeom>
          <a:noFill/>
          <a:ln w="9525">
            <a:noFill/>
            <a:miter lim="800000"/>
            <a:headEnd/>
            <a:tailEnd/>
          </a:ln>
        </p:spPr>
      </p:pic>
      <p:pic>
        <p:nvPicPr>
          <p:cNvPr id="38939" name="Picture 26" descr="Rackmount_Router01"/>
          <p:cNvPicPr>
            <a:picLocks noChangeAspect="1" noChangeArrowheads="1"/>
          </p:cNvPicPr>
          <p:nvPr/>
        </p:nvPicPr>
        <p:blipFill>
          <a:blip r:embed="rId5" cstate="print"/>
          <a:srcRect/>
          <a:stretch>
            <a:fillRect/>
          </a:stretch>
        </p:blipFill>
        <p:spPr bwMode="auto">
          <a:xfrm>
            <a:off x="6100763" y="4778375"/>
            <a:ext cx="635000" cy="406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Footer Placeholder 3"/>
          <p:cNvSpPr>
            <a:spLocks noGrp="1"/>
          </p:cNvSpPr>
          <p:nvPr>
            <p:ph type="ftr" sz="quarter" idx="10"/>
          </p:nvPr>
        </p:nvSpPr>
        <p:spPr>
          <a:noFill/>
        </p:spPr>
        <p:txBody>
          <a:bodyPr/>
          <a:lstStyle/>
          <a:p>
            <a:r>
              <a:rPr lang="en-US"/>
              <a:t>NS&amp;WT</a:t>
            </a:r>
          </a:p>
        </p:txBody>
      </p:sp>
      <p:sp>
        <p:nvSpPr>
          <p:cNvPr id="39939" name="Rectangle 2"/>
          <p:cNvSpPr>
            <a:spLocks noGrp="1" noChangeArrowheads="1"/>
          </p:cNvSpPr>
          <p:nvPr>
            <p:ph type="title"/>
          </p:nvPr>
        </p:nvSpPr>
        <p:spPr/>
        <p:txBody>
          <a:bodyPr/>
          <a:lstStyle/>
          <a:p>
            <a:r>
              <a:rPr lang="en-US" smtClean="0">
                <a:solidFill>
                  <a:schemeClr val="tx1"/>
                </a:solidFill>
              </a:rPr>
              <a:t>How a DHCP Relay Agent Uses Boot Threshold</a:t>
            </a:r>
          </a:p>
        </p:txBody>
      </p:sp>
      <p:grpSp>
        <p:nvGrpSpPr>
          <p:cNvPr id="39940" name="Group 3"/>
          <p:cNvGrpSpPr>
            <a:grpSpLocks/>
          </p:cNvGrpSpPr>
          <p:nvPr/>
        </p:nvGrpSpPr>
        <p:grpSpPr bwMode="auto">
          <a:xfrm>
            <a:off x="898525" y="1270000"/>
            <a:ext cx="7223125" cy="4951413"/>
            <a:chOff x="576" y="802"/>
            <a:chExt cx="4550" cy="3119"/>
          </a:xfrm>
        </p:grpSpPr>
        <p:sp>
          <p:nvSpPr>
            <p:cNvPr id="39979" name="AutoShape 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39980" name="Line 5"/>
            <p:cNvSpPr>
              <a:spLocks noChangeShapeType="1"/>
            </p:cNvSpPr>
            <p:nvPr/>
          </p:nvSpPr>
          <p:spPr bwMode="auto">
            <a:xfrm flipH="1">
              <a:off x="3764" y="2418"/>
              <a:ext cx="365" cy="860"/>
            </a:xfrm>
            <a:prstGeom prst="line">
              <a:avLst/>
            </a:prstGeom>
            <a:noFill/>
            <a:ln w="57150">
              <a:solidFill>
                <a:srgbClr val="808080"/>
              </a:solidFill>
              <a:prstDash val="sysDot"/>
              <a:round/>
              <a:headEnd/>
              <a:tailEnd/>
            </a:ln>
          </p:spPr>
          <p:txBody>
            <a:bodyPr/>
            <a:lstStyle/>
            <a:p>
              <a:endParaRPr lang="en-GB"/>
            </a:p>
          </p:txBody>
        </p:sp>
        <p:sp>
          <p:nvSpPr>
            <p:cNvPr id="39981" name="Line 6"/>
            <p:cNvSpPr>
              <a:spLocks noChangeShapeType="1"/>
            </p:cNvSpPr>
            <p:nvPr/>
          </p:nvSpPr>
          <p:spPr bwMode="auto">
            <a:xfrm flipV="1">
              <a:off x="1948" y="2282"/>
              <a:ext cx="1704" cy="431"/>
            </a:xfrm>
            <a:prstGeom prst="line">
              <a:avLst/>
            </a:prstGeom>
            <a:noFill/>
            <a:ln w="57150">
              <a:solidFill>
                <a:srgbClr val="808080"/>
              </a:solidFill>
              <a:prstDash val="sysDot"/>
              <a:round/>
              <a:headEnd/>
              <a:tailEnd/>
            </a:ln>
          </p:spPr>
          <p:txBody>
            <a:bodyPr/>
            <a:lstStyle/>
            <a:p>
              <a:endParaRPr lang="en-GB"/>
            </a:p>
          </p:txBody>
        </p:sp>
        <p:sp>
          <p:nvSpPr>
            <p:cNvPr id="396295" name="Oval 7"/>
            <p:cNvSpPr>
              <a:spLocks noChangeArrowheads="1"/>
            </p:cNvSpPr>
            <p:nvPr/>
          </p:nvSpPr>
          <p:spPr bwMode="auto">
            <a:xfrm>
              <a:off x="3531" y="1744"/>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9983" name="Picture 8" descr="Server01"/>
            <p:cNvPicPr>
              <a:picLocks noChangeAspect="1" noChangeArrowheads="1"/>
            </p:cNvPicPr>
            <p:nvPr/>
          </p:nvPicPr>
          <p:blipFill>
            <a:blip r:embed="rId3"/>
            <a:srcRect/>
            <a:stretch>
              <a:fillRect/>
            </a:stretch>
          </p:blipFill>
          <p:spPr bwMode="auto">
            <a:xfrm>
              <a:off x="3632" y="1489"/>
              <a:ext cx="461" cy="584"/>
            </a:xfrm>
            <a:prstGeom prst="rect">
              <a:avLst/>
            </a:prstGeom>
            <a:noFill/>
            <a:ln w="9525">
              <a:noFill/>
              <a:miter lim="800000"/>
              <a:headEnd/>
              <a:tailEnd/>
            </a:ln>
          </p:spPr>
        </p:pic>
        <p:pic>
          <p:nvPicPr>
            <p:cNvPr id="39984" name="Picture 9" descr="Computer_DesktopComputerSansKeyboard01"/>
            <p:cNvPicPr>
              <a:picLocks noChangeAspect="1" noChangeArrowheads="1"/>
            </p:cNvPicPr>
            <p:nvPr/>
          </p:nvPicPr>
          <p:blipFill>
            <a:blip r:embed="rId4"/>
            <a:srcRect/>
            <a:stretch>
              <a:fillRect/>
            </a:stretch>
          </p:blipFill>
          <p:spPr bwMode="auto">
            <a:xfrm>
              <a:off x="4419" y="2076"/>
              <a:ext cx="437" cy="532"/>
            </a:xfrm>
            <a:prstGeom prst="rect">
              <a:avLst/>
            </a:prstGeom>
            <a:noFill/>
            <a:ln w="9525">
              <a:noFill/>
              <a:miter lim="800000"/>
              <a:headEnd/>
              <a:tailEnd/>
            </a:ln>
          </p:spPr>
        </p:pic>
        <p:sp>
          <p:nvSpPr>
            <p:cNvPr id="396298" name="Oval 10"/>
            <p:cNvSpPr>
              <a:spLocks noChangeArrowheads="1"/>
            </p:cNvSpPr>
            <p:nvPr/>
          </p:nvSpPr>
          <p:spPr bwMode="auto">
            <a:xfrm>
              <a:off x="3052" y="3090"/>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9986" name="Picture 11" descr="Server01"/>
            <p:cNvPicPr>
              <a:picLocks noChangeAspect="1" noChangeArrowheads="1"/>
            </p:cNvPicPr>
            <p:nvPr/>
          </p:nvPicPr>
          <p:blipFill>
            <a:blip r:embed="rId3"/>
            <a:srcRect/>
            <a:stretch>
              <a:fillRect/>
            </a:stretch>
          </p:blipFill>
          <p:spPr bwMode="auto">
            <a:xfrm>
              <a:off x="3112" y="2908"/>
              <a:ext cx="461" cy="584"/>
            </a:xfrm>
            <a:prstGeom prst="rect">
              <a:avLst/>
            </a:prstGeom>
            <a:noFill/>
            <a:ln w="9525">
              <a:noFill/>
              <a:miter lim="800000"/>
              <a:headEnd/>
              <a:tailEnd/>
            </a:ln>
          </p:spPr>
        </p:pic>
        <p:pic>
          <p:nvPicPr>
            <p:cNvPr id="39987" name="Picture 12" descr="Computer_DesktopComputerSansKeyboard01"/>
            <p:cNvPicPr>
              <a:picLocks noChangeAspect="1" noChangeArrowheads="1"/>
            </p:cNvPicPr>
            <p:nvPr/>
          </p:nvPicPr>
          <p:blipFill>
            <a:blip r:embed="rId4"/>
            <a:srcRect/>
            <a:stretch>
              <a:fillRect/>
            </a:stretch>
          </p:blipFill>
          <p:spPr bwMode="auto">
            <a:xfrm>
              <a:off x="3989" y="3356"/>
              <a:ext cx="437" cy="532"/>
            </a:xfrm>
            <a:prstGeom prst="rect">
              <a:avLst/>
            </a:prstGeom>
            <a:noFill/>
            <a:ln w="9525">
              <a:noFill/>
              <a:miter lim="800000"/>
              <a:headEnd/>
              <a:tailEnd/>
            </a:ln>
          </p:spPr>
        </p:pic>
        <p:sp>
          <p:nvSpPr>
            <p:cNvPr id="396301" name="Oval 13"/>
            <p:cNvSpPr>
              <a:spLocks noChangeArrowheads="1"/>
            </p:cNvSpPr>
            <p:nvPr/>
          </p:nvSpPr>
          <p:spPr bwMode="auto">
            <a:xfrm>
              <a:off x="927" y="2556"/>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9989" name="Picture 14" descr="Server01"/>
            <p:cNvPicPr>
              <a:picLocks noChangeAspect="1" noChangeArrowheads="1"/>
            </p:cNvPicPr>
            <p:nvPr/>
          </p:nvPicPr>
          <p:blipFill>
            <a:blip r:embed="rId3"/>
            <a:srcRect/>
            <a:stretch>
              <a:fillRect/>
            </a:stretch>
          </p:blipFill>
          <p:spPr bwMode="auto">
            <a:xfrm>
              <a:off x="1604" y="2285"/>
              <a:ext cx="461" cy="584"/>
            </a:xfrm>
            <a:prstGeom prst="rect">
              <a:avLst/>
            </a:prstGeom>
            <a:noFill/>
            <a:ln w="9525">
              <a:noFill/>
              <a:miter lim="800000"/>
              <a:headEnd/>
              <a:tailEnd/>
            </a:ln>
          </p:spPr>
        </p:pic>
        <p:sp>
          <p:nvSpPr>
            <p:cNvPr id="396303" name="AutoShape 15"/>
            <p:cNvSpPr>
              <a:spLocks noChangeArrowheads="1"/>
            </p:cNvSpPr>
            <p:nvPr/>
          </p:nvSpPr>
          <p:spPr bwMode="auto">
            <a:xfrm>
              <a:off x="4131" y="1668"/>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 2</a:t>
              </a:r>
            </a:p>
          </p:txBody>
        </p:sp>
        <p:sp>
          <p:nvSpPr>
            <p:cNvPr id="396304" name="AutoShape 16"/>
            <p:cNvSpPr>
              <a:spLocks noChangeArrowheads="1"/>
            </p:cNvSpPr>
            <p:nvPr/>
          </p:nvSpPr>
          <p:spPr bwMode="auto">
            <a:xfrm>
              <a:off x="2842" y="3527"/>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 3</a:t>
              </a:r>
            </a:p>
          </p:txBody>
        </p:sp>
        <p:sp>
          <p:nvSpPr>
            <p:cNvPr id="396305" name="AutoShape 17"/>
            <p:cNvSpPr>
              <a:spLocks noChangeArrowheads="1"/>
            </p:cNvSpPr>
            <p:nvPr/>
          </p:nvSpPr>
          <p:spPr bwMode="auto">
            <a:xfrm>
              <a:off x="747" y="2091"/>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Relay Agent</a:t>
              </a:r>
            </a:p>
          </p:txBody>
        </p:sp>
        <p:pic>
          <p:nvPicPr>
            <p:cNvPr id="39993" name="Picture 18" descr="Computer_DesktopComputerSansKeyboard01"/>
            <p:cNvPicPr>
              <a:picLocks noChangeAspect="1" noChangeArrowheads="1"/>
            </p:cNvPicPr>
            <p:nvPr/>
          </p:nvPicPr>
          <p:blipFill>
            <a:blip r:embed="rId4"/>
            <a:srcRect/>
            <a:stretch>
              <a:fillRect/>
            </a:stretch>
          </p:blipFill>
          <p:spPr bwMode="auto">
            <a:xfrm>
              <a:off x="1693" y="3146"/>
              <a:ext cx="437" cy="532"/>
            </a:xfrm>
            <a:prstGeom prst="rect">
              <a:avLst/>
            </a:prstGeom>
            <a:noFill/>
            <a:ln w="9525">
              <a:noFill/>
              <a:miter lim="800000"/>
              <a:headEnd/>
              <a:tailEnd/>
            </a:ln>
          </p:spPr>
        </p:pic>
        <p:sp>
          <p:nvSpPr>
            <p:cNvPr id="39994" name="Text Box 19"/>
            <p:cNvSpPr txBox="1">
              <a:spLocks noChangeArrowheads="1"/>
            </p:cNvSpPr>
            <p:nvPr/>
          </p:nvSpPr>
          <p:spPr bwMode="auto">
            <a:xfrm>
              <a:off x="754" y="1686"/>
              <a:ext cx="999" cy="372"/>
            </a:xfrm>
            <a:prstGeom prst="rect">
              <a:avLst/>
            </a:prstGeom>
            <a:solidFill>
              <a:srgbClr val="8DACD0"/>
            </a:solidFill>
            <a:ln w="9525" algn="ctr">
              <a:solidFill>
                <a:schemeClr val="bg2"/>
              </a:solidFill>
              <a:miter lim="800000"/>
              <a:headEnd/>
              <a:tailEnd/>
            </a:ln>
          </p:spPr>
          <p:txBody>
            <a:bodyPr>
              <a:spAutoFit/>
            </a:bodyPr>
            <a:lstStyle/>
            <a:p>
              <a:r>
                <a:rPr lang="en-US" sz="1600">
                  <a:latin typeface="Arial Narrow" pitchFamily="34" charset="0"/>
                </a:rPr>
                <a:t>Boot Threshold </a:t>
              </a:r>
            </a:p>
            <a:p>
              <a:r>
                <a:rPr lang="en-US" sz="1600">
                  <a:latin typeface="Arial Narrow" pitchFamily="34" charset="0"/>
                </a:rPr>
                <a:t>= 10 seconds</a:t>
              </a:r>
            </a:p>
          </p:txBody>
        </p:sp>
        <p:pic>
          <p:nvPicPr>
            <p:cNvPr id="39995" name="Picture 20" descr="Server01"/>
            <p:cNvPicPr>
              <a:picLocks noChangeAspect="1" noChangeArrowheads="1"/>
            </p:cNvPicPr>
            <p:nvPr/>
          </p:nvPicPr>
          <p:blipFill>
            <a:blip r:embed="rId3"/>
            <a:srcRect/>
            <a:stretch>
              <a:fillRect/>
            </a:stretch>
          </p:blipFill>
          <p:spPr bwMode="auto">
            <a:xfrm>
              <a:off x="768" y="2641"/>
              <a:ext cx="461" cy="584"/>
            </a:xfrm>
            <a:prstGeom prst="rect">
              <a:avLst/>
            </a:prstGeom>
            <a:noFill/>
            <a:ln w="9525">
              <a:noFill/>
              <a:miter lim="800000"/>
              <a:headEnd/>
              <a:tailEnd/>
            </a:ln>
          </p:spPr>
        </p:pic>
        <p:sp>
          <p:nvSpPr>
            <p:cNvPr id="396309" name="AutoShape 21"/>
            <p:cNvSpPr>
              <a:spLocks noChangeArrowheads="1"/>
            </p:cNvSpPr>
            <p:nvPr/>
          </p:nvSpPr>
          <p:spPr bwMode="auto">
            <a:xfrm>
              <a:off x="612" y="3268"/>
              <a:ext cx="716" cy="28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lnSpc>
                  <a:spcPct val="85000"/>
                </a:lnSpc>
                <a:defRPr/>
              </a:pPr>
              <a:r>
                <a:rPr lang="en-US" sz="1600">
                  <a:latin typeface="Arial Narrow" pitchFamily="34" charset="0"/>
                </a:rPr>
                <a:t>Local DHCP </a:t>
              </a:r>
              <a:br>
                <a:rPr lang="en-US" sz="1600">
                  <a:latin typeface="Arial Narrow" pitchFamily="34" charset="0"/>
                </a:rPr>
              </a:br>
              <a:r>
                <a:rPr lang="en-US" sz="1600">
                  <a:latin typeface="Arial Narrow" pitchFamily="34" charset="0"/>
                </a:rPr>
                <a:t>Server</a:t>
              </a:r>
            </a:p>
          </p:txBody>
        </p:sp>
        <p:pic>
          <p:nvPicPr>
            <p:cNvPr id="39997" name="Picture 22" descr="Rackmount_Router01"/>
            <p:cNvPicPr>
              <a:picLocks noChangeAspect="1" noChangeArrowheads="1"/>
            </p:cNvPicPr>
            <p:nvPr/>
          </p:nvPicPr>
          <p:blipFill>
            <a:blip r:embed="rId5" cstate="print"/>
            <a:srcRect/>
            <a:stretch>
              <a:fillRect/>
            </a:stretch>
          </p:blipFill>
          <p:spPr bwMode="auto">
            <a:xfrm>
              <a:off x="3691" y="2954"/>
              <a:ext cx="400" cy="256"/>
            </a:xfrm>
            <a:prstGeom prst="rect">
              <a:avLst/>
            </a:prstGeom>
            <a:noFill/>
            <a:ln w="9525">
              <a:noFill/>
              <a:miter lim="800000"/>
              <a:headEnd/>
              <a:tailEnd/>
            </a:ln>
          </p:spPr>
        </p:pic>
        <p:pic>
          <p:nvPicPr>
            <p:cNvPr id="39998" name="Picture 23" descr="Rackmount_Router01"/>
            <p:cNvPicPr>
              <a:picLocks noChangeAspect="1" noChangeArrowheads="1"/>
            </p:cNvPicPr>
            <p:nvPr/>
          </p:nvPicPr>
          <p:blipFill>
            <a:blip r:embed="rId5" cstate="print"/>
            <a:srcRect/>
            <a:stretch>
              <a:fillRect/>
            </a:stretch>
          </p:blipFill>
          <p:spPr bwMode="auto">
            <a:xfrm>
              <a:off x="2069" y="2540"/>
              <a:ext cx="400" cy="256"/>
            </a:xfrm>
            <a:prstGeom prst="rect">
              <a:avLst/>
            </a:prstGeom>
            <a:noFill/>
            <a:ln w="9525">
              <a:noFill/>
              <a:miter lim="800000"/>
              <a:headEnd/>
              <a:tailEnd/>
            </a:ln>
          </p:spPr>
        </p:pic>
        <p:pic>
          <p:nvPicPr>
            <p:cNvPr id="39999" name="Picture 24" descr="Rackmount_Router01"/>
            <p:cNvPicPr>
              <a:picLocks noChangeAspect="1" noChangeArrowheads="1"/>
            </p:cNvPicPr>
            <p:nvPr/>
          </p:nvPicPr>
          <p:blipFill>
            <a:blip r:embed="rId5" cstate="print"/>
            <a:srcRect/>
            <a:stretch>
              <a:fillRect/>
            </a:stretch>
          </p:blipFill>
          <p:spPr bwMode="auto">
            <a:xfrm>
              <a:off x="3358" y="2183"/>
              <a:ext cx="400" cy="256"/>
            </a:xfrm>
            <a:prstGeom prst="rect">
              <a:avLst/>
            </a:prstGeom>
            <a:noFill/>
            <a:ln w="9525">
              <a:noFill/>
              <a:miter lim="800000"/>
              <a:headEnd/>
              <a:tailEnd/>
            </a:ln>
          </p:spPr>
        </p:pic>
        <p:pic>
          <p:nvPicPr>
            <p:cNvPr id="40000" name="Picture 25" descr="Rackmount_Router01"/>
            <p:cNvPicPr>
              <a:picLocks noChangeAspect="1" noChangeArrowheads="1"/>
            </p:cNvPicPr>
            <p:nvPr/>
          </p:nvPicPr>
          <p:blipFill>
            <a:blip r:embed="rId5" cstate="print"/>
            <a:srcRect/>
            <a:stretch>
              <a:fillRect/>
            </a:stretch>
          </p:blipFill>
          <p:spPr bwMode="auto">
            <a:xfrm>
              <a:off x="3878" y="2394"/>
              <a:ext cx="400" cy="256"/>
            </a:xfrm>
            <a:prstGeom prst="rect">
              <a:avLst/>
            </a:prstGeom>
            <a:noFill/>
            <a:ln w="9525">
              <a:noFill/>
              <a:miter lim="800000"/>
              <a:headEnd/>
              <a:tailEnd/>
            </a:ln>
          </p:spPr>
        </p:pic>
      </p:grpSp>
      <p:sp>
        <p:nvSpPr>
          <p:cNvPr id="396314" name="Arc 26"/>
          <p:cNvSpPr>
            <a:spLocks/>
          </p:cNvSpPr>
          <p:nvPr/>
        </p:nvSpPr>
        <p:spPr bwMode="auto">
          <a:xfrm>
            <a:off x="3049588" y="2554288"/>
            <a:ext cx="2608262" cy="1403350"/>
          </a:xfrm>
          <a:custGeom>
            <a:avLst/>
            <a:gdLst>
              <a:gd name="T0" fmla="*/ 0 w 29119"/>
              <a:gd name="T1" fmla="*/ 1018793 h 21600"/>
              <a:gd name="T2" fmla="*/ 2608262 w 29119"/>
              <a:gd name="T3" fmla="*/ 109019 h 21600"/>
              <a:gd name="T4" fmla="*/ 1860690 w 29119"/>
              <a:gd name="T5" fmla="*/ 1403350 h 21600"/>
              <a:gd name="T6" fmla="*/ 0 60000 65536"/>
              <a:gd name="T7" fmla="*/ 0 60000 65536"/>
              <a:gd name="T8" fmla="*/ 0 60000 65536"/>
              <a:gd name="T9" fmla="*/ 0 w 29119"/>
              <a:gd name="T10" fmla="*/ 0 h 21600"/>
              <a:gd name="T11" fmla="*/ 29119 w 29119"/>
              <a:gd name="T12" fmla="*/ 21600 h 21600"/>
            </a:gdLst>
            <a:ahLst/>
            <a:cxnLst>
              <a:cxn ang="T6">
                <a:pos x="T0" y="T1"/>
              </a:cxn>
              <a:cxn ang="T7">
                <a:pos x="T2" y="T3"/>
              </a:cxn>
              <a:cxn ang="T8">
                <a:pos x="T4" y="T5"/>
              </a:cxn>
            </a:cxnLst>
            <a:rect l="T9" t="T10" r="T11" b="T12"/>
            <a:pathLst>
              <a:path w="29119" h="21600" fill="none" extrusionOk="0">
                <a:moveTo>
                  <a:pt x="-1" y="15680"/>
                </a:moveTo>
                <a:cubicBezTo>
                  <a:pt x="2644" y="6400"/>
                  <a:pt x="11123" y="-1"/>
                  <a:pt x="20773" y="0"/>
                </a:cubicBezTo>
                <a:cubicBezTo>
                  <a:pt x="23638" y="0"/>
                  <a:pt x="26475" y="570"/>
                  <a:pt x="29119" y="1677"/>
                </a:cubicBezTo>
              </a:path>
              <a:path w="29119" h="21600" stroke="0" extrusionOk="0">
                <a:moveTo>
                  <a:pt x="-1" y="15680"/>
                </a:moveTo>
                <a:cubicBezTo>
                  <a:pt x="2644" y="6400"/>
                  <a:pt x="11123" y="-1"/>
                  <a:pt x="20773" y="0"/>
                </a:cubicBezTo>
                <a:cubicBezTo>
                  <a:pt x="23638" y="0"/>
                  <a:pt x="26475" y="570"/>
                  <a:pt x="29119" y="1677"/>
                </a:cubicBezTo>
                <a:lnTo>
                  <a:pt x="20773" y="21600"/>
                </a:lnTo>
                <a:close/>
              </a:path>
            </a:pathLst>
          </a:custGeom>
          <a:noFill/>
          <a:ln w="76200" cap="rnd">
            <a:solidFill>
              <a:srgbClr val="CC0000"/>
            </a:solidFill>
            <a:prstDash val="sysDot"/>
            <a:round/>
            <a:headEnd/>
            <a:tailEnd type="triangle" w="med" len="med"/>
          </a:ln>
        </p:spPr>
        <p:txBody>
          <a:bodyPr wrap="none" anchor="ctr"/>
          <a:lstStyle/>
          <a:p>
            <a:endParaRPr lang="en-US"/>
          </a:p>
        </p:txBody>
      </p:sp>
      <p:sp>
        <p:nvSpPr>
          <p:cNvPr id="396315" name="Arc 27"/>
          <p:cNvSpPr>
            <a:spLocks/>
          </p:cNvSpPr>
          <p:nvPr/>
        </p:nvSpPr>
        <p:spPr bwMode="auto">
          <a:xfrm rot="1263366">
            <a:off x="3065463" y="3368675"/>
            <a:ext cx="2395537" cy="1296988"/>
          </a:xfrm>
          <a:custGeom>
            <a:avLst/>
            <a:gdLst>
              <a:gd name="T0" fmla="*/ 0 w 38631"/>
              <a:gd name="T1" fmla="*/ 665367 h 21600"/>
              <a:gd name="T2" fmla="*/ 2395537 w 38631"/>
              <a:gd name="T3" fmla="*/ 773869 h 21600"/>
              <a:gd name="T4" fmla="*/ 1169895 w 38631"/>
              <a:gd name="T5" fmla="*/ 1296988 h 21600"/>
              <a:gd name="T6" fmla="*/ 0 60000 65536"/>
              <a:gd name="T7" fmla="*/ 0 60000 65536"/>
              <a:gd name="T8" fmla="*/ 0 60000 65536"/>
              <a:gd name="T9" fmla="*/ 0 w 38631"/>
              <a:gd name="T10" fmla="*/ 0 h 21600"/>
              <a:gd name="T11" fmla="*/ 38631 w 38631"/>
              <a:gd name="T12" fmla="*/ 21600 h 21600"/>
            </a:gdLst>
            <a:ahLst/>
            <a:cxnLst>
              <a:cxn ang="T6">
                <a:pos x="T0" y="T1"/>
              </a:cxn>
              <a:cxn ang="T7">
                <a:pos x="T2" y="T3"/>
              </a:cxn>
              <a:cxn ang="T8">
                <a:pos x="T4" y="T5"/>
              </a:cxn>
            </a:cxnLst>
            <a:rect l="T9" t="T10" r="T11" b="T12"/>
            <a:pathLst>
              <a:path w="38631" h="21600" fill="none" extrusionOk="0">
                <a:moveTo>
                  <a:pt x="0" y="11081"/>
                </a:moveTo>
                <a:cubicBezTo>
                  <a:pt x="3814" y="4240"/>
                  <a:pt x="11033" y="-1"/>
                  <a:pt x="18866" y="0"/>
                </a:cubicBezTo>
                <a:cubicBezTo>
                  <a:pt x="27426" y="0"/>
                  <a:pt x="35178" y="5055"/>
                  <a:pt x="38631" y="12887"/>
                </a:cubicBezTo>
              </a:path>
              <a:path w="38631" h="21600" stroke="0" extrusionOk="0">
                <a:moveTo>
                  <a:pt x="0" y="11081"/>
                </a:moveTo>
                <a:cubicBezTo>
                  <a:pt x="3814" y="4240"/>
                  <a:pt x="11033" y="-1"/>
                  <a:pt x="18866" y="0"/>
                </a:cubicBezTo>
                <a:cubicBezTo>
                  <a:pt x="27426" y="0"/>
                  <a:pt x="35178" y="5055"/>
                  <a:pt x="38631" y="12887"/>
                </a:cubicBezTo>
                <a:lnTo>
                  <a:pt x="18866" y="21600"/>
                </a:lnTo>
                <a:close/>
              </a:path>
            </a:pathLst>
          </a:custGeom>
          <a:noFill/>
          <a:ln w="76200" cap="rnd">
            <a:solidFill>
              <a:srgbClr val="CC0000"/>
            </a:solidFill>
            <a:prstDash val="sysDot"/>
            <a:round/>
            <a:headEnd/>
            <a:tailEnd type="triangle" w="med" len="med"/>
          </a:ln>
        </p:spPr>
        <p:txBody>
          <a:bodyPr wrap="none" anchor="ctr"/>
          <a:lstStyle/>
          <a:p>
            <a:endParaRPr lang="en-US"/>
          </a:p>
        </p:txBody>
      </p:sp>
      <p:grpSp>
        <p:nvGrpSpPr>
          <p:cNvPr id="3" name="Group 28"/>
          <p:cNvGrpSpPr>
            <a:grpSpLocks/>
          </p:cNvGrpSpPr>
          <p:nvPr/>
        </p:nvGrpSpPr>
        <p:grpSpPr bwMode="auto">
          <a:xfrm>
            <a:off x="1955800" y="4503738"/>
            <a:ext cx="1104900" cy="566737"/>
            <a:chOff x="1242" y="2839"/>
            <a:chExt cx="696" cy="357"/>
          </a:xfrm>
        </p:grpSpPr>
        <p:sp>
          <p:nvSpPr>
            <p:cNvPr id="39977" name="Line 29"/>
            <p:cNvSpPr>
              <a:spLocks noChangeShapeType="1"/>
            </p:cNvSpPr>
            <p:nvPr/>
          </p:nvSpPr>
          <p:spPr bwMode="auto">
            <a:xfrm>
              <a:off x="1242" y="3002"/>
              <a:ext cx="406" cy="194"/>
            </a:xfrm>
            <a:prstGeom prst="line">
              <a:avLst/>
            </a:prstGeom>
            <a:noFill/>
            <a:ln w="57150">
              <a:solidFill>
                <a:srgbClr val="CC0000"/>
              </a:solidFill>
              <a:round/>
              <a:headEnd type="triangle" w="med" len="med"/>
              <a:tailEnd type="triangle" w="med" len="med"/>
            </a:ln>
          </p:spPr>
          <p:txBody>
            <a:bodyPr anchor="ctr"/>
            <a:lstStyle/>
            <a:p>
              <a:endParaRPr lang="en-GB"/>
            </a:p>
          </p:txBody>
        </p:sp>
        <p:sp>
          <p:nvSpPr>
            <p:cNvPr id="39978" name="Line 30"/>
            <p:cNvSpPr>
              <a:spLocks noChangeShapeType="1"/>
            </p:cNvSpPr>
            <p:nvPr/>
          </p:nvSpPr>
          <p:spPr bwMode="auto">
            <a:xfrm>
              <a:off x="1938" y="2839"/>
              <a:ext cx="0" cy="300"/>
            </a:xfrm>
            <a:prstGeom prst="line">
              <a:avLst/>
            </a:prstGeom>
            <a:noFill/>
            <a:ln w="57150">
              <a:solidFill>
                <a:srgbClr val="CC0000"/>
              </a:solidFill>
              <a:round/>
              <a:headEnd type="triangle" w="med" len="med"/>
              <a:tailEnd type="triangle" w="med" len="med"/>
            </a:ln>
          </p:spPr>
          <p:txBody>
            <a:bodyPr anchor="ctr"/>
            <a:lstStyle/>
            <a:p>
              <a:endParaRPr lang="en-GB"/>
            </a:p>
          </p:txBody>
        </p:sp>
      </p:grpSp>
      <p:pic>
        <p:nvPicPr>
          <p:cNvPr id="396319" name="Picture 31" descr="Clock01"/>
          <p:cNvPicPr>
            <a:picLocks noChangeAspect="1" noChangeArrowheads="1"/>
          </p:cNvPicPr>
          <p:nvPr/>
        </p:nvPicPr>
        <p:blipFill>
          <a:blip r:embed="rId6"/>
          <a:srcRect/>
          <a:stretch>
            <a:fillRect/>
          </a:stretch>
        </p:blipFill>
        <p:spPr bwMode="auto">
          <a:xfrm>
            <a:off x="2233613" y="3713163"/>
            <a:ext cx="508000" cy="546100"/>
          </a:xfrm>
          <a:prstGeom prst="rect">
            <a:avLst/>
          </a:prstGeom>
          <a:noFill/>
          <a:ln w="9525">
            <a:noFill/>
            <a:miter lim="800000"/>
            <a:headEnd/>
            <a:tailEnd/>
          </a:ln>
        </p:spPr>
      </p:pic>
      <p:pic>
        <p:nvPicPr>
          <p:cNvPr id="396320" name="Picture 32" descr="Validate_XMark01"/>
          <p:cNvPicPr>
            <a:picLocks noChangeAspect="1" noChangeArrowheads="1"/>
          </p:cNvPicPr>
          <p:nvPr/>
        </p:nvPicPr>
        <p:blipFill>
          <a:blip r:embed="rId7"/>
          <a:srcRect/>
          <a:stretch>
            <a:fillRect/>
          </a:stretch>
        </p:blipFill>
        <p:spPr bwMode="auto">
          <a:xfrm>
            <a:off x="1111250" y="4308475"/>
            <a:ext cx="665163" cy="809625"/>
          </a:xfrm>
          <a:prstGeom prst="rect">
            <a:avLst/>
          </a:prstGeom>
          <a:noFill/>
          <a:ln w="9525">
            <a:noFill/>
            <a:miter lim="800000"/>
            <a:headEnd/>
            <a:tailEnd/>
          </a:ln>
        </p:spPr>
      </p:pic>
      <p:grpSp>
        <p:nvGrpSpPr>
          <p:cNvPr id="4" name="Group 33"/>
          <p:cNvGrpSpPr>
            <a:grpSpLocks/>
          </p:cNvGrpSpPr>
          <p:nvPr/>
        </p:nvGrpSpPr>
        <p:grpSpPr bwMode="auto">
          <a:xfrm>
            <a:off x="898525" y="1270000"/>
            <a:ext cx="7223125" cy="4951413"/>
            <a:chOff x="576" y="802"/>
            <a:chExt cx="4550" cy="3119"/>
          </a:xfrm>
        </p:grpSpPr>
        <p:sp>
          <p:nvSpPr>
            <p:cNvPr id="39949" name="AutoShape 3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w="6350" algn="ctr">
              <a:noFill/>
              <a:round/>
              <a:headEnd/>
              <a:tailEnd/>
            </a:ln>
          </p:spPr>
          <p:txBody>
            <a:bodyPr/>
            <a:lstStyle/>
            <a:p>
              <a:endParaRPr lang="en-US"/>
            </a:p>
          </p:txBody>
        </p:sp>
        <p:sp>
          <p:nvSpPr>
            <p:cNvPr id="39950" name="Line 35"/>
            <p:cNvSpPr>
              <a:spLocks noChangeShapeType="1"/>
            </p:cNvSpPr>
            <p:nvPr/>
          </p:nvSpPr>
          <p:spPr bwMode="auto">
            <a:xfrm flipH="1">
              <a:off x="3764" y="2418"/>
              <a:ext cx="365" cy="860"/>
            </a:xfrm>
            <a:prstGeom prst="line">
              <a:avLst/>
            </a:prstGeom>
            <a:noFill/>
            <a:ln w="57150">
              <a:solidFill>
                <a:srgbClr val="808080"/>
              </a:solidFill>
              <a:prstDash val="sysDot"/>
              <a:round/>
              <a:headEnd/>
              <a:tailEnd/>
            </a:ln>
          </p:spPr>
          <p:txBody>
            <a:bodyPr/>
            <a:lstStyle/>
            <a:p>
              <a:endParaRPr lang="en-GB"/>
            </a:p>
          </p:txBody>
        </p:sp>
        <p:sp>
          <p:nvSpPr>
            <p:cNvPr id="39951" name="Line 36"/>
            <p:cNvSpPr>
              <a:spLocks noChangeShapeType="1"/>
            </p:cNvSpPr>
            <p:nvPr/>
          </p:nvSpPr>
          <p:spPr bwMode="auto">
            <a:xfrm flipV="1">
              <a:off x="1948" y="2282"/>
              <a:ext cx="1704" cy="431"/>
            </a:xfrm>
            <a:prstGeom prst="line">
              <a:avLst/>
            </a:prstGeom>
            <a:noFill/>
            <a:ln w="57150">
              <a:solidFill>
                <a:srgbClr val="808080"/>
              </a:solidFill>
              <a:prstDash val="sysDot"/>
              <a:round/>
              <a:headEnd/>
              <a:tailEnd/>
            </a:ln>
          </p:spPr>
          <p:txBody>
            <a:bodyPr/>
            <a:lstStyle/>
            <a:p>
              <a:endParaRPr lang="en-GB"/>
            </a:p>
          </p:txBody>
        </p:sp>
        <p:sp>
          <p:nvSpPr>
            <p:cNvPr id="396325" name="Oval 37"/>
            <p:cNvSpPr>
              <a:spLocks noChangeArrowheads="1"/>
            </p:cNvSpPr>
            <p:nvPr/>
          </p:nvSpPr>
          <p:spPr bwMode="auto">
            <a:xfrm>
              <a:off x="3531" y="1744"/>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9953" name="Picture 38" descr="Server01"/>
            <p:cNvPicPr>
              <a:picLocks noChangeAspect="1" noChangeArrowheads="1"/>
            </p:cNvPicPr>
            <p:nvPr/>
          </p:nvPicPr>
          <p:blipFill>
            <a:blip r:embed="rId3"/>
            <a:srcRect/>
            <a:stretch>
              <a:fillRect/>
            </a:stretch>
          </p:blipFill>
          <p:spPr bwMode="auto">
            <a:xfrm>
              <a:off x="3632" y="1489"/>
              <a:ext cx="461" cy="584"/>
            </a:xfrm>
            <a:prstGeom prst="rect">
              <a:avLst/>
            </a:prstGeom>
            <a:noFill/>
            <a:ln w="9525">
              <a:noFill/>
              <a:miter lim="800000"/>
              <a:headEnd/>
              <a:tailEnd/>
            </a:ln>
          </p:spPr>
        </p:pic>
        <p:pic>
          <p:nvPicPr>
            <p:cNvPr id="39954" name="Picture 39" descr="Computer_DesktopComputerSansKeyboard01"/>
            <p:cNvPicPr>
              <a:picLocks noChangeAspect="1" noChangeArrowheads="1"/>
            </p:cNvPicPr>
            <p:nvPr/>
          </p:nvPicPr>
          <p:blipFill>
            <a:blip r:embed="rId4"/>
            <a:srcRect/>
            <a:stretch>
              <a:fillRect/>
            </a:stretch>
          </p:blipFill>
          <p:spPr bwMode="auto">
            <a:xfrm>
              <a:off x="4419" y="2076"/>
              <a:ext cx="437" cy="532"/>
            </a:xfrm>
            <a:prstGeom prst="rect">
              <a:avLst/>
            </a:prstGeom>
            <a:noFill/>
            <a:ln w="9525">
              <a:noFill/>
              <a:miter lim="800000"/>
              <a:headEnd/>
              <a:tailEnd/>
            </a:ln>
          </p:spPr>
        </p:pic>
        <p:sp>
          <p:nvSpPr>
            <p:cNvPr id="396328" name="Oval 40"/>
            <p:cNvSpPr>
              <a:spLocks noChangeArrowheads="1"/>
            </p:cNvSpPr>
            <p:nvPr/>
          </p:nvSpPr>
          <p:spPr bwMode="auto">
            <a:xfrm>
              <a:off x="3052" y="3090"/>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9956" name="Picture 41" descr="Server01"/>
            <p:cNvPicPr>
              <a:picLocks noChangeAspect="1" noChangeArrowheads="1"/>
            </p:cNvPicPr>
            <p:nvPr/>
          </p:nvPicPr>
          <p:blipFill>
            <a:blip r:embed="rId3"/>
            <a:srcRect/>
            <a:stretch>
              <a:fillRect/>
            </a:stretch>
          </p:blipFill>
          <p:spPr bwMode="auto">
            <a:xfrm>
              <a:off x="3112" y="2908"/>
              <a:ext cx="461" cy="584"/>
            </a:xfrm>
            <a:prstGeom prst="rect">
              <a:avLst/>
            </a:prstGeom>
            <a:noFill/>
            <a:ln w="9525">
              <a:noFill/>
              <a:miter lim="800000"/>
              <a:headEnd/>
              <a:tailEnd/>
            </a:ln>
          </p:spPr>
        </p:pic>
        <p:pic>
          <p:nvPicPr>
            <p:cNvPr id="39957" name="Picture 42" descr="Computer_DesktopComputerSansKeyboard01"/>
            <p:cNvPicPr>
              <a:picLocks noChangeAspect="1" noChangeArrowheads="1"/>
            </p:cNvPicPr>
            <p:nvPr/>
          </p:nvPicPr>
          <p:blipFill>
            <a:blip r:embed="rId4"/>
            <a:srcRect/>
            <a:stretch>
              <a:fillRect/>
            </a:stretch>
          </p:blipFill>
          <p:spPr bwMode="auto">
            <a:xfrm>
              <a:off x="3989" y="3356"/>
              <a:ext cx="437" cy="532"/>
            </a:xfrm>
            <a:prstGeom prst="rect">
              <a:avLst/>
            </a:prstGeom>
            <a:noFill/>
            <a:ln w="9525">
              <a:noFill/>
              <a:miter lim="800000"/>
              <a:headEnd/>
              <a:tailEnd/>
            </a:ln>
          </p:spPr>
        </p:pic>
        <p:sp>
          <p:nvSpPr>
            <p:cNvPr id="396331" name="Oval 43"/>
            <p:cNvSpPr>
              <a:spLocks noChangeArrowheads="1"/>
            </p:cNvSpPr>
            <p:nvPr/>
          </p:nvSpPr>
          <p:spPr bwMode="auto">
            <a:xfrm>
              <a:off x="927" y="2556"/>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lgn="r">
                <a:defRPr/>
              </a:pPr>
              <a:endParaRPr lang="en-GB">
                <a:latin typeface="Arial Narrow" pitchFamily="34" charset="0"/>
              </a:endParaRPr>
            </a:p>
          </p:txBody>
        </p:sp>
        <p:pic>
          <p:nvPicPr>
            <p:cNvPr id="39959" name="Picture 44" descr="Server01"/>
            <p:cNvPicPr>
              <a:picLocks noChangeAspect="1" noChangeArrowheads="1"/>
            </p:cNvPicPr>
            <p:nvPr/>
          </p:nvPicPr>
          <p:blipFill>
            <a:blip r:embed="rId3"/>
            <a:srcRect/>
            <a:stretch>
              <a:fillRect/>
            </a:stretch>
          </p:blipFill>
          <p:spPr bwMode="auto">
            <a:xfrm>
              <a:off x="1604" y="2285"/>
              <a:ext cx="461" cy="584"/>
            </a:xfrm>
            <a:prstGeom prst="rect">
              <a:avLst/>
            </a:prstGeom>
            <a:noFill/>
            <a:ln w="9525">
              <a:noFill/>
              <a:miter lim="800000"/>
              <a:headEnd/>
              <a:tailEnd/>
            </a:ln>
          </p:spPr>
        </p:pic>
        <p:sp>
          <p:nvSpPr>
            <p:cNvPr id="396333" name="AutoShape 45"/>
            <p:cNvSpPr>
              <a:spLocks noChangeArrowheads="1"/>
            </p:cNvSpPr>
            <p:nvPr/>
          </p:nvSpPr>
          <p:spPr bwMode="auto">
            <a:xfrm>
              <a:off x="4131" y="1668"/>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 2</a:t>
              </a:r>
            </a:p>
          </p:txBody>
        </p:sp>
        <p:sp>
          <p:nvSpPr>
            <p:cNvPr id="396334" name="AutoShape 46"/>
            <p:cNvSpPr>
              <a:spLocks noChangeArrowheads="1"/>
            </p:cNvSpPr>
            <p:nvPr/>
          </p:nvSpPr>
          <p:spPr bwMode="auto">
            <a:xfrm>
              <a:off x="2842" y="3527"/>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p>
              <a:pPr>
                <a:defRPr/>
              </a:pPr>
              <a:r>
                <a:rPr lang="en-US" sz="1600">
                  <a:latin typeface="Arial Narrow" pitchFamily="34" charset="0"/>
                </a:rPr>
                <a:t>DHCP Server 3</a:t>
              </a:r>
            </a:p>
          </p:txBody>
        </p:sp>
        <p:pic>
          <p:nvPicPr>
            <p:cNvPr id="39962" name="Picture 47" descr="Rackmount_Router01"/>
            <p:cNvPicPr>
              <a:picLocks noChangeAspect="1" noChangeArrowheads="1"/>
            </p:cNvPicPr>
            <p:nvPr/>
          </p:nvPicPr>
          <p:blipFill>
            <a:blip r:embed="rId5" cstate="print"/>
            <a:srcRect/>
            <a:stretch>
              <a:fillRect/>
            </a:stretch>
          </p:blipFill>
          <p:spPr bwMode="auto">
            <a:xfrm>
              <a:off x="3691" y="2954"/>
              <a:ext cx="400" cy="256"/>
            </a:xfrm>
            <a:prstGeom prst="rect">
              <a:avLst/>
            </a:prstGeom>
            <a:noFill/>
            <a:ln w="9525">
              <a:noFill/>
              <a:miter lim="800000"/>
              <a:headEnd/>
              <a:tailEnd/>
            </a:ln>
          </p:spPr>
        </p:pic>
        <p:pic>
          <p:nvPicPr>
            <p:cNvPr id="39963" name="Picture 48" descr="Rackmount_Router01"/>
            <p:cNvPicPr>
              <a:picLocks noChangeAspect="1" noChangeArrowheads="1"/>
            </p:cNvPicPr>
            <p:nvPr/>
          </p:nvPicPr>
          <p:blipFill>
            <a:blip r:embed="rId5" cstate="print"/>
            <a:srcRect/>
            <a:stretch>
              <a:fillRect/>
            </a:stretch>
          </p:blipFill>
          <p:spPr bwMode="auto">
            <a:xfrm>
              <a:off x="2069" y="2540"/>
              <a:ext cx="400" cy="256"/>
            </a:xfrm>
            <a:prstGeom prst="rect">
              <a:avLst/>
            </a:prstGeom>
            <a:noFill/>
            <a:ln w="9525">
              <a:noFill/>
              <a:miter lim="800000"/>
              <a:headEnd/>
              <a:tailEnd/>
            </a:ln>
          </p:spPr>
        </p:pic>
        <p:sp>
          <p:nvSpPr>
            <p:cNvPr id="396337" name="AutoShape 49"/>
            <p:cNvSpPr>
              <a:spLocks noChangeArrowheads="1"/>
            </p:cNvSpPr>
            <p:nvPr/>
          </p:nvSpPr>
          <p:spPr bwMode="auto">
            <a:xfrm>
              <a:off x="747" y="2091"/>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p>
              <a:pPr>
                <a:defRPr/>
              </a:pPr>
              <a:r>
                <a:rPr lang="en-US" sz="1600">
                  <a:latin typeface="Arial Narrow" pitchFamily="34" charset="0"/>
                </a:rPr>
                <a:t>DHCP Relay Agent</a:t>
              </a:r>
            </a:p>
          </p:txBody>
        </p:sp>
        <p:sp>
          <p:nvSpPr>
            <p:cNvPr id="39965" name="Arc 50"/>
            <p:cNvSpPr>
              <a:spLocks/>
            </p:cNvSpPr>
            <p:nvPr/>
          </p:nvSpPr>
          <p:spPr bwMode="auto">
            <a:xfrm>
              <a:off x="1931" y="1611"/>
              <a:ext cx="1643" cy="884"/>
            </a:xfrm>
            <a:custGeom>
              <a:avLst/>
              <a:gdLst>
                <a:gd name="T0" fmla="*/ 0 w 29119"/>
                <a:gd name="T1" fmla="*/ 642 h 21600"/>
                <a:gd name="T2" fmla="*/ 1643 w 29119"/>
                <a:gd name="T3" fmla="*/ 69 h 21600"/>
                <a:gd name="T4" fmla="*/ 1172 w 29119"/>
                <a:gd name="T5" fmla="*/ 884 h 21600"/>
                <a:gd name="T6" fmla="*/ 0 60000 65536"/>
                <a:gd name="T7" fmla="*/ 0 60000 65536"/>
                <a:gd name="T8" fmla="*/ 0 60000 65536"/>
                <a:gd name="T9" fmla="*/ 0 w 29119"/>
                <a:gd name="T10" fmla="*/ 0 h 21600"/>
                <a:gd name="T11" fmla="*/ 29119 w 29119"/>
                <a:gd name="T12" fmla="*/ 21600 h 21600"/>
              </a:gdLst>
              <a:ahLst/>
              <a:cxnLst>
                <a:cxn ang="T6">
                  <a:pos x="T0" y="T1"/>
                </a:cxn>
                <a:cxn ang="T7">
                  <a:pos x="T2" y="T3"/>
                </a:cxn>
                <a:cxn ang="T8">
                  <a:pos x="T4" y="T5"/>
                </a:cxn>
              </a:cxnLst>
              <a:rect l="T9" t="T10" r="T11" b="T12"/>
              <a:pathLst>
                <a:path w="29119" h="21600" fill="none" extrusionOk="0">
                  <a:moveTo>
                    <a:pt x="-1" y="15680"/>
                  </a:moveTo>
                  <a:cubicBezTo>
                    <a:pt x="2644" y="6400"/>
                    <a:pt x="11123" y="-1"/>
                    <a:pt x="20773" y="0"/>
                  </a:cubicBezTo>
                  <a:cubicBezTo>
                    <a:pt x="23638" y="0"/>
                    <a:pt x="26475" y="570"/>
                    <a:pt x="29119" y="1677"/>
                  </a:cubicBezTo>
                </a:path>
                <a:path w="29119" h="21600" stroke="0" extrusionOk="0">
                  <a:moveTo>
                    <a:pt x="-1" y="15680"/>
                  </a:moveTo>
                  <a:cubicBezTo>
                    <a:pt x="2644" y="6400"/>
                    <a:pt x="11123" y="-1"/>
                    <a:pt x="20773" y="0"/>
                  </a:cubicBezTo>
                  <a:cubicBezTo>
                    <a:pt x="23638" y="0"/>
                    <a:pt x="26475" y="570"/>
                    <a:pt x="29119" y="1677"/>
                  </a:cubicBezTo>
                  <a:lnTo>
                    <a:pt x="20773" y="21600"/>
                  </a:lnTo>
                  <a:close/>
                </a:path>
              </a:pathLst>
            </a:custGeom>
            <a:noFill/>
            <a:ln w="76200" cap="rnd">
              <a:solidFill>
                <a:srgbClr val="CC0000"/>
              </a:solidFill>
              <a:prstDash val="sysDot"/>
              <a:round/>
              <a:headEnd/>
              <a:tailEnd type="triangle" w="med" len="med"/>
            </a:ln>
          </p:spPr>
          <p:txBody>
            <a:bodyPr wrap="none" anchor="ctr"/>
            <a:lstStyle/>
            <a:p>
              <a:endParaRPr lang="en-US"/>
            </a:p>
          </p:txBody>
        </p:sp>
        <p:sp>
          <p:nvSpPr>
            <p:cNvPr id="39966" name="Arc 51"/>
            <p:cNvSpPr>
              <a:spLocks/>
            </p:cNvSpPr>
            <p:nvPr/>
          </p:nvSpPr>
          <p:spPr bwMode="auto">
            <a:xfrm rot="1263366">
              <a:off x="1941" y="2124"/>
              <a:ext cx="1509" cy="817"/>
            </a:xfrm>
            <a:custGeom>
              <a:avLst/>
              <a:gdLst>
                <a:gd name="T0" fmla="*/ 0 w 38631"/>
                <a:gd name="T1" fmla="*/ 419 h 21600"/>
                <a:gd name="T2" fmla="*/ 1509 w 38631"/>
                <a:gd name="T3" fmla="*/ 487 h 21600"/>
                <a:gd name="T4" fmla="*/ 737 w 38631"/>
                <a:gd name="T5" fmla="*/ 817 h 21600"/>
                <a:gd name="T6" fmla="*/ 0 60000 65536"/>
                <a:gd name="T7" fmla="*/ 0 60000 65536"/>
                <a:gd name="T8" fmla="*/ 0 60000 65536"/>
                <a:gd name="T9" fmla="*/ 0 w 38631"/>
                <a:gd name="T10" fmla="*/ 0 h 21600"/>
                <a:gd name="T11" fmla="*/ 38631 w 38631"/>
                <a:gd name="T12" fmla="*/ 21600 h 21600"/>
              </a:gdLst>
              <a:ahLst/>
              <a:cxnLst>
                <a:cxn ang="T6">
                  <a:pos x="T0" y="T1"/>
                </a:cxn>
                <a:cxn ang="T7">
                  <a:pos x="T2" y="T3"/>
                </a:cxn>
                <a:cxn ang="T8">
                  <a:pos x="T4" y="T5"/>
                </a:cxn>
              </a:cxnLst>
              <a:rect l="T9" t="T10" r="T11" b="T12"/>
              <a:pathLst>
                <a:path w="38631" h="21600" fill="none" extrusionOk="0">
                  <a:moveTo>
                    <a:pt x="0" y="11081"/>
                  </a:moveTo>
                  <a:cubicBezTo>
                    <a:pt x="3814" y="4240"/>
                    <a:pt x="11033" y="-1"/>
                    <a:pt x="18866" y="0"/>
                  </a:cubicBezTo>
                  <a:cubicBezTo>
                    <a:pt x="27426" y="0"/>
                    <a:pt x="35178" y="5055"/>
                    <a:pt x="38631" y="12887"/>
                  </a:cubicBezTo>
                </a:path>
                <a:path w="38631" h="21600" stroke="0" extrusionOk="0">
                  <a:moveTo>
                    <a:pt x="0" y="11081"/>
                  </a:moveTo>
                  <a:cubicBezTo>
                    <a:pt x="3814" y="4240"/>
                    <a:pt x="11033" y="-1"/>
                    <a:pt x="18866" y="0"/>
                  </a:cubicBezTo>
                  <a:cubicBezTo>
                    <a:pt x="27426" y="0"/>
                    <a:pt x="35178" y="5055"/>
                    <a:pt x="38631" y="12887"/>
                  </a:cubicBezTo>
                  <a:lnTo>
                    <a:pt x="18866" y="21600"/>
                  </a:lnTo>
                  <a:close/>
                </a:path>
              </a:pathLst>
            </a:custGeom>
            <a:noFill/>
            <a:ln w="76200" cap="rnd">
              <a:solidFill>
                <a:srgbClr val="CC0000"/>
              </a:solidFill>
              <a:prstDash val="sysDot"/>
              <a:round/>
              <a:headEnd/>
              <a:tailEnd type="triangle" w="med" len="med"/>
            </a:ln>
          </p:spPr>
          <p:txBody>
            <a:bodyPr wrap="none" anchor="ctr"/>
            <a:lstStyle/>
            <a:p>
              <a:endParaRPr lang="en-US"/>
            </a:p>
          </p:txBody>
        </p:sp>
        <p:pic>
          <p:nvPicPr>
            <p:cNvPr id="39967" name="Picture 52" descr="Computer_DesktopComputerSansKeyboard01"/>
            <p:cNvPicPr>
              <a:picLocks noChangeAspect="1" noChangeArrowheads="1"/>
            </p:cNvPicPr>
            <p:nvPr/>
          </p:nvPicPr>
          <p:blipFill>
            <a:blip r:embed="rId4"/>
            <a:srcRect/>
            <a:stretch>
              <a:fillRect/>
            </a:stretch>
          </p:blipFill>
          <p:spPr bwMode="auto">
            <a:xfrm>
              <a:off x="1693" y="3146"/>
              <a:ext cx="437" cy="532"/>
            </a:xfrm>
            <a:prstGeom prst="rect">
              <a:avLst/>
            </a:prstGeom>
            <a:noFill/>
            <a:ln w="9525">
              <a:noFill/>
              <a:miter lim="800000"/>
              <a:headEnd/>
              <a:tailEnd/>
            </a:ln>
          </p:spPr>
        </p:pic>
        <p:grpSp>
          <p:nvGrpSpPr>
            <p:cNvPr id="39968" name="Group 53"/>
            <p:cNvGrpSpPr>
              <a:grpSpLocks/>
            </p:cNvGrpSpPr>
            <p:nvPr/>
          </p:nvGrpSpPr>
          <p:grpSpPr bwMode="auto">
            <a:xfrm>
              <a:off x="1242" y="2839"/>
              <a:ext cx="696" cy="357"/>
              <a:chOff x="1242" y="2839"/>
              <a:chExt cx="696" cy="357"/>
            </a:xfrm>
          </p:grpSpPr>
          <p:sp>
            <p:nvSpPr>
              <p:cNvPr id="39975" name="Line 54"/>
              <p:cNvSpPr>
                <a:spLocks noChangeShapeType="1"/>
              </p:cNvSpPr>
              <p:nvPr/>
            </p:nvSpPr>
            <p:spPr bwMode="auto">
              <a:xfrm>
                <a:off x="1242" y="3002"/>
                <a:ext cx="406" cy="194"/>
              </a:xfrm>
              <a:prstGeom prst="line">
                <a:avLst/>
              </a:prstGeom>
              <a:noFill/>
              <a:ln w="57150">
                <a:solidFill>
                  <a:srgbClr val="CC0000"/>
                </a:solidFill>
                <a:round/>
                <a:headEnd type="triangle" w="med" len="med"/>
                <a:tailEnd type="triangle" w="med" len="med"/>
              </a:ln>
            </p:spPr>
            <p:txBody>
              <a:bodyPr anchor="ctr"/>
              <a:lstStyle/>
              <a:p>
                <a:endParaRPr lang="en-GB"/>
              </a:p>
            </p:txBody>
          </p:sp>
          <p:sp>
            <p:nvSpPr>
              <p:cNvPr id="39976" name="Line 55"/>
              <p:cNvSpPr>
                <a:spLocks noChangeShapeType="1"/>
              </p:cNvSpPr>
              <p:nvPr/>
            </p:nvSpPr>
            <p:spPr bwMode="auto">
              <a:xfrm>
                <a:off x="1938" y="2839"/>
                <a:ext cx="0" cy="300"/>
              </a:xfrm>
              <a:prstGeom prst="line">
                <a:avLst/>
              </a:prstGeom>
              <a:noFill/>
              <a:ln w="57150">
                <a:solidFill>
                  <a:srgbClr val="CC0000"/>
                </a:solidFill>
                <a:round/>
                <a:headEnd type="triangle" w="med" len="med"/>
                <a:tailEnd type="triangle" w="med" len="med"/>
              </a:ln>
            </p:spPr>
            <p:txBody>
              <a:bodyPr anchor="ctr"/>
              <a:lstStyle/>
              <a:p>
                <a:endParaRPr lang="en-GB"/>
              </a:p>
            </p:txBody>
          </p:sp>
        </p:grpSp>
        <p:sp>
          <p:nvSpPr>
            <p:cNvPr id="39969" name="Text Box 56"/>
            <p:cNvSpPr txBox="1">
              <a:spLocks noChangeArrowheads="1"/>
            </p:cNvSpPr>
            <p:nvPr/>
          </p:nvSpPr>
          <p:spPr bwMode="auto">
            <a:xfrm>
              <a:off x="754" y="1686"/>
              <a:ext cx="999" cy="372"/>
            </a:xfrm>
            <a:prstGeom prst="rect">
              <a:avLst/>
            </a:prstGeom>
            <a:solidFill>
              <a:srgbClr val="8DACD0"/>
            </a:solidFill>
            <a:ln w="9525" algn="ctr">
              <a:solidFill>
                <a:schemeClr val="bg2"/>
              </a:solidFill>
              <a:miter lim="800000"/>
              <a:headEnd/>
              <a:tailEnd/>
            </a:ln>
          </p:spPr>
          <p:txBody>
            <a:bodyPr>
              <a:spAutoFit/>
            </a:bodyPr>
            <a:lstStyle/>
            <a:p>
              <a:r>
                <a:rPr lang="en-US" sz="1600">
                  <a:latin typeface="Arial Narrow" pitchFamily="34" charset="0"/>
                </a:rPr>
                <a:t>Boot Threshold </a:t>
              </a:r>
            </a:p>
            <a:p>
              <a:r>
                <a:rPr lang="en-US" sz="1600">
                  <a:latin typeface="Arial Narrow" pitchFamily="34" charset="0"/>
                </a:rPr>
                <a:t>= 10 seconds</a:t>
              </a:r>
            </a:p>
          </p:txBody>
        </p:sp>
        <p:pic>
          <p:nvPicPr>
            <p:cNvPr id="39970" name="Picture 57" descr="Server01"/>
            <p:cNvPicPr>
              <a:picLocks noChangeAspect="1" noChangeArrowheads="1"/>
            </p:cNvPicPr>
            <p:nvPr/>
          </p:nvPicPr>
          <p:blipFill>
            <a:blip r:embed="rId3"/>
            <a:srcRect/>
            <a:stretch>
              <a:fillRect/>
            </a:stretch>
          </p:blipFill>
          <p:spPr bwMode="auto">
            <a:xfrm>
              <a:off x="768" y="2641"/>
              <a:ext cx="461" cy="584"/>
            </a:xfrm>
            <a:prstGeom prst="rect">
              <a:avLst/>
            </a:prstGeom>
            <a:noFill/>
            <a:ln w="9525">
              <a:noFill/>
              <a:miter lim="800000"/>
              <a:headEnd/>
              <a:tailEnd/>
            </a:ln>
          </p:spPr>
        </p:pic>
        <p:sp>
          <p:nvSpPr>
            <p:cNvPr id="396346" name="AutoShape 58"/>
            <p:cNvSpPr>
              <a:spLocks noChangeArrowheads="1"/>
            </p:cNvSpPr>
            <p:nvPr/>
          </p:nvSpPr>
          <p:spPr bwMode="auto">
            <a:xfrm>
              <a:off x="612" y="3268"/>
              <a:ext cx="716" cy="28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p>
              <a:pPr>
                <a:lnSpc>
                  <a:spcPct val="85000"/>
                </a:lnSpc>
                <a:defRPr/>
              </a:pPr>
              <a:r>
                <a:rPr lang="en-US" sz="1600">
                  <a:latin typeface="Arial Narrow" pitchFamily="34" charset="0"/>
                </a:rPr>
                <a:t>Local DHCP </a:t>
              </a:r>
              <a:br>
                <a:rPr lang="en-US" sz="1600">
                  <a:latin typeface="Arial Narrow" pitchFamily="34" charset="0"/>
                </a:rPr>
              </a:br>
              <a:r>
                <a:rPr lang="en-US" sz="1600">
                  <a:latin typeface="Arial Narrow" pitchFamily="34" charset="0"/>
                </a:rPr>
                <a:t>Server</a:t>
              </a:r>
            </a:p>
          </p:txBody>
        </p:sp>
        <p:pic>
          <p:nvPicPr>
            <p:cNvPr id="39972" name="Picture 59" descr="Validate_XMark01"/>
            <p:cNvPicPr>
              <a:picLocks noChangeAspect="1" noChangeArrowheads="1"/>
            </p:cNvPicPr>
            <p:nvPr/>
          </p:nvPicPr>
          <p:blipFill>
            <a:blip r:embed="rId7"/>
            <a:srcRect/>
            <a:stretch>
              <a:fillRect/>
            </a:stretch>
          </p:blipFill>
          <p:spPr bwMode="auto">
            <a:xfrm>
              <a:off x="710" y="2716"/>
              <a:ext cx="419" cy="510"/>
            </a:xfrm>
            <a:prstGeom prst="rect">
              <a:avLst/>
            </a:prstGeom>
            <a:noFill/>
            <a:ln w="9525">
              <a:noFill/>
              <a:miter lim="800000"/>
              <a:headEnd/>
              <a:tailEnd/>
            </a:ln>
          </p:spPr>
        </p:pic>
        <p:pic>
          <p:nvPicPr>
            <p:cNvPr id="39973" name="Picture 60" descr="Rackmount_Router01"/>
            <p:cNvPicPr>
              <a:picLocks noChangeAspect="1" noChangeArrowheads="1"/>
            </p:cNvPicPr>
            <p:nvPr/>
          </p:nvPicPr>
          <p:blipFill>
            <a:blip r:embed="rId5" cstate="print"/>
            <a:srcRect/>
            <a:stretch>
              <a:fillRect/>
            </a:stretch>
          </p:blipFill>
          <p:spPr bwMode="auto">
            <a:xfrm>
              <a:off x="3358" y="2183"/>
              <a:ext cx="400" cy="256"/>
            </a:xfrm>
            <a:prstGeom prst="rect">
              <a:avLst/>
            </a:prstGeom>
            <a:noFill/>
            <a:ln w="9525">
              <a:noFill/>
              <a:miter lim="800000"/>
              <a:headEnd/>
              <a:tailEnd/>
            </a:ln>
          </p:spPr>
        </p:pic>
        <p:pic>
          <p:nvPicPr>
            <p:cNvPr id="39974" name="Picture 61" descr="Rackmount_Router01"/>
            <p:cNvPicPr>
              <a:picLocks noChangeAspect="1" noChangeArrowheads="1"/>
            </p:cNvPicPr>
            <p:nvPr/>
          </p:nvPicPr>
          <p:blipFill>
            <a:blip r:embed="rId5" cstate="print"/>
            <a:srcRect/>
            <a:stretch>
              <a:fillRect/>
            </a:stretch>
          </p:blipFill>
          <p:spPr bwMode="auto">
            <a:xfrm>
              <a:off x="3878" y="2394"/>
              <a:ext cx="400" cy="256"/>
            </a:xfrm>
            <a:prstGeom prst="rect">
              <a:avLst/>
            </a:prstGeom>
            <a:noFill/>
            <a:ln w="9525">
              <a:noFill/>
              <a:miter lim="800000"/>
              <a:headEnd/>
              <a:tailEnd/>
            </a:ln>
          </p:spPr>
        </p:pic>
      </p:grpSp>
      <p:sp>
        <p:nvSpPr>
          <p:cNvPr id="396358" name="AutoShape 70"/>
          <p:cNvSpPr>
            <a:spLocks noChangeArrowheads="1"/>
          </p:cNvSpPr>
          <p:nvPr/>
        </p:nvSpPr>
        <p:spPr bwMode="auto">
          <a:xfrm>
            <a:off x="498475" y="1279525"/>
            <a:ext cx="7972425" cy="974725"/>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p>
            <a:pPr algn="l">
              <a:lnSpc>
                <a:spcPct val="90000"/>
              </a:lnSpc>
              <a:spcBef>
                <a:spcPct val="40000"/>
              </a:spcBef>
              <a:buClr>
                <a:srgbClr val="8DACD0"/>
              </a:buClr>
              <a:buSzPct val="70000"/>
              <a:buFont typeface="Wingdings" pitchFamily="2" charset="2"/>
              <a:buNone/>
              <a:defRPr/>
            </a:pPr>
            <a:r>
              <a:rPr lang="en-US" sz="2200">
                <a:latin typeface="Arial Narrow" pitchFamily="34" charset="0"/>
              </a:rPr>
              <a:t>The </a:t>
            </a:r>
            <a:r>
              <a:rPr lang="en-US" sz="2200" i="1">
                <a:latin typeface="Arial Narrow" pitchFamily="34" charset="0"/>
              </a:rPr>
              <a:t>boot threshold</a:t>
            </a:r>
            <a:r>
              <a:rPr lang="en-US" sz="2200">
                <a:latin typeface="Arial Narrow" pitchFamily="34" charset="0"/>
              </a:rPr>
              <a:t> is the length of time in seconds that the DHCP Relay Agent will wait for a local DHCP server to respond to client requests before forwarding the request</a:t>
            </a:r>
          </a:p>
        </p:txBody>
      </p:sp>
      <p:sp>
        <p:nvSpPr>
          <p:cNvPr id="39948" name="Text Box 71"/>
          <p:cNvSpPr txBox="1">
            <a:spLocks noChangeArrowheads="1"/>
          </p:cNvSpPr>
          <p:nvPr/>
        </p:nvSpPr>
        <p:spPr bwMode="auto">
          <a:xfrm>
            <a:off x="1452563" y="6080125"/>
            <a:ext cx="6753225" cy="641350"/>
          </a:xfrm>
          <a:prstGeom prst="rect">
            <a:avLst/>
          </a:prstGeom>
          <a:noFill/>
          <a:ln w="9525">
            <a:noFill/>
            <a:miter lim="800000"/>
            <a:headEnd/>
            <a:tailEnd/>
          </a:ln>
        </p:spPr>
        <p:txBody>
          <a:bodyPr>
            <a:spAutoFit/>
          </a:bodyPr>
          <a:lstStyle/>
          <a:p>
            <a:r>
              <a:rPr lang="en-GB"/>
              <a:t>Fault Tolerance </a:t>
            </a:r>
            <a:r>
              <a:rPr lang="en-GB">
                <a:sym typeface="Wingdings" pitchFamily="2" charset="2"/>
              </a:rPr>
              <a:t> forward to remote DHCP server if local DHCP server is not responding</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396319"/>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396320"/>
                                        </p:tgtEl>
                                        <p:attrNameLst>
                                          <p:attrName>style.visibility</p:attrName>
                                        </p:attrNameLst>
                                      </p:cBhvr>
                                      <p:to>
                                        <p:strVal val="visible"/>
                                      </p:to>
                                    </p:set>
                                  </p:childTnLst>
                                </p:cTn>
                              </p:par>
                            </p:childTnLst>
                          </p:cTn>
                        </p:par>
                        <p:par>
                          <p:cTn id="14" fill="hold">
                            <p:stCondLst>
                              <p:cond delay="500"/>
                            </p:stCondLst>
                            <p:childTnLst>
                              <p:par>
                                <p:cTn id="15" presetID="22" presetClass="entr" presetSubtype="8" fill="hold" grpId="0" nodeType="afterEffect">
                                  <p:stCondLst>
                                    <p:cond delay="0"/>
                                  </p:stCondLst>
                                  <p:childTnLst>
                                    <p:set>
                                      <p:cBhvr>
                                        <p:cTn id="16" dur="1" fill="hold">
                                          <p:stCondLst>
                                            <p:cond delay="0"/>
                                          </p:stCondLst>
                                        </p:cTn>
                                        <p:tgtEl>
                                          <p:spTgt spid="396314"/>
                                        </p:tgtEl>
                                        <p:attrNameLst>
                                          <p:attrName>style.visibility</p:attrName>
                                        </p:attrNameLst>
                                      </p:cBhvr>
                                      <p:to>
                                        <p:strVal val="visible"/>
                                      </p:to>
                                    </p:set>
                                    <p:animEffect transition="in" filter="wipe(left)">
                                      <p:cBhvr>
                                        <p:cTn id="17" dur="500"/>
                                        <p:tgtEl>
                                          <p:spTgt spid="396314"/>
                                        </p:tgtEl>
                                      </p:cBhvr>
                                    </p:animEffect>
                                  </p:childTnLst>
                                </p:cTn>
                              </p:par>
                            </p:childTnLst>
                          </p:cTn>
                        </p:par>
                        <p:par>
                          <p:cTn id="18" fill="hold">
                            <p:stCondLst>
                              <p:cond delay="1000"/>
                            </p:stCondLst>
                            <p:childTnLst>
                              <p:par>
                                <p:cTn id="19" presetID="22" presetClass="entr" presetSubtype="8" fill="hold" grpId="0" nodeType="afterEffect">
                                  <p:stCondLst>
                                    <p:cond delay="0"/>
                                  </p:stCondLst>
                                  <p:childTnLst>
                                    <p:set>
                                      <p:cBhvr>
                                        <p:cTn id="20" dur="1" fill="hold">
                                          <p:stCondLst>
                                            <p:cond delay="0"/>
                                          </p:stCondLst>
                                        </p:cTn>
                                        <p:tgtEl>
                                          <p:spTgt spid="396315"/>
                                        </p:tgtEl>
                                        <p:attrNameLst>
                                          <p:attrName>style.visibility</p:attrName>
                                        </p:attrNameLst>
                                      </p:cBhvr>
                                      <p:to>
                                        <p:strVal val="visible"/>
                                      </p:to>
                                    </p:set>
                                    <p:animEffect transition="in" filter="wipe(left)">
                                      <p:cBhvr>
                                        <p:cTn id="21" dur="500"/>
                                        <p:tgtEl>
                                          <p:spTgt spid="3963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6314" grpId="0" animBg="1"/>
      <p:bldP spid="39631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3"/>
          <p:cNvSpPr>
            <a:spLocks noGrp="1"/>
          </p:cNvSpPr>
          <p:nvPr>
            <p:ph type="ftr" sz="quarter" idx="10"/>
          </p:nvPr>
        </p:nvSpPr>
        <p:spPr>
          <a:noFill/>
        </p:spPr>
        <p:txBody>
          <a:bodyPr/>
          <a:lstStyle/>
          <a:p>
            <a:r>
              <a:rPr lang="en-US"/>
              <a:t>NS&amp;WT</a:t>
            </a:r>
          </a:p>
        </p:txBody>
      </p:sp>
      <p:sp>
        <p:nvSpPr>
          <p:cNvPr id="40963" name="Rectangle 2"/>
          <p:cNvSpPr>
            <a:spLocks noGrp="1" noChangeArrowheads="1"/>
          </p:cNvSpPr>
          <p:nvPr>
            <p:ph type="title"/>
          </p:nvPr>
        </p:nvSpPr>
        <p:spPr/>
        <p:txBody>
          <a:bodyPr/>
          <a:lstStyle/>
          <a:p>
            <a:r>
              <a:rPr lang="en-GB" smtClean="0"/>
              <a:t>Configuring DHCP Relay Agent</a:t>
            </a:r>
          </a:p>
        </p:txBody>
      </p:sp>
      <p:sp>
        <p:nvSpPr>
          <p:cNvPr id="40964" name="Rectangle 3"/>
          <p:cNvSpPr>
            <a:spLocks noGrp="1" noChangeArrowheads="1"/>
          </p:cNvSpPr>
          <p:nvPr>
            <p:ph type="body" idx="1"/>
          </p:nvPr>
        </p:nvSpPr>
        <p:spPr/>
        <p:txBody>
          <a:bodyPr/>
          <a:lstStyle/>
          <a:p>
            <a:r>
              <a:rPr lang="en-GB" smtClean="0"/>
              <a:t>Routing &amp; Remote Access Setup</a:t>
            </a:r>
          </a:p>
          <a:p>
            <a:r>
              <a:rPr lang="en-GB" smtClean="0"/>
              <a:t>Custom Configuration </a:t>
            </a:r>
            <a:r>
              <a:rPr lang="en-GB" smtClean="0">
                <a:sym typeface="Wingdings" pitchFamily="2" charset="2"/>
              </a:rPr>
              <a:t> LAN routing</a:t>
            </a:r>
          </a:p>
          <a:p>
            <a:r>
              <a:rPr lang="en-GB" smtClean="0">
                <a:sym typeface="Wingdings" pitchFamily="2" charset="2"/>
              </a:rPr>
              <a:t>Routing and Remote Access  start service</a:t>
            </a:r>
          </a:p>
          <a:p>
            <a:r>
              <a:rPr lang="en-GB" smtClean="0">
                <a:sym typeface="Wingdings" pitchFamily="2" charset="2"/>
              </a:rPr>
              <a:t>IP Routing  General  New Routing Protocol  DHCP Relay Agent</a:t>
            </a:r>
          </a:p>
          <a:p>
            <a:r>
              <a:rPr lang="en-GB" smtClean="0">
                <a:sym typeface="Wingdings" pitchFamily="2" charset="2"/>
              </a:rPr>
              <a:t>DHCP Relay Agent  Properties  Server Address</a:t>
            </a:r>
          </a:p>
          <a:p>
            <a:r>
              <a:rPr lang="en-GB" smtClean="0">
                <a:sym typeface="Wingdings" pitchFamily="2" charset="2"/>
              </a:rPr>
              <a:t>Routing &amp; Remote Access console  DHCP Relay Agent  New Interface</a:t>
            </a:r>
          </a:p>
          <a:p>
            <a:r>
              <a:rPr lang="en-GB" smtClean="0">
                <a:sym typeface="Wingdings" pitchFamily="2" charset="2"/>
              </a:rPr>
              <a:t>DHCP Relay Properties  General  Relay DHCP packets</a:t>
            </a:r>
          </a:p>
          <a:p>
            <a:r>
              <a:rPr lang="en-GB" smtClean="0">
                <a:sym typeface="Wingdings" pitchFamily="2" charset="2"/>
              </a:rPr>
              <a:t>Hop-count threshold and Boot threshold</a:t>
            </a:r>
            <a:endParaRPr lang="en-GB" smtClean="0"/>
          </a:p>
        </p:txBody>
      </p:sp>
    </p:spTree>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Helvetic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1800" b="1" i="0" u="none" strike="noStrike" cap="none" normalizeH="0" baseline="0" smtClean="0">
            <a:ln>
              <a:noFill/>
            </a:ln>
            <a:solidFill>
              <a:schemeClr val="tx1"/>
            </a:solidFill>
            <a:effectLst/>
            <a:latin typeface="Helvetica"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4516</TotalTime>
  <Words>2248</Words>
  <Application>Microsoft PowerPoint</Application>
  <PresentationFormat>On-screen Show (4:3)</PresentationFormat>
  <Paragraphs>446</Paragraphs>
  <Slides>34</Slides>
  <Notes>34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Helvetica</vt:lpstr>
      <vt:lpstr>Arial</vt:lpstr>
      <vt:lpstr>Wingdings 2</vt:lpstr>
      <vt:lpstr>Wingdings 3</vt:lpstr>
      <vt:lpstr>Times New Roman</vt:lpstr>
      <vt:lpstr>Impact</vt:lpstr>
      <vt:lpstr>Arial Narrow</vt:lpstr>
      <vt:lpstr>Wingdings</vt:lpstr>
      <vt:lpstr>os-slides</vt:lpstr>
      <vt:lpstr>DHCP/ARP</vt:lpstr>
      <vt:lpstr>Static IP Addresses</vt:lpstr>
      <vt:lpstr>Reverse Address Resolution Protocol (RARP)</vt:lpstr>
      <vt:lpstr>RARP</vt:lpstr>
      <vt:lpstr>RARP</vt:lpstr>
      <vt:lpstr>RARP Request (Cont)</vt:lpstr>
      <vt:lpstr>BOOTstrap Protocol (BOOTP)</vt:lpstr>
      <vt:lpstr>BOOTP</vt:lpstr>
      <vt:lpstr>Dynamic Host Configuration Protocol (DHCP)</vt:lpstr>
      <vt:lpstr>How DHCP Allocates IP Addresses</vt:lpstr>
      <vt:lpstr>DHCP</vt:lpstr>
      <vt:lpstr>Why Use DHCP?</vt:lpstr>
      <vt:lpstr>How the DHCP Lease Generation Process Works</vt:lpstr>
      <vt:lpstr>DHCP</vt:lpstr>
      <vt:lpstr>DHCP (Cont)</vt:lpstr>
      <vt:lpstr>DHCP</vt:lpstr>
      <vt:lpstr>How the DHCP Lease Renewal Process Works</vt:lpstr>
      <vt:lpstr>Add DHCP Server</vt:lpstr>
      <vt:lpstr>DHCP Security</vt:lpstr>
      <vt:lpstr>How a DHCP Server Service Is Authorized</vt:lpstr>
      <vt:lpstr>Authorizing DHCP Server</vt:lpstr>
      <vt:lpstr>What Are DHCP Scopes?</vt:lpstr>
      <vt:lpstr>DHCP Scopes </vt:lpstr>
      <vt:lpstr>What Is a DHCP Reservation?</vt:lpstr>
      <vt:lpstr>DHCP Reservation</vt:lpstr>
      <vt:lpstr>Creating Scope</vt:lpstr>
      <vt:lpstr>What Are DHCP Options?</vt:lpstr>
      <vt:lpstr>DHCP Options</vt:lpstr>
      <vt:lpstr>DHCP Relay Agents</vt:lpstr>
      <vt:lpstr>What Is a DHCP Relay Agent?</vt:lpstr>
      <vt:lpstr>How a DHCP Relay Agent Works</vt:lpstr>
      <vt:lpstr>How a DHCP Relay Agent Uses Hop Count</vt:lpstr>
      <vt:lpstr>How a DHCP Relay Agent Uses Boot Threshold</vt:lpstr>
      <vt:lpstr>Configuring DHCP Relay Agent</vt:lpstr>
    </vt:vector>
  </TitlesOfParts>
  <Company>Lucent Technologies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Abstract View of System Components</dc:title>
  <dc:creator>Marilyn Turnamian</dc:creator>
  <cp:lastModifiedBy>Cobley, Lee</cp:lastModifiedBy>
  <cp:revision>193</cp:revision>
  <cp:lastPrinted>2001-06-14T13:58:17Z</cp:lastPrinted>
  <dcterms:created xsi:type="dcterms:W3CDTF">1999-06-25T18:38:26Z</dcterms:created>
  <dcterms:modified xsi:type="dcterms:W3CDTF">2010-02-03T12:27:34Z</dcterms:modified>
</cp:coreProperties>
</file>