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7" r:id="rId2"/>
    <p:sldId id="258" r:id="rId3"/>
    <p:sldId id="259" r:id="rId4"/>
    <p:sldId id="260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25" autoAdjust="0"/>
    <p:restoredTop sz="94660"/>
  </p:normalViewPr>
  <p:slideViewPr>
    <p:cSldViewPr snapToGrid="0">
      <p:cViewPr varScale="1">
        <p:scale>
          <a:sx n="79" d="100"/>
          <a:sy n="79" d="100"/>
        </p:scale>
        <p:origin x="72" y="2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D0BDD7E5-C0D2-452F-9F78-220877DBDECB}" type="datetimeFigureOut">
              <a:rPr lang="en-US" smtClean="0"/>
              <a:t>10/6/26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7E7B5A08-2A52-466D-BFF4-BD1D7FB39C5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63764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BDD7E5-C0D2-452F-9F78-220877DBDECB}" type="datetimeFigureOut">
              <a:rPr lang="en-US" smtClean="0"/>
              <a:t>10/6/26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7B5A08-2A52-466D-BFF4-BD1D7FB39C5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7942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BDD7E5-C0D2-452F-9F78-220877DBDECB}" type="datetimeFigureOut">
              <a:rPr lang="en-US" smtClean="0"/>
              <a:t>10/6/26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7B5A08-2A52-466D-BFF4-BD1D7FB39C5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37470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BDD7E5-C0D2-452F-9F78-220877DBDECB}" type="datetimeFigureOut">
              <a:rPr lang="en-US" smtClean="0"/>
              <a:t>10/6/26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7B5A08-2A52-466D-BFF4-BD1D7FB39C5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22428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BDD7E5-C0D2-452F-9F78-220877DBDECB}" type="datetimeFigureOut">
              <a:rPr lang="en-US" smtClean="0"/>
              <a:t>10/6/26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7B5A08-2A52-466D-BFF4-BD1D7FB39C5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59381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BDD7E5-C0D2-452F-9F78-220877DBDECB}" type="datetimeFigureOut">
              <a:rPr lang="en-US" smtClean="0"/>
              <a:t>10/6/26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7B5A08-2A52-466D-BFF4-BD1D7FB39C5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86528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BDD7E5-C0D2-452F-9F78-220877DBDECB}" type="datetimeFigureOut">
              <a:rPr lang="en-US" smtClean="0"/>
              <a:t>10/6/26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7B5A08-2A52-466D-BFF4-BD1D7FB39C5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51968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BDD7E5-C0D2-452F-9F78-220877DBDECB}" type="datetimeFigureOut">
              <a:rPr lang="en-US" smtClean="0"/>
              <a:t>10/6/26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7B5A08-2A52-466D-BFF4-BD1D7FB39C5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41953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BDD7E5-C0D2-452F-9F78-220877DBDECB}" type="datetimeFigureOut">
              <a:rPr lang="en-US" smtClean="0"/>
              <a:t>10/6/26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7B5A08-2A52-466D-BFF4-BD1D7FB39C5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36450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BDD7E5-C0D2-452F-9F78-220877DBDECB}" type="datetimeFigureOut">
              <a:rPr lang="en-US" smtClean="0"/>
              <a:t>10/6/26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7B5A08-2A52-466D-BFF4-BD1D7FB39C5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75071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BDD7E5-C0D2-452F-9F78-220877DBDECB}" type="datetimeFigureOut">
              <a:rPr lang="en-US" smtClean="0"/>
              <a:t>10/6/26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7B5A08-2A52-466D-BFF4-BD1D7FB39C5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756360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BDD7E5-C0D2-452F-9F78-220877DBDECB}" type="datetimeFigureOut">
              <a:rPr lang="en-US" smtClean="0"/>
              <a:t>10/6/26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7B5A08-2A52-466D-BFF4-BD1D7FB39C5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142716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BDD7E5-C0D2-452F-9F78-220877DBDECB}" type="datetimeFigureOut">
              <a:rPr lang="en-US" smtClean="0"/>
              <a:t>10/6/26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7B5A08-2A52-466D-BFF4-BD1D7FB39C5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281939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BDD7E5-C0D2-452F-9F78-220877DBDECB}" type="datetimeFigureOut">
              <a:rPr lang="en-US" smtClean="0"/>
              <a:t>10/6/26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7B5A08-2A52-466D-BFF4-BD1D7FB39C5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996560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BDD7E5-C0D2-452F-9F78-220877DBDECB}" type="datetimeFigureOut">
              <a:rPr lang="en-US" smtClean="0"/>
              <a:t>10/6/26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7B5A08-2A52-466D-BFF4-BD1D7FB39C5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980769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D0BDD7E5-C0D2-452F-9F78-220877DBDECB}" type="datetimeFigureOut">
              <a:rPr lang="en-US" smtClean="0"/>
              <a:t>10/6/26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7B5A08-2A52-466D-BFF4-BD1D7FB39C5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55489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D0BDD7E5-C0D2-452F-9F78-220877DBDECB}" type="datetimeFigureOut">
              <a:rPr lang="en-US" smtClean="0"/>
              <a:t>10/6/26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7B5A08-2A52-466D-BFF4-BD1D7FB39C5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56321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D0BDD7E5-C0D2-452F-9F78-220877DBDECB}" type="datetimeFigureOut">
              <a:rPr lang="en-US" smtClean="0"/>
              <a:t>10/6/26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US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7E7B5A08-2A52-466D-BFF4-BD1D7FB39C5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79087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  <p:sldLayoutId id="2147483696" r:id="rId12"/>
    <p:sldLayoutId id="2147483697" r:id="rId13"/>
    <p:sldLayoutId id="2147483698" r:id="rId14"/>
    <p:sldLayoutId id="2147483699" r:id="rId15"/>
    <p:sldLayoutId id="2147483700" r:id="rId16"/>
    <p:sldLayoutId id="2147483701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ature.com/articles/s41467-024-46503-5?utm_source=chatgpt.com" TargetMode="External"/><Relationship Id="rId2" Type="http://schemas.openxmlformats.org/officeDocument/2006/relationships/hyperlink" Target="https://doi.org/10.1016/j.imu.2024.101552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Advantages of OneDrive for Ashford</a:t>
            </a:r>
            <a:b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How OneDrive Can Improve Care Records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32322257"/>
              </p:ext>
            </p:extLst>
          </p:nvPr>
        </p:nvGraphicFramePr>
        <p:xfrm>
          <a:off x="797738" y="2438945"/>
          <a:ext cx="9908024" cy="3120846"/>
        </p:xfrm>
        <a:graphic>
          <a:graphicData uri="http://schemas.openxmlformats.org/drawingml/2006/table">
            <a:tbl>
              <a:tblPr/>
              <a:tblGrid>
                <a:gridCol w="495401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95401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12392">
                <a:tc>
                  <a:txBody>
                    <a:bodyPr/>
                    <a:lstStyle/>
                    <a:p>
                      <a:pPr algn="just"/>
                      <a:r>
                        <a:rPr lang="en-US" sz="16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Advantage</a:t>
                      </a:r>
                      <a:endParaRPr lang="en-US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600" b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Practical benefit for Ashford</a:t>
                      </a:r>
                      <a:endParaRPr lang="en-US" sz="16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39586">
                <a:tc>
                  <a:txBody>
                    <a:bodyPr/>
                    <a:lstStyle/>
                    <a:p>
                      <a:pPr algn="just"/>
                      <a:r>
                        <a:rPr lang="en-US" sz="16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Single record location</a:t>
                      </a:r>
                      <a:endParaRPr lang="en-US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Reduces duplicated care records and different versions of the same document.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91743">
                <a:tc>
                  <a:txBody>
                    <a:bodyPr/>
                    <a:lstStyle/>
                    <a:p>
                      <a:pPr algn="just"/>
                      <a:r>
                        <a:rPr lang="en-US" sz="16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Access across locations</a:t>
                      </a:r>
                      <a:endParaRPr lang="en-US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Staff can access the latest record when working in service users’ homes, supported living or the office.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91743">
                <a:tc>
                  <a:txBody>
                    <a:bodyPr/>
                    <a:lstStyle/>
                    <a:p>
                      <a:pPr algn="just"/>
                      <a:r>
                        <a:rPr lang="en-US" sz="16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Faster information sharing</a:t>
                      </a:r>
                      <a:endParaRPr lang="en-US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Care workers and coordinators can access updated information without repeatedly sending files.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39586">
                <a:tc>
                  <a:txBody>
                    <a:bodyPr/>
                    <a:lstStyle/>
                    <a:p>
                      <a:pPr algn="just"/>
                      <a:r>
                        <a:rPr lang="en-US" sz="16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Improved consistency</a:t>
                      </a:r>
                      <a:endParaRPr lang="en-US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Staff can work from the same current record, supporting clearer care information (Lidströmer et al., 2024). 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420786" y="5712977"/>
            <a:ext cx="11474506" cy="584775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Cloud-based health-record systems can improve accessibility and information management when appropriate controls are used (Lidströmer et al., 2024).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788340" y="89012"/>
            <a:ext cx="853709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Student name: Aisha Hussain ID: 2534042@student.uwtsd.ac.uk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212736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Limitations and Practical Solutions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37862829"/>
              </p:ext>
            </p:extLst>
          </p:nvPr>
        </p:nvGraphicFramePr>
        <p:xfrm>
          <a:off x="914401" y="2492348"/>
          <a:ext cx="10802868" cy="3450173"/>
        </p:xfrm>
        <a:graphic>
          <a:graphicData uri="http://schemas.openxmlformats.org/drawingml/2006/table">
            <a:tbl>
              <a:tblPr/>
              <a:tblGrid>
                <a:gridCol w="360095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60095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600956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80255">
                <a:tc>
                  <a:txBody>
                    <a:bodyPr/>
                    <a:lstStyle/>
                    <a:p>
                      <a:pPr algn="just"/>
                      <a:r>
                        <a:rPr lang="en-US" sz="16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Limitation</a:t>
                      </a:r>
                      <a:endParaRPr lang="en-US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600" b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Risk at Ashford</a:t>
                      </a:r>
                      <a:endParaRPr lang="en-US" sz="16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600" b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Practical solution</a:t>
                      </a:r>
                      <a:endParaRPr lang="en-US" sz="16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933352">
                <a:tc>
                  <a:txBody>
                    <a:bodyPr/>
                    <a:lstStyle/>
                    <a:p>
                      <a:pPr algn="just"/>
                      <a:r>
                        <a:rPr lang="en-US" sz="16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Unauthorised access</a:t>
                      </a:r>
                      <a:endParaRPr lang="en-US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Confidential service-user information could be viewed by inappropriate staff.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6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Use role-based access.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56803">
                <a:tc>
                  <a:txBody>
                    <a:bodyPr/>
                    <a:lstStyle/>
                    <a:p>
                      <a:pPr algn="just"/>
                      <a:r>
                        <a:rPr lang="en-US" sz="1600" b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Accidental sharing</a:t>
                      </a:r>
                      <a:endParaRPr lang="en-US" sz="16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Care records could be shared with the wrong person.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6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Restrict sharing to authorised staff.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56803">
                <a:tc>
                  <a:txBody>
                    <a:bodyPr/>
                    <a:lstStyle/>
                    <a:p>
                      <a:pPr algn="just"/>
                      <a:r>
                        <a:rPr lang="en-US" sz="1600" b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Cybersecurity threats</a:t>
                      </a:r>
                      <a:endParaRPr lang="en-US" sz="16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Compromised accounts could expose sensitive records.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6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Use MFA (</a:t>
                      </a:r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Multi-Factor Authentication)</a:t>
                      </a:r>
                      <a:r>
                        <a:rPr lang="en-US" sz="16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and staff cybersecurity training.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56803">
                <a:tc>
                  <a:txBody>
                    <a:bodyPr/>
                    <a:lstStyle/>
                    <a:p>
                      <a:pPr algn="just"/>
                      <a:r>
                        <a:rPr lang="en-US" sz="1600" b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Incorrect use</a:t>
                      </a:r>
                      <a:endParaRPr lang="en-US" sz="16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Staff may continue creating separate copies, causing duplication.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6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Introduce one standard recording procedure.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299405" y="6249526"/>
            <a:ext cx="11417864" cy="338554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Effective access control is important for protecting electronic health information (Cobrado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, 2024).</a:t>
            </a:r>
          </a:p>
        </p:txBody>
      </p:sp>
    </p:spTree>
    <p:extLst>
      <p:ext uri="{BB962C8B-B14F-4D97-AF65-F5344CB8AC3E}">
        <p14:creationId xmlns:p14="http://schemas.microsoft.com/office/powerpoint/2010/main" val="240392508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bg1"/>
          </a:solidFill>
        </p:spPr>
        <p:txBody>
          <a:bodyPr>
            <a:normAutofit/>
          </a:bodyPr>
          <a:lstStyle/>
          <a:p>
            <a:r>
              <a:rPr lang="en-US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Recommendation: Implementing OneDrive at Ashford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499"/>
            <a:ext cx="9405152" cy="3942957"/>
          </a:xfrm>
          <a:solidFill>
            <a:schemeClr val="tx2">
              <a:lumMod val="20000"/>
              <a:lumOff val="80000"/>
            </a:schemeClr>
          </a:solidFill>
        </p:spPr>
        <p:txBody>
          <a:bodyPr>
            <a:normAutofit fontScale="92500" lnSpcReduction="10000"/>
          </a:bodyPr>
          <a:lstStyle/>
          <a:p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Create one standard structure</a:t>
            </a:r>
            <a:b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Set up an agreed OneDrive folder system for each service user and their care records.</a:t>
            </a:r>
          </a:p>
          <a:p>
            <a:pPr marL="0" indent="0">
              <a:buNone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⬇</a:t>
            </a:r>
          </a:p>
          <a:p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Set role-based access</a:t>
            </a:r>
            <a:b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Give support workers, senior staff, nurses and care coordinators access according to their responsibilities.</a:t>
            </a:r>
          </a:p>
          <a:p>
            <a:pPr marL="0" indent="0">
              <a:buNone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⬇</a:t>
            </a:r>
          </a:p>
          <a:p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Train all staff</a:t>
            </a:r>
            <a:b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Provide practical training on updating, storing and securely sharing care records.</a:t>
            </a:r>
          </a:p>
          <a:p>
            <a:pPr marL="0" indent="0">
              <a:buNone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⬇</a:t>
            </a:r>
          </a:p>
          <a:p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Review and monitor</a:t>
            </a:r>
            <a:b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Senior staff should regularly check access permissions and record consistency</a:t>
            </a:r>
            <a:r>
              <a:rPr lang="en-US" i="1" dirty="0"/>
              <a:t> </a:t>
            </a: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(Cobrado et al., 2024; Lidströmer et al., 2024)</a:t>
            </a:r>
          </a:p>
          <a:p>
            <a:pPr marL="0" indent="0">
              <a:buNone/>
            </a:pP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8610240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Cobrado, U.N., Sharief, S., Regahal, N.G., Zepka, E., Mamauag, M. and Velasco, L.C. (2024) ‘Access control solutions in electronic health record systems: A systematic review’,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Informatics in Medicine Unlocked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, 49, 101552. Available at: </a:t>
            </a:r>
            <a: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https://doi.org/10.1016/j.imu.2024.101552</a:t>
            </a:r>
            <a:endParaRPr lang="en-US" sz="16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Lidströmer, N., Davids, J., ElSharkawy, M., Ashrafian, H. and Herlenius, E. (2024) ‘Systematic review and meta-analysis for a Global Patient co-Owned Cloud (GPOC)’,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Nature Communications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, 15. Available at: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Nature Communications article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6550668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26</TotalTime>
  <Words>331</Words>
  <Application>Microsoft Office PowerPoint</Application>
  <PresentationFormat>Widescreen</PresentationFormat>
  <Paragraphs>41</Paragraphs>
  <Slides>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5" baseType="lpstr">
      <vt:lpstr>Ion Boardroom</vt:lpstr>
      <vt:lpstr>Advantages of OneDrive for Ashford How OneDrive Can Improve Care Records</vt:lpstr>
      <vt:lpstr>Limitations and Practical Solutions</vt:lpstr>
      <vt:lpstr>Recommendation: Implementing OneDrive at Ashford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Zuhra Asghar</dc:creator>
  <cp:lastModifiedBy>Aisha Huusain</cp:lastModifiedBy>
  <cp:revision>8</cp:revision>
  <dcterms:created xsi:type="dcterms:W3CDTF">2026-09-25T11:08:31Z</dcterms:created>
  <dcterms:modified xsi:type="dcterms:W3CDTF">2026-10-06T14:00:13Z</dcterms:modified>
</cp:coreProperties>
</file>