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71" r:id="rId5"/>
    <p:sldId id="259" r:id="rId6"/>
    <p:sldId id="260" r:id="rId7"/>
    <p:sldId id="261" r:id="rId8"/>
    <p:sldId id="262" r:id="rId9"/>
    <p:sldId id="263" r:id="rId10"/>
    <p:sldId id="264" r:id="rId11"/>
    <p:sldId id="265" r:id="rId12"/>
    <p:sldId id="267"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ph Chahouta (2515294)" userId="f34a10d4-c285-43d8-832e-b3c9231c3e51" providerId="ADAL" clId="{BCD5A270-4697-473E-9AA4-2FAC63CF02BD}"/>
    <pc:docChg chg="delSld">
      <pc:chgData name="Elaph Chahouta (2515294)" userId="f34a10d4-c285-43d8-832e-b3c9231c3e51" providerId="ADAL" clId="{BCD5A270-4697-473E-9AA4-2FAC63CF02BD}" dt="2026-03-23T19:39:30.041" v="1" actId="2696"/>
      <pc:docMkLst>
        <pc:docMk/>
      </pc:docMkLst>
      <pc:sldChg chg="del">
        <pc:chgData name="Elaph Chahouta (2515294)" userId="f34a10d4-c285-43d8-832e-b3c9231c3e51" providerId="ADAL" clId="{BCD5A270-4697-473E-9AA4-2FAC63CF02BD}" dt="2026-03-23T19:39:25.605" v="0" actId="2696"/>
        <pc:sldMkLst>
          <pc:docMk/>
          <pc:sldMk cId="0" sldId="268"/>
        </pc:sldMkLst>
      </pc:sldChg>
      <pc:sldChg chg="del">
        <pc:chgData name="Elaph Chahouta (2515294)" userId="f34a10d4-c285-43d8-832e-b3c9231c3e51" providerId="ADAL" clId="{BCD5A270-4697-473E-9AA4-2FAC63CF02BD}" dt="2026-03-23T19:39:30.041" v="1" actId="2696"/>
        <pc:sldMkLst>
          <pc:docMk/>
          <pc:sldMk cId="0"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CD2FCB0E-53D4-BB81-A31A-761747DF3FF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7C2520AC-86BD-FC51-5998-D39CD989D98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F4B1B49-3F03-4D88-B696-020688D2FD2A}" type="datetime1">
              <a:rPr lang="en-GB"/>
              <a:pPr lvl="0"/>
              <a:t>23/03/2026</a:t>
            </a:fld>
            <a:endParaRPr lang="en-GB"/>
          </a:p>
        </p:txBody>
      </p:sp>
      <p:sp>
        <p:nvSpPr>
          <p:cNvPr id="10" name="Slide Image Placeholder 3">
            <a:extLst>
              <a:ext uri="{FF2B5EF4-FFF2-40B4-BE49-F238E27FC236}">
                <a16:creationId xmlns:a16="http://schemas.microsoft.com/office/drawing/2014/main" id="{132AEE6E-CE5C-33C2-0188-7E52FA5C0B9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A95851CA-C7E5-BEBE-7A7F-F0C1C57937A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C06569EB-6BF7-CF87-D219-87AA19FE060D}"/>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09058B0D-D069-012D-29C1-1CA5E996D72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85CD751-4FEC-4912-BC01-43491E8B7444}"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529C7-6BF6-4D25-AD15-09E0F3B71C10}" type="datetimeFigureOut">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F842C-695D-4E51-AB90-45CECAEFCC1C}" type="slidenum">
              <a:t>‹#›</a:t>
            </a:fld>
            <a:endParaRPr lang="en-US"/>
          </a:p>
        </p:txBody>
      </p:sp>
    </p:spTree>
    <p:extLst>
      <p:ext uri="{BB962C8B-B14F-4D97-AF65-F5344CB8AC3E}">
        <p14:creationId xmlns:p14="http://schemas.microsoft.com/office/powerpoint/2010/main" val="225595546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D1B1F-88AE-F9FA-6BE2-71D61D33C0A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2C0F0D5-6C92-0737-E91C-130A496B0071}"/>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3C8C6947-9734-2118-9F4A-B2F1601803F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F912EB-179B-47D6-9B33-28CCA03DFEAF}"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6FAD71-7E71-869C-90B5-243BBB414381}"/>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6AD4780-BEC4-09B8-F669-0A0F0977203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B8281BE-7C16-39C5-2D18-246F0083688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0EB48B-EC2C-444D-A34F-08A6530C25FC}"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F8E3-BE99-729B-90B2-2AB2BAC9858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4F5BB159-DF62-24DC-E611-F80DD67D686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AF2FB504-61C9-C380-41F5-924D316D6FD1}"/>
              </a:ext>
            </a:extLst>
          </p:cNvPr>
          <p:cNvSpPr txBox="1">
            <a:spLocks noGrp="1"/>
          </p:cNvSpPr>
          <p:nvPr>
            <p:ph type="dt" sz="half" idx="7"/>
          </p:nvPr>
        </p:nvSpPr>
        <p:spPr>
          <a:xfrm>
            <a:off x="838203" y="6356351"/>
            <a:ext cx="2743200" cy="365129"/>
          </a:xfrm>
        </p:spPr>
        <p:txBody>
          <a:bodyPr/>
          <a:lstStyle>
            <a:lvl1pPr>
              <a:defRPr/>
            </a:lvl1pPr>
          </a:lstStyle>
          <a:p>
            <a:pPr lvl="0"/>
            <a:fld id="{4BC301AD-26AC-4F83-B1ED-77B4EF48DBE9}" type="datetime1">
              <a:rPr lang="en-GB"/>
              <a:pPr lvl="0"/>
              <a:t>23/03/2026</a:t>
            </a:fld>
            <a:endParaRPr lang="en-GB"/>
          </a:p>
        </p:txBody>
      </p:sp>
      <p:sp>
        <p:nvSpPr>
          <p:cNvPr id="5" name="Footer Placeholder 4">
            <a:extLst>
              <a:ext uri="{FF2B5EF4-FFF2-40B4-BE49-F238E27FC236}">
                <a16:creationId xmlns:a16="http://schemas.microsoft.com/office/drawing/2014/main" id="{E5759AF3-0B05-61BA-BF63-FC7F7794BFD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6894DBA-AC83-FDA2-5AC9-D249DFB86917}"/>
              </a:ext>
            </a:extLst>
          </p:cNvPr>
          <p:cNvSpPr txBox="1">
            <a:spLocks noGrp="1"/>
          </p:cNvSpPr>
          <p:nvPr>
            <p:ph type="sldNum" sz="quarter" idx="8"/>
          </p:nvPr>
        </p:nvSpPr>
        <p:spPr>
          <a:xfrm>
            <a:off x="8610603" y="6356351"/>
            <a:ext cx="2743200" cy="365129"/>
          </a:xfrm>
        </p:spPr>
        <p:txBody>
          <a:bodyPr/>
          <a:lstStyle>
            <a:lvl1pPr>
              <a:defRPr/>
            </a:lvl1pPr>
          </a:lstStyle>
          <a:p>
            <a:pPr lvl="0"/>
            <a:fld id="{417BED3A-D5E9-44FA-B158-C207971300F1}" type="slidenum">
              <a:t>‹#›</a:t>
            </a:fld>
            <a:endParaRPr lang="en-GB"/>
          </a:p>
        </p:txBody>
      </p:sp>
    </p:spTree>
    <p:extLst>
      <p:ext uri="{BB962C8B-B14F-4D97-AF65-F5344CB8AC3E}">
        <p14:creationId xmlns:p14="http://schemas.microsoft.com/office/powerpoint/2010/main" val="3353946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655F-EA14-C964-A002-0F4A2746E1F9}"/>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4671774-9C9D-5727-4657-EC1FDA1353C6}"/>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4602E3-C542-4C7B-E5D4-C668C2CFD6C9}"/>
              </a:ext>
            </a:extLst>
          </p:cNvPr>
          <p:cNvSpPr txBox="1">
            <a:spLocks noGrp="1"/>
          </p:cNvSpPr>
          <p:nvPr>
            <p:ph type="dt" sz="half" idx="7"/>
          </p:nvPr>
        </p:nvSpPr>
        <p:spPr>
          <a:xfrm>
            <a:off x="838203" y="6356351"/>
            <a:ext cx="2743200" cy="365129"/>
          </a:xfrm>
        </p:spPr>
        <p:txBody>
          <a:bodyPr/>
          <a:lstStyle>
            <a:lvl1pPr>
              <a:defRPr/>
            </a:lvl1pPr>
          </a:lstStyle>
          <a:p>
            <a:pPr lvl="0"/>
            <a:fld id="{444114AC-9D02-4F4F-A351-E6AE2CEC147B}" type="datetime1">
              <a:rPr lang="en-GB"/>
              <a:pPr lvl="0"/>
              <a:t>23/03/2026</a:t>
            </a:fld>
            <a:endParaRPr lang="en-GB"/>
          </a:p>
        </p:txBody>
      </p:sp>
      <p:sp>
        <p:nvSpPr>
          <p:cNvPr id="5" name="Footer Placeholder 4">
            <a:extLst>
              <a:ext uri="{FF2B5EF4-FFF2-40B4-BE49-F238E27FC236}">
                <a16:creationId xmlns:a16="http://schemas.microsoft.com/office/drawing/2014/main" id="{50728ED5-D5F0-A564-824C-C6A99F47297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B048E14-1E09-EE46-1419-F0E8CE932334}"/>
              </a:ext>
            </a:extLst>
          </p:cNvPr>
          <p:cNvSpPr txBox="1">
            <a:spLocks noGrp="1"/>
          </p:cNvSpPr>
          <p:nvPr>
            <p:ph type="sldNum" sz="quarter" idx="8"/>
          </p:nvPr>
        </p:nvSpPr>
        <p:spPr>
          <a:xfrm>
            <a:off x="8610603" y="6356351"/>
            <a:ext cx="2743200" cy="365129"/>
          </a:xfrm>
        </p:spPr>
        <p:txBody>
          <a:bodyPr/>
          <a:lstStyle>
            <a:lvl1pPr>
              <a:defRPr/>
            </a:lvl1pPr>
          </a:lstStyle>
          <a:p>
            <a:pPr lvl="0"/>
            <a:fld id="{A96912B8-0822-4BEF-A573-D45C8110ED64}" type="slidenum">
              <a:t>‹#›</a:t>
            </a:fld>
            <a:endParaRPr lang="en-GB"/>
          </a:p>
        </p:txBody>
      </p:sp>
    </p:spTree>
    <p:extLst>
      <p:ext uri="{BB962C8B-B14F-4D97-AF65-F5344CB8AC3E}">
        <p14:creationId xmlns:p14="http://schemas.microsoft.com/office/powerpoint/2010/main" val="140744696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F437A-B881-8F7A-802D-AF176AFE820D}"/>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61DF9838-1B55-28F9-460E-0FDF92AC7A93}"/>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53AD2040-70D3-7432-1AA0-E4918645565B}"/>
              </a:ext>
            </a:extLst>
          </p:cNvPr>
          <p:cNvSpPr txBox="1">
            <a:spLocks noGrp="1"/>
          </p:cNvSpPr>
          <p:nvPr>
            <p:ph type="dt" sz="half" idx="7"/>
          </p:nvPr>
        </p:nvSpPr>
        <p:spPr>
          <a:xfrm>
            <a:off x="838203" y="6356351"/>
            <a:ext cx="2743200" cy="365129"/>
          </a:xfrm>
        </p:spPr>
        <p:txBody>
          <a:bodyPr/>
          <a:lstStyle>
            <a:lvl1pPr>
              <a:defRPr/>
            </a:lvl1pPr>
          </a:lstStyle>
          <a:p>
            <a:pPr lvl="0"/>
            <a:fld id="{6041962D-4433-46E6-9C72-1B4F3A2E63A8}" type="datetime1">
              <a:rPr lang="en-GB"/>
              <a:pPr lvl="0"/>
              <a:t>23/03/2026</a:t>
            </a:fld>
            <a:endParaRPr lang="en-GB"/>
          </a:p>
        </p:txBody>
      </p:sp>
      <p:sp>
        <p:nvSpPr>
          <p:cNvPr id="5" name="Footer Placeholder 4">
            <a:extLst>
              <a:ext uri="{FF2B5EF4-FFF2-40B4-BE49-F238E27FC236}">
                <a16:creationId xmlns:a16="http://schemas.microsoft.com/office/drawing/2014/main" id="{109E2992-932D-1A4B-DEA0-6A0DBB132FE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442EBAE-FED4-58A6-9A67-90DF819911BE}"/>
              </a:ext>
            </a:extLst>
          </p:cNvPr>
          <p:cNvSpPr txBox="1">
            <a:spLocks noGrp="1"/>
          </p:cNvSpPr>
          <p:nvPr>
            <p:ph type="sldNum" sz="quarter" idx="8"/>
          </p:nvPr>
        </p:nvSpPr>
        <p:spPr>
          <a:xfrm>
            <a:off x="8610603" y="6356351"/>
            <a:ext cx="2743200" cy="365129"/>
          </a:xfrm>
        </p:spPr>
        <p:txBody>
          <a:bodyPr/>
          <a:lstStyle>
            <a:lvl1pPr>
              <a:defRPr/>
            </a:lvl1pPr>
          </a:lstStyle>
          <a:p>
            <a:pPr lvl="0"/>
            <a:fld id="{38007B5D-B7E5-43C0-9F10-96F77A27F667}" type="slidenum">
              <a:t>‹#›</a:t>
            </a:fld>
            <a:endParaRPr lang="en-GB"/>
          </a:p>
        </p:txBody>
      </p:sp>
    </p:spTree>
    <p:extLst>
      <p:ext uri="{BB962C8B-B14F-4D97-AF65-F5344CB8AC3E}">
        <p14:creationId xmlns:p14="http://schemas.microsoft.com/office/powerpoint/2010/main" val="3393429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F804F-604F-18CD-FC1D-D39763C0906A}"/>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FF429D2-6E68-359D-5D59-9B033A8A6C9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6FF03B8-7860-ECF2-0282-EBD64321A33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5FA4307-DB8B-78E8-B5DE-6EE9E786627D}"/>
              </a:ext>
            </a:extLst>
          </p:cNvPr>
          <p:cNvSpPr txBox="1">
            <a:spLocks noGrp="1"/>
          </p:cNvSpPr>
          <p:nvPr>
            <p:ph type="dt" sz="half" idx="7"/>
          </p:nvPr>
        </p:nvSpPr>
        <p:spPr>
          <a:xfrm>
            <a:off x="838203" y="6356351"/>
            <a:ext cx="2743200" cy="365129"/>
          </a:xfrm>
        </p:spPr>
        <p:txBody>
          <a:bodyPr/>
          <a:lstStyle>
            <a:lvl1pPr>
              <a:defRPr/>
            </a:lvl1pPr>
          </a:lstStyle>
          <a:p>
            <a:pPr lvl="0"/>
            <a:fld id="{BF360D77-6A7A-4499-92EF-ADB293BDFA37}" type="datetime1">
              <a:rPr lang="en-GB"/>
              <a:pPr lvl="0"/>
              <a:t>23/03/2026</a:t>
            </a:fld>
            <a:endParaRPr lang="en-GB"/>
          </a:p>
        </p:txBody>
      </p:sp>
      <p:sp>
        <p:nvSpPr>
          <p:cNvPr id="6" name="Footer Placeholder 5">
            <a:extLst>
              <a:ext uri="{FF2B5EF4-FFF2-40B4-BE49-F238E27FC236}">
                <a16:creationId xmlns:a16="http://schemas.microsoft.com/office/drawing/2014/main" id="{3BC51FFE-AE0F-9A05-1354-BD1939CE3C9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3C8DECC-07DB-4B0A-80EE-D21FB9E3450E}"/>
              </a:ext>
            </a:extLst>
          </p:cNvPr>
          <p:cNvSpPr txBox="1">
            <a:spLocks noGrp="1"/>
          </p:cNvSpPr>
          <p:nvPr>
            <p:ph type="sldNum" sz="quarter" idx="8"/>
          </p:nvPr>
        </p:nvSpPr>
        <p:spPr>
          <a:xfrm>
            <a:off x="8610603" y="6356351"/>
            <a:ext cx="2743200" cy="365129"/>
          </a:xfrm>
        </p:spPr>
        <p:txBody>
          <a:bodyPr/>
          <a:lstStyle>
            <a:lvl1pPr>
              <a:defRPr/>
            </a:lvl1pPr>
          </a:lstStyle>
          <a:p>
            <a:pPr lvl="0"/>
            <a:fld id="{15BBE027-B0E7-4AF3-B86D-27854829078F}" type="slidenum">
              <a:t>‹#›</a:t>
            </a:fld>
            <a:endParaRPr lang="en-GB"/>
          </a:p>
        </p:txBody>
      </p:sp>
    </p:spTree>
    <p:extLst>
      <p:ext uri="{BB962C8B-B14F-4D97-AF65-F5344CB8AC3E}">
        <p14:creationId xmlns:p14="http://schemas.microsoft.com/office/powerpoint/2010/main" val="168315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611F7-13D3-5FE6-B102-7CDD5E2E1E0E}"/>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CA04B38C-D65C-FB17-D234-2421C8AA8F10}"/>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5F72F2E6-4DF8-7609-53A0-11BBEF252C0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E707587-A921-E56A-12EE-70E5E034919E}"/>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C5408258-ED1A-6062-7C16-54A283758F7C}"/>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D577A7E-D6EE-859B-1790-01EFE0396D4A}"/>
              </a:ext>
            </a:extLst>
          </p:cNvPr>
          <p:cNvSpPr txBox="1">
            <a:spLocks noGrp="1"/>
          </p:cNvSpPr>
          <p:nvPr>
            <p:ph type="dt" sz="half" idx="7"/>
          </p:nvPr>
        </p:nvSpPr>
        <p:spPr>
          <a:xfrm>
            <a:off x="838203" y="6356351"/>
            <a:ext cx="2743200" cy="365129"/>
          </a:xfrm>
        </p:spPr>
        <p:txBody>
          <a:bodyPr/>
          <a:lstStyle>
            <a:lvl1pPr>
              <a:defRPr/>
            </a:lvl1pPr>
          </a:lstStyle>
          <a:p>
            <a:pPr lvl="0"/>
            <a:fld id="{A1BA5B2C-E48B-4901-8D0C-2AC1D9FB2374}" type="datetime1">
              <a:rPr lang="en-GB"/>
              <a:pPr lvl="0"/>
              <a:t>23/03/2026</a:t>
            </a:fld>
            <a:endParaRPr lang="en-GB"/>
          </a:p>
        </p:txBody>
      </p:sp>
      <p:sp>
        <p:nvSpPr>
          <p:cNvPr id="8" name="Footer Placeholder 7">
            <a:extLst>
              <a:ext uri="{FF2B5EF4-FFF2-40B4-BE49-F238E27FC236}">
                <a16:creationId xmlns:a16="http://schemas.microsoft.com/office/drawing/2014/main" id="{110AE375-EB5D-C22C-AECA-48C5848F9A5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F0D6738-2386-1E5E-9BE6-135519FBB2E6}"/>
              </a:ext>
            </a:extLst>
          </p:cNvPr>
          <p:cNvSpPr txBox="1">
            <a:spLocks noGrp="1"/>
          </p:cNvSpPr>
          <p:nvPr>
            <p:ph type="sldNum" sz="quarter" idx="8"/>
          </p:nvPr>
        </p:nvSpPr>
        <p:spPr>
          <a:xfrm>
            <a:off x="8610603" y="6356351"/>
            <a:ext cx="2743200" cy="365129"/>
          </a:xfrm>
        </p:spPr>
        <p:txBody>
          <a:bodyPr/>
          <a:lstStyle>
            <a:lvl1pPr>
              <a:defRPr/>
            </a:lvl1pPr>
          </a:lstStyle>
          <a:p>
            <a:pPr lvl="0"/>
            <a:fld id="{ED72ADF0-2E7D-461B-931D-368FBD9BDA66}" type="slidenum">
              <a:t>‹#›</a:t>
            </a:fld>
            <a:endParaRPr lang="en-GB"/>
          </a:p>
        </p:txBody>
      </p:sp>
    </p:spTree>
    <p:extLst>
      <p:ext uri="{BB962C8B-B14F-4D97-AF65-F5344CB8AC3E}">
        <p14:creationId xmlns:p14="http://schemas.microsoft.com/office/powerpoint/2010/main" val="249908961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F03B-E95A-EA69-7610-FEE071BA5D03}"/>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AB1DC4B5-C280-72AF-C855-69D368D77A30}"/>
              </a:ext>
            </a:extLst>
          </p:cNvPr>
          <p:cNvSpPr txBox="1">
            <a:spLocks noGrp="1"/>
          </p:cNvSpPr>
          <p:nvPr>
            <p:ph type="dt" sz="half" idx="7"/>
          </p:nvPr>
        </p:nvSpPr>
        <p:spPr>
          <a:xfrm>
            <a:off x="838203" y="6356351"/>
            <a:ext cx="2743200" cy="365129"/>
          </a:xfrm>
        </p:spPr>
        <p:txBody>
          <a:bodyPr/>
          <a:lstStyle>
            <a:lvl1pPr>
              <a:defRPr/>
            </a:lvl1pPr>
          </a:lstStyle>
          <a:p>
            <a:pPr lvl="0"/>
            <a:fld id="{F5770FC0-27C0-430B-9075-F9B06DFAE60D}" type="datetime1">
              <a:rPr lang="en-GB"/>
              <a:pPr lvl="0"/>
              <a:t>23/03/2026</a:t>
            </a:fld>
            <a:endParaRPr lang="en-GB"/>
          </a:p>
        </p:txBody>
      </p:sp>
      <p:sp>
        <p:nvSpPr>
          <p:cNvPr id="4" name="Footer Placeholder 3">
            <a:extLst>
              <a:ext uri="{FF2B5EF4-FFF2-40B4-BE49-F238E27FC236}">
                <a16:creationId xmlns:a16="http://schemas.microsoft.com/office/drawing/2014/main" id="{0662E241-DA64-A97E-788C-98568DC87DB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0C30B11-CA29-9FA8-2B35-944B2155156B}"/>
              </a:ext>
            </a:extLst>
          </p:cNvPr>
          <p:cNvSpPr txBox="1">
            <a:spLocks noGrp="1"/>
          </p:cNvSpPr>
          <p:nvPr>
            <p:ph type="sldNum" sz="quarter" idx="8"/>
          </p:nvPr>
        </p:nvSpPr>
        <p:spPr>
          <a:xfrm>
            <a:off x="8610603" y="6356351"/>
            <a:ext cx="2743200" cy="365129"/>
          </a:xfrm>
        </p:spPr>
        <p:txBody>
          <a:bodyPr/>
          <a:lstStyle>
            <a:lvl1pPr>
              <a:defRPr/>
            </a:lvl1pPr>
          </a:lstStyle>
          <a:p>
            <a:pPr lvl="0"/>
            <a:fld id="{03B4597D-7D1E-4BCC-B50F-794ECCD4C633}" type="slidenum">
              <a:t>‹#›</a:t>
            </a:fld>
            <a:endParaRPr lang="en-GB"/>
          </a:p>
        </p:txBody>
      </p:sp>
    </p:spTree>
    <p:extLst>
      <p:ext uri="{BB962C8B-B14F-4D97-AF65-F5344CB8AC3E}">
        <p14:creationId xmlns:p14="http://schemas.microsoft.com/office/powerpoint/2010/main" val="824003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7A6955-4374-7E48-3B46-E6EFEBED2544}"/>
              </a:ext>
            </a:extLst>
          </p:cNvPr>
          <p:cNvSpPr txBox="1">
            <a:spLocks noGrp="1"/>
          </p:cNvSpPr>
          <p:nvPr>
            <p:ph type="dt" sz="half" idx="7"/>
          </p:nvPr>
        </p:nvSpPr>
        <p:spPr>
          <a:xfrm>
            <a:off x="838203" y="6356351"/>
            <a:ext cx="2743200" cy="365129"/>
          </a:xfrm>
        </p:spPr>
        <p:txBody>
          <a:bodyPr/>
          <a:lstStyle>
            <a:lvl1pPr>
              <a:defRPr/>
            </a:lvl1pPr>
          </a:lstStyle>
          <a:p>
            <a:pPr lvl="0"/>
            <a:fld id="{BBBEFCBE-7AED-43E5-992E-5D2A563B1BBF}" type="datetime1">
              <a:rPr lang="en-GB"/>
              <a:pPr lvl="0"/>
              <a:t>23/03/2026</a:t>
            </a:fld>
            <a:endParaRPr lang="en-GB"/>
          </a:p>
        </p:txBody>
      </p:sp>
      <p:sp>
        <p:nvSpPr>
          <p:cNvPr id="3" name="Footer Placeholder 2">
            <a:extLst>
              <a:ext uri="{FF2B5EF4-FFF2-40B4-BE49-F238E27FC236}">
                <a16:creationId xmlns:a16="http://schemas.microsoft.com/office/drawing/2014/main" id="{60F18B4C-F818-513D-93A5-0BF155B0E5E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FDF5383-155B-AAC1-80CA-498BB50C22DC}"/>
              </a:ext>
            </a:extLst>
          </p:cNvPr>
          <p:cNvSpPr txBox="1">
            <a:spLocks noGrp="1"/>
          </p:cNvSpPr>
          <p:nvPr>
            <p:ph type="sldNum" sz="quarter" idx="8"/>
          </p:nvPr>
        </p:nvSpPr>
        <p:spPr>
          <a:xfrm>
            <a:off x="8610603" y="6356351"/>
            <a:ext cx="2743200" cy="365129"/>
          </a:xfrm>
        </p:spPr>
        <p:txBody>
          <a:bodyPr/>
          <a:lstStyle>
            <a:lvl1pPr>
              <a:defRPr/>
            </a:lvl1pPr>
          </a:lstStyle>
          <a:p>
            <a:pPr lvl="0"/>
            <a:fld id="{46AF0BF1-4774-403D-A907-B9411C8B3F86}" type="slidenum">
              <a:t>‹#›</a:t>
            </a:fld>
            <a:endParaRPr lang="en-GB"/>
          </a:p>
        </p:txBody>
      </p:sp>
    </p:spTree>
    <p:extLst>
      <p:ext uri="{BB962C8B-B14F-4D97-AF65-F5344CB8AC3E}">
        <p14:creationId xmlns:p14="http://schemas.microsoft.com/office/powerpoint/2010/main" val="298026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84D78-D5A6-4A3C-BCC4-CD2E2C9676A9}"/>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866C4A44-3811-282A-C76D-BB44A0A5DBC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EABBA64-C1E5-73E2-09FD-05AD194BF7C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FE34F764-CA1F-22F4-E0EF-0FA2DC355B19}"/>
              </a:ext>
            </a:extLst>
          </p:cNvPr>
          <p:cNvSpPr txBox="1">
            <a:spLocks noGrp="1"/>
          </p:cNvSpPr>
          <p:nvPr>
            <p:ph type="dt" sz="half" idx="7"/>
          </p:nvPr>
        </p:nvSpPr>
        <p:spPr>
          <a:xfrm>
            <a:off x="838203" y="6356351"/>
            <a:ext cx="2743200" cy="365129"/>
          </a:xfrm>
        </p:spPr>
        <p:txBody>
          <a:bodyPr/>
          <a:lstStyle>
            <a:lvl1pPr>
              <a:defRPr/>
            </a:lvl1pPr>
          </a:lstStyle>
          <a:p>
            <a:pPr lvl="0"/>
            <a:fld id="{63D6C3DD-C44C-43C5-BB8A-8D81A6A0E4FF}" type="datetime1">
              <a:rPr lang="en-GB"/>
              <a:pPr lvl="0"/>
              <a:t>23/03/2026</a:t>
            </a:fld>
            <a:endParaRPr lang="en-GB"/>
          </a:p>
        </p:txBody>
      </p:sp>
      <p:sp>
        <p:nvSpPr>
          <p:cNvPr id="6" name="Footer Placeholder 5">
            <a:extLst>
              <a:ext uri="{FF2B5EF4-FFF2-40B4-BE49-F238E27FC236}">
                <a16:creationId xmlns:a16="http://schemas.microsoft.com/office/drawing/2014/main" id="{940A9EC1-08F0-309C-866F-3370968968D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989029E-47F2-808B-3AA1-60E2E01FA5CB}"/>
              </a:ext>
            </a:extLst>
          </p:cNvPr>
          <p:cNvSpPr txBox="1">
            <a:spLocks noGrp="1"/>
          </p:cNvSpPr>
          <p:nvPr>
            <p:ph type="sldNum" sz="quarter" idx="8"/>
          </p:nvPr>
        </p:nvSpPr>
        <p:spPr>
          <a:xfrm>
            <a:off x="8610603" y="6356351"/>
            <a:ext cx="2743200" cy="365129"/>
          </a:xfrm>
        </p:spPr>
        <p:txBody>
          <a:bodyPr/>
          <a:lstStyle>
            <a:lvl1pPr>
              <a:defRPr/>
            </a:lvl1pPr>
          </a:lstStyle>
          <a:p>
            <a:pPr lvl="0"/>
            <a:fld id="{56D1E8D1-6FFD-496F-913B-3D3F27F683B8}" type="slidenum">
              <a:t>‹#›</a:t>
            </a:fld>
            <a:endParaRPr lang="en-GB"/>
          </a:p>
        </p:txBody>
      </p:sp>
    </p:spTree>
    <p:extLst>
      <p:ext uri="{BB962C8B-B14F-4D97-AF65-F5344CB8AC3E}">
        <p14:creationId xmlns:p14="http://schemas.microsoft.com/office/powerpoint/2010/main" val="852083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2DB7-9984-865B-9338-55087A2F36F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0489ADAD-3B34-BFEB-17DD-12D76557F0A6}"/>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82DDCC6E-F0A8-CE19-1821-F7704C04AEB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4AFFC599-4628-43C2-78E0-CD33EECAE248}"/>
              </a:ext>
            </a:extLst>
          </p:cNvPr>
          <p:cNvSpPr txBox="1">
            <a:spLocks noGrp="1"/>
          </p:cNvSpPr>
          <p:nvPr>
            <p:ph type="dt" sz="half" idx="7"/>
          </p:nvPr>
        </p:nvSpPr>
        <p:spPr>
          <a:xfrm>
            <a:off x="838203" y="6356351"/>
            <a:ext cx="2743200" cy="365129"/>
          </a:xfrm>
        </p:spPr>
        <p:txBody>
          <a:bodyPr/>
          <a:lstStyle>
            <a:lvl1pPr>
              <a:defRPr/>
            </a:lvl1pPr>
          </a:lstStyle>
          <a:p>
            <a:pPr lvl="0"/>
            <a:fld id="{430136AE-AED2-43A5-B930-59D6DA9B8C59}" type="datetime1">
              <a:rPr lang="en-GB"/>
              <a:pPr lvl="0"/>
              <a:t>23/03/2026</a:t>
            </a:fld>
            <a:endParaRPr lang="en-GB"/>
          </a:p>
        </p:txBody>
      </p:sp>
      <p:sp>
        <p:nvSpPr>
          <p:cNvPr id="6" name="Footer Placeholder 5">
            <a:extLst>
              <a:ext uri="{FF2B5EF4-FFF2-40B4-BE49-F238E27FC236}">
                <a16:creationId xmlns:a16="http://schemas.microsoft.com/office/drawing/2014/main" id="{57B5D667-E898-40DC-C7B6-185FACA97CD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6F6432D-F381-499E-1050-5BA2A6907637}"/>
              </a:ext>
            </a:extLst>
          </p:cNvPr>
          <p:cNvSpPr txBox="1">
            <a:spLocks noGrp="1"/>
          </p:cNvSpPr>
          <p:nvPr>
            <p:ph type="sldNum" sz="quarter" idx="8"/>
          </p:nvPr>
        </p:nvSpPr>
        <p:spPr>
          <a:xfrm>
            <a:off x="8610603" y="6356351"/>
            <a:ext cx="2743200" cy="365129"/>
          </a:xfrm>
        </p:spPr>
        <p:txBody>
          <a:bodyPr/>
          <a:lstStyle>
            <a:lvl1pPr>
              <a:defRPr/>
            </a:lvl1pPr>
          </a:lstStyle>
          <a:p>
            <a:pPr lvl="0"/>
            <a:fld id="{F71E9F06-97E5-48A7-BF96-B1851545CB84}" type="slidenum">
              <a:t>‹#›</a:t>
            </a:fld>
            <a:endParaRPr lang="en-GB"/>
          </a:p>
        </p:txBody>
      </p:sp>
    </p:spTree>
    <p:extLst>
      <p:ext uri="{BB962C8B-B14F-4D97-AF65-F5344CB8AC3E}">
        <p14:creationId xmlns:p14="http://schemas.microsoft.com/office/powerpoint/2010/main" val="444995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12CAA-4D7A-4B20-FDAC-3B89D3F099EF}"/>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9834C321-E705-FB87-F225-41963B79C659}"/>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2B309B-4A10-B004-6EAD-763DE65E6568}"/>
              </a:ext>
            </a:extLst>
          </p:cNvPr>
          <p:cNvSpPr txBox="1">
            <a:spLocks noGrp="1"/>
          </p:cNvSpPr>
          <p:nvPr>
            <p:ph type="dt" sz="half" idx="7"/>
          </p:nvPr>
        </p:nvSpPr>
        <p:spPr>
          <a:xfrm>
            <a:off x="838203" y="6356351"/>
            <a:ext cx="2743200" cy="365129"/>
          </a:xfrm>
        </p:spPr>
        <p:txBody>
          <a:bodyPr/>
          <a:lstStyle>
            <a:lvl1pPr>
              <a:defRPr/>
            </a:lvl1pPr>
          </a:lstStyle>
          <a:p>
            <a:pPr lvl="0"/>
            <a:fld id="{D310E352-FFCD-4E6E-99A8-8DA1DEFD57FC}" type="datetime1">
              <a:rPr lang="en-GB"/>
              <a:pPr lvl="0"/>
              <a:t>23/03/2026</a:t>
            </a:fld>
            <a:endParaRPr lang="en-GB"/>
          </a:p>
        </p:txBody>
      </p:sp>
      <p:sp>
        <p:nvSpPr>
          <p:cNvPr id="5" name="Footer Placeholder 4">
            <a:extLst>
              <a:ext uri="{FF2B5EF4-FFF2-40B4-BE49-F238E27FC236}">
                <a16:creationId xmlns:a16="http://schemas.microsoft.com/office/drawing/2014/main" id="{B6869CBB-3850-0958-77F3-D6E0E138530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2301DDD-3C06-6AC5-F18E-E64786C6E22B}"/>
              </a:ext>
            </a:extLst>
          </p:cNvPr>
          <p:cNvSpPr txBox="1">
            <a:spLocks noGrp="1"/>
          </p:cNvSpPr>
          <p:nvPr>
            <p:ph type="sldNum" sz="quarter" idx="8"/>
          </p:nvPr>
        </p:nvSpPr>
        <p:spPr>
          <a:xfrm>
            <a:off x="8610603" y="6356351"/>
            <a:ext cx="2743200" cy="365129"/>
          </a:xfrm>
        </p:spPr>
        <p:txBody>
          <a:bodyPr/>
          <a:lstStyle>
            <a:lvl1pPr>
              <a:defRPr/>
            </a:lvl1pPr>
          </a:lstStyle>
          <a:p>
            <a:pPr lvl="0"/>
            <a:fld id="{F2D4DA5A-0025-4817-8ABE-0AADB40C9977}" type="slidenum">
              <a:t>‹#›</a:t>
            </a:fld>
            <a:endParaRPr lang="en-GB"/>
          </a:p>
        </p:txBody>
      </p:sp>
    </p:spTree>
    <p:extLst>
      <p:ext uri="{BB962C8B-B14F-4D97-AF65-F5344CB8AC3E}">
        <p14:creationId xmlns:p14="http://schemas.microsoft.com/office/powerpoint/2010/main" val="2215990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B19DD3-1892-3EAF-E707-BABBB9A49330}"/>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CBD5FCEA-9887-743D-AEF0-5648374B822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2A9EE8-BFD9-A128-03CA-4841225918AD}"/>
              </a:ext>
            </a:extLst>
          </p:cNvPr>
          <p:cNvSpPr txBox="1">
            <a:spLocks noGrp="1"/>
          </p:cNvSpPr>
          <p:nvPr>
            <p:ph type="dt" sz="half" idx="7"/>
          </p:nvPr>
        </p:nvSpPr>
        <p:spPr>
          <a:xfrm>
            <a:off x="838203" y="6356351"/>
            <a:ext cx="2743200" cy="365129"/>
          </a:xfrm>
        </p:spPr>
        <p:txBody>
          <a:bodyPr/>
          <a:lstStyle>
            <a:lvl1pPr>
              <a:defRPr/>
            </a:lvl1pPr>
          </a:lstStyle>
          <a:p>
            <a:pPr lvl="0"/>
            <a:fld id="{13343946-7063-4497-BEB1-C2DD796FCFD0}" type="datetime1">
              <a:rPr lang="en-GB"/>
              <a:pPr lvl="0"/>
              <a:t>23/03/2026</a:t>
            </a:fld>
            <a:endParaRPr lang="en-GB"/>
          </a:p>
        </p:txBody>
      </p:sp>
      <p:sp>
        <p:nvSpPr>
          <p:cNvPr id="5" name="Footer Placeholder 4">
            <a:extLst>
              <a:ext uri="{FF2B5EF4-FFF2-40B4-BE49-F238E27FC236}">
                <a16:creationId xmlns:a16="http://schemas.microsoft.com/office/drawing/2014/main" id="{804861A8-A8A6-0D5E-A2BD-17D5ED8E6E61}"/>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8B11B7A-6405-E193-B4C3-6607E2895571}"/>
              </a:ext>
            </a:extLst>
          </p:cNvPr>
          <p:cNvSpPr txBox="1">
            <a:spLocks noGrp="1"/>
          </p:cNvSpPr>
          <p:nvPr>
            <p:ph type="sldNum" sz="quarter" idx="8"/>
          </p:nvPr>
        </p:nvSpPr>
        <p:spPr>
          <a:xfrm>
            <a:off x="8610603" y="6356351"/>
            <a:ext cx="2743200" cy="365129"/>
          </a:xfrm>
        </p:spPr>
        <p:txBody>
          <a:bodyPr/>
          <a:lstStyle>
            <a:lvl1pPr>
              <a:defRPr/>
            </a:lvl1pPr>
          </a:lstStyle>
          <a:p>
            <a:pPr lvl="0"/>
            <a:fld id="{C57DFF82-BD4A-4FBC-9D98-3D096F8504DE}" type="slidenum">
              <a:t>‹#›</a:t>
            </a:fld>
            <a:endParaRPr lang="en-GB"/>
          </a:p>
        </p:txBody>
      </p:sp>
    </p:spTree>
    <p:extLst>
      <p:ext uri="{BB962C8B-B14F-4D97-AF65-F5344CB8AC3E}">
        <p14:creationId xmlns:p14="http://schemas.microsoft.com/office/powerpoint/2010/main" val="219618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C90695-219D-C839-7121-95B9A0560CE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B68CAF99-32E3-B8A5-356B-6931E88AA27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4BB948-F6DB-F8A4-A01A-6EDA5212C61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22DBD449-6ECF-4079-896F-3AA0726E516A}" type="datetime1">
              <a:rPr lang="en-GB"/>
              <a:pPr lvl="0"/>
              <a:t>23/03/2026</a:t>
            </a:fld>
            <a:endParaRPr lang="en-GB"/>
          </a:p>
        </p:txBody>
      </p:sp>
      <p:sp>
        <p:nvSpPr>
          <p:cNvPr id="5" name="Footer Placeholder 4">
            <a:extLst>
              <a:ext uri="{FF2B5EF4-FFF2-40B4-BE49-F238E27FC236}">
                <a16:creationId xmlns:a16="http://schemas.microsoft.com/office/drawing/2014/main" id="{588D063F-3CF3-B855-972C-737435F8FB15}"/>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747E1F84-22B9-84DD-0733-45D307AB8C7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FA3B68E-ABE3-4A9C-9034-673CE5B002C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5826EBBF-D644-3C64-1EB5-193B4D6A051E}"/>
              </a:ext>
            </a:extLst>
          </p:cNvPr>
          <p:cNvSpPr txBox="1">
            <a:spLocks noGrp="1"/>
          </p:cNvSpPr>
          <p:nvPr>
            <p:ph type="title"/>
          </p:nvPr>
        </p:nvSpPr>
        <p:spPr>
          <a:xfrm>
            <a:off x="838203" y="365129"/>
            <a:ext cx="10515600" cy="1325559"/>
          </a:xfrm>
        </p:spPr>
        <p:txBody>
          <a:bodyPr/>
          <a:lstStyle/>
          <a:p>
            <a:pPr lvl="0"/>
            <a:r>
              <a:rPr lang="en-GB"/>
              <a:t>Introduction </a:t>
            </a:r>
          </a:p>
        </p:txBody>
      </p:sp>
      <p:sp>
        <p:nvSpPr>
          <p:cNvPr id="3" name="Content Placeholder 4">
            <a:extLst>
              <a:ext uri="{FF2B5EF4-FFF2-40B4-BE49-F238E27FC236}">
                <a16:creationId xmlns:a16="http://schemas.microsoft.com/office/drawing/2014/main" id="{33D508EC-B369-83F0-F5BD-927FE3C35FE8}"/>
              </a:ext>
            </a:extLst>
          </p:cNvPr>
          <p:cNvSpPr txBox="1">
            <a:spLocks noGrp="1"/>
          </p:cNvSpPr>
          <p:nvPr>
            <p:ph idx="1"/>
          </p:nvPr>
        </p:nvSpPr>
        <p:spPr>
          <a:xfrm>
            <a:off x="838203" y="1825627"/>
            <a:ext cx="10515600" cy="4351336"/>
          </a:xfrm>
        </p:spPr>
        <p:txBody>
          <a:bodyPr/>
          <a:lstStyle/>
          <a:p>
            <a:pPr lvl="0"/>
            <a:r>
              <a:rPr lang="en-GB" b="1"/>
              <a:t>Title:</a:t>
            </a:r>
            <a:r>
              <a:rPr lang="en-GB"/>
              <a:t> Living Well: A Life Course Approach to Health and Wellbeing</a:t>
            </a:r>
          </a:p>
          <a:p>
            <a:pPr lvl="0"/>
            <a:r>
              <a:rPr lang="en-GB" b="1"/>
              <a:t>Subtitle:</a:t>
            </a:r>
            <a:r>
              <a:rPr lang="en-GB"/>
              <a:t> BMNS4014 – Health Care Practice</a:t>
            </a:r>
          </a:p>
          <a:p>
            <a:pPr lvl="0"/>
            <a:r>
              <a:rPr lang="en-GB" b="1"/>
              <a:t>Presenter:</a:t>
            </a:r>
            <a:r>
              <a:rPr lang="en-GB"/>
              <a:t> [Elaph Chahouta] </a:t>
            </a:r>
          </a:p>
          <a:p>
            <a:pPr lvl="0"/>
            <a:r>
              <a:rPr lang="en-GB"/>
              <a:t> </a:t>
            </a:r>
            <a:r>
              <a:rPr lang="en-GB" b="1"/>
              <a:t>Date:</a:t>
            </a:r>
            <a:r>
              <a:rPr lang="en-GB"/>
              <a:t> March 24, 2026</a:t>
            </a:r>
          </a:p>
          <a:p>
            <a:pPr marL="0" lvl="0" indent="0">
              <a:buNone/>
            </a:pP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0F546-FF75-7F43-5B7D-8A61DB6AD2CC}"/>
              </a:ext>
            </a:extLst>
          </p:cNvPr>
          <p:cNvSpPr txBox="1">
            <a:spLocks noGrp="1"/>
          </p:cNvSpPr>
          <p:nvPr>
            <p:ph type="title"/>
          </p:nvPr>
        </p:nvSpPr>
        <p:spPr>
          <a:xfrm>
            <a:off x="0" y="186839"/>
            <a:ext cx="10515600" cy="1325559"/>
          </a:xfrm>
        </p:spPr>
        <p:txBody>
          <a:bodyPr/>
          <a:lstStyle/>
          <a:p>
            <a:pPr lvl="0"/>
            <a:r>
              <a:rPr lang="en-GB"/>
              <a:t>Today</a:t>
            </a:r>
          </a:p>
        </p:txBody>
      </p:sp>
      <p:sp>
        <p:nvSpPr>
          <p:cNvPr id="3" name="Content Placeholder 2">
            <a:extLst>
              <a:ext uri="{FF2B5EF4-FFF2-40B4-BE49-F238E27FC236}">
                <a16:creationId xmlns:a16="http://schemas.microsoft.com/office/drawing/2014/main" id="{20E1B933-F5E3-A0D7-8931-FD65011D7E29}"/>
              </a:ext>
            </a:extLst>
          </p:cNvPr>
          <p:cNvSpPr txBox="1">
            <a:spLocks noGrp="1"/>
          </p:cNvSpPr>
          <p:nvPr>
            <p:ph idx="1"/>
          </p:nvPr>
        </p:nvSpPr>
        <p:spPr>
          <a:xfrm>
            <a:off x="0" y="1425293"/>
            <a:ext cx="12191996" cy="5200887"/>
          </a:xfrm>
        </p:spPr>
        <p:txBody>
          <a:bodyPr/>
          <a:lstStyle/>
          <a:p>
            <a:pPr marL="0" lvl="0" indent="0">
              <a:buNone/>
            </a:pPr>
            <a:r>
              <a:rPr lang="en-GB"/>
              <a:t> I will explain the life course approach to health and wellbeing. </a:t>
            </a:r>
          </a:p>
          <a:p>
            <a:pPr marL="0" lvl="0" indent="0">
              <a:buNone/>
            </a:pPr>
            <a:r>
              <a:rPr lang="en-GB"/>
              <a:t> Focusing on how experiences throughout life influence long-term health and how health services can support individuals across all stages of life.</a:t>
            </a:r>
          </a:p>
        </p:txBody>
      </p:sp>
      <p:pic>
        <p:nvPicPr>
          <p:cNvPr id="4" name="Picture 2" descr="Life Cycle Human Stock Illustrations – 2,755 Life Cycle ...">
            <a:extLst>
              <a:ext uri="{FF2B5EF4-FFF2-40B4-BE49-F238E27FC236}">
                <a16:creationId xmlns:a16="http://schemas.microsoft.com/office/drawing/2014/main" id="{DD065498-1401-AB4B-7070-2D9D71A439C4}"/>
              </a:ext>
            </a:extLst>
          </p:cNvPr>
          <p:cNvPicPr>
            <a:picLocks noChangeAspect="1"/>
          </p:cNvPicPr>
          <p:nvPr/>
        </p:nvPicPr>
        <p:blipFill>
          <a:blip r:embed="rId2"/>
          <a:srcRect/>
          <a:stretch>
            <a:fillRect/>
          </a:stretch>
        </p:blipFill>
        <p:spPr>
          <a:xfrm>
            <a:off x="1226128" y="2925083"/>
            <a:ext cx="8001000" cy="3701098"/>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ABBF1-45D4-60C2-B72B-E2B6EDEC7BD5}"/>
              </a:ext>
            </a:extLst>
          </p:cNvPr>
          <p:cNvSpPr txBox="1">
            <a:spLocks noGrp="1"/>
          </p:cNvSpPr>
          <p:nvPr>
            <p:ph type="title"/>
          </p:nvPr>
        </p:nvSpPr>
        <p:spPr>
          <a:xfrm>
            <a:off x="520531" y="344829"/>
            <a:ext cx="10515600" cy="487932"/>
          </a:xfrm>
        </p:spPr>
        <p:txBody>
          <a:bodyPr/>
          <a:lstStyle/>
          <a:p>
            <a:pPr lvl="0"/>
            <a:r>
              <a:rPr lang="en-GB" sz="4000" b="1"/>
              <a:t>Defining the Life Course Approach</a:t>
            </a:r>
            <a:br>
              <a:rPr lang="en-GB" sz="4000" b="1"/>
            </a:br>
            <a:endParaRPr lang="en-GB" sz="4000"/>
          </a:p>
        </p:txBody>
      </p:sp>
      <p:sp>
        <p:nvSpPr>
          <p:cNvPr id="3" name="Content Placeholder 2">
            <a:extLst>
              <a:ext uri="{FF2B5EF4-FFF2-40B4-BE49-F238E27FC236}">
                <a16:creationId xmlns:a16="http://schemas.microsoft.com/office/drawing/2014/main" id="{39F842C7-7601-49C1-1BA6-587A23503087}"/>
              </a:ext>
            </a:extLst>
          </p:cNvPr>
          <p:cNvSpPr txBox="1">
            <a:spLocks noGrp="1"/>
          </p:cNvSpPr>
          <p:nvPr>
            <p:ph idx="1"/>
          </p:nvPr>
        </p:nvSpPr>
        <p:spPr>
          <a:xfrm>
            <a:off x="0" y="1343820"/>
            <a:ext cx="12191996" cy="5495928"/>
          </a:xfrm>
        </p:spPr>
        <p:txBody>
          <a:bodyPr/>
          <a:lstStyle/>
          <a:p>
            <a:pPr marL="0" lvl="0" indent="0">
              <a:buNone/>
            </a:pPr>
            <a:r>
              <a:rPr lang="en-GB" sz="2600"/>
              <a:t>The life course approach to health and wellbeing according to the World Health Organization (WHO)</a:t>
            </a:r>
            <a:endParaRPr lang="en-GB" sz="2600" b="1"/>
          </a:p>
          <a:p>
            <a:pPr lvl="0"/>
            <a:r>
              <a:rPr lang="en-GB" sz="2600" b="1"/>
              <a:t>WHO (2015)</a:t>
            </a:r>
            <a:r>
              <a:rPr lang="en-GB" sz="2600"/>
              <a:t> explains that the life course approach shows how health outcomes for individuals and communities are shaped by the interaction of different protective and risk factors throughout a person’s life. This perspective provides a broader understanding of health and its determinants and highlights the need for health services that are designed around people’s needs at each stage of life.</a:t>
            </a:r>
          </a:p>
          <a:p>
            <a:pPr lvl="0"/>
            <a:endParaRPr lang="en-GB" sz="2600"/>
          </a:p>
          <a:p>
            <a:pPr lvl="0"/>
            <a:r>
              <a:rPr lang="en-GB" sz="2600" b="1"/>
              <a:t>WHO (2025)</a:t>
            </a:r>
            <a:r>
              <a:rPr lang="en-GB" sz="2600"/>
              <a:t> states that the life course approach recognises that health and wellbeing are influenced by the interaction of many risk and protective factors, especially during important and sensitive periods of life. It also considers how these influences operate over time and across generations. This perspective helps guide the planning and delivery of health and social services for both individuals and populations.</a:t>
            </a:r>
          </a:p>
          <a:p>
            <a:pPr marL="0" lvl="0" indent="0">
              <a:buNone/>
            </a:pPr>
            <a:endParaRPr lang="en-GB"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D5601-0A9B-EAC6-1F5F-190DFE310269}"/>
              </a:ext>
            </a:extLst>
          </p:cNvPr>
          <p:cNvSpPr txBox="1">
            <a:spLocks noGrp="1"/>
          </p:cNvSpPr>
          <p:nvPr>
            <p:ph type="title"/>
          </p:nvPr>
        </p:nvSpPr>
        <p:spPr>
          <a:xfrm>
            <a:off x="838203" y="365129"/>
            <a:ext cx="10515600" cy="1325559"/>
          </a:xfrm>
        </p:spPr>
        <p:txBody>
          <a:bodyPr/>
          <a:lstStyle/>
          <a:p>
            <a:pPr lvl="0"/>
            <a:r>
              <a:rPr lang="en-GB"/>
              <a:t>Life Course Approach</a:t>
            </a:r>
          </a:p>
        </p:txBody>
      </p:sp>
      <p:sp>
        <p:nvSpPr>
          <p:cNvPr id="3" name="Content Placeholder 2">
            <a:extLst>
              <a:ext uri="{FF2B5EF4-FFF2-40B4-BE49-F238E27FC236}">
                <a16:creationId xmlns:a16="http://schemas.microsoft.com/office/drawing/2014/main" id="{3069E0F4-CDAF-0F31-32CD-81691129D454}"/>
              </a:ext>
            </a:extLst>
          </p:cNvPr>
          <p:cNvSpPr txBox="1">
            <a:spLocks noGrp="1"/>
          </p:cNvSpPr>
          <p:nvPr>
            <p:ph idx="1"/>
          </p:nvPr>
        </p:nvSpPr>
        <p:spPr>
          <a:xfrm>
            <a:off x="838203" y="1825627"/>
            <a:ext cx="10515600" cy="4351336"/>
          </a:xfrm>
        </p:spPr>
        <p:txBody>
          <a:bodyPr/>
          <a:lstStyle/>
          <a:p>
            <a:pPr lvl="0">
              <a:lnSpc>
                <a:spcPct val="80000"/>
              </a:lnSpc>
            </a:pPr>
            <a:r>
              <a:rPr lang="en-GB" sz="2600"/>
              <a:t>The </a:t>
            </a:r>
            <a:r>
              <a:rPr lang="en-GB" sz="2600" b="1"/>
              <a:t>life course perspective on health and well-being</a:t>
            </a:r>
            <a:r>
              <a:rPr lang="en-GB" sz="2600"/>
              <a:t> suggests that health is influenced by experiences and exposures throughout a person’s life. From </a:t>
            </a:r>
            <a:r>
              <a:rPr lang="en-GB" sz="2600" b="1"/>
              <a:t>conception through infancy, childhood, adolescence, adulthood, and into old age</a:t>
            </a:r>
            <a:r>
              <a:rPr lang="en-GB" sz="2600"/>
              <a:t>, individuals encounter various </a:t>
            </a:r>
            <a:r>
              <a:rPr lang="en-GB" sz="2600" b="1"/>
              <a:t>risk factors</a:t>
            </a:r>
            <a:r>
              <a:rPr lang="en-GB" sz="2600"/>
              <a:t>. The effects of these risks are shaped in ways that are </a:t>
            </a:r>
            <a:r>
              <a:rPr lang="en-GB" sz="2600" b="1"/>
              <a:t>independent, cumulative, and interactive</a:t>
            </a:r>
            <a:r>
              <a:rPr lang="en-GB" sz="2600"/>
              <a:t>, influenced by </a:t>
            </a:r>
            <a:r>
              <a:rPr lang="en-GB" sz="2600" b="1"/>
              <a:t>biological, psychological, social, environmental, and historical factors</a:t>
            </a:r>
            <a:r>
              <a:rPr lang="en-GB" sz="2600"/>
              <a:t> (Kuh and Hardy, 2002, cited in  Larkin, 2013).</a:t>
            </a:r>
          </a:p>
          <a:p>
            <a:pPr lvl="0">
              <a:lnSpc>
                <a:spcPct val="80000"/>
              </a:lnSpc>
            </a:pPr>
            <a:r>
              <a:rPr lang="en-GB" sz="2600"/>
              <a:t>This approach also highlights that </a:t>
            </a:r>
            <a:r>
              <a:rPr lang="en-GB" sz="2600" b="1"/>
              <a:t>positive life experiences</a:t>
            </a:r>
            <a:r>
              <a:rPr lang="en-GB" sz="2600"/>
              <a:t> can help </a:t>
            </a:r>
            <a:r>
              <a:rPr lang="en-GB" sz="2600" b="1"/>
              <a:t>counterbalance negative exposures</a:t>
            </a:r>
            <a:r>
              <a:rPr lang="en-GB" sz="2600"/>
              <a:t>, meaning that good experiences at any stage can improve health outcomes despite earlier challenges (Kuh and Ben-Shlomo, 2005; Borgonovi, 2010, cited in Larkin, 2013).</a:t>
            </a:r>
          </a:p>
          <a:p>
            <a:pPr marL="0" lvl="0" indent="0">
              <a:lnSpc>
                <a:spcPct val="80000"/>
              </a:lnSpc>
              <a:buNone/>
            </a:pPr>
            <a:endParaRPr lang="en-GB" sz="2600"/>
          </a:p>
          <a:p>
            <a:pPr lvl="0">
              <a:lnSpc>
                <a:spcPct val="80000"/>
              </a:lnSpc>
            </a:pPr>
            <a:endParaRPr lang="en-GB"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2" descr="Protective and Risk Factors Explained | New Brunswick Health Council">
            <a:extLst>
              <a:ext uri="{FF2B5EF4-FFF2-40B4-BE49-F238E27FC236}">
                <a16:creationId xmlns:a16="http://schemas.microsoft.com/office/drawing/2014/main" id="{4326881D-7FB6-2448-1A58-26A6BF35C3A7}"/>
              </a:ext>
            </a:extLst>
          </p:cNvPr>
          <p:cNvPicPr>
            <a:picLocks noGrp="1" noChangeAspect="1"/>
          </p:cNvPicPr>
          <p:nvPr>
            <p:ph idx="1"/>
          </p:nvPr>
        </p:nvPicPr>
        <p:blipFill>
          <a:blip r:embed="rId2"/>
          <a:stretch>
            <a:fillRect/>
          </a:stretch>
        </p:blipFill>
        <p:spPr>
          <a:xfrm>
            <a:off x="359231" y="2688473"/>
            <a:ext cx="10716987" cy="4169526"/>
          </a:xfrm>
        </p:spPr>
      </p:pic>
      <p:sp>
        <p:nvSpPr>
          <p:cNvPr id="3" name="Rectangle 4">
            <a:extLst>
              <a:ext uri="{FF2B5EF4-FFF2-40B4-BE49-F238E27FC236}">
                <a16:creationId xmlns:a16="http://schemas.microsoft.com/office/drawing/2014/main" id="{29067169-07C4-563F-0FD9-07F43F3A1D52}"/>
              </a:ext>
            </a:extLst>
          </p:cNvPr>
          <p:cNvSpPr txBox="1">
            <a:spLocks noGrp="1"/>
          </p:cNvSpPr>
          <p:nvPr>
            <p:ph type="title"/>
          </p:nvPr>
        </p:nvSpPr>
        <p:spPr>
          <a:xfrm>
            <a:off x="358773" y="799213"/>
            <a:ext cx="9515749" cy="1200332"/>
          </a:xfrm>
        </p:spPr>
        <p:txBody>
          <a:bodyPr wrap="none">
            <a:spAutoFit/>
          </a:bodyPr>
          <a:lstStyle/>
          <a:p>
            <a:pPr lvl="0" hangingPunct="0">
              <a:lnSpc>
                <a:spcPct val="100000"/>
              </a:lnSpc>
              <a:buSzPct val="100000"/>
              <a:buChar char="•"/>
            </a:pPr>
            <a:r>
              <a:rPr lang="en-US" sz="2400">
                <a:latin typeface="Arial" pitchFamily="34"/>
              </a:rPr>
              <a:t>Health outcomes shaped by </a:t>
            </a:r>
            <a:r>
              <a:rPr lang="en-US" sz="2400" b="1">
                <a:latin typeface="Arial" pitchFamily="34"/>
              </a:rPr>
              <a:t>risk and protective factors</a:t>
            </a:r>
            <a:r>
              <a:rPr lang="en-US" sz="2400">
                <a:latin typeface="Arial" pitchFamily="34"/>
              </a:rPr>
              <a:t> across life</a:t>
            </a:r>
          </a:p>
          <a:p>
            <a:pPr lvl="0" hangingPunct="0">
              <a:lnSpc>
                <a:spcPct val="100000"/>
              </a:lnSpc>
              <a:buSzPct val="100000"/>
              <a:buChar char="•"/>
            </a:pPr>
            <a:r>
              <a:rPr lang="en-US" sz="2400">
                <a:latin typeface="Arial" pitchFamily="34"/>
              </a:rPr>
              <a:t>Provides a </a:t>
            </a:r>
            <a:r>
              <a:rPr lang="en-US" sz="2400" b="1">
                <a:latin typeface="Arial" pitchFamily="34"/>
              </a:rPr>
              <a:t>holistic understanding</a:t>
            </a:r>
            <a:r>
              <a:rPr lang="en-US" sz="2400">
                <a:latin typeface="Arial" pitchFamily="34"/>
              </a:rPr>
              <a:t> of health determinants</a:t>
            </a:r>
          </a:p>
          <a:p>
            <a:pPr lvl="0" hangingPunct="0">
              <a:lnSpc>
                <a:spcPct val="100000"/>
              </a:lnSpc>
              <a:buSzPct val="100000"/>
              <a:buChar char="•"/>
            </a:pPr>
            <a:r>
              <a:rPr lang="en-US" sz="2400">
                <a:latin typeface="Arial" pitchFamily="34"/>
              </a:rPr>
              <a:t>Guides planning of </a:t>
            </a:r>
            <a:r>
              <a:rPr lang="en-US" sz="2400" b="1">
                <a:latin typeface="Arial" pitchFamily="34"/>
              </a:rPr>
              <a:t>health and social services at each life stage</a:t>
            </a:r>
            <a:endParaRPr lang="en-US" sz="2400">
              <a:latin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271AB-4E55-C4D5-2E02-7393C12517DE}"/>
              </a:ext>
            </a:extLst>
          </p:cNvPr>
          <p:cNvSpPr txBox="1">
            <a:spLocks noGrp="1"/>
          </p:cNvSpPr>
          <p:nvPr>
            <p:ph type="title"/>
          </p:nvPr>
        </p:nvSpPr>
        <p:spPr>
          <a:xfrm>
            <a:off x="161547" y="0"/>
            <a:ext cx="10515600" cy="1325559"/>
          </a:xfrm>
        </p:spPr>
        <p:txBody>
          <a:bodyPr/>
          <a:lstStyle/>
          <a:p>
            <a:pPr lvl="0"/>
            <a:r>
              <a:rPr lang="en-GB"/>
              <a:t>Life Stage (Critical windows &amp; Transition)</a:t>
            </a:r>
          </a:p>
        </p:txBody>
      </p:sp>
      <p:sp>
        <p:nvSpPr>
          <p:cNvPr id="3" name="Content Placeholder 2">
            <a:extLst>
              <a:ext uri="{FF2B5EF4-FFF2-40B4-BE49-F238E27FC236}">
                <a16:creationId xmlns:a16="http://schemas.microsoft.com/office/drawing/2014/main" id="{3619B8E9-C824-386D-DF56-CDC5EDA6E7BD}"/>
              </a:ext>
            </a:extLst>
          </p:cNvPr>
          <p:cNvSpPr txBox="1">
            <a:spLocks noGrp="1"/>
          </p:cNvSpPr>
          <p:nvPr>
            <p:ph idx="1"/>
          </p:nvPr>
        </p:nvSpPr>
        <p:spPr>
          <a:xfrm>
            <a:off x="161547" y="1325559"/>
            <a:ext cx="11868912" cy="5532440"/>
          </a:xfrm>
        </p:spPr>
        <p:txBody>
          <a:bodyPr/>
          <a:lstStyle/>
          <a:p>
            <a:pPr lvl="0">
              <a:lnSpc>
                <a:spcPct val="80000"/>
              </a:lnSpc>
            </a:pPr>
            <a:r>
              <a:rPr lang="en-GB" sz="2400"/>
              <a:t>The </a:t>
            </a:r>
            <a:r>
              <a:rPr lang="en-GB" sz="2400" b="1"/>
              <a:t>life course approach to health and wellbeing</a:t>
            </a:r>
            <a:r>
              <a:rPr lang="en-GB" sz="2400"/>
              <a:t> looks at how a person’s health is affected by experiences throughout their entire life. It considers different stages such as pregnancy, childhood, adolescence, and adulthood. The approach explains that biological, behavioural, and social factors at each stage can influence health later in life. It also shows that experiences and exposures over time can build up and affect a person’s chances of developing health problems or chronic diseases. Timing and life circumstances are important because they shape a person’s overall health journey. (Kuh and Ben-Shlomo, 2004)</a:t>
            </a:r>
          </a:p>
          <a:p>
            <a:pPr lvl="0">
              <a:lnSpc>
                <a:spcPct val="80000"/>
              </a:lnSpc>
            </a:pPr>
            <a:r>
              <a:rPr lang="en-GB" sz="2400"/>
              <a:t>The transition from primary school to secondary school is an important stage in early life that can influence a young person’s wellbeing. At this time, many young people may feel more vulnerable because they are going through developmental changes and adjusting to new social and academic environments. Betlej, A. (2023)</a:t>
            </a:r>
          </a:p>
          <a:p>
            <a:pPr lvl="0">
              <a:lnSpc>
                <a:spcPct val="80000"/>
              </a:lnSpc>
            </a:pPr>
            <a:r>
              <a:rPr lang="en-GB" sz="2400"/>
              <a:t>In older adulthood, wellbeing and successful ageing are affected by factors such as strong social connections, access to supportive environments, and the ability to use modern technologies. These elements can help older adults maintain independence, stay socially engaged, and improve their overall quality of life. Betlej, A. (2023)</a:t>
            </a:r>
          </a:p>
          <a:p>
            <a:pPr lvl="0">
              <a:lnSpc>
                <a:spcPct val="80000"/>
              </a:lnSpc>
            </a:pPr>
            <a:endParaRPr lang="en-GB" sz="2400"/>
          </a:p>
          <a:p>
            <a:pPr lvl="0">
              <a:lnSpc>
                <a:spcPct val="80000"/>
              </a:lnSpc>
            </a:pPr>
            <a:endParaRPr lang="en-GB"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8A3C366F-4AB3-62BF-77A3-F61D36247DB2}"/>
              </a:ext>
            </a:extLst>
          </p:cNvPr>
          <p:cNvSpPr txBox="1">
            <a:spLocks noGrp="1"/>
          </p:cNvSpPr>
          <p:nvPr>
            <p:ph type="title"/>
          </p:nvPr>
        </p:nvSpPr>
        <p:spPr>
          <a:xfrm>
            <a:off x="0" y="0"/>
            <a:ext cx="11353803" cy="1690689"/>
          </a:xfrm>
        </p:spPr>
        <p:txBody>
          <a:bodyPr/>
          <a:lstStyle/>
          <a:p>
            <a:pPr lvl="0"/>
            <a:r>
              <a:rPr lang="en-GB" sz="4000"/>
              <a:t>Aging stages conceptual vector illustration collection, from baby to teenage to adult and elderly</a:t>
            </a:r>
            <a:br>
              <a:rPr lang="en-GB" sz="4000"/>
            </a:br>
            <a:endParaRPr lang="en-GB" sz="4000"/>
          </a:p>
        </p:txBody>
      </p:sp>
      <p:pic>
        <p:nvPicPr>
          <p:cNvPr id="3" name="Picture 4" descr="Aging stages conceptual vector illustration collection, from baby to teenage  to adult and elderly – VectorMine">
            <a:extLst>
              <a:ext uri="{FF2B5EF4-FFF2-40B4-BE49-F238E27FC236}">
                <a16:creationId xmlns:a16="http://schemas.microsoft.com/office/drawing/2014/main" id="{DD1110B1-2902-79BA-4E92-17368D7E0BC6}"/>
              </a:ext>
            </a:extLst>
          </p:cNvPr>
          <p:cNvPicPr>
            <a:picLocks noGrp="1" noChangeAspect="1"/>
          </p:cNvPicPr>
          <p:nvPr>
            <p:ph idx="1"/>
          </p:nvPr>
        </p:nvPicPr>
        <p:blipFill>
          <a:blip r:embed="rId3"/>
          <a:stretch>
            <a:fillRect/>
          </a:stretch>
        </p:blipFill>
        <p:spPr>
          <a:xfrm>
            <a:off x="1042416" y="1825627"/>
            <a:ext cx="10113264" cy="486778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F4A1D-673B-34B8-A187-91A9E1C9EE52}"/>
              </a:ext>
            </a:extLst>
          </p:cNvPr>
          <p:cNvSpPr txBox="1">
            <a:spLocks noGrp="1"/>
          </p:cNvSpPr>
          <p:nvPr>
            <p:ph type="title"/>
          </p:nvPr>
        </p:nvSpPr>
        <p:spPr>
          <a:xfrm>
            <a:off x="307851" y="200537"/>
            <a:ext cx="10515600" cy="1325559"/>
          </a:xfrm>
        </p:spPr>
        <p:txBody>
          <a:bodyPr/>
          <a:lstStyle/>
          <a:p>
            <a:pPr lvl="0"/>
            <a:r>
              <a:rPr lang="en-GB"/>
              <a:t>Social Determinants of health </a:t>
            </a:r>
          </a:p>
        </p:txBody>
      </p:sp>
      <p:sp>
        <p:nvSpPr>
          <p:cNvPr id="3" name="Content Placeholder 2">
            <a:extLst>
              <a:ext uri="{FF2B5EF4-FFF2-40B4-BE49-F238E27FC236}">
                <a16:creationId xmlns:a16="http://schemas.microsoft.com/office/drawing/2014/main" id="{9B6EFE32-F05A-D204-2278-C73475BB99FD}"/>
              </a:ext>
            </a:extLst>
          </p:cNvPr>
          <p:cNvSpPr txBox="1">
            <a:spLocks noGrp="1"/>
          </p:cNvSpPr>
          <p:nvPr>
            <p:ph idx="1"/>
          </p:nvPr>
        </p:nvSpPr>
        <p:spPr>
          <a:xfrm>
            <a:off x="0" y="1371600"/>
            <a:ext cx="12191996" cy="5486400"/>
          </a:xfrm>
        </p:spPr>
        <p:txBody>
          <a:bodyPr/>
          <a:lstStyle/>
          <a:p>
            <a:pPr lvl="0">
              <a:lnSpc>
                <a:spcPct val="80000"/>
              </a:lnSpc>
            </a:pPr>
            <a:r>
              <a:rPr lang="en-GB"/>
              <a:t>The </a:t>
            </a:r>
            <a:r>
              <a:rPr lang="en-GB" b="1"/>
              <a:t>wider social determinants of health (SDOH)</a:t>
            </a:r>
            <a:r>
              <a:rPr lang="en-GB"/>
              <a:t>, such as income level, education, financial security, and the social environment people live in, play an important role in shaping long-term health outcomes. Research shows that individuals with lower socioeconomic status are more likely to experience higher rates of death and cardiovascular disease. Although unhealthy lifestyle choices can contribute to these outcomes, they only explain a small part of the inequality. This suggests that broader social and economic conditions, rather than individual behaviours alone, have a strong influence on health differences between groups. </a:t>
            </a:r>
            <a:r>
              <a:rPr lang="it-IT"/>
              <a:t>Zhang, Y.-B., Chen, C., Pan, X.-F., Guo, J., Li, Y., Franco, O. H., Liu, G., &amp; Pan, A. (2021)</a:t>
            </a:r>
            <a:endParaRPr lang="en-GB"/>
          </a:p>
          <a:p>
            <a:pPr lvl="0">
              <a:lnSpc>
                <a:spcPct val="80000"/>
              </a:lnSpc>
            </a:pPr>
            <a:r>
              <a:rPr lang="en-GB"/>
              <a:t>Research shows that adults with prediabetes who experience financial difficulties, lower levels of education, and challenging social or community environments have a higher risk of death. This highlights how social and economic factors can play an important role in the progression of chronic diseases and their long-term health outcomes. Ekwunife, O. </a:t>
            </a:r>
            <a:r>
              <a:rPr lang="en-GB" i="1"/>
              <a:t>et al.</a:t>
            </a:r>
            <a:r>
              <a:rPr lang="en-GB"/>
              <a:t> (2025) </a:t>
            </a:r>
          </a:p>
          <a:p>
            <a:pPr lvl="0">
              <a:lnSpc>
                <a:spcPct val="80000"/>
              </a:lnSpc>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6BE32-110A-20AD-90A6-42EB3ED1137E}"/>
              </a:ext>
            </a:extLst>
          </p:cNvPr>
          <p:cNvSpPr txBox="1">
            <a:spLocks noGrp="1"/>
          </p:cNvSpPr>
          <p:nvPr>
            <p:ph type="title"/>
          </p:nvPr>
        </p:nvSpPr>
        <p:spPr>
          <a:xfrm>
            <a:off x="-34637" y="0"/>
            <a:ext cx="12226634" cy="1690689"/>
          </a:xfrm>
        </p:spPr>
        <p:txBody>
          <a:bodyPr/>
          <a:lstStyle/>
          <a:p>
            <a:pPr lvl="0"/>
            <a:r>
              <a:rPr lang="en-GB" sz="4000"/>
              <a:t>The Dahlgren and Whitehead model of health determinants [Source: Dahlgren and Whitehead (1991)]</a:t>
            </a:r>
          </a:p>
        </p:txBody>
      </p:sp>
      <p:pic>
        <p:nvPicPr>
          <p:cNvPr id="3" name="Picture 6" descr="Chapter 6: social determinants of health - GOV.UK">
            <a:extLst>
              <a:ext uri="{FF2B5EF4-FFF2-40B4-BE49-F238E27FC236}">
                <a16:creationId xmlns:a16="http://schemas.microsoft.com/office/drawing/2014/main" id="{D1E7D280-00B4-4379-D4DC-2414C7406732}"/>
              </a:ext>
            </a:extLst>
          </p:cNvPr>
          <p:cNvPicPr>
            <a:picLocks noGrp="1" noChangeAspect="1"/>
          </p:cNvPicPr>
          <p:nvPr>
            <p:ph idx="1"/>
          </p:nvPr>
        </p:nvPicPr>
        <p:blipFill>
          <a:blip r:embed="rId2"/>
          <a:srcRect/>
          <a:stretch>
            <a:fillRect/>
          </a:stretch>
        </p:blipFill>
        <p:spPr>
          <a:xfrm>
            <a:off x="374071" y="2050569"/>
            <a:ext cx="11388440" cy="4599605"/>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6E26-F40B-E9FF-E524-D516397D380C}"/>
              </a:ext>
            </a:extLst>
          </p:cNvPr>
          <p:cNvSpPr txBox="1">
            <a:spLocks noGrp="1"/>
          </p:cNvSpPr>
          <p:nvPr>
            <p:ph type="title"/>
          </p:nvPr>
        </p:nvSpPr>
        <p:spPr>
          <a:xfrm>
            <a:off x="838203" y="365129"/>
            <a:ext cx="10515600" cy="985695"/>
          </a:xfrm>
        </p:spPr>
        <p:txBody>
          <a:bodyPr/>
          <a:lstStyle/>
          <a:p>
            <a:pPr lvl="0"/>
            <a:r>
              <a:rPr lang="en-GB"/>
              <a:t>Evolution of Health Across Life </a:t>
            </a:r>
          </a:p>
        </p:txBody>
      </p:sp>
      <p:sp>
        <p:nvSpPr>
          <p:cNvPr id="3" name="Content Placeholder 2">
            <a:extLst>
              <a:ext uri="{FF2B5EF4-FFF2-40B4-BE49-F238E27FC236}">
                <a16:creationId xmlns:a16="http://schemas.microsoft.com/office/drawing/2014/main" id="{823DD14E-AEBC-3890-0027-76D496A29876}"/>
              </a:ext>
            </a:extLst>
          </p:cNvPr>
          <p:cNvSpPr txBox="1">
            <a:spLocks noGrp="1"/>
          </p:cNvSpPr>
          <p:nvPr>
            <p:ph idx="1"/>
          </p:nvPr>
        </p:nvSpPr>
        <p:spPr>
          <a:xfrm>
            <a:off x="838203" y="1350815"/>
            <a:ext cx="10515600" cy="4826148"/>
          </a:xfrm>
        </p:spPr>
        <p:txBody>
          <a:bodyPr/>
          <a:lstStyle/>
          <a:p>
            <a:pPr lvl="0"/>
            <a:r>
              <a:rPr lang="en-GB"/>
              <a:t>health and wellbeing evolve through life stages as individuals navigate personal, social, and environmental changes. These transitions require adaptive capacities and supportive contexts to promote sustained wellbeing across the life course. Palisano, R.J. </a:t>
            </a:r>
            <a:r>
              <a:rPr lang="en-GB" i="1"/>
              <a:t>et al.</a:t>
            </a:r>
            <a:r>
              <a:rPr lang="en-GB"/>
              <a:t> (2020). Network, I. and Chair persons: Kristin Farrants (Sweden) (2025). Betlej, A. (2023). Weddikkara, R. (2023).</a:t>
            </a:r>
          </a:p>
          <a:p>
            <a:pPr lvl="0"/>
            <a:r>
              <a:rPr lang="en-GB"/>
              <a:t>Health and wellbeing are dynamic. People’s needs change at each stage, and supportive environments help maintain wellbeing throughout life. Palisano, R.J. </a:t>
            </a:r>
            <a:r>
              <a:rPr lang="en-GB" i="1"/>
              <a:t>et al.</a:t>
            </a:r>
            <a:r>
              <a:rPr lang="en-GB"/>
              <a:t> (2020). </a:t>
            </a:r>
          </a:p>
          <a:p>
            <a:pPr marL="0" lvl="0" indent="0">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37924-4F5A-FB60-BF82-BAF2AE8F743B}"/>
              </a:ext>
            </a:extLst>
          </p:cNvPr>
          <p:cNvSpPr txBox="1">
            <a:spLocks noGrp="1"/>
          </p:cNvSpPr>
          <p:nvPr>
            <p:ph type="title"/>
          </p:nvPr>
        </p:nvSpPr>
        <p:spPr>
          <a:xfrm>
            <a:off x="2452256" y="365129"/>
            <a:ext cx="8903128" cy="1325559"/>
          </a:xfrm>
        </p:spPr>
        <p:txBody>
          <a:bodyPr/>
          <a:lstStyle/>
          <a:p>
            <a:pPr lvl="0"/>
            <a:br>
              <a:rPr lang="en-GB" sz="4000" b="1"/>
            </a:br>
            <a:r>
              <a:rPr lang="en-GB" sz="4000" b="1"/>
              <a:t>Positive   VS      Negative</a:t>
            </a:r>
            <a:br>
              <a:rPr lang="en-GB" sz="4000" b="1"/>
            </a:br>
            <a:br>
              <a:rPr lang="en-GB" sz="4000"/>
            </a:br>
            <a:endParaRPr lang="en-GB" sz="4000"/>
          </a:p>
        </p:txBody>
      </p:sp>
      <p:sp>
        <p:nvSpPr>
          <p:cNvPr id="3" name="Text Placeholder 12">
            <a:extLst>
              <a:ext uri="{FF2B5EF4-FFF2-40B4-BE49-F238E27FC236}">
                <a16:creationId xmlns:a16="http://schemas.microsoft.com/office/drawing/2014/main" id="{3A3EAE7B-520C-FC87-C709-564B211C4F67}"/>
              </a:ext>
            </a:extLst>
          </p:cNvPr>
          <p:cNvSpPr txBox="1">
            <a:spLocks noGrp="1"/>
          </p:cNvSpPr>
          <p:nvPr>
            <p:ph type="body" idx="1"/>
          </p:nvPr>
        </p:nvSpPr>
        <p:spPr>
          <a:xfrm>
            <a:off x="836611" y="1435095"/>
            <a:ext cx="5157782" cy="1325559"/>
          </a:xfrm>
        </p:spPr>
        <p:txBody>
          <a:bodyPr/>
          <a:lstStyle/>
          <a:p>
            <a:pPr lvl="0"/>
            <a:r>
              <a:rPr lang="en-GB"/>
              <a:t>Positive Influences  </a:t>
            </a:r>
          </a:p>
          <a:p>
            <a:pPr lvl="0"/>
            <a:endParaRPr lang="en-GB"/>
          </a:p>
        </p:txBody>
      </p:sp>
      <p:sp>
        <p:nvSpPr>
          <p:cNvPr id="4" name="Text Placeholder 10">
            <a:extLst>
              <a:ext uri="{FF2B5EF4-FFF2-40B4-BE49-F238E27FC236}">
                <a16:creationId xmlns:a16="http://schemas.microsoft.com/office/drawing/2014/main" id="{201AD0BD-53D4-8F17-8664-2B8E44785675}"/>
              </a:ext>
            </a:extLst>
          </p:cNvPr>
          <p:cNvSpPr txBox="1">
            <a:spLocks noGrp="1"/>
          </p:cNvSpPr>
          <p:nvPr>
            <p:ph type="body" idx="3"/>
          </p:nvPr>
        </p:nvSpPr>
        <p:spPr>
          <a:xfrm>
            <a:off x="6172200" y="1484025"/>
            <a:ext cx="5183184" cy="823910"/>
          </a:xfrm>
        </p:spPr>
        <p:txBody>
          <a:bodyPr/>
          <a:lstStyle/>
          <a:p>
            <a:pPr lvl="0"/>
            <a:r>
              <a:rPr lang="en-GB"/>
              <a:t>Negative  Influences</a:t>
            </a:r>
          </a:p>
        </p:txBody>
      </p:sp>
      <p:sp>
        <p:nvSpPr>
          <p:cNvPr id="5" name="Rectangle 7">
            <a:extLst>
              <a:ext uri="{FF2B5EF4-FFF2-40B4-BE49-F238E27FC236}">
                <a16:creationId xmlns:a16="http://schemas.microsoft.com/office/drawing/2014/main" id="{46D9A835-8E7C-7A97-847C-6F0960620BB8}"/>
              </a:ext>
            </a:extLst>
          </p:cNvPr>
          <p:cNvSpPr txBox="1">
            <a:spLocks noGrp="1"/>
          </p:cNvSpPr>
          <p:nvPr>
            <p:ph idx="2"/>
          </p:nvPr>
        </p:nvSpPr>
        <p:spPr>
          <a:xfrm>
            <a:off x="839784" y="3562538"/>
            <a:ext cx="4828562" cy="1569659"/>
          </a:xfrm>
        </p:spPr>
        <p:txBody>
          <a:bodyPr wrap="none" anchor="ctr">
            <a:spAutoFit/>
          </a:bodyPr>
          <a:lstStyle/>
          <a:p>
            <a:pPr marL="0" lvl="0" indent="0" hangingPunct="0">
              <a:lnSpc>
                <a:spcPct val="100000"/>
              </a:lnSpc>
              <a:spcBef>
                <a:spcPts val="0"/>
              </a:spcBef>
            </a:pPr>
            <a:r>
              <a:rPr lang="en-US" sz="2400">
                <a:latin typeface="Arial" pitchFamily="34"/>
              </a:rPr>
              <a:t>Supportive family and community</a:t>
            </a:r>
          </a:p>
          <a:p>
            <a:pPr marL="0" lvl="0" indent="0" hangingPunct="0">
              <a:lnSpc>
                <a:spcPct val="100000"/>
              </a:lnSpc>
              <a:spcBef>
                <a:spcPts val="0"/>
              </a:spcBef>
            </a:pPr>
            <a:r>
              <a:rPr lang="en-US" sz="2400">
                <a:latin typeface="Arial" pitchFamily="34"/>
              </a:rPr>
              <a:t>Education and employment</a:t>
            </a:r>
          </a:p>
          <a:p>
            <a:pPr marL="0" lvl="0" indent="0" hangingPunct="0">
              <a:lnSpc>
                <a:spcPct val="100000"/>
              </a:lnSpc>
              <a:spcBef>
                <a:spcPts val="0"/>
              </a:spcBef>
            </a:pPr>
            <a:r>
              <a:rPr lang="en-US" sz="2400">
                <a:latin typeface="Arial" pitchFamily="34"/>
              </a:rPr>
              <a:t>Access to healthcare</a:t>
            </a:r>
          </a:p>
          <a:p>
            <a:pPr marL="0" lvl="0" indent="0" hangingPunct="0">
              <a:lnSpc>
                <a:spcPct val="100000"/>
              </a:lnSpc>
              <a:spcBef>
                <a:spcPts val="0"/>
              </a:spcBef>
            </a:pPr>
            <a:r>
              <a:rPr lang="en-US" sz="2400">
                <a:latin typeface="Arial" pitchFamily="34"/>
              </a:rPr>
              <a:t>Social networks and technology</a:t>
            </a:r>
          </a:p>
        </p:txBody>
      </p:sp>
      <p:sp>
        <p:nvSpPr>
          <p:cNvPr id="6" name="Rectangle 9">
            <a:extLst>
              <a:ext uri="{FF2B5EF4-FFF2-40B4-BE49-F238E27FC236}">
                <a16:creationId xmlns:a16="http://schemas.microsoft.com/office/drawing/2014/main" id="{1F74878D-9398-1F9E-A2DA-1F94C2A216A8}"/>
              </a:ext>
            </a:extLst>
          </p:cNvPr>
          <p:cNvSpPr/>
          <p:nvPr/>
        </p:nvSpPr>
        <p:spPr>
          <a:xfrm>
            <a:off x="6047530" y="3986445"/>
            <a:ext cx="4565096" cy="1569659"/>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rPr>
              <a:t>Trauma or adverse childhood experiences</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rPr>
              <a:t>Social exclusion</a:t>
            </a:r>
          </a:p>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rPr>
              <a:t>Poor housing</a:t>
            </a:r>
          </a:p>
        </p:txBody>
      </p:sp>
      <p:sp>
        <p:nvSpPr>
          <p:cNvPr id="7" name="TextBox 20">
            <a:extLst>
              <a:ext uri="{FF2B5EF4-FFF2-40B4-BE49-F238E27FC236}">
                <a16:creationId xmlns:a16="http://schemas.microsoft.com/office/drawing/2014/main" id="{E5203431-1BAE-D9E2-6E30-EBB2B1A14A5F}"/>
              </a:ext>
            </a:extLst>
          </p:cNvPr>
          <p:cNvSpPr txBox="1"/>
          <p:nvPr/>
        </p:nvSpPr>
        <p:spPr>
          <a:xfrm>
            <a:off x="5994394" y="3599800"/>
            <a:ext cx="9227128"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0">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rPr>
              <a:t>Poverty and low socioeconomic status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FC80814E-4353-5F90-D9F3-DB56755EE20F}"/>
              </a:ext>
            </a:extLst>
          </p:cNvPr>
          <p:cNvSpPr txBox="1">
            <a:spLocks noGrp="1"/>
          </p:cNvSpPr>
          <p:nvPr>
            <p:ph type="title"/>
          </p:nvPr>
        </p:nvSpPr>
        <p:spPr>
          <a:xfrm>
            <a:off x="838203" y="365129"/>
            <a:ext cx="10515600" cy="1325559"/>
          </a:xfrm>
        </p:spPr>
        <p:txBody>
          <a:bodyPr/>
          <a:lstStyle/>
          <a:p>
            <a:pPr lvl="0"/>
            <a:r>
              <a:rPr lang="en-GB"/>
              <a:t>Implications for Health and Social Care</a:t>
            </a:r>
          </a:p>
        </p:txBody>
      </p:sp>
      <p:sp>
        <p:nvSpPr>
          <p:cNvPr id="3" name="Content Placeholder 10">
            <a:extLst>
              <a:ext uri="{FF2B5EF4-FFF2-40B4-BE49-F238E27FC236}">
                <a16:creationId xmlns:a16="http://schemas.microsoft.com/office/drawing/2014/main" id="{B21D6BFB-66CF-8171-F920-647C3D404BDA}"/>
              </a:ext>
            </a:extLst>
          </p:cNvPr>
          <p:cNvSpPr txBox="1">
            <a:spLocks noGrp="1"/>
          </p:cNvSpPr>
          <p:nvPr>
            <p:ph idx="1"/>
          </p:nvPr>
        </p:nvSpPr>
        <p:spPr>
          <a:xfrm>
            <a:off x="838203" y="1825627"/>
            <a:ext cx="10515600" cy="4351336"/>
          </a:xfrm>
        </p:spPr>
        <p:txBody>
          <a:bodyPr/>
          <a:lstStyle/>
          <a:p>
            <a:pPr marL="0" lvl="0" indent="0">
              <a:lnSpc>
                <a:spcPct val="80000"/>
              </a:lnSpc>
              <a:buNone/>
            </a:pPr>
            <a:r>
              <a:rPr lang="en-GB"/>
              <a:t> (NHS England, 2023)</a:t>
            </a:r>
          </a:p>
          <a:p>
            <a:pPr lvl="0">
              <a:lnSpc>
                <a:spcPct val="80000"/>
              </a:lnSpc>
            </a:pPr>
            <a:r>
              <a:rPr lang="en-GB"/>
              <a:t>Early intervention and prevention programmes</a:t>
            </a:r>
          </a:p>
          <a:p>
            <a:pPr lvl="0">
              <a:lnSpc>
                <a:spcPct val="80000"/>
              </a:lnSpc>
            </a:pPr>
            <a:r>
              <a:rPr lang="en-GB"/>
              <a:t>Person-centred care across the lifespan</a:t>
            </a:r>
          </a:p>
          <a:p>
            <a:pPr lvl="0">
              <a:lnSpc>
                <a:spcPct val="80000"/>
              </a:lnSpc>
            </a:pPr>
            <a:r>
              <a:rPr lang="en-GB"/>
              <a:t>Culturally sensitive and accessible services</a:t>
            </a:r>
          </a:p>
          <a:p>
            <a:pPr lvl="0">
              <a:lnSpc>
                <a:spcPct val="80000"/>
              </a:lnSpc>
            </a:pPr>
            <a:r>
              <a:rPr lang="en-GB"/>
              <a:t>Supportive environments for transitions (school, retirement, ageing)</a:t>
            </a:r>
          </a:p>
          <a:p>
            <a:pPr marL="0" lvl="0" indent="0">
              <a:lnSpc>
                <a:spcPct val="80000"/>
              </a:lnSpc>
              <a:buNone/>
            </a:pPr>
            <a:br>
              <a:rPr lang="en-GB"/>
            </a:br>
            <a:r>
              <a:rPr lang="en-GB"/>
              <a:t>“The life course approach informs practical strategies, ensuring interventions are timely, tailored, and equitable, improving overall wellbeing.”( WHO, 2025)</a:t>
            </a:r>
          </a:p>
          <a:p>
            <a:pPr marL="0" lvl="0" indent="0">
              <a:lnSpc>
                <a:spcPct val="80000"/>
              </a:lnSpc>
              <a:buNone/>
            </a:pPr>
            <a:endParaRPr lang="en-GB"/>
          </a:p>
          <a:p>
            <a:pPr lvl="0">
              <a:lnSpc>
                <a:spcPct val="80000"/>
              </a:lnSpc>
            </a:pP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1DBEE-D25F-FCD4-FCB6-34A0DE02D3A5}"/>
              </a:ext>
            </a:extLst>
          </p:cNvPr>
          <p:cNvSpPr txBox="1">
            <a:spLocks noGrp="1"/>
          </p:cNvSpPr>
          <p:nvPr>
            <p:ph type="title"/>
          </p:nvPr>
        </p:nvSpPr>
        <p:spPr>
          <a:xfrm>
            <a:off x="838203" y="365129"/>
            <a:ext cx="10515600" cy="1325559"/>
          </a:xfrm>
        </p:spPr>
        <p:txBody>
          <a:bodyPr/>
          <a:lstStyle/>
          <a:p>
            <a:pPr lvl="0"/>
            <a:r>
              <a:rPr lang="en-GB"/>
              <a:t>Conclusion</a:t>
            </a:r>
          </a:p>
        </p:txBody>
      </p:sp>
      <p:sp>
        <p:nvSpPr>
          <p:cNvPr id="3" name="Content Placeholder 2">
            <a:extLst>
              <a:ext uri="{FF2B5EF4-FFF2-40B4-BE49-F238E27FC236}">
                <a16:creationId xmlns:a16="http://schemas.microsoft.com/office/drawing/2014/main" id="{3728793B-3058-F914-CAE3-EA0DD7A0E167}"/>
              </a:ext>
            </a:extLst>
          </p:cNvPr>
          <p:cNvSpPr txBox="1">
            <a:spLocks noGrp="1"/>
          </p:cNvSpPr>
          <p:nvPr>
            <p:ph idx="1"/>
          </p:nvPr>
        </p:nvSpPr>
        <p:spPr>
          <a:xfrm>
            <a:off x="838203" y="1825627"/>
            <a:ext cx="10515600" cy="4351336"/>
          </a:xfrm>
        </p:spPr>
        <p:txBody>
          <a:bodyPr/>
          <a:lstStyle/>
          <a:p>
            <a:pPr lvl="0"/>
            <a:r>
              <a:rPr lang="en-GB"/>
              <a:t>In conclusion, the life course approach teaches us that health is a journey, not a destination. By understanding how social, biological, and environmental factors interact over time, we can create a more equitable healthcare system that supports people from their first breath to their later years." (Kuh and Ben-Shlomo, 2004)</a:t>
            </a:r>
          </a:p>
          <a:p>
            <a:pPr lvl="0"/>
            <a:endParaRPr lang="en-GB"/>
          </a:p>
          <a:p>
            <a:pPr marL="0" lvl="0" indent="0">
              <a:buNone/>
            </a:pPr>
            <a:endParaRPr lang="en-GB"/>
          </a:p>
          <a:p>
            <a:pPr lvl="0"/>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1149</Words>
  <Application>Microsoft Office PowerPoint</Application>
  <PresentationFormat>Widescreen</PresentationFormat>
  <Paragraphs>54</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Introduction </vt:lpstr>
      <vt:lpstr>Today</vt:lpstr>
      <vt:lpstr>Defining the Life Course Approach </vt:lpstr>
      <vt:lpstr>Life Course Approach</vt:lpstr>
      <vt:lpstr>Health outcomes shaped by risk and protective factors across life Provides a holistic understanding of health determinants Guides planning of health and social services at each life stage</vt:lpstr>
      <vt:lpstr>Life Stage (Critical windows &amp; Transition)</vt:lpstr>
      <vt:lpstr>Aging stages conceptual vector illustration collection, from baby to teenage to adult and elderly </vt:lpstr>
      <vt:lpstr>Social Determinants of health </vt:lpstr>
      <vt:lpstr>The Dahlgren and Whitehead model of health determinants [Source: Dahlgren and Whitehead (1991)]</vt:lpstr>
      <vt:lpstr>Evolution of Health Across Life </vt:lpstr>
      <vt:lpstr> Positive   VS      Negative  </vt:lpstr>
      <vt:lpstr>Implications for Health and Social Care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Elaph Chahouta (2515294)</dc:creator>
  <cp:lastModifiedBy>Elaph Chahouta (2515294)</cp:lastModifiedBy>
  <cp:revision>8</cp:revision>
  <dcterms:created xsi:type="dcterms:W3CDTF">2026-03-17T09:19:04Z</dcterms:created>
  <dcterms:modified xsi:type="dcterms:W3CDTF">2026-03-23T19:39:32Z</dcterms:modified>
</cp:coreProperties>
</file>