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7" r:id="rId10"/>
    <p:sldId id="265" r:id="rId11"/>
    <p:sldId id="266" r:id="rId12"/>
    <p:sldId id="269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DE5EC4-099E-486E-B43E-E1ADC9C91731}" v="9" dt="2023-09-18T09:06:39.7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 snapToGrid="0">
      <p:cViewPr>
        <p:scale>
          <a:sx n="96" d="100"/>
          <a:sy n="96" d="100"/>
        </p:scale>
        <p:origin x="48" y="1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386350" y="784690"/>
            <a:ext cx="36471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BMTP5017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96490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Travel Operations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495612"/>
            <a:ext cx="923926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Reminder – Tourism Theories</a:t>
            </a:r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1F507D-8A4B-086B-A694-E2CEDBE1B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 dirty="0"/>
              <a:t> </a:t>
            </a:r>
            <a:r>
              <a:rPr lang="en-GB" sz="6000" b="1" dirty="0"/>
              <a:t>Today’s Session</a:t>
            </a:r>
          </a:p>
        </p:txBody>
      </p:sp>
      <p:pic>
        <p:nvPicPr>
          <p:cNvPr id="5" name="Picture 4" descr="Aeroplane taking off against dramatic sky">
            <a:extLst>
              <a:ext uri="{FF2B5EF4-FFF2-40B4-BE49-F238E27FC236}">
                <a16:creationId xmlns:a16="http://schemas.microsoft.com/office/drawing/2014/main" id="{B9C1573D-AE3E-F09A-A710-A0596ECB7FC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148" r="3869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4364A6-FC1D-934F-E094-A04E48A8C5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9443" y="2706623"/>
            <a:ext cx="6559429" cy="3939341"/>
          </a:xfrm>
        </p:spPr>
        <p:txBody>
          <a:bodyPr>
            <a:normAutofit/>
          </a:bodyPr>
          <a:lstStyle/>
          <a:p>
            <a:r>
              <a:rPr lang="en-GB" sz="3200" dirty="0"/>
              <a:t>Travel Refresher</a:t>
            </a:r>
          </a:p>
          <a:p>
            <a:r>
              <a:rPr lang="en-GB" sz="3200" dirty="0"/>
              <a:t>Tourism Theories</a:t>
            </a:r>
          </a:p>
          <a:p>
            <a:r>
              <a:rPr lang="en-GB" sz="3200" dirty="0"/>
              <a:t>Mass Market v Niche Market</a:t>
            </a:r>
          </a:p>
          <a:p>
            <a:r>
              <a:rPr lang="en-GB" sz="3200" dirty="0"/>
              <a:t>Leisure Travel</a:t>
            </a:r>
          </a:p>
          <a:p>
            <a:r>
              <a:rPr lang="en-GB" sz="3200" dirty="0"/>
              <a:t>Business Travel </a:t>
            </a:r>
          </a:p>
          <a:p>
            <a:r>
              <a:rPr lang="en-GB" sz="3200" dirty="0"/>
              <a:t>Events Travel</a:t>
            </a:r>
          </a:p>
          <a:p>
            <a:r>
              <a:rPr lang="en-GB" sz="3200" dirty="0"/>
              <a:t>Democratisation of Travel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772058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45704D-3AE2-A58F-1237-04F5813393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b="1" dirty="0"/>
              <a:t> SCENE SETTING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34104A-DB52-404C-A3D0-B12DD80966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8296" y="2378765"/>
            <a:ext cx="5130412" cy="4545495"/>
          </a:xfrm>
        </p:spPr>
        <p:txBody>
          <a:bodyPr anchor="ctr">
            <a:noAutofit/>
          </a:bodyPr>
          <a:lstStyle/>
          <a:p>
            <a:r>
              <a:rPr lang="en-GB" sz="2000" b="1" dirty="0"/>
              <a:t>Global Travel &amp; Tourism Industry</a:t>
            </a:r>
          </a:p>
          <a:p>
            <a:endParaRPr lang="en-GB" sz="2000" dirty="0"/>
          </a:p>
          <a:p>
            <a:r>
              <a:rPr lang="en-GB" sz="2000" dirty="0"/>
              <a:t> $8.8Trilliion </a:t>
            </a:r>
          </a:p>
          <a:p>
            <a:r>
              <a:rPr lang="en-GB" sz="2000" dirty="0"/>
              <a:t>319m Jobs Worldwide</a:t>
            </a:r>
          </a:p>
          <a:p>
            <a:r>
              <a:rPr lang="en-GB" sz="2000" dirty="0"/>
              <a:t>1 in 5 new jobs – 100m jobs in next 10 years</a:t>
            </a:r>
          </a:p>
          <a:p>
            <a:endParaRPr lang="en-GB" sz="2000" dirty="0"/>
          </a:p>
          <a:p>
            <a:r>
              <a:rPr lang="en-GB" sz="2000" dirty="0"/>
              <a:t>Authority on World Tourism (2019)</a:t>
            </a:r>
          </a:p>
          <a:p>
            <a:endParaRPr lang="en-GB" sz="2000" dirty="0"/>
          </a:p>
          <a:p>
            <a:r>
              <a:rPr lang="en-GB" sz="2000" dirty="0"/>
              <a:t>Brexit</a:t>
            </a:r>
          </a:p>
          <a:p>
            <a:r>
              <a:rPr lang="en-GB" sz="2000" dirty="0"/>
              <a:t>Global Pandemic</a:t>
            </a:r>
          </a:p>
          <a:p>
            <a:r>
              <a:rPr lang="en-GB" sz="2000" dirty="0"/>
              <a:t>Trends  - Boom v Staycation</a:t>
            </a:r>
          </a:p>
        </p:txBody>
      </p:sp>
      <p:pic>
        <p:nvPicPr>
          <p:cNvPr id="5" name="Picture 4" descr="Back view of an aeroplane">
            <a:extLst>
              <a:ext uri="{FF2B5EF4-FFF2-40B4-BE49-F238E27FC236}">
                <a16:creationId xmlns:a16="http://schemas.microsoft.com/office/drawing/2014/main" id="{5918B534-92D9-4C8E-F974-3278AA990C5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374" r="26226" b="-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50008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C6B89A-99FD-A6D3-18BA-A052359B19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b="1" dirty="0"/>
              <a:t>Global Travel Markets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DA8A44-0CD4-6F51-8B00-E5D090369C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1900" dirty="0"/>
              <a:t>MACRO</a:t>
            </a:r>
          </a:p>
          <a:p>
            <a:r>
              <a:rPr lang="en-GB" sz="1900" dirty="0"/>
              <a:t>SPECIAL INTEREST TRAVEL – TOURISM &amp; EVENTS</a:t>
            </a:r>
          </a:p>
          <a:p>
            <a:endParaRPr lang="en-GB" sz="1900" dirty="0"/>
          </a:p>
          <a:p>
            <a:r>
              <a:rPr lang="en-GB" sz="1900" dirty="0"/>
              <a:t>MICRO </a:t>
            </a:r>
          </a:p>
          <a:p>
            <a:r>
              <a:rPr lang="en-GB" sz="1900" dirty="0"/>
              <a:t>IMPACTS OF TECHNOLOGY</a:t>
            </a:r>
          </a:p>
          <a:p>
            <a:r>
              <a:rPr lang="en-GB" sz="1900" dirty="0"/>
              <a:t>IMPACTS OF TRAVEL DEVELOPMENT</a:t>
            </a:r>
          </a:p>
          <a:p>
            <a:r>
              <a:rPr lang="en-GB" sz="1900" dirty="0"/>
              <a:t>IMPACTS OF MEDIA &amp; SOCIAL MEDIA</a:t>
            </a:r>
          </a:p>
          <a:p>
            <a:r>
              <a:rPr lang="en-GB" sz="1900" dirty="0"/>
              <a:t>TRENDS</a:t>
            </a:r>
          </a:p>
          <a:p>
            <a:endParaRPr lang="en-GB" sz="1900" dirty="0"/>
          </a:p>
        </p:txBody>
      </p:sp>
      <p:pic>
        <p:nvPicPr>
          <p:cNvPr id="5" name="Picture 4" descr="Plane in red circle">
            <a:extLst>
              <a:ext uri="{FF2B5EF4-FFF2-40B4-BE49-F238E27FC236}">
                <a16:creationId xmlns:a16="http://schemas.microsoft.com/office/drawing/2014/main" id="{BD0AA35A-8BA6-724C-2C7D-0D56EDD9D42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455" r="19253" b="1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17244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diagram of a tourist trip&#10;&#10;Description automatically generated">
            <a:extLst>
              <a:ext uri="{FF2B5EF4-FFF2-40B4-BE49-F238E27FC236}">
                <a16:creationId xmlns:a16="http://schemas.microsoft.com/office/drawing/2014/main" id="{81319E86-AA80-2872-6F43-2A6FC20D51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1955" y="643466"/>
            <a:ext cx="7428089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96875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close-up of a list of tourist typology&#10;&#10;Description automatically generated">
            <a:extLst>
              <a:ext uri="{FF2B5EF4-FFF2-40B4-BE49-F238E27FC236}">
                <a16:creationId xmlns:a16="http://schemas.microsoft.com/office/drawing/2014/main" id="{11182EC9-2D37-51BE-50F8-B5B8F1924BC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1955" y="643466"/>
            <a:ext cx="7428089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47660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7125E-6D39-C057-2C54-736CCCFC30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8588" y="-74815"/>
            <a:ext cx="8095211" cy="1765503"/>
          </a:xfrm>
        </p:spPr>
        <p:txBody>
          <a:bodyPr/>
          <a:lstStyle/>
          <a:p>
            <a:r>
              <a:rPr lang="en-GB" dirty="0"/>
              <a:t>Butler’s TALC Model</a:t>
            </a:r>
          </a:p>
        </p:txBody>
      </p:sp>
      <p:pic>
        <p:nvPicPr>
          <p:cNvPr id="4" name="Content Placeholder 5">
            <a:extLst>
              <a:ext uri="{FF2B5EF4-FFF2-40B4-BE49-F238E27FC236}">
                <a16:creationId xmlns:a16="http://schemas.microsoft.com/office/drawing/2014/main" id="{718C28C4-A6C4-A099-13BD-8BF450DD8BE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8969" y="1202773"/>
            <a:ext cx="5801784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76328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148501A-58E9-6B69-A394-99918511733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18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47933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66EE5F-17B5-F5A9-3F17-F7FE2A538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</a:t>
            </a:r>
            <a:r>
              <a:rPr lang="en-GB" b="1" dirty="0" err="1"/>
              <a:t>Irridex</a:t>
            </a:r>
            <a:r>
              <a:rPr lang="en-GB" b="1" dirty="0"/>
              <a:t> Model – </a:t>
            </a:r>
            <a:r>
              <a:rPr lang="en-GB" b="1" dirty="0" err="1"/>
              <a:t>Doxey</a:t>
            </a:r>
            <a:r>
              <a:rPr lang="en-GB" b="1" dirty="0"/>
              <a:t> (1979)</a:t>
            </a:r>
          </a:p>
        </p:txBody>
      </p:sp>
      <p:pic>
        <p:nvPicPr>
          <p:cNvPr id="1026" name="Picture 2" descr="Irridex Model (Source: Doxey, 1975) | Download Scientific ...">
            <a:extLst>
              <a:ext uri="{FF2B5EF4-FFF2-40B4-BE49-F238E27FC236}">
                <a16:creationId xmlns:a16="http://schemas.microsoft.com/office/drawing/2014/main" id="{346B69EF-55B6-F117-0821-DA18FB8836B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8553" y="1828340"/>
            <a:ext cx="7362825" cy="4010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576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313D8C3-BA23-5035-1D0F-FFF41660692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1955" y="643466"/>
            <a:ext cx="7428089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52385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lane in red circle">
            <a:extLst>
              <a:ext uri="{FF2B5EF4-FFF2-40B4-BE49-F238E27FC236}">
                <a16:creationId xmlns:a16="http://schemas.microsoft.com/office/drawing/2014/main" id="{FBA73770-969C-2714-2E67-13B2B12479D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990" r="22788" b="1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721523-2AFA-FB6E-A732-F315E1515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5548" y="405685"/>
            <a:ext cx="5954737" cy="1559301"/>
          </a:xfrm>
        </p:spPr>
        <p:txBody>
          <a:bodyPr>
            <a:normAutofit/>
          </a:bodyPr>
          <a:lstStyle/>
          <a:p>
            <a:r>
              <a:rPr lang="en-GB" sz="4000" b="1" dirty="0"/>
              <a:t>Competition &amp; Crisis Issues</a:t>
            </a:r>
            <a:br>
              <a:rPr lang="en-GB" sz="4000" b="1" dirty="0"/>
            </a:br>
            <a:r>
              <a:rPr lang="en-GB" sz="4000" b="1" dirty="0"/>
              <a:t>              Brexit &amp; Covid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C57718-9B03-711B-644F-0428B62C7D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285999"/>
            <a:ext cx="5247340" cy="4472610"/>
          </a:xfrm>
        </p:spPr>
        <p:txBody>
          <a:bodyPr anchor="ctr">
            <a:normAutofit fontScale="25000" lnSpcReduction="20000"/>
          </a:bodyPr>
          <a:lstStyle/>
          <a:p>
            <a:pPr marL="0" indent="0">
              <a:buNone/>
            </a:pPr>
            <a:endParaRPr lang="en-GB" sz="500" b="1" dirty="0"/>
          </a:p>
          <a:p>
            <a:pPr marL="0" indent="0">
              <a:buNone/>
            </a:pPr>
            <a:endParaRPr lang="en-GB" dirty="0"/>
          </a:p>
          <a:p>
            <a:endParaRPr lang="en-GB" sz="8000" dirty="0"/>
          </a:p>
          <a:p>
            <a:r>
              <a:rPr lang="en-GB" sz="8000" dirty="0"/>
              <a:t>Decline / Re Launch </a:t>
            </a:r>
          </a:p>
          <a:p>
            <a:r>
              <a:rPr lang="en-GB" sz="8000" dirty="0"/>
              <a:t>Mass Demand </a:t>
            </a:r>
          </a:p>
          <a:p>
            <a:r>
              <a:rPr lang="en-GB" sz="8000" dirty="0"/>
              <a:t>Bucket Lists</a:t>
            </a:r>
          </a:p>
          <a:p>
            <a:r>
              <a:rPr lang="en-GB" sz="8000" dirty="0"/>
              <a:t>Competition</a:t>
            </a:r>
          </a:p>
          <a:p>
            <a:r>
              <a:rPr lang="en-GB" sz="8000" dirty="0"/>
              <a:t>Trends</a:t>
            </a:r>
          </a:p>
          <a:p>
            <a:r>
              <a:rPr lang="en-GB" sz="8000" dirty="0"/>
              <a:t>Over Tourism</a:t>
            </a:r>
          </a:p>
          <a:p>
            <a:r>
              <a:rPr lang="en-GB" sz="8000" dirty="0"/>
              <a:t>Risks &amp; Crisis</a:t>
            </a:r>
          </a:p>
          <a:p>
            <a:r>
              <a:rPr lang="en-GB" sz="8000" dirty="0"/>
              <a:t>Terrorism</a:t>
            </a:r>
          </a:p>
          <a:p>
            <a:r>
              <a:rPr lang="en-GB" sz="8000" dirty="0"/>
              <a:t>Economic Impacts</a:t>
            </a:r>
          </a:p>
          <a:p>
            <a:r>
              <a:rPr lang="en-GB" sz="8000" dirty="0"/>
              <a:t>Environmental Impact</a:t>
            </a:r>
          </a:p>
          <a:p>
            <a:r>
              <a:rPr lang="en-GB" sz="8000" dirty="0"/>
              <a:t>Social Impacts</a:t>
            </a:r>
          </a:p>
          <a:p>
            <a:r>
              <a:rPr lang="en-GB" sz="8000" dirty="0"/>
              <a:t>Political Impacts</a:t>
            </a:r>
          </a:p>
          <a:p>
            <a:pPr marL="0" indent="0">
              <a:buNone/>
            </a:pPr>
            <a:endParaRPr lang="en-GB" dirty="0"/>
          </a:p>
          <a:p>
            <a:endParaRPr lang="en-GB" sz="500" dirty="0"/>
          </a:p>
        </p:txBody>
      </p:sp>
    </p:spTree>
    <p:extLst>
      <p:ext uri="{BB962C8B-B14F-4D97-AF65-F5344CB8AC3E}">
        <p14:creationId xmlns:p14="http://schemas.microsoft.com/office/powerpoint/2010/main" val="34904858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Back view of an aeroplane">
            <a:extLst>
              <a:ext uri="{FF2B5EF4-FFF2-40B4-BE49-F238E27FC236}">
                <a16:creationId xmlns:a16="http://schemas.microsoft.com/office/drawing/2014/main" id="{8715F3F3-22CE-C9B7-7532-57CC718544D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745" r="29596" b="-2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067D5E-F506-59EC-3D8F-6C0FCAFBC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 b="1" dirty="0"/>
              <a:t>Session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06A1F5-9AAC-062A-D457-8AA5264D51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lstStyle/>
          <a:p>
            <a:r>
              <a:rPr lang="en-GB" sz="2000" dirty="0"/>
              <a:t>Theories</a:t>
            </a:r>
          </a:p>
          <a:p>
            <a:r>
              <a:rPr lang="en-GB" sz="2000" dirty="0"/>
              <a:t>Covid Impacts</a:t>
            </a:r>
          </a:p>
          <a:p>
            <a:r>
              <a:rPr lang="en-GB" sz="2000" dirty="0"/>
              <a:t>Brexit Impacts</a:t>
            </a:r>
          </a:p>
          <a:p>
            <a:r>
              <a:rPr lang="en-GB" sz="2000" dirty="0"/>
              <a:t>Niche v Mass</a:t>
            </a:r>
          </a:p>
          <a:p>
            <a:r>
              <a:rPr lang="en-GB" sz="2000" dirty="0"/>
              <a:t>Trends</a:t>
            </a:r>
          </a:p>
          <a:p>
            <a:r>
              <a:rPr lang="en-GB" sz="2000" dirty="0"/>
              <a:t>Risks &amp; Competition</a:t>
            </a:r>
          </a:p>
          <a:p>
            <a:r>
              <a:rPr lang="en-GB" sz="2000" dirty="0"/>
              <a:t>Influencers</a:t>
            </a:r>
          </a:p>
          <a:p>
            <a:r>
              <a:rPr lang="en-GB" sz="2000" dirty="0"/>
              <a:t>Sustainability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2612674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156</Words>
  <Application>Microsoft Office PowerPoint</Application>
  <PresentationFormat>Widescreen</PresentationFormat>
  <Paragraphs>59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PowerPoint Presentation</vt:lpstr>
      <vt:lpstr> Today’s Session</vt:lpstr>
      <vt:lpstr> SCENE SETTING</vt:lpstr>
      <vt:lpstr>Global Travel Markets </vt:lpstr>
      <vt:lpstr>PowerPoint Presentation</vt:lpstr>
      <vt:lpstr>PowerPoint Presentation</vt:lpstr>
      <vt:lpstr>Butler’s TALC Model</vt:lpstr>
      <vt:lpstr>PowerPoint Presentation</vt:lpstr>
      <vt:lpstr>                Irridex Model – Doxey (1979)</vt:lpstr>
      <vt:lpstr>PowerPoint Presentation</vt:lpstr>
      <vt:lpstr>Competition &amp; Crisis Issues               Brexit &amp; Covid</vt:lpstr>
      <vt:lpstr>Session Review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Jacqui Jones</cp:lastModifiedBy>
  <cp:revision>6</cp:revision>
  <dcterms:created xsi:type="dcterms:W3CDTF">2023-09-15T09:31:09Z</dcterms:created>
  <dcterms:modified xsi:type="dcterms:W3CDTF">2024-10-08T16:26:23Z</dcterms:modified>
</cp:coreProperties>
</file>