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94" r:id="rId1"/>
  </p:sldMasterIdLst>
  <p:notesMasterIdLst>
    <p:notesMasterId r:id="rId26"/>
  </p:notesMasterIdLst>
  <p:sldIdLst>
    <p:sldId id="279"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5" r:id="rId17"/>
    <p:sldId id="270" r:id="rId18"/>
    <p:sldId id="271" r:id="rId19"/>
    <p:sldId id="272" r:id="rId20"/>
    <p:sldId id="273" r:id="rId21"/>
    <p:sldId id="274" r:id="rId22"/>
    <p:sldId id="276" r:id="rId23"/>
    <p:sldId id="277" r:id="rId24"/>
    <p:sldId id="278" r:id="rId25"/>
  </p:sldIdLst>
  <p:sldSz cx="12192000" cy="6858000"/>
  <p:notesSz cx="6858000" cy="12192000"/>
  <p:embeddedFontLst>
    <p:embeddedFont>
      <p:font typeface="Merriweather" panose="00000500000000000000" pitchFamily="2" charset="0"/>
      <p:regular r:id="rId27"/>
      <p:bold r:id="rId28"/>
      <p:italic r:id="rId29"/>
    </p:embeddedFont>
    <p:embeddedFont>
      <p:font typeface="Merriweather Light" panose="00000400000000000000" pitchFamily="2" charset="0"/>
      <p:regular r:id="rId30"/>
      <p:italic r:id="rId31"/>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9151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CEBAFF-D1F3-4593-BC59-E8E00F7FE315}" v="32" dt="2026-07-28T15:51:02.9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76699" autoAdjust="0"/>
  </p:normalViewPr>
  <p:slideViewPr>
    <p:cSldViewPr snapToGrid="0" snapToObjects="1">
      <p:cViewPr varScale="1">
        <p:scale>
          <a:sx n="52" d="100"/>
          <a:sy n="52" d="100"/>
        </p:scale>
        <p:origin x="1434"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2.fntdata"/><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1.fntdata"/><Relationship Id="rId30" Type="http://schemas.openxmlformats.org/officeDocument/2006/relationships/font" Target="fonts/font4.fntdata"/><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andeep Singh" userId="cec2cb4260f860e6" providerId="LiveId" clId="{1A4A2574-80A2-4CC4-8310-D99A53A8BFDD}"/>
    <pc:docChg chg="undo custSel addSld delSld modSld sldOrd modMainMaster">
      <pc:chgData name="Amandeep Singh" userId="cec2cb4260f860e6" providerId="LiveId" clId="{1A4A2574-80A2-4CC4-8310-D99A53A8BFDD}" dt="2026-07-28T16:45:07.417" v="270" actId="1076"/>
      <pc:docMkLst>
        <pc:docMk/>
      </pc:docMkLst>
      <pc:sldChg chg="modSp mod setBg">
        <pc:chgData name="Amandeep Singh" userId="cec2cb4260f860e6" providerId="LiveId" clId="{1A4A2574-80A2-4CC4-8310-D99A53A8BFDD}" dt="2026-07-28T16:42:31.443" v="242" actId="14100"/>
        <pc:sldMkLst>
          <pc:docMk/>
          <pc:sldMk cId="0" sldId="256"/>
        </pc:sldMkLst>
        <pc:spChg chg="mod">
          <ac:chgData name="Amandeep Singh" userId="cec2cb4260f860e6" providerId="LiveId" clId="{1A4A2574-80A2-4CC4-8310-D99A53A8BFDD}" dt="2026-07-28T16:42:31.443" v="242" actId="14100"/>
          <ac:spMkLst>
            <pc:docMk/>
            <pc:sldMk cId="0" sldId="256"/>
            <ac:spMk id="3" creationId="{00000000-0000-0000-0000-000000000000}"/>
          </ac:spMkLst>
        </pc:spChg>
      </pc:sldChg>
      <pc:sldChg chg="addSp modSp mod">
        <pc:chgData name="Amandeep Singh" userId="cec2cb4260f860e6" providerId="LiveId" clId="{1A4A2574-80A2-4CC4-8310-D99A53A8BFDD}" dt="2026-07-28T16:42:10.017" v="230" actId="1076"/>
        <pc:sldMkLst>
          <pc:docMk/>
          <pc:sldMk cId="0" sldId="257"/>
        </pc:sldMkLst>
        <pc:spChg chg="mod">
          <ac:chgData name="Amandeep Singh" userId="cec2cb4260f860e6" providerId="LiveId" clId="{1A4A2574-80A2-4CC4-8310-D99A53A8BFDD}" dt="2026-07-28T16:42:07.425" v="229" actId="113"/>
          <ac:spMkLst>
            <pc:docMk/>
            <pc:sldMk cId="0" sldId="257"/>
            <ac:spMk id="2" creationId="{00000000-0000-0000-0000-000000000000}"/>
          </ac:spMkLst>
        </pc:spChg>
        <pc:spChg chg="mod">
          <ac:chgData name="Amandeep Singh" userId="cec2cb4260f860e6" providerId="LiveId" clId="{1A4A2574-80A2-4CC4-8310-D99A53A8BFDD}" dt="2026-07-28T16:42:10.017" v="230" actId="1076"/>
          <ac:spMkLst>
            <pc:docMk/>
            <pc:sldMk cId="0" sldId="257"/>
            <ac:spMk id="3" creationId="{00000000-0000-0000-0000-000000000000}"/>
          </ac:spMkLst>
        </pc:spChg>
        <pc:picChg chg="add mod modCrop">
          <ac:chgData name="Amandeep Singh" userId="cec2cb4260f860e6" providerId="LiveId" clId="{1A4A2574-80A2-4CC4-8310-D99A53A8BFDD}" dt="2026-07-28T15:40:58.329" v="25" actId="14100"/>
          <ac:picMkLst>
            <pc:docMk/>
            <pc:sldMk cId="0" sldId="257"/>
            <ac:picMk id="4" creationId="{CA004171-8960-CA80-4D56-0E46A7D372C9}"/>
          </ac:picMkLst>
        </pc:picChg>
      </pc:sldChg>
      <pc:sldChg chg="addSp modSp mod">
        <pc:chgData name="Amandeep Singh" userId="cec2cb4260f860e6" providerId="LiveId" clId="{1A4A2574-80A2-4CC4-8310-D99A53A8BFDD}" dt="2026-07-28T16:42:04.544" v="228" actId="113"/>
        <pc:sldMkLst>
          <pc:docMk/>
          <pc:sldMk cId="0" sldId="258"/>
        </pc:sldMkLst>
        <pc:spChg chg="mod">
          <ac:chgData name="Amandeep Singh" userId="cec2cb4260f860e6" providerId="LiveId" clId="{1A4A2574-80A2-4CC4-8310-D99A53A8BFDD}" dt="2026-07-28T16:42:04.544" v="228" actId="113"/>
          <ac:spMkLst>
            <pc:docMk/>
            <pc:sldMk cId="0" sldId="258"/>
            <ac:spMk id="2" creationId="{00000000-0000-0000-0000-000000000000}"/>
          </ac:spMkLst>
        </pc:spChg>
        <pc:spChg chg="mod">
          <ac:chgData name="Amandeep Singh" userId="cec2cb4260f860e6" providerId="LiveId" clId="{1A4A2574-80A2-4CC4-8310-D99A53A8BFDD}" dt="2026-07-28T15:37:37.304" v="15" actId="123"/>
          <ac:spMkLst>
            <pc:docMk/>
            <pc:sldMk cId="0" sldId="258"/>
            <ac:spMk id="3" creationId="{00000000-0000-0000-0000-000000000000}"/>
          </ac:spMkLst>
        </pc:spChg>
        <pc:picChg chg="add mod modCrop">
          <ac:chgData name="Amandeep Singh" userId="cec2cb4260f860e6" providerId="LiveId" clId="{1A4A2574-80A2-4CC4-8310-D99A53A8BFDD}" dt="2026-07-28T15:41:53.179" v="38" actId="1076"/>
          <ac:picMkLst>
            <pc:docMk/>
            <pc:sldMk cId="0" sldId="258"/>
            <ac:picMk id="4" creationId="{3545A122-654C-B808-E1D4-5B063DA2EE4E}"/>
          </ac:picMkLst>
        </pc:picChg>
      </pc:sldChg>
      <pc:sldChg chg="addSp delSp modSp mod">
        <pc:chgData name="Amandeep Singh" userId="cec2cb4260f860e6" providerId="LiveId" clId="{1A4A2574-80A2-4CC4-8310-D99A53A8BFDD}" dt="2026-07-28T16:42:01.570" v="227" actId="113"/>
        <pc:sldMkLst>
          <pc:docMk/>
          <pc:sldMk cId="0" sldId="259"/>
        </pc:sldMkLst>
        <pc:spChg chg="mod">
          <ac:chgData name="Amandeep Singh" userId="cec2cb4260f860e6" providerId="LiveId" clId="{1A4A2574-80A2-4CC4-8310-D99A53A8BFDD}" dt="2026-07-28T16:42:01.570" v="227" actId="113"/>
          <ac:spMkLst>
            <pc:docMk/>
            <pc:sldMk cId="0" sldId="259"/>
            <ac:spMk id="2" creationId="{00000000-0000-0000-0000-000000000000}"/>
          </ac:spMkLst>
        </pc:spChg>
        <pc:spChg chg="mod">
          <ac:chgData name="Amandeep Singh" userId="cec2cb4260f860e6" providerId="LiveId" clId="{1A4A2574-80A2-4CC4-8310-D99A53A8BFDD}" dt="2026-07-28T15:36:49.689" v="3" actId="27636"/>
          <ac:spMkLst>
            <pc:docMk/>
            <pc:sldMk cId="0" sldId="259"/>
            <ac:spMk id="5" creationId="{00000000-0000-0000-0000-000000000000}"/>
          </ac:spMkLst>
        </pc:spChg>
        <pc:spChg chg="mod">
          <ac:chgData name="Amandeep Singh" userId="cec2cb4260f860e6" providerId="LiveId" clId="{1A4A2574-80A2-4CC4-8310-D99A53A8BFDD}" dt="2026-07-28T15:36:49.684" v="2" actId="27636"/>
          <ac:spMkLst>
            <pc:docMk/>
            <pc:sldMk cId="0" sldId="259"/>
            <ac:spMk id="17" creationId="{00000000-0000-0000-0000-000000000000}"/>
          </ac:spMkLst>
        </pc:spChg>
        <pc:picChg chg="add del mod">
          <ac:chgData name="Amandeep Singh" userId="cec2cb4260f860e6" providerId="LiveId" clId="{1A4A2574-80A2-4CC4-8310-D99A53A8BFDD}" dt="2026-07-28T15:42:21.387" v="43" actId="478"/>
          <ac:picMkLst>
            <pc:docMk/>
            <pc:sldMk cId="0" sldId="259"/>
            <ac:picMk id="18" creationId="{98E00B7B-4648-955F-FA7F-10EEE166639E}"/>
          </ac:picMkLst>
        </pc:picChg>
        <pc:picChg chg="add mod">
          <ac:chgData name="Amandeep Singh" userId="cec2cb4260f860e6" providerId="LiveId" clId="{1A4A2574-80A2-4CC4-8310-D99A53A8BFDD}" dt="2026-07-28T15:42:55.874" v="51" actId="1076"/>
          <ac:picMkLst>
            <pc:docMk/>
            <pc:sldMk cId="0" sldId="259"/>
            <ac:picMk id="19" creationId="{5C0A437E-D3CF-8517-54AF-A3C2284E7744}"/>
          </ac:picMkLst>
        </pc:picChg>
      </pc:sldChg>
      <pc:sldChg chg="modSp mod">
        <pc:chgData name="Amandeep Singh" userId="cec2cb4260f860e6" providerId="LiveId" clId="{1A4A2574-80A2-4CC4-8310-D99A53A8BFDD}" dt="2026-07-28T16:41:58.521" v="226" actId="113"/>
        <pc:sldMkLst>
          <pc:docMk/>
          <pc:sldMk cId="0" sldId="260"/>
        </pc:sldMkLst>
        <pc:spChg chg="mod">
          <ac:chgData name="Amandeep Singh" userId="cec2cb4260f860e6" providerId="LiveId" clId="{1A4A2574-80A2-4CC4-8310-D99A53A8BFDD}" dt="2026-07-28T16:41:58.521" v="226" actId="113"/>
          <ac:spMkLst>
            <pc:docMk/>
            <pc:sldMk cId="0" sldId="260"/>
            <ac:spMk id="2" creationId="{00000000-0000-0000-0000-000000000000}"/>
          </ac:spMkLst>
        </pc:spChg>
      </pc:sldChg>
      <pc:sldChg chg="addSp modSp mod">
        <pc:chgData name="Amandeep Singh" userId="cec2cb4260f860e6" providerId="LiveId" clId="{1A4A2574-80A2-4CC4-8310-D99A53A8BFDD}" dt="2026-07-28T16:41:48.162" v="224" actId="14100"/>
        <pc:sldMkLst>
          <pc:docMk/>
          <pc:sldMk cId="0" sldId="261"/>
        </pc:sldMkLst>
        <pc:spChg chg="mod">
          <ac:chgData name="Amandeep Singh" userId="cec2cb4260f860e6" providerId="LiveId" clId="{1A4A2574-80A2-4CC4-8310-D99A53A8BFDD}" dt="2026-07-28T16:41:14.269" v="210" actId="14100"/>
          <ac:spMkLst>
            <pc:docMk/>
            <pc:sldMk cId="0" sldId="261"/>
            <ac:spMk id="2" creationId="{00000000-0000-0000-0000-000000000000}"/>
          </ac:spMkLst>
        </pc:spChg>
        <pc:spChg chg="mod">
          <ac:chgData name="Amandeep Singh" userId="cec2cb4260f860e6" providerId="LiveId" clId="{1A4A2574-80A2-4CC4-8310-D99A53A8BFDD}" dt="2026-07-28T16:41:48.162" v="224" actId="14100"/>
          <ac:spMkLst>
            <pc:docMk/>
            <pc:sldMk cId="0" sldId="261"/>
            <ac:spMk id="7" creationId="{00000000-0000-0000-0000-000000000000}"/>
          </ac:spMkLst>
        </pc:spChg>
        <pc:picChg chg="add mod modCrop">
          <ac:chgData name="Amandeep Singh" userId="cec2cb4260f860e6" providerId="LiveId" clId="{1A4A2574-80A2-4CC4-8310-D99A53A8BFDD}" dt="2026-07-28T16:41:27.826" v="214" actId="1076"/>
          <ac:picMkLst>
            <pc:docMk/>
            <pc:sldMk cId="0" sldId="261"/>
            <ac:picMk id="8" creationId="{47A1624D-CED5-042B-103B-EA4408E14382}"/>
          </ac:picMkLst>
        </pc:picChg>
      </pc:sldChg>
      <pc:sldChg chg="modSp mod">
        <pc:chgData name="Amandeep Singh" userId="cec2cb4260f860e6" providerId="LiveId" clId="{1A4A2574-80A2-4CC4-8310-D99A53A8BFDD}" dt="2026-07-28T16:41:55.945" v="225" actId="113"/>
        <pc:sldMkLst>
          <pc:docMk/>
          <pc:sldMk cId="0" sldId="262"/>
        </pc:sldMkLst>
        <pc:spChg chg="mod">
          <ac:chgData name="Amandeep Singh" userId="cec2cb4260f860e6" providerId="LiveId" clId="{1A4A2574-80A2-4CC4-8310-D99A53A8BFDD}" dt="2026-07-28T16:41:55.945" v="225" actId="113"/>
          <ac:spMkLst>
            <pc:docMk/>
            <pc:sldMk cId="0" sldId="262"/>
            <ac:spMk id="2" creationId="{00000000-0000-0000-0000-000000000000}"/>
          </ac:spMkLst>
        </pc:spChg>
        <pc:spChg chg="mod">
          <ac:chgData name="Amandeep Singh" userId="cec2cb4260f860e6" providerId="LiveId" clId="{1A4A2574-80A2-4CC4-8310-D99A53A8BFDD}" dt="2026-07-28T15:36:49.701" v="4" actId="27636"/>
          <ac:spMkLst>
            <pc:docMk/>
            <pc:sldMk cId="0" sldId="262"/>
            <ac:spMk id="17" creationId="{00000000-0000-0000-0000-000000000000}"/>
          </ac:spMkLst>
        </pc:spChg>
      </pc:sldChg>
      <pc:sldChg chg="modSp mod">
        <pc:chgData name="Amandeep Singh" userId="cec2cb4260f860e6" providerId="LiveId" clId="{1A4A2574-80A2-4CC4-8310-D99A53A8BFDD}" dt="2026-07-28T16:42:38.598" v="243" actId="113"/>
        <pc:sldMkLst>
          <pc:docMk/>
          <pc:sldMk cId="0" sldId="263"/>
        </pc:sldMkLst>
        <pc:spChg chg="mod">
          <ac:chgData name="Amandeep Singh" userId="cec2cb4260f860e6" providerId="LiveId" clId="{1A4A2574-80A2-4CC4-8310-D99A53A8BFDD}" dt="2026-07-28T16:42:38.598" v="243" actId="113"/>
          <ac:spMkLst>
            <pc:docMk/>
            <pc:sldMk cId="0" sldId="263"/>
            <ac:spMk id="2" creationId="{00000000-0000-0000-0000-000000000000}"/>
          </ac:spMkLst>
        </pc:spChg>
      </pc:sldChg>
      <pc:sldChg chg="modSp mod">
        <pc:chgData name="Amandeep Singh" userId="cec2cb4260f860e6" providerId="LiveId" clId="{1A4A2574-80A2-4CC4-8310-D99A53A8BFDD}" dt="2026-07-28T16:42:44.242" v="245" actId="1076"/>
        <pc:sldMkLst>
          <pc:docMk/>
          <pc:sldMk cId="0" sldId="264"/>
        </pc:sldMkLst>
        <pc:spChg chg="mod">
          <ac:chgData name="Amandeep Singh" userId="cec2cb4260f860e6" providerId="LiveId" clId="{1A4A2574-80A2-4CC4-8310-D99A53A8BFDD}" dt="2026-07-28T16:42:44.242" v="245" actId="1076"/>
          <ac:spMkLst>
            <pc:docMk/>
            <pc:sldMk cId="0" sldId="264"/>
            <ac:spMk id="2" creationId="{00000000-0000-0000-0000-000000000000}"/>
          </ac:spMkLst>
        </pc:spChg>
      </pc:sldChg>
      <pc:sldChg chg="modSp mod">
        <pc:chgData name="Amandeep Singh" userId="cec2cb4260f860e6" providerId="LiveId" clId="{1A4A2574-80A2-4CC4-8310-D99A53A8BFDD}" dt="2026-07-28T16:42:47.184" v="246" actId="113"/>
        <pc:sldMkLst>
          <pc:docMk/>
          <pc:sldMk cId="0" sldId="265"/>
        </pc:sldMkLst>
        <pc:spChg chg="mod">
          <ac:chgData name="Amandeep Singh" userId="cec2cb4260f860e6" providerId="LiveId" clId="{1A4A2574-80A2-4CC4-8310-D99A53A8BFDD}" dt="2026-07-28T16:42:47.184" v="246" actId="113"/>
          <ac:spMkLst>
            <pc:docMk/>
            <pc:sldMk cId="0" sldId="265"/>
            <ac:spMk id="2" creationId="{00000000-0000-0000-0000-000000000000}"/>
          </ac:spMkLst>
        </pc:spChg>
      </pc:sldChg>
      <pc:sldChg chg="addSp modSp add mod">
        <pc:chgData name="Amandeep Singh" userId="cec2cb4260f860e6" providerId="LiveId" clId="{1A4A2574-80A2-4CC4-8310-D99A53A8BFDD}" dt="2026-07-28T16:43:41.642" v="256" actId="732"/>
        <pc:sldMkLst>
          <pc:docMk/>
          <pc:sldMk cId="0" sldId="266"/>
        </pc:sldMkLst>
        <pc:spChg chg="mod">
          <ac:chgData name="Amandeep Singh" userId="cec2cb4260f860e6" providerId="LiveId" clId="{1A4A2574-80A2-4CC4-8310-D99A53A8BFDD}" dt="2026-07-28T15:53:02.040" v="171" actId="20577"/>
          <ac:spMkLst>
            <pc:docMk/>
            <pc:sldMk cId="0" sldId="266"/>
            <ac:spMk id="4" creationId="{00000000-0000-0000-0000-000000000000}"/>
          </ac:spMkLst>
        </pc:spChg>
        <pc:picChg chg="add mod modCrop">
          <ac:chgData name="Amandeep Singh" userId="cec2cb4260f860e6" providerId="LiveId" clId="{1A4A2574-80A2-4CC4-8310-D99A53A8BFDD}" dt="2026-07-28T16:43:41.642" v="256" actId="732"/>
          <ac:picMkLst>
            <pc:docMk/>
            <pc:sldMk cId="0" sldId="266"/>
            <ac:picMk id="2" creationId="{A0A2B4E6-9654-CCF5-B8F9-9ABC011D99DC}"/>
          </ac:picMkLst>
        </pc:picChg>
      </pc:sldChg>
      <pc:sldChg chg="modSp add mod">
        <pc:chgData name="Amandeep Singh" userId="cec2cb4260f860e6" providerId="LiveId" clId="{1A4A2574-80A2-4CC4-8310-D99A53A8BFDD}" dt="2026-07-28T15:53:07.380" v="173" actId="1076"/>
        <pc:sldMkLst>
          <pc:docMk/>
          <pc:sldMk cId="0" sldId="267"/>
        </pc:sldMkLst>
        <pc:spChg chg="mod">
          <ac:chgData name="Amandeep Singh" userId="cec2cb4260f860e6" providerId="LiveId" clId="{1A4A2574-80A2-4CC4-8310-D99A53A8BFDD}" dt="2026-07-28T15:53:07.380" v="173" actId="1076"/>
          <ac:spMkLst>
            <pc:docMk/>
            <pc:sldMk cId="0" sldId="267"/>
            <ac:spMk id="4" creationId="{00000000-0000-0000-0000-000000000000}"/>
          </ac:spMkLst>
        </pc:spChg>
      </pc:sldChg>
      <pc:sldChg chg="modSp add mod">
        <pc:chgData name="Amandeep Singh" userId="cec2cb4260f860e6" providerId="LiveId" clId="{1A4A2574-80A2-4CC4-8310-D99A53A8BFDD}" dt="2026-07-28T16:43:56.217" v="258" actId="113"/>
        <pc:sldMkLst>
          <pc:docMk/>
          <pc:sldMk cId="0" sldId="268"/>
        </pc:sldMkLst>
        <pc:spChg chg="mod">
          <ac:chgData name="Amandeep Singh" userId="cec2cb4260f860e6" providerId="LiveId" clId="{1A4A2574-80A2-4CC4-8310-D99A53A8BFDD}" dt="2026-07-28T15:53:13.150" v="175" actId="1076"/>
          <ac:spMkLst>
            <pc:docMk/>
            <pc:sldMk cId="0" sldId="268"/>
            <ac:spMk id="4" creationId="{00000000-0000-0000-0000-000000000000}"/>
          </ac:spMkLst>
        </pc:spChg>
        <pc:spChg chg="mod">
          <ac:chgData name="Amandeep Singh" userId="cec2cb4260f860e6" providerId="LiveId" clId="{1A4A2574-80A2-4CC4-8310-D99A53A8BFDD}" dt="2026-07-28T16:43:53.925" v="257" actId="113"/>
          <ac:spMkLst>
            <pc:docMk/>
            <pc:sldMk cId="0" sldId="268"/>
            <ac:spMk id="6" creationId="{00000000-0000-0000-0000-000000000000}"/>
          </ac:spMkLst>
        </pc:spChg>
        <pc:spChg chg="mod">
          <ac:chgData name="Amandeep Singh" userId="cec2cb4260f860e6" providerId="LiveId" clId="{1A4A2574-80A2-4CC4-8310-D99A53A8BFDD}" dt="2026-07-28T15:56:18.441" v="202" actId="123"/>
          <ac:spMkLst>
            <pc:docMk/>
            <pc:sldMk cId="0" sldId="268"/>
            <ac:spMk id="7" creationId="{00000000-0000-0000-0000-000000000000}"/>
          </ac:spMkLst>
        </pc:spChg>
        <pc:spChg chg="mod">
          <ac:chgData name="Amandeep Singh" userId="cec2cb4260f860e6" providerId="LiveId" clId="{1A4A2574-80A2-4CC4-8310-D99A53A8BFDD}" dt="2026-07-28T16:43:56.217" v="258" actId="113"/>
          <ac:spMkLst>
            <pc:docMk/>
            <pc:sldMk cId="0" sldId="268"/>
            <ac:spMk id="8" creationId="{00000000-0000-0000-0000-000000000000}"/>
          </ac:spMkLst>
        </pc:spChg>
        <pc:spChg chg="mod">
          <ac:chgData name="Amandeep Singh" userId="cec2cb4260f860e6" providerId="LiveId" clId="{1A4A2574-80A2-4CC4-8310-D99A53A8BFDD}" dt="2026-07-28T15:56:16.752" v="201" actId="123"/>
          <ac:spMkLst>
            <pc:docMk/>
            <pc:sldMk cId="0" sldId="268"/>
            <ac:spMk id="9" creationId="{00000000-0000-0000-0000-000000000000}"/>
          </ac:spMkLst>
        </pc:spChg>
      </pc:sldChg>
      <pc:sldChg chg="modSp add mod">
        <pc:chgData name="Amandeep Singh" userId="cec2cb4260f860e6" providerId="LiveId" clId="{1A4A2574-80A2-4CC4-8310-D99A53A8BFDD}" dt="2026-07-28T16:44:02.849" v="259" actId="1076"/>
        <pc:sldMkLst>
          <pc:docMk/>
          <pc:sldMk cId="0" sldId="269"/>
        </pc:sldMkLst>
        <pc:spChg chg="mod">
          <ac:chgData name="Amandeep Singh" userId="cec2cb4260f860e6" providerId="LiveId" clId="{1A4A2574-80A2-4CC4-8310-D99A53A8BFDD}" dt="2026-07-28T16:44:02.849" v="259" actId="1076"/>
          <ac:spMkLst>
            <pc:docMk/>
            <pc:sldMk cId="0" sldId="269"/>
            <ac:spMk id="4" creationId="{00000000-0000-0000-0000-000000000000}"/>
          </ac:spMkLst>
        </pc:spChg>
      </pc:sldChg>
      <pc:sldChg chg="modSp add mod">
        <pc:chgData name="Amandeep Singh" userId="cec2cb4260f860e6" providerId="LiveId" clId="{1A4A2574-80A2-4CC4-8310-D99A53A8BFDD}" dt="2026-07-28T16:44:10.857" v="261" actId="113"/>
        <pc:sldMkLst>
          <pc:docMk/>
          <pc:sldMk cId="0" sldId="270"/>
        </pc:sldMkLst>
        <pc:spChg chg="mod">
          <ac:chgData name="Amandeep Singh" userId="cec2cb4260f860e6" providerId="LiveId" clId="{1A4A2574-80A2-4CC4-8310-D99A53A8BFDD}" dt="2026-07-28T15:53:23.220" v="179" actId="1076"/>
          <ac:spMkLst>
            <pc:docMk/>
            <pc:sldMk cId="0" sldId="270"/>
            <ac:spMk id="5" creationId="{00000000-0000-0000-0000-000000000000}"/>
          </ac:spMkLst>
        </pc:spChg>
        <pc:spChg chg="mod">
          <ac:chgData name="Amandeep Singh" userId="cec2cb4260f860e6" providerId="LiveId" clId="{1A4A2574-80A2-4CC4-8310-D99A53A8BFDD}" dt="2026-07-28T16:44:08.875" v="260" actId="113"/>
          <ac:spMkLst>
            <pc:docMk/>
            <pc:sldMk cId="0" sldId="270"/>
            <ac:spMk id="7" creationId="{00000000-0000-0000-0000-000000000000}"/>
          </ac:spMkLst>
        </pc:spChg>
        <pc:spChg chg="mod">
          <ac:chgData name="Amandeep Singh" userId="cec2cb4260f860e6" providerId="LiveId" clId="{1A4A2574-80A2-4CC4-8310-D99A53A8BFDD}" dt="2026-07-28T15:56:23.971" v="203" actId="123"/>
          <ac:spMkLst>
            <pc:docMk/>
            <pc:sldMk cId="0" sldId="270"/>
            <ac:spMk id="8" creationId="{00000000-0000-0000-0000-000000000000}"/>
          </ac:spMkLst>
        </pc:spChg>
        <pc:spChg chg="mod">
          <ac:chgData name="Amandeep Singh" userId="cec2cb4260f860e6" providerId="LiveId" clId="{1A4A2574-80A2-4CC4-8310-D99A53A8BFDD}" dt="2026-07-28T16:44:10.857" v="261" actId="113"/>
          <ac:spMkLst>
            <pc:docMk/>
            <pc:sldMk cId="0" sldId="270"/>
            <ac:spMk id="10" creationId="{00000000-0000-0000-0000-000000000000}"/>
          </ac:spMkLst>
        </pc:spChg>
        <pc:spChg chg="mod">
          <ac:chgData name="Amandeep Singh" userId="cec2cb4260f860e6" providerId="LiveId" clId="{1A4A2574-80A2-4CC4-8310-D99A53A8BFDD}" dt="2026-07-28T15:56:26.418" v="204" actId="123"/>
          <ac:spMkLst>
            <pc:docMk/>
            <pc:sldMk cId="0" sldId="270"/>
            <ac:spMk id="11" creationId="{00000000-0000-0000-0000-000000000000}"/>
          </ac:spMkLst>
        </pc:spChg>
      </pc:sldChg>
      <pc:sldChg chg="modSp add mod">
        <pc:chgData name="Amandeep Singh" userId="cec2cb4260f860e6" providerId="LiveId" clId="{1A4A2574-80A2-4CC4-8310-D99A53A8BFDD}" dt="2026-07-28T15:53:27.606" v="180" actId="113"/>
        <pc:sldMkLst>
          <pc:docMk/>
          <pc:sldMk cId="0" sldId="271"/>
        </pc:sldMkLst>
        <pc:spChg chg="mod">
          <ac:chgData name="Amandeep Singh" userId="cec2cb4260f860e6" providerId="LiveId" clId="{1A4A2574-80A2-4CC4-8310-D99A53A8BFDD}" dt="2026-07-28T15:53:27.606" v="180" actId="113"/>
          <ac:spMkLst>
            <pc:docMk/>
            <pc:sldMk cId="0" sldId="271"/>
            <ac:spMk id="4" creationId="{00000000-0000-0000-0000-000000000000}"/>
          </ac:spMkLst>
        </pc:spChg>
      </pc:sldChg>
      <pc:sldChg chg="modSp add mod">
        <pc:chgData name="Amandeep Singh" userId="cec2cb4260f860e6" providerId="LiveId" clId="{1A4A2574-80A2-4CC4-8310-D99A53A8BFDD}" dt="2026-07-28T15:53:31.828" v="182" actId="1076"/>
        <pc:sldMkLst>
          <pc:docMk/>
          <pc:sldMk cId="0" sldId="272"/>
        </pc:sldMkLst>
        <pc:spChg chg="mod">
          <ac:chgData name="Amandeep Singh" userId="cec2cb4260f860e6" providerId="LiveId" clId="{1A4A2574-80A2-4CC4-8310-D99A53A8BFDD}" dt="2026-07-28T15:53:31.828" v="182" actId="1076"/>
          <ac:spMkLst>
            <pc:docMk/>
            <pc:sldMk cId="0" sldId="272"/>
            <ac:spMk id="4" creationId="{00000000-0000-0000-0000-000000000000}"/>
          </ac:spMkLst>
        </pc:spChg>
      </pc:sldChg>
      <pc:sldChg chg="modSp add mod">
        <pc:chgData name="Amandeep Singh" userId="cec2cb4260f860e6" providerId="LiveId" clId="{1A4A2574-80A2-4CC4-8310-D99A53A8BFDD}" dt="2026-07-28T15:56:38.672" v="205" actId="1076"/>
        <pc:sldMkLst>
          <pc:docMk/>
          <pc:sldMk cId="0" sldId="273"/>
        </pc:sldMkLst>
        <pc:spChg chg="mod">
          <ac:chgData name="Amandeep Singh" userId="cec2cb4260f860e6" providerId="LiveId" clId="{1A4A2574-80A2-4CC4-8310-D99A53A8BFDD}" dt="2026-07-28T15:56:38.672" v="205" actId="1076"/>
          <ac:spMkLst>
            <pc:docMk/>
            <pc:sldMk cId="0" sldId="273"/>
            <ac:spMk id="4" creationId="{00000000-0000-0000-0000-000000000000}"/>
          </ac:spMkLst>
        </pc:spChg>
      </pc:sldChg>
      <pc:sldChg chg="modSp add mod">
        <pc:chgData name="Amandeep Singh" userId="cec2cb4260f860e6" providerId="LiveId" clId="{1A4A2574-80A2-4CC4-8310-D99A53A8BFDD}" dt="2026-07-28T15:53:37.039" v="184" actId="113"/>
        <pc:sldMkLst>
          <pc:docMk/>
          <pc:sldMk cId="0" sldId="274"/>
        </pc:sldMkLst>
        <pc:spChg chg="mod">
          <ac:chgData name="Amandeep Singh" userId="cec2cb4260f860e6" providerId="LiveId" clId="{1A4A2574-80A2-4CC4-8310-D99A53A8BFDD}" dt="2026-07-28T15:53:37.039" v="184" actId="113"/>
          <ac:spMkLst>
            <pc:docMk/>
            <pc:sldMk cId="0" sldId="274"/>
            <ac:spMk id="4" creationId="{00000000-0000-0000-0000-000000000000}"/>
          </ac:spMkLst>
        </pc:spChg>
      </pc:sldChg>
      <pc:sldChg chg="addSp modSp new mod">
        <pc:chgData name="Amandeep Singh" userId="cec2cb4260f860e6" providerId="LiveId" clId="{1A4A2574-80A2-4CC4-8310-D99A53A8BFDD}" dt="2026-07-28T15:53:18.883" v="177" actId="113"/>
        <pc:sldMkLst>
          <pc:docMk/>
          <pc:sldMk cId="2564726988" sldId="275"/>
        </pc:sldMkLst>
        <pc:spChg chg="add mod">
          <ac:chgData name="Amandeep Singh" userId="cec2cb4260f860e6" providerId="LiveId" clId="{1A4A2574-80A2-4CC4-8310-D99A53A8BFDD}" dt="2026-07-28T15:53:18.883" v="177" actId="113"/>
          <ac:spMkLst>
            <pc:docMk/>
            <pc:sldMk cId="2564726988" sldId="275"/>
            <ac:spMk id="3" creationId="{0F994BEE-BA85-D1F1-B839-D69848EB2494}"/>
          </ac:spMkLst>
        </pc:spChg>
        <pc:picChg chg="add mod">
          <ac:chgData name="Amandeep Singh" userId="cec2cb4260f860e6" providerId="LiveId" clId="{1A4A2574-80A2-4CC4-8310-D99A53A8BFDD}" dt="2026-07-28T15:47:42.037" v="70" actId="1076"/>
          <ac:picMkLst>
            <pc:docMk/>
            <pc:sldMk cId="2564726988" sldId="275"/>
            <ac:picMk id="4" creationId="{69AE66EE-0A86-2474-BD70-D51251CCC9E1}"/>
          </ac:picMkLst>
        </pc:picChg>
      </pc:sldChg>
      <pc:sldChg chg="addSp delSp modSp add mod ord modNotesTx">
        <pc:chgData name="Amandeep Singh" userId="cec2cb4260f860e6" providerId="LiveId" clId="{1A4A2574-80A2-4CC4-8310-D99A53A8BFDD}" dt="2026-07-28T16:45:07.417" v="270" actId="1076"/>
        <pc:sldMkLst>
          <pc:docMk/>
          <pc:sldMk cId="1390670294" sldId="276"/>
        </pc:sldMkLst>
        <pc:spChg chg="add del mod">
          <ac:chgData name="Amandeep Singh" userId="cec2cb4260f860e6" providerId="LiveId" clId="{1A4A2574-80A2-4CC4-8310-D99A53A8BFDD}" dt="2026-07-28T15:53:54.636" v="191" actId="478"/>
          <ac:spMkLst>
            <pc:docMk/>
            <pc:sldMk cId="1390670294" sldId="276"/>
            <ac:spMk id="3" creationId="{D665A783-942E-5A06-ED65-4A23920D32AF}"/>
          </ac:spMkLst>
        </pc:spChg>
        <pc:spChg chg="mod">
          <ac:chgData name="Amandeep Singh" userId="cec2cb4260f860e6" providerId="LiveId" clId="{1A4A2574-80A2-4CC4-8310-D99A53A8BFDD}" dt="2026-07-28T16:45:02.471" v="268" actId="1076"/>
          <ac:spMkLst>
            <pc:docMk/>
            <pc:sldMk cId="1390670294" sldId="276"/>
            <ac:spMk id="4" creationId="{716BAFAF-370C-9CA9-8F85-6374971D7FBB}"/>
          </ac:spMkLst>
        </pc:spChg>
        <pc:spChg chg="del">
          <ac:chgData name="Amandeep Singh" userId="cec2cb4260f860e6" providerId="LiveId" clId="{1A4A2574-80A2-4CC4-8310-D99A53A8BFDD}" dt="2026-07-28T15:49:17.485" v="81" actId="478"/>
          <ac:spMkLst>
            <pc:docMk/>
            <pc:sldMk cId="1390670294" sldId="276"/>
            <ac:spMk id="6" creationId="{17914EF1-EA99-675F-5166-93AAB7148D9E}"/>
          </ac:spMkLst>
        </pc:spChg>
        <pc:spChg chg="del mod">
          <ac:chgData name="Amandeep Singh" userId="cec2cb4260f860e6" providerId="LiveId" clId="{1A4A2574-80A2-4CC4-8310-D99A53A8BFDD}" dt="2026-07-28T15:49:18.897" v="83" actId="478"/>
          <ac:spMkLst>
            <pc:docMk/>
            <pc:sldMk cId="1390670294" sldId="276"/>
            <ac:spMk id="8" creationId="{7801AC6C-9093-7F07-8778-2D26703910F7}"/>
          </ac:spMkLst>
        </pc:spChg>
        <pc:spChg chg="del">
          <ac:chgData name="Amandeep Singh" userId="cec2cb4260f860e6" providerId="LiveId" clId="{1A4A2574-80A2-4CC4-8310-D99A53A8BFDD}" dt="2026-07-28T15:49:19.630" v="84" actId="478"/>
          <ac:spMkLst>
            <pc:docMk/>
            <pc:sldMk cId="1390670294" sldId="276"/>
            <ac:spMk id="10" creationId="{D2E4158B-C531-1BB2-A71A-C43D108F2389}"/>
          </ac:spMkLst>
        </pc:spChg>
        <pc:spChg chg="del">
          <ac:chgData name="Amandeep Singh" userId="cec2cb4260f860e6" providerId="LiveId" clId="{1A4A2574-80A2-4CC4-8310-D99A53A8BFDD}" dt="2026-07-28T15:49:20.840" v="85" actId="478"/>
          <ac:spMkLst>
            <pc:docMk/>
            <pc:sldMk cId="1390670294" sldId="276"/>
            <ac:spMk id="12" creationId="{D709421C-327C-1DF5-2E76-98455485B8EC}"/>
          </ac:spMkLst>
        </pc:spChg>
        <pc:spChg chg="del">
          <ac:chgData name="Amandeep Singh" userId="cec2cb4260f860e6" providerId="LiveId" clId="{1A4A2574-80A2-4CC4-8310-D99A53A8BFDD}" dt="2026-07-28T15:49:22.257" v="86" actId="478"/>
          <ac:spMkLst>
            <pc:docMk/>
            <pc:sldMk cId="1390670294" sldId="276"/>
            <ac:spMk id="14" creationId="{C3310F26-8E45-3C67-5444-241DF7DE98C5}"/>
          </ac:spMkLst>
        </pc:spChg>
        <pc:spChg chg="add mod">
          <ac:chgData name="Amandeep Singh" userId="cec2cb4260f860e6" providerId="LiveId" clId="{1A4A2574-80A2-4CC4-8310-D99A53A8BFDD}" dt="2026-07-28T16:45:07.417" v="270" actId="1076"/>
          <ac:spMkLst>
            <pc:docMk/>
            <pc:sldMk cId="1390670294" sldId="276"/>
            <ac:spMk id="16" creationId="{B073F108-EB67-156A-3063-F53BCB59C427}"/>
          </ac:spMkLst>
        </pc:spChg>
        <pc:picChg chg="add mod">
          <ac:chgData name="Amandeep Singh" userId="cec2cb4260f860e6" providerId="LiveId" clId="{1A4A2574-80A2-4CC4-8310-D99A53A8BFDD}" dt="2026-07-28T16:44:57.179" v="266" actId="14100"/>
          <ac:picMkLst>
            <pc:docMk/>
            <pc:sldMk cId="1390670294" sldId="276"/>
            <ac:picMk id="2" creationId="{41073B5C-8921-E9C5-FA3A-C007B0D31470}"/>
          </ac:picMkLst>
        </pc:picChg>
        <pc:picChg chg="del">
          <ac:chgData name="Amandeep Singh" userId="cec2cb4260f860e6" providerId="LiveId" clId="{1A4A2574-80A2-4CC4-8310-D99A53A8BFDD}" dt="2026-07-28T15:49:13.028" v="79" actId="478"/>
          <ac:picMkLst>
            <pc:docMk/>
            <pc:sldMk cId="1390670294" sldId="276"/>
            <ac:picMk id="5" creationId="{E8CC5BC3-DBA7-92C2-CB4F-D56122ED005E}"/>
          </ac:picMkLst>
        </pc:picChg>
        <pc:picChg chg="del">
          <ac:chgData name="Amandeep Singh" userId="cec2cb4260f860e6" providerId="LiveId" clId="{1A4A2574-80A2-4CC4-8310-D99A53A8BFDD}" dt="2026-07-28T15:49:15.535" v="80" actId="478"/>
          <ac:picMkLst>
            <pc:docMk/>
            <pc:sldMk cId="1390670294" sldId="276"/>
            <ac:picMk id="7" creationId="{248E7D9F-1D72-575B-49DE-4D1CFD4A2A3C}"/>
          </ac:picMkLst>
        </pc:picChg>
        <pc:picChg chg="del">
          <ac:chgData name="Amandeep Singh" userId="cec2cb4260f860e6" providerId="LiveId" clId="{1A4A2574-80A2-4CC4-8310-D99A53A8BFDD}" dt="2026-07-28T15:49:15.535" v="80" actId="478"/>
          <ac:picMkLst>
            <pc:docMk/>
            <pc:sldMk cId="1390670294" sldId="276"/>
            <ac:picMk id="9" creationId="{8242AFDF-3C46-20A8-51F9-86B8AF75E4DD}"/>
          </ac:picMkLst>
        </pc:picChg>
        <pc:picChg chg="del">
          <ac:chgData name="Amandeep Singh" userId="cec2cb4260f860e6" providerId="LiveId" clId="{1A4A2574-80A2-4CC4-8310-D99A53A8BFDD}" dt="2026-07-28T15:49:15.535" v="80" actId="478"/>
          <ac:picMkLst>
            <pc:docMk/>
            <pc:sldMk cId="1390670294" sldId="276"/>
            <ac:picMk id="11" creationId="{7BF18A5B-17E3-BAAD-A1A5-5BC1B3A1D6C6}"/>
          </ac:picMkLst>
        </pc:picChg>
        <pc:picChg chg="del">
          <ac:chgData name="Amandeep Singh" userId="cec2cb4260f860e6" providerId="LiveId" clId="{1A4A2574-80A2-4CC4-8310-D99A53A8BFDD}" dt="2026-07-28T15:49:15.535" v="80" actId="478"/>
          <ac:picMkLst>
            <pc:docMk/>
            <pc:sldMk cId="1390670294" sldId="276"/>
            <ac:picMk id="13" creationId="{87DEA0BC-4EA6-312C-62BC-5E95B8CA6F3F}"/>
          </ac:picMkLst>
        </pc:picChg>
      </pc:sldChg>
      <pc:sldChg chg="new del">
        <pc:chgData name="Amandeep Singh" userId="cec2cb4260f860e6" providerId="LiveId" clId="{1A4A2574-80A2-4CC4-8310-D99A53A8BFDD}" dt="2026-07-28T15:48:55.242" v="72" actId="2696"/>
        <pc:sldMkLst>
          <pc:docMk/>
          <pc:sldMk cId="1524273200" sldId="276"/>
        </pc:sldMkLst>
      </pc:sldChg>
      <pc:sldChg chg="addSp delSp modSp add mod modNotesTx">
        <pc:chgData name="Amandeep Singh" userId="cec2cb4260f860e6" providerId="LiveId" clId="{1A4A2574-80A2-4CC4-8310-D99A53A8BFDD}" dt="2026-07-28T15:52:11.006" v="157" actId="1076"/>
        <pc:sldMkLst>
          <pc:docMk/>
          <pc:sldMk cId="815464610" sldId="277"/>
        </pc:sldMkLst>
        <pc:spChg chg="del">
          <ac:chgData name="Amandeep Singh" userId="cec2cb4260f860e6" providerId="LiveId" clId="{1A4A2574-80A2-4CC4-8310-D99A53A8BFDD}" dt="2026-07-28T15:51:12.543" v="127" actId="478"/>
          <ac:spMkLst>
            <pc:docMk/>
            <pc:sldMk cId="815464610" sldId="277"/>
            <ac:spMk id="3" creationId="{5089DD87-E497-2F91-55E5-61367827A7A5}"/>
          </ac:spMkLst>
        </pc:spChg>
        <pc:spChg chg="mod">
          <ac:chgData name="Amandeep Singh" userId="cec2cb4260f860e6" providerId="LiveId" clId="{1A4A2574-80A2-4CC4-8310-D99A53A8BFDD}" dt="2026-07-28T15:51:21.865" v="141" actId="1076"/>
          <ac:spMkLst>
            <pc:docMk/>
            <pc:sldMk cId="815464610" sldId="277"/>
            <ac:spMk id="4" creationId="{01B33A6F-2861-0990-B7E3-81F786E2DDEC}"/>
          </ac:spMkLst>
        </pc:spChg>
        <pc:spChg chg="add mod">
          <ac:chgData name="Amandeep Singh" userId="cec2cb4260f860e6" providerId="LiveId" clId="{1A4A2574-80A2-4CC4-8310-D99A53A8BFDD}" dt="2026-07-28T15:52:11.006" v="157" actId="1076"/>
          <ac:spMkLst>
            <pc:docMk/>
            <pc:sldMk cId="815464610" sldId="277"/>
            <ac:spMk id="5" creationId="{E4BF4BC2-F2D7-1672-B6E7-837336ED0154}"/>
          </ac:spMkLst>
        </pc:spChg>
      </pc:sldChg>
      <pc:sldChg chg="addSp modSp new mod">
        <pc:chgData name="Amandeep Singh" userId="cec2cb4260f860e6" providerId="LiveId" clId="{1A4A2574-80A2-4CC4-8310-D99A53A8BFDD}" dt="2026-07-28T15:52:36.767" v="168" actId="1076"/>
        <pc:sldMkLst>
          <pc:docMk/>
          <pc:sldMk cId="1426643476" sldId="278"/>
        </pc:sldMkLst>
        <pc:spChg chg="add mod">
          <ac:chgData name="Amandeep Singh" userId="cec2cb4260f860e6" providerId="LiveId" clId="{1A4A2574-80A2-4CC4-8310-D99A53A8BFDD}" dt="2026-07-28T15:52:36.767" v="168" actId="1076"/>
          <ac:spMkLst>
            <pc:docMk/>
            <pc:sldMk cId="1426643476" sldId="278"/>
            <ac:spMk id="3" creationId="{0B85C4A5-BF37-73E1-4BF7-FD0F367C9FDE}"/>
          </ac:spMkLst>
        </pc:spChg>
      </pc:sldChg>
      <pc:sldMasterChg chg="modSldLayout">
        <pc:chgData name="Amandeep Singh" userId="cec2cb4260f860e6" providerId="LiveId" clId="{1A4A2574-80A2-4CC4-8310-D99A53A8BFDD}" dt="2026-07-28T15:36:51.646" v="5"/>
        <pc:sldMasterMkLst>
          <pc:docMk/>
          <pc:sldMasterMk cId="169757236" sldId="2147483652"/>
        </pc:sldMasterMkLst>
        <pc:sldLayoutChg chg="delSp">
          <pc:chgData name="Amandeep Singh" userId="cec2cb4260f860e6" providerId="LiveId" clId="{1A4A2574-80A2-4CC4-8310-D99A53A8BFDD}" dt="2026-07-28T15:36:51.646" v="5"/>
          <pc:sldLayoutMkLst>
            <pc:docMk/>
            <pc:sldMasterMk cId="169757236" sldId="2147483652"/>
            <pc:sldLayoutMk cId="154100914" sldId="2147483664"/>
          </pc:sldLayoutMkLst>
          <pc:spChg chg="del">
            <ac:chgData name="Amandeep Singh" userId="cec2cb4260f860e6" providerId="LiveId" clId="{1A4A2574-80A2-4CC4-8310-D99A53A8BFDD}" dt="2026-07-28T15:36:51.646" v="5"/>
            <ac:spMkLst>
              <pc:docMk/>
              <pc:sldMasterMk cId="169757236" sldId="2147483652"/>
              <pc:sldLayoutMk cId="154100914" sldId="2147483664"/>
              <ac:spMk id="3" creationId="{00000000-0000-0000-0000-000000000000}"/>
            </ac:spMkLst>
          </pc:spChg>
          <pc:picChg chg="del">
            <ac:chgData name="Amandeep Singh" userId="cec2cb4260f860e6" providerId="LiveId" clId="{1A4A2574-80A2-4CC4-8310-D99A53A8BFDD}" dt="2026-07-28T15:36:51.646" v="5"/>
            <ac:picMkLst>
              <pc:docMk/>
              <pc:sldMasterMk cId="169757236" sldId="2147483652"/>
              <pc:sldLayoutMk cId="154100914" sldId="2147483664"/>
              <ac:picMk id="2" creationId="{00000000-0000-0000-0000-000000000000}"/>
            </ac:picMkLst>
          </pc:picChg>
          <pc:picChg chg="del">
            <ac:chgData name="Amandeep Singh" userId="cec2cb4260f860e6" providerId="LiveId" clId="{1A4A2574-80A2-4CC4-8310-D99A53A8BFDD}" dt="2026-07-28T15:36:51.646" v="5"/>
            <ac:picMkLst>
              <pc:docMk/>
              <pc:sldMasterMk cId="169757236" sldId="2147483652"/>
              <pc:sldLayoutMk cId="154100914" sldId="2147483664"/>
              <ac:picMk id="4" creationId="{00000000-0000-0000-0000-000000000000}"/>
            </ac:picMkLst>
          </pc:picChg>
        </pc:sldLayoutChg>
        <pc:sldLayoutChg chg="delSp">
          <pc:chgData name="Amandeep Singh" userId="cec2cb4260f860e6" providerId="LiveId" clId="{1A4A2574-80A2-4CC4-8310-D99A53A8BFDD}" dt="2026-07-28T15:36:51.646" v="5"/>
          <pc:sldLayoutMkLst>
            <pc:docMk/>
            <pc:sldMasterMk cId="169757236" sldId="2147483652"/>
            <pc:sldLayoutMk cId="1213306903" sldId="2147483665"/>
          </pc:sldLayoutMkLst>
          <pc:spChg chg="del">
            <ac:chgData name="Amandeep Singh" userId="cec2cb4260f860e6" providerId="LiveId" clId="{1A4A2574-80A2-4CC4-8310-D99A53A8BFDD}" dt="2026-07-28T15:36:51.646" v="5"/>
            <ac:spMkLst>
              <pc:docMk/>
              <pc:sldMasterMk cId="169757236" sldId="2147483652"/>
              <pc:sldLayoutMk cId="1213306903" sldId="2147483665"/>
              <ac:spMk id="3" creationId="{00000000-0000-0000-0000-000000000000}"/>
            </ac:spMkLst>
          </pc:spChg>
          <pc:picChg chg="del">
            <ac:chgData name="Amandeep Singh" userId="cec2cb4260f860e6" providerId="LiveId" clId="{1A4A2574-80A2-4CC4-8310-D99A53A8BFDD}" dt="2026-07-28T15:36:51.646" v="5"/>
            <ac:picMkLst>
              <pc:docMk/>
              <pc:sldMasterMk cId="169757236" sldId="2147483652"/>
              <pc:sldLayoutMk cId="1213306903" sldId="2147483665"/>
              <ac:picMk id="2" creationId="{00000000-0000-0000-0000-000000000000}"/>
            </ac:picMkLst>
          </pc:picChg>
          <pc:picChg chg="del">
            <ac:chgData name="Amandeep Singh" userId="cec2cb4260f860e6" providerId="LiveId" clId="{1A4A2574-80A2-4CC4-8310-D99A53A8BFDD}" dt="2026-07-28T15:36:51.646" v="5"/>
            <ac:picMkLst>
              <pc:docMk/>
              <pc:sldMasterMk cId="169757236" sldId="2147483652"/>
              <pc:sldLayoutMk cId="1213306903" sldId="2147483665"/>
              <ac:picMk id="4" creationId="{00000000-0000-0000-0000-000000000000}"/>
            </ac:picMkLst>
          </pc:picChg>
        </pc:sldLayoutChg>
      </pc:sldMasterChg>
      <pc:sldMasterChg chg="setBg modSldLayout">
        <pc:chgData name="Amandeep Singh" userId="cec2cb4260f860e6" providerId="LiveId" clId="{1A4A2574-80A2-4CC4-8310-D99A53A8BFDD}" dt="2026-07-28T15:37:05.146" v="7"/>
        <pc:sldMasterMkLst>
          <pc:docMk/>
          <pc:sldMasterMk cId="3036180187" sldId="2147483694"/>
        </pc:sldMasterMkLst>
        <pc:sldLayoutChg chg="setBg">
          <pc:chgData name="Amandeep Singh" userId="cec2cb4260f860e6" providerId="LiveId" clId="{1A4A2574-80A2-4CC4-8310-D99A53A8BFDD}" dt="2026-07-28T15:37:05.146" v="7"/>
          <pc:sldLayoutMkLst>
            <pc:docMk/>
            <pc:sldMasterMk cId="3036180187" sldId="2147483694"/>
            <pc:sldLayoutMk cId="1185496320" sldId="2147483695"/>
          </pc:sldLayoutMkLst>
        </pc:sldLayoutChg>
        <pc:sldLayoutChg chg="setBg">
          <pc:chgData name="Amandeep Singh" userId="cec2cb4260f860e6" providerId="LiveId" clId="{1A4A2574-80A2-4CC4-8310-D99A53A8BFDD}" dt="2026-07-28T15:37:05.146" v="7"/>
          <pc:sldLayoutMkLst>
            <pc:docMk/>
            <pc:sldMasterMk cId="3036180187" sldId="2147483694"/>
            <pc:sldLayoutMk cId="1148675663" sldId="2147483696"/>
          </pc:sldLayoutMkLst>
        </pc:sldLayoutChg>
        <pc:sldLayoutChg chg="setBg">
          <pc:chgData name="Amandeep Singh" userId="cec2cb4260f860e6" providerId="LiveId" clId="{1A4A2574-80A2-4CC4-8310-D99A53A8BFDD}" dt="2026-07-28T15:37:05.146" v="7"/>
          <pc:sldLayoutMkLst>
            <pc:docMk/>
            <pc:sldMasterMk cId="3036180187" sldId="2147483694"/>
            <pc:sldLayoutMk cId="4198266944" sldId="2147483697"/>
          </pc:sldLayoutMkLst>
        </pc:sldLayoutChg>
        <pc:sldLayoutChg chg="setBg">
          <pc:chgData name="Amandeep Singh" userId="cec2cb4260f860e6" providerId="LiveId" clId="{1A4A2574-80A2-4CC4-8310-D99A53A8BFDD}" dt="2026-07-28T15:37:05.146" v="7"/>
          <pc:sldLayoutMkLst>
            <pc:docMk/>
            <pc:sldMasterMk cId="3036180187" sldId="2147483694"/>
            <pc:sldLayoutMk cId="2143476550" sldId="2147483698"/>
          </pc:sldLayoutMkLst>
        </pc:sldLayoutChg>
        <pc:sldLayoutChg chg="setBg">
          <pc:chgData name="Amandeep Singh" userId="cec2cb4260f860e6" providerId="LiveId" clId="{1A4A2574-80A2-4CC4-8310-D99A53A8BFDD}" dt="2026-07-28T15:37:05.146" v="7"/>
          <pc:sldLayoutMkLst>
            <pc:docMk/>
            <pc:sldMasterMk cId="3036180187" sldId="2147483694"/>
            <pc:sldLayoutMk cId="2750451906" sldId="2147483699"/>
          </pc:sldLayoutMkLst>
        </pc:sldLayoutChg>
        <pc:sldLayoutChg chg="setBg">
          <pc:chgData name="Amandeep Singh" userId="cec2cb4260f860e6" providerId="LiveId" clId="{1A4A2574-80A2-4CC4-8310-D99A53A8BFDD}" dt="2026-07-28T15:37:05.146" v="7"/>
          <pc:sldLayoutMkLst>
            <pc:docMk/>
            <pc:sldMasterMk cId="3036180187" sldId="2147483694"/>
            <pc:sldLayoutMk cId="1427989909" sldId="2147483700"/>
          </pc:sldLayoutMkLst>
        </pc:sldLayoutChg>
        <pc:sldLayoutChg chg="setBg">
          <pc:chgData name="Amandeep Singh" userId="cec2cb4260f860e6" providerId="LiveId" clId="{1A4A2574-80A2-4CC4-8310-D99A53A8BFDD}" dt="2026-07-28T15:37:05.146" v="7"/>
          <pc:sldLayoutMkLst>
            <pc:docMk/>
            <pc:sldMasterMk cId="3036180187" sldId="2147483694"/>
            <pc:sldLayoutMk cId="349812834" sldId="2147483701"/>
          </pc:sldLayoutMkLst>
        </pc:sldLayoutChg>
        <pc:sldLayoutChg chg="setBg">
          <pc:chgData name="Amandeep Singh" userId="cec2cb4260f860e6" providerId="LiveId" clId="{1A4A2574-80A2-4CC4-8310-D99A53A8BFDD}" dt="2026-07-28T15:37:05.146" v="7"/>
          <pc:sldLayoutMkLst>
            <pc:docMk/>
            <pc:sldMasterMk cId="3036180187" sldId="2147483694"/>
            <pc:sldLayoutMk cId="1412314249" sldId="2147483702"/>
          </pc:sldLayoutMkLst>
        </pc:sldLayoutChg>
        <pc:sldLayoutChg chg="setBg">
          <pc:chgData name="Amandeep Singh" userId="cec2cb4260f860e6" providerId="LiveId" clId="{1A4A2574-80A2-4CC4-8310-D99A53A8BFDD}" dt="2026-07-28T15:37:05.146" v="7"/>
          <pc:sldLayoutMkLst>
            <pc:docMk/>
            <pc:sldMasterMk cId="3036180187" sldId="2147483694"/>
            <pc:sldLayoutMk cId="3020037909" sldId="2147483703"/>
          </pc:sldLayoutMkLst>
        </pc:sldLayoutChg>
        <pc:sldLayoutChg chg="setBg">
          <pc:chgData name="Amandeep Singh" userId="cec2cb4260f860e6" providerId="LiveId" clId="{1A4A2574-80A2-4CC4-8310-D99A53A8BFDD}" dt="2026-07-28T15:37:05.146" v="7"/>
          <pc:sldLayoutMkLst>
            <pc:docMk/>
            <pc:sldMasterMk cId="3036180187" sldId="2147483694"/>
            <pc:sldLayoutMk cId="3980956003" sldId="2147483704"/>
          </pc:sldLayoutMkLst>
        </pc:sldLayoutChg>
        <pc:sldLayoutChg chg="setBg">
          <pc:chgData name="Amandeep Singh" userId="cec2cb4260f860e6" providerId="LiveId" clId="{1A4A2574-80A2-4CC4-8310-D99A53A8BFDD}" dt="2026-07-28T15:37:05.146" v="7"/>
          <pc:sldLayoutMkLst>
            <pc:docMk/>
            <pc:sldMasterMk cId="3036180187" sldId="2147483694"/>
            <pc:sldLayoutMk cId="1653677825" sldId="2147483705"/>
          </pc:sldLayoutMkLst>
        </pc:sldLayoutChg>
        <pc:sldLayoutChg chg="setBg">
          <pc:chgData name="Amandeep Singh" userId="cec2cb4260f860e6" providerId="LiveId" clId="{1A4A2574-80A2-4CC4-8310-D99A53A8BFDD}" dt="2026-07-28T15:37:05.146" v="7"/>
          <pc:sldLayoutMkLst>
            <pc:docMk/>
            <pc:sldMasterMk cId="3036180187" sldId="2147483694"/>
            <pc:sldLayoutMk cId="2045124860" sldId="2147483706"/>
          </pc:sldLayoutMkLst>
        </pc:sldLayoutChg>
        <pc:sldLayoutChg chg="setBg">
          <pc:chgData name="Amandeep Singh" userId="cec2cb4260f860e6" providerId="LiveId" clId="{1A4A2574-80A2-4CC4-8310-D99A53A8BFDD}" dt="2026-07-28T15:37:05.146" v="7"/>
          <pc:sldLayoutMkLst>
            <pc:docMk/>
            <pc:sldMasterMk cId="3036180187" sldId="2147483694"/>
            <pc:sldLayoutMk cId="2481430775" sldId="2147483707"/>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609225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presentation will look into Job Design and Job Satisfaction in Tesla Inc. This topic will consider the effect of job design on motivation, engagement and organisational performance. It will discuss the state of job design within Tesla at present, the main opportunities and threats related to it, as well as identify and analyse the reasons why Tesla employees may face the problems of being satisfied with their work. It will be based on Human Capital Management theories and organisational evidence.</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Tesla has become a technology and energy company operating on a worldwide scale that requires the performance of its workers to keep innovating. The firm focuses on career development within the organization, learning and engagement of its workers to build a skilled labour force. In 2024, Tesla had a staff of more than 125,000 individuals working across the globe and kept investing in their development. Properly designed jobs ensure productive performance of employees and engagement in innovative processes.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good job design is critical in increasing satisfaction and performance of employees in organisations. The Job Characteristics Model by Hackman and Oldham states that job satisfaction and motivation can be achieved through jobs that give skill variety, task identity, task significance, autonomy, and feedback. Proper job design also contributes to increased engagement, commitment, productivity, and low turnover rate among workers. It is imperative to redesign jobs as organisations transform to match business requirements. Hence, proper job design plays a fundamental role in the success of any organisation.</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design of jobs at Tesla depends on the company’s innovation culture, operational efficiency, and focus on the development of employees. Collaboration between different functional departments, constant learning, and opportunities for career advancement within the organization help increase competence of the staff. Employee feedback is continuously gathered using the Pulse survey, which allows Tesla to improve working conditions and boost engagement. These activities result in designing jobs that are more meaningful and better aligned with the organizational strategy.</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main ideas of Tesla's job design practice include empowerment of employees via collaboration, responsibility, and development. In Tesla, employees are engaged in cross-functional teams, where problem solving and innovation are the major tasks. Furthermore, Tesla promotes internal mobility and learning opportunities for its employees to allow them to gain new skills and be engaged in more complicated tasks. The feedback from employees obtained via Pulse survey helps Tesla to make improvements in its work designing process.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level of job satisfaction of Tesla employees depends on many motivating and challenging factors. The company provides engaging tasks, career development opportunities, and promotions that positively influence the level of engagement and loyalty. The culture of innovation, teamwork, and learning promotes professional growth of Tesla employees. But high performance requirements and high pace of work may cause stress that negatively influences the well-being of the employees. Thus, maintaining the balance between high performance and job satisfaction is important. </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Tesla uses a number of practices related to human capital management to ensure job satisfaction of employees. For instance, education assistance, leadership development and career development programmes help employees develop their skills and move up the corporate ladder. Furthermore, internal promotions are one of the most preferred ways to retain talent at Tesla and reward employees for their achievements. Finally, the semi-annual Pulse survey provides a way for employees to express their opinion on work practices in the firm.</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is an opportunity at Tesla to improve job satisfaction through career development and job enrichment. Job enrichment is when workers are offered more autonomy and responsibility, which will lead to better motivation and engagement. Tesla currently offers development programs for its employees through Education Assistance and Engineering Development Programs. These help them acquire new skills and develop their careers. Developing such initiatives will lead to more meaningful work and commitment from the employees.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Continuous learning and employee engagement create great opportunities for increasing job satisfaction at Tesla. The company provides various leadership development, tuition assistance, and professional training programs aimed at fostering the capability of employees. At the same time, Tesla conducts the Pulse employee survey and receives valuable information on employee experience and workplace practices. Through further development of learning opportunities and recognition of employee accomplishments, the company will be able to engage employees, motivate them, and retain valuable employees.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Tesco can further increase job satisfaction through job design that encourages collaboration, flexibility, and involvement of employees in activities. Cross-functional teamwork allows employees to share knowledge, solve problems, and innovate. Decision-making by employees creates more commitment and engagement in their activities and helps them to feel more responsible for their work. Additionally, job architecture research reveals that well-defined roles and career paths result in increased employee engagement. </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Tesla works in a very competitive environment where high production goals and innovations place high demands on employees. While all these demands are contributing factors in achieving organisational success, workloads that are too high might increase stress, decrease work-life balance, and impact job satisfaction negatively. In this respect, Human Capital Management becomes a very important factor in maintaining the well-being of employees through their recognition, provision of benefits, good leadership, and communication. </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continue growing, Tesla needs its employees to learn new skills and adapt to the changing demands of the organization. While the organization provides internal opportunities for employees’ career growth and learning, the problem of attracting and retaining skilled workers still remains relevant due to today’s competitive labour market. The likelihood of retaining people increases if employees have clear career paths, professional development and opportunities for advancement. </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Leadership has a big effect on the employee engagement and job satisfaction at Tesla. The organization trains leaders and collects employee feedback through the Pulse survey in order to make the workplace better. However, communication, recognition of employees' contribution and their development are still very important as Tesla grows. Good leadership creates a climate of trust, teamwork and commitment. It allows employees to work effectively and help Tesla achieve its goals.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These challenges related to job design and job satisfaction are interrelated. High organisational growth rate, production goals, and continuous innovation have increased workload and role complexity among employees. Employees are required to be able to adapt to the changes quickly and perform well, which leads to stress and limited work-life balance. Despite the fact that Tesla is committed to developing employees and providing them with career advancement opportunities, it is crucial to maintain consistent communication and opportunities for development. </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Tesla has developed effective human resource practices related to employee development and advancement and work engagement. These practices have a positive impact on job satisfaction due to learning and advancement possibilities. However, the performance-oriented culture and high goals of the company create pressure for employees. Although Pulse Survey helps Tesla to collect employee feedback and improve workplace practices, the further development of workload management and job enrichment practices is needed to increase job satisfaction.</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Tesla needs to focus on improving its job design by improving job enrichment and building career ladders. It is going to increase motivation and satisfaction of the employees. As it was stated before, there is already such an opportunity to participate in Education Assistance, Engineering Development, and leadership programs, which is a good base for the future growth of the employees at Tesla.</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Tesla could enhance the well-being of its employees by implementing regular workload assessments, extending the recognition programme, and enhancing communication between the management and employees. The information from the Pulse survey should be used in order to develop initiatives that would help solve employees' problems. Support from the leaders is important for fostering good communication, recognition and career development. </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Tesla needs to improve Human Capital Management with the help of workforce data analytics to make evidence-based decisions. The analysis of employee feedback data, results of engagement surveys, employee retention rates, and career advancement statistics will help to find problems and make improvements in work processes. Such an approach allows managers to redesign jobs, make employee experience better, and plan learning activities.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2030, the workforce at Tesla will do jobs that require more and more collaboration and knowledge. Learning and career development will become essential elements that will help to keep the workers motivated. Human Capital Management will become focused not only on innovation but also on the creation of meaningful work, taking into account the well-being of employees and their engagement. Organizations that care not only about innovation but also about the well-being of their workers will be able to attract skilled people in the future. </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A57A73-C310-615B-6A2F-72B835A0E6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AFA94C-3DF3-846E-CB36-07603C8A49E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D5662B-8773-EE5D-E320-AE3AD208AC7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Tesla shows that organisational effectiveness is possible not only because of innovations but also because of effective job design and employee satisfaction. SHCM facilitates employee engagement through career development, leadership, recognition, and continuous learning. While Tesla has already developed good workforce development programs, some improvements in workload management, employee well-being, and job enrichment are necessary to enhance organisational effectiveness. Through the use of proper job design and taking into account the needs of employees and goals of the organisation, Tesla can ensure innovation, employee retention, and competitive advantage.</a:t>
            </a:r>
            <a:endParaRPr lang="en-IN" sz="1200" kern="1200" dirty="0">
              <a:solidFill>
                <a:schemeClr val="tx1"/>
              </a:solidFill>
              <a:effectLst/>
              <a:latin typeface="+mn-lt"/>
              <a:ea typeface="+mn-ea"/>
              <a:cs typeface="+mn-cs"/>
            </a:endParaRPr>
          </a:p>
          <a:p>
            <a:endParaRPr lang="en-US" dirty="0"/>
          </a:p>
        </p:txBody>
      </p:sp>
      <p:sp>
        <p:nvSpPr>
          <p:cNvPr id="4" name="Slide Number Placeholder 3">
            <a:extLst>
              <a:ext uri="{FF2B5EF4-FFF2-40B4-BE49-F238E27FC236}">
                <a16:creationId xmlns:a16="http://schemas.microsoft.com/office/drawing/2014/main" id="{B545FB7F-468F-6352-8AA4-9CA421636183}"/>
              </a:ext>
            </a:extLst>
          </p:cNvPr>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39990236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44313E-14B9-DEF4-9C8A-2E97F378F6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66C38EF-6421-7B97-A4B3-06C4DC69CEB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D22223F-F84C-456C-448A-747073D6327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F5515FC-8605-BC5D-EF84-D490E7C00555}"/>
              </a:ext>
            </a:extLst>
          </p:cNvPr>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30260012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18549632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14867566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198266944"/>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43476550"/>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7/31/2026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75045190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7/31/2026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427989909"/>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7/31/2026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49812834"/>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412314249"/>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020037909"/>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98095600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65367782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Slide master 1">
    <p:spTree>
      <p:nvGrpSpPr>
        <p:cNvPr id="1" name=""/>
        <p:cNvGrpSpPr/>
        <p:nvPr/>
      </p:nvGrpSpPr>
      <p:grpSpPr>
        <a:xfrm>
          <a:off x="0" y="0"/>
          <a:ext cx="0" cy="0"/>
          <a:chOff x="0" y="0"/>
          <a:chExt cx="0" cy="0"/>
        </a:xfrm>
      </p:grpSpPr>
    </p:spTree>
    <p:extLst>
      <p:ext uri="{BB962C8B-B14F-4D97-AF65-F5344CB8AC3E}">
        <p14:creationId xmlns:p14="http://schemas.microsoft.com/office/powerpoint/2010/main" val="20451248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Slide master 2">
    <p:spTree>
      <p:nvGrpSpPr>
        <p:cNvPr id="1" name=""/>
        <p:cNvGrpSpPr/>
        <p:nvPr/>
      </p:nvGrpSpPr>
      <p:grpSpPr>
        <a:xfrm>
          <a:off x="0" y="0"/>
          <a:ext cx="0" cy="0"/>
          <a:chOff x="0" y="0"/>
          <a:chExt cx="0" cy="0"/>
        </a:xfrm>
      </p:grpSpPr>
    </p:spTree>
    <p:extLst>
      <p:ext uri="{BB962C8B-B14F-4D97-AF65-F5344CB8AC3E}">
        <p14:creationId xmlns:p14="http://schemas.microsoft.com/office/powerpoint/2010/main" val="24814307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9151C"/>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smtClean="0"/>
              <a:t>7/31/2026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3036180187"/>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4.xml"/><Relationship Id="rId1" Type="http://schemas.openxmlformats.org/officeDocument/2006/relationships/slideLayout" Target="../slideLayouts/slideLayout12.xml"/><Relationship Id="rId5" Type="http://schemas.openxmlformats.org/officeDocument/2006/relationships/image" Target="../media/image6.jpeg"/><Relationship Id="rId4" Type="http://schemas.openxmlformats.org/officeDocument/2006/relationships/image" Target="../media/image5.svg"/></Relationships>
</file>

<file path=ppt/slides/_rels/slide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notesSlide" Target="../notesSlides/notesSlide9.xml"/><Relationship Id="rId1" Type="http://schemas.openxmlformats.org/officeDocument/2006/relationships/slideLayout" Target="../slideLayouts/slideLayout13.xml"/><Relationship Id="rId6" Type="http://schemas.openxmlformats.org/officeDocument/2006/relationships/image" Target="../media/image12.svg"/><Relationship Id="rId5" Type="http://schemas.openxmlformats.org/officeDocument/2006/relationships/image" Target="../media/image11.svg"/><Relationship Id="rId4" Type="http://schemas.openxmlformats.org/officeDocument/2006/relationships/image" Target="../media/image10.svg"/></Relationships>
</file>

<file path=ppt/slides/_rels/slide11.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notesSlide" Target="../notesSlides/notesSlide10.xml"/><Relationship Id="rId1" Type="http://schemas.openxmlformats.org/officeDocument/2006/relationships/slideLayout" Target="../slideLayouts/slideLayout13.xml"/><Relationship Id="rId4" Type="http://schemas.openxmlformats.org/officeDocument/2006/relationships/image" Target="../media/image15.svg"/></Relationships>
</file>

<file path=ppt/slides/_rels/slide12.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notesSlide" Target="../notesSlides/notesSlide11.xml"/><Relationship Id="rId1" Type="http://schemas.openxmlformats.org/officeDocument/2006/relationships/slideLayout" Target="../slideLayouts/slideLayout12.xml"/><Relationship Id="rId5" Type="http://schemas.openxmlformats.org/officeDocument/2006/relationships/image" Target="../media/image18.jpeg"/><Relationship Id="rId4" Type="http://schemas.openxmlformats.org/officeDocument/2006/relationships/image" Target="../media/image17.sv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5.xml"/><Relationship Id="rId1" Type="http://schemas.openxmlformats.org/officeDocument/2006/relationships/slideLayout" Target="../slideLayouts/slideLayout12.xml"/><Relationship Id="rId5" Type="http://schemas.openxmlformats.org/officeDocument/2006/relationships/image" Target="../media/image22.svg"/><Relationship Id="rId4" Type="http://schemas.openxmlformats.org/officeDocument/2006/relationships/image" Target="../media/image21.sv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23.svg"/><Relationship Id="rId7" Type="http://schemas.openxmlformats.org/officeDocument/2006/relationships/image" Target="../media/image27.svg"/><Relationship Id="rId2" Type="http://schemas.openxmlformats.org/officeDocument/2006/relationships/notesSlide" Target="../notesSlides/notesSlide17.xml"/><Relationship Id="rId1" Type="http://schemas.openxmlformats.org/officeDocument/2006/relationships/slideLayout" Target="../slideLayouts/slideLayout13.xml"/><Relationship Id="rId6" Type="http://schemas.openxmlformats.org/officeDocument/2006/relationships/image" Target="../media/image26.svg"/><Relationship Id="rId5" Type="http://schemas.openxmlformats.org/officeDocument/2006/relationships/image" Target="../media/image25.svg"/><Relationship Id="rId4" Type="http://schemas.openxmlformats.org/officeDocument/2006/relationships/image" Target="../media/image24.svg"/></Relationships>
</file>

<file path=ppt/slides/_rels/slide20.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8" Type="http://schemas.openxmlformats.org/officeDocument/2006/relationships/hyperlink" Target="https://doi.org/10.15421/192519" TargetMode="External"/><Relationship Id="rId13" Type="http://schemas.openxmlformats.org/officeDocument/2006/relationships/hyperlink" Target="https://doi.org/10.3389/fpsyg.2026.1746071" TargetMode="External"/><Relationship Id="rId3" Type="http://schemas.openxmlformats.org/officeDocument/2006/relationships/hyperlink" Target="https://www.cipd.org/en/knowledge/factsheets/job-design-factsheet/" TargetMode="External"/><Relationship Id="rId7" Type="http://schemas.openxmlformats.org/officeDocument/2006/relationships/hyperlink" Target="https://www.peoplemanagement.co.uk/article/1951398/power-supportive-leadership-driving-employee-engagement" TargetMode="External"/><Relationship Id="rId12" Type="http://schemas.openxmlformats.org/officeDocument/2006/relationships/hyperlink" Target="https://www.researchgate.net/publication/378005892_Effective_Strategies_for_Managing_Workload_and_stress" TargetMode="External"/><Relationship Id="rId2" Type="http://schemas.openxmlformats.org/officeDocument/2006/relationships/notesSlide" Target="../notesSlides/notesSlide21.xml"/><Relationship Id="rId1" Type="http://schemas.openxmlformats.org/officeDocument/2006/relationships/slideLayout" Target="../slideLayouts/slideLayout13.xml"/><Relationship Id="rId6" Type="http://schemas.openxmlformats.org/officeDocument/2006/relationships/hyperlink" Target="https://www.shrm.org/in/enterprise-solutions/insights/aligning-learning-development-with-evolving-workforce-needs" TargetMode="External"/><Relationship Id="rId11" Type="http://schemas.openxmlformats.org/officeDocument/2006/relationships/hyperlink" Target="https://doi.org/10.56976/jsom.v4i2.215" TargetMode="External"/><Relationship Id="rId5" Type="http://schemas.openxmlformats.org/officeDocument/2006/relationships/hyperlink" Target="https://doi.org/10.1016/j.joitmc.2024.100427" TargetMode="External"/><Relationship Id="rId10" Type="http://schemas.openxmlformats.org/officeDocument/2006/relationships/hyperlink" Target="https://www.ibm.com/think/topics/human-capital-management" TargetMode="External"/><Relationship Id="rId4" Type="http://schemas.openxmlformats.org/officeDocument/2006/relationships/hyperlink" Target="https://www.gallup.com/workplace/285674/improve-employee-engagement-workplace.aspx" TargetMode="External"/><Relationship Id="rId9" Type="http://schemas.openxmlformats.org/officeDocument/2006/relationships/hyperlink" Target="https://doi.org/10.1016/j.techsoc.2025.103147"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www.sec.gov/Archives/edgar/data/1318605/000162828025003063/tsla-20241231.htm" TargetMode="External"/><Relationship Id="rId3" Type="http://schemas.openxmlformats.org/officeDocument/2006/relationships/hyperlink" Target="https://doi.org/10.35912/ahrmr.v5i2.2930" TargetMode="External"/><Relationship Id="rId7" Type="http://schemas.openxmlformats.org/officeDocument/2006/relationships/hyperlink" Target="https://www.shrm.org/in/topics-tools/news/blogs/how-internal-mobility-drives-higher-retention" TargetMode="External"/><Relationship Id="rId2" Type="http://schemas.openxmlformats.org/officeDocument/2006/relationships/hyperlink" Target="https://doi.org/10.1371/journal.pone.0269433" TargetMode="External"/><Relationship Id="rId1" Type="http://schemas.openxmlformats.org/officeDocument/2006/relationships/slideLayout" Target="../slideLayouts/slideLayout13.xml"/><Relationship Id="rId6" Type="http://schemas.openxmlformats.org/officeDocument/2006/relationships/hyperlink" Target="https://doi.org/10.3390/healthcare11212900" TargetMode="External"/><Relationship Id="rId5" Type="http://schemas.openxmlformats.org/officeDocument/2006/relationships/hyperlink" Target="https://doi.org/10.55927/eajmr.v1i9.1453" TargetMode="External"/><Relationship Id="rId10" Type="http://schemas.openxmlformats.org/officeDocument/2006/relationships/hyperlink" Target="https://doi.org/10.3389/fpsyg.2022.872105" TargetMode="External"/><Relationship Id="rId4" Type="http://schemas.openxmlformats.org/officeDocument/2006/relationships/hyperlink" Target="https://doi.org/10.3390/ijerph18063254" TargetMode="External"/><Relationship Id="rId9" Type="http://schemas.openxmlformats.org/officeDocument/2006/relationships/hyperlink" Target="https://www.tesla.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1C017AA-DC7B-26B8-61E1-5B3C6D6E464C}"/>
              </a:ext>
            </a:extLst>
          </p:cNvPr>
          <p:cNvSpPr txBox="1"/>
          <p:nvPr/>
        </p:nvSpPr>
        <p:spPr>
          <a:xfrm>
            <a:off x="2295331" y="200752"/>
            <a:ext cx="8584163" cy="707886"/>
          </a:xfrm>
          <a:prstGeom prst="rect">
            <a:avLst/>
          </a:prstGeom>
          <a:noFill/>
        </p:spPr>
        <p:txBody>
          <a:bodyPr wrap="square" rtlCol="0">
            <a:spAutoFit/>
          </a:bodyPr>
          <a:lstStyle/>
          <a:p>
            <a:r>
              <a:rPr lang="en-US" sz="4000" b="1" dirty="0">
                <a:solidFill>
                  <a:schemeClr val="bg1"/>
                </a:solidFill>
                <a:latin typeface="Merriweather" panose="00000500000000000000" pitchFamily="2" charset="0"/>
              </a:rPr>
              <a:t>HUMAN</a:t>
            </a:r>
            <a:r>
              <a:rPr lang="en-US" sz="3200" b="1" dirty="0">
                <a:solidFill>
                  <a:schemeClr val="bg1"/>
                </a:solidFill>
                <a:latin typeface="Merriweather" panose="00000500000000000000" pitchFamily="2" charset="0"/>
              </a:rPr>
              <a:t> CAPITAL MANAGEMENT</a:t>
            </a:r>
          </a:p>
        </p:txBody>
      </p:sp>
      <p:sp>
        <p:nvSpPr>
          <p:cNvPr id="3" name="TextBox 2">
            <a:extLst>
              <a:ext uri="{FF2B5EF4-FFF2-40B4-BE49-F238E27FC236}">
                <a16:creationId xmlns:a16="http://schemas.microsoft.com/office/drawing/2014/main" id="{55FA2007-95CA-09F5-F0C5-3D8AA763BCF8}"/>
              </a:ext>
            </a:extLst>
          </p:cNvPr>
          <p:cNvSpPr txBox="1"/>
          <p:nvPr/>
        </p:nvSpPr>
        <p:spPr>
          <a:xfrm>
            <a:off x="1586204" y="887153"/>
            <a:ext cx="5505061" cy="461665"/>
          </a:xfrm>
          <a:prstGeom prst="rect">
            <a:avLst/>
          </a:prstGeom>
          <a:noFill/>
        </p:spPr>
        <p:txBody>
          <a:bodyPr wrap="square" rtlCol="0">
            <a:spAutoFit/>
          </a:bodyPr>
          <a:lstStyle/>
          <a:p>
            <a:pPr algn="ctr"/>
            <a:r>
              <a:rPr lang="en-US" sz="2000" b="1" dirty="0">
                <a:solidFill>
                  <a:schemeClr val="bg1"/>
                </a:solidFill>
                <a:latin typeface="Merriweather" panose="00000500000000000000" pitchFamily="2" charset="0"/>
              </a:rPr>
              <a:t>MODULE </a:t>
            </a:r>
            <a:r>
              <a:rPr lang="en-US" sz="2400" b="1" dirty="0">
                <a:solidFill>
                  <a:schemeClr val="bg1"/>
                </a:solidFill>
                <a:latin typeface="Merriweather" panose="00000500000000000000" pitchFamily="2" charset="0"/>
              </a:rPr>
              <a:t>CODE</a:t>
            </a:r>
            <a:r>
              <a:rPr lang="en-US" sz="2000" b="1" dirty="0">
                <a:solidFill>
                  <a:schemeClr val="bg1"/>
                </a:solidFill>
                <a:latin typeface="Merriweather" panose="00000500000000000000" pitchFamily="2" charset="0"/>
              </a:rPr>
              <a:t>: </a:t>
            </a:r>
            <a:r>
              <a:rPr lang="en-US" sz="2400" b="1" dirty="0">
                <a:solidFill>
                  <a:schemeClr val="bg1"/>
                </a:solidFill>
                <a:latin typeface="Merriweather" panose="00000500000000000000" pitchFamily="2" charset="0"/>
              </a:rPr>
              <a:t>LCMB7023</a:t>
            </a:r>
          </a:p>
        </p:txBody>
      </p:sp>
      <p:sp>
        <p:nvSpPr>
          <p:cNvPr id="4" name="TextBox 3">
            <a:extLst>
              <a:ext uri="{FF2B5EF4-FFF2-40B4-BE49-F238E27FC236}">
                <a16:creationId xmlns:a16="http://schemas.microsoft.com/office/drawing/2014/main" id="{BABECAFD-954A-B4DF-9800-F9274C5F5B5B}"/>
              </a:ext>
            </a:extLst>
          </p:cNvPr>
          <p:cNvSpPr txBox="1"/>
          <p:nvPr/>
        </p:nvSpPr>
        <p:spPr>
          <a:xfrm>
            <a:off x="4096139" y="2089456"/>
            <a:ext cx="3937519" cy="523220"/>
          </a:xfrm>
          <a:prstGeom prst="rect">
            <a:avLst/>
          </a:prstGeom>
          <a:noFill/>
        </p:spPr>
        <p:txBody>
          <a:bodyPr wrap="square" rtlCol="0">
            <a:spAutoFit/>
          </a:bodyPr>
          <a:lstStyle/>
          <a:p>
            <a:pPr algn="ctr"/>
            <a:r>
              <a:rPr lang="en-US" sz="2800" b="1" dirty="0">
                <a:solidFill>
                  <a:schemeClr val="bg1"/>
                </a:solidFill>
                <a:latin typeface="Merriweather" panose="00000500000000000000" pitchFamily="2" charset="0"/>
              </a:rPr>
              <a:t>GROUP MEMBERS</a:t>
            </a:r>
          </a:p>
        </p:txBody>
      </p:sp>
      <p:sp>
        <p:nvSpPr>
          <p:cNvPr id="5" name="TextBox 4">
            <a:extLst>
              <a:ext uri="{FF2B5EF4-FFF2-40B4-BE49-F238E27FC236}">
                <a16:creationId xmlns:a16="http://schemas.microsoft.com/office/drawing/2014/main" id="{DE3E29C2-D1F7-E0F0-9050-0B7EC8A711FA}"/>
              </a:ext>
            </a:extLst>
          </p:cNvPr>
          <p:cNvSpPr txBox="1"/>
          <p:nvPr/>
        </p:nvSpPr>
        <p:spPr>
          <a:xfrm>
            <a:off x="2295332" y="3353314"/>
            <a:ext cx="7539134" cy="2677656"/>
          </a:xfrm>
          <a:prstGeom prst="rect">
            <a:avLst/>
          </a:prstGeom>
          <a:noFill/>
        </p:spPr>
        <p:txBody>
          <a:bodyPr wrap="square" rtlCol="0">
            <a:spAutoFit/>
          </a:bodyPr>
          <a:lstStyle/>
          <a:p>
            <a:pPr algn="ctr"/>
            <a:r>
              <a:rPr lang="en-US" sz="2400" b="1" dirty="0">
                <a:solidFill>
                  <a:schemeClr val="bg1"/>
                </a:solidFill>
                <a:latin typeface="Merriweather" panose="00000500000000000000" pitchFamily="2" charset="0"/>
              </a:rPr>
              <a:t>1-HARSH DHABHAI /2541472</a:t>
            </a:r>
          </a:p>
          <a:p>
            <a:pPr algn="ctr"/>
            <a:endParaRPr lang="en-US" sz="2400" b="1" dirty="0">
              <a:solidFill>
                <a:schemeClr val="bg1"/>
              </a:solidFill>
              <a:latin typeface="Merriweather" panose="00000500000000000000" pitchFamily="2" charset="0"/>
            </a:endParaRPr>
          </a:p>
          <a:p>
            <a:pPr algn="ctr"/>
            <a:r>
              <a:rPr lang="en-US" sz="2400" b="1" dirty="0">
                <a:solidFill>
                  <a:schemeClr val="bg1"/>
                </a:solidFill>
                <a:latin typeface="Merriweather" panose="00000500000000000000" pitchFamily="2" charset="0"/>
              </a:rPr>
              <a:t>2-KISHAN SANGANI /2527211</a:t>
            </a:r>
          </a:p>
          <a:p>
            <a:pPr algn="ctr"/>
            <a:endParaRPr lang="en-US" sz="2400" b="1" dirty="0">
              <a:solidFill>
                <a:schemeClr val="bg1"/>
              </a:solidFill>
              <a:latin typeface="Merriweather" panose="00000500000000000000" pitchFamily="2" charset="0"/>
            </a:endParaRPr>
          </a:p>
          <a:p>
            <a:pPr algn="ctr"/>
            <a:r>
              <a:rPr lang="en-US" sz="2400" b="1" dirty="0">
                <a:solidFill>
                  <a:schemeClr val="bg1"/>
                </a:solidFill>
                <a:latin typeface="Merriweather" panose="00000500000000000000" pitchFamily="2" charset="0"/>
              </a:rPr>
              <a:t>3-ANKIT RABARI /2535776</a:t>
            </a:r>
          </a:p>
          <a:p>
            <a:pPr algn="ctr"/>
            <a:endParaRPr lang="en-US" sz="2400" b="1" dirty="0">
              <a:solidFill>
                <a:schemeClr val="bg1"/>
              </a:solidFill>
              <a:latin typeface="Merriweather" panose="00000500000000000000" pitchFamily="2" charset="0"/>
            </a:endParaRPr>
          </a:p>
          <a:p>
            <a:pPr algn="ctr"/>
            <a:r>
              <a:rPr lang="en-US" sz="2400" b="1" dirty="0">
                <a:solidFill>
                  <a:schemeClr val="bg1"/>
                </a:solidFill>
                <a:latin typeface="Merriweather" panose="00000500000000000000" pitchFamily="2" charset="0"/>
              </a:rPr>
              <a:t>4-VIVEK GORASIYA /2542076</a:t>
            </a:r>
          </a:p>
        </p:txBody>
      </p:sp>
    </p:spTree>
    <p:extLst>
      <p:ext uri="{BB962C8B-B14F-4D97-AF65-F5344CB8AC3E}">
        <p14:creationId xmlns:p14="http://schemas.microsoft.com/office/powerpoint/2010/main" val="13171282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619809" y="0"/>
            <a:ext cx="4571886" cy="6858000"/>
          </a:xfrm>
          <a:prstGeom prst="rect">
            <a:avLst/>
          </a:prstGeom>
        </p:spPr>
      </p:pic>
      <p:sp>
        <p:nvSpPr>
          <p:cNvPr id="3" name="Text 0"/>
          <p:cNvSpPr/>
          <p:nvPr/>
        </p:nvSpPr>
        <p:spPr>
          <a:xfrm>
            <a:off x="598311" y="1646402"/>
            <a:ext cx="6649156" cy="2033775"/>
          </a:xfrm>
          <a:prstGeom prst="rect">
            <a:avLst/>
          </a:prstGeom>
          <a:noFill/>
          <a:ln/>
        </p:spPr>
        <p:txBody>
          <a:bodyPr wrap="square" lIns="0" tIns="0" rIns="0" bIns="0" rtlCol="0" anchor="t">
            <a:normAutofit lnSpcReduction="10000"/>
          </a:bodyPr>
          <a:lstStyle/>
          <a:p>
            <a:pPr marL="0" indent="0" algn="l">
              <a:lnSpc>
                <a:spcPct val="104000"/>
              </a:lnSpc>
              <a:buNone/>
            </a:pPr>
            <a:r>
              <a:rPr lang="en-US" sz="4400" b="1" dirty="0">
                <a:solidFill>
                  <a:srgbClr val="F5F0F0"/>
                </a:solidFill>
                <a:latin typeface="Merriweather" pitchFamily="34" charset="0"/>
                <a:ea typeface="Merriweather" pitchFamily="34" charset="-122"/>
                <a:cs typeface="Merriweather" pitchFamily="34" charset="-120"/>
              </a:rPr>
              <a:t>Job Design &amp; Job Satisfaction at Tesla Inc.</a:t>
            </a:r>
            <a:endParaRPr lang="en-US" sz="4400" b="1" dirty="0"/>
          </a:p>
        </p:txBody>
      </p:sp>
      <p:sp>
        <p:nvSpPr>
          <p:cNvPr id="4" name="TextBox 3">
            <a:extLst>
              <a:ext uri="{FF2B5EF4-FFF2-40B4-BE49-F238E27FC236}">
                <a16:creationId xmlns:a16="http://schemas.microsoft.com/office/drawing/2014/main" id="{96512B65-22B5-FA8C-790C-927964C610D7}"/>
              </a:ext>
            </a:extLst>
          </p:cNvPr>
          <p:cNvSpPr txBox="1"/>
          <p:nvPr/>
        </p:nvSpPr>
        <p:spPr>
          <a:xfrm>
            <a:off x="0" y="6542705"/>
            <a:ext cx="2313992" cy="307777"/>
          </a:xfrm>
          <a:prstGeom prst="rect">
            <a:avLst/>
          </a:prstGeom>
          <a:noFill/>
        </p:spPr>
        <p:txBody>
          <a:bodyPr wrap="square" rtlCol="0">
            <a:spAutoFit/>
          </a:bodyPr>
          <a:lstStyle/>
          <a:p>
            <a:r>
              <a:rPr lang="en-US" sz="1400" dirty="0">
                <a:solidFill>
                  <a:schemeClr val="bg1"/>
                </a:solidFill>
              </a:rPr>
              <a:t>HARSH DHABHAI</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521406" y="390429"/>
            <a:ext cx="10752067" cy="642739"/>
          </a:xfrm>
          <a:prstGeom prst="rect">
            <a:avLst/>
          </a:prstGeom>
          <a:noFill/>
          <a:ln/>
        </p:spPr>
        <p:txBody>
          <a:bodyPr wrap="none" lIns="0" tIns="0" rIns="0" bIns="0" rtlCol="0" anchor="t"/>
          <a:lstStyle/>
          <a:p>
            <a:pPr marL="0" indent="0" algn="l">
              <a:lnSpc>
                <a:spcPct val="104000"/>
              </a:lnSpc>
              <a:buNone/>
            </a:pPr>
            <a:r>
              <a:rPr lang="en-US" sz="4000" b="1" dirty="0">
                <a:solidFill>
                  <a:srgbClr val="F5F0F0"/>
                </a:solidFill>
                <a:latin typeface="Merriweather" pitchFamily="34" charset="0"/>
                <a:ea typeface="Merriweather" pitchFamily="34" charset="-122"/>
                <a:cs typeface="Merriweather" pitchFamily="34" charset="-120"/>
              </a:rPr>
              <a:t>Tesla Strategic Background</a:t>
            </a:r>
            <a:endParaRPr lang="en-US" sz="4000" b="1" dirty="0"/>
          </a:p>
        </p:txBody>
      </p:sp>
      <p:sp>
        <p:nvSpPr>
          <p:cNvPr id="3" name="Text 1"/>
          <p:cNvSpPr/>
          <p:nvPr/>
        </p:nvSpPr>
        <p:spPr>
          <a:xfrm>
            <a:off x="701178" y="1531899"/>
            <a:ext cx="6785166" cy="4889220"/>
          </a:xfrm>
          <a:prstGeom prst="rect">
            <a:avLst/>
          </a:prstGeom>
          <a:noFill/>
          <a:ln/>
        </p:spPr>
        <p:txBody>
          <a:bodyPr wrap="square" lIns="0" tIns="0" rIns="0" bIns="0" rtlCol="0" anchor="t"/>
          <a:lstStyle/>
          <a:p>
            <a:pPr marL="285750" indent="-285750" algn="just">
              <a:lnSpc>
                <a:spcPct val="133000"/>
              </a:lnSpc>
              <a:spcAft>
                <a:spcPts val="1800"/>
              </a:spcAft>
              <a:buFont typeface="Wingdings" panose="05000000000000000000" pitchFamily="2" charset="2"/>
              <a:buChar char="Ø"/>
            </a:pPr>
            <a:r>
              <a:rPr lang="en-US" sz="1400" dirty="0">
                <a:solidFill>
                  <a:srgbClr val="E2E6E9"/>
                </a:solidFill>
                <a:latin typeface="Merriweather" pitchFamily="34" charset="0"/>
                <a:ea typeface="Merriweather" pitchFamily="34" charset="-122"/>
                <a:cs typeface="Merriweather" pitchFamily="34" charset="-120"/>
              </a:rPr>
              <a:t>Tesla is one of the world leaders in electric cars, battery storage, and clean energy technology (Tesla, 2025).</a:t>
            </a:r>
            <a:endParaRPr lang="en-US" sz="1400" dirty="0"/>
          </a:p>
          <a:p>
            <a:pPr marL="285750" indent="-285750" algn="just">
              <a:lnSpc>
                <a:spcPct val="133000"/>
              </a:lnSpc>
              <a:spcAft>
                <a:spcPts val="1800"/>
              </a:spcAft>
              <a:buFont typeface="Wingdings" panose="05000000000000000000" pitchFamily="2" charset="2"/>
              <a:buChar char="Ø"/>
            </a:pPr>
            <a:r>
              <a:rPr lang="en-US" sz="1400" dirty="0">
                <a:solidFill>
                  <a:srgbClr val="E2E6E9"/>
                </a:solidFill>
                <a:latin typeface="Merriweather" pitchFamily="34" charset="0"/>
                <a:ea typeface="Merriweather" pitchFamily="34" charset="-122"/>
                <a:cs typeface="Merriweather" pitchFamily="34" charset="-120"/>
              </a:rPr>
              <a:t>According to its data as of December 2024, the company had 125,665 employees globally, thus the importance of proper job design in enhancing the performance of the workforce.</a:t>
            </a:r>
            <a:endParaRPr lang="en-US" sz="1400" dirty="0"/>
          </a:p>
          <a:p>
            <a:pPr marL="285750" indent="-285750" algn="just">
              <a:lnSpc>
                <a:spcPct val="133000"/>
              </a:lnSpc>
              <a:spcAft>
                <a:spcPts val="1800"/>
              </a:spcAft>
              <a:buFont typeface="Wingdings" panose="05000000000000000000" pitchFamily="2" charset="2"/>
              <a:buChar char="Ø"/>
            </a:pPr>
            <a:r>
              <a:rPr lang="en-US" sz="1400" dirty="0">
                <a:solidFill>
                  <a:srgbClr val="E2E6E9"/>
                </a:solidFill>
                <a:latin typeface="Merriweather" pitchFamily="34" charset="0"/>
                <a:ea typeface="Merriweather" pitchFamily="34" charset="-122"/>
                <a:cs typeface="Merriweather" pitchFamily="34" charset="-120"/>
              </a:rPr>
              <a:t>Career development within the company is promoted by Tesla, since there have been more than 13,000 employees who have developed their careers in 2024 and 68% of managers being promoted from within (Tesla, 2024).</a:t>
            </a:r>
            <a:endParaRPr lang="en-US" sz="1400" dirty="0"/>
          </a:p>
          <a:p>
            <a:pPr marL="285750" indent="-285750" algn="just">
              <a:lnSpc>
                <a:spcPct val="133000"/>
              </a:lnSpc>
              <a:spcAft>
                <a:spcPts val="1800"/>
              </a:spcAft>
              <a:buFont typeface="Wingdings" panose="05000000000000000000" pitchFamily="2" charset="2"/>
              <a:buChar char="Ø"/>
            </a:pPr>
            <a:r>
              <a:rPr lang="en-US" sz="1400" dirty="0">
                <a:solidFill>
                  <a:srgbClr val="E2E6E9"/>
                </a:solidFill>
                <a:latin typeface="Merriweather" pitchFamily="34" charset="0"/>
                <a:ea typeface="Merriweather" pitchFamily="34" charset="-122"/>
                <a:cs typeface="Merriweather" pitchFamily="34" charset="-120"/>
              </a:rPr>
              <a:t>Engaging employees is facilitated through the Pulse survey that has managed to attain an 86% response rate globally.</a:t>
            </a:r>
            <a:endParaRPr lang="en-US" sz="1400" dirty="0"/>
          </a:p>
          <a:p>
            <a:pPr marL="285750" indent="-285750" algn="just">
              <a:lnSpc>
                <a:spcPct val="133000"/>
              </a:lnSpc>
              <a:buFont typeface="Wingdings" panose="05000000000000000000" pitchFamily="2" charset="2"/>
              <a:buChar char="Ø"/>
            </a:pPr>
            <a:r>
              <a:rPr lang="en-US" sz="1400" dirty="0">
                <a:solidFill>
                  <a:srgbClr val="E2E6E9"/>
                </a:solidFill>
                <a:latin typeface="Merriweather" pitchFamily="34" charset="0"/>
                <a:ea typeface="Merriweather" pitchFamily="34" charset="-122"/>
                <a:cs typeface="Merriweather" pitchFamily="34" charset="-120"/>
              </a:rPr>
              <a:t>Proper job design and employee satisfaction lead to innovation and efficiency.</a:t>
            </a:r>
            <a:endParaRPr lang="en-US" sz="1400" dirty="0"/>
          </a:p>
        </p:txBody>
      </p:sp>
      <p:pic>
        <p:nvPicPr>
          <p:cNvPr id="4" name="Picture 3" descr="This may contain: an electric car is shown with the word tesla on it">
            <a:extLst>
              <a:ext uri="{FF2B5EF4-FFF2-40B4-BE49-F238E27FC236}">
                <a16:creationId xmlns:a16="http://schemas.microsoft.com/office/drawing/2014/main" id="{CA004171-8960-CA80-4D56-0E46A7D372C9}"/>
              </a:ext>
            </a:extLst>
          </p:cNvPr>
          <p:cNvPicPr>
            <a:picLocks noChangeAspect="1"/>
          </p:cNvPicPr>
          <p:nvPr/>
        </p:nvPicPr>
        <p:blipFill>
          <a:blip r:embed="rId3"/>
          <a:srcRect l="21740" r="20566"/>
          <a:stretch>
            <a:fillRect/>
          </a:stretch>
        </p:blipFill>
        <p:spPr>
          <a:xfrm>
            <a:off x="8235349" y="0"/>
            <a:ext cx="3956651" cy="6858000"/>
          </a:xfrm>
          <a:prstGeom prst="rect">
            <a:avLst/>
          </a:prstGeom>
        </p:spPr>
      </p:pic>
      <p:sp>
        <p:nvSpPr>
          <p:cNvPr id="5" name="TextBox 4">
            <a:extLst>
              <a:ext uri="{FF2B5EF4-FFF2-40B4-BE49-F238E27FC236}">
                <a16:creationId xmlns:a16="http://schemas.microsoft.com/office/drawing/2014/main" id="{C63301FD-4364-5A08-385B-93EF77DF838C}"/>
              </a:ext>
            </a:extLst>
          </p:cNvPr>
          <p:cNvSpPr txBox="1"/>
          <p:nvPr/>
        </p:nvSpPr>
        <p:spPr>
          <a:xfrm>
            <a:off x="1" y="6534834"/>
            <a:ext cx="1828800" cy="523220"/>
          </a:xfrm>
          <a:prstGeom prst="rect">
            <a:avLst/>
          </a:prstGeom>
          <a:noFill/>
        </p:spPr>
        <p:txBody>
          <a:bodyPr wrap="square" rtlCol="0">
            <a:spAutoFit/>
          </a:bodyPr>
          <a:lstStyle/>
          <a:p>
            <a:r>
              <a:rPr lang="en-US" sz="1400" dirty="0">
                <a:solidFill>
                  <a:schemeClr val="bg1"/>
                </a:solidFill>
              </a:rPr>
              <a:t>HARSH DHABHAI</a:t>
            </a:r>
          </a:p>
          <a:p>
            <a:endParaRPr lang="en-US" sz="1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806078" y="656124"/>
            <a:ext cx="10752067" cy="642739"/>
          </a:xfrm>
          <a:prstGeom prst="rect">
            <a:avLst/>
          </a:prstGeom>
          <a:noFill/>
          <a:ln/>
        </p:spPr>
        <p:txBody>
          <a:bodyPr wrap="none" lIns="0" tIns="0" rIns="0" bIns="0" rtlCol="0" anchor="t"/>
          <a:lstStyle/>
          <a:p>
            <a:pPr marL="0" indent="0" algn="r">
              <a:lnSpc>
                <a:spcPct val="104000"/>
              </a:lnSpc>
              <a:buNone/>
            </a:pPr>
            <a:r>
              <a:rPr lang="en-US" sz="4000" b="1" dirty="0">
                <a:solidFill>
                  <a:srgbClr val="F5F0F0"/>
                </a:solidFill>
                <a:latin typeface="Merriweather" pitchFamily="34" charset="0"/>
                <a:ea typeface="Merriweather" pitchFamily="34" charset="-122"/>
                <a:cs typeface="Merriweather" pitchFamily="34" charset="-120"/>
              </a:rPr>
              <a:t>The Strategic Importance of Job Design</a:t>
            </a:r>
            <a:endParaRPr lang="en-US" sz="4000" b="1" dirty="0"/>
          </a:p>
        </p:txBody>
      </p:sp>
      <p:sp>
        <p:nvSpPr>
          <p:cNvPr id="3" name="Text 1"/>
          <p:cNvSpPr/>
          <p:nvPr/>
        </p:nvSpPr>
        <p:spPr>
          <a:xfrm>
            <a:off x="4692770" y="1848247"/>
            <a:ext cx="6779111" cy="4215606"/>
          </a:xfrm>
          <a:prstGeom prst="rect">
            <a:avLst/>
          </a:prstGeom>
          <a:noFill/>
          <a:ln/>
        </p:spPr>
        <p:txBody>
          <a:bodyPr wrap="square" lIns="0" tIns="0" rIns="0" bIns="0" rtlCol="0" anchor="t">
            <a:normAutofit lnSpcReduction="10000"/>
          </a:bodyPr>
          <a:lstStyle/>
          <a:p>
            <a:pPr marL="0" indent="0" algn="just">
              <a:lnSpc>
                <a:spcPct val="133000"/>
              </a:lnSpc>
              <a:spcAft>
                <a:spcPts val="1800"/>
              </a:spcAft>
              <a:buNone/>
            </a:pPr>
            <a:r>
              <a:rPr lang="en-US" sz="1600" dirty="0">
                <a:solidFill>
                  <a:srgbClr val="E2E6E9"/>
                </a:solidFill>
                <a:latin typeface="Merriweather" pitchFamily="34" charset="0"/>
                <a:ea typeface="Merriweather" pitchFamily="34" charset="-122"/>
                <a:cs typeface="Merriweather" pitchFamily="34" charset="-120"/>
              </a:rPr>
              <a:t>Job design is an HR strategy that ensures improved motivation, performance, and job satisfaction for employees (Bosley, 2023).</a:t>
            </a:r>
            <a:endParaRPr lang="en-US" sz="1600" dirty="0"/>
          </a:p>
          <a:p>
            <a:pPr marL="0" indent="0" algn="just">
              <a:lnSpc>
                <a:spcPct val="133000"/>
              </a:lnSpc>
              <a:spcAft>
                <a:spcPts val="1800"/>
              </a:spcAft>
              <a:buNone/>
            </a:pPr>
            <a:r>
              <a:rPr lang="en-US" sz="1600" dirty="0">
                <a:solidFill>
                  <a:srgbClr val="E2E6E9"/>
                </a:solidFill>
                <a:latin typeface="Merriweather" pitchFamily="34" charset="0"/>
                <a:ea typeface="Merriweather" pitchFamily="34" charset="-122"/>
                <a:cs typeface="Merriweather" pitchFamily="34" charset="-120"/>
              </a:rPr>
              <a:t>Good job design includes skills variety, task identity, task significance, autonomy, and feedback, making work more meaningful.</a:t>
            </a:r>
            <a:endParaRPr lang="en-US" sz="1600" dirty="0"/>
          </a:p>
          <a:p>
            <a:pPr marL="0" indent="0" algn="just">
              <a:lnSpc>
                <a:spcPct val="133000"/>
              </a:lnSpc>
              <a:spcAft>
                <a:spcPts val="1800"/>
              </a:spcAft>
              <a:buNone/>
            </a:pPr>
            <a:r>
              <a:rPr lang="en-US" sz="1600" dirty="0">
                <a:solidFill>
                  <a:srgbClr val="E2E6E9"/>
                </a:solidFill>
                <a:latin typeface="Merriweather" pitchFamily="34" charset="0"/>
                <a:ea typeface="Merriweather" pitchFamily="34" charset="-122"/>
                <a:cs typeface="Merriweather" pitchFamily="34" charset="-120"/>
              </a:rPr>
              <a:t>The right job design strategy facilitates employee engagement, organizational commitment, and reduces turnover.</a:t>
            </a:r>
            <a:endParaRPr lang="en-US" sz="1600" dirty="0"/>
          </a:p>
          <a:p>
            <a:pPr marL="0" indent="0" algn="just">
              <a:lnSpc>
                <a:spcPct val="133000"/>
              </a:lnSpc>
              <a:spcAft>
                <a:spcPts val="1800"/>
              </a:spcAft>
              <a:buNone/>
            </a:pPr>
            <a:r>
              <a:rPr lang="en-US" sz="1600" dirty="0">
                <a:solidFill>
                  <a:srgbClr val="E2E6E9"/>
                </a:solidFill>
                <a:latin typeface="Merriweather" pitchFamily="34" charset="0"/>
                <a:ea typeface="Merriweather" pitchFamily="34" charset="-122"/>
                <a:cs typeface="Merriweather" pitchFamily="34" charset="-120"/>
              </a:rPr>
              <a:t>Job redesign ensures organizations adapt to technology changes without sacrificing employee well-being and productivity.</a:t>
            </a:r>
            <a:endParaRPr lang="en-US" sz="1600" dirty="0"/>
          </a:p>
          <a:p>
            <a:pPr marL="0" indent="0" algn="just">
              <a:lnSpc>
                <a:spcPct val="133000"/>
              </a:lnSpc>
              <a:buNone/>
            </a:pPr>
            <a:r>
              <a:rPr lang="en-US" sz="1600" dirty="0">
                <a:solidFill>
                  <a:srgbClr val="E2E6E9"/>
                </a:solidFill>
                <a:latin typeface="Merriweather" pitchFamily="34" charset="0"/>
                <a:ea typeface="Merriweather" pitchFamily="34" charset="-122"/>
                <a:cs typeface="Merriweather" pitchFamily="34" charset="-120"/>
              </a:rPr>
              <a:t>Organizations that adopt good job designs perform better as individuals and organizations (Hernaus et al., 2025).</a:t>
            </a:r>
            <a:endParaRPr lang="en-US" sz="1600" dirty="0"/>
          </a:p>
        </p:txBody>
      </p:sp>
      <p:pic>
        <p:nvPicPr>
          <p:cNvPr id="4" name="Picture 3" descr="This may contain: the tesla logo is shown in black and silver on a dark background with white lettering">
            <a:extLst>
              <a:ext uri="{FF2B5EF4-FFF2-40B4-BE49-F238E27FC236}">
                <a16:creationId xmlns:a16="http://schemas.microsoft.com/office/drawing/2014/main" id="{3545A122-654C-B808-E1D4-5B063DA2EE4E}"/>
              </a:ext>
            </a:extLst>
          </p:cNvPr>
          <p:cNvPicPr>
            <a:picLocks noChangeAspect="1"/>
          </p:cNvPicPr>
          <p:nvPr/>
        </p:nvPicPr>
        <p:blipFill>
          <a:blip r:embed="rId3"/>
          <a:srcRect t="15335" b="27139"/>
          <a:stretch>
            <a:fillRect/>
          </a:stretch>
        </p:blipFill>
        <p:spPr>
          <a:xfrm>
            <a:off x="926153" y="2476619"/>
            <a:ext cx="2366010" cy="2958862"/>
          </a:xfrm>
          <a:prstGeom prst="rect">
            <a:avLst/>
          </a:prstGeom>
        </p:spPr>
      </p:pic>
      <p:sp>
        <p:nvSpPr>
          <p:cNvPr id="5" name="TextBox 4">
            <a:extLst>
              <a:ext uri="{FF2B5EF4-FFF2-40B4-BE49-F238E27FC236}">
                <a16:creationId xmlns:a16="http://schemas.microsoft.com/office/drawing/2014/main" id="{ED21BFD2-7F2A-A8EA-542B-201A31FDD9E6}"/>
              </a:ext>
            </a:extLst>
          </p:cNvPr>
          <p:cNvSpPr txBox="1"/>
          <p:nvPr/>
        </p:nvSpPr>
        <p:spPr>
          <a:xfrm>
            <a:off x="0" y="6512767"/>
            <a:ext cx="2366010" cy="307777"/>
          </a:xfrm>
          <a:prstGeom prst="rect">
            <a:avLst/>
          </a:prstGeom>
          <a:noFill/>
        </p:spPr>
        <p:txBody>
          <a:bodyPr wrap="square" rtlCol="0">
            <a:spAutoFit/>
          </a:bodyPr>
          <a:lstStyle/>
          <a:p>
            <a:r>
              <a:rPr lang="en-US" sz="1400">
                <a:solidFill>
                  <a:schemeClr val="bg1"/>
                </a:solidFill>
              </a:rPr>
              <a:t>HARSH DHABHAI</a:t>
            </a:r>
            <a:endParaRPr lang="en-US" sz="1400" dirty="0">
              <a:solidFill>
                <a:schemeClr val="bg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719814" y="672902"/>
            <a:ext cx="10752067" cy="578545"/>
          </a:xfrm>
          <a:prstGeom prst="rect">
            <a:avLst/>
          </a:prstGeom>
          <a:noFill/>
          <a:ln/>
        </p:spPr>
        <p:txBody>
          <a:bodyPr wrap="none" lIns="0" tIns="0" rIns="0" bIns="0" rtlCol="0" anchor="t"/>
          <a:lstStyle/>
          <a:p>
            <a:pPr marL="0" indent="0" algn="l">
              <a:lnSpc>
                <a:spcPct val="104000"/>
              </a:lnSpc>
              <a:buNone/>
            </a:pPr>
            <a:r>
              <a:rPr lang="en-US" sz="3600" b="1" dirty="0">
                <a:solidFill>
                  <a:srgbClr val="F5F0F0"/>
                </a:solidFill>
                <a:latin typeface="Merriweather" pitchFamily="34" charset="0"/>
                <a:ea typeface="Merriweather" pitchFamily="34" charset="-122"/>
                <a:cs typeface="Merriweather" pitchFamily="34" charset="-120"/>
              </a:rPr>
              <a:t>Drivers of Job Design at Tesla</a:t>
            </a:r>
            <a:endParaRPr lang="en-US" sz="3600" b="1"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19814" y="1584623"/>
            <a:ext cx="3472966" cy="1935559"/>
          </a:xfrm>
          <a:prstGeom prst="rect">
            <a:avLst/>
          </a:prstGeom>
        </p:spPr>
      </p:pic>
      <p:sp>
        <p:nvSpPr>
          <p:cNvPr id="4" name="Text 1"/>
          <p:cNvSpPr/>
          <p:nvPr/>
        </p:nvSpPr>
        <p:spPr>
          <a:xfrm>
            <a:off x="1031849" y="1795066"/>
            <a:ext cx="2950493" cy="289223"/>
          </a:xfrm>
          <a:prstGeom prst="rect">
            <a:avLst/>
          </a:prstGeom>
          <a:noFill/>
          <a:ln/>
        </p:spPr>
        <p:txBody>
          <a:bodyPr wrap="none" lIns="0" tIns="0" rIns="0" bIns="0" rtlCol="0" anchor="t"/>
          <a:lstStyle/>
          <a:p>
            <a:pPr marL="0" indent="0" algn="l">
              <a:lnSpc>
                <a:spcPct val="104000"/>
              </a:lnSpc>
              <a:buNone/>
            </a:pPr>
            <a:r>
              <a:rPr lang="en-US" sz="1800" dirty="0">
                <a:solidFill>
                  <a:srgbClr val="E2E6E9"/>
                </a:solidFill>
                <a:latin typeface="Merriweather" pitchFamily="34" charset="0"/>
                <a:ea typeface="Merriweather" pitchFamily="34" charset="-122"/>
                <a:cs typeface="Merriweather" pitchFamily="34" charset="-120"/>
              </a:rPr>
              <a:t>Fast-Paced Innovation</a:t>
            </a:r>
            <a:endParaRPr lang="en-US" sz="1800" dirty="0"/>
          </a:p>
        </p:txBody>
      </p:sp>
      <p:sp>
        <p:nvSpPr>
          <p:cNvPr id="5" name="Text 2"/>
          <p:cNvSpPr/>
          <p:nvPr/>
        </p:nvSpPr>
        <p:spPr>
          <a:xfrm>
            <a:off x="1031849" y="2184202"/>
            <a:ext cx="2950493" cy="844153"/>
          </a:xfrm>
          <a:prstGeom prst="rect">
            <a:avLst/>
          </a:prstGeom>
          <a:noFill/>
          <a:ln/>
        </p:spPr>
        <p:txBody>
          <a:bodyPr wrap="square" lIns="0" tIns="0" rIns="0" bIns="0" rtlCol="0" anchor="t">
            <a:normAutofit fontScale="92500"/>
          </a:bodyPr>
          <a:lstStyle/>
          <a:p>
            <a:pPr marL="0" indent="0" algn="l">
              <a:lnSpc>
                <a:spcPct val="127000"/>
              </a:lnSpc>
              <a:buNone/>
            </a:pPr>
            <a:r>
              <a:rPr lang="en-US" sz="1450" dirty="0">
                <a:solidFill>
                  <a:srgbClr val="E2E6E9"/>
                </a:solidFill>
                <a:latin typeface="Merriweather" pitchFamily="34" charset="0"/>
                <a:ea typeface="Merriweather" pitchFamily="34" charset="-122"/>
                <a:cs typeface="Merriweather" pitchFamily="34" charset="-120"/>
              </a:rPr>
              <a:t>The fast pace of innovation at Tesla necessitates flexible, team-oriented, and results-driven jobs.</a:t>
            </a:r>
            <a:endParaRPr lang="en-US" sz="145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359364" y="1584623"/>
            <a:ext cx="3472966" cy="1935559"/>
          </a:xfrm>
          <a:prstGeom prst="rect">
            <a:avLst/>
          </a:prstGeom>
        </p:spPr>
      </p:pic>
      <p:sp>
        <p:nvSpPr>
          <p:cNvPr id="7" name="Text 3"/>
          <p:cNvSpPr/>
          <p:nvPr/>
        </p:nvSpPr>
        <p:spPr>
          <a:xfrm>
            <a:off x="4671400" y="1795066"/>
            <a:ext cx="2950493" cy="289223"/>
          </a:xfrm>
          <a:prstGeom prst="rect">
            <a:avLst/>
          </a:prstGeom>
          <a:noFill/>
          <a:ln/>
        </p:spPr>
        <p:txBody>
          <a:bodyPr wrap="none" lIns="0" tIns="0" rIns="0" bIns="0" rtlCol="0" anchor="t"/>
          <a:lstStyle/>
          <a:p>
            <a:pPr marL="0" indent="0" algn="l">
              <a:lnSpc>
                <a:spcPct val="104000"/>
              </a:lnSpc>
              <a:buNone/>
            </a:pPr>
            <a:r>
              <a:rPr lang="en-US" sz="1800" dirty="0">
                <a:solidFill>
                  <a:srgbClr val="E2E6E9"/>
                </a:solidFill>
                <a:latin typeface="Merriweather" pitchFamily="34" charset="0"/>
                <a:ea typeface="Merriweather" pitchFamily="34" charset="-122"/>
                <a:cs typeface="Merriweather" pitchFamily="34" charset="-120"/>
              </a:rPr>
              <a:t>Cross-Functional Teams</a:t>
            </a:r>
            <a:endParaRPr lang="en-US" sz="1800" dirty="0"/>
          </a:p>
        </p:txBody>
      </p:sp>
      <p:sp>
        <p:nvSpPr>
          <p:cNvPr id="8" name="Text 4"/>
          <p:cNvSpPr/>
          <p:nvPr/>
        </p:nvSpPr>
        <p:spPr>
          <a:xfrm>
            <a:off x="4671400" y="2184202"/>
            <a:ext cx="2950493" cy="1125538"/>
          </a:xfrm>
          <a:prstGeom prst="rect">
            <a:avLst/>
          </a:prstGeom>
          <a:noFill/>
          <a:ln/>
        </p:spPr>
        <p:txBody>
          <a:bodyPr wrap="square" lIns="0" tIns="0" rIns="0" bIns="0" rtlCol="0" anchor="t">
            <a:normAutofit/>
          </a:bodyPr>
          <a:lstStyle/>
          <a:p>
            <a:pPr marL="0" indent="0" algn="l">
              <a:lnSpc>
                <a:spcPct val="127000"/>
              </a:lnSpc>
              <a:buNone/>
            </a:pPr>
            <a:r>
              <a:rPr lang="en-US" sz="1450" dirty="0">
                <a:solidFill>
                  <a:srgbClr val="E2E6E9"/>
                </a:solidFill>
                <a:latin typeface="Merriweather" pitchFamily="34" charset="0"/>
                <a:ea typeface="Merriweather" pitchFamily="34" charset="-122"/>
                <a:cs typeface="Merriweather" pitchFamily="34" charset="-120"/>
              </a:rPr>
              <a:t>Cross-functional teams allow employees to work in various disciplines like engineering, manufacturing, and technology.</a:t>
            </a:r>
            <a:endParaRPr lang="en-US" sz="145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998915" y="1584623"/>
            <a:ext cx="3472966" cy="1935559"/>
          </a:xfrm>
          <a:prstGeom prst="rect">
            <a:avLst/>
          </a:prstGeom>
        </p:spPr>
      </p:pic>
      <p:sp>
        <p:nvSpPr>
          <p:cNvPr id="10" name="Text 5"/>
          <p:cNvSpPr/>
          <p:nvPr/>
        </p:nvSpPr>
        <p:spPr>
          <a:xfrm>
            <a:off x="8310950" y="1795066"/>
            <a:ext cx="2950493" cy="289223"/>
          </a:xfrm>
          <a:prstGeom prst="rect">
            <a:avLst/>
          </a:prstGeom>
          <a:noFill/>
          <a:ln/>
        </p:spPr>
        <p:txBody>
          <a:bodyPr wrap="none" lIns="0" tIns="0" rIns="0" bIns="0" rtlCol="0" anchor="t"/>
          <a:lstStyle/>
          <a:p>
            <a:pPr marL="0" indent="0" algn="l">
              <a:lnSpc>
                <a:spcPct val="104000"/>
              </a:lnSpc>
              <a:buNone/>
            </a:pPr>
            <a:r>
              <a:rPr lang="en-US" sz="1800" dirty="0">
                <a:solidFill>
                  <a:srgbClr val="E2E6E9"/>
                </a:solidFill>
                <a:latin typeface="Merriweather" pitchFamily="34" charset="0"/>
                <a:ea typeface="Merriweather" pitchFamily="34" charset="-122"/>
                <a:cs typeface="Merriweather" pitchFamily="34" charset="-120"/>
              </a:rPr>
              <a:t>Continuous Training</a:t>
            </a:r>
            <a:endParaRPr lang="en-US" sz="1800" dirty="0"/>
          </a:p>
        </p:txBody>
      </p:sp>
      <p:sp>
        <p:nvSpPr>
          <p:cNvPr id="11" name="Text 6"/>
          <p:cNvSpPr/>
          <p:nvPr/>
        </p:nvSpPr>
        <p:spPr>
          <a:xfrm>
            <a:off x="8310950" y="2184202"/>
            <a:ext cx="2950493" cy="1125538"/>
          </a:xfrm>
          <a:prstGeom prst="rect">
            <a:avLst/>
          </a:prstGeom>
          <a:noFill/>
          <a:ln/>
        </p:spPr>
        <p:txBody>
          <a:bodyPr wrap="square" lIns="0" tIns="0" rIns="0" bIns="0" rtlCol="0" anchor="t">
            <a:normAutofit/>
          </a:bodyPr>
          <a:lstStyle/>
          <a:p>
            <a:pPr marL="0" indent="0" algn="l">
              <a:lnSpc>
                <a:spcPct val="127000"/>
              </a:lnSpc>
              <a:buNone/>
            </a:pPr>
            <a:r>
              <a:rPr lang="en-US" sz="1450" dirty="0">
                <a:solidFill>
                  <a:srgbClr val="E2E6E9"/>
                </a:solidFill>
                <a:latin typeface="Merriweather" pitchFamily="34" charset="0"/>
                <a:ea typeface="Merriweather" pitchFamily="34" charset="-122"/>
                <a:cs typeface="Merriweather" pitchFamily="34" charset="-120"/>
              </a:rPr>
              <a:t>Continuous training and development help employees adapt to new demands at their jobs.</a:t>
            </a:r>
            <a:endParaRPr lang="en-US" sz="1450" dirty="0"/>
          </a:p>
        </p:txBody>
      </p:sp>
      <p:pic>
        <p:nvPicPr>
          <p:cNvPr id="12" name="Image 3"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719814" y="3686770"/>
            <a:ext cx="3472966" cy="2498328"/>
          </a:xfrm>
          <a:prstGeom prst="rect">
            <a:avLst/>
          </a:prstGeom>
        </p:spPr>
      </p:pic>
      <p:sp>
        <p:nvSpPr>
          <p:cNvPr id="13" name="Text 7"/>
          <p:cNvSpPr/>
          <p:nvPr/>
        </p:nvSpPr>
        <p:spPr>
          <a:xfrm>
            <a:off x="1031849" y="3897213"/>
            <a:ext cx="2950493" cy="289223"/>
          </a:xfrm>
          <a:prstGeom prst="rect">
            <a:avLst/>
          </a:prstGeom>
          <a:noFill/>
          <a:ln/>
        </p:spPr>
        <p:txBody>
          <a:bodyPr wrap="none" lIns="0" tIns="0" rIns="0" bIns="0" rtlCol="0" anchor="t"/>
          <a:lstStyle/>
          <a:p>
            <a:pPr marL="0" indent="0" algn="l">
              <a:lnSpc>
                <a:spcPct val="104000"/>
              </a:lnSpc>
              <a:buNone/>
            </a:pPr>
            <a:r>
              <a:rPr lang="en-US" sz="1800" dirty="0">
                <a:solidFill>
                  <a:srgbClr val="E2E6E9"/>
                </a:solidFill>
                <a:latin typeface="Merriweather" pitchFamily="34" charset="0"/>
                <a:ea typeface="Merriweather" pitchFamily="34" charset="-122"/>
                <a:cs typeface="Merriweather" pitchFamily="34" charset="-120"/>
              </a:rPr>
              <a:t>Employee Feedback</a:t>
            </a:r>
            <a:endParaRPr lang="en-US" sz="1800" dirty="0"/>
          </a:p>
        </p:txBody>
      </p:sp>
      <p:sp>
        <p:nvSpPr>
          <p:cNvPr id="14" name="Text 8"/>
          <p:cNvSpPr/>
          <p:nvPr/>
        </p:nvSpPr>
        <p:spPr>
          <a:xfrm>
            <a:off x="1031849" y="4286349"/>
            <a:ext cx="2950493" cy="1125538"/>
          </a:xfrm>
          <a:prstGeom prst="rect">
            <a:avLst/>
          </a:prstGeom>
          <a:noFill/>
          <a:ln/>
        </p:spPr>
        <p:txBody>
          <a:bodyPr wrap="square" lIns="0" tIns="0" rIns="0" bIns="0" rtlCol="0" anchor="t">
            <a:normAutofit/>
          </a:bodyPr>
          <a:lstStyle/>
          <a:p>
            <a:pPr marL="0" indent="0" algn="l">
              <a:lnSpc>
                <a:spcPct val="127000"/>
              </a:lnSpc>
              <a:buNone/>
            </a:pPr>
            <a:r>
              <a:rPr lang="en-US" sz="1450" dirty="0">
                <a:solidFill>
                  <a:srgbClr val="E2E6E9"/>
                </a:solidFill>
                <a:latin typeface="Merriweather" pitchFamily="34" charset="0"/>
                <a:ea typeface="Merriweather" pitchFamily="34" charset="-122"/>
                <a:cs typeface="Merriweather" pitchFamily="34" charset="-120"/>
              </a:rPr>
              <a:t>Feedback from employees, through surveys such as the Tesla Pulse Survey, help improve job satisfaction.</a:t>
            </a:r>
            <a:endParaRPr lang="en-US" sz="1450" dirty="0"/>
          </a:p>
        </p:txBody>
      </p:sp>
      <p:pic>
        <p:nvPicPr>
          <p:cNvPr id="15" name="Image 4"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359364" y="3686770"/>
            <a:ext cx="3472966" cy="2498328"/>
          </a:xfrm>
          <a:prstGeom prst="rect">
            <a:avLst/>
          </a:prstGeom>
        </p:spPr>
      </p:pic>
      <p:sp>
        <p:nvSpPr>
          <p:cNvPr id="16" name="Text 9"/>
          <p:cNvSpPr/>
          <p:nvPr/>
        </p:nvSpPr>
        <p:spPr>
          <a:xfrm>
            <a:off x="4671400" y="3897213"/>
            <a:ext cx="2950493" cy="289223"/>
          </a:xfrm>
          <a:prstGeom prst="rect">
            <a:avLst/>
          </a:prstGeom>
          <a:noFill/>
          <a:ln/>
        </p:spPr>
        <p:txBody>
          <a:bodyPr wrap="none" lIns="0" tIns="0" rIns="0" bIns="0" rtlCol="0" anchor="t"/>
          <a:lstStyle/>
          <a:p>
            <a:pPr marL="0" indent="0" algn="l">
              <a:lnSpc>
                <a:spcPct val="104000"/>
              </a:lnSpc>
              <a:buNone/>
            </a:pPr>
            <a:r>
              <a:rPr lang="en-US" sz="1800" dirty="0">
                <a:solidFill>
                  <a:srgbClr val="E2E6E9"/>
                </a:solidFill>
                <a:latin typeface="Merriweather" pitchFamily="34" charset="0"/>
                <a:ea typeface="Merriweather" pitchFamily="34" charset="-122"/>
                <a:cs typeface="Merriweather" pitchFamily="34" charset="-120"/>
              </a:rPr>
              <a:t>Internal Promotion</a:t>
            </a:r>
            <a:endParaRPr lang="en-US" sz="1800" dirty="0"/>
          </a:p>
        </p:txBody>
      </p:sp>
      <p:sp>
        <p:nvSpPr>
          <p:cNvPr id="17" name="Text 10"/>
          <p:cNvSpPr/>
          <p:nvPr/>
        </p:nvSpPr>
        <p:spPr>
          <a:xfrm>
            <a:off x="4671400" y="4286349"/>
            <a:ext cx="2950493" cy="1688306"/>
          </a:xfrm>
          <a:prstGeom prst="rect">
            <a:avLst/>
          </a:prstGeom>
          <a:noFill/>
          <a:ln/>
        </p:spPr>
        <p:txBody>
          <a:bodyPr wrap="square" lIns="0" tIns="0" rIns="0" bIns="0" rtlCol="0" anchor="t">
            <a:normAutofit fontScale="92500"/>
          </a:bodyPr>
          <a:lstStyle/>
          <a:p>
            <a:pPr marL="0" indent="0" algn="l">
              <a:lnSpc>
                <a:spcPct val="127000"/>
              </a:lnSpc>
              <a:buNone/>
            </a:pPr>
            <a:r>
              <a:rPr lang="en-US" sz="1450" dirty="0">
                <a:solidFill>
                  <a:srgbClr val="E2E6E9"/>
                </a:solidFill>
                <a:latin typeface="Merriweather" pitchFamily="34" charset="0"/>
                <a:ea typeface="Merriweather" pitchFamily="34" charset="-122"/>
                <a:cs typeface="Merriweather" pitchFamily="34" charset="-120"/>
              </a:rPr>
              <a:t>Internal promotion and development opportunities encourage employee motivation, retention, and long-term career growth (Setyawati, Woelandari and Rianto, 2022).</a:t>
            </a:r>
            <a:endParaRPr lang="en-US" sz="1450" dirty="0"/>
          </a:p>
        </p:txBody>
      </p:sp>
      <p:pic>
        <p:nvPicPr>
          <p:cNvPr id="19" name="Picture 18" descr="This may contain: the tesla logo is on the side of a blue car">
            <a:extLst>
              <a:ext uri="{FF2B5EF4-FFF2-40B4-BE49-F238E27FC236}">
                <a16:creationId xmlns:a16="http://schemas.microsoft.com/office/drawing/2014/main" id="{5C0A437E-D3CF-8517-54AF-A3C2284E7744}"/>
              </a:ext>
            </a:extLst>
          </p:cNvPr>
          <p:cNvPicPr>
            <a:picLocks noChangeAspect="1"/>
          </p:cNvPicPr>
          <p:nvPr/>
        </p:nvPicPr>
        <p:blipFill>
          <a:blip r:embed="rId5"/>
          <a:stretch>
            <a:fillRect/>
          </a:stretch>
        </p:blipFill>
        <p:spPr>
          <a:xfrm>
            <a:off x="7998915" y="3968154"/>
            <a:ext cx="3472967" cy="1935559"/>
          </a:xfrm>
          <a:prstGeom prst="rect">
            <a:avLst/>
          </a:prstGeom>
        </p:spPr>
      </p:pic>
      <p:sp>
        <p:nvSpPr>
          <p:cNvPr id="18" name="TextBox 17">
            <a:extLst>
              <a:ext uri="{FF2B5EF4-FFF2-40B4-BE49-F238E27FC236}">
                <a16:creationId xmlns:a16="http://schemas.microsoft.com/office/drawing/2014/main" id="{0EE7E619-60ED-C3AD-EACA-3F1836936E36}"/>
              </a:ext>
            </a:extLst>
          </p:cNvPr>
          <p:cNvSpPr txBox="1"/>
          <p:nvPr/>
        </p:nvSpPr>
        <p:spPr>
          <a:xfrm>
            <a:off x="0" y="6534834"/>
            <a:ext cx="2332653" cy="523220"/>
          </a:xfrm>
          <a:prstGeom prst="rect">
            <a:avLst/>
          </a:prstGeom>
          <a:noFill/>
        </p:spPr>
        <p:txBody>
          <a:bodyPr wrap="square" rtlCol="0">
            <a:spAutoFit/>
          </a:bodyPr>
          <a:lstStyle/>
          <a:p>
            <a:r>
              <a:rPr lang="en-US" sz="1400" dirty="0">
                <a:solidFill>
                  <a:schemeClr val="bg1"/>
                </a:solidFill>
              </a:rPr>
              <a:t>HARSH DHABHAI</a:t>
            </a:r>
          </a:p>
          <a:p>
            <a:endParaRPr lang="en-US" sz="1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719814" y="705941"/>
            <a:ext cx="10752067" cy="610691"/>
          </a:xfrm>
          <a:prstGeom prst="rect">
            <a:avLst/>
          </a:prstGeom>
          <a:noFill/>
          <a:ln/>
        </p:spPr>
        <p:txBody>
          <a:bodyPr wrap="none" lIns="0" tIns="0" rIns="0" bIns="0" rtlCol="0" anchor="t"/>
          <a:lstStyle/>
          <a:p>
            <a:pPr marL="0" indent="0" algn="l">
              <a:lnSpc>
                <a:spcPct val="104000"/>
              </a:lnSpc>
              <a:buNone/>
            </a:pPr>
            <a:r>
              <a:rPr lang="en-US" sz="3800" b="1" dirty="0">
                <a:solidFill>
                  <a:srgbClr val="F5F0F0"/>
                </a:solidFill>
                <a:latin typeface="Merriweather" pitchFamily="34" charset="0"/>
                <a:ea typeface="Merriweather" pitchFamily="34" charset="-122"/>
                <a:cs typeface="Merriweather" pitchFamily="34" charset="-120"/>
              </a:rPr>
              <a:t>Current Job Design Practices at Tesla</a:t>
            </a:r>
            <a:endParaRPr lang="en-US" sz="3800" b="1"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93036" y="1697484"/>
            <a:ext cx="293085" cy="293092"/>
          </a:xfrm>
          <a:prstGeom prst="rect">
            <a:avLst/>
          </a:prstGeom>
        </p:spPr>
      </p:pic>
      <p:sp>
        <p:nvSpPr>
          <p:cNvPr id="4" name="Text 1"/>
          <p:cNvSpPr/>
          <p:nvPr/>
        </p:nvSpPr>
        <p:spPr>
          <a:xfrm>
            <a:off x="1354798" y="1687810"/>
            <a:ext cx="10117083" cy="304701"/>
          </a:xfrm>
          <a:prstGeom prst="rect">
            <a:avLst/>
          </a:prstGeom>
          <a:noFill/>
          <a:ln/>
        </p:spPr>
        <p:txBody>
          <a:bodyPr wrap="none" lIns="0" tIns="0" rIns="0" bIns="0" rtlCol="0" anchor="t"/>
          <a:lstStyle/>
          <a:p>
            <a:pPr marL="0" indent="0" algn="l">
              <a:lnSpc>
                <a:spcPct val="130000"/>
              </a:lnSpc>
              <a:buNone/>
            </a:pPr>
            <a:r>
              <a:rPr lang="en-US" sz="1500" dirty="0">
                <a:solidFill>
                  <a:srgbClr val="E2E6E9"/>
                </a:solidFill>
                <a:latin typeface="Merriweather" pitchFamily="34" charset="0"/>
                <a:ea typeface="Merriweather" pitchFamily="34" charset="-122"/>
                <a:cs typeface="Merriweather" pitchFamily="34" charset="-120"/>
              </a:rPr>
              <a:t>Tesla utilises cross-functional teams to foster collaboration and innovation.</a:t>
            </a:r>
            <a:endParaRPr lang="en-US" sz="1500" dirty="0"/>
          </a:p>
        </p:txBody>
      </p:sp>
      <p:pic>
        <p:nvPicPr>
          <p:cNvPr id="5"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93036" y="2664569"/>
            <a:ext cx="293085" cy="293092"/>
          </a:xfrm>
          <a:prstGeom prst="rect">
            <a:avLst/>
          </a:prstGeom>
        </p:spPr>
      </p:pic>
      <p:sp>
        <p:nvSpPr>
          <p:cNvPr id="6" name="Text 2"/>
          <p:cNvSpPr/>
          <p:nvPr/>
        </p:nvSpPr>
        <p:spPr>
          <a:xfrm>
            <a:off x="1354798" y="2654895"/>
            <a:ext cx="10117083" cy="304701"/>
          </a:xfrm>
          <a:prstGeom prst="rect">
            <a:avLst/>
          </a:prstGeom>
          <a:noFill/>
          <a:ln/>
        </p:spPr>
        <p:txBody>
          <a:bodyPr wrap="none" lIns="0" tIns="0" rIns="0" bIns="0" rtlCol="0" anchor="t"/>
          <a:lstStyle/>
          <a:p>
            <a:pPr marL="0" indent="0" algn="l">
              <a:lnSpc>
                <a:spcPct val="130000"/>
              </a:lnSpc>
              <a:buNone/>
            </a:pPr>
            <a:r>
              <a:rPr lang="en-US" sz="1500" dirty="0">
                <a:solidFill>
                  <a:srgbClr val="E2E6E9"/>
                </a:solidFill>
                <a:latin typeface="Merriweather" pitchFamily="34" charset="0"/>
                <a:ea typeface="Merriweather" pitchFamily="34" charset="-122"/>
                <a:cs typeface="Merriweather" pitchFamily="34" charset="-120"/>
              </a:rPr>
              <a:t>The company encourages employees to take ownership and responsibility in solving complex problems.</a:t>
            </a:r>
            <a:endParaRPr lang="en-US" sz="1500" dirty="0"/>
          </a:p>
        </p:txBody>
      </p:sp>
      <p:pic>
        <p:nvPicPr>
          <p:cNvPr id="7"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93036" y="3631654"/>
            <a:ext cx="293085" cy="293092"/>
          </a:xfrm>
          <a:prstGeom prst="rect">
            <a:avLst/>
          </a:prstGeom>
        </p:spPr>
      </p:pic>
      <p:sp>
        <p:nvSpPr>
          <p:cNvPr id="8" name="Text 3"/>
          <p:cNvSpPr/>
          <p:nvPr/>
        </p:nvSpPr>
        <p:spPr>
          <a:xfrm>
            <a:off x="1354798" y="3621980"/>
            <a:ext cx="10117083" cy="304701"/>
          </a:xfrm>
          <a:prstGeom prst="rect">
            <a:avLst/>
          </a:prstGeom>
          <a:noFill/>
          <a:ln/>
        </p:spPr>
        <p:txBody>
          <a:bodyPr wrap="none" lIns="0" tIns="0" rIns="0" bIns="0" rtlCol="0" anchor="t"/>
          <a:lstStyle/>
          <a:p>
            <a:pPr marL="0" indent="0" algn="l">
              <a:lnSpc>
                <a:spcPct val="130000"/>
              </a:lnSpc>
              <a:buNone/>
            </a:pPr>
            <a:r>
              <a:rPr lang="en-US" sz="1500" dirty="0">
                <a:solidFill>
                  <a:srgbClr val="E2E6E9"/>
                </a:solidFill>
                <a:latin typeface="Merriweather" pitchFamily="34" charset="0"/>
                <a:ea typeface="Merriweather" pitchFamily="34" charset="-122"/>
                <a:cs typeface="Merriweather" pitchFamily="34" charset="-120"/>
              </a:rPr>
              <a:t>Learning and development activities encourage employee development.</a:t>
            </a:r>
            <a:endParaRPr lang="en-US" sz="1500" dirty="0"/>
          </a:p>
        </p:txBody>
      </p:sp>
      <p:pic>
        <p:nvPicPr>
          <p:cNvPr id="9" name="Image 3"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93036" y="4598739"/>
            <a:ext cx="293085" cy="293092"/>
          </a:xfrm>
          <a:prstGeom prst="rect">
            <a:avLst/>
          </a:prstGeom>
        </p:spPr>
      </p:pic>
      <p:sp>
        <p:nvSpPr>
          <p:cNvPr id="10" name="Text 4"/>
          <p:cNvSpPr/>
          <p:nvPr/>
        </p:nvSpPr>
        <p:spPr>
          <a:xfrm>
            <a:off x="1354798" y="4589066"/>
            <a:ext cx="10117083" cy="304701"/>
          </a:xfrm>
          <a:prstGeom prst="rect">
            <a:avLst/>
          </a:prstGeom>
          <a:noFill/>
          <a:ln/>
        </p:spPr>
        <p:txBody>
          <a:bodyPr wrap="none" lIns="0" tIns="0" rIns="0" bIns="0" rtlCol="0" anchor="t"/>
          <a:lstStyle/>
          <a:p>
            <a:pPr marL="0" indent="0" algn="l">
              <a:lnSpc>
                <a:spcPct val="130000"/>
              </a:lnSpc>
              <a:buNone/>
            </a:pPr>
            <a:r>
              <a:rPr lang="en-US" sz="1500" dirty="0">
                <a:solidFill>
                  <a:srgbClr val="E2E6E9"/>
                </a:solidFill>
                <a:latin typeface="Merriweather" pitchFamily="34" charset="0"/>
                <a:ea typeface="Merriweather" pitchFamily="34" charset="-122"/>
                <a:cs typeface="Merriweather" pitchFamily="34" charset="-120"/>
              </a:rPr>
              <a:t>Job mobility and career development help achieve job enrichment (Haroun and Arabi, 2025).</a:t>
            </a:r>
            <a:endParaRPr lang="en-US" sz="1500" dirty="0"/>
          </a:p>
        </p:txBody>
      </p:sp>
      <p:pic>
        <p:nvPicPr>
          <p:cNvPr id="11" name="Image 4"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93036" y="5565825"/>
            <a:ext cx="293085" cy="293092"/>
          </a:xfrm>
          <a:prstGeom prst="rect">
            <a:avLst/>
          </a:prstGeom>
        </p:spPr>
      </p:pic>
      <p:sp>
        <p:nvSpPr>
          <p:cNvPr id="12" name="Text 5"/>
          <p:cNvSpPr/>
          <p:nvPr/>
        </p:nvSpPr>
        <p:spPr>
          <a:xfrm>
            <a:off x="1354798" y="5556151"/>
            <a:ext cx="10117083" cy="304701"/>
          </a:xfrm>
          <a:prstGeom prst="rect">
            <a:avLst/>
          </a:prstGeom>
          <a:noFill/>
          <a:ln/>
        </p:spPr>
        <p:txBody>
          <a:bodyPr wrap="none" lIns="0" tIns="0" rIns="0" bIns="0" rtlCol="0" anchor="t"/>
          <a:lstStyle/>
          <a:p>
            <a:pPr marL="0" indent="0" algn="l">
              <a:lnSpc>
                <a:spcPct val="130000"/>
              </a:lnSpc>
              <a:buNone/>
            </a:pPr>
            <a:r>
              <a:rPr lang="en-US" sz="1500" dirty="0">
                <a:solidFill>
                  <a:srgbClr val="E2E6E9"/>
                </a:solidFill>
                <a:latin typeface="Merriweather" pitchFamily="34" charset="0"/>
                <a:ea typeface="Merriweather" pitchFamily="34" charset="-122"/>
                <a:cs typeface="Merriweather" pitchFamily="34" charset="-120"/>
              </a:rPr>
              <a:t>Pulse survey gathers feedback from employees and helps to improve.</a:t>
            </a:r>
            <a:endParaRPr lang="en-US" sz="1500" dirty="0"/>
          </a:p>
        </p:txBody>
      </p:sp>
      <p:sp>
        <p:nvSpPr>
          <p:cNvPr id="13" name="TextBox 12">
            <a:extLst>
              <a:ext uri="{FF2B5EF4-FFF2-40B4-BE49-F238E27FC236}">
                <a16:creationId xmlns:a16="http://schemas.microsoft.com/office/drawing/2014/main" id="{D7EC09C2-E5D5-7885-7710-D9BBF0920317}"/>
              </a:ext>
            </a:extLst>
          </p:cNvPr>
          <p:cNvSpPr txBox="1"/>
          <p:nvPr/>
        </p:nvSpPr>
        <p:spPr>
          <a:xfrm>
            <a:off x="0" y="6521719"/>
            <a:ext cx="2164702" cy="523220"/>
          </a:xfrm>
          <a:prstGeom prst="rect">
            <a:avLst/>
          </a:prstGeom>
          <a:noFill/>
        </p:spPr>
        <p:txBody>
          <a:bodyPr wrap="square" rtlCol="0">
            <a:spAutoFit/>
          </a:bodyPr>
          <a:lstStyle/>
          <a:p>
            <a:r>
              <a:rPr lang="en-US" sz="1400" dirty="0">
                <a:solidFill>
                  <a:schemeClr val="bg1"/>
                </a:solidFill>
              </a:rPr>
              <a:t>HARSH DHABHAI</a:t>
            </a:r>
          </a:p>
          <a:p>
            <a:endParaRPr lang="en-US" sz="1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719814" y="805755"/>
            <a:ext cx="7396897" cy="1285478"/>
          </a:xfrm>
          <a:prstGeom prst="rect">
            <a:avLst/>
          </a:prstGeom>
          <a:noFill/>
          <a:ln/>
        </p:spPr>
        <p:txBody>
          <a:bodyPr wrap="square" lIns="0" tIns="0" rIns="0" bIns="0" rtlCol="0" anchor="t">
            <a:normAutofit/>
          </a:bodyPr>
          <a:lstStyle/>
          <a:p>
            <a:pPr marL="0" indent="0" algn="l">
              <a:lnSpc>
                <a:spcPct val="104000"/>
              </a:lnSpc>
              <a:buNone/>
            </a:pPr>
            <a:r>
              <a:rPr lang="en-US" sz="4000" b="1" dirty="0">
                <a:solidFill>
                  <a:srgbClr val="F5F0F0"/>
                </a:solidFill>
                <a:latin typeface="Merriweather" pitchFamily="34" charset="0"/>
                <a:ea typeface="Merriweather" pitchFamily="34" charset="-122"/>
                <a:cs typeface="Merriweather" pitchFamily="34" charset="-120"/>
              </a:rPr>
              <a:t>Factors Influencing Job Satisfaction at Tesla</a:t>
            </a:r>
            <a:endParaRPr lang="en-US" sz="4000" b="1" dirty="0"/>
          </a:p>
        </p:txBody>
      </p:sp>
      <p:sp>
        <p:nvSpPr>
          <p:cNvPr id="3" name="Shape 1"/>
          <p:cNvSpPr/>
          <p:nvPr/>
        </p:nvSpPr>
        <p:spPr>
          <a:xfrm>
            <a:off x="571684" y="2399705"/>
            <a:ext cx="5421375" cy="3652441"/>
          </a:xfrm>
          <a:prstGeom prst="roundRect">
            <a:avLst>
              <a:gd name="adj" fmla="val 4055"/>
            </a:avLst>
          </a:prstGeom>
          <a:solidFill>
            <a:srgbClr val="609DFF">
              <a:alpha val="95000"/>
            </a:srgbClr>
          </a:solidFill>
          <a:ln/>
        </p:spPr>
        <p:txBody>
          <a:bodyPr/>
          <a:lstStyle/>
          <a:p>
            <a:endParaRPr lang="en-US"/>
          </a:p>
        </p:txBody>
      </p:sp>
      <p:sp>
        <p:nvSpPr>
          <p:cNvPr id="4" name="Text 2"/>
          <p:cNvSpPr/>
          <p:nvPr/>
        </p:nvSpPr>
        <p:spPr>
          <a:xfrm>
            <a:off x="777359" y="2605385"/>
            <a:ext cx="5010025" cy="321270"/>
          </a:xfrm>
          <a:prstGeom prst="rect">
            <a:avLst/>
          </a:prstGeom>
          <a:noFill/>
          <a:ln/>
        </p:spPr>
        <p:txBody>
          <a:bodyPr wrap="none" lIns="0" tIns="0" rIns="0" bIns="0" rtlCol="0" anchor="t"/>
          <a:lstStyle/>
          <a:p>
            <a:pPr marL="0" indent="0" algn="l">
              <a:lnSpc>
                <a:spcPct val="104000"/>
              </a:lnSpc>
              <a:buNone/>
            </a:pPr>
            <a:r>
              <a:rPr lang="en-US" sz="2000" dirty="0">
                <a:solidFill>
                  <a:srgbClr val="000000"/>
                </a:solidFill>
                <a:latin typeface="Merriweather" pitchFamily="34" charset="0"/>
                <a:ea typeface="Merriweather" pitchFamily="34" charset="-122"/>
                <a:cs typeface="Merriweather" pitchFamily="34" charset="-120"/>
              </a:rPr>
              <a:t>Positive Influences</a:t>
            </a:r>
            <a:endParaRPr lang="en-US" sz="2000" dirty="0"/>
          </a:p>
        </p:txBody>
      </p:sp>
      <p:sp>
        <p:nvSpPr>
          <p:cNvPr id="5" name="Text 3"/>
          <p:cNvSpPr/>
          <p:nvPr/>
        </p:nvSpPr>
        <p:spPr>
          <a:xfrm>
            <a:off x="777359" y="3132336"/>
            <a:ext cx="5010025" cy="2847876"/>
          </a:xfrm>
          <a:prstGeom prst="rect">
            <a:avLst/>
          </a:prstGeom>
          <a:noFill/>
          <a:ln/>
        </p:spPr>
        <p:txBody>
          <a:bodyPr wrap="square" lIns="0" tIns="0" rIns="0" bIns="0" rtlCol="0" anchor="t">
            <a:normAutofit/>
          </a:bodyPr>
          <a:lstStyle/>
          <a:p>
            <a:pPr marL="325120" indent="-325120" algn="l">
              <a:lnSpc>
                <a:spcPct val="133000"/>
              </a:lnSpc>
              <a:buSzPct val="100000"/>
              <a:buChar char="•"/>
            </a:pPr>
            <a:r>
              <a:rPr lang="en-US" sz="1600" dirty="0">
                <a:solidFill>
                  <a:srgbClr val="000000"/>
                </a:solidFill>
                <a:latin typeface="Merriweather" pitchFamily="34" charset="0"/>
                <a:ea typeface="Merriweather" pitchFamily="34" charset="-122"/>
                <a:cs typeface="Merriweather" pitchFamily="34" charset="-120"/>
              </a:rPr>
              <a:t>Engaging work and innovations raise the motivation level of the staff.</a:t>
            </a:r>
            <a:endParaRPr lang="en-US" sz="1600" dirty="0"/>
          </a:p>
          <a:p>
            <a:pPr marL="325120" indent="-325120" algn="l">
              <a:lnSpc>
                <a:spcPct val="133000"/>
              </a:lnSpc>
              <a:buSzPct val="100000"/>
              <a:buChar char="•"/>
            </a:pPr>
            <a:r>
              <a:rPr lang="en-US" sz="1600" dirty="0">
                <a:solidFill>
                  <a:srgbClr val="000000"/>
                </a:solidFill>
                <a:latin typeface="Merriweather" pitchFamily="34" charset="0"/>
                <a:ea typeface="Merriweather" pitchFamily="34" charset="-122"/>
                <a:cs typeface="Merriweather" pitchFamily="34" charset="-120"/>
              </a:rPr>
              <a:t>Professional growth is achieved with the help of learning and development programs.</a:t>
            </a:r>
            <a:endParaRPr lang="en-US" sz="1600" dirty="0"/>
          </a:p>
          <a:p>
            <a:pPr marL="325120" indent="-325120" algn="l">
              <a:lnSpc>
                <a:spcPct val="133000"/>
              </a:lnSpc>
              <a:buSzPct val="100000"/>
              <a:buChar char="•"/>
            </a:pPr>
            <a:r>
              <a:rPr lang="en-US" sz="1600" dirty="0">
                <a:solidFill>
                  <a:srgbClr val="000000"/>
                </a:solidFill>
                <a:latin typeface="Merriweather" pitchFamily="34" charset="0"/>
                <a:ea typeface="Merriweather" pitchFamily="34" charset="-122"/>
                <a:cs typeface="Merriweather" pitchFamily="34" charset="-120"/>
              </a:rPr>
              <a:t>Promotions within the company promote employee engagement and loyalty.</a:t>
            </a:r>
            <a:endParaRPr lang="en-US" sz="1600" dirty="0"/>
          </a:p>
          <a:p>
            <a:pPr marL="325120" indent="-325120" algn="l">
              <a:lnSpc>
                <a:spcPct val="133000"/>
              </a:lnSpc>
              <a:buSzPct val="100000"/>
              <a:buChar char="•"/>
            </a:pPr>
            <a:r>
              <a:rPr lang="en-US" sz="1600" dirty="0">
                <a:solidFill>
                  <a:srgbClr val="000000"/>
                </a:solidFill>
                <a:latin typeface="Merriweather" pitchFamily="34" charset="0"/>
                <a:ea typeface="Merriweather" pitchFamily="34" charset="-122"/>
                <a:cs typeface="Merriweather" pitchFamily="34" charset="-120"/>
              </a:rPr>
              <a:t>Leadership and teamwork lead to job satisfaction.</a:t>
            </a:r>
            <a:endParaRPr lang="en-US" sz="1600" dirty="0"/>
          </a:p>
        </p:txBody>
      </p:sp>
      <p:sp>
        <p:nvSpPr>
          <p:cNvPr id="6" name="Text 4"/>
          <p:cNvSpPr/>
          <p:nvPr/>
        </p:nvSpPr>
        <p:spPr>
          <a:xfrm>
            <a:off x="6353115" y="2605385"/>
            <a:ext cx="5125116" cy="321270"/>
          </a:xfrm>
          <a:prstGeom prst="rect">
            <a:avLst/>
          </a:prstGeom>
          <a:noFill/>
          <a:ln/>
        </p:spPr>
        <p:txBody>
          <a:bodyPr wrap="none" lIns="0" tIns="0" rIns="0" bIns="0" rtlCol="0" anchor="t"/>
          <a:lstStyle/>
          <a:p>
            <a:pPr marL="0" indent="0" algn="l">
              <a:lnSpc>
                <a:spcPct val="104000"/>
              </a:lnSpc>
              <a:buNone/>
            </a:pPr>
            <a:r>
              <a:rPr lang="en-US" sz="2000" dirty="0">
                <a:solidFill>
                  <a:srgbClr val="F5F0F0"/>
                </a:solidFill>
                <a:latin typeface="Merriweather" pitchFamily="34" charset="0"/>
                <a:ea typeface="Merriweather" pitchFamily="34" charset="-122"/>
                <a:cs typeface="Merriweather" pitchFamily="34" charset="-120"/>
              </a:rPr>
              <a:t>Challenges</a:t>
            </a:r>
            <a:endParaRPr lang="en-US" sz="2000" dirty="0"/>
          </a:p>
        </p:txBody>
      </p:sp>
      <p:sp>
        <p:nvSpPr>
          <p:cNvPr id="7" name="Text 5"/>
          <p:cNvSpPr/>
          <p:nvPr/>
        </p:nvSpPr>
        <p:spPr>
          <a:xfrm>
            <a:off x="6353115" y="3132335"/>
            <a:ext cx="2824752" cy="2116997"/>
          </a:xfrm>
          <a:prstGeom prst="rect">
            <a:avLst/>
          </a:prstGeom>
          <a:noFill/>
          <a:ln/>
        </p:spPr>
        <p:txBody>
          <a:bodyPr wrap="square" lIns="0" tIns="0" rIns="0" bIns="0" rtlCol="0" anchor="t">
            <a:normAutofit/>
          </a:bodyPr>
          <a:lstStyle/>
          <a:p>
            <a:pPr marL="0" indent="0" algn="just">
              <a:lnSpc>
                <a:spcPct val="133000"/>
              </a:lnSpc>
              <a:buNone/>
            </a:pPr>
            <a:r>
              <a:rPr lang="en-US" sz="1600" dirty="0">
                <a:solidFill>
                  <a:srgbClr val="E2E6E9"/>
                </a:solidFill>
                <a:latin typeface="Merriweather" pitchFamily="34" charset="0"/>
                <a:ea typeface="Merriweather" pitchFamily="34" charset="-122"/>
                <a:cs typeface="Merriweather" pitchFamily="34" charset="-120"/>
              </a:rPr>
              <a:t>High performance and workload levels negatively influence the well-being of the employees (Liang et al., 2026).</a:t>
            </a:r>
            <a:endParaRPr lang="en-US" sz="1600" dirty="0"/>
          </a:p>
        </p:txBody>
      </p:sp>
      <p:pic>
        <p:nvPicPr>
          <p:cNvPr id="8" name="Picture 7" descr="Story pin image">
            <a:extLst>
              <a:ext uri="{FF2B5EF4-FFF2-40B4-BE49-F238E27FC236}">
                <a16:creationId xmlns:a16="http://schemas.microsoft.com/office/drawing/2014/main" id="{47A1624D-CED5-042B-103B-EA4408E14382}"/>
              </a:ext>
            </a:extLst>
          </p:cNvPr>
          <p:cNvPicPr>
            <a:picLocks noChangeAspect="1"/>
          </p:cNvPicPr>
          <p:nvPr/>
        </p:nvPicPr>
        <p:blipFill>
          <a:blip r:embed="rId3"/>
          <a:srcRect l="20808" r="22767"/>
          <a:stretch>
            <a:fillRect/>
          </a:stretch>
        </p:blipFill>
        <p:spPr>
          <a:xfrm>
            <a:off x="9618134" y="0"/>
            <a:ext cx="2573866" cy="6858000"/>
          </a:xfrm>
          <a:prstGeom prst="rect">
            <a:avLst/>
          </a:prstGeom>
        </p:spPr>
      </p:pic>
      <p:sp>
        <p:nvSpPr>
          <p:cNvPr id="9" name="TextBox 8">
            <a:extLst>
              <a:ext uri="{FF2B5EF4-FFF2-40B4-BE49-F238E27FC236}">
                <a16:creationId xmlns:a16="http://schemas.microsoft.com/office/drawing/2014/main" id="{61FEA5BC-5636-C53B-0C65-3C019CFC58CA}"/>
              </a:ext>
            </a:extLst>
          </p:cNvPr>
          <p:cNvSpPr txBox="1"/>
          <p:nvPr/>
        </p:nvSpPr>
        <p:spPr>
          <a:xfrm>
            <a:off x="0" y="6552801"/>
            <a:ext cx="3004457" cy="307777"/>
          </a:xfrm>
          <a:prstGeom prst="rect">
            <a:avLst/>
          </a:prstGeom>
          <a:noFill/>
        </p:spPr>
        <p:txBody>
          <a:bodyPr wrap="square" rtlCol="0">
            <a:spAutoFit/>
          </a:bodyPr>
          <a:lstStyle/>
          <a:p>
            <a:r>
              <a:rPr lang="en-US" sz="1400" dirty="0">
                <a:solidFill>
                  <a:schemeClr val="bg1"/>
                </a:solidFill>
              </a:rPr>
              <a:t>KISHAN SANGANI</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719814" y="613172"/>
            <a:ext cx="10752067" cy="1285478"/>
          </a:xfrm>
          <a:prstGeom prst="rect">
            <a:avLst/>
          </a:prstGeom>
          <a:noFill/>
          <a:ln/>
        </p:spPr>
        <p:txBody>
          <a:bodyPr wrap="square" lIns="0" tIns="0" rIns="0" bIns="0" rtlCol="0" anchor="t">
            <a:normAutofit/>
          </a:bodyPr>
          <a:lstStyle/>
          <a:p>
            <a:pPr marL="0" indent="0" algn="l">
              <a:lnSpc>
                <a:spcPct val="104000"/>
              </a:lnSpc>
              <a:buNone/>
            </a:pPr>
            <a:r>
              <a:rPr lang="en-US" sz="4000" b="1" dirty="0">
                <a:solidFill>
                  <a:srgbClr val="F5F0F0"/>
                </a:solidFill>
                <a:latin typeface="Merriweather" pitchFamily="34" charset="0"/>
                <a:ea typeface="Merriweather" pitchFamily="34" charset="-122"/>
                <a:cs typeface="Merriweather" pitchFamily="34" charset="-120"/>
              </a:rPr>
              <a:t>Current Human Capital Practices Supporting Job Satisfaction</a:t>
            </a:r>
            <a:endParaRPr lang="en-US" sz="4000" b="1" dirty="0"/>
          </a:p>
        </p:txBody>
      </p:sp>
      <p:sp>
        <p:nvSpPr>
          <p:cNvPr id="3" name="Shape 1"/>
          <p:cNvSpPr/>
          <p:nvPr/>
        </p:nvSpPr>
        <p:spPr>
          <a:xfrm>
            <a:off x="719814" y="2310011"/>
            <a:ext cx="3446872" cy="2189659"/>
          </a:xfrm>
          <a:prstGeom prst="roundRect">
            <a:avLst>
              <a:gd name="adj" fmla="val 3945"/>
            </a:avLst>
          </a:prstGeom>
          <a:solidFill>
            <a:srgbClr val="003180"/>
          </a:solidFill>
          <a:ln w="12700">
            <a:solidFill>
              <a:srgbClr val="194A99"/>
            </a:solidFill>
            <a:prstDash val="solid"/>
          </a:ln>
        </p:spPr>
        <p:txBody>
          <a:bodyPr/>
          <a:lstStyle/>
          <a:p>
            <a:endParaRPr lang="en-US"/>
          </a:p>
        </p:txBody>
      </p:sp>
      <p:sp>
        <p:nvSpPr>
          <p:cNvPr id="4" name="Text 2"/>
          <p:cNvSpPr/>
          <p:nvPr/>
        </p:nvSpPr>
        <p:spPr>
          <a:xfrm>
            <a:off x="938189" y="2528391"/>
            <a:ext cx="3010122" cy="321270"/>
          </a:xfrm>
          <a:prstGeom prst="rect">
            <a:avLst/>
          </a:prstGeom>
          <a:noFill/>
          <a:ln/>
        </p:spPr>
        <p:txBody>
          <a:bodyPr wrap="none" lIns="0" tIns="0" rIns="0" bIns="0" rtlCol="0" anchor="t"/>
          <a:lstStyle/>
          <a:p>
            <a:pPr marL="0" indent="0" algn="l">
              <a:lnSpc>
                <a:spcPct val="104000"/>
              </a:lnSpc>
              <a:buNone/>
            </a:pPr>
            <a:r>
              <a:rPr lang="en-US" sz="2000" dirty="0">
                <a:solidFill>
                  <a:srgbClr val="E2E6E9"/>
                </a:solidFill>
                <a:latin typeface="Merriweather" pitchFamily="34" charset="0"/>
                <a:ea typeface="Merriweather" pitchFamily="34" charset="-122"/>
                <a:cs typeface="Merriweather" pitchFamily="34" charset="-120"/>
              </a:rPr>
              <a:t>Education Assistance</a:t>
            </a:r>
            <a:endParaRPr lang="en-US" sz="2000" dirty="0"/>
          </a:p>
        </p:txBody>
      </p:sp>
      <p:sp>
        <p:nvSpPr>
          <p:cNvPr id="5" name="Text 3"/>
          <p:cNvSpPr/>
          <p:nvPr/>
        </p:nvSpPr>
        <p:spPr>
          <a:xfrm>
            <a:off x="938189" y="2972991"/>
            <a:ext cx="3010122" cy="987028"/>
          </a:xfrm>
          <a:prstGeom prst="rect">
            <a:avLst/>
          </a:prstGeom>
          <a:noFill/>
          <a:ln/>
        </p:spPr>
        <p:txBody>
          <a:bodyPr wrap="square" lIns="0" tIns="0" rIns="0" bIns="0" rtlCol="0" anchor="t">
            <a:normAutofit/>
          </a:bodyPr>
          <a:lstStyle/>
          <a:p>
            <a:pPr marL="0" indent="0" algn="l">
              <a:lnSpc>
                <a:spcPct val="133000"/>
              </a:lnSpc>
              <a:buNone/>
            </a:pPr>
            <a:r>
              <a:rPr lang="en-US" sz="1600" dirty="0">
                <a:solidFill>
                  <a:srgbClr val="E2E6E9"/>
                </a:solidFill>
                <a:latin typeface="Merriweather" pitchFamily="34" charset="0"/>
                <a:ea typeface="Merriweather" pitchFamily="34" charset="-122"/>
                <a:cs typeface="Merriweather" pitchFamily="34" charset="-120"/>
              </a:rPr>
              <a:t>Education assistance and professional development are supported at Tesla.</a:t>
            </a:r>
            <a:endParaRPr lang="en-US" sz="1600" dirty="0"/>
          </a:p>
        </p:txBody>
      </p:sp>
      <p:sp>
        <p:nvSpPr>
          <p:cNvPr id="6" name="Shape 4"/>
          <p:cNvSpPr/>
          <p:nvPr/>
        </p:nvSpPr>
        <p:spPr>
          <a:xfrm>
            <a:off x="4372362" y="2310011"/>
            <a:ext cx="3446872" cy="2189659"/>
          </a:xfrm>
          <a:prstGeom prst="roundRect">
            <a:avLst>
              <a:gd name="adj" fmla="val 3945"/>
            </a:avLst>
          </a:prstGeom>
          <a:solidFill>
            <a:srgbClr val="003180"/>
          </a:solidFill>
          <a:ln w="12700">
            <a:solidFill>
              <a:srgbClr val="194A99"/>
            </a:solidFill>
            <a:prstDash val="solid"/>
          </a:ln>
        </p:spPr>
        <p:txBody>
          <a:bodyPr/>
          <a:lstStyle/>
          <a:p>
            <a:endParaRPr lang="en-US"/>
          </a:p>
        </p:txBody>
      </p:sp>
      <p:sp>
        <p:nvSpPr>
          <p:cNvPr id="7" name="Text 5"/>
          <p:cNvSpPr/>
          <p:nvPr/>
        </p:nvSpPr>
        <p:spPr>
          <a:xfrm>
            <a:off x="4590737" y="2528391"/>
            <a:ext cx="3010122" cy="642541"/>
          </a:xfrm>
          <a:prstGeom prst="rect">
            <a:avLst/>
          </a:prstGeom>
          <a:noFill/>
          <a:ln/>
        </p:spPr>
        <p:txBody>
          <a:bodyPr wrap="square" lIns="0" tIns="0" rIns="0" bIns="0" rtlCol="0" anchor="t">
            <a:normAutofit/>
          </a:bodyPr>
          <a:lstStyle/>
          <a:p>
            <a:pPr marL="0" indent="0" algn="l">
              <a:lnSpc>
                <a:spcPct val="104000"/>
              </a:lnSpc>
              <a:buNone/>
            </a:pPr>
            <a:r>
              <a:rPr lang="en-US" sz="2000" dirty="0">
                <a:solidFill>
                  <a:srgbClr val="E2E6E9"/>
                </a:solidFill>
                <a:latin typeface="Merriweather" pitchFamily="34" charset="0"/>
                <a:ea typeface="Merriweather" pitchFamily="34" charset="-122"/>
                <a:cs typeface="Merriweather" pitchFamily="34" charset="-120"/>
              </a:rPr>
              <a:t>Leadership Development</a:t>
            </a:r>
            <a:endParaRPr lang="en-US" sz="2000" dirty="0"/>
          </a:p>
        </p:txBody>
      </p:sp>
      <p:sp>
        <p:nvSpPr>
          <p:cNvPr id="8" name="Text 6"/>
          <p:cNvSpPr/>
          <p:nvPr/>
        </p:nvSpPr>
        <p:spPr>
          <a:xfrm>
            <a:off x="4590737" y="3294261"/>
            <a:ext cx="3010122" cy="987028"/>
          </a:xfrm>
          <a:prstGeom prst="rect">
            <a:avLst/>
          </a:prstGeom>
          <a:noFill/>
          <a:ln/>
        </p:spPr>
        <p:txBody>
          <a:bodyPr wrap="square" lIns="0" tIns="0" rIns="0" bIns="0" rtlCol="0" anchor="t">
            <a:normAutofit/>
          </a:bodyPr>
          <a:lstStyle/>
          <a:p>
            <a:pPr marL="0" indent="0" algn="l">
              <a:lnSpc>
                <a:spcPct val="133000"/>
              </a:lnSpc>
              <a:buNone/>
            </a:pPr>
            <a:r>
              <a:rPr lang="en-US" sz="1600" dirty="0">
                <a:solidFill>
                  <a:srgbClr val="E2E6E9"/>
                </a:solidFill>
                <a:latin typeface="Merriweather" pitchFamily="34" charset="0"/>
                <a:ea typeface="Merriweather" pitchFamily="34" charset="-122"/>
                <a:cs typeface="Merriweather" pitchFamily="34" charset="-120"/>
              </a:rPr>
              <a:t>Leadership development programs help in improving management ability.</a:t>
            </a:r>
            <a:endParaRPr lang="en-US" sz="1600" dirty="0"/>
          </a:p>
        </p:txBody>
      </p:sp>
      <p:sp>
        <p:nvSpPr>
          <p:cNvPr id="9" name="Shape 7"/>
          <p:cNvSpPr/>
          <p:nvPr/>
        </p:nvSpPr>
        <p:spPr>
          <a:xfrm>
            <a:off x="8024909" y="2310011"/>
            <a:ext cx="3446872" cy="2189659"/>
          </a:xfrm>
          <a:prstGeom prst="roundRect">
            <a:avLst>
              <a:gd name="adj" fmla="val 3945"/>
            </a:avLst>
          </a:prstGeom>
          <a:solidFill>
            <a:srgbClr val="003180"/>
          </a:solidFill>
          <a:ln w="12700">
            <a:solidFill>
              <a:srgbClr val="194A99"/>
            </a:solidFill>
            <a:prstDash val="solid"/>
          </a:ln>
        </p:spPr>
        <p:txBody>
          <a:bodyPr/>
          <a:lstStyle/>
          <a:p>
            <a:endParaRPr lang="en-US"/>
          </a:p>
        </p:txBody>
      </p:sp>
      <p:sp>
        <p:nvSpPr>
          <p:cNvPr id="10" name="Text 8"/>
          <p:cNvSpPr/>
          <p:nvPr/>
        </p:nvSpPr>
        <p:spPr>
          <a:xfrm>
            <a:off x="8243284" y="2528391"/>
            <a:ext cx="3010122" cy="321270"/>
          </a:xfrm>
          <a:prstGeom prst="rect">
            <a:avLst/>
          </a:prstGeom>
          <a:noFill/>
          <a:ln/>
        </p:spPr>
        <p:txBody>
          <a:bodyPr wrap="none" lIns="0" tIns="0" rIns="0" bIns="0" rtlCol="0" anchor="t"/>
          <a:lstStyle/>
          <a:p>
            <a:pPr marL="0" indent="0" algn="l">
              <a:lnSpc>
                <a:spcPct val="104000"/>
              </a:lnSpc>
              <a:buNone/>
            </a:pPr>
            <a:r>
              <a:rPr lang="en-US" sz="2000" dirty="0">
                <a:solidFill>
                  <a:srgbClr val="E2E6E9"/>
                </a:solidFill>
                <a:latin typeface="Merriweather" pitchFamily="34" charset="0"/>
                <a:ea typeface="Merriweather" pitchFamily="34" charset="-122"/>
                <a:cs typeface="Merriweather" pitchFamily="34" charset="-120"/>
              </a:rPr>
              <a:t>Internal Promotion</a:t>
            </a:r>
            <a:endParaRPr lang="en-US" sz="2000" dirty="0"/>
          </a:p>
        </p:txBody>
      </p:sp>
      <p:sp>
        <p:nvSpPr>
          <p:cNvPr id="11" name="Text 9"/>
          <p:cNvSpPr/>
          <p:nvPr/>
        </p:nvSpPr>
        <p:spPr>
          <a:xfrm>
            <a:off x="8243284" y="2972991"/>
            <a:ext cx="3010122" cy="987028"/>
          </a:xfrm>
          <a:prstGeom prst="rect">
            <a:avLst/>
          </a:prstGeom>
          <a:noFill/>
          <a:ln/>
        </p:spPr>
        <p:txBody>
          <a:bodyPr wrap="square" lIns="0" tIns="0" rIns="0" bIns="0" rtlCol="0" anchor="t">
            <a:normAutofit/>
          </a:bodyPr>
          <a:lstStyle/>
          <a:p>
            <a:pPr marL="0" indent="0" algn="l">
              <a:lnSpc>
                <a:spcPct val="133000"/>
              </a:lnSpc>
              <a:buNone/>
            </a:pPr>
            <a:r>
              <a:rPr lang="en-US" sz="1600" dirty="0">
                <a:solidFill>
                  <a:srgbClr val="E2E6E9"/>
                </a:solidFill>
                <a:latin typeface="Merriweather" pitchFamily="34" charset="0"/>
                <a:ea typeface="Merriweather" pitchFamily="34" charset="-122"/>
                <a:cs typeface="Merriweather" pitchFamily="34" charset="-120"/>
              </a:rPr>
              <a:t>Internal promotion is promoted for career development.</a:t>
            </a:r>
            <a:endParaRPr lang="en-US" sz="1600" dirty="0"/>
          </a:p>
        </p:txBody>
      </p:sp>
      <p:sp>
        <p:nvSpPr>
          <p:cNvPr id="12" name="Shape 10"/>
          <p:cNvSpPr/>
          <p:nvPr/>
        </p:nvSpPr>
        <p:spPr>
          <a:xfrm>
            <a:off x="719814" y="4705350"/>
            <a:ext cx="5273146" cy="1539379"/>
          </a:xfrm>
          <a:prstGeom prst="roundRect">
            <a:avLst>
              <a:gd name="adj" fmla="val 5612"/>
            </a:avLst>
          </a:prstGeom>
          <a:solidFill>
            <a:srgbClr val="003180"/>
          </a:solidFill>
          <a:ln w="12700">
            <a:solidFill>
              <a:srgbClr val="194A99"/>
            </a:solidFill>
            <a:prstDash val="solid"/>
          </a:ln>
        </p:spPr>
        <p:txBody>
          <a:bodyPr/>
          <a:lstStyle/>
          <a:p>
            <a:endParaRPr lang="en-US"/>
          </a:p>
        </p:txBody>
      </p:sp>
      <p:sp>
        <p:nvSpPr>
          <p:cNvPr id="13" name="Text 11"/>
          <p:cNvSpPr/>
          <p:nvPr/>
        </p:nvSpPr>
        <p:spPr>
          <a:xfrm>
            <a:off x="938189" y="4923730"/>
            <a:ext cx="4836396" cy="321270"/>
          </a:xfrm>
          <a:prstGeom prst="rect">
            <a:avLst/>
          </a:prstGeom>
          <a:noFill/>
          <a:ln/>
        </p:spPr>
        <p:txBody>
          <a:bodyPr wrap="none" lIns="0" tIns="0" rIns="0" bIns="0" rtlCol="0" anchor="t"/>
          <a:lstStyle/>
          <a:p>
            <a:pPr marL="0" indent="0" algn="l">
              <a:lnSpc>
                <a:spcPct val="104000"/>
              </a:lnSpc>
              <a:buNone/>
            </a:pPr>
            <a:r>
              <a:rPr lang="en-US" sz="2000" dirty="0">
                <a:solidFill>
                  <a:srgbClr val="E2E6E9"/>
                </a:solidFill>
                <a:latin typeface="Merriweather" pitchFamily="34" charset="0"/>
                <a:ea typeface="Merriweather" pitchFamily="34" charset="-122"/>
                <a:cs typeface="Merriweather" pitchFamily="34" charset="-120"/>
              </a:rPr>
              <a:t>Pulse Survey</a:t>
            </a:r>
            <a:endParaRPr lang="en-US" sz="2000" dirty="0"/>
          </a:p>
        </p:txBody>
      </p:sp>
      <p:sp>
        <p:nvSpPr>
          <p:cNvPr id="14" name="Text 12"/>
          <p:cNvSpPr/>
          <p:nvPr/>
        </p:nvSpPr>
        <p:spPr>
          <a:xfrm>
            <a:off x="938189" y="5368330"/>
            <a:ext cx="4836396" cy="658019"/>
          </a:xfrm>
          <a:prstGeom prst="rect">
            <a:avLst/>
          </a:prstGeom>
          <a:noFill/>
          <a:ln/>
        </p:spPr>
        <p:txBody>
          <a:bodyPr wrap="square" lIns="0" tIns="0" rIns="0" bIns="0" rtlCol="0" anchor="t">
            <a:normAutofit/>
          </a:bodyPr>
          <a:lstStyle/>
          <a:p>
            <a:pPr marL="0" indent="0" algn="l">
              <a:lnSpc>
                <a:spcPct val="133000"/>
              </a:lnSpc>
              <a:buNone/>
            </a:pPr>
            <a:r>
              <a:rPr lang="en-US" sz="1600" dirty="0">
                <a:solidFill>
                  <a:srgbClr val="E2E6E9"/>
                </a:solidFill>
                <a:latin typeface="Merriweather" pitchFamily="34" charset="0"/>
                <a:ea typeface="Merriweather" pitchFamily="34" charset="-122"/>
                <a:cs typeface="Merriweather" pitchFamily="34" charset="-120"/>
              </a:rPr>
              <a:t>Pulse survey is conducted on a semi-annual basis for engagement measurement.</a:t>
            </a:r>
            <a:endParaRPr lang="en-US" sz="1600" dirty="0"/>
          </a:p>
        </p:txBody>
      </p:sp>
      <p:sp>
        <p:nvSpPr>
          <p:cNvPr id="15" name="Shape 13"/>
          <p:cNvSpPr/>
          <p:nvPr/>
        </p:nvSpPr>
        <p:spPr>
          <a:xfrm>
            <a:off x="6198636" y="4705350"/>
            <a:ext cx="5273146" cy="1539379"/>
          </a:xfrm>
          <a:prstGeom prst="roundRect">
            <a:avLst>
              <a:gd name="adj" fmla="val 5612"/>
            </a:avLst>
          </a:prstGeom>
          <a:solidFill>
            <a:srgbClr val="003180"/>
          </a:solidFill>
          <a:ln w="12700">
            <a:solidFill>
              <a:srgbClr val="194A99"/>
            </a:solidFill>
            <a:prstDash val="solid"/>
          </a:ln>
        </p:spPr>
        <p:txBody>
          <a:bodyPr/>
          <a:lstStyle/>
          <a:p>
            <a:endParaRPr lang="en-US"/>
          </a:p>
        </p:txBody>
      </p:sp>
      <p:sp>
        <p:nvSpPr>
          <p:cNvPr id="16" name="Text 14"/>
          <p:cNvSpPr/>
          <p:nvPr/>
        </p:nvSpPr>
        <p:spPr>
          <a:xfrm>
            <a:off x="6417011" y="4923730"/>
            <a:ext cx="4836396" cy="321270"/>
          </a:xfrm>
          <a:prstGeom prst="rect">
            <a:avLst/>
          </a:prstGeom>
          <a:noFill/>
          <a:ln/>
        </p:spPr>
        <p:txBody>
          <a:bodyPr wrap="none" lIns="0" tIns="0" rIns="0" bIns="0" rtlCol="0" anchor="t"/>
          <a:lstStyle/>
          <a:p>
            <a:pPr marL="0" indent="0" algn="l">
              <a:lnSpc>
                <a:spcPct val="104000"/>
              </a:lnSpc>
              <a:buNone/>
            </a:pPr>
            <a:r>
              <a:rPr lang="en-US" sz="2000" dirty="0">
                <a:solidFill>
                  <a:srgbClr val="E2E6E9"/>
                </a:solidFill>
                <a:latin typeface="Merriweather" pitchFamily="34" charset="0"/>
                <a:ea typeface="Merriweather" pitchFamily="34" charset="-122"/>
                <a:cs typeface="Merriweather" pitchFamily="34" charset="-120"/>
              </a:rPr>
              <a:t>Human Capital Management</a:t>
            </a:r>
            <a:endParaRPr lang="en-US" sz="2000" dirty="0"/>
          </a:p>
        </p:txBody>
      </p:sp>
      <p:sp>
        <p:nvSpPr>
          <p:cNvPr id="17" name="Text 15"/>
          <p:cNvSpPr/>
          <p:nvPr/>
        </p:nvSpPr>
        <p:spPr>
          <a:xfrm>
            <a:off x="6417011" y="5368330"/>
            <a:ext cx="4836396" cy="658019"/>
          </a:xfrm>
          <a:prstGeom prst="rect">
            <a:avLst/>
          </a:prstGeom>
          <a:noFill/>
          <a:ln/>
        </p:spPr>
        <p:txBody>
          <a:bodyPr wrap="square" lIns="0" tIns="0" rIns="0" bIns="0" rtlCol="0" anchor="t">
            <a:normAutofit fontScale="92500"/>
          </a:bodyPr>
          <a:lstStyle/>
          <a:p>
            <a:pPr marL="0" indent="0" algn="l">
              <a:lnSpc>
                <a:spcPct val="133000"/>
              </a:lnSpc>
              <a:buNone/>
            </a:pPr>
            <a:r>
              <a:rPr lang="en-US" sz="1600" dirty="0">
                <a:solidFill>
                  <a:srgbClr val="E2E6E9"/>
                </a:solidFill>
                <a:latin typeface="Merriweather" pitchFamily="34" charset="0"/>
                <a:ea typeface="Merriweather" pitchFamily="34" charset="-122"/>
                <a:cs typeface="Merriweather" pitchFamily="34" charset="-120"/>
              </a:rPr>
              <a:t>Human Capital Management emphasizes hiring, developing, and retaining of talents (IBM, 2021).</a:t>
            </a:r>
            <a:endParaRPr lang="en-US" sz="1600" dirty="0"/>
          </a:p>
        </p:txBody>
      </p:sp>
      <p:sp>
        <p:nvSpPr>
          <p:cNvPr id="18" name="TextBox 17">
            <a:extLst>
              <a:ext uri="{FF2B5EF4-FFF2-40B4-BE49-F238E27FC236}">
                <a16:creationId xmlns:a16="http://schemas.microsoft.com/office/drawing/2014/main" id="{056F9674-B944-E4F9-9681-BAA223B16C63}"/>
              </a:ext>
            </a:extLst>
          </p:cNvPr>
          <p:cNvSpPr txBox="1"/>
          <p:nvPr/>
        </p:nvSpPr>
        <p:spPr>
          <a:xfrm>
            <a:off x="0" y="6534834"/>
            <a:ext cx="2425959" cy="523220"/>
          </a:xfrm>
          <a:prstGeom prst="rect">
            <a:avLst/>
          </a:prstGeom>
          <a:noFill/>
        </p:spPr>
        <p:txBody>
          <a:bodyPr wrap="square" rtlCol="0">
            <a:spAutoFit/>
          </a:bodyPr>
          <a:lstStyle/>
          <a:p>
            <a:r>
              <a:rPr lang="en-US" sz="1400" dirty="0">
                <a:solidFill>
                  <a:schemeClr val="bg1"/>
                </a:solidFill>
              </a:rPr>
              <a:t>KISHAN SANGANI</a:t>
            </a:r>
          </a:p>
          <a:p>
            <a:endParaRPr lang="en-US" sz="1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719814" y="682923"/>
            <a:ext cx="10752067" cy="1028303"/>
          </a:xfrm>
          <a:prstGeom prst="rect">
            <a:avLst/>
          </a:prstGeom>
          <a:noFill/>
          <a:ln/>
        </p:spPr>
        <p:txBody>
          <a:bodyPr wrap="square" lIns="0" tIns="0" rIns="0" bIns="0" rtlCol="0" anchor="t">
            <a:normAutofit/>
          </a:bodyPr>
          <a:lstStyle/>
          <a:p>
            <a:pPr marL="0" indent="0" algn="l">
              <a:lnSpc>
                <a:spcPct val="104000"/>
              </a:lnSpc>
              <a:buNone/>
            </a:pPr>
            <a:r>
              <a:rPr lang="en-US" sz="3200" b="1" dirty="0">
                <a:solidFill>
                  <a:srgbClr val="F5F0F0"/>
                </a:solidFill>
                <a:latin typeface="Merriweather" pitchFamily="34" charset="0"/>
                <a:ea typeface="Merriweather" pitchFamily="34" charset="-122"/>
                <a:cs typeface="Merriweather" pitchFamily="34" charset="-120"/>
              </a:rPr>
              <a:t>Opportunity 1 – Job Enrichment and Career Development</a:t>
            </a:r>
            <a:endParaRPr lang="en-US" sz="3200" b="1" dirty="0"/>
          </a:p>
        </p:txBody>
      </p:sp>
      <p:sp>
        <p:nvSpPr>
          <p:cNvPr id="3" name="Shape 1"/>
          <p:cNvSpPr/>
          <p:nvPr/>
        </p:nvSpPr>
        <p:spPr>
          <a:xfrm>
            <a:off x="719814" y="1974453"/>
            <a:ext cx="370176" cy="370185"/>
          </a:xfrm>
          <a:prstGeom prst="roundRect">
            <a:avLst>
              <a:gd name="adj" fmla="val 18670"/>
            </a:avLst>
          </a:prstGeom>
          <a:solidFill>
            <a:srgbClr val="003180"/>
          </a:solidFill>
          <a:ln w="6350">
            <a:solidFill>
              <a:srgbClr val="194A99"/>
            </a:solidFill>
            <a:prstDash val="solid"/>
          </a:ln>
        </p:spPr>
        <p:txBody>
          <a:bodyPr/>
          <a:lstStyle/>
          <a:p>
            <a:endParaRPr lang="en-US"/>
          </a:p>
        </p:txBody>
      </p:sp>
      <p:sp>
        <p:nvSpPr>
          <p:cNvPr id="4" name="Text 2"/>
          <p:cNvSpPr/>
          <p:nvPr/>
        </p:nvSpPr>
        <p:spPr>
          <a:xfrm>
            <a:off x="781477" y="2005261"/>
            <a:ext cx="246751" cy="308471"/>
          </a:xfrm>
          <a:prstGeom prst="rect">
            <a:avLst/>
          </a:prstGeom>
          <a:noFill/>
          <a:ln/>
        </p:spPr>
        <p:txBody>
          <a:bodyPr wrap="none" lIns="0" tIns="0" rIns="0" bIns="0" rtlCol="0" anchor="ctr"/>
          <a:lstStyle/>
          <a:p>
            <a:pPr marL="0" indent="0" algn="ctr">
              <a:lnSpc>
                <a:spcPct val="100000"/>
              </a:lnSpc>
              <a:buNone/>
            </a:pPr>
            <a:r>
              <a:rPr lang="en-US" sz="1900" dirty="0">
                <a:solidFill>
                  <a:srgbClr val="E2E6E9"/>
                </a:solidFill>
                <a:latin typeface="Merriweather" pitchFamily="34" charset="0"/>
                <a:ea typeface="Merriweather" pitchFamily="34" charset="-122"/>
                <a:cs typeface="Merriweather" pitchFamily="34" charset="-120"/>
              </a:rPr>
              <a:t>1</a:t>
            </a:r>
            <a:endParaRPr lang="en-US" sz="1900" dirty="0"/>
          </a:p>
        </p:txBody>
      </p:sp>
      <p:sp>
        <p:nvSpPr>
          <p:cNvPr id="5" name="Text 3"/>
          <p:cNvSpPr/>
          <p:nvPr/>
        </p:nvSpPr>
        <p:spPr>
          <a:xfrm>
            <a:off x="1221551" y="2031008"/>
            <a:ext cx="10250330" cy="257076"/>
          </a:xfrm>
          <a:prstGeom prst="rect">
            <a:avLst/>
          </a:prstGeom>
          <a:noFill/>
          <a:ln/>
        </p:spPr>
        <p:txBody>
          <a:bodyPr wrap="none" lIns="0" tIns="0" rIns="0" bIns="0" rtlCol="0" anchor="t"/>
          <a:lstStyle/>
          <a:p>
            <a:pPr marL="0" indent="0" algn="l">
              <a:lnSpc>
                <a:spcPct val="104000"/>
              </a:lnSpc>
              <a:buNone/>
            </a:pPr>
            <a:r>
              <a:rPr lang="en-US" sz="1600" dirty="0">
                <a:solidFill>
                  <a:srgbClr val="E2E6E9"/>
                </a:solidFill>
                <a:latin typeface="Merriweather" pitchFamily="34" charset="0"/>
                <a:ea typeface="Merriweather" pitchFamily="34" charset="-122"/>
                <a:cs typeface="Merriweather" pitchFamily="34" charset="-120"/>
              </a:rPr>
              <a:t>Greater Autonomy</a:t>
            </a:r>
            <a:endParaRPr lang="en-US" sz="1600" dirty="0"/>
          </a:p>
        </p:txBody>
      </p:sp>
      <p:sp>
        <p:nvSpPr>
          <p:cNvPr id="6" name="Text 4"/>
          <p:cNvSpPr/>
          <p:nvPr/>
        </p:nvSpPr>
        <p:spPr>
          <a:xfrm>
            <a:off x="1221551" y="2367062"/>
            <a:ext cx="10250330" cy="236934"/>
          </a:xfrm>
          <a:prstGeom prst="rect">
            <a:avLst/>
          </a:prstGeom>
          <a:noFill/>
          <a:ln/>
        </p:spPr>
        <p:txBody>
          <a:bodyPr wrap="none" lIns="0" tIns="0" rIns="0" bIns="0" rtlCol="0" anchor="t"/>
          <a:lstStyle/>
          <a:p>
            <a:pPr marL="0" indent="0" algn="l">
              <a:lnSpc>
                <a:spcPct val="120000"/>
              </a:lnSpc>
              <a:buNone/>
            </a:pPr>
            <a:r>
              <a:rPr lang="en-US" sz="1250" dirty="0">
                <a:solidFill>
                  <a:srgbClr val="E2E6E9"/>
                </a:solidFill>
                <a:latin typeface="Merriweather" pitchFamily="34" charset="0"/>
                <a:ea typeface="Merriweather" pitchFamily="34" charset="-122"/>
                <a:cs typeface="Merriweather" pitchFamily="34" charset="-120"/>
              </a:rPr>
              <a:t>Job enrichment could be achieved by giving workers greater autonomy and control.</a:t>
            </a:r>
            <a:endParaRPr lang="en-US" sz="1250" dirty="0"/>
          </a:p>
        </p:txBody>
      </p:sp>
      <p:sp>
        <p:nvSpPr>
          <p:cNvPr id="7" name="Shape 5"/>
          <p:cNvSpPr/>
          <p:nvPr/>
        </p:nvSpPr>
        <p:spPr>
          <a:xfrm>
            <a:off x="719814" y="2867223"/>
            <a:ext cx="370176" cy="370185"/>
          </a:xfrm>
          <a:prstGeom prst="roundRect">
            <a:avLst>
              <a:gd name="adj" fmla="val 18670"/>
            </a:avLst>
          </a:prstGeom>
          <a:solidFill>
            <a:srgbClr val="003180"/>
          </a:solidFill>
          <a:ln w="6350">
            <a:solidFill>
              <a:srgbClr val="194A99"/>
            </a:solidFill>
            <a:prstDash val="solid"/>
          </a:ln>
        </p:spPr>
        <p:txBody>
          <a:bodyPr/>
          <a:lstStyle/>
          <a:p>
            <a:endParaRPr lang="en-US"/>
          </a:p>
        </p:txBody>
      </p:sp>
      <p:sp>
        <p:nvSpPr>
          <p:cNvPr id="8" name="Text 6"/>
          <p:cNvSpPr/>
          <p:nvPr/>
        </p:nvSpPr>
        <p:spPr>
          <a:xfrm>
            <a:off x="781477" y="2898031"/>
            <a:ext cx="246751" cy="308471"/>
          </a:xfrm>
          <a:prstGeom prst="rect">
            <a:avLst/>
          </a:prstGeom>
          <a:noFill/>
          <a:ln/>
        </p:spPr>
        <p:txBody>
          <a:bodyPr wrap="none" lIns="0" tIns="0" rIns="0" bIns="0" rtlCol="0" anchor="ctr"/>
          <a:lstStyle/>
          <a:p>
            <a:pPr marL="0" indent="0" algn="ctr">
              <a:lnSpc>
                <a:spcPct val="100000"/>
              </a:lnSpc>
              <a:buNone/>
            </a:pPr>
            <a:r>
              <a:rPr lang="en-US" sz="1900" dirty="0">
                <a:solidFill>
                  <a:srgbClr val="E2E6E9"/>
                </a:solidFill>
                <a:latin typeface="Merriweather" pitchFamily="34" charset="0"/>
                <a:ea typeface="Merriweather" pitchFamily="34" charset="-122"/>
                <a:cs typeface="Merriweather" pitchFamily="34" charset="-120"/>
              </a:rPr>
              <a:t>2</a:t>
            </a:r>
            <a:endParaRPr lang="en-US" sz="1900" dirty="0"/>
          </a:p>
        </p:txBody>
      </p:sp>
      <p:sp>
        <p:nvSpPr>
          <p:cNvPr id="9" name="Text 7"/>
          <p:cNvSpPr/>
          <p:nvPr/>
        </p:nvSpPr>
        <p:spPr>
          <a:xfrm>
            <a:off x="1221551" y="2923778"/>
            <a:ext cx="10250330" cy="257076"/>
          </a:xfrm>
          <a:prstGeom prst="rect">
            <a:avLst/>
          </a:prstGeom>
          <a:noFill/>
          <a:ln/>
        </p:spPr>
        <p:txBody>
          <a:bodyPr wrap="none" lIns="0" tIns="0" rIns="0" bIns="0" rtlCol="0" anchor="t"/>
          <a:lstStyle/>
          <a:p>
            <a:pPr marL="0" indent="0" algn="l">
              <a:lnSpc>
                <a:spcPct val="104000"/>
              </a:lnSpc>
              <a:buNone/>
            </a:pPr>
            <a:r>
              <a:rPr lang="en-US" sz="1600" dirty="0">
                <a:solidFill>
                  <a:srgbClr val="E2E6E9"/>
                </a:solidFill>
                <a:latin typeface="Merriweather" pitchFamily="34" charset="0"/>
                <a:ea typeface="Merriweather" pitchFamily="34" charset="-122"/>
                <a:cs typeface="Merriweather" pitchFamily="34" charset="-120"/>
              </a:rPr>
              <a:t>Internal Mobility</a:t>
            </a:r>
            <a:endParaRPr lang="en-US" sz="1600" dirty="0"/>
          </a:p>
        </p:txBody>
      </p:sp>
      <p:sp>
        <p:nvSpPr>
          <p:cNvPr id="10" name="Text 8"/>
          <p:cNvSpPr/>
          <p:nvPr/>
        </p:nvSpPr>
        <p:spPr>
          <a:xfrm>
            <a:off x="1221551" y="3259832"/>
            <a:ext cx="10250330" cy="236934"/>
          </a:xfrm>
          <a:prstGeom prst="rect">
            <a:avLst/>
          </a:prstGeom>
          <a:noFill/>
          <a:ln/>
        </p:spPr>
        <p:txBody>
          <a:bodyPr wrap="none" lIns="0" tIns="0" rIns="0" bIns="0" rtlCol="0" anchor="t"/>
          <a:lstStyle/>
          <a:p>
            <a:pPr marL="0" indent="0" algn="l">
              <a:lnSpc>
                <a:spcPct val="120000"/>
              </a:lnSpc>
              <a:buNone/>
            </a:pPr>
            <a:r>
              <a:rPr lang="en-US" sz="1250" dirty="0">
                <a:solidFill>
                  <a:srgbClr val="E2E6E9"/>
                </a:solidFill>
                <a:latin typeface="Merriweather" pitchFamily="34" charset="0"/>
                <a:ea typeface="Merriweather" pitchFamily="34" charset="-122"/>
                <a:cs typeface="Merriweather" pitchFamily="34" charset="-120"/>
              </a:rPr>
              <a:t>Improve internal mobility through development programs.</a:t>
            </a:r>
            <a:endParaRPr lang="en-US" sz="1250" dirty="0"/>
          </a:p>
        </p:txBody>
      </p:sp>
      <p:sp>
        <p:nvSpPr>
          <p:cNvPr id="11" name="Shape 9"/>
          <p:cNvSpPr/>
          <p:nvPr/>
        </p:nvSpPr>
        <p:spPr>
          <a:xfrm>
            <a:off x="719814" y="3759994"/>
            <a:ext cx="370176" cy="370185"/>
          </a:xfrm>
          <a:prstGeom prst="roundRect">
            <a:avLst>
              <a:gd name="adj" fmla="val 18670"/>
            </a:avLst>
          </a:prstGeom>
          <a:solidFill>
            <a:srgbClr val="003180"/>
          </a:solidFill>
          <a:ln w="6350">
            <a:solidFill>
              <a:srgbClr val="194A99"/>
            </a:solidFill>
            <a:prstDash val="solid"/>
          </a:ln>
        </p:spPr>
        <p:txBody>
          <a:bodyPr/>
          <a:lstStyle/>
          <a:p>
            <a:endParaRPr lang="en-US"/>
          </a:p>
        </p:txBody>
      </p:sp>
      <p:sp>
        <p:nvSpPr>
          <p:cNvPr id="12" name="Text 10"/>
          <p:cNvSpPr/>
          <p:nvPr/>
        </p:nvSpPr>
        <p:spPr>
          <a:xfrm>
            <a:off x="781477" y="3790801"/>
            <a:ext cx="246751" cy="308471"/>
          </a:xfrm>
          <a:prstGeom prst="rect">
            <a:avLst/>
          </a:prstGeom>
          <a:noFill/>
          <a:ln/>
        </p:spPr>
        <p:txBody>
          <a:bodyPr wrap="none" lIns="0" tIns="0" rIns="0" bIns="0" rtlCol="0" anchor="ctr"/>
          <a:lstStyle/>
          <a:p>
            <a:pPr marL="0" indent="0" algn="ctr">
              <a:lnSpc>
                <a:spcPct val="100000"/>
              </a:lnSpc>
              <a:buNone/>
            </a:pPr>
            <a:r>
              <a:rPr lang="en-US" sz="1900" dirty="0">
                <a:solidFill>
                  <a:srgbClr val="E2E6E9"/>
                </a:solidFill>
                <a:latin typeface="Merriweather" pitchFamily="34" charset="0"/>
                <a:ea typeface="Merriweather" pitchFamily="34" charset="-122"/>
                <a:cs typeface="Merriweather" pitchFamily="34" charset="-120"/>
              </a:rPr>
              <a:t>3</a:t>
            </a:r>
            <a:endParaRPr lang="en-US" sz="1900" dirty="0"/>
          </a:p>
        </p:txBody>
      </p:sp>
      <p:sp>
        <p:nvSpPr>
          <p:cNvPr id="13" name="Text 11"/>
          <p:cNvSpPr/>
          <p:nvPr/>
        </p:nvSpPr>
        <p:spPr>
          <a:xfrm>
            <a:off x="1221551" y="3816548"/>
            <a:ext cx="10250330" cy="257076"/>
          </a:xfrm>
          <a:prstGeom prst="rect">
            <a:avLst/>
          </a:prstGeom>
          <a:noFill/>
          <a:ln/>
        </p:spPr>
        <p:txBody>
          <a:bodyPr wrap="none" lIns="0" tIns="0" rIns="0" bIns="0" rtlCol="0" anchor="t"/>
          <a:lstStyle/>
          <a:p>
            <a:pPr marL="0" indent="0" algn="l">
              <a:lnSpc>
                <a:spcPct val="104000"/>
              </a:lnSpc>
              <a:buNone/>
            </a:pPr>
            <a:r>
              <a:rPr lang="en-US" sz="1600" dirty="0">
                <a:solidFill>
                  <a:srgbClr val="E2E6E9"/>
                </a:solidFill>
                <a:latin typeface="Merriweather" pitchFamily="34" charset="0"/>
                <a:ea typeface="Merriweather" pitchFamily="34" charset="-122"/>
                <a:cs typeface="Merriweather" pitchFamily="34" charset="-120"/>
              </a:rPr>
              <a:t>Job Rotation</a:t>
            </a:r>
            <a:endParaRPr lang="en-US" sz="1600" dirty="0"/>
          </a:p>
        </p:txBody>
      </p:sp>
      <p:sp>
        <p:nvSpPr>
          <p:cNvPr id="14" name="Text 12"/>
          <p:cNvSpPr/>
          <p:nvPr/>
        </p:nvSpPr>
        <p:spPr>
          <a:xfrm>
            <a:off x="1221551" y="4152602"/>
            <a:ext cx="10250330" cy="236934"/>
          </a:xfrm>
          <a:prstGeom prst="rect">
            <a:avLst/>
          </a:prstGeom>
          <a:noFill/>
          <a:ln/>
        </p:spPr>
        <p:txBody>
          <a:bodyPr wrap="none" lIns="0" tIns="0" rIns="0" bIns="0" rtlCol="0" anchor="t"/>
          <a:lstStyle/>
          <a:p>
            <a:pPr marL="0" indent="0" algn="l">
              <a:lnSpc>
                <a:spcPct val="120000"/>
              </a:lnSpc>
              <a:buNone/>
            </a:pPr>
            <a:r>
              <a:rPr lang="en-US" sz="1250" dirty="0">
                <a:solidFill>
                  <a:srgbClr val="E2E6E9"/>
                </a:solidFill>
                <a:latin typeface="Merriweather" pitchFamily="34" charset="0"/>
                <a:ea typeface="Merriweather" pitchFamily="34" charset="-122"/>
                <a:cs typeface="Merriweather" pitchFamily="34" charset="-120"/>
              </a:rPr>
              <a:t>Facilitate job rotation in manufacturing, engineering and corporate roles.</a:t>
            </a:r>
            <a:endParaRPr lang="en-US" sz="1250" dirty="0"/>
          </a:p>
        </p:txBody>
      </p:sp>
      <p:sp>
        <p:nvSpPr>
          <p:cNvPr id="15" name="Shape 13"/>
          <p:cNvSpPr/>
          <p:nvPr/>
        </p:nvSpPr>
        <p:spPr>
          <a:xfrm>
            <a:off x="719814" y="4652764"/>
            <a:ext cx="370176" cy="370185"/>
          </a:xfrm>
          <a:prstGeom prst="roundRect">
            <a:avLst>
              <a:gd name="adj" fmla="val 18670"/>
            </a:avLst>
          </a:prstGeom>
          <a:solidFill>
            <a:srgbClr val="003180"/>
          </a:solidFill>
          <a:ln w="6350">
            <a:solidFill>
              <a:srgbClr val="194A99"/>
            </a:solidFill>
            <a:prstDash val="solid"/>
          </a:ln>
        </p:spPr>
        <p:txBody>
          <a:bodyPr/>
          <a:lstStyle/>
          <a:p>
            <a:endParaRPr lang="en-US"/>
          </a:p>
        </p:txBody>
      </p:sp>
      <p:sp>
        <p:nvSpPr>
          <p:cNvPr id="16" name="Text 14"/>
          <p:cNvSpPr/>
          <p:nvPr/>
        </p:nvSpPr>
        <p:spPr>
          <a:xfrm>
            <a:off x="781477" y="4683571"/>
            <a:ext cx="246751" cy="308471"/>
          </a:xfrm>
          <a:prstGeom prst="rect">
            <a:avLst/>
          </a:prstGeom>
          <a:noFill/>
          <a:ln/>
        </p:spPr>
        <p:txBody>
          <a:bodyPr wrap="none" lIns="0" tIns="0" rIns="0" bIns="0" rtlCol="0" anchor="ctr"/>
          <a:lstStyle/>
          <a:p>
            <a:pPr marL="0" indent="0" algn="ctr">
              <a:lnSpc>
                <a:spcPct val="100000"/>
              </a:lnSpc>
              <a:buNone/>
            </a:pPr>
            <a:r>
              <a:rPr lang="en-US" sz="1900" dirty="0">
                <a:solidFill>
                  <a:srgbClr val="E2E6E9"/>
                </a:solidFill>
                <a:latin typeface="Merriweather" pitchFamily="34" charset="0"/>
                <a:ea typeface="Merriweather" pitchFamily="34" charset="-122"/>
                <a:cs typeface="Merriweather" pitchFamily="34" charset="-120"/>
              </a:rPr>
              <a:t>4</a:t>
            </a:r>
            <a:endParaRPr lang="en-US" sz="1900" dirty="0"/>
          </a:p>
        </p:txBody>
      </p:sp>
      <p:sp>
        <p:nvSpPr>
          <p:cNvPr id="17" name="Text 15"/>
          <p:cNvSpPr/>
          <p:nvPr/>
        </p:nvSpPr>
        <p:spPr>
          <a:xfrm>
            <a:off x="1221551" y="4709319"/>
            <a:ext cx="10250330" cy="257076"/>
          </a:xfrm>
          <a:prstGeom prst="rect">
            <a:avLst/>
          </a:prstGeom>
          <a:noFill/>
          <a:ln/>
        </p:spPr>
        <p:txBody>
          <a:bodyPr wrap="none" lIns="0" tIns="0" rIns="0" bIns="0" rtlCol="0" anchor="t"/>
          <a:lstStyle/>
          <a:p>
            <a:pPr marL="0" indent="0" algn="l">
              <a:lnSpc>
                <a:spcPct val="104000"/>
              </a:lnSpc>
              <a:buNone/>
            </a:pPr>
            <a:r>
              <a:rPr lang="en-US" sz="1600" dirty="0">
                <a:solidFill>
                  <a:srgbClr val="E2E6E9"/>
                </a:solidFill>
                <a:latin typeface="Merriweather" pitchFamily="34" charset="0"/>
                <a:ea typeface="Merriweather" pitchFamily="34" charset="-122"/>
                <a:cs typeface="Merriweather" pitchFamily="34" charset="-120"/>
              </a:rPr>
              <a:t>Learning Programs</a:t>
            </a:r>
            <a:endParaRPr lang="en-US" sz="1600" dirty="0"/>
          </a:p>
        </p:txBody>
      </p:sp>
      <p:sp>
        <p:nvSpPr>
          <p:cNvPr id="18" name="Text 16"/>
          <p:cNvSpPr/>
          <p:nvPr/>
        </p:nvSpPr>
        <p:spPr>
          <a:xfrm>
            <a:off x="1221551" y="5045373"/>
            <a:ext cx="10250330" cy="236934"/>
          </a:xfrm>
          <a:prstGeom prst="rect">
            <a:avLst/>
          </a:prstGeom>
          <a:noFill/>
          <a:ln/>
        </p:spPr>
        <p:txBody>
          <a:bodyPr wrap="none" lIns="0" tIns="0" rIns="0" bIns="0" rtlCol="0" anchor="t"/>
          <a:lstStyle/>
          <a:p>
            <a:pPr marL="0" indent="0" algn="l">
              <a:lnSpc>
                <a:spcPct val="120000"/>
              </a:lnSpc>
              <a:buNone/>
            </a:pPr>
            <a:r>
              <a:rPr lang="en-US" sz="1250" dirty="0">
                <a:solidFill>
                  <a:srgbClr val="E2E6E9"/>
                </a:solidFill>
                <a:latin typeface="Merriweather" pitchFamily="34" charset="0"/>
                <a:ea typeface="Merriweather" pitchFamily="34" charset="-122"/>
                <a:cs typeface="Merriweather" pitchFamily="34" charset="-120"/>
              </a:rPr>
              <a:t>Create learning programs for employees through Tesla's Education Assistance and Engineering Development Programs.</a:t>
            </a:r>
            <a:endParaRPr lang="en-US" sz="1250" dirty="0"/>
          </a:p>
        </p:txBody>
      </p:sp>
      <p:sp>
        <p:nvSpPr>
          <p:cNvPr id="19" name="Shape 17"/>
          <p:cNvSpPr/>
          <p:nvPr/>
        </p:nvSpPr>
        <p:spPr>
          <a:xfrm>
            <a:off x="719814" y="5545534"/>
            <a:ext cx="370176" cy="370185"/>
          </a:xfrm>
          <a:prstGeom prst="roundRect">
            <a:avLst>
              <a:gd name="adj" fmla="val 18670"/>
            </a:avLst>
          </a:prstGeom>
          <a:solidFill>
            <a:srgbClr val="003180"/>
          </a:solidFill>
          <a:ln w="6350">
            <a:solidFill>
              <a:srgbClr val="194A99"/>
            </a:solidFill>
            <a:prstDash val="solid"/>
          </a:ln>
        </p:spPr>
        <p:txBody>
          <a:bodyPr/>
          <a:lstStyle/>
          <a:p>
            <a:endParaRPr lang="en-US"/>
          </a:p>
        </p:txBody>
      </p:sp>
      <p:sp>
        <p:nvSpPr>
          <p:cNvPr id="20" name="Text 18"/>
          <p:cNvSpPr/>
          <p:nvPr/>
        </p:nvSpPr>
        <p:spPr>
          <a:xfrm>
            <a:off x="781477" y="5576342"/>
            <a:ext cx="246751" cy="308471"/>
          </a:xfrm>
          <a:prstGeom prst="rect">
            <a:avLst/>
          </a:prstGeom>
          <a:noFill/>
          <a:ln/>
        </p:spPr>
        <p:txBody>
          <a:bodyPr wrap="none" lIns="0" tIns="0" rIns="0" bIns="0" rtlCol="0" anchor="ctr"/>
          <a:lstStyle/>
          <a:p>
            <a:pPr marL="0" indent="0" algn="ctr">
              <a:lnSpc>
                <a:spcPct val="100000"/>
              </a:lnSpc>
              <a:buNone/>
            </a:pPr>
            <a:r>
              <a:rPr lang="en-US" sz="1900" dirty="0">
                <a:solidFill>
                  <a:srgbClr val="E2E6E9"/>
                </a:solidFill>
                <a:latin typeface="Merriweather" pitchFamily="34" charset="0"/>
                <a:ea typeface="Merriweather" pitchFamily="34" charset="-122"/>
                <a:cs typeface="Merriweather" pitchFamily="34" charset="-120"/>
              </a:rPr>
              <a:t>5</a:t>
            </a:r>
            <a:endParaRPr lang="en-US" sz="1900" dirty="0"/>
          </a:p>
        </p:txBody>
      </p:sp>
      <p:sp>
        <p:nvSpPr>
          <p:cNvPr id="21" name="Text 19"/>
          <p:cNvSpPr/>
          <p:nvPr/>
        </p:nvSpPr>
        <p:spPr>
          <a:xfrm>
            <a:off x="1221551" y="5602089"/>
            <a:ext cx="10250330" cy="257076"/>
          </a:xfrm>
          <a:prstGeom prst="rect">
            <a:avLst/>
          </a:prstGeom>
          <a:noFill/>
          <a:ln/>
        </p:spPr>
        <p:txBody>
          <a:bodyPr wrap="none" lIns="0" tIns="0" rIns="0" bIns="0" rtlCol="0" anchor="t"/>
          <a:lstStyle/>
          <a:p>
            <a:pPr marL="0" indent="0" algn="l">
              <a:lnSpc>
                <a:spcPct val="104000"/>
              </a:lnSpc>
              <a:buNone/>
            </a:pPr>
            <a:r>
              <a:rPr lang="en-US" sz="1600" dirty="0">
                <a:solidFill>
                  <a:srgbClr val="E2E6E9"/>
                </a:solidFill>
                <a:latin typeface="Merriweather" pitchFamily="34" charset="0"/>
                <a:ea typeface="Merriweather" pitchFamily="34" charset="-122"/>
                <a:cs typeface="Merriweather" pitchFamily="34" charset="-120"/>
              </a:rPr>
              <a:t>Career Development</a:t>
            </a:r>
            <a:endParaRPr lang="en-US" sz="1600" dirty="0"/>
          </a:p>
        </p:txBody>
      </p:sp>
      <p:sp>
        <p:nvSpPr>
          <p:cNvPr id="22" name="Text 20"/>
          <p:cNvSpPr/>
          <p:nvPr/>
        </p:nvSpPr>
        <p:spPr>
          <a:xfrm>
            <a:off x="1221551" y="5938143"/>
            <a:ext cx="10250330" cy="236934"/>
          </a:xfrm>
          <a:prstGeom prst="rect">
            <a:avLst/>
          </a:prstGeom>
          <a:noFill/>
          <a:ln/>
        </p:spPr>
        <p:txBody>
          <a:bodyPr wrap="none" lIns="0" tIns="0" rIns="0" bIns="0" rtlCol="0" anchor="t"/>
          <a:lstStyle/>
          <a:p>
            <a:pPr marL="0" indent="0" algn="l">
              <a:lnSpc>
                <a:spcPct val="120000"/>
              </a:lnSpc>
              <a:buNone/>
            </a:pPr>
            <a:r>
              <a:rPr lang="en-US" sz="1250" dirty="0">
                <a:solidFill>
                  <a:srgbClr val="E2E6E9"/>
                </a:solidFill>
                <a:latin typeface="Merriweather" pitchFamily="34" charset="0"/>
                <a:ea typeface="Merriweather" pitchFamily="34" charset="-122"/>
                <a:cs typeface="Merriweather" pitchFamily="34" charset="-120"/>
              </a:rPr>
              <a:t>Career development will motivate workers and improve their job satisfaction (Ahmed Junejo, Jiskani and Lashari, 2025).</a:t>
            </a:r>
            <a:endParaRPr lang="en-US" sz="1250" dirty="0"/>
          </a:p>
        </p:txBody>
      </p:sp>
      <p:sp>
        <p:nvSpPr>
          <p:cNvPr id="23" name="TextBox 22">
            <a:extLst>
              <a:ext uri="{FF2B5EF4-FFF2-40B4-BE49-F238E27FC236}">
                <a16:creationId xmlns:a16="http://schemas.microsoft.com/office/drawing/2014/main" id="{1CE69446-4323-1075-BCC5-5DC4FD953CB7}"/>
              </a:ext>
            </a:extLst>
          </p:cNvPr>
          <p:cNvSpPr txBox="1"/>
          <p:nvPr/>
        </p:nvSpPr>
        <p:spPr>
          <a:xfrm>
            <a:off x="-47413" y="6522280"/>
            <a:ext cx="2537927" cy="307777"/>
          </a:xfrm>
          <a:prstGeom prst="rect">
            <a:avLst/>
          </a:prstGeom>
          <a:noFill/>
        </p:spPr>
        <p:txBody>
          <a:bodyPr wrap="square" rtlCol="0">
            <a:spAutoFit/>
          </a:bodyPr>
          <a:lstStyle/>
          <a:p>
            <a:r>
              <a:rPr lang="en-US" sz="1400">
                <a:solidFill>
                  <a:schemeClr val="bg1"/>
                </a:solidFill>
              </a:rPr>
              <a:t>KISHAN SANGANI</a:t>
            </a:r>
            <a:endParaRPr lang="en-US" sz="1400" dirty="0">
              <a:solidFill>
                <a:schemeClr val="bg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719763" y="565845"/>
            <a:ext cx="10752067" cy="1092597"/>
          </a:xfrm>
          <a:prstGeom prst="rect">
            <a:avLst/>
          </a:prstGeom>
          <a:noFill/>
          <a:ln/>
        </p:spPr>
        <p:txBody>
          <a:bodyPr wrap="square" lIns="0" tIns="0" rIns="0" bIns="0" rtlCol="0" anchor="t">
            <a:normAutofit/>
          </a:bodyPr>
          <a:lstStyle/>
          <a:p>
            <a:pPr marL="0" indent="0" algn="l">
              <a:lnSpc>
                <a:spcPct val="104000"/>
              </a:lnSpc>
              <a:buNone/>
            </a:pPr>
            <a:r>
              <a:rPr lang="en-US" sz="3400" b="1" dirty="0">
                <a:solidFill>
                  <a:srgbClr val="F5F0F0"/>
                </a:solidFill>
                <a:latin typeface="Merriweather" pitchFamily="34" charset="0"/>
                <a:ea typeface="Merriweather" pitchFamily="34" charset="-122"/>
                <a:cs typeface="Merriweather" pitchFamily="34" charset="-120"/>
              </a:rPr>
              <a:t>Opportunity 2 – Employee Learning and Engagement</a:t>
            </a:r>
            <a:endParaRPr lang="en-US" sz="3400" b="1"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19814" y="2214265"/>
            <a:ext cx="437048" cy="437059"/>
          </a:xfrm>
          <a:prstGeom prst="rect">
            <a:avLst/>
          </a:prstGeom>
        </p:spPr>
      </p:pic>
      <p:sp>
        <p:nvSpPr>
          <p:cNvPr id="4" name="Text 1"/>
          <p:cNvSpPr/>
          <p:nvPr/>
        </p:nvSpPr>
        <p:spPr>
          <a:xfrm>
            <a:off x="719814" y="2837061"/>
            <a:ext cx="3460167" cy="273149"/>
          </a:xfrm>
          <a:prstGeom prst="rect">
            <a:avLst/>
          </a:prstGeom>
          <a:noFill/>
          <a:ln/>
        </p:spPr>
        <p:txBody>
          <a:bodyPr wrap="none" lIns="0" tIns="0" rIns="0" bIns="0" rtlCol="0" anchor="t"/>
          <a:lstStyle/>
          <a:p>
            <a:pPr marL="0" indent="0" algn="l">
              <a:lnSpc>
                <a:spcPct val="104000"/>
              </a:lnSpc>
              <a:buNone/>
            </a:pPr>
            <a:r>
              <a:rPr lang="en-US" sz="1700" dirty="0">
                <a:solidFill>
                  <a:srgbClr val="E2E6E9"/>
                </a:solidFill>
                <a:latin typeface="Merriweather" pitchFamily="34" charset="0"/>
                <a:ea typeface="Merriweather" pitchFamily="34" charset="-122"/>
                <a:cs typeface="Merriweather" pitchFamily="34" charset="-120"/>
              </a:rPr>
              <a:t>Leadership Training</a:t>
            </a:r>
            <a:endParaRPr lang="en-US" sz="1700" dirty="0"/>
          </a:p>
        </p:txBody>
      </p:sp>
      <p:sp>
        <p:nvSpPr>
          <p:cNvPr id="5" name="Text 2"/>
          <p:cNvSpPr/>
          <p:nvPr/>
        </p:nvSpPr>
        <p:spPr>
          <a:xfrm>
            <a:off x="719814" y="3199309"/>
            <a:ext cx="3460167" cy="517327"/>
          </a:xfrm>
          <a:prstGeom prst="rect">
            <a:avLst/>
          </a:prstGeom>
          <a:noFill/>
          <a:ln/>
        </p:spPr>
        <p:txBody>
          <a:bodyPr wrap="square" lIns="0" tIns="0" rIns="0" bIns="0" rtlCol="0" anchor="t">
            <a:normAutofit/>
          </a:bodyPr>
          <a:lstStyle/>
          <a:p>
            <a:pPr marL="0" indent="0" algn="l">
              <a:lnSpc>
                <a:spcPct val="123000"/>
              </a:lnSpc>
              <a:buNone/>
            </a:pPr>
            <a:r>
              <a:rPr lang="en-US" sz="1350" dirty="0">
                <a:solidFill>
                  <a:srgbClr val="E2E6E9"/>
                </a:solidFill>
                <a:latin typeface="Merriweather" pitchFamily="34" charset="0"/>
                <a:ea typeface="Merriweather" pitchFamily="34" charset="-122"/>
                <a:cs typeface="Merriweather" pitchFamily="34" charset="-120"/>
              </a:rPr>
              <a:t>Develop further leadership and professional training initiatives.</a:t>
            </a:r>
            <a:endParaRPr lang="en-US" sz="135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365714" y="2214265"/>
            <a:ext cx="437048" cy="437059"/>
          </a:xfrm>
          <a:prstGeom prst="rect">
            <a:avLst/>
          </a:prstGeom>
        </p:spPr>
      </p:pic>
      <p:sp>
        <p:nvSpPr>
          <p:cNvPr id="7" name="Text 3"/>
          <p:cNvSpPr/>
          <p:nvPr/>
        </p:nvSpPr>
        <p:spPr>
          <a:xfrm>
            <a:off x="4365714" y="2837061"/>
            <a:ext cx="3460167" cy="273149"/>
          </a:xfrm>
          <a:prstGeom prst="rect">
            <a:avLst/>
          </a:prstGeom>
          <a:noFill/>
          <a:ln/>
        </p:spPr>
        <p:txBody>
          <a:bodyPr wrap="none" lIns="0" tIns="0" rIns="0" bIns="0" rtlCol="0" anchor="t"/>
          <a:lstStyle/>
          <a:p>
            <a:pPr marL="0" indent="0" algn="l">
              <a:lnSpc>
                <a:spcPct val="104000"/>
              </a:lnSpc>
              <a:buNone/>
            </a:pPr>
            <a:r>
              <a:rPr lang="en-US" sz="1700" dirty="0">
                <a:solidFill>
                  <a:srgbClr val="E2E6E9"/>
                </a:solidFill>
                <a:latin typeface="Merriweather" pitchFamily="34" charset="0"/>
                <a:ea typeface="Merriweather" pitchFamily="34" charset="-122"/>
                <a:cs typeface="Merriweather" pitchFamily="34" charset="-120"/>
              </a:rPr>
              <a:t>Pulse Survey Engagement</a:t>
            </a:r>
            <a:endParaRPr lang="en-US" sz="1700" dirty="0"/>
          </a:p>
        </p:txBody>
      </p:sp>
      <p:sp>
        <p:nvSpPr>
          <p:cNvPr id="8" name="Text 4"/>
          <p:cNvSpPr/>
          <p:nvPr/>
        </p:nvSpPr>
        <p:spPr>
          <a:xfrm>
            <a:off x="4365714" y="3199309"/>
            <a:ext cx="3460167" cy="775990"/>
          </a:xfrm>
          <a:prstGeom prst="rect">
            <a:avLst/>
          </a:prstGeom>
          <a:noFill/>
          <a:ln/>
        </p:spPr>
        <p:txBody>
          <a:bodyPr wrap="square" lIns="0" tIns="0" rIns="0" bIns="0" rtlCol="0" anchor="t">
            <a:normAutofit/>
          </a:bodyPr>
          <a:lstStyle/>
          <a:p>
            <a:pPr marL="0" indent="0" algn="l">
              <a:lnSpc>
                <a:spcPct val="123000"/>
              </a:lnSpc>
              <a:buNone/>
            </a:pPr>
            <a:r>
              <a:rPr lang="en-US" sz="1350" dirty="0">
                <a:solidFill>
                  <a:srgbClr val="E2E6E9"/>
                </a:solidFill>
                <a:latin typeface="Merriweather" pitchFamily="34" charset="0"/>
                <a:ea typeface="Merriweather" pitchFamily="34" charset="-122"/>
                <a:cs typeface="Merriweather" pitchFamily="34" charset="-120"/>
              </a:rPr>
              <a:t>Enhance employee engagement through the feedback generated from the Pulse survey conducted by Tesla.</a:t>
            </a:r>
            <a:endParaRPr lang="en-US" sz="135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011614" y="2214265"/>
            <a:ext cx="437048" cy="437059"/>
          </a:xfrm>
          <a:prstGeom prst="rect">
            <a:avLst/>
          </a:prstGeom>
        </p:spPr>
      </p:pic>
      <p:sp>
        <p:nvSpPr>
          <p:cNvPr id="10" name="Text 5"/>
          <p:cNvSpPr/>
          <p:nvPr/>
        </p:nvSpPr>
        <p:spPr>
          <a:xfrm>
            <a:off x="8011614" y="2837061"/>
            <a:ext cx="3460267" cy="273149"/>
          </a:xfrm>
          <a:prstGeom prst="rect">
            <a:avLst/>
          </a:prstGeom>
          <a:noFill/>
          <a:ln/>
        </p:spPr>
        <p:txBody>
          <a:bodyPr wrap="none" lIns="0" tIns="0" rIns="0" bIns="0" rtlCol="0" anchor="t"/>
          <a:lstStyle/>
          <a:p>
            <a:pPr marL="0" indent="0" algn="l">
              <a:lnSpc>
                <a:spcPct val="104000"/>
              </a:lnSpc>
              <a:buNone/>
            </a:pPr>
            <a:r>
              <a:rPr lang="en-US" sz="1700" dirty="0">
                <a:solidFill>
                  <a:srgbClr val="E2E6E9"/>
                </a:solidFill>
                <a:latin typeface="Merriweather" pitchFamily="34" charset="0"/>
                <a:ea typeface="Merriweather" pitchFamily="34" charset="-122"/>
                <a:cs typeface="Merriweather" pitchFamily="34" charset="-120"/>
              </a:rPr>
              <a:t>Employee Recognition</a:t>
            </a:r>
            <a:endParaRPr lang="en-US" sz="1700" dirty="0"/>
          </a:p>
        </p:txBody>
      </p:sp>
      <p:sp>
        <p:nvSpPr>
          <p:cNvPr id="11" name="Text 6"/>
          <p:cNvSpPr/>
          <p:nvPr/>
        </p:nvSpPr>
        <p:spPr>
          <a:xfrm>
            <a:off x="8011614" y="3199309"/>
            <a:ext cx="3460267" cy="775990"/>
          </a:xfrm>
          <a:prstGeom prst="rect">
            <a:avLst/>
          </a:prstGeom>
          <a:noFill/>
          <a:ln/>
        </p:spPr>
        <p:txBody>
          <a:bodyPr wrap="square" lIns="0" tIns="0" rIns="0" bIns="0" rtlCol="0" anchor="t">
            <a:normAutofit/>
          </a:bodyPr>
          <a:lstStyle/>
          <a:p>
            <a:pPr marL="0" indent="0" algn="l">
              <a:lnSpc>
                <a:spcPct val="123000"/>
              </a:lnSpc>
              <a:buNone/>
            </a:pPr>
            <a:r>
              <a:rPr lang="en-US" sz="1350" dirty="0">
                <a:solidFill>
                  <a:srgbClr val="E2E6E9"/>
                </a:solidFill>
                <a:latin typeface="Merriweather" pitchFamily="34" charset="0"/>
                <a:ea typeface="Merriweather" pitchFamily="34" charset="-122"/>
                <a:cs typeface="Merriweather" pitchFamily="34" charset="-120"/>
              </a:rPr>
              <a:t>Implement more employee recognition initiatives in order to encourage employee contribution.</a:t>
            </a:r>
            <a:endParaRPr lang="en-US" sz="1350" dirty="0"/>
          </a:p>
        </p:txBody>
      </p:sp>
      <p:pic>
        <p:nvPicPr>
          <p:cNvPr id="12"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719814" y="4272459"/>
            <a:ext cx="437048" cy="437059"/>
          </a:xfrm>
          <a:prstGeom prst="rect">
            <a:avLst/>
          </a:prstGeom>
        </p:spPr>
      </p:pic>
      <p:sp>
        <p:nvSpPr>
          <p:cNvPr id="13" name="Text 7"/>
          <p:cNvSpPr/>
          <p:nvPr/>
        </p:nvSpPr>
        <p:spPr>
          <a:xfrm>
            <a:off x="719814" y="4895255"/>
            <a:ext cx="3460167" cy="273149"/>
          </a:xfrm>
          <a:prstGeom prst="rect">
            <a:avLst/>
          </a:prstGeom>
          <a:noFill/>
          <a:ln/>
        </p:spPr>
        <p:txBody>
          <a:bodyPr wrap="none" lIns="0" tIns="0" rIns="0" bIns="0" rtlCol="0" anchor="t"/>
          <a:lstStyle/>
          <a:p>
            <a:pPr marL="0" indent="0" algn="l">
              <a:lnSpc>
                <a:spcPct val="104000"/>
              </a:lnSpc>
              <a:buNone/>
            </a:pPr>
            <a:r>
              <a:rPr lang="en-US" sz="1700" dirty="0">
                <a:solidFill>
                  <a:srgbClr val="E2E6E9"/>
                </a:solidFill>
                <a:latin typeface="Merriweather" pitchFamily="34" charset="0"/>
                <a:ea typeface="Merriweather" pitchFamily="34" charset="-122"/>
                <a:cs typeface="Merriweather" pitchFamily="34" charset="-120"/>
              </a:rPr>
              <a:t>Lifelong Learning</a:t>
            </a:r>
            <a:endParaRPr lang="en-US" sz="1700" dirty="0"/>
          </a:p>
        </p:txBody>
      </p:sp>
      <p:sp>
        <p:nvSpPr>
          <p:cNvPr id="14" name="Text 8"/>
          <p:cNvSpPr/>
          <p:nvPr/>
        </p:nvSpPr>
        <p:spPr>
          <a:xfrm>
            <a:off x="719814" y="5257502"/>
            <a:ext cx="3460167" cy="775990"/>
          </a:xfrm>
          <a:prstGeom prst="rect">
            <a:avLst/>
          </a:prstGeom>
          <a:noFill/>
          <a:ln/>
        </p:spPr>
        <p:txBody>
          <a:bodyPr wrap="square" lIns="0" tIns="0" rIns="0" bIns="0" rtlCol="0" anchor="t">
            <a:normAutofit/>
          </a:bodyPr>
          <a:lstStyle/>
          <a:p>
            <a:pPr marL="0" indent="0" algn="l">
              <a:lnSpc>
                <a:spcPct val="123000"/>
              </a:lnSpc>
              <a:buNone/>
            </a:pPr>
            <a:r>
              <a:rPr lang="en-US" sz="1350" dirty="0">
                <a:solidFill>
                  <a:srgbClr val="E2E6E9"/>
                </a:solidFill>
                <a:latin typeface="Merriweather" pitchFamily="34" charset="0"/>
                <a:ea typeface="Merriweather" pitchFamily="34" charset="-122"/>
                <a:cs typeface="Merriweather" pitchFamily="34" charset="-120"/>
              </a:rPr>
              <a:t>Promote life-long learning through the implementation of tuition assistance initiatives and training programs.</a:t>
            </a:r>
            <a:endParaRPr lang="en-US" sz="1350" dirty="0"/>
          </a:p>
        </p:txBody>
      </p:sp>
      <p:pic>
        <p:nvPicPr>
          <p:cNvPr id="15" name="Image 4" descr="preencoded.png"/>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4365714" y="4272459"/>
            <a:ext cx="437048" cy="437059"/>
          </a:xfrm>
          <a:prstGeom prst="rect">
            <a:avLst/>
          </a:prstGeom>
        </p:spPr>
      </p:pic>
      <p:sp>
        <p:nvSpPr>
          <p:cNvPr id="16" name="Text 9"/>
          <p:cNvSpPr/>
          <p:nvPr/>
        </p:nvSpPr>
        <p:spPr>
          <a:xfrm>
            <a:off x="4365714" y="4895255"/>
            <a:ext cx="3460167" cy="273149"/>
          </a:xfrm>
          <a:prstGeom prst="rect">
            <a:avLst/>
          </a:prstGeom>
          <a:noFill/>
          <a:ln/>
        </p:spPr>
        <p:txBody>
          <a:bodyPr wrap="none" lIns="0" tIns="0" rIns="0" bIns="0" rtlCol="0" anchor="t"/>
          <a:lstStyle/>
          <a:p>
            <a:pPr marL="0" indent="0" algn="l">
              <a:lnSpc>
                <a:spcPct val="104000"/>
              </a:lnSpc>
              <a:buNone/>
            </a:pPr>
            <a:r>
              <a:rPr lang="en-US" sz="1700" dirty="0">
                <a:solidFill>
                  <a:srgbClr val="E2E6E9"/>
                </a:solidFill>
                <a:latin typeface="Merriweather" pitchFamily="34" charset="0"/>
                <a:ea typeface="Merriweather" pitchFamily="34" charset="-122"/>
                <a:cs typeface="Merriweather" pitchFamily="34" charset="-120"/>
              </a:rPr>
              <a:t>Continuous Learning</a:t>
            </a:r>
            <a:endParaRPr lang="en-US" sz="1700" dirty="0"/>
          </a:p>
        </p:txBody>
      </p:sp>
      <p:sp>
        <p:nvSpPr>
          <p:cNvPr id="17" name="Text 10"/>
          <p:cNvSpPr/>
          <p:nvPr/>
        </p:nvSpPr>
        <p:spPr>
          <a:xfrm>
            <a:off x="4365714" y="5257502"/>
            <a:ext cx="3460167" cy="775990"/>
          </a:xfrm>
          <a:prstGeom prst="rect">
            <a:avLst/>
          </a:prstGeom>
          <a:noFill/>
          <a:ln/>
        </p:spPr>
        <p:txBody>
          <a:bodyPr wrap="square" lIns="0" tIns="0" rIns="0" bIns="0" rtlCol="0" anchor="t">
            <a:normAutofit/>
          </a:bodyPr>
          <a:lstStyle/>
          <a:p>
            <a:pPr marL="0" indent="0" algn="l">
              <a:lnSpc>
                <a:spcPct val="123000"/>
              </a:lnSpc>
              <a:buNone/>
            </a:pPr>
            <a:r>
              <a:rPr lang="en-US" sz="1350" dirty="0">
                <a:solidFill>
                  <a:srgbClr val="E2E6E9"/>
                </a:solidFill>
                <a:latin typeface="Merriweather" pitchFamily="34" charset="0"/>
                <a:ea typeface="Merriweather" pitchFamily="34" charset="-122"/>
                <a:cs typeface="Merriweather" pitchFamily="34" charset="-120"/>
              </a:rPr>
              <a:t>Continuous learning increases job satisfaction and organizational commitment (Shiri et al., 2023).</a:t>
            </a:r>
            <a:endParaRPr lang="en-US" sz="1350" dirty="0"/>
          </a:p>
        </p:txBody>
      </p:sp>
      <p:sp>
        <p:nvSpPr>
          <p:cNvPr id="18" name="TextBox 17">
            <a:extLst>
              <a:ext uri="{FF2B5EF4-FFF2-40B4-BE49-F238E27FC236}">
                <a16:creationId xmlns:a16="http://schemas.microsoft.com/office/drawing/2014/main" id="{A982D647-0FF7-2F3E-3B55-C1D984054642}"/>
              </a:ext>
            </a:extLst>
          </p:cNvPr>
          <p:cNvSpPr txBox="1"/>
          <p:nvPr/>
        </p:nvSpPr>
        <p:spPr>
          <a:xfrm>
            <a:off x="0" y="6549737"/>
            <a:ext cx="2090058" cy="523220"/>
          </a:xfrm>
          <a:prstGeom prst="rect">
            <a:avLst/>
          </a:prstGeom>
          <a:noFill/>
        </p:spPr>
        <p:txBody>
          <a:bodyPr wrap="square" rtlCol="0">
            <a:spAutoFit/>
          </a:bodyPr>
          <a:lstStyle/>
          <a:p>
            <a:r>
              <a:rPr lang="en-US" sz="1400" dirty="0">
                <a:solidFill>
                  <a:schemeClr val="bg1"/>
                </a:solidFill>
              </a:rPr>
              <a:t>KISHAN SANGANI</a:t>
            </a:r>
          </a:p>
          <a:p>
            <a:endParaRPr lang="en-US" sz="1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719814" y="757734"/>
            <a:ext cx="10752067" cy="1092597"/>
          </a:xfrm>
          <a:prstGeom prst="rect">
            <a:avLst/>
          </a:prstGeom>
          <a:noFill/>
          <a:ln/>
        </p:spPr>
        <p:txBody>
          <a:bodyPr wrap="square" lIns="0" tIns="0" rIns="0" bIns="0" rtlCol="0" anchor="t">
            <a:normAutofit/>
          </a:bodyPr>
          <a:lstStyle/>
          <a:p>
            <a:pPr marL="0" indent="0" algn="l">
              <a:lnSpc>
                <a:spcPct val="104000"/>
              </a:lnSpc>
              <a:buNone/>
            </a:pPr>
            <a:r>
              <a:rPr lang="en-US" sz="3400" b="1" dirty="0">
                <a:solidFill>
                  <a:srgbClr val="F5F0F0"/>
                </a:solidFill>
                <a:latin typeface="Merriweather" pitchFamily="34" charset="0"/>
                <a:ea typeface="Merriweather" pitchFamily="34" charset="-122"/>
                <a:cs typeface="Merriweather" pitchFamily="34" charset="-120"/>
              </a:rPr>
              <a:t>Opportunity 3 – Flexible and Collaborative Job Design</a:t>
            </a:r>
            <a:endParaRPr lang="en-US" sz="3400" b="1"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19814" y="2147491"/>
            <a:ext cx="3484971" cy="2031405"/>
          </a:xfrm>
          <a:prstGeom prst="rect">
            <a:avLst/>
          </a:prstGeom>
        </p:spPr>
      </p:pic>
      <p:sp>
        <p:nvSpPr>
          <p:cNvPr id="4" name="Text 1"/>
          <p:cNvSpPr/>
          <p:nvPr/>
        </p:nvSpPr>
        <p:spPr>
          <a:xfrm>
            <a:off x="2357379" y="2278559"/>
            <a:ext cx="209743" cy="262235"/>
          </a:xfrm>
          <a:prstGeom prst="rect">
            <a:avLst/>
          </a:prstGeom>
          <a:noFill/>
          <a:ln/>
        </p:spPr>
        <p:txBody>
          <a:bodyPr wrap="none" lIns="0" tIns="0" rIns="0" bIns="0" rtlCol="0" anchor="ctr"/>
          <a:lstStyle/>
          <a:p>
            <a:pPr marL="0" indent="0" algn="ctr">
              <a:lnSpc>
                <a:spcPct val="100000"/>
              </a:lnSpc>
              <a:buNone/>
            </a:pPr>
            <a:r>
              <a:rPr lang="en-US" sz="1650" dirty="0">
                <a:solidFill>
                  <a:srgbClr val="000000"/>
                </a:solidFill>
                <a:latin typeface="Merriweather" pitchFamily="34" charset="0"/>
                <a:ea typeface="Merriweather" pitchFamily="34" charset="-122"/>
                <a:cs typeface="Merriweather" pitchFamily="34" charset="-120"/>
              </a:rPr>
              <a:t>1</a:t>
            </a:r>
            <a:endParaRPr lang="en-US" sz="1650" dirty="0"/>
          </a:p>
        </p:txBody>
      </p:sp>
      <p:sp>
        <p:nvSpPr>
          <p:cNvPr id="5" name="Text 2"/>
          <p:cNvSpPr/>
          <p:nvPr/>
        </p:nvSpPr>
        <p:spPr>
          <a:xfrm>
            <a:off x="913683" y="2846784"/>
            <a:ext cx="3097234" cy="273149"/>
          </a:xfrm>
          <a:prstGeom prst="rect">
            <a:avLst/>
          </a:prstGeom>
          <a:noFill/>
          <a:ln/>
        </p:spPr>
        <p:txBody>
          <a:bodyPr wrap="none" lIns="0" tIns="0" rIns="0" bIns="0" rtlCol="0" anchor="t"/>
          <a:lstStyle/>
          <a:p>
            <a:pPr marL="0" indent="0" algn="l">
              <a:lnSpc>
                <a:spcPct val="104000"/>
              </a:lnSpc>
              <a:buNone/>
            </a:pPr>
            <a:r>
              <a:rPr lang="en-US" sz="1700" dirty="0">
                <a:solidFill>
                  <a:srgbClr val="E2E6E9"/>
                </a:solidFill>
                <a:latin typeface="Merriweather" pitchFamily="34" charset="0"/>
                <a:ea typeface="Merriweather" pitchFamily="34" charset="-122"/>
                <a:cs typeface="Merriweather" pitchFamily="34" charset="-120"/>
              </a:rPr>
              <a:t>Cross-Functionality</a:t>
            </a:r>
            <a:endParaRPr lang="en-US" sz="1700" dirty="0"/>
          </a:p>
        </p:txBody>
      </p:sp>
      <p:sp>
        <p:nvSpPr>
          <p:cNvPr id="6" name="Text 3"/>
          <p:cNvSpPr/>
          <p:nvPr/>
        </p:nvSpPr>
        <p:spPr>
          <a:xfrm>
            <a:off x="913683" y="3209032"/>
            <a:ext cx="3097234" cy="775990"/>
          </a:xfrm>
          <a:prstGeom prst="rect">
            <a:avLst/>
          </a:prstGeom>
          <a:noFill/>
          <a:ln/>
        </p:spPr>
        <p:txBody>
          <a:bodyPr wrap="square" lIns="0" tIns="0" rIns="0" bIns="0" rtlCol="0" anchor="t">
            <a:normAutofit/>
          </a:bodyPr>
          <a:lstStyle/>
          <a:p>
            <a:pPr marL="0" indent="0" algn="l">
              <a:lnSpc>
                <a:spcPct val="123000"/>
              </a:lnSpc>
              <a:buNone/>
            </a:pPr>
            <a:r>
              <a:rPr lang="en-US" sz="1350" dirty="0">
                <a:solidFill>
                  <a:srgbClr val="E2E6E9"/>
                </a:solidFill>
                <a:latin typeface="Merriweather" pitchFamily="34" charset="0"/>
                <a:ea typeface="Merriweather" pitchFamily="34" charset="-122"/>
                <a:cs typeface="Merriweather" pitchFamily="34" charset="-120"/>
              </a:rPr>
              <a:t>Improve cross-functionality to enhance innovation and knowledge sharing.</a:t>
            </a:r>
            <a:endParaRPr lang="en-US" sz="1350" dirty="0"/>
          </a:p>
        </p:txBody>
      </p:sp>
      <p:pic>
        <p:nvPicPr>
          <p:cNvPr id="7"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353312" y="2147491"/>
            <a:ext cx="3484971" cy="2031405"/>
          </a:xfrm>
          <a:prstGeom prst="rect">
            <a:avLst/>
          </a:prstGeom>
        </p:spPr>
      </p:pic>
      <p:sp>
        <p:nvSpPr>
          <p:cNvPr id="8" name="Text 4"/>
          <p:cNvSpPr/>
          <p:nvPr/>
        </p:nvSpPr>
        <p:spPr>
          <a:xfrm>
            <a:off x="5990877" y="2278559"/>
            <a:ext cx="209743" cy="262235"/>
          </a:xfrm>
          <a:prstGeom prst="rect">
            <a:avLst/>
          </a:prstGeom>
          <a:noFill/>
          <a:ln/>
        </p:spPr>
        <p:txBody>
          <a:bodyPr wrap="none" lIns="0" tIns="0" rIns="0" bIns="0" rtlCol="0" anchor="ctr"/>
          <a:lstStyle/>
          <a:p>
            <a:pPr marL="0" indent="0" algn="ctr">
              <a:lnSpc>
                <a:spcPct val="100000"/>
              </a:lnSpc>
              <a:buNone/>
            </a:pPr>
            <a:r>
              <a:rPr lang="en-US" sz="1650" dirty="0">
                <a:solidFill>
                  <a:srgbClr val="000000"/>
                </a:solidFill>
                <a:latin typeface="Merriweather" pitchFamily="34" charset="0"/>
                <a:ea typeface="Merriweather" pitchFamily="34" charset="-122"/>
                <a:cs typeface="Merriweather" pitchFamily="34" charset="-120"/>
              </a:rPr>
              <a:t>2</a:t>
            </a:r>
            <a:endParaRPr lang="en-US" sz="1650" dirty="0"/>
          </a:p>
        </p:txBody>
      </p:sp>
      <p:sp>
        <p:nvSpPr>
          <p:cNvPr id="9" name="Text 5"/>
          <p:cNvSpPr/>
          <p:nvPr/>
        </p:nvSpPr>
        <p:spPr>
          <a:xfrm>
            <a:off x="4547181" y="2846784"/>
            <a:ext cx="3097234" cy="273149"/>
          </a:xfrm>
          <a:prstGeom prst="rect">
            <a:avLst/>
          </a:prstGeom>
          <a:noFill/>
          <a:ln/>
        </p:spPr>
        <p:txBody>
          <a:bodyPr wrap="none" lIns="0" tIns="0" rIns="0" bIns="0" rtlCol="0" anchor="t"/>
          <a:lstStyle/>
          <a:p>
            <a:pPr marL="0" indent="0" algn="l">
              <a:lnSpc>
                <a:spcPct val="104000"/>
              </a:lnSpc>
              <a:buNone/>
            </a:pPr>
            <a:r>
              <a:rPr lang="en-US" sz="1700" dirty="0">
                <a:solidFill>
                  <a:srgbClr val="E2E6E9"/>
                </a:solidFill>
                <a:latin typeface="Merriweather" pitchFamily="34" charset="0"/>
                <a:ea typeface="Merriweather" pitchFamily="34" charset="-122"/>
                <a:cs typeface="Merriweather" pitchFamily="34" charset="-120"/>
              </a:rPr>
              <a:t>Job Flexibility</a:t>
            </a:r>
            <a:endParaRPr lang="en-US" sz="1700" dirty="0"/>
          </a:p>
        </p:txBody>
      </p:sp>
      <p:sp>
        <p:nvSpPr>
          <p:cNvPr id="10" name="Text 6"/>
          <p:cNvSpPr/>
          <p:nvPr/>
        </p:nvSpPr>
        <p:spPr>
          <a:xfrm>
            <a:off x="4547181" y="3209032"/>
            <a:ext cx="3097234" cy="517327"/>
          </a:xfrm>
          <a:prstGeom prst="rect">
            <a:avLst/>
          </a:prstGeom>
          <a:noFill/>
          <a:ln/>
        </p:spPr>
        <p:txBody>
          <a:bodyPr wrap="square" lIns="0" tIns="0" rIns="0" bIns="0" rtlCol="0" anchor="t">
            <a:normAutofit/>
          </a:bodyPr>
          <a:lstStyle/>
          <a:p>
            <a:pPr marL="0" indent="0" algn="l">
              <a:lnSpc>
                <a:spcPct val="123000"/>
              </a:lnSpc>
              <a:buNone/>
            </a:pPr>
            <a:r>
              <a:rPr lang="en-US" sz="1350" dirty="0">
                <a:solidFill>
                  <a:srgbClr val="E2E6E9"/>
                </a:solidFill>
                <a:latin typeface="Merriweather" pitchFamily="34" charset="0"/>
                <a:ea typeface="Merriweather" pitchFamily="34" charset="-122"/>
                <a:cs typeface="Merriweather" pitchFamily="34" charset="-120"/>
              </a:rPr>
              <a:t>Allow more flexibility in jobs when it is operationally possible.</a:t>
            </a:r>
            <a:endParaRPr lang="en-US" sz="1350" dirty="0"/>
          </a:p>
        </p:txBody>
      </p:sp>
      <p:pic>
        <p:nvPicPr>
          <p:cNvPr id="11"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986810" y="2147491"/>
            <a:ext cx="3484971" cy="2031405"/>
          </a:xfrm>
          <a:prstGeom prst="rect">
            <a:avLst/>
          </a:prstGeom>
        </p:spPr>
      </p:pic>
      <p:sp>
        <p:nvSpPr>
          <p:cNvPr id="12" name="Text 7"/>
          <p:cNvSpPr/>
          <p:nvPr/>
        </p:nvSpPr>
        <p:spPr>
          <a:xfrm>
            <a:off x="9624375" y="2278559"/>
            <a:ext cx="209743" cy="262235"/>
          </a:xfrm>
          <a:prstGeom prst="rect">
            <a:avLst/>
          </a:prstGeom>
          <a:noFill/>
          <a:ln/>
        </p:spPr>
        <p:txBody>
          <a:bodyPr wrap="none" lIns="0" tIns="0" rIns="0" bIns="0" rtlCol="0" anchor="ctr"/>
          <a:lstStyle/>
          <a:p>
            <a:pPr marL="0" indent="0" algn="ctr">
              <a:lnSpc>
                <a:spcPct val="100000"/>
              </a:lnSpc>
              <a:buNone/>
            </a:pPr>
            <a:r>
              <a:rPr lang="en-US" sz="1650" dirty="0">
                <a:solidFill>
                  <a:srgbClr val="000000"/>
                </a:solidFill>
                <a:latin typeface="Merriweather" pitchFamily="34" charset="0"/>
                <a:ea typeface="Merriweather" pitchFamily="34" charset="-122"/>
                <a:cs typeface="Merriweather" pitchFamily="34" charset="-120"/>
              </a:rPr>
              <a:t>3</a:t>
            </a:r>
            <a:endParaRPr lang="en-US" sz="1650" dirty="0"/>
          </a:p>
        </p:txBody>
      </p:sp>
      <p:sp>
        <p:nvSpPr>
          <p:cNvPr id="13" name="Text 8"/>
          <p:cNvSpPr/>
          <p:nvPr/>
        </p:nvSpPr>
        <p:spPr>
          <a:xfrm>
            <a:off x="8180679" y="2846784"/>
            <a:ext cx="3097234" cy="273149"/>
          </a:xfrm>
          <a:prstGeom prst="rect">
            <a:avLst/>
          </a:prstGeom>
          <a:noFill/>
          <a:ln/>
        </p:spPr>
        <p:txBody>
          <a:bodyPr wrap="none" lIns="0" tIns="0" rIns="0" bIns="0" rtlCol="0" anchor="t"/>
          <a:lstStyle/>
          <a:p>
            <a:pPr marL="0" indent="0" algn="l">
              <a:lnSpc>
                <a:spcPct val="104000"/>
              </a:lnSpc>
              <a:buNone/>
            </a:pPr>
            <a:r>
              <a:rPr lang="en-US" sz="1700" dirty="0">
                <a:solidFill>
                  <a:srgbClr val="E2E6E9"/>
                </a:solidFill>
                <a:latin typeface="Merriweather" pitchFamily="34" charset="0"/>
                <a:ea typeface="Merriweather" pitchFamily="34" charset="-122"/>
                <a:cs typeface="Merriweather" pitchFamily="34" charset="-120"/>
              </a:rPr>
              <a:t>Employee Involvement</a:t>
            </a:r>
            <a:endParaRPr lang="en-US" sz="1700" dirty="0"/>
          </a:p>
        </p:txBody>
      </p:sp>
      <p:sp>
        <p:nvSpPr>
          <p:cNvPr id="14" name="Text 9"/>
          <p:cNvSpPr/>
          <p:nvPr/>
        </p:nvSpPr>
        <p:spPr>
          <a:xfrm>
            <a:off x="8180679" y="3209032"/>
            <a:ext cx="3097234" cy="517327"/>
          </a:xfrm>
          <a:prstGeom prst="rect">
            <a:avLst/>
          </a:prstGeom>
          <a:noFill/>
          <a:ln/>
        </p:spPr>
        <p:txBody>
          <a:bodyPr wrap="square" lIns="0" tIns="0" rIns="0" bIns="0" rtlCol="0" anchor="t">
            <a:normAutofit/>
          </a:bodyPr>
          <a:lstStyle/>
          <a:p>
            <a:pPr marL="0" indent="0" algn="l">
              <a:lnSpc>
                <a:spcPct val="123000"/>
              </a:lnSpc>
              <a:buNone/>
            </a:pPr>
            <a:r>
              <a:rPr lang="en-US" sz="1350" dirty="0">
                <a:solidFill>
                  <a:srgbClr val="E2E6E9"/>
                </a:solidFill>
                <a:latin typeface="Merriweather" pitchFamily="34" charset="0"/>
                <a:ea typeface="Merriweather" pitchFamily="34" charset="-122"/>
                <a:cs typeface="Merriweather" pitchFamily="34" charset="-120"/>
              </a:rPr>
              <a:t>Involve employees in decisions and problem solving.</a:t>
            </a:r>
            <a:endParaRPr lang="en-US" sz="1350" dirty="0"/>
          </a:p>
        </p:txBody>
      </p:sp>
      <p:pic>
        <p:nvPicPr>
          <p:cNvPr id="15" name="Image 3"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719814" y="4327426"/>
            <a:ext cx="5301720" cy="1772741"/>
          </a:xfrm>
          <a:prstGeom prst="rect">
            <a:avLst/>
          </a:prstGeom>
        </p:spPr>
      </p:pic>
      <p:sp>
        <p:nvSpPr>
          <p:cNvPr id="16" name="Text 10"/>
          <p:cNvSpPr/>
          <p:nvPr/>
        </p:nvSpPr>
        <p:spPr>
          <a:xfrm>
            <a:off x="3265803" y="4458494"/>
            <a:ext cx="209743" cy="262235"/>
          </a:xfrm>
          <a:prstGeom prst="rect">
            <a:avLst/>
          </a:prstGeom>
          <a:noFill/>
          <a:ln/>
        </p:spPr>
        <p:txBody>
          <a:bodyPr wrap="none" lIns="0" tIns="0" rIns="0" bIns="0" rtlCol="0" anchor="ctr"/>
          <a:lstStyle/>
          <a:p>
            <a:pPr marL="0" indent="0" algn="ctr">
              <a:lnSpc>
                <a:spcPct val="100000"/>
              </a:lnSpc>
              <a:buNone/>
            </a:pPr>
            <a:r>
              <a:rPr lang="en-US" sz="1650" dirty="0">
                <a:solidFill>
                  <a:srgbClr val="000000"/>
                </a:solidFill>
                <a:latin typeface="Merriweather" pitchFamily="34" charset="0"/>
                <a:ea typeface="Merriweather" pitchFamily="34" charset="-122"/>
                <a:cs typeface="Merriweather" pitchFamily="34" charset="-120"/>
              </a:rPr>
              <a:t>4</a:t>
            </a:r>
            <a:endParaRPr lang="en-US" sz="1650" dirty="0"/>
          </a:p>
        </p:txBody>
      </p:sp>
      <p:sp>
        <p:nvSpPr>
          <p:cNvPr id="17" name="Text 11"/>
          <p:cNvSpPr/>
          <p:nvPr/>
        </p:nvSpPr>
        <p:spPr>
          <a:xfrm>
            <a:off x="913683" y="5026720"/>
            <a:ext cx="4913983" cy="273149"/>
          </a:xfrm>
          <a:prstGeom prst="rect">
            <a:avLst/>
          </a:prstGeom>
          <a:noFill/>
          <a:ln/>
        </p:spPr>
        <p:txBody>
          <a:bodyPr wrap="none" lIns="0" tIns="0" rIns="0" bIns="0" rtlCol="0" anchor="t"/>
          <a:lstStyle/>
          <a:p>
            <a:pPr marL="0" indent="0" algn="l">
              <a:lnSpc>
                <a:spcPct val="104000"/>
              </a:lnSpc>
              <a:buNone/>
            </a:pPr>
            <a:r>
              <a:rPr lang="en-US" sz="1700" dirty="0">
                <a:solidFill>
                  <a:srgbClr val="E2E6E9"/>
                </a:solidFill>
                <a:latin typeface="Merriweather" pitchFamily="34" charset="0"/>
                <a:ea typeface="Merriweather" pitchFamily="34" charset="-122"/>
                <a:cs typeface="Merriweather" pitchFamily="34" charset="-120"/>
              </a:rPr>
              <a:t>Performance &amp; Well-Being</a:t>
            </a:r>
            <a:endParaRPr lang="en-US" sz="1700" dirty="0"/>
          </a:p>
        </p:txBody>
      </p:sp>
      <p:sp>
        <p:nvSpPr>
          <p:cNvPr id="18" name="Text 12"/>
          <p:cNvSpPr/>
          <p:nvPr/>
        </p:nvSpPr>
        <p:spPr>
          <a:xfrm>
            <a:off x="913683" y="5388967"/>
            <a:ext cx="4913983" cy="517327"/>
          </a:xfrm>
          <a:prstGeom prst="rect">
            <a:avLst/>
          </a:prstGeom>
          <a:noFill/>
          <a:ln/>
        </p:spPr>
        <p:txBody>
          <a:bodyPr wrap="square" lIns="0" tIns="0" rIns="0" bIns="0" rtlCol="0" anchor="t">
            <a:normAutofit/>
          </a:bodyPr>
          <a:lstStyle/>
          <a:p>
            <a:pPr marL="0" indent="0" algn="l">
              <a:lnSpc>
                <a:spcPct val="123000"/>
              </a:lnSpc>
              <a:buNone/>
            </a:pPr>
            <a:r>
              <a:rPr lang="en-US" sz="1350" dirty="0">
                <a:solidFill>
                  <a:srgbClr val="E2E6E9"/>
                </a:solidFill>
                <a:latin typeface="Merriweather" pitchFamily="34" charset="0"/>
                <a:ea typeface="Merriweather" pitchFamily="34" charset="-122"/>
                <a:cs typeface="Merriweather" pitchFamily="34" charset="-120"/>
              </a:rPr>
              <a:t>Structure jobs in a way that takes into account both performance and well-being.</a:t>
            </a:r>
            <a:endParaRPr lang="en-US" sz="1350" dirty="0"/>
          </a:p>
        </p:txBody>
      </p:sp>
      <p:pic>
        <p:nvPicPr>
          <p:cNvPr id="19" name="Image 4"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170061" y="4327426"/>
            <a:ext cx="5301720" cy="1772741"/>
          </a:xfrm>
          <a:prstGeom prst="rect">
            <a:avLst/>
          </a:prstGeom>
        </p:spPr>
      </p:pic>
      <p:sp>
        <p:nvSpPr>
          <p:cNvPr id="20" name="Text 13"/>
          <p:cNvSpPr/>
          <p:nvPr/>
        </p:nvSpPr>
        <p:spPr>
          <a:xfrm>
            <a:off x="8716050" y="4458494"/>
            <a:ext cx="209743" cy="262235"/>
          </a:xfrm>
          <a:prstGeom prst="rect">
            <a:avLst/>
          </a:prstGeom>
          <a:noFill/>
          <a:ln/>
        </p:spPr>
        <p:txBody>
          <a:bodyPr wrap="none" lIns="0" tIns="0" rIns="0" bIns="0" rtlCol="0" anchor="ctr"/>
          <a:lstStyle/>
          <a:p>
            <a:pPr marL="0" indent="0" algn="ctr">
              <a:lnSpc>
                <a:spcPct val="100000"/>
              </a:lnSpc>
              <a:buNone/>
            </a:pPr>
            <a:r>
              <a:rPr lang="en-US" sz="1650" dirty="0">
                <a:solidFill>
                  <a:srgbClr val="000000"/>
                </a:solidFill>
                <a:latin typeface="Merriweather" pitchFamily="34" charset="0"/>
                <a:ea typeface="Merriweather" pitchFamily="34" charset="-122"/>
                <a:cs typeface="Merriweather" pitchFamily="34" charset="-120"/>
              </a:rPr>
              <a:t>5</a:t>
            </a:r>
            <a:endParaRPr lang="en-US" sz="1650" dirty="0"/>
          </a:p>
        </p:txBody>
      </p:sp>
      <p:sp>
        <p:nvSpPr>
          <p:cNvPr id="21" name="Text 14"/>
          <p:cNvSpPr/>
          <p:nvPr/>
        </p:nvSpPr>
        <p:spPr>
          <a:xfrm>
            <a:off x="6363930" y="5026720"/>
            <a:ext cx="4913983" cy="273149"/>
          </a:xfrm>
          <a:prstGeom prst="rect">
            <a:avLst/>
          </a:prstGeom>
          <a:noFill/>
          <a:ln/>
        </p:spPr>
        <p:txBody>
          <a:bodyPr wrap="none" lIns="0" tIns="0" rIns="0" bIns="0" rtlCol="0" anchor="t"/>
          <a:lstStyle/>
          <a:p>
            <a:pPr marL="0" indent="0" algn="l">
              <a:lnSpc>
                <a:spcPct val="104000"/>
              </a:lnSpc>
              <a:buNone/>
            </a:pPr>
            <a:r>
              <a:rPr lang="en-US" sz="1700" dirty="0">
                <a:solidFill>
                  <a:srgbClr val="E2E6E9"/>
                </a:solidFill>
                <a:latin typeface="Merriweather" pitchFamily="34" charset="0"/>
                <a:ea typeface="Merriweather" pitchFamily="34" charset="-122"/>
                <a:cs typeface="Merriweather" pitchFamily="34" charset="-120"/>
              </a:rPr>
              <a:t>Collaborative Design</a:t>
            </a:r>
            <a:endParaRPr lang="en-US" sz="1700" dirty="0"/>
          </a:p>
        </p:txBody>
      </p:sp>
      <p:sp>
        <p:nvSpPr>
          <p:cNvPr id="22" name="Text 15"/>
          <p:cNvSpPr/>
          <p:nvPr/>
        </p:nvSpPr>
        <p:spPr>
          <a:xfrm>
            <a:off x="6363930" y="5388967"/>
            <a:ext cx="4913983" cy="517327"/>
          </a:xfrm>
          <a:prstGeom prst="rect">
            <a:avLst/>
          </a:prstGeom>
          <a:noFill/>
          <a:ln/>
        </p:spPr>
        <p:txBody>
          <a:bodyPr wrap="square" lIns="0" tIns="0" rIns="0" bIns="0" rtlCol="0" anchor="t">
            <a:normAutofit/>
          </a:bodyPr>
          <a:lstStyle/>
          <a:p>
            <a:pPr marL="0" indent="0" algn="l">
              <a:lnSpc>
                <a:spcPct val="123000"/>
              </a:lnSpc>
              <a:buNone/>
            </a:pPr>
            <a:r>
              <a:rPr lang="en-US" sz="1350" dirty="0">
                <a:solidFill>
                  <a:srgbClr val="E2E6E9"/>
                </a:solidFill>
                <a:latin typeface="Merriweather" pitchFamily="34" charset="0"/>
                <a:ea typeface="Merriweather" pitchFamily="34" charset="-122"/>
                <a:cs typeface="Merriweather" pitchFamily="34" charset="-120"/>
              </a:rPr>
              <a:t>Collaborative job design leads to increased productivity, engagement, and job satisfaction (Gallup, 2025).</a:t>
            </a:r>
            <a:endParaRPr lang="en-US" sz="1350" dirty="0"/>
          </a:p>
        </p:txBody>
      </p:sp>
      <p:sp>
        <p:nvSpPr>
          <p:cNvPr id="23" name="TextBox 22">
            <a:extLst>
              <a:ext uri="{FF2B5EF4-FFF2-40B4-BE49-F238E27FC236}">
                <a16:creationId xmlns:a16="http://schemas.microsoft.com/office/drawing/2014/main" id="{03E8D621-5A74-8773-15F6-FE1A33A639CC}"/>
              </a:ext>
            </a:extLst>
          </p:cNvPr>
          <p:cNvSpPr txBox="1"/>
          <p:nvPr/>
        </p:nvSpPr>
        <p:spPr>
          <a:xfrm>
            <a:off x="0" y="6537851"/>
            <a:ext cx="2156575" cy="523220"/>
          </a:xfrm>
          <a:prstGeom prst="rect">
            <a:avLst/>
          </a:prstGeom>
          <a:noFill/>
        </p:spPr>
        <p:txBody>
          <a:bodyPr wrap="square" rtlCol="0">
            <a:spAutoFit/>
          </a:bodyPr>
          <a:lstStyle/>
          <a:p>
            <a:r>
              <a:rPr lang="en-US" sz="1400" dirty="0">
                <a:solidFill>
                  <a:schemeClr val="bg1"/>
                </a:solidFill>
              </a:rPr>
              <a:t>KISHAN SANGANI</a:t>
            </a:r>
          </a:p>
          <a:p>
            <a:endParaRPr lang="en-US" sz="1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2"/>
          <p:cNvSpPr/>
          <p:nvPr/>
        </p:nvSpPr>
        <p:spPr>
          <a:xfrm>
            <a:off x="719814" y="999331"/>
            <a:ext cx="10752067" cy="1265436"/>
          </a:xfrm>
          <a:prstGeom prst="rect">
            <a:avLst/>
          </a:prstGeom>
          <a:noFill/>
          <a:ln/>
        </p:spPr>
        <p:txBody>
          <a:bodyPr wrap="square" lIns="0" tIns="0" rIns="0" bIns="0" rtlCol="0" anchor="t">
            <a:normAutofit/>
          </a:bodyPr>
          <a:lstStyle/>
          <a:p>
            <a:pPr marL="0" indent="0" algn="l">
              <a:lnSpc>
                <a:spcPct val="104000"/>
              </a:lnSpc>
              <a:buNone/>
            </a:pPr>
            <a:r>
              <a:rPr lang="en-US" sz="3950" b="1" dirty="0">
                <a:solidFill>
                  <a:srgbClr val="F5F0F0"/>
                </a:solidFill>
                <a:latin typeface="Merriweather" pitchFamily="34" charset="0"/>
                <a:ea typeface="Merriweather" pitchFamily="34" charset="-122"/>
                <a:cs typeface="Merriweather" pitchFamily="34" charset="-120"/>
              </a:rPr>
              <a:t>Current Challenge - High Workload and Work Pressure</a:t>
            </a:r>
            <a:endParaRPr lang="en-US" sz="3950" b="1" dirty="0"/>
          </a:p>
        </p:txBody>
      </p:sp>
      <p:pic>
        <p:nvPicPr>
          <p:cNvPr id="5"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19814" y="2563713"/>
            <a:ext cx="3451139" cy="1420019"/>
          </a:xfrm>
          <a:prstGeom prst="rect">
            <a:avLst/>
          </a:prstGeom>
        </p:spPr>
      </p:pic>
      <p:sp>
        <p:nvSpPr>
          <p:cNvPr id="6" name="Text 3"/>
          <p:cNvSpPr/>
          <p:nvPr/>
        </p:nvSpPr>
        <p:spPr>
          <a:xfrm>
            <a:off x="1049212" y="2791520"/>
            <a:ext cx="2893940" cy="964406"/>
          </a:xfrm>
          <a:prstGeom prst="rect">
            <a:avLst/>
          </a:prstGeom>
          <a:noFill/>
          <a:ln/>
        </p:spPr>
        <p:txBody>
          <a:bodyPr wrap="square" lIns="0" tIns="0" rIns="0" bIns="0" rtlCol="0" anchor="t">
            <a:normAutofit/>
          </a:bodyPr>
          <a:lstStyle/>
          <a:p>
            <a:pPr marL="0" indent="0" algn="l">
              <a:lnSpc>
                <a:spcPct val="132000"/>
              </a:lnSpc>
              <a:buNone/>
            </a:pPr>
            <a:r>
              <a:rPr lang="en-US" sz="1550" dirty="0">
                <a:solidFill>
                  <a:srgbClr val="E2E6E9"/>
                </a:solidFill>
                <a:latin typeface="Merriweather" pitchFamily="34" charset="0"/>
                <a:ea typeface="Merriweather" pitchFamily="34" charset="-122"/>
                <a:cs typeface="Merriweather" pitchFamily="34" charset="-120"/>
              </a:rPr>
              <a:t>The fast pace of working at Tesla places heavy demands on employees' performance.</a:t>
            </a:r>
            <a:endParaRPr lang="en-US" sz="1550" dirty="0"/>
          </a:p>
        </p:txBody>
      </p:sp>
      <p:pic>
        <p:nvPicPr>
          <p:cNvPr id="7"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370179" y="2563713"/>
            <a:ext cx="3451238" cy="1420019"/>
          </a:xfrm>
          <a:prstGeom prst="rect">
            <a:avLst/>
          </a:prstGeom>
        </p:spPr>
      </p:pic>
      <p:sp>
        <p:nvSpPr>
          <p:cNvPr id="8" name="Text 4"/>
          <p:cNvSpPr/>
          <p:nvPr/>
        </p:nvSpPr>
        <p:spPr>
          <a:xfrm>
            <a:off x="4699577" y="2791520"/>
            <a:ext cx="2894039" cy="964406"/>
          </a:xfrm>
          <a:prstGeom prst="rect">
            <a:avLst/>
          </a:prstGeom>
          <a:noFill/>
          <a:ln/>
        </p:spPr>
        <p:txBody>
          <a:bodyPr wrap="square" lIns="0" tIns="0" rIns="0" bIns="0" rtlCol="0" anchor="t">
            <a:normAutofit/>
          </a:bodyPr>
          <a:lstStyle/>
          <a:p>
            <a:pPr marL="0" indent="0" algn="l">
              <a:lnSpc>
                <a:spcPct val="132000"/>
              </a:lnSpc>
              <a:buNone/>
            </a:pPr>
            <a:r>
              <a:rPr lang="en-US" sz="1550" dirty="0">
                <a:solidFill>
                  <a:srgbClr val="E2E6E9"/>
                </a:solidFill>
                <a:latin typeface="Merriweather" pitchFamily="34" charset="0"/>
                <a:ea typeface="Merriweather" pitchFamily="34" charset="-122"/>
                <a:cs typeface="Merriweather" pitchFamily="34" charset="-120"/>
              </a:rPr>
              <a:t>High production goals might raise stress levels and workloads.</a:t>
            </a:r>
            <a:endParaRPr lang="en-US" sz="155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020643" y="2563713"/>
            <a:ext cx="3451238" cy="1420019"/>
          </a:xfrm>
          <a:prstGeom prst="rect">
            <a:avLst/>
          </a:prstGeom>
        </p:spPr>
      </p:pic>
      <p:sp>
        <p:nvSpPr>
          <p:cNvPr id="10" name="Text 5"/>
          <p:cNvSpPr/>
          <p:nvPr/>
        </p:nvSpPr>
        <p:spPr>
          <a:xfrm>
            <a:off x="8350041" y="2791520"/>
            <a:ext cx="2894039" cy="964406"/>
          </a:xfrm>
          <a:prstGeom prst="rect">
            <a:avLst/>
          </a:prstGeom>
          <a:noFill/>
          <a:ln/>
        </p:spPr>
        <p:txBody>
          <a:bodyPr wrap="square" lIns="0" tIns="0" rIns="0" bIns="0" rtlCol="0" anchor="t">
            <a:normAutofit/>
          </a:bodyPr>
          <a:lstStyle/>
          <a:p>
            <a:pPr marL="0" indent="0" algn="l">
              <a:lnSpc>
                <a:spcPct val="132000"/>
              </a:lnSpc>
              <a:buNone/>
            </a:pPr>
            <a:r>
              <a:rPr lang="en-US" sz="1550" dirty="0">
                <a:solidFill>
                  <a:srgbClr val="E2E6E9"/>
                </a:solidFill>
                <a:latin typeface="Merriweather" pitchFamily="34" charset="0"/>
                <a:ea typeface="Merriweather" pitchFamily="34" charset="-122"/>
                <a:cs typeface="Merriweather" pitchFamily="34" charset="-120"/>
              </a:rPr>
              <a:t>Work pressure might decrease job satisfaction and work-life balance.</a:t>
            </a:r>
            <a:endParaRPr lang="en-US" sz="1550" dirty="0"/>
          </a:p>
        </p:txBody>
      </p:sp>
      <p:pic>
        <p:nvPicPr>
          <p:cNvPr id="11" name="Image 3"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719814" y="4182963"/>
            <a:ext cx="3451139" cy="2062956"/>
          </a:xfrm>
          <a:prstGeom prst="rect">
            <a:avLst/>
          </a:prstGeom>
        </p:spPr>
      </p:pic>
      <p:sp>
        <p:nvSpPr>
          <p:cNvPr id="12" name="Text 6"/>
          <p:cNvSpPr/>
          <p:nvPr/>
        </p:nvSpPr>
        <p:spPr>
          <a:xfrm>
            <a:off x="1049212" y="4410770"/>
            <a:ext cx="2893940" cy="1607344"/>
          </a:xfrm>
          <a:prstGeom prst="rect">
            <a:avLst/>
          </a:prstGeom>
          <a:noFill/>
          <a:ln/>
        </p:spPr>
        <p:txBody>
          <a:bodyPr wrap="square" lIns="0" tIns="0" rIns="0" bIns="0" rtlCol="0" anchor="t">
            <a:normAutofit/>
          </a:bodyPr>
          <a:lstStyle/>
          <a:p>
            <a:pPr marL="0" indent="0" algn="l">
              <a:lnSpc>
                <a:spcPct val="132000"/>
              </a:lnSpc>
              <a:buNone/>
            </a:pPr>
            <a:r>
              <a:rPr lang="en-US" sz="1550" dirty="0">
                <a:solidFill>
                  <a:srgbClr val="E2E6E9"/>
                </a:solidFill>
                <a:latin typeface="Merriweather" pitchFamily="34" charset="0"/>
                <a:ea typeface="Merriweather" pitchFamily="34" charset="-122"/>
                <a:cs typeface="Merriweather" pitchFamily="34" charset="-120"/>
              </a:rPr>
              <a:t>Ensuring employee health and at the same time meeting organisational goals continues to be a challenging task.</a:t>
            </a:r>
            <a:endParaRPr lang="en-US" sz="1550" dirty="0"/>
          </a:p>
        </p:txBody>
      </p:sp>
      <p:pic>
        <p:nvPicPr>
          <p:cNvPr id="13" name="Image 4"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370179" y="4182963"/>
            <a:ext cx="3451238" cy="2062956"/>
          </a:xfrm>
          <a:prstGeom prst="rect">
            <a:avLst/>
          </a:prstGeom>
        </p:spPr>
      </p:pic>
      <p:sp>
        <p:nvSpPr>
          <p:cNvPr id="14" name="Text 7"/>
          <p:cNvSpPr/>
          <p:nvPr/>
        </p:nvSpPr>
        <p:spPr>
          <a:xfrm>
            <a:off x="4699577" y="4410770"/>
            <a:ext cx="2894039" cy="1607344"/>
          </a:xfrm>
          <a:prstGeom prst="rect">
            <a:avLst/>
          </a:prstGeom>
          <a:noFill/>
          <a:ln/>
        </p:spPr>
        <p:txBody>
          <a:bodyPr wrap="square" lIns="0" tIns="0" rIns="0" bIns="0" rtlCol="0" anchor="t">
            <a:normAutofit/>
          </a:bodyPr>
          <a:lstStyle/>
          <a:p>
            <a:pPr marL="0" indent="0" algn="l">
              <a:lnSpc>
                <a:spcPct val="132000"/>
              </a:lnSpc>
              <a:buNone/>
            </a:pPr>
            <a:r>
              <a:rPr lang="en-US" sz="1550" dirty="0">
                <a:solidFill>
                  <a:srgbClr val="E2E6E9"/>
                </a:solidFill>
                <a:latin typeface="Merriweather" pitchFamily="34" charset="0"/>
                <a:ea typeface="Merriweather" pitchFamily="34" charset="-122"/>
                <a:cs typeface="Merriweather" pitchFamily="34" charset="-120"/>
              </a:rPr>
              <a:t>Managing workload and helping employees is crucial for maintaining their engagement (Kose and Çelik, 2024).</a:t>
            </a:r>
            <a:endParaRPr lang="en-US" sz="1550" dirty="0"/>
          </a:p>
        </p:txBody>
      </p:sp>
      <p:pic>
        <p:nvPicPr>
          <p:cNvPr id="2" name="Picture 1" descr="This may contain: an assembly line with tesla cars in the background">
            <a:extLst>
              <a:ext uri="{FF2B5EF4-FFF2-40B4-BE49-F238E27FC236}">
                <a16:creationId xmlns:a16="http://schemas.microsoft.com/office/drawing/2014/main" id="{A0A2B4E6-9654-CCF5-B8F9-9ABC011D99DC}"/>
              </a:ext>
            </a:extLst>
          </p:cNvPr>
          <p:cNvPicPr>
            <a:picLocks noChangeAspect="1"/>
          </p:cNvPicPr>
          <p:nvPr/>
        </p:nvPicPr>
        <p:blipFill>
          <a:blip r:embed="rId5"/>
          <a:srcRect t="10265" b="1243"/>
          <a:stretch>
            <a:fillRect/>
          </a:stretch>
        </p:blipFill>
        <p:spPr>
          <a:xfrm>
            <a:off x="8020643" y="4211539"/>
            <a:ext cx="3451238" cy="2034380"/>
          </a:xfrm>
          <a:prstGeom prst="rect">
            <a:avLst/>
          </a:prstGeom>
        </p:spPr>
      </p:pic>
      <p:sp>
        <p:nvSpPr>
          <p:cNvPr id="3" name="TextBox 2">
            <a:extLst>
              <a:ext uri="{FF2B5EF4-FFF2-40B4-BE49-F238E27FC236}">
                <a16:creationId xmlns:a16="http://schemas.microsoft.com/office/drawing/2014/main" id="{263A6F8B-1182-4005-C426-6AE9F7FB2F60}"/>
              </a:ext>
            </a:extLst>
          </p:cNvPr>
          <p:cNvSpPr txBox="1"/>
          <p:nvPr/>
        </p:nvSpPr>
        <p:spPr>
          <a:xfrm>
            <a:off x="0" y="6550223"/>
            <a:ext cx="2388636" cy="307777"/>
          </a:xfrm>
          <a:prstGeom prst="rect">
            <a:avLst/>
          </a:prstGeom>
          <a:noFill/>
        </p:spPr>
        <p:txBody>
          <a:bodyPr wrap="square" rtlCol="0">
            <a:spAutoFit/>
          </a:bodyPr>
          <a:lstStyle/>
          <a:p>
            <a:r>
              <a:rPr lang="en-US" sz="1400" dirty="0">
                <a:solidFill>
                  <a:schemeClr val="bg1"/>
                </a:solidFill>
              </a:rPr>
              <a:t>VIVEK GORASIYA</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2"/>
          <p:cNvSpPr/>
          <p:nvPr/>
        </p:nvSpPr>
        <p:spPr>
          <a:xfrm>
            <a:off x="719814" y="684058"/>
            <a:ext cx="10752067" cy="1157089"/>
          </a:xfrm>
          <a:prstGeom prst="rect">
            <a:avLst/>
          </a:prstGeom>
          <a:noFill/>
          <a:ln/>
        </p:spPr>
        <p:txBody>
          <a:bodyPr wrap="square" lIns="0" tIns="0" rIns="0" bIns="0" rtlCol="0" anchor="t">
            <a:normAutofit/>
          </a:bodyPr>
          <a:lstStyle/>
          <a:p>
            <a:pPr marL="0" indent="0" algn="l">
              <a:lnSpc>
                <a:spcPct val="104000"/>
              </a:lnSpc>
              <a:buNone/>
            </a:pPr>
            <a:r>
              <a:rPr lang="en-US" sz="3600" b="1" dirty="0">
                <a:solidFill>
                  <a:srgbClr val="F5F0F0"/>
                </a:solidFill>
                <a:latin typeface="Merriweather" pitchFamily="34" charset="0"/>
                <a:ea typeface="Merriweather" pitchFamily="34" charset="-122"/>
                <a:cs typeface="Merriweather" pitchFamily="34" charset="-120"/>
              </a:rPr>
              <a:t>Current Challenge – Employee Retention and Skill Development</a:t>
            </a:r>
            <a:endParaRPr lang="en-US" sz="3600" b="1" dirty="0"/>
          </a:p>
        </p:txBody>
      </p:sp>
      <p:sp>
        <p:nvSpPr>
          <p:cNvPr id="5" name="Shape 3"/>
          <p:cNvSpPr/>
          <p:nvPr/>
        </p:nvSpPr>
        <p:spPr>
          <a:xfrm>
            <a:off x="719814" y="2373114"/>
            <a:ext cx="416510" cy="416520"/>
          </a:xfrm>
          <a:prstGeom prst="roundRect">
            <a:avLst>
              <a:gd name="adj" fmla="val 18667"/>
            </a:avLst>
          </a:prstGeom>
          <a:solidFill>
            <a:srgbClr val="003180"/>
          </a:solidFill>
          <a:ln w="6350">
            <a:solidFill>
              <a:srgbClr val="194A99"/>
            </a:solidFill>
            <a:prstDash val="solid"/>
          </a:ln>
        </p:spPr>
        <p:txBody>
          <a:bodyPr/>
          <a:lstStyle/>
          <a:p>
            <a:endParaRPr lang="en-US"/>
          </a:p>
        </p:txBody>
      </p:sp>
      <p:sp>
        <p:nvSpPr>
          <p:cNvPr id="6" name="Text 4"/>
          <p:cNvSpPr/>
          <p:nvPr/>
        </p:nvSpPr>
        <p:spPr>
          <a:xfrm>
            <a:off x="789265" y="2407841"/>
            <a:ext cx="277607" cy="347067"/>
          </a:xfrm>
          <a:prstGeom prst="rect">
            <a:avLst/>
          </a:prstGeom>
          <a:noFill/>
          <a:ln/>
        </p:spPr>
        <p:txBody>
          <a:bodyPr wrap="none" lIns="0" tIns="0" rIns="0" bIns="0" rtlCol="0" anchor="ctr"/>
          <a:lstStyle/>
          <a:p>
            <a:pPr marL="0" indent="0" algn="ctr">
              <a:lnSpc>
                <a:spcPct val="100000"/>
              </a:lnSpc>
              <a:buNone/>
            </a:pPr>
            <a:r>
              <a:rPr lang="en-US" sz="2150" dirty="0">
                <a:solidFill>
                  <a:srgbClr val="E2E6E9"/>
                </a:solidFill>
                <a:latin typeface="Merriweather" pitchFamily="34" charset="0"/>
                <a:ea typeface="Merriweather" pitchFamily="34" charset="-122"/>
                <a:cs typeface="Merriweather" pitchFamily="34" charset="-120"/>
              </a:rPr>
              <a:t>1</a:t>
            </a:r>
            <a:endParaRPr lang="en-US" sz="2150" dirty="0"/>
          </a:p>
        </p:txBody>
      </p:sp>
      <p:sp>
        <p:nvSpPr>
          <p:cNvPr id="7" name="Text 5"/>
          <p:cNvSpPr/>
          <p:nvPr/>
        </p:nvSpPr>
        <p:spPr>
          <a:xfrm>
            <a:off x="1302908" y="2436713"/>
            <a:ext cx="10168973" cy="578445"/>
          </a:xfrm>
          <a:prstGeom prst="rect">
            <a:avLst/>
          </a:prstGeom>
          <a:noFill/>
          <a:ln/>
        </p:spPr>
        <p:txBody>
          <a:bodyPr wrap="square" lIns="0" tIns="0" rIns="0" bIns="0" rtlCol="0" anchor="t">
            <a:normAutofit/>
          </a:bodyPr>
          <a:lstStyle/>
          <a:p>
            <a:pPr marL="0" indent="0" algn="l">
              <a:lnSpc>
                <a:spcPct val="104000"/>
              </a:lnSpc>
              <a:buNone/>
            </a:pPr>
            <a:r>
              <a:rPr lang="en-US" sz="1800" dirty="0">
                <a:solidFill>
                  <a:srgbClr val="E2E6E9"/>
                </a:solidFill>
                <a:latin typeface="Merriweather" pitchFamily="34" charset="0"/>
                <a:ea typeface="Merriweather" pitchFamily="34" charset="-122"/>
                <a:cs typeface="Merriweather" pitchFamily="34" charset="-120"/>
              </a:rPr>
              <a:t>Rapid growth demands constant learning and development for employees (Gebreamlak, 2025).</a:t>
            </a:r>
            <a:endParaRPr lang="en-US" sz="1800" dirty="0"/>
          </a:p>
        </p:txBody>
      </p:sp>
      <p:sp>
        <p:nvSpPr>
          <p:cNvPr id="8" name="Shape 6"/>
          <p:cNvSpPr/>
          <p:nvPr/>
        </p:nvSpPr>
        <p:spPr>
          <a:xfrm>
            <a:off x="719814" y="3348335"/>
            <a:ext cx="416510" cy="416520"/>
          </a:xfrm>
          <a:prstGeom prst="roundRect">
            <a:avLst>
              <a:gd name="adj" fmla="val 18667"/>
            </a:avLst>
          </a:prstGeom>
          <a:solidFill>
            <a:srgbClr val="003180"/>
          </a:solidFill>
          <a:ln w="6350">
            <a:solidFill>
              <a:srgbClr val="194A99"/>
            </a:solidFill>
            <a:prstDash val="solid"/>
          </a:ln>
        </p:spPr>
        <p:txBody>
          <a:bodyPr/>
          <a:lstStyle/>
          <a:p>
            <a:endParaRPr lang="en-US"/>
          </a:p>
        </p:txBody>
      </p:sp>
      <p:sp>
        <p:nvSpPr>
          <p:cNvPr id="9" name="Text 7"/>
          <p:cNvSpPr/>
          <p:nvPr/>
        </p:nvSpPr>
        <p:spPr>
          <a:xfrm>
            <a:off x="789265" y="3383062"/>
            <a:ext cx="277607" cy="347067"/>
          </a:xfrm>
          <a:prstGeom prst="rect">
            <a:avLst/>
          </a:prstGeom>
          <a:noFill/>
          <a:ln/>
        </p:spPr>
        <p:txBody>
          <a:bodyPr wrap="none" lIns="0" tIns="0" rIns="0" bIns="0" rtlCol="0" anchor="ctr"/>
          <a:lstStyle/>
          <a:p>
            <a:pPr marL="0" indent="0" algn="ctr">
              <a:lnSpc>
                <a:spcPct val="100000"/>
              </a:lnSpc>
              <a:buNone/>
            </a:pPr>
            <a:r>
              <a:rPr lang="en-US" sz="2150" dirty="0">
                <a:solidFill>
                  <a:srgbClr val="E2E6E9"/>
                </a:solidFill>
                <a:latin typeface="Merriweather" pitchFamily="34" charset="0"/>
                <a:ea typeface="Merriweather" pitchFamily="34" charset="-122"/>
                <a:cs typeface="Merriweather" pitchFamily="34" charset="-120"/>
              </a:rPr>
              <a:t>2</a:t>
            </a:r>
            <a:endParaRPr lang="en-US" sz="2150" dirty="0"/>
          </a:p>
        </p:txBody>
      </p:sp>
      <p:sp>
        <p:nvSpPr>
          <p:cNvPr id="10" name="Text 8"/>
          <p:cNvSpPr/>
          <p:nvPr/>
        </p:nvSpPr>
        <p:spPr>
          <a:xfrm>
            <a:off x="1302908" y="3411934"/>
            <a:ext cx="10168973" cy="578445"/>
          </a:xfrm>
          <a:prstGeom prst="rect">
            <a:avLst/>
          </a:prstGeom>
          <a:noFill/>
          <a:ln/>
        </p:spPr>
        <p:txBody>
          <a:bodyPr wrap="square" lIns="0" tIns="0" rIns="0" bIns="0" rtlCol="0" anchor="t">
            <a:normAutofit/>
          </a:bodyPr>
          <a:lstStyle/>
          <a:p>
            <a:pPr marL="0" indent="0" algn="l">
              <a:lnSpc>
                <a:spcPct val="104000"/>
              </a:lnSpc>
              <a:buNone/>
            </a:pPr>
            <a:r>
              <a:rPr lang="en-US" sz="1800" dirty="0">
                <a:solidFill>
                  <a:srgbClr val="E2E6E9"/>
                </a:solidFill>
                <a:latin typeface="Merriweather" pitchFamily="34" charset="0"/>
                <a:ea typeface="Merriweather" pitchFamily="34" charset="-122"/>
                <a:cs typeface="Merriweather" pitchFamily="34" charset="-120"/>
              </a:rPr>
              <a:t>The ability to retain highly qualified employees becomes important in a competitive labour market.</a:t>
            </a:r>
            <a:endParaRPr lang="en-US" sz="1800" dirty="0"/>
          </a:p>
        </p:txBody>
      </p:sp>
      <p:sp>
        <p:nvSpPr>
          <p:cNvPr id="11" name="Shape 9"/>
          <p:cNvSpPr/>
          <p:nvPr/>
        </p:nvSpPr>
        <p:spPr>
          <a:xfrm>
            <a:off x="719814" y="4323556"/>
            <a:ext cx="416510" cy="416520"/>
          </a:xfrm>
          <a:prstGeom prst="roundRect">
            <a:avLst>
              <a:gd name="adj" fmla="val 18667"/>
            </a:avLst>
          </a:prstGeom>
          <a:solidFill>
            <a:srgbClr val="003180"/>
          </a:solidFill>
          <a:ln w="6350">
            <a:solidFill>
              <a:srgbClr val="194A99"/>
            </a:solidFill>
            <a:prstDash val="solid"/>
          </a:ln>
        </p:spPr>
        <p:txBody>
          <a:bodyPr/>
          <a:lstStyle/>
          <a:p>
            <a:endParaRPr lang="en-US"/>
          </a:p>
        </p:txBody>
      </p:sp>
      <p:sp>
        <p:nvSpPr>
          <p:cNvPr id="12" name="Text 10"/>
          <p:cNvSpPr/>
          <p:nvPr/>
        </p:nvSpPr>
        <p:spPr>
          <a:xfrm>
            <a:off x="789265" y="4358283"/>
            <a:ext cx="277607" cy="347067"/>
          </a:xfrm>
          <a:prstGeom prst="rect">
            <a:avLst/>
          </a:prstGeom>
          <a:noFill/>
          <a:ln/>
        </p:spPr>
        <p:txBody>
          <a:bodyPr wrap="none" lIns="0" tIns="0" rIns="0" bIns="0" rtlCol="0" anchor="ctr"/>
          <a:lstStyle/>
          <a:p>
            <a:pPr marL="0" indent="0" algn="ctr">
              <a:lnSpc>
                <a:spcPct val="100000"/>
              </a:lnSpc>
              <a:buNone/>
            </a:pPr>
            <a:r>
              <a:rPr lang="en-US" sz="2150" dirty="0">
                <a:solidFill>
                  <a:srgbClr val="E2E6E9"/>
                </a:solidFill>
                <a:latin typeface="Merriweather" pitchFamily="34" charset="0"/>
                <a:ea typeface="Merriweather" pitchFamily="34" charset="-122"/>
                <a:cs typeface="Merriweather" pitchFamily="34" charset="-120"/>
              </a:rPr>
              <a:t>3</a:t>
            </a:r>
            <a:endParaRPr lang="en-US" sz="2150" dirty="0"/>
          </a:p>
        </p:txBody>
      </p:sp>
      <p:sp>
        <p:nvSpPr>
          <p:cNvPr id="13" name="Text 11"/>
          <p:cNvSpPr/>
          <p:nvPr/>
        </p:nvSpPr>
        <p:spPr>
          <a:xfrm>
            <a:off x="1302908" y="4387155"/>
            <a:ext cx="10168973" cy="289223"/>
          </a:xfrm>
          <a:prstGeom prst="rect">
            <a:avLst/>
          </a:prstGeom>
          <a:noFill/>
          <a:ln/>
        </p:spPr>
        <p:txBody>
          <a:bodyPr wrap="none" lIns="0" tIns="0" rIns="0" bIns="0" rtlCol="0" anchor="t"/>
          <a:lstStyle/>
          <a:p>
            <a:pPr marL="0" indent="0" algn="l">
              <a:lnSpc>
                <a:spcPct val="104000"/>
              </a:lnSpc>
              <a:buNone/>
            </a:pPr>
            <a:r>
              <a:rPr lang="en-US" sz="1800" dirty="0">
                <a:solidFill>
                  <a:srgbClr val="E2E6E9"/>
                </a:solidFill>
                <a:latin typeface="Merriweather" pitchFamily="34" charset="0"/>
                <a:ea typeface="Merriweather" pitchFamily="34" charset="-122"/>
                <a:cs typeface="Merriweather" pitchFamily="34" charset="-120"/>
              </a:rPr>
              <a:t>Employees need career path and professional development opportunities.</a:t>
            </a:r>
            <a:endParaRPr lang="en-US" sz="1800" dirty="0"/>
          </a:p>
        </p:txBody>
      </p:sp>
      <p:sp>
        <p:nvSpPr>
          <p:cNvPr id="14" name="Shape 12"/>
          <p:cNvSpPr/>
          <p:nvPr/>
        </p:nvSpPr>
        <p:spPr>
          <a:xfrm>
            <a:off x="719814" y="5073253"/>
            <a:ext cx="416510" cy="416520"/>
          </a:xfrm>
          <a:prstGeom prst="roundRect">
            <a:avLst>
              <a:gd name="adj" fmla="val 18667"/>
            </a:avLst>
          </a:prstGeom>
          <a:solidFill>
            <a:srgbClr val="003180"/>
          </a:solidFill>
          <a:ln w="6350">
            <a:solidFill>
              <a:srgbClr val="194A99"/>
            </a:solidFill>
            <a:prstDash val="solid"/>
          </a:ln>
        </p:spPr>
        <p:txBody>
          <a:bodyPr/>
          <a:lstStyle/>
          <a:p>
            <a:endParaRPr lang="en-US"/>
          </a:p>
        </p:txBody>
      </p:sp>
      <p:sp>
        <p:nvSpPr>
          <p:cNvPr id="15" name="Text 13"/>
          <p:cNvSpPr/>
          <p:nvPr/>
        </p:nvSpPr>
        <p:spPr>
          <a:xfrm>
            <a:off x="789265" y="5107980"/>
            <a:ext cx="277607" cy="347067"/>
          </a:xfrm>
          <a:prstGeom prst="rect">
            <a:avLst/>
          </a:prstGeom>
          <a:noFill/>
          <a:ln/>
        </p:spPr>
        <p:txBody>
          <a:bodyPr wrap="none" lIns="0" tIns="0" rIns="0" bIns="0" rtlCol="0" anchor="ctr"/>
          <a:lstStyle/>
          <a:p>
            <a:pPr marL="0" indent="0" algn="ctr">
              <a:lnSpc>
                <a:spcPct val="100000"/>
              </a:lnSpc>
              <a:buNone/>
            </a:pPr>
            <a:r>
              <a:rPr lang="en-US" sz="2150" dirty="0">
                <a:solidFill>
                  <a:srgbClr val="E2E6E9"/>
                </a:solidFill>
                <a:latin typeface="Merriweather" pitchFamily="34" charset="0"/>
                <a:ea typeface="Merriweather" pitchFamily="34" charset="-122"/>
                <a:cs typeface="Merriweather" pitchFamily="34" charset="-120"/>
              </a:rPr>
              <a:t>4</a:t>
            </a:r>
            <a:endParaRPr lang="en-US" sz="2150" dirty="0"/>
          </a:p>
        </p:txBody>
      </p:sp>
      <p:sp>
        <p:nvSpPr>
          <p:cNvPr id="16" name="Text 14"/>
          <p:cNvSpPr/>
          <p:nvPr/>
        </p:nvSpPr>
        <p:spPr>
          <a:xfrm>
            <a:off x="1302908" y="5136852"/>
            <a:ext cx="10168973" cy="289223"/>
          </a:xfrm>
          <a:prstGeom prst="rect">
            <a:avLst/>
          </a:prstGeom>
          <a:noFill/>
          <a:ln/>
        </p:spPr>
        <p:txBody>
          <a:bodyPr wrap="none" lIns="0" tIns="0" rIns="0" bIns="0" rtlCol="0" anchor="t"/>
          <a:lstStyle/>
          <a:p>
            <a:pPr marL="0" indent="0" algn="l">
              <a:lnSpc>
                <a:spcPct val="104000"/>
              </a:lnSpc>
              <a:buNone/>
            </a:pPr>
            <a:r>
              <a:rPr lang="en-US" sz="1800" dirty="0">
                <a:solidFill>
                  <a:srgbClr val="E2E6E9"/>
                </a:solidFill>
                <a:latin typeface="Merriweather" pitchFamily="34" charset="0"/>
                <a:ea typeface="Merriweather" pitchFamily="34" charset="-122"/>
                <a:cs typeface="Merriweather" pitchFamily="34" charset="-120"/>
              </a:rPr>
              <a:t>Constant upskilling is necessary to innovate and ensure long-term performance.</a:t>
            </a:r>
            <a:endParaRPr lang="en-US" sz="1800" dirty="0"/>
          </a:p>
        </p:txBody>
      </p:sp>
      <p:sp>
        <p:nvSpPr>
          <p:cNvPr id="17" name="Shape 15"/>
          <p:cNvSpPr/>
          <p:nvPr/>
        </p:nvSpPr>
        <p:spPr>
          <a:xfrm>
            <a:off x="719814" y="5822950"/>
            <a:ext cx="416510" cy="416520"/>
          </a:xfrm>
          <a:prstGeom prst="roundRect">
            <a:avLst>
              <a:gd name="adj" fmla="val 18667"/>
            </a:avLst>
          </a:prstGeom>
          <a:solidFill>
            <a:srgbClr val="003180"/>
          </a:solidFill>
          <a:ln w="6350">
            <a:solidFill>
              <a:srgbClr val="194A99"/>
            </a:solidFill>
            <a:prstDash val="solid"/>
          </a:ln>
        </p:spPr>
        <p:txBody>
          <a:bodyPr/>
          <a:lstStyle/>
          <a:p>
            <a:endParaRPr lang="en-US"/>
          </a:p>
        </p:txBody>
      </p:sp>
      <p:sp>
        <p:nvSpPr>
          <p:cNvPr id="18" name="Text 16"/>
          <p:cNvSpPr/>
          <p:nvPr/>
        </p:nvSpPr>
        <p:spPr>
          <a:xfrm>
            <a:off x="789265" y="5857677"/>
            <a:ext cx="277607" cy="347067"/>
          </a:xfrm>
          <a:prstGeom prst="rect">
            <a:avLst/>
          </a:prstGeom>
          <a:noFill/>
          <a:ln/>
        </p:spPr>
        <p:txBody>
          <a:bodyPr wrap="none" lIns="0" tIns="0" rIns="0" bIns="0" rtlCol="0" anchor="ctr"/>
          <a:lstStyle/>
          <a:p>
            <a:pPr marL="0" indent="0" algn="ctr">
              <a:lnSpc>
                <a:spcPct val="100000"/>
              </a:lnSpc>
              <a:buNone/>
            </a:pPr>
            <a:r>
              <a:rPr lang="en-US" sz="2150" dirty="0">
                <a:solidFill>
                  <a:srgbClr val="E2E6E9"/>
                </a:solidFill>
                <a:latin typeface="Merriweather" pitchFamily="34" charset="0"/>
                <a:ea typeface="Merriweather" pitchFamily="34" charset="-122"/>
                <a:cs typeface="Merriweather" pitchFamily="34" charset="-120"/>
              </a:rPr>
              <a:t>5</a:t>
            </a:r>
            <a:endParaRPr lang="en-US" sz="2150" dirty="0"/>
          </a:p>
        </p:txBody>
      </p:sp>
      <p:sp>
        <p:nvSpPr>
          <p:cNvPr id="19" name="Text 17"/>
          <p:cNvSpPr/>
          <p:nvPr/>
        </p:nvSpPr>
        <p:spPr>
          <a:xfrm>
            <a:off x="1302908" y="5886549"/>
            <a:ext cx="10168973" cy="289223"/>
          </a:xfrm>
          <a:prstGeom prst="rect">
            <a:avLst/>
          </a:prstGeom>
          <a:noFill/>
          <a:ln/>
        </p:spPr>
        <p:txBody>
          <a:bodyPr wrap="none" lIns="0" tIns="0" rIns="0" bIns="0" rtlCol="0" anchor="t"/>
          <a:lstStyle/>
          <a:p>
            <a:pPr marL="0" indent="0" algn="l">
              <a:lnSpc>
                <a:spcPct val="104000"/>
              </a:lnSpc>
              <a:buNone/>
            </a:pPr>
            <a:r>
              <a:rPr lang="en-US" sz="1800" dirty="0">
                <a:solidFill>
                  <a:srgbClr val="E2E6E9"/>
                </a:solidFill>
                <a:latin typeface="Merriweather" pitchFamily="34" charset="0"/>
                <a:ea typeface="Merriweather" pitchFamily="34" charset="-122"/>
                <a:cs typeface="Merriweather" pitchFamily="34" charset="-120"/>
              </a:rPr>
              <a:t>Talent development internally ensures the firm does not depend on hiring from outside.</a:t>
            </a:r>
            <a:endParaRPr lang="en-US" sz="1800" dirty="0"/>
          </a:p>
        </p:txBody>
      </p:sp>
      <p:sp>
        <p:nvSpPr>
          <p:cNvPr id="2" name="TextBox 1">
            <a:extLst>
              <a:ext uri="{FF2B5EF4-FFF2-40B4-BE49-F238E27FC236}">
                <a16:creationId xmlns:a16="http://schemas.microsoft.com/office/drawing/2014/main" id="{820B8FF0-A7EE-E71E-A93F-BB37EC6835E2}"/>
              </a:ext>
            </a:extLst>
          </p:cNvPr>
          <p:cNvSpPr txBox="1"/>
          <p:nvPr/>
        </p:nvSpPr>
        <p:spPr>
          <a:xfrm>
            <a:off x="0" y="6545754"/>
            <a:ext cx="2705878" cy="523220"/>
          </a:xfrm>
          <a:prstGeom prst="rect">
            <a:avLst/>
          </a:prstGeom>
          <a:noFill/>
        </p:spPr>
        <p:txBody>
          <a:bodyPr wrap="square" rtlCol="0">
            <a:spAutoFit/>
          </a:bodyPr>
          <a:lstStyle/>
          <a:p>
            <a:r>
              <a:rPr lang="en-US" sz="1400" dirty="0">
                <a:solidFill>
                  <a:schemeClr val="bg1"/>
                </a:solidFill>
              </a:rPr>
              <a:t>VIVEK GORASIYA</a:t>
            </a:r>
          </a:p>
          <a:p>
            <a:endParaRPr lang="en-US" sz="1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2"/>
          <p:cNvSpPr/>
          <p:nvPr/>
        </p:nvSpPr>
        <p:spPr>
          <a:xfrm>
            <a:off x="719814" y="783034"/>
            <a:ext cx="10752067" cy="1285478"/>
          </a:xfrm>
          <a:prstGeom prst="rect">
            <a:avLst/>
          </a:prstGeom>
          <a:noFill/>
          <a:ln/>
        </p:spPr>
        <p:txBody>
          <a:bodyPr wrap="square" lIns="0" tIns="0" rIns="0" bIns="0" rtlCol="0" anchor="t">
            <a:normAutofit/>
          </a:bodyPr>
          <a:lstStyle/>
          <a:p>
            <a:pPr marL="0" indent="0" algn="l">
              <a:lnSpc>
                <a:spcPct val="104000"/>
              </a:lnSpc>
              <a:buNone/>
            </a:pPr>
            <a:r>
              <a:rPr lang="en-US" sz="4000" b="1" dirty="0">
                <a:solidFill>
                  <a:srgbClr val="F5F0F0"/>
                </a:solidFill>
                <a:latin typeface="Merriweather" pitchFamily="34" charset="0"/>
                <a:ea typeface="Merriweather" pitchFamily="34" charset="-122"/>
                <a:cs typeface="Merriweather" pitchFamily="34" charset="-120"/>
              </a:rPr>
              <a:t>Current Challenge – Leadership and Employee Engagement</a:t>
            </a:r>
            <a:endParaRPr lang="en-US" sz="4000" b="1" dirty="0"/>
          </a:p>
        </p:txBody>
      </p:sp>
      <p:sp>
        <p:nvSpPr>
          <p:cNvPr id="5" name="Shape 3"/>
          <p:cNvSpPr/>
          <p:nvPr/>
        </p:nvSpPr>
        <p:spPr>
          <a:xfrm>
            <a:off x="571684" y="2792413"/>
            <a:ext cx="5421375" cy="3261816"/>
          </a:xfrm>
          <a:prstGeom prst="roundRect">
            <a:avLst>
              <a:gd name="adj" fmla="val 4540"/>
            </a:avLst>
          </a:prstGeom>
          <a:solidFill>
            <a:srgbClr val="609DFF">
              <a:alpha val="95000"/>
            </a:srgbClr>
          </a:solidFill>
          <a:ln/>
        </p:spPr>
        <p:txBody>
          <a:bodyPr/>
          <a:lstStyle/>
          <a:p>
            <a:endParaRPr lang="en-US"/>
          </a:p>
        </p:txBody>
      </p:sp>
      <p:sp>
        <p:nvSpPr>
          <p:cNvPr id="6" name="Text 4"/>
          <p:cNvSpPr/>
          <p:nvPr/>
        </p:nvSpPr>
        <p:spPr>
          <a:xfrm>
            <a:off x="777359" y="2998093"/>
            <a:ext cx="5010025" cy="321270"/>
          </a:xfrm>
          <a:prstGeom prst="rect">
            <a:avLst/>
          </a:prstGeom>
          <a:noFill/>
          <a:ln/>
        </p:spPr>
        <p:txBody>
          <a:bodyPr wrap="none" lIns="0" tIns="0" rIns="0" bIns="0" rtlCol="0" anchor="t"/>
          <a:lstStyle/>
          <a:p>
            <a:pPr marL="0" indent="0" algn="l">
              <a:lnSpc>
                <a:spcPct val="104000"/>
              </a:lnSpc>
              <a:buNone/>
            </a:pPr>
            <a:r>
              <a:rPr lang="en-US" sz="2000" b="1" dirty="0">
                <a:solidFill>
                  <a:srgbClr val="000000"/>
                </a:solidFill>
                <a:latin typeface="Merriweather" pitchFamily="34" charset="0"/>
                <a:ea typeface="Merriweather" pitchFamily="34" charset="-122"/>
                <a:cs typeface="Merriweather" pitchFamily="34" charset="-120"/>
              </a:rPr>
              <a:t>Leadership &amp; Communication</a:t>
            </a:r>
            <a:endParaRPr lang="en-US" sz="2000" b="1" dirty="0"/>
          </a:p>
        </p:txBody>
      </p:sp>
      <p:sp>
        <p:nvSpPr>
          <p:cNvPr id="7" name="Text 5"/>
          <p:cNvSpPr/>
          <p:nvPr/>
        </p:nvSpPr>
        <p:spPr>
          <a:xfrm>
            <a:off x="777359" y="3525044"/>
            <a:ext cx="5010025" cy="2344142"/>
          </a:xfrm>
          <a:prstGeom prst="rect">
            <a:avLst/>
          </a:prstGeom>
          <a:noFill/>
          <a:ln/>
        </p:spPr>
        <p:txBody>
          <a:bodyPr wrap="square" lIns="0" tIns="0" rIns="0" bIns="0" rtlCol="0" anchor="t">
            <a:normAutofit/>
          </a:bodyPr>
          <a:lstStyle/>
          <a:p>
            <a:pPr marL="0" indent="0" algn="just">
              <a:lnSpc>
                <a:spcPct val="133000"/>
              </a:lnSpc>
              <a:spcAft>
                <a:spcPts val="1450"/>
              </a:spcAft>
              <a:buNone/>
            </a:pPr>
            <a:r>
              <a:rPr lang="en-US" sz="1600" dirty="0">
                <a:solidFill>
                  <a:srgbClr val="000000"/>
                </a:solidFill>
                <a:latin typeface="Merriweather" pitchFamily="34" charset="0"/>
                <a:ea typeface="Merriweather" pitchFamily="34" charset="-122"/>
                <a:cs typeface="Merriweather" pitchFamily="34" charset="-120"/>
              </a:rPr>
              <a:t>Leadership is important for achieving employee motivation and job satisfaction.</a:t>
            </a:r>
            <a:endParaRPr lang="en-US" sz="1600" dirty="0"/>
          </a:p>
          <a:p>
            <a:pPr marL="0" indent="0" algn="just">
              <a:lnSpc>
                <a:spcPct val="133000"/>
              </a:lnSpc>
              <a:spcAft>
                <a:spcPts val="1450"/>
              </a:spcAft>
              <a:buNone/>
            </a:pPr>
            <a:r>
              <a:rPr lang="en-US" sz="1600" dirty="0">
                <a:solidFill>
                  <a:srgbClr val="000000"/>
                </a:solidFill>
                <a:latin typeface="Merriweather" pitchFamily="34" charset="0"/>
                <a:ea typeface="Merriweather" pitchFamily="34" charset="-122"/>
                <a:cs typeface="Merriweather" pitchFamily="34" charset="-120"/>
              </a:rPr>
              <a:t>Communication helps build trust and organizational commitment.</a:t>
            </a:r>
            <a:endParaRPr lang="en-US" sz="1600" dirty="0"/>
          </a:p>
          <a:p>
            <a:pPr marL="0" indent="0" algn="just">
              <a:lnSpc>
                <a:spcPct val="133000"/>
              </a:lnSpc>
              <a:buNone/>
            </a:pPr>
            <a:r>
              <a:rPr lang="en-US" sz="1600" dirty="0">
                <a:solidFill>
                  <a:srgbClr val="000000"/>
                </a:solidFill>
                <a:latin typeface="Merriweather" pitchFamily="34" charset="0"/>
                <a:ea typeface="Merriweather" pitchFamily="34" charset="-122"/>
                <a:cs typeface="Merriweather" pitchFamily="34" charset="-120"/>
              </a:rPr>
              <a:t>Managers are instrumental in recognizing the contribution of employees and developing them.</a:t>
            </a:r>
            <a:endParaRPr lang="en-US" sz="1600" dirty="0"/>
          </a:p>
        </p:txBody>
      </p:sp>
      <p:sp>
        <p:nvSpPr>
          <p:cNvPr id="8" name="Text 6"/>
          <p:cNvSpPr/>
          <p:nvPr/>
        </p:nvSpPr>
        <p:spPr>
          <a:xfrm>
            <a:off x="6353115" y="2998093"/>
            <a:ext cx="5125116" cy="321270"/>
          </a:xfrm>
          <a:prstGeom prst="rect">
            <a:avLst/>
          </a:prstGeom>
          <a:noFill/>
          <a:ln/>
        </p:spPr>
        <p:txBody>
          <a:bodyPr wrap="none" lIns="0" tIns="0" rIns="0" bIns="0" rtlCol="0" anchor="t"/>
          <a:lstStyle/>
          <a:p>
            <a:pPr marL="0" indent="0" algn="l">
              <a:lnSpc>
                <a:spcPct val="104000"/>
              </a:lnSpc>
              <a:buNone/>
            </a:pPr>
            <a:r>
              <a:rPr lang="en-US" sz="2000" b="1" dirty="0">
                <a:solidFill>
                  <a:srgbClr val="F5F0F0"/>
                </a:solidFill>
                <a:latin typeface="Merriweather" pitchFamily="34" charset="0"/>
                <a:ea typeface="Merriweather" pitchFamily="34" charset="-122"/>
                <a:cs typeface="Merriweather" pitchFamily="34" charset="-120"/>
              </a:rPr>
              <a:t>Engagement &amp; Effectiveness</a:t>
            </a:r>
            <a:endParaRPr lang="en-US" sz="2000" b="1" dirty="0"/>
          </a:p>
        </p:txBody>
      </p:sp>
      <p:sp>
        <p:nvSpPr>
          <p:cNvPr id="9" name="Text 7"/>
          <p:cNvSpPr/>
          <p:nvPr/>
        </p:nvSpPr>
        <p:spPr>
          <a:xfrm>
            <a:off x="6353115" y="3525044"/>
            <a:ext cx="5125116" cy="1830090"/>
          </a:xfrm>
          <a:prstGeom prst="rect">
            <a:avLst/>
          </a:prstGeom>
          <a:noFill/>
          <a:ln/>
        </p:spPr>
        <p:txBody>
          <a:bodyPr wrap="square" lIns="0" tIns="0" rIns="0" bIns="0" rtlCol="0" anchor="t">
            <a:normAutofit fontScale="92500" lnSpcReduction="20000"/>
          </a:bodyPr>
          <a:lstStyle/>
          <a:p>
            <a:pPr marL="0" indent="0" algn="just">
              <a:lnSpc>
                <a:spcPct val="133000"/>
              </a:lnSpc>
              <a:spcAft>
                <a:spcPts val="1450"/>
              </a:spcAft>
              <a:buNone/>
            </a:pPr>
            <a:r>
              <a:rPr lang="en-US" sz="1600" dirty="0">
                <a:solidFill>
                  <a:srgbClr val="E2E6E9"/>
                </a:solidFill>
                <a:latin typeface="Merriweather" pitchFamily="34" charset="0"/>
                <a:ea typeface="Merriweather" pitchFamily="34" charset="-122"/>
                <a:cs typeface="Merriweather" pitchFamily="34" charset="-120"/>
              </a:rPr>
              <a:t>Feedback from employees must continue to guide workplace improvement efforts via Tesla's Pulse survey.</a:t>
            </a:r>
            <a:endParaRPr lang="en-US" sz="1600" dirty="0"/>
          </a:p>
          <a:p>
            <a:pPr marL="0" indent="0" algn="just">
              <a:lnSpc>
                <a:spcPct val="133000"/>
              </a:lnSpc>
              <a:buNone/>
            </a:pPr>
            <a:r>
              <a:rPr lang="en-US" sz="1600" dirty="0">
                <a:solidFill>
                  <a:srgbClr val="E2E6E9"/>
                </a:solidFill>
                <a:latin typeface="Merriweather" pitchFamily="34" charset="0"/>
                <a:ea typeface="Merriweather" pitchFamily="34" charset="-122"/>
                <a:cs typeface="Merriweather" pitchFamily="34" charset="-120"/>
              </a:rPr>
              <a:t>Good leadership leads to employee engagement, teamwork and organizational effectiveness (Mazzetti and Schaufeli, 2022).</a:t>
            </a:r>
            <a:endParaRPr lang="en-US" sz="1600" dirty="0"/>
          </a:p>
        </p:txBody>
      </p:sp>
      <p:sp>
        <p:nvSpPr>
          <p:cNvPr id="2" name="TextBox 1">
            <a:extLst>
              <a:ext uri="{FF2B5EF4-FFF2-40B4-BE49-F238E27FC236}">
                <a16:creationId xmlns:a16="http://schemas.microsoft.com/office/drawing/2014/main" id="{348D6082-7134-CE00-0E8F-D42717BAAC0F}"/>
              </a:ext>
            </a:extLst>
          </p:cNvPr>
          <p:cNvSpPr txBox="1"/>
          <p:nvPr/>
        </p:nvSpPr>
        <p:spPr>
          <a:xfrm>
            <a:off x="0" y="6531429"/>
            <a:ext cx="2258008" cy="523220"/>
          </a:xfrm>
          <a:prstGeom prst="rect">
            <a:avLst/>
          </a:prstGeom>
          <a:noFill/>
        </p:spPr>
        <p:txBody>
          <a:bodyPr wrap="square" rtlCol="0">
            <a:spAutoFit/>
          </a:bodyPr>
          <a:lstStyle/>
          <a:p>
            <a:r>
              <a:rPr lang="en-US" sz="1400" dirty="0">
                <a:solidFill>
                  <a:schemeClr val="bg1"/>
                </a:solidFill>
              </a:rPr>
              <a:t>VIVEK GORASIYA</a:t>
            </a:r>
          </a:p>
          <a:p>
            <a:endParaRPr lang="en-US" sz="1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2"/>
          <p:cNvSpPr/>
          <p:nvPr/>
        </p:nvSpPr>
        <p:spPr>
          <a:xfrm>
            <a:off x="719814" y="813523"/>
            <a:ext cx="10752067" cy="1157089"/>
          </a:xfrm>
          <a:prstGeom prst="rect">
            <a:avLst/>
          </a:prstGeom>
          <a:noFill/>
          <a:ln/>
        </p:spPr>
        <p:txBody>
          <a:bodyPr wrap="square" lIns="0" tIns="0" rIns="0" bIns="0" rtlCol="0" anchor="t">
            <a:normAutofit/>
          </a:bodyPr>
          <a:lstStyle/>
          <a:p>
            <a:pPr marL="0" indent="0" algn="l">
              <a:lnSpc>
                <a:spcPct val="104000"/>
              </a:lnSpc>
              <a:buNone/>
            </a:pPr>
            <a:r>
              <a:rPr lang="en-US" sz="3600" b="1" dirty="0">
                <a:solidFill>
                  <a:srgbClr val="F5F0F0"/>
                </a:solidFill>
                <a:latin typeface="Merriweather" pitchFamily="34" charset="0"/>
                <a:ea typeface="Merriweather" pitchFamily="34" charset="-122"/>
                <a:cs typeface="Merriweather" pitchFamily="34" charset="-120"/>
              </a:rPr>
              <a:t>Root Causes of Job Design and Job Satisfaction Challenges</a:t>
            </a:r>
            <a:endParaRPr lang="en-US" sz="3600" b="1" dirty="0"/>
          </a:p>
        </p:txBody>
      </p:sp>
      <p:sp>
        <p:nvSpPr>
          <p:cNvPr id="5" name="Shape 3"/>
          <p:cNvSpPr/>
          <p:nvPr/>
        </p:nvSpPr>
        <p:spPr>
          <a:xfrm>
            <a:off x="719814" y="2606973"/>
            <a:ext cx="3472966" cy="1616075"/>
          </a:xfrm>
          <a:prstGeom prst="roundRect">
            <a:avLst>
              <a:gd name="adj" fmla="val 4811"/>
            </a:avLst>
          </a:prstGeom>
          <a:solidFill>
            <a:srgbClr val="003180"/>
          </a:solidFill>
          <a:ln w="6350">
            <a:solidFill>
              <a:srgbClr val="194A99"/>
            </a:solidFill>
            <a:prstDash val="solid"/>
          </a:ln>
        </p:spPr>
        <p:txBody>
          <a:bodyPr/>
          <a:lstStyle/>
          <a:p>
            <a:endParaRPr lang="en-US"/>
          </a:p>
        </p:txBody>
      </p:sp>
      <p:sp>
        <p:nvSpPr>
          <p:cNvPr id="6" name="Text 4"/>
          <p:cNvSpPr/>
          <p:nvPr/>
        </p:nvSpPr>
        <p:spPr>
          <a:xfrm>
            <a:off x="911202" y="2798366"/>
            <a:ext cx="3090190" cy="289223"/>
          </a:xfrm>
          <a:prstGeom prst="rect">
            <a:avLst/>
          </a:prstGeom>
          <a:noFill/>
          <a:ln/>
        </p:spPr>
        <p:txBody>
          <a:bodyPr wrap="none" lIns="0" tIns="0" rIns="0" bIns="0" rtlCol="0" anchor="t"/>
          <a:lstStyle/>
          <a:p>
            <a:pPr marL="0" indent="0" algn="l">
              <a:lnSpc>
                <a:spcPct val="104000"/>
              </a:lnSpc>
              <a:buNone/>
            </a:pPr>
            <a:r>
              <a:rPr lang="en-US" sz="1800" dirty="0">
                <a:solidFill>
                  <a:srgbClr val="E2E6E9"/>
                </a:solidFill>
                <a:latin typeface="Merriweather" pitchFamily="34" charset="0"/>
                <a:ea typeface="Merriweather" pitchFamily="34" charset="-122"/>
                <a:cs typeface="Merriweather" pitchFamily="34" charset="-120"/>
              </a:rPr>
              <a:t>Workload Pressure</a:t>
            </a:r>
            <a:endParaRPr lang="en-US" sz="1800" dirty="0"/>
          </a:p>
        </p:txBody>
      </p:sp>
      <p:sp>
        <p:nvSpPr>
          <p:cNvPr id="7" name="Text 5"/>
          <p:cNvSpPr/>
          <p:nvPr/>
        </p:nvSpPr>
        <p:spPr>
          <a:xfrm>
            <a:off x="911202" y="3187502"/>
            <a:ext cx="3090190" cy="844153"/>
          </a:xfrm>
          <a:prstGeom prst="rect">
            <a:avLst/>
          </a:prstGeom>
          <a:noFill/>
          <a:ln/>
        </p:spPr>
        <p:txBody>
          <a:bodyPr wrap="square" lIns="0" tIns="0" rIns="0" bIns="0" rtlCol="0" anchor="t">
            <a:normAutofit/>
          </a:bodyPr>
          <a:lstStyle/>
          <a:p>
            <a:pPr marL="0" indent="0" algn="l">
              <a:lnSpc>
                <a:spcPct val="127000"/>
              </a:lnSpc>
              <a:buNone/>
            </a:pPr>
            <a:r>
              <a:rPr lang="en-US" sz="1450" dirty="0">
                <a:solidFill>
                  <a:srgbClr val="E2E6E9"/>
                </a:solidFill>
                <a:latin typeface="Merriweather" pitchFamily="34" charset="0"/>
                <a:ea typeface="Merriweather" pitchFamily="34" charset="-122"/>
                <a:cs typeface="Merriweather" pitchFamily="34" charset="-120"/>
              </a:rPr>
              <a:t>High production goals lead to heavy workload and work pressure.</a:t>
            </a:r>
            <a:endParaRPr lang="en-US" sz="1450" dirty="0"/>
          </a:p>
        </p:txBody>
      </p:sp>
      <p:sp>
        <p:nvSpPr>
          <p:cNvPr id="8" name="Shape 6"/>
          <p:cNvSpPr/>
          <p:nvPr/>
        </p:nvSpPr>
        <p:spPr>
          <a:xfrm>
            <a:off x="4359364" y="2606973"/>
            <a:ext cx="3472966" cy="1616075"/>
          </a:xfrm>
          <a:prstGeom prst="roundRect">
            <a:avLst>
              <a:gd name="adj" fmla="val 4811"/>
            </a:avLst>
          </a:prstGeom>
          <a:solidFill>
            <a:srgbClr val="003180"/>
          </a:solidFill>
          <a:ln w="6350">
            <a:solidFill>
              <a:srgbClr val="194A99"/>
            </a:solidFill>
            <a:prstDash val="solid"/>
          </a:ln>
        </p:spPr>
        <p:txBody>
          <a:bodyPr/>
          <a:lstStyle/>
          <a:p>
            <a:endParaRPr lang="en-US"/>
          </a:p>
        </p:txBody>
      </p:sp>
      <p:sp>
        <p:nvSpPr>
          <p:cNvPr id="9" name="Text 7"/>
          <p:cNvSpPr/>
          <p:nvPr/>
        </p:nvSpPr>
        <p:spPr>
          <a:xfrm>
            <a:off x="4550753" y="2798366"/>
            <a:ext cx="3090190" cy="289223"/>
          </a:xfrm>
          <a:prstGeom prst="rect">
            <a:avLst/>
          </a:prstGeom>
          <a:noFill/>
          <a:ln/>
        </p:spPr>
        <p:txBody>
          <a:bodyPr wrap="none" lIns="0" tIns="0" rIns="0" bIns="0" rtlCol="0" anchor="t"/>
          <a:lstStyle/>
          <a:p>
            <a:pPr marL="0" indent="0" algn="l">
              <a:lnSpc>
                <a:spcPct val="104000"/>
              </a:lnSpc>
              <a:buNone/>
            </a:pPr>
            <a:r>
              <a:rPr lang="en-US" sz="1800" dirty="0">
                <a:solidFill>
                  <a:srgbClr val="E2E6E9"/>
                </a:solidFill>
                <a:latin typeface="Merriweather" pitchFamily="34" charset="0"/>
                <a:ea typeface="Merriweather" pitchFamily="34" charset="-122"/>
                <a:cs typeface="Merriweather" pitchFamily="34" charset="-120"/>
              </a:rPr>
              <a:t>Role Complexity</a:t>
            </a:r>
            <a:endParaRPr lang="en-US" sz="1800" dirty="0"/>
          </a:p>
        </p:txBody>
      </p:sp>
      <p:sp>
        <p:nvSpPr>
          <p:cNvPr id="10" name="Text 8"/>
          <p:cNvSpPr/>
          <p:nvPr/>
        </p:nvSpPr>
        <p:spPr>
          <a:xfrm>
            <a:off x="4550753" y="3187502"/>
            <a:ext cx="3090190" cy="844153"/>
          </a:xfrm>
          <a:prstGeom prst="rect">
            <a:avLst/>
          </a:prstGeom>
          <a:noFill/>
          <a:ln/>
        </p:spPr>
        <p:txBody>
          <a:bodyPr wrap="square" lIns="0" tIns="0" rIns="0" bIns="0" rtlCol="0" anchor="t">
            <a:normAutofit/>
          </a:bodyPr>
          <a:lstStyle/>
          <a:p>
            <a:pPr marL="0" indent="0" algn="l">
              <a:lnSpc>
                <a:spcPct val="127000"/>
              </a:lnSpc>
              <a:buNone/>
            </a:pPr>
            <a:r>
              <a:rPr lang="en-US" sz="1450" dirty="0">
                <a:solidFill>
                  <a:srgbClr val="E2E6E9"/>
                </a:solidFill>
                <a:latin typeface="Merriweather" pitchFamily="34" charset="0"/>
                <a:ea typeface="Merriweather" pitchFamily="34" charset="-122"/>
                <a:cs typeface="Merriweather" pitchFamily="34" charset="-120"/>
              </a:rPr>
              <a:t>Organisational growth means higher role complexity and changeable job requirements.</a:t>
            </a:r>
            <a:endParaRPr lang="en-US" sz="1450" dirty="0"/>
          </a:p>
        </p:txBody>
      </p:sp>
      <p:sp>
        <p:nvSpPr>
          <p:cNvPr id="11" name="Shape 9"/>
          <p:cNvSpPr/>
          <p:nvPr/>
        </p:nvSpPr>
        <p:spPr>
          <a:xfrm>
            <a:off x="7998915" y="2606973"/>
            <a:ext cx="3472966" cy="1616075"/>
          </a:xfrm>
          <a:prstGeom prst="roundRect">
            <a:avLst>
              <a:gd name="adj" fmla="val 4811"/>
            </a:avLst>
          </a:prstGeom>
          <a:solidFill>
            <a:srgbClr val="003180"/>
          </a:solidFill>
          <a:ln w="6350">
            <a:solidFill>
              <a:srgbClr val="194A99"/>
            </a:solidFill>
            <a:prstDash val="solid"/>
          </a:ln>
        </p:spPr>
        <p:txBody>
          <a:bodyPr/>
          <a:lstStyle/>
          <a:p>
            <a:endParaRPr lang="en-US"/>
          </a:p>
        </p:txBody>
      </p:sp>
      <p:sp>
        <p:nvSpPr>
          <p:cNvPr id="12" name="Text 10"/>
          <p:cNvSpPr/>
          <p:nvPr/>
        </p:nvSpPr>
        <p:spPr>
          <a:xfrm>
            <a:off x="8190303" y="2798366"/>
            <a:ext cx="3090190" cy="289223"/>
          </a:xfrm>
          <a:prstGeom prst="rect">
            <a:avLst/>
          </a:prstGeom>
          <a:noFill/>
          <a:ln/>
        </p:spPr>
        <p:txBody>
          <a:bodyPr wrap="none" lIns="0" tIns="0" rIns="0" bIns="0" rtlCol="0" anchor="t"/>
          <a:lstStyle/>
          <a:p>
            <a:pPr marL="0" indent="0" algn="l">
              <a:lnSpc>
                <a:spcPct val="104000"/>
              </a:lnSpc>
              <a:buNone/>
            </a:pPr>
            <a:r>
              <a:rPr lang="en-US" sz="1800" dirty="0">
                <a:solidFill>
                  <a:srgbClr val="E2E6E9"/>
                </a:solidFill>
                <a:latin typeface="Merriweather" pitchFamily="34" charset="0"/>
                <a:ea typeface="Merriweather" pitchFamily="34" charset="-122"/>
                <a:cs typeface="Merriweather" pitchFamily="34" charset="-120"/>
              </a:rPr>
              <a:t>Work-Life Balance</a:t>
            </a:r>
            <a:endParaRPr lang="en-US" sz="1800" dirty="0"/>
          </a:p>
        </p:txBody>
      </p:sp>
      <p:sp>
        <p:nvSpPr>
          <p:cNvPr id="13" name="Text 11"/>
          <p:cNvSpPr/>
          <p:nvPr/>
        </p:nvSpPr>
        <p:spPr>
          <a:xfrm>
            <a:off x="8190303" y="3187502"/>
            <a:ext cx="3090190" cy="844153"/>
          </a:xfrm>
          <a:prstGeom prst="rect">
            <a:avLst/>
          </a:prstGeom>
          <a:noFill/>
          <a:ln/>
        </p:spPr>
        <p:txBody>
          <a:bodyPr wrap="square" lIns="0" tIns="0" rIns="0" bIns="0" rtlCol="0" anchor="t">
            <a:normAutofit/>
          </a:bodyPr>
          <a:lstStyle/>
          <a:p>
            <a:pPr marL="0" indent="0" algn="l">
              <a:lnSpc>
                <a:spcPct val="127000"/>
              </a:lnSpc>
              <a:buNone/>
            </a:pPr>
            <a:r>
              <a:rPr lang="en-US" sz="1450" dirty="0">
                <a:solidFill>
                  <a:srgbClr val="E2E6E9"/>
                </a:solidFill>
                <a:latin typeface="Merriweather" pitchFamily="34" charset="0"/>
                <a:ea typeface="Merriweather" pitchFamily="34" charset="-122"/>
                <a:cs typeface="Merriweather" pitchFamily="34" charset="-120"/>
              </a:rPr>
              <a:t>Limited work-life balance may negatively impact employee well-being and job satisfaction.</a:t>
            </a:r>
            <a:endParaRPr lang="en-US" sz="1450" dirty="0"/>
          </a:p>
        </p:txBody>
      </p:sp>
      <p:sp>
        <p:nvSpPr>
          <p:cNvPr id="14" name="Shape 12"/>
          <p:cNvSpPr/>
          <p:nvPr/>
        </p:nvSpPr>
        <p:spPr>
          <a:xfrm>
            <a:off x="719814" y="4389636"/>
            <a:ext cx="5292692" cy="1616075"/>
          </a:xfrm>
          <a:prstGeom prst="roundRect">
            <a:avLst>
              <a:gd name="adj" fmla="val 4811"/>
            </a:avLst>
          </a:prstGeom>
          <a:solidFill>
            <a:srgbClr val="003180"/>
          </a:solidFill>
          <a:ln w="6350">
            <a:solidFill>
              <a:srgbClr val="194A99"/>
            </a:solidFill>
            <a:prstDash val="solid"/>
          </a:ln>
        </p:spPr>
        <p:txBody>
          <a:bodyPr/>
          <a:lstStyle/>
          <a:p>
            <a:endParaRPr lang="en-US"/>
          </a:p>
        </p:txBody>
      </p:sp>
      <p:sp>
        <p:nvSpPr>
          <p:cNvPr id="15" name="Text 13"/>
          <p:cNvSpPr/>
          <p:nvPr/>
        </p:nvSpPr>
        <p:spPr>
          <a:xfrm>
            <a:off x="911202" y="4581029"/>
            <a:ext cx="4909915" cy="289223"/>
          </a:xfrm>
          <a:prstGeom prst="rect">
            <a:avLst/>
          </a:prstGeom>
          <a:noFill/>
          <a:ln/>
        </p:spPr>
        <p:txBody>
          <a:bodyPr wrap="none" lIns="0" tIns="0" rIns="0" bIns="0" rtlCol="0" anchor="t"/>
          <a:lstStyle/>
          <a:p>
            <a:pPr marL="0" indent="0" algn="l">
              <a:lnSpc>
                <a:spcPct val="104000"/>
              </a:lnSpc>
              <a:buNone/>
            </a:pPr>
            <a:r>
              <a:rPr lang="en-US" sz="1800" dirty="0">
                <a:solidFill>
                  <a:srgbClr val="E2E6E9"/>
                </a:solidFill>
                <a:latin typeface="Merriweather" pitchFamily="34" charset="0"/>
                <a:ea typeface="Merriweather" pitchFamily="34" charset="-122"/>
                <a:cs typeface="Merriweather" pitchFamily="34" charset="-120"/>
              </a:rPr>
              <a:t>Constant Adaptation</a:t>
            </a:r>
            <a:endParaRPr lang="en-US" sz="1800" dirty="0"/>
          </a:p>
        </p:txBody>
      </p:sp>
      <p:sp>
        <p:nvSpPr>
          <p:cNvPr id="16" name="Text 14"/>
          <p:cNvSpPr/>
          <p:nvPr/>
        </p:nvSpPr>
        <p:spPr>
          <a:xfrm>
            <a:off x="911202" y="4970165"/>
            <a:ext cx="4909915" cy="562769"/>
          </a:xfrm>
          <a:prstGeom prst="rect">
            <a:avLst/>
          </a:prstGeom>
          <a:noFill/>
          <a:ln/>
        </p:spPr>
        <p:txBody>
          <a:bodyPr wrap="square" lIns="0" tIns="0" rIns="0" bIns="0" rtlCol="0" anchor="t">
            <a:normAutofit/>
          </a:bodyPr>
          <a:lstStyle/>
          <a:p>
            <a:pPr marL="0" indent="0" algn="l">
              <a:lnSpc>
                <a:spcPct val="127000"/>
              </a:lnSpc>
              <a:buNone/>
            </a:pPr>
            <a:r>
              <a:rPr lang="en-US" sz="1450" dirty="0">
                <a:solidFill>
                  <a:srgbClr val="E2E6E9"/>
                </a:solidFill>
                <a:latin typeface="Merriweather" pitchFamily="34" charset="0"/>
                <a:ea typeface="Merriweather" pitchFamily="34" charset="-122"/>
                <a:cs typeface="Merriweather" pitchFamily="34" charset="-120"/>
              </a:rPr>
              <a:t>Innovation requires constant adaptation on the part of employees and managers.</a:t>
            </a:r>
            <a:endParaRPr lang="en-US" sz="1450" dirty="0"/>
          </a:p>
        </p:txBody>
      </p:sp>
      <p:sp>
        <p:nvSpPr>
          <p:cNvPr id="17" name="Shape 15"/>
          <p:cNvSpPr/>
          <p:nvPr/>
        </p:nvSpPr>
        <p:spPr>
          <a:xfrm>
            <a:off x="6179090" y="4389636"/>
            <a:ext cx="5292791" cy="1616075"/>
          </a:xfrm>
          <a:prstGeom prst="roundRect">
            <a:avLst>
              <a:gd name="adj" fmla="val 4811"/>
            </a:avLst>
          </a:prstGeom>
          <a:solidFill>
            <a:srgbClr val="003180"/>
          </a:solidFill>
          <a:ln w="6350">
            <a:solidFill>
              <a:srgbClr val="194A99"/>
            </a:solidFill>
            <a:prstDash val="solid"/>
          </a:ln>
        </p:spPr>
        <p:txBody>
          <a:bodyPr/>
          <a:lstStyle/>
          <a:p>
            <a:endParaRPr lang="en-US"/>
          </a:p>
        </p:txBody>
      </p:sp>
      <p:sp>
        <p:nvSpPr>
          <p:cNvPr id="18" name="Text 16"/>
          <p:cNvSpPr/>
          <p:nvPr/>
        </p:nvSpPr>
        <p:spPr>
          <a:xfrm>
            <a:off x="6370478" y="4581029"/>
            <a:ext cx="4910015" cy="289223"/>
          </a:xfrm>
          <a:prstGeom prst="rect">
            <a:avLst/>
          </a:prstGeom>
          <a:noFill/>
          <a:ln/>
        </p:spPr>
        <p:txBody>
          <a:bodyPr wrap="none" lIns="0" tIns="0" rIns="0" bIns="0" rtlCol="0" anchor="t"/>
          <a:lstStyle/>
          <a:p>
            <a:pPr marL="0" indent="0" algn="l">
              <a:lnSpc>
                <a:spcPct val="104000"/>
              </a:lnSpc>
              <a:buNone/>
            </a:pPr>
            <a:r>
              <a:rPr lang="en-US" sz="1800" dirty="0">
                <a:solidFill>
                  <a:srgbClr val="E2E6E9"/>
                </a:solidFill>
                <a:latin typeface="Merriweather" pitchFamily="34" charset="0"/>
                <a:ea typeface="Merriweather" pitchFamily="34" charset="-122"/>
                <a:cs typeface="Merriweather" pitchFamily="34" charset="-120"/>
              </a:rPr>
              <a:t>Communication Gaps</a:t>
            </a:r>
            <a:endParaRPr lang="en-US" sz="1800" dirty="0"/>
          </a:p>
        </p:txBody>
      </p:sp>
      <p:sp>
        <p:nvSpPr>
          <p:cNvPr id="19" name="Text 17"/>
          <p:cNvSpPr/>
          <p:nvPr/>
        </p:nvSpPr>
        <p:spPr>
          <a:xfrm>
            <a:off x="6370478" y="4970165"/>
            <a:ext cx="4910015" cy="844153"/>
          </a:xfrm>
          <a:prstGeom prst="rect">
            <a:avLst/>
          </a:prstGeom>
          <a:noFill/>
          <a:ln/>
        </p:spPr>
        <p:txBody>
          <a:bodyPr wrap="square" lIns="0" tIns="0" rIns="0" bIns="0" rtlCol="0" anchor="t">
            <a:normAutofit/>
          </a:bodyPr>
          <a:lstStyle/>
          <a:p>
            <a:pPr marL="0" indent="0" algn="l">
              <a:lnSpc>
                <a:spcPct val="127000"/>
              </a:lnSpc>
              <a:buNone/>
            </a:pPr>
            <a:r>
              <a:rPr lang="en-US" sz="1450" dirty="0">
                <a:solidFill>
                  <a:srgbClr val="E2E6E9"/>
                </a:solidFill>
                <a:latin typeface="Merriweather" pitchFamily="34" charset="0"/>
                <a:ea typeface="Merriweather" pitchFamily="34" charset="-122"/>
                <a:cs typeface="Merriweather" pitchFamily="34" charset="-120"/>
              </a:rPr>
              <a:t>Lack of consistent communication and development opportunities may impact employee motivation and retention (Xuecheng, Iqbal and Saina, 2022).</a:t>
            </a:r>
            <a:endParaRPr lang="en-US" sz="1450" dirty="0"/>
          </a:p>
        </p:txBody>
      </p:sp>
      <p:sp>
        <p:nvSpPr>
          <p:cNvPr id="2" name="TextBox 1">
            <a:extLst>
              <a:ext uri="{FF2B5EF4-FFF2-40B4-BE49-F238E27FC236}">
                <a16:creationId xmlns:a16="http://schemas.microsoft.com/office/drawing/2014/main" id="{26116700-22A1-F37D-DE6F-A628BF1DAD3F}"/>
              </a:ext>
            </a:extLst>
          </p:cNvPr>
          <p:cNvSpPr txBox="1"/>
          <p:nvPr/>
        </p:nvSpPr>
        <p:spPr>
          <a:xfrm>
            <a:off x="0" y="6545569"/>
            <a:ext cx="2463282" cy="461665"/>
          </a:xfrm>
          <a:prstGeom prst="rect">
            <a:avLst/>
          </a:prstGeom>
          <a:noFill/>
        </p:spPr>
        <p:txBody>
          <a:bodyPr wrap="square" rtlCol="0">
            <a:spAutoFit/>
          </a:bodyPr>
          <a:lstStyle/>
          <a:p>
            <a:r>
              <a:rPr lang="en-US" sz="1200" dirty="0">
                <a:solidFill>
                  <a:schemeClr val="bg1"/>
                </a:solidFill>
              </a:rPr>
              <a:t>VIVEK GORASIYA</a:t>
            </a:r>
          </a:p>
          <a:p>
            <a:endParaRPr lang="en-US" sz="12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2">
            <a:extLst>
              <a:ext uri="{FF2B5EF4-FFF2-40B4-BE49-F238E27FC236}">
                <a16:creationId xmlns:a16="http://schemas.microsoft.com/office/drawing/2014/main" id="{0F994BEE-BA85-D1F1-B839-D69848EB2494}"/>
              </a:ext>
            </a:extLst>
          </p:cNvPr>
          <p:cNvSpPr/>
          <p:nvPr/>
        </p:nvSpPr>
        <p:spPr>
          <a:xfrm>
            <a:off x="719814" y="373150"/>
            <a:ext cx="10752067" cy="1157089"/>
          </a:xfrm>
          <a:prstGeom prst="rect">
            <a:avLst/>
          </a:prstGeom>
          <a:noFill/>
          <a:ln/>
        </p:spPr>
        <p:txBody>
          <a:bodyPr wrap="square" lIns="0" tIns="0" rIns="0" bIns="0" rtlCol="0" anchor="t">
            <a:normAutofit/>
          </a:bodyPr>
          <a:lstStyle/>
          <a:p>
            <a:pPr marL="0" indent="0" algn="ctr">
              <a:lnSpc>
                <a:spcPct val="104000"/>
              </a:lnSpc>
              <a:buNone/>
            </a:pPr>
            <a:r>
              <a:rPr lang="en-US" sz="3600" b="1" dirty="0">
                <a:solidFill>
                  <a:srgbClr val="F5F0F0"/>
                </a:solidFill>
                <a:latin typeface="Merriweather" pitchFamily="34" charset="0"/>
                <a:ea typeface="Merriweather" pitchFamily="34" charset="-122"/>
                <a:cs typeface="Merriweather" pitchFamily="34" charset="-120"/>
              </a:rPr>
              <a:t>Root Causes Analysis</a:t>
            </a:r>
            <a:endParaRPr lang="en-US" sz="3600" b="1" dirty="0"/>
          </a:p>
        </p:txBody>
      </p:sp>
      <p:pic>
        <p:nvPicPr>
          <p:cNvPr id="4" name="Picture 3">
            <a:extLst>
              <a:ext uri="{FF2B5EF4-FFF2-40B4-BE49-F238E27FC236}">
                <a16:creationId xmlns:a16="http://schemas.microsoft.com/office/drawing/2014/main" id="{69AE66EE-0A86-2474-BD70-D51251CCC9E1}"/>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614348" y="1137178"/>
            <a:ext cx="6963304" cy="5219684"/>
          </a:xfrm>
          <a:prstGeom prst="rect">
            <a:avLst/>
          </a:prstGeom>
          <a:noFill/>
          <a:ln>
            <a:noFill/>
          </a:ln>
        </p:spPr>
      </p:pic>
      <p:sp>
        <p:nvSpPr>
          <p:cNvPr id="2" name="TextBox 1">
            <a:extLst>
              <a:ext uri="{FF2B5EF4-FFF2-40B4-BE49-F238E27FC236}">
                <a16:creationId xmlns:a16="http://schemas.microsoft.com/office/drawing/2014/main" id="{ABD92989-98C1-2A44-579A-933DA159E8FB}"/>
              </a:ext>
            </a:extLst>
          </p:cNvPr>
          <p:cNvSpPr txBox="1"/>
          <p:nvPr/>
        </p:nvSpPr>
        <p:spPr>
          <a:xfrm>
            <a:off x="0" y="6494106"/>
            <a:ext cx="2332653" cy="523220"/>
          </a:xfrm>
          <a:prstGeom prst="rect">
            <a:avLst/>
          </a:prstGeom>
          <a:noFill/>
        </p:spPr>
        <p:txBody>
          <a:bodyPr wrap="square" rtlCol="0">
            <a:spAutoFit/>
          </a:bodyPr>
          <a:lstStyle/>
          <a:p>
            <a:r>
              <a:rPr lang="en-US" sz="1400" dirty="0">
                <a:solidFill>
                  <a:schemeClr val="bg1"/>
                </a:solidFill>
              </a:rPr>
              <a:t>VIVEK GORASIYA</a:t>
            </a:r>
          </a:p>
          <a:p>
            <a:endParaRPr lang="en-US" sz="1400" dirty="0"/>
          </a:p>
        </p:txBody>
      </p:sp>
    </p:spTree>
    <p:extLst>
      <p:ext uri="{BB962C8B-B14F-4D97-AF65-F5344CB8AC3E}">
        <p14:creationId xmlns:p14="http://schemas.microsoft.com/office/powerpoint/2010/main" val="25647269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619809" y="0"/>
            <a:ext cx="4571886" cy="6858000"/>
          </a:xfrm>
          <a:prstGeom prst="rect">
            <a:avLst/>
          </a:prstGeom>
        </p:spPr>
      </p:pic>
      <p:sp>
        <p:nvSpPr>
          <p:cNvPr id="5" name="Text 2"/>
          <p:cNvSpPr/>
          <p:nvPr/>
        </p:nvSpPr>
        <p:spPr>
          <a:xfrm>
            <a:off x="757912" y="711200"/>
            <a:ext cx="6180181" cy="1028303"/>
          </a:xfrm>
          <a:prstGeom prst="rect">
            <a:avLst/>
          </a:prstGeom>
          <a:noFill/>
          <a:ln/>
        </p:spPr>
        <p:txBody>
          <a:bodyPr wrap="square" lIns="0" tIns="0" rIns="0" bIns="0" rtlCol="0" anchor="t">
            <a:normAutofit fontScale="92500"/>
          </a:bodyPr>
          <a:lstStyle/>
          <a:p>
            <a:pPr marL="0" indent="0" algn="l">
              <a:lnSpc>
                <a:spcPct val="104000"/>
              </a:lnSpc>
              <a:buNone/>
            </a:pPr>
            <a:r>
              <a:rPr lang="en-US" sz="3200" b="1" dirty="0">
                <a:solidFill>
                  <a:srgbClr val="F5F0F0"/>
                </a:solidFill>
                <a:latin typeface="Merriweather" pitchFamily="34" charset="0"/>
                <a:ea typeface="Merriweather" pitchFamily="34" charset="-122"/>
                <a:cs typeface="Merriweather" pitchFamily="34" charset="-120"/>
              </a:rPr>
              <a:t>Critical Evaluation of Tesla's Job Design and Job Satisfaction</a:t>
            </a:r>
            <a:endParaRPr lang="en-US" sz="3200" b="1"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719814" y="2239566"/>
            <a:ext cx="6180181" cy="2282726"/>
          </a:xfrm>
          <a:prstGeom prst="rect">
            <a:avLst/>
          </a:prstGeom>
        </p:spPr>
      </p:pic>
      <p:sp>
        <p:nvSpPr>
          <p:cNvPr id="7" name="Text 3"/>
          <p:cNvSpPr/>
          <p:nvPr/>
        </p:nvSpPr>
        <p:spPr>
          <a:xfrm>
            <a:off x="979562" y="2423120"/>
            <a:ext cx="5736883" cy="257076"/>
          </a:xfrm>
          <a:prstGeom prst="rect">
            <a:avLst/>
          </a:prstGeom>
          <a:noFill/>
          <a:ln/>
        </p:spPr>
        <p:txBody>
          <a:bodyPr wrap="none" lIns="0" tIns="0" rIns="0" bIns="0" rtlCol="0" anchor="t"/>
          <a:lstStyle/>
          <a:p>
            <a:pPr marL="0" indent="0" algn="l">
              <a:lnSpc>
                <a:spcPct val="104000"/>
              </a:lnSpc>
              <a:buNone/>
            </a:pPr>
            <a:r>
              <a:rPr lang="en-US" sz="1600" b="1" dirty="0">
                <a:solidFill>
                  <a:srgbClr val="E2E6E9"/>
                </a:solidFill>
                <a:latin typeface="Merriweather" pitchFamily="34" charset="0"/>
                <a:ea typeface="Merriweather" pitchFamily="34" charset="-122"/>
                <a:cs typeface="Merriweather" pitchFamily="34" charset="-120"/>
              </a:rPr>
              <a:t>Strengths</a:t>
            </a:r>
            <a:endParaRPr lang="en-US" sz="1600" b="1" dirty="0"/>
          </a:p>
        </p:txBody>
      </p:sp>
      <p:sp>
        <p:nvSpPr>
          <p:cNvPr id="8" name="Text 4"/>
          <p:cNvSpPr/>
          <p:nvPr/>
        </p:nvSpPr>
        <p:spPr>
          <a:xfrm>
            <a:off x="979562" y="2759174"/>
            <a:ext cx="5736883" cy="1579563"/>
          </a:xfrm>
          <a:prstGeom prst="rect">
            <a:avLst/>
          </a:prstGeom>
          <a:noFill/>
          <a:ln/>
        </p:spPr>
        <p:txBody>
          <a:bodyPr wrap="square" lIns="0" tIns="0" rIns="0" bIns="0" rtlCol="0" anchor="t">
            <a:normAutofit/>
          </a:bodyPr>
          <a:lstStyle/>
          <a:p>
            <a:pPr marL="0" indent="0" algn="just">
              <a:lnSpc>
                <a:spcPct val="120000"/>
              </a:lnSpc>
              <a:spcAft>
                <a:spcPts val="600"/>
              </a:spcAft>
              <a:buNone/>
            </a:pPr>
            <a:r>
              <a:rPr lang="en-US" sz="1250" dirty="0">
                <a:solidFill>
                  <a:srgbClr val="E2E6E9"/>
                </a:solidFill>
                <a:latin typeface="Merriweather" pitchFamily="34" charset="0"/>
                <a:ea typeface="Merriweather" pitchFamily="34" charset="-122"/>
                <a:cs typeface="Merriweather" pitchFamily="34" charset="-120"/>
              </a:rPr>
              <a:t>Tesla provides valuable jobs that foster innovation and growth for its employees.</a:t>
            </a:r>
            <a:endParaRPr lang="en-US" sz="1250" dirty="0"/>
          </a:p>
          <a:p>
            <a:pPr marL="0" indent="0" algn="just">
              <a:lnSpc>
                <a:spcPct val="120000"/>
              </a:lnSpc>
              <a:spcAft>
                <a:spcPts val="600"/>
              </a:spcAft>
              <a:buNone/>
            </a:pPr>
            <a:r>
              <a:rPr lang="en-US" sz="1250" dirty="0">
                <a:solidFill>
                  <a:srgbClr val="E2E6E9"/>
                </a:solidFill>
                <a:latin typeface="Merriweather" pitchFamily="34" charset="0"/>
                <a:ea typeface="Merriweather" pitchFamily="34" charset="-122"/>
                <a:cs typeface="Merriweather" pitchFamily="34" charset="-120"/>
              </a:rPr>
              <a:t>Intra-organisational promotion and training programmes enhance employee motivation.</a:t>
            </a:r>
            <a:endParaRPr lang="en-US" sz="1250" dirty="0"/>
          </a:p>
          <a:p>
            <a:pPr marL="0" indent="0" algn="just">
              <a:lnSpc>
                <a:spcPct val="120000"/>
              </a:lnSpc>
              <a:buNone/>
            </a:pPr>
            <a:r>
              <a:rPr lang="en-US" sz="1250" dirty="0">
                <a:solidFill>
                  <a:srgbClr val="E2E6E9"/>
                </a:solidFill>
                <a:latin typeface="Merriweather" pitchFamily="34" charset="0"/>
                <a:ea typeface="Merriweather" pitchFamily="34" charset="-122"/>
                <a:cs typeface="Merriweather" pitchFamily="34" charset="-120"/>
              </a:rPr>
              <a:t>Pulse Survey of employees shows commitment to continuous improvement of work environment.</a:t>
            </a:r>
            <a:endParaRPr lang="en-US" sz="125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19814" y="4653855"/>
            <a:ext cx="6180181" cy="1492945"/>
          </a:xfrm>
          <a:prstGeom prst="rect">
            <a:avLst/>
          </a:prstGeom>
        </p:spPr>
      </p:pic>
      <p:sp>
        <p:nvSpPr>
          <p:cNvPr id="10" name="Text 5"/>
          <p:cNvSpPr/>
          <p:nvPr/>
        </p:nvSpPr>
        <p:spPr>
          <a:xfrm>
            <a:off x="979562" y="4837410"/>
            <a:ext cx="5736883" cy="257076"/>
          </a:xfrm>
          <a:prstGeom prst="rect">
            <a:avLst/>
          </a:prstGeom>
          <a:noFill/>
          <a:ln/>
        </p:spPr>
        <p:txBody>
          <a:bodyPr wrap="none" lIns="0" tIns="0" rIns="0" bIns="0" rtlCol="0" anchor="t"/>
          <a:lstStyle/>
          <a:p>
            <a:pPr marL="0" indent="0" algn="l">
              <a:lnSpc>
                <a:spcPct val="104000"/>
              </a:lnSpc>
              <a:buNone/>
            </a:pPr>
            <a:r>
              <a:rPr lang="en-US" sz="1600" b="1" dirty="0">
                <a:solidFill>
                  <a:srgbClr val="E2E6E9"/>
                </a:solidFill>
                <a:latin typeface="Merriweather" pitchFamily="34" charset="0"/>
                <a:ea typeface="Merriweather" pitchFamily="34" charset="-122"/>
                <a:cs typeface="Merriweather" pitchFamily="34" charset="-120"/>
              </a:rPr>
              <a:t>Areas for Improvement</a:t>
            </a:r>
            <a:endParaRPr lang="en-US" sz="1600" b="1" dirty="0"/>
          </a:p>
        </p:txBody>
      </p:sp>
      <p:sp>
        <p:nvSpPr>
          <p:cNvPr id="11" name="Text 6"/>
          <p:cNvSpPr/>
          <p:nvPr/>
        </p:nvSpPr>
        <p:spPr>
          <a:xfrm>
            <a:off x="979562" y="5173464"/>
            <a:ext cx="5736883" cy="789781"/>
          </a:xfrm>
          <a:prstGeom prst="rect">
            <a:avLst/>
          </a:prstGeom>
          <a:noFill/>
          <a:ln/>
        </p:spPr>
        <p:txBody>
          <a:bodyPr wrap="square" lIns="0" tIns="0" rIns="0" bIns="0" rtlCol="0" anchor="t"/>
          <a:lstStyle/>
          <a:p>
            <a:pPr marL="0" indent="0" algn="just">
              <a:lnSpc>
                <a:spcPct val="120000"/>
              </a:lnSpc>
              <a:spcAft>
                <a:spcPts val="600"/>
              </a:spcAft>
              <a:buNone/>
            </a:pPr>
            <a:r>
              <a:rPr lang="en-US" sz="1250" dirty="0">
                <a:solidFill>
                  <a:srgbClr val="E2E6E9"/>
                </a:solidFill>
                <a:latin typeface="Merriweather" pitchFamily="34" charset="0"/>
                <a:ea typeface="Merriweather" pitchFamily="34" charset="-122"/>
                <a:cs typeface="Merriweather" pitchFamily="34" charset="-120"/>
              </a:rPr>
              <a:t>Performance pressure can cause stress and lack of work-life balance.</a:t>
            </a:r>
            <a:endParaRPr lang="en-US" sz="1250" dirty="0"/>
          </a:p>
          <a:p>
            <a:pPr marL="0" indent="0" algn="just">
              <a:lnSpc>
                <a:spcPct val="120000"/>
              </a:lnSpc>
              <a:buNone/>
            </a:pPr>
            <a:r>
              <a:rPr lang="en-US" sz="1250" dirty="0">
                <a:solidFill>
                  <a:srgbClr val="E2E6E9"/>
                </a:solidFill>
                <a:latin typeface="Merriweather" pitchFamily="34" charset="0"/>
                <a:ea typeface="Merriweather" pitchFamily="34" charset="-122"/>
                <a:cs typeface="Merriweather" pitchFamily="34" charset="-120"/>
              </a:rPr>
              <a:t>Workload management and job enrichment will benefit employee satisfaction and retention (Prihantoro and Sutianingsih, 2025).</a:t>
            </a:r>
            <a:endParaRPr lang="en-US" sz="1250" dirty="0"/>
          </a:p>
        </p:txBody>
      </p:sp>
      <p:sp>
        <p:nvSpPr>
          <p:cNvPr id="3" name="TextBox 2">
            <a:extLst>
              <a:ext uri="{FF2B5EF4-FFF2-40B4-BE49-F238E27FC236}">
                <a16:creationId xmlns:a16="http://schemas.microsoft.com/office/drawing/2014/main" id="{73245D44-23D5-3D05-21D3-47D23D8FC551}"/>
              </a:ext>
            </a:extLst>
          </p:cNvPr>
          <p:cNvSpPr txBox="1"/>
          <p:nvPr/>
        </p:nvSpPr>
        <p:spPr>
          <a:xfrm>
            <a:off x="0" y="6488668"/>
            <a:ext cx="1866122" cy="307777"/>
          </a:xfrm>
          <a:prstGeom prst="rect">
            <a:avLst/>
          </a:prstGeom>
          <a:noFill/>
        </p:spPr>
        <p:txBody>
          <a:bodyPr wrap="square" rtlCol="0">
            <a:spAutoFit/>
          </a:bodyPr>
          <a:lstStyle/>
          <a:p>
            <a:r>
              <a:rPr lang="en-US" sz="1400" dirty="0">
                <a:solidFill>
                  <a:schemeClr val="bg1"/>
                </a:solidFill>
              </a:rPr>
              <a:t>ANKIT RABARI</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2"/>
          <p:cNvSpPr/>
          <p:nvPr/>
        </p:nvSpPr>
        <p:spPr>
          <a:xfrm>
            <a:off x="719814" y="949127"/>
            <a:ext cx="10752067" cy="1221383"/>
          </a:xfrm>
          <a:prstGeom prst="rect">
            <a:avLst/>
          </a:prstGeom>
          <a:noFill/>
          <a:ln/>
        </p:spPr>
        <p:txBody>
          <a:bodyPr wrap="square" lIns="0" tIns="0" rIns="0" bIns="0" rtlCol="0" anchor="t">
            <a:normAutofit/>
          </a:bodyPr>
          <a:lstStyle/>
          <a:p>
            <a:pPr marL="0" indent="0" algn="l">
              <a:lnSpc>
                <a:spcPct val="104000"/>
              </a:lnSpc>
              <a:buNone/>
            </a:pPr>
            <a:r>
              <a:rPr lang="en-US" sz="3800" b="1" dirty="0">
                <a:solidFill>
                  <a:srgbClr val="F5F0F0"/>
                </a:solidFill>
                <a:latin typeface="Merriweather" pitchFamily="34" charset="0"/>
                <a:ea typeface="Merriweather" pitchFamily="34" charset="-122"/>
                <a:cs typeface="Merriweather" pitchFamily="34" charset="-120"/>
              </a:rPr>
              <a:t>Recommendation 1 – Strengthen Job Enrichment and Career Development</a:t>
            </a:r>
            <a:endParaRPr lang="en-US" sz="3800" b="1" dirty="0"/>
          </a:p>
        </p:txBody>
      </p:sp>
      <p:sp>
        <p:nvSpPr>
          <p:cNvPr id="5" name="Text 3"/>
          <p:cNvSpPr/>
          <p:nvPr/>
        </p:nvSpPr>
        <p:spPr>
          <a:xfrm>
            <a:off x="719814" y="2448917"/>
            <a:ext cx="390714" cy="244177"/>
          </a:xfrm>
          <a:prstGeom prst="rect">
            <a:avLst/>
          </a:prstGeom>
          <a:noFill/>
          <a:ln/>
        </p:spPr>
        <p:txBody>
          <a:bodyPr wrap="none" lIns="0" tIns="0" rIns="0" bIns="0" rtlCol="0" anchor="ctr"/>
          <a:lstStyle/>
          <a:p>
            <a:pPr marL="0" indent="0" algn="l">
              <a:lnSpc>
                <a:spcPct val="100000"/>
              </a:lnSpc>
              <a:buNone/>
            </a:pPr>
            <a:r>
              <a:rPr lang="en-US" sz="1500" dirty="0">
                <a:solidFill>
                  <a:srgbClr val="E2E6E9"/>
                </a:solidFill>
                <a:latin typeface="Merriweather Light" pitchFamily="34" charset="0"/>
                <a:ea typeface="Merriweather Light" pitchFamily="34" charset="-122"/>
                <a:cs typeface="Merriweather Light" pitchFamily="34" charset="-120"/>
              </a:rPr>
              <a:t>01</a:t>
            </a:r>
            <a:endParaRPr lang="en-US" sz="1500" dirty="0"/>
          </a:p>
        </p:txBody>
      </p:sp>
      <p:sp>
        <p:nvSpPr>
          <p:cNvPr id="6" name="Shape 4"/>
          <p:cNvSpPr/>
          <p:nvPr/>
        </p:nvSpPr>
        <p:spPr>
          <a:xfrm>
            <a:off x="719814" y="2755503"/>
            <a:ext cx="3460267" cy="25400"/>
          </a:xfrm>
          <a:prstGeom prst="rect">
            <a:avLst/>
          </a:prstGeom>
          <a:solidFill>
            <a:srgbClr val="609DFF"/>
          </a:solidFill>
          <a:ln/>
        </p:spPr>
        <p:txBody>
          <a:bodyPr/>
          <a:lstStyle/>
          <a:p>
            <a:endParaRPr lang="en-US"/>
          </a:p>
        </p:txBody>
      </p:sp>
      <p:sp>
        <p:nvSpPr>
          <p:cNvPr id="7" name="Text 5"/>
          <p:cNvSpPr/>
          <p:nvPr/>
        </p:nvSpPr>
        <p:spPr>
          <a:xfrm>
            <a:off x="719814" y="2903934"/>
            <a:ext cx="3460267" cy="1221184"/>
          </a:xfrm>
          <a:prstGeom prst="rect">
            <a:avLst/>
          </a:prstGeom>
          <a:noFill/>
          <a:ln/>
        </p:spPr>
        <p:txBody>
          <a:bodyPr wrap="square" lIns="0" tIns="0" rIns="0" bIns="0" rtlCol="0" anchor="t">
            <a:normAutofit/>
          </a:bodyPr>
          <a:lstStyle/>
          <a:p>
            <a:pPr marL="0" indent="0" algn="l">
              <a:lnSpc>
                <a:spcPct val="104000"/>
              </a:lnSpc>
              <a:buNone/>
            </a:pPr>
            <a:r>
              <a:rPr lang="en-US" sz="1900" dirty="0">
                <a:solidFill>
                  <a:srgbClr val="E2E6E9"/>
                </a:solidFill>
                <a:latin typeface="Merriweather" pitchFamily="34" charset="0"/>
                <a:ea typeface="Merriweather" pitchFamily="34" charset="-122"/>
                <a:cs typeface="Merriweather" pitchFamily="34" charset="-120"/>
              </a:rPr>
              <a:t>Improve job enrichment by giving more autonomy and decision making power to the employees.</a:t>
            </a:r>
            <a:endParaRPr lang="en-US" sz="1900" dirty="0"/>
          </a:p>
        </p:txBody>
      </p:sp>
      <p:sp>
        <p:nvSpPr>
          <p:cNvPr id="8" name="Text 6"/>
          <p:cNvSpPr/>
          <p:nvPr/>
        </p:nvSpPr>
        <p:spPr>
          <a:xfrm>
            <a:off x="4365615" y="2448917"/>
            <a:ext cx="390714" cy="244177"/>
          </a:xfrm>
          <a:prstGeom prst="rect">
            <a:avLst/>
          </a:prstGeom>
          <a:noFill/>
          <a:ln/>
        </p:spPr>
        <p:txBody>
          <a:bodyPr wrap="none" lIns="0" tIns="0" rIns="0" bIns="0" rtlCol="0" anchor="ctr"/>
          <a:lstStyle/>
          <a:p>
            <a:pPr marL="0" indent="0" algn="l">
              <a:lnSpc>
                <a:spcPct val="100000"/>
              </a:lnSpc>
              <a:buNone/>
            </a:pPr>
            <a:r>
              <a:rPr lang="en-US" sz="1500" dirty="0">
                <a:solidFill>
                  <a:srgbClr val="E2E6E9"/>
                </a:solidFill>
                <a:latin typeface="Merriweather Light" pitchFamily="34" charset="0"/>
                <a:ea typeface="Merriweather Light" pitchFamily="34" charset="-122"/>
                <a:cs typeface="Merriweather Light" pitchFamily="34" charset="-120"/>
              </a:rPr>
              <a:t>02</a:t>
            </a:r>
            <a:endParaRPr lang="en-US" sz="1500" dirty="0"/>
          </a:p>
        </p:txBody>
      </p:sp>
      <p:sp>
        <p:nvSpPr>
          <p:cNvPr id="9" name="Shape 7"/>
          <p:cNvSpPr/>
          <p:nvPr/>
        </p:nvSpPr>
        <p:spPr>
          <a:xfrm>
            <a:off x="4365615" y="2755503"/>
            <a:ext cx="3460366" cy="25400"/>
          </a:xfrm>
          <a:prstGeom prst="rect">
            <a:avLst/>
          </a:prstGeom>
          <a:solidFill>
            <a:srgbClr val="609DFF"/>
          </a:solidFill>
          <a:ln/>
        </p:spPr>
        <p:txBody>
          <a:bodyPr/>
          <a:lstStyle/>
          <a:p>
            <a:endParaRPr lang="en-US"/>
          </a:p>
        </p:txBody>
      </p:sp>
      <p:sp>
        <p:nvSpPr>
          <p:cNvPr id="10" name="Text 8"/>
          <p:cNvSpPr/>
          <p:nvPr/>
        </p:nvSpPr>
        <p:spPr>
          <a:xfrm>
            <a:off x="4365615" y="2903934"/>
            <a:ext cx="3460366" cy="915888"/>
          </a:xfrm>
          <a:prstGeom prst="rect">
            <a:avLst/>
          </a:prstGeom>
          <a:noFill/>
          <a:ln/>
        </p:spPr>
        <p:txBody>
          <a:bodyPr wrap="square" lIns="0" tIns="0" rIns="0" bIns="0" rtlCol="0" anchor="t">
            <a:normAutofit/>
          </a:bodyPr>
          <a:lstStyle/>
          <a:p>
            <a:pPr marL="0" indent="0" algn="l">
              <a:lnSpc>
                <a:spcPct val="104000"/>
              </a:lnSpc>
              <a:buNone/>
            </a:pPr>
            <a:r>
              <a:rPr lang="en-US" sz="1900" dirty="0">
                <a:solidFill>
                  <a:srgbClr val="E2E6E9"/>
                </a:solidFill>
                <a:latin typeface="Merriweather" pitchFamily="34" charset="0"/>
                <a:ea typeface="Merriweather" pitchFamily="34" charset="-122"/>
                <a:cs typeface="Merriweather" pitchFamily="34" charset="-120"/>
              </a:rPr>
              <a:t>Build career ladders within manufacturing, engineering and corporate departments.</a:t>
            </a:r>
            <a:endParaRPr lang="en-US" sz="1900" dirty="0"/>
          </a:p>
        </p:txBody>
      </p:sp>
      <p:sp>
        <p:nvSpPr>
          <p:cNvPr id="11" name="Text 9"/>
          <p:cNvSpPr/>
          <p:nvPr/>
        </p:nvSpPr>
        <p:spPr>
          <a:xfrm>
            <a:off x="8011515" y="2448917"/>
            <a:ext cx="390714" cy="244177"/>
          </a:xfrm>
          <a:prstGeom prst="rect">
            <a:avLst/>
          </a:prstGeom>
          <a:noFill/>
          <a:ln/>
        </p:spPr>
        <p:txBody>
          <a:bodyPr wrap="none" lIns="0" tIns="0" rIns="0" bIns="0" rtlCol="0" anchor="ctr"/>
          <a:lstStyle/>
          <a:p>
            <a:pPr marL="0" indent="0" algn="l">
              <a:lnSpc>
                <a:spcPct val="100000"/>
              </a:lnSpc>
              <a:buNone/>
            </a:pPr>
            <a:r>
              <a:rPr lang="en-US" sz="1500" dirty="0">
                <a:solidFill>
                  <a:srgbClr val="E2E6E9"/>
                </a:solidFill>
                <a:latin typeface="Merriweather Light" pitchFamily="34" charset="0"/>
                <a:ea typeface="Merriweather Light" pitchFamily="34" charset="-122"/>
                <a:cs typeface="Merriweather Light" pitchFamily="34" charset="-120"/>
              </a:rPr>
              <a:t>03</a:t>
            </a:r>
            <a:endParaRPr lang="en-US" sz="1500" dirty="0"/>
          </a:p>
        </p:txBody>
      </p:sp>
      <p:sp>
        <p:nvSpPr>
          <p:cNvPr id="12" name="Shape 10"/>
          <p:cNvSpPr/>
          <p:nvPr/>
        </p:nvSpPr>
        <p:spPr>
          <a:xfrm>
            <a:off x="8011515" y="2755503"/>
            <a:ext cx="3460267" cy="25400"/>
          </a:xfrm>
          <a:prstGeom prst="rect">
            <a:avLst/>
          </a:prstGeom>
          <a:solidFill>
            <a:srgbClr val="609DFF"/>
          </a:solidFill>
          <a:ln/>
        </p:spPr>
        <p:txBody>
          <a:bodyPr/>
          <a:lstStyle/>
          <a:p>
            <a:endParaRPr lang="en-US"/>
          </a:p>
        </p:txBody>
      </p:sp>
      <p:sp>
        <p:nvSpPr>
          <p:cNvPr id="13" name="Text 11"/>
          <p:cNvSpPr/>
          <p:nvPr/>
        </p:nvSpPr>
        <p:spPr>
          <a:xfrm>
            <a:off x="8011515" y="2903934"/>
            <a:ext cx="3460267" cy="1221184"/>
          </a:xfrm>
          <a:prstGeom prst="rect">
            <a:avLst/>
          </a:prstGeom>
          <a:noFill/>
          <a:ln/>
        </p:spPr>
        <p:txBody>
          <a:bodyPr wrap="square" lIns="0" tIns="0" rIns="0" bIns="0" rtlCol="0" anchor="t">
            <a:normAutofit/>
          </a:bodyPr>
          <a:lstStyle/>
          <a:p>
            <a:pPr marL="0" indent="0" algn="l">
              <a:lnSpc>
                <a:spcPct val="104000"/>
              </a:lnSpc>
              <a:buNone/>
            </a:pPr>
            <a:r>
              <a:rPr lang="en-US" sz="1900" dirty="0">
                <a:solidFill>
                  <a:srgbClr val="E2E6E9"/>
                </a:solidFill>
                <a:latin typeface="Merriweather" pitchFamily="34" charset="0"/>
                <a:ea typeface="Merriweather" pitchFamily="34" charset="-122"/>
                <a:cs typeface="Merriweather" pitchFamily="34" charset="-120"/>
              </a:rPr>
              <a:t>Enhance participation in Education Assistance, Engineering Development, and leadership programs.</a:t>
            </a:r>
            <a:endParaRPr lang="en-US" sz="1900" dirty="0"/>
          </a:p>
        </p:txBody>
      </p:sp>
      <p:sp>
        <p:nvSpPr>
          <p:cNvPr id="14" name="Text 12"/>
          <p:cNvSpPr/>
          <p:nvPr/>
        </p:nvSpPr>
        <p:spPr>
          <a:xfrm>
            <a:off x="719814" y="4457204"/>
            <a:ext cx="390714" cy="244177"/>
          </a:xfrm>
          <a:prstGeom prst="rect">
            <a:avLst/>
          </a:prstGeom>
          <a:noFill/>
          <a:ln/>
        </p:spPr>
        <p:txBody>
          <a:bodyPr wrap="none" lIns="0" tIns="0" rIns="0" bIns="0" rtlCol="0" anchor="ctr"/>
          <a:lstStyle/>
          <a:p>
            <a:pPr marL="0" indent="0" algn="l">
              <a:lnSpc>
                <a:spcPct val="100000"/>
              </a:lnSpc>
              <a:buNone/>
            </a:pPr>
            <a:r>
              <a:rPr lang="en-US" sz="1500" dirty="0">
                <a:solidFill>
                  <a:srgbClr val="E2E6E9"/>
                </a:solidFill>
                <a:latin typeface="Merriweather Light" pitchFamily="34" charset="0"/>
                <a:ea typeface="Merriweather Light" pitchFamily="34" charset="-122"/>
                <a:cs typeface="Merriweather Light" pitchFamily="34" charset="-120"/>
              </a:rPr>
              <a:t>04</a:t>
            </a:r>
            <a:endParaRPr lang="en-US" sz="1500" dirty="0"/>
          </a:p>
        </p:txBody>
      </p:sp>
      <p:sp>
        <p:nvSpPr>
          <p:cNvPr id="15" name="Shape 13"/>
          <p:cNvSpPr/>
          <p:nvPr/>
        </p:nvSpPr>
        <p:spPr>
          <a:xfrm>
            <a:off x="719814" y="4763790"/>
            <a:ext cx="5283167" cy="25400"/>
          </a:xfrm>
          <a:prstGeom prst="rect">
            <a:avLst/>
          </a:prstGeom>
          <a:solidFill>
            <a:srgbClr val="609DFF"/>
          </a:solidFill>
          <a:ln/>
        </p:spPr>
        <p:txBody>
          <a:bodyPr/>
          <a:lstStyle/>
          <a:p>
            <a:endParaRPr lang="en-US"/>
          </a:p>
        </p:txBody>
      </p:sp>
      <p:sp>
        <p:nvSpPr>
          <p:cNvPr id="16" name="Text 14"/>
          <p:cNvSpPr/>
          <p:nvPr/>
        </p:nvSpPr>
        <p:spPr>
          <a:xfrm>
            <a:off x="719814" y="4912221"/>
            <a:ext cx="5283167" cy="915888"/>
          </a:xfrm>
          <a:prstGeom prst="rect">
            <a:avLst/>
          </a:prstGeom>
          <a:noFill/>
          <a:ln/>
        </p:spPr>
        <p:txBody>
          <a:bodyPr wrap="square" lIns="0" tIns="0" rIns="0" bIns="0" rtlCol="0" anchor="t">
            <a:normAutofit/>
          </a:bodyPr>
          <a:lstStyle/>
          <a:p>
            <a:pPr marL="0" indent="0" algn="l">
              <a:lnSpc>
                <a:spcPct val="104000"/>
              </a:lnSpc>
              <a:buNone/>
            </a:pPr>
            <a:r>
              <a:rPr lang="en-US" sz="1900" dirty="0">
                <a:solidFill>
                  <a:srgbClr val="E2E6E9"/>
                </a:solidFill>
                <a:latin typeface="Merriweather" pitchFamily="34" charset="0"/>
                <a:ea typeface="Merriweather" pitchFamily="34" charset="-122"/>
                <a:cs typeface="Merriweather" pitchFamily="34" charset="-120"/>
              </a:rPr>
              <a:t>Implement regular discussions on career planning between management and employees.</a:t>
            </a:r>
            <a:endParaRPr lang="en-US" sz="1900" dirty="0"/>
          </a:p>
        </p:txBody>
      </p:sp>
      <p:sp>
        <p:nvSpPr>
          <p:cNvPr id="17" name="Text 15"/>
          <p:cNvSpPr/>
          <p:nvPr/>
        </p:nvSpPr>
        <p:spPr>
          <a:xfrm>
            <a:off x="6188515" y="4457204"/>
            <a:ext cx="390714" cy="244177"/>
          </a:xfrm>
          <a:prstGeom prst="rect">
            <a:avLst/>
          </a:prstGeom>
          <a:noFill/>
          <a:ln/>
        </p:spPr>
        <p:txBody>
          <a:bodyPr wrap="none" lIns="0" tIns="0" rIns="0" bIns="0" rtlCol="0" anchor="ctr"/>
          <a:lstStyle/>
          <a:p>
            <a:pPr marL="0" indent="0" algn="l">
              <a:lnSpc>
                <a:spcPct val="100000"/>
              </a:lnSpc>
              <a:buNone/>
            </a:pPr>
            <a:r>
              <a:rPr lang="en-US" sz="1500" dirty="0">
                <a:solidFill>
                  <a:srgbClr val="E2E6E9"/>
                </a:solidFill>
                <a:latin typeface="Merriweather Light" pitchFamily="34" charset="0"/>
                <a:ea typeface="Merriweather Light" pitchFamily="34" charset="-122"/>
                <a:cs typeface="Merriweather Light" pitchFamily="34" charset="-120"/>
              </a:rPr>
              <a:t>05</a:t>
            </a:r>
            <a:endParaRPr lang="en-US" sz="1500" dirty="0"/>
          </a:p>
        </p:txBody>
      </p:sp>
      <p:sp>
        <p:nvSpPr>
          <p:cNvPr id="18" name="Shape 16"/>
          <p:cNvSpPr/>
          <p:nvPr/>
        </p:nvSpPr>
        <p:spPr>
          <a:xfrm>
            <a:off x="6188515" y="4763790"/>
            <a:ext cx="5283266" cy="25400"/>
          </a:xfrm>
          <a:prstGeom prst="rect">
            <a:avLst/>
          </a:prstGeom>
          <a:solidFill>
            <a:srgbClr val="609DFF"/>
          </a:solidFill>
          <a:ln/>
        </p:spPr>
        <p:txBody>
          <a:bodyPr/>
          <a:lstStyle/>
          <a:p>
            <a:endParaRPr lang="en-US"/>
          </a:p>
        </p:txBody>
      </p:sp>
      <p:sp>
        <p:nvSpPr>
          <p:cNvPr id="19" name="Text 17"/>
          <p:cNvSpPr/>
          <p:nvPr/>
        </p:nvSpPr>
        <p:spPr>
          <a:xfrm>
            <a:off x="6188515" y="4912221"/>
            <a:ext cx="5283266" cy="1221184"/>
          </a:xfrm>
          <a:prstGeom prst="rect">
            <a:avLst/>
          </a:prstGeom>
          <a:noFill/>
          <a:ln/>
        </p:spPr>
        <p:txBody>
          <a:bodyPr wrap="square" lIns="0" tIns="0" rIns="0" bIns="0" rtlCol="0" anchor="t">
            <a:normAutofit/>
          </a:bodyPr>
          <a:lstStyle/>
          <a:p>
            <a:pPr marL="0" indent="0" algn="l">
              <a:lnSpc>
                <a:spcPct val="104000"/>
              </a:lnSpc>
              <a:buNone/>
            </a:pPr>
            <a:r>
              <a:rPr lang="en-US" sz="1900" dirty="0">
                <a:solidFill>
                  <a:srgbClr val="E2E6E9"/>
                </a:solidFill>
                <a:latin typeface="Merriweather" pitchFamily="34" charset="0"/>
                <a:ea typeface="Merriweather" pitchFamily="34" charset="-122"/>
                <a:cs typeface="Merriweather" pitchFamily="34" charset="-120"/>
              </a:rPr>
              <a:t>Improve internal mobility to help with retaining employees, motivating them, and increasing their satisfaction in the long run (SHRM, 2026).</a:t>
            </a:r>
            <a:endParaRPr lang="en-US" sz="1900" dirty="0"/>
          </a:p>
        </p:txBody>
      </p:sp>
      <p:sp>
        <p:nvSpPr>
          <p:cNvPr id="2" name="TextBox 1">
            <a:extLst>
              <a:ext uri="{FF2B5EF4-FFF2-40B4-BE49-F238E27FC236}">
                <a16:creationId xmlns:a16="http://schemas.microsoft.com/office/drawing/2014/main" id="{564973FE-C4EF-0B9F-9EF9-AAF3F69BF63D}"/>
              </a:ext>
            </a:extLst>
          </p:cNvPr>
          <p:cNvSpPr txBox="1"/>
          <p:nvPr/>
        </p:nvSpPr>
        <p:spPr>
          <a:xfrm>
            <a:off x="0" y="6488668"/>
            <a:ext cx="2202025" cy="307777"/>
          </a:xfrm>
          <a:prstGeom prst="rect">
            <a:avLst/>
          </a:prstGeom>
          <a:noFill/>
        </p:spPr>
        <p:txBody>
          <a:bodyPr wrap="square" rtlCol="0">
            <a:spAutoFit/>
          </a:bodyPr>
          <a:lstStyle/>
          <a:p>
            <a:r>
              <a:rPr lang="en-US" sz="1400" dirty="0">
                <a:solidFill>
                  <a:schemeClr val="bg1"/>
                </a:solidFill>
              </a:rPr>
              <a:t>ANKIT RABARI</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2"/>
          <p:cNvSpPr/>
          <p:nvPr/>
        </p:nvSpPr>
        <p:spPr>
          <a:xfrm>
            <a:off x="719966" y="916087"/>
            <a:ext cx="10752067" cy="1157089"/>
          </a:xfrm>
          <a:prstGeom prst="rect">
            <a:avLst/>
          </a:prstGeom>
          <a:noFill/>
          <a:ln/>
        </p:spPr>
        <p:txBody>
          <a:bodyPr wrap="square" lIns="0" tIns="0" rIns="0" bIns="0" rtlCol="0" anchor="t">
            <a:normAutofit/>
          </a:bodyPr>
          <a:lstStyle/>
          <a:p>
            <a:pPr marL="0" indent="0" algn="l">
              <a:lnSpc>
                <a:spcPct val="104000"/>
              </a:lnSpc>
              <a:buNone/>
            </a:pPr>
            <a:r>
              <a:rPr lang="en-US" sz="3600" b="1" dirty="0">
                <a:solidFill>
                  <a:srgbClr val="F5F0F0"/>
                </a:solidFill>
                <a:latin typeface="Merriweather" pitchFamily="34" charset="0"/>
                <a:ea typeface="Merriweather" pitchFamily="34" charset="-122"/>
                <a:cs typeface="Merriweather" pitchFamily="34" charset="-120"/>
              </a:rPr>
              <a:t>Recommendation 2 – Strengthen Employee Well-Being and Engagement</a:t>
            </a:r>
            <a:endParaRPr lang="en-US" sz="3600" b="1" dirty="0"/>
          </a:p>
        </p:txBody>
      </p:sp>
      <p:pic>
        <p:nvPicPr>
          <p:cNvPr id="5"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19814" y="2765723"/>
            <a:ext cx="462745" cy="462756"/>
          </a:xfrm>
          <a:prstGeom prst="rect">
            <a:avLst/>
          </a:prstGeom>
        </p:spPr>
      </p:pic>
      <p:sp>
        <p:nvSpPr>
          <p:cNvPr id="6" name="Text 3"/>
          <p:cNvSpPr/>
          <p:nvPr/>
        </p:nvSpPr>
        <p:spPr>
          <a:xfrm>
            <a:off x="1390814" y="2765723"/>
            <a:ext cx="2774186" cy="289223"/>
          </a:xfrm>
          <a:prstGeom prst="rect">
            <a:avLst/>
          </a:prstGeom>
          <a:noFill/>
          <a:ln/>
        </p:spPr>
        <p:txBody>
          <a:bodyPr wrap="none" lIns="0" tIns="0" rIns="0" bIns="0" rtlCol="0" anchor="t"/>
          <a:lstStyle/>
          <a:p>
            <a:pPr marL="0" indent="0" algn="l">
              <a:lnSpc>
                <a:spcPct val="104000"/>
              </a:lnSpc>
              <a:buNone/>
            </a:pPr>
            <a:r>
              <a:rPr lang="en-US" sz="1800" dirty="0">
                <a:solidFill>
                  <a:srgbClr val="E2E6E9"/>
                </a:solidFill>
                <a:latin typeface="Merriweather" pitchFamily="34" charset="0"/>
                <a:ea typeface="Merriweather" pitchFamily="34" charset="-122"/>
                <a:cs typeface="Merriweather" pitchFamily="34" charset="-120"/>
              </a:rPr>
              <a:t>Well-Being Assessments</a:t>
            </a:r>
            <a:endParaRPr lang="en-US" sz="1800" dirty="0"/>
          </a:p>
        </p:txBody>
      </p:sp>
      <p:sp>
        <p:nvSpPr>
          <p:cNvPr id="7" name="Text 4"/>
          <p:cNvSpPr/>
          <p:nvPr/>
        </p:nvSpPr>
        <p:spPr>
          <a:xfrm>
            <a:off x="1390814" y="3154859"/>
            <a:ext cx="2774186" cy="844153"/>
          </a:xfrm>
          <a:prstGeom prst="rect">
            <a:avLst/>
          </a:prstGeom>
          <a:noFill/>
          <a:ln/>
        </p:spPr>
        <p:txBody>
          <a:bodyPr wrap="square" lIns="0" tIns="0" rIns="0" bIns="0" rtlCol="0" anchor="t">
            <a:normAutofit/>
          </a:bodyPr>
          <a:lstStyle/>
          <a:p>
            <a:pPr marL="0" indent="0" algn="l">
              <a:lnSpc>
                <a:spcPct val="127000"/>
              </a:lnSpc>
              <a:buNone/>
            </a:pPr>
            <a:r>
              <a:rPr lang="en-US" sz="1450" dirty="0">
                <a:solidFill>
                  <a:srgbClr val="E2E6E9"/>
                </a:solidFill>
                <a:latin typeface="Merriweather" pitchFamily="34" charset="0"/>
                <a:ea typeface="Merriweather" pitchFamily="34" charset="-122"/>
                <a:cs typeface="Merriweather" pitchFamily="34" charset="-120"/>
              </a:rPr>
              <a:t>Implement regular workload and well-being assessments throughout the organisation.</a:t>
            </a:r>
            <a:endParaRPr lang="en-US" sz="1450" dirty="0"/>
          </a:p>
        </p:txBody>
      </p:sp>
      <p:pic>
        <p:nvPicPr>
          <p:cNvPr id="8"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373255" y="2765723"/>
            <a:ext cx="462745" cy="462756"/>
          </a:xfrm>
          <a:prstGeom prst="rect">
            <a:avLst/>
          </a:prstGeom>
        </p:spPr>
      </p:pic>
      <p:sp>
        <p:nvSpPr>
          <p:cNvPr id="9" name="Text 5"/>
          <p:cNvSpPr/>
          <p:nvPr/>
        </p:nvSpPr>
        <p:spPr>
          <a:xfrm>
            <a:off x="5044254" y="2765723"/>
            <a:ext cx="2774186" cy="289223"/>
          </a:xfrm>
          <a:prstGeom prst="rect">
            <a:avLst/>
          </a:prstGeom>
          <a:noFill/>
          <a:ln/>
        </p:spPr>
        <p:txBody>
          <a:bodyPr wrap="none" lIns="0" tIns="0" rIns="0" bIns="0" rtlCol="0" anchor="t"/>
          <a:lstStyle/>
          <a:p>
            <a:pPr marL="0" indent="0" algn="l">
              <a:lnSpc>
                <a:spcPct val="104000"/>
              </a:lnSpc>
              <a:buNone/>
            </a:pPr>
            <a:r>
              <a:rPr lang="en-US" sz="1800" dirty="0">
                <a:solidFill>
                  <a:srgbClr val="E2E6E9"/>
                </a:solidFill>
                <a:latin typeface="Merriweather" pitchFamily="34" charset="0"/>
                <a:ea typeface="Merriweather" pitchFamily="34" charset="-122"/>
                <a:cs typeface="Merriweather" pitchFamily="34" charset="-120"/>
              </a:rPr>
              <a:t>Recognition &amp; Rewards</a:t>
            </a:r>
            <a:endParaRPr lang="en-US" sz="1800" dirty="0"/>
          </a:p>
        </p:txBody>
      </p:sp>
      <p:sp>
        <p:nvSpPr>
          <p:cNvPr id="10" name="Text 6"/>
          <p:cNvSpPr/>
          <p:nvPr/>
        </p:nvSpPr>
        <p:spPr>
          <a:xfrm>
            <a:off x="5044254" y="3154859"/>
            <a:ext cx="2774186" cy="844153"/>
          </a:xfrm>
          <a:prstGeom prst="rect">
            <a:avLst/>
          </a:prstGeom>
          <a:noFill/>
          <a:ln/>
        </p:spPr>
        <p:txBody>
          <a:bodyPr wrap="square" lIns="0" tIns="0" rIns="0" bIns="0" rtlCol="0" anchor="t">
            <a:normAutofit/>
          </a:bodyPr>
          <a:lstStyle/>
          <a:p>
            <a:pPr marL="0" indent="0" algn="l">
              <a:lnSpc>
                <a:spcPct val="127000"/>
              </a:lnSpc>
              <a:buNone/>
            </a:pPr>
            <a:r>
              <a:rPr lang="en-US" sz="1450" dirty="0">
                <a:solidFill>
                  <a:srgbClr val="E2E6E9"/>
                </a:solidFill>
                <a:latin typeface="Merriweather" pitchFamily="34" charset="0"/>
                <a:ea typeface="Merriweather" pitchFamily="34" charset="-122"/>
                <a:cs typeface="Merriweather" pitchFamily="34" charset="-120"/>
              </a:rPr>
              <a:t>Expand the recognition and rewards programme in order to motivate employees.</a:t>
            </a:r>
            <a:endParaRPr lang="en-US" sz="1450" dirty="0"/>
          </a:p>
        </p:txBody>
      </p:sp>
      <p:pic>
        <p:nvPicPr>
          <p:cNvPr id="11"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026695" y="2765723"/>
            <a:ext cx="462745" cy="462756"/>
          </a:xfrm>
          <a:prstGeom prst="rect">
            <a:avLst/>
          </a:prstGeom>
        </p:spPr>
      </p:pic>
      <p:sp>
        <p:nvSpPr>
          <p:cNvPr id="12" name="Text 7"/>
          <p:cNvSpPr/>
          <p:nvPr/>
        </p:nvSpPr>
        <p:spPr>
          <a:xfrm>
            <a:off x="8697695" y="2765723"/>
            <a:ext cx="2774186" cy="289223"/>
          </a:xfrm>
          <a:prstGeom prst="rect">
            <a:avLst/>
          </a:prstGeom>
          <a:noFill/>
          <a:ln/>
        </p:spPr>
        <p:txBody>
          <a:bodyPr wrap="none" lIns="0" tIns="0" rIns="0" bIns="0" rtlCol="0" anchor="t"/>
          <a:lstStyle/>
          <a:p>
            <a:pPr marL="0" indent="0" algn="l">
              <a:lnSpc>
                <a:spcPct val="104000"/>
              </a:lnSpc>
              <a:buNone/>
            </a:pPr>
            <a:r>
              <a:rPr lang="en-US" sz="1800" dirty="0">
                <a:solidFill>
                  <a:srgbClr val="E2E6E9"/>
                </a:solidFill>
                <a:latin typeface="Merriweather" pitchFamily="34" charset="0"/>
                <a:ea typeface="Merriweather" pitchFamily="34" charset="-122"/>
                <a:cs typeface="Merriweather" pitchFamily="34" charset="-120"/>
              </a:rPr>
              <a:t>Open Communication</a:t>
            </a:r>
            <a:endParaRPr lang="en-US" sz="1800" dirty="0"/>
          </a:p>
        </p:txBody>
      </p:sp>
      <p:sp>
        <p:nvSpPr>
          <p:cNvPr id="13" name="Text 8"/>
          <p:cNvSpPr/>
          <p:nvPr/>
        </p:nvSpPr>
        <p:spPr>
          <a:xfrm>
            <a:off x="8697695" y="3154859"/>
            <a:ext cx="2774186" cy="1125538"/>
          </a:xfrm>
          <a:prstGeom prst="rect">
            <a:avLst/>
          </a:prstGeom>
          <a:noFill/>
          <a:ln/>
        </p:spPr>
        <p:txBody>
          <a:bodyPr wrap="square" lIns="0" tIns="0" rIns="0" bIns="0" rtlCol="0" anchor="t">
            <a:normAutofit/>
          </a:bodyPr>
          <a:lstStyle/>
          <a:p>
            <a:pPr marL="0" indent="0" algn="l">
              <a:lnSpc>
                <a:spcPct val="127000"/>
              </a:lnSpc>
              <a:buNone/>
            </a:pPr>
            <a:r>
              <a:rPr lang="en-US" sz="1450" dirty="0">
                <a:solidFill>
                  <a:srgbClr val="E2E6E9"/>
                </a:solidFill>
                <a:latin typeface="Merriweather" pitchFamily="34" charset="0"/>
                <a:ea typeface="Merriweather" pitchFamily="34" charset="-122"/>
                <a:cs typeface="Merriweather" pitchFamily="34" charset="-120"/>
              </a:rPr>
              <a:t>Enhance open communication by conducting the Pulse survey and developing action plans based on its results.</a:t>
            </a:r>
            <a:endParaRPr lang="en-US" sz="1450" dirty="0"/>
          </a:p>
        </p:txBody>
      </p:sp>
      <p:pic>
        <p:nvPicPr>
          <p:cNvPr id="14"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719814" y="4613573"/>
            <a:ext cx="462745" cy="462756"/>
          </a:xfrm>
          <a:prstGeom prst="rect">
            <a:avLst/>
          </a:prstGeom>
        </p:spPr>
      </p:pic>
      <p:sp>
        <p:nvSpPr>
          <p:cNvPr id="15" name="Text 9"/>
          <p:cNvSpPr/>
          <p:nvPr/>
        </p:nvSpPr>
        <p:spPr>
          <a:xfrm>
            <a:off x="1390814" y="4613573"/>
            <a:ext cx="2774186" cy="289223"/>
          </a:xfrm>
          <a:prstGeom prst="rect">
            <a:avLst/>
          </a:prstGeom>
          <a:noFill/>
          <a:ln/>
        </p:spPr>
        <p:txBody>
          <a:bodyPr wrap="none" lIns="0" tIns="0" rIns="0" bIns="0" rtlCol="0" anchor="t"/>
          <a:lstStyle/>
          <a:p>
            <a:pPr marL="0" indent="0" algn="l">
              <a:lnSpc>
                <a:spcPct val="104000"/>
              </a:lnSpc>
              <a:buNone/>
            </a:pPr>
            <a:r>
              <a:rPr lang="en-US" sz="1800" dirty="0">
                <a:solidFill>
                  <a:srgbClr val="E2E6E9"/>
                </a:solidFill>
                <a:latin typeface="Merriweather" pitchFamily="34" charset="0"/>
                <a:ea typeface="Merriweather" pitchFamily="34" charset="-122"/>
                <a:cs typeface="Merriweather" pitchFamily="34" charset="-120"/>
              </a:rPr>
              <a:t>Work Flexibility</a:t>
            </a:r>
            <a:endParaRPr lang="en-US" sz="1800" dirty="0"/>
          </a:p>
        </p:txBody>
      </p:sp>
      <p:sp>
        <p:nvSpPr>
          <p:cNvPr id="16" name="Text 10"/>
          <p:cNvSpPr/>
          <p:nvPr/>
        </p:nvSpPr>
        <p:spPr>
          <a:xfrm>
            <a:off x="1390814" y="5002709"/>
            <a:ext cx="2774186" cy="562769"/>
          </a:xfrm>
          <a:prstGeom prst="rect">
            <a:avLst/>
          </a:prstGeom>
          <a:noFill/>
          <a:ln/>
        </p:spPr>
        <p:txBody>
          <a:bodyPr wrap="square" lIns="0" tIns="0" rIns="0" bIns="0" rtlCol="0" anchor="t">
            <a:normAutofit/>
          </a:bodyPr>
          <a:lstStyle/>
          <a:p>
            <a:pPr marL="0" indent="0" algn="l">
              <a:lnSpc>
                <a:spcPct val="127000"/>
              </a:lnSpc>
              <a:buNone/>
            </a:pPr>
            <a:r>
              <a:rPr lang="en-US" sz="1450" dirty="0">
                <a:solidFill>
                  <a:srgbClr val="E2E6E9"/>
                </a:solidFill>
                <a:latin typeface="Merriweather" pitchFamily="34" charset="0"/>
                <a:ea typeface="Merriweather" pitchFamily="34" charset="-122"/>
                <a:cs typeface="Merriweather" pitchFamily="34" charset="-120"/>
              </a:rPr>
              <a:t>Encourage flexibility in work schedules where possible.</a:t>
            </a:r>
            <a:endParaRPr lang="en-US" sz="1450" dirty="0"/>
          </a:p>
        </p:txBody>
      </p:sp>
      <p:pic>
        <p:nvPicPr>
          <p:cNvPr id="17" name="Image 4" descr="preencoded.png"/>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4373255" y="4613573"/>
            <a:ext cx="462745" cy="462756"/>
          </a:xfrm>
          <a:prstGeom prst="rect">
            <a:avLst/>
          </a:prstGeom>
        </p:spPr>
      </p:pic>
      <p:sp>
        <p:nvSpPr>
          <p:cNvPr id="18" name="Text 11"/>
          <p:cNvSpPr/>
          <p:nvPr/>
        </p:nvSpPr>
        <p:spPr>
          <a:xfrm>
            <a:off x="5044254" y="4613573"/>
            <a:ext cx="2774186" cy="289223"/>
          </a:xfrm>
          <a:prstGeom prst="rect">
            <a:avLst/>
          </a:prstGeom>
          <a:noFill/>
          <a:ln/>
        </p:spPr>
        <p:txBody>
          <a:bodyPr wrap="none" lIns="0" tIns="0" rIns="0" bIns="0" rtlCol="0" anchor="t"/>
          <a:lstStyle/>
          <a:p>
            <a:pPr marL="0" indent="0" algn="l">
              <a:lnSpc>
                <a:spcPct val="104000"/>
              </a:lnSpc>
              <a:buNone/>
            </a:pPr>
            <a:r>
              <a:rPr lang="en-US" sz="1800" dirty="0">
                <a:solidFill>
                  <a:srgbClr val="E2E6E9"/>
                </a:solidFill>
                <a:latin typeface="Merriweather" pitchFamily="34" charset="0"/>
                <a:ea typeface="Merriweather" pitchFamily="34" charset="-122"/>
                <a:cs typeface="Merriweather" pitchFamily="34" charset="-120"/>
              </a:rPr>
              <a:t>Strong Leadership</a:t>
            </a:r>
            <a:endParaRPr lang="en-US" sz="1800" dirty="0"/>
          </a:p>
        </p:txBody>
      </p:sp>
      <p:sp>
        <p:nvSpPr>
          <p:cNvPr id="19" name="Text 12"/>
          <p:cNvSpPr/>
          <p:nvPr/>
        </p:nvSpPr>
        <p:spPr>
          <a:xfrm>
            <a:off x="5044254" y="5002709"/>
            <a:ext cx="2774186" cy="844153"/>
          </a:xfrm>
          <a:prstGeom prst="rect">
            <a:avLst/>
          </a:prstGeom>
          <a:noFill/>
          <a:ln/>
        </p:spPr>
        <p:txBody>
          <a:bodyPr wrap="square" lIns="0" tIns="0" rIns="0" bIns="0" rtlCol="0" anchor="t">
            <a:normAutofit/>
          </a:bodyPr>
          <a:lstStyle/>
          <a:p>
            <a:pPr marL="0" indent="0" algn="l">
              <a:lnSpc>
                <a:spcPct val="127000"/>
              </a:lnSpc>
              <a:buNone/>
            </a:pPr>
            <a:r>
              <a:rPr lang="en-US" sz="1450" dirty="0">
                <a:solidFill>
                  <a:srgbClr val="E2E6E9"/>
                </a:solidFill>
                <a:latin typeface="Merriweather" pitchFamily="34" charset="0"/>
                <a:ea typeface="Merriweather" pitchFamily="34" charset="-122"/>
                <a:cs typeface="Merriweather" pitchFamily="34" charset="-120"/>
              </a:rPr>
              <a:t>Support employees through strong leadership that fosters job satisfaction (Green, 2026).</a:t>
            </a:r>
            <a:endParaRPr lang="en-US" sz="1450" dirty="0"/>
          </a:p>
        </p:txBody>
      </p:sp>
      <p:sp>
        <p:nvSpPr>
          <p:cNvPr id="2" name="TextBox 1">
            <a:extLst>
              <a:ext uri="{FF2B5EF4-FFF2-40B4-BE49-F238E27FC236}">
                <a16:creationId xmlns:a16="http://schemas.microsoft.com/office/drawing/2014/main" id="{6787BC95-7A07-0813-F3DA-FB741411E13E}"/>
              </a:ext>
            </a:extLst>
          </p:cNvPr>
          <p:cNvSpPr txBox="1"/>
          <p:nvPr/>
        </p:nvSpPr>
        <p:spPr>
          <a:xfrm>
            <a:off x="0" y="6499688"/>
            <a:ext cx="2090057" cy="523220"/>
          </a:xfrm>
          <a:prstGeom prst="rect">
            <a:avLst/>
          </a:prstGeom>
          <a:noFill/>
        </p:spPr>
        <p:txBody>
          <a:bodyPr wrap="square" rtlCol="0">
            <a:spAutoFit/>
          </a:bodyPr>
          <a:lstStyle/>
          <a:p>
            <a:r>
              <a:rPr lang="en-US" sz="1400" dirty="0">
                <a:solidFill>
                  <a:schemeClr val="bg1"/>
                </a:solidFill>
              </a:rPr>
              <a:t>ANKIT RABARI</a:t>
            </a:r>
          </a:p>
          <a:p>
            <a:endParaRPr lang="en-US" sz="14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2"/>
          <p:cNvSpPr/>
          <p:nvPr/>
        </p:nvSpPr>
        <p:spPr>
          <a:xfrm>
            <a:off x="719814" y="673000"/>
            <a:ext cx="10752067" cy="1092597"/>
          </a:xfrm>
          <a:prstGeom prst="rect">
            <a:avLst/>
          </a:prstGeom>
          <a:noFill/>
          <a:ln/>
        </p:spPr>
        <p:txBody>
          <a:bodyPr wrap="square" lIns="0" tIns="0" rIns="0" bIns="0" rtlCol="0" anchor="t">
            <a:normAutofit/>
          </a:bodyPr>
          <a:lstStyle/>
          <a:p>
            <a:pPr marL="0" indent="0" algn="l">
              <a:lnSpc>
                <a:spcPct val="104000"/>
              </a:lnSpc>
              <a:buNone/>
            </a:pPr>
            <a:r>
              <a:rPr lang="en-US" sz="3400" b="1" dirty="0">
                <a:solidFill>
                  <a:srgbClr val="F5F0F0"/>
                </a:solidFill>
                <a:latin typeface="Merriweather" pitchFamily="34" charset="0"/>
                <a:ea typeface="Merriweather" pitchFamily="34" charset="-122"/>
                <a:cs typeface="Merriweather" pitchFamily="34" charset="-120"/>
              </a:rPr>
              <a:t>Recommendation 3 – Implement Data-Driven Human Capital Management</a:t>
            </a:r>
            <a:endParaRPr lang="en-US" sz="3400" b="1" dirty="0"/>
          </a:p>
        </p:txBody>
      </p:sp>
      <p:pic>
        <p:nvPicPr>
          <p:cNvPr id="5"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85297" y="2335709"/>
            <a:ext cx="262229" cy="262235"/>
          </a:xfrm>
          <a:prstGeom prst="rect">
            <a:avLst/>
          </a:prstGeom>
        </p:spPr>
      </p:pic>
      <p:sp>
        <p:nvSpPr>
          <p:cNvPr id="6" name="Text 3"/>
          <p:cNvSpPr/>
          <p:nvPr/>
        </p:nvSpPr>
        <p:spPr>
          <a:xfrm>
            <a:off x="1287926" y="2330351"/>
            <a:ext cx="10183955" cy="273149"/>
          </a:xfrm>
          <a:prstGeom prst="rect">
            <a:avLst/>
          </a:prstGeom>
          <a:noFill/>
          <a:ln/>
        </p:spPr>
        <p:txBody>
          <a:bodyPr wrap="none" lIns="0" tIns="0" rIns="0" bIns="0" rtlCol="0" anchor="t"/>
          <a:lstStyle/>
          <a:p>
            <a:pPr marL="0" indent="0" algn="l">
              <a:lnSpc>
                <a:spcPct val="104000"/>
              </a:lnSpc>
              <a:buNone/>
            </a:pPr>
            <a:r>
              <a:rPr lang="en-US" sz="1700" dirty="0">
                <a:solidFill>
                  <a:srgbClr val="E2E6E9"/>
                </a:solidFill>
                <a:latin typeface="Merriweather" pitchFamily="34" charset="0"/>
                <a:ea typeface="Merriweather" pitchFamily="34" charset="-122"/>
                <a:cs typeface="Merriweather" pitchFamily="34" charset="-120"/>
              </a:rPr>
              <a:t>Analyse employee feedback data to enhance job design and work practices.</a:t>
            </a:r>
            <a:endParaRPr lang="en-US" sz="1700" dirty="0"/>
          </a:p>
        </p:txBody>
      </p:sp>
      <p:pic>
        <p:nvPicPr>
          <p:cNvPr id="7"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85297" y="3162697"/>
            <a:ext cx="262229" cy="262235"/>
          </a:xfrm>
          <a:prstGeom prst="rect">
            <a:avLst/>
          </a:prstGeom>
        </p:spPr>
      </p:pic>
      <p:sp>
        <p:nvSpPr>
          <p:cNvPr id="8" name="Text 4"/>
          <p:cNvSpPr/>
          <p:nvPr/>
        </p:nvSpPr>
        <p:spPr>
          <a:xfrm>
            <a:off x="1287926" y="3157339"/>
            <a:ext cx="10183955" cy="273149"/>
          </a:xfrm>
          <a:prstGeom prst="rect">
            <a:avLst/>
          </a:prstGeom>
          <a:noFill/>
          <a:ln/>
        </p:spPr>
        <p:txBody>
          <a:bodyPr wrap="none" lIns="0" tIns="0" rIns="0" bIns="0" rtlCol="0" anchor="t"/>
          <a:lstStyle/>
          <a:p>
            <a:pPr marL="0" indent="0" algn="l">
              <a:lnSpc>
                <a:spcPct val="104000"/>
              </a:lnSpc>
              <a:buNone/>
            </a:pPr>
            <a:r>
              <a:rPr lang="en-US" sz="1700" dirty="0">
                <a:solidFill>
                  <a:srgbClr val="E2E6E9"/>
                </a:solidFill>
                <a:latin typeface="Merriweather" pitchFamily="34" charset="0"/>
                <a:ea typeface="Merriweather" pitchFamily="34" charset="-122"/>
                <a:cs typeface="Merriweather" pitchFamily="34" charset="-120"/>
              </a:rPr>
              <a:t>Track employee engagement, retention, and career advancement via HR metrics.</a:t>
            </a:r>
            <a:endParaRPr lang="en-US" sz="170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85297" y="3989685"/>
            <a:ext cx="262229" cy="262235"/>
          </a:xfrm>
          <a:prstGeom prst="rect">
            <a:avLst/>
          </a:prstGeom>
        </p:spPr>
      </p:pic>
      <p:sp>
        <p:nvSpPr>
          <p:cNvPr id="10" name="Text 5"/>
          <p:cNvSpPr/>
          <p:nvPr/>
        </p:nvSpPr>
        <p:spPr>
          <a:xfrm>
            <a:off x="1287926" y="3984327"/>
            <a:ext cx="10183955" cy="273149"/>
          </a:xfrm>
          <a:prstGeom prst="rect">
            <a:avLst/>
          </a:prstGeom>
          <a:noFill/>
          <a:ln/>
        </p:spPr>
        <p:txBody>
          <a:bodyPr wrap="none" lIns="0" tIns="0" rIns="0" bIns="0" rtlCol="0" anchor="t"/>
          <a:lstStyle/>
          <a:p>
            <a:pPr marL="0" indent="0" algn="l">
              <a:lnSpc>
                <a:spcPct val="104000"/>
              </a:lnSpc>
              <a:buNone/>
            </a:pPr>
            <a:r>
              <a:rPr lang="en-US" sz="1700" dirty="0">
                <a:solidFill>
                  <a:srgbClr val="E2E6E9"/>
                </a:solidFill>
                <a:latin typeface="Merriweather" pitchFamily="34" charset="0"/>
                <a:ea typeface="Merriweather" pitchFamily="34" charset="-122"/>
                <a:cs typeface="Merriweather" pitchFamily="34" charset="-120"/>
              </a:rPr>
              <a:t>Locate the departments that need more learning and development.</a:t>
            </a:r>
            <a:endParaRPr lang="en-US" sz="1700" dirty="0"/>
          </a:p>
        </p:txBody>
      </p:sp>
      <p:pic>
        <p:nvPicPr>
          <p:cNvPr id="11" name="Image 3"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85297" y="4816673"/>
            <a:ext cx="262229" cy="262235"/>
          </a:xfrm>
          <a:prstGeom prst="rect">
            <a:avLst/>
          </a:prstGeom>
        </p:spPr>
      </p:pic>
      <p:sp>
        <p:nvSpPr>
          <p:cNvPr id="12" name="Text 6"/>
          <p:cNvSpPr/>
          <p:nvPr/>
        </p:nvSpPr>
        <p:spPr>
          <a:xfrm>
            <a:off x="1287926" y="4811316"/>
            <a:ext cx="10183955" cy="273149"/>
          </a:xfrm>
          <a:prstGeom prst="rect">
            <a:avLst/>
          </a:prstGeom>
          <a:noFill/>
          <a:ln/>
        </p:spPr>
        <p:txBody>
          <a:bodyPr wrap="none" lIns="0" tIns="0" rIns="0" bIns="0" rtlCol="0" anchor="t"/>
          <a:lstStyle/>
          <a:p>
            <a:pPr marL="0" indent="0" algn="l">
              <a:lnSpc>
                <a:spcPct val="104000"/>
              </a:lnSpc>
              <a:buNone/>
            </a:pPr>
            <a:r>
              <a:rPr lang="en-US" sz="1700" dirty="0">
                <a:solidFill>
                  <a:srgbClr val="E2E6E9"/>
                </a:solidFill>
                <a:latin typeface="Merriweather" pitchFamily="34" charset="0"/>
                <a:ea typeface="Merriweather" pitchFamily="34" charset="-122"/>
                <a:cs typeface="Merriweather" pitchFamily="34" charset="-120"/>
              </a:rPr>
              <a:t>Analyse job satisfaction trends to make HR decisions based on evidence (Gazi et al., 2024).</a:t>
            </a:r>
            <a:endParaRPr lang="en-US" sz="1700" dirty="0"/>
          </a:p>
        </p:txBody>
      </p:sp>
      <p:pic>
        <p:nvPicPr>
          <p:cNvPr id="13" name="Image 4"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85297" y="5643662"/>
            <a:ext cx="262229" cy="262235"/>
          </a:xfrm>
          <a:prstGeom prst="rect">
            <a:avLst/>
          </a:prstGeom>
        </p:spPr>
      </p:pic>
      <p:sp>
        <p:nvSpPr>
          <p:cNvPr id="14" name="Text 7"/>
          <p:cNvSpPr/>
          <p:nvPr/>
        </p:nvSpPr>
        <p:spPr>
          <a:xfrm>
            <a:off x="1287926" y="5638304"/>
            <a:ext cx="10183955" cy="273149"/>
          </a:xfrm>
          <a:prstGeom prst="rect">
            <a:avLst/>
          </a:prstGeom>
          <a:noFill/>
          <a:ln/>
        </p:spPr>
        <p:txBody>
          <a:bodyPr wrap="none" lIns="0" tIns="0" rIns="0" bIns="0" rtlCol="0" anchor="t"/>
          <a:lstStyle/>
          <a:p>
            <a:pPr marL="0" indent="0" algn="l">
              <a:lnSpc>
                <a:spcPct val="104000"/>
              </a:lnSpc>
              <a:buNone/>
            </a:pPr>
            <a:r>
              <a:rPr lang="en-US" sz="1700" dirty="0">
                <a:solidFill>
                  <a:srgbClr val="E2E6E9"/>
                </a:solidFill>
                <a:latin typeface="Merriweather" pitchFamily="34" charset="0"/>
                <a:ea typeface="Merriweather" pitchFamily="34" charset="-122"/>
                <a:cs typeface="Merriweather" pitchFamily="34" charset="-120"/>
              </a:rPr>
              <a:t>Apply insights from workforce data to improve employee experience and performance.</a:t>
            </a:r>
            <a:endParaRPr lang="en-US" sz="1700" dirty="0"/>
          </a:p>
        </p:txBody>
      </p:sp>
      <p:sp>
        <p:nvSpPr>
          <p:cNvPr id="2" name="TextBox 1">
            <a:extLst>
              <a:ext uri="{FF2B5EF4-FFF2-40B4-BE49-F238E27FC236}">
                <a16:creationId xmlns:a16="http://schemas.microsoft.com/office/drawing/2014/main" id="{900518CF-6483-4B11-922F-0926920DBFB6}"/>
              </a:ext>
            </a:extLst>
          </p:cNvPr>
          <p:cNvSpPr txBox="1"/>
          <p:nvPr/>
        </p:nvSpPr>
        <p:spPr>
          <a:xfrm>
            <a:off x="-34825" y="6477265"/>
            <a:ext cx="2164702" cy="523220"/>
          </a:xfrm>
          <a:prstGeom prst="rect">
            <a:avLst/>
          </a:prstGeom>
          <a:noFill/>
        </p:spPr>
        <p:txBody>
          <a:bodyPr wrap="square" rtlCol="0">
            <a:spAutoFit/>
          </a:bodyPr>
          <a:lstStyle/>
          <a:p>
            <a:r>
              <a:rPr lang="en-US" sz="1400" dirty="0">
                <a:solidFill>
                  <a:schemeClr val="bg1"/>
                </a:solidFill>
              </a:rPr>
              <a:t>ANKIT RABARI</a:t>
            </a:r>
          </a:p>
          <a:p>
            <a:endParaRPr lang="en-US" sz="14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2"/>
          <p:cNvSpPr/>
          <p:nvPr/>
        </p:nvSpPr>
        <p:spPr>
          <a:xfrm>
            <a:off x="719814" y="1196082"/>
            <a:ext cx="10752067" cy="1157089"/>
          </a:xfrm>
          <a:prstGeom prst="rect">
            <a:avLst/>
          </a:prstGeom>
          <a:noFill/>
          <a:ln/>
        </p:spPr>
        <p:txBody>
          <a:bodyPr wrap="square" lIns="0" tIns="0" rIns="0" bIns="0" rtlCol="0" anchor="t">
            <a:normAutofit/>
          </a:bodyPr>
          <a:lstStyle/>
          <a:p>
            <a:pPr marL="0" indent="0" algn="l">
              <a:lnSpc>
                <a:spcPct val="104000"/>
              </a:lnSpc>
              <a:buNone/>
            </a:pPr>
            <a:r>
              <a:rPr lang="en-US" sz="3600" b="1" dirty="0">
                <a:solidFill>
                  <a:srgbClr val="F5F0F0"/>
                </a:solidFill>
                <a:latin typeface="Merriweather" pitchFamily="34" charset="0"/>
                <a:ea typeface="Merriweather" pitchFamily="34" charset="-122"/>
                <a:cs typeface="Merriweather" pitchFamily="34" charset="-120"/>
              </a:rPr>
              <a:t>Future of Job Design and Job Satisfaction at Tesla (2030 Outlook)</a:t>
            </a:r>
            <a:endParaRPr lang="en-US" sz="3600" b="1" dirty="0"/>
          </a:p>
        </p:txBody>
      </p:sp>
      <p:sp>
        <p:nvSpPr>
          <p:cNvPr id="5" name="Shape 3"/>
          <p:cNvSpPr/>
          <p:nvPr/>
        </p:nvSpPr>
        <p:spPr>
          <a:xfrm>
            <a:off x="719814" y="2603004"/>
            <a:ext cx="3472966" cy="1905298"/>
          </a:xfrm>
          <a:prstGeom prst="roundRect">
            <a:avLst>
              <a:gd name="adj" fmla="val 4081"/>
            </a:avLst>
          </a:prstGeom>
          <a:solidFill>
            <a:srgbClr val="003180"/>
          </a:solidFill>
          <a:ln w="6350">
            <a:solidFill>
              <a:srgbClr val="194A99"/>
            </a:solidFill>
            <a:prstDash val="solid"/>
          </a:ln>
        </p:spPr>
        <p:txBody>
          <a:bodyPr/>
          <a:lstStyle/>
          <a:p>
            <a:endParaRPr lang="en-US"/>
          </a:p>
        </p:txBody>
      </p:sp>
      <p:sp>
        <p:nvSpPr>
          <p:cNvPr id="6" name="Text 4"/>
          <p:cNvSpPr/>
          <p:nvPr/>
        </p:nvSpPr>
        <p:spPr>
          <a:xfrm>
            <a:off x="911202" y="2794397"/>
            <a:ext cx="3090190" cy="578445"/>
          </a:xfrm>
          <a:prstGeom prst="rect">
            <a:avLst/>
          </a:prstGeom>
          <a:noFill/>
          <a:ln/>
        </p:spPr>
        <p:txBody>
          <a:bodyPr wrap="square" lIns="0" tIns="0" rIns="0" bIns="0" rtlCol="0" anchor="t">
            <a:normAutofit/>
          </a:bodyPr>
          <a:lstStyle/>
          <a:p>
            <a:pPr marL="0" indent="0" algn="l">
              <a:lnSpc>
                <a:spcPct val="104000"/>
              </a:lnSpc>
              <a:buNone/>
            </a:pPr>
            <a:r>
              <a:rPr lang="en-US" sz="1800" dirty="0">
                <a:solidFill>
                  <a:srgbClr val="E2E6E9"/>
                </a:solidFill>
                <a:latin typeface="Merriweather" pitchFamily="34" charset="0"/>
                <a:ea typeface="Merriweather" pitchFamily="34" charset="-122"/>
                <a:cs typeface="Merriweather" pitchFamily="34" charset="-120"/>
              </a:rPr>
              <a:t>Collaborative &amp; Knowledge-Based Jobs</a:t>
            </a:r>
            <a:endParaRPr lang="en-US" sz="1800" dirty="0"/>
          </a:p>
        </p:txBody>
      </p:sp>
      <p:sp>
        <p:nvSpPr>
          <p:cNvPr id="7" name="Text 5"/>
          <p:cNvSpPr/>
          <p:nvPr/>
        </p:nvSpPr>
        <p:spPr>
          <a:xfrm>
            <a:off x="911202" y="3472755"/>
            <a:ext cx="3090190" cy="844153"/>
          </a:xfrm>
          <a:prstGeom prst="rect">
            <a:avLst/>
          </a:prstGeom>
          <a:noFill/>
          <a:ln/>
        </p:spPr>
        <p:txBody>
          <a:bodyPr wrap="square" lIns="0" tIns="0" rIns="0" bIns="0" rtlCol="0" anchor="t">
            <a:normAutofit/>
          </a:bodyPr>
          <a:lstStyle/>
          <a:p>
            <a:pPr marL="0" indent="0" algn="l">
              <a:lnSpc>
                <a:spcPct val="127000"/>
              </a:lnSpc>
              <a:buNone/>
            </a:pPr>
            <a:r>
              <a:rPr lang="en-US" sz="1450" dirty="0">
                <a:solidFill>
                  <a:srgbClr val="E2E6E9"/>
                </a:solidFill>
                <a:latin typeface="Merriweather" pitchFamily="34" charset="0"/>
                <a:ea typeface="Merriweather" pitchFamily="34" charset="-122"/>
                <a:cs typeface="Merriweather" pitchFamily="34" charset="-120"/>
              </a:rPr>
              <a:t>The jobs are becoming more collaborative, technological, and knowledge-based.</a:t>
            </a:r>
            <a:endParaRPr lang="en-US" sz="1450" dirty="0"/>
          </a:p>
        </p:txBody>
      </p:sp>
      <p:sp>
        <p:nvSpPr>
          <p:cNvPr id="8" name="Shape 6"/>
          <p:cNvSpPr/>
          <p:nvPr/>
        </p:nvSpPr>
        <p:spPr>
          <a:xfrm>
            <a:off x="4359364" y="2603004"/>
            <a:ext cx="3472966" cy="1905298"/>
          </a:xfrm>
          <a:prstGeom prst="roundRect">
            <a:avLst>
              <a:gd name="adj" fmla="val 4081"/>
            </a:avLst>
          </a:prstGeom>
          <a:solidFill>
            <a:srgbClr val="003180"/>
          </a:solidFill>
          <a:ln w="6350">
            <a:solidFill>
              <a:srgbClr val="194A99"/>
            </a:solidFill>
            <a:prstDash val="solid"/>
          </a:ln>
        </p:spPr>
        <p:txBody>
          <a:bodyPr/>
          <a:lstStyle/>
          <a:p>
            <a:endParaRPr lang="en-US"/>
          </a:p>
        </p:txBody>
      </p:sp>
      <p:sp>
        <p:nvSpPr>
          <p:cNvPr id="9" name="Text 7"/>
          <p:cNvSpPr/>
          <p:nvPr/>
        </p:nvSpPr>
        <p:spPr>
          <a:xfrm>
            <a:off x="4550753" y="2794397"/>
            <a:ext cx="3090190" cy="289223"/>
          </a:xfrm>
          <a:prstGeom prst="rect">
            <a:avLst/>
          </a:prstGeom>
          <a:noFill/>
          <a:ln/>
        </p:spPr>
        <p:txBody>
          <a:bodyPr wrap="none" lIns="0" tIns="0" rIns="0" bIns="0" rtlCol="0" anchor="t"/>
          <a:lstStyle/>
          <a:p>
            <a:pPr marL="0" indent="0" algn="l">
              <a:lnSpc>
                <a:spcPct val="104000"/>
              </a:lnSpc>
              <a:buNone/>
            </a:pPr>
            <a:r>
              <a:rPr lang="en-US" sz="1800" dirty="0">
                <a:solidFill>
                  <a:srgbClr val="E2E6E9"/>
                </a:solidFill>
                <a:latin typeface="Merriweather" pitchFamily="34" charset="0"/>
                <a:ea typeface="Merriweather" pitchFamily="34" charset="-122"/>
                <a:cs typeface="Merriweather" pitchFamily="34" charset="-120"/>
              </a:rPr>
              <a:t>Learning &amp; Development</a:t>
            </a:r>
            <a:endParaRPr lang="en-US" sz="1800" dirty="0"/>
          </a:p>
        </p:txBody>
      </p:sp>
      <p:sp>
        <p:nvSpPr>
          <p:cNvPr id="10" name="Text 8"/>
          <p:cNvSpPr/>
          <p:nvPr/>
        </p:nvSpPr>
        <p:spPr>
          <a:xfrm>
            <a:off x="4550753" y="3183533"/>
            <a:ext cx="3090190" cy="844153"/>
          </a:xfrm>
          <a:prstGeom prst="rect">
            <a:avLst/>
          </a:prstGeom>
          <a:noFill/>
          <a:ln/>
        </p:spPr>
        <p:txBody>
          <a:bodyPr wrap="square" lIns="0" tIns="0" rIns="0" bIns="0" rtlCol="0" anchor="t">
            <a:normAutofit/>
          </a:bodyPr>
          <a:lstStyle/>
          <a:p>
            <a:pPr marL="0" indent="0" algn="l">
              <a:lnSpc>
                <a:spcPct val="127000"/>
              </a:lnSpc>
              <a:buNone/>
            </a:pPr>
            <a:r>
              <a:rPr lang="en-US" sz="1450" dirty="0">
                <a:solidFill>
                  <a:srgbClr val="E2E6E9"/>
                </a:solidFill>
                <a:latin typeface="Merriweather" pitchFamily="34" charset="0"/>
                <a:ea typeface="Merriweather" pitchFamily="34" charset="-122"/>
                <a:cs typeface="Merriweather" pitchFamily="34" charset="-120"/>
              </a:rPr>
              <a:t>Learning and career development will continue to be important for employees.</a:t>
            </a:r>
            <a:endParaRPr lang="en-US" sz="1450" dirty="0"/>
          </a:p>
        </p:txBody>
      </p:sp>
      <p:sp>
        <p:nvSpPr>
          <p:cNvPr id="11" name="Shape 9"/>
          <p:cNvSpPr/>
          <p:nvPr/>
        </p:nvSpPr>
        <p:spPr>
          <a:xfrm>
            <a:off x="7998915" y="2603004"/>
            <a:ext cx="3472966" cy="1905298"/>
          </a:xfrm>
          <a:prstGeom prst="roundRect">
            <a:avLst>
              <a:gd name="adj" fmla="val 4081"/>
            </a:avLst>
          </a:prstGeom>
          <a:solidFill>
            <a:srgbClr val="003180"/>
          </a:solidFill>
          <a:ln w="6350">
            <a:solidFill>
              <a:srgbClr val="194A99"/>
            </a:solidFill>
            <a:prstDash val="solid"/>
          </a:ln>
        </p:spPr>
        <p:txBody>
          <a:bodyPr/>
          <a:lstStyle/>
          <a:p>
            <a:endParaRPr lang="en-US"/>
          </a:p>
        </p:txBody>
      </p:sp>
      <p:sp>
        <p:nvSpPr>
          <p:cNvPr id="12" name="Text 10"/>
          <p:cNvSpPr/>
          <p:nvPr/>
        </p:nvSpPr>
        <p:spPr>
          <a:xfrm>
            <a:off x="8190303" y="2794397"/>
            <a:ext cx="3090190" cy="289223"/>
          </a:xfrm>
          <a:prstGeom prst="rect">
            <a:avLst/>
          </a:prstGeom>
          <a:noFill/>
          <a:ln/>
        </p:spPr>
        <p:txBody>
          <a:bodyPr wrap="none" lIns="0" tIns="0" rIns="0" bIns="0" rtlCol="0" anchor="t"/>
          <a:lstStyle/>
          <a:p>
            <a:pPr marL="0" indent="0" algn="l">
              <a:lnSpc>
                <a:spcPct val="104000"/>
              </a:lnSpc>
              <a:buNone/>
            </a:pPr>
            <a:r>
              <a:rPr lang="en-US" sz="1800" dirty="0">
                <a:solidFill>
                  <a:srgbClr val="E2E6E9"/>
                </a:solidFill>
                <a:latin typeface="Merriweather" pitchFamily="34" charset="0"/>
                <a:ea typeface="Merriweather" pitchFamily="34" charset="-122"/>
                <a:cs typeface="Merriweather" pitchFamily="34" charset="-120"/>
              </a:rPr>
              <a:t>Flexibility in Job Design</a:t>
            </a:r>
            <a:endParaRPr lang="en-US" sz="1800" dirty="0"/>
          </a:p>
        </p:txBody>
      </p:sp>
      <p:sp>
        <p:nvSpPr>
          <p:cNvPr id="13" name="Text 11"/>
          <p:cNvSpPr/>
          <p:nvPr/>
        </p:nvSpPr>
        <p:spPr>
          <a:xfrm>
            <a:off x="8190303" y="3183533"/>
            <a:ext cx="3090190" cy="1125538"/>
          </a:xfrm>
          <a:prstGeom prst="rect">
            <a:avLst/>
          </a:prstGeom>
          <a:noFill/>
          <a:ln/>
        </p:spPr>
        <p:txBody>
          <a:bodyPr wrap="square" lIns="0" tIns="0" rIns="0" bIns="0" rtlCol="0" anchor="t">
            <a:normAutofit/>
          </a:bodyPr>
          <a:lstStyle/>
          <a:p>
            <a:pPr marL="0" indent="0" algn="l">
              <a:lnSpc>
                <a:spcPct val="127000"/>
              </a:lnSpc>
              <a:buNone/>
            </a:pPr>
            <a:r>
              <a:rPr lang="en-US" sz="1450" dirty="0">
                <a:solidFill>
                  <a:srgbClr val="E2E6E9"/>
                </a:solidFill>
                <a:latin typeface="Merriweather" pitchFamily="34" charset="0"/>
                <a:ea typeface="Merriweather" pitchFamily="34" charset="-122"/>
                <a:cs typeface="Merriweather" pitchFamily="34" charset="-120"/>
              </a:rPr>
              <a:t>Flexibility in job design will positively affect the well-being of employees and organizational flexibility (Ray and Cryan, 2021).</a:t>
            </a:r>
            <a:endParaRPr lang="en-US" sz="1450" dirty="0"/>
          </a:p>
        </p:txBody>
      </p:sp>
      <p:sp>
        <p:nvSpPr>
          <p:cNvPr id="14" name="Shape 12"/>
          <p:cNvSpPr/>
          <p:nvPr/>
        </p:nvSpPr>
        <p:spPr>
          <a:xfrm>
            <a:off x="719814" y="4674890"/>
            <a:ext cx="5292692" cy="1334691"/>
          </a:xfrm>
          <a:prstGeom prst="roundRect">
            <a:avLst>
              <a:gd name="adj" fmla="val 5825"/>
            </a:avLst>
          </a:prstGeom>
          <a:solidFill>
            <a:srgbClr val="003180"/>
          </a:solidFill>
          <a:ln w="6350">
            <a:solidFill>
              <a:srgbClr val="194A99"/>
            </a:solidFill>
            <a:prstDash val="solid"/>
          </a:ln>
        </p:spPr>
        <p:txBody>
          <a:bodyPr/>
          <a:lstStyle/>
          <a:p>
            <a:endParaRPr lang="en-US"/>
          </a:p>
        </p:txBody>
      </p:sp>
      <p:sp>
        <p:nvSpPr>
          <p:cNvPr id="15" name="Text 13"/>
          <p:cNvSpPr/>
          <p:nvPr/>
        </p:nvSpPr>
        <p:spPr>
          <a:xfrm>
            <a:off x="911202" y="4866283"/>
            <a:ext cx="4909915" cy="289223"/>
          </a:xfrm>
          <a:prstGeom prst="rect">
            <a:avLst/>
          </a:prstGeom>
          <a:noFill/>
          <a:ln/>
        </p:spPr>
        <p:txBody>
          <a:bodyPr wrap="none" lIns="0" tIns="0" rIns="0" bIns="0" rtlCol="0" anchor="t"/>
          <a:lstStyle/>
          <a:p>
            <a:pPr marL="0" indent="0" algn="l">
              <a:lnSpc>
                <a:spcPct val="104000"/>
              </a:lnSpc>
              <a:buNone/>
            </a:pPr>
            <a:r>
              <a:rPr lang="en-US" sz="1800" dirty="0">
                <a:solidFill>
                  <a:srgbClr val="E2E6E9"/>
                </a:solidFill>
                <a:latin typeface="Merriweather" pitchFamily="34" charset="0"/>
                <a:ea typeface="Merriweather" pitchFamily="34" charset="-122"/>
                <a:cs typeface="Merriweather" pitchFamily="34" charset="-120"/>
              </a:rPr>
              <a:t>Strategic Well-Being Indicators</a:t>
            </a:r>
            <a:endParaRPr lang="en-US" sz="1800" dirty="0"/>
          </a:p>
        </p:txBody>
      </p:sp>
      <p:sp>
        <p:nvSpPr>
          <p:cNvPr id="16" name="Text 14"/>
          <p:cNvSpPr/>
          <p:nvPr/>
        </p:nvSpPr>
        <p:spPr>
          <a:xfrm>
            <a:off x="911202" y="5255419"/>
            <a:ext cx="4909915" cy="562769"/>
          </a:xfrm>
          <a:prstGeom prst="rect">
            <a:avLst/>
          </a:prstGeom>
          <a:noFill/>
          <a:ln/>
        </p:spPr>
        <p:txBody>
          <a:bodyPr wrap="square" lIns="0" tIns="0" rIns="0" bIns="0" rtlCol="0" anchor="t">
            <a:normAutofit/>
          </a:bodyPr>
          <a:lstStyle/>
          <a:p>
            <a:pPr marL="0" indent="0" algn="l">
              <a:lnSpc>
                <a:spcPct val="127000"/>
              </a:lnSpc>
              <a:buNone/>
            </a:pPr>
            <a:r>
              <a:rPr lang="en-US" sz="1450" dirty="0">
                <a:solidFill>
                  <a:srgbClr val="E2E6E9"/>
                </a:solidFill>
                <a:latin typeface="Merriweather" pitchFamily="34" charset="0"/>
                <a:ea typeface="Merriweather" pitchFamily="34" charset="-122"/>
                <a:cs typeface="Merriweather" pitchFamily="34" charset="-120"/>
              </a:rPr>
              <a:t>Well-being and engagement of employees will become strategic indicators of performance.</a:t>
            </a:r>
            <a:endParaRPr lang="en-US" sz="1450" dirty="0"/>
          </a:p>
        </p:txBody>
      </p:sp>
      <p:sp>
        <p:nvSpPr>
          <p:cNvPr id="17" name="Shape 15"/>
          <p:cNvSpPr/>
          <p:nvPr/>
        </p:nvSpPr>
        <p:spPr>
          <a:xfrm>
            <a:off x="6179090" y="4674890"/>
            <a:ext cx="5292791" cy="1334691"/>
          </a:xfrm>
          <a:prstGeom prst="roundRect">
            <a:avLst>
              <a:gd name="adj" fmla="val 5825"/>
            </a:avLst>
          </a:prstGeom>
          <a:solidFill>
            <a:srgbClr val="003180"/>
          </a:solidFill>
          <a:ln w="6350">
            <a:solidFill>
              <a:srgbClr val="194A99"/>
            </a:solidFill>
            <a:prstDash val="solid"/>
          </a:ln>
        </p:spPr>
        <p:txBody>
          <a:bodyPr/>
          <a:lstStyle/>
          <a:p>
            <a:endParaRPr lang="en-US"/>
          </a:p>
        </p:txBody>
      </p:sp>
      <p:sp>
        <p:nvSpPr>
          <p:cNvPr id="18" name="Text 16"/>
          <p:cNvSpPr/>
          <p:nvPr/>
        </p:nvSpPr>
        <p:spPr>
          <a:xfrm>
            <a:off x="6370478" y="4866283"/>
            <a:ext cx="4910015" cy="289223"/>
          </a:xfrm>
          <a:prstGeom prst="rect">
            <a:avLst/>
          </a:prstGeom>
          <a:noFill/>
          <a:ln/>
        </p:spPr>
        <p:txBody>
          <a:bodyPr wrap="none" lIns="0" tIns="0" rIns="0" bIns="0" rtlCol="0" anchor="t"/>
          <a:lstStyle/>
          <a:p>
            <a:pPr marL="0" indent="0" algn="l">
              <a:lnSpc>
                <a:spcPct val="104000"/>
              </a:lnSpc>
              <a:buNone/>
            </a:pPr>
            <a:r>
              <a:rPr lang="en-US" sz="1800" dirty="0">
                <a:solidFill>
                  <a:srgbClr val="E2E6E9"/>
                </a:solidFill>
                <a:latin typeface="Merriweather" pitchFamily="34" charset="0"/>
                <a:ea typeface="Merriweather" pitchFamily="34" charset="-122"/>
                <a:cs typeface="Merriweather" pitchFamily="34" charset="-120"/>
              </a:rPr>
              <a:t>Human Capital Management</a:t>
            </a:r>
            <a:endParaRPr lang="en-US" sz="1800" dirty="0"/>
          </a:p>
        </p:txBody>
      </p:sp>
      <p:sp>
        <p:nvSpPr>
          <p:cNvPr id="19" name="Text 17"/>
          <p:cNvSpPr/>
          <p:nvPr/>
        </p:nvSpPr>
        <p:spPr>
          <a:xfrm>
            <a:off x="6370478" y="5255419"/>
            <a:ext cx="4910015" cy="562769"/>
          </a:xfrm>
          <a:prstGeom prst="rect">
            <a:avLst/>
          </a:prstGeom>
          <a:noFill/>
          <a:ln/>
        </p:spPr>
        <p:txBody>
          <a:bodyPr wrap="square" lIns="0" tIns="0" rIns="0" bIns="0" rtlCol="0" anchor="t">
            <a:normAutofit/>
          </a:bodyPr>
          <a:lstStyle/>
          <a:p>
            <a:pPr marL="0" indent="0" algn="l">
              <a:lnSpc>
                <a:spcPct val="127000"/>
              </a:lnSpc>
              <a:buNone/>
            </a:pPr>
            <a:r>
              <a:rPr lang="en-US" sz="1450" dirty="0">
                <a:solidFill>
                  <a:srgbClr val="E2E6E9"/>
                </a:solidFill>
                <a:latin typeface="Merriweather" pitchFamily="34" charset="0"/>
                <a:ea typeface="Merriweather" pitchFamily="34" charset="-122"/>
                <a:cs typeface="Merriweather" pitchFamily="34" charset="-120"/>
              </a:rPr>
              <a:t>Human Capital Management will play a larger role in creating meaningful careers.</a:t>
            </a:r>
            <a:endParaRPr lang="en-US" sz="1450" dirty="0"/>
          </a:p>
        </p:txBody>
      </p:sp>
      <p:sp>
        <p:nvSpPr>
          <p:cNvPr id="2" name="TextBox 1">
            <a:extLst>
              <a:ext uri="{FF2B5EF4-FFF2-40B4-BE49-F238E27FC236}">
                <a16:creationId xmlns:a16="http://schemas.microsoft.com/office/drawing/2014/main" id="{46FBE1E5-0B2B-F050-64DC-23E5B2A22B23}"/>
              </a:ext>
            </a:extLst>
          </p:cNvPr>
          <p:cNvSpPr txBox="1"/>
          <p:nvPr/>
        </p:nvSpPr>
        <p:spPr>
          <a:xfrm>
            <a:off x="0" y="6397915"/>
            <a:ext cx="2183363" cy="307777"/>
          </a:xfrm>
          <a:prstGeom prst="rect">
            <a:avLst/>
          </a:prstGeom>
          <a:noFill/>
        </p:spPr>
        <p:txBody>
          <a:bodyPr wrap="square" rtlCol="0">
            <a:spAutoFit/>
          </a:bodyPr>
          <a:lstStyle/>
          <a:p>
            <a:r>
              <a:rPr lang="en-US" sz="1400" dirty="0">
                <a:solidFill>
                  <a:schemeClr val="bg1"/>
                </a:solidFill>
              </a:rPr>
              <a:t>ANKIT RABARI</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2F84FE-697E-1698-2E20-E9531FFBBB6F}"/>
            </a:ext>
          </a:extLst>
        </p:cNvPr>
        <p:cNvGrpSpPr/>
        <p:nvPr/>
      </p:nvGrpSpPr>
      <p:grpSpPr>
        <a:xfrm>
          <a:off x="0" y="0"/>
          <a:ext cx="0" cy="0"/>
          <a:chOff x="0" y="0"/>
          <a:chExt cx="0" cy="0"/>
        </a:xfrm>
      </p:grpSpPr>
      <p:sp>
        <p:nvSpPr>
          <p:cNvPr id="4" name="Text 2">
            <a:extLst>
              <a:ext uri="{FF2B5EF4-FFF2-40B4-BE49-F238E27FC236}">
                <a16:creationId xmlns:a16="http://schemas.microsoft.com/office/drawing/2014/main" id="{716BAFAF-370C-9CA9-8F85-6374971D7FBB}"/>
              </a:ext>
            </a:extLst>
          </p:cNvPr>
          <p:cNvSpPr/>
          <p:nvPr/>
        </p:nvSpPr>
        <p:spPr>
          <a:xfrm>
            <a:off x="640792" y="460132"/>
            <a:ext cx="6155119" cy="1092597"/>
          </a:xfrm>
          <a:prstGeom prst="rect">
            <a:avLst/>
          </a:prstGeom>
          <a:noFill/>
          <a:ln/>
        </p:spPr>
        <p:txBody>
          <a:bodyPr wrap="square" lIns="0" tIns="0" rIns="0" bIns="0" rtlCol="0" anchor="t">
            <a:normAutofit/>
          </a:bodyPr>
          <a:lstStyle/>
          <a:p>
            <a:pPr marL="0" indent="0">
              <a:lnSpc>
                <a:spcPct val="104000"/>
              </a:lnSpc>
              <a:buNone/>
            </a:pPr>
            <a:r>
              <a:rPr lang="en-US" sz="3400" b="1" dirty="0">
                <a:solidFill>
                  <a:srgbClr val="F5F0F0"/>
                </a:solidFill>
                <a:latin typeface="Merriweather" pitchFamily="34" charset="0"/>
                <a:ea typeface="Merriweather" pitchFamily="34" charset="-122"/>
                <a:cs typeface="Merriweather" pitchFamily="34" charset="-120"/>
              </a:rPr>
              <a:t>CONCLUSION - STRATEGIC HR ROADMAP FOR TESLA</a:t>
            </a:r>
            <a:endParaRPr lang="en-US" sz="3400" b="1" dirty="0"/>
          </a:p>
        </p:txBody>
      </p:sp>
      <p:sp>
        <p:nvSpPr>
          <p:cNvPr id="16" name="TextBox 15">
            <a:extLst>
              <a:ext uri="{FF2B5EF4-FFF2-40B4-BE49-F238E27FC236}">
                <a16:creationId xmlns:a16="http://schemas.microsoft.com/office/drawing/2014/main" id="{B073F108-EB67-156A-3063-F53BCB59C427}"/>
              </a:ext>
            </a:extLst>
          </p:cNvPr>
          <p:cNvSpPr txBox="1"/>
          <p:nvPr/>
        </p:nvSpPr>
        <p:spPr>
          <a:xfrm>
            <a:off x="811462" y="1866106"/>
            <a:ext cx="5813778" cy="4116127"/>
          </a:xfrm>
          <a:prstGeom prst="rect">
            <a:avLst/>
          </a:prstGeom>
          <a:noFill/>
        </p:spPr>
        <p:txBody>
          <a:bodyPr wrap="square">
            <a:spAutoFit/>
          </a:bodyPr>
          <a:lstStyle/>
          <a:p>
            <a:pPr marL="285750" indent="-285750" algn="just">
              <a:lnSpc>
                <a:spcPct val="150000"/>
              </a:lnSpc>
              <a:buFont typeface="Wingdings" panose="05000000000000000000" pitchFamily="2" charset="2"/>
              <a:buChar char="Ø"/>
            </a:pPr>
            <a:r>
              <a:rPr lang="en-US" sz="1600" dirty="0">
                <a:solidFill>
                  <a:schemeClr val="bg1"/>
                </a:solidFill>
                <a:latin typeface="Merriweather" panose="00000500000000000000" pitchFamily="2" charset="0"/>
              </a:rPr>
              <a:t>Job design is essential for the motivation and performance of employees.</a:t>
            </a:r>
          </a:p>
          <a:p>
            <a:pPr marL="285750" indent="-285750" algn="just">
              <a:lnSpc>
                <a:spcPct val="150000"/>
              </a:lnSpc>
              <a:buFont typeface="Wingdings" panose="05000000000000000000" pitchFamily="2" charset="2"/>
              <a:buChar char="Ø"/>
            </a:pPr>
            <a:r>
              <a:rPr lang="en-US" sz="1600" dirty="0">
                <a:solidFill>
                  <a:schemeClr val="bg1"/>
                </a:solidFill>
                <a:latin typeface="Merriweather" panose="00000500000000000000" pitchFamily="2" charset="0"/>
              </a:rPr>
              <a:t>Job satisfaction is important for innovation, efficiency and the retention of talents.</a:t>
            </a:r>
          </a:p>
          <a:p>
            <a:pPr marL="285750" indent="-285750" algn="just">
              <a:lnSpc>
                <a:spcPct val="150000"/>
              </a:lnSpc>
              <a:buFont typeface="Wingdings" panose="05000000000000000000" pitchFamily="2" charset="2"/>
              <a:buChar char="Ø"/>
            </a:pPr>
            <a:r>
              <a:rPr lang="en-US" sz="1600" dirty="0">
                <a:solidFill>
                  <a:schemeClr val="bg1"/>
                </a:solidFill>
                <a:latin typeface="Merriweather" panose="00000500000000000000" pitchFamily="2" charset="0"/>
              </a:rPr>
              <a:t>Continuous learning and career development enhance capabilities of the workforce. </a:t>
            </a:r>
          </a:p>
          <a:p>
            <a:pPr marL="285750" indent="-285750" algn="just">
              <a:lnSpc>
                <a:spcPct val="150000"/>
              </a:lnSpc>
              <a:buFont typeface="Wingdings" panose="05000000000000000000" pitchFamily="2" charset="2"/>
              <a:buChar char="Ø"/>
            </a:pPr>
            <a:r>
              <a:rPr lang="en-US" sz="1600" dirty="0">
                <a:solidFill>
                  <a:schemeClr val="bg1"/>
                </a:solidFill>
                <a:latin typeface="Merriweather" panose="00000500000000000000" pitchFamily="2" charset="0"/>
              </a:rPr>
              <a:t>Leadership, communication, and employee well-being are still essential to success.</a:t>
            </a:r>
          </a:p>
          <a:p>
            <a:pPr marL="285750" indent="-285750" algn="just">
              <a:lnSpc>
                <a:spcPct val="150000"/>
              </a:lnSpc>
              <a:buFont typeface="Wingdings" panose="05000000000000000000" pitchFamily="2" charset="2"/>
              <a:buChar char="Ø"/>
            </a:pPr>
            <a:r>
              <a:rPr lang="en-US" sz="1600" dirty="0">
                <a:solidFill>
                  <a:schemeClr val="bg1"/>
                </a:solidFill>
                <a:latin typeface="Merriweather" panose="00000500000000000000" pitchFamily="2" charset="0"/>
              </a:rPr>
              <a:t>Strategic Human Capital Management allows Tesla to gain competitive  advantage through human capital (Gazi et al., 2024). </a:t>
            </a:r>
          </a:p>
        </p:txBody>
      </p:sp>
      <p:pic>
        <p:nvPicPr>
          <p:cNvPr id="2" name="Picture 1" descr="This may contain: a group of people standing in front of a tesla dealership posing for a photo">
            <a:extLst>
              <a:ext uri="{FF2B5EF4-FFF2-40B4-BE49-F238E27FC236}">
                <a16:creationId xmlns:a16="http://schemas.microsoft.com/office/drawing/2014/main" id="{41073B5C-8921-E9C5-FA3A-C007B0D31470}"/>
              </a:ext>
            </a:extLst>
          </p:cNvPr>
          <p:cNvPicPr>
            <a:picLocks noChangeAspect="1"/>
          </p:cNvPicPr>
          <p:nvPr/>
        </p:nvPicPr>
        <p:blipFill>
          <a:blip r:embed="rId3"/>
          <a:stretch>
            <a:fillRect/>
          </a:stretch>
        </p:blipFill>
        <p:spPr>
          <a:xfrm>
            <a:off x="7048499" y="0"/>
            <a:ext cx="5143501" cy="6858000"/>
          </a:xfrm>
          <a:prstGeom prst="rect">
            <a:avLst/>
          </a:prstGeom>
        </p:spPr>
      </p:pic>
    </p:spTree>
    <p:extLst>
      <p:ext uri="{BB962C8B-B14F-4D97-AF65-F5344CB8AC3E}">
        <p14:creationId xmlns:p14="http://schemas.microsoft.com/office/powerpoint/2010/main" val="13906702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6F3C1E-E61D-8ABD-FB5F-441DCFF2434F}"/>
            </a:ext>
          </a:extLst>
        </p:cNvPr>
        <p:cNvGrpSpPr/>
        <p:nvPr/>
      </p:nvGrpSpPr>
      <p:grpSpPr>
        <a:xfrm>
          <a:off x="0" y="0"/>
          <a:ext cx="0" cy="0"/>
          <a:chOff x="0" y="0"/>
          <a:chExt cx="0" cy="0"/>
        </a:xfrm>
      </p:grpSpPr>
      <p:sp>
        <p:nvSpPr>
          <p:cNvPr id="4" name="Text 2">
            <a:extLst>
              <a:ext uri="{FF2B5EF4-FFF2-40B4-BE49-F238E27FC236}">
                <a16:creationId xmlns:a16="http://schemas.microsoft.com/office/drawing/2014/main" id="{01B33A6F-2861-0990-B7E3-81F786E2DDEC}"/>
              </a:ext>
            </a:extLst>
          </p:cNvPr>
          <p:cNvSpPr/>
          <p:nvPr/>
        </p:nvSpPr>
        <p:spPr>
          <a:xfrm>
            <a:off x="516614" y="353109"/>
            <a:ext cx="10752067" cy="615024"/>
          </a:xfrm>
          <a:prstGeom prst="rect">
            <a:avLst/>
          </a:prstGeom>
          <a:noFill/>
          <a:ln/>
        </p:spPr>
        <p:txBody>
          <a:bodyPr wrap="square" lIns="0" tIns="0" rIns="0" bIns="0" rtlCol="0" anchor="t">
            <a:normAutofit/>
          </a:bodyPr>
          <a:lstStyle/>
          <a:p>
            <a:pPr marL="0" indent="0">
              <a:lnSpc>
                <a:spcPct val="104000"/>
              </a:lnSpc>
              <a:buNone/>
            </a:pPr>
            <a:r>
              <a:rPr lang="en-US" sz="3400" b="1" dirty="0">
                <a:solidFill>
                  <a:srgbClr val="F5F0F0"/>
                </a:solidFill>
                <a:latin typeface="Merriweather" pitchFamily="34" charset="0"/>
                <a:ea typeface="Merriweather" pitchFamily="34" charset="-122"/>
                <a:cs typeface="Merriweather" pitchFamily="34" charset="-120"/>
              </a:rPr>
              <a:t>References</a:t>
            </a:r>
            <a:endParaRPr lang="en-US" sz="3400" b="1" dirty="0"/>
          </a:p>
        </p:txBody>
      </p:sp>
      <p:sp>
        <p:nvSpPr>
          <p:cNvPr id="5" name="TextBox 4">
            <a:extLst>
              <a:ext uri="{FF2B5EF4-FFF2-40B4-BE49-F238E27FC236}">
                <a16:creationId xmlns:a16="http://schemas.microsoft.com/office/drawing/2014/main" id="{E4BF4BC2-F2D7-1672-B6E7-837336ED0154}"/>
              </a:ext>
            </a:extLst>
          </p:cNvPr>
          <p:cNvSpPr txBox="1"/>
          <p:nvPr/>
        </p:nvSpPr>
        <p:spPr>
          <a:xfrm>
            <a:off x="733778" y="882786"/>
            <a:ext cx="11153422" cy="5764335"/>
          </a:xfrm>
          <a:prstGeom prst="rect">
            <a:avLst/>
          </a:prstGeom>
          <a:noFill/>
        </p:spPr>
        <p:txBody>
          <a:bodyPr wrap="square">
            <a:spAutoFit/>
          </a:bodyPr>
          <a:lstStyle/>
          <a:p>
            <a:pPr marL="171450" indent="-171450" algn="just">
              <a:lnSpc>
                <a:spcPct val="150000"/>
              </a:lnSpc>
              <a:spcAft>
                <a:spcPts val="1200"/>
              </a:spcAft>
              <a:buFont typeface="Arial" panose="020B0604020202020204" pitchFamily="34" charset="0"/>
              <a:buChar char="•"/>
            </a:pPr>
            <a:r>
              <a:rPr lang="en-GB" sz="900" dirty="0">
                <a:solidFill>
                  <a:schemeClr val="bg1"/>
                </a:solidFill>
                <a:effectLst/>
                <a:latin typeface="Merriweather" panose="00000500000000000000" pitchFamily="2" charset="0"/>
                <a:ea typeface="Times New Roman" panose="02020603050405020304" pitchFamily="18" charset="0"/>
              </a:rPr>
              <a:t>Bosley, A. (2023). </a:t>
            </a:r>
            <a:r>
              <a:rPr lang="en-GB" sz="900" i="1" dirty="0">
                <a:solidFill>
                  <a:schemeClr val="bg1"/>
                </a:solidFill>
                <a:effectLst/>
                <a:latin typeface="Merriweather" panose="00000500000000000000" pitchFamily="2" charset="0"/>
                <a:ea typeface="Times New Roman" panose="02020603050405020304" pitchFamily="18" charset="0"/>
              </a:rPr>
              <a:t>CIPD | job design | factsheets</a:t>
            </a:r>
            <a:r>
              <a:rPr lang="en-GB" sz="900" dirty="0">
                <a:solidFill>
                  <a:schemeClr val="bg1"/>
                </a:solidFill>
                <a:effectLst/>
                <a:latin typeface="Merriweather" panose="00000500000000000000" pitchFamily="2" charset="0"/>
                <a:ea typeface="Times New Roman" panose="02020603050405020304" pitchFamily="18" charset="0"/>
              </a:rPr>
              <a:t>. [online] </a:t>
            </a:r>
            <a:r>
              <a:rPr lang="en-GB" sz="900" i="1" dirty="0">
                <a:solidFill>
                  <a:schemeClr val="bg1"/>
                </a:solidFill>
                <a:effectLst/>
                <a:latin typeface="Merriweather" panose="00000500000000000000" pitchFamily="2" charset="0"/>
                <a:ea typeface="Times New Roman" panose="02020603050405020304" pitchFamily="18" charset="0"/>
              </a:rPr>
              <a:t>CIPD</a:t>
            </a:r>
            <a:r>
              <a:rPr lang="en-GB" sz="900" dirty="0">
                <a:solidFill>
                  <a:schemeClr val="bg1"/>
                </a:solidFill>
                <a:effectLst/>
                <a:latin typeface="Merriweather" panose="00000500000000000000" pitchFamily="2" charset="0"/>
                <a:ea typeface="Times New Roman" panose="02020603050405020304" pitchFamily="18" charset="0"/>
              </a:rPr>
              <a:t>. Available at: </a:t>
            </a:r>
            <a:r>
              <a:rPr lang="en-GB" sz="900" u="sng" dirty="0">
                <a:solidFill>
                  <a:schemeClr val="bg1"/>
                </a:solidFill>
                <a:effectLst/>
                <a:latin typeface="Merriweather" panose="00000500000000000000" pitchFamily="2" charset="0"/>
                <a:ea typeface="Times New Roman" panose="02020603050405020304" pitchFamily="18" charset="0"/>
                <a:hlinkClick r:id="rId3">
                  <a:extLst>
                    <a:ext uri="{A12FA001-AC4F-418D-AE19-62706E023703}">
                      <ahyp:hlinkClr xmlns:ahyp="http://schemas.microsoft.com/office/drawing/2018/hyperlinkcolor" val="tx"/>
                    </a:ext>
                  </a:extLst>
                </a:hlinkClick>
              </a:rPr>
              <a:t>https://www.cipd.org/en/knowledge/factsheets/job-design-factsheet/</a:t>
            </a:r>
            <a:r>
              <a:rPr lang="en-GB" sz="900" dirty="0">
                <a:solidFill>
                  <a:schemeClr val="bg1"/>
                </a:solidFill>
                <a:effectLst/>
                <a:latin typeface="Merriweather" panose="00000500000000000000" pitchFamily="2" charset="0"/>
                <a:ea typeface="Times New Roman" panose="02020603050405020304" pitchFamily="18" charset="0"/>
              </a:rPr>
              <a:t>  [Accessed 28 July 2026].</a:t>
            </a:r>
            <a:endParaRPr lang="en-IN" sz="900" dirty="0">
              <a:solidFill>
                <a:schemeClr val="bg1"/>
              </a:solidFill>
              <a:effectLst/>
              <a:latin typeface="Merriweather" panose="00000500000000000000" pitchFamily="2" charset="0"/>
              <a:ea typeface="Times New Roman" panose="02020603050405020304" pitchFamily="18" charset="0"/>
            </a:endParaRPr>
          </a:p>
          <a:p>
            <a:pPr marL="171450" indent="-171450" algn="just">
              <a:lnSpc>
                <a:spcPct val="150000"/>
              </a:lnSpc>
              <a:spcAft>
                <a:spcPts val="1200"/>
              </a:spcAft>
              <a:buFont typeface="Arial" panose="020B0604020202020204" pitchFamily="34" charset="0"/>
              <a:buChar char="•"/>
            </a:pPr>
            <a:r>
              <a:rPr lang="en-GB" sz="900" dirty="0">
                <a:solidFill>
                  <a:schemeClr val="bg1"/>
                </a:solidFill>
                <a:effectLst/>
                <a:latin typeface="Merriweather" panose="00000500000000000000" pitchFamily="2" charset="0"/>
                <a:ea typeface="Times New Roman" panose="02020603050405020304" pitchFamily="18" charset="0"/>
              </a:rPr>
              <a:t>Gallup (2025). </a:t>
            </a:r>
            <a:r>
              <a:rPr lang="en-GB" sz="900" i="1" dirty="0">
                <a:solidFill>
                  <a:schemeClr val="bg1"/>
                </a:solidFill>
                <a:effectLst/>
                <a:latin typeface="Merriweather" panose="00000500000000000000" pitchFamily="2" charset="0"/>
                <a:ea typeface="Times New Roman" panose="02020603050405020304" pitchFamily="18" charset="0"/>
              </a:rPr>
              <a:t>How to improve employee engagement in the workplace</a:t>
            </a:r>
            <a:r>
              <a:rPr lang="en-GB" sz="900" dirty="0">
                <a:solidFill>
                  <a:schemeClr val="bg1"/>
                </a:solidFill>
                <a:effectLst/>
                <a:latin typeface="Merriweather" panose="00000500000000000000" pitchFamily="2" charset="0"/>
                <a:ea typeface="Times New Roman" panose="02020603050405020304" pitchFamily="18" charset="0"/>
              </a:rPr>
              <a:t>? [online] </a:t>
            </a:r>
            <a:r>
              <a:rPr lang="en-GB" sz="900" i="1" dirty="0">
                <a:solidFill>
                  <a:schemeClr val="bg1"/>
                </a:solidFill>
                <a:effectLst/>
                <a:latin typeface="Merriweather" panose="00000500000000000000" pitchFamily="2" charset="0"/>
                <a:ea typeface="Times New Roman" panose="02020603050405020304" pitchFamily="18" charset="0"/>
              </a:rPr>
              <a:t>Gallup</a:t>
            </a:r>
            <a:r>
              <a:rPr lang="en-GB" sz="900" dirty="0">
                <a:solidFill>
                  <a:schemeClr val="bg1"/>
                </a:solidFill>
                <a:effectLst/>
                <a:latin typeface="Merriweather" panose="00000500000000000000" pitchFamily="2" charset="0"/>
                <a:ea typeface="Times New Roman" panose="02020603050405020304" pitchFamily="18" charset="0"/>
              </a:rPr>
              <a:t>. Available at: </a:t>
            </a:r>
            <a:r>
              <a:rPr lang="en-GB" sz="900" u="sng" dirty="0">
                <a:solidFill>
                  <a:schemeClr val="bg1"/>
                </a:solidFill>
                <a:effectLst/>
                <a:latin typeface="Merriweather" panose="00000500000000000000" pitchFamily="2" charset="0"/>
                <a:ea typeface="Times New Roman" panose="02020603050405020304" pitchFamily="18" charset="0"/>
                <a:hlinkClick r:id="rId4">
                  <a:extLst>
                    <a:ext uri="{A12FA001-AC4F-418D-AE19-62706E023703}">
                      <ahyp:hlinkClr xmlns:ahyp="http://schemas.microsoft.com/office/drawing/2018/hyperlinkcolor" val="tx"/>
                    </a:ext>
                  </a:extLst>
                </a:hlinkClick>
              </a:rPr>
              <a:t>https://www.gallup.com/workplace/285674/improve-employee-engagement-workplace.aspx</a:t>
            </a:r>
            <a:r>
              <a:rPr lang="en-GB" sz="900" dirty="0">
                <a:solidFill>
                  <a:schemeClr val="bg1"/>
                </a:solidFill>
                <a:effectLst/>
                <a:latin typeface="Merriweather" panose="00000500000000000000" pitchFamily="2" charset="0"/>
                <a:ea typeface="Times New Roman" panose="02020603050405020304" pitchFamily="18" charset="0"/>
              </a:rPr>
              <a:t>  [Accessed 28 July 2026].</a:t>
            </a:r>
            <a:endParaRPr lang="en-IN" sz="900" dirty="0">
              <a:solidFill>
                <a:schemeClr val="bg1"/>
              </a:solidFill>
              <a:effectLst/>
              <a:latin typeface="Merriweather" panose="00000500000000000000" pitchFamily="2" charset="0"/>
              <a:ea typeface="Times New Roman" panose="02020603050405020304" pitchFamily="18" charset="0"/>
            </a:endParaRPr>
          </a:p>
          <a:p>
            <a:pPr marL="171450" indent="-171450" algn="just">
              <a:lnSpc>
                <a:spcPct val="150000"/>
              </a:lnSpc>
              <a:spcAft>
                <a:spcPts val="1200"/>
              </a:spcAft>
              <a:buFont typeface="Arial" panose="020B0604020202020204" pitchFamily="34" charset="0"/>
              <a:buChar char="•"/>
            </a:pPr>
            <a:r>
              <a:rPr lang="en-GB" sz="900" dirty="0">
                <a:solidFill>
                  <a:schemeClr val="bg1"/>
                </a:solidFill>
                <a:effectLst/>
                <a:latin typeface="Merriweather" panose="00000500000000000000" pitchFamily="2" charset="0"/>
                <a:ea typeface="Times New Roman" panose="02020603050405020304" pitchFamily="18" charset="0"/>
              </a:rPr>
              <a:t>Gazi, </a:t>
            </a:r>
            <a:r>
              <a:rPr lang="en-GB" sz="900" dirty="0" err="1">
                <a:solidFill>
                  <a:schemeClr val="bg1"/>
                </a:solidFill>
                <a:effectLst/>
                <a:latin typeface="Merriweather" panose="00000500000000000000" pitchFamily="2" charset="0"/>
                <a:ea typeface="Times New Roman" panose="02020603050405020304" pitchFamily="18" charset="0"/>
              </a:rPr>
              <a:t>Md.A.I</a:t>
            </a:r>
            <a:r>
              <a:rPr lang="en-GB" sz="900" dirty="0">
                <a:solidFill>
                  <a:schemeClr val="bg1"/>
                </a:solidFill>
                <a:effectLst/>
                <a:latin typeface="Merriweather" panose="00000500000000000000" pitchFamily="2" charset="0"/>
                <a:ea typeface="Times New Roman" panose="02020603050405020304" pitchFamily="18" charset="0"/>
              </a:rPr>
              <a:t>., Yusof, M.F., Islam, </a:t>
            </a:r>
            <a:r>
              <a:rPr lang="en-GB" sz="900" dirty="0" err="1">
                <a:solidFill>
                  <a:schemeClr val="bg1"/>
                </a:solidFill>
                <a:effectLst/>
                <a:latin typeface="Merriweather" panose="00000500000000000000" pitchFamily="2" charset="0"/>
                <a:ea typeface="Times New Roman" panose="02020603050405020304" pitchFamily="18" charset="0"/>
              </a:rPr>
              <a:t>Md.A</a:t>
            </a:r>
            <a:r>
              <a:rPr lang="en-GB" sz="900" dirty="0">
                <a:solidFill>
                  <a:schemeClr val="bg1"/>
                </a:solidFill>
                <a:effectLst/>
                <a:latin typeface="Merriweather" panose="00000500000000000000" pitchFamily="2" charset="0"/>
                <a:ea typeface="Times New Roman" panose="02020603050405020304" pitchFamily="18" charset="0"/>
              </a:rPr>
              <a:t>., Amin, M. Bin and </a:t>
            </a:r>
            <a:r>
              <a:rPr lang="en-GB" sz="900" dirty="0" err="1">
                <a:solidFill>
                  <a:schemeClr val="bg1"/>
                </a:solidFill>
                <a:effectLst/>
                <a:latin typeface="Merriweather" panose="00000500000000000000" pitchFamily="2" charset="0"/>
                <a:ea typeface="Times New Roman" panose="02020603050405020304" pitchFamily="18" charset="0"/>
              </a:rPr>
              <a:t>Senathirajah</a:t>
            </a:r>
            <a:r>
              <a:rPr lang="en-GB" sz="900" dirty="0">
                <a:solidFill>
                  <a:schemeClr val="bg1"/>
                </a:solidFill>
                <a:effectLst/>
                <a:latin typeface="Merriweather" panose="00000500000000000000" pitchFamily="2" charset="0"/>
                <a:ea typeface="Times New Roman" panose="02020603050405020304" pitchFamily="18" charset="0"/>
              </a:rPr>
              <a:t>, A.R.S. (2024). </a:t>
            </a:r>
            <a:r>
              <a:rPr lang="en-GB" sz="900" dirty="0" err="1">
                <a:solidFill>
                  <a:schemeClr val="bg1"/>
                </a:solidFill>
                <a:effectLst/>
                <a:latin typeface="Merriweather" panose="00000500000000000000" pitchFamily="2" charset="0"/>
                <a:ea typeface="Times New Roman" panose="02020603050405020304" pitchFamily="18" charset="0"/>
              </a:rPr>
              <a:t>Analyzing</a:t>
            </a:r>
            <a:r>
              <a:rPr lang="en-GB" sz="900" dirty="0">
                <a:solidFill>
                  <a:schemeClr val="bg1"/>
                </a:solidFill>
                <a:effectLst/>
                <a:latin typeface="Merriweather" panose="00000500000000000000" pitchFamily="2" charset="0"/>
                <a:ea typeface="Times New Roman" panose="02020603050405020304" pitchFamily="18" charset="0"/>
              </a:rPr>
              <a:t> the impact of employee job satisfaction on their job </a:t>
            </a:r>
            <a:r>
              <a:rPr lang="en-GB" sz="900" dirty="0" err="1">
                <a:solidFill>
                  <a:schemeClr val="bg1"/>
                </a:solidFill>
                <a:effectLst/>
                <a:latin typeface="Merriweather" panose="00000500000000000000" pitchFamily="2" charset="0"/>
                <a:ea typeface="Times New Roman" panose="02020603050405020304" pitchFamily="18" charset="0"/>
              </a:rPr>
              <a:t>behavior</a:t>
            </a:r>
            <a:r>
              <a:rPr lang="en-GB" sz="900" dirty="0">
                <a:solidFill>
                  <a:schemeClr val="bg1"/>
                </a:solidFill>
                <a:effectLst/>
                <a:latin typeface="Merriweather" panose="00000500000000000000" pitchFamily="2" charset="0"/>
                <a:ea typeface="Times New Roman" panose="02020603050405020304" pitchFamily="18" charset="0"/>
              </a:rPr>
              <a:t> in the industrial setting: An analysis from the perspective of job performance. </a:t>
            </a:r>
            <a:r>
              <a:rPr lang="en-GB" sz="900" i="1" dirty="0">
                <a:solidFill>
                  <a:schemeClr val="bg1"/>
                </a:solidFill>
                <a:effectLst/>
                <a:latin typeface="Merriweather" panose="00000500000000000000" pitchFamily="2" charset="0"/>
                <a:ea typeface="Times New Roman" panose="02020603050405020304" pitchFamily="18" charset="0"/>
              </a:rPr>
              <a:t>Journal of Open innovation: Technology, market, and complexity</a:t>
            </a:r>
            <a:r>
              <a:rPr lang="en-GB" sz="900" dirty="0">
                <a:solidFill>
                  <a:schemeClr val="bg1"/>
                </a:solidFill>
                <a:effectLst/>
                <a:latin typeface="Merriweather" panose="00000500000000000000" pitchFamily="2" charset="0"/>
                <a:ea typeface="Times New Roman" panose="02020603050405020304" pitchFamily="18" charset="0"/>
              </a:rPr>
              <a:t>, [online] 10(4), p.100427. </a:t>
            </a:r>
            <a:r>
              <a:rPr lang="en-GB" sz="900" dirty="0" err="1">
                <a:solidFill>
                  <a:schemeClr val="bg1"/>
                </a:solidFill>
                <a:effectLst/>
                <a:latin typeface="Merriweather" panose="00000500000000000000" pitchFamily="2" charset="0"/>
                <a:ea typeface="Times New Roman" panose="02020603050405020304" pitchFamily="18" charset="0"/>
              </a:rPr>
              <a:t>doi</a:t>
            </a:r>
            <a:r>
              <a:rPr lang="en-GB" sz="900" dirty="0">
                <a:solidFill>
                  <a:schemeClr val="bg1"/>
                </a:solidFill>
                <a:effectLst/>
                <a:latin typeface="Merriweather" panose="00000500000000000000" pitchFamily="2" charset="0"/>
                <a:ea typeface="Times New Roman" panose="02020603050405020304" pitchFamily="18" charset="0"/>
              </a:rPr>
              <a:t>: </a:t>
            </a:r>
            <a:r>
              <a:rPr lang="en-GB" sz="900" u="sng" dirty="0">
                <a:solidFill>
                  <a:schemeClr val="bg1"/>
                </a:solidFill>
                <a:effectLst/>
                <a:latin typeface="Merriweather" panose="00000500000000000000" pitchFamily="2" charset="0"/>
                <a:ea typeface="Times New Roman" panose="02020603050405020304" pitchFamily="18" charset="0"/>
                <a:hlinkClick r:id="rId5">
                  <a:extLst>
                    <a:ext uri="{A12FA001-AC4F-418D-AE19-62706E023703}">
                      <ahyp:hlinkClr xmlns:ahyp="http://schemas.microsoft.com/office/drawing/2018/hyperlinkcolor" val="tx"/>
                    </a:ext>
                  </a:extLst>
                </a:hlinkClick>
              </a:rPr>
              <a:t>https://doi.org/10.1016/j.joitmc.2024.100427</a:t>
            </a:r>
            <a:r>
              <a:rPr lang="en-GB" sz="900" dirty="0">
                <a:solidFill>
                  <a:schemeClr val="bg1"/>
                </a:solidFill>
                <a:effectLst/>
                <a:latin typeface="Merriweather" panose="00000500000000000000" pitchFamily="2" charset="0"/>
                <a:ea typeface="Times New Roman" panose="02020603050405020304" pitchFamily="18" charset="0"/>
              </a:rPr>
              <a:t>. </a:t>
            </a:r>
            <a:endParaRPr lang="en-IN" sz="900" dirty="0">
              <a:solidFill>
                <a:schemeClr val="bg1"/>
              </a:solidFill>
              <a:effectLst/>
              <a:latin typeface="Merriweather" panose="00000500000000000000" pitchFamily="2" charset="0"/>
              <a:ea typeface="Times New Roman" panose="02020603050405020304" pitchFamily="18" charset="0"/>
            </a:endParaRPr>
          </a:p>
          <a:p>
            <a:pPr marL="171450" indent="-171450" algn="just">
              <a:lnSpc>
                <a:spcPct val="150000"/>
              </a:lnSpc>
              <a:spcAft>
                <a:spcPts val="1200"/>
              </a:spcAft>
              <a:buFont typeface="Arial" panose="020B0604020202020204" pitchFamily="34" charset="0"/>
              <a:buChar char="•"/>
            </a:pPr>
            <a:r>
              <a:rPr lang="en-GB" sz="900" dirty="0" err="1">
                <a:solidFill>
                  <a:schemeClr val="bg1"/>
                </a:solidFill>
                <a:effectLst/>
                <a:latin typeface="Merriweather" panose="00000500000000000000" pitchFamily="2" charset="0"/>
                <a:ea typeface="Times New Roman" panose="02020603050405020304" pitchFamily="18" charset="0"/>
              </a:rPr>
              <a:t>Gebreamlak</a:t>
            </a:r>
            <a:r>
              <a:rPr lang="en-GB" sz="900" dirty="0">
                <a:solidFill>
                  <a:schemeClr val="bg1"/>
                </a:solidFill>
                <a:effectLst/>
                <a:latin typeface="Merriweather" panose="00000500000000000000" pitchFamily="2" charset="0"/>
                <a:ea typeface="Times New Roman" panose="02020603050405020304" pitchFamily="18" charset="0"/>
              </a:rPr>
              <a:t>, O. (2025). </a:t>
            </a:r>
            <a:r>
              <a:rPr lang="en-GB" sz="900" i="1" dirty="0">
                <a:solidFill>
                  <a:schemeClr val="bg1"/>
                </a:solidFill>
                <a:effectLst/>
                <a:latin typeface="Merriweather" panose="00000500000000000000" pitchFamily="2" charset="0"/>
                <a:ea typeface="Times New Roman" panose="02020603050405020304" pitchFamily="18" charset="0"/>
              </a:rPr>
              <a:t>Aligning learning and development with evolving workforce needs</a:t>
            </a:r>
            <a:r>
              <a:rPr lang="en-GB" sz="900" dirty="0">
                <a:solidFill>
                  <a:schemeClr val="bg1"/>
                </a:solidFill>
                <a:effectLst/>
                <a:latin typeface="Merriweather" panose="00000500000000000000" pitchFamily="2" charset="0"/>
                <a:ea typeface="Times New Roman" panose="02020603050405020304" pitchFamily="18" charset="0"/>
              </a:rPr>
              <a:t>. [online] </a:t>
            </a:r>
            <a:r>
              <a:rPr lang="en-GB" sz="900" i="1" dirty="0">
                <a:solidFill>
                  <a:schemeClr val="bg1"/>
                </a:solidFill>
                <a:effectLst/>
                <a:latin typeface="Merriweather" panose="00000500000000000000" pitchFamily="2" charset="0"/>
                <a:ea typeface="Times New Roman" panose="02020603050405020304" pitchFamily="18" charset="0"/>
              </a:rPr>
              <a:t>Shrm.org</a:t>
            </a:r>
            <a:r>
              <a:rPr lang="en-GB" sz="900" dirty="0">
                <a:solidFill>
                  <a:schemeClr val="bg1"/>
                </a:solidFill>
                <a:effectLst/>
                <a:latin typeface="Merriweather" panose="00000500000000000000" pitchFamily="2" charset="0"/>
                <a:ea typeface="Times New Roman" panose="02020603050405020304" pitchFamily="18" charset="0"/>
              </a:rPr>
              <a:t>. Available at: </a:t>
            </a:r>
            <a:r>
              <a:rPr lang="en-GB" sz="900" u="sng" dirty="0">
                <a:solidFill>
                  <a:schemeClr val="bg1"/>
                </a:solidFill>
                <a:effectLst/>
                <a:latin typeface="Merriweather" panose="00000500000000000000" pitchFamily="2" charset="0"/>
                <a:ea typeface="Times New Roman" panose="02020603050405020304" pitchFamily="18" charset="0"/>
                <a:hlinkClick r:id="rId6">
                  <a:extLst>
                    <a:ext uri="{A12FA001-AC4F-418D-AE19-62706E023703}">
                      <ahyp:hlinkClr xmlns:ahyp="http://schemas.microsoft.com/office/drawing/2018/hyperlinkcolor" val="tx"/>
                    </a:ext>
                  </a:extLst>
                </a:hlinkClick>
              </a:rPr>
              <a:t>https://www.shrm.org/in/enterprise-solutions/insights/aligning-learning-development-with-evolving-workforce-needs</a:t>
            </a:r>
            <a:r>
              <a:rPr lang="en-GB" sz="900" dirty="0">
                <a:solidFill>
                  <a:schemeClr val="bg1"/>
                </a:solidFill>
                <a:effectLst/>
                <a:latin typeface="Merriweather" panose="00000500000000000000" pitchFamily="2" charset="0"/>
                <a:ea typeface="Times New Roman" panose="02020603050405020304" pitchFamily="18" charset="0"/>
              </a:rPr>
              <a:t>  [Accessed 28 July 2026].</a:t>
            </a:r>
            <a:endParaRPr lang="en-IN" sz="900" dirty="0">
              <a:solidFill>
                <a:schemeClr val="bg1"/>
              </a:solidFill>
              <a:effectLst/>
              <a:latin typeface="Merriweather" panose="00000500000000000000" pitchFamily="2" charset="0"/>
              <a:ea typeface="Times New Roman" panose="02020603050405020304" pitchFamily="18" charset="0"/>
            </a:endParaRPr>
          </a:p>
          <a:p>
            <a:pPr marL="171450" indent="-171450" algn="just">
              <a:lnSpc>
                <a:spcPct val="150000"/>
              </a:lnSpc>
              <a:spcAft>
                <a:spcPts val="1200"/>
              </a:spcAft>
              <a:buFont typeface="Arial" panose="020B0604020202020204" pitchFamily="34" charset="0"/>
              <a:buChar char="•"/>
            </a:pPr>
            <a:r>
              <a:rPr lang="en-GB" sz="900" dirty="0">
                <a:solidFill>
                  <a:schemeClr val="bg1"/>
                </a:solidFill>
                <a:effectLst/>
                <a:latin typeface="Merriweather" panose="00000500000000000000" pitchFamily="2" charset="0"/>
                <a:ea typeface="Times New Roman" panose="02020603050405020304" pitchFamily="18" charset="0"/>
              </a:rPr>
              <a:t>Green, K.E. (2026). </a:t>
            </a:r>
            <a:r>
              <a:rPr lang="en-GB" sz="900" i="1" dirty="0">
                <a:solidFill>
                  <a:schemeClr val="bg1"/>
                </a:solidFill>
                <a:effectLst/>
                <a:latin typeface="Merriweather" panose="00000500000000000000" pitchFamily="2" charset="0"/>
                <a:ea typeface="Times New Roman" panose="02020603050405020304" pitchFamily="18" charset="0"/>
              </a:rPr>
              <a:t>The power of supportive leadership in driving employee engagement</a:t>
            </a:r>
            <a:r>
              <a:rPr lang="en-GB" sz="900" dirty="0">
                <a:solidFill>
                  <a:schemeClr val="bg1"/>
                </a:solidFill>
                <a:effectLst/>
                <a:latin typeface="Merriweather" panose="00000500000000000000" pitchFamily="2" charset="0"/>
                <a:ea typeface="Times New Roman" panose="02020603050405020304" pitchFamily="18" charset="0"/>
              </a:rPr>
              <a:t>. [online] </a:t>
            </a:r>
            <a:r>
              <a:rPr lang="en-GB" sz="900" i="1" dirty="0">
                <a:solidFill>
                  <a:schemeClr val="bg1"/>
                </a:solidFill>
                <a:effectLst/>
                <a:latin typeface="Merriweather" panose="00000500000000000000" pitchFamily="2" charset="0"/>
                <a:ea typeface="Times New Roman" panose="02020603050405020304" pitchFamily="18" charset="0"/>
              </a:rPr>
              <a:t>Peoplemanagement.co.uk</a:t>
            </a:r>
            <a:r>
              <a:rPr lang="en-GB" sz="900" dirty="0">
                <a:solidFill>
                  <a:schemeClr val="bg1"/>
                </a:solidFill>
                <a:effectLst/>
                <a:latin typeface="Merriweather" panose="00000500000000000000" pitchFamily="2" charset="0"/>
                <a:ea typeface="Times New Roman" panose="02020603050405020304" pitchFamily="18" charset="0"/>
              </a:rPr>
              <a:t>. </a:t>
            </a:r>
            <a:r>
              <a:rPr lang="en-GB" sz="900" dirty="0" err="1">
                <a:solidFill>
                  <a:schemeClr val="bg1"/>
                </a:solidFill>
                <a:effectLst/>
                <a:latin typeface="Merriweather" panose="00000500000000000000" pitchFamily="2" charset="0"/>
                <a:ea typeface="Times New Roman" panose="02020603050405020304" pitchFamily="18" charset="0"/>
              </a:rPr>
              <a:t>PeopleManagement</a:t>
            </a:r>
            <a:r>
              <a:rPr lang="en-GB" sz="900" dirty="0">
                <a:solidFill>
                  <a:schemeClr val="bg1"/>
                </a:solidFill>
                <a:effectLst/>
                <a:latin typeface="Merriweather" panose="00000500000000000000" pitchFamily="2" charset="0"/>
                <a:ea typeface="Times New Roman" panose="02020603050405020304" pitchFamily="18" charset="0"/>
              </a:rPr>
              <a:t>. Available at: </a:t>
            </a:r>
            <a:r>
              <a:rPr lang="en-GB" sz="900" u="sng" dirty="0">
                <a:solidFill>
                  <a:schemeClr val="bg1"/>
                </a:solidFill>
                <a:effectLst/>
                <a:latin typeface="Merriweather" panose="00000500000000000000" pitchFamily="2" charset="0"/>
                <a:ea typeface="Times New Roman" panose="02020603050405020304" pitchFamily="18" charset="0"/>
                <a:hlinkClick r:id="rId7">
                  <a:extLst>
                    <a:ext uri="{A12FA001-AC4F-418D-AE19-62706E023703}">
                      <ahyp:hlinkClr xmlns:ahyp="http://schemas.microsoft.com/office/drawing/2018/hyperlinkcolor" val="tx"/>
                    </a:ext>
                  </a:extLst>
                </a:hlinkClick>
              </a:rPr>
              <a:t>https://www.peoplemanagement.co.uk/article/1951398/power-supportive-leadership-driving-employee-engagement</a:t>
            </a:r>
            <a:r>
              <a:rPr lang="en-GB" sz="900" dirty="0">
                <a:solidFill>
                  <a:schemeClr val="bg1"/>
                </a:solidFill>
                <a:effectLst/>
                <a:latin typeface="Merriweather" panose="00000500000000000000" pitchFamily="2" charset="0"/>
                <a:ea typeface="Times New Roman" panose="02020603050405020304" pitchFamily="18" charset="0"/>
              </a:rPr>
              <a:t>  [Accessed 28 July 2026].</a:t>
            </a:r>
            <a:endParaRPr lang="en-IN" sz="900" dirty="0">
              <a:solidFill>
                <a:schemeClr val="bg1"/>
              </a:solidFill>
              <a:effectLst/>
              <a:latin typeface="Merriweather" panose="00000500000000000000" pitchFamily="2" charset="0"/>
              <a:ea typeface="Times New Roman" panose="02020603050405020304" pitchFamily="18" charset="0"/>
            </a:endParaRPr>
          </a:p>
          <a:p>
            <a:pPr marL="171450" indent="-171450" algn="just">
              <a:lnSpc>
                <a:spcPct val="150000"/>
              </a:lnSpc>
              <a:spcAft>
                <a:spcPts val="1200"/>
              </a:spcAft>
              <a:buFont typeface="Arial" panose="020B0604020202020204" pitchFamily="34" charset="0"/>
              <a:buChar char="•"/>
            </a:pPr>
            <a:r>
              <a:rPr lang="en-GB" sz="900" dirty="0">
                <a:solidFill>
                  <a:schemeClr val="bg1"/>
                </a:solidFill>
                <a:effectLst/>
                <a:latin typeface="Merriweather" panose="00000500000000000000" pitchFamily="2" charset="0"/>
                <a:ea typeface="Times New Roman" panose="02020603050405020304" pitchFamily="18" charset="0"/>
              </a:rPr>
              <a:t>Haroun, S. and Arabi, M. (2025). The impact of Job enrichment on employee engagement: Insights from Algerian economic organizations. </a:t>
            </a:r>
            <a:r>
              <a:rPr lang="en-GB" sz="900" i="1" dirty="0">
                <a:solidFill>
                  <a:schemeClr val="bg1"/>
                </a:solidFill>
                <a:effectLst/>
                <a:latin typeface="Merriweather" panose="00000500000000000000" pitchFamily="2" charset="0"/>
                <a:ea typeface="Times New Roman" panose="02020603050405020304" pitchFamily="18" charset="0"/>
              </a:rPr>
              <a:t>European journal of Management issues</a:t>
            </a:r>
            <a:r>
              <a:rPr lang="en-GB" sz="900" dirty="0">
                <a:solidFill>
                  <a:schemeClr val="bg1"/>
                </a:solidFill>
                <a:effectLst/>
                <a:latin typeface="Merriweather" panose="00000500000000000000" pitchFamily="2" charset="0"/>
                <a:ea typeface="Times New Roman" panose="02020603050405020304" pitchFamily="18" charset="0"/>
              </a:rPr>
              <a:t>, 33(4), pp.232–240. </a:t>
            </a:r>
            <a:r>
              <a:rPr lang="en-GB" sz="900" dirty="0" err="1">
                <a:solidFill>
                  <a:schemeClr val="bg1"/>
                </a:solidFill>
                <a:effectLst/>
                <a:latin typeface="Merriweather" panose="00000500000000000000" pitchFamily="2" charset="0"/>
                <a:ea typeface="Times New Roman" panose="02020603050405020304" pitchFamily="18" charset="0"/>
              </a:rPr>
              <a:t>doi</a:t>
            </a:r>
            <a:r>
              <a:rPr lang="en-GB" sz="900" dirty="0">
                <a:solidFill>
                  <a:schemeClr val="bg1"/>
                </a:solidFill>
                <a:effectLst/>
                <a:latin typeface="Merriweather" panose="00000500000000000000" pitchFamily="2" charset="0"/>
                <a:ea typeface="Times New Roman" panose="02020603050405020304" pitchFamily="18" charset="0"/>
              </a:rPr>
              <a:t>: </a:t>
            </a:r>
            <a:r>
              <a:rPr lang="en-GB" sz="900" u="sng" dirty="0">
                <a:solidFill>
                  <a:schemeClr val="bg1"/>
                </a:solidFill>
                <a:effectLst/>
                <a:latin typeface="Merriweather" panose="00000500000000000000" pitchFamily="2" charset="0"/>
                <a:ea typeface="Times New Roman" panose="02020603050405020304" pitchFamily="18" charset="0"/>
                <a:hlinkClick r:id="rId8">
                  <a:extLst>
                    <a:ext uri="{A12FA001-AC4F-418D-AE19-62706E023703}">
                      <ahyp:hlinkClr xmlns:ahyp="http://schemas.microsoft.com/office/drawing/2018/hyperlinkcolor" val="tx"/>
                    </a:ext>
                  </a:extLst>
                </a:hlinkClick>
              </a:rPr>
              <a:t>https://doi.org/10.15421/192519</a:t>
            </a:r>
            <a:r>
              <a:rPr lang="en-GB" sz="900" dirty="0">
                <a:solidFill>
                  <a:schemeClr val="bg1"/>
                </a:solidFill>
                <a:effectLst/>
                <a:latin typeface="Merriweather" panose="00000500000000000000" pitchFamily="2" charset="0"/>
                <a:ea typeface="Times New Roman" panose="02020603050405020304" pitchFamily="18" charset="0"/>
              </a:rPr>
              <a:t>. </a:t>
            </a:r>
            <a:endParaRPr lang="en-IN" sz="900" dirty="0">
              <a:solidFill>
                <a:schemeClr val="bg1"/>
              </a:solidFill>
              <a:effectLst/>
              <a:latin typeface="Merriweather" panose="00000500000000000000" pitchFamily="2" charset="0"/>
              <a:ea typeface="Times New Roman" panose="02020603050405020304" pitchFamily="18" charset="0"/>
            </a:endParaRPr>
          </a:p>
          <a:p>
            <a:pPr marL="171450" indent="-171450" algn="just">
              <a:lnSpc>
                <a:spcPct val="150000"/>
              </a:lnSpc>
              <a:spcAft>
                <a:spcPts val="1200"/>
              </a:spcAft>
              <a:buFont typeface="Arial" panose="020B0604020202020204" pitchFamily="34" charset="0"/>
              <a:buChar char="•"/>
            </a:pPr>
            <a:r>
              <a:rPr lang="en-GB" sz="900" dirty="0" err="1">
                <a:solidFill>
                  <a:schemeClr val="bg1"/>
                </a:solidFill>
                <a:effectLst/>
                <a:latin typeface="Merriweather" panose="00000500000000000000" pitchFamily="2" charset="0"/>
                <a:ea typeface="Times New Roman" panose="02020603050405020304" pitchFamily="18" charset="0"/>
              </a:rPr>
              <a:t>Hernaus</a:t>
            </a:r>
            <a:r>
              <a:rPr lang="en-GB" sz="900" dirty="0">
                <a:solidFill>
                  <a:schemeClr val="bg1"/>
                </a:solidFill>
                <a:effectLst/>
                <a:latin typeface="Merriweather" panose="00000500000000000000" pitchFamily="2" charset="0"/>
                <a:ea typeface="Times New Roman" panose="02020603050405020304" pitchFamily="18" charset="0"/>
              </a:rPr>
              <a:t>, T., Černe, M., Sitar, A.S., Marić, M. and </a:t>
            </a:r>
            <a:r>
              <a:rPr lang="en-GB" sz="900" dirty="0" err="1">
                <a:solidFill>
                  <a:schemeClr val="bg1"/>
                </a:solidFill>
                <a:effectLst/>
                <a:latin typeface="Merriweather" panose="00000500000000000000" pitchFamily="2" charset="0"/>
                <a:ea typeface="Times New Roman" panose="02020603050405020304" pitchFamily="18" charset="0"/>
              </a:rPr>
              <a:t>Melkić</a:t>
            </a:r>
            <a:r>
              <a:rPr lang="en-GB" sz="900" dirty="0">
                <a:solidFill>
                  <a:schemeClr val="bg1"/>
                </a:solidFill>
                <a:effectLst/>
                <a:latin typeface="Merriweather" panose="00000500000000000000" pitchFamily="2" charset="0"/>
                <a:ea typeface="Times New Roman" panose="02020603050405020304" pitchFamily="18" charset="0"/>
              </a:rPr>
              <a:t>, S. (2025). Contextualizing job design for individual work performance: The role of organizational strategy and structure. </a:t>
            </a:r>
            <a:r>
              <a:rPr lang="en-GB" sz="900" i="1" dirty="0">
                <a:solidFill>
                  <a:schemeClr val="bg1"/>
                </a:solidFill>
                <a:effectLst/>
                <a:latin typeface="Merriweather" panose="00000500000000000000" pitchFamily="2" charset="0"/>
                <a:ea typeface="Times New Roman" panose="02020603050405020304" pitchFamily="18" charset="0"/>
              </a:rPr>
              <a:t>Technology in society</a:t>
            </a:r>
            <a:r>
              <a:rPr lang="en-GB" sz="900" dirty="0">
                <a:solidFill>
                  <a:schemeClr val="bg1"/>
                </a:solidFill>
                <a:effectLst/>
                <a:latin typeface="Merriweather" panose="00000500000000000000" pitchFamily="2" charset="0"/>
                <a:ea typeface="Times New Roman" panose="02020603050405020304" pitchFamily="18" charset="0"/>
              </a:rPr>
              <a:t>, [online] 85, p.103147. </a:t>
            </a:r>
            <a:r>
              <a:rPr lang="en-GB" sz="900" dirty="0" err="1">
                <a:solidFill>
                  <a:schemeClr val="bg1"/>
                </a:solidFill>
                <a:effectLst/>
                <a:latin typeface="Merriweather" panose="00000500000000000000" pitchFamily="2" charset="0"/>
                <a:ea typeface="Times New Roman" panose="02020603050405020304" pitchFamily="18" charset="0"/>
              </a:rPr>
              <a:t>doi</a:t>
            </a:r>
            <a:r>
              <a:rPr lang="en-GB" sz="900" dirty="0">
                <a:solidFill>
                  <a:schemeClr val="bg1"/>
                </a:solidFill>
                <a:effectLst/>
                <a:latin typeface="Merriweather" panose="00000500000000000000" pitchFamily="2" charset="0"/>
                <a:ea typeface="Times New Roman" panose="02020603050405020304" pitchFamily="18" charset="0"/>
              </a:rPr>
              <a:t>: </a:t>
            </a:r>
            <a:r>
              <a:rPr lang="en-GB" sz="900" u="sng" dirty="0">
                <a:solidFill>
                  <a:schemeClr val="bg1"/>
                </a:solidFill>
                <a:effectLst/>
                <a:latin typeface="Merriweather" panose="00000500000000000000" pitchFamily="2" charset="0"/>
                <a:ea typeface="Times New Roman" panose="02020603050405020304" pitchFamily="18" charset="0"/>
                <a:hlinkClick r:id="rId9">
                  <a:extLst>
                    <a:ext uri="{A12FA001-AC4F-418D-AE19-62706E023703}">
                      <ahyp:hlinkClr xmlns:ahyp="http://schemas.microsoft.com/office/drawing/2018/hyperlinkcolor" val="tx"/>
                    </a:ext>
                  </a:extLst>
                </a:hlinkClick>
              </a:rPr>
              <a:t>https://doi.org/10.1016/j.techsoc.2025.103147</a:t>
            </a:r>
            <a:r>
              <a:rPr lang="en-GB" sz="900" dirty="0">
                <a:solidFill>
                  <a:schemeClr val="bg1"/>
                </a:solidFill>
                <a:effectLst/>
                <a:latin typeface="Merriweather" panose="00000500000000000000" pitchFamily="2" charset="0"/>
                <a:ea typeface="Times New Roman" panose="02020603050405020304" pitchFamily="18" charset="0"/>
              </a:rPr>
              <a:t>. </a:t>
            </a:r>
            <a:endParaRPr lang="en-IN" sz="900" dirty="0">
              <a:solidFill>
                <a:schemeClr val="bg1"/>
              </a:solidFill>
              <a:effectLst/>
              <a:latin typeface="Merriweather" panose="00000500000000000000" pitchFamily="2" charset="0"/>
              <a:ea typeface="Times New Roman" panose="02020603050405020304" pitchFamily="18" charset="0"/>
            </a:endParaRPr>
          </a:p>
          <a:p>
            <a:pPr marL="171450" indent="-171450" algn="just">
              <a:lnSpc>
                <a:spcPct val="150000"/>
              </a:lnSpc>
              <a:spcAft>
                <a:spcPts val="1200"/>
              </a:spcAft>
              <a:buFont typeface="Arial" panose="020B0604020202020204" pitchFamily="34" charset="0"/>
              <a:buChar char="•"/>
            </a:pPr>
            <a:r>
              <a:rPr lang="en-GB" sz="900" dirty="0">
                <a:solidFill>
                  <a:schemeClr val="bg1"/>
                </a:solidFill>
                <a:effectLst/>
                <a:latin typeface="Merriweather" panose="00000500000000000000" pitchFamily="2" charset="0"/>
                <a:ea typeface="Times New Roman" panose="02020603050405020304" pitchFamily="18" charset="0"/>
              </a:rPr>
              <a:t>IBM (2021). </a:t>
            </a:r>
            <a:r>
              <a:rPr lang="en-GB" sz="900" i="1" dirty="0">
                <a:solidFill>
                  <a:schemeClr val="bg1"/>
                </a:solidFill>
                <a:effectLst/>
                <a:latin typeface="Merriweather" panose="00000500000000000000" pitchFamily="2" charset="0"/>
                <a:ea typeface="Times New Roman" panose="02020603050405020304" pitchFamily="18" charset="0"/>
              </a:rPr>
              <a:t>Human capital management</a:t>
            </a:r>
            <a:r>
              <a:rPr lang="en-GB" sz="900" dirty="0">
                <a:solidFill>
                  <a:schemeClr val="bg1"/>
                </a:solidFill>
                <a:effectLst/>
                <a:latin typeface="Merriweather" panose="00000500000000000000" pitchFamily="2" charset="0"/>
                <a:ea typeface="Times New Roman" panose="02020603050405020304" pitchFamily="18" charset="0"/>
              </a:rPr>
              <a:t>. [online] </a:t>
            </a:r>
            <a:r>
              <a:rPr lang="en-GB" sz="900" i="1" dirty="0">
                <a:solidFill>
                  <a:schemeClr val="bg1"/>
                </a:solidFill>
                <a:effectLst/>
                <a:latin typeface="Merriweather" panose="00000500000000000000" pitchFamily="2" charset="0"/>
                <a:ea typeface="Times New Roman" panose="02020603050405020304" pitchFamily="18" charset="0"/>
              </a:rPr>
              <a:t>Ibm.com</a:t>
            </a:r>
            <a:r>
              <a:rPr lang="en-GB" sz="900" dirty="0">
                <a:solidFill>
                  <a:schemeClr val="bg1"/>
                </a:solidFill>
                <a:effectLst/>
                <a:latin typeface="Merriweather" panose="00000500000000000000" pitchFamily="2" charset="0"/>
                <a:ea typeface="Times New Roman" panose="02020603050405020304" pitchFamily="18" charset="0"/>
              </a:rPr>
              <a:t>. Available at: </a:t>
            </a:r>
            <a:r>
              <a:rPr lang="en-GB" sz="900" u="sng" dirty="0">
                <a:solidFill>
                  <a:schemeClr val="bg1"/>
                </a:solidFill>
                <a:effectLst/>
                <a:latin typeface="Merriweather" panose="00000500000000000000" pitchFamily="2" charset="0"/>
                <a:ea typeface="Times New Roman" panose="02020603050405020304" pitchFamily="18" charset="0"/>
                <a:hlinkClick r:id="rId10">
                  <a:extLst>
                    <a:ext uri="{A12FA001-AC4F-418D-AE19-62706E023703}">
                      <ahyp:hlinkClr xmlns:ahyp="http://schemas.microsoft.com/office/drawing/2018/hyperlinkcolor" val="tx"/>
                    </a:ext>
                  </a:extLst>
                </a:hlinkClick>
              </a:rPr>
              <a:t>https://www.ibm.com/think/topics/human-capital-management</a:t>
            </a:r>
            <a:r>
              <a:rPr lang="en-GB" sz="900" dirty="0">
                <a:solidFill>
                  <a:schemeClr val="bg1"/>
                </a:solidFill>
                <a:effectLst/>
                <a:latin typeface="Merriweather" panose="00000500000000000000" pitchFamily="2" charset="0"/>
                <a:ea typeface="Times New Roman" panose="02020603050405020304" pitchFamily="18" charset="0"/>
              </a:rPr>
              <a:t>  [Accessed 28 July 2026].</a:t>
            </a:r>
            <a:endParaRPr lang="en-IN" sz="900" dirty="0">
              <a:solidFill>
                <a:schemeClr val="bg1"/>
              </a:solidFill>
              <a:effectLst/>
              <a:latin typeface="Merriweather" panose="00000500000000000000" pitchFamily="2" charset="0"/>
              <a:ea typeface="Times New Roman" panose="02020603050405020304" pitchFamily="18" charset="0"/>
            </a:endParaRPr>
          </a:p>
          <a:p>
            <a:pPr marL="171450" indent="-171450" algn="just">
              <a:lnSpc>
                <a:spcPct val="150000"/>
              </a:lnSpc>
              <a:spcAft>
                <a:spcPts val="1200"/>
              </a:spcAft>
              <a:buFont typeface="Arial" panose="020B0604020202020204" pitchFamily="34" charset="0"/>
              <a:buChar char="•"/>
            </a:pPr>
            <a:r>
              <a:rPr lang="en-GB" sz="900" dirty="0">
                <a:solidFill>
                  <a:schemeClr val="bg1"/>
                </a:solidFill>
                <a:effectLst/>
                <a:latin typeface="Merriweather" panose="00000500000000000000" pitchFamily="2" charset="0"/>
                <a:ea typeface="Times New Roman" panose="02020603050405020304" pitchFamily="18" charset="0"/>
              </a:rPr>
              <a:t>Junejo, S.A., Jiskani, A.A. and Lashari, S.A. (2025). The effect of Career development, work motivation, and job satisfaction on employee performance. </a:t>
            </a:r>
            <a:r>
              <a:rPr lang="en-GB" sz="900" i="1" dirty="0">
                <a:solidFill>
                  <a:schemeClr val="bg1"/>
                </a:solidFill>
                <a:effectLst/>
                <a:latin typeface="Merriweather" panose="00000500000000000000" pitchFamily="2" charset="0"/>
                <a:ea typeface="Times New Roman" panose="02020603050405020304" pitchFamily="18" charset="0"/>
              </a:rPr>
              <a:t>Journal of Social &amp; organizational matters</a:t>
            </a:r>
            <a:r>
              <a:rPr lang="en-GB" sz="900" dirty="0">
                <a:solidFill>
                  <a:schemeClr val="bg1"/>
                </a:solidFill>
                <a:effectLst/>
                <a:latin typeface="Merriweather" panose="00000500000000000000" pitchFamily="2" charset="0"/>
                <a:ea typeface="Times New Roman" panose="02020603050405020304" pitchFamily="18" charset="0"/>
              </a:rPr>
              <a:t>, [online] 4(2), pp.229–239. </a:t>
            </a:r>
            <a:r>
              <a:rPr lang="en-GB" sz="900" dirty="0" err="1">
                <a:solidFill>
                  <a:schemeClr val="bg1"/>
                </a:solidFill>
                <a:effectLst/>
                <a:latin typeface="Merriweather" panose="00000500000000000000" pitchFamily="2" charset="0"/>
                <a:ea typeface="Times New Roman" panose="02020603050405020304" pitchFamily="18" charset="0"/>
              </a:rPr>
              <a:t>doi</a:t>
            </a:r>
            <a:r>
              <a:rPr lang="en-GB" sz="900" dirty="0">
                <a:solidFill>
                  <a:schemeClr val="bg1"/>
                </a:solidFill>
                <a:effectLst/>
                <a:latin typeface="Merriweather" panose="00000500000000000000" pitchFamily="2" charset="0"/>
                <a:ea typeface="Times New Roman" panose="02020603050405020304" pitchFamily="18" charset="0"/>
              </a:rPr>
              <a:t>: </a:t>
            </a:r>
            <a:r>
              <a:rPr lang="en-GB" sz="900" u="sng" dirty="0">
                <a:solidFill>
                  <a:schemeClr val="bg1"/>
                </a:solidFill>
                <a:effectLst/>
                <a:latin typeface="Merriweather" panose="00000500000000000000" pitchFamily="2" charset="0"/>
                <a:ea typeface="Times New Roman" panose="02020603050405020304" pitchFamily="18" charset="0"/>
                <a:hlinkClick r:id="rId11">
                  <a:extLst>
                    <a:ext uri="{A12FA001-AC4F-418D-AE19-62706E023703}">
                      <ahyp:hlinkClr xmlns:ahyp="http://schemas.microsoft.com/office/drawing/2018/hyperlinkcolor" val="tx"/>
                    </a:ext>
                  </a:extLst>
                </a:hlinkClick>
              </a:rPr>
              <a:t>https://doi.org/10.56976/jsom.v4i2.215</a:t>
            </a:r>
            <a:r>
              <a:rPr lang="en-GB" sz="900" dirty="0">
                <a:solidFill>
                  <a:schemeClr val="bg1"/>
                </a:solidFill>
                <a:effectLst/>
                <a:latin typeface="Merriweather" panose="00000500000000000000" pitchFamily="2" charset="0"/>
                <a:ea typeface="Times New Roman" panose="02020603050405020304" pitchFamily="18" charset="0"/>
              </a:rPr>
              <a:t>. </a:t>
            </a:r>
            <a:endParaRPr lang="en-IN" sz="900" dirty="0">
              <a:solidFill>
                <a:schemeClr val="bg1"/>
              </a:solidFill>
              <a:effectLst/>
              <a:latin typeface="Merriweather" panose="00000500000000000000" pitchFamily="2" charset="0"/>
              <a:ea typeface="Times New Roman" panose="02020603050405020304" pitchFamily="18" charset="0"/>
            </a:endParaRPr>
          </a:p>
          <a:p>
            <a:pPr marL="171450" indent="-171450" algn="just">
              <a:lnSpc>
                <a:spcPct val="150000"/>
              </a:lnSpc>
              <a:spcAft>
                <a:spcPts val="1200"/>
              </a:spcAft>
              <a:buFont typeface="Arial" panose="020B0604020202020204" pitchFamily="34" charset="0"/>
              <a:buChar char="•"/>
            </a:pPr>
            <a:r>
              <a:rPr lang="en-GB" sz="900" dirty="0">
                <a:solidFill>
                  <a:schemeClr val="bg1"/>
                </a:solidFill>
                <a:effectLst/>
                <a:latin typeface="Merriweather" panose="00000500000000000000" pitchFamily="2" charset="0"/>
                <a:ea typeface="Times New Roman" panose="02020603050405020304" pitchFamily="18" charset="0"/>
              </a:rPr>
              <a:t>Kose, G. and Çelik, T.Z. (2024). </a:t>
            </a:r>
            <a:r>
              <a:rPr lang="en-GB" sz="900" i="1" dirty="0">
                <a:solidFill>
                  <a:schemeClr val="bg1"/>
                </a:solidFill>
                <a:effectLst/>
                <a:latin typeface="Merriweather" panose="00000500000000000000" pitchFamily="2" charset="0"/>
                <a:ea typeface="Times New Roman" panose="02020603050405020304" pitchFamily="18" charset="0"/>
              </a:rPr>
              <a:t>Effective strategies for managing workload and stress</a:t>
            </a:r>
            <a:r>
              <a:rPr lang="en-GB" sz="900" dirty="0">
                <a:solidFill>
                  <a:schemeClr val="bg1"/>
                </a:solidFill>
                <a:effectLst/>
                <a:latin typeface="Merriweather" panose="00000500000000000000" pitchFamily="2" charset="0"/>
                <a:ea typeface="Times New Roman" panose="02020603050405020304" pitchFamily="18" charset="0"/>
              </a:rPr>
              <a:t>. [online] </a:t>
            </a:r>
            <a:r>
              <a:rPr lang="en-GB" sz="900" i="1" dirty="0">
                <a:solidFill>
                  <a:schemeClr val="bg1"/>
                </a:solidFill>
                <a:effectLst/>
                <a:latin typeface="Merriweather" panose="00000500000000000000" pitchFamily="2" charset="0"/>
                <a:ea typeface="Times New Roman" panose="02020603050405020304" pitchFamily="18" charset="0"/>
              </a:rPr>
              <a:t>ResearchGate</a:t>
            </a:r>
            <a:r>
              <a:rPr lang="en-GB" sz="900" dirty="0">
                <a:solidFill>
                  <a:schemeClr val="bg1"/>
                </a:solidFill>
                <a:effectLst/>
                <a:latin typeface="Merriweather" panose="00000500000000000000" pitchFamily="2" charset="0"/>
                <a:ea typeface="Times New Roman" panose="02020603050405020304" pitchFamily="18" charset="0"/>
              </a:rPr>
              <a:t>. unknown. Available at: </a:t>
            </a:r>
            <a:r>
              <a:rPr lang="en-GB" sz="900" u="sng" dirty="0">
                <a:solidFill>
                  <a:schemeClr val="bg1"/>
                </a:solidFill>
                <a:effectLst/>
                <a:latin typeface="Merriweather" panose="00000500000000000000" pitchFamily="2" charset="0"/>
                <a:ea typeface="Times New Roman" panose="02020603050405020304" pitchFamily="18" charset="0"/>
                <a:hlinkClick r:id="rId12">
                  <a:extLst>
                    <a:ext uri="{A12FA001-AC4F-418D-AE19-62706E023703}">
                      <ahyp:hlinkClr xmlns:ahyp="http://schemas.microsoft.com/office/drawing/2018/hyperlinkcolor" val="tx"/>
                    </a:ext>
                  </a:extLst>
                </a:hlinkClick>
              </a:rPr>
              <a:t>https://www.researchgate.net/publication/378005892_Effective_Strategies_for_Managing_Workload_and_stress</a:t>
            </a:r>
            <a:r>
              <a:rPr lang="en-GB" sz="900" dirty="0">
                <a:solidFill>
                  <a:schemeClr val="bg1"/>
                </a:solidFill>
                <a:effectLst/>
                <a:latin typeface="Merriweather" panose="00000500000000000000" pitchFamily="2" charset="0"/>
                <a:ea typeface="Times New Roman" panose="02020603050405020304" pitchFamily="18" charset="0"/>
              </a:rPr>
              <a:t>  [Accessed 28 July 2026].</a:t>
            </a:r>
            <a:endParaRPr lang="en-IN" sz="900" dirty="0">
              <a:solidFill>
                <a:schemeClr val="bg1"/>
              </a:solidFill>
              <a:effectLst/>
              <a:latin typeface="Merriweather" panose="00000500000000000000" pitchFamily="2" charset="0"/>
              <a:ea typeface="Times New Roman" panose="02020603050405020304" pitchFamily="18" charset="0"/>
            </a:endParaRPr>
          </a:p>
          <a:p>
            <a:pPr marL="171450" indent="-171450" algn="just">
              <a:lnSpc>
                <a:spcPct val="150000"/>
              </a:lnSpc>
              <a:spcAft>
                <a:spcPts val="1200"/>
              </a:spcAft>
              <a:buFont typeface="Arial" panose="020B0604020202020204" pitchFamily="34" charset="0"/>
              <a:buChar char="•"/>
            </a:pPr>
            <a:r>
              <a:rPr lang="en-GB" sz="900" dirty="0">
                <a:solidFill>
                  <a:schemeClr val="bg1"/>
                </a:solidFill>
                <a:effectLst/>
                <a:latin typeface="Merriweather" panose="00000500000000000000" pitchFamily="2" charset="0"/>
                <a:ea typeface="Times New Roman" panose="02020603050405020304" pitchFamily="18" charset="0"/>
              </a:rPr>
              <a:t>Liang, J., Zhou, W., Xu, B. and Jiang, H. (2026). The more the better? The non-linear effect of workload on workplace well-being. </a:t>
            </a:r>
            <a:r>
              <a:rPr lang="en-GB" sz="900" i="1" dirty="0">
                <a:solidFill>
                  <a:schemeClr val="bg1"/>
                </a:solidFill>
                <a:effectLst/>
                <a:latin typeface="Merriweather" panose="00000500000000000000" pitchFamily="2" charset="0"/>
                <a:ea typeface="Times New Roman" panose="02020603050405020304" pitchFamily="18" charset="0"/>
              </a:rPr>
              <a:t>Frontiers in psychology</a:t>
            </a:r>
            <a:r>
              <a:rPr lang="en-GB" sz="900" dirty="0">
                <a:solidFill>
                  <a:schemeClr val="bg1"/>
                </a:solidFill>
                <a:effectLst/>
                <a:latin typeface="Merriweather" panose="00000500000000000000" pitchFamily="2" charset="0"/>
                <a:ea typeface="Times New Roman" panose="02020603050405020304" pitchFamily="18" charset="0"/>
              </a:rPr>
              <a:t>, [online] 17, p.1746071. </a:t>
            </a:r>
            <a:r>
              <a:rPr lang="en-GB" sz="900" dirty="0" err="1">
                <a:solidFill>
                  <a:schemeClr val="bg1"/>
                </a:solidFill>
                <a:effectLst/>
                <a:latin typeface="Merriweather" panose="00000500000000000000" pitchFamily="2" charset="0"/>
                <a:ea typeface="Times New Roman" panose="02020603050405020304" pitchFamily="18" charset="0"/>
              </a:rPr>
              <a:t>doi</a:t>
            </a:r>
            <a:r>
              <a:rPr lang="en-GB" sz="900" dirty="0">
                <a:solidFill>
                  <a:schemeClr val="bg1"/>
                </a:solidFill>
                <a:effectLst/>
                <a:latin typeface="Merriweather" panose="00000500000000000000" pitchFamily="2" charset="0"/>
                <a:ea typeface="Times New Roman" panose="02020603050405020304" pitchFamily="18" charset="0"/>
              </a:rPr>
              <a:t>: </a:t>
            </a:r>
            <a:r>
              <a:rPr lang="en-GB" sz="900" u="sng" dirty="0">
                <a:solidFill>
                  <a:schemeClr val="bg1"/>
                </a:solidFill>
                <a:effectLst/>
                <a:latin typeface="Merriweather" panose="00000500000000000000" pitchFamily="2" charset="0"/>
                <a:ea typeface="Times New Roman" panose="02020603050405020304" pitchFamily="18" charset="0"/>
                <a:hlinkClick r:id="rId13">
                  <a:extLst>
                    <a:ext uri="{A12FA001-AC4F-418D-AE19-62706E023703}">
                      <ahyp:hlinkClr xmlns:ahyp="http://schemas.microsoft.com/office/drawing/2018/hyperlinkcolor" val="tx"/>
                    </a:ext>
                  </a:extLst>
                </a:hlinkClick>
              </a:rPr>
              <a:t>https://doi.org/10.3389/fpsyg.2026.1746071</a:t>
            </a:r>
            <a:r>
              <a:rPr lang="en-GB" sz="900" dirty="0">
                <a:solidFill>
                  <a:schemeClr val="bg1"/>
                </a:solidFill>
                <a:effectLst/>
                <a:latin typeface="Merriweather" panose="00000500000000000000" pitchFamily="2" charset="0"/>
                <a:ea typeface="Times New Roman" panose="02020603050405020304" pitchFamily="18" charset="0"/>
              </a:rPr>
              <a:t>. </a:t>
            </a:r>
            <a:endParaRPr lang="en-IN" sz="900" dirty="0">
              <a:solidFill>
                <a:schemeClr val="bg1"/>
              </a:solidFill>
              <a:effectLst/>
              <a:latin typeface="Merriweather" panose="00000500000000000000" pitchFamily="2" charset="0"/>
              <a:ea typeface="Times New Roman" panose="02020603050405020304" pitchFamily="18" charset="0"/>
            </a:endParaRPr>
          </a:p>
        </p:txBody>
      </p:sp>
    </p:spTree>
    <p:extLst>
      <p:ext uri="{BB962C8B-B14F-4D97-AF65-F5344CB8AC3E}">
        <p14:creationId xmlns:p14="http://schemas.microsoft.com/office/powerpoint/2010/main" val="8154646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B85C4A5-BF37-73E1-4BF7-FD0F367C9FDE}"/>
              </a:ext>
            </a:extLst>
          </p:cNvPr>
          <p:cNvSpPr txBox="1"/>
          <p:nvPr/>
        </p:nvSpPr>
        <p:spPr>
          <a:xfrm>
            <a:off x="778933" y="760103"/>
            <a:ext cx="10634133" cy="4989123"/>
          </a:xfrm>
          <a:prstGeom prst="rect">
            <a:avLst/>
          </a:prstGeom>
          <a:noFill/>
        </p:spPr>
        <p:txBody>
          <a:bodyPr wrap="square">
            <a:spAutoFit/>
          </a:bodyPr>
          <a:lstStyle/>
          <a:p>
            <a:pPr marL="171450" indent="-171450" algn="just">
              <a:lnSpc>
                <a:spcPct val="150000"/>
              </a:lnSpc>
              <a:spcAft>
                <a:spcPts val="1200"/>
              </a:spcAft>
              <a:buFont typeface="Arial" panose="020B0604020202020204" pitchFamily="34" charset="0"/>
              <a:buChar char="•"/>
            </a:pPr>
            <a:r>
              <a:rPr lang="en-GB" sz="1000" dirty="0">
                <a:solidFill>
                  <a:schemeClr val="bg1"/>
                </a:solidFill>
                <a:effectLst/>
                <a:latin typeface="Times New Roman" panose="02020603050405020304" pitchFamily="18" charset="0"/>
                <a:ea typeface="Times New Roman" panose="02020603050405020304" pitchFamily="18" charset="0"/>
              </a:rPr>
              <a:t>Mazzetti, G. and Schaufeli, W.B. (2022). The impact of Engaging leadership on employee engagement and team effectiveness: A longitudinal, multi-level study on the mediating role of personal- and team resources. </a:t>
            </a:r>
            <a:r>
              <a:rPr lang="en-GB" sz="1000" i="1" dirty="0">
                <a:solidFill>
                  <a:schemeClr val="bg1"/>
                </a:solidFill>
                <a:effectLst/>
                <a:latin typeface="Times New Roman" panose="02020603050405020304" pitchFamily="18" charset="0"/>
                <a:ea typeface="Times New Roman" panose="02020603050405020304" pitchFamily="18" charset="0"/>
              </a:rPr>
              <a:t>PLOS one</a:t>
            </a:r>
            <a:r>
              <a:rPr lang="en-GB" sz="1000" dirty="0">
                <a:solidFill>
                  <a:schemeClr val="bg1"/>
                </a:solidFill>
                <a:effectLst/>
                <a:latin typeface="Times New Roman" panose="02020603050405020304" pitchFamily="18" charset="0"/>
                <a:ea typeface="Times New Roman" panose="02020603050405020304" pitchFamily="18" charset="0"/>
              </a:rPr>
              <a:t>, [online] 17(6), pp.1–25. </a:t>
            </a:r>
            <a:r>
              <a:rPr lang="en-GB" sz="1000" dirty="0" err="1">
                <a:solidFill>
                  <a:schemeClr val="bg1"/>
                </a:solidFill>
                <a:effectLst/>
                <a:latin typeface="Times New Roman" panose="02020603050405020304" pitchFamily="18" charset="0"/>
                <a:ea typeface="Times New Roman" panose="02020603050405020304" pitchFamily="18" charset="0"/>
              </a:rPr>
              <a:t>doi</a:t>
            </a:r>
            <a:r>
              <a:rPr lang="en-GB" sz="1000" dirty="0">
                <a:solidFill>
                  <a:schemeClr val="bg1"/>
                </a:solidFill>
                <a:effectLst/>
                <a:latin typeface="Times New Roman" panose="02020603050405020304" pitchFamily="18" charset="0"/>
                <a:ea typeface="Times New Roman" panose="02020603050405020304" pitchFamily="18" charset="0"/>
              </a:rPr>
              <a:t>: </a:t>
            </a:r>
            <a:r>
              <a:rPr lang="en-GB" sz="1000" u="sng" dirty="0">
                <a:solidFill>
                  <a:schemeClr val="bg1"/>
                </a:solidFill>
                <a:effectLst/>
                <a:latin typeface="Times New Roman" panose="02020603050405020304" pitchFamily="18" charset="0"/>
                <a:ea typeface="Times New Roman" panose="02020603050405020304" pitchFamily="18" charset="0"/>
                <a:hlinkClick r:id="rId2">
                  <a:extLst>
                    <a:ext uri="{A12FA001-AC4F-418D-AE19-62706E023703}">
                      <ahyp:hlinkClr xmlns:ahyp="http://schemas.microsoft.com/office/drawing/2018/hyperlinkcolor" val="tx"/>
                    </a:ext>
                  </a:extLst>
                </a:hlinkClick>
              </a:rPr>
              <a:t>https://doi.org/10.1371/journal.pone.0269433</a:t>
            </a:r>
            <a:r>
              <a:rPr lang="en-GB" sz="1000" dirty="0">
                <a:solidFill>
                  <a:schemeClr val="bg1"/>
                </a:solidFill>
                <a:effectLst/>
                <a:latin typeface="Times New Roman" panose="02020603050405020304" pitchFamily="18" charset="0"/>
                <a:ea typeface="Times New Roman" panose="02020603050405020304" pitchFamily="18" charset="0"/>
              </a:rPr>
              <a:t>. </a:t>
            </a:r>
            <a:endParaRPr lang="en-IN" sz="1000" dirty="0">
              <a:solidFill>
                <a:schemeClr val="bg1"/>
              </a:solidFill>
              <a:effectLst/>
              <a:latin typeface="Times New Roman" panose="02020603050405020304" pitchFamily="18" charset="0"/>
              <a:ea typeface="Times New Roman" panose="02020603050405020304" pitchFamily="18" charset="0"/>
            </a:endParaRPr>
          </a:p>
          <a:p>
            <a:pPr marL="171450" indent="-171450" algn="just">
              <a:lnSpc>
                <a:spcPct val="150000"/>
              </a:lnSpc>
              <a:spcAft>
                <a:spcPts val="1200"/>
              </a:spcAft>
              <a:buFont typeface="Arial" panose="020B0604020202020204" pitchFamily="34" charset="0"/>
              <a:buChar char="•"/>
            </a:pPr>
            <a:r>
              <a:rPr lang="en-GB" sz="1000" dirty="0" err="1">
                <a:solidFill>
                  <a:schemeClr val="bg1"/>
                </a:solidFill>
                <a:effectLst/>
                <a:latin typeface="Times New Roman" panose="02020603050405020304" pitchFamily="18" charset="0"/>
                <a:ea typeface="Times New Roman" panose="02020603050405020304" pitchFamily="18" charset="0"/>
              </a:rPr>
              <a:t>Prihantoro</a:t>
            </a:r>
            <a:r>
              <a:rPr lang="en-GB" sz="1000" dirty="0">
                <a:solidFill>
                  <a:schemeClr val="bg1"/>
                </a:solidFill>
                <a:effectLst/>
                <a:latin typeface="Times New Roman" panose="02020603050405020304" pitchFamily="18" charset="0"/>
                <a:ea typeface="Times New Roman" panose="02020603050405020304" pitchFamily="18" charset="0"/>
              </a:rPr>
              <a:t>, A. and </a:t>
            </a:r>
            <a:r>
              <a:rPr lang="en-GB" sz="1000" dirty="0" err="1">
                <a:solidFill>
                  <a:schemeClr val="bg1"/>
                </a:solidFill>
                <a:effectLst/>
                <a:latin typeface="Times New Roman" panose="02020603050405020304" pitchFamily="18" charset="0"/>
                <a:ea typeface="Times New Roman" panose="02020603050405020304" pitchFamily="18" charset="0"/>
              </a:rPr>
              <a:t>Sutianingsih</a:t>
            </a:r>
            <a:r>
              <a:rPr lang="en-GB" sz="1000" dirty="0">
                <a:solidFill>
                  <a:schemeClr val="bg1"/>
                </a:solidFill>
                <a:effectLst/>
                <a:latin typeface="Times New Roman" panose="02020603050405020304" pitchFamily="18" charset="0"/>
                <a:ea typeface="Times New Roman" panose="02020603050405020304" pitchFamily="18" charset="0"/>
              </a:rPr>
              <a:t> (2025). Workload, incentives, and job satisfaction: Their influence on employee retention. </a:t>
            </a:r>
            <a:r>
              <a:rPr lang="en-GB" sz="1000" i="1" dirty="0">
                <a:solidFill>
                  <a:schemeClr val="bg1"/>
                </a:solidFill>
                <a:effectLst/>
                <a:latin typeface="Times New Roman" panose="02020603050405020304" pitchFamily="18" charset="0"/>
                <a:ea typeface="Times New Roman" panose="02020603050405020304" pitchFamily="18" charset="0"/>
              </a:rPr>
              <a:t>Annals of Human resource management research</a:t>
            </a:r>
            <a:r>
              <a:rPr lang="en-GB" sz="1000" dirty="0">
                <a:solidFill>
                  <a:schemeClr val="bg1"/>
                </a:solidFill>
                <a:effectLst/>
                <a:latin typeface="Times New Roman" panose="02020603050405020304" pitchFamily="18" charset="0"/>
                <a:ea typeface="Times New Roman" panose="02020603050405020304" pitchFamily="18" charset="0"/>
              </a:rPr>
              <a:t>, [online] 5(2), pp.269–283. </a:t>
            </a:r>
            <a:r>
              <a:rPr lang="en-GB" sz="1000" dirty="0" err="1">
                <a:solidFill>
                  <a:schemeClr val="bg1"/>
                </a:solidFill>
                <a:effectLst/>
                <a:latin typeface="Times New Roman" panose="02020603050405020304" pitchFamily="18" charset="0"/>
                <a:ea typeface="Times New Roman" panose="02020603050405020304" pitchFamily="18" charset="0"/>
              </a:rPr>
              <a:t>doi</a:t>
            </a:r>
            <a:r>
              <a:rPr lang="en-GB" sz="1000" dirty="0">
                <a:solidFill>
                  <a:schemeClr val="bg1"/>
                </a:solidFill>
                <a:effectLst/>
                <a:latin typeface="Times New Roman" panose="02020603050405020304" pitchFamily="18" charset="0"/>
                <a:ea typeface="Times New Roman" panose="02020603050405020304" pitchFamily="18" charset="0"/>
              </a:rPr>
              <a:t>: </a:t>
            </a:r>
            <a:r>
              <a:rPr lang="en-GB" sz="1000" u="sng" dirty="0">
                <a:solidFill>
                  <a:schemeClr val="bg1"/>
                </a:solidFill>
                <a:effectLst/>
                <a:latin typeface="Times New Roman" panose="02020603050405020304" pitchFamily="18" charset="0"/>
                <a:ea typeface="Times New Roman" panose="02020603050405020304" pitchFamily="18" charset="0"/>
                <a:hlinkClick r:id="rId3">
                  <a:extLst>
                    <a:ext uri="{A12FA001-AC4F-418D-AE19-62706E023703}">
                      <ahyp:hlinkClr xmlns:ahyp="http://schemas.microsoft.com/office/drawing/2018/hyperlinkcolor" val="tx"/>
                    </a:ext>
                  </a:extLst>
                </a:hlinkClick>
              </a:rPr>
              <a:t>https://doi.org/10.35912/ahrmr.v5i2.2930</a:t>
            </a:r>
            <a:r>
              <a:rPr lang="en-GB" sz="1000" dirty="0">
                <a:solidFill>
                  <a:schemeClr val="bg1"/>
                </a:solidFill>
                <a:effectLst/>
                <a:latin typeface="Times New Roman" panose="02020603050405020304" pitchFamily="18" charset="0"/>
                <a:ea typeface="Times New Roman" panose="02020603050405020304" pitchFamily="18" charset="0"/>
              </a:rPr>
              <a:t>. </a:t>
            </a:r>
            <a:endParaRPr lang="en-IN" sz="1000" dirty="0">
              <a:solidFill>
                <a:schemeClr val="bg1"/>
              </a:solidFill>
              <a:effectLst/>
              <a:latin typeface="Times New Roman" panose="02020603050405020304" pitchFamily="18" charset="0"/>
              <a:ea typeface="Times New Roman" panose="02020603050405020304" pitchFamily="18" charset="0"/>
            </a:endParaRPr>
          </a:p>
          <a:p>
            <a:pPr marL="171450" indent="-171450" algn="just">
              <a:lnSpc>
                <a:spcPct val="150000"/>
              </a:lnSpc>
              <a:spcAft>
                <a:spcPts val="1200"/>
              </a:spcAft>
              <a:buFont typeface="Arial" panose="020B0604020202020204" pitchFamily="34" charset="0"/>
              <a:buChar char="•"/>
            </a:pPr>
            <a:r>
              <a:rPr lang="en-GB" sz="1000" dirty="0">
                <a:solidFill>
                  <a:schemeClr val="bg1"/>
                </a:solidFill>
                <a:effectLst/>
                <a:latin typeface="Times New Roman" panose="02020603050405020304" pitchFamily="18" charset="0"/>
                <a:ea typeface="Times New Roman" panose="02020603050405020304" pitchFamily="18" charset="0"/>
              </a:rPr>
              <a:t>Ray, T.K. and Cryan, R.P. (2021). Work flexibility and work-related well-being. </a:t>
            </a:r>
            <a:r>
              <a:rPr lang="en-GB" sz="1000" i="1" dirty="0">
                <a:solidFill>
                  <a:schemeClr val="bg1"/>
                </a:solidFill>
                <a:effectLst/>
                <a:latin typeface="Times New Roman" panose="02020603050405020304" pitchFamily="18" charset="0"/>
                <a:ea typeface="Times New Roman" panose="02020603050405020304" pitchFamily="18" charset="0"/>
              </a:rPr>
              <a:t>International journal of Environmental research and public health</a:t>
            </a:r>
            <a:r>
              <a:rPr lang="en-GB" sz="1000" dirty="0">
                <a:solidFill>
                  <a:schemeClr val="bg1"/>
                </a:solidFill>
                <a:effectLst/>
                <a:latin typeface="Times New Roman" panose="02020603050405020304" pitchFamily="18" charset="0"/>
                <a:ea typeface="Times New Roman" panose="02020603050405020304" pitchFamily="18" charset="0"/>
              </a:rPr>
              <a:t>, 18(6), p.3254. </a:t>
            </a:r>
            <a:r>
              <a:rPr lang="en-GB" sz="1000" dirty="0" err="1">
                <a:solidFill>
                  <a:schemeClr val="bg1"/>
                </a:solidFill>
                <a:effectLst/>
                <a:latin typeface="Times New Roman" panose="02020603050405020304" pitchFamily="18" charset="0"/>
                <a:ea typeface="Times New Roman" panose="02020603050405020304" pitchFamily="18" charset="0"/>
              </a:rPr>
              <a:t>doi</a:t>
            </a:r>
            <a:r>
              <a:rPr lang="en-GB" sz="1000" dirty="0">
                <a:solidFill>
                  <a:schemeClr val="bg1"/>
                </a:solidFill>
                <a:effectLst/>
                <a:latin typeface="Times New Roman" panose="02020603050405020304" pitchFamily="18" charset="0"/>
                <a:ea typeface="Times New Roman" panose="02020603050405020304" pitchFamily="18" charset="0"/>
              </a:rPr>
              <a:t>: </a:t>
            </a:r>
            <a:r>
              <a:rPr lang="en-GB" sz="1000" u="sng" dirty="0">
                <a:solidFill>
                  <a:schemeClr val="bg1"/>
                </a:solidFill>
                <a:effectLst/>
                <a:latin typeface="Times New Roman" panose="02020603050405020304" pitchFamily="18" charset="0"/>
                <a:ea typeface="Times New Roman" panose="02020603050405020304" pitchFamily="18" charset="0"/>
                <a:hlinkClick r:id="rId4">
                  <a:extLst>
                    <a:ext uri="{A12FA001-AC4F-418D-AE19-62706E023703}">
                      <ahyp:hlinkClr xmlns:ahyp="http://schemas.microsoft.com/office/drawing/2018/hyperlinkcolor" val="tx"/>
                    </a:ext>
                  </a:extLst>
                </a:hlinkClick>
              </a:rPr>
              <a:t>https://doi.org/10.3390/ijerph18063254</a:t>
            </a:r>
            <a:r>
              <a:rPr lang="en-GB" sz="1000" dirty="0">
                <a:solidFill>
                  <a:schemeClr val="bg1"/>
                </a:solidFill>
                <a:effectLst/>
                <a:latin typeface="Times New Roman" panose="02020603050405020304" pitchFamily="18" charset="0"/>
                <a:ea typeface="Times New Roman" panose="02020603050405020304" pitchFamily="18" charset="0"/>
              </a:rPr>
              <a:t>. </a:t>
            </a:r>
            <a:endParaRPr lang="en-IN" sz="1000" dirty="0">
              <a:solidFill>
                <a:schemeClr val="bg1"/>
              </a:solidFill>
              <a:effectLst/>
              <a:latin typeface="Times New Roman" panose="02020603050405020304" pitchFamily="18" charset="0"/>
              <a:ea typeface="Times New Roman" panose="02020603050405020304" pitchFamily="18" charset="0"/>
            </a:endParaRPr>
          </a:p>
          <a:p>
            <a:pPr marL="171450" indent="-171450" algn="just">
              <a:lnSpc>
                <a:spcPct val="150000"/>
              </a:lnSpc>
              <a:spcAft>
                <a:spcPts val="1200"/>
              </a:spcAft>
              <a:buFont typeface="Arial" panose="020B0604020202020204" pitchFamily="34" charset="0"/>
              <a:buChar char="•"/>
            </a:pPr>
            <a:r>
              <a:rPr lang="en-GB" sz="1000" dirty="0" err="1">
                <a:solidFill>
                  <a:schemeClr val="bg1"/>
                </a:solidFill>
                <a:effectLst/>
                <a:latin typeface="Times New Roman" panose="02020603050405020304" pitchFamily="18" charset="0"/>
                <a:ea typeface="Times New Roman" panose="02020603050405020304" pitchFamily="18" charset="0"/>
              </a:rPr>
              <a:t>Setyawati</a:t>
            </a:r>
            <a:r>
              <a:rPr lang="en-GB" sz="1000" dirty="0">
                <a:solidFill>
                  <a:schemeClr val="bg1"/>
                </a:solidFill>
                <a:effectLst/>
                <a:latin typeface="Times New Roman" panose="02020603050405020304" pitchFamily="18" charset="0"/>
                <a:ea typeface="Times New Roman" panose="02020603050405020304" pitchFamily="18" charset="0"/>
              </a:rPr>
              <a:t>, N.W., </a:t>
            </a:r>
            <a:r>
              <a:rPr lang="en-GB" sz="1000" dirty="0" err="1">
                <a:solidFill>
                  <a:schemeClr val="bg1"/>
                </a:solidFill>
                <a:effectLst/>
                <a:latin typeface="Times New Roman" panose="02020603050405020304" pitchFamily="18" charset="0"/>
                <a:ea typeface="Times New Roman" panose="02020603050405020304" pitchFamily="18" charset="0"/>
              </a:rPr>
              <a:t>Woelandari</a:t>
            </a:r>
            <a:r>
              <a:rPr lang="en-GB" sz="1000" dirty="0">
                <a:solidFill>
                  <a:schemeClr val="bg1"/>
                </a:solidFill>
                <a:effectLst/>
                <a:latin typeface="Times New Roman" panose="02020603050405020304" pitchFamily="18" charset="0"/>
                <a:ea typeface="Times New Roman" panose="02020603050405020304" pitchFamily="18" charset="0"/>
              </a:rPr>
              <a:t>, D.S. and Rianto, M.R. (2022). Career development, motivation and promotion on employee performance. </a:t>
            </a:r>
            <a:r>
              <a:rPr lang="en-GB" sz="1000" i="1" dirty="0">
                <a:solidFill>
                  <a:schemeClr val="bg1"/>
                </a:solidFill>
                <a:effectLst/>
                <a:latin typeface="Times New Roman" panose="02020603050405020304" pitchFamily="18" charset="0"/>
                <a:ea typeface="Times New Roman" panose="02020603050405020304" pitchFamily="18" charset="0"/>
              </a:rPr>
              <a:t>East </a:t>
            </a:r>
            <a:r>
              <a:rPr lang="en-GB" sz="1000" i="1" dirty="0" err="1">
                <a:solidFill>
                  <a:schemeClr val="bg1"/>
                </a:solidFill>
                <a:effectLst/>
                <a:latin typeface="Times New Roman" panose="02020603050405020304" pitchFamily="18" charset="0"/>
                <a:ea typeface="Times New Roman" panose="02020603050405020304" pitchFamily="18" charset="0"/>
              </a:rPr>
              <a:t>asian</a:t>
            </a:r>
            <a:r>
              <a:rPr lang="en-GB" sz="1000" i="1" dirty="0">
                <a:solidFill>
                  <a:schemeClr val="bg1"/>
                </a:solidFill>
                <a:effectLst/>
                <a:latin typeface="Times New Roman" panose="02020603050405020304" pitchFamily="18" charset="0"/>
                <a:ea typeface="Times New Roman" panose="02020603050405020304" pitchFamily="18" charset="0"/>
              </a:rPr>
              <a:t> journal of Multidisciplinary research</a:t>
            </a:r>
            <a:r>
              <a:rPr lang="en-GB" sz="1000" dirty="0">
                <a:solidFill>
                  <a:schemeClr val="bg1"/>
                </a:solidFill>
                <a:effectLst/>
                <a:latin typeface="Times New Roman" panose="02020603050405020304" pitchFamily="18" charset="0"/>
                <a:ea typeface="Times New Roman" panose="02020603050405020304" pitchFamily="18" charset="0"/>
              </a:rPr>
              <a:t>, [online] 1(9), pp.1957–1970. </a:t>
            </a:r>
            <a:r>
              <a:rPr lang="en-GB" sz="1000" dirty="0" err="1">
                <a:solidFill>
                  <a:schemeClr val="bg1"/>
                </a:solidFill>
                <a:effectLst/>
                <a:latin typeface="Times New Roman" panose="02020603050405020304" pitchFamily="18" charset="0"/>
                <a:ea typeface="Times New Roman" panose="02020603050405020304" pitchFamily="18" charset="0"/>
              </a:rPr>
              <a:t>doi</a:t>
            </a:r>
            <a:r>
              <a:rPr lang="en-GB" sz="1000" dirty="0">
                <a:solidFill>
                  <a:schemeClr val="bg1"/>
                </a:solidFill>
                <a:effectLst/>
                <a:latin typeface="Times New Roman" panose="02020603050405020304" pitchFamily="18" charset="0"/>
                <a:ea typeface="Times New Roman" panose="02020603050405020304" pitchFamily="18" charset="0"/>
              </a:rPr>
              <a:t>: </a:t>
            </a:r>
            <a:r>
              <a:rPr lang="en-GB" sz="1000" u="sng" dirty="0">
                <a:solidFill>
                  <a:schemeClr val="bg1"/>
                </a:solidFill>
                <a:effectLst/>
                <a:latin typeface="Times New Roman" panose="02020603050405020304" pitchFamily="18" charset="0"/>
                <a:ea typeface="Times New Roman" panose="02020603050405020304" pitchFamily="18" charset="0"/>
                <a:hlinkClick r:id="rId5">
                  <a:extLst>
                    <a:ext uri="{A12FA001-AC4F-418D-AE19-62706E023703}">
                      <ahyp:hlinkClr xmlns:ahyp="http://schemas.microsoft.com/office/drawing/2018/hyperlinkcolor" val="tx"/>
                    </a:ext>
                  </a:extLst>
                </a:hlinkClick>
              </a:rPr>
              <a:t>https://doi.org/10.55927/eajmr.v1i9.1453</a:t>
            </a:r>
            <a:r>
              <a:rPr lang="en-GB" sz="1000" dirty="0">
                <a:solidFill>
                  <a:schemeClr val="bg1"/>
                </a:solidFill>
                <a:effectLst/>
                <a:latin typeface="Times New Roman" panose="02020603050405020304" pitchFamily="18" charset="0"/>
                <a:ea typeface="Times New Roman" panose="02020603050405020304" pitchFamily="18" charset="0"/>
              </a:rPr>
              <a:t>.  </a:t>
            </a:r>
            <a:endParaRPr lang="en-IN" sz="1000" dirty="0">
              <a:solidFill>
                <a:schemeClr val="bg1"/>
              </a:solidFill>
              <a:effectLst/>
              <a:latin typeface="Times New Roman" panose="02020603050405020304" pitchFamily="18" charset="0"/>
              <a:ea typeface="Times New Roman" panose="02020603050405020304" pitchFamily="18" charset="0"/>
            </a:endParaRPr>
          </a:p>
          <a:p>
            <a:pPr marL="171450" indent="-171450" algn="just">
              <a:lnSpc>
                <a:spcPct val="150000"/>
              </a:lnSpc>
              <a:spcAft>
                <a:spcPts val="1200"/>
              </a:spcAft>
              <a:buFont typeface="Arial" panose="020B0604020202020204" pitchFamily="34" charset="0"/>
              <a:buChar char="•"/>
            </a:pPr>
            <a:r>
              <a:rPr lang="en-GB" sz="1000" dirty="0">
                <a:solidFill>
                  <a:schemeClr val="bg1"/>
                </a:solidFill>
                <a:effectLst/>
                <a:latin typeface="Times New Roman" panose="02020603050405020304" pitchFamily="18" charset="0"/>
                <a:ea typeface="Times New Roman" panose="02020603050405020304" pitchFamily="18" charset="0"/>
              </a:rPr>
              <a:t>Shiri, R., El-Metwally, A., Sallinen, M., Pöyry, M., Härmä, M. and Tanner, S.T. (2023). The role of continuing professional training or development in maintaining current employment: A systematic review. </a:t>
            </a:r>
            <a:r>
              <a:rPr lang="en-GB" sz="1000" i="1" dirty="0">
                <a:solidFill>
                  <a:schemeClr val="bg1"/>
                </a:solidFill>
                <a:effectLst/>
                <a:latin typeface="Times New Roman" panose="02020603050405020304" pitchFamily="18" charset="0"/>
                <a:ea typeface="Times New Roman" panose="02020603050405020304" pitchFamily="18" charset="0"/>
              </a:rPr>
              <a:t>Healthcare</a:t>
            </a:r>
            <a:r>
              <a:rPr lang="en-GB" sz="1000" dirty="0">
                <a:solidFill>
                  <a:schemeClr val="bg1"/>
                </a:solidFill>
                <a:effectLst/>
                <a:latin typeface="Times New Roman" panose="02020603050405020304" pitchFamily="18" charset="0"/>
                <a:ea typeface="Times New Roman" panose="02020603050405020304" pitchFamily="18" charset="0"/>
              </a:rPr>
              <a:t>, [online] 11(21), pp.1–17. </a:t>
            </a:r>
            <a:r>
              <a:rPr lang="en-GB" sz="1000" dirty="0" err="1">
                <a:solidFill>
                  <a:schemeClr val="bg1"/>
                </a:solidFill>
                <a:effectLst/>
                <a:latin typeface="Times New Roman" panose="02020603050405020304" pitchFamily="18" charset="0"/>
                <a:ea typeface="Times New Roman" panose="02020603050405020304" pitchFamily="18" charset="0"/>
              </a:rPr>
              <a:t>doi</a:t>
            </a:r>
            <a:r>
              <a:rPr lang="en-GB" sz="1000" dirty="0">
                <a:solidFill>
                  <a:schemeClr val="bg1"/>
                </a:solidFill>
                <a:effectLst/>
                <a:latin typeface="Times New Roman" panose="02020603050405020304" pitchFamily="18" charset="0"/>
                <a:ea typeface="Times New Roman" panose="02020603050405020304" pitchFamily="18" charset="0"/>
              </a:rPr>
              <a:t>: </a:t>
            </a:r>
            <a:r>
              <a:rPr lang="en-GB" sz="1000" u="sng" dirty="0">
                <a:solidFill>
                  <a:schemeClr val="bg1"/>
                </a:solidFill>
                <a:effectLst/>
                <a:latin typeface="Times New Roman" panose="02020603050405020304" pitchFamily="18" charset="0"/>
                <a:ea typeface="Times New Roman" panose="02020603050405020304" pitchFamily="18" charset="0"/>
                <a:hlinkClick r:id="rId6">
                  <a:extLst>
                    <a:ext uri="{A12FA001-AC4F-418D-AE19-62706E023703}">
                      <ahyp:hlinkClr xmlns:ahyp="http://schemas.microsoft.com/office/drawing/2018/hyperlinkcolor" val="tx"/>
                    </a:ext>
                  </a:extLst>
                </a:hlinkClick>
              </a:rPr>
              <a:t>https://doi.org/10.3390/healthcare11212900</a:t>
            </a:r>
            <a:r>
              <a:rPr lang="en-GB" sz="1000" dirty="0">
                <a:solidFill>
                  <a:schemeClr val="bg1"/>
                </a:solidFill>
                <a:effectLst/>
                <a:latin typeface="Times New Roman" panose="02020603050405020304" pitchFamily="18" charset="0"/>
                <a:ea typeface="Times New Roman" panose="02020603050405020304" pitchFamily="18" charset="0"/>
              </a:rPr>
              <a:t>. </a:t>
            </a:r>
            <a:endParaRPr lang="en-IN" sz="1000" dirty="0">
              <a:solidFill>
                <a:schemeClr val="bg1"/>
              </a:solidFill>
              <a:effectLst/>
              <a:latin typeface="Times New Roman" panose="02020603050405020304" pitchFamily="18" charset="0"/>
              <a:ea typeface="Times New Roman" panose="02020603050405020304" pitchFamily="18" charset="0"/>
            </a:endParaRPr>
          </a:p>
          <a:p>
            <a:pPr marL="171450" indent="-171450" algn="just">
              <a:lnSpc>
                <a:spcPct val="150000"/>
              </a:lnSpc>
              <a:spcAft>
                <a:spcPts val="1200"/>
              </a:spcAft>
              <a:buFont typeface="Arial" panose="020B0604020202020204" pitchFamily="34" charset="0"/>
              <a:buChar char="•"/>
            </a:pPr>
            <a:r>
              <a:rPr lang="en-GB" sz="1000" dirty="0">
                <a:solidFill>
                  <a:schemeClr val="bg1"/>
                </a:solidFill>
                <a:effectLst/>
                <a:latin typeface="Times New Roman" panose="02020603050405020304" pitchFamily="18" charset="0"/>
                <a:ea typeface="Times New Roman" panose="02020603050405020304" pitchFamily="18" charset="0"/>
              </a:rPr>
              <a:t>SHRM (2026). </a:t>
            </a:r>
            <a:r>
              <a:rPr lang="en-GB" sz="1000" i="1" dirty="0">
                <a:solidFill>
                  <a:schemeClr val="bg1"/>
                </a:solidFill>
                <a:effectLst/>
                <a:latin typeface="Times New Roman" panose="02020603050405020304" pitchFamily="18" charset="0"/>
                <a:ea typeface="Times New Roman" panose="02020603050405020304" pitchFamily="18" charset="0"/>
              </a:rPr>
              <a:t>How internal mobility drives higher retention</a:t>
            </a:r>
            <a:r>
              <a:rPr lang="en-GB" sz="1000" dirty="0">
                <a:solidFill>
                  <a:schemeClr val="bg1"/>
                </a:solidFill>
                <a:effectLst/>
                <a:latin typeface="Times New Roman" panose="02020603050405020304" pitchFamily="18" charset="0"/>
                <a:ea typeface="Times New Roman" panose="02020603050405020304" pitchFamily="18" charset="0"/>
              </a:rPr>
              <a:t>. [online] </a:t>
            </a:r>
            <a:r>
              <a:rPr lang="en-GB" sz="1000" i="1" dirty="0">
                <a:solidFill>
                  <a:schemeClr val="bg1"/>
                </a:solidFill>
                <a:effectLst/>
                <a:latin typeface="Times New Roman" panose="02020603050405020304" pitchFamily="18" charset="0"/>
                <a:ea typeface="Times New Roman" panose="02020603050405020304" pitchFamily="18" charset="0"/>
              </a:rPr>
              <a:t>Shrm.org</a:t>
            </a:r>
            <a:r>
              <a:rPr lang="en-GB" sz="1000" dirty="0">
                <a:solidFill>
                  <a:schemeClr val="bg1"/>
                </a:solidFill>
                <a:effectLst/>
                <a:latin typeface="Times New Roman" panose="02020603050405020304" pitchFamily="18" charset="0"/>
                <a:ea typeface="Times New Roman" panose="02020603050405020304" pitchFamily="18" charset="0"/>
              </a:rPr>
              <a:t>. Available at: </a:t>
            </a:r>
            <a:r>
              <a:rPr lang="en-GB" sz="1000" u="sng" dirty="0">
                <a:solidFill>
                  <a:schemeClr val="bg1"/>
                </a:solidFill>
                <a:effectLst/>
                <a:latin typeface="Times New Roman" panose="02020603050405020304" pitchFamily="18" charset="0"/>
                <a:ea typeface="Times New Roman" panose="02020603050405020304" pitchFamily="18" charset="0"/>
                <a:hlinkClick r:id="rId7">
                  <a:extLst>
                    <a:ext uri="{A12FA001-AC4F-418D-AE19-62706E023703}">
                      <ahyp:hlinkClr xmlns:ahyp="http://schemas.microsoft.com/office/drawing/2018/hyperlinkcolor" val="tx"/>
                    </a:ext>
                  </a:extLst>
                </a:hlinkClick>
              </a:rPr>
              <a:t>https://www.shrm.org/in/topics-tools/news/blogs/how-internal-mobility-drives-higher-retention</a:t>
            </a:r>
            <a:r>
              <a:rPr lang="en-GB" sz="1000" dirty="0">
                <a:solidFill>
                  <a:schemeClr val="bg1"/>
                </a:solidFill>
                <a:effectLst/>
                <a:latin typeface="Times New Roman" panose="02020603050405020304" pitchFamily="18" charset="0"/>
                <a:ea typeface="Times New Roman" panose="02020603050405020304" pitchFamily="18" charset="0"/>
              </a:rPr>
              <a:t>  [Accessed 28 July 2026].</a:t>
            </a:r>
            <a:endParaRPr lang="en-IN" sz="1000" dirty="0">
              <a:solidFill>
                <a:schemeClr val="bg1"/>
              </a:solidFill>
              <a:effectLst/>
              <a:latin typeface="Times New Roman" panose="02020603050405020304" pitchFamily="18" charset="0"/>
              <a:ea typeface="Times New Roman" panose="02020603050405020304" pitchFamily="18" charset="0"/>
            </a:endParaRPr>
          </a:p>
          <a:p>
            <a:pPr marL="171450" indent="-171450" algn="just">
              <a:lnSpc>
                <a:spcPct val="150000"/>
              </a:lnSpc>
              <a:spcAft>
                <a:spcPts val="1200"/>
              </a:spcAft>
              <a:buFont typeface="Arial" panose="020B0604020202020204" pitchFamily="34" charset="0"/>
              <a:buChar char="•"/>
            </a:pPr>
            <a:r>
              <a:rPr lang="en-GB" sz="1000" dirty="0">
                <a:solidFill>
                  <a:schemeClr val="bg1"/>
                </a:solidFill>
                <a:effectLst/>
                <a:latin typeface="Times New Roman" panose="02020603050405020304" pitchFamily="18" charset="0"/>
                <a:ea typeface="Times New Roman" panose="02020603050405020304" pitchFamily="18" charset="0"/>
              </a:rPr>
              <a:t>Tesla (2024). </a:t>
            </a:r>
            <a:r>
              <a:rPr lang="en-GB" sz="1000" i="1" dirty="0">
                <a:solidFill>
                  <a:schemeClr val="bg1"/>
                </a:solidFill>
                <a:effectLst/>
                <a:latin typeface="Times New Roman" panose="02020603050405020304" pitchFamily="18" charset="0"/>
                <a:ea typeface="Times New Roman" panose="02020603050405020304" pitchFamily="18" charset="0"/>
              </a:rPr>
              <a:t>Tsla-20241231</a:t>
            </a:r>
            <a:r>
              <a:rPr lang="en-GB" sz="1000" dirty="0">
                <a:solidFill>
                  <a:schemeClr val="bg1"/>
                </a:solidFill>
                <a:effectLst/>
                <a:latin typeface="Times New Roman" panose="02020603050405020304" pitchFamily="18" charset="0"/>
                <a:ea typeface="Times New Roman" panose="02020603050405020304" pitchFamily="18" charset="0"/>
              </a:rPr>
              <a:t>. [online] </a:t>
            </a:r>
            <a:r>
              <a:rPr lang="en-GB" sz="1000" i="1" dirty="0">
                <a:solidFill>
                  <a:schemeClr val="bg1"/>
                </a:solidFill>
                <a:effectLst/>
                <a:latin typeface="Times New Roman" panose="02020603050405020304" pitchFamily="18" charset="0"/>
                <a:ea typeface="Times New Roman" panose="02020603050405020304" pitchFamily="18" charset="0"/>
              </a:rPr>
              <a:t>Sec.gov</a:t>
            </a:r>
            <a:r>
              <a:rPr lang="en-GB" sz="1000" dirty="0">
                <a:solidFill>
                  <a:schemeClr val="bg1"/>
                </a:solidFill>
                <a:effectLst/>
                <a:latin typeface="Times New Roman" panose="02020603050405020304" pitchFamily="18" charset="0"/>
                <a:ea typeface="Times New Roman" panose="02020603050405020304" pitchFamily="18" charset="0"/>
              </a:rPr>
              <a:t>. Available at: </a:t>
            </a:r>
            <a:r>
              <a:rPr lang="en-GB" sz="1000" u="sng" dirty="0">
                <a:solidFill>
                  <a:schemeClr val="bg1"/>
                </a:solidFill>
                <a:effectLst/>
                <a:latin typeface="Times New Roman" panose="02020603050405020304" pitchFamily="18" charset="0"/>
                <a:ea typeface="Times New Roman" panose="02020603050405020304" pitchFamily="18" charset="0"/>
                <a:hlinkClick r:id="rId8">
                  <a:extLst>
                    <a:ext uri="{A12FA001-AC4F-418D-AE19-62706E023703}">
                      <ahyp:hlinkClr xmlns:ahyp="http://schemas.microsoft.com/office/drawing/2018/hyperlinkcolor" val="tx"/>
                    </a:ext>
                  </a:extLst>
                </a:hlinkClick>
              </a:rPr>
              <a:t>https://www.sec.gov/Archives/edgar/data/1318605/000162828025003063/tsla-20241231.htm</a:t>
            </a:r>
            <a:r>
              <a:rPr lang="en-GB" sz="1000" dirty="0">
                <a:solidFill>
                  <a:schemeClr val="bg1"/>
                </a:solidFill>
                <a:effectLst/>
                <a:latin typeface="Times New Roman" panose="02020603050405020304" pitchFamily="18" charset="0"/>
                <a:ea typeface="Times New Roman" panose="02020603050405020304" pitchFamily="18" charset="0"/>
              </a:rPr>
              <a:t>  [Accessed 28 July 2026].</a:t>
            </a:r>
            <a:endParaRPr lang="en-IN" sz="1000" dirty="0">
              <a:solidFill>
                <a:schemeClr val="bg1"/>
              </a:solidFill>
              <a:effectLst/>
              <a:latin typeface="Times New Roman" panose="02020603050405020304" pitchFamily="18" charset="0"/>
              <a:ea typeface="Times New Roman" panose="02020603050405020304" pitchFamily="18" charset="0"/>
            </a:endParaRPr>
          </a:p>
          <a:p>
            <a:pPr marL="171450" indent="-171450" algn="just">
              <a:lnSpc>
                <a:spcPct val="150000"/>
              </a:lnSpc>
              <a:spcAft>
                <a:spcPts val="1200"/>
              </a:spcAft>
              <a:buFont typeface="Arial" panose="020B0604020202020204" pitchFamily="34" charset="0"/>
              <a:buChar char="•"/>
            </a:pPr>
            <a:r>
              <a:rPr lang="en-GB" sz="1000" dirty="0">
                <a:solidFill>
                  <a:schemeClr val="bg1"/>
                </a:solidFill>
                <a:effectLst/>
                <a:latin typeface="Times New Roman" panose="02020603050405020304" pitchFamily="18" charset="0"/>
                <a:ea typeface="Times New Roman" panose="02020603050405020304" pitchFamily="18" charset="0"/>
              </a:rPr>
              <a:t>Tesla (2025). </a:t>
            </a:r>
            <a:r>
              <a:rPr lang="en-GB" sz="1000" i="1" dirty="0">
                <a:solidFill>
                  <a:schemeClr val="bg1"/>
                </a:solidFill>
                <a:effectLst/>
                <a:latin typeface="Times New Roman" panose="02020603050405020304" pitchFamily="18" charset="0"/>
                <a:ea typeface="Times New Roman" panose="02020603050405020304" pitchFamily="18" charset="0"/>
              </a:rPr>
              <a:t>Electric cars, solar panels &amp; clean energy storage</a:t>
            </a:r>
            <a:r>
              <a:rPr lang="en-GB" sz="1000" dirty="0">
                <a:solidFill>
                  <a:schemeClr val="bg1"/>
                </a:solidFill>
                <a:effectLst/>
                <a:latin typeface="Times New Roman" panose="02020603050405020304" pitchFamily="18" charset="0"/>
                <a:ea typeface="Times New Roman" panose="02020603050405020304" pitchFamily="18" charset="0"/>
              </a:rPr>
              <a:t>. [online] </a:t>
            </a:r>
            <a:r>
              <a:rPr lang="en-GB" sz="1000" i="1" dirty="0">
                <a:solidFill>
                  <a:schemeClr val="bg1"/>
                </a:solidFill>
                <a:effectLst/>
                <a:latin typeface="Times New Roman" panose="02020603050405020304" pitchFamily="18" charset="0"/>
                <a:ea typeface="Times New Roman" panose="02020603050405020304" pitchFamily="18" charset="0"/>
              </a:rPr>
              <a:t>Tesla.com</a:t>
            </a:r>
            <a:r>
              <a:rPr lang="en-GB" sz="1000" dirty="0">
                <a:solidFill>
                  <a:schemeClr val="bg1"/>
                </a:solidFill>
                <a:effectLst/>
                <a:latin typeface="Times New Roman" panose="02020603050405020304" pitchFamily="18" charset="0"/>
                <a:ea typeface="Times New Roman" panose="02020603050405020304" pitchFamily="18" charset="0"/>
              </a:rPr>
              <a:t>. Available at: </a:t>
            </a:r>
            <a:r>
              <a:rPr lang="en-GB" sz="1000" u="sng" dirty="0">
                <a:solidFill>
                  <a:schemeClr val="bg1"/>
                </a:solidFill>
                <a:effectLst/>
                <a:latin typeface="Times New Roman" panose="02020603050405020304" pitchFamily="18" charset="0"/>
                <a:ea typeface="Times New Roman" panose="02020603050405020304" pitchFamily="18" charset="0"/>
                <a:hlinkClick r:id="rId9">
                  <a:extLst>
                    <a:ext uri="{A12FA001-AC4F-418D-AE19-62706E023703}">
                      <ahyp:hlinkClr xmlns:ahyp="http://schemas.microsoft.com/office/drawing/2018/hyperlinkcolor" val="tx"/>
                    </a:ext>
                  </a:extLst>
                </a:hlinkClick>
              </a:rPr>
              <a:t>https://www.tesla.com/</a:t>
            </a:r>
            <a:r>
              <a:rPr lang="en-GB" sz="1000" dirty="0">
                <a:solidFill>
                  <a:schemeClr val="bg1"/>
                </a:solidFill>
                <a:effectLst/>
                <a:latin typeface="Times New Roman" panose="02020603050405020304" pitchFamily="18" charset="0"/>
                <a:ea typeface="Times New Roman" panose="02020603050405020304" pitchFamily="18" charset="0"/>
              </a:rPr>
              <a:t>  [Accessed 28 July 2026].</a:t>
            </a:r>
            <a:endParaRPr lang="en-IN" sz="1000" dirty="0">
              <a:solidFill>
                <a:schemeClr val="bg1"/>
              </a:solidFill>
              <a:effectLst/>
              <a:latin typeface="Times New Roman" panose="02020603050405020304" pitchFamily="18" charset="0"/>
              <a:ea typeface="Times New Roman" panose="02020603050405020304" pitchFamily="18" charset="0"/>
            </a:endParaRPr>
          </a:p>
          <a:p>
            <a:pPr marL="171450" indent="-171450" algn="just">
              <a:lnSpc>
                <a:spcPct val="150000"/>
              </a:lnSpc>
              <a:spcAft>
                <a:spcPts val="1200"/>
              </a:spcAft>
              <a:buFont typeface="Arial" panose="020B0604020202020204" pitchFamily="34" charset="0"/>
              <a:buChar char="•"/>
            </a:pPr>
            <a:r>
              <a:rPr lang="en-GB" sz="1000" dirty="0" err="1">
                <a:solidFill>
                  <a:schemeClr val="bg1"/>
                </a:solidFill>
                <a:effectLst/>
                <a:latin typeface="Times New Roman" panose="02020603050405020304" pitchFamily="18" charset="0"/>
                <a:ea typeface="Times New Roman" panose="02020603050405020304" pitchFamily="18" charset="0"/>
              </a:rPr>
              <a:t>Xuecheng</a:t>
            </a:r>
            <a:r>
              <a:rPr lang="en-GB" sz="1000" dirty="0">
                <a:solidFill>
                  <a:schemeClr val="bg1"/>
                </a:solidFill>
                <a:effectLst/>
                <a:latin typeface="Times New Roman" panose="02020603050405020304" pitchFamily="18" charset="0"/>
                <a:ea typeface="Times New Roman" panose="02020603050405020304" pitchFamily="18" charset="0"/>
              </a:rPr>
              <a:t>, W., Iqbal, Q. and Saina, B. (2022). Factors affecting employee’s retention: Integration of Situational leadership with social exchange theory. </a:t>
            </a:r>
            <a:r>
              <a:rPr lang="en-GB" sz="1000" i="1" dirty="0">
                <a:solidFill>
                  <a:schemeClr val="bg1"/>
                </a:solidFill>
                <a:effectLst/>
                <a:latin typeface="Times New Roman" panose="02020603050405020304" pitchFamily="18" charset="0"/>
                <a:ea typeface="Times New Roman" panose="02020603050405020304" pitchFamily="18" charset="0"/>
              </a:rPr>
              <a:t>Frontiers in psychology</a:t>
            </a:r>
            <a:r>
              <a:rPr lang="en-GB" sz="1000" dirty="0">
                <a:solidFill>
                  <a:schemeClr val="bg1"/>
                </a:solidFill>
                <a:effectLst/>
                <a:latin typeface="Times New Roman" panose="02020603050405020304" pitchFamily="18" charset="0"/>
                <a:ea typeface="Times New Roman" panose="02020603050405020304" pitchFamily="18" charset="0"/>
              </a:rPr>
              <a:t>, [online] 13(872105), pp.1–13. </a:t>
            </a:r>
            <a:r>
              <a:rPr lang="en-GB" sz="1000" dirty="0" err="1">
                <a:solidFill>
                  <a:schemeClr val="bg1"/>
                </a:solidFill>
                <a:effectLst/>
                <a:latin typeface="Times New Roman" panose="02020603050405020304" pitchFamily="18" charset="0"/>
                <a:ea typeface="Times New Roman" panose="02020603050405020304" pitchFamily="18" charset="0"/>
              </a:rPr>
              <a:t>doi</a:t>
            </a:r>
            <a:r>
              <a:rPr lang="en-GB" sz="1000" dirty="0">
                <a:solidFill>
                  <a:schemeClr val="bg1"/>
                </a:solidFill>
                <a:effectLst/>
                <a:latin typeface="Times New Roman" panose="02020603050405020304" pitchFamily="18" charset="0"/>
                <a:ea typeface="Times New Roman" panose="02020603050405020304" pitchFamily="18" charset="0"/>
              </a:rPr>
              <a:t>: </a:t>
            </a:r>
            <a:r>
              <a:rPr lang="en-GB" sz="1000" u="sng" dirty="0">
                <a:solidFill>
                  <a:schemeClr val="bg1"/>
                </a:solidFill>
                <a:effectLst/>
                <a:latin typeface="Times New Roman" panose="02020603050405020304" pitchFamily="18" charset="0"/>
                <a:ea typeface="Times New Roman" panose="02020603050405020304" pitchFamily="18" charset="0"/>
                <a:hlinkClick r:id="rId10">
                  <a:extLst>
                    <a:ext uri="{A12FA001-AC4F-418D-AE19-62706E023703}">
                      <ahyp:hlinkClr xmlns:ahyp="http://schemas.microsoft.com/office/drawing/2018/hyperlinkcolor" val="tx"/>
                    </a:ext>
                  </a:extLst>
                </a:hlinkClick>
              </a:rPr>
              <a:t>https://doi.org/10.3389/fpsyg.2022.872105</a:t>
            </a:r>
            <a:r>
              <a:rPr lang="en-GB" sz="1000" dirty="0">
                <a:solidFill>
                  <a:schemeClr val="bg1"/>
                </a:solidFill>
                <a:effectLst/>
                <a:latin typeface="Times New Roman" panose="02020603050405020304" pitchFamily="18" charset="0"/>
                <a:ea typeface="Times New Roman" panose="02020603050405020304" pitchFamily="18" charset="0"/>
              </a:rPr>
              <a:t>. </a:t>
            </a:r>
            <a:endParaRPr lang="en-IN" sz="1000" dirty="0">
              <a:solidFill>
                <a:schemeClr val="bg1"/>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42664347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760</TotalTime>
  <Words>4499</Words>
  <Application>Microsoft Office PowerPoint</Application>
  <PresentationFormat>Widescreen</PresentationFormat>
  <Paragraphs>274</Paragraphs>
  <Slides>24</Slides>
  <Notes>21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Merriweather Light</vt:lpstr>
      <vt:lpstr>Calibri</vt:lpstr>
      <vt:lpstr>Arial</vt:lpstr>
      <vt:lpstr>Calibri Light</vt:lpstr>
      <vt:lpstr>Times New Roman</vt:lpstr>
      <vt:lpstr>Wingdings</vt:lpstr>
      <vt:lpstr>Merriweather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Harsh Pyarelal Dhabhai (2541472)</cp:lastModifiedBy>
  <cp:revision>8</cp:revision>
  <dcterms:created xsi:type="dcterms:W3CDTF">2026-07-28T15:34:28Z</dcterms:created>
  <dcterms:modified xsi:type="dcterms:W3CDTF">2026-07-31T14:28:28Z</dcterms:modified>
</cp:coreProperties>
</file>