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20"/>
  </p:notesMasterIdLst>
  <p:sldIdLst>
    <p:sldId id="278" r:id="rId5"/>
    <p:sldId id="279" r:id="rId6"/>
    <p:sldId id="281" r:id="rId7"/>
    <p:sldId id="280" r:id="rId8"/>
    <p:sldId id="283" r:id="rId9"/>
    <p:sldId id="284" r:id="rId10"/>
    <p:sldId id="282" r:id="rId11"/>
    <p:sldId id="285" r:id="rId12"/>
    <p:sldId id="287" r:id="rId13"/>
    <p:sldId id="288" r:id="rId14"/>
    <p:sldId id="289" r:id="rId15"/>
    <p:sldId id="290" r:id="rId16"/>
    <p:sldId id="291" r:id="rId17"/>
    <p:sldId id="292" r:id="rId18"/>
    <p:sldId id="293" r:id="rId19"/>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54E69-550F-4136-B8A4-AB4282AD307D}" v="20" dt="2023-02-17T10:42:57.572"/>
    <p1510:client id="{7FE44F03-B0A1-37AA-D274-276EFDC5302D}" v="4" dt="2023-02-18T22:26:23.82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09" autoAdjust="0"/>
  </p:normalViewPr>
  <p:slideViewPr>
    <p:cSldViewPr snapToGrid="0" snapToObjects="1">
      <p:cViewPr>
        <p:scale>
          <a:sx n="76" d="100"/>
          <a:sy n="76" d="100"/>
        </p:scale>
        <p:origin x="295" y="-223"/>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ya Akhtar (2223219)" userId="S::2223219@student.uwtsd.ac.uk::7a949356-e791-4672-9115-09d2d0b3aaab" providerId="AD" clId="Web-{7FE44F03-B0A1-37AA-D274-276EFDC5302D}"/>
    <pc:docChg chg="modSld">
      <pc:chgData name="Sanya Akhtar (2223219)" userId="S::2223219@student.uwtsd.ac.uk::7a949356-e791-4672-9115-09d2d0b3aaab" providerId="AD" clId="Web-{7FE44F03-B0A1-37AA-D274-276EFDC5302D}" dt="2023-02-18T22:26:23.828" v="3" actId="20577"/>
      <pc:docMkLst>
        <pc:docMk/>
      </pc:docMkLst>
      <pc:sldChg chg="modSp">
        <pc:chgData name="Sanya Akhtar (2223219)" userId="S::2223219@student.uwtsd.ac.uk::7a949356-e791-4672-9115-09d2d0b3aaab" providerId="AD" clId="Web-{7FE44F03-B0A1-37AA-D274-276EFDC5302D}" dt="2023-02-18T22:26:23.828" v="3" actId="20577"/>
        <pc:sldMkLst>
          <pc:docMk/>
          <pc:sldMk cId="979622006" sldId="280"/>
        </pc:sldMkLst>
        <pc:spChg chg="mod">
          <ac:chgData name="Sanya Akhtar (2223219)" userId="S::2223219@student.uwtsd.ac.uk::7a949356-e791-4672-9115-09d2d0b3aaab" providerId="AD" clId="Web-{7FE44F03-B0A1-37AA-D274-276EFDC5302D}" dt="2023-02-18T22:26:23.828" v="3" actId="20577"/>
          <ac:spMkLst>
            <pc:docMk/>
            <pc:sldMk cId="979622006" sldId="280"/>
            <ac:spMk id="3" creationId="{1E0B8C4B-3A3C-9FD1-59FB-1666C1F0937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9.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0.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547818" y="155448"/>
            <a:ext cx="5385816" cy="1225296"/>
          </a:xfrm>
        </p:spPr>
        <p:txBody>
          <a:bodyPr/>
          <a:lstStyle/>
          <a:p>
            <a:r>
              <a:rPr lang="en-US" dirty="0"/>
              <a:t>Are digital skills important for study and work</a:t>
            </a:r>
            <a:br>
              <a:rPr lang="en-US" dirty="0"/>
            </a:b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483863"/>
            <a:ext cx="3493008" cy="1298645"/>
          </a:xfrm>
        </p:spPr>
        <p:txBody>
          <a:bodyPr/>
          <a:lstStyle/>
          <a:p>
            <a:r>
              <a:rPr lang="en-US" dirty="0"/>
              <a:t>Are UWTSD students confident in using their digital skills?</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dirty="0">
                <a:latin typeface="Arial Black" panose="020B0604020202020204" pitchFamily="34" charset="0"/>
                <a:ea typeface="Arial Regular" pitchFamily="34" charset="-122"/>
                <a:cs typeface="Arial Black" panose="020B0604020202020204" pitchFamily="34" charset="0"/>
              </a:rPr>
              <a:t>Introduction</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6" y="2770632"/>
            <a:ext cx="5759704" cy="4087368"/>
          </a:xfrm>
        </p:spPr>
        <p:txBody>
          <a:bodyPr/>
          <a:lstStyle/>
          <a:p>
            <a:pPr marL="342900" indent="-342900">
              <a:buFont typeface="Arial" panose="020B0604020202020204" pitchFamily="34" charset="0"/>
              <a:buChar char="•"/>
            </a:pPr>
            <a:r>
              <a:rPr lang="en-US" sz="1600" dirty="0"/>
              <a:t>Digital skills greatly impact daily life and are an important aspect to learning especially in this day and age because everything is digitalized and online.</a:t>
            </a:r>
          </a:p>
          <a:p>
            <a:pPr marL="342900" indent="-342900">
              <a:buFont typeface="Arial" panose="020B0604020202020204" pitchFamily="34" charset="0"/>
              <a:buChar char="•"/>
            </a:pPr>
            <a:r>
              <a:rPr lang="en-US" sz="1600" dirty="0"/>
              <a:t>They improve your confidence.</a:t>
            </a:r>
          </a:p>
          <a:p>
            <a:pPr marL="342900" indent="-342900">
              <a:buFont typeface="Arial" panose="020B0604020202020204" pitchFamily="34" charset="0"/>
              <a:buChar char="•"/>
            </a:pPr>
            <a:r>
              <a:rPr lang="en-US" sz="1600" dirty="0"/>
              <a:t>Technology is used widely in all aspects of daily life.</a:t>
            </a:r>
          </a:p>
          <a:p>
            <a:pPr marL="342900" indent="-342900">
              <a:buFont typeface="Arial" panose="020B0604020202020204" pitchFamily="34" charset="0"/>
              <a:buChar char="•"/>
            </a:pPr>
            <a:r>
              <a:rPr lang="en-US" sz="1600" dirty="0"/>
              <a:t>Digital skills are needed even for those jobs that do not require high levels of qualifications and experience.</a:t>
            </a:r>
          </a:p>
          <a:p>
            <a:pPr marL="342900" indent="-34290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319230" y="589100"/>
            <a:ext cx="6400800" cy="1361619"/>
          </a:xfrm>
        </p:spPr>
        <p:txBody>
          <a:bodyPr/>
          <a:lstStyle/>
          <a:p>
            <a:r>
              <a:rPr lang="en-US" sz="3200" b="1" dirty="0">
                <a:solidFill>
                  <a:schemeClr val="accent6"/>
                </a:solidFill>
                <a:latin typeface="Arial Black" panose="020B0604020202020204" pitchFamily="34" charset="0"/>
                <a:cs typeface="Arial Black" panose="020B0604020202020204" pitchFamily="34" charset="0"/>
              </a:rPr>
              <a:t>rationale</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681318" y="1377875"/>
            <a:ext cx="10859247" cy="5389690"/>
          </a:xfrm>
        </p:spPr>
        <p:txBody>
          <a:bodyPr>
            <a:noAutofit/>
          </a:bodyPr>
          <a:lstStyle/>
          <a:p>
            <a:pPr marL="285750" indent="-285750" algn="l">
              <a:buFont typeface="Arial" panose="020B0604020202020204" pitchFamily="34" charset="0"/>
              <a:buChar char="•"/>
            </a:pPr>
            <a:r>
              <a:rPr lang="en-US" sz="1400" dirty="0">
                <a:solidFill>
                  <a:schemeClr val="accent6"/>
                </a:solidFill>
                <a:latin typeface="Arial" panose="020B0604020202020204" pitchFamily="34" charset="0"/>
                <a:cs typeface="Arial" panose="020B0604020202020204" pitchFamily="34" charset="0"/>
              </a:rPr>
              <a:t>Because Education is widely available and easily accessible to most people, those who have not previously studied are now going back to education to gain qualifications.</a:t>
            </a:r>
          </a:p>
          <a:p>
            <a:pPr marL="285750" indent="-285750" algn="l">
              <a:buFont typeface="Arial" panose="020B0604020202020204" pitchFamily="34" charset="0"/>
              <a:buChar char="•"/>
            </a:pPr>
            <a:r>
              <a:rPr lang="en-US" sz="1400" dirty="0">
                <a:latin typeface="Arial" panose="020B0604020202020204" pitchFamily="34" charset="0"/>
                <a:cs typeface="Arial" panose="020B0604020202020204" pitchFamily="34" charset="0"/>
              </a:rPr>
              <a:t>During the pandemic there was an increase in the use of technology which pushed and resulted in more people having no choice to go online for their studies and work. </a:t>
            </a:r>
          </a:p>
          <a:p>
            <a:pPr algn="l"/>
            <a:endParaRPr lang="en-US" sz="1400" dirty="0">
              <a:latin typeface="Arial" panose="020B0604020202020204" pitchFamily="34" charset="0"/>
              <a:cs typeface="Arial" panose="020B0604020202020204" pitchFamily="34" charset="0"/>
            </a:endParaRPr>
          </a:p>
          <a:p>
            <a:pPr>
              <a:lnSpc>
                <a:spcPct val="107000"/>
              </a:lnSpc>
              <a:spcAft>
                <a:spcPts val="800"/>
              </a:spcAft>
            </a:pPr>
            <a:r>
              <a:rPr lang="en-GB" sz="1400" i="1" dirty="0">
                <a:effectLst/>
                <a:latin typeface="Arial" panose="020B0604020202020204" pitchFamily="34" charset="0"/>
                <a:ea typeface="Calibri" panose="020F0502020204030204" pitchFamily="34" charset="0"/>
                <a:cs typeface="Arial" panose="020B0604020202020204" pitchFamily="34" charset="0"/>
              </a:rPr>
              <a:t>“RESULTS: Data from 1255 </a:t>
            </a:r>
            <a:r>
              <a:rPr lang="en-GB" sz="1400" i="1" dirty="0">
                <a:solidFill>
                  <a:srgbClr val="FF0000"/>
                </a:solidFill>
                <a:effectLst/>
                <a:latin typeface="Arial" panose="020B0604020202020204" pitchFamily="34" charset="0"/>
                <a:ea typeface="Calibri" panose="020F0502020204030204" pitchFamily="34" charset="0"/>
                <a:cs typeface="Arial" panose="020B0604020202020204" pitchFamily="34" charset="0"/>
              </a:rPr>
              <a:t>participants</a:t>
            </a:r>
            <a:r>
              <a:rPr lang="en-GB" sz="1400" i="1" dirty="0">
                <a:effectLst/>
                <a:latin typeface="Arial" panose="020B0604020202020204" pitchFamily="34" charset="0"/>
                <a:ea typeface="Calibri" panose="020F0502020204030204" pitchFamily="34" charset="0"/>
                <a:cs typeface="Arial" panose="020B0604020202020204" pitchFamily="34" charset="0"/>
              </a:rPr>
              <a:t> were included at a response rate of </a:t>
            </a:r>
            <a:r>
              <a:rPr lang="en-GB" sz="1400" i="1" dirty="0">
                <a:latin typeface="Arial" panose="020B0604020202020204" pitchFamily="34" charset="0"/>
                <a:ea typeface="Calibri" panose="020F0502020204030204" pitchFamily="34" charset="0"/>
                <a:cs typeface="Arial" panose="020B0604020202020204" pitchFamily="34" charset="0"/>
              </a:rPr>
              <a:t>66.4%. More than one third (37%) of the students took 25 or more online E-learning sessions </a:t>
            </a:r>
            <a:r>
              <a:rPr lang="en-GB" sz="1400" dirty="0">
                <a:effectLst/>
                <a:latin typeface="Arial" panose="020B0604020202020204" pitchFamily="34" charset="0"/>
                <a:ea typeface="Calibri" panose="020F0502020204030204" pitchFamily="34" charset="0"/>
                <a:cs typeface="Arial" panose="020B0604020202020204" pitchFamily="34" charset="0"/>
              </a:rPr>
              <a:t>and 47% preferred Zoom as an online platform…”</a:t>
            </a:r>
          </a:p>
          <a:p>
            <a:pPr>
              <a:lnSpc>
                <a:spcPct val="107000"/>
              </a:lnSpc>
              <a:spcAft>
                <a:spcPts val="800"/>
              </a:spcAft>
            </a:pPr>
            <a:r>
              <a:rPr lang="en-GB" sz="1400" i="1" dirty="0">
                <a:latin typeface="Arial" panose="020B0604020202020204" pitchFamily="34" charset="0"/>
                <a:ea typeface="Calibri" panose="020F0502020204030204" pitchFamily="34" charset="0"/>
                <a:cs typeface="Arial" panose="020B0604020202020204" pitchFamily="34" charset="0"/>
              </a:rPr>
              <a:t>…”</a:t>
            </a:r>
            <a:endParaRPr lang="en-GB" sz="14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i="1" dirty="0">
                <a:effectLst/>
                <a:latin typeface="Arial" panose="020B0604020202020204" pitchFamily="34" charset="0"/>
                <a:ea typeface="Calibri" panose="020F0502020204030204" pitchFamily="34" charset="0"/>
                <a:cs typeface="Arial" panose="020B0604020202020204" pitchFamily="34" charset="0"/>
              </a:rPr>
              <a:t>“…More than one third of the students preferred classroom teaching and 34% of the students did not feel confident enough to take exit exams after E-learning sessions.”</a:t>
            </a:r>
          </a:p>
          <a:p>
            <a:pPr>
              <a:lnSpc>
                <a:spcPct val="107000"/>
              </a:lnSpc>
              <a:spcAft>
                <a:spcPts val="800"/>
              </a:spcAft>
            </a:pPr>
            <a:r>
              <a:rPr lang="en-GB" sz="1400" i="1" dirty="0">
                <a:solidFill>
                  <a:srgbClr val="555555"/>
                </a:solidFill>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Abbasi, et al. (2020)</a:t>
            </a:r>
            <a:endParaRPr lang="en-US" sz="1400" dirty="0">
              <a:solidFill>
                <a:schemeClr val="accent6"/>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dirty="0">
                <a:latin typeface="Arial" panose="020B0604020202020204" pitchFamily="34" charset="0"/>
                <a:cs typeface="Arial" panose="020B0604020202020204" pitchFamily="34" charset="0"/>
              </a:rPr>
              <a:t>For those who have not previously studied or are coming back to education after a gap will find that digital skills are a barrier to their learning.</a:t>
            </a:r>
          </a:p>
          <a:p>
            <a:pPr marL="285750" indent="-285750" algn="l">
              <a:buFont typeface="Arial" panose="020B0604020202020204" pitchFamily="34" charset="0"/>
              <a:buChar char="•"/>
            </a:pPr>
            <a:r>
              <a:rPr lang="en-US" sz="1400" dirty="0">
                <a:solidFill>
                  <a:schemeClr val="accent6"/>
                </a:solidFill>
                <a:latin typeface="Arial" panose="020B0604020202020204" pitchFamily="34" charset="0"/>
                <a:cs typeface="Arial" panose="020B0604020202020204" pitchFamily="34" charset="0"/>
              </a:rPr>
              <a:t>We will propose a set of qu</a:t>
            </a:r>
            <a:r>
              <a:rPr lang="en-US" sz="1400" dirty="0">
                <a:latin typeface="Arial" panose="020B0604020202020204" pitchFamily="34" charset="0"/>
                <a:cs typeface="Arial" panose="020B0604020202020204" pitchFamily="34" charset="0"/>
              </a:rPr>
              <a:t>estions to a </a:t>
            </a:r>
            <a:r>
              <a:rPr lang="en-US" sz="1400">
                <a:latin typeface="Arial" panose="020B0604020202020204" pitchFamily="34" charset="0"/>
                <a:cs typeface="Arial" panose="020B0604020202020204" pitchFamily="34" charset="0"/>
              </a:rPr>
              <a:t>diverse group of </a:t>
            </a:r>
            <a:r>
              <a:rPr lang="en-US" sz="1400" dirty="0">
                <a:latin typeface="Arial" panose="020B0604020202020204" pitchFamily="34" charset="0"/>
                <a:cs typeface="Arial" panose="020B0604020202020204" pitchFamily="34" charset="0"/>
              </a:rPr>
              <a:t>students from different backgrounds and learning abilities.</a:t>
            </a:r>
          </a:p>
          <a:p>
            <a:pPr marL="285750" indent="-285750" algn="l">
              <a:buFont typeface="Arial" panose="020B0604020202020204" pitchFamily="34" charset="0"/>
              <a:buChar char="•"/>
            </a:pPr>
            <a:r>
              <a:rPr lang="en-US" sz="1400" dirty="0">
                <a:solidFill>
                  <a:schemeClr val="accent6"/>
                </a:solidFill>
                <a:latin typeface="Arial" panose="020B0604020202020204" pitchFamily="34" charset="0"/>
                <a:cs typeface="Arial" panose="020B0604020202020204" pitchFamily="34" charset="0"/>
              </a:rPr>
              <a:t>Our survey will be conduct</a:t>
            </a:r>
            <a:r>
              <a:rPr lang="en-US" sz="1400" dirty="0">
                <a:latin typeface="Arial" panose="020B0604020202020204" pitchFamily="34" charset="0"/>
                <a:cs typeface="Arial" panose="020B0604020202020204" pitchFamily="34" charset="0"/>
              </a:rPr>
              <a:t>ed to gather information on how confident the new UWTSD students are using digital skills to complete skills.</a:t>
            </a:r>
          </a:p>
          <a:p>
            <a:pPr marL="342900" indent="-342900" algn="l">
              <a:buFont typeface="Arial" panose="020B0604020202020204" pitchFamily="34" charset="0"/>
              <a:buChar char="•"/>
            </a:pPr>
            <a:r>
              <a:rPr lang="en-US" sz="1400" dirty="0"/>
              <a:t>How technology has advanced</a:t>
            </a:r>
          </a:p>
          <a:p>
            <a:pPr marL="342900" indent="-342900" algn="l">
              <a:buFont typeface="Arial" panose="020B0604020202020204" pitchFamily="34" charset="0"/>
              <a:buChar char="•"/>
            </a:pPr>
            <a:r>
              <a:rPr lang="en-US" sz="1400" dirty="0"/>
              <a:t>Communication is more convenient</a:t>
            </a:r>
          </a:p>
          <a:p>
            <a:pPr marL="342900" indent="-342900" algn="l">
              <a:buFont typeface="Arial" panose="020B0604020202020204" pitchFamily="34" charset="0"/>
              <a:buChar char="•"/>
            </a:pPr>
            <a:r>
              <a:rPr lang="en-US" sz="1400" dirty="0"/>
              <a:t>Access to information is easier</a:t>
            </a:r>
          </a:p>
          <a:p>
            <a:pPr marL="342900" indent="-342900" algn="l">
              <a:buFont typeface="Arial" panose="020B0604020202020204" pitchFamily="34" charset="0"/>
              <a:buChar char="•"/>
            </a:pPr>
            <a:r>
              <a:rPr lang="en-US" sz="1400" dirty="0"/>
              <a:t>Advancements in medicine</a:t>
            </a:r>
          </a:p>
          <a:p>
            <a:pPr marL="342900" indent="-342900" algn="l">
              <a:buFont typeface="Arial" panose="020B0604020202020204" pitchFamily="34" charset="0"/>
              <a:buChar char="•"/>
            </a:pPr>
            <a:r>
              <a:rPr lang="en-US" sz="1400" dirty="0"/>
              <a:t>Better opportunities for learning</a:t>
            </a:r>
          </a:p>
          <a:p>
            <a:pPr marL="342900" indent="-342900" algn="l">
              <a:buFont typeface="Arial" panose="020B0604020202020204" pitchFamily="34" charset="0"/>
              <a:buChar char="•"/>
            </a:pPr>
            <a:r>
              <a:rPr lang="en-US" sz="1400" dirty="0"/>
              <a:t>Improved quality of life</a:t>
            </a:r>
          </a:p>
          <a:p>
            <a:pPr marL="285750" indent="-285750" algn="l">
              <a:buFont typeface="Arial" panose="020B0604020202020204" pitchFamily="34" charset="0"/>
              <a:buChar char="•"/>
            </a:pPr>
            <a:endParaRPr lang="en-US" sz="1400" dirty="0">
              <a:solidFill>
                <a:schemeClr val="accent6"/>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endParaRPr lang="en-US" sz="1400" dirty="0">
              <a:solidFill>
                <a:schemeClr val="accent6"/>
              </a:solidFill>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41648" y="731520"/>
            <a:ext cx="6766560" cy="768096"/>
          </a:xfrm>
        </p:spPr>
        <p:txBody>
          <a:bodyPr/>
          <a:lstStyle/>
          <a:p>
            <a:r>
              <a:rPr lang="en-US" dirty="0"/>
              <a:t>Proposed method</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041648" y="1499616"/>
            <a:ext cx="6766560" cy="2700528"/>
          </a:xfrm>
        </p:spPr>
        <p:txBody>
          <a:bodyPr vert="horz" lIns="91440" tIns="45720" rIns="91440" bIns="45720" rtlCol="0" anchor="t">
            <a:noAutofit/>
          </a:bodyPr>
          <a:lstStyle/>
          <a:p>
            <a:r>
              <a:rPr lang="en-US" sz="1400" dirty="0"/>
              <a:t>What are we researching and how and who</a:t>
            </a:r>
            <a:endParaRPr lang="en-US" sz="1400" dirty="0">
              <a:cs typeface="Sabon Next LT"/>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p:txBody>
          <a:bodyPr/>
          <a:lstStyle/>
          <a:p>
            <a:r>
              <a:rPr lang="en-US" dirty="0">
                <a:latin typeface="Arial Black" panose="020B0604020202020204" pitchFamily="34" charset="0"/>
                <a:cs typeface="Arial Black" panose="020B0604020202020204" pitchFamily="34" charset="0"/>
              </a:rPr>
              <a:t>Ethical considerations</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4" name="Content Placeholder 3">
            <a:extLst>
              <a:ext uri="{FF2B5EF4-FFF2-40B4-BE49-F238E27FC236}">
                <a16:creationId xmlns:a16="http://schemas.microsoft.com/office/drawing/2014/main" id="{3F6B00C1-BDA4-01BC-94E0-FFB7D2219F45}"/>
              </a:ext>
            </a:extLst>
          </p:cNvPr>
          <p:cNvSpPr>
            <a:spLocks noGrp="1"/>
          </p:cNvSpPr>
          <p:nvPr>
            <p:ph sz="half" idx="1"/>
          </p:nvPr>
        </p:nvSpPr>
        <p:spPr/>
        <p:txBody>
          <a:bodyPr/>
          <a:lstStyle/>
          <a:p>
            <a:r>
              <a:rPr lang="en-GB" dirty="0"/>
              <a:t>Ethical considerations are a set of key principles that guide your research protecting the rights, dignity and welfare of all participants i.e. UWTSD students and you as a researcher.</a:t>
            </a:r>
          </a:p>
          <a:p>
            <a:r>
              <a:rPr lang="en-GB" dirty="0"/>
              <a:t>It is important to maintain confidentiality to ensure no privacy is breached this is to show respect for others.  So it is important that our UWTSD students are confident that any information that they are giving is not exposed.</a:t>
            </a:r>
          </a:p>
          <a:p>
            <a:r>
              <a:rPr lang="en-GB" dirty="0"/>
              <a:t>To avoid any harm to the participant and you as a researcher</a:t>
            </a:r>
          </a:p>
          <a:p>
            <a:r>
              <a:rPr lang="en-GB" dirty="0"/>
              <a:t>It is vital to ask for consent, the participant needs to out of their own free will voluntarily agree to answering the questions. We will first and foremost ask if they want to take part and answer the questions only fi they agree then will go ahead with our survey.</a:t>
            </a:r>
          </a:p>
          <a:p>
            <a:r>
              <a:rPr lang="en-GB" dirty="0"/>
              <a:t>This will help ensure the data retrieved from our UWTSD students is adequate and accurate. </a:t>
            </a:r>
          </a:p>
          <a:p>
            <a:endParaRPr lang="en-GB" dirty="0"/>
          </a:p>
          <a:p>
            <a:endParaRPr lang="en-GB" dirty="0"/>
          </a:p>
        </p:txBody>
      </p:sp>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p:txBody>
          <a:bodyPr/>
          <a:lstStyle/>
          <a:p>
            <a:r>
              <a:rPr lang="en-US" altLang="zh-CN" sz="4400" b="1" dirty="0">
                <a:solidFill>
                  <a:schemeClr val="accent6"/>
                </a:solidFill>
                <a:latin typeface="Arial Black" panose="020B0604020202020204" pitchFamily="34" charset="0"/>
                <a:cs typeface="Arial Black" panose="020B0604020202020204" pitchFamily="34" charset="0"/>
              </a:rPr>
              <a:t>AREAS</a:t>
            </a:r>
            <a:r>
              <a:rPr lang="zh-CN" altLang="en-US" sz="4400" b="1">
                <a:solidFill>
                  <a:schemeClr val="accent6"/>
                </a:solidFill>
                <a:latin typeface="Arial Black" panose="020B0604020202020204" pitchFamily="34" charset="0"/>
                <a:cs typeface="Arial Black" panose="020B0604020202020204" pitchFamily="34" charset="0"/>
              </a:rPr>
              <a:t> </a:t>
            </a:r>
            <a:r>
              <a:rPr lang="en-US" altLang="zh-CN" sz="4400" b="1" dirty="0">
                <a:solidFill>
                  <a:schemeClr val="accent6"/>
                </a:solidFill>
                <a:latin typeface="Arial Black" panose="020B0604020202020204" pitchFamily="34" charset="0"/>
                <a:cs typeface="Arial Black" panose="020B0604020202020204" pitchFamily="34" charset="0"/>
              </a:rPr>
              <a:t>OF</a:t>
            </a:r>
            <a:r>
              <a:rPr lang="zh-CN" altLang="en-US" sz="4400" b="1">
                <a:solidFill>
                  <a:schemeClr val="accent6"/>
                </a:solidFill>
                <a:latin typeface="Arial Black" panose="020B0604020202020204" pitchFamily="34" charset="0"/>
                <a:cs typeface="Arial Black" panose="020B0604020202020204" pitchFamily="34" charset="0"/>
              </a:rPr>
              <a:t> </a:t>
            </a:r>
            <a:r>
              <a:rPr lang="en-US" altLang="zh-CN" sz="4400" b="1" dirty="0">
                <a:solidFill>
                  <a:schemeClr val="accent6"/>
                </a:solidFill>
                <a:latin typeface="Arial Black" panose="020B0604020202020204" pitchFamily="34" charset="0"/>
                <a:cs typeface="Arial Black" panose="020B0604020202020204" pitchFamily="34" charset="0"/>
              </a:rPr>
              <a:t>GROWTH</a:t>
            </a:r>
            <a:endParaRPr lang="en-US" sz="4400" b="1" dirty="0">
              <a:solidFill>
                <a:schemeClr val="accent6"/>
              </a:solidFill>
              <a:latin typeface="Arial Black" panose="020B0604020202020204" pitchFamily="34" charset="0"/>
              <a:cs typeface="Arial Black" panose="020B0604020202020204" pitchFamily="34" charset="0"/>
            </a:endParaRPr>
          </a:p>
        </p:txBody>
      </p:sp>
      <p:graphicFrame>
        <p:nvGraphicFramePr>
          <p:cNvPr id="6" name="Table 4">
            <a:extLst>
              <a:ext uri="{FF2B5EF4-FFF2-40B4-BE49-F238E27FC236}">
                <a16:creationId xmlns:a16="http://schemas.microsoft.com/office/drawing/2014/main" id="{705AB9BF-07E9-9DED-DB8B-F644759C8FDC}"/>
              </a:ext>
            </a:extLst>
          </p:cNvPr>
          <p:cNvGraphicFramePr>
            <a:graphicFrameLocks noGrp="1"/>
          </p:cNvGraphicFramePr>
          <p:nvPr>
            <p:ph sz="half" idx="1"/>
            <p:extLst>
              <p:ext uri="{D42A27DB-BD31-4B8C-83A1-F6EECF244321}">
                <p14:modId xmlns:p14="http://schemas.microsoft.com/office/powerpoint/2010/main" val="3690182348"/>
              </p:ext>
            </p:extLst>
          </p:nvPr>
        </p:nvGraphicFramePr>
        <p:xfrm>
          <a:off x="755650" y="2825750"/>
          <a:ext cx="10680700" cy="2837333"/>
        </p:xfrm>
        <a:graphic>
          <a:graphicData uri="http://schemas.openxmlformats.org/drawingml/2006/table">
            <a:tbl>
              <a:tblPr firstRow="1" bandRow="1">
                <a:tableStyleId>{5C22544A-7EE6-4342-B048-85BDC9FD1C3A}</a:tableStyleId>
              </a:tblPr>
              <a:tblGrid>
                <a:gridCol w="2136140">
                  <a:extLst>
                    <a:ext uri="{9D8B030D-6E8A-4147-A177-3AD203B41FA5}">
                      <a16:colId xmlns:a16="http://schemas.microsoft.com/office/drawing/2014/main" val="1689330750"/>
                    </a:ext>
                  </a:extLst>
                </a:gridCol>
                <a:gridCol w="2136140">
                  <a:extLst>
                    <a:ext uri="{9D8B030D-6E8A-4147-A177-3AD203B41FA5}">
                      <a16:colId xmlns:a16="http://schemas.microsoft.com/office/drawing/2014/main" val="2660631934"/>
                    </a:ext>
                  </a:extLst>
                </a:gridCol>
                <a:gridCol w="2136140">
                  <a:extLst>
                    <a:ext uri="{9D8B030D-6E8A-4147-A177-3AD203B41FA5}">
                      <a16:colId xmlns:a16="http://schemas.microsoft.com/office/drawing/2014/main" val="3909717689"/>
                    </a:ext>
                  </a:extLst>
                </a:gridCol>
                <a:gridCol w="2136140">
                  <a:extLst>
                    <a:ext uri="{9D8B030D-6E8A-4147-A177-3AD203B41FA5}">
                      <a16:colId xmlns:a16="http://schemas.microsoft.com/office/drawing/2014/main" val="1603189107"/>
                    </a:ext>
                  </a:extLst>
                </a:gridCol>
                <a:gridCol w="2136140">
                  <a:extLst>
                    <a:ext uri="{9D8B030D-6E8A-4147-A177-3AD203B41FA5}">
                      <a16:colId xmlns:a16="http://schemas.microsoft.com/office/drawing/2014/main" val="2755691855"/>
                    </a:ext>
                  </a:extLst>
                </a:gridCol>
              </a:tblGrid>
              <a:tr h="652257">
                <a:tc>
                  <a:txBody>
                    <a:bodyPr/>
                    <a:lstStyle/>
                    <a:p>
                      <a:pPr algn="ctr"/>
                      <a:endParaRPr lang="en-US" sz="1900" dirty="0">
                        <a:latin typeface="Sabon Next LT" panose="02000500000000000000" pitchFamily="2" charset="0"/>
                        <a:cs typeface="Sabon Next LT" panose="02000500000000000000" pitchFamily="2" charset="0"/>
                      </a:endParaRPr>
                    </a:p>
                  </a:txBody>
                  <a:tcPr marL="96897" marR="96897" marT="48449" marB="48449" anchor="ctr">
                    <a:solidFill>
                      <a:schemeClr val="accent2"/>
                    </a:solidFill>
                  </a:tcPr>
                </a:tc>
                <a:tc>
                  <a:txBody>
                    <a:bodyPr/>
                    <a:lstStyle/>
                    <a:p>
                      <a:pPr algn="ctr"/>
                      <a:r>
                        <a:rPr lang="en-US" sz="1900" b="0" kern="1200" dirty="0">
                          <a:solidFill>
                            <a:schemeClr val="bg1">
                              <a:alpha val="99000"/>
                            </a:schemeClr>
                          </a:solidFill>
                          <a:latin typeface="Sabon Next LT" panose="02000500000000000000" pitchFamily="2" charset="0"/>
                          <a:ea typeface="+mn-ea"/>
                          <a:cs typeface="Sabon Next LT" panose="02000500000000000000" pitchFamily="2" charset="0"/>
                        </a:rPr>
                        <a:t>B2B</a:t>
                      </a:r>
                    </a:p>
                  </a:txBody>
                  <a:tcPr marL="96897" marR="96897" marT="48449" marB="48449" anchor="ctr">
                    <a:solidFill>
                      <a:srgbClr val="DF8C8C"/>
                    </a:solidFill>
                  </a:tcPr>
                </a:tc>
                <a:tc>
                  <a:txBody>
                    <a:bodyPr/>
                    <a:lstStyle/>
                    <a:p>
                      <a:pPr algn="ctr"/>
                      <a:r>
                        <a:rPr lang="en-US" sz="1900" b="0" kern="1200" dirty="0">
                          <a:solidFill>
                            <a:schemeClr val="bg1">
                              <a:alpha val="99000"/>
                            </a:schemeClr>
                          </a:solidFill>
                          <a:latin typeface="Sabon Next LT" panose="02000500000000000000" pitchFamily="2" charset="0"/>
                          <a:ea typeface="+mn-ea"/>
                          <a:cs typeface="Sabon Next LT" panose="02000500000000000000" pitchFamily="2" charset="0"/>
                        </a:rPr>
                        <a:t>Supply chain</a:t>
                      </a:r>
                    </a:p>
                  </a:txBody>
                  <a:tcPr marL="96897" marR="96897" marT="48449" marB="48449" anchor="ctr">
                    <a:solidFill>
                      <a:srgbClr val="DF8C8C"/>
                    </a:solidFill>
                  </a:tcPr>
                </a:tc>
                <a:tc>
                  <a:txBody>
                    <a:bodyPr/>
                    <a:lstStyle/>
                    <a:p>
                      <a:pPr algn="ctr"/>
                      <a:r>
                        <a:rPr lang="en-US" sz="1900" b="0" dirty="0">
                          <a:solidFill>
                            <a:schemeClr val="bg1">
                              <a:alpha val="99000"/>
                            </a:schemeClr>
                          </a:solidFill>
                          <a:latin typeface="Sabon Next LT" panose="02000500000000000000" pitchFamily="2" charset="0"/>
                          <a:cs typeface="Sabon Next LT" panose="02000500000000000000" pitchFamily="2" charset="0"/>
                        </a:rPr>
                        <a:t>ROI</a:t>
                      </a:r>
                    </a:p>
                  </a:txBody>
                  <a:tcPr marL="96897" marR="96897" marT="48449" marB="48449" anchor="ctr">
                    <a:solidFill>
                      <a:srgbClr val="DF8C8C"/>
                    </a:solidFill>
                  </a:tcPr>
                </a:tc>
                <a:tc>
                  <a:txBody>
                    <a:bodyPr/>
                    <a:lstStyle/>
                    <a:p>
                      <a:pPr algn="ctr"/>
                      <a:r>
                        <a:rPr lang="en-US" sz="1900" b="0" dirty="0">
                          <a:solidFill>
                            <a:schemeClr val="bg1">
                              <a:alpha val="99000"/>
                            </a:schemeClr>
                          </a:solidFill>
                          <a:latin typeface="Sabon Next LT" panose="02000500000000000000" pitchFamily="2" charset="0"/>
                          <a:cs typeface="Sabon Next LT" panose="02000500000000000000" pitchFamily="2" charset="0"/>
                        </a:rPr>
                        <a:t>E-commerce</a:t>
                      </a:r>
                    </a:p>
                  </a:txBody>
                  <a:tcPr marL="96897" marR="96897" marT="48449" marB="48449" anchor="ctr">
                    <a:solidFill>
                      <a:srgbClr val="DF8C8C"/>
                    </a:solidFill>
                  </a:tcPr>
                </a:tc>
                <a:extLst>
                  <a:ext uri="{0D108BD9-81ED-4DB2-BD59-A6C34878D82A}">
                    <a16:rowId xmlns:a16="http://schemas.microsoft.com/office/drawing/2014/main" val="479928716"/>
                  </a:ext>
                </a:extLst>
              </a:tr>
              <a:tr h="546269">
                <a:tc>
                  <a:txBody>
                    <a:bodyPr/>
                    <a:lstStyle/>
                    <a:p>
                      <a:pPr algn="ctr"/>
                      <a:r>
                        <a:rPr lang="en-US" sz="1900" dirty="0">
                          <a:solidFill>
                            <a:schemeClr val="tx1"/>
                          </a:solidFill>
                          <a:latin typeface="Sabon Next LT" panose="02000500000000000000" pitchFamily="2" charset="0"/>
                          <a:cs typeface="Sabon Next LT" panose="02000500000000000000" pitchFamily="2" charset="0"/>
                        </a:rPr>
                        <a:t>Q1</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4.5</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2.3</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5.0</a:t>
                      </a:r>
                    </a:p>
                  </a:txBody>
                  <a:tcPr marL="96897" marR="96897" marT="48449" marB="48449" anchor="ctr">
                    <a:solidFill>
                      <a:schemeClr val="accent2">
                        <a:lumMod val="40000"/>
                        <a:lumOff val="60000"/>
                      </a:schemeClr>
                    </a:solidFill>
                  </a:tcPr>
                </a:tc>
                <a:extLst>
                  <a:ext uri="{0D108BD9-81ED-4DB2-BD59-A6C34878D82A}">
                    <a16:rowId xmlns:a16="http://schemas.microsoft.com/office/drawing/2014/main" val="1760208656"/>
                  </a:ext>
                </a:extLst>
              </a:tr>
              <a:tr h="546269">
                <a:tc>
                  <a:txBody>
                    <a:bodyPr/>
                    <a:lstStyle/>
                    <a:p>
                      <a:pPr algn="ctr"/>
                      <a:r>
                        <a:rPr lang="en-US" sz="1900" dirty="0">
                          <a:solidFill>
                            <a:schemeClr val="tx1"/>
                          </a:solidFill>
                          <a:latin typeface="Sabon Next LT" panose="02000500000000000000" pitchFamily="2" charset="0"/>
                          <a:cs typeface="Sabon Next LT" panose="02000500000000000000" pitchFamily="2" charset="0"/>
                        </a:rPr>
                        <a:t>Q2</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3.2</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5.1</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4.4</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3.0</a:t>
                      </a:r>
                    </a:p>
                  </a:txBody>
                  <a:tcPr marL="96897" marR="96897" marT="48449" marB="48449" anchor="ctr">
                    <a:solidFill>
                      <a:schemeClr val="accent2">
                        <a:lumMod val="20000"/>
                        <a:lumOff val="80000"/>
                      </a:schemeClr>
                    </a:solidFill>
                  </a:tcPr>
                </a:tc>
                <a:extLst>
                  <a:ext uri="{0D108BD9-81ED-4DB2-BD59-A6C34878D82A}">
                    <a16:rowId xmlns:a16="http://schemas.microsoft.com/office/drawing/2014/main" val="3634243071"/>
                  </a:ext>
                </a:extLst>
              </a:tr>
              <a:tr h="546269">
                <a:tc>
                  <a:txBody>
                    <a:bodyPr/>
                    <a:lstStyle/>
                    <a:p>
                      <a:pPr algn="ctr"/>
                      <a:r>
                        <a:rPr lang="en-US" sz="1900" dirty="0">
                          <a:solidFill>
                            <a:schemeClr val="tx1"/>
                          </a:solidFill>
                          <a:latin typeface="Sabon Next LT" panose="02000500000000000000" pitchFamily="2" charset="0"/>
                          <a:cs typeface="Sabon Next LT" panose="02000500000000000000" pitchFamily="2" charset="0"/>
                        </a:rPr>
                        <a:t>Q3</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2.1</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2.5</a:t>
                      </a:r>
                    </a:p>
                  </a:txBody>
                  <a:tcPr marL="96897" marR="96897" marT="48449" marB="48449" anchor="ctr">
                    <a:solidFill>
                      <a:schemeClr val="accent2">
                        <a:lumMod val="40000"/>
                        <a:lumOff val="6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2.8</a:t>
                      </a:r>
                    </a:p>
                  </a:txBody>
                  <a:tcPr marL="96897" marR="96897" marT="48449" marB="48449" anchor="ctr">
                    <a:solidFill>
                      <a:schemeClr val="accent2">
                        <a:lumMod val="40000"/>
                        <a:lumOff val="60000"/>
                      </a:schemeClr>
                    </a:solidFill>
                  </a:tcPr>
                </a:tc>
                <a:extLst>
                  <a:ext uri="{0D108BD9-81ED-4DB2-BD59-A6C34878D82A}">
                    <a16:rowId xmlns:a16="http://schemas.microsoft.com/office/drawing/2014/main" val="415808797"/>
                  </a:ext>
                </a:extLst>
              </a:tr>
              <a:tr h="546269">
                <a:tc>
                  <a:txBody>
                    <a:bodyPr/>
                    <a:lstStyle/>
                    <a:p>
                      <a:pPr algn="ctr"/>
                      <a:r>
                        <a:rPr lang="en-US" sz="1900" dirty="0">
                          <a:solidFill>
                            <a:schemeClr val="tx1"/>
                          </a:solidFill>
                          <a:latin typeface="Sabon Next LT" panose="02000500000000000000" pitchFamily="2" charset="0"/>
                          <a:cs typeface="Sabon Next LT" panose="02000500000000000000" pitchFamily="2" charset="0"/>
                        </a:rPr>
                        <a:t>Q4</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4.5</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2.2</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1.7</a:t>
                      </a:r>
                    </a:p>
                  </a:txBody>
                  <a:tcPr marL="96897" marR="96897" marT="48449" marB="48449" anchor="ctr">
                    <a:solidFill>
                      <a:schemeClr val="accent2">
                        <a:lumMod val="20000"/>
                        <a:lumOff val="80000"/>
                      </a:schemeClr>
                    </a:solidFill>
                  </a:tcPr>
                </a:tc>
                <a:tc>
                  <a:txBody>
                    <a:bodyPr/>
                    <a:lstStyle/>
                    <a:p>
                      <a:pPr algn="ctr"/>
                      <a:r>
                        <a:rPr lang="en-US" sz="1900" dirty="0">
                          <a:solidFill>
                            <a:schemeClr val="tx1"/>
                          </a:solidFill>
                          <a:latin typeface="Sabon Next LT" panose="02000500000000000000" pitchFamily="2" charset="0"/>
                          <a:cs typeface="Sabon Next LT" panose="02000500000000000000" pitchFamily="2" charset="0"/>
                        </a:rPr>
                        <a:t>7.0</a:t>
                      </a:r>
                    </a:p>
                  </a:txBody>
                  <a:tcPr marL="96897" marR="96897" marT="48449" marB="48449" anchor="ctr">
                    <a:solidFill>
                      <a:schemeClr val="accent2">
                        <a:lumMod val="20000"/>
                        <a:lumOff val="80000"/>
                      </a:schemeClr>
                    </a:solidFill>
                  </a:tcPr>
                </a:tc>
                <a:extLst>
                  <a:ext uri="{0D108BD9-81ED-4DB2-BD59-A6C34878D82A}">
                    <a16:rowId xmlns:a16="http://schemas.microsoft.com/office/drawing/2014/main" val="380950325"/>
                  </a:ext>
                </a:extLst>
              </a:tr>
            </a:tbl>
          </a:graphicData>
        </a:graphic>
      </p:graphicFrame>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p:txBody>
          <a:bodyPr/>
          <a:lstStyle/>
          <a:p>
            <a:r>
              <a:rPr lang="en-US" dirty="0"/>
              <a:t>BUSINESS OPPORTUNITIES ARE LIKE BUSES. THERE'S ALWAYS ANOTHER ONE COMING.</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p:txBody>
          <a:bodyPr/>
          <a:lstStyle/>
          <a:p>
            <a:r>
              <a:rPr lang="en-US" dirty="0"/>
              <a:t>Richard Branson</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p:txBody>
          <a:bodyPr/>
          <a:lstStyle/>
          <a:p>
            <a:r>
              <a:rPr lang="en-US" dirty="0"/>
              <a:t>MEET OUR TEAM</a:t>
            </a: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p:txBody>
          <a:bodyPr/>
          <a:lstStyle/>
          <a:p>
            <a:r>
              <a:rPr lang="en-US"/>
              <a:t>Presentation title</a:t>
            </a:r>
            <a:endParaRPr lang="en-US" dirty="0"/>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pic>
        <p:nvPicPr>
          <p:cNvPr id="16" name="Picture Placeholder 15" descr="Team member headshot">
            <a:extLst>
              <a:ext uri="{FF2B5EF4-FFF2-40B4-BE49-F238E27FC236}">
                <a16:creationId xmlns:a16="http://schemas.microsoft.com/office/drawing/2014/main" id="{53DF829E-A1C4-421E-3B50-ABC29F74AD7E}"/>
              </a:ext>
            </a:extLst>
          </p:cNvPr>
          <p:cNvPicPr>
            <a:picLocks noGrp="1" noChangeAspect="1"/>
          </p:cNvPicPr>
          <p:nvPr>
            <p:ph type="pic" sz="quarter" idx="13"/>
          </p:nvPr>
        </p:nvPicPr>
        <p:blipFill rotWithShape="1">
          <a:blip r:embed="rId2"/>
          <a:srcRect/>
          <a:stretch/>
        </p:blipFill>
        <p:spPr/>
      </p:pic>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p:txBody>
          <a:bodyPr/>
          <a:lstStyle/>
          <a:p>
            <a:r>
              <a:rPr lang="en-US" dirty="0"/>
              <a:t>TAKUMA HAYASHI</a:t>
            </a:r>
          </a:p>
        </p:txBody>
      </p:sp>
      <p:sp>
        <p:nvSpPr>
          <p:cNvPr id="5" name="Text Placeholder 4">
            <a:extLst>
              <a:ext uri="{FF2B5EF4-FFF2-40B4-BE49-F238E27FC236}">
                <a16:creationId xmlns:a16="http://schemas.microsoft.com/office/drawing/2014/main" id="{91128191-45A5-DEA1-F978-421F83D5E664}"/>
              </a:ext>
            </a:extLst>
          </p:cNvPr>
          <p:cNvSpPr>
            <a:spLocks noGrp="1"/>
          </p:cNvSpPr>
          <p:nvPr>
            <p:ph type="body" sz="quarter" idx="15"/>
          </p:nvPr>
        </p:nvSpPr>
        <p:spPr/>
        <p:txBody>
          <a:bodyPr/>
          <a:lstStyle/>
          <a:p>
            <a:r>
              <a:rPr lang="en-US" dirty="0"/>
              <a:t>President</a:t>
            </a:r>
          </a:p>
        </p:txBody>
      </p:sp>
      <p:pic>
        <p:nvPicPr>
          <p:cNvPr id="18" name="Picture Placeholder 17" descr="Team member headshot">
            <a:extLst>
              <a:ext uri="{FF2B5EF4-FFF2-40B4-BE49-F238E27FC236}">
                <a16:creationId xmlns:a16="http://schemas.microsoft.com/office/drawing/2014/main" id="{E5C9C66F-AADD-4ED0-1C1D-B85BA2731ECA}"/>
              </a:ext>
            </a:extLst>
          </p:cNvPr>
          <p:cNvPicPr>
            <a:picLocks noGrp="1" noChangeAspect="1"/>
          </p:cNvPicPr>
          <p:nvPr>
            <p:ph type="pic" sz="quarter" idx="17"/>
          </p:nvPr>
        </p:nvPicPr>
        <p:blipFill rotWithShape="1">
          <a:blip r:embed="rId3" cstate="screen">
            <a:extLst>
              <a:ext uri="{28A0092B-C50C-407E-A947-70E740481C1C}">
                <a14:useLocalDpi xmlns:a14="http://schemas.microsoft.com/office/drawing/2010/main"/>
              </a:ext>
            </a:extLst>
          </a:blip>
          <a:srcRect l="119" r="119"/>
          <a:stretch/>
        </p:blipFill>
        <p:spPr/>
      </p:pic>
      <p:sp>
        <p:nvSpPr>
          <p:cNvPr id="6" name="Text Placeholder 5">
            <a:extLst>
              <a:ext uri="{FF2B5EF4-FFF2-40B4-BE49-F238E27FC236}">
                <a16:creationId xmlns:a16="http://schemas.microsoft.com/office/drawing/2014/main" id="{EEF6A845-F328-1053-A365-3DA9CBAF9BA4}"/>
              </a:ext>
            </a:extLst>
          </p:cNvPr>
          <p:cNvSpPr>
            <a:spLocks noGrp="1"/>
          </p:cNvSpPr>
          <p:nvPr>
            <p:ph type="body" sz="quarter" idx="16"/>
          </p:nvPr>
        </p:nvSpPr>
        <p:spPr/>
        <p:txBody>
          <a:bodyPr/>
          <a:lstStyle/>
          <a:p>
            <a:r>
              <a:rPr lang="en-US" dirty="0"/>
              <a:t>MIRJAM NILSSON</a:t>
            </a:r>
          </a:p>
        </p:txBody>
      </p:sp>
      <p:sp>
        <p:nvSpPr>
          <p:cNvPr id="8" name="Text Placeholder 7">
            <a:extLst>
              <a:ext uri="{FF2B5EF4-FFF2-40B4-BE49-F238E27FC236}">
                <a16:creationId xmlns:a16="http://schemas.microsoft.com/office/drawing/2014/main" id="{F46AF003-A457-D7E6-F39B-1A85A426A3E5}"/>
              </a:ext>
            </a:extLst>
          </p:cNvPr>
          <p:cNvSpPr>
            <a:spLocks noGrp="1"/>
          </p:cNvSpPr>
          <p:nvPr>
            <p:ph type="body" sz="quarter" idx="18"/>
          </p:nvPr>
        </p:nvSpPr>
        <p:spPr/>
        <p:txBody>
          <a:bodyPr/>
          <a:lstStyle/>
          <a:p>
            <a:r>
              <a:rPr lang="en-US" dirty="0"/>
              <a:t>Chief Executive Officer</a:t>
            </a:r>
          </a:p>
        </p:txBody>
      </p:sp>
      <p:pic>
        <p:nvPicPr>
          <p:cNvPr id="20" name="Picture Placeholder 19" descr="Team member headshot">
            <a:extLst>
              <a:ext uri="{FF2B5EF4-FFF2-40B4-BE49-F238E27FC236}">
                <a16:creationId xmlns:a16="http://schemas.microsoft.com/office/drawing/2014/main" id="{886BA800-53E3-4B2D-1E62-F03543D34994}"/>
              </a:ext>
            </a:extLst>
          </p:cNvPr>
          <p:cNvPicPr>
            <a:picLocks noGrp="1" noChangeAspect="1"/>
          </p:cNvPicPr>
          <p:nvPr>
            <p:ph type="pic" sz="quarter" idx="20"/>
          </p:nvPr>
        </p:nvPicPr>
        <p:blipFill rotWithShape="1">
          <a:blip r:embed="rId4" cstate="screen">
            <a:extLst>
              <a:ext uri="{28A0092B-C50C-407E-A947-70E740481C1C}">
                <a14:useLocalDpi xmlns:a14="http://schemas.microsoft.com/office/drawing/2010/main"/>
              </a:ext>
            </a:extLst>
          </a:blip>
          <a:srcRect t="31" b="31"/>
          <a:stretch/>
        </p:blipFill>
        <p:spPr/>
      </p:pic>
      <p:sp>
        <p:nvSpPr>
          <p:cNvPr id="9" name="Text Placeholder 8">
            <a:extLst>
              <a:ext uri="{FF2B5EF4-FFF2-40B4-BE49-F238E27FC236}">
                <a16:creationId xmlns:a16="http://schemas.microsoft.com/office/drawing/2014/main" id="{0A413FDF-11CF-6B9B-871F-ED1ED06E76B9}"/>
              </a:ext>
            </a:extLst>
          </p:cNvPr>
          <p:cNvSpPr>
            <a:spLocks noGrp="1"/>
          </p:cNvSpPr>
          <p:nvPr>
            <p:ph type="body" sz="quarter" idx="19"/>
          </p:nvPr>
        </p:nvSpPr>
        <p:spPr/>
        <p:txBody>
          <a:bodyPr/>
          <a:lstStyle/>
          <a:p>
            <a:r>
              <a:rPr lang="en-US" dirty="0"/>
              <a:t>FLORA BERGGREN​</a:t>
            </a:r>
          </a:p>
        </p:txBody>
      </p:sp>
      <p:sp>
        <p:nvSpPr>
          <p:cNvPr id="11" name="Text Placeholder 10">
            <a:extLst>
              <a:ext uri="{FF2B5EF4-FFF2-40B4-BE49-F238E27FC236}">
                <a16:creationId xmlns:a16="http://schemas.microsoft.com/office/drawing/2014/main" id="{B3CED26D-9022-0D83-FB0D-E3471E6F7ECE}"/>
              </a:ext>
            </a:extLst>
          </p:cNvPr>
          <p:cNvSpPr>
            <a:spLocks noGrp="1"/>
          </p:cNvSpPr>
          <p:nvPr>
            <p:ph type="body" sz="quarter" idx="21"/>
          </p:nvPr>
        </p:nvSpPr>
        <p:spPr/>
        <p:txBody>
          <a:bodyPr/>
          <a:lstStyle/>
          <a:p>
            <a:r>
              <a:rPr lang="en-US" dirty="0"/>
              <a:t>Chief Operations Officer</a:t>
            </a:r>
          </a:p>
        </p:txBody>
      </p:sp>
      <p:pic>
        <p:nvPicPr>
          <p:cNvPr id="22" name="Picture Placeholder 21" descr="Team member headshot">
            <a:extLst>
              <a:ext uri="{FF2B5EF4-FFF2-40B4-BE49-F238E27FC236}">
                <a16:creationId xmlns:a16="http://schemas.microsoft.com/office/drawing/2014/main" id="{CF9A94E1-4A49-F134-498B-3886D8C21B47}"/>
              </a:ext>
            </a:extLst>
          </p:cNvPr>
          <p:cNvPicPr>
            <a:picLocks noGrp="1" noChangeAspect="1"/>
          </p:cNvPicPr>
          <p:nvPr>
            <p:ph type="pic" sz="quarter" idx="23"/>
          </p:nvPr>
        </p:nvPicPr>
        <p:blipFill rotWithShape="1">
          <a:blip r:embed="rId5" cstate="screen">
            <a:extLst>
              <a:ext uri="{28A0092B-C50C-407E-A947-70E740481C1C}">
                <a14:useLocalDpi xmlns:a14="http://schemas.microsoft.com/office/drawing/2010/main"/>
              </a:ext>
            </a:extLst>
          </a:blip>
          <a:srcRect t="31" b="31"/>
          <a:stretch/>
        </p:blipFill>
        <p:spPr/>
      </p:pic>
      <p:sp>
        <p:nvSpPr>
          <p:cNvPr id="12" name="Text Placeholder 11">
            <a:extLst>
              <a:ext uri="{FF2B5EF4-FFF2-40B4-BE49-F238E27FC236}">
                <a16:creationId xmlns:a16="http://schemas.microsoft.com/office/drawing/2014/main" id="{518301B7-15C5-E184-096F-BF82F42163C2}"/>
              </a:ext>
            </a:extLst>
          </p:cNvPr>
          <p:cNvSpPr>
            <a:spLocks noGrp="1"/>
          </p:cNvSpPr>
          <p:nvPr>
            <p:ph type="body" sz="quarter" idx="22"/>
          </p:nvPr>
        </p:nvSpPr>
        <p:spPr/>
        <p:txBody>
          <a:bodyPr/>
          <a:lstStyle/>
          <a:p>
            <a:r>
              <a:rPr lang="en-US" dirty="0"/>
              <a:t>RAJESH SANTOSHI​</a:t>
            </a:r>
          </a:p>
        </p:txBody>
      </p:sp>
      <p:sp>
        <p:nvSpPr>
          <p:cNvPr id="14" name="Text Placeholder 13">
            <a:extLst>
              <a:ext uri="{FF2B5EF4-FFF2-40B4-BE49-F238E27FC236}">
                <a16:creationId xmlns:a16="http://schemas.microsoft.com/office/drawing/2014/main" id="{DD57FB11-65D1-6B1C-8D88-F932BF765A7C}"/>
              </a:ext>
            </a:extLst>
          </p:cNvPr>
          <p:cNvSpPr>
            <a:spLocks noGrp="1"/>
          </p:cNvSpPr>
          <p:nvPr>
            <p:ph type="body" sz="quarter" idx="24"/>
          </p:nvPr>
        </p:nvSpPr>
        <p:spPr/>
        <p:txBody>
          <a:bodyPr/>
          <a:lstStyle/>
          <a:p>
            <a:r>
              <a:rPr lang="en-US" dirty="0"/>
              <a:t>VP Marketing</a:t>
            </a:r>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p:txBody>
          <a:bodyPr/>
          <a:lstStyle/>
          <a:p>
            <a:r>
              <a:rPr lang="en-US" dirty="0"/>
              <a:t>MEET OUR Extended TEAM</a:t>
            </a:r>
          </a:p>
        </p:txBody>
      </p:sp>
      <p:pic>
        <p:nvPicPr>
          <p:cNvPr id="127" name="Picture Placeholder 126" descr="Team member headshot">
            <a:extLst>
              <a:ext uri="{FF2B5EF4-FFF2-40B4-BE49-F238E27FC236}">
                <a16:creationId xmlns:a16="http://schemas.microsoft.com/office/drawing/2014/main" id="{647C05DC-04F0-1158-3AA5-BF470126B98D}"/>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t="73" b="73"/>
          <a:stretch/>
        </p:blipFill>
        <p:spPr/>
      </p:pic>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p:txBody>
          <a:bodyPr/>
          <a:lstStyle/>
          <a:p>
            <a:r>
              <a:rPr lang="en-US" dirty="0"/>
              <a:t>TAKUMA HAYASHI</a:t>
            </a:r>
          </a:p>
        </p:txBody>
      </p:sp>
      <p:sp>
        <p:nvSpPr>
          <p:cNvPr id="5" name="Text Placeholder 4">
            <a:extLst>
              <a:ext uri="{FF2B5EF4-FFF2-40B4-BE49-F238E27FC236}">
                <a16:creationId xmlns:a16="http://schemas.microsoft.com/office/drawing/2014/main" id="{91128191-45A5-DEA1-F978-421F83D5E664}"/>
              </a:ext>
            </a:extLst>
          </p:cNvPr>
          <p:cNvSpPr>
            <a:spLocks noGrp="1"/>
          </p:cNvSpPr>
          <p:nvPr>
            <p:ph type="body" sz="quarter" idx="15"/>
          </p:nvPr>
        </p:nvSpPr>
        <p:spPr/>
        <p:txBody>
          <a:bodyPr/>
          <a:lstStyle/>
          <a:p>
            <a:r>
              <a:rPr lang="en-US" dirty="0"/>
              <a:t>President</a:t>
            </a:r>
          </a:p>
        </p:txBody>
      </p:sp>
      <p:pic>
        <p:nvPicPr>
          <p:cNvPr id="135" name="Picture Placeholder 134" descr="Team member headshot">
            <a:extLst>
              <a:ext uri="{FF2B5EF4-FFF2-40B4-BE49-F238E27FC236}">
                <a16:creationId xmlns:a16="http://schemas.microsoft.com/office/drawing/2014/main" id="{53CE1A7F-C303-6378-F7D9-285999C320CB}"/>
              </a:ext>
            </a:extLst>
          </p:cNvPr>
          <p:cNvPicPr>
            <a:picLocks noGrp="1" noChangeAspect="1"/>
          </p:cNvPicPr>
          <p:nvPr>
            <p:ph type="pic" sz="quarter" idx="25"/>
          </p:nvPr>
        </p:nvPicPr>
        <p:blipFill rotWithShape="1">
          <a:blip r:embed="rId3" cstate="screen">
            <a:extLst>
              <a:ext uri="{28A0092B-C50C-407E-A947-70E740481C1C}">
                <a14:useLocalDpi xmlns:a14="http://schemas.microsoft.com/office/drawing/2010/main"/>
              </a:ext>
            </a:extLst>
          </a:blip>
          <a:srcRect l="45" r="45"/>
          <a:stretch/>
        </p:blipFill>
        <p:spPr/>
      </p:pic>
      <p:sp>
        <p:nvSpPr>
          <p:cNvPr id="159" name="Text Placeholder 158">
            <a:extLst>
              <a:ext uri="{FF2B5EF4-FFF2-40B4-BE49-F238E27FC236}">
                <a16:creationId xmlns:a16="http://schemas.microsoft.com/office/drawing/2014/main" id="{F269F917-64D7-CDF3-D985-799AE9C3B794}"/>
              </a:ext>
            </a:extLst>
          </p:cNvPr>
          <p:cNvSpPr>
            <a:spLocks noGrp="1"/>
          </p:cNvSpPr>
          <p:nvPr>
            <p:ph type="body" sz="quarter" idx="29"/>
          </p:nvPr>
        </p:nvSpPr>
        <p:spPr/>
        <p:txBody>
          <a:bodyPr/>
          <a:lstStyle/>
          <a:p>
            <a:r>
              <a:rPr lang="en-US" dirty="0"/>
              <a:t>GRAHAM BARNES</a:t>
            </a:r>
          </a:p>
        </p:txBody>
      </p:sp>
      <p:sp>
        <p:nvSpPr>
          <p:cNvPr id="160" name="Text Placeholder 159">
            <a:extLst>
              <a:ext uri="{FF2B5EF4-FFF2-40B4-BE49-F238E27FC236}">
                <a16:creationId xmlns:a16="http://schemas.microsoft.com/office/drawing/2014/main" id="{2814DD63-8543-970F-927B-E6AA56C99E6C}"/>
              </a:ext>
            </a:extLst>
          </p:cNvPr>
          <p:cNvSpPr>
            <a:spLocks noGrp="1"/>
          </p:cNvSpPr>
          <p:nvPr>
            <p:ph type="body" sz="quarter" idx="30"/>
          </p:nvPr>
        </p:nvSpPr>
        <p:spPr/>
        <p:txBody>
          <a:bodyPr/>
          <a:lstStyle/>
          <a:p>
            <a:r>
              <a:rPr lang="en-US" dirty="0"/>
              <a:t>VP Product</a:t>
            </a:r>
          </a:p>
        </p:txBody>
      </p:sp>
      <p:pic>
        <p:nvPicPr>
          <p:cNvPr id="129" name="Picture Placeholder 128" descr="Team member headshot">
            <a:extLst>
              <a:ext uri="{FF2B5EF4-FFF2-40B4-BE49-F238E27FC236}">
                <a16:creationId xmlns:a16="http://schemas.microsoft.com/office/drawing/2014/main" id="{8B3998AA-37D7-2B8A-664B-5EE240398288}"/>
              </a:ext>
            </a:extLst>
          </p:cNvPr>
          <p:cNvPicPr>
            <a:picLocks noGrp="1" noChangeAspect="1"/>
          </p:cNvPicPr>
          <p:nvPr>
            <p:ph type="pic" sz="quarter" idx="17"/>
          </p:nvPr>
        </p:nvPicPr>
        <p:blipFill rotWithShape="1">
          <a:blip r:embed="rId4" cstate="screen">
            <a:extLst>
              <a:ext uri="{28A0092B-C50C-407E-A947-70E740481C1C}">
                <a14:useLocalDpi xmlns:a14="http://schemas.microsoft.com/office/drawing/2010/main"/>
              </a:ext>
            </a:extLst>
          </a:blip>
          <a:srcRect t="145" b="145"/>
          <a:stretch/>
        </p:blipFill>
        <p:spPr/>
      </p:pic>
      <p:sp>
        <p:nvSpPr>
          <p:cNvPr id="6" name="Text Placeholder 5">
            <a:extLst>
              <a:ext uri="{FF2B5EF4-FFF2-40B4-BE49-F238E27FC236}">
                <a16:creationId xmlns:a16="http://schemas.microsoft.com/office/drawing/2014/main" id="{EEF6A845-F328-1053-A365-3DA9CBAF9BA4}"/>
              </a:ext>
            </a:extLst>
          </p:cNvPr>
          <p:cNvSpPr>
            <a:spLocks noGrp="1"/>
          </p:cNvSpPr>
          <p:nvPr>
            <p:ph type="body" sz="quarter" idx="16"/>
          </p:nvPr>
        </p:nvSpPr>
        <p:spPr/>
        <p:txBody>
          <a:bodyPr/>
          <a:lstStyle/>
          <a:p>
            <a:r>
              <a:rPr lang="en-US" dirty="0"/>
              <a:t>MIRJAM NILSSON</a:t>
            </a:r>
          </a:p>
        </p:txBody>
      </p:sp>
      <p:sp>
        <p:nvSpPr>
          <p:cNvPr id="8" name="Text Placeholder 7">
            <a:extLst>
              <a:ext uri="{FF2B5EF4-FFF2-40B4-BE49-F238E27FC236}">
                <a16:creationId xmlns:a16="http://schemas.microsoft.com/office/drawing/2014/main" id="{F46AF003-A457-D7E6-F39B-1A85A426A3E5}"/>
              </a:ext>
            </a:extLst>
          </p:cNvPr>
          <p:cNvSpPr>
            <a:spLocks noGrp="1"/>
          </p:cNvSpPr>
          <p:nvPr>
            <p:ph type="body" sz="quarter" idx="18"/>
          </p:nvPr>
        </p:nvSpPr>
        <p:spPr/>
        <p:txBody>
          <a:bodyPr/>
          <a:lstStyle/>
          <a:p>
            <a:r>
              <a:rPr lang="en-US" dirty="0"/>
              <a:t>Chief Executive Officer</a:t>
            </a:r>
          </a:p>
        </p:txBody>
      </p:sp>
      <p:pic>
        <p:nvPicPr>
          <p:cNvPr id="137" name="Picture Placeholder 136" descr="Team member headshot">
            <a:extLst>
              <a:ext uri="{FF2B5EF4-FFF2-40B4-BE49-F238E27FC236}">
                <a16:creationId xmlns:a16="http://schemas.microsoft.com/office/drawing/2014/main" id="{5C2754CD-7055-FC29-FE1C-82327C464143}"/>
              </a:ext>
            </a:extLst>
          </p:cNvPr>
          <p:cNvPicPr>
            <a:picLocks noGrp="1" noChangeAspect="1"/>
          </p:cNvPicPr>
          <p:nvPr>
            <p:ph type="pic" sz="quarter" idx="26"/>
          </p:nvPr>
        </p:nvPicPr>
        <p:blipFill rotWithShape="1">
          <a:blip r:embed="rId5" cstate="screen">
            <a:extLst>
              <a:ext uri="{28A0092B-C50C-407E-A947-70E740481C1C}">
                <a14:useLocalDpi xmlns:a14="http://schemas.microsoft.com/office/drawing/2010/main"/>
              </a:ext>
            </a:extLst>
          </a:blip>
          <a:srcRect l="45" r="45"/>
          <a:stretch/>
        </p:blipFill>
        <p:spPr/>
      </p:pic>
      <p:sp>
        <p:nvSpPr>
          <p:cNvPr id="186" name="Text Placeholder 185">
            <a:extLst>
              <a:ext uri="{FF2B5EF4-FFF2-40B4-BE49-F238E27FC236}">
                <a16:creationId xmlns:a16="http://schemas.microsoft.com/office/drawing/2014/main" id="{18835196-357D-8C96-24B5-B52A2DDEB005}"/>
              </a:ext>
            </a:extLst>
          </p:cNvPr>
          <p:cNvSpPr>
            <a:spLocks noGrp="1"/>
          </p:cNvSpPr>
          <p:nvPr>
            <p:ph type="body" sz="quarter" idx="31"/>
          </p:nvPr>
        </p:nvSpPr>
        <p:spPr/>
        <p:txBody>
          <a:bodyPr/>
          <a:lstStyle/>
          <a:p>
            <a:r>
              <a:rPr lang="en-US" dirty="0"/>
              <a:t>ROWAN MURPHY</a:t>
            </a:r>
          </a:p>
        </p:txBody>
      </p:sp>
      <p:sp>
        <p:nvSpPr>
          <p:cNvPr id="187" name="Text Placeholder 186">
            <a:extLst>
              <a:ext uri="{FF2B5EF4-FFF2-40B4-BE49-F238E27FC236}">
                <a16:creationId xmlns:a16="http://schemas.microsoft.com/office/drawing/2014/main" id="{41C11B69-21C7-3FD7-1E14-583CF5B1707B}"/>
              </a:ext>
            </a:extLst>
          </p:cNvPr>
          <p:cNvSpPr>
            <a:spLocks noGrp="1"/>
          </p:cNvSpPr>
          <p:nvPr>
            <p:ph type="body" sz="quarter" idx="32"/>
          </p:nvPr>
        </p:nvSpPr>
        <p:spPr/>
        <p:txBody>
          <a:bodyPr/>
          <a:lstStyle/>
          <a:p>
            <a:r>
              <a:rPr lang="en-US" dirty="0"/>
              <a:t>SEO Strategist</a:t>
            </a:r>
          </a:p>
        </p:txBody>
      </p:sp>
      <p:pic>
        <p:nvPicPr>
          <p:cNvPr id="131" name="Picture Placeholder 130" descr="Team member headshot">
            <a:extLst>
              <a:ext uri="{FF2B5EF4-FFF2-40B4-BE49-F238E27FC236}">
                <a16:creationId xmlns:a16="http://schemas.microsoft.com/office/drawing/2014/main" id="{2269A4E3-AE66-274F-54C8-9DD8DBA3B151}"/>
              </a:ext>
            </a:extLst>
          </p:cNvPr>
          <p:cNvPicPr>
            <a:picLocks noGrp="1" noChangeAspect="1"/>
          </p:cNvPicPr>
          <p:nvPr>
            <p:ph type="pic" sz="quarter" idx="20"/>
          </p:nvPr>
        </p:nvPicPr>
        <p:blipFill rotWithShape="1">
          <a:blip r:embed="rId6" cstate="screen">
            <a:extLst>
              <a:ext uri="{28A0092B-C50C-407E-A947-70E740481C1C}">
                <a14:useLocalDpi xmlns:a14="http://schemas.microsoft.com/office/drawing/2010/main"/>
              </a:ext>
            </a:extLst>
          </a:blip>
          <a:srcRect t="83" b="83"/>
          <a:stretch/>
        </p:blipFill>
        <p:spPr/>
      </p:pic>
      <p:sp>
        <p:nvSpPr>
          <p:cNvPr id="9" name="Text Placeholder 8">
            <a:extLst>
              <a:ext uri="{FF2B5EF4-FFF2-40B4-BE49-F238E27FC236}">
                <a16:creationId xmlns:a16="http://schemas.microsoft.com/office/drawing/2014/main" id="{0A413FDF-11CF-6B9B-871F-ED1ED06E76B9}"/>
              </a:ext>
            </a:extLst>
          </p:cNvPr>
          <p:cNvSpPr>
            <a:spLocks noGrp="1"/>
          </p:cNvSpPr>
          <p:nvPr>
            <p:ph type="body" sz="quarter" idx="19"/>
          </p:nvPr>
        </p:nvSpPr>
        <p:spPr/>
        <p:txBody>
          <a:bodyPr/>
          <a:lstStyle/>
          <a:p>
            <a:r>
              <a:rPr lang="en-US" dirty="0"/>
              <a:t>FLORA BERGGREN​</a:t>
            </a:r>
          </a:p>
        </p:txBody>
      </p:sp>
      <p:sp>
        <p:nvSpPr>
          <p:cNvPr id="11" name="Text Placeholder 10">
            <a:extLst>
              <a:ext uri="{FF2B5EF4-FFF2-40B4-BE49-F238E27FC236}">
                <a16:creationId xmlns:a16="http://schemas.microsoft.com/office/drawing/2014/main" id="{B3CED26D-9022-0D83-FB0D-E3471E6F7ECE}"/>
              </a:ext>
            </a:extLst>
          </p:cNvPr>
          <p:cNvSpPr>
            <a:spLocks noGrp="1"/>
          </p:cNvSpPr>
          <p:nvPr>
            <p:ph type="body" sz="quarter" idx="21"/>
          </p:nvPr>
        </p:nvSpPr>
        <p:spPr/>
        <p:txBody>
          <a:bodyPr/>
          <a:lstStyle/>
          <a:p>
            <a:r>
              <a:rPr lang="en-US" dirty="0"/>
              <a:t>Chief Operations Officer</a:t>
            </a:r>
          </a:p>
        </p:txBody>
      </p:sp>
      <p:pic>
        <p:nvPicPr>
          <p:cNvPr id="139" name="Picture Placeholder 138" descr="Team member headshot">
            <a:extLst>
              <a:ext uri="{FF2B5EF4-FFF2-40B4-BE49-F238E27FC236}">
                <a16:creationId xmlns:a16="http://schemas.microsoft.com/office/drawing/2014/main" id="{9A9F1D08-2372-A757-BE1E-91723DB0EBBF}"/>
              </a:ext>
            </a:extLst>
          </p:cNvPr>
          <p:cNvPicPr>
            <a:picLocks noGrp="1" noChangeAspect="1"/>
          </p:cNvPicPr>
          <p:nvPr>
            <p:ph type="pic" sz="quarter" idx="27"/>
          </p:nvPr>
        </p:nvPicPr>
        <p:blipFill rotWithShape="1">
          <a:blip r:embed="rId7" cstate="screen">
            <a:extLst>
              <a:ext uri="{28A0092B-C50C-407E-A947-70E740481C1C}">
                <a14:useLocalDpi xmlns:a14="http://schemas.microsoft.com/office/drawing/2010/main"/>
              </a:ext>
            </a:extLst>
          </a:blip>
          <a:srcRect t="80" b="80"/>
          <a:stretch/>
        </p:blipFill>
        <p:spPr/>
      </p:pic>
      <p:sp>
        <p:nvSpPr>
          <p:cNvPr id="188" name="Text Placeholder 187">
            <a:extLst>
              <a:ext uri="{FF2B5EF4-FFF2-40B4-BE49-F238E27FC236}">
                <a16:creationId xmlns:a16="http://schemas.microsoft.com/office/drawing/2014/main" id="{D362CDA4-D5CF-59E2-690B-FD99A9F4A51C}"/>
              </a:ext>
            </a:extLst>
          </p:cNvPr>
          <p:cNvSpPr>
            <a:spLocks noGrp="1"/>
          </p:cNvSpPr>
          <p:nvPr>
            <p:ph type="body" sz="quarter" idx="33"/>
          </p:nvPr>
        </p:nvSpPr>
        <p:spPr/>
        <p:txBody>
          <a:bodyPr/>
          <a:lstStyle/>
          <a:p>
            <a:r>
              <a:rPr lang="en-US" dirty="0"/>
              <a:t>ELIZABETH MOORE</a:t>
            </a:r>
          </a:p>
        </p:txBody>
      </p:sp>
      <p:sp>
        <p:nvSpPr>
          <p:cNvPr id="189" name="Text Placeholder 188">
            <a:extLst>
              <a:ext uri="{FF2B5EF4-FFF2-40B4-BE49-F238E27FC236}">
                <a16:creationId xmlns:a16="http://schemas.microsoft.com/office/drawing/2014/main" id="{D14B20BF-5DF9-3EC6-60DD-C63E039F74EC}"/>
              </a:ext>
            </a:extLst>
          </p:cNvPr>
          <p:cNvSpPr>
            <a:spLocks noGrp="1"/>
          </p:cNvSpPr>
          <p:nvPr>
            <p:ph type="body" sz="quarter" idx="34"/>
          </p:nvPr>
        </p:nvSpPr>
        <p:spPr/>
        <p:txBody>
          <a:bodyPr/>
          <a:lstStyle/>
          <a:p>
            <a:r>
              <a:rPr lang="en-US" dirty="0"/>
              <a:t>Product Designer</a:t>
            </a:r>
          </a:p>
        </p:txBody>
      </p:sp>
      <p:pic>
        <p:nvPicPr>
          <p:cNvPr id="133" name="Picture Placeholder 132" descr="Team member headshot">
            <a:extLst>
              <a:ext uri="{FF2B5EF4-FFF2-40B4-BE49-F238E27FC236}">
                <a16:creationId xmlns:a16="http://schemas.microsoft.com/office/drawing/2014/main" id="{65B0483B-CE9B-CD44-979E-DBD8145B7D30}"/>
              </a:ext>
            </a:extLst>
          </p:cNvPr>
          <p:cNvPicPr>
            <a:picLocks noGrp="1" noChangeAspect="1"/>
          </p:cNvPicPr>
          <p:nvPr>
            <p:ph type="pic" sz="quarter" idx="23"/>
          </p:nvPr>
        </p:nvPicPr>
        <p:blipFill rotWithShape="1">
          <a:blip r:embed="rId8" cstate="screen">
            <a:extLst>
              <a:ext uri="{28A0092B-C50C-407E-A947-70E740481C1C}">
                <a14:useLocalDpi xmlns:a14="http://schemas.microsoft.com/office/drawing/2010/main"/>
              </a:ext>
            </a:extLst>
          </a:blip>
          <a:srcRect t="29" b="29"/>
          <a:stretch/>
        </p:blipFill>
        <p:spPr/>
      </p:pic>
      <p:sp>
        <p:nvSpPr>
          <p:cNvPr id="12" name="Text Placeholder 11">
            <a:extLst>
              <a:ext uri="{FF2B5EF4-FFF2-40B4-BE49-F238E27FC236}">
                <a16:creationId xmlns:a16="http://schemas.microsoft.com/office/drawing/2014/main" id="{518301B7-15C5-E184-096F-BF82F42163C2}"/>
              </a:ext>
            </a:extLst>
          </p:cNvPr>
          <p:cNvSpPr>
            <a:spLocks noGrp="1"/>
          </p:cNvSpPr>
          <p:nvPr>
            <p:ph type="body" sz="quarter" idx="22"/>
          </p:nvPr>
        </p:nvSpPr>
        <p:spPr/>
        <p:txBody>
          <a:bodyPr/>
          <a:lstStyle/>
          <a:p>
            <a:r>
              <a:rPr lang="en-US" dirty="0"/>
              <a:t>RAJESH SANTOSHI​</a:t>
            </a:r>
          </a:p>
        </p:txBody>
      </p:sp>
      <p:sp>
        <p:nvSpPr>
          <p:cNvPr id="14" name="Text Placeholder 13">
            <a:extLst>
              <a:ext uri="{FF2B5EF4-FFF2-40B4-BE49-F238E27FC236}">
                <a16:creationId xmlns:a16="http://schemas.microsoft.com/office/drawing/2014/main" id="{DD57FB11-65D1-6B1C-8D88-F932BF765A7C}"/>
              </a:ext>
            </a:extLst>
          </p:cNvPr>
          <p:cNvSpPr>
            <a:spLocks noGrp="1"/>
          </p:cNvSpPr>
          <p:nvPr>
            <p:ph type="body" sz="quarter" idx="24"/>
          </p:nvPr>
        </p:nvSpPr>
        <p:spPr/>
        <p:txBody>
          <a:bodyPr/>
          <a:lstStyle/>
          <a:p>
            <a:r>
              <a:rPr lang="en-US" dirty="0"/>
              <a:t>VP Marketing</a:t>
            </a:r>
          </a:p>
        </p:txBody>
      </p:sp>
      <p:pic>
        <p:nvPicPr>
          <p:cNvPr id="141" name="Picture Placeholder 140" descr="Team member headshot">
            <a:extLst>
              <a:ext uri="{FF2B5EF4-FFF2-40B4-BE49-F238E27FC236}">
                <a16:creationId xmlns:a16="http://schemas.microsoft.com/office/drawing/2014/main" id="{9714A55E-3681-98F0-A943-50EE7A07869C}"/>
              </a:ext>
            </a:extLst>
          </p:cNvPr>
          <p:cNvPicPr>
            <a:picLocks noGrp="1" noChangeAspect="1"/>
          </p:cNvPicPr>
          <p:nvPr>
            <p:ph type="pic" sz="quarter" idx="28"/>
          </p:nvPr>
        </p:nvPicPr>
        <p:blipFill rotWithShape="1">
          <a:blip r:embed="rId9" cstate="screen">
            <a:extLst>
              <a:ext uri="{28A0092B-C50C-407E-A947-70E740481C1C}">
                <a14:useLocalDpi xmlns:a14="http://schemas.microsoft.com/office/drawing/2010/main"/>
              </a:ext>
            </a:extLst>
          </a:blip>
          <a:srcRect l="56" r="56"/>
          <a:stretch/>
        </p:blipFill>
        <p:spPr/>
      </p:pic>
      <p:sp>
        <p:nvSpPr>
          <p:cNvPr id="190" name="Text Placeholder 189">
            <a:extLst>
              <a:ext uri="{FF2B5EF4-FFF2-40B4-BE49-F238E27FC236}">
                <a16:creationId xmlns:a16="http://schemas.microsoft.com/office/drawing/2014/main" id="{6FA69800-878A-E997-C835-4A34703F2394}"/>
              </a:ext>
            </a:extLst>
          </p:cNvPr>
          <p:cNvSpPr>
            <a:spLocks noGrp="1"/>
          </p:cNvSpPr>
          <p:nvPr>
            <p:ph type="body" sz="quarter" idx="35"/>
          </p:nvPr>
        </p:nvSpPr>
        <p:spPr/>
        <p:txBody>
          <a:bodyPr/>
          <a:lstStyle/>
          <a:p>
            <a:r>
              <a:rPr lang="en-US" dirty="0"/>
              <a:t>ROBIN KLINE</a:t>
            </a:r>
          </a:p>
        </p:txBody>
      </p:sp>
      <p:sp>
        <p:nvSpPr>
          <p:cNvPr id="191" name="Text Placeholder 190">
            <a:extLst>
              <a:ext uri="{FF2B5EF4-FFF2-40B4-BE49-F238E27FC236}">
                <a16:creationId xmlns:a16="http://schemas.microsoft.com/office/drawing/2014/main" id="{231555FC-0BA5-3E6F-7FCB-66878580BB2C}"/>
              </a:ext>
            </a:extLst>
          </p:cNvPr>
          <p:cNvSpPr>
            <a:spLocks noGrp="1"/>
          </p:cNvSpPr>
          <p:nvPr>
            <p:ph type="body" sz="quarter" idx="36"/>
          </p:nvPr>
        </p:nvSpPr>
        <p:spPr/>
        <p:txBody>
          <a:bodyPr/>
          <a:lstStyle/>
          <a:p>
            <a:r>
              <a:rPr lang="en-US" dirty="0"/>
              <a:t>Content Developer</a:t>
            </a:r>
          </a:p>
        </p:txBody>
      </p:sp>
      <p:sp>
        <p:nvSpPr>
          <p:cNvPr id="218" name="Slide Number Placeholder 217">
            <a:extLst>
              <a:ext uri="{FF2B5EF4-FFF2-40B4-BE49-F238E27FC236}">
                <a16:creationId xmlns:a16="http://schemas.microsoft.com/office/drawing/2014/main" id="{C29F391A-4647-2731-26B5-3B262D8730A1}"/>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Tree>
    <p:extLst>
      <p:ext uri="{BB962C8B-B14F-4D97-AF65-F5344CB8AC3E}">
        <p14:creationId xmlns:p14="http://schemas.microsoft.com/office/powerpoint/2010/main" val="2452269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PLAN FOR PRODUCT LAUNCH </a:t>
            </a:r>
          </a:p>
        </p:txBody>
      </p:sp>
      <p:sp>
        <p:nvSpPr>
          <p:cNvPr id="373" name="Footer Placeholder 372">
            <a:extLst>
              <a:ext uri="{FF2B5EF4-FFF2-40B4-BE49-F238E27FC236}">
                <a16:creationId xmlns:a16="http://schemas.microsoft.com/office/drawing/2014/main" id="{EC015AD8-FC03-181D-1A34-AD00F66C42C2}"/>
              </a:ext>
            </a:extLst>
          </p:cNvPr>
          <p:cNvSpPr>
            <a:spLocks noGrp="1"/>
          </p:cNvSpPr>
          <p:nvPr>
            <p:ph type="ftr" sz="quarter" idx="11"/>
          </p:nvPr>
        </p:nvSpPr>
        <p:spPr/>
        <p:txBody>
          <a:bodyPr/>
          <a:lstStyle/>
          <a:p>
            <a:r>
              <a:rPr lang="en-US"/>
              <a:t>Presentation title</a:t>
            </a:r>
            <a:endParaRPr lang="en-US" dirty="0"/>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PLANNING</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Synergize scalable </a:t>
            </a:r>
            <a:br>
              <a:rPr lang="en-US" dirty="0"/>
            </a:br>
            <a:r>
              <a:rPr lang="en-US" dirty="0"/>
              <a:t>e-commerce</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dirty="0"/>
              <a:t>MARKETING</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Disseminate standardized </a:t>
            </a:r>
            <a:br>
              <a:rPr lang="en-US" dirty="0"/>
            </a:br>
            <a:r>
              <a:rPr lang="en-US" dirty="0"/>
              <a:t>metrics</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DESIGN</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Coordinate e-</a:t>
            </a:r>
            <a:br>
              <a:rPr lang="en-US" dirty="0"/>
            </a:br>
            <a:r>
              <a:rPr lang="en-US" dirty="0"/>
              <a:t>business applications</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STRATEGY</a:t>
            </a:r>
          </a:p>
          <a:p>
            <a:endParaRPr lang="en-US" dirty="0"/>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Foster holistically superior methodologies</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LAUNCH</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Deploy strategic networks with compelling e-</a:t>
            </a:r>
            <a:br>
              <a:rPr lang="en-US" dirty="0"/>
            </a:br>
            <a:r>
              <a:rPr lang="en-US" dirty="0"/>
              <a:t>business needs</a:t>
            </a:r>
          </a:p>
        </p:txBody>
      </p:sp>
    </p:spTree>
    <p:extLst>
      <p:ext uri="{BB962C8B-B14F-4D97-AF65-F5344CB8AC3E}">
        <p14:creationId xmlns:p14="http://schemas.microsoft.com/office/powerpoint/2010/main" val="1600494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TIMELINE</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p:txBody>
          <a:bodyPr/>
          <a:lstStyle/>
          <a:p>
            <a:pPr lvl="0"/>
            <a:r>
              <a:rPr lang="en-US" dirty="0"/>
              <a:t>SEP 20XX</a:t>
            </a:r>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p:txBody>
          <a:bodyPr/>
          <a:lstStyle/>
          <a:p>
            <a:pPr lvl="0"/>
            <a:r>
              <a:rPr lang="en-US" dirty="0"/>
              <a:t>NOV 20XX</a:t>
            </a:r>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p:txBody>
          <a:bodyPr/>
          <a:lstStyle/>
          <a:p>
            <a:pPr lvl="0"/>
            <a:r>
              <a:rPr lang="en-US" dirty="0"/>
              <a:t>JAN 20XX</a:t>
            </a:r>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p:txBody>
          <a:bodyPr/>
          <a:lstStyle/>
          <a:p>
            <a:pPr lvl="0"/>
            <a:r>
              <a:rPr lang="en-US" dirty="0"/>
              <a:t>MAR 20XX</a:t>
            </a:r>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p:txBody>
          <a:bodyPr/>
          <a:lstStyle/>
          <a:p>
            <a:pPr lvl="0"/>
            <a:r>
              <a:rPr lang="en-US" dirty="0"/>
              <a:t>MAY 20XX</a:t>
            </a:r>
          </a:p>
        </p:txBody>
      </p:sp>
      <p:sp>
        <p:nvSpPr>
          <p:cNvPr id="139" name="Rectangle 138" descr="Timeline marker">
            <a:extLst>
              <a:ext uri="{FF2B5EF4-FFF2-40B4-BE49-F238E27FC236}">
                <a16:creationId xmlns:a16="http://schemas.microsoft.com/office/drawing/2014/main" id="{632DC974-3AFC-3B05-984D-8920F2613BAB}"/>
              </a:ext>
            </a:extLst>
          </p:cNvPr>
          <p:cNvSpPr/>
          <p:nvPr/>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descr="Timeline marker">
            <a:extLst>
              <a:ext uri="{FF2B5EF4-FFF2-40B4-BE49-F238E27FC236}">
                <a16:creationId xmlns:a16="http://schemas.microsoft.com/office/drawing/2014/main" id="{F2040969-B583-70C1-87C1-D19C7BB276E9}"/>
              </a:ext>
            </a:extLst>
          </p:cNvPr>
          <p:cNvSpPr/>
          <p:nvPr/>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descr="Timeline marker">
            <a:extLst>
              <a:ext uri="{FF2B5EF4-FFF2-40B4-BE49-F238E27FC236}">
                <a16:creationId xmlns:a16="http://schemas.microsoft.com/office/drawing/2014/main" id="{916357F2-DD2F-AE73-F0FE-19F36A996C0A}"/>
              </a:ext>
            </a:extLst>
          </p:cNvPr>
          <p:cNvSpPr/>
          <p:nvPr/>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descr="Timeline marker">
            <a:extLst>
              <a:ext uri="{FF2B5EF4-FFF2-40B4-BE49-F238E27FC236}">
                <a16:creationId xmlns:a16="http://schemas.microsoft.com/office/drawing/2014/main" id="{061F8191-7958-A3B6-D754-56FAB2742504}"/>
              </a:ext>
            </a:extLst>
          </p:cNvPr>
          <p:cNvSpPr/>
          <p:nvPr/>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descr="Timeline marker">
            <a:extLst>
              <a:ext uri="{FF2B5EF4-FFF2-40B4-BE49-F238E27FC236}">
                <a16:creationId xmlns:a16="http://schemas.microsoft.com/office/drawing/2014/main" id="{FA6C0651-6CD9-1742-F030-13CC2F6DAC2F}"/>
              </a:ext>
            </a:extLst>
          </p:cNvPr>
          <p:cNvSpPr/>
          <p:nvPr/>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Synergize scalable </a:t>
            </a:r>
            <a:br>
              <a:rPr lang="en-US" dirty="0"/>
            </a:br>
            <a:r>
              <a:rPr lang="en-US" dirty="0"/>
              <a:t>e-commerce</a:t>
            </a:r>
          </a:p>
        </p:txBody>
      </p:sp>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Disseminate standardized </a:t>
            </a:r>
            <a:br>
              <a:rPr lang="en-US" dirty="0"/>
            </a:br>
            <a:r>
              <a:rPr lang="en-US" dirty="0"/>
              <a:t>metrics</a:t>
            </a:r>
          </a:p>
        </p:txBody>
      </p:sp>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Coordinate e-</a:t>
            </a:r>
            <a:br>
              <a:rPr lang="en-US" dirty="0"/>
            </a:br>
            <a:r>
              <a:rPr lang="en-US" dirty="0"/>
              <a:t>business applications</a:t>
            </a:r>
          </a:p>
        </p:txBody>
      </p:sp>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Foster holistically superior methodologies</a:t>
            </a:r>
          </a:p>
        </p:txBody>
      </p:sp>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Deploy strategic networks with compelling e-</a:t>
            </a:r>
            <a:br>
              <a:rPr lang="en-US" dirty="0"/>
            </a:br>
            <a:r>
              <a:rPr lang="en-US" dirty="0"/>
              <a:t>business needs</a:t>
            </a:r>
          </a:p>
        </p:txBody>
      </p:sp>
    </p:spTree>
    <p:extLst>
      <p:ext uri="{BB962C8B-B14F-4D97-AF65-F5344CB8AC3E}">
        <p14:creationId xmlns:p14="http://schemas.microsoft.com/office/powerpoint/2010/main" val="2502887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r>
              <a:rPr lang="en-US" dirty="0"/>
              <a:t>AREAS OF FOCUS</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p:txBody>
          <a:bodyPr/>
          <a:lstStyle/>
          <a:p>
            <a:r>
              <a:rPr lang="en-US" dirty="0"/>
              <a:t>B2B MARKET SCENARIOS</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p:txBody>
          <a:bodyPr/>
          <a:lstStyle/>
          <a:p>
            <a:r>
              <a:rPr lang="en-US" dirty="0"/>
              <a:t>Develop winning strategies to keep ahead of the competition</a:t>
            </a:r>
          </a:p>
          <a:p>
            <a:r>
              <a:rPr lang="en-US" dirty="0"/>
              <a:t>Capitalize on low-hanging fruit to identify a ballpark value</a:t>
            </a:r>
          </a:p>
          <a:p>
            <a:r>
              <a:rPr lang="en-US" dirty="0"/>
              <a:t>Visualize customer directed convergence</a:t>
            </a:r>
          </a:p>
          <a:p>
            <a:endParaRPr lang="en-US" dirty="0"/>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p:txBody>
          <a:bodyPr/>
          <a:lstStyle/>
          <a:p>
            <a:r>
              <a:rPr lang="en-US" dirty="0"/>
              <a:t>CLOUD-BASED</a:t>
            </a:r>
            <a:r>
              <a:rPr lang="zh-CN" altLang="en-US"/>
              <a:t> </a:t>
            </a:r>
            <a:r>
              <a:rPr lang="en-US" dirty="0"/>
              <a:t>OPPORTUNITIES</a:t>
            </a:r>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p:txBody>
          <a:bodyPr/>
          <a:lstStyle/>
          <a:p>
            <a:r>
              <a:rPr lang="en-US" dirty="0"/>
              <a:t>Iterative approaches to corporate strategy</a:t>
            </a:r>
          </a:p>
          <a:p>
            <a:r>
              <a:rPr lang="en-US" dirty="0"/>
              <a:t>Establish a management framework from the inside</a:t>
            </a:r>
          </a:p>
          <a:p>
            <a:endParaRPr lang="en-US" dirty="0"/>
          </a:p>
        </p:txBody>
      </p:sp>
    </p:spTree>
    <p:extLst>
      <p:ext uri="{BB962C8B-B14F-4D97-AF65-F5344CB8AC3E}">
        <p14:creationId xmlns:p14="http://schemas.microsoft.com/office/powerpoint/2010/main" val="317028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p:txBody>
          <a:bodyPr/>
          <a:lstStyle/>
          <a:p>
            <a:r>
              <a:rPr lang="en-US" dirty="0"/>
              <a:t>HOW WE GET THERE</a:t>
            </a:r>
          </a:p>
        </p:txBody>
      </p:sp>
      <p:sp>
        <p:nvSpPr>
          <p:cNvPr id="101" name="Footer Placeholder 100">
            <a:extLst>
              <a:ext uri="{FF2B5EF4-FFF2-40B4-BE49-F238E27FC236}">
                <a16:creationId xmlns:a16="http://schemas.microsoft.com/office/drawing/2014/main" id="{A45E958A-ABCE-B639-C555-90CCC88988C5}"/>
              </a:ext>
            </a:extLst>
          </p:cNvPr>
          <p:cNvSpPr>
            <a:spLocks noGrp="1"/>
          </p:cNvSpPr>
          <p:nvPr>
            <p:ph type="ftr" sz="quarter" idx="11"/>
          </p:nvPr>
        </p:nvSpPr>
        <p:spPr/>
        <p:txBody>
          <a:bodyPr/>
          <a:lstStyle/>
          <a:p>
            <a:r>
              <a:rPr lang="en-US"/>
              <a:t>Presentation title</a:t>
            </a:r>
            <a:endParaRPr lang="en-US"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p:txBody>
          <a:bodyPr/>
          <a:lstStyle/>
          <a:p>
            <a:r>
              <a:rPr lang="en-US" dirty="0"/>
              <a:t>ROI</a:t>
            </a:r>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2"/>
          <a:srcRect/>
          <a:stretch/>
        </p:blipFill>
        <p:spPr/>
      </p:pic>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p:txBody>
          <a:bodyPr/>
          <a:lstStyle/>
          <a:p>
            <a:r>
              <a:rPr lang="en-US" dirty="0"/>
              <a:t>Envision multimedia-based expertise and cross-media growth strategies</a:t>
            </a:r>
          </a:p>
          <a:p>
            <a:r>
              <a:rPr lang="en-US" dirty="0"/>
              <a:t>Visualize quality intellectual capital</a:t>
            </a:r>
          </a:p>
          <a:p>
            <a:r>
              <a:rPr lang="en-US" dirty="0"/>
              <a:t>Engage worldwide methodologies with web-enabled technologies</a:t>
            </a: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p:txBody>
          <a:bodyPr/>
          <a:lstStyle/>
          <a:p>
            <a:r>
              <a:rPr lang="en-US" dirty="0"/>
              <a:t>NICHE MARKETS</a:t>
            </a:r>
          </a:p>
        </p:txBody>
      </p:sp>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3"/>
          <a:srcRect/>
          <a:stretch/>
        </p:blipFill>
        <p:spPr/>
      </p:pic>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p:txBody>
          <a:bodyPr/>
          <a:lstStyle/>
          <a:p>
            <a:r>
              <a:rPr lang="en-US" dirty="0"/>
              <a:t>Pursue scalable customer service through sustainable strategies</a:t>
            </a:r>
          </a:p>
          <a:p>
            <a:r>
              <a:rPr lang="en-US" dirty="0"/>
              <a:t>Engage top-line web services with cutting-edge deliverables</a:t>
            </a:r>
          </a:p>
          <a:p>
            <a:endParaRPr lang="en-US" dirty="0"/>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p:txBody>
          <a:bodyPr/>
          <a:lstStyle/>
          <a:p>
            <a:r>
              <a:rPr lang="en-US" altLang="zh-CN" dirty="0"/>
              <a:t>SUPPLY</a:t>
            </a:r>
            <a:r>
              <a:rPr lang="zh-CN" altLang="en-US"/>
              <a:t> </a:t>
            </a:r>
            <a:r>
              <a:rPr lang="en-US" altLang="zh-CN" dirty="0"/>
              <a:t>CHAINS</a:t>
            </a:r>
            <a:endParaRPr lang="en-US" dirty="0"/>
          </a:p>
        </p:txBody>
      </p:sp>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4"/>
          <a:srcRect t="85" b="85"/>
          <a:stretch/>
        </p:blipFill>
        <p:spPr/>
      </p:pic>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p:txBody>
          <a:bodyPr/>
          <a:lstStyle/>
          <a:p>
            <a:r>
              <a:rPr lang="en-US" dirty="0"/>
              <a:t>Cultivate one-to-one customer service with robust ideas</a:t>
            </a:r>
          </a:p>
          <a:p>
            <a:r>
              <a:rPr lang="en-US" dirty="0"/>
              <a:t>Maximize timely deliverables for real-time schemas</a:t>
            </a:r>
          </a:p>
          <a:p>
            <a:endParaRPr lang="en-US" dirty="0"/>
          </a:p>
          <a:p>
            <a:endParaRPr lang="en-US" dirty="0"/>
          </a:p>
        </p:txBody>
      </p:sp>
    </p:spTree>
    <p:extLst>
      <p:ext uri="{BB962C8B-B14F-4D97-AF65-F5344CB8AC3E}">
        <p14:creationId xmlns:p14="http://schemas.microsoft.com/office/powerpoint/2010/main" val="249904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p:txBody>
          <a:bodyPr/>
          <a:lstStyle/>
          <a:p>
            <a:r>
              <a:rPr lang="en-US" dirty="0"/>
              <a:t>SUMMARY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14</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r>
              <a:rPr lang="en-US" dirty="0"/>
              <a:t>At Contoso, we believe in giving 110%. By using our next-generation data architecture, we help organizations virtually manage agile workflows. We thrive because of our market knowledge and great team behind our product. As our CEO says, "Efficiencies will come from proactively transforming how we do business."</a:t>
            </a: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Mirjam Nilsson​</a:t>
            </a:r>
          </a:p>
          <a:p>
            <a:r>
              <a:rPr lang="en-US" dirty="0"/>
              <a:t>mirjam@contoso.com</a:t>
            </a:r>
          </a:p>
          <a:p>
            <a:r>
              <a:rPr lang="en-US" dirty="0"/>
              <a:t>www.contoso.com</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4B6ED8-4A60-4DC8-8B7C-4A3737A0D086}">
  <ds:schemaRefs>
    <ds:schemaRef ds:uri="http://www.w3.org/XML/1998/namespace"/>
    <ds:schemaRef ds:uri="http://purl.org/dc/terms/"/>
    <ds:schemaRef ds:uri="http://purl.org/dc/dcmitype/"/>
    <ds:schemaRef ds:uri="d8e79d84-78fb-44a9-92e9-d04bdd8f0359"/>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C12E228F-8FAA-41C5-9F61-8153C54BEF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1201CE-0C5F-42F4-B665-9A709871FFB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185</TotalTime>
  <Words>857</Words>
  <Application>Microsoft Office PowerPoint</Application>
  <PresentationFormat>Widescreen</PresentationFormat>
  <Paragraphs>152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Are digital skills important for study and work  </vt:lpstr>
      <vt:lpstr>Introduction</vt:lpstr>
      <vt:lpstr>rationale</vt:lpstr>
      <vt:lpstr>Proposed method</vt:lpstr>
      <vt:lpstr>Ethical considerations</vt:lpstr>
      <vt:lpstr>AREAS OF GROWTH</vt:lpstr>
      <vt:lpstr>BUSINESS OPPORTUNITIES ARE LIKE BUSES. THERE'S ALWAYS ANOTHER ONE COMING.</vt:lpstr>
      <vt:lpstr>MEET OUR TEAM</vt:lpstr>
      <vt:lpstr>MEET OUR Extended TEAM</vt:lpstr>
      <vt:lpstr>PLAN FOR PRODUCT LAUNCH </vt:lpstr>
      <vt:lpstr>TIMELINE</vt:lpstr>
      <vt:lpstr>AREAS OF FOCUS </vt:lpstr>
      <vt:lpstr>HOW WE GET THERE</vt:lpstr>
      <vt:lpstr>SUMMARY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  </dc:title>
  <dc:subject/>
  <dc:creator>Ruqqia Naz (2220256)</dc:creator>
  <cp:lastModifiedBy>Ruqqia Naz (2220256)</cp:lastModifiedBy>
  <cp:revision>5</cp:revision>
  <dcterms:created xsi:type="dcterms:W3CDTF">2023-02-16T21:37:43Z</dcterms:created>
  <dcterms:modified xsi:type="dcterms:W3CDTF">2023-02-18T22:26:24Z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