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6"/>
  </p:notesMasterIdLst>
  <p:sldIdLst>
    <p:sldId id="258" r:id="rId5"/>
    <p:sldId id="259" r:id="rId6"/>
    <p:sldId id="307" r:id="rId7"/>
    <p:sldId id="390" r:id="rId8"/>
    <p:sldId id="305" r:id="rId9"/>
    <p:sldId id="303" r:id="rId10"/>
    <p:sldId id="309" r:id="rId11"/>
    <p:sldId id="304" r:id="rId12"/>
    <p:sldId id="308" r:id="rId13"/>
    <p:sldId id="310" r:id="rId14"/>
    <p:sldId id="25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6BF606-8CEA-43CF-B1BF-1E6177B2840F}" v="9" dt="2024-11-22T11:54:33.0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83568" autoAdjust="0"/>
  </p:normalViewPr>
  <p:slideViewPr>
    <p:cSldViewPr snapToGrid="0">
      <p:cViewPr varScale="1">
        <p:scale>
          <a:sx n="86" d="100"/>
          <a:sy n="86" d="100"/>
        </p:scale>
        <p:origin x="36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75AC57-8A11-4142-ADB3-006FB432F09F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AFF4B5-833D-4E26-B286-F1938603FC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669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CB94CE-EB98-40C7-9F99-32E3C8DD1F0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9202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common themes: relationships, family partnerships, holistic development and empowerment – I love that empowerment is a central principle. These are interwoven with: well-being, belonging, contribution, communication and exploration. The </a:t>
            </a:r>
            <a:r>
              <a:rPr lang="en-GB" dirty="0" err="1"/>
              <a:t>Te</a:t>
            </a:r>
            <a:r>
              <a:rPr lang="en-GB" dirty="0"/>
              <a:t> </a:t>
            </a:r>
            <a:r>
              <a:rPr lang="en-GB" dirty="0" err="1"/>
              <a:t>Whariki</a:t>
            </a:r>
            <a:r>
              <a:rPr lang="en-GB" dirty="0"/>
              <a:t> is very much a holistic based approach in which </a:t>
            </a:r>
            <a:r>
              <a:rPr lang="en-GB" dirty="0" err="1"/>
              <a:t>hthey</a:t>
            </a:r>
            <a:r>
              <a:rPr lang="en-GB" dirty="0"/>
              <a:t> value the importance of the communities, care and learning together.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029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effectLst/>
                <a:latin typeface="Source Sans Pro" panose="020B0503030403020204" pitchFamily="34" charset="0"/>
              </a:rPr>
              <a:t>Children as human beings, possess a hundred languages: a hundred ways of thinking, expressing, understanding, of encountering otherness through a way of thinking that weaves together and does not separate the various dimensions of experience. The hundred languages are a metaphor for the extraordinary potentials of children, their knowledge-building and creative processes, </a:t>
            </a:r>
          </a:p>
          <a:p>
            <a:pPr algn="l"/>
            <a:r>
              <a:rPr lang="en-GB" b="0" i="0" dirty="0">
                <a:effectLst/>
                <a:latin typeface="Source Sans Pro" panose="020B0503030403020204" pitchFamily="34" charset="0"/>
              </a:rPr>
              <a:t>It is the responsibility of the infant-toddler centre and the preschool to valorise all verbal and non-verbal languages with equal dignity.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8365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Mind-map activity per group- Link to assignment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AFF4B5-833D-4E26-B286-F1938603FC5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27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FF8C1-7BFB-4DC4-8E1B-742CBE7F8149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5731B-F8ED-40AB-B2EC-DAB589D47B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119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FF8C1-7BFB-4DC4-8E1B-742CBE7F8149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5731B-F8ED-40AB-B2EC-DAB589D47B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582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FF8C1-7BFB-4DC4-8E1B-742CBE7F8149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5731B-F8ED-40AB-B2EC-DAB589D47B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039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FF8C1-7BFB-4DC4-8E1B-742CBE7F8149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5731B-F8ED-40AB-B2EC-DAB589D47B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911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FF8C1-7BFB-4DC4-8E1B-742CBE7F8149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5731B-F8ED-40AB-B2EC-DAB589D47B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275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FF8C1-7BFB-4DC4-8E1B-742CBE7F8149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5731B-F8ED-40AB-B2EC-DAB589D47B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643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FF8C1-7BFB-4DC4-8E1B-742CBE7F8149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5731B-F8ED-40AB-B2EC-DAB589D47B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530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FF8C1-7BFB-4DC4-8E1B-742CBE7F8149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5731B-F8ED-40AB-B2EC-DAB589D47B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596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FF8C1-7BFB-4DC4-8E1B-742CBE7F8149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5731B-F8ED-40AB-B2EC-DAB589D47B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067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FF8C1-7BFB-4DC4-8E1B-742CBE7F8149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5731B-F8ED-40AB-B2EC-DAB589D47B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177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FF8C1-7BFB-4DC4-8E1B-742CBE7F8149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5731B-F8ED-40AB-B2EC-DAB589D47B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295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AFF8C1-7BFB-4DC4-8E1B-742CBE7F8149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85731B-F8ED-40AB-B2EC-DAB589D47BA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44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api/storage/b1801d78-38c3-4320-9818-d9996c21aef8/220914-a-curriculum-for-funded-non-maintained-nursery-settings.pdf" TargetMode="External"/><Relationship Id="rId2" Type="http://schemas.openxmlformats.org/officeDocument/2006/relationships/hyperlink" Target="https://hwb.gov.wales/api/storage/a5c2c01f-13d3-4eb7-b4cb-e2267d9ccf74/cwricwlwm-ar-gyfer-lleoliadau-meithrin-a-ariennir-nas-cynhelir.pdf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ssets.education.govt.nz/public/Documents/Early-Childhood/ELS-Te-Whariki-Early-Childhood-Curriculum-ENG-Web.pdf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education.govt.nz/public/Documents/Early-Childhood/ELS-Te-Whariki-Early-Childhood-Curriculum-ENG-Web.pdf" TargetMode="External"/><Relationship Id="rId2" Type="http://schemas.openxmlformats.org/officeDocument/2006/relationships/hyperlink" Target="https://hwb.gov.wales/api/storage/b1801d78-38c3-4320-9818-d9996c21aef8/220914-a-curriculum-for-funded-non-maintained-nursery-settings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ggiochildren.it/en/reggio-emilia-approach/system/" TargetMode="External"/><Relationship Id="rId4" Type="http://schemas.openxmlformats.org/officeDocument/2006/relationships/hyperlink" Target="https://reggioemilia2015.weebly.com/the-100-languag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B88B6-9822-0432-7B9B-09720064F9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3158" y="2235200"/>
            <a:ext cx="9785684" cy="2387600"/>
          </a:xfrm>
        </p:spPr>
        <p:txBody>
          <a:bodyPr>
            <a:normAutofit fontScale="90000"/>
          </a:bodyPr>
          <a:lstStyle/>
          <a:p>
            <a:r>
              <a:rPr kumimoji="0" lang="en-GB" sz="6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ECEY4005C:Y 1000 </a:t>
            </a:r>
            <a:r>
              <a:rPr lang="en-GB" sz="6000" b="1" dirty="0">
                <a:solidFill>
                  <a:schemeClr val="tx1"/>
                </a:solidFill>
                <a:ea typeface="+mn-ea"/>
              </a:rPr>
              <a:t>D</a:t>
            </a:r>
            <a:r>
              <a:rPr kumimoji="0" lang="en-GB" sz="6000" b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iwrnod</a:t>
            </a:r>
            <a:r>
              <a:rPr kumimoji="0" lang="en-GB" sz="6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6000" b="1" dirty="0">
                <a:solidFill>
                  <a:schemeClr val="tx1"/>
                </a:solidFill>
                <a:ea typeface="+mn-ea"/>
              </a:rPr>
              <a:t>C</a:t>
            </a:r>
            <a:r>
              <a:rPr kumimoji="0" lang="en-GB" sz="6000" b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yntaf</a:t>
            </a:r>
            <a:br>
              <a:rPr kumimoji="0" lang="en-GB" sz="6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kumimoji="0" lang="en-GB" sz="6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6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ECEY4005: The First 1000 Days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800569-F785-1241-91D3-FDEF8EE816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777694"/>
            <a:ext cx="9235669" cy="990588"/>
          </a:xfrm>
        </p:spPr>
        <p:txBody>
          <a:bodyPr/>
          <a:lstStyle/>
          <a:p>
            <a:r>
              <a:rPr lang="en-GB" dirty="0" err="1"/>
              <a:t>Darlith</a:t>
            </a:r>
            <a:r>
              <a:rPr lang="en-GB" dirty="0"/>
              <a:t> 6 –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rhyngwladol</a:t>
            </a:r>
            <a:endParaRPr lang="en-GB" dirty="0"/>
          </a:p>
          <a:p>
            <a:r>
              <a:rPr lang="en-GB" dirty="0">
                <a:solidFill>
                  <a:srgbClr val="0070C0"/>
                </a:solidFill>
              </a:rPr>
              <a:t>Lecture 6 – International approaches</a:t>
            </a: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8984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6CA-ECE6-E442-63CA-822DF91BF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Ailgapio</a:t>
            </a:r>
            <a:r>
              <a:rPr lang="en-GB" dirty="0"/>
              <a:t>                     </a:t>
            </a:r>
            <a:r>
              <a:rPr lang="en-GB" dirty="0">
                <a:solidFill>
                  <a:srgbClr val="0070C0"/>
                </a:solidFill>
              </a:rPr>
              <a:t>Recap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3002F-DA81-6CB2-178D-10CA677DC6E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galluog</a:t>
            </a:r>
            <a:r>
              <a:rPr lang="en-GB" dirty="0"/>
              <a:t>?</a:t>
            </a:r>
          </a:p>
          <a:p>
            <a:r>
              <a:rPr lang="en-GB" dirty="0"/>
              <a:t>Pam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I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?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2C9245-2406-4ED9-4DE1-D6427172B9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What makes an enabling environment?</a:t>
            </a:r>
          </a:p>
          <a:p>
            <a:r>
              <a:rPr lang="en-GB" dirty="0">
                <a:solidFill>
                  <a:srgbClr val="0070C0"/>
                </a:solidFill>
              </a:rPr>
              <a:t>Why is it important to consider inclusion?</a:t>
            </a:r>
            <a:endParaRPr lang="en-US" dirty="0">
              <a:solidFill>
                <a:srgbClr val="0070C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045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CE092-B05B-1172-F51D-5AF18A098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/>
              <a:t>Dulliau</a:t>
            </a:r>
            <a:r>
              <a:rPr lang="en-GB" sz="4000" dirty="0"/>
              <a:t> </a:t>
            </a:r>
            <a:r>
              <a:rPr lang="en-GB" sz="4000" dirty="0" err="1"/>
              <a:t>rhyngwladol</a:t>
            </a:r>
            <a:br>
              <a:rPr lang="en-GB" sz="4000" dirty="0"/>
            </a:br>
            <a:r>
              <a:rPr lang="en-GB" sz="4000" dirty="0" err="1">
                <a:solidFill>
                  <a:srgbClr val="0070C0"/>
                </a:solidFill>
              </a:rPr>
              <a:t>Internationational</a:t>
            </a:r>
            <a:r>
              <a:rPr lang="en-GB" sz="4000" dirty="0">
                <a:solidFill>
                  <a:srgbClr val="0070C0"/>
                </a:solidFill>
              </a:rPr>
              <a:t> approaches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AC5C5-72FB-F299-5BD4-8F100FA6C7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94377"/>
            <a:ext cx="4936958" cy="4417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err="1"/>
              <a:t>Mae’n</a:t>
            </a:r>
            <a:r>
              <a:rPr lang="en-US" sz="2000" dirty="0"/>
              <a:t> </a:t>
            </a:r>
            <a:r>
              <a:rPr lang="en-US" sz="2000" dirty="0" err="1"/>
              <a:t>bwysig</a:t>
            </a:r>
            <a:r>
              <a:rPr lang="en-US" sz="2000" dirty="0"/>
              <a:t> </a:t>
            </a:r>
            <a:r>
              <a:rPr lang="en-US" sz="2000" dirty="0" err="1"/>
              <a:t>ystyried</a:t>
            </a:r>
            <a:r>
              <a:rPr lang="en-US" sz="2000" dirty="0"/>
              <a:t> </a:t>
            </a:r>
            <a:r>
              <a:rPr lang="en-US" sz="2000" dirty="0" err="1"/>
              <a:t>dulliau</a:t>
            </a:r>
            <a:r>
              <a:rPr lang="en-US" sz="2000" dirty="0"/>
              <a:t> </a:t>
            </a:r>
            <a:r>
              <a:rPr lang="en-US" sz="2000" dirty="0" err="1"/>
              <a:t>rhyngwladol</a:t>
            </a:r>
            <a:r>
              <a:rPr lang="en-US" sz="2000" dirty="0"/>
              <a:t> o </a:t>
            </a:r>
            <a:r>
              <a:rPr lang="en-US" sz="2000" dirty="0" err="1"/>
              <a:t>fewn</a:t>
            </a:r>
            <a:r>
              <a:rPr lang="en-US" sz="2000" dirty="0"/>
              <a:t> y 1000 </a:t>
            </a:r>
            <a:r>
              <a:rPr lang="en-US" sz="2000" dirty="0" err="1"/>
              <a:t>diwrnod</a:t>
            </a:r>
            <a:r>
              <a:rPr lang="en-US" sz="2000" dirty="0"/>
              <a:t> </a:t>
            </a:r>
            <a:r>
              <a:rPr lang="en-US" sz="2000" dirty="0" err="1"/>
              <a:t>cyntaf</a:t>
            </a:r>
            <a:r>
              <a:rPr lang="en-US" sz="2000" dirty="0"/>
              <a:t> er </a:t>
            </a:r>
            <a:r>
              <a:rPr lang="en-US" sz="2000" dirty="0" err="1"/>
              <a:t>mwyn</a:t>
            </a:r>
            <a:r>
              <a:rPr lang="en-US" sz="2000" dirty="0"/>
              <a:t>;</a:t>
            </a:r>
          </a:p>
          <a:p>
            <a:r>
              <a:rPr lang="en-US" sz="2000" dirty="0" err="1"/>
              <a:t>Ystyried</a:t>
            </a:r>
            <a:r>
              <a:rPr lang="en-US" sz="2000" dirty="0"/>
              <a:t> </a:t>
            </a:r>
            <a:r>
              <a:rPr lang="en-US" sz="2000" dirty="0" err="1"/>
              <a:t>sut</a:t>
            </a:r>
            <a:r>
              <a:rPr lang="en-US" sz="2000" dirty="0"/>
              <a:t> </a:t>
            </a:r>
            <a:r>
              <a:rPr lang="en-US" sz="2000" dirty="0" err="1"/>
              <a:t>mae</a:t>
            </a:r>
            <a:r>
              <a:rPr lang="en-US" sz="2000" dirty="0"/>
              <a:t> </a:t>
            </a:r>
            <a:r>
              <a:rPr lang="en-US" sz="2000" dirty="0" err="1"/>
              <a:t>gwahanol</a:t>
            </a:r>
            <a:r>
              <a:rPr lang="en-US" sz="2000" dirty="0"/>
              <a:t> </a:t>
            </a:r>
            <a:r>
              <a:rPr lang="en-US" sz="2000" dirty="0" err="1"/>
              <a:t>wledydd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cefnogi</a:t>
            </a:r>
            <a:r>
              <a:rPr lang="en-US" sz="2000" dirty="0"/>
              <a:t> </a:t>
            </a:r>
            <a:r>
              <a:rPr lang="en-US" sz="2000" dirty="0" err="1"/>
              <a:t>datblygiad</a:t>
            </a:r>
            <a:r>
              <a:rPr lang="en-US" sz="2000" dirty="0"/>
              <a:t> plant</a:t>
            </a:r>
          </a:p>
          <a:p>
            <a:r>
              <a:rPr lang="en-US" sz="2000" dirty="0" err="1"/>
              <a:t>Archwilio</a:t>
            </a:r>
            <a:r>
              <a:rPr lang="en-US" sz="2000" dirty="0"/>
              <a:t> </a:t>
            </a:r>
            <a:r>
              <a:rPr lang="en-US" sz="2000" dirty="0" err="1"/>
              <a:t>arfer</a:t>
            </a:r>
            <a:r>
              <a:rPr lang="en-US" sz="2000" dirty="0"/>
              <a:t> </a:t>
            </a:r>
          </a:p>
          <a:p>
            <a:r>
              <a:rPr lang="en-US" sz="2000" dirty="0" err="1"/>
              <a:t>mabwysiadu</a:t>
            </a:r>
            <a:r>
              <a:rPr lang="en-US" sz="2000" dirty="0"/>
              <a:t> </a:t>
            </a:r>
            <a:r>
              <a:rPr lang="en-US" sz="2000" dirty="0" err="1"/>
              <a:t>strategaethau</a:t>
            </a:r>
            <a:r>
              <a:rPr lang="en-US" sz="2000" dirty="0"/>
              <a:t> </a:t>
            </a:r>
            <a:r>
              <a:rPr lang="en-US" sz="2000" dirty="0" err="1"/>
              <a:t>effeithiol</a:t>
            </a:r>
            <a:r>
              <a:rPr lang="en-US" sz="2000" dirty="0"/>
              <a:t> </a:t>
            </a:r>
          </a:p>
          <a:p>
            <a:r>
              <a:rPr lang="en-US" sz="2000" dirty="0" err="1"/>
              <a:t>Meithrin</a:t>
            </a:r>
            <a:r>
              <a:rPr lang="en-US" sz="2000" dirty="0"/>
              <a:t> </a:t>
            </a:r>
            <a:r>
              <a:rPr lang="en-US" sz="2000" dirty="0" err="1"/>
              <a:t>tegwch</a:t>
            </a:r>
            <a:endParaRPr lang="en-US" sz="20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A68DCE-B1A7-43A9-CE4D-9C6F27E933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0952" y="1894377"/>
            <a:ext cx="4807475" cy="34545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It is important to consider international approaches within the first 1000 days to;</a:t>
            </a:r>
          </a:p>
          <a:p>
            <a:r>
              <a:rPr lang="en-GB" sz="2000" dirty="0">
                <a:solidFill>
                  <a:srgbClr val="0070C0"/>
                </a:solidFill>
              </a:rPr>
              <a:t>Consider how different countries support child development</a:t>
            </a:r>
          </a:p>
          <a:p>
            <a:r>
              <a:rPr lang="en-GB" sz="2000" dirty="0">
                <a:solidFill>
                  <a:srgbClr val="0070C0"/>
                </a:solidFill>
              </a:rPr>
              <a:t>Explore effective practice </a:t>
            </a:r>
          </a:p>
          <a:p>
            <a:r>
              <a:rPr lang="en-GB" sz="2000" dirty="0">
                <a:solidFill>
                  <a:srgbClr val="0070C0"/>
                </a:solidFill>
              </a:rPr>
              <a:t>Adopt effective strategies </a:t>
            </a:r>
          </a:p>
          <a:p>
            <a:r>
              <a:rPr lang="en-GB" sz="2000" dirty="0">
                <a:solidFill>
                  <a:srgbClr val="0070C0"/>
                </a:solidFill>
              </a:rPr>
              <a:t>Foster equity</a:t>
            </a:r>
            <a:endParaRPr lang="en-US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333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95594-09E3-4BBE-A2A3-BF2B8D719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137" y="133814"/>
            <a:ext cx="11398404" cy="2092131"/>
          </a:xfrm>
        </p:spPr>
        <p:txBody>
          <a:bodyPr>
            <a:normAutofit/>
          </a:bodyPr>
          <a:lstStyle/>
          <a:p>
            <a:r>
              <a:rPr lang="en-GB" sz="4000" dirty="0">
                <a:ea typeface="+mn-lt"/>
                <a:cs typeface="+mn-lt"/>
              </a:rPr>
              <a:t>Y </a:t>
            </a:r>
            <a:r>
              <a:rPr lang="en-GB" sz="4000" dirty="0" err="1">
                <a:ea typeface="+mn-lt"/>
                <a:cs typeface="+mn-lt"/>
              </a:rPr>
              <a:t>Cwricwlwm</a:t>
            </a:r>
            <a:r>
              <a:rPr lang="en-GB" sz="4000" dirty="0">
                <a:ea typeface="+mn-lt"/>
                <a:cs typeface="+mn-lt"/>
              </a:rPr>
              <a:t> I </a:t>
            </a:r>
            <a:r>
              <a:rPr lang="en-GB" sz="4000" dirty="0" err="1">
                <a:ea typeface="+mn-lt"/>
                <a:cs typeface="+mn-lt"/>
              </a:rPr>
              <a:t>Gymru</a:t>
            </a:r>
            <a:br>
              <a:rPr lang="en-GB" sz="4000" dirty="0">
                <a:solidFill>
                  <a:srgbClr val="0070C0"/>
                </a:solidFill>
                <a:ea typeface="+mn-lt"/>
                <a:cs typeface="+mn-lt"/>
              </a:rPr>
            </a:br>
            <a:r>
              <a:rPr lang="en-GB" sz="4000" dirty="0">
                <a:solidFill>
                  <a:srgbClr val="0070C0"/>
                </a:solidFill>
                <a:ea typeface="+mn-lt"/>
                <a:cs typeface="+mn-lt"/>
              </a:rPr>
              <a:t>The Curriculum for Wales</a:t>
            </a: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4A552A-D615-4D42-9023-3BEE2A6148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3596" y="2063517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sz="2400" b="1" dirty="0" err="1">
                <a:ea typeface="+mn-lt"/>
                <a:cs typeface="+mn-lt"/>
              </a:rPr>
              <a:t>Perthyn</a:t>
            </a:r>
            <a:r>
              <a:rPr lang="fr-FR" sz="2400" b="1" dirty="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fr-FR" sz="2400" b="1" dirty="0" err="1">
                <a:ea typeface="+mn-lt"/>
                <a:cs typeface="+mn-lt"/>
              </a:rPr>
              <a:t>Cyfathrebu</a:t>
            </a:r>
            <a:r>
              <a:rPr lang="fr-FR" sz="2400" b="1" dirty="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fr-FR" sz="2400" b="1" dirty="0" err="1">
                <a:ea typeface="+mn-lt"/>
                <a:cs typeface="+mn-lt"/>
              </a:rPr>
              <a:t>Archwilio</a:t>
            </a:r>
            <a:r>
              <a:rPr lang="fr-FR" sz="2400" b="1" dirty="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fr-FR" sz="2400" b="1" dirty="0" err="1">
                <a:ea typeface="+mn-lt"/>
                <a:cs typeface="+mn-lt"/>
              </a:rPr>
              <a:t>Datblygiad</a:t>
            </a:r>
            <a:r>
              <a:rPr lang="fr-FR" sz="2400" b="1" dirty="0">
                <a:ea typeface="+mn-lt"/>
                <a:cs typeface="+mn-lt"/>
              </a:rPr>
              <a:t> </a:t>
            </a:r>
            <a:r>
              <a:rPr lang="fr-FR" sz="2400" b="1" dirty="0" err="1">
                <a:ea typeface="+mn-lt"/>
                <a:cs typeface="+mn-lt"/>
              </a:rPr>
              <a:t>corfforol</a:t>
            </a:r>
            <a:r>
              <a:rPr lang="fr-FR" sz="2400" b="1" dirty="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fr-FR" sz="2400" b="1" dirty="0" err="1">
                <a:ea typeface="+mn-lt"/>
                <a:cs typeface="+mn-lt"/>
              </a:rPr>
              <a:t>Llesiant</a:t>
            </a:r>
            <a:r>
              <a:rPr lang="fr-FR" sz="2400" b="1" dirty="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fr-FR" sz="2400" dirty="0">
                <a:ea typeface="+mn-lt"/>
                <a:cs typeface="+mn-lt"/>
              </a:rPr>
              <a:t>(</a:t>
            </a:r>
            <a:r>
              <a:rPr lang="fr-FR" sz="2400" dirty="0" err="1">
                <a:ea typeface="+mn-lt"/>
                <a:cs typeface="+mn-lt"/>
              </a:rPr>
              <a:t>Llywodraeth</a:t>
            </a:r>
            <a:r>
              <a:rPr lang="fr-FR" sz="2400" dirty="0">
                <a:ea typeface="+mn-lt"/>
                <a:cs typeface="+mn-lt"/>
              </a:rPr>
              <a:t> </a:t>
            </a:r>
            <a:r>
              <a:rPr lang="fr-FR" sz="2400" dirty="0" err="1">
                <a:ea typeface="+mn-lt"/>
                <a:cs typeface="+mn-lt"/>
              </a:rPr>
              <a:t>Cymru</a:t>
            </a:r>
            <a:r>
              <a:rPr lang="fr-FR" sz="2400" dirty="0">
                <a:ea typeface="+mn-lt"/>
                <a:cs typeface="+mn-lt"/>
              </a:rPr>
              <a:t>, 2024)</a:t>
            </a:r>
            <a:br>
              <a:rPr lang="fr-FR" dirty="0">
                <a:solidFill>
                  <a:srgbClr val="0070C0"/>
                </a:solidFill>
                <a:ea typeface="+mn-lt"/>
                <a:cs typeface="+mn-lt"/>
              </a:rPr>
            </a:b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47B175-CF19-064F-A6B7-FE0D0FBC81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655" y="2063517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ea typeface="+mn-lt"/>
                <a:cs typeface="+mn-lt"/>
              </a:rPr>
              <a:t>Belonging </a:t>
            </a:r>
            <a:br>
              <a:rPr lang="en-GB" sz="2400" b="1" dirty="0">
                <a:solidFill>
                  <a:srgbClr val="0070C0"/>
                </a:solidFill>
                <a:ea typeface="+mn-lt"/>
                <a:cs typeface="+mn-lt"/>
              </a:rPr>
            </a:br>
            <a:r>
              <a:rPr lang="en-GB" sz="2400" b="1" dirty="0">
                <a:solidFill>
                  <a:srgbClr val="0070C0"/>
                </a:solidFill>
                <a:ea typeface="+mn-lt"/>
                <a:cs typeface="+mn-lt"/>
              </a:rPr>
              <a:t>Communication </a:t>
            </a:r>
            <a:br>
              <a:rPr lang="en-GB" sz="2400" b="1" dirty="0">
                <a:solidFill>
                  <a:srgbClr val="0070C0"/>
                </a:solidFill>
                <a:ea typeface="+mn-lt"/>
                <a:cs typeface="+mn-lt"/>
              </a:rPr>
            </a:br>
            <a:r>
              <a:rPr lang="en-GB" sz="2400" b="1" dirty="0">
                <a:solidFill>
                  <a:srgbClr val="0070C0"/>
                </a:solidFill>
                <a:ea typeface="+mn-lt"/>
                <a:cs typeface="+mn-lt"/>
              </a:rPr>
              <a:t>Exploration </a:t>
            </a:r>
            <a:br>
              <a:rPr lang="en-GB" sz="2400" b="1" dirty="0">
                <a:solidFill>
                  <a:srgbClr val="0070C0"/>
                </a:solidFill>
                <a:ea typeface="+mn-lt"/>
                <a:cs typeface="+mn-lt"/>
              </a:rPr>
            </a:br>
            <a:r>
              <a:rPr lang="en-GB" sz="2400" b="1" dirty="0">
                <a:solidFill>
                  <a:srgbClr val="0070C0"/>
                </a:solidFill>
                <a:ea typeface="+mn-lt"/>
                <a:cs typeface="+mn-lt"/>
              </a:rPr>
              <a:t>Physical development </a:t>
            </a:r>
            <a:br>
              <a:rPr lang="en-GB" sz="2400" b="1" dirty="0">
                <a:solidFill>
                  <a:srgbClr val="0070C0"/>
                </a:solidFill>
                <a:ea typeface="+mn-lt"/>
                <a:cs typeface="+mn-lt"/>
              </a:rPr>
            </a:br>
            <a:r>
              <a:rPr lang="en-GB" sz="2400" b="1" dirty="0">
                <a:solidFill>
                  <a:srgbClr val="0070C0"/>
                </a:solidFill>
                <a:ea typeface="+mn-lt"/>
                <a:cs typeface="+mn-lt"/>
              </a:rPr>
              <a:t>Well-being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(Welsh Government, 2024)</a:t>
            </a:r>
            <a:endParaRPr lang="en-US" sz="2400" dirty="0">
              <a:solidFill>
                <a:srgbClr val="0070C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35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50626-8267-6572-95A2-429E82D75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330749"/>
            <a:ext cx="4462570" cy="124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Wales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C01BD-98DC-E664-AD1C-0167976CCE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67496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err="1">
                <a:hlinkClick r:id="rId2"/>
              </a:rPr>
              <a:t>Cwricwlwm</a:t>
            </a:r>
            <a:r>
              <a:rPr lang="en-US" sz="2400" dirty="0">
                <a:hlinkClick r:id="rId2"/>
              </a:rPr>
              <a:t> </a:t>
            </a:r>
            <a:r>
              <a:rPr lang="en-US" sz="2400" dirty="0" err="1">
                <a:hlinkClick r:id="rId2"/>
              </a:rPr>
              <a:t>ar</a:t>
            </a:r>
            <a:r>
              <a:rPr lang="en-US" sz="2400" dirty="0">
                <a:hlinkClick r:id="rId2"/>
              </a:rPr>
              <a:t> </a:t>
            </a:r>
            <a:r>
              <a:rPr lang="en-US" sz="2400" dirty="0" err="1">
                <a:hlinkClick r:id="rId2"/>
              </a:rPr>
              <a:t>gyfer</a:t>
            </a:r>
            <a:r>
              <a:rPr lang="en-US" sz="2400" dirty="0">
                <a:hlinkClick r:id="rId2"/>
              </a:rPr>
              <a:t> </a:t>
            </a:r>
            <a:r>
              <a:rPr lang="en-US" sz="2400" dirty="0" err="1">
                <a:hlinkClick r:id="rId2"/>
              </a:rPr>
              <a:t>lleoliadau</a:t>
            </a:r>
            <a:r>
              <a:rPr lang="en-US" sz="2400" dirty="0">
                <a:hlinkClick r:id="rId2"/>
              </a:rPr>
              <a:t> </a:t>
            </a:r>
            <a:r>
              <a:rPr lang="en-US" sz="2400" dirty="0" err="1">
                <a:hlinkClick r:id="rId2"/>
              </a:rPr>
              <a:t>meithrin</a:t>
            </a:r>
            <a:r>
              <a:rPr lang="en-US" sz="2400" dirty="0">
                <a:hlinkClick r:id="rId2"/>
              </a:rPr>
              <a:t> a </a:t>
            </a:r>
            <a:r>
              <a:rPr lang="en-US" sz="2400" dirty="0" err="1">
                <a:hlinkClick r:id="rId2"/>
              </a:rPr>
              <a:t>ariennir</a:t>
            </a:r>
            <a:r>
              <a:rPr lang="en-US" sz="2400" dirty="0">
                <a:hlinkClick r:id="rId2"/>
              </a:rPr>
              <a:t> </a:t>
            </a:r>
            <a:r>
              <a:rPr lang="en-US" sz="2400" dirty="0" err="1">
                <a:hlinkClick r:id="rId2"/>
              </a:rPr>
              <a:t>nas</a:t>
            </a:r>
            <a:r>
              <a:rPr lang="en-US" sz="2400" dirty="0">
                <a:hlinkClick r:id="rId2"/>
              </a:rPr>
              <a:t> </a:t>
            </a:r>
            <a:r>
              <a:rPr lang="en-US" sz="2400" dirty="0" err="1">
                <a:hlinkClick r:id="rId2"/>
              </a:rPr>
              <a:t>cynhelir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 err="1"/>
              <a:t>Angen</a:t>
            </a:r>
            <a:r>
              <a:rPr lang="en-US" sz="2400" dirty="0"/>
              <a:t>;</a:t>
            </a:r>
          </a:p>
          <a:p>
            <a:r>
              <a:rPr lang="en-US" sz="2400" dirty="0" err="1"/>
              <a:t>Oedolion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galluogi</a:t>
            </a:r>
            <a:endParaRPr lang="en-US" sz="2400" dirty="0"/>
          </a:p>
          <a:p>
            <a:r>
              <a:rPr lang="en-US" sz="2400" dirty="0" err="1"/>
              <a:t>Profiadau</a:t>
            </a:r>
            <a:r>
              <a:rPr lang="en-US" sz="2400" dirty="0"/>
              <a:t> </a:t>
            </a:r>
            <a:r>
              <a:rPr lang="en-US" sz="2400" dirty="0" err="1"/>
              <a:t>difyr</a:t>
            </a:r>
            <a:endParaRPr lang="en-US" sz="2400" dirty="0"/>
          </a:p>
          <a:p>
            <a:r>
              <a:rPr lang="en-US" sz="2400" dirty="0" err="1"/>
              <a:t>Amgylchedd</a:t>
            </a:r>
            <a:r>
              <a:rPr lang="en-US" sz="2400" dirty="0"/>
              <a:t> </a:t>
            </a:r>
            <a:r>
              <a:rPr lang="en-US" sz="2400" dirty="0" err="1"/>
              <a:t>effeithiol</a:t>
            </a:r>
            <a:endParaRPr lang="en-US" sz="2400" dirty="0"/>
          </a:p>
          <a:p>
            <a:r>
              <a:rPr lang="en-US" sz="2400" dirty="0" err="1"/>
              <a:t>Addysgeg</a:t>
            </a:r>
            <a:r>
              <a:rPr lang="en-US" sz="2400" dirty="0"/>
              <a:t> </a:t>
            </a:r>
            <a:r>
              <a:rPr lang="en-US" sz="2400" dirty="0" err="1"/>
              <a:t>effeithiol</a:t>
            </a:r>
            <a:endParaRPr lang="en-US" sz="2400" dirty="0"/>
          </a:p>
          <a:p>
            <a:pPr marL="0" indent="0">
              <a:buNone/>
            </a:pPr>
            <a:r>
              <a:rPr lang="en-US" sz="2400" dirty="0"/>
              <a:t>(</a:t>
            </a:r>
            <a:r>
              <a:rPr lang="en-US" sz="2400" dirty="0" err="1"/>
              <a:t>Llywodraeth</a:t>
            </a:r>
            <a:r>
              <a:rPr lang="en-US" sz="2400" dirty="0"/>
              <a:t> Cymru, 2022)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14E089-4C65-2D12-620A-C093CB78B5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67496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hlinkClick r:id="rId3"/>
              </a:rPr>
              <a:t>A curriculum for funded non-maintained nursery settings</a:t>
            </a:r>
            <a:endParaRPr lang="en-US" sz="2400" dirty="0"/>
          </a:p>
          <a:p>
            <a:pPr marL="0" indent="0">
              <a:buNone/>
            </a:pPr>
            <a:endParaRPr lang="en-US" sz="24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0070C0"/>
                </a:solidFill>
              </a:rPr>
              <a:t>Need;</a:t>
            </a:r>
          </a:p>
          <a:p>
            <a:r>
              <a:rPr lang="en-US" sz="2400" dirty="0">
                <a:solidFill>
                  <a:srgbClr val="0070C0"/>
                </a:solidFill>
              </a:rPr>
              <a:t>Enabling adults </a:t>
            </a:r>
          </a:p>
          <a:p>
            <a:r>
              <a:rPr lang="en-US" sz="2400" dirty="0">
                <a:solidFill>
                  <a:srgbClr val="0070C0"/>
                </a:solidFill>
              </a:rPr>
              <a:t>Engaging experiences</a:t>
            </a:r>
          </a:p>
          <a:p>
            <a:r>
              <a:rPr lang="en-US" sz="2400" dirty="0">
                <a:solidFill>
                  <a:srgbClr val="0070C0"/>
                </a:solidFill>
              </a:rPr>
              <a:t>Effective environments</a:t>
            </a:r>
          </a:p>
          <a:p>
            <a:r>
              <a:rPr lang="en-US" sz="2400" dirty="0">
                <a:solidFill>
                  <a:srgbClr val="0070C0"/>
                </a:solidFill>
              </a:rPr>
              <a:t>Effective pedagogy 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0070C0"/>
                </a:solidFill>
              </a:rPr>
              <a:t>(Welsh Government, 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836673-9D97-4516-32DB-AE216C90AC48}"/>
              </a:ext>
            </a:extLst>
          </p:cNvPr>
          <p:cNvSpPr txBox="1"/>
          <p:nvPr/>
        </p:nvSpPr>
        <p:spPr>
          <a:xfrm>
            <a:off x="838200" y="598640"/>
            <a:ext cx="16962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Cymru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4057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1D243F-BF3A-AD4C-C128-756EFAF01C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484" t="20409" r="56936" b="9188"/>
          <a:stretch/>
        </p:blipFill>
        <p:spPr>
          <a:xfrm>
            <a:off x="1303003" y="727178"/>
            <a:ext cx="4792997" cy="44335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F6E5231-B7D2-6ACE-1D50-684823A64C85}"/>
              </a:ext>
            </a:extLst>
          </p:cNvPr>
          <p:cNvSpPr txBox="1"/>
          <p:nvPr/>
        </p:nvSpPr>
        <p:spPr>
          <a:xfrm>
            <a:off x="6686861" y="369974"/>
            <a:ext cx="509750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Whāriki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– Early childhood curriculum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2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(Seland Newydd</a:t>
            </a: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/New Zealand)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24A7AD-B2B8-AACF-9F85-83DDFC91EC4C}"/>
              </a:ext>
            </a:extLst>
          </p:cNvPr>
          <p:cNvSpPr txBox="1"/>
          <p:nvPr/>
        </p:nvSpPr>
        <p:spPr>
          <a:xfrm>
            <a:off x="6686861" y="2631804"/>
            <a:ext cx="449409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2000" dirty="0">
              <a:solidFill>
                <a:srgbClr val="0070C0"/>
              </a:solidFill>
            </a:endParaRPr>
          </a:p>
          <a:p>
            <a:r>
              <a:rPr lang="en-US" sz="2000" dirty="0">
                <a:solidFill>
                  <a:srgbClr val="0070C0"/>
                </a:solidFill>
              </a:rPr>
              <a:t>“</a:t>
            </a:r>
            <a:r>
              <a:rPr lang="en-US" sz="2000" dirty="0" err="1">
                <a:solidFill>
                  <a:srgbClr val="0070C0"/>
                </a:solidFill>
              </a:rPr>
              <a:t>otahi</a:t>
            </a:r>
            <a:r>
              <a:rPr lang="en-US" sz="2000" dirty="0">
                <a:solidFill>
                  <a:srgbClr val="0070C0"/>
                </a:solidFill>
              </a:rPr>
              <a:t> </a:t>
            </a:r>
            <a:r>
              <a:rPr lang="en-US" sz="2000" dirty="0" err="1">
                <a:solidFill>
                  <a:srgbClr val="0070C0"/>
                </a:solidFill>
              </a:rPr>
              <a:t>te</a:t>
            </a:r>
            <a:r>
              <a:rPr lang="en-US" sz="2000" dirty="0">
                <a:solidFill>
                  <a:srgbClr val="0070C0"/>
                </a:solidFill>
              </a:rPr>
              <a:t> </a:t>
            </a:r>
            <a:r>
              <a:rPr lang="en-US" sz="2000" dirty="0" err="1">
                <a:solidFill>
                  <a:srgbClr val="0070C0"/>
                </a:solidFill>
              </a:rPr>
              <a:t>kākano</a:t>
            </a:r>
            <a:r>
              <a:rPr lang="en-US" sz="2000" dirty="0">
                <a:solidFill>
                  <a:srgbClr val="0070C0"/>
                </a:solidFill>
              </a:rPr>
              <a:t>, he </a:t>
            </a:r>
            <a:r>
              <a:rPr lang="en-US" sz="2000" dirty="0" err="1">
                <a:solidFill>
                  <a:srgbClr val="0070C0"/>
                </a:solidFill>
              </a:rPr>
              <a:t>nui</a:t>
            </a:r>
            <a:r>
              <a:rPr lang="en-US" sz="2000" dirty="0">
                <a:solidFill>
                  <a:srgbClr val="0070C0"/>
                </a:solidFill>
              </a:rPr>
              <a:t> </a:t>
            </a:r>
            <a:r>
              <a:rPr lang="en-US" sz="2000" dirty="0" err="1">
                <a:solidFill>
                  <a:srgbClr val="0070C0"/>
                </a:solidFill>
              </a:rPr>
              <a:t>ngā</a:t>
            </a:r>
            <a:r>
              <a:rPr lang="en-US" sz="2000" dirty="0">
                <a:solidFill>
                  <a:srgbClr val="0070C0"/>
                </a:solidFill>
              </a:rPr>
              <a:t> </a:t>
            </a:r>
            <a:r>
              <a:rPr lang="en-US" sz="2000" dirty="0" err="1">
                <a:solidFill>
                  <a:srgbClr val="0070C0"/>
                </a:solidFill>
              </a:rPr>
              <a:t>hua</a:t>
            </a:r>
            <a:r>
              <a:rPr lang="en-US" sz="2000" dirty="0">
                <a:solidFill>
                  <a:srgbClr val="0070C0"/>
                </a:solidFill>
              </a:rPr>
              <a:t> o </a:t>
            </a:r>
            <a:r>
              <a:rPr lang="en-US" sz="2000" dirty="0" err="1">
                <a:solidFill>
                  <a:srgbClr val="0070C0"/>
                </a:solidFill>
              </a:rPr>
              <a:t>te</a:t>
            </a:r>
            <a:r>
              <a:rPr lang="en-US" sz="2000" dirty="0">
                <a:solidFill>
                  <a:srgbClr val="0070C0"/>
                </a:solidFill>
              </a:rPr>
              <a:t> </a:t>
            </a:r>
            <a:r>
              <a:rPr lang="en-US" sz="2000" dirty="0" err="1">
                <a:solidFill>
                  <a:srgbClr val="0070C0"/>
                </a:solidFill>
              </a:rPr>
              <a:t>rākau</a:t>
            </a:r>
            <a:r>
              <a:rPr lang="en-US" sz="2000" dirty="0">
                <a:solidFill>
                  <a:srgbClr val="0070C0"/>
                </a:solidFill>
              </a:rPr>
              <a:t>. </a:t>
            </a:r>
          </a:p>
          <a:p>
            <a:r>
              <a:rPr lang="en-US" sz="2000" dirty="0">
                <a:solidFill>
                  <a:srgbClr val="0070C0"/>
                </a:solidFill>
              </a:rPr>
              <a:t>A tree comes from one seed but bears many fruit.”</a:t>
            </a:r>
          </a:p>
          <a:p>
            <a:r>
              <a:rPr lang="en-US" sz="2000" dirty="0">
                <a:solidFill>
                  <a:srgbClr val="0070C0"/>
                </a:solidFill>
              </a:rPr>
              <a:t>(New Zealand Government, 2017)</a:t>
            </a:r>
          </a:p>
          <a:p>
            <a:endParaRPr lang="en-US" sz="2000" dirty="0">
              <a:hlinkClick r:id="rId4"/>
            </a:endParaRPr>
          </a:p>
          <a:p>
            <a:r>
              <a:rPr lang="en-US" sz="2000" dirty="0">
                <a:hlinkClick r:id="rId4"/>
              </a:rPr>
              <a:t>ELS-Te-Whariki-Early-Childhood-Curriculum-ENG-Web.pdf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57191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5C3CE-CA36-9118-CB5F-F72F4BE2B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Te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Whhariki</a:t>
            </a:r>
            <a:r>
              <a:rPr lang="en-GB" dirty="0">
                <a:solidFill>
                  <a:srgbClr val="0070C0"/>
                </a:solidFill>
              </a:rPr>
              <a:t> </a:t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dirty="0"/>
              <a:t>(Seland Newydd/ </a:t>
            </a:r>
            <a:r>
              <a:rPr lang="en-GB" dirty="0">
                <a:solidFill>
                  <a:srgbClr val="0070C0"/>
                </a:solidFill>
              </a:rPr>
              <a:t>New Zealand)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DE6AD-E438-BF30-4453-87620E0B10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Nod;</a:t>
            </a:r>
          </a:p>
          <a:p>
            <a:r>
              <a:rPr lang="en-US" dirty="0" err="1"/>
              <a:t>Mae'n</a:t>
            </a:r>
            <a:r>
              <a:rPr lang="en-US" dirty="0"/>
              <a:t> </a:t>
            </a:r>
            <a:r>
              <a:rPr lang="en-US" dirty="0" err="1"/>
              <a:t>pwysleisio</a:t>
            </a:r>
            <a:r>
              <a:rPr lang="en-US" dirty="0"/>
              <a:t> </a:t>
            </a:r>
            <a:r>
              <a:rPr lang="en-US" dirty="0" err="1"/>
              <a:t>datblygiad</a:t>
            </a:r>
            <a:r>
              <a:rPr lang="en-US" dirty="0"/>
              <a:t> </a:t>
            </a:r>
            <a:r>
              <a:rPr lang="en-US" dirty="0" err="1"/>
              <a:t>cyfannol</a:t>
            </a:r>
            <a:r>
              <a:rPr lang="en-US" dirty="0"/>
              <a:t> </a:t>
            </a:r>
          </a:p>
          <a:p>
            <a:r>
              <a:rPr lang="en-US" dirty="0"/>
              <a:t>Yn </a:t>
            </a:r>
            <a:r>
              <a:rPr lang="en-US" dirty="0" err="1"/>
              <a:t>amlygu</a:t>
            </a:r>
            <a:r>
              <a:rPr lang="en-US" dirty="0"/>
              <a:t> </a:t>
            </a:r>
            <a:r>
              <a:rPr lang="en-US" dirty="0" err="1"/>
              <a:t>pwysigrwydd</a:t>
            </a:r>
            <a:r>
              <a:rPr lang="en-US" dirty="0"/>
              <a:t> </a:t>
            </a:r>
            <a:r>
              <a:rPr lang="en-US" dirty="0" err="1"/>
              <a:t>perthnasoedd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D204FC-7DAE-BFA5-AFAF-8D1C8983AF2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Aim;</a:t>
            </a:r>
          </a:p>
          <a:p>
            <a:r>
              <a:rPr lang="en-GB" dirty="0">
                <a:solidFill>
                  <a:srgbClr val="0070C0"/>
                </a:solidFill>
              </a:rPr>
              <a:t>Emphasises holistic development </a:t>
            </a:r>
          </a:p>
          <a:p>
            <a:r>
              <a:rPr lang="en-GB" dirty="0">
                <a:solidFill>
                  <a:srgbClr val="0070C0"/>
                </a:solidFill>
              </a:rPr>
              <a:t>Highlights the importance of relationships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0070C0"/>
                </a:solidFill>
              </a:rPr>
              <a:t>(New Zealand Government, 2017)</a:t>
            </a:r>
          </a:p>
          <a:p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110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58971F-0D27-042C-AD16-B7FB83AFA212}"/>
              </a:ext>
            </a:extLst>
          </p:cNvPr>
          <p:cNvSpPr txBox="1"/>
          <p:nvPr/>
        </p:nvSpPr>
        <p:spPr>
          <a:xfrm>
            <a:off x="6096000" y="313641"/>
            <a:ext cx="510894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Reggio Emilia </a:t>
            </a:r>
          </a:p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(Yr Eidal/</a:t>
            </a:r>
            <a:r>
              <a:rPr lang="en-GB" sz="4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Italy)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E2DEB9DB-F532-9B0E-C674-45D74D6C25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0656" y="608422"/>
            <a:ext cx="3564394" cy="40825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FF2A0B-EBB4-92E1-2571-7C314C533761}"/>
              </a:ext>
            </a:extLst>
          </p:cNvPr>
          <p:cNvSpPr txBox="1"/>
          <p:nvPr/>
        </p:nvSpPr>
        <p:spPr>
          <a:xfrm>
            <a:off x="6365478" y="1883301"/>
            <a:ext cx="4229775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“To make a lovable school, industrious, inventive, liveable, documentable and communicable, a place of research, learning, re-cognition and reflection, where children, teachers and families feel well - is our point of arrival.” </a:t>
            </a:r>
            <a:b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Loris Malaguzzi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C25D5C-41CC-130C-76FD-AD3FBCD06262}"/>
              </a:ext>
            </a:extLst>
          </p:cNvPr>
          <p:cNvSpPr txBox="1"/>
          <p:nvPr/>
        </p:nvSpPr>
        <p:spPr>
          <a:xfrm>
            <a:off x="1760656" y="4795024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(Reggio Emelia, </a:t>
            </a:r>
            <a:r>
              <a:rPr lang="en-US" dirty="0"/>
              <a:t>No date)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247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294DD-C3C5-8479-9E53-4F3D2D4FF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Reggio Emilia </a:t>
            </a:r>
            <a:r>
              <a:rPr lang="en-GB" dirty="0"/>
              <a:t>(Yr Eidal</a:t>
            </a:r>
            <a:r>
              <a:rPr lang="en-GB" dirty="0">
                <a:solidFill>
                  <a:srgbClr val="0070C0"/>
                </a:solidFill>
              </a:rPr>
              <a:t>/Italy)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15D48-69E6-8231-B2C4-E96F414BCD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Nod;</a:t>
            </a:r>
          </a:p>
          <a:p>
            <a:r>
              <a:rPr lang="en-US" dirty="0" err="1"/>
              <a:t>Plentyn-ganolog</a:t>
            </a:r>
            <a:endParaRPr lang="en-US" dirty="0"/>
          </a:p>
          <a:p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chwarae</a:t>
            </a:r>
            <a:endParaRPr lang="en-US" dirty="0"/>
          </a:p>
          <a:p>
            <a:r>
              <a:rPr lang="en-US" dirty="0"/>
              <a:t>Yn </a:t>
            </a:r>
            <a:r>
              <a:rPr lang="en-US" dirty="0" err="1"/>
              <a:t>cydnabod</a:t>
            </a:r>
            <a:r>
              <a:rPr lang="en-US" dirty="0"/>
              <a:t> </a:t>
            </a:r>
            <a:r>
              <a:rPr lang="en-US" dirty="0" err="1"/>
              <a:t>pwysigrwydd</a:t>
            </a:r>
            <a:r>
              <a:rPr lang="en-US" dirty="0"/>
              <a:t> yr </a:t>
            </a:r>
            <a:r>
              <a:rPr lang="en-US" dirty="0" err="1"/>
              <a:t>amgylchedd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8969AC-08ED-184D-5A19-AA3A5ED69B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Aim;</a:t>
            </a:r>
          </a:p>
          <a:p>
            <a:r>
              <a:rPr lang="en-GB" dirty="0">
                <a:solidFill>
                  <a:srgbClr val="0070C0"/>
                </a:solidFill>
              </a:rPr>
              <a:t>Child centred</a:t>
            </a:r>
          </a:p>
          <a:p>
            <a:r>
              <a:rPr lang="en-GB" dirty="0">
                <a:solidFill>
                  <a:srgbClr val="0070C0"/>
                </a:solidFill>
              </a:rPr>
              <a:t>Play-based learning</a:t>
            </a:r>
          </a:p>
          <a:p>
            <a:r>
              <a:rPr lang="en-GB" dirty="0">
                <a:solidFill>
                  <a:srgbClr val="0070C0"/>
                </a:solidFill>
              </a:rPr>
              <a:t>Recognises the importance of the environment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(Reggio Children, 2022)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1097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419C3-A925-3F38-ABEC-045E35CB63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5033211" cy="3165761"/>
          </a:xfrm>
        </p:spPr>
        <p:txBody>
          <a:bodyPr>
            <a:normAutofit/>
          </a:bodyPr>
          <a:lstStyle/>
          <a:p>
            <a:r>
              <a:rPr lang="en-US" sz="2400" dirty="0" err="1"/>
              <a:t>Ymchwiliwch</a:t>
            </a:r>
            <a:r>
              <a:rPr lang="en-US" sz="2400" dirty="0"/>
              <a:t> </a:t>
            </a:r>
            <a:r>
              <a:rPr lang="en-US" sz="2400" dirty="0" err="1"/>
              <a:t>i'r</a:t>
            </a:r>
            <a:r>
              <a:rPr lang="en-US" sz="2400" dirty="0"/>
              <a:t> </a:t>
            </a:r>
            <a:r>
              <a:rPr lang="en-US" sz="2400" dirty="0" err="1"/>
              <a:t>dulliau</a:t>
            </a:r>
            <a:r>
              <a:rPr lang="en-US" sz="2400" dirty="0"/>
              <a:t> </a:t>
            </a:r>
            <a:r>
              <a:rPr lang="en-US" sz="2400" dirty="0" err="1"/>
              <a:t>rhyngwladol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fanylach</a:t>
            </a:r>
            <a:endParaRPr lang="en-US" sz="2400" dirty="0"/>
          </a:p>
          <a:p>
            <a:r>
              <a:rPr lang="en-US" sz="2400" dirty="0" err="1"/>
              <a:t>Ystyriwch</a:t>
            </a:r>
            <a:r>
              <a:rPr lang="en-US" sz="2400" dirty="0"/>
              <a:t> </a:t>
            </a:r>
            <a:r>
              <a:rPr lang="en-US" sz="2400" dirty="0" err="1"/>
              <a:t>sut</a:t>
            </a:r>
            <a:r>
              <a:rPr lang="en-US" sz="2400" dirty="0"/>
              <a:t> y </a:t>
            </a:r>
            <a:r>
              <a:rPr lang="en-US" sz="2400" dirty="0" err="1"/>
              <a:t>gellir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defnyddio</a:t>
            </a:r>
            <a:r>
              <a:rPr lang="en-US" sz="2400" dirty="0"/>
              <a:t> o </a:t>
            </a:r>
            <a:r>
              <a:rPr lang="en-US" sz="2400" dirty="0" err="1"/>
              <a:t>fewn</a:t>
            </a:r>
            <a:r>
              <a:rPr lang="en-US" sz="2400" dirty="0"/>
              <a:t> </a:t>
            </a:r>
            <a:r>
              <a:rPr lang="en-US" sz="2400" dirty="0" err="1"/>
              <a:t>ymarfer</a:t>
            </a:r>
            <a:r>
              <a:rPr lang="en-US" sz="2400" dirty="0"/>
              <a:t> y </a:t>
            </a:r>
            <a:r>
              <a:rPr lang="en-US" sz="2400" dirty="0" err="1"/>
              <a:t>Blynyddoedd</a:t>
            </a:r>
            <a:r>
              <a:rPr lang="en-US" sz="2400" dirty="0"/>
              <a:t> </a:t>
            </a:r>
            <a:r>
              <a:rPr lang="en-US" sz="2400" dirty="0" err="1"/>
              <a:t>Cynnar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8AA81C-1391-2527-DB64-C0B33E5436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6"/>
            <a:ext cx="4745597" cy="316576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Research these international approaches in more depth</a:t>
            </a:r>
          </a:p>
          <a:p>
            <a:r>
              <a:rPr lang="en-GB" sz="2400" dirty="0">
                <a:solidFill>
                  <a:srgbClr val="0070C0"/>
                </a:solidFill>
              </a:rPr>
              <a:t>Consider how they can be used in Early Years practice </a:t>
            </a:r>
            <a:endParaRPr lang="en-US" sz="2400" dirty="0">
              <a:solidFill>
                <a:srgbClr val="0070C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9700BA2-5F65-B845-C94B-D2B00F519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 err="1"/>
              <a:t>Dulliau</a:t>
            </a:r>
            <a:r>
              <a:rPr lang="en-GB" sz="4000" dirty="0"/>
              <a:t> </a:t>
            </a:r>
            <a:r>
              <a:rPr lang="en-GB" sz="4000" dirty="0" err="1"/>
              <a:t>rhyngwladol</a:t>
            </a:r>
            <a:br>
              <a:rPr lang="en-GB" sz="4000" dirty="0"/>
            </a:br>
            <a:r>
              <a:rPr lang="en-GB" sz="4000" dirty="0" err="1">
                <a:solidFill>
                  <a:srgbClr val="0070C0"/>
                </a:solidFill>
              </a:rPr>
              <a:t>Internationational</a:t>
            </a:r>
            <a:r>
              <a:rPr lang="en-GB" sz="4000" dirty="0">
                <a:solidFill>
                  <a:srgbClr val="0070C0"/>
                </a:solidFill>
              </a:rPr>
              <a:t> approaches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2084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E75BD-8EF4-BE85-F39A-356C1D4FC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8E046-7008-D5D3-0C1B-32555E164B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/>
              <a:t>Welsh Government. (2022). ‘A curriculum for funded non-maintained nursery settings’. </a:t>
            </a:r>
            <a:r>
              <a:rPr lang="en-US" sz="1200" dirty="0">
                <a:hlinkClick r:id="rId2"/>
              </a:rPr>
              <a:t>A curriculum for funded non-maintained nursery settings</a:t>
            </a:r>
            <a:r>
              <a:rPr lang="en-US" sz="1200" dirty="0"/>
              <a:t> [Accessed: 19/11/24].</a:t>
            </a:r>
          </a:p>
          <a:p>
            <a:r>
              <a:rPr lang="en-US" sz="1200" dirty="0"/>
              <a:t>New Zealand Government. (2017). ‘</a:t>
            </a:r>
            <a:r>
              <a:rPr lang="en-US" sz="1200" dirty="0" err="1"/>
              <a:t>Te</a:t>
            </a:r>
            <a:r>
              <a:rPr lang="en-US" sz="1200" dirty="0"/>
              <a:t> </a:t>
            </a:r>
            <a:r>
              <a:rPr lang="en-US" sz="1200" dirty="0" err="1"/>
              <a:t>Whariki</a:t>
            </a:r>
            <a:r>
              <a:rPr lang="en-US" sz="1200" dirty="0"/>
              <a:t>’. </a:t>
            </a:r>
            <a:r>
              <a:rPr lang="en-US" sz="1200" dirty="0">
                <a:hlinkClick r:id="rId3"/>
              </a:rPr>
              <a:t>ELS-Te-Whariki-Early-Childhood-Curriculum-ENG-Web.pdf</a:t>
            </a:r>
            <a:r>
              <a:rPr lang="en-US" sz="1200" dirty="0"/>
              <a:t> [Accessed: 19/11/24].</a:t>
            </a:r>
          </a:p>
          <a:p>
            <a:r>
              <a:rPr lang="en-US" sz="1200" dirty="0"/>
              <a:t>Reggio Emelia. (no date). ‘THE 100 LANGUAGES’. </a:t>
            </a:r>
            <a:r>
              <a:rPr lang="it-IT" sz="1200" dirty="0">
                <a:hlinkClick r:id="rId4"/>
              </a:rPr>
              <a:t>The 100 Languages - Reggio Emilia</a:t>
            </a:r>
            <a:r>
              <a:rPr lang="it-IT" sz="1200" dirty="0"/>
              <a:t> [Accessed: 19/11/24].</a:t>
            </a:r>
          </a:p>
          <a:p>
            <a:r>
              <a:rPr lang="it-IT" sz="1200" dirty="0"/>
              <a:t>Reggio Children. (2022). ‘The system’. </a:t>
            </a:r>
            <a:r>
              <a:rPr lang="en-US" sz="1000" dirty="0">
                <a:hlinkClick r:id="rId5"/>
              </a:rPr>
              <a:t>Reggio Children - The system</a:t>
            </a:r>
            <a:r>
              <a:rPr lang="it-IT" sz="1200" dirty="0"/>
              <a:t> [Accessed:19/11/24].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0384786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 (1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801ADB3-F67E-41D3-9B95-27ED86D00C8A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purl.org/dc/elements/1.1/"/>
    <ds:schemaRef ds:uri="http://www.w3.org/XML/1998/namespace"/>
    <ds:schemaRef ds:uri="16bfc89a-06a0-41d6-ae50-6ff65b36cb8b"/>
    <ds:schemaRef ds:uri="e4a72011-89be-41d7-bd49-565121a9e247"/>
  </ds:schemaRefs>
</ds:datastoreItem>
</file>

<file path=customXml/itemProps2.xml><?xml version="1.0" encoding="utf-8"?>
<ds:datastoreItem xmlns:ds="http://schemas.openxmlformats.org/officeDocument/2006/customXml" ds:itemID="{C1DEC881-C374-460F-AB8A-6A285B21C4D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B28A34F-3EDC-4715-B23B-929441EA0D2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 (1)</Template>
  <TotalTime>6916</TotalTime>
  <Words>676</Words>
  <Application>Microsoft Office PowerPoint</Application>
  <PresentationFormat>Widescreen</PresentationFormat>
  <Paragraphs>94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Calibri</vt:lpstr>
      <vt:lpstr>Source Sans Pro</vt:lpstr>
      <vt:lpstr>UWTSD PP Template (Cream background) (1)</vt:lpstr>
      <vt:lpstr>ECEY4005C:Y 1000 Diwrnod Cyntaf  ECEY4005: The First 1000 Days</vt:lpstr>
      <vt:lpstr>Ailgapio                     Recap</vt:lpstr>
      <vt:lpstr>Dulliau rhyngwladol Internationational approaches</vt:lpstr>
      <vt:lpstr>Y Cwricwlwm I Gymru The Curriculum for Wales</vt:lpstr>
      <vt:lpstr>Wales</vt:lpstr>
      <vt:lpstr>PowerPoint Presentation</vt:lpstr>
      <vt:lpstr>Te Whhariki  (Seland Newydd/ New Zealand)</vt:lpstr>
      <vt:lpstr>PowerPoint Presentation</vt:lpstr>
      <vt:lpstr>Reggio Emilia (Yr Eidal/Italy)</vt:lpstr>
      <vt:lpstr>Dulliau rhyngwladol Internationational approaches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Jones</dc:creator>
  <cp:lastModifiedBy>Natasha Morgans</cp:lastModifiedBy>
  <cp:revision>3</cp:revision>
  <dcterms:created xsi:type="dcterms:W3CDTF">2024-10-24T19:30:58Z</dcterms:created>
  <dcterms:modified xsi:type="dcterms:W3CDTF">2025-10-24T13:27:34Z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