
<file path=[Content_Types].xml><?xml version="1.0" encoding="utf-8"?>
<Types xmlns="http://schemas.openxmlformats.org/package/2006/content-types">
  <Default Extension="jpeg" ContentType="image/jpeg"/>
  <Default Extension="jpeg@f_auto"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58" r:id="rId5"/>
    <p:sldId id="259" r:id="rId6"/>
    <p:sldId id="260" r:id="rId7"/>
    <p:sldId id="261" r:id="rId8"/>
    <p:sldId id="263" r:id="rId9"/>
    <p:sldId id="265" r:id="rId10"/>
    <p:sldId id="264" r:id="rId11"/>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中度样式 2 - 强调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63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8B8009E-AA3B-0B92-FCEB-1200748DC2F8}"/>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127ACB46-0C68-E258-0A23-715F3B989C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A09BBEFF-5794-50DB-D8FF-A6A7FFDA8A34}"/>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5" name="页脚占位符 4">
            <a:extLst>
              <a:ext uri="{FF2B5EF4-FFF2-40B4-BE49-F238E27FC236}">
                <a16:creationId xmlns:a16="http://schemas.microsoft.com/office/drawing/2014/main" id="{74188655-8CC6-0850-9821-87F627C9948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8F7D536-3A41-6A11-B1B0-99BA998379DE}"/>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774788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BBF867B-CDDE-D85E-6FE9-5D024566027A}"/>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1309E616-8042-ECDF-4919-268375DE5C54}"/>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053BF10-DCA4-F483-992A-07E932EEEE8F}"/>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5" name="页脚占位符 4">
            <a:extLst>
              <a:ext uri="{FF2B5EF4-FFF2-40B4-BE49-F238E27FC236}">
                <a16:creationId xmlns:a16="http://schemas.microsoft.com/office/drawing/2014/main" id="{73C7E81A-E728-E7EF-9873-CA65738B689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2A916FD-489B-4C38-5B6D-FCE6EC3F6B5F}"/>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4174645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6674DA0-4B5F-30A5-CE75-98629E4FC6C9}"/>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0A0FCAE9-8CB2-9AA9-9E99-798FD85D4B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C3BAE094-04A3-7001-CA18-446B0E091230}"/>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5" name="页脚占位符 4">
            <a:extLst>
              <a:ext uri="{FF2B5EF4-FFF2-40B4-BE49-F238E27FC236}">
                <a16:creationId xmlns:a16="http://schemas.microsoft.com/office/drawing/2014/main" id="{43B43085-8FF6-804E-955A-8A219E1933D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A6E2AB4E-58BA-27EF-AC42-AD0F777C5859}"/>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326701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6C6F66C-67CC-2CA5-945F-A4236C2B0F58}"/>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65CACC1E-0E89-92F9-18CB-8F7D13A02447}"/>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2488EDD8-EC00-E236-00D6-0FFE22D8670F}"/>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AC45D88-BFE1-A325-5345-19C5019A0220}"/>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6" name="页脚占位符 5">
            <a:extLst>
              <a:ext uri="{FF2B5EF4-FFF2-40B4-BE49-F238E27FC236}">
                <a16:creationId xmlns:a16="http://schemas.microsoft.com/office/drawing/2014/main" id="{FAA7D9D9-9AC0-1E40-7A64-B17869397CCE}"/>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985CA332-F3F3-FF51-35E0-E47AD04B456F}"/>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4164001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E1A9C01-7C39-620B-AC16-88E4352B51AF}"/>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06FAE4A7-4D87-92B2-A142-EC79F8BE06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28D9971A-0BCC-AAC7-6E79-6B7A9037012E}"/>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F749F713-123A-E421-38D9-D3F08FCA2D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F78B98AC-0801-E28A-BCC7-880372133AED}"/>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2FE25DDA-EA7B-398F-EABD-3210941B7035}"/>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8" name="页脚占位符 7">
            <a:extLst>
              <a:ext uri="{FF2B5EF4-FFF2-40B4-BE49-F238E27FC236}">
                <a16:creationId xmlns:a16="http://schemas.microsoft.com/office/drawing/2014/main" id="{E721AEF9-014B-394D-23FA-3CCA0D325272}"/>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A6040C10-9804-9D39-DE2C-0DF0CD8260C1}"/>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3962776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77A5FD8-3630-3C03-577F-86DCAEEF9968}"/>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0850D7CA-3607-0EEB-1DB9-09AF60B05CDA}"/>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4" name="页脚占位符 3">
            <a:extLst>
              <a:ext uri="{FF2B5EF4-FFF2-40B4-BE49-F238E27FC236}">
                <a16:creationId xmlns:a16="http://schemas.microsoft.com/office/drawing/2014/main" id="{5105CE57-52D1-4604-5C12-C59A759118D6}"/>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2EF6BB8B-9465-E700-E35F-1DAC955FB213}"/>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3714078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3FBDAF6D-3D1A-3E4F-6208-CA233C0F3809}"/>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3" name="页脚占位符 2">
            <a:extLst>
              <a:ext uri="{FF2B5EF4-FFF2-40B4-BE49-F238E27FC236}">
                <a16:creationId xmlns:a16="http://schemas.microsoft.com/office/drawing/2014/main" id="{9F50BCBC-E80A-59E7-6ED7-4F405CDC4B70}"/>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0908AD1A-BD6D-9E67-5BFE-33DA91D82B88}"/>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876909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7DF9E9F-F31C-56E6-7A13-21001B4956E0}"/>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8FE708DF-F306-24E7-E2AA-75299BEA2D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52A5B63A-D172-BBF1-F510-5AAE29E5D2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FDB02B6-6D4D-9A1B-A140-9BD5E3AB2F6F}"/>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6" name="页脚占位符 5">
            <a:extLst>
              <a:ext uri="{FF2B5EF4-FFF2-40B4-BE49-F238E27FC236}">
                <a16:creationId xmlns:a16="http://schemas.microsoft.com/office/drawing/2014/main" id="{EE5EEEC4-3781-101D-7DF0-FE3DB54F7667}"/>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331AE0C4-06C1-B85B-DBEE-3E6BBB275B67}"/>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3615507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32C2EEE-BDC2-11AD-B6B6-CA12185661A7}"/>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0C32214C-79C7-B3F0-3657-1B75A714A9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DF67D2A2-B7D5-030F-FDF7-E50B0DCA3E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DC3BC11D-8F80-60F0-AC79-A6E8C469E162}"/>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6" name="页脚占位符 5">
            <a:extLst>
              <a:ext uri="{FF2B5EF4-FFF2-40B4-BE49-F238E27FC236}">
                <a16:creationId xmlns:a16="http://schemas.microsoft.com/office/drawing/2014/main" id="{CCAF5825-D3E0-9AEE-D97D-F0902E3CCF7D}"/>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9033C7C5-B13A-5F51-5D51-3419816708D6}"/>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607234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D0AC8B1-E82B-BD29-544A-C61BA160EF14}"/>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0C7DFDE3-ADCA-AA2D-CFB1-24DB34161B0D}"/>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B9E80AF8-1991-7339-D4E9-843DA0601368}"/>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5" name="页脚占位符 4">
            <a:extLst>
              <a:ext uri="{FF2B5EF4-FFF2-40B4-BE49-F238E27FC236}">
                <a16:creationId xmlns:a16="http://schemas.microsoft.com/office/drawing/2014/main" id="{99008CAC-9F2D-B9C3-5C06-675876EDC09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AA4F214-9BDA-9358-8242-775CFB76A6D4}"/>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174579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9BFEEB0-DFC3-896B-F1CB-00950A2C60E9}"/>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7187521C-AE54-4677-DBEE-60A5B9C28E0A}"/>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AD33C64A-0EAF-11F6-E393-7319F4955181}"/>
              </a:ext>
            </a:extLst>
          </p:cNvPr>
          <p:cNvSpPr>
            <a:spLocks noGrp="1"/>
          </p:cNvSpPr>
          <p:nvPr>
            <p:ph type="dt" sz="half" idx="10"/>
          </p:nvPr>
        </p:nvSpPr>
        <p:spPr/>
        <p:txBody>
          <a:bodyPr/>
          <a:lstStyle/>
          <a:p>
            <a:fld id="{DEC60AEC-4537-4E9C-A809-025DDFFEF8BC}" type="datetimeFigureOut">
              <a:rPr lang="zh-CN" altLang="en-US" smtClean="0"/>
              <a:t>2023/2/27</a:t>
            </a:fld>
            <a:endParaRPr lang="zh-CN" altLang="en-US"/>
          </a:p>
        </p:txBody>
      </p:sp>
      <p:sp>
        <p:nvSpPr>
          <p:cNvPr id="5" name="页脚占位符 4">
            <a:extLst>
              <a:ext uri="{FF2B5EF4-FFF2-40B4-BE49-F238E27FC236}">
                <a16:creationId xmlns:a16="http://schemas.microsoft.com/office/drawing/2014/main" id="{00F7D9E6-58F2-0F13-462F-ECA4413A3E0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3677C45D-F597-76A0-8DE6-5029FA837374}"/>
              </a:ext>
            </a:extLst>
          </p:cNvPr>
          <p:cNvSpPr>
            <a:spLocks noGrp="1"/>
          </p:cNvSpPr>
          <p:nvPr>
            <p:ph type="sldNum" sz="quarter" idx="12"/>
          </p:nvPr>
        </p:nvSpPr>
        <p:spPr/>
        <p:txBody>
          <a:body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658928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85D1C26C-7FC4-AC0A-6B20-90B1E073E1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27A17D8D-5688-2658-B99E-72D91AFD95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DB48E2B-BDB2-671A-C247-01E3A70EB1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60AEC-4537-4E9C-A809-025DDFFEF8BC}" type="datetimeFigureOut">
              <a:rPr lang="zh-CN" altLang="en-US" smtClean="0"/>
              <a:t>2023/2/27</a:t>
            </a:fld>
            <a:endParaRPr lang="zh-CN" altLang="en-US"/>
          </a:p>
        </p:txBody>
      </p:sp>
      <p:sp>
        <p:nvSpPr>
          <p:cNvPr id="5" name="页脚占位符 4">
            <a:extLst>
              <a:ext uri="{FF2B5EF4-FFF2-40B4-BE49-F238E27FC236}">
                <a16:creationId xmlns:a16="http://schemas.microsoft.com/office/drawing/2014/main" id="{44DCB03F-7D86-AF4A-4D2D-A8F81AA5F0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F04A8FF9-8044-5967-235D-A1BA1F0C3F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26BA63-E32E-40A5-B0BC-1A70DBB736E5}" type="slidenum">
              <a:rPr lang="zh-CN" altLang="en-US" smtClean="0"/>
              <a:t>‹#›</a:t>
            </a:fld>
            <a:endParaRPr lang="zh-CN" altLang="en-US"/>
          </a:p>
        </p:txBody>
      </p:sp>
    </p:spTree>
    <p:extLst>
      <p:ext uri="{BB962C8B-B14F-4D97-AF65-F5344CB8AC3E}">
        <p14:creationId xmlns:p14="http://schemas.microsoft.com/office/powerpoint/2010/main" val="1287349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f_auto"/><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f_auto"/><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9993733C-C852-7DA3-4E2F-0800AACE5D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5284176" cy="6858000"/>
          </a:xfrm>
          <a:prstGeom prst="rect">
            <a:avLst/>
          </a:prstGeom>
        </p:spPr>
      </p:pic>
      <p:sp>
        <p:nvSpPr>
          <p:cNvPr id="5" name="文本框 4">
            <a:extLst>
              <a:ext uri="{FF2B5EF4-FFF2-40B4-BE49-F238E27FC236}">
                <a16:creationId xmlns:a16="http://schemas.microsoft.com/office/drawing/2014/main" id="{54EC13C1-2DD6-B0BA-5D38-B8C8C2356673}"/>
              </a:ext>
            </a:extLst>
          </p:cNvPr>
          <p:cNvSpPr txBox="1"/>
          <p:nvPr/>
        </p:nvSpPr>
        <p:spPr>
          <a:xfrm>
            <a:off x="5798526" y="1283541"/>
            <a:ext cx="5961183" cy="4450962"/>
          </a:xfrm>
          <a:prstGeom prst="rect">
            <a:avLst/>
          </a:prstGeom>
          <a:noFill/>
        </p:spPr>
        <p:txBody>
          <a:bodyPr wrap="square">
            <a:spAutoFit/>
          </a:bodyPr>
          <a:lstStyle/>
          <a:p>
            <a:pPr algn="just">
              <a:lnSpc>
                <a:spcPct val="150000"/>
              </a:lnSpc>
            </a:pPr>
            <a:r>
              <a:rPr lang="en-US" altLang="zh-CN" sz="1000" dirty="0">
                <a:latin typeface="微软雅黑" panose="020B0503020204020204" pitchFamily="34" charset="-122"/>
                <a:ea typeface="微软雅黑" panose="020B0503020204020204" pitchFamily="34" charset="-122"/>
              </a:rPr>
              <a:t>Under the dual influence of the policy environment and the market environment, especially under the background of The Times when the new development concept is emphasized again, "reform" will become a hot word appearing more and more frequently in the field of future management. But why should companies change, and what should they focus on? This is something companies must be clear about before implementing change.</a:t>
            </a:r>
          </a:p>
          <a:p>
            <a:pPr algn="just">
              <a:lnSpc>
                <a:spcPct val="150000"/>
              </a:lnSpc>
            </a:pPr>
            <a:endParaRPr lang="en-US" altLang="zh-CN" sz="1000" dirty="0">
              <a:latin typeface="微软雅黑" panose="020B0503020204020204" pitchFamily="34" charset="-122"/>
              <a:ea typeface="微软雅黑" panose="020B0503020204020204" pitchFamily="34" charset="-122"/>
            </a:endParaRPr>
          </a:p>
          <a:p>
            <a:pPr algn="just">
              <a:lnSpc>
                <a:spcPct val="150000"/>
              </a:lnSpc>
            </a:pPr>
            <a:r>
              <a:rPr lang="en-US" altLang="zh-CN" sz="1000" dirty="0">
                <a:latin typeface="微软雅黑" panose="020B0503020204020204" pitchFamily="34" charset="-122"/>
                <a:ea typeface="微软雅黑" panose="020B0503020204020204" pitchFamily="34" charset="-122"/>
              </a:rPr>
              <a:t>Why should companies change? In this era of rapid change, enterprises must deal with uncertain social values, ways of thinking, ways of behavior, and technological progress. Times have changed. Consumers have higher requirements for products and services, partners have higher requirements for the value that enterprises create for them, and the public has higher requirements for the brand image of enterprises. Therefore, the requirements for Chinese enterprises and entrepreneurs are bound to increase. Therefore, the focus of contemporary enterprise reform is how to adapt to the technological update represented by "Internet +" and the development mode update led by the new development concept, improve leadership, create new customer value ways, and break through the bottleneck of talent team construction. Therefore, what enterprises need to change most is the organization and people. The reform of organization management and human resources is a big topic. Here, we only take the organizational reform of </a:t>
            </a:r>
            <a:r>
              <a:rPr lang="en-US" altLang="zh-CN" sz="1000" dirty="0" err="1">
                <a:latin typeface="微软雅黑" panose="020B0503020204020204" pitchFamily="34" charset="-122"/>
                <a:ea typeface="微软雅黑" panose="020B0503020204020204" pitchFamily="34" charset="-122"/>
              </a:rPr>
              <a:t>Jingdong</a:t>
            </a:r>
            <a:r>
              <a:rPr lang="en-US" altLang="zh-CN" sz="1000" dirty="0">
                <a:latin typeface="微软雅黑" panose="020B0503020204020204" pitchFamily="34" charset="-122"/>
                <a:ea typeface="微软雅黑" panose="020B0503020204020204" pitchFamily="34" charset="-122"/>
              </a:rPr>
              <a:t> as an example, hoping to provide some enlightenment for the organizational reform of enterprises.</a:t>
            </a:r>
            <a:endParaRPr lang="zh-CN" altLang="en-US" sz="1000" dirty="0">
              <a:latin typeface="微软雅黑" panose="020B0503020204020204" pitchFamily="34" charset="-122"/>
              <a:ea typeface="微软雅黑" panose="020B0503020204020204" pitchFamily="34" charset="-122"/>
            </a:endParaRPr>
          </a:p>
        </p:txBody>
      </p:sp>
      <p:sp>
        <p:nvSpPr>
          <p:cNvPr id="8" name="文本框 7">
            <a:extLst>
              <a:ext uri="{FF2B5EF4-FFF2-40B4-BE49-F238E27FC236}">
                <a16:creationId xmlns:a16="http://schemas.microsoft.com/office/drawing/2014/main" id="{557F96DD-1D0C-3235-ADD4-427C7634D228}"/>
              </a:ext>
            </a:extLst>
          </p:cNvPr>
          <p:cNvSpPr txBox="1"/>
          <p:nvPr/>
        </p:nvSpPr>
        <p:spPr>
          <a:xfrm>
            <a:off x="7117444" y="606451"/>
            <a:ext cx="3323346" cy="369332"/>
          </a:xfrm>
          <a:prstGeom prst="rect">
            <a:avLst/>
          </a:prstGeom>
          <a:noFill/>
        </p:spPr>
        <p:txBody>
          <a:bodyPr wrap="none" rtlCol="0">
            <a:spAutoFit/>
          </a:bodyPr>
          <a:lstStyle/>
          <a:p>
            <a:r>
              <a:rPr lang="en-US" altLang="zh-CN" b="1" dirty="0">
                <a:latin typeface="微软雅黑" panose="020B0503020204020204" pitchFamily="34" charset="-122"/>
                <a:ea typeface="微软雅黑" panose="020B0503020204020204" pitchFamily="34" charset="-122"/>
              </a:rPr>
              <a:t>Change management at JD</a:t>
            </a:r>
            <a:endParaRPr lang="zh-CN" altLang="en-US" b="1" dirty="0">
              <a:latin typeface="微软雅黑" panose="020B0503020204020204" pitchFamily="34" charset="-122"/>
              <a:ea typeface="微软雅黑" panose="020B0503020204020204" pitchFamily="34" charset="-122"/>
            </a:endParaRPr>
          </a:p>
        </p:txBody>
      </p:sp>
      <p:pic>
        <p:nvPicPr>
          <p:cNvPr id="9" name="图片 8">
            <a:extLst>
              <a:ext uri="{FF2B5EF4-FFF2-40B4-BE49-F238E27FC236}">
                <a16:creationId xmlns:a16="http://schemas.microsoft.com/office/drawing/2014/main" id="{FA878631-2AFF-253D-5C3B-AACBF7DA8F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07142" y="386174"/>
            <a:ext cx="651182" cy="651182"/>
          </a:xfrm>
          <a:prstGeom prst="rect">
            <a:avLst/>
          </a:prstGeom>
        </p:spPr>
      </p:pic>
    </p:spTree>
    <p:extLst>
      <p:ext uri="{BB962C8B-B14F-4D97-AF65-F5344CB8AC3E}">
        <p14:creationId xmlns:p14="http://schemas.microsoft.com/office/powerpoint/2010/main" val="2629182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E5670CE8-F5F5-7291-62FD-CCBDB5856489}"/>
              </a:ext>
            </a:extLst>
          </p:cNvPr>
          <p:cNvSpPr txBox="1"/>
          <p:nvPr/>
        </p:nvSpPr>
        <p:spPr>
          <a:xfrm>
            <a:off x="5882054" y="213664"/>
            <a:ext cx="5890846" cy="6430671"/>
          </a:xfrm>
          <a:prstGeom prst="rect">
            <a:avLst/>
          </a:prstGeom>
          <a:noFill/>
        </p:spPr>
        <p:txBody>
          <a:bodyPr wrap="square">
            <a:spAutoFit/>
          </a:bodyPr>
          <a:lstStyle/>
          <a:p>
            <a:pPr algn="just">
              <a:lnSpc>
                <a:spcPct val="150000"/>
              </a:lnSpc>
            </a:pPr>
            <a:r>
              <a:rPr lang="en-US" altLang="zh-CN" sz="1200" dirty="0">
                <a:latin typeface="微软雅黑" panose="020B0503020204020204" pitchFamily="34" charset="-122"/>
                <a:ea typeface="微软雅黑" panose="020B0503020204020204" pitchFamily="34" charset="-122"/>
              </a:rPr>
              <a:t>Why should companies change? In this era of rapid change, enterprises must deal with uncertain social values, ways of thinking, ways of behavior, and technological progress. Times have changed. Consumers have higher requirements for products and services, partners have higher requirements for the value that enterprises create for them, and the public has higher requirements for the brand image of enterprises. Therefore, the requirements for Chinese enterprises and entrepreneurs are bound to increase. Therefore, the focus of contemporary enterprise reform is how to adapt to the technological update represented by "Internet +" and the development mode update led by the new development concept, improve leadership, create new customer value ways, and break through the bottleneck of talent team construction. Therefore, what enterprises need to change most is the organization and people. The reform of organization management and human resources is a big topic. Here, we only take the organizational reform of </a:t>
            </a:r>
            <a:r>
              <a:rPr lang="en-US" altLang="zh-CN" sz="1200" dirty="0" err="1">
                <a:latin typeface="微软雅黑" panose="020B0503020204020204" pitchFamily="34" charset="-122"/>
                <a:ea typeface="微软雅黑" panose="020B0503020204020204" pitchFamily="34" charset="-122"/>
              </a:rPr>
              <a:t>Jingdong</a:t>
            </a:r>
            <a:r>
              <a:rPr lang="en-US" altLang="zh-CN" sz="1200" dirty="0">
                <a:latin typeface="微软雅黑" panose="020B0503020204020204" pitchFamily="34" charset="-122"/>
                <a:ea typeface="微软雅黑" panose="020B0503020204020204" pitchFamily="34" charset="-122"/>
              </a:rPr>
              <a:t> as an example, hoping to provide some enlightenment for the organizational reform of enterprises.</a:t>
            </a:r>
            <a:endParaRPr lang="zh-CN" altLang="en-US" sz="1200" dirty="0">
              <a:latin typeface="微软雅黑" panose="020B0503020204020204" pitchFamily="34" charset="-122"/>
              <a:ea typeface="微软雅黑" panose="020B0503020204020204" pitchFamily="34" charset="-122"/>
            </a:endParaRPr>
          </a:p>
          <a:p>
            <a:pPr algn="just">
              <a:lnSpc>
                <a:spcPct val="150000"/>
              </a:lnSpc>
            </a:pPr>
            <a:endParaRPr lang="en-US" altLang="zh-CN" sz="1200" dirty="0">
              <a:latin typeface="微软雅黑" panose="020B0503020204020204" pitchFamily="34" charset="-122"/>
              <a:ea typeface="微软雅黑" panose="020B0503020204020204" pitchFamily="34" charset="-122"/>
            </a:endParaRPr>
          </a:p>
          <a:p>
            <a:pPr algn="just">
              <a:lnSpc>
                <a:spcPct val="150000"/>
              </a:lnSpc>
            </a:pPr>
            <a:r>
              <a:rPr lang="zh-CN" altLang="en-US" sz="1200" dirty="0">
                <a:latin typeface="微软雅黑" panose="020B0503020204020204" pitchFamily="34" charset="-122"/>
                <a:ea typeface="微软雅黑" panose="020B0503020204020204" pitchFamily="34" charset="-122"/>
              </a:rPr>
              <a:t>As early as around 2016, JD put forward three organizational change strategies. In other words, it is necessary to establish the customer-oriented network organization, the diamond organization of value contract and the ecological organization of bamboo forest. These three organizations, to some extent, also represent the development direction of the future organizational reform of Chinese enterprises.</a:t>
            </a:r>
          </a:p>
        </p:txBody>
      </p:sp>
      <p:pic>
        <p:nvPicPr>
          <p:cNvPr id="7" name="图片 6">
            <a:extLst>
              <a:ext uri="{FF2B5EF4-FFF2-40B4-BE49-F238E27FC236}">
                <a16:creationId xmlns:a16="http://schemas.microsoft.com/office/drawing/2014/main" id="{B735DA42-54F7-BB12-0082-D26D43BB4A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257800" cy="4836320"/>
          </a:xfrm>
          <a:prstGeom prst="rect">
            <a:avLst/>
          </a:prstGeom>
        </p:spPr>
      </p:pic>
      <p:pic>
        <p:nvPicPr>
          <p:cNvPr id="9" name="图片 8">
            <a:extLst>
              <a:ext uri="{FF2B5EF4-FFF2-40B4-BE49-F238E27FC236}">
                <a16:creationId xmlns:a16="http://schemas.microsoft.com/office/drawing/2014/main" id="{6CEAE808-AD2A-443D-5912-FF98F05ED5E6}"/>
              </a:ext>
            </a:extLst>
          </p:cNvPr>
          <p:cNvPicPr>
            <a:picLocks noChangeAspect="1"/>
          </p:cNvPicPr>
          <p:nvPr/>
        </p:nvPicPr>
        <p:blipFill rotWithShape="1">
          <a:blip r:embed="rId3">
            <a:extLst>
              <a:ext uri="{28A0092B-C50C-407E-A947-70E740481C1C}">
                <a14:useLocalDpi xmlns:a14="http://schemas.microsoft.com/office/drawing/2010/main" val="0"/>
              </a:ext>
            </a:extLst>
          </a:blip>
          <a:srcRect b="19298"/>
          <a:stretch/>
        </p:blipFill>
        <p:spPr>
          <a:xfrm>
            <a:off x="0" y="4836320"/>
            <a:ext cx="5257800" cy="2021680"/>
          </a:xfrm>
          <a:prstGeom prst="rect">
            <a:avLst/>
          </a:prstGeom>
        </p:spPr>
      </p:pic>
    </p:spTree>
    <p:extLst>
      <p:ext uri="{BB962C8B-B14F-4D97-AF65-F5344CB8AC3E}">
        <p14:creationId xmlns:p14="http://schemas.microsoft.com/office/powerpoint/2010/main" val="3696364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a:extLst>
              <a:ext uri="{FF2B5EF4-FFF2-40B4-BE49-F238E27FC236}">
                <a16:creationId xmlns:a16="http://schemas.microsoft.com/office/drawing/2014/main" id="{33CF3B8D-75ED-F53E-C322-839228A682BD}"/>
              </a:ext>
            </a:extLst>
          </p:cNvPr>
          <p:cNvSpPr txBox="1"/>
          <p:nvPr/>
        </p:nvSpPr>
        <p:spPr>
          <a:xfrm>
            <a:off x="5383824" y="2118946"/>
            <a:ext cx="5591907" cy="2829685"/>
          </a:xfrm>
          <a:prstGeom prst="rect">
            <a:avLst/>
          </a:prstGeom>
          <a:noFill/>
        </p:spPr>
        <p:txBody>
          <a:bodyPr wrap="square" rtlCol="0">
            <a:spAutoFit/>
          </a:bodyPr>
          <a:lstStyle/>
          <a:p>
            <a:pPr algn="just">
              <a:lnSpc>
                <a:spcPct val="150000"/>
              </a:lnSpc>
            </a:pPr>
            <a:r>
              <a:rPr lang="en-US" altLang="zh-CN" sz="1200" dirty="0">
                <a:latin typeface="微软雅黑" panose="020B0503020204020204" pitchFamily="34" charset="-122"/>
                <a:ea typeface="微软雅黑" panose="020B0503020204020204" pitchFamily="34" charset="-122"/>
              </a:rPr>
              <a:t>Jd.com (stock code: JD) is a Chinese self-owned e-commerce company founded by Liu </a:t>
            </a:r>
            <a:r>
              <a:rPr lang="en-US" altLang="zh-CN" sz="1200" dirty="0" err="1">
                <a:latin typeface="微软雅黑" panose="020B0503020204020204" pitchFamily="34" charset="-122"/>
                <a:ea typeface="微软雅黑" panose="020B0503020204020204" pitchFamily="34" charset="-122"/>
              </a:rPr>
              <a:t>Qiangdong</a:t>
            </a:r>
            <a:r>
              <a:rPr lang="en-US" altLang="zh-CN" sz="1200" dirty="0">
                <a:latin typeface="微软雅黑" panose="020B0503020204020204" pitchFamily="34" charset="-122"/>
                <a:ea typeface="微软雅黑" panose="020B0503020204020204" pitchFamily="34" charset="-122"/>
              </a:rPr>
              <a:t>, who serves as the Chairman and Chief Executive Officer of JD.com Group. In 2021, the annual net income reached 951.6 billion yuan. It has set up </a:t>
            </a:r>
            <a:r>
              <a:rPr lang="en-US" altLang="zh-CN" sz="1200" dirty="0" err="1">
                <a:latin typeface="微软雅黑" panose="020B0503020204020204" pitchFamily="34" charset="-122"/>
                <a:ea typeface="微软雅黑" panose="020B0503020204020204" pitchFamily="34" charset="-122"/>
              </a:rPr>
              <a:t>Jingdong</a:t>
            </a:r>
            <a:r>
              <a:rPr lang="en-US" altLang="zh-CN" sz="1200" dirty="0">
                <a:latin typeface="微软雅黑" panose="020B0503020204020204" pitchFamily="34" charset="-122"/>
                <a:ea typeface="微软雅黑" panose="020B0503020204020204" pitchFamily="34" charset="-122"/>
              </a:rPr>
              <a:t> Mall, </a:t>
            </a:r>
            <a:r>
              <a:rPr lang="en-US" altLang="zh-CN" sz="1200" dirty="0" err="1">
                <a:latin typeface="微软雅黑" panose="020B0503020204020204" pitchFamily="34" charset="-122"/>
                <a:ea typeface="微软雅黑" panose="020B0503020204020204" pitchFamily="34" charset="-122"/>
              </a:rPr>
              <a:t>Jingdong</a:t>
            </a:r>
            <a:r>
              <a:rPr lang="en-US" altLang="zh-CN" sz="1200" dirty="0">
                <a:latin typeface="微软雅黑" panose="020B0503020204020204" pitchFamily="34" charset="-122"/>
                <a:ea typeface="微软雅黑" panose="020B0503020204020204" pitchFamily="34" charset="-122"/>
              </a:rPr>
              <a:t> Finance, </a:t>
            </a:r>
            <a:r>
              <a:rPr lang="en-US" altLang="zh-CN" sz="1200" dirty="0" err="1">
                <a:latin typeface="微软雅黑" panose="020B0503020204020204" pitchFamily="34" charset="-122"/>
                <a:ea typeface="微软雅黑" panose="020B0503020204020204" pitchFamily="34" charset="-122"/>
              </a:rPr>
              <a:t>Paipai</a:t>
            </a:r>
            <a:r>
              <a:rPr lang="en-US" altLang="zh-CN" sz="1200" dirty="0">
                <a:latin typeface="微软雅黑" panose="020B0503020204020204" pitchFamily="34" charset="-122"/>
                <a:ea typeface="微软雅黑" panose="020B0503020204020204" pitchFamily="34" charset="-122"/>
              </a:rPr>
              <a:t>, </a:t>
            </a:r>
            <a:r>
              <a:rPr lang="en-US" altLang="zh-CN" sz="1200" dirty="0" err="1">
                <a:latin typeface="微软雅黑" panose="020B0503020204020204" pitchFamily="34" charset="-122"/>
                <a:ea typeface="微软雅黑" panose="020B0503020204020204" pitchFamily="34" charset="-122"/>
              </a:rPr>
              <a:t>Jingdong</a:t>
            </a:r>
            <a:r>
              <a:rPr lang="en-US" altLang="zh-CN" sz="1200" dirty="0">
                <a:latin typeface="微软雅黑" panose="020B0503020204020204" pitchFamily="34" charset="-122"/>
                <a:ea typeface="微软雅黑" panose="020B0503020204020204" pitchFamily="34" charset="-122"/>
              </a:rPr>
              <a:t> Smart, O2O and overseas business units. In 2013, the virtual operator license was officially obtained. In May 2014, it was officially listed on the NASDAQ Stock Exchange. In July 2015, JD was included in the NASDAQ 100 Index and the NASDAQ 100 Average Weighted Index. In June 2016, it reached in-depth strategic cooperation with Walmart, and Yihaodian was merged into JD.</a:t>
            </a:r>
            <a:endParaRPr lang="zh-CN" altLang="en-US" sz="1200" dirty="0">
              <a:latin typeface="微软雅黑" panose="020B0503020204020204" pitchFamily="34" charset="-122"/>
              <a:ea typeface="微软雅黑" panose="020B0503020204020204" pitchFamily="34" charset="-122"/>
            </a:endParaRPr>
          </a:p>
        </p:txBody>
      </p:sp>
      <p:pic>
        <p:nvPicPr>
          <p:cNvPr id="8" name="图片 7">
            <a:extLst>
              <a:ext uri="{FF2B5EF4-FFF2-40B4-BE49-F238E27FC236}">
                <a16:creationId xmlns:a16="http://schemas.microsoft.com/office/drawing/2014/main" id="{7FECE585-7CC4-7A72-55ED-7EDC5D45F196}"/>
              </a:ext>
            </a:extLst>
          </p:cNvPr>
          <p:cNvPicPr>
            <a:picLocks noChangeAspect="1"/>
          </p:cNvPicPr>
          <p:nvPr/>
        </p:nvPicPr>
        <p:blipFill>
          <a:blip r:embed="rId2"/>
          <a:stretch>
            <a:fillRect/>
          </a:stretch>
        </p:blipFill>
        <p:spPr>
          <a:xfrm>
            <a:off x="1450731" y="1940833"/>
            <a:ext cx="2457450" cy="1042028"/>
          </a:xfrm>
          <a:prstGeom prst="rect">
            <a:avLst/>
          </a:prstGeom>
        </p:spPr>
      </p:pic>
      <p:pic>
        <p:nvPicPr>
          <p:cNvPr id="10" name="图片 9">
            <a:extLst>
              <a:ext uri="{FF2B5EF4-FFF2-40B4-BE49-F238E27FC236}">
                <a16:creationId xmlns:a16="http://schemas.microsoft.com/office/drawing/2014/main" id="{F6E4BFDA-1051-CEB1-7E86-9567DD8737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0731" y="3121269"/>
            <a:ext cx="2578576" cy="1881554"/>
          </a:xfrm>
          <a:prstGeom prst="rect">
            <a:avLst/>
          </a:prstGeom>
        </p:spPr>
      </p:pic>
      <p:sp>
        <p:nvSpPr>
          <p:cNvPr id="11" name="文本框 10">
            <a:extLst>
              <a:ext uri="{FF2B5EF4-FFF2-40B4-BE49-F238E27FC236}">
                <a16:creationId xmlns:a16="http://schemas.microsoft.com/office/drawing/2014/main" id="{1CF2A54E-703C-257F-3CE9-20E1A456E5E1}"/>
              </a:ext>
            </a:extLst>
          </p:cNvPr>
          <p:cNvSpPr txBox="1"/>
          <p:nvPr/>
        </p:nvSpPr>
        <p:spPr>
          <a:xfrm>
            <a:off x="3047267" y="457172"/>
            <a:ext cx="6097464" cy="369332"/>
          </a:xfrm>
          <a:prstGeom prst="rect">
            <a:avLst/>
          </a:prstGeom>
          <a:noFill/>
        </p:spPr>
        <p:txBody>
          <a:bodyPr wrap="square">
            <a:spAutoFit/>
          </a:bodyPr>
          <a:lstStyle/>
          <a:p>
            <a:pPr algn="ctr">
              <a:buFont typeface="Arial" panose="020B0604020202020204" pitchFamily="34" charset="0"/>
              <a:buChar char="•"/>
            </a:pPr>
            <a:r>
              <a:rPr lang="en-US" altLang="zh-CN" b="1" i="0" dirty="0">
                <a:solidFill>
                  <a:srgbClr val="2A2B2E"/>
                </a:solidFill>
                <a:effectLst/>
                <a:latin typeface="微软雅黑" panose="020B0503020204020204" pitchFamily="34" charset="-122"/>
                <a:ea typeface="微软雅黑" panose="020B0503020204020204" pitchFamily="34" charset="-122"/>
              </a:rPr>
              <a:t>JD Group Profile</a:t>
            </a:r>
          </a:p>
        </p:txBody>
      </p:sp>
    </p:spTree>
    <p:extLst>
      <p:ext uri="{BB962C8B-B14F-4D97-AF65-F5344CB8AC3E}">
        <p14:creationId xmlns:p14="http://schemas.microsoft.com/office/powerpoint/2010/main" val="876512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B6FFEEC0-D14A-C5C6-CF31-442E9A71893E}"/>
              </a:ext>
            </a:extLst>
          </p:cNvPr>
          <p:cNvSpPr txBox="1"/>
          <p:nvPr/>
        </p:nvSpPr>
        <p:spPr>
          <a:xfrm>
            <a:off x="3047267" y="457172"/>
            <a:ext cx="6097464" cy="369332"/>
          </a:xfrm>
          <a:prstGeom prst="rect">
            <a:avLst/>
          </a:prstGeom>
          <a:noFill/>
        </p:spPr>
        <p:txBody>
          <a:bodyPr wrap="square">
            <a:spAutoFit/>
          </a:bodyPr>
          <a:lstStyle/>
          <a:p>
            <a:pPr algn="ctr">
              <a:buFont typeface="Arial" panose="020B0604020202020204" pitchFamily="34" charset="0"/>
              <a:buChar char="•"/>
            </a:pPr>
            <a:r>
              <a:rPr lang="en-US" altLang="zh-CN" b="1" i="0" dirty="0">
                <a:solidFill>
                  <a:srgbClr val="2A2B2E"/>
                </a:solidFill>
                <a:effectLst/>
                <a:latin typeface="微软雅黑" panose="020B0503020204020204" pitchFamily="34" charset="-122"/>
                <a:ea typeface="微软雅黑" panose="020B0503020204020204" pitchFamily="34" charset="-122"/>
              </a:rPr>
              <a:t>Customer-oriented network organization</a:t>
            </a:r>
          </a:p>
        </p:txBody>
      </p:sp>
      <p:sp>
        <p:nvSpPr>
          <p:cNvPr id="7" name="文本框 6">
            <a:extLst>
              <a:ext uri="{FF2B5EF4-FFF2-40B4-BE49-F238E27FC236}">
                <a16:creationId xmlns:a16="http://schemas.microsoft.com/office/drawing/2014/main" id="{8B16B409-3F3E-E804-A56F-32DFB3A3FA89}"/>
              </a:ext>
            </a:extLst>
          </p:cNvPr>
          <p:cNvSpPr txBox="1"/>
          <p:nvPr/>
        </p:nvSpPr>
        <p:spPr>
          <a:xfrm>
            <a:off x="5407267" y="911947"/>
            <a:ext cx="6594231" cy="5876673"/>
          </a:xfrm>
          <a:prstGeom prst="rect">
            <a:avLst/>
          </a:prstGeom>
          <a:noFill/>
        </p:spPr>
        <p:txBody>
          <a:bodyPr wrap="square" rtlCol="0">
            <a:spAutoFit/>
          </a:bodyPr>
          <a:lstStyle/>
          <a:p>
            <a:pPr algn="just">
              <a:lnSpc>
                <a:spcPct val="150000"/>
              </a:lnSpc>
            </a:pPr>
            <a:r>
              <a:rPr lang="en-US" altLang="zh-CN" sz="1200" dirty="0">
                <a:latin typeface="微软雅黑" panose="020B0503020204020204" pitchFamily="34" charset="-122"/>
                <a:ea typeface="微软雅黑" panose="020B0503020204020204" pitchFamily="34" charset="-122"/>
              </a:rPr>
              <a:t>The first reform strategy is to build a customer-oriented network organization, that is, to solve the problem of how to truly build a platform framework and open the task market based on customer orientation, and to change the management relationship within the organization from a single vertical relationship to a network relationship with more stakeholders. This is a brand new management system of empowerment, which requires both empowerment and effective control. Authorization should be moved forward, close to customers, close to consumers, flexible team formation according to customer needs, the evaluation of employees to adopt anytime and anywhere network evaluation mechanism.</a:t>
            </a:r>
          </a:p>
          <a:p>
            <a:pPr algn="just">
              <a:lnSpc>
                <a:spcPct val="150000"/>
              </a:lnSpc>
            </a:pPr>
            <a:endParaRPr lang="en-US" altLang="zh-CN" sz="1200" dirty="0">
              <a:latin typeface="微软雅黑" panose="020B0503020204020204" pitchFamily="34" charset="-122"/>
              <a:ea typeface="微软雅黑" panose="020B0503020204020204" pitchFamily="34" charset="-122"/>
            </a:endParaRPr>
          </a:p>
          <a:p>
            <a:pPr algn="just">
              <a:lnSpc>
                <a:spcPct val="150000"/>
              </a:lnSpc>
            </a:pPr>
            <a:r>
              <a:rPr lang="en-US" altLang="zh-CN" sz="1200" dirty="0">
                <a:latin typeface="微软雅黑" panose="020B0503020204020204" pitchFamily="34" charset="-122"/>
                <a:ea typeface="微软雅黑" panose="020B0503020204020204" pitchFamily="34" charset="-122"/>
              </a:rPr>
              <a:t>The organization of the future will definitely move from the past hierarchical structure to the network structure. Every employee is surrounded by a network. The denser the network, the more scenarios the individual is needed and participates in the organization. To build the platform architecture is to reorganize the internal function division based on customer needs. The front desk department should quickly respond to and meet the personalized needs of customers and consumers; Middle Taiwan should solve common problems through componentization and modularization, and refine and export core capabilities. Therefore, the future customer-oriented network organization should have three basic characteristics: authorization forward movement, flexible team formation and network evaluation, which are the three key points to improve the organizational management ability in the future.</a:t>
            </a:r>
            <a:endParaRPr lang="zh-CN" altLang="en-US" sz="1200" dirty="0">
              <a:latin typeface="微软雅黑" panose="020B0503020204020204" pitchFamily="34" charset="-122"/>
              <a:ea typeface="微软雅黑" panose="020B0503020204020204" pitchFamily="34" charset="-122"/>
            </a:endParaRPr>
          </a:p>
        </p:txBody>
      </p:sp>
      <p:pic>
        <p:nvPicPr>
          <p:cNvPr id="9" name="图片 8">
            <a:extLst>
              <a:ext uri="{FF2B5EF4-FFF2-40B4-BE49-F238E27FC236}">
                <a16:creationId xmlns:a16="http://schemas.microsoft.com/office/drawing/2014/main" id="{20F8671F-2433-2D61-110A-1003F75441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316" y="1045058"/>
            <a:ext cx="4633546" cy="4001726"/>
          </a:xfrm>
          <a:prstGeom prst="rect">
            <a:avLst/>
          </a:prstGeom>
        </p:spPr>
      </p:pic>
    </p:spTree>
    <p:extLst>
      <p:ext uri="{BB962C8B-B14F-4D97-AF65-F5344CB8AC3E}">
        <p14:creationId xmlns:p14="http://schemas.microsoft.com/office/powerpoint/2010/main" val="379939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FC84F5D2-8B7F-89C7-2E0F-C83B765D1EF6}"/>
              </a:ext>
            </a:extLst>
          </p:cNvPr>
          <p:cNvSpPr txBox="1"/>
          <p:nvPr/>
        </p:nvSpPr>
        <p:spPr>
          <a:xfrm>
            <a:off x="3047267" y="457172"/>
            <a:ext cx="6097464" cy="923330"/>
          </a:xfrm>
          <a:prstGeom prst="rect">
            <a:avLst/>
          </a:prstGeom>
          <a:noFill/>
        </p:spPr>
        <p:txBody>
          <a:bodyPr wrap="square">
            <a:spAutoFit/>
          </a:bodyPr>
          <a:lstStyle/>
          <a:p>
            <a:pPr algn="ctr">
              <a:buFont typeface="Arial" panose="020B0604020202020204" pitchFamily="34" charset="0"/>
              <a:buChar char="•"/>
            </a:pPr>
            <a:r>
              <a:rPr lang="en-US" altLang="zh-CN" b="1" i="0" dirty="0">
                <a:solidFill>
                  <a:srgbClr val="2A2B2E"/>
                </a:solidFill>
                <a:effectLst/>
                <a:latin typeface="微软雅黑" panose="020B0503020204020204" pitchFamily="34" charset="-122"/>
                <a:ea typeface="微软雅黑" panose="020B0503020204020204" pitchFamily="34" charset="-122"/>
              </a:rPr>
              <a:t>Value contract diamond organization</a:t>
            </a:r>
          </a:p>
          <a:p>
            <a:pPr algn="ctr"/>
            <a:br>
              <a:rPr lang="en-US" altLang="zh-CN" b="1" i="0" dirty="0">
                <a:solidFill>
                  <a:srgbClr val="939599"/>
                </a:solidFill>
                <a:effectLst/>
                <a:latin typeface="微软雅黑" panose="020B0503020204020204" pitchFamily="34" charset="-122"/>
                <a:ea typeface="微软雅黑" panose="020B0503020204020204" pitchFamily="34" charset="-122"/>
              </a:rPr>
            </a:br>
            <a:endParaRPr lang="en-US" altLang="zh-CN" b="1" i="0" dirty="0">
              <a:solidFill>
                <a:srgbClr val="2A2B2E"/>
              </a:solidFill>
              <a:effectLst/>
              <a:latin typeface="微软雅黑" panose="020B0503020204020204" pitchFamily="34" charset="-122"/>
              <a:ea typeface="微软雅黑" panose="020B0503020204020204" pitchFamily="34" charset="-122"/>
            </a:endParaRPr>
          </a:p>
        </p:txBody>
      </p:sp>
      <p:pic>
        <p:nvPicPr>
          <p:cNvPr id="6" name="图片 5">
            <a:extLst>
              <a:ext uri="{FF2B5EF4-FFF2-40B4-BE49-F238E27FC236}">
                <a16:creationId xmlns:a16="http://schemas.microsoft.com/office/drawing/2014/main" id="{FFA0EFA1-CB3E-EC47-3F34-B2D10AA02FD1}"/>
              </a:ext>
            </a:extLst>
          </p:cNvPr>
          <p:cNvPicPr>
            <a:picLocks noChangeAspect="1"/>
          </p:cNvPicPr>
          <p:nvPr/>
        </p:nvPicPr>
        <p:blipFill rotWithShape="1">
          <a:blip r:embed="rId2">
            <a:extLst>
              <a:ext uri="{28A0092B-C50C-407E-A947-70E740481C1C}">
                <a14:useLocalDpi xmlns:a14="http://schemas.microsoft.com/office/drawing/2010/main" val="0"/>
              </a:ext>
            </a:extLst>
          </a:blip>
          <a:srcRect l="23293" r="27692" b="31961"/>
          <a:stretch/>
        </p:blipFill>
        <p:spPr>
          <a:xfrm>
            <a:off x="835270" y="2257170"/>
            <a:ext cx="4589585" cy="3681046"/>
          </a:xfrm>
          <a:prstGeom prst="rect">
            <a:avLst/>
          </a:prstGeom>
        </p:spPr>
      </p:pic>
      <p:sp>
        <p:nvSpPr>
          <p:cNvPr id="7" name="文本框 6">
            <a:extLst>
              <a:ext uri="{FF2B5EF4-FFF2-40B4-BE49-F238E27FC236}">
                <a16:creationId xmlns:a16="http://schemas.microsoft.com/office/drawing/2014/main" id="{C59544AA-391E-B1AF-5711-F604E1E0A844}"/>
              </a:ext>
            </a:extLst>
          </p:cNvPr>
          <p:cNvSpPr txBox="1"/>
          <p:nvPr/>
        </p:nvSpPr>
        <p:spPr>
          <a:xfrm>
            <a:off x="5846884" y="2257170"/>
            <a:ext cx="5366238" cy="2829685"/>
          </a:xfrm>
          <a:prstGeom prst="rect">
            <a:avLst/>
          </a:prstGeom>
          <a:noFill/>
        </p:spPr>
        <p:txBody>
          <a:bodyPr wrap="square" rtlCol="0">
            <a:spAutoFit/>
          </a:bodyPr>
          <a:lstStyle/>
          <a:p>
            <a:pPr algn="just">
              <a:lnSpc>
                <a:spcPct val="150000"/>
              </a:lnSpc>
            </a:pPr>
            <a:r>
              <a:rPr lang="en-US" altLang="zh-CN" sz="1200" dirty="0">
                <a:latin typeface="微软雅黑" panose="020B0503020204020204" pitchFamily="34" charset="-122"/>
                <a:ea typeface="微软雅黑" panose="020B0503020204020204" pitchFamily="34" charset="-122"/>
              </a:rPr>
              <a:t>The second strategy is to build diamond-shaped organizations based on value contracts and solve the problem of how to unite members. It is to rely on the unique cultural gene of the enterprise to attract talents with common values to the same platform, constantly expand the value of the platform, provide a space for rapid and relatively free development of talents, help talents expand the breadth and depth of ability development, so as to establish a legal contract and psychological contract. It is called "diamond tissue" because the whole tissue should have the same natural properties as diamonds, pure, transparent, tough and durable.</a:t>
            </a:r>
            <a:endParaRPr lang="zh-CN" altLang="en-US" sz="1200"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99506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443F7050-03A0-0C13-114F-AAC21F06151A}"/>
              </a:ext>
            </a:extLst>
          </p:cNvPr>
          <p:cNvSpPr txBox="1"/>
          <p:nvPr/>
        </p:nvSpPr>
        <p:spPr>
          <a:xfrm>
            <a:off x="3047267" y="457172"/>
            <a:ext cx="6097464" cy="923330"/>
          </a:xfrm>
          <a:prstGeom prst="rect">
            <a:avLst/>
          </a:prstGeom>
          <a:noFill/>
        </p:spPr>
        <p:txBody>
          <a:bodyPr wrap="square">
            <a:spAutoFit/>
          </a:bodyPr>
          <a:lstStyle/>
          <a:p>
            <a:pPr algn="ctr">
              <a:buFont typeface="Arial" panose="020B0604020202020204" pitchFamily="34" charset="0"/>
              <a:buChar char="•"/>
            </a:pPr>
            <a:r>
              <a:rPr lang="en-US" altLang="zh-CN" b="1" i="0" dirty="0">
                <a:solidFill>
                  <a:srgbClr val="2A2B2E"/>
                </a:solidFill>
                <a:effectLst/>
                <a:latin typeface="微软雅黑" panose="020B0503020204020204" pitchFamily="34" charset="-122"/>
                <a:ea typeface="微软雅黑" panose="020B0503020204020204" pitchFamily="34" charset="-122"/>
              </a:rPr>
              <a:t>Symbiotic ecotype organization of bamboo forest</a:t>
            </a:r>
          </a:p>
          <a:p>
            <a:pPr algn="ctr"/>
            <a:br>
              <a:rPr lang="en-US" altLang="zh-CN" b="1" i="0" dirty="0">
                <a:solidFill>
                  <a:srgbClr val="939599"/>
                </a:solidFill>
                <a:effectLst/>
                <a:latin typeface="微软雅黑" panose="020B0503020204020204" pitchFamily="34" charset="-122"/>
                <a:ea typeface="微软雅黑" panose="020B0503020204020204" pitchFamily="34" charset="-122"/>
              </a:rPr>
            </a:br>
            <a:endParaRPr lang="en-US" altLang="zh-CN" b="1" i="0" dirty="0">
              <a:solidFill>
                <a:srgbClr val="2A2B2E"/>
              </a:solidFill>
              <a:effectLst/>
              <a:latin typeface="微软雅黑" panose="020B0503020204020204" pitchFamily="34" charset="-122"/>
              <a:ea typeface="微软雅黑" panose="020B0503020204020204" pitchFamily="34" charset="-122"/>
            </a:endParaRPr>
          </a:p>
        </p:txBody>
      </p:sp>
      <p:sp>
        <p:nvSpPr>
          <p:cNvPr id="5" name="文本框 4">
            <a:extLst>
              <a:ext uri="{FF2B5EF4-FFF2-40B4-BE49-F238E27FC236}">
                <a16:creationId xmlns:a16="http://schemas.microsoft.com/office/drawing/2014/main" id="{2967159E-E11A-154D-961B-CAE467A400D5}"/>
              </a:ext>
            </a:extLst>
          </p:cNvPr>
          <p:cNvSpPr txBox="1"/>
          <p:nvPr/>
        </p:nvSpPr>
        <p:spPr>
          <a:xfrm>
            <a:off x="5521569" y="1225777"/>
            <a:ext cx="6400800" cy="5539978"/>
          </a:xfrm>
          <a:prstGeom prst="rect">
            <a:avLst/>
          </a:prstGeom>
          <a:noFill/>
        </p:spPr>
        <p:txBody>
          <a:bodyPr wrap="square" rtlCol="0">
            <a:spAutoFit/>
          </a:bodyPr>
          <a:lstStyle/>
          <a:p>
            <a:pPr algn="just">
              <a:lnSpc>
                <a:spcPct val="150000"/>
              </a:lnSpc>
            </a:pPr>
            <a:r>
              <a:rPr lang="en-US" altLang="zh-CN" sz="1200" dirty="0">
                <a:latin typeface="微软雅黑" panose="020B0503020204020204" pitchFamily="34" charset="-122"/>
                <a:ea typeface="微软雅黑" panose="020B0503020204020204" pitchFamily="34" charset="-122"/>
              </a:rPr>
              <a:t>The third reform strategy is to form an ecological organization of bamboo forest symbiosis, which makes the relationship between the organization and the external environment no longer a zero-sum competition environment, but a relationship of competition and cooperation, a relationship of symbiosis and win-win, a relationship of open, enabling, co-creation and inclusive growth. The future growth must be effective, inclusive and ecological growth. In the past, the structure of the organization emphasized traditional linear management; The organizational structure of the future is a network, interwoven, towering trees and grass symbiosis and co-prosperity of ecological system. This ecosystem requires dramatic changes in the entire organization, in the talent system, in the way people are connected. In the past, we used to pay attention to boundaries and make all of them very clear. Now, it is an ecosphere of mutual integration, cross-border, co-existence and co-prosperity.</a:t>
            </a:r>
          </a:p>
          <a:p>
            <a:pPr algn="just">
              <a:lnSpc>
                <a:spcPct val="150000"/>
              </a:lnSpc>
            </a:pPr>
            <a:r>
              <a:rPr lang="en-US" altLang="zh-CN" sz="1200" dirty="0">
                <a:latin typeface="微软雅黑" panose="020B0503020204020204" pitchFamily="34" charset="-122"/>
                <a:ea typeface="微软雅黑" panose="020B0503020204020204" pitchFamily="34" charset="-122"/>
              </a:rPr>
              <a:t>Therefore, the important development direction of enterprise organizational reform in the future, as proposed by </a:t>
            </a:r>
            <a:r>
              <a:rPr lang="en-US" altLang="zh-CN" sz="1200" dirty="0" err="1">
                <a:latin typeface="微软雅黑" panose="020B0503020204020204" pitchFamily="34" charset="-122"/>
                <a:ea typeface="微软雅黑" panose="020B0503020204020204" pitchFamily="34" charset="-122"/>
              </a:rPr>
              <a:t>Jingdong</a:t>
            </a:r>
            <a:r>
              <a:rPr lang="en-US" altLang="zh-CN" sz="1200" dirty="0">
                <a:latin typeface="微软雅黑" panose="020B0503020204020204" pitchFamily="34" charset="-122"/>
                <a:ea typeface="微软雅黑" panose="020B0503020204020204" pitchFamily="34" charset="-122"/>
              </a:rPr>
              <a:t>, should be customer-oriented organization, diamond organization of value contract, and ecological organization of bamboo forest symbiosis. In the process of changing in these directions, different enterprises need to focus on different aspects according to their own characteristics. Especially in China's enterprise ecological environment, there may be far more factors influencing enterprise change.</a:t>
            </a:r>
          </a:p>
          <a:p>
            <a:pPr algn="just"/>
            <a:endParaRPr lang="zh-CN" altLang="en-US" sz="1200" dirty="0">
              <a:latin typeface="微软雅黑" panose="020B0503020204020204" pitchFamily="34" charset="-122"/>
              <a:ea typeface="微软雅黑" panose="020B0503020204020204" pitchFamily="34" charset="-122"/>
            </a:endParaRPr>
          </a:p>
        </p:txBody>
      </p:sp>
      <p:pic>
        <p:nvPicPr>
          <p:cNvPr id="7" name="图片 6">
            <a:extLst>
              <a:ext uri="{FF2B5EF4-FFF2-40B4-BE49-F238E27FC236}">
                <a16:creationId xmlns:a16="http://schemas.microsoft.com/office/drawing/2014/main" id="{54BD25E7-EF22-A133-ABCD-994AB9E6F4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888" y="1380502"/>
            <a:ext cx="4780086" cy="5020326"/>
          </a:xfrm>
          <a:prstGeom prst="rect">
            <a:avLst/>
          </a:prstGeom>
        </p:spPr>
      </p:pic>
    </p:spTree>
    <p:extLst>
      <p:ext uri="{BB962C8B-B14F-4D97-AF65-F5344CB8AC3E}">
        <p14:creationId xmlns:p14="http://schemas.microsoft.com/office/powerpoint/2010/main" val="2195891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表格 6">
            <a:extLst>
              <a:ext uri="{FF2B5EF4-FFF2-40B4-BE49-F238E27FC236}">
                <a16:creationId xmlns:a16="http://schemas.microsoft.com/office/drawing/2014/main" id="{86F9E338-1811-2749-745A-B7E6A2F16CE0}"/>
              </a:ext>
            </a:extLst>
          </p:cNvPr>
          <p:cNvGraphicFramePr>
            <a:graphicFrameLocks noGrp="1"/>
          </p:cNvGraphicFramePr>
          <p:nvPr>
            <p:extLst>
              <p:ext uri="{D42A27DB-BD31-4B8C-83A1-F6EECF244321}">
                <p14:modId xmlns:p14="http://schemas.microsoft.com/office/powerpoint/2010/main" val="2748015496"/>
              </p:ext>
            </p:extLst>
          </p:nvPr>
        </p:nvGraphicFramePr>
        <p:xfrm>
          <a:off x="1462941" y="1103503"/>
          <a:ext cx="9266116" cy="5120640"/>
        </p:xfrm>
        <a:graphic>
          <a:graphicData uri="http://schemas.openxmlformats.org/drawingml/2006/table">
            <a:tbl>
              <a:tblPr firstRow="1" bandRow="1">
                <a:tableStyleId>{21E4AEA4-8DFA-4A89-87EB-49C32662AFE0}</a:tableStyleId>
              </a:tblPr>
              <a:tblGrid>
                <a:gridCol w="412263">
                  <a:extLst>
                    <a:ext uri="{9D8B030D-6E8A-4147-A177-3AD203B41FA5}">
                      <a16:colId xmlns:a16="http://schemas.microsoft.com/office/drawing/2014/main" val="2751328151"/>
                    </a:ext>
                  </a:extLst>
                </a:gridCol>
                <a:gridCol w="8853853">
                  <a:extLst>
                    <a:ext uri="{9D8B030D-6E8A-4147-A177-3AD203B41FA5}">
                      <a16:colId xmlns:a16="http://schemas.microsoft.com/office/drawing/2014/main" val="2154905693"/>
                    </a:ext>
                  </a:extLst>
                </a:gridCol>
              </a:tblGrid>
              <a:tr h="370840">
                <a:tc>
                  <a:txBody>
                    <a:bodyPr/>
                    <a:lstStyle/>
                    <a:p>
                      <a:r>
                        <a:rPr lang="en-US" altLang="zh-CN" sz="1800" b="1" dirty="0">
                          <a:latin typeface="微软雅黑" panose="020B0503020204020204" pitchFamily="34" charset="-122"/>
                          <a:ea typeface="微软雅黑" panose="020B0503020204020204" pitchFamily="34" charset="-122"/>
                        </a:rPr>
                        <a:t>P</a:t>
                      </a:r>
                      <a:endParaRPr lang="zh-CN" altLang="en-US" sz="1800" b="1" dirty="0">
                        <a:latin typeface="微软雅黑" panose="020B0503020204020204" pitchFamily="34" charset="-122"/>
                        <a:ea typeface="微软雅黑" panose="020B0503020204020204" pitchFamily="34" charset="-122"/>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sz="1200" b="0" dirty="0">
                          <a:latin typeface="微软雅黑" panose="020B0503020204020204" pitchFamily="34" charset="-122"/>
                          <a:ea typeface="微软雅黑" panose="020B0503020204020204" pitchFamily="34" charset="-122"/>
                        </a:rPr>
                        <a:t>The stability of political environment has an important impact on economic development. In recent years, the country has also introduced many related policies and laws to promote the healthy and rapid growth of Internet enterprises. The diversified development strategy of Jingdong is also to take advantage of favorable external environment and market conditions to continuously expand its scale and make it grow stronger.</a:t>
                      </a:r>
                      <a:endParaRPr lang="en-US" altLang="zh-CN" sz="1200" b="0" dirty="0">
                        <a:latin typeface="微软雅黑" panose="020B0503020204020204" pitchFamily="34" charset="-122"/>
                        <a:ea typeface="微软雅黑" panose="020B0503020204020204" pitchFamily="34"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0" dirty="0" err="1">
                          <a:latin typeface="微软雅黑" panose="020B0503020204020204" pitchFamily="34" charset="-122"/>
                          <a:ea typeface="微软雅黑" panose="020B0503020204020204" pitchFamily="34" charset="-122"/>
                        </a:rPr>
                        <a:t>Jingdong</a:t>
                      </a:r>
                      <a:r>
                        <a:rPr lang="en-US" altLang="zh-CN" sz="1200" b="0" dirty="0">
                          <a:latin typeface="微软雅黑" panose="020B0503020204020204" pitchFamily="34" charset="-122"/>
                          <a:ea typeface="微软雅黑" panose="020B0503020204020204" pitchFamily="34" charset="-122"/>
                        </a:rPr>
                        <a:t> Group is taking advantage of this favorable environment, integrating online and offline advantageous resources, and gradually expanding its market penetration. National policy support can not only effectively protect the rights and interests of consumers, but also guide our e-commerce enterprises into the standardized benign operation, standardized operation for the concept of quality assurance for </a:t>
                      </a:r>
                      <a:r>
                        <a:rPr lang="en-US" altLang="zh-CN" sz="1200" b="0" dirty="0" err="1">
                          <a:latin typeface="微软雅黑" panose="020B0503020204020204" pitchFamily="34" charset="-122"/>
                          <a:ea typeface="微软雅黑" panose="020B0503020204020204" pitchFamily="34" charset="-122"/>
                        </a:rPr>
                        <a:t>Jingdong</a:t>
                      </a:r>
                      <a:r>
                        <a:rPr lang="en-US" altLang="zh-CN" sz="1200" b="0" dirty="0">
                          <a:latin typeface="微软雅黑" panose="020B0503020204020204" pitchFamily="34" charset="-122"/>
                          <a:ea typeface="微软雅黑" panose="020B0503020204020204" pitchFamily="34" charset="-122"/>
                        </a:rPr>
                        <a:t> mall is a kind of affirmation is also a kind of strength.</a:t>
                      </a:r>
                      <a:endParaRPr lang="zh-CN" altLang="en-US" sz="1200" b="0" dirty="0">
                        <a:latin typeface="微软雅黑" panose="020B0503020204020204" pitchFamily="34" charset="-122"/>
                        <a:ea typeface="微软雅黑" panose="020B0503020204020204" pitchFamily="34" charset="-122"/>
                      </a:endParaRPr>
                    </a:p>
                    <a:p>
                      <a:endParaRPr lang="zh-CN" altLang="en-US" sz="1200" dirty="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4019107447"/>
                  </a:ext>
                </a:extLst>
              </a:tr>
              <a:tr h="370840">
                <a:tc>
                  <a:txBody>
                    <a:bodyPr/>
                    <a:lstStyle/>
                    <a:p>
                      <a:r>
                        <a:rPr lang="en-US" altLang="zh-CN" sz="1800" b="1" dirty="0">
                          <a:latin typeface="微软雅黑" panose="020B0503020204020204" pitchFamily="34" charset="-122"/>
                          <a:ea typeface="微软雅黑" panose="020B0503020204020204" pitchFamily="34" charset="-122"/>
                        </a:rPr>
                        <a:t>E</a:t>
                      </a:r>
                      <a:endParaRPr lang="zh-CN" altLang="en-US" sz="1800" b="1" dirty="0">
                        <a:latin typeface="微软雅黑" panose="020B0503020204020204" pitchFamily="34" charset="-122"/>
                        <a:ea typeface="微软雅黑" panose="020B0503020204020204" pitchFamily="34" charset="-122"/>
                      </a:endParaRPr>
                    </a:p>
                  </a:txBody>
                  <a:tcPr/>
                </a:tc>
                <a:tc>
                  <a:txBody>
                    <a:bodyPr/>
                    <a:lstStyle/>
                    <a:p>
                      <a:r>
                        <a:rPr lang="en-US" altLang="zh-CN" sz="1200" dirty="0">
                          <a:latin typeface="微软雅黑" panose="020B0503020204020204" pitchFamily="34" charset="-122"/>
                          <a:ea typeface="微软雅黑" panose="020B0503020204020204" pitchFamily="34" charset="-122"/>
                        </a:rPr>
                        <a:t>Our economy is still in a key stage of transition from high speed to high quality development mode, which will also bring many opportunities for the development of Internet </a:t>
                      </a:r>
                      <a:r>
                        <a:rPr lang="en-US" altLang="zh-CN" sz="1200" dirty="0" err="1">
                          <a:latin typeface="微软雅黑" panose="020B0503020204020204" pitchFamily="34" charset="-122"/>
                          <a:ea typeface="微软雅黑" panose="020B0503020204020204" pitchFamily="34" charset="-122"/>
                        </a:rPr>
                        <a:t>enterprises.Residents</a:t>
                      </a:r>
                      <a:r>
                        <a:rPr lang="en-US" altLang="zh-CN" sz="1200" dirty="0">
                          <a:latin typeface="微软雅黑" panose="020B0503020204020204" pitchFamily="34" charset="-122"/>
                          <a:ea typeface="微软雅黑" panose="020B0503020204020204" pitchFamily="34" charset="-122"/>
                        </a:rPr>
                        <a:t>' consumption level also continues to upgrade, compared to traditional offline consumption, online consumption attracts more and more consumers with its advantages of low price and convenient and quick. Therefore, </a:t>
                      </a:r>
                      <a:r>
                        <a:rPr lang="en-US" altLang="zh-CN" sz="1200" dirty="0" err="1">
                          <a:latin typeface="微软雅黑" panose="020B0503020204020204" pitchFamily="34" charset="-122"/>
                          <a:ea typeface="微软雅黑" panose="020B0503020204020204" pitchFamily="34" charset="-122"/>
                        </a:rPr>
                        <a:t>Jingdong</a:t>
                      </a:r>
                      <a:r>
                        <a:rPr lang="en-US" altLang="zh-CN" sz="1200" dirty="0">
                          <a:latin typeface="微软雅黑" panose="020B0503020204020204" pitchFamily="34" charset="-122"/>
                          <a:ea typeface="微软雅黑" panose="020B0503020204020204" pitchFamily="34" charset="-122"/>
                        </a:rPr>
                        <a:t> Group's implementation of diversification development is in our country during a good period of economic development environment momentum.</a:t>
                      </a:r>
                      <a:endParaRPr lang="zh-CN" altLang="en-US" sz="1200" dirty="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546572310"/>
                  </a:ext>
                </a:extLst>
              </a:tr>
              <a:tr h="370840">
                <a:tc>
                  <a:txBody>
                    <a:bodyPr/>
                    <a:lstStyle/>
                    <a:p>
                      <a:r>
                        <a:rPr lang="en-US" altLang="zh-CN" sz="1800" b="1" dirty="0">
                          <a:latin typeface="微软雅黑" panose="020B0503020204020204" pitchFamily="34" charset="-122"/>
                          <a:ea typeface="微软雅黑" panose="020B0503020204020204" pitchFamily="34" charset="-122"/>
                        </a:rPr>
                        <a:t>S</a:t>
                      </a:r>
                      <a:endParaRPr lang="zh-CN" altLang="en-US" sz="1800" b="1" dirty="0">
                        <a:latin typeface="微软雅黑" panose="020B0503020204020204" pitchFamily="34" charset="-122"/>
                        <a:ea typeface="微软雅黑" panose="020B0503020204020204" pitchFamily="34" charset="-122"/>
                      </a:endParaRPr>
                    </a:p>
                  </a:txBody>
                  <a:tcPr/>
                </a:tc>
                <a:tc>
                  <a:txBody>
                    <a:bodyPr/>
                    <a:lstStyle/>
                    <a:p>
                      <a:r>
                        <a:rPr lang="en-US" altLang="zh-CN" sz="1200" dirty="0">
                          <a:latin typeface="微软雅黑" panose="020B0503020204020204" pitchFamily="34" charset="-122"/>
                          <a:ea typeface="微软雅黑" panose="020B0503020204020204" pitchFamily="34" charset="-122"/>
                        </a:rPr>
                        <a:t>In the period of diversified development of </a:t>
                      </a:r>
                      <a:r>
                        <a:rPr lang="en-US" altLang="zh-CN" sz="1200" dirty="0" err="1">
                          <a:latin typeface="微软雅黑" panose="020B0503020204020204" pitchFamily="34" charset="-122"/>
                          <a:ea typeface="微软雅黑" panose="020B0503020204020204" pitchFamily="34" charset="-122"/>
                        </a:rPr>
                        <a:t>Jingdong</a:t>
                      </a:r>
                      <a:r>
                        <a:rPr lang="en-US" altLang="zh-CN" sz="1200" dirty="0">
                          <a:latin typeface="微软雅黑" panose="020B0503020204020204" pitchFamily="34" charset="-122"/>
                          <a:ea typeface="微软雅黑" panose="020B0503020204020204" pitchFamily="34" charset="-122"/>
                        </a:rPr>
                        <a:t>, people's values and consumption views have been subtly changed in terms of social culture, customs, moral concepts, population size, age structure and other aspects. By December 2020, the main source of the rapid growth of Internet users is the increasingly obvious trend of rapid transformation from young people to minors and the </a:t>
                      </a:r>
                      <a:r>
                        <a:rPr lang="en-US" altLang="zh-CN" sz="1200" dirty="0" err="1">
                          <a:latin typeface="微软雅黑" panose="020B0503020204020204" pitchFamily="34" charset="-122"/>
                          <a:ea typeface="微软雅黑" panose="020B0503020204020204" pitchFamily="34" charset="-122"/>
                        </a:rPr>
                        <a:t>elderly.With</a:t>
                      </a:r>
                      <a:r>
                        <a:rPr lang="en-US" altLang="zh-CN" sz="1200" dirty="0">
                          <a:latin typeface="微软雅黑" panose="020B0503020204020204" pitchFamily="34" charset="-122"/>
                          <a:ea typeface="微软雅黑" panose="020B0503020204020204" pitchFamily="34" charset="-122"/>
                        </a:rPr>
                        <a:t> the popularity of various mobile terminals and the emergence of online consumption advantages, the forms of e-commerce platforms are more and more diversified. </a:t>
                      </a:r>
                      <a:r>
                        <a:rPr lang="en-US" altLang="zh-CN" sz="1200" dirty="0" err="1">
                          <a:latin typeface="微软雅黑" panose="020B0503020204020204" pitchFamily="34" charset="-122"/>
                          <a:ea typeface="微软雅黑" panose="020B0503020204020204" pitchFamily="34" charset="-122"/>
                        </a:rPr>
                        <a:t>Jd</a:t>
                      </a:r>
                      <a:r>
                        <a:rPr lang="en-US" altLang="zh-CN" sz="1200" dirty="0">
                          <a:latin typeface="微软雅黑" panose="020B0503020204020204" pitchFamily="34" charset="-122"/>
                          <a:ea typeface="微软雅黑" panose="020B0503020204020204" pitchFamily="34" charset="-122"/>
                        </a:rPr>
                        <a:t> has more than 800 warehouses by the end of 2020. In such an environment, JD Group has developed diversified development strategies based on user needs.</a:t>
                      </a:r>
                      <a:endParaRPr lang="zh-CN" altLang="en-US" sz="1200" dirty="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2118911463"/>
                  </a:ext>
                </a:extLst>
              </a:tr>
              <a:tr h="370840">
                <a:tc>
                  <a:txBody>
                    <a:bodyPr/>
                    <a:lstStyle/>
                    <a:p>
                      <a:r>
                        <a:rPr lang="en-US" altLang="zh-CN" sz="1800" b="1" dirty="0">
                          <a:latin typeface="微软雅黑" panose="020B0503020204020204" pitchFamily="34" charset="-122"/>
                          <a:ea typeface="微软雅黑" panose="020B0503020204020204" pitchFamily="34" charset="-122"/>
                        </a:rPr>
                        <a:t>T</a:t>
                      </a:r>
                      <a:endParaRPr lang="zh-CN" altLang="en-US" sz="1800" b="1" dirty="0">
                        <a:latin typeface="微软雅黑" panose="020B0503020204020204" pitchFamily="34" charset="-122"/>
                        <a:ea typeface="微软雅黑" panose="020B0503020204020204" pitchFamily="34" charset="-122"/>
                      </a:endParaRPr>
                    </a:p>
                  </a:txBody>
                  <a:tcPr/>
                </a:tc>
                <a:tc>
                  <a:txBody>
                    <a:bodyPr/>
                    <a:lstStyle/>
                    <a:p>
                      <a:r>
                        <a:rPr lang="en-US" altLang="zh-CN" sz="1200" dirty="0">
                          <a:latin typeface="微软雅黑" panose="020B0503020204020204" pitchFamily="34" charset="-122"/>
                          <a:ea typeface="微软雅黑" panose="020B0503020204020204" pitchFamily="34" charset="-122"/>
                        </a:rPr>
                        <a:t>Analysis of technical factors refers to the new technologies, new processes and new materials related to the operation of </a:t>
                      </a:r>
                      <a:r>
                        <a:rPr lang="en-US" altLang="zh-CN" sz="1200" dirty="0" err="1">
                          <a:latin typeface="微软雅黑" panose="020B0503020204020204" pitchFamily="34" charset="-122"/>
                          <a:ea typeface="微软雅黑" panose="020B0503020204020204" pitchFamily="34" charset="-122"/>
                        </a:rPr>
                        <a:t>Jingdong</a:t>
                      </a:r>
                      <a:r>
                        <a:rPr lang="en-US" altLang="zh-CN" sz="1200" dirty="0">
                          <a:latin typeface="微软雅黑" panose="020B0503020204020204" pitchFamily="34" charset="-122"/>
                          <a:ea typeface="微软雅黑" panose="020B0503020204020204" pitchFamily="34" charset="-122"/>
                        </a:rPr>
                        <a:t> Group. The development of the Internet provides the foundation for the development of </a:t>
                      </a:r>
                      <a:r>
                        <a:rPr lang="en-US" altLang="zh-CN" sz="1200" dirty="0" err="1">
                          <a:latin typeface="微软雅黑" panose="020B0503020204020204" pitchFamily="34" charset="-122"/>
                          <a:ea typeface="微软雅黑" panose="020B0503020204020204" pitchFamily="34" charset="-122"/>
                        </a:rPr>
                        <a:t>Jingdong</a:t>
                      </a:r>
                      <a:r>
                        <a:rPr lang="en-US" altLang="zh-CN" sz="1200" dirty="0">
                          <a:latin typeface="微软雅黑" panose="020B0503020204020204" pitchFamily="34" charset="-122"/>
                          <a:ea typeface="微软雅黑" panose="020B0503020204020204" pitchFamily="34" charset="-122"/>
                        </a:rPr>
                        <a:t> Group. Coupled with the popularity of mobile terminals, the number of online consumers is increasing, and Internet consumption has a broad consumer market and development prospects.</a:t>
                      </a:r>
                      <a:endParaRPr lang="zh-CN" altLang="en-US" sz="1200" dirty="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2451589010"/>
                  </a:ext>
                </a:extLst>
              </a:tr>
            </a:tbl>
          </a:graphicData>
        </a:graphic>
      </p:graphicFrame>
      <p:sp>
        <p:nvSpPr>
          <p:cNvPr id="7" name="文本框 6">
            <a:extLst>
              <a:ext uri="{FF2B5EF4-FFF2-40B4-BE49-F238E27FC236}">
                <a16:creationId xmlns:a16="http://schemas.microsoft.com/office/drawing/2014/main" id="{1B1D8E94-431E-E80F-CF01-D7367521914A}"/>
              </a:ext>
            </a:extLst>
          </p:cNvPr>
          <p:cNvSpPr txBox="1"/>
          <p:nvPr/>
        </p:nvSpPr>
        <p:spPr>
          <a:xfrm>
            <a:off x="3047267" y="457172"/>
            <a:ext cx="6097464" cy="646331"/>
          </a:xfrm>
          <a:prstGeom prst="rect">
            <a:avLst/>
          </a:prstGeom>
          <a:noFill/>
        </p:spPr>
        <p:txBody>
          <a:bodyPr wrap="square">
            <a:spAutoFit/>
          </a:bodyPr>
          <a:lstStyle/>
          <a:p>
            <a:pPr algn="ctr">
              <a:buFont typeface="Arial" panose="020B0604020202020204" pitchFamily="34" charset="0"/>
              <a:buChar char="•"/>
            </a:pPr>
            <a:r>
              <a:rPr lang="en-US" altLang="zh-CN" b="1" i="0" dirty="0">
                <a:solidFill>
                  <a:srgbClr val="626469"/>
                </a:solidFill>
                <a:effectLst/>
                <a:latin typeface="微软雅黑" panose="020B0503020204020204" pitchFamily="34" charset="-122"/>
                <a:ea typeface="微软雅黑" panose="020B0503020204020204" pitchFamily="34" charset="-122"/>
              </a:rPr>
              <a:t>PEST analysis</a:t>
            </a:r>
            <a:br>
              <a:rPr lang="en-US" altLang="zh-CN" b="1" i="0" dirty="0">
                <a:solidFill>
                  <a:srgbClr val="939599"/>
                </a:solidFill>
                <a:effectLst/>
                <a:latin typeface="微软雅黑" panose="020B0503020204020204" pitchFamily="34" charset="-122"/>
                <a:ea typeface="微软雅黑" panose="020B0503020204020204" pitchFamily="34" charset="-122"/>
              </a:rPr>
            </a:br>
            <a:endParaRPr lang="en-US" altLang="zh-CN" b="1" i="0" dirty="0">
              <a:solidFill>
                <a:srgbClr val="2A2B2E"/>
              </a:solidFill>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21277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906D89D3-49EF-DE5E-1B15-8C21A62D5F6D}"/>
              </a:ext>
            </a:extLst>
          </p:cNvPr>
          <p:cNvSpPr txBox="1"/>
          <p:nvPr/>
        </p:nvSpPr>
        <p:spPr>
          <a:xfrm>
            <a:off x="1698744" y="1026084"/>
            <a:ext cx="8794505" cy="2829685"/>
          </a:xfrm>
          <a:prstGeom prst="rect">
            <a:avLst/>
          </a:prstGeom>
          <a:noFill/>
        </p:spPr>
        <p:txBody>
          <a:bodyPr wrap="square">
            <a:spAutoFit/>
          </a:bodyPr>
          <a:lstStyle/>
          <a:p>
            <a:pPr>
              <a:lnSpc>
                <a:spcPct val="150000"/>
              </a:lnSpc>
            </a:pPr>
            <a:r>
              <a:rPr lang="zh-CN" altLang="en-US" sz="1200" dirty="0">
                <a:latin typeface="微软雅黑" panose="020B0503020204020204" pitchFamily="34" charset="-122"/>
                <a:ea typeface="微软雅黑" panose="020B0503020204020204" pitchFamily="34" charset="-122"/>
              </a:rPr>
              <a:t>Jd Group implements diversified development in order to seek profit growth points. Diversified development has incomparable advantages over professional development in promoting enterprise development, diversifying business risks and generating business synergies. But we should also see that the diversification of development requires us to consider more reasonable use of corporate resources, coordination of corporate organization and management, as far as possible to reduce operating costs and other issues.When promoting industrial diversification, Jingdong Group should not only be limited to one sector within the retail industry, but should pay more attention to the development of diversification within a certain industry. Only when the retail industry sector, as a core industrial sector of Jingdong, improves the core value and competition of the enterprise in the market, can the enterprise develop in the market in a longer term.Improve the existing platform and business ecosystem, so that the synergistic effect of diversified development can be further amplified.</a:t>
            </a:r>
          </a:p>
        </p:txBody>
      </p:sp>
      <p:sp>
        <p:nvSpPr>
          <p:cNvPr id="7" name="文本框 6">
            <a:extLst>
              <a:ext uri="{FF2B5EF4-FFF2-40B4-BE49-F238E27FC236}">
                <a16:creationId xmlns:a16="http://schemas.microsoft.com/office/drawing/2014/main" id="{74298666-9A18-F732-8059-3B288BCB63D4}"/>
              </a:ext>
            </a:extLst>
          </p:cNvPr>
          <p:cNvSpPr txBox="1"/>
          <p:nvPr/>
        </p:nvSpPr>
        <p:spPr>
          <a:xfrm>
            <a:off x="5560434" y="386807"/>
            <a:ext cx="1071127" cy="369332"/>
          </a:xfrm>
          <a:prstGeom prst="rect">
            <a:avLst/>
          </a:prstGeom>
          <a:noFill/>
        </p:spPr>
        <p:txBody>
          <a:bodyPr wrap="none" rtlCol="0">
            <a:spAutoFit/>
          </a:bodyPr>
          <a:lstStyle/>
          <a:p>
            <a:r>
              <a:rPr lang="en-US" altLang="zh-CN" b="1" dirty="0">
                <a:latin typeface="微软雅黑" panose="020B0503020204020204" pitchFamily="34" charset="-122"/>
                <a:ea typeface="微软雅黑" panose="020B0503020204020204" pitchFamily="34" charset="-122"/>
              </a:rPr>
              <a:t>S</a:t>
            </a:r>
            <a:r>
              <a:rPr lang="en-US" altLang="zh-CN" b="1" i="0" u="none" strike="noStrike" dirty="0">
                <a:effectLst/>
                <a:latin typeface="微软雅黑" panose="020B0503020204020204" pitchFamily="34" charset="-122"/>
                <a:ea typeface="微软雅黑" panose="020B0503020204020204" pitchFamily="34" charset="-122"/>
              </a:rPr>
              <a:t>um up</a:t>
            </a:r>
            <a:endParaRPr lang="zh-CN" altLang="en-US" b="1" dirty="0">
              <a:latin typeface="微软雅黑" panose="020B0503020204020204" pitchFamily="34" charset="-122"/>
              <a:ea typeface="微软雅黑" panose="020B0503020204020204" pitchFamily="34" charset="-122"/>
            </a:endParaRPr>
          </a:p>
        </p:txBody>
      </p:sp>
      <p:sp>
        <p:nvSpPr>
          <p:cNvPr id="8" name="文本框 7">
            <a:extLst>
              <a:ext uri="{FF2B5EF4-FFF2-40B4-BE49-F238E27FC236}">
                <a16:creationId xmlns:a16="http://schemas.microsoft.com/office/drawing/2014/main" id="{A8F3A6BB-5275-2F1C-C520-48A25B0D7F40}"/>
              </a:ext>
            </a:extLst>
          </p:cNvPr>
          <p:cNvSpPr txBox="1"/>
          <p:nvPr/>
        </p:nvSpPr>
        <p:spPr>
          <a:xfrm>
            <a:off x="1698743" y="4312969"/>
            <a:ext cx="8794505" cy="1444691"/>
          </a:xfrm>
          <a:prstGeom prst="rect">
            <a:avLst/>
          </a:prstGeom>
          <a:noFill/>
        </p:spPr>
        <p:txBody>
          <a:bodyPr wrap="square">
            <a:spAutoFit/>
          </a:bodyPr>
          <a:lstStyle/>
          <a:p>
            <a:pPr>
              <a:lnSpc>
                <a:spcPct val="150000"/>
              </a:lnSpc>
            </a:pPr>
            <a:r>
              <a:rPr lang="en-US" altLang="zh-CN" sz="1200" dirty="0">
                <a:latin typeface="微软雅黑" panose="020B0503020204020204" pitchFamily="34" charset="-122"/>
                <a:ea typeface="微软雅黑" panose="020B0503020204020204" pitchFamily="34" charset="-122"/>
              </a:rPr>
              <a:t>Whether an enterprise will choose to diversify its operations in the future, it should follow the following basic principles: Whether the enterprise has a solid industrial foundation. Before implementing the diversified development strategy, we should carefully consider whether the original industry of the enterprise has been very mature and has a stable and sustainable profit income every year, then we will think that the enterprise has the premise of implementing the diversified development strategy.</a:t>
            </a:r>
            <a:endParaRPr lang="zh-CN" altLang="en-US" sz="1200"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170494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a:extLst>
              <a:ext uri="{FF2B5EF4-FFF2-40B4-BE49-F238E27FC236}">
                <a16:creationId xmlns:a16="http://schemas.microsoft.com/office/drawing/2014/main" id="{1AAAA443-D8FE-A688-1DCB-9C9F7A6E0374}"/>
              </a:ext>
            </a:extLst>
          </p:cNvPr>
          <p:cNvSpPr txBox="1"/>
          <p:nvPr/>
        </p:nvSpPr>
        <p:spPr>
          <a:xfrm>
            <a:off x="553915" y="2747510"/>
            <a:ext cx="11444653" cy="338554"/>
          </a:xfrm>
          <a:prstGeom prst="rect">
            <a:avLst/>
          </a:prstGeom>
          <a:noFill/>
        </p:spPr>
        <p:txBody>
          <a:bodyPr wrap="square">
            <a:spAutoFit/>
          </a:bodyPr>
          <a:lstStyle/>
          <a:p>
            <a:r>
              <a:rPr lang="en-US" altLang="zh-CN" sz="1600" i="0" dirty="0">
                <a:solidFill>
                  <a:srgbClr val="2A2B2E"/>
                </a:solidFill>
                <a:effectLst/>
                <a:latin typeface="微软雅黑" panose="020B0503020204020204" pitchFamily="34" charset="-122"/>
                <a:ea typeface="微软雅黑" panose="020B0503020204020204" pitchFamily="34" charset="-122"/>
              </a:rPr>
              <a:t>The 2019 Forbes 100 Digital Economy list. Forbes (2019-10-11)</a:t>
            </a:r>
            <a:endParaRPr lang="zh-CN" altLang="en-US" sz="1600" dirty="0">
              <a:latin typeface="微软雅黑" panose="020B0503020204020204" pitchFamily="34" charset="-122"/>
              <a:ea typeface="微软雅黑" panose="020B0503020204020204" pitchFamily="34" charset="-122"/>
            </a:endParaRPr>
          </a:p>
        </p:txBody>
      </p:sp>
      <p:sp>
        <p:nvSpPr>
          <p:cNvPr id="7" name="文本框 6">
            <a:extLst>
              <a:ext uri="{FF2B5EF4-FFF2-40B4-BE49-F238E27FC236}">
                <a16:creationId xmlns:a16="http://schemas.microsoft.com/office/drawing/2014/main" id="{3AE1F8DB-23AC-C283-D5C1-A84FC03870E1}"/>
              </a:ext>
            </a:extLst>
          </p:cNvPr>
          <p:cNvSpPr txBox="1"/>
          <p:nvPr/>
        </p:nvSpPr>
        <p:spPr>
          <a:xfrm>
            <a:off x="553915" y="3224473"/>
            <a:ext cx="11444653" cy="584775"/>
          </a:xfrm>
          <a:prstGeom prst="rect">
            <a:avLst/>
          </a:prstGeom>
          <a:noFill/>
        </p:spPr>
        <p:txBody>
          <a:bodyPr wrap="square">
            <a:spAutoFit/>
          </a:bodyPr>
          <a:lstStyle/>
          <a:p>
            <a:r>
              <a:rPr lang="en-US" altLang="zh-CN" sz="1600" i="0" dirty="0">
                <a:solidFill>
                  <a:srgbClr val="2A2B2E"/>
                </a:solidFill>
                <a:effectLst/>
                <a:latin typeface="微软雅黑" panose="020B0503020204020204" pitchFamily="34" charset="-122"/>
                <a:ea typeface="微软雅黑" panose="020B0503020204020204" pitchFamily="34" charset="-122"/>
              </a:rPr>
              <a:t>Jd.com (JD.US) has confirmed it will go public in Hong Kong after September at the soonest. Sina [citation date 2020-04-29]</a:t>
            </a:r>
            <a:endParaRPr lang="zh-CN" altLang="en-US" sz="1600" dirty="0">
              <a:latin typeface="微软雅黑" panose="020B0503020204020204" pitchFamily="34" charset="-122"/>
              <a:ea typeface="微软雅黑" panose="020B0503020204020204" pitchFamily="34" charset="-122"/>
            </a:endParaRPr>
          </a:p>
        </p:txBody>
      </p:sp>
      <p:sp>
        <p:nvSpPr>
          <p:cNvPr id="9" name="文本框 8">
            <a:extLst>
              <a:ext uri="{FF2B5EF4-FFF2-40B4-BE49-F238E27FC236}">
                <a16:creationId xmlns:a16="http://schemas.microsoft.com/office/drawing/2014/main" id="{53A3A203-7007-200F-A0C8-C0331C999529}"/>
              </a:ext>
            </a:extLst>
          </p:cNvPr>
          <p:cNvSpPr txBox="1"/>
          <p:nvPr/>
        </p:nvSpPr>
        <p:spPr>
          <a:xfrm>
            <a:off x="553914" y="3655269"/>
            <a:ext cx="11444653" cy="584775"/>
          </a:xfrm>
          <a:prstGeom prst="rect">
            <a:avLst/>
          </a:prstGeom>
          <a:noFill/>
        </p:spPr>
        <p:txBody>
          <a:bodyPr wrap="square">
            <a:spAutoFit/>
          </a:bodyPr>
          <a:lstStyle/>
          <a:p>
            <a:br>
              <a:rPr lang="en-US" altLang="zh-CN" sz="1600" i="0" dirty="0">
                <a:solidFill>
                  <a:srgbClr val="2A2B2E"/>
                </a:solidFill>
                <a:effectLst/>
                <a:latin typeface="微软雅黑" panose="020B0503020204020204" pitchFamily="34" charset="-122"/>
                <a:ea typeface="微软雅黑" panose="020B0503020204020204" pitchFamily="34" charset="-122"/>
              </a:rPr>
            </a:br>
            <a:r>
              <a:rPr lang="en-US" altLang="zh-CN" sz="1600" i="0" dirty="0">
                <a:solidFill>
                  <a:srgbClr val="2A2B2E"/>
                </a:solidFill>
                <a:effectLst/>
                <a:latin typeface="微软雅黑" panose="020B0503020204020204" pitchFamily="34" charset="-122"/>
                <a:ea typeface="微软雅黑" panose="020B0503020204020204" pitchFamily="34" charset="-122"/>
              </a:rPr>
              <a:t>About JD.com. </a:t>
            </a:r>
            <a:r>
              <a:rPr lang="en-US" altLang="zh-CN" sz="1600" i="0" dirty="0" err="1">
                <a:solidFill>
                  <a:srgbClr val="2A2B2E"/>
                </a:solidFill>
                <a:effectLst/>
                <a:latin typeface="微软雅黑" panose="020B0503020204020204" pitchFamily="34" charset="-122"/>
                <a:ea typeface="微软雅黑" panose="020B0503020204020204" pitchFamily="34" charset="-122"/>
              </a:rPr>
              <a:t>Jingdong</a:t>
            </a:r>
            <a:r>
              <a:rPr lang="en-US" altLang="zh-CN" sz="1600" i="0" dirty="0">
                <a:solidFill>
                  <a:srgbClr val="2A2B2E"/>
                </a:solidFill>
                <a:effectLst/>
                <a:latin typeface="微软雅黑" panose="020B0503020204020204" pitchFamily="34" charset="-122"/>
                <a:ea typeface="微软雅黑" panose="020B0503020204020204" pitchFamily="34" charset="-122"/>
              </a:rPr>
              <a:t> [citation 2015-07-18]</a:t>
            </a:r>
            <a:endParaRPr lang="zh-CN" altLang="en-US" sz="1600" dirty="0">
              <a:latin typeface="微软雅黑" panose="020B0503020204020204" pitchFamily="34" charset="-122"/>
              <a:ea typeface="微软雅黑" panose="020B0503020204020204" pitchFamily="34" charset="-122"/>
            </a:endParaRPr>
          </a:p>
        </p:txBody>
      </p:sp>
      <p:sp>
        <p:nvSpPr>
          <p:cNvPr id="11" name="文本框 10">
            <a:extLst>
              <a:ext uri="{FF2B5EF4-FFF2-40B4-BE49-F238E27FC236}">
                <a16:creationId xmlns:a16="http://schemas.microsoft.com/office/drawing/2014/main" id="{DD2DCFF5-2FA1-1329-7FC4-4FCDD354106C}"/>
              </a:ext>
            </a:extLst>
          </p:cNvPr>
          <p:cNvSpPr txBox="1"/>
          <p:nvPr/>
        </p:nvSpPr>
        <p:spPr>
          <a:xfrm>
            <a:off x="553915" y="4281644"/>
            <a:ext cx="11444653" cy="584775"/>
          </a:xfrm>
          <a:prstGeom prst="rect">
            <a:avLst/>
          </a:prstGeom>
          <a:noFill/>
        </p:spPr>
        <p:txBody>
          <a:bodyPr wrap="square">
            <a:spAutoFit/>
          </a:bodyPr>
          <a:lstStyle/>
          <a:p>
            <a:r>
              <a:rPr lang="zh-CN" altLang="en-US" sz="1600" dirty="0">
                <a:latin typeface="微软雅黑" panose="020B0503020204020204" pitchFamily="34" charset="-122"/>
                <a:ea typeface="微软雅黑" panose="020B0503020204020204" pitchFamily="34" charset="-122"/>
              </a:rPr>
              <a:t>Jingdong Group achieved net income of 218.7 billion yuan in the third quarter of 2021. Jingdong International helped import quality consumption continue to grow. Finance [citation 2021-11-19]</a:t>
            </a:r>
          </a:p>
        </p:txBody>
      </p:sp>
      <p:sp>
        <p:nvSpPr>
          <p:cNvPr id="13" name="文本框 12">
            <a:extLst>
              <a:ext uri="{FF2B5EF4-FFF2-40B4-BE49-F238E27FC236}">
                <a16:creationId xmlns:a16="http://schemas.microsoft.com/office/drawing/2014/main" id="{750A660C-7DE6-22B5-6EB9-635566938338}"/>
              </a:ext>
            </a:extLst>
          </p:cNvPr>
          <p:cNvSpPr txBox="1"/>
          <p:nvPr/>
        </p:nvSpPr>
        <p:spPr>
          <a:xfrm>
            <a:off x="3047268" y="501134"/>
            <a:ext cx="6097464" cy="369332"/>
          </a:xfrm>
          <a:prstGeom prst="rect">
            <a:avLst/>
          </a:prstGeom>
          <a:noFill/>
        </p:spPr>
        <p:txBody>
          <a:bodyPr wrap="square">
            <a:spAutoFit/>
          </a:bodyPr>
          <a:lstStyle/>
          <a:p>
            <a:pPr algn="ctr"/>
            <a:r>
              <a:rPr lang="en-US" altLang="zh-CN" b="1" dirty="0">
                <a:latin typeface="微软雅黑" panose="020B0503020204020204" pitchFamily="34" charset="-122"/>
                <a:ea typeface="微软雅黑" panose="020B0503020204020204" pitchFamily="34" charset="-122"/>
              </a:rPr>
              <a:t>R</a:t>
            </a:r>
            <a:r>
              <a:rPr lang="zh-CN" altLang="en-US" b="1" dirty="0">
                <a:latin typeface="微软雅黑" panose="020B0503020204020204" pitchFamily="34" charset="-122"/>
                <a:ea typeface="微软雅黑" panose="020B0503020204020204" pitchFamily="34" charset="-122"/>
              </a:rPr>
              <a:t>eferences</a:t>
            </a:r>
          </a:p>
        </p:txBody>
      </p:sp>
    </p:spTree>
    <p:extLst>
      <p:ext uri="{BB962C8B-B14F-4D97-AF65-F5344CB8AC3E}">
        <p14:creationId xmlns:p14="http://schemas.microsoft.com/office/powerpoint/2010/main" val="4081410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473A81D8-FC7B-7BA1-E60A-711C89A19CE4}"/>
              </a:ext>
            </a:extLst>
          </p:cNvPr>
          <p:cNvSpPr txBox="1"/>
          <p:nvPr/>
        </p:nvSpPr>
        <p:spPr>
          <a:xfrm>
            <a:off x="2474303" y="2679394"/>
            <a:ext cx="7243394" cy="2831544"/>
          </a:xfrm>
          <a:prstGeom prst="rect">
            <a:avLst/>
          </a:prstGeom>
          <a:noFill/>
        </p:spPr>
        <p:txBody>
          <a:bodyPr wrap="none" rtlCol="0">
            <a:spAutoFit/>
          </a:bodyPr>
          <a:lstStyle/>
          <a:p>
            <a:pPr algn="ctr"/>
            <a:r>
              <a:rPr lang="en-US" altLang="zh-CN" sz="8800" b="1" dirty="0">
                <a:latin typeface="微软雅黑" panose="020B0503020204020204" pitchFamily="34" charset="-122"/>
                <a:ea typeface="微软雅黑" panose="020B0503020204020204" pitchFamily="34" charset="-122"/>
              </a:rPr>
              <a:t>THANK YOU</a:t>
            </a:r>
          </a:p>
          <a:p>
            <a:pPr algn="ctr"/>
            <a:r>
              <a:rPr lang="en-US" altLang="zh-CN" sz="3000" b="1" dirty="0">
                <a:latin typeface="微软雅黑" panose="020B0503020204020204" pitchFamily="34" charset="-122"/>
                <a:ea typeface="微软雅黑" panose="020B0503020204020204" pitchFamily="34" charset="-122"/>
              </a:rPr>
              <a:t>Name:</a:t>
            </a:r>
            <a:r>
              <a:rPr lang="en-US" altLang="zh-CN" sz="3000" dirty="0">
                <a:latin typeface="微软雅黑" panose="020B0503020204020204" pitchFamily="34" charset="-122"/>
                <a:ea typeface="微软雅黑" panose="020B0503020204020204" pitchFamily="34" charset="-122"/>
              </a:rPr>
              <a:t> Peng Guo</a:t>
            </a:r>
            <a:br>
              <a:rPr lang="en-US" altLang="zh-CN" sz="3000" dirty="0">
                <a:latin typeface="微软雅黑" panose="020B0503020204020204" pitchFamily="34" charset="-122"/>
                <a:ea typeface="微软雅黑" panose="020B0503020204020204" pitchFamily="34" charset="-122"/>
              </a:rPr>
            </a:br>
            <a:r>
              <a:rPr lang="en-US" altLang="zh-CN" sz="3000" b="1" dirty="0">
                <a:latin typeface="微软雅黑" panose="020B0503020204020204" pitchFamily="34" charset="-122"/>
                <a:ea typeface="微软雅黑" panose="020B0503020204020204" pitchFamily="34" charset="-122"/>
              </a:rPr>
              <a:t>Student ID: </a:t>
            </a:r>
            <a:r>
              <a:rPr lang="en-US" altLang="zh-CN" sz="3000" dirty="0">
                <a:latin typeface="微软雅黑" panose="020B0503020204020204" pitchFamily="34" charset="-122"/>
                <a:ea typeface="微软雅黑" panose="020B0503020204020204" pitchFamily="34" charset="-122"/>
              </a:rPr>
              <a:t>2216865</a:t>
            </a:r>
            <a:br>
              <a:rPr lang="en-US" altLang="zh-CN" sz="3000" dirty="0">
                <a:latin typeface="微软雅黑" panose="020B0503020204020204" pitchFamily="34" charset="-122"/>
                <a:ea typeface="微软雅黑" panose="020B0503020204020204" pitchFamily="34" charset="-122"/>
              </a:rPr>
            </a:br>
            <a:endParaRPr lang="zh-CN" altLang="en-US" sz="3000" b="1"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59107584"/>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TotalTime>
  <Words>2058</Words>
  <Application>Microsoft Office PowerPoint</Application>
  <PresentationFormat>宽屏</PresentationFormat>
  <Paragraphs>40</Paragraphs>
  <Slides>10</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10</vt:i4>
      </vt:variant>
    </vt:vector>
  </HeadingPairs>
  <TitlesOfParts>
    <vt:vector size="15" baseType="lpstr">
      <vt:lpstr>等线</vt:lpstr>
      <vt:lpstr>等线 Light</vt:lpstr>
      <vt:lpstr>微软雅黑</vt:lpstr>
      <vt:lpstr>Arial</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lvknife lvknife</dc:creator>
  <cp:lastModifiedBy>lvknife lvknife</cp:lastModifiedBy>
  <cp:revision>2</cp:revision>
  <dcterms:created xsi:type="dcterms:W3CDTF">2023-02-27T11:19:59Z</dcterms:created>
  <dcterms:modified xsi:type="dcterms:W3CDTF">2023-02-27T12:28:27Z</dcterms:modified>
</cp:coreProperties>
</file>