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781" r:id="rId2"/>
    <p:sldId id="782" r:id="rId3"/>
    <p:sldId id="274" r:id="rId4"/>
    <p:sldId id="257" r:id="rId5"/>
    <p:sldId id="258" r:id="rId6"/>
    <p:sldId id="259" r:id="rId7"/>
    <p:sldId id="273" r:id="rId8"/>
    <p:sldId id="261" r:id="rId9"/>
    <p:sldId id="262" r:id="rId10"/>
    <p:sldId id="263" r:id="rId11"/>
    <p:sldId id="264" r:id="rId12"/>
    <p:sldId id="265" r:id="rId13"/>
    <p:sldId id="266" r:id="rId14"/>
    <p:sldId id="783" r:id="rId15"/>
    <p:sldId id="268" r:id="rId16"/>
    <p:sldId id="269" r:id="rId17"/>
    <p:sldId id="270" r:id="rId18"/>
    <p:sldId id="271" r:id="rId19"/>
    <p:sldId id="27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A9BBE3-4FB8-42AB-BC6D-8CF1FF16D8FD}" v="2" dt="2023-02-08T17:52:45.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8" autoAdjust="0"/>
    <p:restoredTop sz="94660"/>
  </p:normalViewPr>
  <p:slideViewPr>
    <p:cSldViewPr snapToGrid="0">
      <p:cViewPr varScale="1">
        <p:scale>
          <a:sx n="104" d="100"/>
          <a:sy n="104" d="100"/>
        </p:scale>
        <p:origin x="10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Jawad" userId="ebec8957-a986-4a6f-937a-47250bfdae89" providerId="ADAL" clId="{F1A9BBE3-4FB8-42AB-BC6D-8CF1FF16D8FD}"/>
    <pc:docChg chg="custSel addSld delSld modSld">
      <pc:chgData name="Caroline Jawad" userId="ebec8957-a986-4a6f-937a-47250bfdae89" providerId="ADAL" clId="{F1A9BBE3-4FB8-42AB-BC6D-8CF1FF16D8FD}" dt="2023-02-08T17:52:36.432" v="15" actId="47"/>
      <pc:docMkLst>
        <pc:docMk/>
      </pc:docMkLst>
      <pc:sldChg chg="modSp add mod">
        <pc:chgData name="Caroline Jawad" userId="ebec8957-a986-4a6f-937a-47250bfdae89" providerId="ADAL" clId="{F1A9BBE3-4FB8-42AB-BC6D-8CF1FF16D8FD}" dt="2023-02-08T17:52:32.750" v="2" actId="27636"/>
        <pc:sldMkLst>
          <pc:docMk/>
          <pc:sldMk cId="0" sldId="257"/>
        </pc:sldMkLst>
        <pc:spChg chg="mod">
          <ac:chgData name="Caroline Jawad" userId="ebec8957-a986-4a6f-937a-47250bfdae89" providerId="ADAL" clId="{F1A9BBE3-4FB8-42AB-BC6D-8CF1FF16D8FD}" dt="2023-02-08T17:52:32.750" v="2" actId="27636"/>
          <ac:spMkLst>
            <pc:docMk/>
            <pc:sldMk cId="0" sldId="257"/>
            <ac:spMk id="23" creationId="{00000000-0000-0000-0000-000000000000}"/>
          </ac:spMkLst>
        </pc:spChg>
      </pc:sldChg>
      <pc:sldChg chg="modSp add mod">
        <pc:chgData name="Caroline Jawad" userId="ebec8957-a986-4a6f-937a-47250bfdae89" providerId="ADAL" clId="{F1A9BBE3-4FB8-42AB-BC6D-8CF1FF16D8FD}" dt="2023-02-08T17:52:32.757" v="3" actId="27636"/>
        <pc:sldMkLst>
          <pc:docMk/>
          <pc:sldMk cId="0" sldId="258"/>
        </pc:sldMkLst>
        <pc:spChg chg="mod">
          <ac:chgData name="Caroline Jawad" userId="ebec8957-a986-4a6f-937a-47250bfdae89" providerId="ADAL" clId="{F1A9BBE3-4FB8-42AB-BC6D-8CF1FF16D8FD}" dt="2023-02-08T17:52:32.757" v="3" actId="27636"/>
          <ac:spMkLst>
            <pc:docMk/>
            <pc:sldMk cId="0" sldId="258"/>
            <ac:spMk id="25" creationId="{00000000-0000-0000-0000-000000000000}"/>
          </ac:spMkLst>
        </pc:spChg>
      </pc:sldChg>
      <pc:sldChg chg="modSp add mod">
        <pc:chgData name="Caroline Jawad" userId="ebec8957-a986-4a6f-937a-47250bfdae89" providerId="ADAL" clId="{F1A9BBE3-4FB8-42AB-BC6D-8CF1FF16D8FD}" dt="2023-02-08T17:52:32.764" v="4" actId="27636"/>
        <pc:sldMkLst>
          <pc:docMk/>
          <pc:sldMk cId="0" sldId="259"/>
        </pc:sldMkLst>
        <pc:spChg chg="mod">
          <ac:chgData name="Caroline Jawad" userId="ebec8957-a986-4a6f-937a-47250bfdae89" providerId="ADAL" clId="{F1A9BBE3-4FB8-42AB-BC6D-8CF1FF16D8FD}" dt="2023-02-08T17:52:32.764" v="4" actId="27636"/>
          <ac:spMkLst>
            <pc:docMk/>
            <pc:sldMk cId="0" sldId="259"/>
            <ac:spMk id="27" creationId="{00000000-0000-0000-0000-000000000000}"/>
          </ac:spMkLst>
        </pc:spChg>
      </pc:sldChg>
      <pc:sldChg chg="add">
        <pc:chgData name="Caroline Jawad" userId="ebec8957-a986-4a6f-937a-47250bfdae89" providerId="ADAL" clId="{F1A9BBE3-4FB8-42AB-BC6D-8CF1FF16D8FD}" dt="2023-02-08T17:52:32.647" v="0"/>
        <pc:sldMkLst>
          <pc:docMk/>
          <pc:sldMk cId="0" sldId="261"/>
        </pc:sldMkLst>
      </pc:sldChg>
      <pc:sldChg chg="modSp add mod">
        <pc:chgData name="Caroline Jawad" userId="ebec8957-a986-4a6f-937a-47250bfdae89" providerId="ADAL" clId="{F1A9BBE3-4FB8-42AB-BC6D-8CF1FF16D8FD}" dt="2023-02-08T17:52:32.776" v="6" actId="27636"/>
        <pc:sldMkLst>
          <pc:docMk/>
          <pc:sldMk cId="0" sldId="262"/>
        </pc:sldMkLst>
        <pc:spChg chg="mod">
          <ac:chgData name="Caroline Jawad" userId="ebec8957-a986-4a6f-937a-47250bfdae89" providerId="ADAL" clId="{F1A9BBE3-4FB8-42AB-BC6D-8CF1FF16D8FD}" dt="2023-02-08T17:52:32.771" v="5" actId="27636"/>
          <ac:spMkLst>
            <pc:docMk/>
            <pc:sldMk cId="0" sldId="262"/>
            <ac:spMk id="32" creationId="{00000000-0000-0000-0000-000000000000}"/>
          </ac:spMkLst>
        </pc:spChg>
        <pc:spChg chg="mod">
          <ac:chgData name="Caroline Jawad" userId="ebec8957-a986-4a6f-937a-47250bfdae89" providerId="ADAL" clId="{F1A9BBE3-4FB8-42AB-BC6D-8CF1FF16D8FD}" dt="2023-02-08T17:52:32.776" v="6" actId="27636"/>
          <ac:spMkLst>
            <pc:docMk/>
            <pc:sldMk cId="0" sldId="262"/>
            <ac:spMk id="33" creationId="{00000000-0000-0000-0000-000000000000}"/>
          </ac:spMkLst>
        </pc:spChg>
      </pc:sldChg>
      <pc:sldChg chg="modSp add mod">
        <pc:chgData name="Caroline Jawad" userId="ebec8957-a986-4a6f-937a-47250bfdae89" providerId="ADAL" clId="{F1A9BBE3-4FB8-42AB-BC6D-8CF1FF16D8FD}" dt="2023-02-08T17:52:32.782" v="7" actId="27636"/>
        <pc:sldMkLst>
          <pc:docMk/>
          <pc:sldMk cId="0" sldId="263"/>
        </pc:sldMkLst>
        <pc:spChg chg="mod">
          <ac:chgData name="Caroline Jawad" userId="ebec8957-a986-4a6f-937a-47250bfdae89" providerId="ADAL" clId="{F1A9BBE3-4FB8-42AB-BC6D-8CF1FF16D8FD}" dt="2023-02-08T17:52:32.782" v="7" actId="27636"/>
          <ac:spMkLst>
            <pc:docMk/>
            <pc:sldMk cId="0" sldId="263"/>
            <ac:spMk id="25" creationId="{00000000-0000-0000-0000-000000000000}"/>
          </ac:spMkLst>
        </pc:spChg>
      </pc:sldChg>
      <pc:sldChg chg="modSp add mod">
        <pc:chgData name="Caroline Jawad" userId="ebec8957-a986-4a6f-937a-47250bfdae89" providerId="ADAL" clId="{F1A9BBE3-4FB8-42AB-BC6D-8CF1FF16D8FD}" dt="2023-02-08T17:52:32.789" v="9" actId="27636"/>
        <pc:sldMkLst>
          <pc:docMk/>
          <pc:sldMk cId="0" sldId="264"/>
        </pc:sldMkLst>
        <pc:spChg chg="mod">
          <ac:chgData name="Caroline Jawad" userId="ebec8957-a986-4a6f-937a-47250bfdae89" providerId="ADAL" clId="{F1A9BBE3-4FB8-42AB-BC6D-8CF1FF16D8FD}" dt="2023-02-08T17:52:32.786" v="8" actId="27636"/>
          <ac:spMkLst>
            <pc:docMk/>
            <pc:sldMk cId="0" sldId="264"/>
            <ac:spMk id="24" creationId="{00000000-0000-0000-0000-000000000000}"/>
          </ac:spMkLst>
        </pc:spChg>
        <pc:spChg chg="mod">
          <ac:chgData name="Caroline Jawad" userId="ebec8957-a986-4a6f-937a-47250bfdae89" providerId="ADAL" clId="{F1A9BBE3-4FB8-42AB-BC6D-8CF1FF16D8FD}" dt="2023-02-08T17:52:32.789" v="9" actId="27636"/>
          <ac:spMkLst>
            <pc:docMk/>
            <pc:sldMk cId="0" sldId="264"/>
            <ac:spMk id="25" creationId="{00000000-0000-0000-0000-000000000000}"/>
          </ac:spMkLst>
        </pc:spChg>
      </pc:sldChg>
      <pc:sldChg chg="add">
        <pc:chgData name="Caroline Jawad" userId="ebec8957-a986-4a6f-937a-47250bfdae89" providerId="ADAL" clId="{F1A9BBE3-4FB8-42AB-BC6D-8CF1FF16D8FD}" dt="2023-02-08T17:52:32.647" v="0"/>
        <pc:sldMkLst>
          <pc:docMk/>
          <pc:sldMk cId="0" sldId="265"/>
        </pc:sldMkLst>
      </pc:sldChg>
      <pc:sldChg chg="add">
        <pc:chgData name="Caroline Jawad" userId="ebec8957-a986-4a6f-937a-47250bfdae89" providerId="ADAL" clId="{F1A9BBE3-4FB8-42AB-BC6D-8CF1FF16D8FD}" dt="2023-02-08T17:52:32.647" v="0"/>
        <pc:sldMkLst>
          <pc:docMk/>
          <pc:sldMk cId="0" sldId="266"/>
        </pc:sldMkLst>
      </pc:sldChg>
      <pc:sldChg chg="modSp add mod">
        <pc:chgData name="Caroline Jawad" userId="ebec8957-a986-4a6f-937a-47250bfdae89" providerId="ADAL" clId="{F1A9BBE3-4FB8-42AB-BC6D-8CF1FF16D8FD}" dt="2023-02-08T17:52:32.813" v="12" actId="27636"/>
        <pc:sldMkLst>
          <pc:docMk/>
          <pc:sldMk cId="0" sldId="268"/>
        </pc:sldMkLst>
        <pc:spChg chg="mod">
          <ac:chgData name="Caroline Jawad" userId="ebec8957-a986-4a6f-937a-47250bfdae89" providerId="ADAL" clId="{F1A9BBE3-4FB8-42AB-BC6D-8CF1FF16D8FD}" dt="2023-02-08T17:52:32.813" v="12" actId="27636"/>
          <ac:spMkLst>
            <pc:docMk/>
            <pc:sldMk cId="0" sldId="268"/>
            <ac:spMk id="25" creationId="{00000000-0000-0000-0000-000000000000}"/>
          </ac:spMkLst>
        </pc:spChg>
      </pc:sldChg>
      <pc:sldChg chg="modSp add mod">
        <pc:chgData name="Caroline Jawad" userId="ebec8957-a986-4a6f-937a-47250bfdae89" providerId="ADAL" clId="{F1A9BBE3-4FB8-42AB-BC6D-8CF1FF16D8FD}" dt="2023-02-08T17:52:32.817" v="13" actId="27636"/>
        <pc:sldMkLst>
          <pc:docMk/>
          <pc:sldMk cId="0" sldId="269"/>
        </pc:sldMkLst>
        <pc:spChg chg="mod">
          <ac:chgData name="Caroline Jawad" userId="ebec8957-a986-4a6f-937a-47250bfdae89" providerId="ADAL" clId="{F1A9BBE3-4FB8-42AB-BC6D-8CF1FF16D8FD}" dt="2023-02-08T17:52:32.817" v="13" actId="27636"/>
          <ac:spMkLst>
            <pc:docMk/>
            <pc:sldMk cId="0" sldId="269"/>
            <ac:spMk id="27" creationId="{00000000-0000-0000-0000-000000000000}"/>
          </ac:spMkLst>
        </pc:spChg>
      </pc:sldChg>
      <pc:sldChg chg="add">
        <pc:chgData name="Caroline Jawad" userId="ebec8957-a986-4a6f-937a-47250bfdae89" providerId="ADAL" clId="{F1A9BBE3-4FB8-42AB-BC6D-8CF1FF16D8FD}" dt="2023-02-08T17:52:32.647" v="0"/>
        <pc:sldMkLst>
          <pc:docMk/>
          <pc:sldMk cId="0" sldId="270"/>
        </pc:sldMkLst>
      </pc:sldChg>
      <pc:sldChg chg="add">
        <pc:chgData name="Caroline Jawad" userId="ebec8957-a986-4a6f-937a-47250bfdae89" providerId="ADAL" clId="{F1A9BBE3-4FB8-42AB-BC6D-8CF1FF16D8FD}" dt="2023-02-08T17:52:32.647" v="0"/>
        <pc:sldMkLst>
          <pc:docMk/>
          <pc:sldMk cId="0" sldId="271"/>
        </pc:sldMkLst>
      </pc:sldChg>
      <pc:sldChg chg="add">
        <pc:chgData name="Caroline Jawad" userId="ebec8957-a986-4a6f-937a-47250bfdae89" providerId="ADAL" clId="{F1A9BBE3-4FB8-42AB-BC6D-8CF1FF16D8FD}" dt="2023-02-08T17:52:32.647" v="0"/>
        <pc:sldMkLst>
          <pc:docMk/>
          <pc:sldMk cId="0" sldId="272"/>
        </pc:sldMkLst>
      </pc:sldChg>
      <pc:sldChg chg="add">
        <pc:chgData name="Caroline Jawad" userId="ebec8957-a986-4a6f-937a-47250bfdae89" providerId="ADAL" clId="{F1A9BBE3-4FB8-42AB-BC6D-8CF1FF16D8FD}" dt="2023-02-08T17:52:32.647" v="0"/>
        <pc:sldMkLst>
          <pc:docMk/>
          <pc:sldMk cId="0" sldId="273"/>
        </pc:sldMkLst>
      </pc:sldChg>
      <pc:sldChg chg="modSp add del mod">
        <pc:chgData name="Caroline Jawad" userId="ebec8957-a986-4a6f-937a-47250bfdae89" providerId="ADAL" clId="{F1A9BBE3-4FB8-42AB-BC6D-8CF1FF16D8FD}" dt="2023-02-08T17:52:35.908" v="14" actId="47"/>
        <pc:sldMkLst>
          <pc:docMk/>
          <pc:sldMk cId="0" sldId="275"/>
        </pc:sldMkLst>
        <pc:spChg chg="mod">
          <ac:chgData name="Caroline Jawad" userId="ebec8957-a986-4a6f-937a-47250bfdae89" providerId="ADAL" clId="{F1A9BBE3-4FB8-42AB-BC6D-8CF1FF16D8FD}" dt="2023-02-08T17:52:32.723" v="1" actId="27636"/>
          <ac:spMkLst>
            <pc:docMk/>
            <pc:sldMk cId="0" sldId="275"/>
            <ac:spMk id="7" creationId="{00000000-0000-0000-0000-000000000000}"/>
          </ac:spMkLst>
        </pc:spChg>
      </pc:sldChg>
      <pc:sldChg chg="add del">
        <pc:chgData name="Caroline Jawad" userId="ebec8957-a986-4a6f-937a-47250bfdae89" providerId="ADAL" clId="{F1A9BBE3-4FB8-42AB-BC6D-8CF1FF16D8FD}" dt="2023-02-08T17:52:36.432" v="15" actId="47"/>
        <pc:sldMkLst>
          <pc:docMk/>
          <pc:sldMk cId="0" sldId="276"/>
        </pc:sldMkLst>
      </pc:sldChg>
      <pc:sldChg chg="modSp add mod">
        <pc:chgData name="Caroline Jawad" userId="ebec8957-a986-4a6f-937a-47250bfdae89" providerId="ADAL" clId="{F1A9BBE3-4FB8-42AB-BC6D-8CF1FF16D8FD}" dt="2023-02-08T17:52:32.806" v="11" actId="27636"/>
        <pc:sldMkLst>
          <pc:docMk/>
          <pc:sldMk cId="0" sldId="783"/>
        </pc:sldMkLst>
        <pc:spChg chg="mod">
          <ac:chgData name="Caroline Jawad" userId="ebec8957-a986-4a6f-937a-47250bfdae89" providerId="ADAL" clId="{F1A9BBE3-4FB8-42AB-BC6D-8CF1FF16D8FD}" dt="2023-02-08T17:52:32.802" v="10" actId="27636"/>
          <ac:spMkLst>
            <pc:docMk/>
            <pc:sldMk cId="0" sldId="783"/>
            <ac:spMk id="3" creationId="{00000000-0000-0000-0000-000000000000}"/>
          </ac:spMkLst>
        </pc:spChg>
        <pc:spChg chg="mod">
          <ac:chgData name="Caroline Jawad" userId="ebec8957-a986-4a6f-937a-47250bfdae89" providerId="ADAL" clId="{F1A9BBE3-4FB8-42AB-BC6D-8CF1FF16D8FD}" dt="2023-02-08T17:52:32.806" v="11" actId="27636"/>
          <ac:spMkLst>
            <pc:docMk/>
            <pc:sldMk cId="0" sldId="783"/>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7D5FF5-A185-4170-BFA2-2BC842FF5D09}" type="datetimeFigureOut">
              <a:rPr lang="en-GB" smtClean="0"/>
              <a:t>08/02/2023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E5233C-0A32-49AA-97A8-3190E4A468B6}" type="slidenum">
              <a:rPr lang="en-GB" smtClean="0"/>
              <a:t>‹#›</a:t>
            </a:fld>
            <a:endParaRPr lang="en-GB"/>
          </a:p>
        </p:txBody>
      </p:sp>
    </p:spTree>
    <p:extLst>
      <p:ext uri="{BB962C8B-B14F-4D97-AF65-F5344CB8AC3E}">
        <p14:creationId xmlns:p14="http://schemas.microsoft.com/office/powerpoint/2010/main" val="1312408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2</a:t>
            </a:fld>
            <a:endParaRPr lang="en-GB"/>
          </a:p>
        </p:txBody>
      </p:sp>
    </p:spTree>
    <p:extLst>
      <p:ext uri="{BB962C8B-B14F-4D97-AF65-F5344CB8AC3E}">
        <p14:creationId xmlns:p14="http://schemas.microsoft.com/office/powerpoint/2010/main" val="3892042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2" name="Google Shape;92;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0" name="Google Shape;10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8" name="Google Shape;10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
        <p:cNvGrpSpPr/>
        <p:nvPr/>
      </p:nvGrpSpPr>
      <p:grpSpPr>
        <a:xfrm>
          <a:off x="0" y="0"/>
          <a:ext cx="0" cy="0"/>
          <a:chOff x="0" y="0"/>
          <a:chExt cx="0" cy="0"/>
        </a:xfrm>
      </p:grpSpPr>
      <p:sp>
        <p:nvSpPr>
          <p:cNvPr id="124" name="Google Shape;12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5" name="Google Shape;12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Google Shape;148;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9" name="Google Shape;149;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7" name="Google Shape;157;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 name="Google Shape;16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0" name="Google Shape;19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8" name="Google Shape;198;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6" name="Google Shape;20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4" name="Google Shape;21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57EED-5BCE-D0E4-E14C-9E578B8F660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537A40-6437-7C19-4723-9A0DBAD215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F54B105-2E7E-F577-1C62-101964E208C7}"/>
              </a:ext>
            </a:extLst>
          </p:cNvPr>
          <p:cNvSpPr>
            <a:spLocks noGrp="1"/>
          </p:cNvSpPr>
          <p:nvPr>
            <p:ph type="dt" sz="half" idx="10"/>
          </p:nvPr>
        </p:nvSpPr>
        <p:spPr/>
        <p:txBody>
          <a:bodyPr/>
          <a:lstStyle/>
          <a:p>
            <a:fld id="{63382AE1-8055-48F3-978C-9CE81E5DA2A1}" type="datetime1">
              <a:rPr lang="en-GB" smtClean="0"/>
              <a:t>08/02/2023</a:t>
            </a:fld>
            <a:endParaRPr lang="en-GB"/>
          </a:p>
        </p:txBody>
      </p:sp>
      <p:sp>
        <p:nvSpPr>
          <p:cNvPr id="5" name="Footer Placeholder 4">
            <a:extLst>
              <a:ext uri="{FF2B5EF4-FFF2-40B4-BE49-F238E27FC236}">
                <a16:creationId xmlns:a16="http://schemas.microsoft.com/office/drawing/2014/main" id="{74E59330-B8A6-7FE6-7277-A066F14F7128}"/>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C3D3561E-0C5B-D11C-9796-7522F4B094CD}"/>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332357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A8FD8-05E0-06DC-942D-1D8DB08741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2E6BE4-7CF1-C982-5DB5-D6FF209150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305DC7-2C41-079D-1DC5-7319C98F9282}"/>
              </a:ext>
            </a:extLst>
          </p:cNvPr>
          <p:cNvSpPr>
            <a:spLocks noGrp="1"/>
          </p:cNvSpPr>
          <p:nvPr>
            <p:ph type="dt" sz="half" idx="10"/>
          </p:nvPr>
        </p:nvSpPr>
        <p:spPr/>
        <p:txBody>
          <a:bodyPr/>
          <a:lstStyle/>
          <a:p>
            <a:fld id="{047E41BB-F632-4E08-AC43-DA49FF168FA8}" type="datetime1">
              <a:rPr lang="en-GB" smtClean="0"/>
              <a:t>08/02/2023</a:t>
            </a:fld>
            <a:endParaRPr lang="en-GB"/>
          </a:p>
        </p:txBody>
      </p:sp>
      <p:sp>
        <p:nvSpPr>
          <p:cNvPr id="5" name="Footer Placeholder 4">
            <a:extLst>
              <a:ext uri="{FF2B5EF4-FFF2-40B4-BE49-F238E27FC236}">
                <a16:creationId xmlns:a16="http://schemas.microsoft.com/office/drawing/2014/main" id="{69BD3ACF-576C-A4A8-8D91-59D6F76325CE}"/>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E37B3C66-982F-6C3B-51E9-9E92733BD4D2}"/>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782108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B9C42-07EC-32CA-662A-B6EDF6E066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8F5F95-F245-F49E-8C8C-3D82D0F66B1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6B95B8-554D-0527-03F6-258463A5824C}"/>
              </a:ext>
            </a:extLst>
          </p:cNvPr>
          <p:cNvSpPr>
            <a:spLocks noGrp="1"/>
          </p:cNvSpPr>
          <p:nvPr>
            <p:ph type="dt" sz="half" idx="10"/>
          </p:nvPr>
        </p:nvSpPr>
        <p:spPr/>
        <p:txBody>
          <a:bodyPr/>
          <a:lstStyle/>
          <a:p>
            <a:fld id="{A9B584BC-8BB5-4B41-957C-353181C672B6}" type="datetime1">
              <a:rPr lang="en-GB" smtClean="0"/>
              <a:t>08/02/2023</a:t>
            </a:fld>
            <a:endParaRPr lang="en-GB"/>
          </a:p>
        </p:txBody>
      </p:sp>
      <p:sp>
        <p:nvSpPr>
          <p:cNvPr id="5" name="Footer Placeholder 4">
            <a:extLst>
              <a:ext uri="{FF2B5EF4-FFF2-40B4-BE49-F238E27FC236}">
                <a16:creationId xmlns:a16="http://schemas.microsoft.com/office/drawing/2014/main" id="{F65E7106-0473-09EE-215A-A38E9227B7FF}"/>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31A85DEC-D0DF-B01C-8564-2498FDA06257}"/>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37361327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734D-29DA-0FCC-25F2-2A715B89C8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2C09182-41D9-B971-088F-A07655B0BC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6D4417-C254-3116-463B-AFFA05DBEF8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45F984-9A8C-212A-86EC-0AC3B9E486A4}"/>
              </a:ext>
            </a:extLst>
          </p:cNvPr>
          <p:cNvSpPr>
            <a:spLocks noGrp="1"/>
          </p:cNvSpPr>
          <p:nvPr>
            <p:ph type="dt" sz="half" idx="10"/>
          </p:nvPr>
        </p:nvSpPr>
        <p:spPr/>
        <p:txBody>
          <a:bodyPr/>
          <a:lstStyle/>
          <a:p>
            <a:fld id="{A0990A08-532A-40F0-BB5A-7C4EC2991BB8}" type="datetime1">
              <a:rPr lang="en-GB" smtClean="0"/>
              <a:t>08/02/2023</a:t>
            </a:fld>
            <a:endParaRPr lang="en-GB"/>
          </a:p>
        </p:txBody>
      </p:sp>
      <p:sp>
        <p:nvSpPr>
          <p:cNvPr id="6" name="Footer Placeholder 5">
            <a:extLst>
              <a:ext uri="{FF2B5EF4-FFF2-40B4-BE49-F238E27FC236}">
                <a16:creationId xmlns:a16="http://schemas.microsoft.com/office/drawing/2014/main" id="{092B39B0-AB81-8011-E582-D409C8A6B7BF}"/>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527198E3-CAB6-39E0-14A4-9D61D0BDB97E}"/>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800163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DF2D0-49C4-9C45-FFD3-ED45D036A4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D044FC7-0D7B-A343-B960-18073B57E0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08B750-9B99-22BC-789C-9D73E1BBBC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9DD6002-E434-1DFA-9F10-1AA9234D08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070C0AD-1B29-598B-3FC7-8FF6536477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128E95-15CB-233D-DF03-681757B824DB}"/>
              </a:ext>
            </a:extLst>
          </p:cNvPr>
          <p:cNvSpPr>
            <a:spLocks noGrp="1"/>
          </p:cNvSpPr>
          <p:nvPr>
            <p:ph type="dt" sz="half" idx="10"/>
          </p:nvPr>
        </p:nvSpPr>
        <p:spPr/>
        <p:txBody>
          <a:bodyPr/>
          <a:lstStyle/>
          <a:p>
            <a:fld id="{64352505-D68A-4C78-8BCC-572CFFA3F12B}" type="datetime1">
              <a:rPr lang="en-GB" smtClean="0"/>
              <a:t>08/02/2023</a:t>
            </a:fld>
            <a:endParaRPr lang="en-GB"/>
          </a:p>
        </p:txBody>
      </p:sp>
      <p:sp>
        <p:nvSpPr>
          <p:cNvPr id="8" name="Footer Placeholder 7">
            <a:extLst>
              <a:ext uri="{FF2B5EF4-FFF2-40B4-BE49-F238E27FC236}">
                <a16:creationId xmlns:a16="http://schemas.microsoft.com/office/drawing/2014/main" id="{FD1E5A2E-0D29-C27F-1059-68FB2CBDADBC}"/>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9" name="Slide Number Placeholder 8">
            <a:extLst>
              <a:ext uri="{FF2B5EF4-FFF2-40B4-BE49-F238E27FC236}">
                <a16:creationId xmlns:a16="http://schemas.microsoft.com/office/drawing/2014/main" id="{19E776DF-1FA6-3829-D549-DA622D1F6BBD}"/>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675677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CC666-D6F3-2169-2147-F9C5063FC2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0FA8AE2-6AF6-CB19-C0AB-58ECE5754B19}"/>
              </a:ext>
            </a:extLst>
          </p:cNvPr>
          <p:cNvSpPr>
            <a:spLocks noGrp="1"/>
          </p:cNvSpPr>
          <p:nvPr>
            <p:ph type="dt" sz="half" idx="10"/>
          </p:nvPr>
        </p:nvSpPr>
        <p:spPr/>
        <p:txBody>
          <a:bodyPr/>
          <a:lstStyle/>
          <a:p>
            <a:fld id="{46DCEDD4-C969-470C-9810-F4253B7379C6}" type="datetime1">
              <a:rPr lang="en-GB" smtClean="0"/>
              <a:t>08/02/2023</a:t>
            </a:fld>
            <a:endParaRPr lang="en-GB"/>
          </a:p>
        </p:txBody>
      </p:sp>
      <p:sp>
        <p:nvSpPr>
          <p:cNvPr id="4" name="Footer Placeholder 3">
            <a:extLst>
              <a:ext uri="{FF2B5EF4-FFF2-40B4-BE49-F238E27FC236}">
                <a16:creationId xmlns:a16="http://schemas.microsoft.com/office/drawing/2014/main" id="{143545E2-AF4C-C6B8-F264-67118771746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5" name="Slide Number Placeholder 4">
            <a:extLst>
              <a:ext uri="{FF2B5EF4-FFF2-40B4-BE49-F238E27FC236}">
                <a16:creationId xmlns:a16="http://schemas.microsoft.com/office/drawing/2014/main" id="{CE914B85-F509-C3AA-0E57-3383BCEF0B2F}"/>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521279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EAA3DB-ED5B-2F16-9E56-B16895FDA1CB}"/>
              </a:ext>
            </a:extLst>
          </p:cNvPr>
          <p:cNvSpPr>
            <a:spLocks noGrp="1"/>
          </p:cNvSpPr>
          <p:nvPr>
            <p:ph type="dt" sz="half" idx="10"/>
          </p:nvPr>
        </p:nvSpPr>
        <p:spPr/>
        <p:txBody>
          <a:bodyPr/>
          <a:lstStyle/>
          <a:p>
            <a:fld id="{DB208500-0E61-4518-894E-7C91D8BA73C1}" type="datetime1">
              <a:rPr lang="en-GB" smtClean="0"/>
              <a:t>08/02/2023</a:t>
            </a:fld>
            <a:endParaRPr lang="en-GB"/>
          </a:p>
        </p:txBody>
      </p:sp>
      <p:sp>
        <p:nvSpPr>
          <p:cNvPr id="3" name="Footer Placeholder 2">
            <a:extLst>
              <a:ext uri="{FF2B5EF4-FFF2-40B4-BE49-F238E27FC236}">
                <a16:creationId xmlns:a16="http://schemas.microsoft.com/office/drawing/2014/main" id="{0BE01C38-EDC4-5619-E4E9-DB41F2650041}"/>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4" name="Slide Number Placeholder 3">
            <a:extLst>
              <a:ext uri="{FF2B5EF4-FFF2-40B4-BE49-F238E27FC236}">
                <a16:creationId xmlns:a16="http://schemas.microsoft.com/office/drawing/2014/main" id="{08D20FC0-26EB-609D-E7B5-2F5E121AEF13}"/>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179326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ED012-BE2C-C5C1-EACE-098988D705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245FB74-3D95-BCAB-4B5E-C6555BF693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78975C5-1A3A-84B5-FD0A-62A5582E4C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A1ECF8-7FAD-8DE0-BD6E-FEF4886E23AA}"/>
              </a:ext>
            </a:extLst>
          </p:cNvPr>
          <p:cNvSpPr>
            <a:spLocks noGrp="1"/>
          </p:cNvSpPr>
          <p:nvPr>
            <p:ph type="dt" sz="half" idx="10"/>
          </p:nvPr>
        </p:nvSpPr>
        <p:spPr/>
        <p:txBody>
          <a:bodyPr/>
          <a:lstStyle/>
          <a:p>
            <a:fld id="{5A25FD5A-95BF-4005-AC0A-57270A23AC4C}" type="datetime1">
              <a:rPr lang="en-GB" smtClean="0"/>
              <a:t>08/02/2023</a:t>
            </a:fld>
            <a:endParaRPr lang="en-GB"/>
          </a:p>
        </p:txBody>
      </p:sp>
      <p:sp>
        <p:nvSpPr>
          <p:cNvPr id="6" name="Footer Placeholder 5">
            <a:extLst>
              <a:ext uri="{FF2B5EF4-FFF2-40B4-BE49-F238E27FC236}">
                <a16:creationId xmlns:a16="http://schemas.microsoft.com/office/drawing/2014/main" id="{D1037726-093F-6E61-275D-0E146BAD9B1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0C379A45-4DB3-C091-01AB-A5B2CB3C8934}"/>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663942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C227B-7DB6-AAFD-1521-1465332E3F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60C90C-2E83-C8B9-4E48-7375828429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612B1-862B-33C2-8136-8C30D6C24B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27B233-5926-C92E-89F3-E8721D30E0DC}"/>
              </a:ext>
            </a:extLst>
          </p:cNvPr>
          <p:cNvSpPr>
            <a:spLocks noGrp="1"/>
          </p:cNvSpPr>
          <p:nvPr>
            <p:ph type="dt" sz="half" idx="10"/>
          </p:nvPr>
        </p:nvSpPr>
        <p:spPr/>
        <p:txBody>
          <a:bodyPr/>
          <a:lstStyle/>
          <a:p>
            <a:fld id="{ACE0B941-CACC-4719-A608-756868261B0C}" type="datetime1">
              <a:rPr lang="en-GB" smtClean="0"/>
              <a:t>08/02/2023</a:t>
            </a:fld>
            <a:endParaRPr lang="en-GB"/>
          </a:p>
        </p:txBody>
      </p:sp>
      <p:sp>
        <p:nvSpPr>
          <p:cNvPr id="6" name="Footer Placeholder 5">
            <a:extLst>
              <a:ext uri="{FF2B5EF4-FFF2-40B4-BE49-F238E27FC236}">
                <a16:creationId xmlns:a16="http://schemas.microsoft.com/office/drawing/2014/main" id="{BAB86C86-45C3-9AD7-DD74-D91CBD5C7239}"/>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7" name="Slide Number Placeholder 6">
            <a:extLst>
              <a:ext uri="{FF2B5EF4-FFF2-40B4-BE49-F238E27FC236}">
                <a16:creationId xmlns:a16="http://schemas.microsoft.com/office/drawing/2014/main" id="{8555E885-3F9E-1900-2C49-4B166C95F977}"/>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26141712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1E24-73F8-A8A2-4FF1-48BF081414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3EA45E-2140-4A0E-939C-4019778527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9DA47D-1362-D3CE-92AB-1B6BF17BD1F2}"/>
              </a:ext>
            </a:extLst>
          </p:cNvPr>
          <p:cNvSpPr>
            <a:spLocks noGrp="1"/>
          </p:cNvSpPr>
          <p:nvPr>
            <p:ph type="dt" sz="half" idx="10"/>
          </p:nvPr>
        </p:nvSpPr>
        <p:spPr/>
        <p:txBody>
          <a:bodyPr/>
          <a:lstStyle/>
          <a:p>
            <a:fld id="{46423DF4-4E02-4392-8DC9-0BE285BE506E}" type="datetime1">
              <a:rPr lang="en-GB" smtClean="0"/>
              <a:t>08/02/2023</a:t>
            </a:fld>
            <a:endParaRPr lang="en-GB"/>
          </a:p>
        </p:txBody>
      </p:sp>
      <p:sp>
        <p:nvSpPr>
          <p:cNvPr id="5" name="Footer Placeholder 4">
            <a:extLst>
              <a:ext uri="{FF2B5EF4-FFF2-40B4-BE49-F238E27FC236}">
                <a16:creationId xmlns:a16="http://schemas.microsoft.com/office/drawing/2014/main" id="{BF66B3CE-5CDF-6395-3733-B65AA704DC7C}"/>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DE09C639-BB91-B2DB-9C10-28D2ED7FE9E4}"/>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1747626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4C51C1-7BC8-9191-C8F8-57BBD93640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9F7D6D-2762-B830-36E2-21843EA3AE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A0A06B-CB74-239E-DF5D-F0214D9600AC}"/>
              </a:ext>
            </a:extLst>
          </p:cNvPr>
          <p:cNvSpPr>
            <a:spLocks noGrp="1"/>
          </p:cNvSpPr>
          <p:nvPr>
            <p:ph type="dt" sz="half" idx="10"/>
          </p:nvPr>
        </p:nvSpPr>
        <p:spPr/>
        <p:txBody>
          <a:bodyPr/>
          <a:lstStyle/>
          <a:p>
            <a:fld id="{5939AF92-BB73-4729-B75B-5EE0F89DFED5}" type="datetime1">
              <a:rPr lang="en-GB" smtClean="0"/>
              <a:t>08/02/2023</a:t>
            </a:fld>
            <a:endParaRPr lang="en-GB"/>
          </a:p>
        </p:txBody>
      </p:sp>
      <p:sp>
        <p:nvSpPr>
          <p:cNvPr id="5" name="Footer Placeholder 4">
            <a:extLst>
              <a:ext uri="{FF2B5EF4-FFF2-40B4-BE49-F238E27FC236}">
                <a16:creationId xmlns:a16="http://schemas.microsoft.com/office/drawing/2014/main" id="{C0DB5AC1-FF59-8FB8-0190-B152094ED49A}"/>
              </a:ext>
            </a:extLst>
          </p:cNvPr>
          <p:cNvSpPr>
            <a:spLocks noGrp="1"/>
          </p:cNvSpPr>
          <p:nvPr>
            <p:ph type="ftr" sz="quarter" idx="11"/>
          </p:nvPr>
        </p:nvSpPr>
        <p:spPr/>
        <p:txBody>
          <a:body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24A7D0F9-E6D1-92E7-A2ED-E1519AAC742F}"/>
              </a:ext>
            </a:extLst>
          </p:cNvPr>
          <p:cNvSpPr>
            <a:spLocks noGrp="1"/>
          </p:cNvSpPr>
          <p:nvPr>
            <p:ph type="sldNum" sz="quarter" idx="12"/>
          </p:nvPr>
        </p:nvSpPr>
        <p:spPr/>
        <p:txBody>
          <a:bodyPr/>
          <a:lstStyle/>
          <a:p>
            <a:fld id="{90BC533B-4A17-40DD-B191-AD54BE216645}" type="slidenum">
              <a:rPr lang="en-GB" smtClean="0"/>
              <a:t>‹#›</a:t>
            </a:fld>
            <a:endParaRPr lang="en-GB"/>
          </a:p>
        </p:txBody>
      </p:sp>
    </p:spTree>
    <p:extLst>
      <p:ext uri="{BB962C8B-B14F-4D97-AF65-F5344CB8AC3E}">
        <p14:creationId xmlns:p14="http://schemas.microsoft.com/office/powerpoint/2010/main" val="1792800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6B9C429-596B-04FF-EBB4-6B01A24D2E9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28608E-67E4-9494-0177-94E50BEFFC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FF8408-5774-03A5-8EA0-290916199A5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C13CB1-C707-4BA5-9D2F-6546C96786BF}" type="datetime1">
              <a:rPr lang="en-GB" smtClean="0"/>
              <a:t>08/02/2023</a:t>
            </a:fld>
            <a:endParaRPr lang="en-GB"/>
          </a:p>
        </p:txBody>
      </p:sp>
      <p:sp>
        <p:nvSpPr>
          <p:cNvPr id="5" name="Footer Placeholder 4">
            <a:extLst>
              <a:ext uri="{FF2B5EF4-FFF2-40B4-BE49-F238E27FC236}">
                <a16:creationId xmlns:a16="http://schemas.microsoft.com/office/drawing/2014/main" id="{23F005DF-BE40-703B-218B-26C693C592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Systematic Approaches to a Successful Literature Review, 3rd edn | © Booth et al 2021 | SAGE Publishing </a:t>
            </a:r>
          </a:p>
        </p:txBody>
      </p:sp>
      <p:sp>
        <p:nvSpPr>
          <p:cNvPr id="6" name="Slide Number Placeholder 5">
            <a:extLst>
              <a:ext uri="{FF2B5EF4-FFF2-40B4-BE49-F238E27FC236}">
                <a16:creationId xmlns:a16="http://schemas.microsoft.com/office/drawing/2014/main" id="{ED4FB561-025C-3D25-49EA-2CD3C0595F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BC533B-4A17-40DD-B191-AD54BE216645}" type="slidenum">
              <a:rPr lang="en-GB" smtClean="0"/>
              <a:t>‹#›</a:t>
            </a:fld>
            <a:endParaRPr lang="en-GB"/>
          </a:p>
        </p:txBody>
      </p:sp>
    </p:spTree>
    <p:extLst>
      <p:ext uri="{BB962C8B-B14F-4D97-AF65-F5344CB8AC3E}">
        <p14:creationId xmlns:p14="http://schemas.microsoft.com/office/powerpoint/2010/main" val="34004348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bristol.ac.uk/population-health-sciences/projects/robis/robis-tool/" TargetMode="External"/><Relationship Id="rId3" Type="http://schemas.openxmlformats.org/officeDocument/2006/relationships/hyperlink" Target="https://casp-uk.net/" TargetMode="External"/><Relationship Id="rId7" Type="http://schemas.openxmlformats.org/officeDocument/2006/relationships/hyperlink" Target="https://amstar.ca/Amstar-2.php" TargetMode="External"/><Relationship Id="rId2" Type="http://schemas.openxmlformats.org/officeDocument/2006/relationships/hyperlink" Target="http://systematicreviewtools.com/" TargetMode="External"/><Relationship Id="rId1" Type="http://schemas.openxmlformats.org/officeDocument/2006/relationships/slideLayout" Target="../slideLayouts/slideLayout4.xml"/><Relationship Id="rId6" Type="http://schemas.openxmlformats.org/officeDocument/2006/relationships/hyperlink" Target="https://www.bmj.com/content/355/bmj.i4919" TargetMode="External"/><Relationship Id="rId5" Type="http://schemas.openxmlformats.org/officeDocument/2006/relationships/hyperlink" Target="http://www.strobe-statement.org/" TargetMode="External"/><Relationship Id="rId4" Type="http://schemas.openxmlformats.org/officeDocument/2006/relationships/hyperlink" Target="https://joannabriggs.org/ebp/critical_appraisal_tools"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Renowned Arab-American artist takes on Syrian crisis in newest exhibition |  Middle East Eye">
            <a:extLst>
              <a:ext uri="{FF2B5EF4-FFF2-40B4-BE49-F238E27FC236}">
                <a16:creationId xmlns:a16="http://schemas.microsoft.com/office/drawing/2014/main" id="{B806AB20-7DCF-8680-D872-EDA5AC6CE99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3460" r="9091" b="2277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93DFE-CDE9-63BC-9DB7-3376E11E2670}"/>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a:t>DBA CRITICAL LITERATURE REVIEW FOR DOCTORAL RESEARCH</a:t>
            </a:r>
          </a:p>
        </p:txBody>
      </p:sp>
      <p:sp>
        <p:nvSpPr>
          <p:cNvPr id="3" name="Subtitle 2">
            <a:extLst>
              <a:ext uri="{FF2B5EF4-FFF2-40B4-BE49-F238E27FC236}">
                <a16:creationId xmlns:a16="http://schemas.microsoft.com/office/drawing/2014/main" id="{A200E8FB-BCDD-CD3C-93AF-F5F1FD387A4E}"/>
              </a:ext>
            </a:extLst>
          </p:cNvPr>
          <p:cNvSpPr>
            <a:spLocks noGrp="1"/>
          </p:cNvSpPr>
          <p:nvPr>
            <p:ph type="body" sz="half" idx="2"/>
          </p:nvPr>
        </p:nvSpPr>
        <p:spPr>
          <a:xfrm>
            <a:off x="477980" y="4872922"/>
            <a:ext cx="4023359" cy="1208141"/>
          </a:xfrm>
        </p:spPr>
        <p:txBody>
          <a:bodyPr vert="horz" lIns="91440" tIns="45720" rIns="91440" bIns="45720" rtlCol="0">
            <a:normAutofit/>
          </a:bodyPr>
          <a:lstStyle/>
          <a:p>
            <a:r>
              <a:rPr lang="en-US" sz="2000"/>
              <a:t>DR CAROLINE JAWAD 2022</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2365457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838200" y="427151"/>
            <a:ext cx="10515600" cy="1325563"/>
          </a:xfrm>
        </p:spPr>
        <p:txBody>
          <a:bodyPr anchor="ctr">
            <a:normAutofit/>
          </a:bodyPr>
          <a:lstStyle/>
          <a:p>
            <a:r>
              <a:rPr lang="en-GB"/>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sz="half" idx="1"/>
          </p:nvPr>
        </p:nvSpPr>
        <p:spPr>
          <a:xfrm>
            <a:off x="838200" y="2178123"/>
            <a:ext cx="5181600" cy="4163227"/>
          </a:xfrm>
        </p:spPr>
        <p:txBody>
          <a:bodyPr>
            <a:normAutofit/>
          </a:bodyPr>
          <a:lstStyle/>
          <a:p>
            <a:pPr>
              <a:lnSpc>
                <a:spcPct val="90000"/>
              </a:lnSpc>
            </a:pPr>
            <a:r>
              <a:rPr lang="en-GB" sz="1900"/>
              <a:t>This presentation  will introduce you to some aspects of research methods – but it is NOT intended to replace key reading, </a:t>
            </a:r>
            <a:r>
              <a:rPr lang="en-GB" sz="1900" b="1"/>
              <a:t>such as </a:t>
            </a:r>
            <a:r>
              <a:rPr lang="en-GB" sz="1900"/>
              <a:t>Bryman, Crotty, Creswell, Maxwell, Denscombe, Denzin, Guba and Lincoln, Easterby-Smith et al, Collis and Hussey and Cohen.  </a:t>
            </a:r>
          </a:p>
          <a:p>
            <a:pPr>
              <a:lnSpc>
                <a:spcPct val="90000"/>
              </a:lnSpc>
            </a:pPr>
            <a:r>
              <a:rPr lang="en-GB" sz="1900"/>
              <a:t>You must read key texts and beyond at doctoral level that cover the method and for this you may have to go beyond your modules reading list.</a:t>
            </a:r>
          </a:p>
          <a:p>
            <a:pPr>
              <a:lnSpc>
                <a:spcPct val="90000"/>
              </a:lnSpc>
            </a:pPr>
            <a:r>
              <a:rPr lang="en-GB" sz="1900"/>
              <a:t>Again some slides will not be focused on and you are expected at this doctoral level to be motivated, engaged and understand the areas you need to explore.</a:t>
            </a:r>
          </a:p>
          <a:p>
            <a:pPr>
              <a:lnSpc>
                <a:spcPct val="90000"/>
              </a:lnSpc>
            </a:pPr>
            <a:endParaRPr lang="en-GB" sz="1900"/>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7" r="15803" b="2"/>
          <a:stretch/>
        </p:blipFill>
        <p:spPr>
          <a:xfrm>
            <a:off x="6172200" y="2178122"/>
            <a:ext cx="5181600" cy="4163227"/>
          </a:xfrm>
          <a:prstGeom prst="rect">
            <a:avLst/>
          </a:prstGeom>
          <a:noFill/>
        </p:spPr>
      </p:pic>
    </p:spTree>
    <p:extLst>
      <p:ext uri="{BB962C8B-B14F-4D97-AF65-F5344CB8AC3E}">
        <p14:creationId xmlns:p14="http://schemas.microsoft.com/office/powerpoint/2010/main" val="4154244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62C632-567F-1101-2017-21B4B336A168}"/>
              </a:ext>
            </a:extLst>
          </p:cNvPr>
          <p:cNvSpPr>
            <a:spLocks noGrp="1"/>
          </p:cNvSpPr>
          <p:nvPr>
            <p:ph type="title"/>
          </p:nvPr>
        </p:nvSpPr>
        <p:spPr>
          <a:xfrm>
            <a:off x="838200" y="427151"/>
            <a:ext cx="10515600" cy="1325563"/>
          </a:xfrm>
        </p:spPr>
        <p:txBody>
          <a:bodyPr/>
          <a:lstStyle/>
          <a:p>
            <a:r>
              <a:rPr lang="en-US" dirty="0"/>
              <a:t>This presentation uses ….</a:t>
            </a:r>
          </a:p>
        </p:txBody>
      </p:sp>
      <p:pic>
        <p:nvPicPr>
          <p:cNvPr id="5" name="Content Placeholder 4" descr="9781529711844.jpg"/>
          <p:cNvPicPr>
            <a:picLocks noGrp="1" noChangeAspect="1"/>
          </p:cNvPicPr>
          <p:nvPr>
            <p:ph idx="1"/>
          </p:nvPr>
        </p:nvPicPr>
        <p:blipFill>
          <a:blip r:embed="rId2"/>
          <a:stretch>
            <a:fillRect/>
          </a:stretch>
        </p:blipFill>
        <p:spPr>
          <a:xfrm>
            <a:off x="4637276" y="2020388"/>
            <a:ext cx="2917448" cy="4152952"/>
          </a:xfrm>
          <a:noFill/>
        </p:spPr>
      </p:pic>
    </p:spTree>
    <p:extLst>
      <p:ext uri="{BB962C8B-B14F-4D97-AF65-F5344CB8AC3E}">
        <p14:creationId xmlns:p14="http://schemas.microsoft.com/office/powerpoint/2010/main" val="39947064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22" name="Title 21"/>
          <p:cNvSpPr>
            <a:spLocks noGrp="1"/>
          </p:cNvSpPr>
          <p:nvPr>
            <p:ph type="title"/>
          </p:nvPr>
        </p:nvSpPr>
        <p:spPr/>
        <p:txBody>
          <a:bodyPr/>
          <a:lstStyle/>
          <a:p>
            <a:r>
              <a:rPr lang="en-GB" dirty="0"/>
              <a:t>In a single slide…</a:t>
            </a:r>
            <a:endParaRPr lang="en-US" dirty="0"/>
          </a:p>
        </p:txBody>
      </p:sp>
      <p:sp>
        <p:nvSpPr>
          <p:cNvPr id="23" name="Content Placeholder 22"/>
          <p:cNvSpPr>
            <a:spLocks noGrp="1"/>
          </p:cNvSpPr>
          <p:nvPr>
            <p:ph idx="1"/>
          </p:nvPr>
        </p:nvSpPr>
        <p:spPr/>
        <p:txBody>
          <a:bodyPr>
            <a:normAutofit fontScale="92500" lnSpcReduction="10000"/>
          </a:bodyPr>
          <a:lstStyle/>
          <a:p>
            <a:pPr lvl="0"/>
            <a:r>
              <a:rPr lang="en-US" dirty="0"/>
              <a:t>Part of the review process includes assessing the evidence base for relevance and quality.</a:t>
            </a:r>
          </a:p>
          <a:p>
            <a:pPr lvl="0"/>
            <a:r>
              <a:rPr lang="en-US" dirty="0"/>
              <a:t>Reviewers must be able to undertake a </a:t>
            </a:r>
            <a:r>
              <a:rPr lang="en-US" sz="2200" dirty="0"/>
              <a:t>relevant </a:t>
            </a:r>
            <a:r>
              <a:rPr lang="en-US" dirty="0"/>
              <a:t>assessment and select appropriate studies for inclusion in a review.</a:t>
            </a:r>
          </a:p>
          <a:p>
            <a:pPr lvl="0"/>
            <a:r>
              <a:rPr lang="en-US" dirty="0"/>
              <a:t>The key concepts for the study quality assessment are the validity and reliability of the included studies in a review.</a:t>
            </a:r>
          </a:p>
          <a:p>
            <a:pPr lvl="0"/>
            <a:r>
              <a:rPr lang="en-US" dirty="0"/>
              <a:t>Reviewers should identify appropriate quality assessment resources, undertake a quality assessment, and present the results of the quality assessment, as part of the review.</a:t>
            </a:r>
          </a:p>
          <a:p>
            <a:pPr lvl="0"/>
            <a:r>
              <a:rPr lang="en-US" dirty="0"/>
              <a:t>Applicability or </a:t>
            </a:r>
            <a:r>
              <a:rPr lang="en-US" dirty="0" err="1"/>
              <a:t>generalizability</a:t>
            </a:r>
            <a:r>
              <a:rPr lang="en-US" dirty="0"/>
              <a:t> of the included studies in a review should also be considered.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24" name="Title 23"/>
          <p:cNvSpPr>
            <a:spLocks noGrp="1"/>
          </p:cNvSpPr>
          <p:nvPr>
            <p:ph type="title"/>
          </p:nvPr>
        </p:nvSpPr>
        <p:spPr/>
        <p:txBody>
          <a:bodyPr/>
          <a:lstStyle/>
          <a:p>
            <a:r>
              <a:rPr lang="en-US" dirty="0"/>
              <a:t>Assessing the relevance of studies</a:t>
            </a:r>
          </a:p>
        </p:txBody>
      </p:sp>
      <p:sp>
        <p:nvSpPr>
          <p:cNvPr id="25" name="Content Placeholder 24"/>
          <p:cNvSpPr>
            <a:spLocks noGrp="1"/>
          </p:cNvSpPr>
          <p:nvPr>
            <p:ph idx="1"/>
          </p:nvPr>
        </p:nvSpPr>
        <p:spPr/>
        <p:txBody>
          <a:bodyPr>
            <a:normAutofit lnSpcReduction="10000"/>
          </a:bodyPr>
          <a:lstStyle/>
          <a:p>
            <a:pPr lvl="0"/>
            <a:r>
              <a:rPr lang="en-US" dirty="0"/>
              <a:t>Applying a systematic method to the selection of studies from the results of the literature search allows exclusion of those studies that are not relevant to the review question.</a:t>
            </a:r>
          </a:p>
          <a:p>
            <a:pPr lvl="0"/>
            <a:r>
              <a:rPr lang="en-US" dirty="0"/>
              <a:t>Having a clear idea of what is relevant to the review is essential and should be based on explicit </a:t>
            </a:r>
            <a:r>
              <a:rPr lang="en-US" b="1" dirty="0"/>
              <a:t>inclusion criteria </a:t>
            </a:r>
            <a:r>
              <a:rPr lang="en-US" dirty="0"/>
              <a:t>and </a:t>
            </a:r>
            <a:r>
              <a:rPr lang="en-US" b="1" dirty="0"/>
              <a:t>exclusion criteria</a:t>
            </a:r>
            <a:r>
              <a:rPr lang="en-US" dirty="0"/>
              <a:t>.</a:t>
            </a:r>
          </a:p>
          <a:p>
            <a:pPr lvl="0"/>
            <a:r>
              <a:rPr lang="en-US" dirty="0"/>
              <a:t>Steps in the study selection process should include:</a:t>
            </a:r>
          </a:p>
          <a:p>
            <a:pPr lvl="1"/>
            <a:r>
              <a:rPr lang="en-US" dirty="0"/>
              <a:t>Screening titles of articles from your literature searches</a:t>
            </a:r>
          </a:p>
          <a:p>
            <a:pPr lvl="1"/>
            <a:r>
              <a:rPr lang="en-US" dirty="0"/>
              <a:t>Where a decision cannot be made based on the title alone, screening the abstracts</a:t>
            </a:r>
          </a:p>
          <a:p>
            <a:pPr lvl="1"/>
            <a:r>
              <a:rPr lang="en-US" dirty="0"/>
              <a:t>Examination of the full-text of studies obtained on the basis of their relevance</a:t>
            </a:r>
          </a:p>
          <a:p>
            <a:pPr lvl="2"/>
            <a:r>
              <a:rPr lang="en-US" dirty="0"/>
              <a:t> Recording reasons for exclusion of each study excluded at the full-text stage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34" name="Title 33"/>
          <p:cNvSpPr>
            <a:spLocks noGrp="1"/>
          </p:cNvSpPr>
          <p:nvPr>
            <p:ph type="title"/>
          </p:nvPr>
        </p:nvSpPr>
        <p:spPr/>
        <p:txBody>
          <a:bodyPr/>
          <a:lstStyle/>
          <a:p>
            <a:r>
              <a:rPr lang="en-US" dirty="0"/>
              <a:t>Steps in the study selection process</a:t>
            </a:r>
          </a:p>
        </p:txBody>
      </p:sp>
      <p:sp>
        <p:nvSpPr>
          <p:cNvPr id="27" name="Content Placeholder 26"/>
          <p:cNvSpPr>
            <a:spLocks noGrp="1"/>
          </p:cNvSpPr>
          <p:nvPr>
            <p:ph idx="1"/>
          </p:nvPr>
        </p:nvSpPr>
        <p:spPr>
          <a:xfrm>
            <a:off x="2152650" y="2020388"/>
            <a:ext cx="3638550" cy="4152952"/>
          </a:xfrm>
        </p:spPr>
        <p:txBody>
          <a:bodyPr>
            <a:normAutofit fontScale="85000" lnSpcReduction="20000"/>
          </a:bodyPr>
          <a:lstStyle/>
          <a:p>
            <a:pPr lvl="0"/>
            <a:r>
              <a:rPr lang="en-US" dirty="0">
                <a:sym typeface="Calibri"/>
              </a:rPr>
              <a:t>STEP 1 – title sift</a:t>
            </a:r>
          </a:p>
          <a:p>
            <a:pPr lvl="1"/>
            <a:r>
              <a:rPr lang="en-US" dirty="0">
                <a:sym typeface="Calibri"/>
              </a:rPr>
              <a:t>Exclude records based on the title</a:t>
            </a:r>
          </a:p>
          <a:p>
            <a:pPr lvl="0"/>
            <a:r>
              <a:rPr lang="en-US" dirty="0">
                <a:sym typeface="Calibri"/>
              </a:rPr>
              <a:t>STEP 2 – abstract sift</a:t>
            </a:r>
            <a:endParaRPr lang="en-US" dirty="0"/>
          </a:p>
          <a:p>
            <a:pPr lvl="1"/>
            <a:r>
              <a:rPr lang="en-US" dirty="0">
                <a:sym typeface="Calibri"/>
              </a:rPr>
              <a:t>Exclude records based on abstract</a:t>
            </a:r>
          </a:p>
          <a:p>
            <a:pPr lvl="0"/>
            <a:r>
              <a:rPr lang="en-US" dirty="0">
                <a:sym typeface="Calibri"/>
              </a:rPr>
              <a:t>STEP 3 – full-text sift</a:t>
            </a:r>
            <a:endParaRPr lang="en-US" dirty="0"/>
          </a:p>
          <a:p>
            <a:pPr lvl="1"/>
            <a:r>
              <a:rPr lang="en-US" dirty="0">
                <a:sym typeface="Calibri"/>
              </a:rPr>
              <a:t>Exclude studies that do not meet the inclusion criteria and document the reason for exclusion</a:t>
            </a:r>
            <a:endParaRPr lang="en-US" dirty="0"/>
          </a:p>
          <a:p>
            <a:pPr lvl="0"/>
            <a:r>
              <a:rPr lang="en-US" dirty="0">
                <a:sym typeface="Calibri"/>
              </a:rPr>
              <a:t>STEP 4 – include studies meeting the inclusion criteria in the review</a:t>
            </a:r>
            <a:endParaRPr lang="en-US" dirty="0"/>
          </a:p>
        </p:txBody>
      </p:sp>
      <p:pic>
        <p:nvPicPr>
          <p:cNvPr id="33" name="Picture 2"/>
          <p:cNvPicPr preferRelativeResize="0">
            <a:picLocks/>
          </p:cNvPicPr>
          <p:nvPr/>
        </p:nvPicPr>
        <p:blipFill rotWithShape="1">
          <a:blip r:embed="rId3">
            <a:alphaModFix/>
          </a:blip>
          <a:srcRect t="-2315" r="20833"/>
          <a:stretch/>
        </p:blipFill>
        <p:spPr>
          <a:xfrm>
            <a:off x="6172200" y="2133600"/>
            <a:ext cx="3429000" cy="32004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nSpc>
                <a:spcPct val="100000"/>
              </a:lnSpc>
            </a:pPr>
            <a:r>
              <a:rPr lang="en-GB" dirty="0"/>
              <a:t>Using reference management software</a:t>
            </a:r>
            <a:endParaRPr lang="en-US" dirty="0"/>
          </a:p>
        </p:txBody>
      </p:sp>
      <p:sp>
        <p:nvSpPr>
          <p:cNvPr id="3" name="Content Placeholder 2"/>
          <p:cNvSpPr>
            <a:spLocks noGrp="1"/>
          </p:cNvSpPr>
          <p:nvPr>
            <p:ph idx="1"/>
          </p:nvPr>
        </p:nvSpPr>
        <p:spPr/>
        <p:txBody>
          <a:bodyPr/>
          <a:lstStyle/>
          <a:p>
            <a:pPr lvl="0"/>
            <a:r>
              <a:rPr lang="en-US" dirty="0"/>
              <a:t>Reference management software can be used for study selection.</a:t>
            </a:r>
          </a:p>
          <a:p>
            <a:pPr lvl="0"/>
            <a:r>
              <a:rPr lang="en-US" dirty="0"/>
              <a:t>Reference management software allows the importation of the bibliographic records directly from the electronic databases.</a:t>
            </a:r>
          </a:p>
          <a:p>
            <a:pPr lvl="0"/>
            <a:r>
              <a:rPr lang="en-US" dirty="0"/>
              <a:t>It allows the ability to use fields in its database to tag or apply keywords to study records.</a:t>
            </a:r>
          </a:p>
          <a:p>
            <a:pPr lvl="0"/>
            <a:r>
              <a:rPr lang="en-US" dirty="0"/>
              <a:t>Allows retrieval of the list of included studies in the review by searching in fields used for tags or keywords.</a:t>
            </a:r>
          </a:p>
          <a:p>
            <a:pPr lvl="0"/>
            <a:r>
              <a:rPr lang="en-US" dirty="0"/>
              <a:t>Helps provide an audit trail of decisions made in the study selection process.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32" name="Title 31"/>
          <p:cNvSpPr>
            <a:spLocks noGrp="1"/>
          </p:cNvSpPr>
          <p:nvPr>
            <p:ph type="title"/>
          </p:nvPr>
        </p:nvSpPr>
        <p:spPr/>
        <p:txBody>
          <a:bodyPr/>
          <a:lstStyle/>
          <a:p>
            <a:r>
              <a:rPr lang="en-GB" dirty="0"/>
              <a:t>Assessing the included studies</a:t>
            </a:r>
            <a:endParaRPr lang="en-US" dirty="0"/>
          </a:p>
        </p:txBody>
      </p:sp>
      <p:sp>
        <p:nvSpPr>
          <p:cNvPr id="33" name="Content Placeholder 32"/>
          <p:cNvSpPr>
            <a:spLocks noGrp="1"/>
          </p:cNvSpPr>
          <p:nvPr>
            <p:ph idx="1"/>
          </p:nvPr>
        </p:nvSpPr>
        <p:spPr/>
        <p:txBody>
          <a:bodyPr/>
          <a:lstStyle/>
          <a:p>
            <a:pPr lvl="0"/>
            <a:r>
              <a:rPr lang="en-US" dirty="0"/>
              <a:t>Examination of each study in detail, taking all the meaningful information from each included study as part of </a:t>
            </a:r>
            <a:r>
              <a:rPr lang="en-US" b="1" dirty="0"/>
              <a:t>data extraction</a:t>
            </a:r>
            <a:r>
              <a:rPr lang="en-US" dirty="0"/>
              <a:t>.</a:t>
            </a:r>
          </a:p>
          <a:p>
            <a:pPr lvl="0"/>
            <a:r>
              <a:rPr lang="en-US" dirty="0"/>
              <a:t>Become familiar with, digest, reflect upon and, make </a:t>
            </a:r>
            <a:r>
              <a:rPr lang="en-US" dirty="0" err="1"/>
              <a:t>judgements</a:t>
            </a:r>
            <a:r>
              <a:rPr lang="en-US" dirty="0"/>
              <a:t> on each included study included in the review.</a:t>
            </a:r>
          </a:p>
          <a:p>
            <a:pPr lvl="0"/>
            <a:r>
              <a:rPr lang="en-US" dirty="0"/>
              <a:t>Become aware of the weaknesses and flaws of the included studies, and how this may impact the review’s findings.</a:t>
            </a:r>
          </a:p>
          <a:p>
            <a:pPr lvl="0"/>
            <a:r>
              <a:rPr lang="en-US" dirty="0"/>
              <a:t>Become aware where findings from studies agree with or differ from each other.</a:t>
            </a:r>
          </a:p>
          <a:p>
            <a:pPr lvl="0"/>
            <a:r>
              <a:rPr lang="en-US" dirty="0"/>
              <a:t>Identify possible reasons for study similarities or differences.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32" name="Title 31"/>
          <p:cNvSpPr>
            <a:spLocks noGrp="1"/>
          </p:cNvSpPr>
          <p:nvPr>
            <p:ph type="title"/>
          </p:nvPr>
        </p:nvSpPr>
        <p:spPr/>
        <p:txBody>
          <a:bodyPr>
            <a:normAutofit fontScale="90000"/>
          </a:bodyPr>
          <a:lstStyle/>
          <a:p>
            <a:pPr>
              <a:lnSpc>
                <a:spcPct val="100000"/>
              </a:lnSpc>
            </a:pPr>
            <a:r>
              <a:rPr lang="en-US" dirty="0"/>
              <a:t>Quality assessment and its role in the literature review process</a:t>
            </a:r>
          </a:p>
        </p:txBody>
      </p:sp>
      <p:sp>
        <p:nvSpPr>
          <p:cNvPr id="33" name="Content Placeholder 32"/>
          <p:cNvSpPr>
            <a:spLocks noGrp="1"/>
          </p:cNvSpPr>
          <p:nvPr>
            <p:ph idx="1"/>
          </p:nvPr>
        </p:nvSpPr>
        <p:spPr/>
        <p:txBody>
          <a:bodyPr>
            <a:normAutofit/>
          </a:bodyPr>
          <a:lstStyle/>
          <a:p>
            <a:pPr lvl="0"/>
            <a:r>
              <a:rPr lang="en-US" dirty="0"/>
              <a:t>The first step of quality assessment is to decide whether an article is worth reading.</a:t>
            </a:r>
          </a:p>
          <a:p>
            <a:pPr lvl="1"/>
            <a:r>
              <a:rPr lang="en-US" b="1" dirty="0"/>
              <a:t>Applicability </a:t>
            </a:r>
            <a:r>
              <a:rPr lang="en-US" dirty="0"/>
              <a:t>– is the topic of the study important to the review? Is the setting similar to the one you are interested in? At what level is the study written? Which professional group or discipline is it written for?</a:t>
            </a:r>
          </a:p>
          <a:p>
            <a:pPr lvl="1"/>
            <a:r>
              <a:rPr lang="en-US" b="1" dirty="0"/>
              <a:t>Extrinsic factors </a:t>
            </a:r>
            <a:r>
              <a:rPr lang="en-US" dirty="0"/>
              <a:t>– external factors assumed to relate to the quality of the article: who wrote it, where they work, what their job or qualifications are, whether you have heard of them, who paid for the study, in which journal it is published, whether the authors have written on the subject before?</a:t>
            </a:r>
          </a:p>
          <a:p>
            <a:pPr lvl="1"/>
            <a:r>
              <a:rPr lang="en-US" b="1" dirty="0"/>
              <a:t>Intrinsic factors </a:t>
            </a:r>
            <a:r>
              <a:rPr lang="en-US" dirty="0"/>
              <a:t>– factors that relate to the study itself: the appropriateness of the study design to the question being asked, the suitability of the sample, the methods used to recruit the sample, methods used to obtain the results.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24" name="Title 23"/>
          <p:cNvSpPr>
            <a:spLocks noGrp="1"/>
          </p:cNvSpPr>
          <p:nvPr>
            <p:ph type="title"/>
          </p:nvPr>
        </p:nvSpPr>
        <p:spPr/>
        <p:txBody>
          <a:bodyPr/>
          <a:lstStyle/>
          <a:p>
            <a:r>
              <a:rPr lang="en-GB" dirty="0"/>
              <a:t>Included study designs</a:t>
            </a:r>
            <a:endParaRPr lang="en-US" dirty="0"/>
          </a:p>
        </p:txBody>
      </p:sp>
      <p:sp>
        <p:nvSpPr>
          <p:cNvPr id="25" name="Content Placeholder 24"/>
          <p:cNvSpPr>
            <a:spLocks noGrp="1"/>
          </p:cNvSpPr>
          <p:nvPr>
            <p:ph idx="1"/>
          </p:nvPr>
        </p:nvSpPr>
        <p:spPr/>
        <p:txBody>
          <a:bodyPr>
            <a:normAutofit fontScale="92500" lnSpcReduction="10000"/>
          </a:bodyPr>
          <a:lstStyle/>
          <a:p>
            <a:pPr lvl="0"/>
            <a:r>
              <a:rPr lang="en-US" dirty="0"/>
              <a:t>Before undertaking a quality assessment, it is useful to understand the different types of study designs used in research. Some research designs are better able to answer certain questions.</a:t>
            </a:r>
          </a:p>
          <a:p>
            <a:pPr lvl="0"/>
            <a:r>
              <a:rPr lang="en-US" dirty="0"/>
              <a:t>Studies can be broadly classified into </a:t>
            </a:r>
            <a:r>
              <a:rPr lang="en-US" b="1" dirty="0"/>
              <a:t>descriptive</a:t>
            </a:r>
            <a:r>
              <a:rPr lang="en-US" dirty="0"/>
              <a:t> or </a:t>
            </a:r>
            <a:r>
              <a:rPr lang="en-US" b="1" dirty="0"/>
              <a:t>analytic </a:t>
            </a:r>
            <a:r>
              <a:rPr lang="en-US" dirty="0"/>
              <a:t>designs.</a:t>
            </a:r>
          </a:p>
          <a:p>
            <a:pPr lvl="0"/>
            <a:r>
              <a:rPr lang="en-US" dirty="0"/>
              <a:t>Analytic studies are further classified according to whether they measure the effects of exposure, or manipulate an intervention or exposure in any way - experimental analytic studies.</a:t>
            </a:r>
          </a:p>
          <a:p>
            <a:pPr lvl="0"/>
            <a:r>
              <a:rPr lang="en-US" dirty="0"/>
              <a:t>Experimental studies may be </a:t>
            </a:r>
            <a:r>
              <a:rPr lang="en-US" b="1" dirty="0"/>
              <a:t>cross-sectional</a:t>
            </a:r>
            <a:r>
              <a:rPr lang="en-US" dirty="0"/>
              <a:t> or </a:t>
            </a:r>
            <a:r>
              <a:rPr lang="en-US" b="1" dirty="0"/>
              <a:t>longitudinal; prospective</a:t>
            </a:r>
            <a:r>
              <a:rPr lang="en-US" dirty="0"/>
              <a:t> or </a:t>
            </a:r>
            <a:r>
              <a:rPr lang="en-US" b="1" dirty="0"/>
              <a:t>retrospective,</a:t>
            </a:r>
            <a:r>
              <a:rPr lang="en-US" dirty="0"/>
              <a:t> contain one or more groups of participants (including random or non-random allocation to groups within a study) and maybe </a:t>
            </a:r>
            <a:r>
              <a:rPr lang="en-US" b="1" dirty="0"/>
              <a:t>blind</a:t>
            </a:r>
            <a:r>
              <a:rPr lang="en-US" dirty="0"/>
              <a:t> or </a:t>
            </a:r>
            <a:r>
              <a:rPr lang="en-US" b="1" dirty="0"/>
              <a:t>open-label.</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24" name="Title 23"/>
          <p:cNvSpPr>
            <a:spLocks noGrp="1"/>
          </p:cNvSpPr>
          <p:nvPr>
            <p:ph type="title"/>
          </p:nvPr>
        </p:nvSpPr>
        <p:spPr/>
        <p:txBody>
          <a:bodyPr>
            <a:normAutofit fontScale="90000"/>
          </a:bodyPr>
          <a:lstStyle/>
          <a:p>
            <a:pPr>
              <a:lnSpc>
                <a:spcPct val="100000"/>
              </a:lnSpc>
            </a:pPr>
            <a:r>
              <a:rPr lang="en-US" dirty="0"/>
              <a:t>Quality assessment: validity, reliability and applicability</a:t>
            </a:r>
          </a:p>
        </p:txBody>
      </p:sp>
      <p:sp>
        <p:nvSpPr>
          <p:cNvPr id="25" name="Content Placeholder 24"/>
          <p:cNvSpPr>
            <a:spLocks noGrp="1"/>
          </p:cNvSpPr>
          <p:nvPr>
            <p:ph idx="1"/>
          </p:nvPr>
        </p:nvSpPr>
        <p:spPr/>
        <p:txBody>
          <a:bodyPr>
            <a:normAutofit/>
          </a:bodyPr>
          <a:lstStyle/>
          <a:p>
            <a:pPr lvl="0"/>
            <a:r>
              <a:rPr lang="en-US" dirty="0"/>
              <a:t>The principles underpinning the process of quality assessment can be split into three key concepts of </a:t>
            </a:r>
            <a:r>
              <a:rPr lang="en-US" b="1" dirty="0"/>
              <a:t>validity, reliability,</a:t>
            </a:r>
            <a:r>
              <a:rPr lang="en-US" dirty="0"/>
              <a:t> and </a:t>
            </a:r>
            <a:r>
              <a:rPr lang="en-US" b="1" dirty="0"/>
              <a:t>applicability</a:t>
            </a:r>
            <a:r>
              <a:rPr lang="en-US" dirty="0"/>
              <a:t>.</a:t>
            </a:r>
          </a:p>
          <a:p>
            <a:pPr lvl="1"/>
            <a:r>
              <a:rPr lang="en-US" dirty="0"/>
              <a:t>Validity - are the results of a study true? To what extent does the design of the study and its conduct minimize the risk of </a:t>
            </a:r>
            <a:r>
              <a:rPr lang="en-US" b="1" dirty="0"/>
              <a:t>bias</a:t>
            </a:r>
            <a:r>
              <a:rPr lang="en-US" dirty="0"/>
              <a:t> and take into account </a:t>
            </a:r>
            <a:r>
              <a:rPr lang="en-US" b="1" dirty="0"/>
              <a:t>confounding;</a:t>
            </a:r>
            <a:r>
              <a:rPr lang="en-US" dirty="0"/>
              <a:t> the two key flaws that can affect all studies. </a:t>
            </a:r>
          </a:p>
          <a:p>
            <a:pPr lvl="1"/>
            <a:r>
              <a:rPr lang="en-US" dirty="0"/>
              <a:t>Reliability - what are the results? Are the results trustworthy? What is the likelihood that this study reports something that is reproducible as opposed to being a fluke or chance result?</a:t>
            </a:r>
          </a:p>
          <a:p>
            <a:pPr lvl="1"/>
            <a:r>
              <a:rPr lang="en-US" dirty="0"/>
              <a:t>Applicability – are the results </a:t>
            </a:r>
            <a:r>
              <a:rPr lang="en-US" dirty="0" err="1"/>
              <a:t>generalizable</a:t>
            </a:r>
            <a:r>
              <a:rPr lang="en-US" dirty="0"/>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24" name="Title 23"/>
          <p:cNvSpPr>
            <a:spLocks noGrp="1"/>
          </p:cNvSpPr>
          <p:nvPr>
            <p:ph type="title"/>
          </p:nvPr>
        </p:nvSpPr>
        <p:spPr/>
        <p:txBody>
          <a:bodyPr/>
          <a:lstStyle/>
          <a:p>
            <a:pPr>
              <a:lnSpc>
                <a:spcPct val="100000"/>
              </a:lnSpc>
            </a:pPr>
            <a:r>
              <a:rPr lang="en-US" dirty="0"/>
              <a:t>Assessing the quality of included studies</a:t>
            </a:r>
          </a:p>
        </p:txBody>
      </p:sp>
      <p:sp>
        <p:nvSpPr>
          <p:cNvPr id="25" name="Content Placeholder 24"/>
          <p:cNvSpPr>
            <a:spLocks noGrp="1"/>
          </p:cNvSpPr>
          <p:nvPr>
            <p:ph idx="1"/>
          </p:nvPr>
        </p:nvSpPr>
        <p:spPr/>
        <p:txBody>
          <a:bodyPr>
            <a:normAutofit fontScale="92500" lnSpcReduction="10000"/>
          </a:bodyPr>
          <a:lstStyle/>
          <a:p>
            <a:pPr lvl="0"/>
            <a:r>
              <a:rPr lang="en-US" dirty="0"/>
              <a:t>Includes four stages - reading to gain familiarity with the content and layout of the paper; increasing understanding of concepts and research terms used; breaking the study into parts relevant to the review and seeking to understand each part; </a:t>
            </a:r>
            <a:r>
              <a:rPr lang="en-US" dirty="0" err="1"/>
              <a:t>synthesising</a:t>
            </a:r>
            <a:r>
              <a:rPr lang="en-US" dirty="0"/>
              <a:t> these steps to make sense of the study and explain relationships.</a:t>
            </a:r>
          </a:p>
          <a:p>
            <a:pPr lvl="0"/>
            <a:r>
              <a:rPr lang="en-US" dirty="0"/>
              <a:t>Even if you do not undertake a full quality assessment for your review, you should always follow the first two stages.</a:t>
            </a:r>
          </a:p>
          <a:p>
            <a:pPr lvl="0"/>
            <a:r>
              <a:rPr lang="en-US" dirty="0"/>
              <a:t>Existing reviews in your subject area might help to understand the process of quality assessment of studies in that discipline, along with identifying which checklists (or combinations of checklists) are widely used.</a:t>
            </a:r>
          </a:p>
          <a:p>
            <a:pPr lvl="0"/>
            <a:r>
              <a:rPr lang="en-US" dirty="0"/>
              <a:t>For both experienced and novice reviewers, checklists can be particularly helpful in guiding the process of study quality and relevance assessment.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24" name="Title 23"/>
          <p:cNvSpPr>
            <a:spLocks noGrp="1"/>
          </p:cNvSpPr>
          <p:nvPr>
            <p:ph type="title"/>
          </p:nvPr>
        </p:nvSpPr>
        <p:spPr/>
        <p:txBody>
          <a:bodyPr/>
          <a:lstStyle/>
          <a:p>
            <a:r>
              <a:rPr lang="en-GB" dirty="0"/>
              <a:t>Quality assessment checklists</a:t>
            </a:r>
            <a:endParaRPr lang="en-US" dirty="0"/>
          </a:p>
        </p:txBody>
      </p:sp>
      <p:sp>
        <p:nvSpPr>
          <p:cNvPr id="25" name="Content Placeholder 24"/>
          <p:cNvSpPr>
            <a:spLocks noGrp="1"/>
          </p:cNvSpPr>
          <p:nvPr>
            <p:ph idx="1"/>
          </p:nvPr>
        </p:nvSpPr>
        <p:spPr/>
        <p:txBody>
          <a:bodyPr>
            <a:normAutofit lnSpcReduction="10000"/>
          </a:bodyPr>
          <a:lstStyle/>
          <a:p>
            <a:pPr lvl="0"/>
            <a:r>
              <a:rPr lang="en-US" dirty="0"/>
              <a:t>Checklists can be particularly helpful in guiding the process of quality and relevance assessment.</a:t>
            </a:r>
          </a:p>
          <a:p>
            <a:pPr lvl="0"/>
            <a:r>
              <a:rPr lang="en-US" dirty="0"/>
              <a:t>Checklists can provide a comprehensive list of everything to consider in terms of quality assessment.</a:t>
            </a:r>
          </a:p>
          <a:p>
            <a:pPr lvl="0"/>
            <a:r>
              <a:rPr lang="en-US" dirty="0"/>
              <a:t>Checklists may also help when considering study relevance.</a:t>
            </a:r>
          </a:p>
          <a:p>
            <a:pPr lvl="0"/>
            <a:r>
              <a:rPr lang="en-US" dirty="0"/>
              <a:t>There is a wide range of multi-disciplinary sources of checklists for a range of study designs. However, be sure to investigate reviews within your discipline as they may give pointers as to how quality assessment is undertaken within your research area.</a:t>
            </a:r>
          </a:p>
          <a:p>
            <a:pPr lvl="0"/>
            <a:r>
              <a:rPr lang="en-US" dirty="0"/>
              <a:t>You may need to adapt and existing checklist to your own topic area.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checklists resources</a:t>
            </a:r>
            <a:endParaRPr lang="en-US" dirty="0"/>
          </a:p>
        </p:txBody>
      </p:sp>
      <p:sp>
        <p:nvSpPr>
          <p:cNvPr id="3" name="Content Placeholder 2"/>
          <p:cNvSpPr>
            <a:spLocks noGrp="1"/>
          </p:cNvSpPr>
          <p:nvPr>
            <p:ph sz="half" idx="1"/>
          </p:nvPr>
        </p:nvSpPr>
        <p:spPr>
          <a:xfrm>
            <a:off x="2152650" y="1981201"/>
            <a:ext cx="3886200" cy="4163227"/>
          </a:xfrm>
        </p:spPr>
        <p:txBody>
          <a:bodyPr>
            <a:normAutofit fontScale="70000" lnSpcReduction="20000"/>
          </a:bodyPr>
          <a:lstStyle/>
          <a:p>
            <a:pPr lvl="0"/>
            <a:r>
              <a:rPr lang="en-US" dirty="0"/>
              <a:t>Systematic Review Toolbox (</a:t>
            </a:r>
            <a:r>
              <a:rPr lang="en-US" dirty="0">
                <a:hlinkClick r:id="rId2"/>
              </a:rPr>
              <a:t>http://systematicreviewtools.com/</a:t>
            </a:r>
            <a:r>
              <a:rPr lang="en-US" dirty="0"/>
              <a:t>)</a:t>
            </a:r>
          </a:p>
          <a:p>
            <a:pPr lvl="0"/>
            <a:r>
              <a:rPr lang="en-US" dirty="0"/>
              <a:t>Critical Appraisal Skills </a:t>
            </a:r>
            <a:r>
              <a:rPr lang="en-US" dirty="0" err="1"/>
              <a:t>Programme</a:t>
            </a:r>
            <a:r>
              <a:rPr lang="en-US" dirty="0"/>
              <a:t> </a:t>
            </a:r>
            <a:r>
              <a:rPr lang="en-US" dirty="0">
                <a:hlinkClick r:id="rId3"/>
              </a:rPr>
              <a:t>(CASP) https://casp-uk.net/</a:t>
            </a:r>
            <a:endParaRPr lang="en-US" dirty="0"/>
          </a:p>
          <a:p>
            <a:pPr lvl="0"/>
            <a:r>
              <a:rPr lang="en-US" dirty="0"/>
              <a:t>JBI Critical Appraisal Tools (</a:t>
            </a:r>
            <a:r>
              <a:rPr lang="en-US" dirty="0">
                <a:hlinkClick r:id="rId4"/>
              </a:rPr>
              <a:t>https://joannabriggs.org/ebp/critical_appraisal_tools</a:t>
            </a:r>
            <a:r>
              <a:rPr lang="en-US" dirty="0"/>
              <a:t>)</a:t>
            </a:r>
          </a:p>
          <a:p>
            <a:pPr lvl="0"/>
            <a:r>
              <a:rPr lang="en-US" dirty="0" err="1"/>
              <a:t>STrengthening</a:t>
            </a:r>
            <a:r>
              <a:rPr lang="en-US" dirty="0"/>
              <a:t> the Reporting of </a:t>
            </a:r>
            <a:r>
              <a:rPr lang="en-US" dirty="0" err="1"/>
              <a:t>OBservational</a:t>
            </a:r>
            <a:r>
              <a:rPr lang="en-US" dirty="0"/>
              <a:t> studies in Epidemiology (STROBE)  </a:t>
            </a:r>
            <a:r>
              <a:rPr lang="en-US" dirty="0">
                <a:hlinkClick r:id="rId5"/>
              </a:rPr>
              <a:t>www.strobe-statement.org</a:t>
            </a:r>
            <a:endParaRPr lang="en-US" dirty="0"/>
          </a:p>
        </p:txBody>
      </p:sp>
      <p:sp>
        <p:nvSpPr>
          <p:cNvPr id="4" name="Content Placeholder 3"/>
          <p:cNvSpPr>
            <a:spLocks noGrp="1"/>
          </p:cNvSpPr>
          <p:nvPr>
            <p:ph sz="half" idx="2"/>
          </p:nvPr>
        </p:nvSpPr>
        <p:spPr>
          <a:xfrm>
            <a:off x="6153150" y="1981201"/>
            <a:ext cx="3886200" cy="4163227"/>
          </a:xfrm>
        </p:spPr>
        <p:txBody>
          <a:bodyPr>
            <a:normAutofit fontScale="70000" lnSpcReduction="20000"/>
          </a:bodyPr>
          <a:lstStyle/>
          <a:p>
            <a:pPr lvl="0"/>
            <a:r>
              <a:rPr lang="en-US" dirty="0"/>
              <a:t>ROBINS-I A tool for assessing the risk of bias in non-</a:t>
            </a:r>
            <a:r>
              <a:rPr lang="en-US" dirty="0" err="1"/>
              <a:t>randomised</a:t>
            </a:r>
            <a:r>
              <a:rPr lang="en-US" dirty="0"/>
              <a:t> studies of interventions. </a:t>
            </a:r>
            <a:r>
              <a:rPr lang="en-US" dirty="0">
                <a:hlinkClick r:id="rId6"/>
              </a:rPr>
              <a:t>https://www.bmj.com/content/355/bmj.i4919</a:t>
            </a:r>
            <a:endParaRPr lang="en-US" dirty="0"/>
          </a:p>
          <a:p>
            <a:pPr lvl="0"/>
            <a:r>
              <a:rPr lang="en-US" dirty="0"/>
              <a:t>AMSTAR 2 – Assessing the methodological quality of systematic reviews </a:t>
            </a:r>
            <a:r>
              <a:rPr lang="en-US" dirty="0">
                <a:hlinkClick r:id="rId7"/>
              </a:rPr>
              <a:t>https://amstar.ca/Amstar-2.php</a:t>
            </a:r>
            <a:endParaRPr lang="en-US" dirty="0"/>
          </a:p>
          <a:p>
            <a:pPr lvl="0"/>
            <a:r>
              <a:rPr lang="en-US" dirty="0"/>
              <a:t>ROBIS: A for systematic </a:t>
            </a:r>
            <a:r>
              <a:rPr lang="en-US" dirty="0" err="1"/>
              <a:t>reviewrisk</a:t>
            </a:r>
            <a:r>
              <a:rPr lang="en-US" dirty="0"/>
              <a:t> of a bias assessment tool s </a:t>
            </a:r>
            <a:r>
              <a:rPr lang="en-US" dirty="0">
                <a:hlinkClick r:id="rId8"/>
              </a:rPr>
              <a:t>https://www.bristol.ac.uk/population-health-sciences/projects/robis/robis-tool/</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24" name="Title 23"/>
          <p:cNvSpPr>
            <a:spLocks noGrp="1"/>
          </p:cNvSpPr>
          <p:nvPr>
            <p:ph type="title"/>
          </p:nvPr>
        </p:nvSpPr>
        <p:spPr/>
        <p:txBody>
          <a:bodyPr/>
          <a:lstStyle/>
          <a:p>
            <a:pPr>
              <a:lnSpc>
                <a:spcPct val="100000"/>
              </a:lnSpc>
            </a:pPr>
            <a:r>
              <a:rPr lang="en-US" dirty="0"/>
              <a:t>Quality assessment of qualitative research</a:t>
            </a:r>
          </a:p>
        </p:txBody>
      </p:sp>
      <p:sp>
        <p:nvSpPr>
          <p:cNvPr id="25" name="Content Placeholder 24"/>
          <p:cNvSpPr>
            <a:spLocks noGrp="1"/>
          </p:cNvSpPr>
          <p:nvPr>
            <p:ph idx="1"/>
          </p:nvPr>
        </p:nvSpPr>
        <p:spPr/>
        <p:txBody>
          <a:bodyPr>
            <a:normAutofit fontScale="92500" lnSpcReduction="20000"/>
          </a:bodyPr>
          <a:lstStyle/>
          <a:p>
            <a:pPr lvl="0"/>
            <a:r>
              <a:rPr lang="en-US" dirty="0"/>
              <a:t>Quality assessment of qualitative research is a developing area.</a:t>
            </a:r>
          </a:p>
          <a:p>
            <a:pPr lvl="0"/>
            <a:r>
              <a:rPr lang="en-US" dirty="0"/>
              <a:t>Research suggests that there is little value in assessing qualitative studies for qualitative systematic reviews because the appraisal activity has little impact on the overall review findings.</a:t>
            </a:r>
          </a:p>
          <a:p>
            <a:pPr lvl="0"/>
            <a:r>
              <a:rPr lang="en-US" dirty="0"/>
              <a:t>If undertaken, need to consider which checklist to use or whether to consider devising your own. Prompts could include:</a:t>
            </a:r>
          </a:p>
          <a:p>
            <a:pPr lvl="1"/>
            <a:r>
              <a:rPr lang="en-US" dirty="0"/>
              <a:t>Are the aims and objectives of the research clearly stated?</a:t>
            </a:r>
          </a:p>
          <a:p>
            <a:pPr lvl="1"/>
            <a:r>
              <a:rPr lang="en-US" dirty="0"/>
              <a:t>Is the research design clearly specified and appropriate for the aims and objectives of the research?</a:t>
            </a:r>
          </a:p>
          <a:p>
            <a:pPr lvl="1"/>
            <a:r>
              <a:rPr lang="en-US" dirty="0"/>
              <a:t>Do the researchers provide a clear account of the process by which their findings were reproduced?</a:t>
            </a:r>
          </a:p>
          <a:p>
            <a:pPr lvl="1"/>
            <a:r>
              <a:rPr lang="en-US" dirty="0"/>
              <a:t>Do the researchers display enough data to support their interpretations and conclusions?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26" name="Title 25"/>
          <p:cNvSpPr>
            <a:spLocks noGrp="1"/>
          </p:cNvSpPr>
          <p:nvPr>
            <p:ph type="title"/>
          </p:nvPr>
        </p:nvSpPr>
        <p:spPr/>
        <p:txBody>
          <a:bodyPr/>
          <a:lstStyle/>
          <a:p>
            <a:r>
              <a:rPr lang="en-GB" dirty="0"/>
              <a:t>Applying quality assessment</a:t>
            </a:r>
            <a:endParaRPr lang="en-US" dirty="0"/>
          </a:p>
        </p:txBody>
      </p:sp>
      <p:sp>
        <p:nvSpPr>
          <p:cNvPr id="27" name="Content Placeholder 26"/>
          <p:cNvSpPr>
            <a:spLocks noGrp="1"/>
          </p:cNvSpPr>
          <p:nvPr>
            <p:ph idx="1"/>
          </p:nvPr>
        </p:nvSpPr>
        <p:spPr/>
        <p:txBody>
          <a:bodyPr>
            <a:normAutofit fontScale="92500" lnSpcReduction="10000"/>
          </a:bodyPr>
          <a:lstStyle/>
          <a:p>
            <a:pPr lvl="0"/>
            <a:r>
              <a:rPr lang="en-US" dirty="0"/>
              <a:t>The review results section presents should include a few paragraphs that synthesize information on overall study quality, focusing on its impact on individual study findings. The information can also be tabulated by drawing out the key points of the checklist.</a:t>
            </a:r>
          </a:p>
          <a:p>
            <a:pPr lvl="0"/>
            <a:r>
              <a:rPr lang="en-US" dirty="0"/>
              <a:t>The Discussion should then focus on the key flaws, along with what has been done well! </a:t>
            </a:r>
          </a:p>
          <a:p>
            <a:pPr lvl="0"/>
            <a:r>
              <a:rPr lang="en-US" dirty="0"/>
              <a:t>Need to be aware of which flaws are critical and which are not.</a:t>
            </a:r>
          </a:p>
          <a:p>
            <a:pPr lvl="0"/>
            <a:r>
              <a:rPr lang="en-US" dirty="0"/>
              <a:t>Reviews do not generally exclude studies on the basis of quality. However, sometimes a </a:t>
            </a:r>
            <a:r>
              <a:rPr lang="en-US" b="1" dirty="0"/>
              <a:t>subgroup analysis </a:t>
            </a:r>
            <a:r>
              <a:rPr lang="en-US" dirty="0"/>
              <a:t>is performed to examine whether the results change if poor quality studies are omitted, </a:t>
            </a:r>
            <a:r>
              <a:rPr lang="en-US" dirty="0" err="1"/>
              <a:t>ie</a:t>
            </a:r>
            <a:r>
              <a:rPr lang="en-US" dirty="0"/>
              <a:t>, are results sensitive to study quality.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4" name="Title 23"/>
          <p:cNvSpPr>
            <a:spLocks noGrp="1"/>
          </p:cNvSpPr>
          <p:nvPr>
            <p:ph type="title"/>
          </p:nvPr>
        </p:nvSpPr>
        <p:spPr/>
        <p:txBody>
          <a:bodyPr/>
          <a:lstStyle/>
          <a:p>
            <a:pPr>
              <a:lnSpc>
                <a:spcPct val="100000"/>
              </a:lnSpc>
            </a:pPr>
            <a:r>
              <a:rPr lang="en-US" dirty="0"/>
              <a:t>Issues and challenges in quality assessment</a:t>
            </a:r>
          </a:p>
        </p:txBody>
      </p:sp>
      <p:sp>
        <p:nvSpPr>
          <p:cNvPr id="25" name="Content Placeholder 24"/>
          <p:cNvSpPr>
            <a:spLocks noGrp="1"/>
          </p:cNvSpPr>
          <p:nvPr>
            <p:ph idx="1"/>
          </p:nvPr>
        </p:nvSpPr>
        <p:spPr/>
        <p:txBody>
          <a:bodyPr/>
          <a:lstStyle/>
          <a:p>
            <a:pPr lvl="0"/>
            <a:r>
              <a:rPr lang="en-US" dirty="0"/>
              <a:t>Assessing the quality of research is time-consuming, particularly when you are new to the process. </a:t>
            </a:r>
          </a:p>
          <a:p>
            <a:pPr lvl="0"/>
            <a:r>
              <a:rPr lang="en-US" dirty="0"/>
              <a:t>Can be difficult to choose a checklist given the number from which to choose.</a:t>
            </a:r>
          </a:p>
          <a:p>
            <a:pPr lvl="0"/>
            <a:r>
              <a:rPr lang="en-US" dirty="0"/>
              <a:t>Quality assessment is a subjective process. Quality assessment should ideally be carried out by more than one person and the results compared.</a:t>
            </a:r>
          </a:p>
          <a:p>
            <a:pPr lvl="0"/>
            <a:r>
              <a:rPr lang="en-US" dirty="0"/>
              <a:t>Quality assessment examines what is reported within a study report, and thus studies can only be as good as their reporting.</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4" name="Title 23"/>
          <p:cNvSpPr>
            <a:spLocks noGrp="1"/>
          </p:cNvSpPr>
          <p:nvPr>
            <p:ph type="title"/>
          </p:nvPr>
        </p:nvSpPr>
        <p:spPr/>
        <p:txBody>
          <a:bodyPr/>
          <a:lstStyle/>
          <a:p>
            <a:r>
              <a:rPr lang="en-GB" dirty="0"/>
              <a:t>Summary</a:t>
            </a:r>
            <a:endParaRPr lang="en-US" dirty="0"/>
          </a:p>
        </p:txBody>
      </p:sp>
      <p:sp>
        <p:nvSpPr>
          <p:cNvPr id="25" name="Content Placeholder 24"/>
          <p:cNvSpPr>
            <a:spLocks noGrp="1"/>
          </p:cNvSpPr>
          <p:nvPr>
            <p:ph idx="1"/>
          </p:nvPr>
        </p:nvSpPr>
        <p:spPr/>
        <p:txBody>
          <a:bodyPr>
            <a:noAutofit/>
          </a:bodyPr>
          <a:lstStyle/>
          <a:p>
            <a:pPr lvl="0"/>
            <a:r>
              <a:rPr lang="en-US" sz="2000" dirty="0"/>
              <a:t>All literature reviews involve an assessment of the evidence base</a:t>
            </a:r>
          </a:p>
          <a:p>
            <a:pPr lvl="0"/>
            <a:r>
              <a:rPr lang="en-US" sz="2000" dirty="0"/>
              <a:t>For some reviews, you may briefly characterize the key features of the evidence base. In other reviews, you need to conduct a more in-depth assessment of study quality to help to answer the review question</a:t>
            </a:r>
          </a:p>
          <a:p>
            <a:pPr lvl="0"/>
            <a:r>
              <a:rPr lang="en-US" sz="2000" dirty="0"/>
              <a:t>Using checklists may help you in this process, and there are many useful resources that exist to support the process for different study designs. </a:t>
            </a:r>
          </a:p>
          <a:p>
            <a:pPr lvl="0"/>
            <a:r>
              <a:rPr lang="en-US" sz="2000" dirty="0"/>
              <a:t>The process is useful in alerting reviewers to the methodological flaws in studies including a review, and the impact of thos</a:t>
            </a:r>
            <a:r>
              <a:rPr lang="en-US" dirty="0"/>
              <a:t>e flaws on the review’s findings and conclusions.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4" name="Title 23"/>
          <p:cNvSpPr>
            <a:spLocks noGrp="1"/>
          </p:cNvSpPr>
          <p:nvPr>
            <p:ph type="title"/>
          </p:nvPr>
        </p:nvSpPr>
        <p:spPr/>
        <p:txBody>
          <a:bodyPr/>
          <a:lstStyle/>
          <a:p>
            <a:r>
              <a:rPr lang="en-GB" dirty="0"/>
              <a:t>Now read: </a:t>
            </a:r>
            <a:endParaRPr lang="en-US" dirty="0"/>
          </a:p>
        </p:txBody>
      </p:sp>
      <p:sp>
        <p:nvSpPr>
          <p:cNvPr id="25" name="Content Placeholder 24"/>
          <p:cNvSpPr>
            <a:spLocks noGrp="1"/>
          </p:cNvSpPr>
          <p:nvPr>
            <p:ph idx="1"/>
          </p:nvPr>
        </p:nvSpPr>
        <p:spPr/>
        <p:txBody>
          <a:bodyPr/>
          <a:lstStyle/>
          <a:p>
            <a:pPr lvl="0"/>
            <a:r>
              <a:rPr lang="en-US" dirty="0"/>
              <a:t>Chapter 6 of the Sage Book: </a:t>
            </a:r>
            <a:r>
              <a:rPr lang="en-US" dirty="0" err="1"/>
              <a:t>Synthesising</a:t>
            </a:r>
            <a:r>
              <a:rPr lang="en-US" dirty="0"/>
              <a:t> and </a:t>
            </a:r>
            <a:r>
              <a:rPr lang="en-US" dirty="0" err="1"/>
              <a:t>analysing</a:t>
            </a:r>
            <a:r>
              <a:rPr lang="en-US" dirty="0"/>
              <a:t> qualitative studies In: </a:t>
            </a:r>
            <a:r>
              <a:rPr lang="en-US" b="1" dirty="0"/>
              <a:t>Systematic Approaches to a Successful Literature Review, </a:t>
            </a:r>
            <a:r>
              <a:rPr lang="en-US" dirty="0"/>
              <a:t>3</a:t>
            </a:r>
            <a:r>
              <a:rPr lang="en-US" baseline="30000" dirty="0"/>
              <a:t>rd</a:t>
            </a:r>
            <a:r>
              <a:rPr lang="en-US" dirty="0"/>
              <a:t> </a:t>
            </a:r>
            <a:r>
              <a:rPr lang="en-US" dirty="0" err="1"/>
              <a:t>ed</a:t>
            </a:r>
            <a:r>
              <a:rPr lang="en-US" dirty="0"/>
              <a:t>, 2021.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1845</Words>
  <Application>Microsoft Office PowerPoint</Application>
  <PresentationFormat>Widescreen</PresentationFormat>
  <Paragraphs>102</Paragraphs>
  <Slides>19</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DBA CRITICAL LITERATURE REVIEW FOR DOCTORAL RESEARCH</vt:lpstr>
      <vt:lpstr>Please note</vt:lpstr>
      <vt:lpstr>This presentation uses ….</vt:lpstr>
      <vt:lpstr>In a single slide…</vt:lpstr>
      <vt:lpstr>Assessing the relevance of studies</vt:lpstr>
      <vt:lpstr>Steps in the study selection process</vt:lpstr>
      <vt:lpstr>Using reference management software</vt:lpstr>
      <vt:lpstr>Assessing the included studies</vt:lpstr>
      <vt:lpstr>Quality assessment and its role in the literature review process</vt:lpstr>
      <vt:lpstr>Included study designs</vt:lpstr>
      <vt:lpstr>Quality assessment: validity, reliability and applicability</vt:lpstr>
      <vt:lpstr>Assessing the quality of included studies</vt:lpstr>
      <vt:lpstr>Quality assessment checklists</vt:lpstr>
      <vt:lpstr>Key checklists resources</vt:lpstr>
      <vt:lpstr>Quality assessment of qualitative research</vt:lpstr>
      <vt:lpstr>Applying quality assessment</vt:lpstr>
      <vt:lpstr>Issues and challenges in quality assessment</vt:lpstr>
      <vt:lpstr>Summary</vt:lpstr>
      <vt:lpstr>Now read: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CRITICAL LITERATURE REVIEW FOR DOCTORAL RESEARCH</dc:title>
  <dc:creator>Caroline Jawad</dc:creator>
  <cp:lastModifiedBy>Caroline Jawad</cp:lastModifiedBy>
  <cp:revision>1</cp:revision>
  <dcterms:created xsi:type="dcterms:W3CDTF">2023-02-08T17:48:17Z</dcterms:created>
  <dcterms:modified xsi:type="dcterms:W3CDTF">2023-02-08T17:52:50Z</dcterms:modified>
</cp:coreProperties>
</file>