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5" r:id="rId1"/>
  </p:sldMasterIdLst>
  <p:notesMasterIdLst>
    <p:notesMasterId r:id="rId21"/>
  </p:notesMasterIdLst>
  <p:handoutMasterIdLst>
    <p:handoutMasterId r:id="rId22"/>
  </p:handoutMasterIdLst>
  <p:sldIdLst>
    <p:sldId id="256" r:id="rId2"/>
    <p:sldId id="258" r:id="rId3"/>
    <p:sldId id="279" r:id="rId4"/>
    <p:sldId id="268" r:id="rId5"/>
    <p:sldId id="285" r:id="rId6"/>
    <p:sldId id="283" r:id="rId7"/>
    <p:sldId id="264" r:id="rId8"/>
    <p:sldId id="280" r:id="rId9"/>
    <p:sldId id="275" r:id="rId10"/>
    <p:sldId id="262" r:id="rId11"/>
    <p:sldId id="267" r:id="rId12"/>
    <p:sldId id="260" r:id="rId13"/>
    <p:sldId id="286" r:id="rId14"/>
    <p:sldId id="287" r:id="rId15"/>
    <p:sldId id="259" r:id="rId16"/>
    <p:sldId id="291" r:id="rId17"/>
    <p:sldId id="290" r:id="rId18"/>
    <p:sldId id="288" r:id="rId19"/>
    <p:sldId id="289" r:id="rId20"/>
  </p:sldIdLst>
  <p:sldSz cx="12192000" cy="6858000"/>
  <p:notesSz cx="6877050" cy="96567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h" initials="K" lastIdx="1" clrIdx="0">
    <p:extLst>
      <p:ext uri="{19B8F6BF-5375-455C-9EA6-DF929625EA0E}">
        <p15:presenceInfo xmlns:p15="http://schemas.microsoft.com/office/powerpoint/2012/main" userId="Kat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94" autoAdjust="0"/>
    <p:restoredTop sz="94581" autoAdjust="0"/>
  </p:normalViewPr>
  <p:slideViewPr>
    <p:cSldViewPr snapToGrid="0">
      <p:cViewPr varScale="1">
        <p:scale>
          <a:sx n="79" d="100"/>
          <a:sy n="79" d="100"/>
        </p:scale>
        <p:origin x="546" y="96"/>
      </p:cViewPr>
      <p:guideLst/>
    </p:cSldViewPr>
  </p:slideViewPr>
  <p:outlineViewPr>
    <p:cViewPr>
      <p:scale>
        <a:sx n="33" d="100"/>
        <a:sy n="33" d="100"/>
      </p:scale>
      <p:origin x="0" y="-4866"/>
    </p:cViewPr>
  </p:outlineViewPr>
  <p:notesTextViewPr>
    <p:cViewPr>
      <p:scale>
        <a:sx n="1" d="1"/>
        <a:sy n="1" d="1"/>
      </p:scale>
      <p:origin x="0" y="0"/>
    </p:cViewPr>
  </p:notesTextViewPr>
  <p:sorterViewPr>
    <p:cViewPr>
      <p:scale>
        <a:sx n="100" d="100"/>
        <a:sy n="100" d="100"/>
      </p:scale>
      <p:origin x="0" y="-666"/>
    </p:cViewPr>
  </p:sorterViewPr>
  <p:notesViewPr>
    <p:cSldViewPr snapToGrid="0">
      <p:cViewPr varScale="1">
        <p:scale>
          <a:sx n="61" d="100"/>
          <a:sy n="61" d="100"/>
        </p:scale>
        <p:origin x="274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460A1E-13B3-476A-BD6B-0F05EA9B36C5}" type="doc">
      <dgm:prSet loTypeId="urn:microsoft.com/office/officeart/2005/8/layout/cycle7" loCatId="cycle" qsTypeId="urn:microsoft.com/office/officeart/2005/8/quickstyle/simple1" qsCatId="simple" csTypeId="urn:microsoft.com/office/officeart/2005/8/colors/colorful1" csCatId="colorful" phldr="1"/>
      <dgm:spPr/>
      <dgm:t>
        <a:bodyPr/>
        <a:lstStyle/>
        <a:p>
          <a:endParaRPr lang="en-GB"/>
        </a:p>
      </dgm:t>
    </dgm:pt>
    <dgm:pt modelId="{B276F9DB-4068-4FD4-9D60-BB67B8705040}">
      <dgm:prSet phldrT="[Text]"/>
      <dgm:spPr/>
      <dgm:t>
        <a:bodyPr/>
        <a:lstStyle/>
        <a:p>
          <a:pPr algn="ctr"/>
          <a:r>
            <a:rPr lang="en-GB" dirty="0"/>
            <a:t>Education and Training </a:t>
          </a:r>
        </a:p>
      </dgm:t>
    </dgm:pt>
    <dgm:pt modelId="{0C08F35F-9707-4258-A753-569829228E22}" type="parTrans" cxnId="{664B10CC-799D-41DD-AA25-32ABD0852C77}">
      <dgm:prSet/>
      <dgm:spPr/>
      <dgm:t>
        <a:bodyPr/>
        <a:lstStyle/>
        <a:p>
          <a:endParaRPr lang="en-GB"/>
        </a:p>
      </dgm:t>
    </dgm:pt>
    <dgm:pt modelId="{9FCBFB71-2085-4D0A-BC55-AE60FF51DEBD}" type="sibTrans" cxnId="{664B10CC-799D-41DD-AA25-32ABD0852C77}">
      <dgm:prSet/>
      <dgm:spPr/>
      <dgm:t>
        <a:bodyPr/>
        <a:lstStyle/>
        <a:p>
          <a:endParaRPr lang="en-GB" dirty="0"/>
        </a:p>
      </dgm:t>
    </dgm:pt>
    <dgm:pt modelId="{3B60D40F-D9A6-472B-802A-739F061E2910}">
      <dgm:prSet phldrT="[Text]"/>
      <dgm:spPr/>
      <dgm:t>
        <a:bodyPr/>
        <a:lstStyle/>
        <a:p>
          <a:r>
            <a:rPr lang="en-GB" dirty="0"/>
            <a:t>First Hand Experiences </a:t>
          </a:r>
        </a:p>
      </dgm:t>
    </dgm:pt>
    <dgm:pt modelId="{DF96669A-EC43-49B7-82B5-1346E14591E7}" type="parTrans" cxnId="{87A1B0E4-C0BC-430A-90D5-0B3101E69701}">
      <dgm:prSet/>
      <dgm:spPr/>
      <dgm:t>
        <a:bodyPr/>
        <a:lstStyle/>
        <a:p>
          <a:endParaRPr lang="en-GB"/>
        </a:p>
      </dgm:t>
    </dgm:pt>
    <dgm:pt modelId="{13FB96D6-58B7-4122-BF10-7462762E915F}" type="sibTrans" cxnId="{87A1B0E4-C0BC-430A-90D5-0B3101E69701}">
      <dgm:prSet/>
      <dgm:spPr/>
      <dgm:t>
        <a:bodyPr/>
        <a:lstStyle/>
        <a:p>
          <a:endParaRPr lang="en-GB" dirty="0"/>
        </a:p>
      </dgm:t>
    </dgm:pt>
    <dgm:pt modelId="{C240D6A8-BCBF-4D66-AE47-1A21D8CB5E84}">
      <dgm:prSet phldrT="[Text]"/>
      <dgm:spPr/>
      <dgm:t>
        <a:bodyPr/>
        <a:lstStyle/>
        <a:p>
          <a:r>
            <a:rPr lang="en-GB" dirty="0"/>
            <a:t>Partnership Working </a:t>
          </a:r>
        </a:p>
      </dgm:t>
    </dgm:pt>
    <dgm:pt modelId="{4F03F9F7-C3E7-4942-ACE1-633C73E99580}" type="parTrans" cxnId="{6DE2C847-A8F6-4660-93A2-C15A40380739}">
      <dgm:prSet/>
      <dgm:spPr/>
      <dgm:t>
        <a:bodyPr/>
        <a:lstStyle/>
        <a:p>
          <a:endParaRPr lang="en-GB"/>
        </a:p>
      </dgm:t>
    </dgm:pt>
    <dgm:pt modelId="{E39D7EBE-0589-452A-B1D0-40F5BF5D8255}" type="sibTrans" cxnId="{6DE2C847-A8F6-4660-93A2-C15A40380739}">
      <dgm:prSet/>
      <dgm:spPr/>
      <dgm:t>
        <a:bodyPr/>
        <a:lstStyle/>
        <a:p>
          <a:endParaRPr lang="en-GB" dirty="0"/>
        </a:p>
      </dgm:t>
    </dgm:pt>
    <dgm:pt modelId="{656463BB-C45B-4B34-B8EA-E9B741B6C58F}" type="pres">
      <dgm:prSet presAssocID="{02460A1E-13B3-476A-BD6B-0F05EA9B36C5}" presName="Name0" presStyleCnt="0">
        <dgm:presLayoutVars>
          <dgm:dir/>
          <dgm:resizeHandles val="exact"/>
        </dgm:presLayoutVars>
      </dgm:prSet>
      <dgm:spPr/>
    </dgm:pt>
    <dgm:pt modelId="{8E8D4799-A7E4-4931-A404-327E84F4F643}" type="pres">
      <dgm:prSet presAssocID="{B276F9DB-4068-4FD4-9D60-BB67B8705040}" presName="node" presStyleLbl="node1" presStyleIdx="0" presStyleCnt="3">
        <dgm:presLayoutVars>
          <dgm:bulletEnabled val="1"/>
        </dgm:presLayoutVars>
      </dgm:prSet>
      <dgm:spPr/>
    </dgm:pt>
    <dgm:pt modelId="{0E239B52-6E25-4F94-A054-D3519A7BF035}" type="pres">
      <dgm:prSet presAssocID="{9FCBFB71-2085-4D0A-BC55-AE60FF51DEBD}" presName="sibTrans" presStyleLbl="sibTrans2D1" presStyleIdx="0" presStyleCnt="3"/>
      <dgm:spPr/>
    </dgm:pt>
    <dgm:pt modelId="{DB0AC45E-263D-48E7-B81A-F782A7A93396}" type="pres">
      <dgm:prSet presAssocID="{9FCBFB71-2085-4D0A-BC55-AE60FF51DEBD}" presName="connectorText" presStyleLbl="sibTrans2D1" presStyleIdx="0" presStyleCnt="3"/>
      <dgm:spPr/>
    </dgm:pt>
    <dgm:pt modelId="{BCDEE85C-735C-4842-B2D7-EA4D3F9398E8}" type="pres">
      <dgm:prSet presAssocID="{3B60D40F-D9A6-472B-802A-739F061E2910}" presName="node" presStyleLbl="node1" presStyleIdx="1" presStyleCnt="3">
        <dgm:presLayoutVars>
          <dgm:bulletEnabled val="1"/>
        </dgm:presLayoutVars>
      </dgm:prSet>
      <dgm:spPr/>
    </dgm:pt>
    <dgm:pt modelId="{88B26283-3229-4DE5-B9A4-F15C1FC16584}" type="pres">
      <dgm:prSet presAssocID="{13FB96D6-58B7-4122-BF10-7462762E915F}" presName="sibTrans" presStyleLbl="sibTrans2D1" presStyleIdx="1" presStyleCnt="3"/>
      <dgm:spPr/>
    </dgm:pt>
    <dgm:pt modelId="{EE9CBCCD-D60E-4DD1-876F-C242BAD62549}" type="pres">
      <dgm:prSet presAssocID="{13FB96D6-58B7-4122-BF10-7462762E915F}" presName="connectorText" presStyleLbl="sibTrans2D1" presStyleIdx="1" presStyleCnt="3"/>
      <dgm:spPr/>
    </dgm:pt>
    <dgm:pt modelId="{77AF062B-9511-4B5C-B6EE-DD618824A02E}" type="pres">
      <dgm:prSet presAssocID="{C240D6A8-BCBF-4D66-AE47-1A21D8CB5E84}" presName="node" presStyleLbl="node1" presStyleIdx="2" presStyleCnt="3">
        <dgm:presLayoutVars>
          <dgm:bulletEnabled val="1"/>
        </dgm:presLayoutVars>
      </dgm:prSet>
      <dgm:spPr/>
    </dgm:pt>
    <dgm:pt modelId="{E152C896-144E-4419-BD39-946E51FED565}" type="pres">
      <dgm:prSet presAssocID="{E39D7EBE-0589-452A-B1D0-40F5BF5D8255}" presName="sibTrans" presStyleLbl="sibTrans2D1" presStyleIdx="2" presStyleCnt="3"/>
      <dgm:spPr/>
    </dgm:pt>
    <dgm:pt modelId="{65B03BEE-8CF1-4C71-82D6-AC695A56A0EC}" type="pres">
      <dgm:prSet presAssocID="{E39D7EBE-0589-452A-B1D0-40F5BF5D8255}" presName="connectorText" presStyleLbl="sibTrans2D1" presStyleIdx="2" presStyleCnt="3"/>
      <dgm:spPr/>
    </dgm:pt>
  </dgm:ptLst>
  <dgm:cxnLst>
    <dgm:cxn modelId="{4BD40B14-0E05-4C94-8164-6B5FAEAED0E6}" type="presOf" srcId="{C240D6A8-BCBF-4D66-AE47-1A21D8CB5E84}" destId="{77AF062B-9511-4B5C-B6EE-DD618824A02E}" srcOrd="0" destOrd="0" presId="urn:microsoft.com/office/officeart/2005/8/layout/cycle7"/>
    <dgm:cxn modelId="{44598716-6FE3-4321-B7A4-384B38E311D6}" type="presOf" srcId="{13FB96D6-58B7-4122-BF10-7462762E915F}" destId="{88B26283-3229-4DE5-B9A4-F15C1FC16584}" srcOrd="0" destOrd="0" presId="urn:microsoft.com/office/officeart/2005/8/layout/cycle7"/>
    <dgm:cxn modelId="{7F866618-B477-4573-BD07-B7A21071FFCA}" type="presOf" srcId="{3B60D40F-D9A6-472B-802A-739F061E2910}" destId="{BCDEE85C-735C-4842-B2D7-EA4D3F9398E8}" srcOrd="0" destOrd="0" presId="urn:microsoft.com/office/officeart/2005/8/layout/cycle7"/>
    <dgm:cxn modelId="{6DE2C847-A8F6-4660-93A2-C15A40380739}" srcId="{02460A1E-13B3-476A-BD6B-0F05EA9B36C5}" destId="{C240D6A8-BCBF-4D66-AE47-1A21D8CB5E84}" srcOrd="2" destOrd="0" parTransId="{4F03F9F7-C3E7-4942-ACE1-633C73E99580}" sibTransId="{E39D7EBE-0589-452A-B1D0-40F5BF5D8255}"/>
    <dgm:cxn modelId="{E3B3744E-D94D-487D-BF82-E03E01825CC6}" type="presOf" srcId="{E39D7EBE-0589-452A-B1D0-40F5BF5D8255}" destId="{65B03BEE-8CF1-4C71-82D6-AC695A56A0EC}" srcOrd="1" destOrd="0" presId="urn:microsoft.com/office/officeart/2005/8/layout/cycle7"/>
    <dgm:cxn modelId="{1608BC5A-D47C-4BD4-A223-A5F2BDEFBDCD}" type="presOf" srcId="{02460A1E-13B3-476A-BD6B-0F05EA9B36C5}" destId="{656463BB-C45B-4B34-B8EA-E9B741B6C58F}" srcOrd="0" destOrd="0" presId="urn:microsoft.com/office/officeart/2005/8/layout/cycle7"/>
    <dgm:cxn modelId="{3471C699-BD4F-4C9B-8257-42C3A169C6B0}" type="presOf" srcId="{13FB96D6-58B7-4122-BF10-7462762E915F}" destId="{EE9CBCCD-D60E-4DD1-876F-C242BAD62549}" srcOrd="1" destOrd="0" presId="urn:microsoft.com/office/officeart/2005/8/layout/cycle7"/>
    <dgm:cxn modelId="{4F7DB6A0-6662-4B93-89A3-B746B5918F16}" type="presOf" srcId="{B276F9DB-4068-4FD4-9D60-BB67B8705040}" destId="{8E8D4799-A7E4-4931-A404-327E84F4F643}" srcOrd="0" destOrd="0" presId="urn:microsoft.com/office/officeart/2005/8/layout/cycle7"/>
    <dgm:cxn modelId="{664B10CC-799D-41DD-AA25-32ABD0852C77}" srcId="{02460A1E-13B3-476A-BD6B-0F05EA9B36C5}" destId="{B276F9DB-4068-4FD4-9D60-BB67B8705040}" srcOrd="0" destOrd="0" parTransId="{0C08F35F-9707-4258-A753-569829228E22}" sibTransId="{9FCBFB71-2085-4D0A-BC55-AE60FF51DEBD}"/>
    <dgm:cxn modelId="{6E8BA9D2-04BF-4A75-8585-AC0A2F34E3D9}" type="presOf" srcId="{9FCBFB71-2085-4D0A-BC55-AE60FF51DEBD}" destId="{DB0AC45E-263D-48E7-B81A-F782A7A93396}" srcOrd="1" destOrd="0" presId="urn:microsoft.com/office/officeart/2005/8/layout/cycle7"/>
    <dgm:cxn modelId="{333D43E1-31A3-48F9-A819-BB09F5ECCCA6}" type="presOf" srcId="{E39D7EBE-0589-452A-B1D0-40F5BF5D8255}" destId="{E152C896-144E-4419-BD39-946E51FED565}" srcOrd="0" destOrd="0" presId="urn:microsoft.com/office/officeart/2005/8/layout/cycle7"/>
    <dgm:cxn modelId="{520C10E2-3568-4968-B38E-3A79865B2D03}" type="presOf" srcId="{9FCBFB71-2085-4D0A-BC55-AE60FF51DEBD}" destId="{0E239B52-6E25-4F94-A054-D3519A7BF035}" srcOrd="0" destOrd="0" presId="urn:microsoft.com/office/officeart/2005/8/layout/cycle7"/>
    <dgm:cxn modelId="{87A1B0E4-C0BC-430A-90D5-0B3101E69701}" srcId="{02460A1E-13B3-476A-BD6B-0F05EA9B36C5}" destId="{3B60D40F-D9A6-472B-802A-739F061E2910}" srcOrd="1" destOrd="0" parTransId="{DF96669A-EC43-49B7-82B5-1346E14591E7}" sibTransId="{13FB96D6-58B7-4122-BF10-7462762E915F}"/>
    <dgm:cxn modelId="{410B7852-B87A-46B4-91F9-D8EF1CC238D3}" type="presParOf" srcId="{656463BB-C45B-4B34-B8EA-E9B741B6C58F}" destId="{8E8D4799-A7E4-4931-A404-327E84F4F643}" srcOrd="0" destOrd="0" presId="urn:microsoft.com/office/officeart/2005/8/layout/cycle7"/>
    <dgm:cxn modelId="{FFE75255-23D7-4B3F-8107-23729A9322E1}" type="presParOf" srcId="{656463BB-C45B-4B34-B8EA-E9B741B6C58F}" destId="{0E239B52-6E25-4F94-A054-D3519A7BF035}" srcOrd="1" destOrd="0" presId="urn:microsoft.com/office/officeart/2005/8/layout/cycle7"/>
    <dgm:cxn modelId="{7993D9D8-E525-4586-8897-44DCA4FC984D}" type="presParOf" srcId="{0E239B52-6E25-4F94-A054-D3519A7BF035}" destId="{DB0AC45E-263D-48E7-B81A-F782A7A93396}" srcOrd="0" destOrd="0" presId="urn:microsoft.com/office/officeart/2005/8/layout/cycle7"/>
    <dgm:cxn modelId="{F577E221-E193-451E-8D43-0B794ADD5754}" type="presParOf" srcId="{656463BB-C45B-4B34-B8EA-E9B741B6C58F}" destId="{BCDEE85C-735C-4842-B2D7-EA4D3F9398E8}" srcOrd="2" destOrd="0" presId="urn:microsoft.com/office/officeart/2005/8/layout/cycle7"/>
    <dgm:cxn modelId="{9EB37979-EFAB-4313-9586-971BCE5B142E}" type="presParOf" srcId="{656463BB-C45B-4B34-B8EA-E9B741B6C58F}" destId="{88B26283-3229-4DE5-B9A4-F15C1FC16584}" srcOrd="3" destOrd="0" presId="urn:microsoft.com/office/officeart/2005/8/layout/cycle7"/>
    <dgm:cxn modelId="{9CF63A51-3BEC-4D54-8A09-318ADE013ECD}" type="presParOf" srcId="{88B26283-3229-4DE5-B9A4-F15C1FC16584}" destId="{EE9CBCCD-D60E-4DD1-876F-C242BAD62549}" srcOrd="0" destOrd="0" presId="urn:microsoft.com/office/officeart/2005/8/layout/cycle7"/>
    <dgm:cxn modelId="{31FCDE89-DFB4-4C5D-B482-4D4C021D108A}" type="presParOf" srcId="{656463BB-C45B-4B34-B8EA-E9B741B6C58F}" destId="{77AF062B-9511-4B5C-B6EE-DD618824A02E}" srcOrd="4" destOrd="0" presId="urn:microsoft.com/office/officeart/2005/8/layout/cycle7"/>
    <dgm:cxn modelId="{3FF8740D-2440-49AE-8F90-6C19CF6D9925}" type="presParOf" srcId="{656463BB-C45B-4B34-B8EA-E9B741B6C58F}" destId="{E152C896-144E-4419-BD39-946E51FED565}" srcOrd="5" destOrd="0" presId="urn:microsoft.com/office/officeart/2005/8/layout/cycle7"/>
    <dgm:cxn modelId="{A387022C-DD80-4D51-A669-76F59C86D5D5}" type="presParOf" srcId="{E152C896-144E-4419-BD39-946E51FED565}" destId="{65B03BEE-8CF1-4C71-82D6-AC695A56A0EC}"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477F2A-5DE6-441C-B859-A0670D6B9B71}"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GB"/>
        </a:p>
      </dgm:t>
    </dgm:pt>
    <dgm:pt modelId="{9EE456E2-4967-4BB3-A849-2FD14FA8D02E}">
      <dgm:prSet phldrT="[Text]" custT="1"/>
      <dgm:spPr/>
      <dgm:t>
        <a:bodyPr/>
        <a:lstStyle/>
        <a:p>
          <a:r>
            <a:rPr lang="en-GB" sz="2200" dirty="0"/>
            <a:t>Gibbs Reflective Cycle </a:t>
          </a:r>
          <a:r>
            <a:rPr lang="en-GB" sz="1600" dirty="0"/>
            <a:t>(Source: Gibbs, 1988)</a:t>
          </a:r>
        </a:p>
      </dgm:t>
    </dgm:pt>
    <dgm:pt modelId="{B4754DC7-3DD7-4EAF-97D0-783AA2E11685}" type="parTrans" cxnId="{CD38068D-AFC3-43A7-93CA-F5D6EAA18C03}">
      <dgm:prSet/>
      <dgm:spPr/>
      <dgm:t>
        <a:bodyPr/>
        <a:lstStyle/>
        <a:p>
          <a:endParaRPr lang="en-GB"/>
        </a:p>
      </dgm:t>
    </dgm:pt>
    <dgm:pt modelId="{29C60330-DD55-4E32-8604-B022F602E050}" type="sibTrans" cxnId="{CD38068D-AFC3-43A7-93CA-F5D6EAA18C03}">
      <dgm:prSet/>
      <dgm:spPr/>
      <dgm:t>
        <a:bodyPr/>
        <a:lstStyle/>
        <a:p>
          <a:endParaRPr lang="en-GB"/>
        </a:p>
      </dgm:t>
    </dgm:pt>
    <dgm:pt modelId="{2C4DB385-F558-4A59-BA28-0AC1025804EE}">
      <dgm:prSet phldrT="[Text]"/>
      <dgm:spPr/>
      <dgm:t>
        <a:bodyPr/>
        <a:lstStyle/>
        <a:p>
          <a:r>
            <a:rPr lang="en-GB" dirty="0"/>
            <a:t>Description</a:t>
          </a:r>
        </a:p>
        <a:p>
          <a:r>
            <a:rPr lang="en-GB" dirty="0"/>
            <a:t>What happened? </a:t>
          </a:r>
        </a:p>
      </dgm:t>
    </dgm:pt>
    <dgm:pt modelId="{29CB8C74-92F2-487C-85A6-A7D17A6428F4}" type="parTrans" cxnId="{D26C5E5B-D9C0-4CA2-AF1E-D33B1B01DC06}">
      <dgm:prSet/>
      <dgm:spPr/>
      <dgm:t>
        <a:bodyPr/>
        <a:lstStyle/>
        <a:p>
          <a:endParaRPr lang="en-GB"/>
        </a:p>
      </dgm:t>
    </dgm:pt>
    <dgm:pt modelId="{74355286-7A85-4CBE-AEC4-220C87F43497}" type="sibTrans" cxnId="{D26C5E5B-D9C0-4CA2-AF1E-D33B1B01DC06}">
      <dgm:prSet/>
      <dgm:spPr/>
      <dgm:t>
        <a:bodyPr/>
        <a:lstStyle/>
        <a:p>
          <a:endParaRPr lang="en-GB"/>
        </a:p>
      </dgm:t>
    </dgm:pt>
    <dgm:pt modelId="{5943371A-8287-44A1-A91F-53DDE1119EA3}">
      <dgm:prSet phldrT="[Text]"/>
      <dgm:spPr/>
      <dgm:t>
        <a:bodyPr/>
        <a:lstStyle/>
        <a:p>
          <a:r>
            <a:rPr lang="en-GB" dirty="0"/>
            <a:t>Feelings </a:t>
          </a:r>
        </a:p>
        <a:p>
          <a:r>
            <a:rPr lang="en-GB" dirty="0"/>
            <a:t>What were your thoughts and feelings?</a:t>
          </a:r>
        </a:p>
      </dgm:t>
    </dgm:pt>
    <dgm:pt modelId="{2506DAB6-382C-45FC-A1F6-A42DB22B9C14}" type="parTrans" cxnId="{74C17E67-20BA-4374-8442-913378D01180}">
      <dgm:prSet/>
      <dgm:spPr/>
      <dgm:t>
        <a:bodyPr/>
        <a:lstStyle/>
        <a:p>
          <a:endParaRPr lang="en-GB"/>
        </a:p>
      </dgm:t>
    </dgm:pt>
    <dgm:pt modelId="{339FC70C-C14B-4C43-B1FC-30C42C760F42}" type="sibTrans" cxnId="{74C17E67-20BA-4374-8442-913378D01180}">
      <dgm:prSet/>
      <dgm:spPr/>
      <dgm:t>
        <a:bodyPr/>
        <a:lstStyle/>
        <a:p>
          <a:endParaRPr lang="en-GB"/>
        </a:p>
      </dgm:t>
    </dgm:pt>
    <dgm:pt modelId="{70E09A26-C01A-49FF-BF40-F3AEBB9E14AB}">
      <dgm:prSet phldrT="[Text]"/>
      <dgm:spPr/>
      <dgm:t>
        <a:bodyPr/>
        <a:lstStyle/>
        <a:p>
          <a:r>
            <a:rPr lang="en-GB" dirty="0"/>
            <a:t>Evaluation</a:t>
          </a:r>
        </a:p>
        <a:p>
          <a:r>
            <a:rPr lang="en-GB" dirty="0"/>
            <a:t>What was good and bad about the experience?</a:t>
          </a:r>
        </a:p>
        <a:p>
          <a:endParaRPr lang="en-GB" dirty="0"/>
        </a:p>
      </dgm:t>
    </dgm:pt>
    <dgm:pt modelId="{87130737-3710-4B1A-B841-DF6AC729BA02}" type="parTrans" cxnId="{5E1E3426-E3A9-42B0-B899-8A3BAAC86F4E}">
      <dgm:prSet/>
      <dgm:spPr/>
      <dgm:t>
        <a:bodyPr/>
        <a:lstStyle/>
        <a:p>
          <a:endParaRPr lang="en-GB"/>
        </a:p>
      </dgm:t>
    </dgm:pt>
    <dgm:pt modelId="{465CFB36-2F10-429E-9B2C-69EAF7B4D48E}" type="sibTrans" cxnId="{5E1E3426-E3A9-42B0-B899-8A3BAAC86F4E}">
      <dgm:prSet/>
      <dgm:spPr/>
      <dgm:t>
        <a:bodyPr/>
        <a:lstStyle/>
        <a:p>
          <a:endParaRPr lang="en-GB"/>
        </a:p>
      </dgm:t>
    </dgm:pt>
    <dgm:pt modelId="{442DAACB-FBA7-4DF6-B392-850143413654}">
      <dgm:prSet phldrT="[Text]"/>
      <dgm:spPr/>
      <dgm:t>
        <a:bodyPr/>
        <a:lstStyle/>
        <a:p>
          <a:r>
            <a:rPr lang="en-GB" dirty="0"/>
            <a:t>Analysis</a:t>
          </a:r>
        </a:p>
        <a:p>
          <a:r>
            <a:rPr lang="en-GB" dirty="0"/>
            <a:t>What sense can you make of it?</a:t>
          </a:r>
        </a:p>
      </dgm:t>
    </dgm:pt>
    <dgm:pt modelId="{50CA1B24-EDCC-4D64-9B1C-EE5ADCFDE114}" type="parTrans" cxnId="{F3348A98-92FD-46BE-B736-2A7373004619}">
      <dgm:prSet/>
      <dgm:spPr/>
      <dgm:t>
        <a:bodyPr/>
        <a:lstStyle/>
        <a:p>
          <a:endParaRPr lang="en-GB"/>
        </a:p>
      </dgm:t>
    </dgm:pt>
    <dgm:pt modelId="{57F50EFE-62B6-4034-838C-04173A931BAE}" type="sibTrans" cxnId="{F3348A98-92FD-46BE-B736-2A7373004619}">
      <dgm:prSet/>
      <dgm:spPr/>
      <dgm:t>
        <a:bodyPr/>
        <a:lstStyle/>
        <a:p>
          <a:endParaRPr lang="en-GB"/>
        </a:p>
      </dgm:t>
    </dgm:pt>
    <dgm:pt modelId="{EFB1FB3B-AA6B-4DA1-B8C2-6985557E3BCE}">
      <dgm:prSet/>
      <dgm:spPr/>
      <dgm:t>
        <a:bodyPr/>
        <a:lstStyle/>
        <a:p>
          <a:r>
            <a:rPr lang="en-GB" dirty="0"/>
            <a:t>Conclusion</a:t>
          </a:r>
        </a:p>
        <a:p>
          <a:r>
            <a:rPr lang="en-GB" dirty="0"/>
            <a:t>What else could you have done?</a:t>
          </a:r>
        </a:p>
      </dgm:t>
    </dgm:pt>
    <dgm:pt modelId="{56A0D8A5-922F-49F0-81C8-E80C07B08A05}" type="parTrans" cxnId="{B6912A52-C948-4881-A2B8-6EDA3271AC5C}">
      <dgm:prSet/>
      <dgm:spPr/>
      <dgm:t>
        <a:bodyPr/>
        <a:lstStyle/>
        <a:p>
          <a:endParaRPr lang="en-GB"/>
        </a:p>
      </dgm:t>
    </dgm:pt>
    <dgm:pt modelId="{0BAF8362-D994-441F-BB1D-CBC7FDDC4FB8}" type="sibTrans" cxnId="{B6912A52-C948-4881-A2B8-6EDA3271AC5C}">
      <dgm:prSet/>
      <dgm:spPr/>
      <dgm:t>
        <a:bodyPr/>
        <a:lstStyle/>
        <a:p>
          <a:endParaRPr lang="en-GB"/>
        </a:p>
      </dgm:t>
    </dgm:pt>
    <dgm:pt modelId="{83F44C56-E845-4C4F-BC13-E5EE96AB137B}">
      <dgm:prSet/>
      <dgm:spPr/>
      <dgm:t>
        <a:bodyPr/>
        <a:lstStyle/>
        <a:p>
          <a:r>
            <a:rPr lang="en-GB" dirty="0"/>
            <a:t>Action Plan </a:t>
          </a:r>
        </a:p>
        <a:p>
          <a:r>
            <a:rPr lang="en-GB" dirty="0"/>
            <a:t>If it happened again what would you do?</a:t>
          </a:r>
        </a:p>
      </dgm:t>
    </dgm:pt>
    <dgm:pt modelId="{E7435EE1-E75F-486D-AFA7-D76AC0BDDDC7}" type="parTrans" cxnId="{0B8795AD-8E8B-462F-A8E1-DB14F719A028}">
      <dgm:prSet/>
      <dgm:spPr/>
      <dgm:t>
        <a:bodyPr/>
        <a:lstStyle/>
        <a:p>
          <a:endParaRPr lang="en-GB"/>
        </a:p>
      </dgm:t>
    </dgm:pt>
    <dgm:pt modelId="{9E844CA7-F599-4050-8B15-2ADA1C8897C4}" type="sibTrans" cxnId="{0B8795AD-8E8B-462F-A8E1-DB14F719A028}">
      <dgm:prSet/>
      <dgm:spPr/>
      <dgm:t>
        <a:bodyPr/>
        <a:lstStyle/>
        <a:p>
          <a:endParaRPr lang="en-GB"/>
        </a:p>
      </dgm:t>
    </dgm:pt>
    <dgm:pt modelId="{F44EBFD2-E962-403E-BBA2-89A91ACB26FE}" type="pres">
      <dgm:prSet presAssocID="{DE477F2A-5DE6-441C-B859-A0670D6B9B71}" presName="composite" presStyleCnt="0">
        <dgm:presLayoutVars>
          <dgm:chMax val="1"/>
          <dgm:dir/>
          <dgm:resizeHandles val="exact"/>
        </dgm:presLayoutVars>
      </dgm:prSet>
      <dgm:spPr/>
    </dgm:pt>
    <dgm:pt modelId="{53742689-07E8-4199-839E-351EECD243EF}" type="pres">
      <dgm:prSet presAssocID="{DE477F2A-5DE6-441C-B859-A0670D6B9B71}" presName="radial" presStyleCnt="0">
        <dgm:presLayoutVars>
          <dgm:animLvl val="ctr"/>
        </dgm:presLayoutVars>
      </dgm:prSet>
      <dgm:spPr/>
    </dgm:pt>
    <dgm:pt modelId="{1BD160E0-D797-4391-9DB1-F5085A1DA30D}" type="pres">
      <dgm:prSet presAssocID="{9EE456E2-4967-4BB3-A849-2FD14FA8D02E}" presName="centerShape" presStyleLbl="vennNode1" presStyleIdx="0" presStyleCnt="7"/>
      <dgm:spPr/>
    </dgm:pt>
    <dgm:pt modelId="{D1119302-74C1-4B4A-8C01-A6CF39FCE69A}" type="pres">
      <dgm:prSet presAssocID="{2C4DB385-F558-4A59-BA28-0AC1025804EE}" presName="node" presStyleLbl="vennNode1" presStyleIdx="1" presStyleCnt="7">
        <dgm:presLayoutVars>
          <dgm:bulletEnabled val="1"/>
        </dgm:presLayoutVars>
      </dgm:prSet>
      <dgm:spPr/>
    </dgm:pt>
    <dgm:pt modelId="{D80276AF-9E67-4136-A2C5-11317F38726F}" type="pres">
      <dgm:prSet presAssocID="{5943371A-8287-44A1-A91F-53DDE1119EA3}" presName="node" presStyleLbl="vennNode1" presStyleIdx="2" presStyleCnt="7">
        <dgm:presLayoutVars>
          <dgm:bulletEnabled val="1"/>
        </dgm:presLayoutVars>
      </dgm:prSet>
      <dgm:spPr/>
    </dgm:pt>
    <dgm:pt modelId="{8861451A-6F04-4E86-961E-FFEF32C95B5A}" type="pres">
      <dgm:prSet presAssocID="{70E09A26-C01A-49FF-BF40-F3AEBB9E14AB}" presName="node" presStyleLbl="vennNode1" presStyleIdx="3" presStyleCnt="7">
        <dgm:presLayoutVars>
          <dgm:bulletEnabled val="1"/>
        </dgm:presLayoutVars>
      </dgm:prSet>
      <dgm:spPr/>
    </dgm:pt>
    <dgm:pt modelId="{A128F0C4-68F9-443D-A2D7-345F6890A81F}" type="pres">
      <dgm:prSet presAssocID="{442DAACB-FBA7-4DF6-B392-850143413654}" presName="node" presStyleLbl="vennNode1" presStyleIdx="4" presStyleCnt="7">
        <dgm:presLayoutVars>
          <dgm:bulletEnabled val="1"/>
        </dgm:presLayoutVars>
      </dgm:prSet>
      <dgm:spPr/>
    </dgm:pt>
    <dgm:pt modelId="{C7ABA93E-B1AC-4389-80A2-8457215F1451}" type="pres">
      <dgm:prSet presAssocID="{EFB1FB3B-AA6B-4DA1-B8C2-6985557E3BCE}" presName="node" presStyleLbl="vennNode1" presStyleIdx="5" presStyleCnt="7">
        <dgm:presLayoutVars>
          <dgm:bulletEnabled val="1"/>
        </dgm:presLayoutVars>
      </dgm:prSet>
      <dgm:spPr/>
    </dgm:pt>
    <dgm:pt modelId="{C5B9F63A-5B6B-47EA-9C1C-399FC3E77806}" type="pres">
      <dgm:prSet presAssocID="{83F44C56-E845-4C4F-BC13-E5EE96AB137B}" presName="node" presStyleLbl="vennNode1" presStyleIdx="6" presStyleCnt="7">
        <dgm:presLayoutVars>
          <dgm:bulletEnabled val="1"/>
        </dgm:presLayoutVars>
      </dgm:prSet>
      <dgm:spPr/>
    </dgm:pt>
  </dgm:ptLst>
  <dgm:cxnLst>
    <dgm:cxn modelId="{5E1E3426-E3A9-42B0-B899-8A3BAAC86F4E}" srcId="{9EE456E2-4967-4BB3-A849-2FD14FA8D02E}" destId="{70E09A26-C01A-49FF-BF40-F3AEBB9E14AB}" srcOrd="2" destOrd="0" parTransId="{87130737-3710-4B1A-B841-DF6AC729BA02}" sibTransId="{465CFB36-2F10-429E-9B2C-69EAF7B4D48E}"/>
    <dgm:cxn modelId="{D26C5E5B-D9C0-4CA2-AF1E-D33B1B01DC06}" srcId="{9EE456E2-4967-4BB3-A849-2FD14FA8D02E}" destId="{2C4DB385-F558-4A59-BA28-0AC1025804EE}" srcOrd="0" destOrd="0" parTransId="{29CB8C74-92F2-487C-85A6-A7D17A6428F4}" sibTransId="{74355286-7A85-4CBE-AEC4-220C87F43497}"/>
    <dgm:cxn modelId="{74C17E67-20BA-4374-8442-913378D01180}" srcId="{9EE456E2-4967-4BB3-A849-2FD14FA8D02E}" destId="{5943371A-8287-44A1-A91F-53DDE1119EA3}" srcOrd="1" destOrd="0" parTransId="{2506DAB6-382C-45FC-A1F6-A42DB22B9C14}" sibTransId="{339FC70C-C14B-4C43-B1FC-30C42C760F42}"/>
    <dgm:cxn modelId="{7396804B-DFA3-4DD0-B378-23314D4DD1DE}" type="presOf" srcId="{DE477F2A-5DE6-441C-B859-A0670D6B9B71}" destId="{F44EBFD2-E962-403E-BBA2-89A91ACB26FE}" srcOrd="0" destOrd="0" presId="urn:microsoft.com/office/officeart/2005/8/layout/radial3"/>
    <dgm:cxn modelId="{02978351-5052-4D51-8A3B-D187701FD311}" type="presOf" srcId="{442DAACB-FBA7-4DF6-B392-850143413654}" destId="{A128F0C4-68F9-443D-A2D7-345F6890A81F}" srcOrd="0" destOrd="0" presId="urn:microsoft.com/office/officeart/2005/8/layout/radial3"/>
    <dgm:cxn modelId="{B6912A52-C948-4881-A2B8-6EDA3271AC5C}" srcId="{9EE456E2-4967-4BB3-A849-2FD14FA8D02E}" destId="{EFB1FB3B-AA6B-4DA1-B8C2-6985557E3BCE}" srcOrd="4" destOrd="0" parTransId="{56A0D8A5-922F-49F0-81C8-E80C07B08A05}" sibTransId="{0BAF8362-D994-441F-BB1D-CBC7FDDC4FB8}"/>
    <dgm:cxn modelId="{BAA71257-1200-4339-BB4E-E190940158CD}" type="presOf" srcId="{2C4DB385-F558-4A59-BA28-0AC1025804EE}" destId="{D1119302-74C1-4B4A-8C01-A6CF39FCE69A}" srcOrd="0" destOrd="0" presId="urn:microsoft.com/office/officeart/2005/8/layout/radial3"/>
    <dgm:cxn modelId="{12C35080-5B4A-4699-81DC-6FF46096DD11}" type="presOf" srcId="{EFB1FB3B-AA6B-4DA1-B8C2-6985557E3BCE}" destId="{C7ABA93E-B1AC-4389-80A2-8457215F1451}" srcOrd="0" destOrd="0" presId="urn:microsoft.com/office/officeart/2005/8/layout/radial3"/>
    <dgm:cxn modelId="{CD38068D-AFC3-43A7-93CA-F5D6EAA18C03}" srcId="{DE477F2A-5DE6-441C-B859-A0670D6B9B71}" destId="{9EE456E2-4967-4BB3-A849-2FD14FA8D02E}" srcOrd="0" destOrd="0" parTransId="{B4754DC7-3DD7-4EAF-97D0-783AA2E11685}" sibTransId="{29C60330-DD55-4E32-8604-B022F602E050}"/>
    <dgm:cxn modelId="{51652698-960C-4D63-8235-153A17412630}" type="presOf" srcId="{70E09A26-C01A-49FF-BF40-F3AEBB9E14AB}" destId="{8861451A-6F04-4E86-961E-FFEF32C95B5A}" srcOrd="0" destOrd="0" presId="urn:microsoft.com/office/officeart/2005/8/layout/radial3"/>
    <dgm:cxn modelId="{F3348A98-92FD-46BE-B736-2A7373004619}" srcId="{9EE456E2-4967-4BB3-A849-2FD14FA8D02E}" destId="{442DAACB-FBA7-4DF6-B392-850143413654}" srcOrd="3" destOrd="0" parTransId="{50CA1B24-EDCC-4D64-9B1C-EE5ADCFDE114}" sibTransId="{57F50EFE-62B6-4034-838C-04173A931BAE}"/>
    <dgm:cxn modelId="{0B8795AD-8E8B-462F-A8E1-DB14F719A028}" srcId="{9EE456E2-4967-4BB3-A849-2FD14FA8D02E}" destId="{83F44C56-E845-4C4F-BC13-E5EE96AB137B}" srcOrd="5" destOrd="0" parTransId="{E7435EE1-E75F-486D-AFA7-D76AC0BDDDC7}" sibTransId="{9E844CA7-F599-4050-8B15-2ADA1C8897C4}"/>
    <dgm:cxn modelId="{39C114B3-5CDE-4EB6-BB2E-8A6D4FB68DE6}" type="presOf" srcId="{5943371A-8287-44A1-A91F-53DDE1119EA3}" destId="{D80276AF-9E67-4136-A2C5-11317F38726F}" srcOrd="0" destOrd="0" presId="urn:microsoft.com/office/officeart/2005/8/layout/radial3"/>
    <dgm:cxn modelId="{FF66FDDE-20ED-41CB-BC56-F7F8C1B08E88}" type="presOf" srcId="{9EE456E2-4967-4BB3-A849-2FD14FA8D02E}" destId="{1BD160E0-D797-4391-9DB1-F5085A1DA30D}" srcOrd="0" destOrd="0" presId="urn:microsoft.com/office/officeart/2005/8/layout/radial3"/>
    <dgm:cxn modelId="{CDBC5EF9-C3D8-4486-9A94-8EEBAC7538D6}" type="presOf" srcId="{83F44C56-E845-4C4F-BC13-E5EE96AB137B}" destId="{C5B9F63A-5B6B-47EA-9C1C-399FC3E77806}" srcOrd="0" destOrd="0" presId="urn:microsoft.com/office/officeart/2005/8/layout/radial3"/>
    <dgm:cxn modelId="{1A6FA195-84BE-4C5F-BEF4-9378A4C6BBC9}" type="presParOf" srcId="{F44EBFD2-E962-403E-BBA2-89A91ACB26FE}" destId="{53742689-07E8-4199-839E-351EECD243EF}" srcOrd="0" destOrd="0" presId="urn:microsoft.com/office/officeart/2005/8/layout/radial3"/>
    <dgm:cxn modelId="{43A5AFF5-3894-4087-A04D-756705C0A03B}" type="presParOf" srcId="{53742689-07E8-4199-839E-351EECD243EF}" destId="{1BD160E0-D797-4391-9DB1-F5085A1DA30D}" srcOrd="0" destOrd="0" presId="urn:microsoft.com/office/officeart/2005/8/layout/radial3"/>
    <dgm:cxn modelId="{8CA9EFB2-D5C4-42B1-AC7A-4D858BE23E19}" type="presParOf" srcId="{53742689-07E8-4199-839E-351EECD243EF}" destId="{D1119302-74C1-4B4A-8C01-A6CF39FCE69A}" srcOrd="1" destOrd="0" presId="urn:microsoft.com/office/officeart/2005/8/layout/radial3"/>
    <dgm:cxn modelId="{DDE6FED3-6FB6-46A0-A1CF-0F2A00103B85}" type="presParOf" srcId="{53742689-07E8-4199-839E-351EECD243EF}" destId="{D80276AF-9E67-4136-A2C5-11317F38726F}" srcOrd="2" destOrd="0" presId="urn:microsoft.com/office/officeart/2005/8/layout/radial3"/>
    <dgm:cxn modelId="{C09CFD5E-F0F6-4E43-BB4E-DD2A27C7ED76}" type="presParOf" srcId="{53742689-07E8-4199-839E-351EECD243EF}" destId="{8861451A-6F04-4E86-961E-FFEF32C95B5A}" srcOrd="3" destOrd="0" presId="urn:microsoft.com/office/officeart/2005/8/layout/radial3"/>
    <dgm:cxn modelId="{B4D6A4B9-AE5D-48E8-A249-4FF77AA02641}" type="presParOf" srcId="{53742689-07E8-4199-839E-351EECD243EF}" destId="{A128F0C4-68F9-443D-A2D7-345F6890A81F}" srcOrd="4" destOrd="0" presId="urn:microsoft.com/office/officeart/2005/8/layout/radial3"/>
    <dgm:cxn modelId="{E7F8CD14-9073-4C78-90B6-387EB3BB1102}" type="presParOf" srcId="{53742689-07E8-4199-839E-351EECD243EF}" destId="{C7ABA93E-B1AC-4389-80A2-8457215F1451}" srcOrd="5" destOrd="0" presId="urn:microsoft.com/office/officeart/2005/8/layout/radial3"/>
    <dgm:cxn modelId="{3E550ACA-2733-4C28-8686-90C468F2B127}" type="presParOf" srcId="{53742689-07E8-4199-839E-351EECD243EF}" destId="{C5B9F63A-5B6B-47EA-9C1C-399FC3E77806}"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D4799-A7E4-4931-A404-327E84F4F643}">
      <dsp:nvSpPr>
        <dsp:cNvPr id="0" name=""/>
        <dsp:cNvSpPr/>
      </dsp:nvSpPr>
      <dsp:spPr>
        <a:xfrm>
          <a:off x="3222188" y="1209"/>
          <a:ext cx="2059543" cy="102977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Education and Training </a:t>
          </a:r>
        </a:p>
      </dsp:txBody>
      <dsp:txXfrm>
        <a:off x="3252349" y="31370"/>
        <a:ext cx="1999221" cy="969449"/>
      </dsp:txXfrm>
    </dsp:sp>
    <dsp:sp modelId="{0E239B52-6E25-4F94-A054-D3519A7BF035}">
      <dsp:nvSpPr>
        <dsp:cNvPr id="0" name=""/>
        <dsp:cNvSpPr/>
      </dsp:nvSpPr>
      <dsp:spPr>
        <a:xfrm rot="3600000">
          <a:off x="4565592" y="1808661"/>
          <a:ext cx="1073351" cy="360420"/>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4673718" y="1880745"/>
        <a:ext cx="857099" cy="216252"/>
      </dsp:txXfrm>
    </dsp:sp>
    <dsp:sp modelId="{BCDEE85C-735C-4842-B2D7-EA4D3F9398E8}">
      <dsp:nvSpPr>
        <dsp:cNvPr id="0" name=""/>
        <dsp:cNvSpPr/>
      </dsp:nvSpPr>
      <dsp:spPr>
        <a:xfrm>
          <a:off x="4922804" y="2946762"/>
          <a:ext cx="2059543" cy="102977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First Hand Experiences </a:t>
          </a:r>
        </a:p>
      </dsp:txBody>
      <dsp:txXfrm>
        <a:off x="4952965" y="2976923"/>
        <a:ext cx="1999221" cy="969449"/>
      </dsp:txXfrm>
    </dsp:sp>
    <dsp:sp modelId="{88B26283-3229-4DE5-B9A4-F15C1FC16584}">
      <dsp:nvSpPr>
        <dsp:cNvPr id="0" name=""/>
        <dsp:cNvSpPr/>
      </dsp:nvSpPr>
      <dsp:spPr>
        <a:xfrm rot="10800000">
          <a:off x="3715284" y="3281438"/>
          <a:ext cx="1073351" cy="360420"/>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3823410" y="3353522"/>
        <a:ext cx="857099" cy="216252"/>
      </dsp:txXfrm>
    </dsp:sp>
    <dsp:sp modelId="{77AF062B-9511-4B5C-B6EE-DD618824A02E}">
      <dsp:nvSpPr>
        <dsp:cNvPr id="0" name=""/>
        <dsp:cNvSpPr/>
      </dsp:nvSpPr>
      <dsp:spPr>
        <a:xfrm>
          <a:off x="1521572" y="2946762"/>
          <a:ext cx="2059543" cy="102977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Partnership Working </a:t>
          </a:r>
        </a:p>
      </dsp:txBody>
      <dsp:txXfrm>
        <a:off x="1551733" y="2976923"/>
        <a:ext cx="1999221" cy="969449"/>
      </dsp:txXfrm>
    </dsp:sp>
    <dsp:sp modelId="{E152C896-144E-4419-BD39-946E51FED565}">
      <dsp:nvSpPr>
        <dsp:cNvPr id="0" name=""/>
        <dsp:cNvSpPr/>
      </dsp:nvSpPr>
      <dsp:spPr>
        <a:xfrm rot="18000000">
          <a:off x="2864976" y="1808661"/>
          <a:ext cx="1073351" cy="360420"/>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973102" y="1880745"/>
        <a:ext cx="857099" cy="216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160E0-D797-4391-9DB1-F5085A1DA30D}">
      <dsp:nvSpPr>
        <dsp:cNvPr id="0" name=""/>
        <dsp:cNvSpPr/>
      </dsp:nvSpPr>
      <dsp:spPr>
        <a:xfrm>
          <a:off x="3221663" y="864226"/>
          <a:ext cx="2152984" cy="2152984"/>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Gibbs Reflective Cycle </a:t>
          </a:r>
          <a:r>
            <a:rPr lang="en-GB" sz="1600" kern="1200" dirty="0"/>
            <a:t>(Source: Gibbs, 1988)</a:t>
          </a:r>
        </a:p>
      </dsp:txBody>
      <dsp:txXfrm>
        <a:off x="3536960" y="1179523"/>
        <a:ext cx="1522390" cy="1522390"/>
      </dsp:txXfrm>
    </dsp:sp>
    <dsp:sp modelId="{D1119302-74C1-4B4A-8C01-A6CF39FCE69A}">
      <dsp:nvSpPr>
        <dsp:cNvPr id="0" name=""/>
        <dsp:cNvSpPr/>
      </dsp:nvSpPr>
      <dsp:spPr>
        <a:xfrm>
          <a:off x="3759909" y="384"/>
          <a:ext cx="1076492" cy="1076492"/>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Description</a:t>
          </a:r>
        </a:p>
        <a:p>
          <a:pPr marL="0" lvl="0" indent="0" algn="ctr" defTabSz="355600">
            <a:lnSpc>
              <a:spcPct val="90000"/>
            </a:lnSpc>
            <a:spcBef>
              <a:spcPct val="0"/>
            </a:spcBef>
            <a:spcAft>
              <a:spcPct val="35000"/>
            </a:spcAft>
            <a:buNone/>
          </a:pPr>
          <a:r>
            <a:rPr lang="en-GB" sz="800" kern="1200" dirty="0"/>
            <a:t>What happened? </a:t>
          </a:r>
        </a:p>
      </dsp:txBody>
      <dsp:txXfrm>
        <a:off x="3917558" y="158033"/>
        <a:ext cx="761194" cy="761194"/>
      </dsp:txXfrm>
    </dsp:sp>
    <dsp:sp modelId="{D80276AF-9E67-4136-A2C5-11317F38726F}">
      <dsp:nvSpPr>
        <dsp:cNvPr id="0" name=""/>
        <dsp:cNvSpPr/>
      </dsp:nvSpPr>
      <dsp:spPr>
        <a:xfrm>
          <a:off x="4974153" y="701428"/>
          <a:ext cx="1076492" cy="1076492"/>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Feelings </a:t>
          </a:r>
        </a:p>
        <a:p>
          <a:pPr marL="0" lvl="0" indent="0" algn="ctr" defTabSz="355600">
            <a:lnSpc>
              <a:spcPct val="90000"/>
            </a:lnSpc>
            <a:spcBef>
              <a:spcPct val="0"/>
            </a:spcBef>
            <a:spcAft>
              <a:spcPct val="35000"/>
            </a:spcAft>
            <a:buNone/>
          </a:pPr>
          <a:r>
            <a:rPr lang="en-GB" sz="800" kern="1200" dirty="0"/>
            <a:t>What were your thoughts and feelings?</a:t>
          </a:r>
        </a:p>
      </dsp:txBody>
      <dsp:txXfrm>
        <a:off x="5131802" y="859077"/>
        <a:ext cx="761194" cy="761194"/>
      </dsp:txXfrm>
    </dsp:sp>
    <dsp:sp modelId="{8861451A-6F04-4E86-961E-FFEF32C95B5A}">
      <dsp:nvSpPr>
        <dsp:cNvPr id="0" name=""/>
        <dsp:cNvSpPr/>
      </dsp:nvSpPr>
      <dsp:spPr>
        <a:xfrm>
          <a:off x="4974153" y="2103516"/>
          <a:ext cx="1076492" cy="1076492"/>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Evaluation</a:t>
          </a:r>
        </a:p>
        <a:p>
          <a:pPr marL="0" lvl="0" indent="0" algn="ctr" defTabSz="355600">
            <a:lnSpc>
              <a:spcPct val="90000"/>
            </a:lnSpc>
            <a:spcBef>
              <a:spcPct val="0"/>
            </a:spcBef>
            <a:spcAft>
              <a:spcPct val="35000"/>
            </a:spcAft>
            <a:buNone/>
          </a:pPr>
          <a:r>
            <a:rPr lang="en-GB" sz="800" kern="1200" dirty="0"/>
            <a:t>What was good and bad about the experience?</a:t>
          </a:r>
        </a:p>
        <a:p>
          <a:pPr marL="0" lvl="0" indent="0" algn="ctr" defTabSz="355600">
            <a:lnSpc>
              <a:spcPct val="90000"/>
            </a:lnSpc>
            <a:spcBef>
              <a:spcPct val="0"/>
            </a:spcBef>
            <a:spcAft>
              <a:spcPct val="35000"/>
            </a:spcAft>
            <a:buNone/>
          </a:pPr>
          <a:endParaRPr lang="en-GB" sz="800" kern="1200" dirty="0"/>
        </a:p>
      </dsp:txBody>
      <dsp:txXfrm>
        <a:off x="5131802" y="2261165"/>
        <a:ext cx="761194" cy="761194"/>
      </dsp:txXfrm>
    </dsp:sp>
    <dsp:sp modelId="{A128F0C4-68F9-443D-A2D7-345F6890A81F}">
      <dsp:nvSpPr>
        <dsp:cNvPr id="0" name=""/>
        <dsp:cNvSpPr/>
      </dsp:nvSpPr>
      <dsp:spPr>
        <a:xfrm>
          <a:off x="3759909" y="2804560"/>
          <a:ext cx="1076492" cy="1076492"/>
        </a:xfrm>
        <a:prstGeom prst="ellipse">
          <a:avLst/>
        </a:prstGeom>
        <a:solidFill>
          <a:schemeClr val="accent6">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Analysis</a:t>
          </a:r>
        </a:p>
        <a:p>
          <a:pPr marL="0" lvl="0" indent="0" algn="ctr" defTabSz="355600">
            <a:lnSpc>
              <a:spcPct val="90000"/>
            </a:lnSpc>
            <a:spcBef>
              <a:spcPct val="0"/>
            </a:spcBef>
            <a:spcAft>
              <a:spcPct val="35000"/>
            </a:spcAft>
            <a:buNone/>
          </a:pPr>
          <a:r>
            <a:rPr lang="en-GB" sz="800" kern="1200" dirty="0"/>
            <a:t>What sense can you make of it?</a:t>
          </a:r>
        </a:p>
      </dsp:txBody>
      <dsp:txXfrm>
        <a:off x="3917558" y="2962209"/>
        <a:ext cx="761194" cy="761194"/>
      </dsp:txXfrm>
    </dsp:sp>
    <dsp:sp modelId="{C7ABA93E-B1AC-4389-80A2-8457215F1451}">
      <dsp:nvSpPr>
        <dsp:cNvPr id="0" name=""/>
        <dsp:cNvSpPr/>
      </dsp:nvSpPr>
      <dsp:spPr>
        <a:xfrm>
          <a:off x="2545665" y="2103516"/>
          <a:ext cx="1076492" cy="1076492"/>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Conclusion</a:t>
          </a:r>
        </a:p>
        <a:p>
          <a:pPr marL="0" lvl="0" indent="0" algn="ctr" defTabSz="355600">
            <a:lnSpc>
              <a:spcPct val="90000"/>
            </a:lnSpc>
            <a:spcBef>
              <a:spcPct val="0"/>
            </a:spcBef>
            <a:spcAft>
              <a:spcPct val="35000"/>
            </a:spcAft>
            <a:buNone/>
          </a:pPr>
          <a:r>
            <a:rPr lang="en-GB" sz="800" kern="1200" dirty="0"/>
            <a:t>What else could you have done?</a:t>
          </a:r>
        </a:p>
      </dsp:txBody>
      <dsp:txXfrm>
        <a:off x="2703314" y="2261165"/>
        <a:ext cx="761194" cy="761194"/>
      </dsp:txXfrm>
    </dsp:sp>
    <dsp:sp modelId="{C5B9F63A-5B6B-47EA-9C1C-399FC3E77806}">
      <dsp:nvSpPr>
        <dsp:cNvPr id="0" name=""/>
        <dsp:cNvSpPr/>
      </dsp:nvSpPr>
      <dsp:spPr>
        <a:xfrm>
          <a:off x="2545665" y="701428"/>
          <a:ext cx="1076492" cy="1076492"/>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Action Plan </a:t>
          </a:r>
        </a:p>
        <a:p>
          <a:pPr marL="0" lvl="0" indent="0" algn="ctr" defTabSz="355600">
            <a:lnSpc>
              <a:spcPct val="90000"/>
            </a:lnSpc>
            <a:spcBef>
              <a:spcPct val="0"/>
            </a:spcBef>
            <a:spcAft>
              <a:spcPct val="35000"/>
            </a:spcAft>
            <a:buNone/>
          </a:pPr>
          <a:r>
            <a:rPr lang="en-GB" sz="800" kern="1200" dirty="0"/>
            <a:t>If it happened again what would you do?</a:t>
          </a:r>
        </a:p>
      </dsp:txBody>
      <dsp:txXfrm>
        <a:off x="2703314" y="859077"/>
        <a:ext cx="761194" cy="76119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4515"/>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95404" y="0"/>
            <a:ext cx="2980055" cy="484515"/>
          </a:xfrm>
          <a:prstGeom prst="rect">
            <a:avLst/>
          </a:prstGeom>
        </p:spPr>
        <p:txBody>
          <a:bodyPr vert="horz" lIns="94476" tIns="47238" rIns="94476" bIns="47238" rtlCol="0"/>
          <a:lstStyle>
            <a:lvl1pPr algn="r">
              <a:defRPr sz="1200"/>
            </a:lvl1pPr>
          </a:lstStyle>
          <a:p>
            <a:fld id="{532856EB-F40F-4625-BF68-CCB3C4A300DA}" type="datetimeFigureOut">
              <a:rPr lang="en-GB" smtClean="0"/>
              <a:t>16/10/2017</a:t>
            </a:fld>
            <a:endParaRPr lang="en-GB" dirty="0"/>
          </a:p>
        </p:txBody>
      </p:sp>
      <p:sp>
        <p:nvSpPr>
          <p:cNvPr id="4" name="Footer Placeholder 3"/>
          <p:cNvSpPr>
            <a:spLocks noGrp="1"/>
          </p:cNvSpPr>
          <p:nvPr>
            <p:ph type="ftr" sz="quarter" idx="2"/>
          </p:nvPr>
        </p:nvSpPr>
        <p:spPr>
          <a:xfrm>
            <a:off x="0" y="9172249"/>
            <a:ext cx="2980055" cy="484514"/>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5404" y="9172249"/>
            <a:ext cx="2980055" cy="484514"/>
          </a:xfrm>
          <a:prstGeom prst="rect">
            <a:avLst/>
          </a:prstGeom>
        </p:spPr>
        <p:txBody>
          <a:bodyPr vert="horz" lIns="94476" tIns="47238" rIns="94476" bIns="47238" rtlCol="0" anchor="b"/>
          <a:lstStyle>
            <a:lvl1pPr algn="r">
              <a:defRPr sz="1200"/>
            </a:lvl1pPr>
          </a:lstStyle>
          <a:p>
            <a:fld id="{2B1C1C83-4117-4BAA-9E03-4E786596F260}" type="slidenum">
              <a:rPr lang="en-GB" smtClean="0"/>
              <a:t>‹#›</a:t>
            </a:fld>
            <a:endParaRPr lang="en-GB" dirty="0"/>
          </a:p>
        </p:txBody>
      </p:sp>
    </p:spTree>
    <p:extLst>
      <p:ext uri="{BB962C8B-B14F-4D97-AF65-F5344CB8AC3E}">
        <p14:creationId xmlns:p14="http://schemas.microsoft.com/office/powerpoint/2010/main" val="812306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738" cy="4841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95725" y="0"/>
            <a:ext cx="2979738" cy="484188"/>
          </a:xfrm>
          <a:prstGeom prst="rect">
            <a:avLst/>
          </a:prstGeom>
        </p:spPr>
        <p:txBody>
          <a:bodyPr vert="horz" lIns="91440" tIns="45720" rIns="91440" bIns="45720" rtlCol="0"/>
          <a:lstStyle>
            <a:lvl1pPr algn="r">
              <a:defRPr sz="1200"/>
            </a:lvl1pPr>
          </a:lstStyle>
          <a:p>
            <a:fld id="{CF056417-1CE4-41A9-9955-11CFE817B573}" type="datetimeFigureOut">
              <a:rPr lang="en-GB" smtClean="0"/>
              <a:t>16/10/2017</a:t>
            </a:fld>
            <a:endParaRPr lang="en-GB" dirty="0"/>
          </a:p>
        </p:txBody>
      </p:sp>
      <p:sp>
        <p:nvSpPr>
          <p:cNvPr id="4" name="Slide Image Placeholder 3"/>
          <p:cNvSpPr>
            <a:spLocks noGrp="1" noRot="1" noChangeAspect="1"/>
          </p:cNvSpPr>
          <p:nvPr>
            <p:ph type="sldImg" idx="2"/>
          </p:nvPr>
        </p:nvSpPr>
        <p:spPr>
          <a:xfrm>
            <a:off x="542925" y="1206500"/>
            <a:ext cx="5791200" cy="325913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7388" y="4646613"/>
            <a:ext cx="5502275" cy="38036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575"/>
            <a:ext cx="2979738" cy="4841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5725" y="9172575"/>
            <a:ext cx="2979738" cy="484188"/>
          </a:xfrm>
          <a:prstGeom prst="rect">
            <a:avLst/>
          </a:prstGeom>
        </p:spPr>
        <p:txBody>
          <a:bodyPr vert="horz" lIns="91440" tIns="45720" rIns="91440" bIns="45720" rtlCol="0" anchor="b"/>
          <a:lstStyle>
            <a:lvl1pPr algn="r">
              <a:defRPr sz="1200"/>
            </a:lvl1pPr>
          </a:lstStyle>
          <a:p>
            <a:fld id="{2478F489-C8E4-4C09-8E95-6210205B18A2}" type="slidenum">
              <a:rPr lang="en-GB" smtClean="0"/>
              <a:t>‹#›</a:t>
            </a:fld>
            <a:endParaRPr lang="en-GB" dirty="0"/>
          </a:p>
        </p:txBody>
      </p:sp>
    </p:spTree>
    <p:extLst>
      <p:ext uri="{BB962C8B-B14F-4D97-AF65-F5344CB8AC3E}">
        <p14:creationId xmlns:p14="http://schemas.microsoft.com/office/powerpoint/2010/main" val="2143483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92138" y="1255713"/>
            <a:ext cx="5791200" cy="3259137"/>
          </a:xfrm>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Croeso, Noswaith Dda / Welcome and Good Evening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My name is Kathleen Bowen.</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a:t>
            </a:fld>
            <a:endParaRPr lang="en-GB" dirty="0"/>
          </a:p>
        </p:txBody>
      </p:sp>
    </p:spTree>
    <p:extLst>
      <p:ext uri="{BB962C8B-B14F-4D97-AF65-F5344CB8AC3E}">
        <p14:creationId xmlns:p14="http://schemas.microsoft.com/office/powerpoint/2010/main" val="3650674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Times New Roman" panose="02020603050405020304" pitchFamily="18" charset="0"/>
                <a:cs typeface="Times New Roman" panose="02020603050405020304" pitchFamily="18" charset="0"/>
              </a:rPr>
              <a:t>This evening presentation will consider:-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Knowledge, skills and values for successful partnership working with parents, carers and families</a:t>
            </a:r>
          </a:p>
          <a:p>
            <a:r>
              <a:rPr lang="en-GB" dirty="0">
                <a:latin typeface="Times New Roman" panose="02020603050405020304" pitchFamily="18" charset="0"/>
                <a:cs typeface="Times New Roman" panose="02020603050405020304" pitchFamily="18" charset="0"/>
              </a:rPr>
              <a:t>What is Reflective Practice</a:t>
            </a:r>
          </a:p>
          <a:p>
            <a:r>
              <a:rPr lang="en-GB" dirty="0">
                <a:latin typeface="Times New Roman" panose="02020603050405020304" pitchFamily="18" charset="0"/>
                <a:cs typeface="Times New Roman" panose="02020603050405020304" pitchFamily="18" charset="0"/>
              </a:rPr>
              <a:t>Personal Reflective experience and links to Reflective Model</a:t>
            </a:r>
          </a:p>
          <a:p>
            <a:r>
              <a:rPr lang="en-GB" dirty="0">
                <a:latin typeface="Times New Roman" panose="02020603050405020304" pitchFamily="18" charset="0"/>
                <a:cs typeface="Times New Roman" panose="02020603050405020304" pitchFamily="18" charset="0"/>
              </a:rPr>
              <a:t>Personal development and the importance of Reflective Practice </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2</a:t>
            </a:fld>
            <a:endParaRPr lang="en-GB" dirty="0"/>
          </a:p>
        </p:txBody>
      </p:sp>
    </p:spTree>
    <p:extLst>
      <p:ext uri="{BB962C8B-B14F-4D97-AF65-F5344CB8AC3E}">
        <p14:creationId xmlns:p14="http://schemas.microsoft.com/office/powerpoint/2010/main" val="968179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 have been a practitioner within CYCA a registered Children's Charity  for the past 12 years. </a:t>
            </a:r>
          </a:p>
          <a:p>
            <a:r>
              <a:rPr lang="en-GB" dirty="0">
                <a:latin typeface="Times New Roman" panose="02020603050405020304" pitchFamily="18" charset="0"/>
                <a:cs typeface="Times New Roman" panose="02020603050405020304" pitchFamily="18" charset="0"/>
              </a:rPr>
              <a:t>I have experience of working with children, young people and their families through various projects including: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Flying Start, private nursery, mobile crèches, ASC and HC,-Youth clubs, Mentoring LAC Clubs and Lottery funded projects including Securing Futures and Families in Crisis.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Securing Futures project focused on improving the health and well being of families displaying low mental health or learning disability. </a:t>
            </a:r>
          </a:p>
          <a:p>
            <a:r>
              <a:rPr lang="en-GB" dirty="0">
                <a:latin typeface="Times New Roman" panose="02020603050405020304" pitchFamily="18" charset="0"/>
                <a:cs typeface="Times New Roman" panose="02020603050405020304" pitchFamily="18" charset="0"/>
              </a:rPr>
              <a:t>The project involved offering the whole family support in order to improve the families resiliency and to improve the family relationships, confidence and self-esteem </a:t>
            </a:r>
          </a:p>
          <a:p>
            <a:r>
              <a:rPr lang="en-GB" dirty="0">
                <a:latin typeface="Times New Roman" panose="02020603050405020304" pitchFamily="18" charset="0"/>
                <a:cs typeface="Times New Roman" panose="02020603050405020304" pitchFamily="18" charset="0"/>
              </a:rPr>
              <a:t>of both parent and child.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My work involves working with some of the hardest to reach families and working in some of the most deprived areas within Carmarthenshire according to WIMD (Welsh Index of Multiple Deprivation) report from Welsh Government that the Glanymor/ Tyisha Ward is ranked within the top 10% of most deprived areas in Wales.</a:t>
            </a:r>
          </a:p>
          <a:p>
            <a:r>
              <a:rPr lang="en-GB" sz="1000" dirty="0">
                <a:latin typeface="Times New Roman" panose="02020603050405020304" pitchFamily="18" charset="0"/>
                <a:cs typeface="Times New Roman" panose="02020603050405020304" pitchFamily="18" charset="0"/>
              </a:rPr>
              <a:t>(http://www.carmarthenshire.gov.wales/media/2038371/carmarthenshire_updated_summary.pdf  [Accessed 13th October 2017] )</a:t>
            </a:r>
          </a:p>
          <a:p>
            <a:endParaRPr lang="en-GB" dirty="0"/>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3</a:t>
            </a:fld>
            <a:endParaRPr lang="en-GB" dirty="0"/>
          </a:p>
        </p:txBody>
      </p:sp>
    </p:spTree>
    <p:extLst>
      <p:ext uri="{BB962C8B-B14F-4D97-AF65-F5344CB8AC3E}">
        <p14:creationId xmlns:p14="http://schemas.microsoft.com/office/powerpoint/2010/main" val="2684555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42925" y="1216025"/>
            <a:ext cx="5791200" cy="3259138"/>
          </a:xfrm>
        </p:spPr>
      </p:sp>
      <p:sp>
        <p:nvSpPr>
          <p:cNvPr id="3" name="Notes Placeholder 2"/>
          <p:cNvSpPr>
            <a:spLocks noGrp="1"/>
          </p:cNvSpPr>
          <p:nvPr>
            <p:ph type="body" idx="1"/>
          </p:nvPr>
        </p:nvSpPr>
        <p:spPr/>
        <p:txBody>
          <a:bodyPr/>
          <a:lstStyle/>
          <a:p>
            <a:r>
              <a:rPr lang="en-GB" dirty="0"/>
              <a:t>Through out this presentation I will be exploring essential knowledge, skills and values that through reflecting on previous experiences I believe support effective partnership with parents, carers and families.</a:t>
            </a:r>
          </a:p>
          <a:p>
            <a:endParaRPr lang="en-GB" dirty="0"/>
          </a:p>
          <a:p>
            <a:r>
              <a:rPr lang="en-GB" dirty="0"/>
              <a:t>On the upcoming slides we will explore this further, linking evidence to selected points highlighted on this slide.</a:t>
            </a:r>
          </a:p>
        </p:txBody>
      </p:sp>
      <p:sp>
        <p:nvSpPr>
          <p:cNvPr id="4" name="Slide Number Placeholder 3"/>
          <p:cNvSpPr>
            <a:spLocks noGrp="1"/>
          </p:cNvSpPr>
          <p:nvPr>
            <p:ph type="sldNum" sz="quarter" idx="10"/>
          </p:nvPr>
        </p:nvSpPr>
        <p:spPr>
          <a:xfrm>
            <a:off x="3912054" y="9156246"/>
            <a:ext cx="2979738" cy="484188"/>
          </a:xfrm>
        </p:spPr>
        <p:txBody>
          <a:bodyPr/>
          <a:lstStyle/>
          <a:p>
            <a:fld id="{2478F489-C8E4-4C09-8E95-6210205B18A2}" type="slidenum">
              <a:rPr lang="en-GB" smtClean="0"/>
              <a:t>4</a:t>
            </a:fld>
            <a:endParaRPr lang="en-GB" dirty="0"/>
          </a:p>
        </p:txBody>
      </p:sp>
    </p:spTree>
    <p:extLst>
      <p:ext uri="{BB962C8B-B14F-4D97-AF65-F5344CB8AC3E}">
        <p14:creationId xmlns:p14="http://schemas.microsoft.com/office/powerpoint/2010/main" val="3446439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5</a:t>
            </a:fld>
            <a:endParaRPr lang="en-GB" dirty="0"/>
          </a:p>
        </p:txBody>
      </p:sp>
    </p:spTree>
    <p:extLst>
      <p:ext uri="{BB962C8B-B14F-4D97-AF65-F5344CB8AC3E}">
        <p14:creationId xmlns:p14="http://schemas.microsoft.com/office/powerpoint/2010/main" val="2573451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6</a:t>
            </a:fld>
            <a:endParaRPr lang="en-GB" dirty="0"/>
          </a:p>
        </p:txBody>
      </p:sp>
    </p:spTree>
    <p:extLst>
      <p:ext uri="{BB962C8B-B14F-4D97-AF65-F5344CB8AC3E}">
        <p14:creationId xmlns:p14="http://schemas.microsoft.com/office/powerpoint/2010/main" val="97531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Welsh Government ‘ Building  Brighter Future’ Document</a:t>
            </a:r>
          </a:p>
          <a:p>
            <a:r>
              <a:rPr lang="en-GB" dirty="0"/>
              <a:t>By “Attending a high quality early education and childcare setting has a key influence on a child's development, especially for a child who is from a disadvantaged background.” this is imperative within the practice I provide as many of the families we work with face many barriers, challenges and disadvantages. </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7</a:t>
            </a:fld>
            <a:endParaRPr lang="en-GB" dirty="0"/>
          </a:p>
        </p:txBody>
      </p:sp>
    </p:spTree>
    <p:extLst>
      <p:ext uri="{BB962C8B-B14F-4D97-AF65-F5344CB8AC3E}">
        <p14:creationId xmlns:p14="http://schemas.microsoft.com/office/powerpoint/2010/main" val="3305053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Times New Roman" panose="02020603050405020304" pitchFamily="18" charset="0"/>
                <a:cs typeface="Times New Roman" panose="02020603050405020304" pitchFamily="18" charset="0"/>
              </a:rPr>
              <a:t>Research has highlighted the importance of having a highly qualified workforce and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EPPE Effective Provision of Pre-school Education Research suggests that:</a:t>
            </a:r>
          </a:p>
          <a:p>
            <a:pPr marL="0" indent="0">
              <a:buNone/>
            </a:pPr>
            <a:r>
              <a:rPr lang="en-GB" dirty="0">
                <a:latin typeface="Times New Roman" panose="02020603050405020304" pitchFamily="18" charset="0"/>
                <a:cs typeface="Times New Roman" panose="02020603050405020304" pitchFamily="18" charset="0"/>
              </a:rPr>
              <a:t>‘Settings that have staff with higher qualifications have higher quality scores and their children make more progress.’</a:t>
            </a:r>
          </a:p>
          <a:p>
            <a:endParaRPr lang="en-GB" baseline="0" dirty="0"/>
          </a:p>
        </p:txBody>
      </p:sp>
      <p:sp>
        <p:nvSpPr>
          <p:cNvPr id="4" name="Slide Number Placeholder 3"/>
          <p:cNvSpPr>
            <a:spLocks noGrp="1"/>
          </p:cNvSpPr>
          <p:nvPr>
            <p:ph type="sldNum" sz="quarter" idx="10"/>
          </p:nvPr>
        </p:nvSpPr>
        <p:spPr/>
        <p:txBody>
          <a:bodyPr/>
          <a:lstStyle/>
          <a:p>
            <a:fld id="{2478F489-C8E4-4C09-8E95-6210205B18A2}" type="slidenum">
              <a:rPr lang="en-GB" smtClean="0"/>
              <a:t>8</a:t>
            </a:fld>
            <a:endParaRPr lang="en-GB" dirty="0"/>
          </a:p>
        </p:txBody>
      </p:sp>
    </p:spTree>
    <p:extLst>
      <p:ext uri="{BB962C8B-B14F-4D97-AF65-F5344CB8AC3E}">
        <p14:creationId xmlns:p14="http://schemas.microsoft.com/office/powerpoint/2010/main" val="853790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have worked within the field of early years I have been greatly influenced by the first hand experiences that I have had working with children, young people and their families, attending relevant training and working in partnership with other professionals.</a:t>
            </a:r>
          </a:p>
          <a:p>
            <a:endParaRPr lang="en-GB" dirty="0"/>
          </a:p>
          <a:p>
            <a:r>
              <a:rPr lang="en-GB" dirty="0"/>
              <a:t>I have had the opportunity to attend a wealth of training workshops, which upon reflection supports the Care Council’s Wales views on the importance of CPD in developing my practice effectively by having knowledge to effectively work with individuals. </a:t>
            </a:r>
          </a:p>
          <a:p>
            <a:endParaRPr lang="en-GB" dirty="0"/>
          </a:p>
          <a:p>
            <a:r>
              <a:rPr lang="en-GB" dirty="0"/>
              <a:t>I have received training that has developed my knowledge, skills and values including Resiliency, Emotional Intelligence, working with parents with low level metal health and disability.</a:t>
            </a:r>
          </a:p>
          <a:p>
            <a:r>
              <a:rPr lang="en-GB" dirty="0"/>
              <a:t>Which had supported my reflective practice whilst working within the early years sector and supports Bowlby's Theory of attachment and the work of Daniel Goleman on emotional intelligence. (citied in how children learn Pound, L.et al.,)</a:t>
            </a:r>
          </a:p>
        </p:txBody>
      </p:sp>
      <p:sp>
        <p:nvSpPr>
          <p:cNvPr id="4" name="Slide Number Placeholder 3"/>
          <p:cNvSpPr>
            <a:spLocks noGrp="1"/>
          </p:cNvSpPr>
          <p:nvPr>
            <p:ph type="sldNum" sz="quarter" idx="10"/>
          </p:nvPr>
        </p:nvSpPr>
        <p:spPr/>
        <p:txBody>
          <a:bodyPr/>
          <a:lstStyle/>
          <a:p>
            <a:fld id="{2478F489-C8E4-4C09-8E95-6210205B18A2}" type="slidenum">
              <a:rPr lang="en-GB" smtClean="0"/>
              <a:t>9</a:t>
            </a:fld>
            <a:endParaRPr lang="en-GB" dirty="0"/>
          </a:p>
        </p:txBody>
      </p:sp>
    </p:spTree>
    <p:extLst>
      <p:ext uri="{BB962C8B-B14F-4D97-AF65-F5344CB8AC3E}">
        <p14:creationId xmlns:p14="http://schemas.microsoft.com/office/powerpoint/2010/main" val="1415140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Reflection is a process that involves deeply exploring practice that has taken place and the reasons why.</a:t>
            </a:r>
          </a:p>
          <a:p>
            <a:endParaRPr lang="en-GB" dirty="0"/>
          </a:p>
          <a:p>
            <a:r>
              <a:rPr lang="en-GB" dirty="0"/>
              <a:t>O’Connor and Digging's suggest that “Reflective Practice is a cycle that involves stopping to consider the reasons for them thinking critically about alternative perspectives and changing practices based on new understandings”</a:t>
            </a:r>
          </a:p>
          <a:p>
            <a:endParaRPr lang="en-GB" dirty="0"/>
          </a:p>
          <a:p>
            <a:r>
              <a:rPr lang="en-GB" dirty="0"/>
              <a:t>The next slide we will briefly look at models of reflection</a:t>
            </a:r>
          </a:p>
        </p:txBody>
      </p:sp>
      <p:sp>
        <p:nvSpPr>
          <p:cNvPr id="4" name="Slide Number Placeholder 3"/>
          <p:cNvSpPr>
            <a:spLocks noGrp="1"/>
          </p:cNvSpPr>
          <p:nvPr>
            <p:ph type="sldNum" sz="quarter" idx="10"/>
          </p:nvPr>
        </p:nvSpPr>
        <p:spPr/>
        <p:txBody>
          <a:bodyPr/>
          <a:lstStyle/>
          <a:p>
            <a:fld id="{2478F489-C8E4-4C09-8E95-6210205B18A2}" type="slidenum">
              <a:rPr lang="en-GB" smtClean="0"/>
              <a:t>10</a:t>
            </a:fld>
            <a:endParaRPr lang="en-GB" dirty="0"/>
          </a:p>
        </p:txBody>
      </p:sp>
    </p:spTree>
    <p:extLst>
      <p:ext uri="{BB962C8B-B14F-4D97-AF65-F5344CB8AC3E}">
        <p14:creationId xmlns:p14="http://schemas.microsoft.com/office/powerpoint/2010/main" val="3502032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model is effective and is beneficial in supporting practice,</a:t>
            </a:r>
          </a:p>
          <a:p>
            <a:r>
              <a:rPr lang="en-GB" dirty="0"/>
              <a:t>I have selected Gibbs model of reflection to demonstrate how his theory has supported practice.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11</a:t>
            </a:fld>
            <a:endParaRPr lang="en-GB" dirty="0"/>
          </a:p>
        </p:txBody>
      </p:sp>
    </p:spTree>
    <p:extLst>
      <p:ext uri="{BB962C8B-B14F-4D97-AF65-F5344CB8AC3E}">
        <p14:creationId xmlns:p14="http://schemas.microsoft.com/office/powerpoint/2010/main" val="1955819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3400" y="1206500"/>
            <a:ext cx="5791200" cy="3259138"/>
          </a:xfrm>
        </p:spPr>
      </p:sp>
      <p:sp>
        <p:nvSpPr>
          <p:cNvPr id="3" name="Notes Placeholder 2"/>
          <p:cNvSpPr>
            <a:spLocks noGrp="1"/>
          </p:cNvSpPr>
          <p:nvPr>
            <p:ph type="body" idx="1"/>
          </p:nvPr>
        </p:nvSpPr>
        <p:spPr>
          <a:xfrm>
            <a:off x="668338" y="4646613"/>
            <a:ext cx="5502275" cy="3803650"/>
          </a:xfrm>
        </p:spPr>
        <p:txBody>
          <a:bodyPr/>
          <a:lstStyle/>
          <a:p>
            <a:endParaRPr lang="en-GB" dirty="0"/>
          </a:p>
          <a:p>
            <a:endParaRPr lang="en-GB" dirty="0"/>
          </a:p>
          <a:p>
            <a:r>
              <a:rPr lang="en-GB" dirty="0">
                <a:latin typeface="Times New Roman" panose="02020603050405020304" pitchFamily="18" charset="0"/>
                <a:cs typeface="Times New Roman" panose="02020603050405020304" pitchFamily="18" charset="0"/>
              </a:rPr>
              <a:t>Within this model there are 6 stages: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Description:</a:t>
            </a:r>
          </a:p>
          <a:p>
            <a:r>
              <a:rPr lang="en-GB" dirty="0">
                <a:latin typeface="Times New Roman" panose="02020603050405020304" pitchFamily="18" charset="0"/>
                <a:cs typeface="Times New Roman" panose="02020603050405020304" pitchFamily="18" charset="0"/>
              </a:rPr>
              <a:t>Feelings:</a:t>
            </a:r>
          </a:p>
          <a:p>
            <a:r>
              <a:rPr lang="en-GB" dirty="0">
                <a:latin typeface="Times New Roman" panose="02020603050405020304" pitchFamily="18" charset="0"/>
                <a:cs typeface="Times New Roman" panose="02020603050405020304" pitchFamily="18" charset="0"/>
              </a:rPr>
              <a:t>Evaluation:</a:t>
            </a:r>
          </a:p>
          <a:p>
            <a:r>
              <a:rPr lang="en-GB" dirty="0">
                <a:latin typeface="Times New Roman" panose="02020603050405020304" pitchFamily="18" charset="0"/>
                <a:cs typeface="Times New Roman" panose="02020603050405020304" pitchFamily="18" charset="0"/>
              </a:rPr>
              <a:t>Analysis:</a:t>
            </a:r>
          </a:p>
          <a:p>
            <a:r>
              <a:rPr lang="en-GB" dirty="0">
                <a:latin typeface="Times New Roman" panose="02020603050405020304" pitchFamily="18" charset="0"/>
                <a:cs typeface="Times New Roman" panose="02020603050405020304" pitchFamily="18" charset="0"/>
              </a:rPr>
              <a:t>Conclusion:</a:t>
            </a:r>
          </a:p>
          <a:p>
            <a:r>
              <a:rPr lang="en-GB" dirty="0">
                <a:latin typeface="Times New Roman" panose="02020603050405020304" pitchFamily="18" charset="0"/>
                <a:cs typeface="Times New Roman" panose="02020603050405020304" pitchFamily="18" charset="0"/>
              </a:rPr>
              <a:t>Action Plan:</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Breakdown personal reflection on experience (notes on word doc)</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12</a:t>
            </a:fld>
            <a:endParaRPr lang="en-GB" dirty="0"/>
          </a:p>
        </p:txBody>
      </p:sp>
    </p:spTree>
    <p:extLst>
      <p:ext uri="{BB962C8B-B14F-4D97-AF65-F5344CB8AC3E}">
        <p14:creationId xmlns:p14="http://schemas.microsoft.com/office/powerpoint/2010/main" val="7701997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22288" y="1200150"/>
            <a:ext cx="5791200" cy="32591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13</a:t>
            </a:fld>
            <a:endParaRPr lang="en-GB" dirty="0"/>
          </a:p>
        </p:txBody>
      </p:sp>
    </p:spTree>
    <p:extLst>
      <p:ext uri="{BB962C8B-B14F-4D97-AF65-F5344CB8AC3E}">
        <p14:creationId xmlns:p14="http://schemas.microsoft.com/office/powerpoint/2010/main" val="2432286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Linking</a:t>
            </a:r>
            <a:r>
              <a:rPr lang="en-GB" baseline="0" dirty="0">
                <a:latin typeface="Times New Roman" panose="02020603050405020304" pitchFamily="18" charset="0"/>
                <a:cs typeface="Times New Roman" panose="02020603050405020304" pitchFamily="18" charset="0"/>
              </a:rPr>
              <a:t> practice to legislation such as the UNCRC</a:t>
            </a:r>
            <a:r>
              <a:rPr lang="en-GB" dirty="0">
                <a:latin typeface="Times New Roman" panose="02020603050405020304" pitchFamily="18" charset="0"/>
                <a:cs typeface="Times New Roman" panose="02020603050405020304" pitchFamily="18" charset="0"/>
              </a:rPr>
              <a:t> is essential when working with parent, carers and their families to achieve organisation aims and to achieve </a:t>
            </a:r>
          </a:p>
          <a:p>
            <a:r>
              <a:rPr lang="en-GB" dirty="0">
                <a:latin typeface="Times New Roman" panose="02020603050405020304" pitchFamily="18" charset="0"/>
                <a:cs typeface="Times New Roman" panose="02020603050405020304" pitchFamily="18" charset="0"/>
              </a:rPr>
              <a:t>Better outcomes for families. </a:t>
            </a:r>
          </a:p>
        </p:txBody>
      </p:sp>
      <p:sp>
        <p:nvSpPr>
          <p:cNvPr id="4" name="Slide Number Placeholder 3"/>
          <p:cNvSpPr>
            <a:spLocks noGrp="1"/>
          </p:cNvSpPr>
          <p:nvPr>
            <p:ph type="sldNum" sz="quarter" idx="10"/>
          </p:nvPr>
        </p:nvSpPr>
        <p:spPr/>
        <p:txBody>
          <a:bodyPr/>
          <a:lstStyle/>
          <a:p>
            <a:fld id="{2478F489-C8E4-4C09-8E95-6210205B18A2}" type="slidenum">
              <a:rPr lang="en-GB" smtClean="0"/>
              <a:t>14</a:t>
            </a:fld>
            <a:endParaRPr lang="en-GB" dirty="0"/>
          </a:p>
        </p:txBody>
      </p:sp>
    </p:spTree>
    <p:extLst>
      <p:ext uri="{BB962C8B-B14F-4D97-AF65-F5344CB8AC3E}">
        <p14:creationId xmlns:p14="http://schemas.microsoft.com/office/powerpoint/2010/main" val="2664466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15</a:t>
            </a:fld>
            <a:endParaRPr lang="en-GB" dirty="0"/>
          </a:p>
        </p:txBody>
      </p:sp>
    </p:spTree>
    <p:extLst>
      <p:ext uri="{BB962C8B-B14F-4D97-AF65-F5344CB8AC3E}">
        <p14:creationId xmlns:p14="http://schemas.microsoft.com/office/powerpoint/2010/main" val="11297394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16</a:t>
            </a:fld>
            <a:endParaRPr lang="en-GB" dirty="0"/>
          </a:p>
        </p:txBody>
      </p:sp>
    </p:spTree>
    <p:extLst>
      <p:ext uri="{BB962C8B-B14F-4D97-AF65-F5344CB8AC3E}">
        <p14:creationId xmlns:p14="http://schemas.microsoft.com/office/powerpoint/2010/main" val="867597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17</a:t>
            </a:fld>
            <a:endParaRPr lang="en-GB" dirty="0"/>
          </a:p>
        </p:txBody>
      </p:sp>
    </p:spTree>
    <p:extLst>
      <p:ext uri="{BB962C8B-B14F-4D97-AF65-F5344CB8AC3E}">
        <p14:creationId xmlns:p14="http://schemas.microsoft.com/office/powerpoint/2010/main" val="2678126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18</a:t>
            </a:fld>
            <a:endParaRPr lang="en-GB" dirty="0"/>
          </a:p>
        </p:txBody>
      </p:sp>
    </p:spTree>
    <p:extLst>
      <p:ext uri="{BB962C8B-B14F-4D97-AF65-F5344CB8AC3E}">
        <p14:creationId xmlns:p14="http://schemas.microsoft.com/office/powerpoint/2010/main" val="1451790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19</a:t>
            </a:fld>
            <a:endParaRPr lang="en-GB" dirty="0"/>
          </a:p>
        </p:txBody>
      </p:sp>
    </p:spTree>
    <p:extLst>
      <p:ext uri="{BB962C8B-B14F-4D97-AF65-F5344CB8AC3E}">
        <p14:creationId xmlns:p14="http://schemas.microsoft.com/office/powerpoint/2010/main" val="141929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7367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752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2005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10102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8117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5729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877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32162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3963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3341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35571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1577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6780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001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947199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96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307294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cycaonline.org.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hildreninwales.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gov.wales/docs/dcells/publications/130716-building-brighter-future-en.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dera.ioe.ac.uk/8543/7/SSU-SF-2004-01.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wnloads.unicef.org.uk/wp-content/uploads/2010/05/UNCRC_summary-1.pdf?_ga=2.180010851.639130605.1507924101-1272381126.150792410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The Reflective Adult </a:t>
            </a:r>
          </a:p>
        </p:txBody>
      </p:sp>
      <p:sp>
        <p:nvSpPr>
          <p:cNvPr id="3" name="Subtitle 2"/>
          <p:cNvSpPr>
            <a:spLocks noGrp="1"/>
          </p:cNvSpPr>
          <p:nvPr>
            <p:ph type="subTitle" idx="1"/>
          </p:nvPr>
        </p:nvSpPr>
        <p:spPr/>
        <p:txBody>
          <a:bodyPr>
            <a:normAutofit fontScale="92500" lnSpcReduction="10000"/>
          </a:bodyPr>
          <a:lstStyle/>
          <a:p>
            <a:r>
              <a:rPr lang="en-GB" dirty="0"/>
              <a:t>Module Code:EAEC6001</a:t>
            </a:r>
          </a:p>
          <a:p>
            <a:r>
              <a:rPr lang="en-GB" dirty="0"/>
              <a:t>Student 0801824</a:t>
            </a:r>
          </a:p>
          <a:p>
            <a:r>
              <a:rPr lang="en-GB" dirty="0"/>
              <a:t>16.10.2017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46857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The Reflective Adult </a:t>
            </a:r>
            <a:br>
              <a:rPr lang="en-GB" dirty="0"/>
            </a:br>
            <a:r>
              <a:rPr lang="en-GB" dirty="0"/>
              <a:t>Introduction</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This evening presentation will consider:-</a:t>
            </a:r>
          </a:p>
          <a:p>
            <a:pPr marL="0" indent="0">
              <a:buNone/>
            </a:pPr>
            <a:endParaRPr lang="en-GB" dirty="0"/>
          </a:p>
          <a:p>
            <a:r>
              <a:rPr lang="en-GB" dirty="0"/>
              <a:t>Knowledge, skills and values for successful partnership working with parents, carers and families</a:t>
            </a:r>
          </a:p>
          <a:p>
            <a:r>
              <a:rPr lang="en-GB" dirty="0"/>
              <a:t>What is Reflective Practice</a:t>
            </a:r>
          </a:p>
          <a:p>
            <a:r>
              <a:rPr lang="en-GB" dirty="0"/>
              <a:t>Personal Reflective experience and links to Reflective Model</a:t>
            </a:r>
          </a:p>
          <a:p>
            <a:r>
              <a:rPr lang="en-GB" dirty="0"/>
              <a:t>Personal development and the importance of Reflective Practice </a:t>
            </a:r>
          </a:p>
          <a:p>
            <a:pPr marL="0" indent="0">
              <a:buNone/>
            </a:pPr>
            <a:endParaRPr lang="en-GB" dirty="0"/>
          </a:p>
        </p:txBody>
      </p:sp>
    </p:spTree>
    <p:extLst>
      <p:ext uri="{BB962C8B-B14F-4D97-AF65-F5344CB8AC3E}">
        <p14:creationId xmlns:p14="http://schemas.microsoft.com/office/powerpoint/2010/main" val="3137483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Carmarthenshire Youth and Children's Association </a:t>
            </a:r>
            <a:r>
              <a:rPr lang="en-GB" dirty="0">
                <a:solidFill>
                  <a:schemeClr val="tx1"/>
                </a:solidFill>
              </a:rPr>
              <a:t>(CYCA)</a:t>
            </a:r>
          </a:p>
        </p:txBody>
      </p:sp>
      <p:sp>
        <p:nvSpPr>
          <p:cNvPr id="3" name="Content Placeholder 2"/>
          <p:cNvSpPr>
            <a:spLocks noGrp="1"/>
          </p:cNvSpPr>
          <p:nvPr>
            <p:ph idx="1"/>
          </p:nvPr>
        </p:nvSpPr>
        <p:spPr/>
        <p:txBody>
          <a:bodyPr>
            <a:normAutofit fontScale="85000" lnSpcReduction="20000"/>
          </a:bodyPr>
          <a:lstStyle/>
          <a:p>
            <a:pPr marL="0" indent="0" algn="ctr">
              <a:buNone/>
            </a:pPr>
            <a:r>
              <a:rPr lang="en-GB" sz="4400" dirty="0"/>
              <a:t>“Creating a brighter future for children and their families”</a:t>
            </a:r>
          </a:p>
          <a:p>
            <a:pPr marL="0" indent="0">
              <a:buNone/>
            </a:pPr>
            <a:r>
              <a:rPr lang="en-GB" dirty="0"/>
              <a:t>                                                                                                                            (CYCA, 2017)</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400" dirty="0">
                <a:hlinkClick r:id="rId3"/>
              </a:rPr>
              <a:t>http://www.cycaonline.org.uk</a:t>
            </a:r>
            <a:r>
              <a:rPr lang="en-GB" sz="1400" dirty="0"/>
              <a:t> [Accessed:14</a:t>
            </a:r>
            <a:r>
              <a:rPr lang="en-GB" sz="1400" baseline="30000" dirty="0"/>
              <a:t>th</a:t>
            </a:r>
            <a:r>
              <a:rPr lang="en-GB" sz="1400" dirty="0"/>
              <a:t> October2017]</a:t>
            </a:r>
          </a:p>
        </p:txBody>
      </p:sp>
    </p:spTree>
    <p:extLst>
      <p:ext uri="{BB962C8B-B14F-4D97-AF65-F5344CB8AC3E}">
        <p14:creationId xmlns:p14="http://schemas.microsoft.com/office/powerpoint/2010/main" val="13374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skills and values for establishing successful partnerships with parent, carers and families </a:t>
            </a:r>
          </a:p>
        </p:txBody>
      </p:sp>
      <p:sp>
        <p:nvSpPr>
          <p:cNvPr id="3" name="Content Placeholder 2"/>
          <p:cNvSpPr>
            <a:spLocks noGrp="1"/>
          </p:cNvSpPr>
          <p:nvPr>
            <p:ph idx="1"/>
          </p:nvPr>
        </p:nvSpPr>
        <p:spPr/>
        <p:txBody>
          <a:bodyPr>
            <a:normAutofit lnSpcReduction="10000"/>
          </a:bodyPr>
          <a:lstStyle/>
          <a:p>
            <a:r>
              <a:rPr lang="en-GB" dirty="0"/>
              <a:t>Communication</a:t>
            </a:r>
          </a:p>
          <a:p>
            <a:r>
              <a:rPr lang="en-GB" dirty="0"/>
              <a:t>Continuous Professional Development</a:t>
            </a:r>
          </a:p>
          <a:p>
            <a:r>
              <a:rPr lang="en-GB" dirty="0"/>
              <a:t>Empathy</a:t>
            </a:r>
          </a:p>
          <a:p>
            <a:r>
              <a:rPr lang="en-GB" dirty="0"/>
              <a:t>High Quality Provision </a:t>
            </a:r>
          </a:p>
          <a:p>
            <a:r>
              <a:rPr lang="en-GB" dirty="0"/>
              <a:t>Highly Qualified Workforce</a:t>
            </a:r>
          </a:p>
          <a:p>
            <a:r>
              <a:rPr lang="en-GB" dirty="0"/>
              <a:t>Honest </a:t>
            </a:r>
          </a:p>
          <a:p>
            <a:r>
              <a:rPr lang="en-GB" dirty="0"/>
              <a:t>Knowledge and Understanding  </a:t>
            </a:r>
          </a:p>
          <a:p>
            <a:r>
              <a:rPr lang="en-GB" dirty="0"/>
              <a:t>Professional Practice</a:t>
            </a:r>
          </a:p>
          <a:p>
            <a:r>
              <a:rPr lang="en-GB" dirty="0"/>
              <a:t>Respect</a:t>
            </a:r>
          </a:p>
          <a:p>
            <a:r>
              <a:rPr lang="en-GB" dirty="0"/>
              <a:t>Reflective practice </a:t>
            </a:r>
          </a:p>
        </p:txBody>
      </p:sp>
    </p:spTree>
    <p:extLst>
      <p:ext uri="{BB962C8B-B14F-4D97-AF65-F5344CB8AC3E}">
        <p14:creationId xmlns:p14="http://schemas.microsoft.com/office/powerpoint/2010/main" val="1070068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Knowledge and Understanding</a:t>
            </a:r>
          </a:p>
        </p:txBody>
      </p:sp>
      <p:sp>
        <p:nvSpPr>
          <p:cNvPr id="3" name="Content Placeholder 2"/>
          <p:cNvSpPr>
            <a:spLocks noGrp="1"/>
          </p:cNvSpPr>
          <p:nvPr>
            <p:ph idx="1"/>
          </p:nvPr>
        </p:nvSpPr>
        <p:spPr/>
        <p:txBody>
          <a:bodyPr/>
          <a:lstStyle/>
          <a:p>
            <a:pPr marL="0" indent="0">
              <a:buNone/>
            </a:pPr>
            <a:r>
              <a:rPr lang="en-GB" dirty="0"/>
              <a:t>Research conducted on relevant guidance, policies and legislative frameworks that underpin key principles and values that support practice:</a:t>
            </a:r>
          </a:p>
          <a:p>
            <a:r>
              <a:rPr lang="en-GB" dirty="0"/>
              <a:t>Every Child Matters 2003</a:t>
            </a:r>
          </a:p>
          <a:p>
            <a:r>
              <a:rPr lang="en-GB" dirty="0"/>
              <a:t>Equality Act 2010</a:t>
            </a:r>
          </a:p>
          <a:p>
            <a:r>
              <a:rPr lang="en-GB" dirty="0"/>
              <a:t>Children's Act 2004</a:t>
            </a:r>
          </a:p>
          <a:p>
            <a:r>
              <a:rPr lang="en-GB" dirty="0"/>
              <a:t>Safeguarding of Vulnerable Adults and Children  </a:t>
            </a:r>
          </a:p>
          <a:p>
            <a:r>
              <a:rPr lang="en-GB" dirty="0"/>
              <a:t>United Nations Convention on the Rights of the Child (1989)</a:t>
            </a:r>
          </a:p>
          <a:p>
            <a:r>
              <a:rPr lang="en-GB" dirty="0"/>
              <a:t>Welsh Government Parenting in Wales: Guidance on engagement and support 2017 (Non Statuary Guidance)</a:t>
            </a:r>
          </a:p>
          <a:p>
            <a:r>
              <a:rPr lang="en-GB" dirty="0"/>
              <a:t>National Occupation Standards for Working with Parents  </a:t>
            </a:r>
          </a:p>
        </p:txBody>
      </p:sp>
    </p:spTree>
    <p:extLst>
      <p:ext uri="{BB962C8B-B14F-4D97-AF65-F5344CB8AC3E}">
        <p14:creationId xmlns:p14="http://schemas.microsoft.com/office/powerpoint/2010/main" val="3184906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Professional Boundaries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Professional Boundaries are imperative when working with children and their families and legislation ensures that all work is underpinned by recognising:</a:t>
            </a:r>
          </a:p>
          <a:p>
            <a:pPr marL="0" indent="0">
              <a:buNone/>
            </a:pPr>
            <a:endParaRPr lang="en-GB" dirty="0"/>
          </a:p>
          <a:p>
            <a:pPr marL="0" indent="0">
              <a:buNone/>
            </a:pPr>
            <a:endParaRPr lang="en-GB" dirty="0"/>
          </a:p>
          <a:p>
            <a:pPr marL="0" indent="0" algn="ctr">
              <a:buNone/>
            </a:pPr>
            <a:r>
              <a:rPr lang="en-GB" dirty="0"/>
              <a:t>The welfare of the child is paramount (All Wales Child Protection, 2008)</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(All Wales Child Protection Procedures,2008) </a:t>
            </a:r>
            <a:r>
              <a:rPr lang="en-GB" dirty="0">
                <a:hlinkClick r:id="rId3"/>
              </a:rPr>
              <a:t>www.childreninwales.org.uk</a:t>
            </a:r>
            <a:r>
              <a:rPr lang="en-GB" dirty="0"/>
              <a:t> [Accessed 15</a:t>
            </a:r>
            <a:r>
              <a:rPr lang="en-GB" baseline="30000" dirty="0"/>
              <a:t>th</a:t>
            </a:r>
            <a:r>
              <a:rPr lang="en-GB" dirty="0"/>
              <a:t> October 2017] </a:t>
            </a:r>
          </a:p>
        </p:txBody>
      </p:sp>
    </p:spTree>
    <p:extLst>
      <p:ext uri="{BB962C8B-B14F-4D97-AF65-F5344CB8AC3E}">
        <p14:creationId xmlns:p14="http://schemas.microsoft.com/office/powerpoint/2010/main" val="22308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Providing a Quality Provision </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‘Attending a high quality early education and childcare setting has a key influence on a child's development, especially for a child who is from a disadvantaged background’.</a:t>
            </a:r>
          </a:p>
          <a:p>
            <a:pPr marL="0" indent="0">
              <a:buNone/>
            </a:pPr>
            <a:endParaRPr lang="en-GB" dirty="0"/>
          </a:p>
          <a:p>
            <a:pPr marL="0" indent="0">
              <a:buNone/>
            </a:pPr>
            <a:r>
              <a:rPr lang="en-GB" dirty="0"/>
              <a:t>(Building a Brighter Future: The Early Years and Child Care Plan 2013’ p.11)</a:t>
            </a:r>
          </a:p>
          <a:p>
            <a:pPr marL="0" indent="0">
              <a:buNone/>
            </a:pPr>
            <a:endParaRPr lang="en-GB" dirty="0"/>
          </a:p>
          <a:p>
            <a:pPr marL="0" indent="0">
              <a:buNone/>
            </a:pPr>
            <a:endParaRPr lang="en-GB" dirty="0"/>
          </a:p>
          <a:p>
            <a:pPr marL="0" indent="0">
              <a:buNone/>
            </a:pPr>
            <a:r>
              <a:rPr lang="en-GB" dirty="0"/>
              <a:t>Welsh Government ‘Building a Brighter Future: The Early Years and Child Care Plan 2013’ p.11 </a:t>
            </a:r>
            <a:r>
              <a:rPr lang="en-GB" dirty="0">
                <a:hlinkClick r:id="rId3"/>
              </a:rPr>
              <a:t>http://gov.wales/docs/dcells/publications/130716-building-brighter-future-en.pdf</a:t>
            </a:r>
            <a:r>
              <a:rPr lang="en-GB" dirty="0"/>
              <a:t> [Accessed: 13</a:t>
            </a:r>
            <a:r>
              <a:rPr lang="en-GB" baseline="30000" dirty="0"/>
              <a:t>th</a:t>
            </a:r>
            <a:r>
              <a:rPr lang="en-GB" dirty="0"/>
              <a:t> October 2017].</a:t>
            </a:r>
          </a:p>
          <a:p>
            <a:pPr marL="0" indent="0">
              <a:buNone/>
            </a:pPr>
            <a:endParaRPr lang="en-GB" dirty="0"/>
          </a:p>
        </p:txBody>
      </p:sp>
    </p:spTree>
    <p:extLst>
      <p:ext uri="{BB962C8B-B14F-4D97-AF65-F5344CB8AC3E}">
        <p14:creationId xmlns:p14="http://schemas.microsoft.com/office/powerpoint/2010/main" val="1352441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Highly Qualified Workforce</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Research has highlighted the importance of having a highly qualified workforce and </a:t>
            </a:r>
          </a:p>
          <a:p>
            <a:endParaRPr lang="en-GB" dirty="0"/>
          </a:p>
          <a:p>
            <a:r>
              <a:rPr lang="en-GB" dirty="0"/>
              <a:t>EPPE Effective Provision of Pre-school Education Research suggests that:</a:t>
            </a:r>
          </a:p>
          <a:p>
            <a:pPr marL="0" indent="0">
              <a:buNone/>
            </a:pPr>
            <a:r>
              <a:rPr lang="en-GB" dirty="0"/>
              <a:t>‘Settings that have staff with higher qualifications have higher quality scores and their children make more progress.’ </a:t>
            </a:r>
          </a:p>
          <a:p>
            <a:pPr marL="0" indent="0">
              <a:buNone/>
            </a:pPr>
            <a:endParaRPr lang="en-GB" dirty="0"/>
          </a:p>
          <a:p>
            <a:pPr marL="0" indent="0">
              <a:buNone/>
            </a:pPr>
            <a:endParaRPr lang="en-GB" dirty="0"/>
          </a:p>
          <a:p>
            <a:pPr marL="0" indent="0">
              <a:buNone/>
            </a:pPr>
            <a:endParaRPr lang="en-GB" dirty="0"/>
          </a:p>
          <a:p>
            <a:pPr marL="0" indent="0">
              <a:buNone/>
            </a:pPr>
            <a:r>
              <a:rPr lang="en-GB" sz="1200" dirty="0"/>
              <a:t>(Syl</a:t>
            </a:r>
            <a:r>
              <a:rPr lang="en-GB" sz="1300" dirty="0"/>
              <a:t>va, KEducation (EPPE) Project: </a:t>
            </a:r>
            <a:r>
              <a:rPr lang="en-GB" sz="1300" u="sng" dirty="0">
                <a:hlinkClick r:id="rId3"/>
              </a:rPr>
              <a:t>http://dera.ioe.ac.uk/8543/7/SSU-SF-2004-01.pdf</a:t>
            </a:r>
            <a:r>
              <a:rPr lang="en-GB" sz="1300" dirty="0"/>
              <a:t>  [Accessed 14th October 2017]. ., Melhuish, E., Sammons, P., Siraj-Blatchford, I. and Taggart, B. citied in The Effective Provision of Pre-School)</a:t>
            </a:r>
          </a:p>
          <a:p>
            <a:pPr marL="0" indent="0">
              <a:buNone/>
            </a:pPr>
            <a:endParaRPr lang="en-GB" dirty="0"/>
          </a:p>
        </p:txBody>
      </p:sp>
    </p:spTree>
    <p:extLst>
      <p:ext uri="{BB962C8B-B14F-4D97-AF65-F5344CB8AC3E}">
        <p14:creationId xmlns:p14="http://schemas.microsoft.com/office/powerpoint/2010/main" val="38334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Practice and understanding has been developed through relevant experiences </a:t>
            </a:r>
          </a:p>
        </p:txBody>
      </p:sp>
      <p:graphicFrame>
        <p:nvGraphicFramePr>
          <p:cNvPr id="6" name="Diagram 5"/>
          <p:cNvGraphicFramePr/>
          <p:nvPr>
            <p:extLst>
              <p:ext uri="{D42A27DB-BD31-4B8C-83A1-F6EECF244321}">
                <p14:modId xmlns:p14="http://schemas.microsoft.com/office/powerpoint/2010/main" val="473749139"/>
              </p:ext>
            </p:extLst>
          </p:nvPr>
        </p:nvGraphicFramePr>
        <p:xfrm>
          <a:off x="868680" y="2160589"/>
          <a:ext cx="8503920" cy="397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3246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Reflection?</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endParaRPr lang="en-GB" dirty="0"/>
          </a:p>
          <a:p>
            <a:pPr marL="0" indent="0">
              <a:buNone/>
            </a:pPr>
            <a:r>
              <a:rPr lang="en-GB" dirty="0"/>
              <a:t>“Reflective Practice is a cycle that involves stopping to consider practices and the reasons for them thinking critically about alternative perspectives and changing practices based on new understandings” (0'Connor and Diggins, 2002 cited in Macfarland et al., 2009).</a:t>
            </a:r>
          </a:p>
          <a:p>
            <a:endParaRPr lang="en-GB" dirty="0"/>
          </a:p>
          <a:p>
            <a:pPr marL="0" indent="0">
              <a:buNone/>
            </a:pPr>
            <a:endParaRPr lang="en-GB" dirty="0"/>
          </a:p>
          <a:p>
            <a:pPr marL="0" indent="0">
              <a:buNone/>
            </a:pPr>
            <a:endParaRPr lang="en-GB" dirty="0"/>
          </a:p>
          <a:p>
            <a:pPr marL="0" indent="0">
              <a:buNone/>
            </a:pPr>
            <a:r>
              <a:rPr lang="en-GB" sz="1000" dirty="0"/>
              <a:t>Reference Early Childhood Educ J (2009) 36:505-511 </a:t>
            </a:r>
          </a:p>
          <a:p>
            <a:pPr marL="0" indent="0">
              <a:buNone/>
            </a:pPr>
            <a:r>
              <a:rPr lang="en-GB" sz="1000" dirty="0"/>
              <a:t>McFarland, L., Saunders, R. and Allen, S. Reflective Practice and Self Evaluation in Learning Positive Guidance: Experiences of Early childhood Practicum Students (28,4,2009) Springer: Science+Business Media, LLC 2009</a:t>
            </a:r>
            <a:endParaRPr lang="en-GB" dirty="0"/>
          </a:p>
        </p:txBody>
      </p:sp>
    </p:spTree>
    <p:extLst>
      <p:ext uri="{BB962C8B-B14F-4D97-AF65-F5344CB8AC3E}">
        <p14:creationId xmlns:p14="http://schemas.microsoft.com/office/powerpoint/2010/main" val="262928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Models of Reflection </a:t>
            </a:r>
          </a:p>
        </p:txBody>
      </p:sp>
      <p:sp>
        <p:nvSpPr>
          <p:cNvPr id="3" name="Content Placeholder 2"/>
          <p:cNvSpPr>
            <a:spLocks noGrp="1"/>
          </p:cNvSpPr>
          <p:nvPr>
            <p:ph sz="half" idx="1"/>
          </p:nvPr>
        </p:nvSpPr>
        <p:spPr>
          <a:xfrm>
            <a:off x="629834" y="2160589"/>
            <a:ext cx="4184035" cy="3880772"/>
          </a:xfrm>
        </p:spPr>
        <p:txBody>
          <a:bodyPr/>
          <a:lstStyle/>
          <a:p>
            <a:r>
              <a:rPr lang="en-GB" dirty="0"/>
              <a:t>There are a number of models of Reflection that are used to support providing quality provisions within the early years sector as well as other professions.</a:t>
            </a:r>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a:t>Models of reflection may include the work of:-</a:t>
            </a:r>
          </a:p>
          <a:p>
            <a:r>
              <a:rPr lang="en-GB" dirty="0"/>
              <a:t>Kolb- Experimental Learning Cycle (Kolb, 1984)</a:t>
            </a:r>
          </a:p>
          <a:p>
            <a:r>
              <a:rPr lang="en-GB" dirty="0"/>
              <a:t>Graham Gibbs- Reflective Cycle (Gibbs, 1988)</a:t>
            </a:r>
          </a:p>
          <a:p>
            <a:r>
              <a:rPr lang="en-GB" dirty="0"/>
              <a:t>Donald Schon Reflection-in-action /Reflection-on-action (Schon, 1983)</a:t>
            </a:r>
          </a:p>
          <a:p>
            <a:r>
              <a:rPr lang="en-GB" dirty="0"/>
              <a:t>Rolfe What, So what and What Next model. (Rolfe, 2001)</a:t>
            </a:r>
          </a:p>
        </p:txBody>
      </p:sp>
    </p:spTree>
    <p:extLst>
      <p:ext uri="{BB962C8B-B14F-4D97-AF65-F5344CB8AC3E}">
        <p14:creationId xmlns:p14="http://schemas.microsoft.com/office/powerpoint/2010/main" val="2806777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Gibbs (1988) Model of Reflection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7870649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6464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64089"/>
            <a:ext cx="8596668" cy="5277274"/>
          </a:xfrm>
        </p:spPr>
        <p:txBody>
          <a:bodyPr>
            <a:normAutofit/>
          </a:bodyPr>
          <a:lstStyle/>
          <a:p>
            <a:pPr marL="0" indent="0">
              <a:buNone/>
            </a:pPr>
            <a:r>
              <a:rPr lang="en-GB" dirty="0"/>
              <a:t>By using this model of reflection it has enabled me to reflect on practice and  identify through research how it support relevant theories, frameworks and standards that support practice.</a:t>
            </a:r>
          </a:p>
          <a:p>
            <a:pPr marL="0" indent="0">
              <a:buNone/>
            </a:pPr>
            <a:endParaRPr lang="en-GB" dirty="0"/>
          </a:p>
          <a:p>
            <a:pPr marL="0" indent="0">
              <a:buNone/>
            </a:pPr>
            <a:r>
              <a:rPr lang="en-GB" dirty="0"/>
              <a:t>The project aimed to improve relationships with parent and child which supported John Bowlby’s Theory of Attachment that establishing good attachments would support forming relationships, improving confidence and self-esteem.</a:t>
            </a:r>
          </a:p>
          <a:p>
            <a:pPr marL="0" indent="0">
              <a:buNone/>
            </a:pPr>
            <a:r>
              <a:rPr lang="en-GB" dirty="0"/>
              <a:t>													(Bowlby, 1969)</a:t>
            </a:r>
          </a:p>
        </p:txBody>
      </p:sp>
    </p:spTree>
    <p:extLst>
      <p:ext uri="{BB962C8B-B14F-4D97-AF65-F5344CB8AC3E}">
        <p14:creationId xmlns:p14="http://schemas.microsoft.com/office/powerpoint/2010/main" val="3303813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dirty="0"/>
              <a:t>The UNCRC states that:-</a:t>
            </a:r>
          </a:p>
          <a:p>
            <a:r>
              <a:rPr lang="en-GB" dirty="0"/>
              <a:t>The best interest of the child must be top priority in all decisions and actions that effect children.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UNCRC [Accessed 13th October 2017] </a:t>
            </a:r>
            <a:r>
              <a:rPr lang="en-GB" dirty="0">
                <a:hlinkClick r:id="rId3"/>
              </a:rPr>
              <a:t>https://downloads.unicef.org.uk/wp-content/uploads/2010/05/UNCRC_summary-1.pdf?_ga=2.180010851.639130605.1507924101-1272381126.1507924101</a:t>
            </a:r>
            <a:endParaRPr lang="en-GB" dirty="0"/>
          </a:p>
          <a:p>
            <a:endParaRPr lang="en-GB" dirty="0"/>
          </a:p>
        </p:txBody>
      </p:sp>
    </p:spTree>
    <p:extLst>
      <p:ext uri="{BB962C8B-B14F-4D97-AF65-F5344CB8AC3E}">
        <p14:creationId xmlns:p14="http://schemas.microsoft.com/office/powerpoint/2010/main" val="3035480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Refection important?  </a:t>
            </a:r>
          </a:p>
        </p:txBody>
      </p:sp>
      <p:sp>
        <p:nvSpPr>
          <p:cNvPr id="3" name="Content Placeholder 2"/>
          <p:cNvSpPr>
            <a:spLocks noGrp="1"/>
          </p:cNvSpPr>
          <p:nvPr>
            <p:ph idx="1"/>
          </p:nvPr>
        </p:nvSpPr>
        <p:spPr>
          <a:xfrm>
            <a:off x="677334" y="1659548"/>
            <a:ext cx="8596668" cy="3880773"/>
          </a:xfrm>
        </p:spPr>
        <p:txBody>
          <a:bodyPr>
            <a:normAutofit/>
          </a:bodyPr>
          <a:lstStyle/>
          <a:p>
            <a:r>
              <a:rPr lang="en-GB" dirty="0"/>
              <a:t>Reflection is an important tools to utilise within the early years sector it reinforces and supports relevant Early Years Acts, Guidance, Legislations and theorists as previously demonstrated throughout this presentation. </a:t>
            </a:r>
          </a:p>
          <a:p>
            <a:r>
              <a:rPr lang="en-GB" dirty="0"/>
              <a:t>It enables practitioners to reflect on practice at a deeper level and implement change where needed. As suggested by (Gibbs,1988)</a:t>
            </a:r>
          </a:p>
          <a:p>
            <a:r>
              <a:rPr lang="en-GB" dirty="0"/>
              <a:t>Over all by using each aspect of Gibbs model of reflection has enabled me to critically reflect on the value of using reflection to enhance processional and personal development and enabled me to challenge my views and values.</a:t>
            </a:r>
          </a:p>
          <a:p>
            <a:pPr marL="0" indent="0">
              <a:buNone/>
            </a:pPr>
            <a:endParaRPr lang="en-GB" dirty="0"/>
          </a:p>
        </p:txBody>
      </p:sp>
    </p:spTree>
    <p:extLst>
      <p:ext uri="{BB962C8B-B14F-4D97-AF65-F5344CB8AC3E}">
        <p14:creationId xmlns:p14="http://schemas.microsoft.com/office/powerpoint/2010/main" val="2118301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083A-F082-4436-9AB5-2797B40F1A7A}"/>
              </a:ext>
            </a:extLst>
          </p:cNvPr>
          <p:cNvSpPr>
            <a:spLocks noGrp="1"/>
          </p:cNvSpPr>
          <p:nvPr>
            <p:ph type="title"/>
          </p:nvPr>
        </p:nvSpPr>
        <p:spPr/>
        <p:txBody>
          <a:bodyPr>
            <a:normAutofit fontScale="90000"/>
          </a:bodyPr>
          <a:lstStyle/>
          <a:p>
            <a:r>
              <a:rPr lang="en-GB" dirty="0"/>
              <a:t>In conclusion the prestation has considered:</a:t>
            </a:r>
            <a:br>
              <a:rPr lang="en-GB" dirty="0"/>
            </a:br>
            <a:endParaRPr lang="en-GB" dirty="0"/>
          </a:p>
        </p:txBody>
      </p:sp>
      <p:sp>
        <p:nvSpPr>
          <p:cNvPr id="3" name="Content Placeholder 2">
            <a:extLst>
              <a:ext uri="{FF2B5EF4-FFF2-40B4-BE49-F238E27FC236}">
                <a16:creationId xmlns:a16="http://schemas.microsoft.com/office/drawing/2014/main" id="{79915D57-586C-4BD1-988F-20D842F551AA}"/>
              </a:ext>
            </a:extLst>
          </p:cNvPr>
          <p:cNvSpPr>
            <a:spLocks noGrp="1"/>
          </p:cNvSpPr>
          <p:nvPr>
            <p:ph idx="1"/>
          </p:nvPr>
        </p:nvSpPr>
        <p:spPr/>
        <p:txBody>
          <a:bodyPr/>
          <a:lstStyle/>
          <a:p>
            <a:endParaRPr lang="en-GB" dirty="0"/>
          </a:p>
          <a:p>
            <a:r>
              <a:rPr lang="en-GB" dirty="0"/>
              <a:t>Knowledge, skills and values for successful partnership working with parents, carers and families</a:t>
            </a:r>
          </a:p>
          <a:p>
            <a:r>
              <a:rPr lang="en-GB" dirty="0"/>
              <a:t>What is Reflective Practice</a:t>
            </a:r>
          </a:p>
          <a:p>
            <a:r>
              <a:rPr lang="en-GB" dirty="0"/>
              <a:t>Personal Reflective experience and links to Reflective Model</a:t>
            </a:r>
          </a:p>
          <a:p>
            <a:r>
              <a:rPr lang="en-GB" dirty="0"/>
              <a:t>Personal development and the importance of Reflective Practice </a:t>
            </a:r>
          </a:p>
          <a:p>
            <a:endParaRPr lang="en-GB" dirty="0"/>
          </a:p>
        </p:txBody>
      </p:sp>
    </p:spTree>
    <p:extLst>
      <p:ext uri="{BB962C8B-B14F-4D97-AF65-F5344CB8AC3E}">
        <p14:creationId xmlns:p14="http://schemas.microsoft.com/office/powerpoint/2010/main" val="3786248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A09A6C-D4A6-4362-A2F8-87BE25C2AB76}"/>
              </a:ext>
            </a:extLst>
          </p:cNvPr>
          <p:cNvSpPr>
            <a:spLocks noGrp="1"/>
          </p:cNvSpPr>
          <p:nvPr>
            <p:ph idx="1"/>
          </p:nvPr>
        </p:nvSpPr>
        <p:spPr/>
        <p:txBody>
          <a:bodyPr/>
          <a:lstStyle/>
          <a:p>
            <a:pPr marL="0" indent="0" algn="ctr">
              <a:buNone/>
            </a:pPr>
            <a:r>
              <a:rPr lang="en-GB" dirty="0"/>
              <a:t> Thank you </a:t>
            </a:r>
          </a:p>
        </p:txBody>
      </p:sp>
    </p:spTree>
    <p:extLst>
      <p:ext uri="{BB962C8B-B14F-4D97-AF65-F5344CB8AC3E}">
        <p14:creationId xmlns:p14="http://schemas.microsoft.com/office/powerpoint/2010/main" val="954514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30268"/>
          </a:xfrm>
        </p:spPr>
        <p:txBody>
          <a:bodyPr>
            <a:normAutofit fontScale="90000"/>
          </a:bodyPr>
          <a:lstStyle/>
          <a:p>
            <a:r>
              <a:rPr lang="en-GB" dirty="0"/>
              <a:t>References</a:t>
            </a:r>
          </a:p>
        </p:txBody>
      </p:sp>
      <p:sp>
        <p:nvSpPr>
          <p:cNvPr id="3" name="Content Placeholder 2"/>
          <p:cNvSpPr>
            <a:spLocks noGrp="1"/>
          </p:cNvSpPr>
          <p:nvPr>
            <p:ph idx="1"/>
          </p:nvPr>
        </p:nvSpPr>
        <p:spPr>
          <a:xfrm>
            <a:off x="677334" y="1440493"/>
            <a:ext cx="8596668" cy="4584526"/>
          </a:xfrm>
        </p:spPr>
        <p:txBody>
          <a:bodyPr>
            <a:normAutofit/>
          </a:bodyPr>
          <a:lstStyle/>
          <a:p>
            <a:pPr marL="0" indent="0">
              <a:buNone/>
            </a:pPr>
            <a:endParaRPr lang="en-GB" dirty="0"/>
          </a:p>
          <a:p>
            <a:endParaRPr lang="en-GB" dirty="0"/>
          </a:p>
          <a:p>
            <a:r>
              <a:rPr lang="en-GB" sz="1200" dirty="0">
                <a:latin typeface="Times New Roman" panose="02020603050405020304" pitchFamily="18" charset="0"/>
                <a:cs typeface="Times New Roman" panose="02020603050405020304" pitchFamily="18" charset="0"/>
              </a:rPr>
              <a:t>Care Council of Wales, List of required qualifications to work within early year and childcare sector (2014) https://socialcare.wales/cms_assets/file-uploads/List-of-required-qualifications-to-work-within-early-years-and-childcare-sector-in-Wales-Nov-2014.pdf [Accessed 15th October 2017]. </a:t>
            </a:r>
          </a:p>
          <a:p>
            <a:r>
              <a:rPr lang="en-GB" sz="1200" dirty="0">
                <a:latin typeface="Times New Roman" panose="02020603050405020304" pitchFamily="18" charset="0"/>
                <a:cs typeface="Times New Roman" panose="02020603050405020304" pitchFamily="18" charset="0"/>
              </a:rPr>
              <a:t>David L, "Attachment Theory (Bowlby)," in Learning Theories, (January 24, 2016), https://www.learning-theories.com/attachment-theory-bowlby.html. [Accessed 15th October 2017].</a:t>
            </a:r>
          </a:p>
          <a:p>
            <a:r>
              <a:rPr lang="en-GB" sz="1200" dirty="0">
                <a:latin typeface="Times New Roman" panose="02020603050405020304" pitchFamily="18" charset="0"/>
                <a:cs typeface="Times New Roman" panose="02020603050405020304" pitchFamily="18" charset="0"/>
              </a:rPr>
              <a:t>Government Policy, Every Child Matters (2003) https://www.gov.uk/government/uploads/system/uploads/attachment_data/file/272064/5860.pdf [Accessed 15th October 2017].</a:t>
            </a:r>
          </a:p>
          <a:p>
            <a:r>
              <a:rPr lang="en-GB" sz="1200" dirty="0" err="1">
                <a:latin typeface="Times New Roman" panose="02020603050405020304" pitchFamily="18" charset="0"/>
                <a:cs typeface="Times New Roman" panose="02020603050405020304" pitchFamily="18" charset="0"/>
              </a:rPr>
              <a:t>Macfarland</a:t>
            </a:r>
            <a:r>
              <a:rPr lang="en-GB" sz="1200" dirty="0">
                <a:latin typeface="Times New Roman" panose="02020603050405020304" pitchFamily="18" charset="0"/>
                <a:cs typeface="Times New Roman" panose="02020603050405020304" pitchFamily="18" charset="0"/>
              </a:rPr>
              <a:t>, L., Saunders, S and Allen, S. (2009) 'Reflective Practice and Self-Evaluation in Learning Positive </a:t>
            </a:r>
            <a:r>
              <a:rPr lang="en-GB" sz="1200" dirty="0" err="1">
                <a:latin typeface="Times New Roman" panose="02020603050405020304" pitchFamily="18" charset="0"/>
                <a:cs typeface="Times New Roman" panose="02020603050405020304" pitchFamily="18" charset="0"/>
              </a:rPr>
              <a:t>Guidance:Experiences</a:t>
            </a:r>
            <a:r>
              <a:rPr lang="en-GB" sz="1200" dirty="0">
                <a:latin typeface="Times New Roman" panose="02020603050405020304" pitchFamily="18" charset="0"/>
                <a:cs typeface="Times New Roman" panose="02020603050405020304" pitchFamily="18" charset="0"/>
              </a:rPr>
              <a:t> of Early Childhood Practicum Students', Early Childhood Education Journal, 36, pp. 505–511.</a:t>
            </a:r>
          </a:p>
          <a:p>
            <a:r>
              <a:rPr lang="en-GB" sz="1200" dirty="0">
                <a:latin typeface="Times New Roman" panose="02020603050405020304" pitchFamily="18" charset="0"/>
                <a:cs typeface="Times New Roman" panose="02020603050405020304" pitchFamily="18" charset="0"/>
              </a:rPr>
              <a:t>National Occupational Standards for Working with Parents, https://app.pelorous.com/media_manager/public/115/publications/Qualifications/work-with-parents-nos-jan-2011.pdf [Accessed 15th October 2017].</a:t>
            </a:r>
          </a:p>
          <a:p>
            <a:r>
              <a:rPr lang="en-GB" sz="1200" dirty="0">
                <a:latin typeface="Times New Roman" panose="02020603050405020304" pitchFamily="18" charset="0"/>
                <a:cs typeface="Times New Roman" panose="02020603050405020304" pitchFamily="18" charset="0"/>
              </a:rPr>
              <a:t>Pound, L. (2005) Practical Pre-School How children learn. Leamington Spa: Step Forward Publishing Limited. </a:t>
            </a:r>
          </a:p>
          <a:p>
            <a:endParaRPr lang="en-GB" dirty="0"/>
          </a:p>
        </p:txBody>
      </p:sp>
    </p:spTree>
    <p:extLst>
      <p:ext uri="{BB962C8B-B14F-4D97-AF65-F5344CB8AC3E}">
        <p14:creationId xmlns:p14="http://schemas.microsoft.com/office/powerpoint/2010/main" val="1177484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93A8-0F9B-48C5-8616-82C8F53FB1C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D732D5C-B859-42A4-878E-C5C42D1A5275}"/>
              </a:ext>
            </a:extLst>
          </p:cNvPr>
          <p:cNvSpPr>
            <a:spLocks noGrp="1"/>
          </p:cNvSpPr>
          <p:nvPr>
            <p:ph idx="1"/>
          </p:nvPr>
        </p:nvSpPr>
        <p:spPr/>
        <p:txBody>
          <a:bodyPr>
            <a:normAutofit fontScale="62500" lnSpcReduction="20000"/>
          </a:bodyPr>
          <a:lstStyle/>
          <a:p>
            <a:r>
              <a:rPr lang="en-GB" sz="1900" dirty="0">
                <a:latin typeface="Times New Roman" panose="02020603050405020304" pitchFamily="18" charset="0"/>
                <a:cs typeface="Times New Roman" panose="02020603050405020304" pitchFamily="18" charset="0"/>
              </a:rPr>
              <a:t>Sylva, K., Melhuish, E., Sammons, P., Siraj-Blatchford, I. and Taggart, B. The Effective Provision of Pre-School Education (EPPE) Project: http://dera.ioe.ac.uk/8543/7/SSU-SF-2004-01.pdf  [Accessed 14th October 2017]. </a:t>
            </a:r>
          </a:p>
          <a:p>
            <a:r>
              <a:rPr lang="en-GB" sz="1900" dirty="0">
                <a:latin typeface="Times New Roman" panose="02020603050405020304" pitchFamily="18" charset="0"/>
                <a:cs typeface="Times New Roman" panose="02020603050405020304" pitchFamily="18" charset="0"/>
              </a:rPr>
              <a:t>Tilmouth, T. and Quallington, J. (2012) Level 5 Diploma in Leadership and Health and Social Care and Children and Young People’s Services. Dubai: Hodder Education, an Hachette UK Company.</a:t>
            </a:r>
          </a:p>
          <a:p>
            <a:r>
              <a:rPr lang="en-GB" sz="1900" dirty="0">
                <a:latin typeface="Times New Roman" panose="02020603050405020304" pitchFamily="18" charset="0"/>
                <a:cs typeface="Times New Roman" panose="02020603050405020304" pitchFamily="18" charset="0"/>
              </a:rPr>
              <a:t>United Nations Convention on the Rights of the Child https://downloads.unicef.org.uk/wp-content/uploads/2010/05/UNCRC_summary-1.pdf?_ga=2.180010851.639130605.1507924101-1272381126.1507924101 [Accessed 13th October 2017].</a:t>
            </a:r>
          </a:p>
          <a:p>
            <a:r>
              <a:rPr lang="en-GB" sz="1900" dirty="0">
                <a:latin typeface="Times New Roman" panose="02020603050405020304" pitchFamily="18" charset="0"/>
                <a:cs typeface="Times New Roman" panose="02020603050405020304" pitchFamily="18" charset="0"/>
              </a:rPr>
              <a:t>Welsh Government, All Wales Child Protection Procedure (2008) https://nortonsafe.search.ask.com/web?q=all%20wales%20child%20protection&amp;o=APN11912&amp;prt=NS&amp;chn=1001610&amp;geo=GB&amp;ver=22.11.0.41&amp;locale=en_GB&amp;tpr=111&amp;guid=1A2C8608-2F6D-456B-B634-4F660E1AC1A2&amp;doi=2017-07-31 [Accessed 15th October 2017].</a:t>
            </a:r>
          </a:p>
          <a:p>
            <a:r>
              <a:rPr lang="en-GB" sz="1900" dirty="0">
                <a:latin typeface="Times New Roman" panose="02020603050405020304" pitchFamily="18" charset="0"/>
                <a:cs typeface="Times New Roman" panose="02020603050405020304" pitchFamily="18" charset="0"/>
              </a:rPr>
              <a:t>Welsh Government, Building a Brighter Future: The Early Years and Child Care Plan (2013) p.11 http://gov.wales/docs/dcells/publications/130716-building-brighter-future-en.pdf [Accessed: 13th October 2017].</a:t>
            </a:r>
          </a:p>
          <a:p>
            <a:r>
              <a:rPr lang="en-GB" sz="1900" dirty="0">
                <a:latin typeface="Times New Roman" panose="02020603050405020304" pitchFamily="18" charset="0"/>
                <a:cs typeface="Times New Roman" panose="02020603050405020304" pitchFamily="18" charset="0"/>
              </a:rPr>
              <a:t>Welsh Government, Carmarthenshire Summary WIMD Welsh Index of Multiple Deprivation (2014) http://www.carmarthenshire.gov.wales/media/2038371/carmarthenshire_updated_summary.pdf   [Accessed: 13th October 2017].</a:t>
            </a:r>
          </a:p>
          <a:p>
            <a:r>
              <a:rPr lang="en-GB" sz="1900" dirty="0">
                <a:latin typeface="Times New Roman" panose="02020603050405020304" pitchFamily="18" charset="0"/>
                <a:cs typeface="Times New Roman" panose="02020603050405020304" pitchFamily="18" charset="0"/>
              </a:rPr>
              <a:t>Welsh Government, Non statutory parenting in Wales Guidance (May 2017) http://gov.wales/docs/dsjlg/publications/cyp/170519-parenting-in-wales-guidance-en.pdf [Accessed 15th October 2017].</a:t>
            </a:r>
          </a:p>
          <a:p>
            <a:r>
              <a:rPr lang="en-GB" sz="1900" dirty="0">
                <a:latin typeface="Times New Roman" panose="02020603050405020304" pitchFamily="18" charset="0"/>
                <a:cs typeface="Times New Roman" panose="02020603050405020304" pitchFamily="18" charset="0"/>
              </a:rPr>
              <a:t>Welsh Government, Wellbeing of Future Generation (2016) http://gov.wales/docs/dsjlg/publications/160401-wfg-easy-read-en.pdf [Accessed: 13th October 2017].</a:t>
            </a:r>
          </a:p>
          <a:p>
            <a:endParaRPr lang="en-GB" dirty="0"/>
          </a:p>
        </p:txBody>
      </p:sp>
    </p:spTree>
    <p:extLst>
      <p:ext uri="{BB962C8B-B14F-4D97-AF65-F5344CB8AC3E}">
        <p14:creationId xmlns:p14="http://schemas.microsoft.com/office/powerpoint/2010/main" val="18759576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1889</TotalTime>
  <Words>2320</Words>
  <Application>Microsoft Office PowerPoint</Application>
  <PresentationFormat>Widescreen</PresentationFormat>
  <Paragraphs>223</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Times New Roman</vt:lpstr>
      <vt:lpstr>Trebuchet MS</vt:lpstr>
      <vt:lpstr>Wingdings 3</vt:lpstr>
      <vt:lpstr>Facet</vt:lpstr>
      <vt:lpstr>The Reflective Adult </vt:lpstr>
      <vt:lpstr>The Reflective Adult  Introduction </vt:lpstr>
      <vt:lpstr>Carmarthenshire Youth and Children's Association (CYCA)</vt:lpstr>
      <vt:lpstr>Knowledge, skills and values for establishing successful partnerships with parent, carers and families </vt:lpstr>
      <vt:lpstr>Knowledge and Understanding</vt:lpstr>
      <vt:lpstr>Professional Boundaries </vt:lpstr>
      <vt:lpstr>Providing a Quality Provision </vt:lpstr>
      <vt:lpstr>Highly Qualified Workforce </vt:lpstr>
      <vt:lpstr>Practice and understanding has been developed through relevant experiences </vt:lpstr>
      <vt:lpstr>What is Reflection? </vt:lpstr>
      <vt:lpstr>Models of Reflection </vt:lpstr>
      <vt:lpstr>Gibbs (1988) Model of Reflection  </vt:lpstr>
      <vt:lpstr>PowerPoint Presentation</vt:lpstr>
      <vt:lpstr>PowerPoint Presentation</vt:lpstr>
      <vt:lpstr>Why is Refection important?  </vt:lpstr>
      <vt:lpstr>In conclusion the prestation has considered: </vt:lpstr>
      <vt:lpstr>PowerPoint Presentation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Reflective Adult</dc:title>
  <dc:creator>Kath</dc:creator>
  <cp:lastModifiedBy>Barbara Evans</cp:lastModifiedBy>
  <cp:revision>164</cp:revision>
  <cp:lastPrinted>2017-10-15T16:35:02Z</cp:lastPrinted>
  <dcterms:created xsi:type="dcterms:W3CDTF">2017-10-12T19:46:11Z</dcterms:created>
  <dcterms:modified xsi:type="dcterms:W3CDTF">2017-10-16T12:07:39Z</dcterms:modified>
</cp:coreProperties>
</file>