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67" r:id="rId2"/>
    <p:sldId id="256" r:id="rId3"/>
    <p:sldId id="257" r:id="rId4"/>
    <p:sldId id="268" r:id="rId5"/>
    <p:sldId id="258" r:id="rId6"/>
    <p:sldId id="269" r:id="rId7"/>
    <p:sldId id="260" r:id="rId8"/>
    <p:sldId id="270" r:id="rId9"/>
    <p:sldId id="259" r:id="rId10"/>
    <p:sldId id="262" r:id="rId11"/>
    <p:sldId id="263" r:id="rId12"/>
    <p:sldId id="271" r:id="rId13"/>
    <p:sldId id="265" r:id="rId14"/>
    <p:sldId id="266" r:id="rId15"/>
    <p:sldId id="272" r:id="rId16"/>
  </p:sldIdLst>
  <p:sldSz cx="18288000" cy="10287000"/>
  <p:notesSz cx="6858000" cy="9144000"/>
  <p:embeddedFontLst>
    <p:embeddedFont>
      <p:font typeface="Arial Bold" panose="020B0704020202020204" pitchFamily="34" charset="0"/>
      <p:bold r:id="rId18"/>
    </p:embeddedFont>
    <p:embeddedFont>
      <p:font typeface="Gotham" panose="020B0604020202020204" charset="0"/>
      <p:regular r:id="rId19"/>
    </p:embeddedFont>
    <p:embeddedFont>
      <p:font typeface="Poppins" panose="00000500000000000000" pitchFamily="2"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07" autoAdjust="0"/>
  </p:normalViewPr>
  <p:slideViewPr>
    <p:cSldViewPr>
      <p:cViewPr varScale="1">
        <p:scale>
          <a:sx n="47" d="100"/>
          <a:sy n="47" d="100"/>
        </p:scale>
        <p:origin x="1138"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A2D5F6-0CFB-4585-AA36-4628CA70B12D}" type="doc">
      <dgm:prSet loTypeId="urn:microsoft.com/office/officeart/2005/8/layout/rings+Icon" loCatId="relationship" qsTypeId="urn:microsoft.com/office/officeart/2005/8/quickstyle/simple1" qsCatId="simple" csTypeId="urn:microsoft.com/office/officeart/2005/8/colors/accent3_1" csCatId="accent3" phldr="1"/>
      <dgm:spPr/>
      <dgm:t>
        <a:bodyPr/>
        <a:lstStyle/>
        <a:p>
          <a:endParaRPr lang="en-GB"/>
        </a:p>
      </dgm:t>
    </dgm:pt>
    <dgm:pt modelId="{812BFCE0-5F7C-4C19-958B-2F3F18819521}">
      <dgm:prSet custT="1"/>
      <dgm:spPr>
        <a:solidFill>
          <a:schemeClr val="accent3">
            <a:lumMod val="75000"/>
            <a:alpha val="50000"/>
          </a:schemeClr>
        </a:solidFill>
      </dgm:spPr>
      <dgm:t>
        <a:bodyPr/>
        <a:lstStyle/>
        <a:p>
          <a:r>
            <a:rPr lang="en-US" sz="1800" b="0" i="0" baseline="0" dirty="0">
              <a:latin typeface="Arial" panose="020B0604020202020204" pitchFamily="34" charset="0"/>
              <a:cs typeface="Arial" panose="020B0604020202020204" pitchFamily="34" charset="0"/>
            </a:rPr>
            <a:t>By 2030, the UN </a:t>
          </a:r>
          <a:r>
            <a:rPr lang="en-US" sz="1800" b="1" i="0" baseline="0" dirty="0">
              <a:latin typeface="Arial" panose="020B0604020202020204" pitchFamily="34" charset="0"/>
              <a:cs typeface="Arial" panose="020B0604020202020204" pitchFamily="34" charset="0"/>
            </a:rPr>
            <a:t>Sustainable Development Goals </a:t>
          </a:r>
          <a:r>
            <a:rPr lang="en-US" sz="1800" b="0" i="0" baseline="0" dirty="0">
              <a:latin typeface="Arial" panose="020B0604020202020204" pitchFamily="34" charset="0"/>
              <a:cs typeface="Arial" panose="020B0604020202020204" pitchFamily="34" charset="0"/>
            </a:rPr>
            <a:t>(SDG) 2015, seek to eradicate </a:t>
          </a:r>
          <a:r>
            <a:rPr lang="en-US" sz="1800" b="1" i="0" baseline="0" dirty="0">
              <a:latin typeface="Arial" panose="020B0604020202020204" pitchFamily="34" charset="0"/>
              <a:cs typeface="Arial" panose="020B0604020202020204" pitchFamily="34" charset="0"/>
            </a:rPr>
            <a:t>poverty</a:t>
          </a:r>
          <a:r>
            <a:rPr lang="en-US" sz="1800" b="0" i="0" baseline="0" dirty="0">
              <a:latin typeface="Arial" panose="020B0604020202020204" pitchFamily="34" charset="0"/>
              <a:cs typeface="Arial" panose="020B0604020202020204" pitchFamily="34" charset="0"/>
            </a:rPr>
            <a:t>, </a:t>
          </a:r>
          <a:r>
            <a:rPr lang="en-US" sz="1800" b="1" i="0" baseline="0" dirty="0">
              <a:latin typeface="Arial" panose="020B0604020202020204" pitchFamily="34" charset="0"/>
              <a:cs typeface="Arial" panose="020B0604020202020204" pitchFamily="34" charset="0"/>
            </a:rPr>
            <a:t>safeguard the environment</a:t>
          </a:r>
          <a:r>
            <a:rPr lang="en-US" sz="1800" b="0" i="0" baseline="0" dirty="0">
              <a:latin typeface="Arial" panose="020B0604020202020204" pitchFamily="34" charset="0"/>
              <a:cs typeface="Arial" panose="020B0604020202020204" pitchFamily="34" charset="0"/>
            </a:rPr>
            <a:t>, and </a:t>
          </a:r>
          <a:r>
            <a:rPr lang="en-US" sz="1800" b="1" i="0" baseline="0" dirty="0">
              <a:latin typeface="Arial" panose="020B0604020202020204" pitchFamily="34" charset="0"/>
              <a:cs typeface="Arial" panose="020B0604020202020204" pitchFamily="34" charset="0"/>
            </a:rPr>
            <a:t>promote human well-being </a:t>
          </a:r>
          <a:r>
            <a:rPr lang="en-US" sz="1800" b="0" i="0" baseline="0" dirty="0">
              <a:latin typeface="Arial" panose="020B0604020202020204" pitchFamily="34" charset="0"/>
              <a:cs typeface="Arial" panose="020B0604020202020204" pitchFamily="34" charset="0"/>
            </a:rPr>
            <a:t>(WHO, 2025b). </a:t>
          </a:r>
          <a:endParaRPr lang="en-GB" sz="1800" dirty="0">
            <a:latin typeface="Arial" panose="020B0604020202020204" pitchFamily="34" charset="0"/>
            <a:cs typeface="Arial" panose="020B0604020202020204" pitchFamily="34" charset="0"/>
          </a:endParaRPr>
        </a:p>
      </dgm:t>
    </dgm:pt>
    <dgm:pt modelId="{1736F928-76BB-4EEF-8E14-BD8F55C33CB4}" type="parTrans" cxnId="{C13DF7C2-6974-4D42-931E-39505E427692}">
      <dgm:prSet/>
      <dgm:spPr/>
      <dgm:t>
        <a:bodyPr/>
        <a:lstStyle/>
        <a:p>
          <a:endParaRPr lang="en-GB"/>
        </a:p>
      </dgm:t>
    </dgm:pt>
    <dgm:pt modelId="{72FF40E2-F705-4C27-B803-2D33C65D999D}" type="sibTrans" cxnId="{C13DF7C2-6974-4D42-931E-39505E427692}">
      <dgm:prSet/>
      <dgm:spPr/>
      <dgm:t>
        <a:bodyPr/>
        <a:lstStyle/>
        <a:p>
          <a:endParaRPr lang="en-GB"/>
        </a:p>
      </dgm:t>
    </dgm:pt>
    <dgm:pt modelId="{E376FFA0-E307-4541-AF78-EEB519A3AC09}">
      <dgm:prSet/>
      <dgm:spPr>
        <a:solidFill>
          <a:srgbClr val="FFC000">
            <a:alpha val="50000"/>
          </a:srgbClr>
        </a:solidFill>
      </dgm:spPr>
      <dgm:t>
        <a:bodyPr/>
        <a:lstStyle/>
        <a:p>
          <a:r>
            <a:rPr lang="en-US" b="1" i="0" baseline="0" dirty="0">
              <a:latin typeface="Arial" panose="020B0604020202020204" pitchFamily="34" charset="0"/>
              <a:cs typeface="Arial" panose="020B0604020202020204" pitchFamily="34" charset="0"/>
            </a:rPr>
            <a:t>SDG 3 Good Health and Wellbeing</a:t>
          </a:r>
          <a:r>
            <a:rPr lang="en-US" b="0" i="0" baseline="0"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Health for all regardless of age</a:t>
          </a:r>
        </a:p>
      </dgm:t>
    </dgm:pt>
    <dgm:pt modelId="{DA84CBEE-F00C-44A2-A012-45B9153E5A7A}" type="parTrans" cxnId="{9EB4F4F1-B15E-4D82-B913-256BB209E638}">
      <dgm:prSet/>
      <dgm:spPr/>
      <dgm:t>
        <a:bodyPr/>
        <a:lstStyle/>
        <a:p>
          <a:endParaRPr lang="en-GB"/>
        </a:p>
      </dgm:t>
    </dgm:pt>
    <dgm:pt modelId="{C1325253-426A-4D7C-B851-C08F45CBA08A}" type="sibTrans" cxnId="{9EB4F4F1-B15E-4D82-B913-256BB209E638}">
      <dgm:prSet/>
      <dgm:spPr/>
      <dgm:t>
        <a:bodyPr/>
        <a:lstStyle/>
        <a:p>
          <a:endParaRPr lang="en-GB"/>
        </a:p>
      </dgm:t>
    </dgm:pt>
    <dgm:pt modelId="{7527A73F-6EDC-419B-9AA2-50675C44701E}">
      <dgm:prSet custT="1"/>
      <dgm:spPr>
        <a:solidFill>
          <a:schemeClr val="accent5">
            <a:lumMod val="40000"/>
            <a:lumOff val="60000"/>
            <a:alpha val="50000"/>
          </a:schemeClr>
        </a:solidFill>
      </dgm:spPr>
      <dgm:t>
        <a:bodyPr/>
        <a:lstStyle/>
        <a:p>
          <a:r>
            <a:rPr lang="en-US" sz="1800" b="0" i="0" baseline="0" dirty="0">
              <a:latin typeface="Arial" panose="020B0604020202020204" pitchFamily="34" charset="0"/>
              <a:cs typeface="Arial" panose="020B0604020202020204" pitchFamily="34" charset="0"/>
            </a:rPr>
            <a:t>Based on the </a:t>
          </a:r>
          <a:r>
            <a:rPr lang="en-US" sz="1800" b="1" i="0" baseline="0" dirty="0">
              <a:latin typeface="Arial" panose="020B0604020202020204" pitchFamily="34" charset="0"/>
              <a:cs typeface="Arial" panose="020B0604020202020204" pitchFamily="34" charset="0"/>
            </a:rPr>
            <a:t>World Health Organization's 1946 Constitution</a:t>
          </a:r>
          <a:r>
            <a:rPr lang="en-US" sz="1800" b="0" i="0" baseline="0" dirty="0">
              <a:latin typeface="Arial" panose="020B0604020202020204" pitchFamily="34" charset="0"/>
              <a:cs typeface="Arial" panose="020B0604020202020204" pitchFamily="34" charset="0"/>
            </a:rPr>
            <a:t>, which states that health is a human right backed by sufficient social measures </a:t>
          </a:r>
          <a:r>
            <a:rPr lang="en-GB" sz="1800" dirty="0">
              <a:latin typeface="Arial" panose="020B0604020202020204" pitchFamily="34" charset="0"/>
              <a:cs typeface="Arial" panose="020B0604020202020204" pitchFamily="34" charset="0"/>
            </a:rPr>
            <a:t>(World Health Organization, 1948)</a:t>
          </a:r>
          <a:r>
            <a:rPr lang="en-US" sz="1800" b="0" i="0" baseline="0"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dgm:t>
    </dgm:pt>
    <dgm:pt modelId="{6C2A0DDC-4546-4128-9EEB-33F198D47C75}" type="parTrans" cxnId="{B3357D0E-023A-4896-9B26-B60AC3763FB4}">
      <dgm:prSet/>
      <dgm:spPr/>
      <dgm:t>
        <a:bodyPr/>
        <a:lstStyle/>
        <a:p>
          <a:endParaRPr lang="en-GB"/>
        </a:p>
      </dgm:t>
    </dgm:pt>
    <dgm:pt modelId="{3FE023B6-C294-4F64-A205-65E357BF30F1}" type="sibTrans" cxnId="{B3357D0E-023A-4896-9B26-B60AC3763FB4}">
      <dgm:prSet/>
      <dgm:spPr/>
      <dgm:t>
        <a:bodyPr/>
        <a:lstStyle/>
        <a:p>
          <a:endParaRPr lang="en-GB"/>
        </a:p>
      </dgm:t>
    </dgm:pt>
    <dgm:pt modelId="{63AB7F0B-725A-4A84-9840-AECC9D5B83B1}" type="pres">
      <dgm:prSet presAssocID="{FFA2D5F6-0CFB-4585-AA36-4628CA70B12D}" presName="Name0" presStyleCnt="0">
        <dgm:presLayoutVars>
          <dgm:chMax val="7"/>
          <dgm:dir/>
          <dgm:resizeHandles val="exact"/>
        </dgm:presLayoutVars>
      </dgm:prSet>
      <dgm:spPr/>
    </dgm:pt>
    <dgm:pt modelId="{3A4A02E7-853C-440F-8F35-06C4E69F1447}" type="pres">
      <dgm:prSet presAssocID="{FFA2D5F6-0CFB-4585-AA36-4628CA70B12D}" presName="ellipse1" presStyleLbl="vennNode1" presStyleIdx="0" presStyleCnt="3" custScaleX="105779" custScaleY="101358">
        <dgm:presLayoutVars>
          <dgm:bulletEnabled val="1"/>
        </dgm:presLayoutVars>
      </dgm:prSet>
      <dgm:spPr/>
    </dgm:pt>
    <dgm:pt modelId="{95A4D57F-2147-40CB-BAC1-C4A797E8866E}" type="pres">
      <dgm:prSet presAssocID="{FFA2D5F6-0CFB-4585-AA36-4628CA70B12D}" presName="ellipse2" presStyleLbl="vennNode1" presStyleIdx="1" presStyleCnt="3" custScaleX="97692" custScaleY="85279" custLinFactNeighborX="-4401" custLinFactNeighborY="10478">
        <dgm:presLayoutVars>
          <dgm:bulletEnabled val="1"/>
        </dgm:presLayoutVars>
      </dgm:prSet>
      <dgm:spPr/>
    </dgm:pt>
    <dgm:pt modelId="{7E72BCA4-7308-4CB9-B1A7-3440101CF466}" type="pres">
      <dgm:prSet presAssocID="{FFA2D5F6-0CFB-4585-AA36-4628CA70B12D}" presName="ellipse3" presStyleLbl="vennNode1" presStyleIdx="2" presStyleCnt="3" custScaleX="107204" custScaleY="95261" custLinFactNeighborX="-3013" custLinFactNeighborY="683">
        <dgm:presLayoutVars>
          <dgm:bulletEnabled val="1"/>
        </dgm:presLayoutVars>
      </dgm:prSet>
      <dgm:spPr/>
    </dgm:pt>
  </dgm:ptLst>
  <dgm:cxnLst>
    <dgm:cxn modelId="{B3357D0E-023A-4896-9B26-B60AC3763FB4}" srcId="{FFA2D5F6-0CFB-4585-AA36-4628CA70B12D}" destId="{7527A73F-6EDC-419B-9AA2-50675C44701E}" srcOrd="2" destOrd="0" parTransId="{6C2A0DDC-4546-4128-9EEB-33F198D47C75}" sibTransId="{3FE023B6-C294-4F64-A205-65E357BF30F1}"/>
    <dgm:cxn modelId="{E4AB1322-5CA3-4FE9-B427-76D7641F3693}" type="presOf" srcId="{812BFCE0-5F7C-4C19-958B-2F3F18819521}" destId="{3A4A02E7-853C-440F-8F35-06C4E69F1447}" srcOrd="0" destOrd="0" presId="urn:microsoft.com/office/officeart/2005/8/layout/rings+Icon"/>
    <dgm:cxn modelId="{2EEACE66-0051-4ECE-9CCA-33EFAFA3BBFE}" type="presOf" srcId="{FFA2D5F6-0CFB-4585-AA36-4628CA70B12D}" destId="{63AB7F0B-725A-4A84-9840-AECC9D5B83B1}" srcOrd="0" destOrd="0" presId="urn:microsoft.com/office/officeart/2005/8/layout/rings+Icon"/>
    <dgm:cxn modelId="{D1CECD81-5F00-48B1-B857-C88F397CC9B4}" type="presOf" srcId="{7527A73F-6EDC-419B-9AA2-50675C44701E}" destId="{7E72BCA4-7308-4CB9-B1A7-3440101CF466}" srcOrd="0" destOrd="0" presId="urn:microsoft.com/office/officeart/2005/8/layout/rings+Icon"/>
    <dgm:cxn modelId="{F3907FA6-C5E9-4276-86A2-DF47E6E4D646}" type="presOf" srcId="{E376FFA0-E307-4541-AF78-EEB519A3AC09}" destId="{95A4D57F-2147-40CB-BAC1-C4A797E8866E}" srcOrd="0" destOrd="0" presId="urn:microsoft.com/office/officeart/2005/8/layout/rings+Icon"/>
    <dgm:cxn modelId="{C13DF7C2-6974-4D42-931E-39505E427692}" srcId="{FFA2D5F6-0CFB-4585-AA36-4628CA70B12D}" destId="{812BFCE0-5F7C-4C19-958B-2F3F18819521}" srcOrd="0" destOrd="0" parTransId="{1736F928-76BB-4EEF-8E14-BD8F55C33CB4}" sibTransId="{72FF40E2-F705-4C27-B803-2D33C65D999D}"/>
    <dgm:cxn modelId="{9EB4F4F1-B15E-4D82-B913-256BB209E638}" srcId="{FFA2D5F6-0CFB-4585-AA36-4628CA70B12D}" destId="{E376FFA0-E307-4541-AF78-EEB519A3AC09}" srcOrd="1" destOrd="0" parTransId="{DA84CBEE-F00C-44A2-A012-45B9153E5A7A}" sibTransId="{C1325253-426A-4D7C-B851-C08F45CBA08A}"/>
    <dgm:cxn modelId="{973806E6-B816-4F43-9118-EA2D81D977F5}" type="presParOf" srcId="{63AB7F0B-725A-4A84-9840-AECC9D5B83B1}" destId="{3A4A02E7-853C-440F-8F35-06C4E69F1447}" srcOrd="0" destOrd="0" presId="urn:microsoft.com/office/officeart/2005/8/layout/rings+Icon"/>
    <dgm:cxn modelId="{7C120E15-5169-400C-A647-1BECC0694B60}" type="presParOf" srcId="{63AB7F0B-725A-4A84-9840-AECC9D5B83B1}" destId="{95A4D57F-2147-40CB-BAC1-C4A797E8866E}" srcOrd="1" destOrd="0" presId="urn:microsoft.com/office/officeart/2005/8/layout/rings+Icon"/>
    <dgm:cxn modelId="{DA015890-7550-43AB-8BF0-63DBDA6AE9D1}" type="presParOf" srcId="{63AB7F0B-725A-4A84-9840-AECC9D5B83B1}" destId="{7E72BCA4-7308-4CB9-B1A7-3440101CF466}" srcOrd="2" destOrd="0" presId="urn:microsoft.com/office/officeart/2005/8/layout/rings+Icon"/>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C643A0-9D3B-415C-AEB8-8D5D34950B9D}" type="doc">
      <dgm:prSet loTypeId="urn:diagrams.loki3.com/BracketList" loCatId="list" qsTypeId="urn:microsoft.com/office/officeart/2005/8/quickstyle/simple1" qsCatId="simple" csTypeId="urn:microsoft.com/office/officeart/2005/8/colors/accent3_1" csCatId="accent3" phldr="1"/>
      <dgm:spPr/>
      <dgm:t>
        <a:bodyPr/>
        <a:lstStyle/>
        <a:p>
          <a:endParaRPr lang="en-GB"/>
        </a:p>
      </dgm:t>
    </dgm:pt>
    <dgm:pt modelId="{D5A1BDF9-4F09-464F-B078-1F0006188296}">
      <dgm:prSet phldrT="[Text]" phldr="0" custT="1"/>
      <dgm:spPr/>
      <dgm:t>
        <a:bodyPr/>
        <a:lstStyle/>
        <a:p>
          <a:r>
            <a:rPr lang="en-US" sz="2000" b="1" dirty="0">
              <a:latin typeface="Arial" panose="020B0604020202020204" pitchFamily="34" charset="0"/>
              <a:cs typeface="Arial" panose="020B0604020202020204" pitchFamily="34" charset="0"/>
            </a:rPr>
            <a:t>Challenges</a:t>
          </a:r>
          <a:endParaRPr lang="en-GB" sz="2000" b="1" dirty="0">
            <a:latin typeface="Arial" panose="020B0604020202020204" pitchFamily="34" charset="0"/>
            <a:cs typeface="Arial" panose="020B0604020202020204" pitchFamily="34" charset="0"/>
          </a:endParaRPr>
        </a:p>
      </dgm:t>
    </dgm:pt>
    <dgm:pt modelId="{5DE1110D-169B-4BC2-BA85-7965DE271DAB}" type="parTrans" cxnId="{C65E3F3D-0BE7-4F21-8BC8-84F5FF97BD6E}">
      <dgm:prSet/>
      <dgm:spPr/>
      <dgm:t>
        <a:bodyPr/>
        <a:lstStyle/>
        <a:p>
          <a:endParaRPr lang="en-GB" sz="2000">
            <a:latin typeface="Arial" panose="020B0604020202020204" pitchFamily="34" charset="0"/>
            <a:cs typeface="Arial" panose="020B0604020202020204" pitchFamily="34" charset="0"/>
          </a:endParaRPr>
        </a:p>
      </dgm:t>
    </dgm:pt>
    <dgm:pt modelId="{9D9FA627-DC36-45A7-9F76-F081190A11C8}" type="sibTrans" cxnId="{C65E3F3D-0BE7-4F21-8BC8-84F5FF97BD6E}">
      <dgm:prSet/>
      <dgm:spPr/>
      <dgm:t>
        <a:bodyPr/>
        <a:lstStyle/>
        <a:p>
          <a:endParaRPr lang="en-GB" sz="2000">
            <a:latin typeface="Arial" panose="020B0604020202020204" pitchFamily="34" charset="0"/>
            <a:cs typeface="Arial" panose="020B0604020202020204" pitchFamily="34" charset="0"/>
          </a:endParaRPr>
        </a:p>
      </dgm:t>
    </dgm:pt>
    <dgm:pt modelId="{86AD53CE-1264-4124-B27C-C5D85F26D800}">
      <dgm:prSet phldrT="[Text]" custT="1"/>
      <dgm:spPr/>
      <dgm:t>
        <a:bodyPr/>
        <a:lstStyle/>
        <a:p>
          <a:r>
            <a:rPr lang="en-US" altLang="en-US" sz="2000" dirty="0">
              <a:latin typeface="Arial" panose="020B0604020202020204" pitchFamily="34" charset="0"/>
              <a:cs typeface="Arial" panose="020B0604020202020204" pitchFamily="34" charset="0"/>
            </a:rPr>
            <a:t>The Uk's Ageing Population,</a:t>
          </a:r>
          <a:endParaRPr lang="en-GB" sz="2000" dirty="0">
            <a:latin typeface="Arial" panose="020B0604020202020204" pitchFamily="34" charset="0"/>
            <a:cs typeface="Arial" panose="020B0604020202020204" pitchFamily="34" charset="0"/>
          </a:endParaRPr>
        </a:p>
      </dgm:t>
    </dgm:pt>
    <dgm:pt modelId="{214A09CD-5202-4180-AE54-5F9A4C7C7099}" type="parTrans" cxnId="{AE7772A0-37B1-4AFE-9DAC-57CACE3EEE6B}">
      <dgm:prSet/>
      <dgm:spPr/>
      <dgm:t>
        <a:bodyPr/>
        <a:lstStyle/>
        <a:p>
          <a:endParaRPr lang="en-GB" sz="2000">
            <a:latin typeface="Arial" panose="020B0604020202020204" pitchFamily="34" charset="0"/>
            <a:cs typeface="Arial" panose="020B0604020202020204" pitchFamily="34" charset="0"/>
          </a:endParaRPr>
        </a:p>
      </dgm:t>
    </dgm:pt>
    <dgm:pt modelId="{A7C3308C-F76C-4AF5-B49C-28A2013ECCF6}" type="sibTrans" cxnId="{AE7772A0-37B1-4AFE-9DAC-57CACE3EEE6B}">
      <dgm:prSet/>
      <dgm:spPr/>
      <dgm:t>
        <a:bodyPr/>
        <a:lstStyle/>
        <a:p>
          <a:endParaRPr lang="en-GB" sz="2000">
            <a:latin typeface="Arial" panose="020B0604020202020204" pitchFamily="34" charset="0"/>
            <a:cs typeface="Arial" panose="020B0604020202020204" pitchFamily="34" charset="0"/>
          </a:endParaRPr>
        </a:p>
      </dgm:t>
    </dgm:pt>
    <dgm:pt modelId="{049B233F-4E0E-4A46-9AC0-8D68EF468636}">
      <dgm:prSet phldrT="[Text]" phldr="0" custT="1"/>
      <dgm:spPr/>
      <dgm:t>
        <a:bodyPr/>
        <a:lstStyle/>
        <a:p>
          <a:r>
            <a:rPr lang="en-US" sz="2000" b="1" dirty="0">
              <a:latin typeface="Arial" panose="020B0604020202020204" pitchFamily="34" charset="0"/>
              <a:cs typeface="Arial" panose="020B0604020202020204" pitchFamily="34" charset="0"/>
            </a:rPr>
            <a:t>Solution</a:t>
          </a:r>
          <a:endParaRPr lang="en-GB" sz="2000" b="1" dirty="0">
            <a:latin typeface="Arial" panose="020B0604020202020204" pitchFamily="34" charset="0"/>
            <a:cs typeface="Arial" panose="020B0604020202020204" pitchFamily="34" charset="0"/>
          </a:endParaRPr>
        </a:p>
      </dgm:t>
    </dgm:pt>
    <dgm:pt modelId="{11FDC54E-C3C6-423F-BDDC-53D545111EEA}" type="parTrans" cxnId="{10258B78-47A6-41E8-AAE8-D75FEDA1FEDA}">
      <dgm:prSet/>
      <dgm:spPr/>
      <dgm:t>
        <a:bodyPr/>
        <a:lstStyle/>
        <a:p>
          <a:endParaRPr lang="en-GB" sz="2000">
            <a:latin typeface="Arial" panose="020B0604020202020204" pitchFamily="34" charset="0"/>
            <a:cs typeface="Arial" panose="020B0604020202020204" pitchFamily="34" charset="0"/>
          </a:endParaRPr>
        </a:p>
      </dgm:t>
    </dgm:pt>
    <dgm:pt modelId="{BFDC4101-BC22-4539-B850-8694AB615856}" type="sibTrans" cxnId="{10258B78-47A6-41E8-AAE8-D75FEDA1FEDA}">
      <dgm:prSet/>
      <dgm:spPr/>
      <dgm:t>
        <a:bodyPr/>
        <a:lstStyle/>
        <a:p>
          <a:endParaRPr lang="en-GB" sz="2000">
            <a:latin typeface="Arial" panose="020B0604020202020204" pitchFamily="34" charset="0"/>
            <a:cs typeface="Arial" panose="020B0604020202020204" pitchFamily="34" charset="0"/>
          </a:endParaRPr>
        </a:p>
      </dgm:t>
    </dgm:pt>
    <dgm:pt modelId="{C6715C1A-F334-4B2E-8824-A33F44F3F9C5}">
      <dgm:prSet phldrT="[Text]" custT="1"/>
      <dgm:spPr/>
      <dgm:t>
        <a:bodyPr/>
        <a:lstStyle/>
        <a:p>
          <a:pPr>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Strong healthcare systems, </a:t>
          </a:r>
          <a:endParaRPr lang="en-GB" sz="2000" dirty="0">
            <a:latin typeface="Arial" panose="020B0604020202020204" pitchFamily="34" charset="0"/>
            <a:cs typeface="Arial" panose="020B0604020202020204" pitchFamily="34" charset="0"/>
          </a:endParaRPr>
        </a:p>
      </dgm:t>
    </dgm:pt>
    <dgm:pt modelId="{AB5768D9-FA8C-43A9-B65D-30710C42CC02}" type="parTrans" cxnId="{CF04C18C-2A58-4807-86E7-C340461DEE1E}">
      <dgm:prSet/>
      <dgm:spPr/>
      <dgm:t>
        <a:bodyPr/>
        <a:lstStyle/>
        <a:p>
          <a:endParaRPr lang="en-GB" sz="2000">
            <a:latin typeface="Arial" panose="020B0604020202020204" pitchFamily="34" charset="0"/>
            <a:cs typeface="Arial" panose="020B0604020202020204" pitchFamily="34" charset="0"/>
          </a:endParaRPr>
        </a:p>
      </dgm:t>
    </dgm:pt>
    <dgm:pt modelId="{DC5617F9-99B7-4991-82D3-2BD0DC97DF2B}" type="sibTrans" cxnId="{CF04C18C-2A58-4807-86E7-C340461DEE1E}">
      <dgm:prSet/>
      <dgm:spPr/>
      <dgm:t>
        <a:bodyPr/>
        <a:lstStyle/>
        <a:p>
          <a:endParaRPr lang="en-GB" sz="2000">
            <a:latin typeface="Arial" panose="020B0604020202020204" pitchFamily="34" charset="0"/>
            <a:cs typeface="Arial" panose="020B0604020202020204" pitchFamily="34" charset="0"/>
          </a:endParaRPr>
        </a:p>
      </dgm:t>
    </dgm:pt>
    <dgm:pt modelId="{86797C45-C236-4E91-A66D-DF4EDBA014E4}">
      <dgm:prSet phldrT="[Text]" custT="1"/>
      <dgm:spPr/>
      <dgm:t>
        <a:bodyPr/>
        <a:lstStyle/>
        <a:p>
          <a:r>
            <a:rPr lang="en-US" altLang="en-US" sz="2000" dirty="0">
              <a:latin typeface="Arial" panose="020B0604020202020204" pitchFamily="34" charset="0"/>
              <a:cs typeface="Arial" panose="020B0604020202020204" pitchFamily="34" charset="0"/>
            </a:rPr>
            <a:t>Rising Care Needs,</a:t>
          </a:r>
          <a:endParaRPr lang="en-GB" sz="2000" dirty="0">
            <a:latin typeface="Arial" panose="020B0604020202020204" pitchFamily="34" charset="0"/>
            <a:cs typeface="Arial" panose="020B0604020202020204" pitchFamily="34" charset="0"/>
          </a:endParaRPr>
        </a:p>
      </dgm:t>
    </dgm:pt>
    <dgm:pt modelId="{36850FF0-03A8-4275-A487-0A7DB71C8058}" type="parTrans" cxnId="{81CB9589-A2BA-4672-9781-815FF2C4BF42}">
      <dgm:prSet/>
      <dgm:spPr/>
      <dgm:t>
        <a:bodyPr/>
        <a:lstStyle/>
        <a:p>
          <a:endParaRPr lang="en-GB" sz="2000">
            <a:latin typeface="Arial" panose="020B0604020202020204" pitchFamily="34" charset="0"/>
            <a:cs typeface="Arial" panose="020B0604020202020204" pitchFamily="34" charset="0"/>
          </a:endParaRPr>
        </a:p>
      </dgm:t>
    </dgm:pt>
    <dgm:pt modelId="{580ACFCF-BE79-46D9-AAF6-B5E3FCC5C28D}" type="sibTrans" cxnId="{81CB9589-A2BA-4672-9781-815FF2C4BF42}">
      <dgm:prSet/>
      <dgm:spPr/>
      <dgm:t>
        <a:bodyPr/>
        <a:lstStyle/>
        <a:p>
          <a:endParaRPr lang="en-GB" sz="2000">
            <a:latin typeface="Arial" panose="020B0604020202020204" pitchFamily="34" charset="0"/>
            <a:cs typeface="Arial" panose="020B0604020202020204" pitchFamily="34" charset="0"/>
          </a:endParaRPr>
        </a:p>
      </dgm:t>
    </dgm:pt>
    <dgm:pt modelId="{260F1C19-4368-40D8-8BE4-51D40A3C8503}">
      <dgm:prSet phldrT="[Text]" custT="1"/>
      <dgm:spPr/>
      <dgm:t>
        <a:bodyPr/>
        <a:lstStyle/>
        <a:p>
          <a:r>
            <a:rPr lang="en-US" altLang="en-US" sz="2000" dirty="0">
              <a:latin typeface="Arial" panose="020B0604020202020204" pitchFamily="34" charset="0"/>
              <a:cs typeface="Arial" panose="020B0604020202020204" pitchFamily="34" charset="0"/>
            </a:rPr>
            <a:t>Evolving Medical Technologies,</a:t>
          </a:r>
          <a:endParaRPr lang="en-GB" sz="2000" dirty="0">
            <a:latin typeface="Arial" panose="020B0604020202020204" pitchFamily="34" charset="0"/>
            <a:cs typeface="Arial" panose="020B0604020202020204" pitchFamily="34" charset="0"/>
          </a:endParaRPr>
        </a:p>
      </dgm:t>
    </dgm:pt>
    <dgm:pt modelId="{3D782A40-8081-4334-BCF9-0F6F798B2C6C}" type="parTrans" cxnId="{428957FD-575B-482D-A43E-13FC871C4CD2}">
      <dgm:prSet/>
      <dgm:spPr/>
      <dgm:t>
        <a:bodyPr/>
        <a:lstStyle/>
        <a:p>
          <a:endParaRPr lang="en-GB" sz="2000">
            <a:latin typeface="Arial" panose="020B0604020202020204" pitchFamily="34" charset="0"/>
            <a:cs typeface="Arial" panose="020B0604020202020204" pitchFamily="34" charset="0"/>
          </a:endParaRPr>
        </a:p>
      </dgm:t>
    </dgm:pt>
    <dgm:pt modelId="{7C27E263-2F35-4405-8784-A143045DA636}" type="sibTrans" cxnId="{428957FD-575B-482D-A43E-13FC871C4CD2}">
      <dgm:prSet/>
      <dgm:spPr/>
      <dgm:t>
        <a:bodyPr/>
        <a:lstStyle/>
        <a:p>
          <a:endParaRPr lang="en-GB" sz="2000">
            <a:latin typeface="Arial" panose="020B0604020202020204" pitchFamily="34" charset="0"/>
            <a:cs typeface="Arial" panose="020B0604020202020204" pitchFamily="34" charset="0"/>
          </a:endParaRPr>
        </a:p>
      </dgm:t>
    </dgm:pt>
    <dgm:pt modelId="{A0C3F234-40A1-4852-B3E7-579DD3338190}">
      <dgm:prSet phldrT="[Text]" custT="1"/>
      <dgm:spPr/>
      <dgm:t>
        <a:bodyPr/>
        <a:lstStyle/>
        <a:p>
          <a:r>
            <a:rPr lang="en-US" altLang="en-US" sz="2000" dirty="0">
              <a:latin typeface="Arial" panose="020B0604020202020204" pitchFamily="34" charset="0"/>
              <a:cs typeface="Arial" panose="020B0604020202020204" pitchFamily="34" charset="0"/>
            </a:rPr>
            <a:t>Disparities In Access To Vaccines And Healthcare</a:t>
          </a:r>
          <a:endParaRPr lang="en-GB" sz="2000" dirty="0">
            <a:latin typeface="Arial" panose="020B0604020202020204" pitchFamily="34" charset="0"/>
            <a:cs typeface="Arial" panose="020B0604020202020204" pitchFamily="34" charset="0"/>
          </a:endParaRPr>
        </a:p>
      </dgm:t>
    </dgm:pt>
    <dgm:pt modelId="{E159FA8E-B118-49F0-BE60-18E044425653}" type="parTrans" cxnId="{2BBB6073-50F8-4CB1-8FF3-E0CBEC485541}">
      <dgm:prSet/>
      <dgm:spPr/>
      <dgm:t>
        <a:bodyPr/>
        <a:lstStyle/>
        <a:p>
          <a:endParaRPr lang="en-GB" sz="2000">
            <a:latin typeface="Arial" panose="020B0604020202020204" pitchFamily="34" charset="0"/>
            <a:cs typeface="Arial" panose="020B0604020202020204" pitchFamily="34" charset="0"/>
          </a:endParaRPr>
        </a:p>
      </dgm:t>
    </dgm:pt>
    <dgm:pt modelId="{6EEE8C10-C5EB-4754-A36F-F99253E2D0BD}" type="sibTrans" cxnId="{2BBB6073-50F8-4CB1-8FF3-E0CBEC485541}">
      <dgm:prSet/>
      <dgm:spPr/>
      <dgm:t>
        <a:bodyPr/>
        <a:lstStyle/>
        <a:p>
          <a:endParaRPr lang="en-GB" sz="2000">
            <a:latin typeface="Arial" panose="020B0604020202020204" pitchFamily="34" charset="0"/>
            <a:cs typeface="Arial" panose="020B0604020202020204" pitchFamily="34" charset="0"/>
          </a:endParaRPr>
        </a:p>
      </dgm:t>
    </dgm:pt>
    <dgm:pt modelId="{27663ED6-D511-4518-B3E9-24AD2F2567ED}">
      <dgm:prSet phldrT="[Text]" custT="1"/>
      <dgm:spPr/>
      <dgm:t>
        <a:bodyPr/>
        <a:lstStyle/>
        <a:p>
          <a:r>
            <a:rPr lang="en-US" altLang="en-US" sz="2000" dirty="0">
              <a:latin typeface="Arial" panose="020B0604020202020204" pitchFamily="34" charset="0"/>
              <a:cs typeface="Arial" panose="020B0604020202020204" pitchFamily="34" charset="0"/>
            </a:rPr>
            <a:t>Funding</a:t>
          </a:r>
          <a:endParaRPr lang="en-GB" sz="2000" dirty="0">
            <a:latin typeface="Arial" panose="020B0604020202020204" pitchFamily="34" charset="0"/>
            <a:cs typeface="Arial" panose="020B0604020202020204" pitchFamily="34" charset="0"/>
          </a:endParaRPr>
        </a:p>
      </dgm:t>
    </dgm:pt>
    <dgm:pt modelId="{E0F9BD62-7418-4BAE-A4DE-667342F293FF}" type="parTrans" cxnId="{9A6710DA-7032-40E5-97DB-86C38D606203}">
      <dgm:prSet/>
      <dgm:spPr/>
      <dgm:t>
        <a:bodyPr/>
        <a:lstStyle/>
        <a:p>
          <a:endParaRPr lang="en-GB" sz="2000">
            <a:latin typeface="Arial" panose="020B0604020202020204" pitchFamily="34" charset="0"/>
            <a:cs typeface="Arial" panose="020B0604020202020204" pitchFamily="34" charset="0"/>
          </a:endParaRPr>
        </a:p>
      </dgm:t>
    </dgm:pt>
    <dgm:pt modelId="{37800EB4-A1AB-4741-BD08-7E5E9AD6FB67}" type="sibTrans" cxnId="{9A6710DA-7032-40E5-97DB-86C38D606203}">
      <dgm:prSet/>
      <dgm:spPr/>
      <dgm:t>
        <a:bodyPr/>
        <a:lstStyle/>
        <a:p>
          <a:endParaRPr lang="en-GB" sz="2000">
            <a:latin typeface="Arial" panose="020B0604020202020204" pitchFamily="34" charset="0"/>
            <a:cs typeface="Arial" panose="020B0604020202020204" pitchFamily="34" charset="0"/>
          </a:endParaRPr>
        </a:p>
      </dgm:t>
    </dgm:pt>
    <dgm:pt modelId="{888C774E-72E3-41C1-8063-903E306867A4}">
      <dgm:prSet phldrT="[Text]" custT="1"/>
      <dgm:spPr/>
      <dgm:t>
        <a:bodyPr/>
        <a:lstStyle/>
        <a:p>
          <a:r>
            <a:rPr lang="en-US" altLang="en-US" sz="2000" dirty="0">
              <a:latin typeface="Arial" panose="020B0604020202020204" pitchFamily="34" charset="0"/>
              <a:cs typeface="Arial" panose="020B0604020202020204" pitchFamily="34" charset="0"/>
            </a:rPr>
            <a:t>Social Determinants Of Health</a:t>
          </a:r>
          <a:endParaRPr lang="en-GB" sz="2000" dirty="0">
            <a:latin typeface="Arial" panose="020B0604020202020204" pitchFamily="34" charset="0"/>
            <a:cs typeface="Arial" panose="020B0604020202020204" pitchFamily="34" charset="0"/>
          </a:endParaRPr>
        </a:p>
      </dgm:t>
    </dgm:pt>
    <dgm:pt modelId="{B038036D-0917-4440-B349-3A4C4D8538FE}" type="parTrans" cxnId="{FCD98695-C8FC-4365-ADA6-6BE8FD9DE387}">
      <dgm:prSet/>
      <dgm:spPr/>
      <dgm:t>
        <a:bodyPr/>
        <a:lstStyle/>
        <a:p>
          <a:endParaRPr lang="en-GB" sz="2000">
            <a:latin typeface="Arial" panose="020B0604020202020204" pitchFamily="34" charset="0"/>
            <a:cs typeface="Arial" panose="020B0604020202020204" pitchFamily="34" charset="0"/>
          </a:endParaRPr>
        </a:p>
      </dgm:t>
    </dgm:pt>
    <dgm:pt modelId="{0FC27D97-2AB7-43B8-9E09-F2277596B4E7}" type="sibTrans" cxnId="{FCD98695-C8FC-4365-ADA6-6BE8FD9DE387}">
      <dgm:prSet/>
      <dgm:spPr/>
      <dgm:t>
        <a:bodyPr/>
        <a:lstStyle/>
        <a:p>
          <a:endParaRPr lang="en-GB" sz="2000">
            <a:latin typeface="Arial" panose="020B0604020202020204" pitchFamily="34" charset="0"/>
            <a:cs typeface="Arial" panose="020B0604020202020204" pitchFamily="34" charset="0"/>
          </a:endParaRPr>
        </a:p>
      </dgm:t>
    </dgm:pt>
    <dgm:pt modelId="{5F7E3E9D-C58B-4706-A1D0-07A74CBEEBD4}">
      <dgm:prSet phldrT="[Text]" custT="1"/>
      <dgm:spPr/>
      <dgm:t>
        <a:bodyPr/>
        <a:lstStyle/>
        <a:p>
          <a:r>
            <a:rPr lang="en-US" altLang="en-US" sz="2000" dirty="0">
              <a:latin typeface="Arial" panose="020B0604020202020204" pitchFamily="34" charset="0"/>
              <a:cs typeface="Arial" panose="020B0604020202020204" pitchFamily="34" charset="0"/>
            </a:rPr>
            <a:t>Pandemics(Warner and </a:t>
          </a:r>
          <a:r>
            <a:rPr lang="en-US" altLang="en-US" sz="2000" dirty="0" err="1">
              <a:latin typeface="Arial" panose="020B0604020202020204" pitchFamily="34" charset="0"/>
              <a:cs typeface="Arial" panose="020B0604020202020204" pitchFamily="34" charset="0"/>
            </a:rPr>
            <a:t>Zaranko</a:t>
          </a:r>
          <a:r>
            <a:rPr lang="en-US" altLang="en-US" sz="2000" dirty="0">
              <a:latin typeface="Arial" panose="020B0604020202020204" pitchFamily="34" charset="0"/>
              <a:cs typeface="Arial" panose="020B0604020202020204" pitchFamily="34" charset="0"/>
            </a:rPr>
            <a:t>, 2025).</a:t>
          </a:r>
          <a:endParaRPr lang="en-GB" sz="2000" dirty="0">
            <a:latin typeface="Arial" panose="020B0604020202020204" pitchFamily="34" charset="0"/>
            <a:cs typeface="Arial" panose="020B0604020202020204" pitchFamily="34" charset="0"/>
          </a:endParaRPr>
        </a:p>
      </dgm:t>
    </dgm:pt>
    <dgm:pt modelId="{86C36457-2AAD-42E0-BCEA-BD8338B9CACB}" type="parTrans" cxnId="{320BEDE8-AF72-49DF-85EE-F440CAC002B7}">
      <dgm:prSet/>
      <dgm:spPr/>
      <dgm:t>
        <a:bodyPr/>
        <a:lstStyle/>
        <a:p>
          <a:endParaRPr lang="en-GB" sz="2000">
            <a:latin typeface="Arial" panose="020B0604020202020204" pitchFamily="34" charset="0"/>
            <a:cs typeface="Arial" panose="020B0604020202020204" pitchFamily="34" charset="0"/>
          </a:endParaRPr>
        </a:p>
      </dgm:t>
    </dgm:pt>
    <dgm:pt modelId="{4A4CD6FB-9951-4D00-87D1-1C126ACA98F9}" type="sibTrans" cxnId="{320BEDE8-AF72-49DF-85EE-F440CAC002B7}">
      <dgm:prSet/>
      <dgm:spPr/>
      <dgm:t>
        <a:bodyPr/>
        <a:lstStyle/>
        <a:p>
          <a:endParaRPr lang="en-GB" sz="2000">
            <a:latin typeface="Arial" panose="020B0604020202020204" pitchFamily="34" charset="0"/>
            <a:cs typeface="Arial" panose="020B0604020202020204" pitchFamily="34" charset="0"/>
          </a:endParaRPr>
        </a:p>
      </dgm:t>
    </dgm:pt>
    <dgm:pt modelId="{2459D51C-60EA-453B-8ED0-5B50F8BC559C}">
      <dgm:prSet custT="1"/>
      <dgm:spPr/>
      <dgm:t>
        <a:bodyPr/>
        <a:lstStyle/>
        <a:p>
          <a:r>
            <a:rPr lang="en-US" altLang="en-US" sz="2000" dirty="0">
              <a:latin typeface="Arial" panose="020B0604020202020204" pitchFamily="34" charset="0"/>
              <a:cs typeface="Arial" panose="020B0604020202020204" pitchFamily="34" charset="0"/>
            </a:rPr>
            <a:t>Fair access to care, </a:t>
          </a:r>
        </a:p>
      </dgm:t>
    </dgm:pt>
    <dgm:pt modelId="{1422DD09-9700-4040-A53D-242BC455F231}" type="parTrans" cxnId="{83C954CC-F22A-4227-9285-2EDF6DC98AFE}">
      <dgm:prSet/>
      <dgm:spPr/>
      <dgm:t>
        <a:bodyPr/>
        <a:lstStyle/>
        <a:p>
          <a:endParaRPr lang="en-GB" sz="2000">
            <a:latin typeface="Arial" panose="020B0604020202020204" pitchFamily="34" charset="0"/>
            <a:cs typeface="Arial" panose="020B0604020202020204" pitchFamily="34" charset="0"/>
          </a:endParaRPr>
        </a:p>
      </dgm:t>
    </dgm:pt>
    <dgm:pt modelId="{4035E11F-CA15-4583-BE55-0AA6CE4679D9}" type="sibTrans" cxnId="{83C954CC-F22A-4227-9285-2EDF6DC98AFE}">
      <dgm:prSet/>
      <dgm:spPr/>
      <dgm:t>
        <a:bodyPr/>
        <a:lstStyle/>
        <a:p>
          <a:endParaRPr lang="en-GB" sz="2000">
            <a:latin typeface="Arial" panose="020B0604020202020204" pitchFamily="34" charset="0"/>
            <a:cs typeface="Arial" panose="020B0604020202020204" pitchFamily="34" charset="0"/>
          </a:endParaRPr>
        </a:p>
      </dgm:t>
    </dgm:pt>
    <dgm:pt modelId="{5C751B44-7AC7-4800-AFC2-66B71A1144E5}">
      <dgm:prSet custT="1"/>
      <dgm:spPr/>
      <dgm:t>
        <a:bodyPr/>
        <a:lstStyle/>
        <a:p>
          <a:r>
            <a:rPr lang="en-US" altLang="en-US" sz="2000" dirty="0">
              <a:latin typeface="Arial" panose="020B0604020202020204" pitchFamily="34" charset="0"/>
              <a:cs typeface="Arial" panose="020B0604020202020204" pitchFamily="34" charset="0"/>
            </a:rPr>
            <a:t>Focus on preventative health measures</a:t>
          </a:r>
        </a:p>
      </dgm:t>
    </dgm:pt>
    <dgm:pt modelId="{AC65B3E8-EDE2-4F55-B274-C8A92D5116BD}" type="parTrans" cxnId="{DAF72123-9827-4CAF-AC06-DA62ABC43F91}">
      <dgm:prSet/>
      <dgm:spPr/>
      <dgm:t>
        <a:bodyPr/>
        <a:lstStyle/>
        <a:p>
          <a:endParaRPr lang="en-GB" sz="2000">
            <a:latin typeface="Arial" panose="020B0604020202020204" pitchFamily="34" charset="0"/>
            <a:cs typeface="Arial" panose="020B0604020202020204" pitchFamily="34" charset="0"/>
          </a:endParaRPr>
        </a:p>
      </dgm:t>
    </dgm:pt>
    <dgm:pt modelId="{DEDA91E3-9CAF-495C-8AB9-484E69773AB0}" type="sibTrans" cxnId="{DAF72123-9827-4CAF-AC06-DA62ABC43F91}">
      <dgm:prSet/>
      <dgm:spPr/>
      <dgm:t>
        <a:bodyPr/>
        <a:lstStyle/>
        <a:p>
          <a:endParaRPr lang="en-GB" sz="2000">
            <a:latin typeface="Arial" panose="020B0604020202020204" pitchFamily="34" charset="0"/>
            <a:cs typeface="Arial" panose="020B0604020202020204" pitchFamily="34" charset="0"/>
          </a:endParaRPr>
        </a:p>
      </dgm:t>
    </dgm:pt>
    <dgm:pt modelId="{884BCC6A-E702-4B53-BCAC-F384BCA51C8D}" type="pres">
      <dgm:prSet presAssocID="{E9C643A0-9D3B-415C-AEB8-8D5D34950B9D}" presName="Name0" presStyleCnt="0">
        <dgm:presLayoutVars>
          <dgm:dir/>
          <dgm:animLvl val="lvl"/>
          <dgm:resizeHandles val="exact"/>
        </dgm:presLayoutVars>
      </dgm:prSet>
      <dgm:spPr/>
    </dgm:pt>
    <dgm:pt modelId="{9C4EA5FE-127F-4F46-AA13-230C06BD8C70}" type="pres">
      <dgm:prSet presAssocID="{D5A1BDF9-4F09-464F-B078-1F0006188296}" presName="linNode" presStyleCnt="0"/>
      <dgm:spPr/>
    </dgm:pt>
    <dgm:pt modelId="{D0EC83F5-D274-4904-BA93-9B27BBCF1B2E}" type="pres">
      <dgm:prSet presAssocID="{D5A1BDF9-4F09-464F-B078-1F0006188296}" presName="parTx" presStyleLbl="revTx" presStyleIdx="0" presStyleCnt="2">
        <dgm:presLayoutVars>
          <dgm:chMax val="1"/>
          <dgm:bulletEnabled val="1"/>
        </dgm:presLayoutVars>
      </dgm:prSet>
      <dgm:spPr/>
    </dgm:pt>
    <dgm:pt modelId="{2EFF2AA9-B8CC-415D-842F-D101FF4344BE}" type="pres">
      <dgm:prSet presAssocID="{D5A1BDF9-4F09-464F-B078-1F0006188296}" presName="bracket" presStyleLbl="parChTrans1D1" presStyleIdx="0" presStyleCnt="2"/>
      <dgm:spPr/>
    </dgm:pt>
    <dgm:pt modelId="{6994C521-5E87-467A-BD01-32EECC1FA32C}" type="pres">
      <dgm:prSet presAssocID="{D5A1BDF9-4F09-464F-B078-1F0006188296}" presName="spH" presStyleCnt="0"/>
      <dgm:spPr/>
    </dgm:pt>
    <dgm:pt modelId="{1CCCA159-3316-4060-9A39-EE7296BDF425}" type="pres">
      <dgm:prSet presAssocID="{D5A1BDF9-4F09-464F-B078-1F0006188296}" presName="desTx" presStyleLbl="node1" presStyleIdx="0" presStyleCnt="2">
        <dgm:presLayoutVars>
          <dgm:bulletEnabled val="1"/>
        </dgm:presLayoutVars>
      </dgm:prSet>
      <dgm:spPr/>
    </dgm:pt>
    <dgm:pt modelId="{53EF0618-76C8-4542-B383-F6AC3ED0484C}" type="pres">
      <dgm:prSet presAssocID="{9D9FA627-DC36-45A7-9F76-F081190A11C8}" presName="spV" presStyleCnt="0"/>
      <dgm:spPr/>
    </dgm:pt>
    <dgm:pt modelId="{5FFDFD36-9840-49C2-A632-112A198F59EE}" type="pres">
      <dgm:prSet presAssocID="{049B233F-4E0E-4A46-9AC0-8D68EF468636}" presName="linNode" presStyleCnt="0"/>
      <dgm:spPr/>
    </dgm:pt>
    <dgm:pt modelId="{C9C8BCB6-75A8-4462-9D2B-88CD4B50CC54}" type="pres">
      <dgm:prSet presAssocID="{049B233F-4E0E-4A46-9AC0-8D68EF468636}" presName="parTx" presStyleLbl="revTx" presStyleIdx="1" presStyleCnt="2">
        <dgm:presLayoutVars>
          <dgm:chMax val="1"/>
          <dgm:bulletEnabled val="1"/>
        </dgm:presLayoutVars>
      </dgm:prSet>
      <dgm:spPr/>
    </dgm:pt>
    <dgm:pt modelId="{863C6AFF-64AD-4DC8-81A0-9B10F4FEAA31}" type="pres">
      <dgm:prSet presAssocID="{049B233F-4E0E-4A46-9AC0-8D68EF468636}" presName="bracket" presStyleLbl="parChTrans1D1" presStyleIdx="1" presStyleCnt="2"/>
      <dgm:spPr/>
    </dgm:pt>
    <dgm:pt modelId="{D0132B37-E46F-4C66-B6FA-A9D0C4861FF7}" type="pres">
      <dgm:prSet presAssocID="{049B233F-4E0E-4A46-9AC0-8D68EF468636}" presName="spH" presStyleCnt="0"/>
      <dgm:spPr/>
    </dgm:pt>
    <dgm:pt modelId="{7D892DB9-B0CF-4BA8-A2D9-D9C4AAE84ADF}" type="pres">
      <dgm:prSet presAssocID="{049B233F-4E0E-4A46-9AC0-8D68EF468636}" presName="desTx" presStyleLbl="node1" presStyleIdx="1" presStyleCnt="2">
        <dgm:presLayoutVars>
          <dgm:bulletEnabled val="1"/>
        </dgm:presLayoutVars>
      </dgm:prSet>
      <dgm:spPr/>
    </dgm:pt>
  </dgm:ptLst>
  <dgm:cxnLst>
    <dgm:cxn modelId="{6DEFCF0A-AFEF-4792-AB78-591DCD6C424A}" type="presOf" srcId="{A0C3F234-40A1-4852-B3E7-579DD3338190}" destId="{1CCCA159-3316-4060-9A39-EE7296BDF425}" srcOrd="0" destOrd="3" presId="urn:diagrams.loki3.com/BracketList"/>
    <dgm:cxn modelId="{98CD181B-14A2-478B-B1E8-6D8C94DB65B7}" type="presOf" srcId="{5C751B44-7AC7-4800-AFC2-66B71A1144E5}" destId="{7D892DB9-B0CF-4BA8-A2D9-D9C4AAE84ADF}" srcOrd="0" destOrd="2" presId="urn:diagrams.loki3.com/BracketList"/>
    <dgm:cxn modelId="{DAF72123-9827-4CAF-AC06-DA62ABC43F91}" srcId="{049B233F-4E0E-4A46-9AC0-8D68EF468636}" destId="{5C751B44-7AC7-4800-AFC2-66B71A1144E5}" srcOrd="2" destOrd="0" parTransId="{AC65B3E8-EDE2-4F55-B274-C8A92D5116BD}" sibTransId="{DEDA91E3-9CAF-495C-8AB9-484E69773AB0}"/>
    <dgm:cxn modelId="{3DA52A24-58A0-4C5F-93BD-C82CF2CE1A73}" type="presOf" srcId="{049B233F-4E0E-4A46-9AC0-8D68EF468636}" destId="{C9C8BCB6-75A8-4462-9D2B-88CD4B50CC54}" srcOrd="0" destOrd="0" presId="urn:diagrams.loki3.com/BracketList"/>
    <dgm:cxn modelId="{C65E3F3D-0BE7-4F21-8BC8-84F5FF97BD6E}" srcId="{E9C643A0-9D3B-415C-AEB8-8D5D34950B9D}" destId="{D5A1BDF9-4F09-464F-B078-1F0006188296}" srcOrd="0" destOrd="0" parTransId="{5DE1110D-169B-4BC2-BA85-7965DE271DAB}" sibTransId="{9D9FA627-DC36-45A7-9F76-F081190A11C8}"/>
    <dgm:cxn modelId="{1C88F064-8463-4864-828E-954275FB932D}" type="presOf" srcId="{D5A1BDF9-4F09-464F-B078-1F0006188296}" destId="{D0EC83F5-D274-4904-BA93-9B27BBCF1B2E}" srcOrd="0" destOrd="0" presId="urn:diagrams.loki3.com/BracketList"/>
    <dgm:cxn modelId="{2BBB6073-50F8-4CB1-8FF3-E0CBEC485541}" srcId="{D5A1BDF9-4F09-464F-B078-1F0006188296}" destId="{A0C3F234-40A1-4852-B3E7-579DD3338190}" srcOrd="3" destOrd="0" parTransId="{E159FA8E-B118-49F0-BE60-18E044425653}" sibTransId="{6EEE8C10-C5EB-4754-A36F-F99253E2D0BD}"/>
    <dgm:cxn modelId="{10258B78-47A6-41E8-AAE8-D75FEDA1FEDA}" srcId="{E9C643A0-9D3B-415C-AEB8-8D5D34950B9D}" destId="{049B233F-4E0E-4A46-9AC0-8D68EF468636}" srcOrd="1" destOrd="0" parTransId="{11FDC54E-C3C6-423F-BDDC-53D545111EEA}" sibTransId="{BFDC4101-BC22-4539-B850-8694AB615856}"/>
    <dgm:cxn modelId="{B22BEC59-1131-4A4B-A146-DFDBAEF3A788}" type="presOf" srcId="{86AD53CE-1264-4124-B27C-C5D85F26D800}" destId="{1CCCA159-3316-4060-9A39-EE7296BDF425}" srcOrd="0" destOrd="0" presId="urn:diagrams.loki3.com/BracketList"/>
    <dgm:cxn modelId="{05A3BF80-8120-48F3-A01E-A94DEC7C9162}" type="presOf" srcId="{260F1C19-4368-40D8-8BE4-51D40A3C8503}" destId="{1CCCA159-3316-4060-9A39-EE7296BDF425}" srcOrd="0" destOrd="2" presId="urn:diagrams.loki3.com/BracketList"/>
    <dgm:cxn modelId="{81CB9589-A2BA-4672-9781-815FF2C4BF42}" srcId="{D5A1BDF9-4F09-464F-B078-1F0006188296}" destId="{86797C45-C236-4E91-A66D-DF4EDBA014E4}" srcOrd="1" destOrd="0" parTransId="{36850FF0-03A8-4275-A487-0A7DB71C8058}" sibTransId="{580ACFCF-BE79-46D9-AAF6-B5E3FCC5C28D}"/>
    <dgm:cxn modelId="{CF04C18C-2A58-4807-86E7-C340461DEE1E}" srcId="{049B233F-4E0E-4A46-9AC0-8D68EF468636}" destId="{C6715C1A-F334-4B2E-8824-A33F44F3F9C5}" srcOrd="0" destOrd="0" parTransId="{AB5768D9-FA8C-43A9-B65D-30710C42CC02}" sibTransId="{DC5617F9-99B7-4991-82D3-2BD0DC97DF2B}"/>
    <dgm:cxn modelId="{FCD98695-C8FC-4365-ADA6-6BE8FD9DE387}" srcId="{D5A1BDF9-4F09-464F-B078-1F0006188296}" destId="{888C774E-72E3-41C1-8063-903E306867A4}" srcOrd="5" destOrd="0" parTransId="{B038036D-0917-4440-B349-3A4C4D8538FE}" sibTransId="{0FC27D97-2AB7-43B8-9E09-F2277596B4E7}"/>
    <dgm:cxn modelId="{2302789B-491E-4ECA-A80C-890C354053DE}" type="presOf" srcId="{C6715C1A-F334-4B2E-8824-A33F44F3F9C5}" destId="{7D892DB9-B0CF-4BA8-A2D9-D9C4AAE84ADF}" srcOrd="0" destOrd="0" presId="urn:diagrams.loki3.com/BracketList"/>
    <dgm:cxn modelId="{AE7772A0-37B1-4AFE-9DAC-57CACE3EEE6B}" srcId="{D5A1BDF9-4F09-464F-B078-1F0006188296}" destId="{86AD53CE-1264-4124-B27C-C5D85F26D800}" srcOrd="0" destOrd="0" parTransId="{214A09CD-5202-4180-AE54-5F9A4C7C7099}" sibTransId="{A7C3308C-F76C-4AF5-B49C-28A2013ECCF6}"/>
    <dgm:cxn modelId="{527B33A4-71FE-4011-A1B7-8AB0B0CC9E54}" type="presOf" srcId="{5F7E3E9D-C58B-4706-A1D0-07A74CBEEBD4}" destId="{1CCCA159-3316-4060-9A39-EE7296BDF425}" srcOrd="0" destOrd="6" presId="urn:diagrams.loki3.com/BracketList"/>
    <dgm:cxn modelId="{984629BF-A7F7-4DB2-88BE-E73321816005}" type="presOf" srcId="{888C774E-72E3-41C1-8063-903E306867A4}" destId="{1CCCA159-3316-4060-9A39-EE7296BDF425}" srcOrd="0" destOrd="5" presId="urn:diagrams.loki3.com/BracketList"/>
    <dgm:cxn modelId="{83C954CC-F22A-4227-9285-2EDF6DC98AFE}" srcId="{049B233F-4E0E-4A46-9AC0-8D68EF468636}" destId="{2459D51C-60EA-453B-8ED0-5B50F8BC559C}" srcOrd="1" destOrd="0" parTransId="{1422DD09-9700-4040-A53D-242BC455F231}" sibTransId="{4035E11F-CA15-4583-BE55-0AA6CE4679D9}"/>
    <dgm:cxn modelId="{E9B943D9-5217-42A5-A30E-5537E63C8316}" type="presOf" srcId="{27663ED6-D511-4518-B3E9-24AD2F2567ED}" destId="{1CCCA159-3316-4060-9A39-EE7296BDF425}" srcOrd="0" destOrd="4" presId="urn:diagrams.loki3.com/BracketList"/>
    <dgm:cxn modelId="{9A6710DA-7032-40E5-97DB-86C38D606203}" srcId="{D5A1BDF9-4F09-464F-B078-1F0006188296}" destId="{27663ED6-D511-4518-B3E9-24AD2F2567ED}" srcOrd="4" destOrd="0" parTransId="{E0F9BD62-7418-4BAE-A4DE-667342F293FF}" sibTransId="{37800EB4-A1AB-4741-BD08-7E5E9AD6FB67}"/>
    <dgm:cxn modelId="{320BEDE8-AF72-49DF-85EE-F440CAC002B7}" srcId="{D5A1BDF9-4F09-464F-B078-1F0006188296}" destId="{5F7E3E9D-C58B-4706-A1D0-07A74CBEEBD4}" srcOrd="6" destOrd="0" parTransId="{86C36457-2AAD-42E0-BCEA-BD8338B9CACB}" sibTransId="{4A4CD6FB-9951-4D00-87D1-1C126ACA98F9}"/>
    <dgm:cxn modelId="{85F528EB-8B02-4738-BA6E-4CF4D23CC2FC}" type="presOf" srcId="{E9C643A0-9D3B-415C-AEB8-8D5D34950B9D}" destId="{884BCC6A-E702-4B53-BCAC-F384BCA51C8D}" srcOrd="0" destOrd="0" presId="urn:diagrams.loki3.com/BracketList"/>
    <dgm:cxn modelId="{6CCB83ED-A072-4F2E-A79F-8058BEA731A6}" type="presOf" srcId="{2459D51C-60EA-453B-8ED0-5B50F8BC559C}" destId="{7D892DB9-B0CF-4BA8-A2D9-D9C4AAE84ADF}" srcOrd="0" destOrd="1" presId="urn:diagrams.loki3.com/BracketList"/>
    <dgm:cxn modelId="{126E47F9-8F21-4D41-BF1D-8325A74977A1}" type="presOf" srcId="{86797C45-C236-4E91-A66D-DF4EDBA014E4}" destId="{1CCCA159-3316-4060-9A39-EE7296BDF425}" srcOrd="0" destOrd="1" presId="urn:diagrams.loki3.com/BracketList"/>
    <dgm:cxn modelId="{428957FD-575B-482D-A43E-13FC871C4CD2}" srcId="{D5A1BDF9-4F09-464F-B078-1F0006188296}" destId="{260F1C19-4368-40D8-8BE4-51D40A3C8503}" srcOrd="2" destOrd="0" parTransId="{3D782A40-8081-4334-BCF9-0F6F798B2C6C}" sibTransId="{7C27E263-2F35-4405-8784-A143045DA636}"/>
    <dgm:cxn modelId="{A62339E1-6F15-4F9F-A47F-61DD90B1DF62}" type="presParOf" srcId="{884BCC6A-E702-4B53-BCAC-F384BCA51C8D}" destId="{9C4EA5FE-127F-4F46-AA13-230C06BD8C70}" srcOrd="0" destOrd="0" presId="urn:diagrams.loki3.com/BracketList"/>
    <dgm:cxn modelId="{598EB037-8FB8-4DDB-BAC7-A9389CE1F169}" type="presParOf" srcId="{9C4EA5FE-127F-4F46-AA13-230C06BD8C70}" destId="{D0EC83F5-D274-4904-BA93-9B27BBCF1B2E}" srcOrd="0" destOrd="0" presId="urn:diagrams.loki3.com/BracketList"/>
    <dgm:cxn modelId="{46380A76-B123-4BD4-8102-0706FDD4B2CC}" type="presParOf" srcId="{9C4EA5FE-127F-4F46-AA13-230C06BD8C70}" destId="{2EFF2AA9-B8CC-415D-842F-D101FF4344BE}" srcOrd="1" destOrd="0" presId="urn:diagrams.loki3.com/BracketList"/>
    <dgm:cxn modelId="{7120D722-ED75-4DFA-9D28-1B5182A19391}" type="presParOf" srcId="{9C4EA5FE-127F-4F46-AA13-230C06BD8C70}" destId="{6994C521-5E87-467A-BD01-32EECC1FA32C}" srcOrd="2" destOrd="0" presId="urn:diagrams.loki3.com/BracketList"/>
    <dgm:cxn modelId="{5F3CCDC4-72FC-46A0-AF27-11F4ED80CFA5}" type="presParOf" srcId="{9C4EA5FE-127F-4F46-AA13-230C06BD8C70}" destId="{1CCCA159-3316-4060-9A39-EE7296BDF425}" srcOrd="3" destOrd="0" presId="urn:diagrams.loki3.com/BracketList"/>
    <dgm:cxn modelId="{49E1E3B6-5CA0-4581-A58B-C1A2B8667585}" type="presParOf" srcId="{884BCC6A-E702-4B53-BCAC-F384BCA51C8D}" destId="{53EF0618-76C8-4542-B383-F6AC3ED0484C}" srcOrd="1" destOrd="0" presId="urn:diagrams.loki3.com/BracketList"/>
    <dgm:cxn modelId="{09DF2B3C-B6F0-4DD7-A802-DB79784300E1}" type="presParOf" srcId="{884BCC6A-E702-4B53-BCAC-F384BCA51C8D}" destId="{5FFDFD36-9840-49C2-A632-112A198F59EE}" srcOrd="2" destOrd="0" presId="urn:diagrams.loki3.com/BracketList"/>
    <dgm:cxn modelId="{0CFCC1EC-474E-4C1B-8E51-7BC1A1D3BEF3}" type="presParOf" srcId="{5FFDFD36-9840-49C2-A632-112A198F59EE}" destId="{C9C8BCB6-75A8-4462-9D2B-88CD4B50CC54}" srcOrd="0" destOrd="0" presId="urn:diagrams.loki3.com/BracketList"/>
    <dgm:cxn modelId="{F5836AD7-EA04-4FD1-9250-DF6E5A7799CA}" type="presParOf" srcId="{5FFDFD36-9840-49C2-A632-112A198F59EE}" destId="{863C6AFF-64AD-4DC8-81A0-9B10F4FEAA31}" srcOrd="1" destOrd="0" presId="urn:diagrams.loki3.com/BracketList"/>
    <dgm:cxn modelId="{EEB695E3-0BB2-4E11-B2DB-41574EBAFA68}" type="presParOf" srcId="{5FFDFD36-9840-49C2-A632-112A198F59EE}" destId="{D0132B37-E46F-4C66-B6FA-A9D0C4861FF7}" srcOrd="2" destOrd="0" presId="urn:diagrams.loki3.com/BracketList"/>
    <dgm:cxn modelId="{4586F17B-BF1D-42DC-A1C8-E2930EE951C2}" type="presParOf" srcId="{5FFDFD36-9840-49C2-A632-112A198F59EE}" destId="{7D892DB9-B0CF-4BA8-A2D9-D9C4AAE84ADF}" srcOrd="3" destOrd="0" presId="urn:diagrams.loki3.com/Bracket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23FB72-1247-4015-8F66-F0CE84155A11}" type="doc">
      <dgm:prSet loTypeId="urn:microsoft.com/office/officeart/2005/8/layout/list1" loCatId="list" qsTypeId="urn:microsoft.com/office/officeart/2005/8/quickstyle/simple1" qsCatId="simple" csTypeId="urn:microsoft.com/office/officeart/2005/8/colors/accent3_1" csCatId="accent3" phldr="1"/>
      <dgm:spPr/>
      <dgm:t>
        <a:bodyPr/>
        <a:lstStyle/>
        <a:p>
          <a:endParaRPr lang="en-GB"/>
        </a:p>
      </dgm:t>
    </dgm:pt>
    <dgm:pt modelId="{266DB6AA-FA45-4F8E-A7C9-BADA9BFF1B28}">
      <dgm:prSet phldrT="[Text]" phldr="0" custT="1"/>
      <dgm:spPr/>
      <dgm:t>
        <a:bodyPr/>
        <a:lstStyle/>
        <a:p>
          <a:pPr>
            <a:lnSpc>
              <a:spcPct val="90000"/>
            </a:lnSpc>
          </a:pPr>
          <a:r>
            <a:rPr lang="en-US" sz="2800" b="1" dirty="0">
              <a:latin typeface="Arial" panose="020B0604020202020204" pitchFamily="34" charset="0"/>
              <a:cs typeface="Arial" panose="020B0604020202020204" pitchFamily="34" charset="0"/>
            </a:rPr>
            <a:t>Health</a:t>
          </a:r>
        </a:p>
        <a:p>
          <a:pPr>
            <a:lnSpc>
              <a:spcPct val="100000"/>
            </a:lnSpc>
          </a:pP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According to the World Health Organization (1948), health is the state of complete </a:t>
          </a:r>
          <a:r>
            <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physical</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mental</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a:t>
          </a:r>
          <a:r>
            <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social</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well-being rather than merely the absence of disease or disability.</a:t>
          </a:r>
          <a:endParaRPr lang="en-US" sz="2800" dirty="0">
            <a:latin typeface="Arial" panose="020B0604020202020204" pitchFamily="34" charset="0"/>
            <a:cs typeface="Arial" panose="020B0604020202020204" pitchFamily="34" charset="0"/>
          </a:endParaRPr>
        </a:p>
        <a:p>
          <a:pPr>
            <a:lnSpc>
              <a:spcPct val="90000"/>
            </a:lnSpc>
          </a:pPr>
          <a:endParaRPr lang="en-GB" sz="700" dirty="0"/>
        </a:p>
      </dgm:t>
    </dgm:pt>
    <dgm:pt modelId="{CD1E278A-5BE8-44D4-9456-6CA025E36D94}" type="parTrans" cxnId="{6CB9817E-BFC3-49B5-8058-FA52156AAAB2}">
      <dgm:prSet/>
      <dgm:spPr/>
      <dgm:t>
        <a:bodyPr/>
        <a:lstStyle/>
        <a:p>
          <a:endParaRPr lang="en-GB"/>
        </a:p>
      </dgm:t>
    </dgm:pt>
    <dgm:pt modelId="{442BE9AD-2166-4759-A53F-5DA8E3328E1C}" type="sibTrans" cxnId="{6CB9817E-BFC3-49B5-8058-FA52156AAAB2}">
      <dgm:prSet/>
      <dgm:spPr/>
      <dgm:t>
        <a:bodyPr/>
        <a:lstStyle/>
        <a:p>
          <a:endParaRPr lang="en-GB"/>
        </a:p>
      </dgm:t>
    </dgm:pt>
    <dgm:pt modelId="{6490098C-4D37-4328-B0EE-F56366A69420}">
      <dgm:prSet phldrT="[Text]" phldr="0" custT="1"/>
      <dgm:spPr/>
      <dgm:t>
        <a:bodyPr/>
        <a:lstStyle/>
        <a:p>
          <a:r>
            <a:rPr lang="en-US" sz="2400" b="1" dirty="0">
              <a:latin typeface="Arial" panose="020B0604020202020204" pitchFamily="34" charset="0"/>
              <a:cs typeface="Arial" panose="020B0604020202020204" pitchFamily="34" charset="0"/>
            </a:rPr>
            <a:t>Wellbeing</a:t>
          </a:r>
          <a:endParaRPr lang="en-US" sz="2400" dirty="0">
            <a:latin typeface="Arial" panose="020B0604020202020204" pitchFamily="34" charset="0"/>
            <a:cs typeface="Arial" panose="020B0604020202020204" pitchFamily="34" charset="0"/>
          </a:endParaRPr>
        </a:p>
        <a:p>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(2021), defines wellbeing as the capacity of people and communities to significantly improve the world and quality of life. </a:t>
          </a:r>
          <a:r>
            <a:rPr kumimoji="0" lang="en-US" altLang="en-US" sz="2400" b="0" i="0" u="none" strike="noStrike" cap="none" normalizeH="0" baseline="0" dirty="0">
              <a:ln>
                <a:noFill/>
              </a:ln>
              <a:solidFill>
                <a:schemeClr val="tx1"/>
              </a:solidFill>
              <a:effectLst/>
              <a:latin typeface="Arial" panose="020B0604020202020204" pitchFamily="34" charset="0"/>
            </a:rPr>
            <a:t>It often involves social, emotional, and economic dimensions.</a:t>
          </a:r>
          <a:b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Subjective: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Diener </a:t>
          </a:r>
          <a:r>
            <a:rPr kumimoji="0" lang="en-US" altLang="en-US" sz="2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(2009) life satisfaction, pleasant affect, and unpleasant affect are the three components of subjective well-being, mostly a</a:t>
          </a:r>
          <a:r>
            <a:rPr kumimoji="0" lang="en-US" altLang="en-US" sz="2400" b="0" i="0" u="none" strike="noStrike" cap="none" normalizeH="0" baseline="0" dirty="0">
              <a:ln>
                <a:noFill/>
              </a:ln>
              <a:solidFill>
                <a:schemeClr val="tx1"/>
              </a:solidFill>
              <a:effectLst/>
              <a:latin typeface="Arial" panose="020B0604020202020204" pitchFamily="34" charset="0"/>
            </a:rPr>
            <a:t> person's own evaluation of their life and emotional state.</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b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Objective: </a:t>
          </a:r>
          <a:r>
            <a:rPr kumimoji="0" lang="en-US" altLang="en-US"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measurable outside factors that impact a person’s life and well-being (Department of Health, 2014).</a:t>
          </a:r>
          <a:endParaRPr lang="en-GB" sz="2400" dirty="0">
            <a:latin typeface="Arial" panose="020B0604020202020204" pitchFamily="34" charset="0"/>
            <a:cs typeface="Arial" panose="020B0604020202020204" pitchFamily="34" charset="0"/>
          </a:endParaRPr>
        </a:p>
      </dgm:t>
    </dgm:pt>
    <dgm:pt modelId="{BF4C7D38-C133-4B5F-869C-112D79680E4D}" type="parTrans" cxnId="{3612112D-BFAD-4840-A6E5-6578B1B45BB5}">
      <dgm:prSet/>
      <dgm:spPr/>
      <dgm:t>
        <a:bodyPr/>
        <a:lstStyle/>
        <a:p>
          <a:endParaRPr lang="en-GB"/>
        </a:p>
      </dgm:t>
    </dgm:pt>
    <dgm:pt modelId="{AA6B750E-BD85-4EC4-ACEB-DBB4BA14F015}" type="sibTrans" cxnId="{3612112D-BFAD-4840-A6E5-6578B1B45BB5}">
      <dgm:prSet/>
      <dgm:spPr/>
      <dgm:t>
        <a:bodyPr/>
        <a:lstStyle/>
        <a:p>
          <a:endParaRPr lang="en-GB"/>
        </a:p>
      </dgm:t>
    </dgm:pt>
    <dgm:pt modelId="{A931B917-7047-467C-99E9-29A7357EC5B5}">
      <dgm:prSet phldrT="[Text]" phldr="0" custT="1"/>
      <dgm:spPr/>
      <dgm:t>
        <a:bodyPr/>
        <a:lstStyle/>
        <a:p>
          <a:r>
            <a:rPr lang="en-US" sz="2800" b="1" dirty="0">
              <a:latin typeface="Arial" panose="020B0604020202020204" pitchFamily="34" charset="0"/>
              <a:cs typeface="Arial" panose="020B0604020202020204" pitchFamily="34" charset="0"/>
            </a:rPr>
            <a:t>Sustainable Development</a:t>
          </a:r>
        </a:p>
        <a:p>
          <a:r>
            <a:rPr lang="en-US" sz="2800" dirty="0">
              <a:latin typeface="Arial" panose="020B0604020202020204" pitchFamily="34" charset="0"/>
              <a:cs typeface="Arial" panose="020B0604020202020204" pitchFamily="34" charset="0"/>
            </a:rPr>
            <a:t> </a:t>
          </a:r>
          <a:r>
            <a:rPr kumimoji="0" lang="en-US" altLang="en-US" sz="2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Brundtland Commission in 1987 defined sustainable development as, "meeting the needs of the present without compromising the ability of future generations to meet their own needs" (United Nations, 2025).</a:t>
          </a:r>
          <a:endParaRPr lang="en-GB" sz="2800" dirty="0">
            <a:latin typeface="Arial" panose="020B0604020202020204" pitchFamily="34" charset="0"/>
            <a:cs typeface="Arial" panose="020B0604020202020204" pitchFamily="34" charset="0"/>
          </a:endParaRPr>
        </a:p>
      </dgm:t>
    </dgm:pt>
    <dgm:pt modelId="{0AF35DE5-E0EB-48D7-8AE1-062875B7709E}" type="parTrans" cxnId="{F8FDBA2F-5961-4C71-A32A-5A42C3B9CC4D}">
      <dgm:prSet/>
      <dgm:spPr/>
      <dgm:t>
        <a:bodyPr/>
        <a:lstStyle/>
        <a:p>
          <a:endParaRPr lang="en-GB"/>
        </a:p>
      </dgm:t>
    </dgm:pt>
    <dgm:pt modelId="{15170C9A-F5F7-4DD1-B7E1-DBDF38B09808}" type="sibTrans" cxnId="{F8FDBA2F-5961-4C71-A32A-5A42C3B9CC4D}">
      <dgm:prSet/>
      <dgm:spPr/>
      <dgm:t>
        <a:bodyPr/>
        <a:lstStyle/>
        <a:p>
          <a:endParaRPr lang="en-GB"/>
        </a:p>
      </dgm:t>
    </dgm:pt>
    <dgm:pt modelId="{DC6C9E69-1513-4A21-8E9F-5BE11FAFBDC6}" type="pres">
      <dgm:prSet presAssocID="{0A23FB72-1247-4015-8F66-F0CE84155A11}" presName="linear" presStyleCnt="0">
        <dgm:presLayoutVars>
          <dgm:dir/>
          <dgm:animLvl val="lvl"/>
          <dgm:resizeHandles val="exact"/>
        </dgm:presLayoutVars>
      </dgm:prSet>
      <dgm:spPr/>
    </dgm:pt>
    <dgm:pt modelId="{4589E7EF-ACA9-466B-9B6A-F6CFDF2E021C}" type="pres">
      <dgm:prSet presAssocID="{266DB6AA-FA45-4F8E-A7C9-BADA9BFF1B28}" presName="parentLin" presStyleCnt="0"/>
      <dgm:spPr/>
    </dgm:pt>
    <dgm:pt modelId="{F574A69A-5B6C-411F-9FB8-DB38D03B4552}" type="pres">
      <dgm:prSet presAssocID="{266DB6AA-FA45-4F8E-A7C9-BADA9BFF1B28}" presName="parentLeftMargin" presStyleLbl="node1" presStyleIdx="0" presStyleCnt="3"/>
      <dgm:spPr/>
    </dgm:pt>
    <dgm:pt modelId="{631846DC-B0C7-49F9-B76D-0EA2ED9D70AF}" type="pres">
      <dgm:prSet presAssocID="{266DB6AA-FA45-4F8E-A7C9-BADA9BFF1B28}" presName="parentText" presStyleLbl="node1" presStyleIdx="0" presStyleCnt="3" custScaleX="137500">
        <dgm:presLayoutVars>
          <dgm:chMax val="0"/>
          <dgm:bulletEnabled val="1"/>
        </dgm:presLayoutVars>
      </dgm:prSet>
      <dgm:spPr/>
    </dgm:pt>
    <dgm:pt modelId="{85EEFE61-BD38-432B-9B9C-1F0851F68611}" type="pres">
      <dgm:prSet presAssocID="{266DB6AA-FA45-4F8E-A7C9-BADA9BFF1B28}" presName="negativeSpace" presStyleCnt="0"/>
      <dgm:spPr/>
    </dgm:pt>
    <dgm:pt modelId="{853C7094-766E-4B48-BEC8-D52005683E38}" type="pres">
      <dgm:prSet presAssocID="{266DB6AA-FA45-4F8E-A7C9-BADA9BFF1B28}" presName="childText" presStyleLbl="conFgAcc1" presStyleIdx="0" presStyleCnt="3">
        <dgm:presLayoutVars>
          <dgm:bulletEnabled val="1"/>
        </dgm:presLayoutVars>
      </dgm:prSet>
      <dgm:spPr/>
    </dgm:pt>
    <dgm:pt modelId="{BD02A234-BC78-4CFB-A9F1-4B12801246DA}" type="pres">
      <dgm:prSet presAssocID="{442BE9AD-2166-4759-A53F-5DA8E3328E1C}" presName="spaceBetweenRectangles" presStyleCnt="0"/>
      <dgm:spPr/>
    </dgm:pt>
    <dgm:pt modelId="{5E5878AA-7CA7-4E7B-A691-06DDE0972F45}" type="pres">
      <dgm:prSet presAssocID="{6490098C-4D37-4328-B0EE-F56366A69420}" presName="parentLin" presStyleCnt="0"/>
      <dgm:spPr/>
    </dgm:pt>
    <dgm:pt modelId="{47512F2A-0020-4DBF-A703-B7FFFD521412}" type="pres">
      <dgm:prSet presAssocID="{6490098C-4D37-4328-B0EE-F56366A69420}" presName="parentLeftMargin" presStyleLbl="node1" presStyleIdx="0" presStyleCnt="3"/>
      <dgm:spPr/>
    </dgm:pt>
    <dgm:pt modelId="{7AB6B0C2-0F23-471A-8C2B-EB0AD846AFCC}" type="pres">
      <dgm:prSet presAssocID="{6490098C-4D37-4328-B0EE-F56366A69420}" presName="parentText" presStyleLbl="node1" presStyleIdx="1" presStyleCnt="3" custScaleX="142857" custScaleY="149229" custLinFactNeighborX="-12500" custLinFactNeighborY="3892">
        <dgm:presLayoutVars>
          <dgm:chMax val="0"/>
          <dgm:bulletEnabled val="1"/>
        </dgm:presLayoutVars>
      </dgm:prSet>
      <dgm:spPr/>
    </dgm:pt>
    <dgm:pt modelId="{E77427E5-07EC-4922-8D70-DA6BAC2E300D}" type="pres">
      <dgm:prSet presAssocID="{6490098C-4D37-4328-B0EE-F56366A69420}" presName="negativeSpace" presStyleCnt="0"/>
      <dgm:spPr/>
    </dgm:pt>
    <dgm:pt modelId="{0A62EF5E-9FFA-4FF6-BB91-5594F6A4E004}" type="pres">
      <dgm:prSet presAssocID="{6490098C-4D37-4328-B0EE-F56366A69420}" presName="childText" presStyleLbl="conFgAcc1" presStyleIdx="1" presStyleCnt="3">
        <dgm:presLayoutVars>
          <dgm:bulletEnabled val="1"/>
        </dgm:presLayoutVars>
      </dgm:prSet>
      <dgm:spPr/>
    </dgm:pt>
    <dgm:pt modelId="{A82FE1C3-74C6-4247-B4EA-1D0EE9CBFD88}" type="pres">
      <dgm:prSet presAssocID="{AA6B750E-BD85-4EC4-ACEB-DBB4BA14F015}" presName="spaceBetweenRectangles" presStyleCnt="0"/>
      <dgm:spPr/>
    </dgm:pt>
    <dgm:pt modelId="{9A3085AB-C074-457B-80F9-E6E6B37BB400}" type="pres">
      <dgm:prSet presAssocID="{A931B917-7047-467C-99E9-29A7357EC5B5}" presName="parentLin" presStyleCnt="0"/>
      <dgm:spPr/>
    </dgm:pt>
    <dgm:pt modelId="{7BCF505A-744B-4224-A28C-6C99DA0C78C3}" type="pres">
      <dgm:prSet presAssocID="{A931B917-7047-467C-99E9-29A7357EC5B5}" presName="parentLeftMargin" presStyleLbl="node1" presStyleIdx="1" presStyleCnt="3"/>
      <dgm:spPr/>
    </dgm:pt>
    <dgm:pt modelId="{A5634974-3D0E-470E-BF1E-0724B3726597}" type="pres">
      <dgm:prSet presAssocID="{A931B917-7047-467C-99E9-29A7357EC5B5}" presName="parentText" presStyleLbl="node1" presStyleIdx="2" presStyleCnt="3" custScaleX="142857">
        <dgm:presLayoutVars>
          <dgm:chMax val="0"/>
          <dgm:bulletEnabled val="1"/>
        </dgm:presLayoutVars>
      </dgm:prSet>
      <dgm:spPr/>
    </dgm:pt>
    <dgm:pt modelId="{E9C43D61-2C12-4861-9497-39BDD9CE3FA8}" type="pres">
      <dgm:prSet presAssocID="{A931B917-7047-467C-99E9-29A7357EC5B5}" presName="negativeSpace" presStyleCnt="0"/>
      <dgm:spPr/>
    </dgm:pt>
    <dgm:pt modelId="{34354446-FE21-4485-90C4-363B80957A15}" type="pres">
      <dgm:prSet presAssocID="{A931B917-7047-467C-99E9-29A7357EC5B5}" presName="childText" presStyleLbl="conFgAcc1" presStyleIdx="2" presStyleCnt="3" custLinFactNeighborX="-5000" custLinFactNeighborY="-8357">
        <dgm:presLayoutVars>
          <dgm:bulletEnabled val="1"/>
        </dgm:presLayoutVars>
      </dgm:prSet>
      <dgm:spPr/>
    </dgm:pt>
  </dgm:ptLst>
  <dgm:cxnLst>
    <dgm:cxn modelId="{65433E27-17CE-49F9-B233-C7F3E79B3B5B}" type="presOf" srcId="{6490098C-4D37-4328-B0EE-F56366A69420}" destId="{47512F2A-0020-4DBF-A703-B7FFFD521412}" srcOrd="0" destOrd="0" presId="urn:microsoft.com/office/officeart/2005/8/layout/list1"/>
    <dgm:cxn modelId="{3612112D-BFAD-4840-A6E5-6578B1B45BB5}" srcId="{0A23FB72-1247-4015-8F66-F0CE84155A11}" destId="{6490098C-4D37-4328-B0EE-F56366A69420}" srcOrd="1" destOrd="0" parTransId="{BF4C7D38-C133-4B5F-869C-112D79680E4D}" sibTransId="{AA6B750E-BD85-4EC4-ACEB-DBB4BA14F015}"/>
    <dgm:cxn modelId="{F8FDBA2F-5961-4C71-A32A-5A42C3B9CC4D}" srcId="{0A23FB72-1247-4015-8F66-F0CE84155A11}" destId="{A931B917-7047-467C-99E9-29A7357EC5B5}" srcOrd="2" destOrd="0" parTransId="{0AF35DE5-E0EB-48D7-8AE1-062875B7709E}" sibTransId="{15170C9A-F5F7-4DD1-B7E1-DBDF38B09808}"/>
    <dgm:cxn modelId="{3C700B33-9B3C-4852-ABED-BA46CF622E7F}" type="presOf" srcId="{A931B917-7047-467C-99E9-29A7357EC5B5}" destId="{A5634974-3D0E-470E-BF1E-0724B3726597}" srcOrd="1" destOrd="0" presId="urn:microsoft.com/office/officeart/2005/8/layout/list1"/>
    <dgm:cxn modelId="{C2FDFD6F-46BC-48CC-A8AE-2D8288EB8DE3}" type="presOf" srcId="{0A23FB72-1247-4015-8F66-F0CE84155A11}" destId="{DC6C9E69-1513-4A21-8E9F-5BE11FAFBDC6}" srcOrd="0" destOrd="0" presId="urn:microsoft.com/office/officeart/2005/8/layout/list1"/>
    <dgm:cxn modelId="{6CB9817E-BFC3-49B5-8058-FA52156AAAB2}" srcId="{0A23FB72-1247-4015-8F66-F0CE84155A11}" destId="{266DB6AA-FA45-4F8E-A7C9-BADA9BFF1B28}" srcOrd="0" destOrd="0" parTransId="{CD1E278A-5BE8-44D4-9456-6CA025E36D94}" sibTransId="{442BE9AD-2166-4759-A53F-5DA8E3328E1C}"/>
    <dgm:cxn modelId="{FFC96487-1583-4C97-AF5A-2E239C0BE88F}" type="presOf" srcId="{A931B917-7047-467C-99E9-29A7357EC5B5}" destId="{7BCF505A-744B-4224-A28C-6C99DA0C78C3}" srcOrd="0" destOrd="0" presId="urn:microsoft.com/office/officeart/2005/8/layout/list1"/>
    <dgm:cxn modelId="{2B3465B8-F307-46D6-A1C8-7745D438CB93}" type="presOf" srcId="{6490098C-4D37-4328-B0EE-F56366A69420}" destId="{7AB6B0C2-0F23-471A-8C2B-EB0AD846AFCC}" srcOrd="1" destOrd="0" presId="urn:microsoft.com/office/officeart/2005/8/layout/list1"/>
    <dgm:cxn modelId="{663027C9-5077-4AE9-A852-ADAE0B0D2C1E}" type="presOf" srcId="{266DB6AA-FA45-4F8E-A7C9-BADA9BFF1B28}" destId="{631846DC-B0C7-49F9-B76D-0EA2ED9D70AF}" srcOrd="1" destOrd="0" presId="urn:microsoft.com/office/officeart/2005/8/layout/list1"/>
    <dgm:cxn modelId="{87942FF1-323D-4A46-8618-8E286A7A0BE1}" type="presOf" srcId="{266DB6AA-FA45-4F8E-A7C9-BADA9BFF1B28}" destId="{F574A69A-5B6C-411F-9FB8-DB38D03B4552}" srcOrd="0" destOrd="0" presId="urn:microsoft.com/office/officeart/2005/8/layout/list1"/>
    <dgm:cxn modelId="{03DBEDF7-37AC-4429-B5FB-F5E2F52C4482}" type="presParOf" srcId="{DC6C9E69-1513-4A21-8E9F-5BE11FAFBDC6}" destId="{4589E7EF-ACA9-466B-9B6A-F6CFDF2E021C}" srcOrd="0" destOrd="0" presId="urn:microsoft.com/office/officeart/2005/8/layout/list1"/>
    <dgm:cxn modelId="{27161099-B748-4538-9EC9-292FBEE3B967}" type="presParOf" srcId="{4589E7EF-ACA9-466B-9B6A-F6CFDF2E021C}" destId="{F574A69A-5B6C-411F-9FB8-DB38D03B4552}" srcOrd="0" destOrd="0" presId="urn:microsoft.com/office/officeart/2005/8/layout/list1"/>
    <dgm:cxn modelId="{66C71E73-9C05-45D3-ABEA-4577104AFEFE}" type="presParOf" srcId="{4589E7EF-ACA9-466B-9B6A-F6CFDF2E021C}" destId="{631846DC-B0C7-49F9-B76D-0EA2ED9D70AF}" srcOrd="1" destOrd="0" presId="urn:microsoft.com/office/officeart/2005/8/layout/list1"/>
    <dgm:cxn modelId="{419B1F30-9A8F-41EB-8B19-39F15B918B8B}" type="presParOf" srcId="{DC6C9E69-1513-4A21-8E9F-5BE11FAFBDC6}" destId="{85EEFE61-BD38-432B-9B9C-1F0851F68611}" srcOrd="1" destOrd="0" presId="urn:microsoft.com/office/officeart/2005/8/layout/list1"/>
    <dgm:cxn modelId="{A0F72082-89B7-40F9-888E-DB7F663B0E1E}" type="presParOf" srcId="{DC6C9E69-1513-4A21-8E9F-5BE11FAFBDC6}" destId="{853C7094-766E-4B48-BEC8-D52005683E38}" srcOrd="2" destOrd="0" presId="urn:microsoft.com/office/officeart/2005/8/layout/list1"/>
    <dgm:cxn modelId="{A05C091F-06C7-483E-8E04-312E1D2DF913}" type="presParOf" srcId="{DC6C9E69-1513-4A21-8E9F-5BE11FAFBDC6}" destId="{BD02A234-BC78-4CFB-A9F1-4B12801246DA}" srcOrd="3" destOrd="0" presId="urn:microsoft.com/office/officeart/2005/8/layout/list1"/>
    <dgm:cxn modelId="{0C9B8826-2C56-4DDB-90FD-6BC09D3D360B}" type="presParOf" srcId="{DC6C9E69-1513-4A21-8E9F-5BE11FAFBDC6}" destId="{5E5878AA-7CA7-4E7B-A691-06DDE0972F45}" srcOrd="4" destOrd="0" presId="urn:microsoft.com/office/officeart/2005/8/layout/list1"/>
    <dgm:cxn modelId="{23ED9388-8655-4C41-BA00-A26194176049}" type="presParOf" srcId="{5E5878AA-7CA7-4E7B-A691-06DDE0972F45}" destId="{47512F2A-0020-4DBF-A703-B7FFFD521412}" srcOrd="0" destOrd="0" presId="urn:microsoft.com/office/officeart/2005/8/layout/list1"/>
    <dgm:cxn modelId="{F4F214E6-099D-47A5-B8DB-E0DF79031B41}" type="presParOf" srcId="{5E5878AA-7CA7-4E7B-A691-06DDE0972F45}" destId="{7AB6B0C2-0F23-471A-8C2B-EB0AD846AFCC}" srcOrd="1" destOrd="0" presId="urn:microsoft.com/office/officeart/2005/8/layout/list1"/>
    <dgm:cxn modelId="{67766E91-2294-4D88-8C9F-CA8F3F198ED9}" type="presParOf" srcId="{DC6C9E69-1513-4A21-8E9F-5BE11FAFBDC6}" destId="{E77427E5-07EC-4922-8D70-DA6BAC2E300D}" srcOrd="5" destOrd="0" presId="urn:microsoft.com/office/officeart/2005/8/layout/list1"/>
    <dgm:cxn modelId="{0396C631-A0E0-4E3F-A9E8-B6230F14BB85}" type="presParOf" srcId="{DC6C9E69-1513-4A21-8E9F-5BE11FAFBDC6}" destId="{0A62EF5E-9FFA-4FF6-BB91-5594F6A4E004}" srcOrd="6" destOrd="0" presId="urn:microsoft.com/office/officeart/2005/8/layout/list1"/>
    <dgm:cxn modelId="{8884F723-E8FF-44E2-8A33-973B7AFB8210}" type="presParOf" srcId="{DC6C9E69-1513-4A21-8E9F-5BE11FAFBDC6}" destId="{A82FE1C3-74C6-4247-B4EA-1D0EE9CBFD88}" srcOrd="7" destOrd="0" presId="urn:microsoft.com/office/officeart/2005/8/layout/list1"/>
    <dgm:cxn modelId="{49D025C7-06A5-4637-81C2-99D5B99876C9}" type="presParOf" srcId="{DC6C9E69-1513-4A21-8E9F-5BE11FAFBDC6}" destId="{9A3085AB-C074-457B-80F9-E6E6B37BB400}" srcOrd="8" destOrd="0" presId="urn:microsoft.com/office/officeart/2005/8/layout/list1"/>
    <dgm:cxn modelId="{DA793047-B7C4-4A17-8AD3-66039C6A99F9}" type="presParOf" srcId="{9A3085AB-C074-457B-80F9-E6E6B37BB400}" destId="{7BCF505A-744B-4224-A28C-6C99DA0C78C3}" srcOrd="0" destOrd="0" presId="urn:microsoft.com/office/officeart/2005/8/layout/list1"/>
    <dgm:cxn modelId="{7E062FC8-F96D-44E4-A2C5-8A14D064E3F4}" type="presParOf" srcId="{9A3085AB-C074-457B-80F9-E6E6B37BB400}" destId="{A5634974-3D0E-470E-BF1E-0724B3726597}" srcOrd="1" destOrd="0" presId="urn:microsoft.com/office/officeart/2005/8/layout/list1"/>
    <dgm:cxn modelId="{690ED607-5978-4369-ACD2-9E2AE7582F2B}" type="presParOf" srcId="{DC6C9E69-1513-4A21-8E9F-5BE11FAFBDC6}" destId="{E9C43D61-2C12-4861-9497-39BDD9CE3FA8}" srcOrd="9" destOrd="0" presId="urn:microsoft.com/office/officeart/2005/8/layout/list1"/>
    <dgm:cxn modelId="{FB234B4F-5476-4B02-96F6-CC7DE27E3638}" type="presParOf" srcId="{DC6C9E69-1513-4A21-8E9F-5BE11FAFBDC6}" destId="{34354446-FE21-4485-90C4-363B80957A15}"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C581B83-607A-481F-B150-B3CA900BBB2D}" type="doc">
      <dgm:prSet loTypeId="urn:microsoft.com/office/officeart/2005/8/layout/hierarchy4" loCatId="hierarchy" qsTypeId="urn:microsoft.com/office/officeart/2005/8/quickstyle/simple2" qsCatId="simple" csTypeId="urn:microsoft.com/office/officeart/2005/8/colors/accent3_1" csCatId="accent3" phldr="1"/>
      <dgm:spPr/>
      <dgm:t>
        <a:bodyPr/>
        <a:lstStyle/>
        <a:p>
          <a:endParaRPr lang="en-GB"/>
        </a:p>
      </dgm:t>
    </dgm:pt>
    <dgm:pt modelId="{9497FF4E-E8A8-4220-9341-CA649C8767CF}">
      <dgm:prSet phldrT="[Text]" phldr="0" custT="1"/>
      <dgm:spPr/>
      <dgm:t>
        <a:bodyPr/>
        <a:lstStyle/>
        <a:p>
          <a:r>
            <a:rPr lang="en-US" sz="2800" b="1" dirty="0">
              <a:latin typeface="Arial" panose="020B0604020202020204" pitchFamily="34" charset="0"/>
              <a:cs typeface="Arial" panose="020B0604020202020204" pitchFamily="34" charset="0"/>
            </a:rPr>
            <a:t>Integration of SDGs in HSC</a:t>
          </a:r>
          <a:endParaRPr lang="en-GB" sz="2800" b="1" dirty="0">
            <a:latin typeface="Arial" panose="020B0604020202020204" pitchFamily="34" charset="0"/>
            <a:cs typeface="Arial" panose="020B0604020202020204" pitchFamily="34" charset="0"/>
          </a:endParaRPr>
        </a:p>
      </dgm:t>
    </dgm:pt>
    <dgm:pt modelId="{1C87D013-673D-4C02-9E3B-82240B821B92}" type="parTrans" cxnId="{49EF8AC3-7283-4D91-A7B8-B72168881B82}">
      <dgm:prSet/>
      <dgm:spPr/>
      <dgm:t>
        <a:bodyPr/>
        <a:lstStyle/>
        <a:p>
          <a:endParaRPr lang="en-GB"/>
        </a:p>
      </dgm:t>
    </dgm:pt>
    <dgm:pt modelId="{FA76AB78-4D32-4D08-A9D9-0C09E67A58E5}" type="sibTrans" cxnId="{49EF8AC3-7283-4D91-A7B8-B72168881B82}">
      <dgm:prSet/>
      <dgm:spPr/>
      <dgm:t>
        <a:bodyPr/>
        <a:lstStyle/>
        <a:p>
          <a:endParaRPr lang="en-GB"/>
        </a:p>
      </dgm:t>
    </dgm:pt>
    <dgm:pt modelId="{1F9E516F-0AA7-4B35-89F5-89E380364EEC}">
      <dgm:prSet phldrT="[Text]" custT="1"/>
      <dgm:spPr/>
      <dgm:t>
        <a:bodyPr/>
        <a:lstStyle/>
        <a:p>
          <a:r>
            <a:rPr kumimoji="0" lang="en-US" altLang="en-US" sz="2000" b="1" i="0" u="none" strike="noStrike" cap="none" normalizeH="0" baseline="0" dirty="0">
              <a:ln/>
              <a:effectLst/>
              <a:latin typeface="Arial" panose="020B0604020202020204" pitchFamily="34" charset="0"/>
            </a:rPr>
            <a:t>SDG 3</a:t>
          </a:r>
          <a:endParaRPr kumimoji="0" lang="en-US" altLang="en-US" sz="2000" b="0" i="0" u="none" strike="noStrike" cap="none" normalizeH="0" baseline="0" dirty="0">
            <a:ln/>
            <a:effectLst/>
            <a:latin typeface="Arial" panose="020B0604020202020204" pitchFamily="34" charset="0"/>
          </a:endParaRPr>
        </a:p>
        <a:p>
          <a:r>
            <a:rPr kumimoji="0" lang="en-US" altLang="en-US" sz="2000" b="0" i="0" u="none" strike="noStrike" cap="none" normalizeH="0" baseline="0" dirty="0">
              <a:ln/>
              <a:effectLst/>
              <a:latin typeface="Arial" panose="020B0604020202020204" pitchFamily="34" charset="0"/>
            </a:rPr>
            <a:t>Fosters wellbeing and encourages a healthy lifestyle. </a:t>
          </a:r>
          <a:br>
            <a:rPr kumimoji="0" lang="en-US" altLang="en-US" sz="2000" b="0" i="0" u="none" strike="noStrike" cap="none" normalizeH="0" baseline="0" dirty="0">
              <a:ln/>
              <a:effectLst/>
              <a:latin typeface="Arial" panose="020B0604020202020204" pitchFamily="34" charset="0"/>
            </a:rPr>
          </a:br>
          <a:endParaRPr lang="en-GB" sz="2000" dirty="0"/>
        </a:p>
      </dgm:t>
    </dgm:pt>
    <dgm:pt modelId="{AD314D71-7ACB-49A3-A325-703AE64095AA}" type="parTrans" cxnId="{11B8D7CF-5E2B-4E1F-B169-8623EF0E6E11}">
      <dgm:prSet/>
      <dgm:spPr/>
      <dgm:t>
        <a:bodyPr/>
        <a:lstStyle/>
        <a:p>
          <a:endParaRPr lang="en-GB"/>
        </a:p>
      </dgm:t>
    </dgm:pt>
    <dgm:pt modelId="{3248D9B8-363F-4D80-A1BE-31D405B755B0}" type="sibTrans" cxnId="{11B8D7CF-5E2B-4E1F-B169-8623EF0E6E11}">
      <dgm:prSet/>
      <dgm:spPr/>
      <dgm:t>
        <a:bodyPr/>
        <a:lstStyle/>
        <a:p>
          <a:endParaRPr lang="en-GB"/>
        </a:p>
      </dgm:t>
    </dgm:pt>
    <dgm:pt modelId="{D6422A66-0C5A-4D99-8C2B-8AC374D39858}">
      <dgm:prSet phldrT="[Text]" custT="1"/>
      <dgm:spPr/>
      <dgm:t>
        <a:bodyPr/>
        <a:lstStyle/>
        <a:p>
          <a:pPr algn="ctr">
            <a:buNone/>
          </a:pPr>
          <a:r>
            <a:rPr kumimoji="0" lang="en-US" altLang="en-US" sz="1600" b="1" i="0" u="none" strike="noStrike" cap="none" normalizeH="0" baseline="0" dirty="0">
              <a:ln/>
              <a:effectLst/>
              <a:latin typeface="Arial" panose="020B0604020202020204" pitchFamily="34" charset="0"/>
            </a:rPr>
            <a:t>Focus: </a:t>
          </a:r>
        </a:p>
        <a:p>
          <a:pPr algn="l">
            <a:buFont typeface="Arial" panose="020B0604020202020204" pitchFamily="34" charset="0"/>
            <a:buNone/>
          </a:pPr>
          <a:r>
            <a:rPr kumimoji="0" lang="en-US" altLang="en-US" sz="1600" b="0" i="0" u="none" strike="noStrike" cap="none" normalizeH="0" baseline="0" dirty="0">
              <a:ln/>
              <a:effectLst/>
              <a:latin typeface="Arial" panose="020B0604020202020204" pitchFamily="34" charset="0"/>
            </a:rPr>
            <a:t>1. Mental health, infectious diseases, maternity and child health, and universal health coverage. </a:t>
          </a:r>
        </a:p>
        <a:p>
          <a:pPr algn="l">
            <a:buFont typeface="Arial" panose="020B0604020202020204" pitchFamily="34" charset="0"/>
            <a:buNone/>
          </a:pPr>
          <a:r>
            <a:rPr kumimoji="0" lang="en-US" altLang="en-US" sz="1600" b="0" i="0" u="none" strike="noStrike" cap="none" normalizeH="0" baseline="0" dirty="0">
              <a:ln/>
              <a:effectLst/>
              <a:latin typeface="Arial" panose="020B0604020202020204" pitchFamily="34" charset="0"/>
            </a:rPr>
            <a:t>2. Health outcomes and sustainable development. </a:t>
          </a:r>
        </a:p>
        <a:p>
          <a:pPr algn="l">
            <a:buFont typeface="Arial" panose="020B0604020202020204" pitchFamily="34" charset="0"/>
            <a:buNone/>
          </a:pPr>
          <a:r>
            <a:rPr kumimoji="0" lang="en-US" altLang="en-US" sz="1600" b="0" i="0" u="none" strike="noStrike" cap="none" normalizeH="0" baseline="0" dirty="0">
              <a:ln/>
              <a:effectLst/>
              <a:latin typeface="Arial" panose="020B0604020202020204" pitchFamily="34" charset="0"/>
            </a:rPr>
            <a:t>3. Encourage nations to invest in health care systems and access to care (United Nations, 2025).</a:t>
          </a:r>
          <a:endParaRPr lang="en-GB" sz="1600" dirty="0"/>
        </a:p>
      </dgm:t>
    </dgm:pt>
    <dgm:pt modelId="{0C8DB6A2-EA06-4754-8287-D31606867742}" type="parTrans" cxnId="{E88DBA97-BD04-4FEE-AB9C-D2D136B928E8}">
      <dgm:prSet/>
      <dgm:spPr/>
      <dgm:t>
        <a:bodyPr/>
        <a:lstStyle/>
        <a:p>
          <a:endParaRPr lang="en-GB"/>
        </a:p>
      </dgm:t>
    </dgm:pt>
    <dgm:pt modelId="{00A33ED0-441C-4E89-A7FC-AB084D3D3B20}" type="sibTrans" cxnId="{E88DBA97-BD04-4FEE-AB9C-D2D136B928E8}">
      <dgm:prSet/>
      <dgm:spPr/>
      <dgm:t>
        <a:bodyPr/>
        <a:lstStyle/>
        <a:p>
          <a:endParaRPr lang="en-GB"/>
        </a:p>
      </dgm:t>
    </dgm:pt>
    <dgm:pt modelId="{22C4E020-CBD5-474E-A7B8-3B1E33A27ED0}">
      <dgm:prSet phldrT="[Text]" custT="1"/>
      <dgm:spPr/>
      <dgm:t>
        <a:bodyPr/>
        <a:lstStyle/>
        <a:p>
          <a:r>
            <a:rPr lang="en-US" altLang="en-US" sz="1600" b="1" dirty="0">
              <a:latin typeface="Arial" panose="020B0604020202020204" pitchFamily="34" charset="0"/>
              <a:cs typeface="Arial" panose="020B0604020202020204" pitchFamily="34" charset="0"/>
            </a:rPr>
            <a:t>SDG3 Target 3.4 (Mental health and noncommunicable diseases)</a:t>
          </a:r>
          <a:br>
            <a:rPr lang="en-US" altLang="en-US" sz="1600" dirty="0">
              <a:latin typeface="Arial" panose="020B0604020202020204" pitchFamily="34" charset="0"/>
              <a:cs typeface="Arial" panose="020B0604020202020204" pitchFamily="34" charset="0"/>
            </a:rPr>
          </a:br>
          <a:r>
            <a:rPr lang="en-US" altLang="en-US" sz="1600" dirty="0">
              <a:latin typeface="Arial" panose="020B0604020202020204" pitchFamily="34" charset="0"/>
              <a:cs typeface="Arial" panose="020B0604020202020204" pitchFamily="34" charset="0"/>
            </a:rPr>
            <a:t>Prevent and cure </a:t>
          </a:r>
          <a:r>
            <a:rPr lang="en-US" altLang="en-US" sz="1600" b="1" dirty="0">
              <a:latin typeface="Arial" panose="020B0604020202020204" pitchFamily="34" charset="0"/>
              <a:cs typeface="Arial" panose="020B0604020202020204" pitchFamily="34" charset="0"/>
            </a:rPr>
            <a:t>non-communicable </a:t>
          </a:r>
          <a:r>
            <a:rPr lang="en-US" altLang="en-US" sz="1600" dirty="0">
              <a:latin typeface="Arial" panose="020B0604020202020204" pitchFamily="34" charset="0"/>
              <a:cs typeface="Arial" panose="020B0604020202020204" pitchFamily="34" charset="0"/>
            </a:rPr>
            <a:t>diseases to reduce </a:t>
          </a:r>
          <a:r>
            <a:rPr lang="en-US" altLang="en-US" sz="1600" b="1" dirty="0">
              <a:latin typeface="Arial" panose="020B0604020202020204" pitchFamily="34" charset="0"/>
              <a:cs typeface="Arial" panose="020B0604020202020204" pitchFamily="34" charset="0"/>
            </a:rPr>
            <a:t>premature mortality </a:t>
          </a:r>
          <a:r>
            <a:rPr lang="en-US" altLang="en-US" sz="1600" dirty="0">
              <a:latin typeface="Arial" panose="020B0604020202020204" pitchFamily="34" charset="0"/>
              <a:cs typeface="Arial" panose="020B0604020202020204" pitchFamily="34" charset="0"/>
            </a:rPr>
            <a:t>by one-third by 2030, and support mental health and wellbeing (WHO, 2025a; GOV.UK, 2023a).</a:t>
          </a:r>
          <a:endParaRPr lang="en-GB" sz="1600" dirty="0"/>
        </a:p>
      </dgm:t>
    </dgm:pt>
    <dgm:pt modelId="{955EF811-62C4-4432-B28F-28D893FB288E}" type="parTrans" cxnId="{DEAB5F95-F795-42F4-96A8-87FCD871F73D}">
      <dgm:prSet/>
      <dgm:spPr/>
      <dgm:t>
        <a:bodyPr/>
        <a:lstStyle/>
        <a:p>
          <a:endParaRPr lang="en-GB"/>
        </a:p>
      </dgm:t>
    </dgm:pt>
    <dgm:pt modelId="{22E7507A-0A85-4489-A191-239758D8E361}" type="sibTrans" cxnId="{DEAB5F95-F795-42F4-96A8-87FCD871F73D}">
      <dgm:prSet/>
      <dgm:spPr/>
      <dgm:t>
        <a:bodyPr/>
        <a:lstStyle/>
        <a:p>
          <a:endParaRPr lang="en-GB"/>
        </a:p>
      </dgm:t>
    </dgm:pt>
    <dgm:pt modelId="{501FEFBB-D716-4E5F-B7E7-0CCA564F3377}">
      <dgm:prSet phldrT="[Text]" custT="1"/>
      <dgm:spPr/>
      <dgm:t>
        <a:bodyPr/>
        <a:lstStyle/>
        <a:p>
          <a:pPr>
            <a:buFont typeface="Arial" panose="020B0604020202020204" pitchFamily="34" charset="0"/>
            <a:buChar char="•"/>
          </a:pPr>
          <a:r>
            <a:rPr lang="en-US" sz="2000" b="1" dirty="0">
              <a:latin typeface="Arial" panose="020B0604020202020204" pitchFamily="34" charset="0"/>
              <a:cs typeface="Arial" panose="020B0604020202020204" pitchFamily="34" charset="0"/>
            </a:rPr>
            <a:t>Obesity </a:t>
          </a:r>
        </a:p>
        <a:p>
          <a:pPr>
            <a:buFont typeface="Arial" panose="020B0604020202020204" pitchFamily="34" charset="0"/>
            <a:buChar char="•"/>
          </a:pPr>
          <a:r>
            <a:rPr lang="en-US" sz="2000" b="1" dirty="0">
              <a:latin typeface="Arial" panose="020B0604020202020204" pitchFamily="34" charset="0"/>
              <a:cs typeface="Arial" panose="020B0604020202020204" pitchFamily="34" charset="0"/>
            </a:rPr>
            <a:t> </a:t>
          </a:r>
          <a:r>
            <a:rPr lang="en-US" sz="2000" b="0" dirty="0">
              <a:latin typeface="Arial" panose="020B0604020202020204" pitchFamily="34" charset="0"/>
              <a:cs typeface="Arial" panose="020B0604020202020204" pitchFamily="34" charset="0"/>
            </a:rPr>
            <a:t>One Of Current Health Challenges In UK Impacting Wellbeing</a:t>
          </a:r>
        </a:p>
      </dgm:t>
    </dgm:pt>
    <dgm:pt modelId="{93BB7321-D0BA-4CFB-A75D-65B99971CD0A}" type="parTrans" cxnId="{4FD75868-CB83-4FA3-B58E-29EF3A858890}">
      <dgm:prSet/>
      <dgm:spPr/>
      <dgm:t>
        <a:bodyPr/>
        <a:lstStyle/>
        <a:p>
          <a:endParaRPr lang="en-GB"/>
        </a:p>
      </dgm:t>
    </dgm:pt>
    <dgm:pt modelId="{937136A9-FB47-41C7-BA69-9F063ACA2D39}" type="sibTrans" cxnId="{4FD75868-CB83-4FA3-B58E-29EF3A858890}">
      <dgm:prSet/>
      <dgm:spPr/>
      <dgm:t>
        <a:bodyPr/>
        <a:lstStyle/>
        <a:p>
          <a:endParaRPr lang="en-GB"/>
        </a:p>
      </dgm:t>
    </dgm:pt>
    <dgm:pt modelId="{4D5A459E-F569-454B-8894-6FBC64166B05}">
      <dgm:prSet phldrT="[Text]" custT="1"/>
      <dgm:spPr/>
      <dgm:t>
        <a:bodyPr/>
        <a:lstStyle/>
        <a:p>
          <a:pPr algn="ctr">
            <a:buFont typeface="Arial" panose="020B0604020202020204" pitchFamily="34" charset="0"/>
            <a:buChar char="•"/>
          </a:pPr>
          <a:r>
            <a:rPr lang="en-GB" sz="1600" b="1" dirty="0">
              <a:latin typeface="Arial" panose="020B0604020202020204" pitchFamily="34" charset="0"/>
              <a:cs typeface="Arial" panose="020B0604020202020204" pitchFamily="34" charset="0"/>
            </a:rPr>
            <a:t>Impact:</a:t>
          </a: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Long-term conditions such as Diabetes, heart disease, cancer.</a:t>
          </a:r>
        </a:p>
        <a:p>
          <a:pPr algn="l">
            <a:buFont typeface="Arial" panose="020B0604020202020204" pitchFamily="34" charset="0"/>
            <a:buChar char="•"/>
          </a:pPr>
          <a:r>
            <a:rPr lang="en-US" altLang="en-US" sz="1600" dirty="0">
              <a:latin typeface="Arial" panose="020B0604020202020204" pitchFamily="34" charset="0"/>
            </a:rPr>
            <a:t>In 2024, 66% of adults aged 16 and older were overweight or obese. Obesity and related diseases burden on the NHS in 2022, was £6.5 billion</a:t>
          </a:r>
          <a:r>
            <a:rPr lang="en-US" altLang="en-US" sz="1600" dirty="0">
              <a:latin typeface="Arial" panose="020B0604020202020204" pitchFamily="34" charset="0"/>
              <a:cs typeface="Arial" panose="020B0604020202020204" pitchFamily="34" charset="0"/>
            </a:rPr>
            <a:t>(Frontier Economics, 2022; NHS England, 2026).</a:t>
          </a:r>
          <a:endParaRPr lang="en-GB" sz="1600" dirty="0"/>
        </a:p>
      </dgm:t>
    </dgm:pt>
    <dgm:pt modelId="{FC02CB92-1DF4-4419-92B9-0CA3FFF34001}" type="parTrans" cxnId="{C7F5387B-1F13-4117-BC37-586F5E6984F0}">
      <dgm:prSet/>
      <dgm:spPr/>
      <dgm:t>
        <a:bodyPr/>
        <a:lstStyle/>
        <a:p>
          <a:endParaRPr lang="en-GB"/>
        </a:p>
      </dgm:t>
    </dgm:pt>
    <dgm:pt modelId="{2045DA6D-6E9F-4BCB-A955-110D08C69459}" type="sibTrans" cxnId="{C7F5387B-1F13-4117-BC37-586F5E6984F0}">
      <dgm:prSet/>
      <dgm:spPr/>
      <dgm:t>
        <a:bodyPr/>
        <a:lstStyle/>
        <a:p>
          <a:endParaRPr lang="en-GB"/>
        </a:p>
      </dgm:t>
    </dgm:pt>
    <dgm:pt modelId="{F1037113-B488-40DC-8821-A043587F0A37}">
      <dgm:prSet custT="1"/>
      <dgm:spPr/>
      <dgm:t>
        <a:bodyPr/>
        <a:lstStyle/>
        <a:p>
          <a:pPr algn="ctr"/>
          <a:r>
            <a:rPr lang="en-GB" sz="1600" b="1" dirty="0">
              <a:effectLst/>
              <a:latin typeface="Arial" panose="020B0604020202020204" pitchFamily="34" charset="0"/>
              <a:ea typeface="MS Mincho" panose="02020609040205080304" pitchFamily="49" charset="-128"/>
              <a:cs typeface="Arial" panose="020B0604020202020204" pitchFamily="34" charset="0"/>
            </a:rPr>
            <a:t>UN Sustainable Development Goals (SDGs)</a:t>
          </a:r>
        </a:p>
        <a:p>
          <a:pPr algn="ctr"/>
          <a:r>
            <a:rPr lang="en-US" altLang="en-US" sz="1600" dirty="0">
              <a:latin typeface="Arial" panose="020B0604020202020204" pitchFamily="34" charset="0"/>
              <a:cs typeface="Arial" panose="020B0604020202020204" pitchFamily="34" charset="0"/>
            </a:rPr>
            <a:t>The </a:t>
          </a:r>
          <a:r>
            <a:rPr lang="en-US" altLang="en-US" sz="1600" b="1" dirty="0">
              <a:latin typeface="Arial" panose="020B0604020202020204" pitchFamily="34" charset="0"/>
              <a:cs typeface="Arial" panose="020B0604020202020204" pitchFamily="34" charset="0"/>
            </a:rPr>
            <a:t>2030 Agenda for Sustainable Development based on 17 Sustainable Development Goals (SDGs), </a:t>
          </a:r>
          <a:r>
            <a:rPr lang="en-US" altLang="en-US" sz="1600" dirty="0">
              <a:latin typeface="Arial" panose="020B0604020202020204" pitchFamily="34" charset="0"/>
              <a:cs typeface="Arial" panose="020B0604020202020204" pitchFamily="34" charset="0"/>
            </a:rPr>
            <a:t>address inequality, health, education, climate change, and peace (United Nations, 2025).</a:t>
          </a:r>
          <a:endParaRPr lang="en-GB" sz="1600" b="1" dirty="0">
            <a:effectLst/>
            <a:latin typeface="Arial" panose="020B0604020202020204" pitchFamily="34" charset="0"/>
            <a:ea typeface="MS Mincho" panose="02020609040205080304" pitchFamily="49" charset="-128"/>
            <a:cs typeface="Arial" panose="020B0604020202020204" pitchFamily="34" charset="0"/>
          </a:endParaRPr>
        </a:p>
      </dgm:t>
    </dgm:pt>
    <dgm:pt modelId="{9694EAC0-7ACE-4208-AF91-372B4A79F323}" type="parTrans" cxnId="{E4887BB3-92DC-4FB3-9CC9-724FD28F6B81}">
      <dgm:prSet/>
      <dgm:spPr/>
      <dgm:t>
        <a:bodyPr/>
        <a:lstStyle/>
        <a:p>
          <a:endParaRPr lang="en-GB"/>
        </a:p>
      </dgm:t>
    </dgm:pt>
    <dgm:pt modelId="{51EE1157-FB64-4459-80AC-5B76FB23258E}" type="sibTrans" cxnId="{E4887BB3-92DC-4FB3-9CC9-724FD28F6B81}">
      <dgm:prSet/>
      <dgm:spPr/>
      <dgm:t>
        <a:bodyPr/>
        <a:lstStyle/>
        <a:p>
          <a:endParaRPr lang="en-GB"/>
        </a:p>
      </dgm:t>
    </dgm:pt>
    <dgm:pt modelId="{97B8CD92-9277-4A41-AE44-6FC48FBF3BC7}" type="pres">
      <dgm:prSet presAssocID="{0C581B83-607A-481F-B150-B3CA900BBB2D}" presName="Name0" presStyleCnt="0">
        <dgm:presLayoutVars>
          <dgm:chPref val="1"/>
          <dgm:dir/>
          <dgm:animOne val="branch"/>
          <dgm:animLvl val="lvl"/>
          <dgm:resizeHandles/>
        </dgm:presLayoutVars>
      </dgm:prSet>
      <dgm:spPr/>
    </dgm:pt>
    <dgm:pt modelId="{30657FCB-CCB5-421F-A5A1-AB64BA5D56FE}" type="pres">
      <dgm:prSet presAssocID="{9497FF4E-E8A8-4220-9341-CA649C8767CF}" presName="vertOne" presStyleCnt="0"/>
      <dgm:spPr/>
    </dgm:pt>
    <dgm:pt modelId="{4548416E-0C8F-48BB-9F1D-548178E553BE}" type="pres">
      <dgm:prSet presAssocID="{9497FF4E-E8A8-4220-9341-CA649C8767CF}" presName="txOne" presStyleLbl="node0" presStyleIdx="0" presStyleCnt="2" custScaleX="57285" custScaleY="40535" custLinFactNeighborX="8066" custLinFactNeighborY="9139">
        <dgm:presLayoutVars>
          <dgm:chPref val="3"/>
        </dgm:presLayoutVars>
      </dgm:prSet>
      <dgm:spPr/>
    </dgm:pt>
    <dgm:pt modelId="{C89A0B29-B32D-49A1-94ED-FF95646106EA}" type="pres">
      <dgm:prSet presAssocID="{9497FF4E-E8A8-4220-9341-CA649C8767CF}" presName="parTransOne" presStyleCnt="0"/>
      <dgm:spPr/>
    </dgm:pt>
    <dgm:pt modelId="{67532CA8-2A10-4B0E-94BB-4EE409B8C46C}" type="pres">
      <dgm:prSet presAssocID="{9497FF4E-E8A8-4220-9341-CA649C8767CF}" presName="horzOne" presStyleCnt="0"/>
      <dgm:spPr/>
    </dgm:pt>
    <dgm:pt modelId="{5ED04D1B-5701-4CAB-8127-1A408B1C4AAB}" type="pres">
      <dgm:prSet presAssocID="{1F9E516F-0AA7-4B35-89F5-89E380364EEC}" presName="vertTwo" presStyleCnt="0"/>
      <dgm:spPr/>
    </dgm:pt>
    <dgm:pt modelId="{F7ED7AB1-309C-4A4D-A247-0D25851AA775}" type="pres">
      <dgm:prSet presAssocID="{1F9E516F-0AA7-4B35-89F5-89E380364EEC}" presName="txTwo" presStyleLbl="node2" presStyleIdx="0" presStyleCnt="2" custScaleX="49846">
        <dgm:presLayoutVars>
          <dgm:chPref val="3"/>
        </dgm:presLayoutVars>
      </dgm:prSet>
      <dgm:spPr/>
    </dgm:pt>
    <dgm:pt modelId="{BA11E2B3-5E92-4736-8B2E-D3D05BA3A648}" type="pres">
      <dgm:prSet presAssocID="{1F9E516F-0AA7-4B35-89F5-89E380364EEC}" presName="parTransTwo" presStyleCnt="0"/>
      <dgm:spPr/>
    </dgm:pt>
    <dgm:pt modelId="{B2C18E96-6194-4B20-A54D-300E7E0D890E}" type="pres">
      <dgm:prSet presAssocID="{1F9E516F-0AA7-4B35-89F5-89E380364EEC}" presName="horzTwo" presStyleCnt="0"/>
      <dgm:spPr/>
    </dgm:pt>
    <dgm:pt modelId="{97772505-4AAF-41B0-899F-B14F5D78B4CA}" type="pres">
      <dgm:prSet presAssocID="{D6422A66-0C5A-4D99-8C2B-8AC374D39858}" presName="vertThree" presStyleCnt="0"/>
      <dgm:spPr/>
    </dgm:pt>
    <dgm:pt modelId="{E94A362B-ED10-4C1A-A88D-82F742A72A77}" type="pres">
      <dgm:prSet presAssocID="{D6422A66-0C5A-4D99-8C2B-8AC374D39858}" presName="txThree" presStyleLbl="node3" presStyleIdx="0" presStyleCnt="3" custScaleX="171053">
        <dgm:presLayoutVars>
          <dgm:chPref val="3"/>
        </dgm:presLayoutVars>
      </dgm:prSet>
      <dgm:spPr/>
    </dgm:pt>
    <dgm:pt modelId="{7F50A255-A1DB-4762-A121-048B3F5390B8}" type="pres">
      <dgm:prSet presAssocID="{D6422A66-0C5A-4D99-8C2B-8AC374D39858}" presName="horzThree" presStyleCnt="0"/>
      <dgm:spPr/>
    </dgm:pt>
    <dgm:pt modelId="{2E681815-6243-46F2-A9AB-434B2DA35431}" type="pres">
      <dgm:prSet presAssocID="{00A33ED0-441C-4E89-A7FC-AB084D3D3B20}" presName="sibSpaceThree" presStyleCnt="0"/>
      <dgm:spPr/>
    </dgm:pt>
    <dgm:pt modelId="{EFD56BE5-61F4-46B3-828E-F53ADCF3317E}" type="pres">
      <dgm:prSet presAssocID="{22C4E020-CBD5-474E-A7B8-3B1E33A27ED0}" presName="vertThree" presStyleCnt="0"/>
      <dgm:spPr/>
    </dgm:pt>
    <dgm:pt modelId="{CB06F0D0-DB81-44AC-95DF-08DDE94C56C1}" type="pres">
      <dgm:prSet presAssocID="{22C4E020-CBD5-474E-A7B8-3B1E33A27ED0}" presName="txThree" presStyleLbl="node3" presStyleIdx="1" presStyleCnt="3" custScaleX="160804" custLinFactNeighborX="25395" custLinFactNeighborY="128">
        <dgm:presLayoutVars>
          <dgm:chPref val="3"/>
        </dgm:presLayoutVars>
      </dgm:prSet>
      <dgm:spPr/>
    </dgm:pt>
    <dgm:pt modelId="{40A56AE6-B53B-4046-905C-612EA795F144}" type="pres">
      <dgm:prSet presAssocID="{22C4E020-CBD5-474E-A7B8-3B1E33A27ED0}" presName="horzThree" presStyleCnt="0"/>
      <dgm:spPr/>
    </dgm:pt>
    <dgm:pt modelId="{5A79ECA4-EDF0-4458-AB82-3CC5429CAA92}" type="pres">
      <dgm:prSet presAssocID="{3248D9B8-363F-4D80-A1BE-31D405B755B0}" presName="sibSpaceTwo" presStyleCnt="0"/>
      <dgm:spPr/>
    </dgm:pt>
    <dgm:pt modelId="{CBB7E6FE-9556-4CEA-BE4E-DC69FEDB6769}" type="pres">
      <dgm:prSet presAssocID="{501FEFBB-D716-4E5F-B7E7-0CCA564F3377}" presName="vertTwo" presStyleCnt="0"/>
      <dgm:spPr/>
    </dgm:pt>
    <dgm:pt modelId="{D8EBEE7A-E5ED-453D-BC6C-072A48F1A742}" type="pres">
      <dgm:prSet presAssocID="{501FEFBB-D716-4E5F-B7E7-0CCA564F3377}" presName="txTwo" presStyleLbl="node2" presStyleIdx="1" presStyleCnt="2" custLinFactNeighborX="-15028" custLinFactNeighborY="-8495">
        <dgm:presLayoutVars>
          <dgm:chPref val="3"/>
        </dgm:presLayoutVars>
      </dgm:prSet>
      <dgm:spPr/>
    </dgm:pt>
    <dgm:pt modelId="{F719C99F-3F9D-4708-8BC2-D657FD9F268E}" type="pres">
      <dgm:prSet presAssocID="{501FEFBB-D716-4E5F-B7E7-0CCA564F3377}" presName="parTransTwo" presStyleCnt="0"/>
      <dgm:spPr/>
    </dgm:pt>
    <dgm:pt modelId="{8BCA3AAA-47D1-474E-9F49-899E82FD20EF}" type="pres">
      <dgm:prSet presAssocID="{501FEFBB-D716-4E5F-B7E7-0CCA564F3377}" presName="horzTwo" presStyleCnt="0"/>
      <dgm:spPr/>
    </dgm:pt>
    <dgm:pt modelId="{BE894FE9-2518-459A-9D98-270D63F1DC53}" type="pres">
      <dgm:prSet presAssocID="{4D5A459E-F569-454B-8894-6FBC64166B05}" presName="vertThree" presStyleCnt="0"/>
      <dgm:spPr/>
    </dgm:pt>
    <dgm:pt modelId="{847A7FF8-6B3C-4042-A605-4CDC527DE4F3}" type="pres">
      <dgm:prSet presAssocID="{4D5A459E-F569-454B-8894-6FBC64166B05}" presName="txThree" presStyleLbl="node3" presStyleIdx="2" presStyleCnt="3" custScaleX="160383" custLinFactNeighborX="45987" custLinFactNeighborY="-728">
        <dgm:presLayoutVars>
          <dgm:chPref val="3"/>
        </dgm:presLayoutVars>
      </dgm:prSet>
      <dgm:spPr/>
    </dgm:pt>
    <dgm:pt modelId="{195926F2-707E-4855-8D7B-C4CCD6DA9033}" type="pres">
      <dgm:prSet presAssocID="{4D5A459E-F569-454B-8894-6FBC64166B05}" presName="horzThree" presStyleCnt="0"/>
      <dgm:spPr/>
    </dgm:pt>
    <dgm:pt modelId="{39F6DA8C-36F4-4CF5-AEB8-F4B79021EC9D}" type="pres">
      <dgm:prSet presAssocID="{FA76AB78-4D32-4D08-A9D9-0C09E67A58E5}" presName="sibSpaceOne" presStyleCnt="0"/>
      <dgm:spPr/>
    </dgm:pt>
    <dgm:pt modelId="{C919CF49-9270-4BB5-97B8-3D6EA382F9DB}" type="pres">
      <dgm:prSet presAssocID="{F1037113-B488-40DC-8821-A043587F0A37}" presName="vertOne" presStyleCnt="0"/>
      <dgm:spPr/>
    </dgm:pt>
    <dgm:pt modelId="{98212311-ACF1-49E0-AAD2-FC0312ED8389}" type="pres">
      <dgm:prSet presAssocID="{F1037113-B488-40DC-8821-A043587F0A37}" presName="txOne" presStyleLbl="node0" presStyleIdx="1" presStyleCnt="2" custScaleX="197509" custScaleY="64952" custLinFactNeighborX="-12299" custLinFactNeighborY="6175">
        <dgm:presLayoutVars>
          <dgm:chPref val="3"/>
        </dgm:presLayoutVars>
      </dgm:prSet>
      <dgm:spPr/>
    </dgm:pt>
    <dgm:pt modelId="{77BB9CB1-A35D-4EA4-AA15-9221CB6ABFD8}" type="pres">
      <dgm:prSet presAssocID="{F1037113-B488-40DC-8821-A043587F0A37}" presName="horzOne" presStyleCnt="0"/>
      <dgm:spPr/>
    </dgm:pt>
  </dgm:ptLst>
  <dgm:cxnLst>
    <dgm:cxn modelId="{C79E2B63-A909-497E-BBED-FF2E87E4A7AE}" type="presOf" srcId="{1F9E516F-0AA7-4B35-89F5-89E380364EEC}" destId="{F7ED7AB1-309C-4A4D-A247-0D25851AA775}" srcOrd="0" destOrd="0" presId="urn:microsoft.com/office/officeart/2005/8/layout/hierarchy4"/>
    <dgm:cxn modelId="{4FD75868-CB83-4FA3-B58E-29EF3A858890}" srcId="{9497FF4E-E8A8-4220-9341-CA649C8767CF}" destId="{501FEFBB-D716-4E5F-B7E7-0CCA564F3377}" srcOrd="1" destOrd="0" parTransId="{93BB7321-D0BA-4CFB-A75D-65B99971CD0A}" sibTransId="{937136A9-FB47-41C7-BA69-9F063ACA2D39}"/>
    <dgm:cxn modelId="{6492AB6C-752A-47BA-A30F-8970DB204D5B}" type="presOf" srcId="{501FEFBB-D716-4E5F-B7E7-0CCA564F3377}" destId="{D8EBEE7A-E5ED-453D-BC6C-072A48F1A742}" srcOrd="0" destOrd="0" presId="urn:microsoft.com/office/officeart/2005/8/layout/hierarchy4"/>
    <dgm:cxn modelId="{511E2551-1BD3-4A20-88DE-584D41B5D55E}" type="presOf" srcId="{4D5A459E-F569-454B-8894-6FBC64166B05}" destId="{847A7FF8-6B3C-4042-A605-4CDC527DE4F3}" srcOrd="0" destOrd="0" presId="urn:microsoft.com/office/officeart/2005/8/layout/hierarchy4"/>
    <dgm:cxn modelId="{C7F5387B-1F13-4117-BC37-586F5E6984F0}" srcId="{501FEFBB-D716-4E5F-B7E7-0CCA564F3377}" destId="{4D5A459E-F569-454B-8894-6FBC64166B05}" srcOrd="0" destOrd="0" parTransId="{FC02CB92-1DF4-4419-92B9-0CA3FFF34001}" sibTransId="{2045DA6D-6E9F-4BCB-A955-110D08C69459}"/>
    <dgm:cxn modelId="{DEAB5F95-F795-42F4-96A8-87FCD871F73D}" srcId="{1F9E516F-0AA7-4B35-89F5-89E380364EEC}" destId="{22C4E020-CBD5-474E-A7B8-3B1E33A27ED0}" srcOrd="1" destOrd="0" parTransId="{955EF811-62C4-4432-B28F-28D893FB288E}" sibTransId="{22E7507A-0A85-4489-A191-239758D8E361}"/>
    <dgm:cxn modelId="{E88DBA97-BD04-4FEE-AB9C-D2D136B928E8}" srcId="{1F9E516F-0AA7-4B35-89F5-89E380364EEC}" destId="{D6422A66-0C5A-4D99-8C2B-8AC374D39858}" srcOrd="0" destOrd="0" parTransId="{0C8DB6A2-EA06-4754-8287-D31606867742}" sibTransId="{00A33ED0-441C-4E89-A7FC-AB084D3D3B20}"/>
    <dgm:cxn modelId="{1E68FCA1-7A35-4E44-87EB-AA7AADC020C3}" type="presOf" srcId="{9497FF4E-E8A8-4220-9341-CA649C8767CF}" destId="{4548416E-0C8F-48BB-9F1D-548178E553BE}" srcOrd="0" destOrd="0" presId="urn:microsoft.com/office/officeart/2005/8/layout/hierarchy4"/>
    <dgm:cxn modelId="{E4887BB3-92DC-4FB3-9CC9-724FD28F6B81}" srcId="{0C581B83-607A-481F-B150-B3CA900BBB2D}" destId="{F1037113-B488-40DC-8821-A043587F0A37}" srcOrd="1" destOrd="0" parTransId="{9694EAC0-7ACE-4208-AF91-372B4A79F323}" sibTransId="{51EE1157-FB64-4459-80AC-5B76FB23258E}"/>
    <dgm:cxn modelId="{49EF8AC3-7283-4D91-A7B8-B72168881B82}" srcId="{0C581B83-607A-481F-B150-B3CA900BBB2D}" destId="{9497FF4E-E8A8-4220-9341-CA649C8767CF}" srcOrd="0" destOrd="0" parTransId="{1C87D013-673D-4C02-9E3B-82240B821B92}" sibTransId="{FA76AB78-4D32-4D08-A9D9-0C09E67A58E5}"/>
    <dgm:cxn modelId="{11B8D7CF-5E2B-4E1F-B169-8623EF0E6E11}" srcId="{9497FF4E-E8A8-4220-9341-CA649C8767CF}" destId="{1F9E516F-0AA7-4B35-89F5-89E380364EEC}" srcOrd="0" destOrd="0" parTransId="{AD314D71-7ACB-49A3-A325-703AE64095AA}" sibTransId="{3248D9B8-363F-4D80-A1BE-31D405B755B0}"/>
    <dgm:cxn modelId="{672022D2-2E96-41E1-947B-FD2496DD23FC}" type="presOf" srcId="{F1037113-B488-40DC-8821-A043587F0A37}" destId="{98212311-ACF1-49E0-AAD2-FC0312ED8389}" srcOrd="0" destOrd="0" presId="urn:microsoft.com/office/officeart/2005/8/layout/hierarchy4"/>
    <dgm:cxn modelId="{AF5E8CDD-83C3-4FB9-9BEF-60A98F39BF2F}" type="presOf" srcId="{0C581B83-607A-481F-B150-B3CA900BBB2D}" destId="{97B8CD92-9277-4A41-AE44-6FC48FBF3BC7}" srcOrd="0" destOrd="0" presId="urn:microsoft.com/office/officeart/2005/8/layout/hierarchy4"/>
    <dgm:cxn modelId="{4198E1E1-F629-4504-B139-6A1468E79369}" type="presOf" srcId="{22C4E020-CBD5-474E-A7B8-3B1E33A27ED0}" destId="{CB06F0D0-DB81-44AC-95DF-08DDE94C56C1}" srcOrd="0" destOrd="0" presId="urn:microsoft.com/office/officeart/2005/8/layout/hierarchy4"/>
    <dgm:cxn modelId="{386B54F1-C57D-46F7-9AED-9F394809921B}" type="presOf" srcId="{D6422A66-0C5A-4D99-8C2B-8AC374D39858}" destId="{E94A362B-ED10-4C1A-A88D-82F742A72A77}" srcOrd="0" destOrd="0" presId="urn:microsoft.com/office/officeart/2005/8/layout/hierarchy4"/>
    <dgm:cxn modelId="{CC652058-05B3-4811-87B7-DF8EFC5B932F}" type="presParOf" srcId="{97B8CD92-9277-4A41-AE44-6FC48FBF3BC7}" destId="{30657FCB-CCB5-421F-A5A1-AB64BA5D56FE}" srcOrd="0" destOrd="0" presId="urn:microsoft.com/office/officeart/2005/8/layout/hierarchy4"/>
    <dgm:cxn modelId="{F5BA6885-584E-4499-809B-9334B4F98BD1}" type="presParOf" srcId="{30657FCB-CCB5-421F-A5A1-AB64BA5D56FE}" destId="{4548416E-0C8F-48BB-9F1D-548178E553BE}" srcOrd="0" destOrd="0" presId="urn:microsoft.com/office/officeart/2005/8/layout/hierarchy4"/>
    <dgm:cxn modelId="{AE8ED8EA-32A7-42FC-9413-007F9B32B70C}" type="presParOf" srcId="{30657FCB-CCB5-421F-A5A1-AB64BA5D56FE}" destId="{C89A0B29-B32D-49A1-94ED-FF95646106EA}" srcOrd="1" destOrd="0" presId="urn:microsoft.com/office/officeart/2005/8/layout/hierarchy4"/>
    <dgm:cxn modelId="{03057DA9-3B5B-467E-9781-F4E51FA2CEC7}" type="presParOf" srcId="{30657FCB-CCB5-421F-A5A1-AB64BA5D56FE}" destId="{67532CA8-2A10-4B0E-94BB-4EE409B8C46C}" srcOrd="2" destOrd="0" presId="urn:microsoft.com/office/officeart/2005/8/layout/hierarchy4"/>
    <dgm:cxn modelId="{BDE1274D-D9CE-475E-812A-8099C3945195}" type="presParOf" srcId="{67532CA8-2A10-4B0E-94BB-4EE409B8C46C}" destId="{5ED04D1B-5701-4CAB-8127-1A408B1C4AAB}" srcOrd="0" destOrd="0" presId="urn:microsoft.com/office/officeart/2005/8/layout/hierarchy4"/>
    <dgm:cxn modelId="{165170F8-2C42-4034-84B1-9EA689E22718}" type="presParOf" srcId="{5ED04D1B-5701-4CAB-8127-1A408B1C4AAB}" destId="{F7ED7AB1-309C-4A4D-A247-0D25851AA775}" srcOrd="0" destOrd="0" presId="urn:microsoft.com/office/officeart/2005/8/layout/hierarchy4"/>
    <dgm:cxn modelId="{77EAA1D1-9653-4217-99F4-66CF5CBFBFE7}" type="presParOf" srcId="{5ED04D1B-5701-4CAB-8127-1A408B1C4AAB}" destId="{BA11E2B3-5E92-4736-8B2E-D3D05BA3A648}" srcOrd="1" destOrd="0" presId="urn:microsoft.com/office/officeart/2005/8/layout/hierarchy4"/>
    <dgm:cxn modelId="{1E8E89C2-E667-4009-BA1E-273840CFB025}" type="presParOf" srcId="{5ED04D1B-5701-4CAB-8127-1A408B1C4AAB}" destId="{B2C18E96-6194-4B20-A54D-300E7E0D890E}" srcOrd="2" destOrd="0" presId="urn:microsoft.com/office/officeart/2005/8/layout/hierarchy4"/>
    <dgm:cxn modelId="{EAAC6F99-30C5-4D7B-B4F5-FEE585841121}" type="presParOf" srcId="{B2C18E96-6194-4B20-A54D-300E7E0D890E}" destId="{97772505-4AAF-41B0-899F-B14F5D78B4CA}" srcOrd="0" destOrd="0" presId="urn:microsoft.com/office/officeart/2005/8/layout/hierarchy4"/>
    <dgm:cxn modelId="{68ED6400-3A50-4234-A157-45D4314DC4E3}" type="presParOf" srcId="{97772505-4AAF-41B0-899F-B14F5D78B4CA}" destId="{E94A362B-ED10-4C1A-A88D-82F742A72A77}" srcOrd="0" destOrd="0" presId="urn:microsoft.com/office/officeart/2005/8/layout/hierarchy4"/>
    <dgm:cxn modelId="{13D68A34-6367-45A2-B83D-3D29386978C0}" type="presParOf" srcId="{97772505-4AAF-41B0-899F-B14F5D78B4CA}" destId="{7F50A255-A1DB-4762-A121-048B3F5390B8}" srcOrd="1" destOrd="0" presId="urn:microsoft.com/office/officeart/2005/8/layout/hierarchy4"/>
    <dgm:cxn modelId="{ECD53016-0AF6-4673-8647-4FD382AADDC8}" type="presParOf" srcId="{B2C18E96-6194-4B20-A54D-300E7E0D890E}" destId="{2E681815-6243-46F2-A9AB-434B2DA35431}" srcOrd="1" destOrd="0" presId="urn:microsoft.com/office/officeart/2005/8/layout/hierarchy4"/>
    <dgm:cxn modelId="{B7219E8A-5E4F-4676-9B33-59D291B46C21}" type="presParOf" srcId="{B2C18E96-6194-4B20-A54D-300E7E0D890E}" destId="{EFD56BE5-61F4-46B3-828E-F53ADCF3317E}" srcOrd="2" destOrd="0" presId="urn:microsoft.com/office/officeart/2005/8/layout/hierarchy4"/>
    <dgm:cxn modelId="{3ED3D5FE-7A5F-4176-BBA8-748071EDB461}" type="presParOf" srcId="{EFD56BE5-61F4-46B3-828E-F53ADCF3317E}" destId="{CB06F0D0-DB81-44AC-95DF-08DDE94C56C1}" srcOrd="0" destOrd="0" presId="urn:microsoft.com/office/officeart/2005/8/layout/hierarchy4"/>
    <dgm:cxn modelId="{1519DE8E-DA3C-48CD-92C5-6856F863F4E9}" type="presParOf" srcId="{EFD56BE5-61F4-46B3-828E-F53ADCF3317E}" destId="{40A56AE6-B53B-4046-905C-612EA795F144}" srcOrd="1" destOrd="0" presId="urn:microsoft.com/office/officeart/2005/8/layout/hierarchy4"/>
    <dgm:cxn modelId="{03D4BBE9-2E05-46DF-AB36-1A6F3F14AC57}" type="presParOf" srcId="{67532CA8-2A10-4B0E-94BB-4EE409B8C46C}" destId="{5A79ECA4-EDF0-4458-AB82-3CC5429CAA92}" srcOrd="1" destOrd="0" presId="urn:microsoft.com/office/officeart/2005/8/layout/hierarchy4"/>
    <dgm:cxn modelId="{05C77434-1020-49D2-994B-2FE66C274802}" type="presParOf" srcId="{67532CA8-2A10-4B0E-94BB-4EE409B8C46C}" destId="{CBB7E6FE-9556-4CEA-BE4E-DC69FEDB6769}" srcOrd="2" destOrd="0" presId="urn:microsoft.com/office/officeart/2005/8/layout/hierarchy4"/>
    <dgm:cxn modelId="{522D2487-6023-4CC3-8AC2-C4A9AB6D4054}" type="presParOf" srcId="{CBB7E6FE-9556-4CEA-BE4E-DC69FEDB6769}" destId="{D8EBEE7A-E5ED-453D-BC6C-072A48F1A742}" srcOrd="0" destOrd="0" presId="urn:microsoft.com/office/officeart/2005/8/layout/hierarchy4"/>
    <dgm:cxn modelId="{768261BD-DF8B-4D82-ACD5-ED45F397B8C8}" type="presParOf" srcId="{CBB7E6FE-9556-4CEA-BE4E-DC69FEDB6769}" destId="{F719C99F-3F9D-4708-8BC2-D657FD9F268E}" srcOrd="1" destOrd="0" presId="urn:microsoft.com/office/officeart/2005/8/layout/hierarchy4"/>
    <dgm:cxn modelId="{776EAE6C-2BDC-4A9A-82AE-B4C03A0D70EF}" type="presParOf" srcId="{CBB7E6FE-9556-4CEA-BE4E-DC69FEDB6769}" destId="{8BCA3AAA-47D1-474E-9F49-899E82FD20EF}" srcOrd="2" destOrd="0" presId="urn:microsoft.com/office/officeart/2005/8/layout/hierarchy4"/>
    <dgm:cxn modelId="{0741C16E-DC41-4987-8525-D550EE7B0F2F}" type="presParOf" srcId="{8BCA3AAA-47D1-474E-9F49-899E82FD20EF}" destId="{BE894FE9-2518-459A-9D98-270D63F1DC53}" srcOrd="0" destOrd="0" presId="urn:microsoft.com/office/officeart/2005/8/layout/hierarchy4"/>
    <dgm:cxn modelId="{8E4AD652-4DC4-438A-9744-3EAD0294A734}" type="presParOf" srcId="{BE894FE9-2518-459A-9D98-270D63F1DC53}" destId="{847A7FF8-6B3C-4042-A605-4CDC527DE4F3}" srcOrd="0" destOrd="0" presId="urn:microsoft.com/office/officeart/2005/8/layout/hierarchy4"/>
    <dgm:cxn modelId="{162E9E58-B288-4270-B50B-18672A530EF0}" type="presParOf" srcId="{BE894FE9-2518-459A-9D98-270D63F1DC53}" destId="{195926F2-707E-4855-8D7B-C4CCD6DA9033}" srcOrd="1" destOrd="0" presId="urn:microsoft.com/office/officeart/2005/8/layout/hierarchy4"/>
    <dgm:cxn modelId="{95A261AE-8C4A-490A-A55A-5FC3CD0781A2}" type="presParOf" srcId="{97B8CD92-9277-4A41-AE44-6FC48FBF3BC7}" destId="{39F6DA8C-36F4-4CF5-AEB8-F4B79021EC9D}" srcOrd="1" destOrd="0" presId="urn:microsoft.com/office/officeart/2005/8/layout/hierarchy4"/>
    <dgm:cxn modelId="{5DA114B2-96A1-4778-92AD-C290D543425E}" type="presParOf" srcId="{97B8CD92-9277-4A41-AE44-6FC48FBF3BC7}" destId="{C919CF49-9270-4BB5-97B8-3D6EA382F9DB}" srcOrd="2" destOrd="0" presId="urn:microsoft.com/office/officeart/2005/8/layout/hierarchy4"/>
    <dgm:cxn modelId="{7D318026-984D-40B2-8F2A-0A2334125834}" type="presParOf" srcId="{C919CF49-9270-4BB5-97B8-3D6EA382F9DB}" destId="{98212311-ACF1-49E0-AAD2-FC0312ED8389}" srcOrd="0" destOrd="0" presId="urn:microsoft.com/office/officeart/2005/8/layout/hierarchy4"/>
    <dgm:cxn modelId="{6E304DC3-4950-4514-8C8D-C41751B56F7C}" type="presParOf" srcId="{C919CF49-9270-4BB5-97B8-3D6EA382F9DB}" destId="{77BB9CB1-A35D-4EA4-AA15-9221CB6ABFD8}"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5D2770-6D08-4AFF-A797-C334BEDAE6B7}" type="doc">
      <dgm:prSet loTypeId="urn:microsoft.com/office/officeart/2009/3/layout/HorizontalOrganizationChart" loCatId="hierarchy" qsTypeId="urn:microsoft.com/office/officeart/2005/8/quickstyle/simple2" qsCatId="simple" csTypeId="urn:microsoft.com/office/officeart/2005/8/colors/colorful2" csCatId="colorful" phldr="1"/>
      <dgm:spPr/>
      <dgm:t>
        <a:bodyPr/>
        <a:lstStyle/>
        <a:p>
          <a:endParaRPr lang="en-GB"/>
        </a:p>
      </dgm:t>
    </dgm:pt>
    <dgm:pt modelId="{76F8F881-F55D-4F31-8FBC-5CA6E80A28C0}">
      <dgm:prSet phldrT="[Text]" phldr="0" custT="1"/>
      <dgm:spPr/>
      <dgm:t>
        <a:bodyPr/>
        <a:lstStyle/>
        <a:p>
          <a:r>
            <a:rPr lang="en-US" sz="2400" b="1" dirty="0">
              <a:latin typeface="Arial" panose="020B0604020202020204" pitchFamily="34" charset="0"/>
              <a:cs typeface="Arial" panose="020B0604020202020204" pitchFamily="34" charset="0"/>
            </a:rPr>
            <a:t>SDG 3: UK Initiatives</a:t>
          </a:r>
          <a:endParaRPr lang="en-GB" sz="2400" b="1" dirty="0">
            <a:latin typeface="Arial" panose="020B0604020202020204" pitchFamily="34" charset="0"/>
            <a:cs typeface="Arial" panose="020B0604020202020204" pitchFamily="34" charset="0"/>
          </a:endParaRPr>
        </a:p>
      </dgm:t>
    </dgm:pt>
    <dgm:pt modelId="{B88E7B4F-6ECC-49B0-A2A9-54F75B43B8E2}" type="parTrans" cxnId="{38F2A7E5-304C-4547-BF79-8B5993E3123C}">
      <dgm:prSet/>
      <dgm:spPr/>
      <dgm:t>
        <a:bodyPr/>
        <a:lstStyle/>
        <a:p>
          <a:endParaRPr lang="en-GB"/>
        </a:p>
      </dgm:t>
    </dgm:pt>
    <dgm:pt modelId="{99C13B03-25E5-4A6A-9842-F3AF65225526}" type="sibTrans" cxnId="{38F2A7E5-304C-4547-BF79-8B5993E3123C}">
      <dgm:prSet/>
      <dgm:spPr/>
      <dgm:t>
        <a:bodyPr/>
        <a:lstStyle/>
        <a:p>
          <a:endParaRPr lang="en-GB"/>
        </a:p>
      </dgm:t>
    </dgm:pt>
    <dgm:pt modelId="{71E2486F-2A36-40D9-9AA0-1693DA403EF0}">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NHS Long-Term Plan (2019)</a:t>
          </a:r>
        </a:p>
        <a:p>
          <a:r>
            <a:rPr lang="en-US" sz="2000" dirty="0">
              <a:solidFill>
                <a:schemeClr val="tx1"/>
              </a:solidFill>
              <a:latin typeface="Arial" panose="020B0604020202020204" pitchFamily="34" charset="0"/>
              <a:cs typeface="Arial" panose="020B0604020202020204" pitchFamily="34" charset="0"/>
            </a:rPr>
            <a:t>Focus on prevention, mental health, and integrated care</a:t>
          </a:r>
        </a:p>
      </dgm:t>
    </dgm:pt>
    <dgm:pt modelId="{8EA16387-E16B-4323-BA30-2276D5EA4242}" type="parTrans" cxnId="{CC00A2DC-2249-4E3A-8665-180D35A59E08}">
      <dgm:prSet/>
      <dgm:spPr/>
      <dgm:t>
        <a:bodyPr/>
        <a:lstStyle/>
        <a:p>
          <a:endParaRPr lang="en-GB"/>
        </a:p>
      </dgm:t>
    </dgm:pt>
    <dgm:pt modelId="{5E4F3401-8007-46C2-B95C-1F0215F2A91C}" type="sibTrans" cxnId="{CC00A2DC-2249-4E3A-8665-180D35A59E08}">
      <dgm:prSet/>
      <dgm:spPr/>
      <dgm:t>
        <a:bodyPr/>
        <a:lstStyle/>
        <a:p>
          <a:endParaRPr lang="en-GB"/>
        </a:p>
      </dgm:t>
    </dgm:pt>
    <dgm:pt modelId="{6BD620D0-9D09-4C8A-B551-1CE5B122DE1F}">
      <dgm:prSet phldrT="[Text]" phldr="0" custT="1"/>
      <dgm:spPr/>
      <dgm:t>
        <a:bodyPr/>
        <a:lstStyle/>
        <a:p>
          <a:r>
            <a:rPr lang="en-US" sz="2000" b="1" dirty="0">
              <a:solidFill>
                <a:schemeClr val="tx1"/>
              </a:solidFill>
              <a:latin typeface="Arial" panose="020B0604020202020204" pitchFamily="34" charset="0"/>
              <a:cs typeface="Arial" panose="020B0604020202020204" pitchFamily="34" charset="0"/>
            </a:rPr>
            <a:t>Public Health Campaigns</a:t>
          </a:r>
        </a:p>
        <a:p>
          <a:r>
            <a:rPr lang="en-US" sz="2000" dirty="0">
              <a:solidFill>
                <a:schemeClr val="tx1"/>
              </a:solidFill>
              <a:latin typeface="Arial" panose="020B0604020202020204" pitchFamily="34" charset="0"/>
              <a:cs typeface="Arial" panose="020B0604020202020204" pitchFamily="34" charset="0"/>
            </a:rPr>
            <a:t> Change4Life </a:t>
          </a:r>
          <a:r>
            <a:rPr lang="en-GB" sz="2000" dirty="0">
              <a:solidFill>
                <a:schemeClr val="tx1"/>
              </a:solidFill>
              <a:latin typeface="Arial" panose="020B0604020202020204" pitchFamily="34" charset="0"/>
              <a:cs typeface="Arial" panose="020B0604020202020204" pitchFamily="34" charset="0"/>
            </a:rPr>
            <a:t>(NSMC, 2020).</a:t>
          </a:r>
        </a:p>
      </dgm:t>
    </dgm:pt>
    <dgm:pt modelId="{2C4F0E64-25E7-4072-954F-DECADE303420}" type="parTrans" cxnId="{FCB1FF71-25DE-48AB-AAA6-F47C50CD7476}">
      <dgm:prSet/>
      <dgm:spPr/>
      <dgm:t>
        <a:bodyPr/>
        <a:lstStyle/>
        <a:p>
          <a:endParaRPr lang="en-GB"/>
        </a:p>
      </dgm:t>
    </dgm:pt>
    <dgm:pt modelId="{A40C8CED-5C7F-406E-BF5D-3D3F56B2A4E6}" type="sibTrans" cxnId="{FCB1FF71-25DE-48AB-AAA6-F47C50CD7476}">
      <dgm:prSet/>
      <dgm:spPr/>
      <dgm:t>
        <a:bodyPr/>
        <a:lstStyle/>
        <a:p>
          <a:endParaRPr lang="en-GB"/>
        </a:p>
      </dgm:t>
    </dgm:pt>
    <dgm:pt modelId="{D8993CD5-0910-4265-94E4-DF476EFBD11D}">
      <dgm:prSet phldrT="[Text]" custT="1"/>
      <dgm:spPr/>
      <dgm:t>
        <a:bodyPr/>
        <a:lstStyle/>
        <a:p>
          <a:pPr>
            <a:buNone/>
          </a:pPr>
          <a:r>
            <a:rPr lang="en-GB" sz="1800" b="1" u="sng" dirty="0">
              <a:solidFill>
                <a:schemeClr val="tx1"/>
              </a:solidFill>
              <a:latin typeface="Arial" panose="020B0604020202020204" pitchFamily="34" charset="0"/>
              <a:cs typeface="Arial" panose="020B0604020202020204" pitchFamily="34" charset="0"/>
            </a:rPr>
            <a:t>National Childhood Obesity Strategy</a:t>
          </a:r>
        </a:p>
        <a:p>
          <a:pPr>
            <a:buFont typeface="Arial" panose="020B0604020202020204" pitchFamily="34" charset="0"/>
            <a:buChar char="•"/>
          </a:pPr>
          <a:r>
            <a:rPr kumimoji="0" lang="en-US" altLang="en-US" sz="1800" b="0" i="0" u="none" strike="noStrike" cap="none" normalizeH="0" baseline="0" dirty="0">
              <a:ln/>
              <a:solidFill>
                <a:schemeClr val="tx1"/>
              </a:solidFill>
              <a:effectLst/>
              <a:latin typeface="Arial" panose="020B0604020202020204" pitchFamily="34" charset="0"/>
              <a:cs typeface="Arial" panose="020B0604020202020204" pitchFamily="34" charset="0"/>
            </a:rPr>
            <a:t>Reducing childhood obesity and encouraging healthy lifestyle to fulfil SDG 3. </a:t>
          </a:r>
        </a:p>
        <a:p>
          <a:pPr>
            <a:buFont typeface="Arial" panose="020B0604020202020204" pitchFamily="34" charset="0"/>
            <a:buChar char="•"/>
          </a:pPr>
          <a:r>
            <a:rPr kumimoji="0" lang="en-US" altLang="en-US" sz="1800" b="0" i="0" u="none" strike="noStrike" cap="none" normalizeH="0" baseline="0" dirty="0">
              <a:ln/>
              <a:solidFill>
                <a:schemeClr val="tx1"/>
              </a:solidFill>
              <a:effectLst/>
              <a:latin typeface="Arial" panose="020B0604020202020204" pitchFamily="34" charset="0"/>
              <a:cs typeface="Arial" panose="020B0604020202020204" pitchFamily="34" charset="0"/>
            </a:rPr>
            <a:t>education and awareness, early intervention, and preventive </a:t>
          </a:r>
          <a:r>
            <a:rPr lang="en-GB" sz="1800" dirty="0">
              <a:solidFill>
                <a:schemeClr val="tx1"/>
              </a:solidFill>
            </a:rPr>
            <a:t>(GOV.UK, 2025).</a:t>
          </a:r>
          <a:r>
            <a:rPr lang="en-GB" sz="1800" b="1" u="sng" dirty="0">
              <a:solidFill>
                <a:schemeClr val="tx1"/>
              </a:solidFill>
            </a:rPr>
            <a:t> </a:t>
          </a:r>
          <a:endParaRPr lang="en-GB" sz="1800" dirty="0">
            <a:solidFill>
              <a:schemeClr val="tx1"/>
            </a:solidFill>
          </a:endParaRPr>
        </a:p>
      </dgm:t>
    </dgm:pt>
    <dgm:pt modelId="{3913D1C2-CCC2-430D-A497-1C038869B197}" type="parTrans" cxnId="{0EE04600-022D-4170-A729-48EE514B0B89}">
      <dgm:prSet/>
      <dgm:spPr/>
      <dgm:t>
        <a:bodyPr/>
        <a:lstStyle/>
        <a:p>
          <a:endParaRPr lang="en-GB"/>
        </a:p>
      </dgm:t>
    </dgm:pt>
    <dgm:pt modelId="{17AD8CF6-5D15-4503-8D4E-6815524C54F6}" type="sibTrans" cxnId="{0EE04600-022D-4170-A729-48EE514B0B89}">
      <dgm:prSet/>
      <dgm:spPr/>
      <dgm:t>
        <a:bodyPr/>
        <a:lstStyle/>
        <a:p>
          <a:endParaRPr lang="en-GB"/>
        </a:p>
      </dgm:t>
    </dgm:pt>
    <dgm:pt modelId="{22DCA057-3739-4B10-AFA6-8E7BB7B8DC02}">
      <dgm:prSet custT="1"/>
      <dgm:spPr/>
      <dgm:t>
        <a:bodyPr/>
        <a:lstStyle/>
        <a:p>
          <a:pPr>
            <a:buNone/>
          </a:pPr>
          <a:r>
            <a:rPr kumimoji="0" lang="en-US" altLang="en-US" sz="1800" b="0" i="0" u="none" strike="noStrike" cap="none" normalizeH="0" baseline="0" dirty="0">
              <a:ln>
                <a:noFill/>
              </a:ln>
              <a:solidFill>
                <a:schemeClr val="tx1"/>
              </a:solidFill>
              <a:effectLst/>
              <a:latin typeface="Arial" panose="020B0604020202020204" pitchFamily="34" charset="0"/>
            </a:rPr>
            <a:t>The </a:t>
          </a:r>
          <a:r>
            <a:rPr kumimoji="0" lang="en-US" altLang="en-US" sz="1800" b="1" i="0" u="none" strike="noStrike" cap="none" normalizeH="0" baseline="0" dirty="0">
              <a:ln>
                <a:noFill/>
              </a:ln>
              <a:solidFill>
                <a:schemeClr val="tx1"/>
              </a:solidFill>
              <a:effectLst/>
              <a:latin typeface="Arial" panose="020B0604020202020204" pitchFamily="34" charset="0"/>
            </a:rPr>
            <a:t>NHS Digital Weight Management </a:t>
          </a:r>
          <a:r>
            <a:rPr kumimoji="0" lang="en-US" altLang="en-US" sz="1800" b="1" i="0" u="none" strike="noStrike" cap="none" normalizeH="0" baseline="0" dirty="0" err="1">
              <a:ln>
                <a:noFill/>
              </a:ln>
              <a:solidFill>
                <a:schemeClr val="tx1"/>
              </a:solidFill>
              <a:effectLst/>
              <a:latin typeface="Arial" panose="020B0604020202020204" pitchFamily="34" charset="0"/>
            </a:rPr>
            <a:t>Programme</a:t>
          </a:r>
          <a:r>
            <a:rPr kumimoji="0" lang="en-US" altLang="en-US" sz="1800" b="1" i="0" u="none" strike="noStrike" cap="none" normalizeH="0" baseline="0" dirty="0">
              <a:ln>
                <a:noFill/>
              </a:ln>
              <a:solidFill>
                <a:schemeClr val="tx1"/>
              </a:solidFill>
              <a:effectLst/>
              <a:latin typeface="Arial" panose="020B0604020202020204" pitchFamily="34" charset="0"/>
            </a:rPr>
            <a:t> </a:t>
          </a:r>
          <a:r>
            <a:rPr kumimoji="0" lang="en-US" altLang="en-US" sz="1800" b="0" i="0" u="none" strike="noStrike" cap="none" normalizeH="0" baseline="0" dirty="0">
              <a:ln>
                <a:noFill/>
              </a:ln>
              <a:solidFill>
                <a:schemeClr val="tx1"/>
              </a:solidFill>
              <a:effectLst/>
              <a:latin typeface="Arial" panose="020B0604020202020204" pitchFamily="34" charset="0"/>
            </a:rPr>
            <a:t>provides assistance to obese adults (NHS England, 2021).</a:t>
          </a:r>
        </a:p>
      </dgm:t>
    </dgm:pt>
    <dgm:pt modelId="{DE89C2F3-3CF3-435C-B5AD-A1D63A8FFA97}" type="parTrans" cxnId="{182E5480-31D2-4119-873B-9C984B2F6DE3}">
      <dgm:prSet/>
      <dgm:spPr/>
      <dgm:t>
        <a:bodyPr/>
        <a:lstStyle/>
        <a:p>
          <a:endParaRPr lang="en-GB"/>
        </a:p>
      </dgm:t>
    </dgm:pt>
    <dgm:pt modelId="{6E94B65E-D8DD-46A2-92EC-361FE4B2D3AB}" type="sibTrans" cxnId="{182E5480-31D2-4119-873B-9C984B2F6DE3}">
      <dgm:prSet/>
      <dgm:spPr/>
      <dgm:t>
        <a:bodyPr/>
        <a:lstStyle/>
        <a:p>
          <a:endParaRPr lang="en-GB"/>
        </a:p>
      </dgm:t>
    </dgm:pt>
    <dgm:pt modelId="{9A27738D-4B8D-41EB-B08E-0BD0F1E1F22E}" type="pres">
      <dgm:prSet presAssocID="{135D2770-6D08-4AFF-A797-C334BEDAE6B7}" presName="hierChild1" presStyleCnt="0">
        <dgm:presLayoutVars>
          <dgm:orgChart val="1"/>
          <dgm:chPref val="1"/>
          <dgm:dir/>
          <dgm:animOne val="branch"/>
          <dgm:animLvl val="lvl"/>
          <dgm:resizeHandles/>
        </dgm:presLayoutVars>
      </dgm:prSet>
      <dgm:spPr/>
    </dgm:pt>
    <dgm:pt modelId="{3E5CC739-E94C-4856-A299-9F98E36B96AE}" type="pres">
      <dgm:prSet presAssocID="{76F8F881-F55D-4F31-8FBC-5CA6E80A28C0}" presName="hierRoot1" presStyleCnt="0">
        <dgm:presLayoutVars>
          <dgm:hierBranch val="init"/>
        </dgm:presLayoutVars>
      </dgm:prSet>
      <dgm:spPr/>
    </dgm:pt>
    <dgm:pt modelId="{911E4892-B19D-4CBA-9A38-B1915AAD3323}" type="pres">
      <dgm:prSet presAssocID="{76F8F881-F55D-4F31-8FBC-5CA6E80A28C0}" presName="rootComposite1" presStyleCnt="0"/>
      <dgm:spPr/>
    </dgm:pt>
    <dgm:pt modelId="{C3098908-7858-40C4-B7F1-F308ADD7C66F}" type="pres">
      <dgm:prSet presAssocID="{76F8F881-F55D-4F31-8FBC-5CA6E80A28C0}" presName="rootText1" presStyleLbl="node0" presStyleIdx="0" presStyleCnt="1" custScaleY="162898">
        <dgm:presLayoutVars>
          <dgm:chPref val="3"/>
        </dgm:presLayoutVars>
      </dgm:prSet>
      <dgm:spPr/>
    </dgm:pt>
    <dgm:pt modelId="{33FF83BC-43D7-4272-9BE2-8405484A53A2}" type="pres">
      <dgm:prSet presAssocID="{76F8F881-F55D-4F31-8FBC-5CA6E80A28C0}" presName="rootConnector1" presStyleLbl="node1" presStyleIdx="0" presStyleCnt="0"/>
      <dgm:spPr/>
    </dgm:pt>
    <dgm:pt modelId="{3C1B6A1F-139E-4357-8B8B-DE9284CD9434}" type="pres">
      <dgm:prSet presAssocID="{76F8F881-F55D-4F31-8FBC-5CA6E80A28C0}" presName="hierChild2" presStyleCnt="0"/>
      <dgm:spPr/>
    </dgm:pt>
    <dgm:pt modelId="{1E51669B-E35D-456B-B250-68F3F359F513}" type="pres">
      <dgm:prSet presAssocID="{8EA16387-E16B-4323-BA30-2276D5EA4242}" presName="Name64" presStyleLbl="parChTrans1D2" presStyleIdx="0" presStyleCnt="4"/>
      <dgm:spPr/>
    </dgm:pt>
    <dgm:pt modelId="{461E46A3-BB71-4865-A392-EEBB84F4FC7E}" type="pres">
      <dgm:prSet presAssocID="{71E2486F-2A36-40D9-9AA0-1693DA403EF0}" presName="hierRoot2" presStyleCnt="0">
        <dgm:presLayoutVars>
          <dgm:hierBranch val="init"/>
        </dgm:presLayoutVars>
      </dgm:prSet>
      <dgm:spPr/>
    </dgm:pt>
    <dgm:pt modelId="{C87812D6-AA3C-4F2A-8FDF-321D588742FB}" type="pres">
      <dgm:prSet presAssocID="{71E2486F-2A36-40D9-9AA0-1693DA403EF0}" presName="rootComposite" presStyleCnt="0"/>
      <dgm:spPr/>
    </dgm:pt>
    <dgm:pt modelId="{D9FBC9EA-4CA7-41D1-A859-E9D7E49A5B2B}" type="pres">
      <dgm:prSet presAssocID="{71E2486F-2A36-40D9-9AA0-1693DA403EF0}" presName="rootText" presStyleLbl="node2" presStyleIdx="0" presStyleCnt="4" custScaleX="246297" custScaleY="167477">
        <dgm:presLayoutVars>
          <dgm:chPref val="3"/>
        </dgm:presLayoutVars>
      </dgm:prSet>
      <dgm:spPr/>
    </dgm:pt>
    <dgm:pt modelId="{BC201F7E-DC45-4BA2-9679-EEDBE51010D7}" type="pres">
      <dgm:prSet presAssocID="{71E2486F-2A36-40D9-9AA0-1693DA403EF0}" presName="rootConnector" presStyleLbl="node2" presStyleIdx="0" presStyleCnt="4"/>
      <dgm:spPr/>
    </dgm:pt>
    <dgm:pt modelId="{CA6EBF8C-B2D2-4FDD-94B1-FECD45E4EAD9}" type="pres">
      <dgm:prSet presAssocID="{71E2486F-2A36-40D9-9AA0-1693DA403EF0}" presName="hierChild4" presStyleCnt="0"/>
      <dgm:spPr/>
    </dgm:pt>
    <dgm:pt modelId="{7B7EB686-131B-4AE3-AA77-E8C67297CBBC}" type="pres">
      <dgm:prSet presAssocID="{71E2486F-2A36-40D9-9AA0-1693DA403EF0}" presName="hierChild5" presStyleCnt="0"/>
      <dgm:spPr/>
    </dgm:pt>
    <dgm:pt modelId="{15FB0230-BE8E-4FC1-B46B-78DA70EF082E}" type="pres">
      <dgm:prSet presAssocID="{2C4F0E64-25E7-4072-954F-DECADE303420}" presName="Name64" presStyleLbl="parChTrans1D2" presStyleIdx="1" presStyleCnt="4"/>
      <dgm:spPr/>
    </dgm:pt>
    <dgm:pt modelId="{5DB37E27-613C-4A74-8007-30CCF8D75B2F}" type="pres">
      <dgm:prSet presAssocID="{6BD620D0-9D09-4C8A-B551-1CE5B122DE1F}" presName="hierRoot2" presStyleCnt="0">
        <dgm:presLayoutVars>
          <dgm:hierBranch val="init"/>
        </dgm:presLayoutVars>
      </dgm:prSet>
      <dgm:spPr/>
    </dgm:pt>
    <dgm:pt modelId="{62E98D16-C52E-4B29-AC44-B52FD7A2B8F3}" type="pres">
      <dgm:prSet presAssocID="{6BD620D0-9D09-4C8A-B551-1CE5B122DE1F}" presName="rootComposite" presStyleCnt="0"/>
      <dgm:spPr/>
    </dgm:pt>
    <dgm:pt modelId="{B5EBE22A-FAE9-4183-A29C-4102E47A504F}" type="pres">
      <dgm:prSet presAssocID="{6BD620D0-9D09-4C8A-B551-1CE5B122DE1F}" presName="rootText" presStyleLbl="node2" presStyleIdx="1" presStyleCnt="4" custScaleX="244707" custScaleY="119305">
        <dgm:presLayoutVars>
          <dgm:chPref val="3"/>
        </dgm:presLayoutVars>
      </dgm:prSet>
      <dgm:spPr/>
    </dgm:pt>
    <dgm:pt modelId="{CA915A5B-C162-4072-9231-1B04202B28BA}" type="pres">
      <dgm:prSet presAssocID="{6BD620D0-9D09-4C8A-B551-1CE5B122DE1F}" presName="rootConnector" presStyleLbl="node2" presStyleIdx="1" presStyleCnt="4"/>
      <dgm:spPr/>
    </dgm:pt>
    <dgm:pt modelId="{7F02EFC9-2B7C-422F-A787-09629DB412D7}" type="pres">
      <dgm:prSet presAssocID="{6BD620D0-9D09-4C8A-B551-1CE5B122DE1F}" presName="hierChild4" presStyleCnt="0"/>
      <dgm:spPr/>
    </dgm:pt>
    <dgm:pt modelId="{09A9C6C5-E2B5-4F93-BA94-C55375C553E5}" type="pres">
      <dgm:prSet presAssocID="{6BD620D0-9D09-4C8A-B551-1CE5B122DE1F}" presName="hierChild5" presStyleCnt="0"/>
      <dgm:spPr/>
    </dgm:pt>
    <dgm:pt modelId="{63313365-9EAB-4A7F-BFE5-6B490C41E310}" type="pres">
      <dgm:prSet presAssocID="{3913D1C2-CCC2-430D-A497-1C038869B197}" presName="Name64" presStyleLbl="parChTrans1D2" presStyleIdx="2" presStyleCnt="4"/>
      <dgm:spPr/>
    </dgm:pt>
    <dgm:pt modelId="{31A2E26A-D58C-4F5A-8855-9142CEC36E4D}" type="pres">
      <dgm:prSet presAssocID="{D8993CD5-0910-4265-94E4-DF476EFBD11D}" presName="hierRoot2" presStyleCnt="0">
        <dgm:presLayoutVars>
          <dgm:hierBranch val="init"/>
        </dgm:presLayoutVars>
      </dgm:prSet>
      <dgm:spPr/>
    </dgm:pt>
    <dgm:pt modelId="{99A8F9B0-301B-4C1D-BA99-49586F62DB9C}" type="pres">
      <dgm:prSet presAssocID="{D8993CD5-0910-4265-94E4-DF476EFBD11D}" presName="rootComposite" presStyleCnt="0"/>
      <dgm:spPr/>
    </dgm:pt>
    <dgm:pt modelId="{0BB80463-4B90-4467-AD7D-9E52142BB44C}" type="pres">
      <dgm:prSet presAssocID="{D8993CD5-0910-4265-94E4-DF476EFBD11D}" presName="rootText" presStyleLbl="node2" presStyleIdx="2" presStyleCnt="4" custScaleX="244506" custScaleY="267177">
        <dgm:presLayoutVars>
          <dgm:chPref val="3"/>
        </dgm:presLayoutVars>
      </dgm:prSet>
      <dgm:spPr/>
    </dgm:pt>
    <dgm:pt modelId="{5CD18C09-9D2A-45DE-BD28-C1407A592BF8}" type="pres">
      <dgm:prSet presAssocID="{D8993CD5-0910-4265-94E4-DF476EFBD11D}" presName="rootConnector" presStyleLbl="node2" presStyleIdx="2" presStyleCnt="4"/>
      <dgm:spPr/>
    </dgm:pt>
    <dgm:pt modelId="{8E0A943D-C154-4E6D-AEDE-584D388F8107}" type="pres">
      <dgm:prSet presAssocID="{D8993CD5-0910-4265-94E4-DF476EFBD11D}" presName="hierChild4" presStyleCnt="0"/>
      <dgm:spPr/>
    </dgm:pt>
    <dgm:pt modelId="{9E5558E8-862F-481B-A4AF-425D4D4B0144}" type="pres">
      <dgm:prSet presAssocID="{D8993CD5-0910-4265-94E4-DF476EFBD11D}" presName="hierChild5" presStyleCnt="0"/>
      <dgm:spPr/>
    </dgm:pt>
    <dgm:pt modelId="{4F95F30B-197B-4FB7-BA0D-F2C89354D521}" type="pres">
      <dgm:prSet presAssocID="{DE89C2F3-3CF3-435C-B5AD-A1D63A8FFA97}" presName="Name64" presStyleLbl="parChTrans1D2" presStyleIdx="3" presStyleCnt="4"/>
      <dgm:spPr/>
    </dgm:pt>
    <dgm:pt modelId="{8A117A53-82EF-417F-8EC8-E7A955D47824}" type="pres">
      <dgm:prSet presAssocID="{22DCA057-3739-4B10-AFA6-8E7BB7B8DC02}" presName="hierRoot2" presStyleCnt="0">
        <dgm:presLayoutVars>
          <dgm:hierBranch val="init"/>
        </dgm:presLayoutVars>
      </dgm:prSet>
      <dgm:spPr/>
    </dgm:pt>
    <dgm:pt modelId="{A7D6F2C3-DA75-4D81-8707-A4F2B5D2DD2A}" type="pres">
      <dgm:prSet presAssocID="{22DCA057-3739-4B10-AFA6-8E7BB7B8DC02}" presName="rootComposite" presStyleCnt="0"/>
      <dgm:spPr/>
    </dgm:pt>
    <dgm:pt modelId="{5DEA334F-3D0B-4B17-88C8-02D0DA541218}" type="pres">
      <dgm:prSet presAssocID="{22DCA057-3739-4B10-AFA6-8E7BB7B8DC02}" presName="rootText" presStyleLbl="node2" presStyleIdx="3" presStyleCnt="4" custScaleX="244706" custScaleY="191468">
        <dgm:presLayoutVars>
          <dgm:chPref val="3"/>
        </dgm:presLayoutVars>
      </dgm:prSet>
      <dgm:spPr/>
    </dgm:pt>
    <dgm:pt modelId="{D4ACD0B0-5DDB-4700-A3E3-2C29E4792274}" type="pres">
      <dgm:prSet presAssocID="{22DCA057-3739-4B10-AFA6-8E7BB7B8DC02}" presName="rootConnector" presStyleLbl="node2" presStyleIdx="3" presStyleCnt="4"/>
      <dgm:spPr/>
    </dgm:pt>
    <dgm:pt modelId="{77AAB06E-5E95-4A6B-8466-A91253026ED6}" type="pres">
      <dgm:prSet presAssocID="{22DCA057-3739-4B10-AFA6-8E7BB7B8DC02}" presName="hierChild4" presStyleCnt="0"/>
      <dgm:spPr/>
    </dgm:pt>
    <dgm:pt modelId="{0AB4845C-6C3B-432D-9B77-5317BA6B6FCB}" type="pres">
      <dgm:prSet presAssocID="{22DCA057-3739-4B10-AFA6-8E7BB7B8DC02}" presName="hierChild5" presStyleCnt="0"/>
      <dgm:spPr/>
    </dgm:pt>
    <dgm:pt modelId="{FDE4982E-0227-4E38-95EB-EBE6BEC7F45C}" type="pres">
      <dgm:prSet presAssocID="{76F8F881-F55D-4F31-8FBC-5CA6E80A28C0}" presName="hierChild3" presStyleCnt="0"/>
      <dgm:spPr/>
    </dgm:pt>
  </dgm:ptLst>
  <dgm:cxnLst>
    <dgm:cxn modelId="{0EE04600-022D-4170-A729-48EE514B0B89}" srcId="{76F8F881-F55D-4F31-8FBC-5CA6E80A28C0}" destId="{D8993CD5-0910-4265-94E4-DF476EFBD11D}" srcOrd="2" destOrd="0" parTransId="{3913D1C2-CCC2-430D-A497-1C038869B197}" sibTransId="{17AD8CF6-5D15-4503-8D4E-6815524C54F6}"/>
    <dgm:cxn modelId="{EEAA241A-7506-4138-BBF3-B532CD606B5E}" type="presOf" srcId="{22DCA057-3739-4B10-AFA6-8E7BB7B8DC02}" destId="{5DEA334F-3D0B-4B17-88C8-02D0DA541218}" srcOrd="0" destOrd="0" presId="urn:microsoft.com/office/officeart/2009/3/layout/HorizontalOrganizationChart"/>
    <dgm:cxn modelId="{9E6DB31B-383E-465C-8C08-46F8E4AB3112}" type="presOf" srcId="{DE89C2F3-3CF3-435C-B5AD-A1D63A8FFA97}" destId="{4F95F30B-197B-4FB7-BA0D-F2C89354D521}" srcOrd="0" destOrd="0" presId="urn:microsoft.com/office/officeart/2009/3/layout/HorizontalOrganizationChart"/>
    <dgm:cxn modelId="{11B6993E-C0BD-43E8-A1AB-04316E103D2A}" type="presOf" srcId="{3913D1C2-CCC2-430D-A497-1C038869B197}" destId="{63313365-9EAB-4A7F-BFE5-6B490C41E310}" srcOrd="0" destOrd="0" presId="urn:microsoft.com/office/officeart/2009/3/layout/HorizontalOrganizationChart"/>
    <dgm:cxn modelId="{48E81E47-A7D8-42C6-9AEC-35585B48112C}" type="presOf" srcId="{2C4F0E64-25E7-4072-954F-DECADE303420}" destId="{15FB0230-BE8E-4FC1-B46B-78DA70EF082E}" srcOrd="0" destOrd="0" presId="urn:microsoft.com/office/officeart/2009/3/layout/HorizontalOrganizationChart"/>
    <dgm:cxn modelId="{B033296D-7B61-4C43-8BB7-D3E4A3930A86}" type="presOf" srcId="{76F8F881-F55D-4F31-8FBC-5CA6E80A28C0}" destId="{C3098908-7858-40C4-B7F1-F308ADD7C66F}" srcOrd="0" destOrd="0" presId="urn:microsoft.com/office/officeart/2009/3/layout/HorizontalOrganizationChart"/>
    <dgm:cxn modelId="{6EADF36E-F60E-43F3-85C3-37CAE51AD4A4}" type="presOf" srcId="{76F8F881-F55D-4F31-8FBC-5CA6E80A28C0}" destId="{33FF83BC-43D7-4272-9BE2-8405484A53A2}" srcOrd="1" destOrd="0" presId="urn:microsoft.com/office/officeart/2009/3/layout/HorizontalOrganizationChart"/>
    <dgm:cxn modelId="{FCB1FF71-25DE-48AB-AAA6-F47C50CD7476}" srcId="{76F8F881-F55D-4F31-8FBC-5CA6E80A28C0}" destId="{6BD620D0-9D09-4C8A-B551-1CE5B122DE1F}" srcOrd="1" destOrd="0" parTransId="{2C4F0E64-25E7-4072-954F-DECADE303420}" sibTransId="{A40C8CED-5C7F-406E-BF5D-3D3F56B2A4E6}"/>
    <dgm:cxn modelId="{182E5480-31D2-4119-873B-9C984B2F6DE3}" srcId="{76F8F881-F55D-4F31-8FBC-5CA6E80A28C0}" destId="{22DCA057-3739-4B10-AFA6-8E7BB7B8DC02}" srcOrd="3" destOrd="0" parTransId="{DE89C2F3-3CF3-435C-B5AD-A1D63A8FFA97}" sibTransId="{6E94B65E-D8DD-46A2-92EC-361FE4B2D3AB}"/>
    <dgm:cxn modelId="{90C55E81-A5E2-47CE-BA0E-FD9C2CC55CDD}" type="presOf" srcId="{71E2486F-2A36-40D9-9AA0-1693DA403EF0}" destId="{D9FBC9EA-4CA7-41D1-A859-E9D7E49A5B2B}" srcOrd="0" destOrd="0" presId="urn:microsoft.com/office/officeart/2009/3/layout/HorizontalOrganizationChart"/>
    <dgm:cxn modelId="{475DF896-5787-4A93-91FD-C3B9DD81CB12}" type="presOf" srcId="{22DCA057-3739-4B10-AFA6-8E7BB7B8DC02}" destId="{D4ACD0B0-5DDB-4700-A3E3-2C29E4792274}" srcOrd="1" destOrd="0" presId="urn:microsoft.com/office/officeart/2009/3/layout/HorizontalOrganizationChart"/>
    <dgm:cxn modelId="{7A2CBF9A-9941-4742-A747-F9CD34261C4B}" type="presOf" srcId="{D8993CD5-0910-4265-94E4-DF476EFBD11D}" destId="{5CD18C09-9D2A-45DE-BD28-C1407A592BF8}" srcOrd="1" destOrd="0" presId="urn:microsoft.com/office/officeart/2009/3/layout/HorizontalOrganizationChart"/>
    <dgm:cxn modelId="{A2DCD9A8-F00B-46AD-9D3C-013E52605F42}" type="presOf" srcId="{8EA16387-E16B-4323-BA30-2276D5EA4242}" destId="{1E51669B-E35D-456B-B250-68F3F359F513}" srcOrd="0" destOrd="0" presId="urn:microsoft.com/office/officeart/2009/3/layout/HorizontalOrganizationChart"/>
    <dgm:cxn modelId="{563C58AE-D28E-49AB-9249-404F5E370653}" type="presOf" srcId="{6BD620D0-9D09-4C8A-B551-1CE5B122DE1F}" destId="{CA915A5B-C162-4072-9231-1B04202B28BA}" srcOrd="1" destOrd="0" presId="urn:microsoft.com/office/officeart/2009/3/layout/HorizontalOrganizationChart"/>
    <dgm:cxn modelId="{FA8092B0-E245-4122-AE1E-2207E4D9C4D4}" type="presOf" srcId="{135D2770-6D08-4AFF-A797-C334BEDAE6B7}" destId="{9A27738D-4B8D-41EB-B08E-0BD0F1E1F22E}" srcOrd="0" destOrd="0" presId="urn:microsoft.com/office/officeart/2009/3/layout/HorizontalOrganizationChart"/>
    <dgm:cxn modelId="{E509D0D3-F83D-4ADA-AEE5-544AC7A20079}" type="presOf" srcId="{6BD620D0-9D09-4C8A-B551-1CE5B122DE1F}" destId="{B5EBE22A-FAE9-4183-A29C-4102E47A504F}" srcOrd="0" destOrd="0" presId="urn:microsoft.com/office/officeart/2009/3/layout/HorizontalOrganizationChart"/>
    <dgm:cxn modelId="{3B93E4D9-936F-46DD-BAF2-E6B2A2DCEFF8}" type="presOf" srcId="{D8993CD5-0910-4265-94E4-DF476EFBD11D}" destId="{0BB80463-4B90-4467-AD7D-9E52142BB44C}" srcOrd="0" destOrd="0" presId="urn:microsoft.com/office/officeart/2009/3/layout/HorizontalOrganizationChart"/>
    <dgm:cxn modelId="{CC00A2DC-2249-4E3A-8665-180D35A59E08}" srcId="{76F8F881-F55D-4F31-8FBC-5CA6E80A28C0}" destId="{71E2486F-2A36-40D9-9AA0-1693DA403EF0}" srcOrd="0" destOrd="0" parTransId="{8EA16387-E16B-4323-BA30-2276D5EA4242}" sibTransId="{5E4F3401-8007-46C2-B95C-1F0215F2A91C}"/>
    <dgm:cxn modelId="{38F2A7E5-304C-4547-BF79-8B5993E3123C}" srcId="{135D2770-6D08-4AFF-A797-C334BEDAE6B7}" destId="{76F8F881-F55D-4F31-8FBC-5CA6E80A28C0}" srcOrd="0" destOrd="0" parTransId="{B88E7B4F-6ECC-49B0-A2A9-54F75B43B8E2}" sibTransId="{99C13B03-25E5-4A6A-9842-F3AF65225526}"/>
    <dgm:cxn modelId="{1BE629F9-5BE5-48F5-999A-497CC8573580}" type="presOf" srcId="{71E2486F-2A36-40D9-9AA0-1693DA403EF0}" destId="{BC201F7E-DC45-4BA2-9679-EEDBE51010D7}" srcOrd="1" destOrd="0" presId="urn:microsoft.com/office/officeart/2009/3/layout/HorizontalOrganizationChart"/>
    <dgm:cxn modelId="{5C89D076-968F-4346-AF26-AEA131CF3650}" type="presParOf" srcId="{9A27738D-4B8D-41EB-B08E-0BD0F1E1F22E}" destId="{3E5CC739-E94C-4856-A299-9F98E36B96AE}" srcOrd="0" destOrd="0" presId="urn:microsoft.com/office/officeart/2009/3/layout/HorizontalOrganizationChart"/>
    <dgm:cxn modelId="{0DC8FE89-4B61-483F-B685-F86AFE61D738}" type="presParOf" srcId="{3E5CC739-E94C-4856-A299-9F98E36B96AE}" destId="{911E4892-B19D-4CBA-9A38-B1915AAD3323}" srcOrd="0" destOrd="0" presId="urn:microsoft.com/office/officeart/2009/3/layout/HorizontalOrganizationChart"/>
    <dgm:cxn modelId="{DEF1FD21-0C7E-41FE-A789-905C8E4BF21C}" type="presParOf" srcId="{911E4892-B19D-4CBA-9A38-B1915AAD3323}" destId="{C3098908-7858-40C4-B7F1-F308ADD7C66F}" srcOrd="0" destOrd="0" presId="urn:microsoft.com/office/officeart/2009/3/layout/HorizontalOrganizationChart"/>
    <dgm:cxn modelId="{6294EAC2-D326-4B39-82E4-427BAE28BC7C}" type="presParOf" srcId="{911E4892-B19D-4CBA-9A38-B1915AAD3323}" destId="{33FF83BC-43D7-4272-9BE2-8405484A53A2}" srcOrd="1" destOrd="0" presId="urn:microsoft.com/office/officeart/2009/3/layout/HorizontalOrganizationChart"/>
    <dgm:cxn modelId="{3586E24E-45A7-4B79-B70A-CE1506EC118A}" type="presParOf" srcId="{3E5CC739-E94C-4856-A299-9F98E36B96AE}" destId="{3C1B6A1F-139E-4357-8B8B-DE9284CD9434}" srcOrd="1" destOrd="0" presId="urn:microsoft.com/office/officeart/2009/3/layout/HorizontalOrganizationChart"/>
    <dgm:cxn modelId="{936ABE76-0C71-4BF6-938B-24DAD7B2A32F}" type="presParOf" srcId="{3C1B6A1F-139E-4357-8B8B-DE9284CD9434}" destId="{1E51669B-E35D-456B-B250-68F3F359F513}" srcOrd="0" destOrd="0" presId="urn:microsoft.com/office/officeart/2009/3/layout/HorizontalOrganizationChart"/>
    <dgm:cxn modelId="{C387B0CE-A578-473E-9528-D1F5C69530B9}" type="presParOf" srcId="{3C1B6A1F-139E-4357-8B8B-DE9284CD9434}" destId="{461E46A3-BB71-4865-A392-EEBB84F4FC7E}" srcOrd="1" destOrd="0" presId="urn:microsoft.com/office/officeart/2009/3/layout/HorizontalOrganizationChart"/>
    <dgm:cxn modelId="{07634A89-49CE-434D-88B2-97A8BD522F64}" type="presParOf" srcId="{461E46A3-BB71-4865-A392-EEBB84F4FC7E}" destId="{C87812D6-AA3C-4F2A-8FDF-321D588742FB}" srcOrd="0" destOrd="0" presId="urn:microsoft.com/office/officeart/2009/3/layout/HorizontalOrganizationChart"/>
    <dgm:cxn modelId="{08BD6000-525A-441D-9AB8-B4E38FC2A323}" type="presParOf" srcId="{C87812D6-AA3C-4F2A-8FDF-321D588742FB}" destId="{D9FBC9EA-4CA7-41D1-A859-E9D7E49A5B2B}" srcOrd="0" destOrd="0" presId="urn:microsoft.com/office/officeart/2009/3/layout/HorizontalOrganizationChart"/>
    <dgm:cxn modelId="{235F1AB5-24EA-4DA3-8204-24A83AC3E5C2}" type="presParOf" srcId="{C87812D6-AA3C-4F2A-8FDF-321D588742FB}" destId="{BC201F7E-DC45-4BA2-9679-EEDBE51010D7}" srcOrd="1" destOrd="0" presId="urn:microsoft.com/office/officeart/2009/3/layout/HorizontalOrganizationChart"/>
    <dgm:cxn modelId="{9DD64583-A837-40F5-A627-E251B9AD6930}" type="presParOf" srcId="{461E46A3-BB71-4865-A392-EEBB84F4FC7E}" destId="{CA6EBF8C-B2D2-4FDD-94B1-FECD45E4EAD9}" srcOrd="1" destOrd="0" presId="urn:microsoft.com/office/officeart/2009/3/layout/HorizontalOrganizationChart"/>
    <dgm:cxn modelId="{1F3CE768-6334-407F-BCC4-7ABBF565B6D3}" type="presParOf" srcId="{461E46A3-BB71-4865-A392-EEBB84F4FC7E}" destId="{7B7EB686-131B-4AE3-AA77-E8C67297CBBC}" srcOrd="2" destOrd="0" presId="urn:microsoft.com/office/officeart/2009/3/layout/HorizontalOrganizationChart"/>
    <dgm:cxn modelId="{F40B5500-8367-485B-8EE3-E3895BCF7888}" type="presParOf" srcId="{3C1B6A1F-139E-4357-8B8B-DE9284CD9434}" destId="{15FB0230-BE8E-4FC1-B46B-78DA70EF082E}" srcOrd="2" destOrd="0" presId="urn:microsoft.com/office/officeart/2009/3/layout/HorizontalOrganizationChart"/>
    <dgm:cxn modelId="{CBAD7181-53C1-41EC-89DF-453E5EF58054}" type="presParOf" srcId="{3C1B6A1F-139E-4357-8B8B-DE9284CD9434}" destId="{5DB37E27-613C-4A74-8007-30CCF8D75B2F}" srcOrd="3" destOrd="0" presId="urn:microsoft.com/office/officeart/2009/3/layout/HorizontalOrganizationChart"/>
    <dgm:cxn modelId="{1A591B8E-F7B3-4983-843F-E455D6FBE5CA}" type="presParOf" srcId="{5DB37E27-613C-4A74-8007-30CCF8D75B2F}" destId="{62E98D16-C52E-4B29-AC44-B52FD7A2B8F3}" srcOrd="0" destOrd="0" presId="urn:microsoft.com/office/officeart/2009/3/layout/HorizontalOrganizationChart"/>
    <dgm:cxn modelId="{0A1C6A6B-8E26-413C-B6B1-277DC9886C69}" type="presParOf" srcId="{62E98D16-C52E-4B29-AC44-B52FD7A2B8F3}" destId="{B5EBE22A-FAE9-4183-A29C-4102E47A504F}" srcOrd="0" destOrd="0" presId="urn:microsoft.com/office/officeart/2009/3/layout/HorizontalOrganizationChart"/>
    <dgm:cxn modelId="{3BE90DCE-5A0D-4B59-B9ED-88BCACC6B255}" type="presParOf" srcId="{62E98D16-C52E-4B29-AC44-B52FD7A2B8F3}" destId="{CA915A5B-C162-4072-9231-1B04202B28BA}" srcOrd="1" destOrd="0" presId="urn:microsoft.com/office/officeart/2009/3/layout/HorizontalOrganizationChart"/>
    <dgm:cxn modelId="{E27A2938-4CCB-4BA9-B062-1DA1F7D3E58F}" type="presParOf" srcId="{5DB37E27-613C-4A74-8007-30CCF8D75B2F}" destId="{7F02EFC9-2B7C-422F-A787-09629DB412D7}" srcOrd="1" destOrd="0" presId="urn:microsoft.com/office/officeart/2009/3/layout/HorizontalOrganizationChart"/>
    <dgm:cxn modelId="{D2169197-8B1A-434C-B2B6-72166039F9D5}" type="presParOf" srcId="{5DB37E27-613C-4A74-8007-30CCF8D75B2F}" destId="{09A9C6C5-E2B5-4F93-BA94-C55375C553E5}" srcOrd="2" destOrd="0" presId="urn:microsoft.com/office/officeart/2009/3/layout/HorizontalOrganizationChart"/>
    <dgm:cxn modelId="{7DBDFD6D-ED8E-49EC-AF13-E283CDCBDF67}" type="presParOf" srcId="{3C1B6A1F-139E-4357-8B8B-DE9284CD9434}" destId="{63313365-9EAB-4A7F-BFE5-6B490C41E310}" srcOrd="4" destOrd="0" presId="urn:microsoft.com/office/officeart/2009/3/layout/HorizontalOrganizationChart"/>
    <dgm:cxn modelId="{E42A8D1B-E2D6-48A0-A66D-4ECE2D5BBCD9}" type="presParOf" srcId="{3C1B6A1F-139E-4357-8B8B-DE9284CD9434}" destId="{31A2E26A-D58C-4F5A-8855-9142CEC36E4D}" srcOrd="5" destOrd="0" presId="urn:microsoft.com/office/officeart/2009/3/layout/HorizontalOrganizationChart"/>
    <dgm:cxn modelId="{E12F0994-0F58-4C95-BCA1-A1F174439621}" type="presParOf" srcId="{31A2E26A-D58C-4F5A-8855-9142CEC36E4D}" destId="{99A8F9B0-301B-4C1D-BA99-49586F62DB9C}" srcOrd="0" destOrd="0" presId="urn:microsoft.com/office/officeart/2009/3/layout/HorizontalOrganizationChart"/>
    <dgm:cxn modelId="{5B180230-72DC-4783-B505-7AC5D429CACA}" type="presParOf" srcId="{99A8F9B0-301B-4C1D-BA99-49586F62DB9C}" destId="{0BB80463-4B90-4467-AD7D-9E52142BB44C}" srcOrd="0" destOrd="0" presId="urn:microsoft.com/office/officeart/2009/3/layout/HorizontalOrganizationChart"/>
    <dgm:cxn modelId="{0B45BC27-6A0A-486A-A385-A43600AE4053}" type="presParOf" srcId="{99A8F9B0-301B-4C1D-BA99-49586F62DB9C}" destId="{5CD18C09-9D2A-45DE-BD28-C1407A592BF8}" srcOrd="1" destOrd="0" presId="urn:microsoft.com/office/officeart/2009/3/layout/HorizontalOrganizationChart"/>
    <dgm:cxn modelId="{5007C34E-1374-4DB3-A17B-92D37D7753CD}" type="presParOf" srcId="{31A2E26A-D58C-4F5A-8855-9142CEC36E4D}" destId="{8E0A943D-C154-4E6D-AEDE-584D388F8107}" srcOrd="1" destOrd="0" presId="urn:microsoft.com/office/officeart/2009/3/layout/HorizontalOrganizationChart"/>
    <dgm:cxn modelId="{1926B1CD-7C1B-465B-9DF6-B74BC3DE3288}" type="presParOf" srcId="{31A2E26A-D58C-4F5A-8855-9142CEC36E4D}" destId="{9E5558E8-862F-481B-A4AF-425D4D4B0144}" srcOrd="2" destOrd="0" presId="urn:microsoft.com/office/officeart/2009/3/layout/HorizontalOrganizationChart"/>
    <dgm:cxn modelId="{F6A03CFB-0065-475C-9C05-410BB383E1AE}" type="presParOf" srcId="{3C1B6A1F-139E-4357-8B8B-DE9284CD9434}" destId="{4F95F30B-197B-4FB7-BA0D-F2C89354D521}" srcOrd="6" destOrd="0" presId="urn:microsoft.com/office/officeart/2009/3/layout/HorizontalOrganizationChart"/>
    <dgm:cxn modelId="{07BAA1B6-C59A-41A0-A828-C69E9EE7C3BD}" type="presParOf" srcId="{3C1B6A1F-139E-4357-8B8B-DE9284CD9434}" destId="{8A117A53-82EF-417F-8EC8-E7A955D47824}" srcOrd="7" destOrd="0" presId="urn:microsoft.com/office/officeart/2009/3/layout/HorizontalOrganizationChart"/>
    <dgm:cxn modelId="{713F6393-F39A-4FF1-9DC2-37C2002D62B8}" type="presParOf" srcId="{8A117A53-82EF-417F-8EC8-E7A955D47824}" destId="{A7D6F2C3-DA75-4D81-8707-A4F2B5D2DD2A}" srcOrd="0" destOrd="0" presId="urn:microsoft.com/office/officeart/2009/3/layout/HorizontalOrganizationChart"/>
    <dgm:cxn modelId="{9A7F636F-4B9B-4013-80CB-3741E117190B}" type="presParOf" srcId="{A7D6F2C3-DA75-4D81-8707-A4F2B5D2DD2A}" destId="{5DEA334F-3D0B-4B17-88C8-02D0DA541218}" srcOrd="0" destOrd="0" presId="urn:microsoft.com/office/officeart/2009/3/layout/HorizontalOrganizationChart"/>
    <dgm:cxn modelId="{04D388B1-E7E9-43ED-8DFF-0C4237FAD188}" type="presParOf" srcId="{A7D6F2C3-DA75-4D81-8707-A4F2B5D2DD2A}" destId="{D4ACD0B0-5DDB-4700-A3E3-2C29E4792274}" srcOrd="1" destOrd="0" presId="urn:microsoft.com/office/officeart/2009/3/layout/HorizontalOrganizationChart"/>
    <dgm:cxn modelId="{0129D365-23BE-4FE3-B38C-D384E2F10E0B}" type="presParOf" srcId="{8A117A53-82EF-417F-8EC8-E7A955D47824}" destId="{77AAB06E-5E95-4A6B-8466-A91253026ED6}" srcOrd="1" destOrd="0" presId="urn:microsoft.com/office/officeart/2009/3/layout/HorizontalOrganizationChart"/>
    <dgm:cxn modelId="{E15E5C68-009F-4AB1-9530-814AB25A3661}" type="presParOf" srcId="{8A117A53-82EF-417F-8EC8-E7A955D47824}" destId="{0AB4845C-6C3B-432D-9B77-5317BA6B6FCB}" srcOrd="2" destOrd="0" presId="urn:microsoft.com/office/officeart/2009/3/layout/HorizontalOrganizationChart"/>
    <dgm:cxn modelId="{2EEE84B1-044E-4F79-9AC5-713DE9A86FEB}" type="presParOf" srcId="{3E5CC739-E94C-4856-A299-9F98E36B96AE}" destId="{FDE4982E-0227-4E38-95EB-EBE6BEC7F45C}" srcOrd="2" destOrd="0" presId="urn:microsoft.com/office/officeart/2009/3/layout/HorizontalOrganizationChar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41229E9-1BA9-4ACD-B26E-DDB0C6F93A77}" type="doc">
      <dgm:prSet loTypeId="urn:microsoft.com/office/officeart/2005/8/layout/vList6" loCatId="process" qsTypeId="urn:microsoft.com/office/officeart/2005/8/quickstyle/simple1" qsCatId="simple" csTypeId="urn:microsoft.com/office/officeart/2005/8/colors/accent3_1" csCatId="accent3" phldr="1"/>
      <dgm:spPr/>
      <dgm:t>
        <a:bodyPr/>
        <a:lstStyle/>
        <a:p>
          <a:endParaRPr lang="en-GB"/>
        </a:p>
      </dgm:t>
    </dgm:pt>
    <dgm:pt modelId="{D12377C3-9658-4EDF-B292-580E05EE50AB}">
      <dgm:prSet phldrT="[Text]" custT="1"/>
      <dgm:spPr/>
      <dgm:t>
        <a:bodyPr/>
        <a:lstStyle/>
        <a:p>
          <a:r>
            <a:rPr kumimoji="0" lang="en-US" altLang="en-US" sz="2000" b="1" i="0" u="none" strike="noStrike" cap="none" normalizeH="0" baseline="0" dirty="0">
              <a:ln/>
              <a:effectLst/>
              <a:latin typeface="Arial" panose="020B0604020202020204" pitchFamily="34" charset="0"/>
              <a:cs typeface="Arial" panose="020B0604020202020204" pitchFamily="34" charset="0"/>
            </a:rPr>
            <a:t>Holistic Care Targets</a:t>
          </a:r>
          <a:r>
            <a:rPr kumimoji="0" lang="en-US" altLang="en-US" sz="2000" b="0" i="0" u="none" strike="noStrike" cap="none" normalizeH="0" baseline="0" dirty="0">
              <a:ln/>
              <a:effectLst/>
              <a:latin typeface="Arial" panose="020B0604020202020204" pitchFamily="34" charset="0"/>
              <a:cs typeface="Arial" panose="020B0604020202020204" pitchFamily="34" charset="0"/>
            </a:rPr>
            <a:t>: Individual as a whole being. Safeguarding physical, spiritual, social, cultural needs in care.</a:t>
          </a:r>
          <a:endParaRPr lang="en-GB" sz="2000" b="0" dirty="0">
            <a:latin typeface="Arial" panose="020B0604020202020204" pitchFamily="34" charset="0"/>
            <a:cs typeface="Arial" panose="020B0604020202020204" pitchFamily="34" charset="0"/>
          </a:endParaRPr>
        </a:p>
        <a:p>
          <a:r>
            <a:rPr lang="en-US" altLang="en-US" sz="2000" b="1" dirty="0">
              <a:latin typeface="Arial" panose="020B0604020202020204" pitchFamily="34" charset="0"/>
              <a:cs typeface="Arial" panose="020B0604020202020204" pitchFamily="34" charset="0"/>
            </a:rPr>
            <a:t>SDG3 Target 3.1(Reduce Maternal Mortality), 3.2(End Preventable Child Deaths)</a:t>
          </a:r>
          <a:endParaRPr lang="en-GB" sz="2000" b="0" dirty="0">
            <a:latin typeface="Arial" panose="020B0604020202020204" pitchFamily="34" charset="0"/>
            <a:cs typeface="Arial" panose="020B0604020202020204" pitchFamily="34" charset="0"/>
          </a:endParaRPr>
        </a:p>
      </dgm:t>
    </dgm:pt>
    <dgm:pt modelId="{810FCBD4-217A-4880-AE91-0A58A83EA6AA}" type="parTrans" cxnId="{61A028BB-3B08-4CD7-8D26-82CFA70E74F1}">
      <dgm:prSet/>
      <dgm:spPr/>
      <dgm:t>
        <a:bodyPr/>
        <a:lstStyle/>
        <a:p>
          <a:endParaRPr lang="en-GB">
            <a:latin typeface="Arial" panose="020B0604020202020204" pitchFamily="34" charset="0"/>
            <a:cs typeface="Arial" panose="020B0604020202020204" pitchFamily="34" charset="0"/>
          </a:endParaRPr>
        </a:p>
      </dgm:t>
    </dgm:pt>
    <dgm:pt modelId="{F538CD40-B695-4767-B57E-E5FA6D9F56DA}" type="sibTrans" cxnId="{61A028BB-3B08-4CD7-8D26-82CFA70E74F1}">
      <dgm:prSet/>
      <dgm:spPr/>
      <dgm:t>
        <a:bodyPr/>
        <a:lstStyle/>
        <a:p>
          <a:endParaRPr lang="en-GB">
            <a:latin typeface="Arial" panose="020B0604020202020204" pitchFamily="34" charset="0"/>
            <a:cs typeface="Arial" panose="020B0604020202020204" pitchFamily="34" charset="0"/>
          </a:endParaRPr>
        </a:p>
      </dgm:t>
    </dgm:pt>
    <dgm:pt modelId="{53453A94-267C-47F4-8A54-811B1BB394BF}">
      <dgm:prSet phldrT="[Text]"/>
      <dgm:spPr/>
      <dgm:t>
        <a:bodyPr/>
        <a:lstStyle/>
        <a:p>
          <a:pPr algn="ctr">
            <a:buClrTx/>
            <a:buSzTx/>
            <a:buFont typeface="Arial" panose="020B0604020202020204" pitchFamily="34" charset="0"/>
            <a:buChar char="•"/>
          </a:pPr>
          <a:r>
            <a:rPr kumimoji="0" lang="en-US" altLang="en-US" sz="1800" b="1" i="0" u="none" strike="noStrike" cap="none" normalizeH="0" baseline="0" dirty="0">
              <a:ln/>
              <a:effectLst/>
              <a:latin typeface="Arial" panose="020B0604020202020204" pitchFamily="34" charset="0"/>
              <a:cs typeface="Arial" panose="020B0604020202020204" pitchFamily="34" charset="0"/>
            </a:rPr>
            <a:t>Relevance:</a:t>
          </a:r>
          <a:endParaRPr lang="en-GB" sz="1300" dirty="0">
            <a:latin typeface="Arial" panose="020B0604020202020204" pitchFamily="34" charset="0"/>
            <a:cs typeface="Arial" panose="020B0604020202020204" pitchFamily="34" charset="0"/>
          </a:endParaRPr>
        </a:p>
      </dgm:t>
    </dgm:pt>
    <dgm:pt modelId="{AC97CABB-3850-4CEE-A0AC-7DAC492AF437}" type="parTrans" cxnId="{CFA02B19-337D-4EC9-9F41-9EC4C55F48B7}">
      <dgm:prSet/>
      <dgm:spPr/>
      <dgm:t>
        <a:bodyPr/>
        <a:lstStyle/>
        <a:p>
          <a:endParaRPr lang="en-GB">
            <a:latin typeface="Arial" panose="020B0604020202020204" pitchFamily="34" charset="0"/>
            <a:cs typeface="Arial" panose="020B0604020202020204" pitchFamily="34" charset="0"/>
          </a:endParaRPr>
        </a:p>
      </dgm:t>
    </dgm:pt>
    <dgm:pt modelId="{9605BE4A-D4E5-482E-BDA3-A054C7276348}" type="sibTrans" cxnId="{CFA02B19-337D-4EC9-9F41-9EC4C55F48B7}">
      <dgm:prSet/>
      <dgm:spPr/>
      <dgm:t>
        <a:bodyPr/>
        <a:lstStyle/>
        <a:p>
          <a:endParaRPr lang="en-GB">
            <a:latin typeface="Arial" panose="020B0604020202020204" pitchFamily="34" charset="0"/>
            <a:cs typeface="Arial" panose="020B0604020202020204" pitchFamily="34" charset="0"/>
          </a:endParaRPr>
        </a:p>
      </dgm:t>
    </dgm:pt>
    <dgm:pt modelId="{F0AF6796-5778-4248-A38F-7151D81A01EF}">
      <dgm:prSet phldrT="[Text]" custT="1"/>
      <dgm:spPr/>
      <dgm:t>
        <a:bodyPr/>
        <a:lstStyle/>
        <a:p>
          <a:pPr>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a:p>
          <a:r>
            <a:rPr lang="en-US" altLang="en-US" sz="1800" dirty="0">
              <a:latin typeface="Arial" panose="020B0604020202020204" pitchFamily="34" charset="0"/>
              <a:cs typeface="Arial" panose="020B0604020202020204" pitchFamily="34" charset="0"/>
            </a:rPr>
            <a:t>Since mental health practitioners treat the emotional and psychological factors that are frequently at the core of many physical health problems, they are essential to the holistic care paradigm. </a:t>
          </a:r>
          <a:r>
            <a:rPr lang="en-US" altLang="en-US" sz="1800" b="1" dirty="0">
              <a:latin typeface="Arial" panose="020B0604020202020204" pitchFamily="34" charset="0"/>
              <a:cs typeface="Arial" panose="020B0604020202020204" pitchFamily="34" charset="0"/>
            </a:rPr>
            <a:t>Holistic care </a:t>
          </a:r>
          <a:r>
            <a:rPr lang="en-US" altLang="en-US" sz="1800" dirty="0">
              <a:latin typeface="Arial" panose="020B0604020202020204" pitchFamily="34" charset="0"/>
              <a:cs typeface="Arial" panose="020B0604020202020204" pitchFamily="34" charset="0"/>
            </a:rPr>
            <a:t>aims to support long-term health and wellbeing (RCPSYCH, 2025).</a:t>
          </a:r>
          <a:r>
            <a:rPr lang="en-US" altLang="en-US" sz="1800" b="1" dirty="0">
              <a:latin typeface="Arial" panose="020B0604020202020204" pitchFamily="34" charset="0"/>
              <a:cs typeface="Arial" panose="020B0604020202020204" pitchFamily="34" charset="0"/>
            </a:rPr>
            <a:t>SDG3 Target 3.4 (Mental health and noncommunicable diseases)</a:t>
          </a:r>
          <a:endParaRPr lang="en-GB" sz="1800" dirty="0">
            <a:latin typeface="Arial" panose="020B0604020202020204" pitchFamily="34" charset="0"/>
            <a:cs typeface="Arial" panose="020B0604020202020204" pitchFamily="34" charset="0"/>
          </a:endParaRPr>
        </a:p>
      </dgm:t>
    </dgm:pt>
    <dgm:pt modelId="{F9A9ECCA-5566-4FE0-B4F9-D0F26B9FD4ED}" type="parTrans" cxnId="{4D20325E-B3C0-4C8E-89BE-E8F0FD51BCA1}">
      <dgm:prSet/>
      <dgm:spPr/>
      <dgm:t>
        <a:bodyPr/>
        <a:lstStyle/>
        <a:p>
          <a:endParaRPr lang="en-GB">
            <a:latin typeface="Arial" panose="020B0604020202020204" pitchFamily="34" charset="0"/>
            <a:cs typeface="Arial" panose="020B0604020202020204" pitchFamily="34" charset="0"/>
          </a:endParaRPr>
        </a:p>
      </dgm:t>
    </dgm:pt>
    <dgm:pt modelId="{994B744E-E3D0-43DB-97D6-63730F60EE4C}" type="sibTrans" cxnId="{4D20325E-B3C0-4C8E-89BE-E8F0FD51BCA1}">
      <dgm:prSet/>
      <dgm:spPr/>
      <dgm:t>
        <a:bodyPr/>
        <a:lstStyle/>
        <a:p>
          <a:endParaRPr lang="en-GB">
            <a:latin typeface="Arial" panose="020B0604020202020204" pitchFamily="34" charset="0"/>
            <a:cs typeface="Arial" panose="020B0604020202020204" pitchFamily="34" charset="0"/>
          </a:endParaRPr>
        </a:p>
      </dgm:t>
    </dgm:pt>
    <dgm:pt modelId="{56B0D415-1E53-4F2A-9F7D-9CF1951FCEEB}">
      <dgm:prSet phldrT="[Text]"/>
      <dgm:spPr/>
      <dgm:t>
        <a:bodyPr/>
        <a:lstStyle/>
        <a:p>
          <a:pPr algn="ctr">
            <a:buFont typeface="Arial" panose="020B0604020202020204" pitchFamily="34" charset="0"/>
            <a:buChar char="•"/>
          </a:pPr>
          <a:r>
            <a:rPr lang="en-GB" sz="1800" b="1" dirty="0">
              <a:latin typeface="Arial" panose="020B0604020202020204" pitchFamily="34" charset="0"/>
              <a:cs typeface="Arial" panose="020B0604020202020204" pitchFamily="34" charset="0"/>
            </a:rPr>
            <a:t>Relevance:</a:t>
          </a:r>
          <a:endParaRPr lang="en-GB" sz="1100" b="1" dirty="0">
            <a:latin typeface="Arial" panose="020B0604020202020204" pitchFamily="34" charset="0"/>
            <a:cs typeface="Arial" panose="020B0604020202020204" pitchFamily="34" charset="0"/>
          </a:endParaRPr>
        </a:p>
      </dgm:t>
    </dgm:pt>
    <dgm:pt modelId="{2E147E8D-3BA1-4F1D-BBD6-126F65F917A1}" type="parTrans" cxnId="{C59D6302-5A2C-4E6E-85C5-C50133C02AC7}">
      <dgm:prSet/>
      <dgm:spPr/>
      <dgm:t>
        <a:bodyPr/>
        <a:lstStyle/>
        <a:p>
          <a:endParaRPr lang="en-GB">
            <a:latin typeface="Arial" panose="020B0604020202020204" pitchFamily="34" charset="0"/>
            <a:cs typeface="Arial" panose="020B0604020202020204" pitchFamily="34" charset="0"/>
          </a:endParaRPr>
        </a:p>
      </dgm:t>
    </dgm:pt>
    <dgm:pt modelId="{75A4C60C-A8F2-4CB8-8EA0-F1A8C62E6C06}" type="sibTrans" cxnId="{C59D6302-5A2C-4E6E-85C5-C50133C02AC7}">
      <dgm:prSet/>
      <dgm:spPr/>
      <dgm:t>
        <a:bodyPr/>
        <a:lstStyle/>
        <a:p>
          <a:endParaRPr lang="en-GB">
            <a:latin typeface="Arial" panose="020B0604020202020204" pitchFamily="34" charset="0"/>
            <a:cs typeface="Arial" panose="020B0604020202020204" pitchFamily="34" charset="0"/>
          </a:endParaRPr>
        </a:p>
      </dgm:t>
    </dgm:pt>
    <dgm:pt modelId="{7DE93261-AA8E-41BC-B715-ED171E9B582D}">
      <dgm:prSet phldrT="[Text]" custT="1"/>
      <dgm:spPr/>
      <dgm:t>
        <a:bodyPr/>
        <a:lstStyle/>
        <a:p>
          <a:r>
            <a:rPr kumimoji="0" lang="en-US" altLang="en-US" sz="1800" b="1" i="0" u="none" strike="noStrike" cap="none" normalizeH="0" baseline="0" dirty="0">
              <a:ln/>
              <a:effectLst/>
              <a:latin typeface="Arial" panose="020B0604020202020204" pitchFamily="34" charset="0"/>
              <a:cs typeface="Arial" panose="020B0604020202020204" pitchFamily="34" charset="0"/>
            </a:rPr>
            <a:t>The Biopsychosocial model's</a:t>
          </a:r>
          <a:r>
            <a:rPr kumimoji="0" lang="en-US" altLang="en-US" sz="1800" b="0" i="0" u="none" strike="noStrike" cap="none" normalizeH="0" baseline="0" dirty="0">
              <a:ln/>
              <a:effectLst/>
              <a:latin typeface="Arial" panose="020B0604020202020204" pitchFamily="34" charset="0"/>
              <a:cs typeface="Arial" panose="020B0604020202020204" pitchFamily="34" charset="0"/>
            </a:rPr>
            <a:t> psychological component acknowledges the intricate relationship between matter and mind.</a:t>
          </a:r>
        </a:p>
        <a:p>
          <a:r>
            <a:rPr kumimoji="0" lang="en-US" altLang="en-US" sz="1800" b="1" i="0" u="none" strike="noStrike" cap="none" normalizeH="0" baseline="0" dirty="0">
              <a:ln/>
              <a:effectLst/>
              <a:latin typeface="Arial" panose="020B0604020202020204" pitchFamily="34" charset="0"/>
              <a:cs typeface="Arial" panose="020B0604020202020204" pitchFamily="34" charset="0"/>
            </a:rPr>
            <a:t>Holistic care Model </a:t>
          </a:r>
          <a:r>
            <a:rPr kumimoji="0" lang="en-US" altLang="en-US" sz="1800" b="0" i="0" u="none" strike="noStrike" cap="none" normalizeH="0" baseline="0" dirty="0">
              <a:ln/>
              <a:effectLst/>
              <a:latin typeface="Arial" panose="020B0604020202020204" pitchFamily="34" charset="0"/>
              <a:cs typeface="Arial" panose="020B0604020202020204" pitchFamily="34" charset="0"/>
            </a:rPr>
            <a:t>considering religious and cultural values. </a:t>
          </a:r>
          <a:endParaRPr lang="en-GB" sz="1800" dirty="0">
            <a:latin typeface="Arial" panose="020B0604020202020204" pitchFamily="34" charset="0"/>
            <a:cs typeface="Arial" panose="020B0604020202020204" pitchFamily="34" charset="0"/>
          </a:endParaRPr>
        </a:p>
      </dgm:t>
    </dgm:pt>
    <dgm:pt modelId="{A589C7B0-AE31-40F2-905D-6419C553BEEB}" type="parTrans" cxnId="{7F53E184-9C8C-4B8A-8F91-214FBED036E6}">
      <dgm:prSet/>
      <dgm:spPr/>
      <dgm:t>
        <a:bodyPr/>
        <a:lstStyle/>
        <a:p>
          <a:endParaRPr lang="en-GB">
            <a:latin typeface="Arial" panose="020B0604020202020204" pitchFamily="34" charset="0"/>
            <a:cs typeface="Arial" panose="020B0604020202020204" pitchFamily="34" charset="0"/>
          </a:endParaRPr>
        </a:p>
      </dgm:t>
    </dgm:pt>
    <dgm:pt modelId="{40EB0F89-6AB9-4057-A103-50E0E13C6017}" type="sibTrans" cxnId="{7F53E184-9C8C-4B8A-8F91-214FBED036E6}">
      <dgm:prSet/>
      <dgm:spPr/>
      <dgm:t>
        <a:bodyPr/>
        <a:lstStyle/>
        <a:p>
          <a:endParaRPr lang="en-GB">
            <a:latin typeface="Arial" panose="020B0604020202020204" pitchFamily="34" charset="0"/>
            <a:cs typeface="Arial" panose="020B0604020202020204" pitchFamily="34" charset="0"/>
          </a:endParaRPr>
        </a:p>
      </dgm:t>
    </dgm:pt>
    <dgm:pt modelId="{C11B3491-A849-4F52-BAF6-9B836378C65B}">
      <dgm:prSet phldrT="[Text]" custT="1"/>
      <dgm:spPr/>
      <dgm:t>
        <a:bodyPr/>
        <a:lstStyle/>
        <a:p>
          <a:pPr algn="ctr"/>
          <a:r>
            <a:rPr lang="en-US" sz="1800" b="1" dirty="0">
              <a:latin typeface="Arial" panose="020B0604020202020204" pitchFamily="34" charset="0"/>
              <a:cs typeface="Arial" panose="020B0604020202020204" pitchFamily="34" charset="0"/>
            </a:rPr>
            <a:t>Relevance:</a:t>
          </a:r>
          <a:endParaRPr lang="en-GB" sz="1800" b="1" dirty="0">
            <a:latin typeface="Arial" panose="020B0604020202020204" pitchFamily="34" charset="0"/>
            <a:cs typeface="Arial" panose="020B0604020202020204" pitchFamily="34" charset="0"/>
          </a:endParaRPr>
        </a:p>
      </dgm:t>
    </dgm:pt>
    <dgm:pt modelId="{63D66EF9-EC50-45C3-B2CE-9829B515C2C6}" type="parTrans" cxnId="{86E18B35-C8C8-4819-9DC7-8FCB6D211108}">
      <dgm:prSet/>
      <dgm:spPr/>
      <dgm:t>
        <a:bodyPr/>
        <a:lstStyle/>
        <a:p>
          <a:endParaRPr lang="en-GB">
            <a:latin typeface="Arial" panose="020B0604020202020204" pitchFamily="34" charset="0"/>
            <a:cs typeface="Arial" panose="020B0604020202020204" pitchFamily="34" charset="0"/>
          </a:endParaRPr>
        </a:p>
      </dgm:t>
    </dgm:pt>
    <dgm:pt modelId="{A1555B07-346C-4079-8EFB-7B6BC8B890B7}" type="sibTrans" cxnId="{86E18B35-C8C8-4819-9DC7-8FCB6D211108}">
      <dgm:prSet/>
      <dgm:spPr/>
      <dgm:t>
        <a:bodyPr/>
        <a:lstStyle/>
        <a:p>
          <a:endParaRPr lang="en-GB">
            <a:latin typeface="Arial" panose="020B0604020202020204" pitchFamily="34" charset="0"/>
            <a:cs typeface="Arial" panose="020B0604020202020204" pitchFamily="34" charset="0"/>
          </a:endParaRPr>
        </a:p>
      </dgm:t>
    </dgm:pt>
    <dgm:pt modelId="{F4334776-73FB-485B-B761-796D7829F92B}">
      <dgm:prSet custT="1"/>
      <dgm:spPr/>
      <dgm:t>
        <a:bodyPr/>
        <a:lstStyle/>
        <a:p>
          <a:pPr algn="l"/>
          <a:r>
            <a:rPr kumimoji="0" lang="en-US" altLang="en-US" sz="1800" b="0" i="0" u="none" strike="noStrike" cap="none" normalizeH="0" baseline="0" dirty="0">
              <a:ln/>
              <a:effectLst/>
              <a:latin typeface="Arial" panose="020B0604020202020204" pitchFamily="34" charset="0"/>
              <a:cs typeface="Arial" panose="020B0604020202020204" pitchFamily="34" charset="0"/>
            </a:rPr>
            <a:t>The NMC standards assist all nurses in delivering person-</a:t>
          </a:r>
          <a:r>
            <a:rPr kumimoji="0" lang="en-US" altLang="en-US" sz="1800" b="0" i="0" u="none" strike="noStrike" cap="none" normalizeH="0" baseline="0" dirty="0" err="1">
              <a:ln/>
              <a:effectLst/>
              <a:latin typeface="Arial" panose="020B0604020202020204" pitchFamily="34" charset="0"/>
              <a:cs typeface="Arial" panose="020B0604020202020204" pitchFamily="34" charset="0"/>
            </a:rPr>
            <a:t>centred</a:t>
          </a:r>
          <a:r>
            <a:rPr kumimoji="0" lang="en-US" altLang="en-US" sz="1800" b="0" i="0" u="none" strike="noStrike" cap="none" normalizeH="0" baseline="0" dirty="0">
              <a:ln/>
              <a:effectLst/>
              <a:latin typeface="Arial" panose="020B0604020202020204" pitchFamily="34" charset="0"/>
              <a:cs typeface="Arial" panose="020B0604020202020204" pitchFamily="34" charset="0"/>
            </a:rPr>
            <a:t>, holistic care to ensure continuity of safe and effective care </a:t>
          </a:r>
          <a:r>
            <a:rPr lang="en-US" altLang="en-US" sz="1800" dirty="0">
              <a:latin typeface="Arial" panose="020B0604020202020204" pitchFamily="34" charset="0"/>
              <a:cs typeface="Arial" panose="020B0604020202020204" pitchFamily="34" charset="0"/>
            </a:rPr>
            <a:t>(</a:t>
          </a:r>
          <a:r>
            <a:rPr kumimoji="0" lang="en-US" altLang="en-US" sz="1800" b="0" i="0" u="none" strike="noStrike" cap="none" normalizeH="0" baseline="0" dirty="0">
              <a:ln/>
              <a:effectLst/>
              <a:latin typeface="Arial" panose="020B0604020202020204" pitchFamily="34" charset="0"/>
              <a:cs typeface="Arial" panose="020B0604020202020204" pitchFamily="34" charset="0"/>
            </a:rPr>
            <a:t>Council for Nursing and Midwifery, 2024).</a:t>
          </a:r>
          <a:endParaRPr lang="en-GB" sz="1800" dirty="0">
            <a:latin typeface="Arial" panose="020B0604020202020204" pitchFamily="34" charset="0"/>
            <a:cs typeface="Arial" panose="020B0604020202020204" pitchFamily="34" charset="0"/>
          </a:endParaRPr>
        </a:p>
      </dgm:t>
    </dgm:pt>
    <dgm:pt modelId="{D2CB3FA2-5ABB-4842-9620-C5C7139AAE00}" type="parTrans" cxnId="{F1A114D3-450E-4A12-8E82-DCBB6D95B1BB}">
      <dgm:prSet/>
      <dgm:spPr/>
      <dgm:t>
        <a:bodyPr/>
        <a:lstStyle/>
        <a:p>
          <a:endParaRPr lang="en-GB"/>
        </a:p>
      </dgm:t>
    </dgm:pt>
    <dgm:pt modelId="{15634F3E-CDC6-4354-ACA4-A5396F318B1C}" type="sibTrans" cxnId="{F1A114D3-450E-4A12-8E82-DCBB6D95B1BB}">
      <dgm:prSet/>
      <dgm:spPr/>
      <dgm:t>
        <a:bodyPr/>
        <a:lstStyle/>
        <a:p>
          <a:endParaRPr lang="en-GB"/>
        </a:p>
      </dgm:t>
    </dgm:pt>
    <dgm:pt modelId="{8B81B014-54B8-4BEA-B163-0B54218F8C04}">
      <dgm:prSet phldrT="[Text]"/>
      <dgm:spPr/>
      <dgm:t>
        <a:bodyPr/>
        <a:lstStyle/>
        <a:p>
          <a:pPr algn="ctr">
            <a:buClrTx/>
            <a:buSzTx/>
            <a:buFont typeface="Arial" panose="020B0604020202020204" pitchFamily="34" charset="0"/>
            <a:buNone/>
          </a:pPr>
          <a:endParaRPr lang="en-GB" sz="1300" dirty="0">
            <a:latin typeface="Arial" panose="020B0604020202020204" pitchFamily="34" charset="0"/>
            <a:cs typeface="Arial" panose="020B0604020202020204" pitchFamily="34" charset="0"/>
          </a:endParaRPr>
        </a:p>
      </dgm:t>
    </dgm:pt>
    <dgm:pt modelId="{AEC2DB0E-A50B-4949-84F8-CC45C1713DB4}" type="parTrans" cxnId="{E4F6A3F2-FBD8-4510-84A6-0A7986ADE07C}">
      <dgm:prSet/>
      <dgm:spPr/>
      <dgm:t>
        <a:bodyPr/>
        <a:lstStyle/>
        <a:p>
          <a:endParaRPr lang="en-GB"/>
        </a:p>
      </dgm:t>
    </dgm:pt>
    <dgm:pt modelId="{62DF7BC0-AD27-45A0-B931-07748288DBE8}" type="sibTrans" cxnId="{E4F6A3F2-FBD8-4510-84A6-0A7986ADE07C}">
      <dgm:prSet/>
      <dgm:spPr/>
      <dgm:t>
        <a:bodyPr/>
        <a:lstStyle/>
        <a:p>
          <a:endParaRPr lang="en-GB"/>
        </a:p>
      </dgm:t>
    </dgm:pt>
    <dgm:pt modelId="{441C68F5-2058-438C-9475-58968FBE8CB2}">
      <dgm:prSet custT="1"/>
      <dgm:spPr/>
      <dgm:t>
        <a:bodyPr/>
        <a:lstStyle/>
        <a:p>
          <a:pPr algn="l"/>
          <a:r>
            <a:rPr lang="en-US" altLang="en-US" sz="1800" b="1" dirty="0">
              <a:latin typeface="Arial" panose="020B0604020202020204" pitchFamily="34" charset="0"/>
              <a:cs typeface="Arial" panose="020B0604020202020204" pitchFamily="34" charset="0"/>
            </a:rPr>
            <a:t>NHS Talking Therapies</a:t>
          </a:r>
          <a:r>
            <a:rPr lang="en-US" altLang="en-US" sz="1800" dirty="0">
              <a:latin typeface="Arial" panose="020B0604020202020204" pitchFamily="34" charset="0"/>
              <a:cs typeface="Arial" panose="020B0604020202020204" pitchFamily="34" charset="0"/>
            </a:rPr>
            <a:t> for depression and anxiety services aligned with the </a:t>
          </a:r>
          <a:r>
            <a:rPr lang="en-US" altLang="en-US" sz="1800" b="1" dirty="0">
              <a:latin typeface="Arial" panose="020B0604020202020204" pitchFamily="34" charset="0"/>
              <a:cs typeface="Arial" panose="020B0604020202020204" pitchFamily="34" charset="0"/>
            </a:rPr>
            <a:t>Patient and Carer Equality Framework </a:t>
          </a:r>
          <a:r>
            <a:rPr lang="en-US" altLang="en-US" sz="1800" dirty="0">
              <a:latin typeface="Arial" panose="020B0604020202020204" pitchFamily="34" charset="0"/>
              <a:cs typeface="Arial" panose="020B0604020202020204" pitchFamily="34" charset="0"/>
            </a:rPr>
            <a:t>and the </a:t>
          </a:r>
          <a:r>
            <a:rPr lang="en-US" altLang="en-US" sz="1800" b="1" dirty="0">
              <a:latin typeface="Arial" panose="020B0604020202020204" pitchFamily="34" charset="0"/>
              <a:cs typeface="Arial" panose="020B0604020202020204" pitchFamily="34" charset="0"/>
            </a:rPr>
            <a:t>Advancing Mental Health Equality Strategy</a:t>
          </a:r>
          <a:r>
            <a:rPr lang="en-US" altLang="en-US" sz="1800" dirty="0">
              <a:latin typeface="Arial" panose="020B0604020202020204" pitchFamily="34" charset="0"/>
              <a:cs typeface="Arial" panose="020B0604020202020204" pitchFamily="34" charset="0"/>
            </a:rPr>
            <a:t>(NHS England, 2023). </a:t>
          </a:r>
          <a:endParaRPr lang="en-GB" sz="1800" dirty="0">
            <a:latin typeface="Arial" panose="020B0604020202020204" pitchFamily="34" charset="0"/>
            <a:cs typeface="Arial" panose="020B0604020202020204" pitchFamily="34" charset="0"/>
          </a:endParaRPr>
        </a:p>
      </dgm:t>
    </dgm:pt>
    <dgm:pt modelId="{3EE2826F-C2FD-4813-BA78-1E1960FBB6A5}" type="parTrans" cxnId="{5D717D98-2050-4E8D-AA13-A5D275D506BC}">
      <dgm:prSet/>
      <dgm:spPr/>
      <dgm:t>
        <a:bodyPr/>
        <a:lstStyle/>
        <a:p>
          <a:endParaRPr lang="en-GB"/>
        </a:p>
      </dgm:t>
    </dgm:pt>
    <dgm:pt modelId="{890F12AD-D629-41ED-AD97-4E25B938C4A2}" type="sibTrans" cxnId="{5D717D98-2050-4E8D-AA13-A5D275D506BC}">
      <dgm:prSet/>
      <dgm:spPr/>
      <dgm:t>
        <a:bodyPr/>
        <a:lstStyle/>
        <a:p>
          <a:endParaRPr lang="en-GB"/>
        </a:p>
      </dgm:t>
    </dgm:pt>
    <dgm:pt modelId="{47BAC0A4-1B9B-4B50-A404-71699F7AB2FB}">
      <dgm:prSet phldrT="[Text]"/>
      <dgm:spPr/>
      <dgm:t>
        <a:bodyPr/>
        <a:lstStyle/>
        <a:p>
          <a:pPr algn="ctr">
            <a:buFont typeface="Arial" panose="020B0604020202020204" pitchFamily="34" charset="0"/>
            <a:buNone/>
          </a:pPr>
          <a:endParaRPr lang="en-GB" sz="1100" dirty="0">
            <a:latin typeface="Arial" panose="020B0604020202020204" pitchFamily="34" charset="0"/>
            <a:cs typeface="Arial" panose="020B0604020202020204" pitchFamily="34" charset="0"/>
          </a:endParaRPr>
        </a:p>
      </dgm:t>
    </dgm:pt>
    <dgm:pt modelId="{77836339-BE68-48ED-A2DA-F10AA3B6FBF7}" type="parTrans" cxnId="{E34A84BD-7553-407A-9937-B9438C4D3DA0}">
      <dgm:prSet/>
      <dgm:spPr/>
      <dgm:t>
        <a:bodyPr/>
        <a:lstStyle/>
        <a:p>
          <a:endParaRPr lang="en-GB"/>
        </a:p>
      </dgm:t>
    </dgm:pt>
    <dgm:pt modelId="{BBB8B07D-E7DD-491B-B5FE-14D96180693C}" type="sibTrans" cxnId="{E34A84BD-7553-407A-9937-B9438C4D3DA0}">
      <dgm:prSet/>
      <dgm:spPr/>
      <dgm:t>
        <a:bodyPr/>
        <a:lstStyle/>
        <a:p>
          <a:endParaRPr lang="en-GB"/>
        </a:p>
      </dgm:t>
    </dgm:pt>
    <dgm:pt modelId="{68339E1C-6656-43BE-88BC-C22BC57D52A7}">
      <dgm:prSet phldrT="[Text]"/>
      <dgm:spPr/>
      <dgm:t>
        <a:bodyPr/>
        <a:lstStyle/>
        <a:p>
          <a:pPr algn="ctr"/>
          <a:endParaRPr lang="en-GB" sz="1600" dirty="0">
            <a:latin typeface="Arial" panose="020B0604020202020204" pitchFamily="34" charset="0"/>
            <a:cs typeface="Arial" panose="020B0604020202020204" pitchFamily="34" charset="0"/>
          </a:endParaRPr>
        </a:p>
      </dgm:t>
    </dgm:pt>
    <dgm:pt modelId="{810DEC52-C15C-4A70-99FD-8200FE20AFEA}" type="parTrans" cxnId="{7A8047E0-16C6-4D5F-A302-7BB7C053DFDD}">
      <dgm:prSet/>
      <dgm:spPr/>
      <dgm:t>
        <a:bodyPr/>
        <a:lstStyle/>
        <a:p>
          <a:endParaRPr lang="en-GB"/>
        </a:p>
      </dgm:t>
    </dgm:pt>
    <dgm:pt modelId="{1983751A-E078-4355-A1E9-2CC6EFE927A1}" type="sibTrans" cxnId="{7A8047E0-16C6-4D5F-A302-7BB7C053DFDD}">
      <dgm:prSet/>
      <dgm:spPr/>
      <dgm:t>
        <a:bodyPr/>
        <a:lstStyle/>
        <a:p>
          <a:endParaRPr lang="en-GB"/>
        </a:p>
      </dgm:t>
    </dgm:pt>
    <dgm:pt modelId="{78F808F1-66B0-4E3A-8572-021A2CD5DA3E}">
      <dgm:prSet phldrT="[Text]"/>
      <dgm:spPr/>
      <dgm:t>
        <a:bodyPr/>
        <a:lstStyle/>
        <a:p>
          <a:pPr algn="l">
            <a:buClrTx/>
            <a:buSzTx/>
            <a:buFont typeface="Arial" panose="020B0604020202020204" pitchFamily="34" charset="0"/>
            <a:buChar char="•"/>
          </a:pPr>
          <a:r>
            <a:rPr kumimoji="0" lang="en-US" altLang="en-US" sz="1600" b="0" i="0" u="none" strike="noStrike" cap="none" normalizeH="0" baseline="0" dirty="0">
              <a:ln/>
              <a:effectLst/>
              <a:latin typeface="Arial" panose="020B0604020202020204" pitchFamily="34" charset="0"/>
              <a:cs typeface="Arial" panose="020B0604020202020204" pitchFamily="34" charset="0"/>
            </a:rPr>
            <a:t>In </a:t>
          </a:r>
          <a:r>
            <a:rPr kumimoji="0" lang="en-US" altLang="en-US" sz="1600" b="1" i="0" u="none" strike="noStrike" cap="none" normalizeH="0" baseline="0" dirty="0">
              <a:ln/>
              <a:effectLst/>
              <a:latin typeface="Arial" panose="020B0604020202020204" pitchFamily="34" charset="0"/>
              <a:cs typeface="Arial" panose="020B0604020202020204" pitchFamily="34" charset="0"/>
            </a:rPr>
            <a:t>end-of-life care</a:t>
          </a:r>
          <a:r>
            <a:rPr kumimoji="0" lang="en-US" altLang="en-US" sz="1600" b="0" i="0" u="none" strike="noStrike" cap="none" normalizeH="0" baseline="0" dirty="0">
              <a:ln/>
              <a:effectLst/>
              <a:latin typeface="Arial" panose="020B0604020202020204" pitchFamily="34" charset="0"/>
              <a:cs typeface="Arial" panose="020B0604020202020204" pitchFamily="34" charset="0"/>
            </a:rPr>
            <a:t>, emotional anguish, a lack of control, depression, despair, and anxiety are all acknowledged symptoms (Hackett, 2017).Healthcare professionals view spiritual </a:t>
          </a:r>
          <a:r>
            <a:rPr kumimoji="0" lang="en-US" altLang="en-US" sz="1600" b="1" i="0" u="none" strike="noStrike" cap="none" normalizeH="0" baseline="0" dirty="0">
              <a:ln/>
              <a:effectLst/>
              <a:latin typeface="Arial" panose="020B0604020202020204" pitchFamily="34" charset="0"/>
              <a:cs typeface="Arial" panose="020B0604020202020204" pitchFamily="34" charset="0"/>
            </a:rPr>
            <a:t>care at the end of life </a:t>
          </a:r>
          <a:r>
            <a:rPr kumimoji="0" lang="en-US" altLang="en-US" sz="1600" b="0" i="0" u="none" strike="noStrike" cap="none" normalizeH="0" baseline="0" dirty="0">
              <a:ln/>
              <a:effectLst/>
              <a:latin typeface="Arial" panose="020B0604020202020204" pitchFamily="34" charset="0"/>
              <a:cs typeface="Arial" panose="020B0604020202020204" pitchFamily="34" charset="0"/>
            </a:rPr>
            <a:t>as a very significant issue. Cultural aspect and spirituality is considered essential to provide high-quality, all-encompassing care </a:t>
          </a:r>
          <a:r>
            <a:rPr lang="en-GB" sz="1600" dirty="0">
              <a:latin typeface="Arial" panose="020B0604020202020204" pitchFamily="34" charset="0"/>
              <a:cs typeface="Arial" panose="020B0604020202020204" pitchFamily="34" charset="0"/>
            </a:rPr>
            <a:t>(Public Health England, 2016)</a:t>
          </a:r>
          <a:r>
            <a:rPr kumimoji="0" lang="en-US" altLang="en-US" sz="1600" b="0" i="0" u="none" strike="noStrike" cap="none" normalizeH="0" baseline="0" dirty="0">
              <a:ln/>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dgm:t>
    </dgm:pt>
    <dgm:pt modelId="{17E47E66-C413-4D23-A4B8-B480A018262B}" type="parTrans" cxnId="{E6D7466E-B7CF-43B7-9528-E36C2DFC44BF}">
      <dgm:prSet/>
      <dgm:spPr/>
      <dgm:t>
        <a:bodyPr/>
        <a:lstStyle/>
        <a:p>
          <a:endParaRPr lang="en-GB">
            <a:latin typeface="Arial" panose="020B0604020202020204" pitchFamily="34" charset="0"/>
            <a:cs typeface="Arial" panose="020B0604020202020204" pitchFamily="34" charset="0"/>
          </a:endParaRPr>
        </a:p>
      </dgm:t>
    </dgm:pt>
    <dgm:pt modelId="{59120ABE-91EE-4429-8F30-986B65C20C14}" type="sibTrans" cxnId="{E6D7466E-B7CF-43B7-9528-E36C2DFC44BF}">
      <dgm:prSet/>
      <dgm:spPr/>
      <dgm:t>
        <a:bodyPr/>
        <a:lstStyle/>
        <a:p>
          <a:endParaRPr lang="en-GB">
            <a:latin typeface="Arial" panose="020B0604020202020204" pitchFamily="34" charset="0"/>
            <a:cs typeface="Arial" panose="020B0604020202020204" pitchFamily="34" charset="0"/>
          </a:endParaRPr>
        </a:p>
      </dgm:t>
    </dgm:pt>
    <dgm:pt modelId="{99FEC206-8178-4086-BFD9-F928B56A9E57}" type="pres">
      <dgm:prSet presAssocID="{F41229E9-1BA9-4ACD-B26E-DDB0C6F93A77}" presName="Name0" presStyleCnt="0">
        <dgm:presLayoutVars>
          <dgm:dir/>
          <dgm:animLvl val="lvl"/>
          <dgm:resizeHandles/>
        </dgm:presLayoutVars>
      </dgm:prSet>
      <dgm:spPr/>
    </dgm:pt>
    <dgm:pt modelId="{A5F2AA3B-36E7-4C62-AC74-6E86AF371A43}" type="pres">
      <dgm:prSet presAssocID="{D12377C3-9658-4EDF-B292-580E05EE50AB}" presName="linNode" presStyleCnt="0"/>
      <dgm:spPr/>
    </dgm:pt>
    <dgm:pt modelId="{36249E81-149E-43AD-92F3-8492210E7859}" type="pres">
      <dgm:prSet presAssocID="{D12377C3-9658-4EDF-B292-580E05EE50AB}" presName="parentShp" presStyleLbl="node1" presStyleIdx="0" presStyleCnt="3">
        <dgm:presLayoutVars>
          <dgm:bulletEnabled val="1"/>
        </dgm:presLayoutVars>
      </dgm:prSet>
      <dgm:spPr/>
    </dgm:pt>
    <dgm:pt modelId="{898B6D78-35B3-443A-A38F-2523DB6CB941}" type="pres">
      <dgm:prSet presAssocID="{D12377C3-9658-4EDF-B292-580E05EE50AB}" presName="childShp" presStyleLbl="bgAccFollowNode1" presStyleIdx="0" presStyleCnt="3">
        <dgm:presLayoutVars>
          <dgm:bulletEnabled val="1"/>
        </dgm:presLayoutVars>
      </dgm:prSet>
      <dgm:spPr/>
    </dgm:pt>
    <dgm:pt modelId="{7FFACAB6-8286-4CA7-9248-78BA185C07D0}" type="pres">
      <dgm:prSet presAssocID="{F538CD40-B695-4767-B57E-E5FA6D9F56DA}" presName="spacing" presStyleCnt="0"/>
      <dgm:spPr/>
    </dgm:pt>
    <dgm:pt modelId="{A302E69E-C985-445E-8534-102D634953AC}" type="pres">
      <dgm:prSet presAssocID="{F0AF6796-5778-4248-A38F-7151D81A01EF}" presName="linNode" presStyleCnt="0"/>
      <dgm:spPr/>
    </dgm:pt>
    <dgm:pt modelId="{A65DCCF7-0553-4B1A-8B00-15264BE807C5}" type="pres">
      <dgm:prSet presAssocID="{F0AF6796-5778-4248-A38F-7151D81A01EF}" presName="parentShp" presStyleLbl="node1" presStyleIdx="1" presStyleCnt="3">
        <dgm:presLayoutVars>
          <dgm:bulletEnabled val="1"/>
        </dgm:presLayoutVars>
      </dgm:prSet>
      <dgm:spPr/>
    </dgm:pt>
    <dgm:pt modelId="{50BBA845-3E0A-465C-BC1E-B2DBEA422411}" type="pres">
      <dgm:prSet presAssocID="{F0AF6796-5778-4248-A38F-7151D81A01EF}" presName="childShp" presStyleLbl="bgAccFollowNode1" presStyleIdx="1" presStyleCnt="3" custLinFactNeighborX="900" custLinFactNeighborY="-161">
        <dgm:presLayoutVars>
          <dgm:bulletEnabled val="1"/>
        </dgm:presLayoutVars>
      </dgm:prSet>
      <dgm:spPr/>
    </dgm:pt>
    <dgm:pt modelId="{68160384-05C8-4530-904A-15DC198079FD}" type="pres">
      <dgm:prSet presAssocID="{994B744E-E3D0-43DB-97D6-63730F60EE4C}" presName="spacing" presStyleCnt="0"/>
      <dgm:spPr/>
    </dgm:pt>
    <dgm:pt modelId="{2067736E-38FC-4993-8E2D-C89567A989D2}" type="pres">
      <dgm:prSet presAssocID="{7DE93261-AA8E-41BC-B715-ED171E9B582D}" presName="linNode" presStyleCnt="0"/>
      <dgm:spPr/>
    </dgm:pt>
    <dgm:pt modelId="{2352DC08-4392-45A6-B9E7-64AAD0343211}" type="pres">
      <dgm:prSet presAssocID="{7DE93261-AA8E-41BC-B715-ED171E9B582D}" presName="parentShp" presStyleLbl="node1" presStyleIdx="2" presStyleCnt="3">
        <dgm:presLayoutVars>
          <dgm:bulletEnabled val="1"/>
        </dgm:presLayoutVars>
      </dgm:prSet>
      <dgm:spPr/>
    </dgm:pt>
    <dgm:pt modelId="{10A45818-3CB1-4F64-8A4D-EE536BEA149C}" type="pres">
      <dgm:prSet presAssocID="{7DE93261-AA8E-41BC-B715-ED171E9B582D}" presName="childShp" presStyleLbl="bgAccFollowNode1" presStyleIdx="2" presStyleCnt="3">
        <dgm:presLayoutVars>
          <dgm:bulletEnabled val="1"/>
        </dgm:presLayoutVars>
      </dgm:prSet>
      <dgm:spPr/>
    </dgm:pt>
  </dgm:ptLst>
  <dgm:cxnLst>
    <dgm:cxn modelId="{C59D6302-5A2C-4E6E-85C5-C50133C02AC7}" srcId="{F0AF6796-5778-4248-A38F-7151D81A01EF}" destId="{56B0D415-1E53-4F2A-9F7D-9CF1951FCEEB}" srcOrd="0" destOrd="0" parTransId="{2E147E8D-3BA1-4F1D-BBD6-126F65F917A1}" sibTransId="{75A4C60C-A8F2-4CB8-8EA0-F1A8C62E6C06}"/>
    <dgm:cxn modelId="{CFA02B19-337D-4EC9-9F41-9EC4C55F48B7}" srcId="{D12377C3-9658-4EDF-B292-580E05EE50AB}" destId="{53453A94-267C-47F4-8A54-811B1BB394BF}" srcOrd="0" destOrd="0" parTransId="{AC97CABB-3850-4CEE-A0AC-7DAC492AF437}" sibTransId="{9605BE4A-D4E5-482E-BDA3-A054C7276348}"/>
    <dgm:cxn modelId="{9866F41F-7DF5-4FD4-B7AD-4AD8E12E1AB2}" type="presOf" srcId="{8B81B014-54B8-4BEA-B163-0B54218F8C04}" destId="{898B6D78-35B3-443A-A38F-2523DB6CB941}" srcOrd="0" destOrd="1" presId="urn:microsoft.com/office/officeart/2005/8/layout/vList6"/>
    <dgm:cxn modelId="{D968F92F-9F7A-4469-BED0-FBA3B572AE18}" type="presOf" srcId="{53453A94-267C-47F4-8A54-811B1BB394BF}" destId="{898B6D78-35B3-443A-A38F-2523DB6CB941}" srcOrd="0" destOrd="0" presId="urn:microsoft.com/office/officeart/2005/8/layout/vList6"/>
    <dgm:cxn modelId="{62D9AB31-0F78-4534-B960-F4C96BD36962}" type="presOf" srcId="{F0AF6796-5778-4248-A38F-7151D81A01EF}" destId="{A65DCCF7-0553-4B1A-8B00-15264BE807C5}" srcOrd="0" destOrd="0" presId="urn:microsoft.com/office/officeart/2005/8/layout/vList6"/>
    <dgm:cxn modelId="{86E18B35-C8C8-4819-9DC7-8FCB6D211108}" srcId="{7DE93261-AA8E-41BC-B715-ED171E9B582D}" destId="{C11B3491-A849-4F52-BAF6-9B836378C65B}" srcOrd="0" destOrd="0" parTransId="{63D66EF9-EC50-45C3-B2CE-9829B515C2C6}" sibTransId="{A1555B07-346C-4079-8EFB-7B6BC8B890B7}"/>
    <dgm:cxn modelId="{2283A03F-1BBB-4A42-9D39-6EC7861E5C37}" type="presOf" srcId="{C11B3491-A849-4F52-BAF6-9B836378C65B}" destId="{10A45818-3CB1-4F64-8A4D-EE536BEA149C}" srcOrd="0" destOrd="0" presId="urn:microsoft.com/office/officeart/2005/8/layout/vList6"/>
    <dgm:cxn modelId="{4D20325E-B3C0-4C8E-89BE-E8F0FD51BCA1}" srcId="{F41229E9-1BA9-4ACD-B26E-DDB0C6F93A77}" destId="{F0AF6796-5778-4248-A38F-7151D81A01EF}" srcOrd="1" destOrd="0" parTransId="{F9A9ECCA-5566-4FE0-B4F9-D0F26B9FD4ED}" sibTransId="{994B744E-E3D0-43DB-97D6-63730F60EE4C}"/>
    <dgm:cxn modelId="{0BB91863-C818-4CF1-8F02-B01F899E69D6}" type="presOf" srcId="{441C68F5-2058-438C-9475-58968FBE8CB2}" destId="{50BBA845-3E0A-465C-BC1E-B2DBEA422411}" srcOrd="0" destOrd="2" presId="urn:microsoft.com/office/officeart/2005/8/layout/vList6"/>
    <dgm:cxn modelId="{3A7B176B-9F8E-46F3-BABC-1E3E2D29D14F}" type="presOf" srcId="{47BAC0A4-1B9B-4B50-A404-71699F7AB2FB}" destId="{50BBA845-3E0A-465C-BC1E-B2DBEA422411}" srcOrd="0" destOrd="1" presId="urn:microsoft.com/office/officeart/2005/8/layout/vList6"/>
    <dgm:cxn modelId="{E6D7466E-B7CF-43B7-9528-E36C2DFC44BF}" srcId="{7DE93261-AA8E-41BC-B715-ED171E9B582D}" destId="{78F808F1-66B0-4E3A-8572-021A2CD5DA3E}" srcOrd="2" destOrd="0" parTransId="{17E47E66-C413-4D23-A4B8-B480A018262B}" sibTransId="{59120ABE-91EE-4429-8F30-986B65C20C14}"/>
    <dgm:cxn modelId="{BA33C27F-FD02-4C07-9932-9737563312F7}" type="presOf" srcId="{7DE93261-AA8E-41BC-B715-ED171E9B582D}" destId="{2352DC08-4392-45A6-B9E7-64AAD0343211}" srcOrd="0" destOrd="0" presId="urn:microsoft.com/office/officeart/2005/8/layout/vList6"/>
    <dgm:cxn modelId="{7F53E184-9C8C-4B8A-8F91-214FBED036E6}" srcId="{F41229E9-1BA9-4ACD-B26E-DDB0C6F93A77}" destId="{7DE93261-AA8E-41BC-B715-ED171E9B582D}" srcOrd="2" destOrd="0" parTransId="{A589C7B0-AE31-40F2-905D-6419C553BEEB}" sibTransId="{40EB0F89-6AB9-4057-A103-50E0E13C6017}"/>
    <dgm:cxn modelId="{5D717D98-2050-4E8D-AA13-A5D275D506BC}" srcId="{F0AF6796-5778-4248-A38F-7151D81A01EF}" destId="{441C68F5-2058-438C-9475-58968FBE8CB2}" srcOrd="2" destOrd="0" parTransId="{3EE2826F-C2FD-4813-BA78-1E1960FBB6A5}" sibTransId="{890F12AD-D629-41ED-AD97-4E25B938C4A2}"/>
    <dgm:cxn modelId="{FCE4439A-CAA7-4E21-B1F7-BE47D8DA22F4}" type="presOf" srcId="{78F808F1-66B0-4E3A-8572-021A2CD5DA3E}" destId="{10A45818-3CB1-4F64-8A4D-EE536BEA149C}" srcOrd="0" destOrd="2" presId="urn:microsoft.com/office/officeart/2005/8/layout/vList6"/>
    <dgm:cxn modelId="{5710F9B0-A4C5-4C72-BF9D-BAB7797812F5}" type="presOf" srcId="{F4334776-73FB-485B-B761-796D7829F92B}" destId="{898B6D78-35B3-443A-A38F-2523DB6CB941}" srcOrd="0" destOrd="2" presId="urn:microsoft.com/office/officeart/2005/8/layout/vList6"/>
    <dgm:cxn modelId="{57F945B3-4A90-49CC-8F5F-183539B8A1E5}" type="presOf" srcId="{F41229E9-1BA9-4ACD-B26E-DDB0C6F93A77}" destId="{99FEC206-8178-4086-BFD9-F928B56A9E57}" srcOrd="0" destOrd="0" presId="urn:microsoft.com/office/officeart/2005/8/layout/vList6"/>
    <dgm:cxn modelId="{3A6E9CBA-A29A-43A8-B73E-BE61236B58AB}" type="presOf" srcId="{68339E1C-6656-43BE-88BC-C22BC57D52A7}" destId="{10A45818-3CB1-4F64-8A4D-EE536BEA149C}" srcOrd="0" destOrd="1" presId="urn:microsoft.com/office/officeart/2005/8/layout/vList6"/>
    <dgm:cxn modelId="{61A028BB-3B08-4CD7-8D26-82CFA70E74F1}" srcId="{F41229E9-1BA9-4ACD-B26E-DDB0C6F93A77}" destId="{D12377C3-9658-4EDF-B292-580E05EE50AB}" srcOrd="0" destOrd="0" parTransId="{810FCBD4-217A-4880-AE91-0A58A83EA6AA}" sibTransId="{F538CD40-B695-4767-B57E-E5FA6D9F56DA}"/>
    <dgm:cxn modelId="{E34A84BD-7553-407A-9937-B9438C4D3DA0}" srcId="{F0AF6796-5778-4248-A38F-7151D81A01EF}" destId="{47BAC0A4-1B9B-4B50-A404-71699F7AB2FB}" srcOrd="1" destOrd="0" parTransId="{77836339-BE68-48ED-A2DA-F10AA3B6FBF7}" sibTransId="{BBB8B07D-E7DD-491B-B5FE-14D96180693C}"/>
    <dgm:cxn modelId="{F1A114D3-450E-4A12-8E82-DCBB6D95B1BB}" srcId="{D12377C3-9658-4EDF-B292-580E05EE50AB}" destId="{F4334776-73FB-485B-B761-796D7829F92B}" srcOrd="2" destOrd="0" parTransId="{D2CB3FA2-5ABB-4842-9620-C5C7139AAE00}" sibTransId="{15634F3E-CDC6-4354-ACA4-A5396F318B1C}"/>
    <dgm:cxn modelId="{7A8047E0-16C6-4D5F-A302-7BB7C053DFDD}" srcId="{7DE93261-AA8E-41BC-B715-ED171E9B582D}" destId="{68339E1C-6656-43BE-88BC-C22BC57D52A7}" srcOrd="1" destOrd="0" parTransId="{810DEC52-C15C-4A70-99FD-8200FE20AFEA}" sibTransId="{1983751A-E078-4355-A1E9-2CC6EFE927A1}"/>
    <dgm:cxn modelId="{AF760AE4-72F5-471D-AABA-BC8391A33521}" type="presOf" srcId="{D12377C3-9658-4EDF-B292-580E05EE50AB}" destId="{36249E81-149E-43AD-92F3-8492210E7859}" srcOrd="0" destOrd="0" presId="urn:microsoft.com/office/officeart/2005/8/layout/vList6"/>
    <dgm:cxn modelId="{9AFD97E9-885E-4191-BA24-B3F3BB3071D8}" type="presOf" srcId="{56B0D415-1E53-4F2A-9F7D-9CF1951FCEEB}" destId="{50BBA845-3E0A-465C-BC1E-B2DBEA422411}" srcOrd="0" destOrd="0" presId="urn:microsoft.com/office/officeart/2005/8/layout/vList6"/>
    <dgm:cxn modelId="{E4F6A3F2-FBD8-4510-84A6-0A7986ADE07C}" srcId="{D12377C3-9658-4EDF-B292-580E05EE50AB}" destId="{8B81B014-54B8-4BEA-B163-0B54218F8C04}" srcOrd="1" destOrd="0" parTransId="{AEC2DB0E-A50B-4949-84F8-CC45C1713DB4}" sibTransId="{62DF7BC0-AD27-45A0-B931-07748288DBE8}"/>
    <dgm:cxn modelId="{105EB08A-60B5-4280-95DD-7A25C011B21C}" type="presParOf" srcId="{99FEC206-8178-4086-BFD9-F928B56A9E57}" destId="{A5F2AA3B-36E7-4C62-AC74-6E86AF371A43}" srcOrd="0" destOrd="0" presId="urn:microsoft.com/office/officeart/2005/8/layout/vList6"/>
    <dgm:cxn modelId="{15574A28-4ED4-4CE3-9F1E-C9730B938B39}" type="presParOf" srcId="{A5F2AA3B-36E7-4C62-AC74-6E86AF371A43}" destId="{36249E81-149E-43AD-92F3-8492210E7859}" srcOrd="0" destOrd="0" presId="urn:microsoft.com/office/officeart/2005/8/layout/vList6"/>
    <dgm:cxn modelId="{BB7CC26F-0F92-456D-8A33-1A52310F114D}" type="presParOf" srcId="{A5F2AA3B-36E7-4C62-AC74-6E86AF371A43}" destId="{898B6D78-35B3-443A-A38F-2523DB6CB941}" srcOrd="1" destOrd="0" presId="urn:microsoft.com/office/officeart/2005/8/layout/vList6"/>
    <dgm:cxn modelId="{FAB00A20-03DF-4626-BE3D-65676C15474C}" type="presParOf" srcId="{99FEC206-8178-4086-BFD9-F928B56A9E57}" destId="{7FFACAB6-8286-4CA7-9248-78BA185C07D0}" srcOrd="1" destOrd="0" presId="urn:microsoft.com/office/officeart/2005/8/layout/vList6"/>
    <dgm:cxn modelId="{3E5342AF-7FC1-4DA3-9D5C-4BEC0A9637B1}" type="presParOf" srcId="{99FEC206-8178-4086-BFD9-F928B56A9E57}" destId="{A302E69E-C985-445E-8534-102D634953AC}" srcOrd="2" destOrd="0" presId="urn:microsoft.com/office/officeart/2005/8/layout/vList6"/>
    <dgm:cxn modelId="{B525F57B-50E3-4915-8FDD-E5EF32C70E37}" type="presParOf" srcId="{A302E69E-C985-445E-8534-102D634953AC}" destId="{A65DCCF7-0553-4B1A-8B00-15264BE807C5}" srcOrd="0" destOrd="0" presId="urn:microsoft.com/office/officeart/2005/8/layout/vList6"/>
    <dgm:cxn modelId="{C8CA6B98-98C8-4E95-9F1A-8E1AE9929976}" type="presParOf" srcId="{A302E69E-C985-445E-8534-102D634953AC}" destId="{50BBA845-3E0A-465C-BC1E-B2DBEA422411}" srcOrd="1" destOrd="0" presId="urn:microsoft.com/office/officeart/2005/8/layout/vList6"/>
    <dgm:cxn modelId="{6E803458-2DFD-430F-B008-59B6E37CBB42}" type="presParOf" srcId="{99FEC206-8178-4086-BFD9-F928B56A9E57}" destId="{68160384-05C8-4530-904A-15DC198079FD}" srcOrd="3" destOrd="0" presId="urn:microsoft.com/office/officeart/2005/8/layout/vList6"/>
    <dgm:cxn modelId="{95A526B8-E4F1-4DCD-BE35-9FEDA633CE48}" type="presParOf" srcId="{99FEC206-8178-4086-BFD9-F928B56A9E57}" destId="{2067736E-38FC-4993-8E2D-C89567A989D2}" srcOrd="4" destOrd="0" presId="urn:microsoft.com/office/officeart/2005/8/layout/vList6"/>
    <dgm:cxn modelId="{C17D4F23-0EFF-48A7-BFAD-7B15F4408133}" type="presParOf" srcId="{2067736E-38FC-4993-8E2D-C89567A989D2}" destId="{2352DC08-4392-45A6-B9E7-64AAD0343211}" srcOrd="0" destOrd="0" presId="urn:microsoft.com/office/officeart/2005/8/layout/vList6"/>
    <dgm:cxn modelId="{84C80F73-EC79-41EF-B541-987AB40F4DBE}" type="presParOf" srcId="{2067736E-38FC-4993-8E2D-C89567A989D2}" destId="{10A45818-3CB1-4F64-8A4D-EE536BEA149C}"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BA84268-70CE-4F68-ABDB-04F8953E7732}" type="doc">
      <dgm:prSet loTypeId="urn:microsoft.com/office/officeart/2005/8/layout/default" loCatId="list" qsTypeId="urn:microsoft.com/office/officeart/2005/8/quickstyle/simple1" qsCatId="simple" csTypeId="urn:microsoft.com/office/officeart/2005/8/colors/accent3_1" csCatId="accent3" phldr="1"/>
      <dgm:spPr/>
      <dgm:t>
        <a:bodyPr/>
        <a:lstStyle/>
        <a:p>
          <a:endParaRPr lang="en-GB"/>
        </a:p>
      </dgm:t>
    </dgm:pt>
    <dgm:pt modelId="{BEB79008-8214-4DA4-A689-784B29716F16}">
      <dgm:prSet phldrT="[Text]" phldr="0" custT="1"/>
      <dgm:spPr/>
      <dgm:t>
        <a:bodyPr/>
        <a:lstStyle/>
        <a:p>
          <a:r>
            <a:rPr lang="en-US" sz="2400" dirty="0"/>
            <a:t>Food Industry to cut sugar content 20% by 2020 a PHE initiative</a:t>
          </a:r>
          <a:endParaRPr lang="en-GB" sz="2400" dirty="0"/>
        </a:p>
      </dgm:t>
    </dgm:pt>
    <dgm:pt modelId="{DB408329-A368-4B56-8FC7-1FA138AEAE02}" type="parTrans" cxnId="{C69186E1-733A-46A5-9376-0C73A72970C8}">
      <dgm:prSet/>
      <dgm:spPr/>
      <dgm:t>
        <a:bodyPr/>
        <a:lstStyle/>
        <a:p>
          <a:endParaRPr lang="en-GB"/>
        </a:p>
      </dgm:t>
    </dgm:pt>
    <dgm:pt modelId="{F26A9EBA-027A-4384-B226-37724EE927EF}" type="sibTrans" cxnId="{C69186E1-733A-46A5-9376-0C73A72970C8}">
      <dgm:prSet/>
      <dgm:spPr/>
      <dgm:t>
        <a:bodyPr/>
        <a:lstStyle/>
        <a:p>
          <a:endParaRPr lang="en-GB"/>
        </a:p>
      </dgm:t>
    </dgm:pt>
    <dgm:pt modelId="{38629DDD-6D76-43BD-91D6-889988661C9D}">
      <dgm:prSet phldrT="[Text]" phldr="0" custT="1"/>
      <dgm:spPr/>
      <dgm:t>
        <a:bodyPr/>
        <a:lstStyle/>
        <a:p>
          <a:r>
            <a:rPr lang="en-US" sz="2400" dirty="0"/>
            <a:t>Clear Food labelling for healthier choices</a:t>
          </a:r>
          <a:endParaRPr lang="en-GB" sz="2400" dirty="0"/>
        </a:p>
      </dgm:t>
    </dgm:pt>
    <dgm:pt modelId="{AE507894-9492-4C45-9E7D-66AD8C0A8655}" type="parTrans" cxnId="{9E13394F-F592-430E-ADB0-C39D573613E9}">
      <dgm:prSet/>
      <dgm:spPr/>
      <dgm:t>
        <a:bodyPr/>
        <a:lstStyle/>
        <a:p>
          <a:endParaRPr lang="en-GB"/>
        </a:p>
      </dgm:t>
    </dgm:pt>
    <dgm:pt modelId="{6D400548-287D-444C-9050-CBF8669F9BFF}" type="sibTrans" cxnId="{9E13394F-F592-430E-ADB0-C39D573613E9}">
      <dgm:prSet/>
      <dgm:spPr/>
      <dgm:t>
        <a:bodyPr/>
        <a:lstStyle/>
        <a:p>
          <a:endParaRPr lang="en-GB"/>
        </a:p>
      </dgm:t>
    </dgm:pt>
    <dgm:pt modelId="{EF3FFF37-3F4C-41EF-A253-E8B726822728}">
      <dgm:prSet phldrT="[Text]" phldr="0" custT="1"/>
      <dgm:spPr/>
      <dgm:t>
        <a:bodyPr/>
        <a:lstStyle/>
        <a:p>
          <a:r>
            <a:rPr lang="en-US" sz="2400" dirty="0"/>
            <a:t>The School Food Plan(2013)</a:t>
          </a:r>
          <a:endParaRPr lang="en-GB" sz="2400" dirty="0"/>
        </a:p>
      </dgm:t>
    </dgm:pt>
    <dgm:pt modelId="{9448174E-6263-4179-8D3E-8930722CFBC1}" type="parTrans" cxnId="{A9CCDBC5-CE26-49C9-BAA9-500ECBD29598}">
      <dgm:prSet/>
      <dgm:spPr/>
      <dgm:t>
        <a:bodyPr/>
        <a:lstStyle/>
        <a:p>
          <a:endParaRPr lang="en-GB"/>
        </a:p>
      </dgm:t>
    </dgm:pt>
    <dgm:pt modelId="{7307F749-D390-42B7-B426-A394040F1A4F}" type="sibTrans" cxnId="{A9CCDBC5-CE26-49C9-BAA9-500ECBD29598}">
      <dgm:prSet/>
      <dgm:spPr/>
      <dgm:t>
        <a:bodyPr/>
        <a:lstStyle/>
        <a:p>
          <a:endParaRPr lang="en-GB"/>
        </a:p>
      </dgm:t>
    </dgm:pt>
    <dgm:pt modelId="{143665ED-9BB0-4E46-BCDA-E807AB591EAE}">
      <dgm:prSet phldrT="[Text]" phldr="0" custT="1"/>
      <dgm:spPr/>
      <dgm:t>
        <a:bodyPr/>
        <a:lstStyle/>
        <a:p>
          <a:r>
            <a:rPr lang="en-US" sz="3300" dirty="0"/>
            <a:t> </a:t>
          </a:r>
          <a:r>
            <a:rPr lang="en-US" sz="2400" dirty="0"/>
            <a:t>Sports initiative at school level</a:t>
          </a:r>
        </a:p>
        <a:p>
          <a:r>
            <a:rPr lang="en-US" sz="2400" dirty="0"/>
            <a:t>Towards an Active Nation strategy (2016)</a:t>
          </a:r>
          <a:endParaRPr lang="en-GB" sz="2400" dirty="0"/>
        </a:p>
      </dgm:t>
    </dgm:pt>
    <dgm:pt modelId="{0F45FE77-41FF-44B9-AC72-40879881D19B}" type="parTrans" cxnId="{C7937038-E414-4F53-ADCC-12F08DC26FE0}">
      <dgm:prSet/>
      <dgm:spPr/>
      <dgm:t>
        <a:bodyPr/>
        <a:lstStyle/>
        <a:p>
          <a:endParaRPr lang="en-GB"/>
        </a:p>
      </dgm:t>
    </dgm:pt>
    <dgm:pt modelId="{8907A31F-2DF3-4969-AA8E-219FC61CCC36}" type="sibTrans" cxnId="{C7937038-E414-4F53-ADCC-12F08DC26FE0}">
      <dgm:prSet/>
      <dgm:spPr/>
      <dgm:t>
        <a:bodyPr/>
        <a:lstStyle/>
        <a:p>
          <a:endParaRPr lang="en-GB"/>
        </a:p>
      </dgm:t>
    </dgm:pt>
    <dgm:pt modelId="{25F8FD6C-7A4E-4A9B-A2AC-FC170DD0B10E}">
      <dgm:prSet phldrT="[Text]" phldr="0" custT="1"/>
      <dgm:spPr/>
      <dgm:t>
        <a:bodyPr/>
        <a:lstStyle/>
        <a:p>
          <a:r>
            <a:rPr lang="en-US" sz="2400" dirty="0"/>
            <a:t>Healthy Options Available at Public Sector</a:t>
          </a:r>
          <a:endParaRPr lang="en-GB" sz="2400" dirty="0"/>
        </a:p>
      </dgm:t>
    </dgm:pt>
    <dgm:pt modelId="{9813260E-8FAF-433F-AF50-9A8AC8AD33AB}" type="parTrans" cxnId="{EE98033E-DC69-49F9-B2AF-4F9AD7549621}">
      <dgm:prSet/>
      <dgm:spPr/>
      <dgm:t>
        <a:bodyPr/>
        <a:lstStyle/>
        <a:p>
          <a:endParaRPr lang="en-GB"/>
        </a:p>
      </dgm:t>
    </dgm:pt>
    <dgm:pt modelId="{821CE967-17F3-4BD1-B9A8-0DC56BEF3966}" type="sibTrans" cxnId="{EE98033E-DC69-49F9-B2AF-4F9AD7549621}">
      <dgm:prSet/>
      <dgm:spPr/>
      <dgm:t>
        <a:bodyPr/>
        <a:lstStyle/>
        <a:p>
          <a:endParaRPr lang="en-GB"/>
        </a:p>
      </dgm:t>
    </dgm:pt>
    <dgm:pt modelId="{F1DD8FCC-343E-4238-ABE2-AD46A560C066}" type="pres">
      <dgm:prSet presAssocID="{DBA84268-70CE-4F68-ABDB-04F8953E7732}" presName="diagram" presStyleCnt="0">
        <dgm:presLayoutVars>
          <dgm:dir/>
          <dgm:resizeHandles val="exact"/>
        </dgm:presLayoutVars>
      </dgm:prSet>
      <dgm:spPr/>
    </dgm:pt>
    <dgm:pt modelId="{C454E694-8F94-4CDE-96FF-7EDBBA7EC8A6}" type="pres">
      <dgm:prSet presAssocID="{BEB79008-8214-4DA4-A689-784B29716F16}" presName="node" presStyleLbl="node1" presStyleIdx="0" presStyleCnt="5">
        <dgm:presLayoutVars>
          <dgm:bulletEnabled val="1"/>
        </dgm:presLayoutVars>
      </dgm:prSet>
      <dgm:spPr/>
    </dgm:pt>
    <dgm:pt modelId="{CF3467E9-600B-4D82-BA7A-C56980276BFA}" type="pres">
      <dgm:prSet presAssocID="{F26A9EBA-027A-4384-B226-37724EE927EF}" presName="sibTrans" presStyleCnt="0"/>
      <dgm:spPr/>
    </dgm:pt>
    <dgm:pt modelId="{46AD213F-D14F-40E7-891F-67EAC5E8E9A4}" type="pres">
      <dgm:prSet presAssocID="{38629DDD-6D76-43BD-91D6-889988661C9D}" presName="node" presStyleLbl="node1" presStyleIdx="1" presStyleCnt="5">
        <dgm:presLayoutVars>
          <dgm:bulletEnabled val="1"/>
        </dgm:presLayoutVars>
      </dgm:prSet>
      <dgm:spPr/>
    </dgm:pt>
    <dgm:pt modelId="{33810069-4D20-4BBB-B3B9-59F5D00E6F70}" type="pres">
      <dgm:prSet presAssocID="{6D400548-287D-444C-9050-CBF8669F9BFF}" presName="sibTrans" presStyleCnt="0"/>
      <dgm:spPr/>
    </dgm:pt>
    <dgm:pt modelId="{B3E00DC4-2517-4285-9798-161A28444B31}" type="pres">
      <dgm:prSet presAssocID="{EF3FFF37-3F4C-41EF-A253-E8B726822728}" presName="node" presStyleLbl="node1" presStyleIdx="2" presStyleCnt="5">
        <dgm:presLayoutVars>
          <dgm:bulletEnabled val="1"/>
        </dgm:presLayoutVars>
      </dgm:prSet>
      <dgm:spPr/>
    </dgm:pt>
    <dgm:pt modelId="{82CC7397-AA75-4AF4-ADB8-4F4E907113A9}" type="pres">
      <dgm:prSet presAssocID="{7307F749-D390-42B7-B426-A394040F1A4F}" presName="sibTrans" presStyleCnt="0"/>
      <dgm:spPr/>
    </dgm:pt>
    <dgm:pt modelId="{9997F776-2AB8-430E-8EA5-BD4C30FD6014}" type="pres">
      <dgm:prSet presAssocID="{143665ED-9BB0-4E46-BCDA-E807AB591EAE}" presName="node" presStyleLbl="node1" presStyleIdx="3" presStyleCnt="5">
        <dgm:presLayoutVars>
          <dgm:bulletEnabled val="1"/>
        </dgm:presLayoutVars>
      </dgm:prSet>
      <dgm:spPr/>
    </dgm:pt>
    <dgm:pt modelId="{32BE5A08-A346-4842-8A35-F082D9190442}" type="pres">
      <dgm:prSet presAssocID="{8907A31F-2DF3-4969-AA8E-219FC61CCC36}" presName="sibTrans" presStyleCnt="0"/>
      <dgm:spPr/>
    </dgm:pt>
    <dgm:pt modelId="{9B155B4E-1DF7-4769-A055-3B70E7C9DF35}" type="pres">
      <dgm:prSet presAssocID="{25F8FD6C-7A4E-4A9B-A2AC-FC170DD0B10E}" presName="node" presStyleLbl="node1" presStyleIdx="4" presStyleCnt="5">
        <dgm:presLayoutVars>
          <dgm:bulletEnabled val="1"/>
        </dgm:presLayoutVars>
      </dgm:prSet>
      <dgm:spPr/>
    </dgm:pt>
  </dgm:ptLst>
  <dgm:cxnLst>
    <dgm:cxn modelId="{C7937038-E414-4F53-ADCC-12F08DC26FE0}" srcId="{DBA84268-70CE-4F68-ABDB-04F8953E7732}" destId="{143665ED-9BB0-4E46-BCDA-E807AB591EAE}" srcOrd="3" destOrd="0" parTransId="{0F45FE77-41FF-44B9-AC72-40879881D19B}" sibTransId="{8907A31F-2DF3-4969-AA8E-219FC61CCC36}"/>
    <dgm:cxn modelId="{EE98033E-DC69-49F9-B2AF-4F9AD7549621}" srcId="{DBA84268-70CE-4F68-ABDB-04F8953E7732}" destId="{25F8FD6C-7A4E-4A9B-A2AC-FC170DD0B10E}" srcOrd="4" destOrd="0" parTransId="{9813260E-8FAF-433F-AF50-9A8AC8AD33AB}" sibTransId="{821CE967-17F3-4BD1-B9A8-0DC56BEF3966}"/>
    <dgm:cxn modelId="{9E13394F-F592-430E-ADB0-C39D573613E9}" srcId="{DBA84268-70CE-4F68-ABDB-04F8953E7732}" destId="{38629DDD-6D76-43BD-91D6-889988661C9D}" srcOrd="1" destOrd="0" parTransId="{AE507894-9492-4C45-9E7D-66AD8C0A8655}" sibTransId="{6D400548-287D-444C-9050-CBF8669F9BFF}"/>
    <dgm:cxn modelId="{90CF5751-7A9D-4156-875F-A016B536A8E7}" type="presOf" srcId="{EF3FFF37-3F4C-41EF-A253-E8B726822728}" destId="{B3E00DC4-2517-4285-9798-161A28444B31}" srcOrd="0" destOrd="0" presId="urn:microsoft.com/office/officeart/2005/8/layout/default"/>
    <dgm:cxn modelId="{7DE13D81-0C2E-4165-AB69-A1CE0510CF4B}" type="presOf" srcId="{38629DDD-6D76-43BD-91D6-889988661C9D}" destId="{46AD213F-D14F-40E7-891F-67EAC5E8E9A4}" srcOrd="0" destOrd="0" presId="urn:microsoft.com/office/officeart/2005/8/layout/default"/>
    <dgm:cxn modelId="{338B1E8E-40DC-4437-8C96-EC3D16D88B60}" type="presOf" srcId="{DBA84268-70CE-4F68-ABDB-04F8953E7732}" destId="{F1DD8FCC-343E-4238-ABE2-AD46A560C066}" srcOrd="0" destOrd="0" presId="urn:microsoft.com/office/officeart/2005/8/layout/default"/>
    <dgm:cxn modelId="{A9CCDBC5-CE26-49C9-BAA9-500ECBD29598}" srcId="{DBA84268-70CE-4F68-ABDB-04F8953E7732}" destId="{EF3FFF37-3F4C-41EF-A253-E8B726822728}" srcOrd="2" destOrd="0" parTransId="{9448174E-6263-4179-8D3E-8930722CFBC1}" sibTransId="{7307F749-D390-42B7-B426-A394040F1A4F}"/>
    <dgm:cxn modelId="{F90E72CF-535B-4032-9551-87A7BF4D9526}" type="presOf" srcId="{25F8FD6C-7A4E-4A9B-A2AC-FC170DD0B10E}" destId="{9B155B4E-1DF7-4769-A055-3B70E7C9DF35}" srcOrd="0" destOrd="0" presId="urn:microsoft.com/office/officeart/2005/8/layout/default"/>
    <dgm:cxn modelId="{72A8D8D1-C129-46BC-AFBD-D08AD4B9345F}" type="presOf" srcId="{BEB79008-8214-4DA4-A689-784B29716F16}" destId="{C454E694-8F94-4CDE-96FF-7EDBBA7EC8A6}" srcOrd="0" destOrd="0" presId="urn:microsoft.com/office/officeart/2005/8/layout/default"/>
    <dgm:cxn modelId="{C69186E1-733A-46A5-9376-0C73A72970C8}" srcId="{DBA84268-70CE-4F68-ABDB-04F8953E7732}" destId="{BEB79008-8214-4DA4-A689-784B29716F16}" srcOrd="0" destOrd="0" parTransId="{DB408329-A368-4B56-8FC7-1FA138AEAE02}" sibTransId="{F26A9EBA-027A-4384-B226-37724EE927EF}"/>
    <dgm:cxn modelId="{E0DC1DE4-C69D-4306-BC5C-6BA202401EC2}" type="presOf" srcId="{143665ED-9BB0-4E46-BCDA-E807AB591EAE}" destId="{9997F776-2AB8-430E-8EA5-BD4C30FD6014}" srcOrd="0" destOrd="0" presId="urn:microsoft.com/office/officeart/2005/8/layout/default"/>
    <dgm:cxn modelId="{2A055A1C-05B3-405C-B97A-F6A2C5201E8F}" type="presParOf" srcId="{F1DD8FCC-343E-4238-ABE2-AD46A560C066}" destId="{C454E694-8F94-4CDE-96FF-7EDBBA7EC8A6}" srcOrd="0" destOrd="0" presId="urn:microsoft.com/office/officeart/2005/8/layout/default"/>
    <dgm:cxn modelId="{1D19BF35-6F77-4479-89F8-B2A0C82FCCA0}" type="presParOf" srcId="{F1DD8FCC-343E-4238-ABE2-AD46A560C066}" destId="{CF3467E9-600B-4D82-BA7A-C56980276BFA}" srcOrd="1" destOrd="0" presId="urn:microsoft.com/office/officeart/2005/8/layout/default"/>
    <dgm:cxn modelId="{20C9CFEA-CA5C-45A4-BE3D-D46A9AA6304C}" type="presParOf" srcId="{F1DD8FCC-343E-4238-ABE2-AD46A560C066}" destId="{46AD213F-D14F-40E7-891F-67EAC5E8E9A4}" srcOrd="2" destOrd="0" presId="urn:microsoft.com/office/officeart/2005/8/layout/default"/>
    <dgm:cxn modelId="{62A1927F-F846-49AC-B00A-BDCFF7E38E2C}" type="presParOf" srcId="{F1DD8FCC-343E-4238-ABE2-AD46A560C066}" destId="{33810069-4D20-4BBB-B3B9-59F5D00E6F70}" srcOrd="3" destOrd="0" presId="urn:microsoft.com/office/officeart/2005/8/layout/default"/>
    <dgm:cxn modelId="{6419AA57-8271-43CB-8841-5E23BA22C545}" type="presParOf" srcId="{F1DD8FCC-343E-4238-ABE2-AD46A560C066}" destId="{B3E00DC4-2517-4285-9798-161A28444B31}" srcOrd="4" destOrd="0" presId="urn:microsoft.com/office/officeart/2005/8/layout/default"/>
    <dgm:cxn modelId="{6C716452-25E9-403F-860D-FFE88CD20EB8}" type="presParOf" srcId="{F1DD8FCC-343E-4238-ABE2-AD46A560C066}" destId="{82CC7397-AA75-4AF4-ADB8-4F4E907113A9}" srcOrd="5" destOrd="0" presId="urn:microsoft.com/office/officeart/2005/8/layout/default"/>
    <dgm:cxn modelId="{01CF1283-9319-4527-A237-0E54DD5B3AE1}" type="presParOf" srcId="{F1DD8FCC-343E-4238-ABE2-AD46A560C066}" destId="{9997F776-2AB8-430E-8EA5-BD4C30FD6014}" srcOrd="6" destOrd="0" presId="urn:microsoft.com/office/officeart/2005/8/layout/default"/>
    <dgm:cxn modelId="{96B1AF37-E472-4269-BB2C-C5EC63847AC2}" type="presParOf" srcId="{F1DD8FCC-343E-4238-ABE2-AD46A560C066}" destId="{32BE5A08-A346-4842-8A35-F082D9190442}" srcOrd="7" destOrd="0" presId="urn:microsoft.com/office/officeart/2005/8/layout/default"/>
    <dgm:cxn modelId="{3A82D473-D575-4AAC-AB14-7C5BB1A39056}" type="presParOf" srcId="{F1DD8FCC-343E-4238-ABE2-AD46A560C066}" destId="{9B155B4E-1DF7-4769-A055-3B70E7C9DF3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4A02E7-853C-440F-8F35-06C4E69F1447}">
      <dsp:nvSpPr>
        <dsp:cNvPr id="0" name=""/>
        <dsp:cNvSpPr/>
      </dsp:nvSpPr>
      <dsp:spPr>
        <a:xfrm>
          <a:off x="676421" y="107615"/>
          <a:ext cx="3407520" cy="3265057"/>
        </a:xfrm>
        <a:prstGeom prst="ellipse">
          <a:avLst/>
        </a:prstGeom>
        <a:solidFill>
          <a:schemeClr val="accent3">
            <a:lumMod val="75000"/>
            <a:alpha val="5000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latin typeface="Arial" panose="020B0604020202020204" pitchFamily="34" charset="0"/>
              <a:cs typeface="Arial" panose="020B0604020202020204" pitchFamily="34" charset="0"/>
            </a:rPr>
            <a:t>By 2030, the UN </a:t>
          </a:r>
          <a:r>
            <a:rPr lang="en-US" sz="1800" b="1" i="0" kern="1200" baseline="0" dirty="0">
              <a:latin typeface="Arial" panose="020B0604020202020204" pitchFamily="34" charset="0"/>
              <a:cs typeface="Arial" panose="020B0604020202020204" pitchFamily="34" charset="0"/>
            </a:rPr>
            <a:t>Sustainable Development Goals </a:t>
          </a:r>
          <a:r>
            <a:rPr lang="en-US" sz="1800" b="0" i="0" kern="1200" baseline="0" dirty="0">
              <a:latin typeface="Arial" panose="020B0604020202020204" pitchFamily="34" charset="0"/>
              <a:cs typeface="Arial" panose="020B0604020202020204" pitchFamily="34" charset="0"/>
            </a:rPr>
            <a:t>(SDG) 2015, seek to eradicate </a:t>
          </a:r>
          <a:r>
            <a:rPr lang="en-US" sz="1800" b="1" i="0" kern="1200" baseline="0" dirty="0">
              <a:latin typeface="Arial" panose="020B0604020202020204" pitchFamily="34" charset="0"/>
              <a:cs typeface="Arial" panose="020B0604020202020204" pitchFamily="34" charset="0"/>
            </a:rPr>
            <a:t>poverty</a:t>
          </a:r>
          <a:r>
            <a:rPr lang="en-US" sz="1800" b="0" i="0" kern="1200" baseline="0" dirty="0">
              <a:latin typeface="Arial" panose="020B0604020202020204" pitchFamily="34" charset="0"/>
              <a:cs typeface="Arial" panose="020B0604020202020204" pitchFamily="34" charset="0"/>
            </a:rPr>
            <a:t>, </a:t>
          </a:r>
          <a:r>
            <a:rPr lang="en-US" sz="1800" b="1" i="0" kern="1200" baseline="0" dirty="0">
              <a:latin typeface="Arial" panose="020B0604020202020204" pitchFamily="34" charset="0"/>
              <a:cs typeface="Arial" panose="020B0604020202020204" pitchFamily="34" charset="0"/>
            </a:rPr>
            <a:t>safeguard the environment</a:t>
          </a:r>
          <a:r>
            <a:rPr lang="en-US" sz="1800" b="0" i="0" kern="1200" baseline="0" dirty="0">
              <a:latin typeface="Arial" panose="020B0604020202020204" pitchFamily="34" charset="0"/>
              <a:cs typeface="Arial" panose="020B0604020202020204" pitchFamily="34" charset="0"/>
            </a:rPr>
            <a:t>, and </a:t>
          </a:r>
          <a:r>
            <a:rPr lang="en-US" sz="1800" b="1" i="0" kern="1200" baseline="0" dirty="0">
              <a:latin typeface="Arial" panose="020B0604020202020204" pitchFamily="34" charset="0"/>
              <a:cs typeface="Arial" panose="020B0604020202020204" pitchFamily="34" charset="0"/>
            </a:rPr>
            <a:t>promote human well-being </a:t>
          </a:r>
          <a:r>
            <a:rPr lang="en-US" sz="1800" b="0" i="0" kern="1200" baseline="0" dirty="0">
              <a:latin typeface="Arial" panose="020B0604020202020204" pitchFamily="34" charset="0"/>
              <a:cs typeface="Arial" panose="020B0604020202020204" pitchFamily="34" charset="0"/>
            </a:rPr>
            <a:t>(WHO, 2025b). </a:t>
          </a:r>
          <a:endParaRPr lang="en-GB" sz="1800" kern="1200" dirty="0">
            <a:latin typeface="Arial" panose="020B0604020202020204" pitchFamily="34" charset="0"/>
            <a:cs typeface="Arial" panose="020B0604020202020204" pitchFamily="34" charset="0"/>
          </a:endParaRPr>
        </a:p>
      </dsp:txBody>
      <dsp:txXfrm>
        <a:off x="1175441" y="585772"/>
        <a:ext cx="2409480" cy="2308743"/>
      </dsp:txXfrm>
    </dsp:sp>
    <dsp:sp modelId="{95A4D57F-2147-40CB-BAC1-C4A797E8866E}">
      <dsp:nvSpPr>
        <dsp:cNvPr id="0" name=""/>
        <dsp:cNvSpPr/>
      </dsp:nvSpPr>
      <dsp:spPr>
        <a:xfrm>
          <a:off x="2322966" y="2622645"/>
          <a:ext cx="3147009" cy="2747102"/>
        </a:xfrm>
        <a:prstGeom prst="ellipse">
          <a:avLst/>
        </a:prstGeom>
        <a:solidFill>
          <a:srgbClr val="FFC000">
            <a:alpha val="50000"/>
          </a:srgb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1" i="0" kern="1200" baseline="0" dirty="0">
              <a:latin typeface="Arial" panose="020B0604020202020204" pitchFamily="34" charset="0"/>
              <a:cs typeface="Arial" panose="020B0604020202020204" pitchFamily="34" charset="0"/>
            </a:rPr>
            <a:t>SDG 3 Good Health and Wellbeing</a:t>
          </a:r>
          <a:r>
            <a:rPr lang="en-US" sz="2100" b="0" i="0" kern="1200" baseline="0" dirty="0">
              <a:latin typeface="Arial" panose="020B0604020202020204" pitchFamily="34" charset="0"/>
              <a:cs typeface="Arial" panose="020B0604020202020204" pitchFamily="34" charset="0"/>
            </a:rPr>
            <a:t>:</a:t>
          </a:r>
        </a:p>
        <a:p>
          <a:pPr marL="0" lvl="0" indent="0" algn="ctr"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Health for all regardless of age</a:t>
          </a:r>
        </a:p>
      </dsp:txBody>
      <dsp:txXfrm>
        <a:off x="2783835" y="3024949"/>
        <a:ext cx="2225271" cy="1942494"/>
      </dsp:txXfrm>
    </dsp:sp>
    <dsp:sp modelId="{7E72BCA4-7308-4CB9-B1A7-3440101CF466}">
      <dsp:nvSpPr>
        <dsp:cNvPr id="0" name=""/>
        <dsp:cNvSpPr/>
      </dsp:nvSpPr>
      <dsp:spPr>
        <a:xfrm>
          <a:off x="3870572" y="227819"/>
          <a:ext cx="3453424" cy="3068653"/>
        </a:xfrm>
        <a:prstGeom prst="ellipse">
          <a:avLst/>
        </a:prstGeom>
        <a:solidFill>
          <a:schemeClr val="accent5">
            <a:lumMod val="40000"/>
            <a:lumOff val="60000"/>
            <a:alpha val="5000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b="0" i="0" kern="1200" baseline="0" dirty="0">
              <a:latin typeface="Arial" panose="020B0604020202020204" pitchFamily="34" charset="0"/>
              <a:cs typeface="Arial" panose="020B0604020202020204" pitchFamily="34" charset="0"/>
            </a:rPr>
            <a:t>Based on the </a:t>
          </a:r>
          <a:r>
            <a:rPr lang="en-US" sz="1800" b="1" i="0" kern="1200" baseline="0" dirty="0">
              <a:latin typeface="Arial" panose="020B0604020202020204" pitchFamily="34" charset="0"/>
              <a:cs typeface="Arial" panose="020B0604020202020204" pitchFamily="34" charset="0"/>
            </a:rPr>
            <a:t>World Health Organization's 1946 Constitution</a:t>
          </a:r>
          <a:r>
            <a:rPr lang="en-US" sz="1800" b="0" i="0" kern="1200" baseline="0" dirty="0">
              <a:latin typeface="Arial" panose="020B0604020202020204" pitchFamily="34" charset="0"/>
              <a:cs typeface="Arial" panose="020B0604020202020204" pitchFamily="34" charset="0"/>
            </a:rPr>
            <a:t>, which states that health is a human right backed by sufficient social measures </a:t>
          </a:r>
          <a:r>
            <a:rPr lang="en-GB" sz="1800" kern="1200" dirty="0">
              <a:latin typeface="Arial" panose="020B0604020202020204" pitchFamily="34" charset="0"/>
              <a:cs typeface="Arial" panose="020B0604020202020204" pitchFamily="34" charset="0"/>
            </a:rPr>
            <a:t>(World Health Organization, 1948)</a:t>
          </a:r>
          <a:r>
            <a:rPr lang="en-US" sz="1800" b="0" i="0" kern="1200" baseline="0" dirty="0">
              <a:latin typeface="Arial" panose="020B0604020202020204" pitchFamily="34" charset="0"/>
              <a:cs typeface="Arial" panose="020B0604020202020204" pitchFamily="34" charset="0"/>
            </a:rPr>
            <a:t>.</a:t>
          </a:r>
          <a:endParaRPr lang="en-GB" sz="1800" kern="1200" dirty="0">
            <a:latin typeface="Arial" panose="020B0604020202020204" pitchFamily="34" charset="0"/>
            <a:cs typeface="Arial" panose="020B0604020202020204" pitchFamily="34" charset="0"/>
          </a:endParaRPr>
        </a:p>
      </dsp:txBody>
      <dsp:txXfrm>
        <a:off x="4376314" y="677213"/>
        <a:ext cx="2441940" cy="21698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EC83F5-D274-4904-BA93-9B27BBCF1B2E}">
      <dsp:nvSpPr>
        <dsp:cNvPr id="0" name=""/>
        <dsp:cNvSpPr/>
      </dsp:nvSpPr>
      <dsp:spPr>
        <a:xfrm>
          <a:off x="0" y="905285"/>
          <a:ext cx="2419350"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Challenges</a:t>
          </a:r>
          <a:endParaRPr lang="en-GB" sz="2000" b="1" kern="1200" dirty="0">
            <a:latin typeface="Arial" panose="020B0604020202020204" pitchFamily="34" charset="0"/>
            <a:cs typeface="Arial" panose="020B0604020202020204" pitchFamily="34" charset="0"/>
          </a:endParaRPr>
        </a:p>
      </dsp:txBody>
      <dsp:txXfrm>
        <a:off x="0" y="905285"/>
        <a:ext cx="2419350" cy="1287000"/>
      </dsp:txXfrm>
    </dsp:sp>
    <dsp:sp modelId="{2EFF2AA9-B8CC-415D-842F-D101FF4344BE}">
      <dsp:nvSpPr>
        <dsp:cNvPr id="0" name=""/>
        <dsp:cNvSpPr/>
      </dsp:nvSpPr>
      <dsp:spPr>
        <a:xfrm>
          <a:off x="2419349" y="402551"/>
          <a:ext cx="483870" cy="2292468"/>
        </a:xfrm>
        <a:prstGeom prst="leftBrace">
          <a:avLst>
            <a:gd name="adj1" fmla="val 35000"/>
            <a:gd name="adj2" fmla="val 50000"/>
          </a:avLst>
        </a:pr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CCCA159-3316-4060-9A39-EE7296BDF425}">
      <dsp:nvSpPr>
        <dsp:cNvPr id="0" name=""/>
        <dsp:cNvSpPr/>
      </dsp:nvSpPr>
      <dsp:spPr>
        <a:xfrm>
          <a:off x="3096767" y="402551"/>
          <a:ext cx="6580632" cy="2292468"/>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The Uk's Ageing Population,</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Rising Care Needs,</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Evolving Medical Technologies,</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Disparities In Access To Vaccines And Healthcare</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Funding</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Social Determinants Of Health</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Pandemics(Warner and </a:t>
          </a:r>
          <a:r>
            <a:rPr lang="en-US" altLang="en-US" sz="2000" kern="1200" dirty="0" err="1">
              <a:latin typeface="Arial" panose="020B0604020202020204" pitchFamily="34" charset="0"/>
              <a:cs typeface="Arial" panose="020B0604020202020204" pitchFamily="34" charset="0"/>
            </a:rPr>
            <a:t>Zaranko</a:t>
          </a:r>
          <a:r>
            <a:rPr lang="en-US" altLang="en-US" sz="2000" kern="1200" dirty="0">
              <a:latin typeface="Arial" panose="020B0604020202020204" pitchFamily="34" charset="0"/>
              <a:cs typeface="Arial" panose="020B0604020202020204" pitchFamily="34" charset="0"/>
            </a:rPr>
            <a:t>, 2025).</a:t>
          </a:r>
          <a:endParaRPr lang="en-GB" sz="2000" kern="1200" dirty="0">
            <a:latin typeface="Arial" panose="020B0604020202020204" pitchFamily="34" charset="0"/>
            <a:cs typeface="Arial" panose="020B0604020202020204" pitchFamily="34" charset="0"/>
          </a:endParaRPr>
        </a:p>
      </dsp:txBody>
      <dsp:txXfrm>
        <a:off x="3096767" y="402551"/>
        <a:ext cx="6580632" cy="2292468"/>
      </dsp:txXfrm>
    </dsp:sp>
    <dsp:sp modelId="{C9C8BCB6-75A8-4462-9D2B-88CD4B50CC54}">
      <dsp:nvSpPr>
        <dsp:cNvPr id="0" name=""/>
        <dsp:cNvSpPr/>
      </dsp:nvSpPr>
      <dsp:spPr>
        <a:xfrm>
          <a:off x="0" y="2929019"/>
          <a:ext cx="2419350" cy="1287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50800" rIns="142240" bIns="50800" numCol="1" spcCol="1270" anchor="ctr" anchorCtr="0">
          <a:noAutofit/>
        </a:bodyPr>
        <a:lstStyle/>
        <a:p>
          <a:pPr marL="0" lvl="0" indent="0" algn="r"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Solution</a:t>
          </a:r>
          <a:endParaRPr lang="en-GB" sz="2000" b="1" kern="1200" dirty="0">
            <a:latin typeface="Arial" panose="020B0604020202020204" pitchFamily="34" charset="0"/>
            <a:cs typeface="Arial" panose="020B0604020202020204" pitchFamily="34" charset="0"/>
          </a:endParaRPr>
        </a:p>
      </dsp:txBody>
      <dsp:txXfrm>
        <a:off x="0" y="2929019"/>
        <a:ext cx="2419350" cy="1287000"/>
      </dsp:txXfrm>
    </dsp:sp>
    <dsp:sp modelId="{863C6AFF-64AD-4DC8-81A0-9B10F4FEAA31}">
      <dsp:nvSpPr>
        <dsp:cNvPr id="0" name=""/>
        <dsp:cNvSpPr/>
      </dsp:nvSpPr>
      <dsp:spPr>
        <a:xfrm>
          <a:off x="2419349" y="2929019"/>
          <a:ext cx="483870" cy="1287000"/>
        </a:xfrm>
        <a:prstGeom prst="leftBrace">
          <a:avLst>
            <a:gd name="adj1" fmla="val 35000"/>
            <a:gd name="adj2" fmla="val 50000"/>
          </a:avLst>
        </a:prstGeom>
        <a:noFill/>
        <a:ln w="25400" cap="flat" cmpd="sng" algn="ctr">
          <a:solidFill>
            <a:schemeClr val="accent3">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892DB9-B0CF-4BA8-A2D9-D9C4AAE84ADF}">
      <dsp:nvSpPr>
        <dsp:cNvPr id="0" name=""/>
        <dsp:cNvSpPr/>
      </dsp:nvSpPr>
      <dsp:spPr>
        <a:xfrm>
          <a:off x="3096767" y="2929019"/>
          <a:ext cx="6580632" cy="1287000"/>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228600" lvl="1" indent="-228600" algn="l" defTabSz="889000">
            <a:lnSpc>
              <a:spcPct val="90000"/>
            </a:lnSpc>
            <a:spcBef>
              <a:spcPct val="0"/>
            </a:spcBef>
            <a:spcAft>
              <a:spcPct val="15000"/>
            </a:spcAft>
            <a:buFont typeface="Arial" panose="020B0604020202020204" pitchFamily="34" charset="0"/>
            <a:buChar char="•"/>
          </a:pPr>
          <a:r>
            <a:rPr lang="en-US" altLang="en-US" sz="2000" kern="1200" dirty="0">
              <a:latin typeface="Arial" panose="020B0604020202020204" pitchFamily="34" charset="0"/>
              <a:cs typeface="Arial" panose="020B0604020202020204" pitchFamily="34" charset="0"/>
            </a:rPr>
            <a:t>Strong healthcare systems, </a:t>
          </a:r>
          <a:endParaRPr lang="en-GB" sz="2000" kern="1200" dirty="0">
            <a:latin typeface="Arial" panose="020B0604020202020204" pitchFamily="34" charset="0"/>
            <a:cs typeface="Arial" panose="020B0604020202020204" pitchFamily="34" charset="0"/>
          </a:endParaRP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Fair access to care, </a:t>
          </a:r>
        </a:p>
        <a:p>
          <a:pPr marL="228600" lvl="1" indent="-228600" algn="l" defTabSz="889000">
            <a:lnSpc>
              <a:spcPct val="90000"/>
            </a:lnSpc>
            <a:spcBef>
              <a:spcPct val="0"/>
            </a:spcBef>
            <a:spcAft>
              <a:spcPct val="15000"/>
            </a:spcAft>
            <a:buChar char="•"/>
          </a:pPr>
          <a:r>
            <a:rPr lang="en-US" altLang="en-US" sz="2000" kern="1200" dirty="0">
              <a:latin typeface="Arial" panose="020B0604020202020204" pitchFamily="34" charset="0"/>
              <a:cs typeface="Arial" panose="020B0604020202020204" pitchFamily="34" charset="0"/>
            </a:rPr>
            <a:t>Focus on preventative health measures</a:t>
          </a:r>
        </a:p>
      </dsp:txBody>
      <dsp:txXfrm>
        <a:off x="3096767" y="2929019"/>
        <a:ext cx="6580632" cy="1287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C7094-766E-4B48-BEC8-D52005683E38}">
      <dsp:nvSpPr>
        <dsp:cNvPr id="0" name=""/>
        <dsp:cNvSpPr/>
      </dsp:nvSpPr>
      <dsp:spPr>
        <a:xfrm>
          <a:off x="0" y="882458"/>
          <a:ext cx="17205035" cy="1386000"/>
        </a:xfrm>
        <a:prstGeom prst="rect">
          <a:avLst/>
        </a:prstGeom>
        <a:solidFill>
          <a:schemeClr val="accent3">
            <a:alpha val="90000"/>
            <a:tint val="4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31846DC-B0C7-49F9-B76D-0EA2ED9D70AF}">
      <dsp:nvSpPr>
        <dsp:cNvPr id="0" name=""/>
        <dsp:cNvSpPr/>
      </dsp:nvSpPr>
      <dsp:spPr>
        <a:xfrm>
          <a:off x="849330" y="70658"/>
          <a:ext cx="16349613" cy="1623600"/>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217" tIns="0" rIns="455217" bIns="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Health</a:t>
          </a:r>
        </a:p>
        <a:p>
          <a:pPr marL="0" lvl="0" indent="0" algn="l" defTabSz="1244600">
            <a:lnSpc>
              <a:spcPct val="100000"/>
            </a:lnSpc>
            <a:spcBef>
              <a:spcPct val="0"/>
            </a:spcBef>
            <a:spcAft>
              <a:spcPct val="35000"/>
            </a:spcAft>
            <a:buNone/>
          </a:pPr>
          <a:r>
            <a:rPr kumimoji="0" lang="en-US" altLang="en-US" sz="2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According to the World Health Organization (1948), health is the state of complete </a:t>
          </a:r>
          <a:r>
            <a:rPr kumimoji="0" lang="en-US" altLang="en-US" sz="2800" b="1"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physical</a:t>
          </a:r>
          <a:r>
            <a:rPr kumimoji="0" lang="en-US" altLang="en-US" sz="2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800" b="1"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mental</a:t>
          </a:r>
          <a:r>
            <a:rPr kumimoji="0" lang="en-US" altLang="en-US" sz="2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and </a:t>
          </a:r>
          <a:r>
            <a:rPr kumimoji="0" lang="en-US" altLang="en-US" sz="2800" b="1"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social</a:t>
          </a:r>
          <a:r>
            <a:rPr kumimoji="0" lang="en-US" altLang="en-US" sz="2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well-being rather than merely the absence of disease or disability.</a:t>
          </a:r>
          <a:endParaRPr lang="en-US" sz="2800" kern="1200" dirty="0">
            <a:latin typeface="Arial" panose="020B0604020202020204" pitchFamily="34" charset="0"/>
            <a:cs typeface="Arial" panose="020B0604020202020204" pitchFamily="34" charset="0"/>
          </a:endParaRPr>
        </a:p>
        <a:p>
          <a:pPr marL="0" lvl="0" indent="0" algn="l" defTabSz="1244600">
            <a:lnSpc>
              <a:spcPct val="90000"/>
            </a:lnSpc>
            <a:spcBef>
              <a:spcPct val="0"/>
            </a:spcBef>
            <a:spcAft>
              <a:spcPct val="35000"/>
            </a:spcAft>
            <a:buNone/>
          </a:pPr>
          <a:endParaRPr lang="en-GB" sz="700" kern="1200" dirty="0"/>
        </a:p>
      </dsp:txBody>
      <dsp:txXfrm>
        <a:off x="928588" y="149916"/>
        <a:ext cx="16191097" cy="1465084"/>
      </dsp:txXfrm>
    </dsp:sp>
    <dsp:sp modelId="{0A62EF5E-9FFA-4FF6-BB91-5594F6A4E004}">
      <dsp:nvSpPr>
        <dsp:cNvPr id="0" name=""/>
        <dsp:cNvSpPr/>
      </dsp:nvSpPr>
      <dsp:spPr>
        <a:xfrm>
          <a:off x="0" y="4176541"/>
          <a:ext cx="17205035" cy="1386000"/>
        </a:xfrm>
        <a:prstGeom prst="rect">
          <a:avLst/>
        </a:prstGeom>
        <a:solidFill>
          <a:schemeClr val="accent3">
            <a:alpha val="90000"/>
            <a:tint val="4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AB6B0C2-0F23-471A-8C2B-EB0AD846AFCC}">
      <dsp:nvSpPr>
        <dsp:cNvPr id="0" name=""/>
        <dsp:cNvSpPr/>
      </dsp:nvSpPr>
      <dsp:spPr>
        <a:xfrm>
          <a:off x="716701" y="2628649"/>
          <a:ext cx="16381730" cy="2422882"/>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217" tIns="0" rIns="455217" bIns="0" numCol="1" spcCol="1270" anchor="ctr" anchorCtr="0">
          <a:noAutofit/>
        </a:bodyPr>
        <a:lstStyle/>
        <a:p>
          <a:pPr marL="0" lvl="0" indent="0" algn="l"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Wellbeing</a:t>
          </a:r>
          <a:endParaRPr lang="en-US" sz="2400" kern="1200" dirty="0">
            <a:latin typeface="Arial" panose="020B0604020202020204" pitchFamily="34" charset="0"/>
            <a:cs typeface="Arial" panose="020B0604020202020204" pitchFamily="34" charset="0"/>
          </a:endParaRPr>
        </a:p>
        <a:p>
          <a:pPr marL="0" lvl="0" indent="0" algn="l" defTabSz="1066800">
            <a:lnSpc>
              <a:spcPct val="90000"/>
            </a:lnSpc>
            <a:spcBef>
              <a:spcPct val="0"/>
            </a:spcBef>
            <a:spcAft>
              <a:spcPct val="35000"/>
            </a:spcAft>
            <a:buNone/>
          </a:pPr>
          <a: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WHO (2021), defines wellbeing as the capacity of people and communities to significantly improve the world and quality of life. </a:t>
          </a:r>
          <a:r>
            <a:rPr kumimoji="0" lang="en-US" altLang="en-US" sz="2400" b="0" i="0" u="none" strike="noStrike" kern="1200" cap="none" normalizeH="0" baseline="0" dirty="0">
              <a:ln>
                <a:noFill/>
              </a:ln>
              <a:solidFill>
                <a:schemeClr val="tx1"/>
              </a:solidFill>
              <a:effectLst/>
              <a:latin typeface="Arial" panose="020B0604020202020204" pitchFamily="34" charset="0"/>
            </a:rPr>
            <a:t>It often involves social, emotional, and economic dimensions.</a:t>
          </a:r>
          <a:b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400" b="1"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Subjective:</a:t>
          </a:r>
          <a: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Diener </a:t>
          </a:r>
          <a:r>
            <a:rPr kumimoji="0" lang="en-US" altLang="en-US" sz="2400" b="0" i="1"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(2009) life satisfaction, pleasant affect, and unpleasant affect are the three components of subjective well-being, mostly a</a:t>
          </a:r>
          <a:r>
            <a:rPr kumimoji="0" lang="en-US" altLang="en-US" sz="2400" b="0" i="0" u="none" strike="noStrike" kern="1200" cap="none" normalizeH="0" baseline="0" dirty="0">
              <a:ln>
                <a:noFill/>
              </a:ln>
              <a:solidFill>
                <a:schemeClr val="tx1"/>
              </a:solidFill>
              <a:effectLst/>
              <a:latin typeface="Arial" panose="020B0604020202020204" pitchFamily="34" charset="0"/>
            </a:rPr>
            <a:t> person's own evaluation of their life and emotional state.</a:t>
          </a:r>
          <a: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 </a:t>
          </a:r>
          <a:b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br>
          <a:r>
            <a:rPr kumimoji="0" lang="en-US" altLang="en-US" sz="2400" b="1"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Objective: </a:t>
          </a:r>
          <a:r>
            <a:rPr kumimoji="0" lang="en-US" altLang="en-US" sz="24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The measurable outside factors that impact a person’s life and well-being (Department of Health, 2014).</a:t>
          </a:r>
          <a:endParaRPr lang="en-GB" sz="2400" kern="1200" dirty="0">
            <a:latin typeface="Arial" panose="020B0604020202020204" pitchFamily="34" charset="0"/>
            <a:cs typeface="Arial" panose="020B0604020202020204" pitchFamily="34" charset="0"/>
          </a:endParaRPr>
        </a:p>
      </dsp:txBody>
      <dsp:txXfrm>
        <a:off x="834976" y="2746924"/>
        <a:ext cx="16145180" cy="2186332"/>
      </dsp:txXfrm>
    </dsp:sp>
    <dsp:sp modelId="{34354446-FE21-4485-90C4-363B80957A15}">
      <dsp:nvSpPr>
        <dsp:cNvPr id="0" name=""/>
        <dsp:cNvSpPr/>
      </dsp:nvSpPr>
      <dsp:spPr>
        <a:xfrm>
          <a:off x="0" y="6603498"/>
          <a:ext cx="17205035" cy="1386000"/>
        </a:xfrm>
        <a:prstGeom prst="rect">
          <a:avLst/>
        </a:prstGeom>
        <a:solidFill>
          <a:schemeClr val="accent3">
            <a:alpha val="90000"/>
            <a:tint val="40000"/>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634974-3D0E-470E-BF1E-0724B3726597}">
      <dsp:nvSpPr>
        <dsp:cNvPr id="0" name=""/>
        <dsp:cNvSpPr/>
      </dsp:nvSpPr>
      <dsp:spPr>
        <a:xfrm>
          <a:off x="819087" y="5859541"/>
          <a:ext cx="16381730" cy="1623600"/>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5217" tIns="0" rIns="455217" bIns="0" numCol="1" spcCol="1270" anchor="ctr" anchorCtr="0">
          <a:noAutofit/>
        </a:bodyPr>
        <a:lstStyle/>
        <a:p>
          <a:pPr marL="0" lvl="0" indent="0" algn="l"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Sustainable Development</a:t>
          </a:r>
        </a:p>
        <a:p>
          <a:pPr marL="0" lvl="0" indent="0" algn="l" defTabSz="1244600">
            <a:lnSpc>
              <a:spcPct val="90000"/>
            </a:lnSpc>
            <a:spcBef>
              <a:spcPct val="0"/>
            </a:spcBef>
            <a:spcAft>
              <a:spcPct val="35000"/>
            </a:spcAft>
            <a:buNone/>
          </a:pPr>
          <a:r>
            <a:rPr lang="en-US" sz="2800" kern="1200" dirty="0">
              <a:latin typeface="Arial" panose="020B0604020202020204" pitchFamily="34" charset="0"/>
              <a:cs typeface="Arial" panose="020B0604020202020204" pitchFamily="34" charset="0"/>
            </a:rPr>
            <a:t> </a:t>
          </a:r>
          <a:r>
            <a:rPr kumimoji="0" lang="en-US" altLang="en-US" sz="2800" b="0" i="0" u="none" strike="noStrike" kern="1200" cap="none" normalizeH="0" baseline="0" dirty="0">
              <a:ln>
                <a:noFill/>
              </a:ln>
              <a:solidFill>
                <a:schemeClr val="tx1"/>
              </a:solidFill>
              <a:effectLst/>
              <a:latin typeface="Arial" panose="020B0604020202020204" pitchFamily="34" charset="0"/>
              <a:cs typeface="Arial" panose="020B0604020202020204" pitchFamily="34" charset="0"/>
            </a:rPr>
            <a:t>United Nations Brundtland Commission in 1987 defined sustainable development as, "meeting the needs of the present without compromising the ability of future generations to meet their own needs" (United Nations, 2025).</a:t>
          </a:r>
          <a:endParaRPr lang="en-GB" sz="2800" kern="1200" dirty="0">
            <a:latin typeface="Arial" panose="020B0604020202020204" pitchFamily="34" charset="0"/>
            <a:cs typeface="Arial" panose="020B0604020202020204" pitchFamily="34" charset="0"/>
          </a:endParaRPr>
        </a:p>
      </dsp:txBody>
      <dsp:txXfrm>
        <a:off x="898345" y="5938799"/>
        <a:ext cx="16223214" cy="14650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48416E-0C8F-48BB-9F1D-548178E553BE}">
      <dsp:nvSpPr>
        <dsp:cNvPr id="0" name=""/>
        <dsp:cNvSpPr/>
      </dsp:nvSpPr>
      <dsp:spPr>
        <a:xfrm>
          <a:off x="2739879" y="28160"/>
          <a:ext cx="5321289" cy="1272507"/>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Integration of SDGs in HSC</a:t>
          </a:r>
          <a:endParaRPr lang="en-GB" sz="2800" b="1" kern="1200" dirty="0">
            <a:latin typeface="Arial" panose="020B0604020202020204" pitchFamily="34" charset="0"/>
            <a:cs typeface="Arial" panose="020B0604020202020204" pitchFamily="34" charset="0"/>
          </a:endParaRPr>
        </a:p>
      </dsp:txBody>
      <dsp:txXfrm>
        <a:off x="2777149" y="65430"/>
        <a:ext cx="5246749" cy="1197967"/>
      </dsp:txXfrm>
    </dsp:sp>
    <dsp:sp modelId="{F7ED7AB1-309C-4A4D-A247-0D25851AA775}">
      <dsp:nvSpPr>
        <dsp:cNvPr id="0" name=""/>
        <dsp:cNvSpPr/>
      </dsp:nvSpPr>
      <dsp:spPr>
        <a:xfrm>
          <a:off x="1563365" y="1560972"/>
          <a:ext cx="3076216" cy="3139281"/>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kumimoji="0" lang="en-US" altLang="en-US" sz="2000" b="1" i="0" u="none" strike="noStrike" kern="1200" cap="none" normalizeH="0" baseline="0" dirty="0">
              <a:ln/>
              <a:effectLst/>
              <a:latin typeface="Arial" panose="020B0604020202020204" pitchFamily="34" charset="0"/>
            </a:rPr>
            <a:t>SDG 3</a:t>
          </a:r>
          <a:endParaRPr kumimoji="0" lang="en-US" altLang="en-US" sz="2000" b="0" i="0" u="none" strike="noStrike" kern="1200" cap="none" normalizeH="0" baseline="0" dirty="0">
            <a:ln/>
            <a:effectLst/>
            <a:latin typeface="Arial" panose="020B0604020202020204" pitchFamily="34" charset="0"/>
          </a:endParaRPr>
        </a:p>
        <a:p>
          <a:pPr marL="0" lvl="0" indent="0" algn="ctr" defTabSz="889000">
            <a:lnSpc>
              <a:spcPct val="90000"/>
            </a:lnSpc>
            <a:spcBef>
              <a:spcPct val="0"/>
            </a:spcBef>
            <a:spcAft>
              <a:spcPct val="35000"/>
            </a:spcAft>
            <a:buNone/>
          </a:pPr>
          <a:r>
            <a:rPr kumimoji="0" lang="en-US" altLang="en-US" sz="2000" b="0" i="0" u="none" strike="noStrike" kern="1200" cap="none" normalizeH="0" baseline="0" dirty="0">
              <a:ln/>
              <a:effectLst/>
              <a:latin typeface="Arial" panose="020B0604020202020204" pitchFamily="34" charset="0"/>
            </a:rPr>
            <a:t>Fosters wellbeing and encourages a healthy lifestyle. </a:t>
          </a:r>
          <a:br>
            <a:rPr kumimoji="0" lang="en-US" altLang="en-US" sz="2000" b="0" i="0" u="none" strike="noStrike" kern="1200" cap="none" normalizeH="0" baseline="0" dirty="0">
              <a:ln/>
              <a:effectLst/>
              <a:latin typeface="Arial" panose="020B0604020202020204" pitchFamily="34" charset="0"/>
            </a:rPr>
          </a:br>
          <a:endParaRPr lang="en-GB" sz="2000" kern="1200" dirty="0"/>
        </a:p>
      </dsp:txBody>
      <dsp:txXfrm>
        <a:off x="1653464" y="1651071"/>
        <a:ext cx="2896018" cy="2959083"/>
      </dsp:txXfrm>
    </dsp:sp>
    <dsp:sp modelId="{E94A362B-ED10-4C1A-A88D-82F742A72A77}">
      <dsp:nvSpPr>
        <dsp:cNvPr id="0" name=""/>
        <dsp:cNvSpPr/>
      </dsp:nvSpPr>
      <dsp:spPr>
        <a:xfrm>
          <a:off x="15753" y="4986740"/>
          <a:ext cx="3141262" cy="3139281"/>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kumimoji="0" lang="en-US" altLang="en-US" sz="1600" b="1" i="0" u="none" strike="noStrike" kern="1200" cap="none" normalizeH="0" baseline="0" dirty="0">
              <a:ln/>
              <a:effectLst/>
              <a:latin typeface="Arial" panose="020B0604020202020204" pitchFamily="34" charset="0"/>
            </a:rPr>
            <a:t>Focus: </a:t>
          </a:r>
        </a:p>
        <a:p>
          <a:pPr marL="0" lvl="0" indent="0" algn="l" defTabSz="711200">
            <a:lnSpc>
              <a:spcPct val="90000"/>
            </a:lnSpc>
            <a:spcBef>
              <a:spcPct val="0"/>
            </a:spcBef>
            <a:spcAft>
              <a:spcPct val="35000"/>
            </a:spcAft>
            <a:buFont typeface="Arial" panose="020B0604020202020204" pitchFamily="34" charset="0"/>
            <a:buNone/>
          </a:pPr>
          <a:r>
            <a:rPr kumimoji="0" lang="en-US" altLang="en-US" sz="1600" b="0" i="0" u="none" strike="noStrike" kern="1200" cap="none" normalizeH="0" baseline="0" dirty="0">
              <a:ln/>
              <a:effectLst/>
              <a:latin typeface="Arial" panose="020B0604020202020204" pitchFamily="34" charset="0"/>
            </a:rPr>
            <a:t>1. Mental health, infectious diseases, maternity and child health, and universal health coverage. </a:t>
          </a:r>
        </a:p>
        <a:p>
          <a:pPr marL="0" lvl="0" indent="0" algn="l" defTabSz="711200">
            <a:lnSpc>
              <a:spcPct val="90000"/>
            </a:lnSpc>
            <a:spcBef>
              <a:spcPct val="0"/>
            </a:spcBef>
            <a:spcAft>
              <a:spcPct val="35000"/>
            </a:spcAft>
            <a:buFont typeface="Arial" panose="020B0604020202020204" pitchFamily="34" charset="0"/>
            <a:buNone/>
          </a:pPr>
          <a:r>
            <a:rPr kumimoji="0" lang="en-US" altLang="en-US" sz="1600" b="0" i="0" u="none" strike="noStrike" kern="1200" cap="none" normalizeH="0" baseline="0" dirty="0">
              <a:ln/>
              <a:effectLst/>
              <a:latin typeface="Arial" panose="020B0604020202020204" pitchFamily="34" charset="0"/>
            </a:rPr>
            <a:t>2. Health outcomes and sustainable development. </a:t>
          </a:r>
        </a:p>
        <a:p>
          <a:pPr marL="0" lvl="0" indent="0" algn="l" defTabSz="711200">
            <a:lnSpc>
              <a:spcPct val="90000"/>
            </a:lnSpc>
            <a:spcBef>
              <a:spcPct val="0"/>
            </a:spcBef>
            <a:spcAft>
              <a:spcPct val="35000"/>
            </a:spcAft>
            <a:buFont typeface="Arial" panose="020B0604020202020204" pitchFamily="34" charset="0"/>
            <a:buNone/>
          </a:pPr>
          <a:r>
            <a:rPr kumimoji="0" lang="en-US" altLang="en-US" sz="1600" b="0" i="0" u="none" strike="noStrike" kern="1200" cap="none" normalizeH="0" baseline="0" dirty="0">
              <a:ln/>
              <a:effectLst/>
              <a:latin typeface="Arial" panose="020B0604020202020204" pitchFamily="34" charset="0"/>
            </a:rPr>
            <a:t>3. Encourage nations to invest in health care systems and access to care (United Nations, 2025).</a:t>
          </a:r>
          <a:endParaRPr lang="en-GB" sz="1600" kern="1200" dirty="0"/>
        </a:p>
      </dsp:txBody>
      <dsp:txXfrm>
        <a:off x="107699" y="5078686"/>
        <a:ext cx="2957370" cy="2955389"/>
      </dsp:txXfrm>
    </dsp:sp>
    <dsp:sp modelId="{CB06F0D0-DB81-44AC-95DF-08DDE94C56C1}">
      <dsp:nvSpPr>
        <dsp:cNvPr id="0" name=""/>
        <dsp:cNvSpPr/>
      </dsp:nvSpPr>
      <dsp:spPr>
        <a:xfrm>
          <a:off x="3700507" y="4988718"/>
          <a:ext cx="2953047" cy="3139281"/>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altLang="en-US" sz="1600" b="1" kern="1200" dirty="0">
              <a:latin typeface="Arial" panose="020B0604020202020204" pitchFamily="34" charset="0"/>
              <a:cs typeface="Arial" panose="020B0604020202020204" pitchFamily="34" charset="0"/>
            </a:rPr>
            <a:t>SDG3 Target 3.4 (Mental health and noncommunicable diseases)</a:t>
          </a:r>
          <a:br>
            <a:rPr lang="en-US" altLang="en-US" sz="1600" kern="1200" dirty="0">
              <a:latin typeface="Arial" panose="020B0604020202020204" pitchFamily="34" charset="0"/>
              <a:cs typeface="Arial" panose="020B0604020202020204" pitchFamily="34" charset="0"/>
            </a:rPr>
          </a:br>
          <a:r>
            <a:rPr lang="en-US" altLang="en-US" sz="1600" kern="1200" dirty="0">
              <a:latin typeface="Arial" panose="020B0604020202020204" pitchFamily="34" charset="0"/>
              <a:cs typeface="Arial" panose="020B0604020202020204" pitchFamily="34" charset="0"/>
            </a:rPr>
            <a:t>Prevent and cure </a:t>
          </a:r>
          <a:r>
            <a:rPr lang="en-US" altLang="en-US" sz="1600" b="1" kern="1200" dirty="0">
              <a:latin typeface="Arial" panose="020B0604020202020204" pitchFamily="34" charset="0"/>
              <a:cs typeface="Arial" panose="020B0604020202020204" pitchFamily="34" charset="0"/>
            </a:rPr>
            <a:t>non-communicable </a:t>
          </a:r>
          <a:r>
            <a:rPr lang="en-US" altLang="en-US" sz="1600" kern="1200" dirty="0">
              <a:latin typeface="Arial" panose="020B0604020202020204" pitchFamily="34" charset="0"/>
              <a:cs typeface="Arial" panose="020B0604020202020204" pitchFamily="34" charset="0"/>
            </a:rPr>
            <a:t>diseases to reduce </a:t>
          </a:r>
          <a:r>
            <a:rPr lang="en-US" altLang="en-US" sz="1600" b="1" kern="1200" dirty="0">
              <a:latin typeface="Arial" panose="020B0604020202020204" pitchFamily="34" charset="0"/>
              <a:cs typeface="Arial" panose="020B0604020202020204" pitchFamily="34" charset="0"/>
            </a:rPr>
            <a:t>premature mortality </a:t>
          </a:r>
          <a:r>
            <a:rPr lang="en-US" altLang="en-US" sz="1600" kern="1200" dirty="0">
              <a:latin typeface="Arial" panose="020B0604020202020204" pitchFamily="34" charset="0"/>
              <a:cs typeface="Arial" panose="020B0604020202020204" pitchFamily="34" charset="0"/>
            </a:rPr>
            <a:t>by one-third by 2030, and support mental health and wellbeing (WHO, 2025a; GOV.UK, 2023a).</a:t>
          </a:r>
          <a:endParaRPr lang="en-GB" sz="1600" kern="1200" dirty="0"/>
        </a:p>
      </dsp:txBody>
      <dsp:txXfrm>
        <a:off x="3786999" y="5075210"/>
        <a:ext cx="2780063" cy="2966297"/>
      </dsp:txXfrm>
    </dsp:sp>
    <dsp:sp modelId="{D8EBEE7A-E5ED-453D-BC6C-072A48F1A742}">
      <dsp:nvSpPr>
        <dsp:cNvPr id="0" name=""/>
        <dsp:cNvSpPr/>
      </dsp:nvSpPr>
      <dsp:spPr>
        <a:xfrm>
          <a:off x="5898831" y="1536635"/>
          <a:ext cx="2945316" cy="3139281"/>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Font typeface="Arial" panose="020B0604020202020204" pitchFamily="34" charset="0"/>
            <a:buNone/>
          </a:pPr>
          <a:r>
            <a:rPr lang="en-US" sz="2000" b="1" kern="1200" dirty="0">
              <a:latin typeface="Arial" panose="020B0604020202020204" pitchFamily="34" charset="0"/>
              <a:cs typeface="Arial" panose="020B0604020202020204" pitchFamily="34" charset="0"/>
            </a:rPr>
            <a:t>Obesity </a:t>
          </a:r>
        </a:p>
        <a:p>
          <a:pPr marL="0" lvl="0" indent="0" algn="ctr" defTabSz="889000">
            <a:lnSpc>
              <a:spcPct val="90000"/>
            </a:lnSpc>
            <a:spcBef>
              <a:spcPct val="0"/>
            </a:spcBef>
            <a:spcAft>
              <a:spcPct val="35000"/>
            </a:spcAft>
            <a:buFont typeface="Arial" panose="020B0604020202020204" pitchFamily="34" charset="0"/>
            <a:buNone/>
          </a:pPr>
          <a:r>
            <a:rPr lang="en-US" sz="2000" b="1" kern="1200" dirty="0">
              <a:latin typeface="Arial" panose="020B0604020202020204" pitchFamily="34" charset="0"/>
              <a:cs typeface="Arial" panose="020B0604020202020204" pitchFamily="34" charset="0"/>
            </a:rPr>
            <a:t> </a:t>
          </a:r>
          <a:r>
            <a:rPr lang="en-US" sz="2000" b="0" kern="1200" dirty="0">
              <a:latin typeface="Arial" panose="020B0604020202020204" pitchFamily="34" charset="0"/>
              <a:cs typeface="Arial" panose="020B0604020202020204" pitchFamily="34" charset="0"/>
            </a:rPr>
            <a:t>One Of Current Health Challenges In UK Impacting Wellbeing</a:t>
          </a:r>
        </a:p>
      </dsp:txBody>
      <dsp:txXfrm>
        <a:off x="5985096" y="1622900"/>
        <a:ext cx="2772786" cy="2966751"/>
      </dsp:txXfrm>
    </dsp:sp>
    <dsp:sp modelId="{847A7FF8-6B3C-4042-A605-4CDC527DE4F3}">
      <dsp:nvSpPr>
        <dsp:cNvPr id="0" name=""/>
        <dsp:cNvSpPr/>
      </dsp:nvSpPr>
      <dsp:spPr>
        <a:xfrm>
          <a:off x="7185971" y="4963886"/>
          <a:ext cx="2945316" cy="3139281"/>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1600" b="1" kern="1200" dirty="0">
              <a:latin typeface="Arial" panose="020B0604020202020204" pitchFamily="34" charset="0"/>
              <a:cs typeface="Arial" panose="020B0604020202020204" pitchFamily="34" charset="0"/>
            </a:rPr>
            <a:t>Impact:</a:t>
          </a:r>
        </a:p>
        <a:p>
          <a:pPr marL="0" lvl="0" indent="0" algn="l" defTabSz="711200">
            <a:lnSpc>
              <a:spcPct val="90000"/>
            </a:lnSpc>
            <a:spcBef>
              <a:spcPct val="0"/>
            </a:spcBef>
            <a:spcAft>
              <a:spcPct val="35000"/>
            </a:spcAft>
            <a:buFont typeface="Arial" panose="020B0604020202020204" pitchFamily="34" charset="0"/>
            <a:buNone/>
          </a:pPr>
          <a:r>
            <a:rPr lang="en-GB" sz="1600" kern="1200" dirty="0">
              <a:latin typeface="Arial" panose="020B0604020202020204" pitchFamily="34" charset="0"/>
              <a:cs typeface="Arial" panose="020B0604020202020204" pitchFamily="34" charset="0"/>
            </a:rPr>
            <a:t>Long-term conditions such as Diabetes, heart disease, cancer.</a:t>
          </a:r>
        </a:p>
        <a:p>
          <a:pPr marL="0" lvl="0" indent="0" algn="l" defTabSz="711200">
            <a:lnSpc>
              <a:spcPct val="90000"/>
            </a:lnSpc>
            <a:spcBef>
              <a:spcPct val="0"/>
            </a:spcBef>
            <a:spcAft>
              <a:spcPct val="35000"/>
            </a:spcAft>
            <a:buFont typeface="Arial" panose="020B0604020202020204" pitchFamily="34" charset="0"/>
            <a:buNone/>
          </a:pPr>
          <a:r>
            <a:rPr lang="en-US" altLang="en-US" sz="1600" kern="1200" dirty="0">
              <a:latin typeface="Arial" panose="020B0604020202020204" pitchFamily="34" charset="0"/>
            </a:rPr>
            <a:t>In 2024, 66% of adults aged 16 and older were overweight or obese. Obesity and related diseases burden on the NHS in 2022, was £6.5 billion</a:t>
          </a:r>
          <a:r>
            <a:rPr lang="en-US" altLang="en-US" sz="1600" kern="1200" dirty="0">
              <a:latin typeface="Arial" panose="020B0604020202020204" pitchFamily="34" charset="0"/>
              <a:cs typeface="Arial" panose="020B0604020202020204" pitchFamily="34" charset="0"/>
            </a:rPr>
            <a:t>(Frontier Economics, 2022; NHS England, 2026).</a:t>
          </a:r>
          <a:endParaRPr lang="en-GB" sz="1600" kern="1200" dirty="0"/>
        </a:p>
      </dsp:txBody>
      <dsp:txXfrm>
        <a:off x="7272236" y="5050151"/>
        <a:ext cx="2772786" cy="2966751"/>
      </dsp:txXfrm>
    </dsp:sp>
    <dsp:sp modelId="{98212311-ACF1-49E0-AAD2-FC0312ED8389}">
      <dsp:nvSpPr>
        <dsp:cNvPr id="0" name=""/>
        <dsp:cNvSpPr/>
      </dsp:nvSpPr>
      <dsp:spPr>
        <a:xfrm>
          <a:off x="9369287" y="195828"/>
          <a:ext cx="3634202" cy="2039025"/>
        </a:xfrm>
        <a:prstGeom prst="roundRect">
          <a:avLst>
            <a:gd name="adj" fmla="val 10000"/>
          </a:avLst>
        </a:prstGeom>
        <a:solidFill>
          <a:schemeClr val="lt1">
            <a:hueOff val="0"/>
            <a:satOff val="0"/>
            <a:lumOff val="0"/>
            <a:alphaOff val="0"/>
          </a:schemeClr>
        </a:solidFill>
        <a:ln w="38100" cap="flat" cmpd="sng" algn="ctr">
          <a:solidFill>
            <a:schemeClr val="accent3">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effectLst/>
              <a:latin typeface="Arial" panose="020B0604020202020204" pitchFamily="34" charset="0"/>
              <a:ea typeface="MS Mincho" panose="02020609040205080304" pitchFamily="49" charset="-128"/>
              <a:cs typeface="Arial" panose="020B0604020202020204" pitchFamily="34" charset="0"/>
            </a:rPr>
            <a:t>UN Sustainable Development Goals (SDGs)</a:t>
          </a:r>
        </a:p>
        <a:p>
          <a:pPr marL="0" lvl="0" indent="0" algn="ctr" defTabSz="711200">
            <a:lnSpc>
              <a:spcPct val="90000"/>
            </a:lnSpc>
            <a:spcBef>
              <a:spcPct val="0"/>
            </a:spcBef>
            <a:spcAft>
              <a:spcPct val="35000"/>
            </a:spcAft>
            <a:buNone/>
          </a:pPr>
          <a:r>
            <a:rPr lang="en-US" altLang="en-US" sz="1600" kern="1200" dirty="0">
              <a:latin typeface="Arial" panose="020B0604020202020204" pitchFamily="34" charset="0"/>
              <a:cs typeface="Arial" panose="020B0604020202020204" pitchFamily="34" charset="0"/>
            </a:rPr>
            <a:t>The </a:t>
          </a:r>
          <a:r>
            <a:rPr lang="en-US" altLang="en-US" sz="1600" b="1" kern="1200" dirty="0">
              <a:latin typeface="Arial" panose="020B0604020202020204" pitchFamily="34" charset="0"/>
              <a:cs typeface="Arial" panose="020B0604020202020204" pitchFamily="34" charset="0"/>
            </a:rPr>
            <a:t>2030 Agenda for Sustainable Development based on 17 Sustainable Development Goals (SDGs), </a:t>
          </a:r>
          <a:r>
            <a:rPr lang="en-US" altLang="en-US" sz="1600" kern="1200" dirty="0">
              <a:latin typeface="Arial" panose="020B0604020202020204" pitchFamily="34" charset="0"/>
              <a:cs typeface="Arial" panose="020B0604020202020204" pitchFamily="34" charset="0"/>
            </a:rPr>
            <a:t>address inequality, health, education, climate change, and peace (United Nations, 2025).</a:t>
          </a:r>
          <a:endParaRPr lang="en-GB" sz="1600" b="1" kern="1200" dirty="0">
            <a:effectLst/>
            <a:latin typeface="Arial" panose="020B0604020202020204" pitchFamily="34" charset="0"/>
            <a:ea typeface="MS Mincho" panose="02020609040205080304" pitchFamily="49" charset="-128"/>
            <a:cs typeface="Arial" panose="020B0604020202020204" pitchFamily="34" charset="0"/>
          </a:endParaRPr>
        </a:p>
      </dsp:txBody>
      <dsp:txXfrm>
        <a:off x="9429008" y="255549"/>
        <a:ext cx="3514760" cy="19195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95F30B-197B-4FB7-BA0D-F2C89354D521}">
      <dsp:nvSpPr>
        <dsp:cNvPr id="0" name=""/>
        <dsp:cNvSpPr/>
      </dsp:nvSpPr>
      <dsp:spPr>
        <a:xfrm>
          <a:off x="2432096" y="2438400"/>
          <a:ext cx="368089" cy="1899869"/>
        </a:xfrm>
        <a:custGeom>
          <a:avLst/>
          <a:gdLst/>
          <a:ahLst/>
          <a:cxnLst/>
          <a:rect l="0" t="0" r="0" b="0"/>
          <a:pathLst>
            <a:path>
              <a:moveTo>
                <a:pt x="0" y="0"/>
              </a:moveTo>
              <a:lnTo>
                <a:pt x="184044" y="0"/>
              </a:lnTo>
              <a:lnTo>
                <a:pt x="184044" y="1899869"/>
              </a:lnTo>
              <a:lnTo>
                <a:pt x="368089" y="1899869"/>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313365-9EAB-4A7F-BFE5-6B490C41E310}">
      <dsp:nvSpPr>
        <dsp:cNvPr id="0" name=""/>
        <dsp:cNvSpPr/>
      </dsp:nvSpPr>
      <dsp:spPr>
        <a:xfrm>
          <a:off x="2432096" y="2438400"/>
          <a:ext cx="368089" cy="382543"/>
        </a:xfrm>
        <a:custGeom>
          <a:avLst/>
          <a:gdLst/>
          <a:ahLst/>
          <a:cxnLst/>
          <a:rect l="0" t="0" r="0" b="0"/>
          <a:pathLst>
            <a:path>
              <a:moveTo>
                <a:pt x="0" y="0"/>
              </a:moveTo>
              <a:lnTo>
                <a:pt x="184044" y="0"/>
              </a:lnTo>
              <a:lnTo>
                <a:pt x="184044" y="382543"/>
              </a:lnTo>
              <a:lnTo>
                <a:pt x="368089" y="382543"/>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5FB0230-BE8E-4FC1-B46B-78DA70EF082E}">
      <dsp:nvSpPr>
        <dsp:cNvPr id="0" name=""/>
        <dsp:cNvSpPr/>
      </dsp:nvSpPr>
      <dsp:spPr>
        <a:xfrm>
          <a:off x="2432096" y="1506156"/>
          <a:ext cx="368089" cy="932243"/>
        </a:xfrm>
        <a:custGeom>
          <a:avLst/>
          <a:gdLst/>
          <a:ahLst/>
          <a:cxnLst/>
          <a:rect l="0" t="0" r="0" b="0"/>
          <a:pathLst>
            <a:path>
              <a:moveTo>
                <a:pt x="0" y="932243"/>
              </a:moveTo>
              <a:lnTo>
                <a:pt x="184044" y="932243"/>
              </a:lnTo>
              <a:lnTo>
                <a:pt x="184044" y="0"/>
              </a:lnTo>
              <a:lnTo>
                <a:pt x="368089"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E51669B-E35D-456B-B250-68F3F359F513}">
      <dsp:nvSpPr>
        <dsp:cNvPr id="0" name=""/>
        <dsp:cNvSpPr/>
      </dsp:nvSpPr>
      <dsp:spPr>
        <a:xfrm>
          <a:off x="2432096" y="471195"/>
          <a:ext cx="368089" cy="1967204"/>
        </a:xfrm>
        <a:custGeom>
          <a:avLst/>
          <a:gdLst/>
          <a:ahLst/>
          <a:cxnLst/>
          <a:rect l="0" t="0" r="0" b="0"/>
          <a:pathLst>
            <a:path>
              <a:moveTo>
                <a:pt x="0" y="1967204"/>
              </a:moveTo>
              <a:lnTo>
                <a:pt x="184044" y="1967204"/>
              </a:lnTo>
              <a:lnTo>
                <a:pt x="184044" y="0"/>
              </a:lnTo>
              <a:lnTo>
                <a:pt x="368089" y="0"/>
              </a:lnTo>
            </a:path>
          </a:pathLst>
        </a:custGeom>
        <a:noFill/>
        <a:ln w="25400" cap="flat" cmpd="sng" algn="ctr">
          <a:solidFill>
            <a:schemeClr val="accent3">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098908-7858-40C4-B7F1-F308ADD7C66F}">
      <dsp:nvSpPr>
        <dsp:cNvPr id="0" name=""/>
        <dsp:cNvSpPr/>
      </dsp:nvSpPr>
      <dsp:spPr>
        <a:xfrm>
          <a:off x="591651" y="1981197"/>
          <a:ext cx="1840445" cy="914405"/>
        </a:xfrm>
        <a:prstGeom prst="rect">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Arial" panose="020B0604020202020204" pitchFamily="34" charset="0"/>
              <a:cs typeface="Arial" panose="020B0604020202020204" pitchFamily="34" charset="0"/>
            </a:rPr>
            <a:t>SDG 3: UK Initiatives</a:t>
          </a:r>
          <a:endParaRPr lang="en-GB" sz="2400" b="1" kern="1200" dirty="0">
            <a:latin typeface="Arial" panose="020B0604020202020204" pitchFamily="34" charset="0"/>
            <a:cs typeface="Arial" panose="020B0604020202020204" pitchFamily="34" charset="0"/>
          </a:endParaRPr>
        </a:p>
      </dsp:txBody>
      <dsp:txXfrm>
        <a:off x="591651" y="1981197"/>
        <a:ext cx="1840445" cy="914405"/>
      </dsp:txXfrm>
    </dsp:sp>
    <dsp:sp modelId="{D9FBC9EA-4CA7-41D1-A859-E9D7E49A5B2B}">
      <dsp:nvSpPr>
        <dsp:cNvPr id="0" name=""/>
        <dsp:cNvSpPr/>
      </dsp:nvSpPr>
      <dsp:spPr>
        <a:xfrm>
          <a:off x="2800186" y="1141"/>
          <a:ext cx="4532962" cy="940108"/>
        </a:xfrm>
        <a:prstGeom prst="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NHS Long-Term Plan (2019)</a:t>
          </a:r>
        </a:p>
        <a:p>
          <a:pPr marL="0" lvl="0" indent="0" algn="ctr"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Focus on prevention, mental health, and integrated care</a:t>
          </a:r>
        </a:p>
      </dsp:txBody>
      <dsp:txXfrm>
        <a:off x="2800186" y="1141"/>
        <a:ext cx="4532962" cy="940108"/>
      </dsp:txXfrm>
    </dsp:sp>
    <dsp:sp modelId="{B5EBE22A-FAE9-4183-A29C-4102E47A504F}">
      <dsp:nvSpPr>
        <dsp:cNvPr id="0" name=""/>
        <dsp:cNvSpPr/>
      </dsp:nvSpPr>
      <dsp:spPr>
        <a:xfrm>
          <a:off x="2800186" y="1171305"/>
          <a:ext cx="4503699" cy="669701"/>
        </a:xfrm>
        <a:prstGeom prst="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Public Health Campaigns</a:t>
          </a:r>
        </a:p>
        <a:p>
          <a:pPr marL="0" lvl="0" indent="0" algn="ctr" defTabSz="889000">
            <a:lnSpc>
              <a:spcPct val="90000"/>
            </a:lnSpc>
            <a:spcBef>
              <a:spcPct val="0"/>
            </a:spcBef>
            <a:spcAft>
              <a:spcPct val="35000"/>
            </a:spcAft>
            <a:buNone/>
          </a:pPr>
          <a:r>
            <a:rPr lang="en-US" sz="2000" kern="1200" dirty="0">
              <a:solidFill>
                <a:schemeClr val="tx1"/>
              </a:solidFill>
              <a:latin typeface="Arial" panose="020B0604020202020204" pitchFamily="34" charset="0"/>
              <a:cs typeface="Arial" panose="020B0604020202020204" pitchFamily="34" charset="0"/>
            </a:rPr>
            <a:t> Change4Life </a:t>
          </a:r>
          <a:r>
            <a:rPr lang="en-GB" sz="2000" kern="1200" dirty="0">
              <a:solidFill>
                <a:schemeClr val="tx1"/>
              </a:solidFill>
              <a:latin typeface="Arial" panose="020B0604020202020204" pitchFamily="34" charset="0"/>
              <a:cs typeface="Arial" panose="020B0604020202020204" pitchFamily="34" charset="0"/>
            </a:rPr>
            <a:t>(NSMC, 2020).</a:t>
          </a:r>
        </a:p>
      </dsp:txBody>
      <dsp:txXfrm>
        <a:off x="2800186" y="1171305"/>
        <a:ext cx="4503699" cy="669701"/>
      </dsp:txXfrm>
    </dsp:sp>
    <dsp:sp modelId="{0BB80463-4B90-4467-AD7D-9E52142BB44C}">
      <dsp:nvSpPr>
        <dsp:cNvPr id="0" name=""/>
        <dsp:cNvSpPr/>
      </dsp:nvSpPr>
      <dsp:spPr>
        <a:xfrm>
          <a:off x="2800186" y="2071063"/>
          <a:ext cx="4500000" cy="1499760"/>
        </a:xfrm>
        <a:prstGeom prst="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u="sng" kern="1200" dirty="0">
              <a:solidFill>
                <a:schemeClr val="tx1"/>
              </a:solidFill>
              <a:latin typeface="Arial" panose="020B0604020202020204" pitchFamily="34" charset="0"/>
              <a:cs typeface="Arial" panose="020B0604020202020204" pitchFamily="34" charset="0"/>
            </a:rPr>
            <a:t>National Childhood Obesity Strategy</a:t>
          </a:r>
        </a:p>
        <a:p>
          <a:pPr marL="0" lvl="0" indent="0" algn="ctr" defTabSz="800100">
            <a:lnSpc>
              <a:spcPct val="90000"/>
            </a:lnSpc>
            <a:spcBef>
              <a:spcPct val="0"/>
            </a:spcBef>
            <a:spcAft>
              <a:spcPct val="35000"/>
            </a:spcAft>
            <a:buFont typeface="Arial" panose="020B0604020202020204" pitchFamily="34" charset="0"/>
            <a:buNone/>
          </a:pPr>
          <a:r>
            <a:rPr kumimoji="0" lang="en-US" altLang="en-US" sz="1800" b="0" i="0" u="none" strike="noStrike" kern="1200" cap="none" normalizeH="0" baseline="0" dirty="0">
              <a:ln/>
              <a:solidFill>
                <a:schemeClr val="tx1"/>
              </a:solidFill>
              <a:effectLst/>
              <a:latin typeface="Arial" panose="020B0604020202020204" pitchFamily="34" charset="0"/>
              <a:cs typeface="Arial" panose="020B0604020202020204" pitchFamily="34" charset="0"/>
            </a:rPr>
            <a:t>Reducing childhood obesity and encouraging healthy lifestyle to fulfil SDG 3. </a:t>
          </a:r>
        </a:p>
        <a:p>
          <a:pPr marL="0" lvl="0" indent="0" algn="ctr" defTabSz="800100">
            <a:lnSpc>
              <a:spcPct val="90000"/>
            </a:lnSpc>
            <a:spcBef>
              <a:spcPct val="0"/>
            </a:spcBef>
            <a:spcAft>
              <a:spcPct val="35000"/>
            </a:spcAft>
            <a:buFont typeface="Arial" panose="020B0604020202020204" pitchFamily="34" charset="0"/>
            <a:buNone/>
          </a:pPr>
          <a:r>
            <a:rPr kumimoji="0" lang="en-US" altLang="en-US" sz="1800" b="0" i="0" u="none" strike="noStrike" kern="1200" cap="none" normalizeH="0" baseline="0" dirty="0">
              <a:ln/>
              <a:solidFill>
                <a:schemeClr val="tx1"/>
              </a:solidFill>
              <a:effectLst/>
              <a:latin typeface="Arial" panose="020B0604020202020204" pitchFamily="34" charset="0"/>
              <a:cs typeface="Arial" panose="020B0604020202020204" pitchFamily="34" charset="0"/>
            </a:rPr>
            <a:t>education and awareness, early intervention, and preventive </a:t>
          </a:r>
          <a:r>
            <a:rPr lang="en-GB" sz="1800" kern="1200" dirty="0">
              <a:solidFill>
                <a:schemeClr val="tx1"/>
              </a:solidFill>
            </a:rPr>
            <a:t>(GOV.UK, 2025).</a:t>
          </a:r>
          <a:r>
            <a:rPr lang="en-GB" sz="1800" b="1" u="sng" kern="1200" dirty="0">
              <a:solidFill>
                <a:schemeClr val="tx1"/>
              </a:solidFill>
            </a:rPr>
            <a:t> </a:t>
          </a:r>
          <a:endParaRPr lang="en-GB" sz="1800" kern="1200" dirty="0">
            <a:solidFill>
              <a:schemeClr val="tx1"/>
            </a:solidFill>
          </a:endParaRPr>
        </a:p>
      </dsp:txBody>
      <dsp:txXfrm>
        <a:off x="2800186" y="2071063"/>
        <a:ext cx="4500000" cy="1499760"/>
      </dsp:txXfrm>
    </dsp:sp>
    <dsp:sp modelId="{5DEA334F-3D0B-4B17-88C8-02D0DA541218}">
      <dsp:nvSpPr>
        <dsp:cNvPr id="0" name=""/>
        <dsp:cNvSpPr/>
      </dsp:nvSpPr>
      <dsp:spPr>
        <a:xfrm>
          <a:off x="2800186" y="3800879"/>
          <a:ext cx="4503681" cy="1074778"/>
        </a:xfrm>
        <a:prstGeom prst="rect">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kumimoji="0" lang="en-US" altLang="en-US" sz="1800" b="0" i="0" u="none" strike="noStrike" kern="1200" cap="none" normalizeH="0" baseline="0" dirty="0">
              <a:ln>
                <a:noFill/>
              </a:ln>
              <a:solidFill>
                <a:schemeClr val="tx1"/>
              </a:solidFill>
              <a:effectLst/>
              <a:latin typeface="Arial" panose="020B0604020202020204" pitchFamily="34" charset="0"/>
            </a:rPr>
            <a:t>The </a:t>
          </a:r>
          <a:r>
            <a:rPr kumimoji="0" lang="en-US" altLang="en-US" sz="1800" b="1" i="0" u="none" strike="noStrike" kern="1200" cap="none" normalizeH="0" baseline="0" dirty="0">
              <a:ln>
                <a:noFill/>
              </a:ln>
              <a:solidFill>
                <a:schemeClr val="tx1"/>
              </a:solidFill>
              <a:effectLst/>
              <a:latin typeface="Arial" panose="020B0604020202020204" pitchFamily="34" charset="0"/>
            </a:rPr>
            <a:t>NHS Digital Weight Management </a:t>
          </a:r>
          <a:r>
            <a:rPr kumimoji="0" lang="en-US" altLang="en-US" sz="1800" b="1" i="0" u="none" strike="noStrike" kern="1200" cap="none" normalizeH="0" baseline="0" dirty="0" err="1">
              <a:ln>
                <a:noFill/>
              </a:ln>
              <a:solidFill>
                <a:schemeClr val="tx1"/>
              </a:solidFill>
              <a:effectLst/>
              <a:latin typeface="Arial" panose="020B0604020202020204" pitchFamily="34" charset="0"/>
            </a:rPr>
            <a:t>Programme</a:t>
          </a:r>
          <a:r>
            <a:rPr kumimoji="0" lang="en-US" altLang="en-US" sz="1800" b="1" i="0" u="none" strike="noStrike" kern="1200" cap="none" normalizeH="0" baseline="0" dirty="0">
              <a:ln>
                <a:noFill/>
              </a:ln>
              <a:solidFill>
                <a:schemeClr val="tx1"/>
              </a:solidFill>
              <a:effectLst/>
              <a:latin typeface="Arial" panose="020B0604020202020204" pitchFamily="34" charset="0"/>
            </a:rPr>
            <a:t> </a:t>
          </a:r>
          <a:r>
            <a:rPr kumimoji="0" lang="en-US" altLang="en-US" sz="1800" b="0" i="0" u="none" strike="noStrike" kern="1200" cap="none" normalizeH="0" baseline="0" dirty="0">
              <a:ln>
                <a:noFill/>
              </a:ln>
              <a:solidFill>
                <a:schemeClr val="tx1"/>
              </a:solidFill>
              <a:effectLst/>
              <a:latin typeface="Arial" panose="020B0604020202020204" pitchFamily="34" charset="0"/>
            </a:rPr>
            <a:t>provides assistance to obese adults (NHS England, 2021).</a:t>
          </a:r>
        </a:p>
      </dsp:txBody>
      <dsp:txXfrm>
        <a:off x="2800186" y="3800879"/>
        <a:ext cx="4503681" cy="10747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B6D78-35B3-443A-A38F-2523DB6CB941}">
      <dsp:nvSpPr>
        <dsp:cNvPr id="0" name=""/>
        <dsp:cNvSpPr/>
      </dsp:nvSpPr>
      <dsp:spPr>
        <a:xfrm>
          <a:off x="4876800" y="0"/>
          <a:ext cx="7315200" cy="2539999"/>
        </a:xfrm>
        <a:prstGeom prst="rightArrow">
          <a:avLst>
            <a:gd name="adj1" fmla="val 75000"/>
            <a:gd name="adj2" fmla="val 50000"/>
          </a:avLst>
        </a:prstGeom>
        <a:solidFill>
          <a:schemeClr val="lt1">
            <a:alpha val="90000"/>
            <a:tint val="40000"/>
            <a:hueOff val="0"/>
            <a:satOff val="0"/>
            <a:lumOff val="0"/>
            <a:alphaOff val="0"/>
          </a:schemeClr>
        </a:solidFill>
        <a:ln w="25400" cap="flat" cmpd="sng" algn="ctr">
          <a:solidFill>
            <a:schemeClr val="accent3">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ctr" defTabSz="800100">
            <a:lnSpc>
              <a:spcPct val="90000"/>
            </a:lnSpc>
            <a:spcBef>
              <a:spcPct val="0"/>
            </a:spcBef>
            <a:spcAft>
              <a:spcPct val="15000"/>
            </a:spcAft>
            <a:buClrTx/>
            <a:buSzTx/>
            <a:buFont typeface="Arial" panose="020B0604020202020204" pitchFamily="34" charset="0"/>
            <a:buChar char="•"/>
          </a:pPr>
          <a:r>
            <a:rPr kumimoji="0" lang="en-US" altLang="en-US" sz="1800" b="1" i="0" u="none" strike="noStrike" kern="1200" cap="none" normalizeH="0" baseline="0" dirty="0">
              <a:ln/>
              <a:effectLst/>
              <a:latin typeface="Arial" panose="020B0604020202020204" pitchFamily="34" charset="0"/>
              <a:cs typeface="Arial" panose="020B0604020202020204" pitchFamily="34" charset="0"/>
            </a:rPr>
            <a:t>Relevance:</a:t>
          </a:r>
          <a:endParaRPr lang="en-GB" sz="1300" kern="1200" dirty="0">
            <a:latin typeface="Arial" panose="020B0604020202020204" pitchFamily="34" charset="0"/>
            <a:cs typeface="Arial" panose="020B0604020202020204" pitchFamily="34" charset="0"/>
          </a:endParaRPr>
        </a:p>
        <a:p>
          <a:pPr marL="114300" lvl="1" indent="-114300" algn="ctr" defTabSz="577850">
            <a:lnSpc>
              <a:spcPct val="90000"/>
            </a:lnSpc>
            <a:spcBef>
              <a:spcPct val="0"/>
            </a:spcBef>
            <a:spcAft>
              <a:spcPct val="15000"/>
            </a:spcAft>
            <a:buClrTx/>
            <a:buSzTx/>
            <a:buFont typeface="Arial" panose="020B0604020202020204" pitchFamily="34" charset="0"/>
            <a:buNone/>
          </a:pPr>
          <a:endParaRPr lang="en-GB" sz="13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kumimoji="0" lang="en-US" altLang="en-US" sz="1800" b="0" i="0" u="none" strike="noStrike" kern="1200" cap="none" normalizeH="0" baseline="0" dirty="0">
              <a:ln/>
              <a:effectLst/>
              <a:latin typeface="Arial" panose="020B0604020202020204" pitchFamily="34" charset="0"/>
              <a:cs typeface="Arial" panose="020B0604020202020204" pitchFamily="34" charset="0"/>
            </a:rPr>
            <a:t>The NMC standards assist all nurses in delivering person-</a:t>
          </a:r>
          <a:r>
            <a:rPr kumimoji="0" lang="en-US" altLang="en-US" sz="1800" b="0" i="0" u="none" strike="noStrike" kern="1200" cap="none" normalizeH="0" baseline="0" dirty="0" err="1">
              <a:ln/>
              <a:effectLst/>
              <a:latin typeface="Arial" panose="020B0604020202020204" pitchFamily="34" charset="0"/>
              <a:cs typeface="Arial" panose="020B0604020202020204" pitchFamily="34" charset="0"/>
            </a:rPr>
            <a:t>centred</a:t>
          </a:r>
          <a:r>
            <a:rPr kumimoji="0" lang="en-US" altLang="en-US" sz="1800" b="0" i="0" u="none" strike="noStrike" kern="1200" cap="none" normalizeH="0" baseline="0" dirty="0">
              <a:ln/>
              <a:effectLst/>
              <a:latin typeface="Arial" panose="020B0604020202020204" pitchFamily="34" charset="0"/>
              <a:cs typeface="Arial" panose="020B0604020202020204" pitchFamily="34" charset="0"/>
            </a:rPr>
            <a:t>, holistic care to ensure continuity of safe and effective care </a:t>
          </a:r>
          <a:r>
            <a:rPr lang="en-US" altLang="en-US" sz="1800" kern="1200" dirty="0">
              <a:latin typeface="Arial" panose="020B0604020202020204" pitchFamily="34" charset="0"/>
              <a:cs typeface="Arial" panose="020B0604020202020204" pitchFamily="34" charset="0"/>
            </a:rPr>
            <a:t>(</a:t>
          </a:r>
          <a:r>
            <a:rPr kumimoji="0" lang="en-US" altLang="en-US" sz="1800" b="0" i="0" u="none" strike="noStrike" kern="1200" cap="none" normalizeH="0" baseline="0" dirty="0">
              <a:ln/>
              <a:effectLst/>
              <a:latin typeface="Arial" panose="020B0604020202020204" pitchFamily="34" charset="0"/>
              <a:cs typeface="Arial" panose="020B0604020202020204" pitchFamily="34" charset="0"/>
            </a:rPr>
            <a:t>Council for Nursing and Midwifery, 2024).</a:t>
          </a:r>
          <a:endParaRPr lang="en-GB" sz="1800" kern="1200" dirty="0">
            <a:latin typeface="Arial" panose="020B0604020202020204" pitchFamily="34" charset="0"/>
            <a:cs typeface="Arial" panose="020B0604020202020204" pitchFamily="34" charset="0"/>
          </a:endParaRPr>
        </a:p>
      </dsp:txBody>
      <dsp:txXfrm>
        <a:off x="4876800" y="317500"/>
        <a:ext cx="6362700" cy="1904999"/>
      </dsp:txXfrm>
    </dsp:sp>
    <dsp:sp modelId="{36249E81-149E-43AD-92F3-8492210E7859}">
      <dsp:nvSpPr>
        <dsp:cNvPr id="0" name=""/>
        <dsp:cNvSpPr/>
      </dsp:nvSpPr>
      <dsp:spPr>
        <a:xfrm>
          <a:off x="0" y="0"/>
          <a:ext cx="4876800" cy="2539999"/>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kumimoji="0" lang="en-US" altLang="en-US" sz="2000" b="1" i="0" u="none" strike="noStrike" kern="1200" cap="none" normalizeH="0" baseline="0" dirty="0">
              <a:ln/>
              <a:effectLst/>
              <a:latin typeface="Arial" panose="020B0604020202020204" pitchFamily="34" charset="0"/>
              <a:cs typeface="Arial" panose="020B0604020202020204" pitchFamily="34" charset="0"/>
            </a:rPr>
            <a:t>Holistic Care Targets</a:t>
          </a:r>
          <a:r>
            <a:rPr kumimoji="0" lang="en-US" altLang="en-US" sz="2000" b="0" i="0" u="none" strike="noStrike" kern="1200" cap="none" normalizeH="0" baseline="0" dirty="0">
              <a:ln/>
              <a:effectLst/>
              <a:latin typeface="Arial" panose="020B0604020202020204" pitchFamily="34" charset="0"/>
              <a:cs typeface="Arial" panose="020B0604020202020204" pitchFamily="34" charset="0"/>
            </a:rPr>
            <a:t>: Individual as a whole being. Safeguarding physical, spiritual, social, cultural needs in care.</a:t>
          </a:r>
          <a:endParaRPr lang="en-GB" sz="2000" b="0" kern="1200" dirty="0">
            <a:latin typeface="Arial" panose="020B0604020202020204" pitchFamily="34" charset="0"/>
            <a:cs typeface="Arial" panose="020B0604020202020204" pitchFamily="34" charset="0"/>
          </a:endParaRPr>
        </a:p>
        <a:p>
          <a:pPr marL="0" lvl="0" indent="0" algn="ctr" defTabSz="889000">
            <a:lnSpc>
              <a:spcPct val="90000"/>
            </a:lnSpc>
            <a:spcBef>
              <a:spcPct val="0"/>
            </a:spcBef>
            <a:spcAft>
              <a:spcPct val="35000"/>
            </a:spcAft>
            <a:buNone/>
          </a:pPr>
          <a:r>
            <a:rPr lang="en-US" altLang="en-US" sz="2000" b="1" kern="1200" dirty="0">
              <a:latin typeface="Arial" panose="020B0604020202020204" pitchFamily="34" charset="0"/>
              <a:cs typeface="Arial" panose="020B0604020202020204" pitchFamily="34" charset="0"/>
            </a:rPr>
            <a:t>SDG3 Target 3.1(Reduce Maternal Mortality), 3.2(End Preventable Child Deaths)</a:t>
          </a:r>
          <a:endParaRPr lang="en-GB" sz="2000" b="0" kern="1200" dirty="0">
            <a:latin typeface="Arial" panose="020B0604020202020204" pitchFamily="34" charset="0"/>
            <a:cs typeface="Arial" panose="020B0604020202020204" pitchFamily="34" charset="0"/>
          </a:endParaRPr>
        </a:p>
      </dsp:txBody>
      <dsp:txXfrm>
        <a:off x="123993" y="123993"/>
        <a:ext cx="4628814" cy="2292013"/>
      </dsp:txXfrm>
    </dsp:sp>
    <dsp:sp modelId="{50BBA845-3E0A-465C-BC1E-B2DBEA422411}">
      <dsp:nvSpPr>
        <dsp:cNvPr id="0" name=""/>
        <dsp:cNvSpPr/>
      </dsp:nvSpPr>
      <dsp:spPr>
        <a:xfrm>
          <a:off x="4876799" y="2789910"/>
          <a:ext cx="7315200" cy="2539999"/>
        </a:xfrm>
        <a:prstGeom prst="rightArrow">
          <a:avLst>
            <a:gd name="adj1" fmla="val 75000"/>
            <a:gd name="adj2" fmla="val 50000"/>
          </a:avLst>
        </a:prstGeom>
        <a:solidFill>
          <a:schemeClr val="lt1">
            <a:alpha val="90000"/>
            <a:tint val="40000"/>
            <a:hueOff val="0"/>
            <a:satOff val="0"/>
            <a:lumOff val="0"/>
            <a:alphaOff val="0"/>
          </a:schemeClr>
        </a:solidFill>
        <a:ln w="25400" cap="flat" cmpd="sng" algn="ctr">
          <a:solidFill>
            <a:schemeClr val="accent3">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ctr" defTabSz="800100">
            <a:lnSpc>
              <a:spcPct val="90000"/>
            </a:lnSpc>
            <a:spcBef>
              <a:spcPct val="0"/>
            </a:spcBef>
            <a:spcAft>
              <a:spcPct val="15000"/>
            </a:spcAft>
            <a:buFont typeface="Arial" panose="020B0604020202020204" pitchFamily="34" charset="0"/>
            <a:buChar char="•"/>
          </a:pPr>
          <a:r>
            <a:rPr lang="en-GB" sz="1800" b="1" kern="1200" dirty="0">
              <a:latin typeface="Arial" panose="020B0604020202020204" pitchFamily="34" charset="0"/>
              <a:cs typeface="Arial" panose="020B0604020202020204" pitchFamily="34" charset="0"/>
            </a:rPr>
            <a:t>Relevance:</a:t>
          </a:r>
          <a:endParaRPr lang="en-GB" sz="1100" b="1" kern="1200" dirty="0">
            <a:latin typeface="Arial" panose="020B0604020202020204" pitchFamily="34" charset="0"/>
            <a:cs typeface="Arial" panose="020B0604020202020204" pitchFamily="34" charset="0"/>
          </a:endParaRPr>
        </a:p>
        <a:p>
          <a:pPr marL="57150" lvl="1" indent="-57150" algn="ctr" defTabSz="488950">
            <a:lnSpc>
              <a:spcPct val="90000"/>
            </a:lnSpc>
            <a:spcBef>
              <a:spcPct val="0"/>
            </a:spcBef>
            <a:spcAft>
              <a:spcPct val="15000"/>
            </a:spcAft>
            <a:buFont typeface="Arial" panose="020B0604020202020204" pitchFamily="34" charset="0"/>
            <a:buNone/>
          </a:pPr>
          <a:endParaRPr lang="en-GB" sz="1100" kern="1200" dirty="0">
            <a:latin typeface="Arial" panose="020B0604020202020204" pitchFamily="34" charset="0"/>
            <a:cs typeface="Arial" panose="020B0604020202020204" pitchFamily="34" charset="0"/>
          </a:endParaRPr>
        </a:p>
        <a:p>
          <a:pPr marL="171450" lvl="1" indent="-171450" algn="l" defTabSz="800100">
            <a:lnSpc>
              <a:spcPct val="90000"/>
            </a:lnSpc>
            <a:spcBef>
              <a:spcPct val="0"/>
            </a:spcBef>
            <a:spcAft>
              <a:spcPct val="15000"/>
            </a:spcAft>
            <a:buChar char="•"/>
          </a:pPr>
          <a:r>
            <a:rPr lang="en-US" altLang="en-US" sz="1800" b="1" kern="1200" dirty="0">
              <a:latin typeface="Arial" panose="020B0604020202020204" pitchFamily="34" charset="0"/>
              <a:cs typeface="Arial" panose="020B0604020202020204" pitchFamily="34" charset="0"/>
            </a:rPr>
            <a:t>NHS Talking Therapies</a:t>
          </a:r>
          <a:r>
            <a:rPr lang="en-US" altLang="en-US" sz="1800" kern="1200" dirty="0">
              <a:latin typeface="Arial" panose="020B0604020202020204" pitchFamily="34" charset="0"/>
              <a:cs typeface="Arial" panose="020B0604020202020204" pitchFamily="34" charset="0"/>
            </a:rPr>
            <a:t> for depression and anxiety services aligned with the </a:t>
          </a:r>
          <a:r>
            <a:rPr lang="en-US" altLang="en-US" sz="1800" b="1" kern="1200" dirty="0">
              <a:latin typeface="Arial" panose="020B0604020202020204" pitchFamily="34" charset="0"/>
              <a:cs typeface="Arial" panose="020B0604020202020204" pitchFamily="34" charset="0"/>
            </a:rPr>
            <a:t>Patient and Carer Equality Framework </a:t>
          </a:r>
          <a:r>
            <a:rPr lang="en-US" altLang="en-US" sz="1800" kern="1200" dirty="0">
              <a:latin typeface="Arial" panose="020B0604020202020204" pitchFamily="34" charset="0"/>
              <a:cs typeface="Arial" panose="020B0604020202020204" pitchFamily="34" charset="0"/>
            </a:rPr>
            <a:t>and the </a:t>
          </a:r>
          <a:r>
            <a:rPr lang="en-US" altLang="en-US" sz="1800" b="1" kern="1200" dirty="0">
              <a:latin typeface="Arial" panose="020B0604020202020204" pitchFamily="34" charset="0"/>
              <a:cs typeface="Arial" panose="020B0604020202020204" pitchFamily="34" charset="0"/>
            </a:rPr>
            <a:t>Advancing Mental Health Equality Strategy</a:t>
          </a:r>
          <a:r>
            <a:rPr lang="en-US" altLang="en-US" sz="1800" kern="1200" dirty="0">
              <a:latin typeface="Arial" panose="020B0604020202020204" pitchFamily="34" charset="0"/>
              <a:cs typeface="Arial" panose="020B0604020202020204" pitchFamily="34" charset="0"/>
            </a:rPr>
            <a:t>(NHS England, 2023). </a:t>
          </a:r>
          <a:endParaRPr lang="en-GB" sz="1800" kern="1200" dirty="0">
            <a:latin typeface="Arial" panose="020B0604020202020204" pitchFamily="34" charset="0"/>
            <a:cs typeface="Arial" panose="020B0604020202020204" pitchFamily="34" charset="0"/>
          </a:endParaRPr>
        </a:p>
      </dsp:txBody>
      <dsp:txXfrm>
        <a:off x="4876799" y="3107410"/>
        <a:ext cx="6362700" cy="1904999"/>
      </dsp:txXfrm>
    </dsp:sp>
    <dsp:sp modelId="{A65DCCF7-0553-4B1A-8B00-15264BE807C5}">
      <dsp:nvSpPr>
        <dsp:cNvPr id="0" name=""/>
        <dsp:cNvSpPr/>
      </dsp:nvSpPr>
      <dsp:spPr>
        <a:xfrm>
          <a:off x="0" y="2794000"/>
          <a:ext cx="4876800" cy="2539999"/>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Font typeface="Arial" panose="020B0604020202020204" pitchFamily="34" charset="0"/>
            <a:buNone/>
          </a:pPr>
          <a:endParaRPr lang="en-GB" sz="1800" kern="1200" dirty="0">
            <a:latin typeface="Arial" panose="020B0604020202020204" pitchFamily="34" charset="0"/>
            <a:cs typeface="Arial" panose="020B0604020202020204" pitchFamily="34" charset="0"/>
          </a:endParaRPr>
        </a:p>
        <a:p>
          <a:pPr marL="0" lvl="0" indent="0" algn="ctr" defTabSz="800100">
            <a:lnSpc>
              <a:spcPct val="90000"/>
            </a:lnSpc>
            <a:spcBef>
              <a:spcPct val="0"/>
            </a:spcBef>
            <a:spcAft>
              <a:spcPct val="35000"/>
            </a:spcAft>
            <a:buNone/>
          </a:pPr>
          <a:r>
            <a:rPr lang="en-US" altLang="en-US" sz="1800" kern="1200" dirty="0">
              <a:latin typeface="Arial" panose="020B0604020202020204" pitchFamily="34" charset="0"/>
              <a:cs typeface="Arial" panose="020B0604020202020204" pitchFamily="34" charset="0"/>
            </a:rPr>
            <a:t>Since mental health practitioners treat the emotional and psychological factors that are frequently at the core of many physical health problems, they are essential to the holistic care paradigm. </a:t>
          </a:r>
          <a:r>
            <a:rPr lang="en-US" altLang="en-US" sz="1800" b="1" kern="1200" dirty="0">
              <a:latin typeface="Arial" panose="020B0604020202020204" pitchFamily="34" charset="0"/>
              <a:cs typeface="Arial" panose="020B0604020202020204" pitchFamily="34" charset="0"/>
            </a:rPr>
            <a:t>Holistic care </a:t>
          </a:r>
          <a:r>
            <a:rPr lang="en-US" altLang="en-US" sz="1800" kern="1200" dirty="0">
              <a:latin typeface="Arial" panose="020B0604020202020204" pitchFamily="34" charset="0"/>
              <a:cs typeface="Arial" panose="020B0604020202020204" pitchFamily="34" charset="0"/>
            </a:rPr>
            <a:t>aims to support long-term health and wellbeing (RCPSYCH, 2025).</a:t>
          </a:r>
          <a:r>
            <a:rPr lang="en-US" altLang="en-US" sz="1800" b="1" kern="1200" dirty="0">
              <a:latin typeface="Arial" panose="020B0604020202020204" pitchFamily="34" charset="0"/>
              <a:cs typeface="Arial" panose="020B0604020202020204" pitchFamily="34" charset="0"/>
            </a:rPr>
            <a:t>SDG3 Target 3.4 (Mental health and noncommunicable diseases)</a:t>
          </a:r>
          <a:endParaRPr lang="en-GB" sz="1800" kern="1200" dirty="0">
            <a:latin typeface="Arial" panose="020B0604020202020204" pitchFamily="34" charset="0"/>
            <a:cs typeface="Arial" panose="020B0604020202020204" pitchFamily="34" charset="0"/>
          </a:endParaRPr>
        </a:p>
      </dsp:txBody>
      <dsp:txXfrm>
        <a:off x="123993" y="2917993"/>
        <a:ext cx="4628814" cy="2292013"/>
      </dsp:txXfrm>
    </dsp:sp>
    <dsp:sp modelId="{10A45818-3CB1-4F64-8A4D-EE536BEA149C}">
      <dsp:nvSpPr>
        <dsp:cNvPr id="0" name=""/>
        <dsp:cNvSpPr/>
      </dsp:nvSpPr>
      <dsp:spPr>
        <a:xfrm>
          <a:off x="4876800" y="5587999"/>
          <a:ext cx="7315200" cy="2539999"/>
        </a:xfrm>
        <a:prstGeom prst="rightArrow">
          <a:avLst>
            <a:gd name="adj1" fmla="val 75000"/>
            <a:gd name="adj2" fmla="val 50000"/>
          </a:avLst>
        </a:prstGeom>
        <a:solidFill>
          <a:schemeClr val="lt1">
            <a:alpha val="90000"/>
            <a:tint val="40000"/>
            <a:hueOff val="0"/>
            <a:satOff val="0"/>
            <a:lumOff val="0"/>
            <a:alphaOff val="0"/>
          </a:schemeClr>
        </a:solidFill>
        <a:ln w="25400" cap="flat" cmpd="sng" algn="ctr">
          <a:solidFill>
            <a:schemeClr val="accent3">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ctr" defTabSz="800100">
            <a:lnSpc>
              <a:spcPct val="90000"/>
            </a:lnSpc>
            <a:spcBef>
              <a:spcPct val="0"/>
            </a:spcBef>
            <a:spcAft>
              <a:spcPct val="15000"/>
            </a:spcAft>
            <a:buChar char="•"/>
          </a:pPr>
          <a:r>
            <a:rPr lang="en-US" sz="1800" b="1" kern="1200" dirty="0">
              <a:latin typeface="Arial" panose="020B0604020202020204" pitchFamily="34" charset="0"/>
              <a:cs typeface="Arial" panose="020B0604020202020204" pitchFamily="34" charset="0"/>
            </a:rPr>
            <a:t>Relevance:</a:t>
          </a:r>
          <a:endParaRPr lang="en-GB" sz="1800" b="1" kern="1200" dirty="0">
            <a:latin typeface="Arial" panose="020B0604020202020204" pitchFamily="34" charset="0"/>
            <a:cs typeface="Arial" panose="020B0604020202020204" pitchFamily="34" charset="0"/>
          </a:endParaRPr>
        </a:p>
        <a:p>
          <a:pPr marL="171450" lvl="1" indent="-171450" algn="ctr" defTabSz="711200">
            <a:lnSpc>
              <a:spcPct val="90000"/>
            </a:lnSpc>
            <a:spcBef>
              <a:spcPct val="0"/>
            </a:spcBef>
            <a:spcAft>
              <a:spcPct val="15000"/>
            </a:spcAft>
            <a:buChar char="•"/>
          </a:pPr>
          <a:endParaRPr lang="en-GB" sz="160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15000"/>
            </a:spcAft>
            <a:buClrTx/>
            <a:buSzTx/>
            <a:buFont typeface="Arial" panose="020B0604020202020204" pitchFamily="34" charset="0"/>
            <a:buChar char="•"/>
          </a:pPr>
          <a:r>
            <a:rPr kumimoji="0" lang="en-US" altLang="en-US" sz="1600" b="0" i="0" u="none" strike="noStrike" kern="1200" cap="none" normalizeH="0" baseline="0" dirty="0">
              <a:ln/>
              <a:effectLst/>
              <a:latin typeface="Arial" panose="020B0604020202020204" pitchFamily="34" charset="0"/>
              <a:cs typeface="Arial" panose="020B0604020202020204" pitchFamily="34" charset="0"/>
            </a:rPr>
            <a:t>In </a:t>
          </a:r>
          <a:r>
            <a:rPr kumimoji="0" lang="en-US" altLang="en-US" sz="1600" b="1" i="0" u="none" strike="noStrike" kern="1200" cap="none" normalizeH="0" baseline="0" dirty="0">
              <a:ln/>
              <a:effectLst/>
              <a:latin typeface="Arial" panose="020B0604020202020204" pitchFamily="34" charset="0"/>
              <a:cs typeface="Arial" panose="020B0604020202020204" pitchFamily="34" charset="0"/>
            </a:rPr>
            <a:t>end-of-life care</a:t>
          </a:r>
          <a:r>
            <a:rPr kumimoji="0" lang="en-US" altLang="en-US" sz="1600" b="0" i="0" u="none" strike="noStrike" kern="1200" cap="none" normalizeH="0" baseline="0" dirty="0">
              <a:ln/>
              <a:effectLst/>
              <a:latin typeface="Arial" panose="020B0604020202020204" pitchFamily="34" charset="0"/>
              <a:cs typeface="Arial" panose="020B0604020202020204" pitchFamily="34" charset="0"/>
            </a:rPr>
            <a:t>, emotional anguish, a lack of control, depression, despair, and anxiety are all acknowledged symptoms (Hackett, 2017).Healthcare professionals view spiritual </a:t>
          </a:r>
          <a:r>
            <a:rPr kumimoji="0" lang="en-US" altLang="en-US" sz="1600" b="1" i="0" u="none" strike="noStrike" kern="1200" cap="none" normalizeH="0" baseline="0" dirty="0">
              <a:ln/>
              <a:effectLst/>
              <a:latin typeface="Arial" panose="020B0604020202020204" pitchFamily="34" charset="0"/>
              <a:cs typeface="Arial" panose="020B0604020202020204" pitchFamily="34" charset="0"/>
            </a:rPr>
            <a:t>care at the end of life </a:t>
          </a:r>
          <a:r>
            <a:rPr kumimoji="0" lang="en-US" altLang="en-US" sz="1600" b="0" i="0" u="none" strike="noStrike" kern="1200" cap="none" normalizeH="0" baseline="0" dirty="0">
              <a:ln/>
              <a:effectLst/>
              <a:latin typeface="Arial" panose="020B0604020202020204" pitchFamily="34" charset="0"/>
              <a:cs typeface="Arial" panose="020B0604020202020204" pitchFamily="34" charset="0"/>
            </a:rPr>
            <a:t>as a very significant issue. Cultural aspect and spirituality is considered essential to provide high-quality, all-encompassing care </a:t>
          </a:r>
          <a:r>
            <a:rPr lang="en-GB" sz="1600" kern="1200" dirty="0">
              <a:latin typeface="Arial" panose="020B0604020202020204" pitchFamily="34" charset="0"/>
              <a:cs typeface="Arial" panose="020B0604020202020204" pitchFamily="34" charset="0"/>
            </a:rPr>
            <a:t>(Public Health England, 2016)</a:t>
          </a:r>
          <a:r>
            <a:rPr kumimoji="0" lang="en-US" altLang="en-US" sz="1600" b="0" i="0" u="none" strike="noStrike" kern="1200" cap="none" normalizeH="0" baseline="0" dirty="0">
              <a:ln/>
              <a:effectLst/>
              <a:latin typeface="Arial" panose="020B0604020202020204" pitchFamily="34" charset="0"/>
              <a:cs typeface="Arial" panose="020B0604020202020204" pitchFamily="34" charset="0"/>
            </a:rPr>
            <a:t>.</a:t>
          </a:r>
          <a:endParaRPr lang="en-GB" sz="1600" kern="1200" dirty="0">
            <a:latin typeface="Arial" panose="020B0604020202020204" pitchFamily="34" charset="0"/>
            <a:cs typeface="Arial" panose="020B0604020202020204" pitchFamily="34" charset="0"/>
          </a:endParaRPr>
        </a:p>
      </dsp:txBody>
      <dsp:txXfrm>
        <a:off x="4876800" y="5905499"/>
        <a:ext cx="6362700" cy="1904999"/>
      </dsp:txXfrm>
    </dsp:sp>
    <dsp:sp modelId="{2352DC08-4392-45A6-B9E7-64AAD0343211}">
      <dsp:nvSpPr>
        <dsp:cNvPr id="0" name=""/>
        <dsp:cNvSpPr/>
      </dsp:nvSpPr>
      <dsp:spPr>
        <a:xfrm>
          <a:off x="0" y="5587999"/>
          <a:ext cx="4876800" cy="2539999"/>
        </a:xfrm>
        <a:prstGeom prst="round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kumimoji="0" lang="en-US" altLang="en-US" sz="1800" b="1" i="0" u="none" strike="noStrike" kern="1200" cap="none" normalizeH="0" baseline="0" dirty="0">
              <a:ln/>
              <a:effectLst/>
              <a:latin typeface="Arial" panose="020B0604020202020204" pitchFamily="34" charset="0"/>
              <a:cs typeface="Arial" panose="020B0604020202020204" pitchFamily="34" charset="0"/>
            </a:rPr>
            <a:t>The Biopsychosocial model's</a:t>
          </a:r>
          <a:r>
            <a:rPr kumimoji="0" lang="en-US" altLang="en-US" sz="1800" b="0" i="0" u="none" strike="noStrike" kern="1200" cap="none" normalizeH="0" baseline="0" dirty="0">
              <a:ln/>
              <a:effectLst/>
              <a:latin typeface="Arial" panose="020B0604020202020204" pitchFamily="34" charset="0"/>
              <a:cs typeface="Arial" panose="020B0604020202020204" pitchFamily="34" charset="0"/>
            </a:rPr>
            <a:t> psychological component acknowledges the intricate relationship between matter and mind.</a:t>
          </a:r>
        </a:p>
        <a:p>
          <a:pPr marL="0" lvl="0" indent="0" algn="ctr" defTabSz="800100">
            <a:lnSpc>
              <a:spcPct val="90000"/>
            </a:lnSpc>
            <a:spcBef>
              <a:spcPct val="0"/>
            </a:spcBef>
            <a:spcAft>
              <a:spcPct val="35000"/>
            </a:spcAft>
            <a:buNone/>
          </a:pPr>
          <a:r>
            <a:rPr kumimoji="0" lang="en-US" altLang="en-US" sz="1800" b="1" i="0" u="none" strike="noStrike" kern="1200" cap="none" normalizeH="0" baseline="0" dirty="0">
              <a:ln/>
              <a:effectLst/>
              <a:latin typeface="Arial" panose="020B0604020202020204" pitchFamily="34" charset="0"/>
              <a:cs typeface="Arial" panose="020B0604020202020204" pitchFamily="34" charset="0"/>
            </a:rPr>
            <a:t>Holistic care Model </a:t>
          </a:r>
          <a:r>
            <a:rPr kumimoji="0" lang="en-US" altLang="en-US" sz="1800" b="0" i="0" u="none" strike="noStrike" kern="1200" cap="none" normalizeH="0" baseline="0" dirty="0">
              <a:ln/>
              <a:effectLst/>
              <a:latin typeface="Arial" panose="020B0604020202020204" pitchFamily="34" charset="0"/>
              <a:cs typeface="Arial" panose="020B0604020202020204" pitchFamily="34" charset="0"/>
            </a:rPr>
            <a:t>considering religious and cultural values. </a:t>
          </a:r>
          <a:endParaRPr lang="en-GB" sz="1800" kern="1200" dirty="0">
            <a:latin typeface="Arial" panose="020B0604020202020204" pitchFamily="34" charset="0"/>
            <a:cs typeface="Arial" panose="020B0604020202020204" pitchFamily="34" charset="0"/>
          </a:endParaRPr>
        </a:p>
      </dsp:txBody>
      <dsp:txXfrm>
        <a:off x="123993" y="5711992"/>
        <a:ext cx="4628814" cy="22920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54E694-8F94-4CDE-96FF-7EDBBA7EC8A6}">
      <dsp:nvSpPr>
        <dsp:cNvPr id="0" name=""/>
        <dsp:cNvSpPr/>
      </dsp:nvSpPr>
      <dsp:spPr>
        <a:xfrm>
          <a:off x="800822" y="3292"/>
          <a:ext cx="3209807" cy="1925884"/>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Food Industry to cut sugar content 20% by 2020 a PHE initiative</a:t>
          </a:r>
          <a:endParaRPr lang="en-GB" sz="2400" kern="1200" dirty="0"/>
        </a:p>
      </dsp:txBody>
      <dsp:txXfrm>
        <a:off x="800822" y="3292"/>
        <a:ext cx="3209807" cy="1925884"/>
      </dsp:txXfrm>
    </dsp:sp>
    <dsp:sp modelId="{46AD213F-D14F-40E7-891F-67EAC5E8E9A4}">
      <dsp:nvSpPr>
        <dsp:cNvPr id="0" name=""/>
        <dsp:cNvSpPr/>
      </dsp:nvSpPr>
      <dsp:spPr>
        <a:xfrm>
          <a:off x="4331610" y="3292"/>
          <a:ext cx="3209807" cy="1925884"/>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Clear Food labelling for healthier choices</a:t>
          </a:r>
          <a:endParaRPr lang="en-GB" sz="2400" kern="1200" dirty="0"/>
        </a:p>
      </dsp:txBody>
      <dsp:txXfrm>
        <a:off x="4331610" y="3292"/>
        <a:ext cx="3209807" cy="1925884"/>
      </dsp:txXfrm>
    </dsp:sp>
    <dsp:sp modelId="{B3E00DC4-2517-4285-9798-161A28444B31}">
      <dsp:nvSpPr>
        <dsp:cNvPr id="0" name=""/>
        <dsp:cNvSpPr/>
      </dsp:nvSpPr>
      <dsp:spPr>
        <a:xfrm>
          <a:off x="800822" y="2250157"/>
          <a:ext cx="3209807" cy="1925884"/>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 School Food Plan(2013)</a:t>
          </a:r>
          <a:endParaRPr lang="en-GB" sz="2400" kern="1200" dirty="0"/>
        </a:p>
      </dsp:txBody>
      <dsp:txXfrm>
        <a:off x="800822" y="2250157"/>
        <a:ext cx="3209807" cy="1925884"/>
      </dsp:txXfrm>
    </dsp:sp>
    <dsp:sp modelId="{9997F776-2AB8-430E-8EA5-BD4C30FD6014}">
      <dsp:nvSpPr>
        <dsp:cNvPr id="0" name=""/>
        <dsp:cNvSpPr/>
      </dsp:nvSpPr>
      <dsp:spPr>
        <a:xfrm>
          <a:off x="4331610" y="2250157"/>
          <a:ext cx="3209807" cy="1925884"/>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 </a:t>
          </a:r>
          <a:r>
            <a:rPr lang="en-US" sz="2400" kern="1200" dirty="0"/>
            <a:t>Sports initiative at school level</a:t>
          </a:r>
        </a:p>
        <a:p>
          <a:pPr marL="0" lvl="0" indent="0" algn="ctr" defTabSz="1466850">
            <a:lnSpc>
              <a:spcPct val="90000"/>
            </a:lnSpc>
            <a:spcBef>
              <a:spcPct val="0"/>
            </a:spcBef>
            <a:spcAft>
              <a:spcPct val="35000"/>
            </a:spcAft>
            <a:buNone/>
          </a:pPr>
          <a:r>
            <a:rPr lang="en-US" sz="2400" kern="1200" dirty="0"/>
            <a:t>Towards an Active Nation strategy (2016)</a:t>
          </a:r>
          <a:endParaRPr lang="en-GB" sz="2400" kern="1200" dirty="0"/>
        </a:p>
      </dsp:txBody>
      <dsp:txXfrm>
        <a:off x="4331610" y="2250157"/>
        <a:ext cx="3209807" cy="1925884"/>
      </dsp:txXfrm>
    </dsp:sp>
    <dsp:sp modelId="{9B155B4E-1DF7-4769-A055-3B70E7C9DF35}">
      <dsp:nvSpPr>
        <dsp:cNvPr id="0" name=""/>
        <dsp:cNvSpPr/>
      </dsp:nvSpPr>
      <dsp:spPr>
        <a:xfrm>
          <a:off x="2566216" y="4497023"/>
          <a:ext cx="3209807" cy="1925884"/>
        </a:xfrm>
        <a:prstGeom prst="rect">
          <a:avLst/>
        </a:prstGeom>
        <a:solidFill>
          <a:schemeClr val="lt1">
            <a:hueOff val="0"/>
            <a:satOff val="0"/>
            <a:lumOff val="0"/>
            <a:alphaOff val="0"/>
          </a:schemeClr>
        </a:solidFill>
        <a:ln w="25400"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Healthy Options Available at Public Sector</a:t>
          </a:r>
          <a:endParaRPr lang="en-GB" sz="2400" kern="1200" dirty="0"/>
        </a:p>
      </dsp:txBody>
      <dsp:txXfrm>
        <a:off x="2566216" y="4497023"/>
        <a:ext cx="3209807" cy="1925884"/>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diagrams.loki3.com/BracketList">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5.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237291-EF92-4F73-80BA-A36D6D7DF822}"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AFFA0C-B602-4CE2-B00C-5C38827D9CDF}" type="slidenum">
              <a:rPr lang="en-GB" smtClean="0"/>
              <a:t>‹#›</a:t>
            </a:fld>
            <a:endParaRPr lang="en-GB"/>
          </a:p>
        </p:txBody>
      </p:sp>
    </p:spTree>
    <p:extLst>
      <p:ext uri="{BB962C8B-B14F-4D97-AF65-F5344CB8AC3E}">
        <p14:creationId xmlns:p14="http://schemas.microsoft.com/office/powerpoint/2010/main" val="1175313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wellbeing is significant in health and social care because it embodies a comprehensive approach to care that takes into account the social, mental, emotional, and physical facets of health and life satisfaction.</a:t>
            </a:r>
            <a:endParaRPr lang="en-GB" dirty="0"/>
          </a:p>
        </p:txBody>
      </p:sp>
      <p:sp>
        <p:nvSpPr>
          <p:cNvPr id="4" name="Slide Number Placeholder 3"/>
          <p:cNvSpPr>
            <a:spLocks noGrp="1"/>
          </p:cNvSpPr>
          <p:nvPr>
            <p:ph type="sldNum" sz="quarter" idx="5"/>
          </p:nvPr>
        </p:nvSpPr>
        <p:spPr/>
        <p:txBody>
          <a:bodyPr/>
          <a:lstStyle/>
          <a:p>
            <a:fld id="{25AFFA0C-B602-4CE2-B00C-5C38827D9CDF}" type="slidenum">
              <a:rPr lang="en-GB" smtClean="0"/>
              <a:t>2</a:t>
            </a:fld>
            <a:endParaRPr lang="en-GB"/>
          </a:p>
        </p:txBody>
      </p:sp>
    </p:spTree>
    <p:extLst>
      <p:ext uri="{BB962C8B-B14F-4D97-AF65-F5344CB8AC3E}">
        <p14:creationId xmlns:p14="http://schemas.microsoft.com/office/powerpoint/2010/main" val="169052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"Integrated Care and Support: Our Shared Commitment" is a set of commitments NHS England made in May 2013 to provide integrated care and support. The Digital Weight Management </a:t>
            </a:r>
            <a:r>
              <a:rPr lang="en-US" dirty="0" err="1"/>
              <a:t>Programme</a:t>
            </a:r>
            <a:r>
              <a:rPr lang="en-US" dirty="0"/>
              <a:t> and access to specific weight-loss medications that target obesity are two examples of NHS preventative initiatives. The core of the NHS Long Term Plan is improving population health and preventing illness and disease, which is essential to lowering health inequities. </a:t>
            </a:r>
            <a:br>
              <a:rPr lang="en-US" dirty="0"/>
            </a:br>
            <a:r>
              <a:rPr lang="en-US" dirty="0"/>
              <a:t>Since those from more disadvantaged backgrounds are more likely to have poor health and long-term health concerns, addressing health inequalities is a top goal for NHS England. Living well and ageing well to avoid premature mortality are all part of prevention </a:t>
            </a:r>
            <a:r>
              <a:rPr lang="en-US" dirty="0" err="1"/>
              <a:t>programme</a:t>
            </a:r>
            <a:r>
              <a:rPr lang="en-US" dirty="0"/>
              <a:t> </a:t>
            </a:r>
            <a:r>
              <a:rPr lang="en-GB" sz="1200" kern="1200" dirty="0">
                <a:solidFill>
                  <a:schemeClr val="tx1"/>
                </a:solidFill>
                <a:effectLst/>
                <a:latin typeface="+mn-lt"/>
                <a:ea typeface="+mn-ea"/>
                <a:cs typeface="+mn-cs"/>
              </a:rPr>
              <a:t>(NHS England, 2019).</a:t>
            </a:r>
          </a:p>
          <a:p>
            <a:r>
              <a:rPr lang="en-US" dirty="0"/>
              <a:t>There should be an  understanding and focus on the various elements that comprise a patient's life, which may also involve and/or be a contributing factor to their condition. Even more important than the methods and strategies we use, the quality of the therapeutic alliance between the therapist and the client is a major determinant of the treatment's success </a:t>
            </a:r>
            <a:r>
              <a:rPr lang="en-GB" sz="1200" kern="1200" dirty="0">
                <a:solidFill>
                  <a:schemeClr val="tx1"/>
                </a:solidFill>
                <a:effectLst/>
                <a:latin typeface="+mn-lt"/>
                <a:ea typeface="+mn-ea"/>
                <a:cs typeface="+mn-cs"/>
              </a:rPr>
              <a:t>(Cooper, 2009 ; Molyneux, 2022).</a:t>
            </a:r>
            <a:endParaRPr lang="en-GB" dirty="0"/>
          </a:p>
        </p:txBody>
      </p:sp>
      <p:sp>
        <p:nvSpPr>
          <p:cNvPr id="4" name="Slide Number Placeholder 3"/>
          <p:cNvSpPr>
            <a:spLocks noGrp="1"/>
          </p:cNvSpPr>
          <p:nvPr>
            <p:ph type="sldNum" sz="quarter" idx="5"/>
          </p:nvPr>
        </p:nvSpPr>
        <p:spPr/>
        <p:txBody>
          <a:bodyPr/>
          <a:lstStyle/>
          <a:p>
            <a:fld id="{25AFFA0C-B602-4CE2-B00C-5C38827D9CDF}" type="slidenum">
              <a:rPr lang="en-GB" smtClean="0"/>
              <a:t>6</a:t>
            </a:fld>
            <a:endParaRPr lang="en-GB"/>
          </a:p>
        </p:txBody>
      </p:sp>
    </p:spTree>
    <p:extLst>
      <p:ext uri="{BB962C8B-B14F-4D97-AF65-F5344CB8AC3E}">
        <p14:creationId xmlns:p14="http://schemas.microsoft.com/office/powerpoint/2010/main" val="716976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1" dirty="0">
              <a:latin typeface="Aptos"/>
            </a:endParaRPr>
          </a:p>
          <a:p>
            <a:endParaRPr lang="en-GB" dirty="0"/>
          </a:p>
        </p:txBody>
      </p:sp>
      <p:sp>
        <p:nvSpPr>
          <p:cNvPr id="4" name="Slide Number Placeholder 3"/>
          <p:cNvSpPr>
            <a:spLocks noGrp="1"/>
          </p:cNvSpPr>
          <p:nvPr>
            <p:ph type="sldNum" sz="quarter" idx="5"/>
          </p:nvPr>
        </p:nvSpPr>
        <p:spPr/>
        <p:txBody>
          <a:bodyPr/>
          <a:lstStyle/>
          <a:p>
            <a:fld id="{25AFFA0C-B602-4CE2-B00C-5C38827D9CDF}" type="slidenum">
              <a:rPr lang="en-GB" smtClean="0"/>
              <a:t>9</a:t>
            </a:fld>
            <a:endParaRPr lang="en-GB"/>
          </a:p>
        </p:txBody>
      </p:sp>
    </p:spTree>
    <p:extLst>
      <p:ext uri="{BB962C8B-B14F-4D97-AF65-F5344CB8AC3E}">
        <p14:creationId xmlns:p14="http://schemas.microsoft.com/office/powerpoint/2010/main" val="3456848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1.xml"/><Relationship Id="rId12"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5.png"/><Relationship Id="rId7" Type="http://schemas.openxmlformats.org/officeDocument/2006/relationships/diagramColors" Target="../diagrams/colors6.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 Id="rId9"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3" Type="http://schemas.openxmlformats.org/officeDocument/2006/relationships/hyperlink" Target="https://www.frontier-economics.com/media/hgwd4e4a/the-full-cost-of-obesity-in-the-uk.pdf" TargetMode="External"/><Relationship Id="rId18" Type="http://schemas.openxmlformats.org/officeDocument/2006/relationships/hyperlink" Target="https://assets.publishing.service.gov.uk/media/5a80d8a5e5274a2e87dbc24e/Childhood_obesity_2016__2__acc.pdf" TargetMode="External"/><Relationship Id="rId26" Type="http://schemas.openxmlformats.org/officeDocument/2006/relationships/hyperlink" Target="https://digital.nhs.uk/data-and-information/publications/statistical/health-survey-for-england/2024/adults-overweight-and-obesity" TargetMode="External"/><Relationship Id="rId39" Type="http://schemas.openxmlformats.org/officeDocument/2006/relationships/hyperlink" Target="https://doi.org/10.1093/oxrep/graf005" TargetMode="External"/><Relationship Id="rId21" Type="http://schemas.openxmlformats.org/officeDocument/2006/relationships/hyperlink" Target="https://wounds-uk.com/wp-content/uploads/2023/02/3119bb4ed1115144ec0f9f3c4a17331a.pdf" TargetMode="External"/><Relationship Id="rId34" Type="http://schemas.openxmlformats.org/officeDocument/2006/relationships/hyperlink" Target="https://www.linkedin.com/pulse/exploring-holistic-approach-health-sharmiladevi-senthil-zff8c" TargetMode="External"/><Relationship Id="rId42" Type="http://schemas.openxmlformats.org/officeDocument/2006/relationships/hyperlink" Target="https://doi.org/10.1016/j.amjms.2015.10.012" TargetMode="External"/><Relationship Id="rId7" Type="http://schemas.openxmlformats.org/officeDocument/2006/relationships/hyperlink" Target="https://www.researchgate.net/publication/263276060_Essential_Research_Findings_in_Counselling_and_Psychotherapy_The_Facts_Are_Friendly" TargetMode="External"/><Relationship Id="rId2" Type="http://schemas.openxmlformats.org/officeDocument/2006/relationships/hyperlink" Target="https://www.actiononsugar.org/reformulation-/calorie-reduction-programme/" TargetMode="External"/><Relationship Id="rId16" Type="http://schemas.openxmlformats.org/officeDocument/2006/relationships/hyperlink" Target="https://pmc.ncbi.nlm.nih.gov/articles/PMC5846001/" TargetMode="External"/><Relationship Id="rId20" Type="http://schemas.openxmlformats.org/officeDocument/2006/relationships/hyperlink" Target="https://www.instituteofhealthequity.org/resources-reports/fair-society-healthy-lives-the-marmot-review" TargetMode="External"/><Relationship Id="rId29" Type="http://schemas.openxmlformats.org/officeDocument/2006/relationships/hyperlink" Target="https://www.ons.gov.uk/peoplepopulationandcommunity/wellbeing/bulletins/individualandcommunitywellbeinggreatbritain/october2022" TargetMode="External"/><Relationship Id="rId41" Type="http://schemas.openxmlformats.org/officeDocument/2006/relationships/hyperlink" Target="https://www.emro.who.int/polio-eradication/about-eradication/" TargetMode="External"/><Relationship Id="rId1" Type="http://schemas.openxmlformats.org/officeDocument/2006/relationships/slideLayout" Target="../slideLayouts/slideLayout7.xml"/><Relationship Id="rId6" Type="http://schemas.openxmlformats.org/officeDocument/2006/relationships/hyperlink" Target="https://doi.org/10.7759/cureus.33425" TargetMode="External"/><Relationship Id="rId11" Type="http://schemas.openxmlformats.org/officeDocument/2006/relationships/hyperlink" Target="https://www.researchgate.net/publication/233740458_The_challenge_of_defining_wellbeing" TargetMode="External"/><Relationship Id="rId24" Type="http://schemas.openxmlformats.org/officeDocument/2006/relationships/hyperlink" Target="https://www.england.nhs.uk/digital-weight-management/" TargetMode="External"/><Relationship Id="rId32" Type="http://schemas.openxmlformats.org/officeDocument/2006/relationships/hyperlink" Target="https://mentalhealthwatch.rcpsych.ac.uk/" TargetMode="External"/><Relationship Id="rId37" Type="http://schemas.openxmlformats.org/officeDocument/2006/relationships/hyperlink" Target="https://doi.org/10.5334/ijic.7614" TargetMode="External"/><Relationship Id="rId40" Type="http://schemas.openxmlformats.org/officeDocument/2006/relationships/hyperlink" Target="https://www.who.int/europe/publications/i/item/WHO-EURO-2021-2574-42330-58595" TargetMode="External"/><Relationship Id="rId5" Type="http://schemas.openxmlformats.org/officeDocument/2006/relationships/hyperlink" Target="https://www.bond.org.uk/resources/the-uks-global-contribution-to-the-sustainable-development-goals/" TargetMode="External"/><Relationship Id="rId15" Type="http://schemas.openxmlformats.org/officeDocument/2006/relationships/hyperlink" Target="https://www.gov.uk/government/news/government-acts-to-tackle-rising-childhood-obesity-epidemic" TargetMode="External"/><Relationship Id="rId23" Type="http://schemas.openxmlformats.org/officeDocument/2006/relationships/hyperlink" Target="https://www.england.nhs.uk/ourwork/clinical-policy/" TargetMode="External"/><Relationship Id="rId28" Type="http://schemas.openxmlformats.org/officeDocument/2006/relationships/hyperlink" Target="https://www.thensmc.com/resources/showcase/change4life" TargetMode="External"/><Relationship Id="rId36" Type="http://schemas.openxmlformats.org/officeDocument/2006/relationships/hyperlink" Target="https://www.un.org/en/academic-impact/sustainability" TargetMode="External"/><Relationship Id="rId10" Type="http://schemas.openxmlformats.org/officeDocument/2006/relationships/hyperlink" Target="https://doi.org/10.1007/978-90-481-2354-4_12" TargetMode="External"/><Relationship Id="rId19" Type="http://schemas.openxmlformats.org/officeDocument/2006/relationships/hyperlink" Target="https://doi.org/10.1136/bmj.d4163" TargetMode="External"/><Relationship Id="rId31" Type="http://schemas.openxmlformats.org/officeDocument/2006/relationships/hyperlink" Target="https://assets.publishing.service.gov.uk/government/uploads/system/uploads/attachment_data/file/496231/Faith_at_end_of_life_-_a_resource.pdf" TargetMode="External"/><Relationship Id="rId4" Type="http://schemas.openxmlformats.org/officeDocument/2006/relationships/hyperlink" Target="https://asef.org/wp-content/uploads/2022/01/ASEFSU23_Background-Paper_Childhood-Obesity-in-UK-and-Glasgow.pdf" TargetMode="External"/><Relationship Id="rId9" Type="http://schemas.openxmlformats.org/officeDocument/2006/relationships/hyperlink" Target="https://campaignresources.dhsc.gov.uk/campaigns/better-health-childhood-obesity/" TargetMode="External"/><Relationship Id="rId14" Type="http://schemas.openxmlformats.org/officeDocument/2006/relationships/hyperlink" Target="https://ukhsa.blog.gov.uk/2018/05/22/sugar-reduction-what-about-the-drinks-not-included-in-the-soft-drinks-industry-levy/" TargetMode="External"/><Relationship Id="rId22" Type="http://schemas.openxmlformats.org/officeDocument/2006/relationships/hyperlink" Target="https://www.england.nhs.uk/atlas_case_study/creating-holistic-workers-across-disciplines/" TargetMode="External"/><Relationship Id="rId27" Type="http://schemas.openxmlformats.org/officeDocument/2006/relationships/hyperlink" Target="https://arc-swp.nihr.ac.uk/research/projects/help-the-healthy-lifestyles-programme/" TargetMode="External"/><Relationship Id="rId30" Type="http://schemas.openxmlformats.org/officeDocument/2006/relationships/hyperlink" Target="https://doi.org/10.11604/pamj.2024.47.82.41089" TargetMode="External"/><Relationship Id="rId35" Type="http://schemas.openxmlformats.org/officeDocument/2006/relationships/hyperlink" Target="https://doi.org/10.1016/j.shaw.2015.07.002" TargetMode="External"/><Relationship Id="rId43" Type="http://schemas.openxmlformats.org/officeDocument/2006/relationships/hyperlink" Target="https://www.who.int/about/governance/constitution" TargetMode="External"/><Relationship Id="rId8" Type="http://schemas.openxmlformats.org/officeDocument/2006/relationships/hyperlink" Target="https://assets.publishing.service.gov.uk/media/5a7ba1d6ed915d4147621a24/Narrative__January_2014_.pdf" TargetMode="External"/><Relationship Id="rId3" Type="http://schemas.openxmlformats.org/officeDocument/2006/relationships/hyperlink" Target="https://www.actiononsugar.org/reformulation-/sugar-reduction-programme/" TargetMode="External"/><Relationship Id="rId12" Type="http://schemas.openxmlformats.org/officeDocument/2006/relationships/hyperlink" Target="https://doi.org/10.1126/science.847460" TargetMode="External"/><Relationship Id="rId17" Type="http://schemas.openxmlformats.org/officeDocument/2006/relationships/hyperlink" Target="https://wisemindnutrition.com/blog/the-biopsychosocial-model-of-health-and-disease" TargetMode="External"/><Relationship Id="rId25" Type="http://schemas.openxmlformats.org/officeDocument/2006/relationships/hyperlink" Target="https://www.england.nhs.uk/mental-health/adults/nhs-talking-therapies/" TargetMode="External"/><Relationship Id="rId33" Type="http://schemas.openxmlformats.org/officeDocument/2006/relationships/hyperlink" Target="https://doi.org/10.1371/journal.pmen.0000028" TargetMode="External"/><Relationship Id="rId38" Type="http://schemas.openxmlformats.org/officeDocument/2006/relationships/hyperlink" Target="https://www.theaccessgroup.com/en-gb/blog/hsc-wellbeing-in-health-and-social-care-what-is-it-and-why-is-it-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4769AE-E2FF-6773-8104-FA2AB94C0D25}"/>
              </a:ext>
            </a:extLst>
          </p:cNvPr>
          <p:cNvSpPr txBox="1"/>
          <p:nvPr/>
        </p:nvSpPr>
        <p:spPr>
          <a:xfrm>
            <a:off x="3657600" y="1064342"/>
            <a:ext cx="9144000" cy="4825745"/>
          </a:xfrm>
          <a:prstGeom prst="rect">
            <a:avLst/>
          </a:prstGeom>
          <a:noFill/>
        </p:spPr>
        <p:txBody>
          <a:bodyPr wrap="square">
            <a:spAutoFit/>
          </a:bodyPr>
          <a:lstStyle/>
          <a:p>
            <a:pPr algn="ctr">
              <a:lnSpc>
                <a:spcPct val="200000"/>
              </a:lnSpc>
              <a:spcBef>
                <a:spcPct val="0"/>
              </a:spcBef>
            </a:pPr>
            <a:r>
              <a:rPr lang="en-US" sz="4000" b="1" dirty="0">
                <a:solidFill>
                  <a:srgbClr val="000000"/>
                </a:solidFill>
                <a:latin typeface="Arial Bold"/>
                <a:ea typeface="Arial Bold"/>
                <a:cs typeface="Arial Bold"/>
                <a:sym typeface="Arial Bold"/>
              </a:rPr>
              <a:t>BMHP6030 </a:t>
            </a:r>
          </a:p>
          <a:p>
            <a:pPr algn="ctr">
              <a:lnSpc>
                <a:spcPct val="200000"/>
              </a:lnSpc>
              <a:spcBef>
                <a:spcPct val="0"/>
              </a:spcBef>
            </a:pPr>
            <a:r>
              <a:rPr lang="en-US" sz="4000" b="1" dirty="0">
                <a:solidFill>
                  <a:srgbClr val="000000"/>
                </a:solidFill>
                <a:latin typeface="Arial Bold"/>
                <a:ea typeface="Arial Bold"/>
                <a:cs typeface="Arial Bold"/>
                <a:sym typeface="Arial Bold"/>
              </a:rPr>
              <a:t>Health, Wellbeing and Sustainable Development</a:t>
            </a:r>
          </a:p>
          <a:p>
            <a:pPr algn="ctr">
              <a:lnSpc>
                <a:spcPct val="200000"/>
              </a:lnSpc>
              <a:spcBef>
                <a:spcPct val="0"/>
              </a:spcBef>
            </a:pPr>
            <a:r>
              <a:rPr lang="en-US" sz="4000" b="1" dirty="0">
                <a:solidFill>
                  <a:srgbClr val="000000"/>
                </a:solidFill>
                <a:latin typeface="Arial Bold"/>
                <a:ea typeface="Arial Bold"/>
                <a:cs typeface="Arial Bold"/>
                <a:sym typeface="Arial Bold"/>
              </a:rPr>
              <a:t>Component 1: Presentation </a:t>
            </a:r>
          </a:p>
        </p:txBody>
      </p:sp>
      <p:pic>
        <p:nvPicPr>
          <p:cNvPr id="1026" name="Picture 2" descr="SDG 3 – Good Health and Well-Being – St Peters Institute for Higher  Education and Research">
            <a:extLst>
              <a:ext uri="{FF2B5EF4-FFF2-40B4-BE49-F238E27FC236}">
                <a16:creationId xmlns:a16="http://schemas.microsoft.com/office/drawing/2014/main" id="{F56FC967-E5AC-94D5-3AE4-C5631D96D4B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64" t="2319" r="2464"/>
          <a:stretch>
            <a:fillRect/>
          </a:stretch>
        </p:blipFill>
        <p:spPr bwMode="auto">
          <a:xfrm>
            <a:off x="12115800" y="3156112"/>
            <a:ext cx="5939223" cy="610218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95762D5-12AC-9DC7-B1A1-00B1F65AF95C}"/>
              </a:ext>
            </a:extLst>
          </p:cNvPr>
          <p:cNvSpPr txBox="1"/>
          <p:nvPr/>
        </p:nvSpPr>
        <p:spPr>
          <a:xfrm>
            <a:off x="16383000" y="9274373"/>
            <a:ext cx="1178989" cy="307777"/>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cs typeface="Arial" panose="020B0604020202020204" pitchFamily="34" charset="0"/>
              </a:rPr>
              <a:t>(WHO, 2025)</a:t>
            </a:r>
          </a:p>
        </p:txBody>
      </p:sp>
      <p:sp>
        <p:nvSpPr>
          <p:cNvPr id="6" name="TextBox 6">
            <a:extLst>
              <a:ext uri="{FF2B5EF4-FFF2-40B4-BE49-F238E27FC236}">
                <a16:creationId xmlns:a16="http://schemas.microsoft.com/office/drawing/2014/main" id="{6A715774-FCCA-3B19-AE53-5E83C40050AF}"/>
              </a:ext>
            </a:extLst>
          </p:cNvPr>
          <p:cNvSpPr txBox="1"/>
          <p:nvPr/>
        </p:nvSpPr>
        <p:spPr>
          <a:xfrm>
            <a:off x="914401" y="8572500"/>
            <a:ext cx="8686800" cy="2888098"/>
          </a:xfrm>
          <a:prstGeom prst="rect">
            <a:avLst/>
          </a:prstGeom>
        </p:spPr>
        <p:txBody>
          <a:bodyPr wrap="square" lIns="0" tIns="0" rIns="0" bIns="0" rtlCol="0" anchor="t">
            <a:spAutoFit/>
          </a:bodyPr>
          <a:lstStyle/>
          <a:p>
            <a:pPr>
              <a:lnSpc>
                <a:spcPts val="1737"/>
              </a:lnSpc>
            </a:pPr>
            <a:r>
              <a:rPr lang="en-US" sz="3200" b="1" dirty="0">
                <a:solidFill>
                  <a:srgbClr val="000000"/>
                </a:solidFill>
                <a:latin typeface="Gotham"/>
                <a:ea typeface="Gotham"/>
                <a:cs typeface="Gotham"/>
                <a:sym typeface="Gotham"/>
              </a:rPr>
              <a:t>Student Name: Salima Begum</a:t>
            </a:r>
          </a:p>
          <a:p>
            <a:pPr>
              <a:lnSpc>
                <a:spcPts val="1737"/>
              </a:lnSpc>
            </a:pPr>
            <a:endParaRPr lang="en-US" sz="3200" b="1" dirty="0">
              <a:solidFill>
                <a:srgbClr val="000000"/>
              </a:solidFill>
              <a:latin typeface="Gotham"/>
              <a:ea typeface="Gotham"/>
              <a:cs typeface="Gotham"/>
              <a:sym typeface="Gotham"/>
            </a:endParaRPr>
          </a:p>
          <a:p>
            <a:pPr>
              <a:lnSpc>
                <a:spcPts val="1737"/>
              </a:lnSpc>
            </a:pPr>
            <a:endParaRPr lang="en-US" sz="3200" b="1" dirty="0">
              <a:solidFill>
                <a:srgbClr val="000000"/>
              </a:solidFill>
              <a:latin typeface="Gotham"/>
              <a:ea typeface="Gotham"/>
              <a:cs typeface="Gotham"/>
              <a:sym typeface="Gotham"/>
            </a:endParaRPr>
          </a:p>
          <a:p>
            <a:pPr>
              <a:lnSpc>
                <a:spcPts val="1737"/>
              </a:lnSpc>
            </a:pPr>
            <a:r>
              <a:rPr lang="en-US" sz="3200" b="1" dirty="0">
                <a:solidFill>
                  <a:srgbClr val="000000"/>
                </a:solidFill>
                <a:latin typeface="Gotham"/>
                <a:ea typeface="Gotham"/>
                <a:cs typeface="Gotham"/>
                <a:sym typeface="Gotham"/>
              </a:rPr>
              <a:t>Student ID: 2128697</a:t>
            </a:r>
          </a:p>
          <a:p>
            <a:pPr>
              <a:lnSpc>
                <a:spcPts val="1737"/>
              </a:lnSpc>
            </a:pPr>
            <a:endParaRPr lang="en-US" sz="3200" b="1" dirty="0">
              <a:solidFill>
                <a:srgbClr val="000000"/>
              </a:solidFill>
              <a:latin typeface="Gotham"/>
              <a:ea typeface="Gotham"/>
              <a:cs typeface="Gotham"/>
              <a:sym typeface="Gotham"/>
            </a:endParaRPr>
          </a:p>
          <a:p>
            <a:pPr>
              <a:lnSpc>
                <a:spcPts val="1737"/>
              </a:lnSpc>
            </a:pPr>
            <a:r>
              <a:rPr lang="en-US" sz="3200" b="1" dirty="0">
                <a:solidFill>
                  <a:srgbClr val="000000"/>
                </a:solidFill>
                <a:latin typeface="Gotham"/>
                <a:ea typeface="Gotham"/>
                <a:cs typeface="Gotham"/>
                <a:sym typeface="Gotham"/>
              </a:rPr>
              <a:t>Lecturer: Tomy </a:t>
            </a:r>
            <a:r>
              <a:rPr lang="en-US" sz="3200" b="1" dirty="0" err="1">
                <a:solidFill>
                  <a:srgbClr val="000000"/>
                </a:solidFill>
                <a:latin typeface="Gotham"/>
                <a:ea typeface="Gotham"/>
                <a:cs typeface="Gotham"/>
                <a:sym typeface="Gotham"/>
              </a:rPr>
              <a:t>Adattu</a:t>
            </a:r>
            <a:r>
              <a:rPr lang="en-US" sz="3200" b="1" dirty="0">
                <a:solidFill>
                  <a:srgbClr val="000000"/>
                </a:solidFill>
                <a:latin typeface="Gotham"/>
                <a:ea typeface="Gotham"/>
                <a:cs typeface="Gotham"/>
                <a:sym typeface="Gotham"/>
              </a:rPr>
              <a:t> Chacko\</a:t>
            </a:r>
          </a:p>
          <a:p>
            <a:pPr>
              <a:lnSpc>
                <a:spcPts val="1737"/>
              </a:lnSpc>
            </a:pPr>
            <a:endParaRPr lang="en-US" sz="3200" b="1" dirty="0">
              <a:solidFill>
                <a:srgbClr val="000000"/>
              </a:solidFill>
              <a:latin typeface="Gotham"/>
              <a:ea typeface="Gotham"/>
              <a:cs typeface="Gotham"/>
              <a:sym typeface="Gotham"/>
            </a:endParaRPr>
          </a:p>
          <a:p>
            <a:pPr>
              <a:lnSpc>
                <a:spcPts val="1737"/>
              </a:lnSpc>
            </a:pPr>
            <a:endParaRPr lang="en-US" sz="3200" b="1" dirty="0">
              <a:solidFill>
                <a:srgbClr val="000000"/>
              </a:solidFill>
              <a:latin typeface="Gotham"/>
              <a:ea typeface="Gotham"/>
              <a:cs typeface="Gotham"/>
              <a:sym typeface="Gotham"/>
            </a:endParaRPr>
          </a:p>
          <a:p>
            <a:pPr>
              <a:lnSpc>
                <a:spcPts val="1737"/>
              </a:lnSpc>
            </a:pPr>
            <a:endParaRPr lang="en-US" sz="3200" b="1" dirty="0">
              <a:solidFill>
                <a:srgbClr val="000000"/>
              </a:solidFill>
              <a:latin typeface="Gotham"/>
              <a:ea typeface="Gotham"/>
              <a:cs typeface="Gotham"/>
              <a:sym typeface="Gotham"/>
            </a:endParaRPr>
          </a:p>
          <a:p>
            <a:pPr>
              <a:lnSpc>
                <a:spcPts val="1737"/>
              </a:lnSpc>
            </a:pPr>
            <a:endParaRPr lang="en-US" sz="3200" b="1" dirty="0">
              <a:solidFill>
                <a:srgbClr val="000000"/>
              </a:solidFill>
              <a:latin typeface="Gotham"/>
              <a:ea typeface="Gotham"/>
              <a:cs typeface="Gotham"/>
              <a:sym typeface="Gotham"/>
            </a:endParaRPr>
          </a:p>
          <a:p>
            <a:pPr>
              <a:lnSpc>
                <a:spcPts val="1737"/>
              </a:lnSpc>
            </a:pPr>
            <a:endParaRPr lang="en-US" sz="3200" b="1" dirty="0">
              <a:solidFill>
                <a:srgbClr val="000000"/>
              </a:solidFill>
              <a:latin typeface="Gotham"/>
              <a:ea typeface="Gotham"/>
              <a:cs typeface="Gotham"/>
              <a:sym typeface="Gotham"/>
            </a:endParaRPr>
          </a:p>
          <a:p>
            <a:pPr algn="l">
              <a:lnSpc>
                <a:spcPts val="3901"/>
              </a:lnSpc>
            </a:pPr>
            <a:endParaRPr lang="en-US" sz="3200" b="1" dirty="0">
              <a:solidFill>
                <a:srgbClr val="000000"/>
              </a:solidFill>
              <a:latin typeface="Poppins"/>
              <a:ea typeface="Poppins"/>
              <a:cs typeface="Poppins"/>
              <a:sym typeface="Poppins"/>
            </a:endParaRPr>
          </a:p>
        </p:txBody>
      </p:sp>
    </p:spTree>
    <p:extLst>
      <p:ext uri="{BB962C8B-B14F-4D97-AF65-F5344CB8AC3E}">
        <p14:creationId xmlns:p14="http://schemas.microsoft.com/office/powerpoint/2010/main" val="26182321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4"/>
          <p:cNvGrpSpPr/>
          <p:nvPr/>
        </p:nvGrpSpPr>
        <p:grpSpPr>
          <a:xfrm>
            <a:off x="55922" y="8293192"/>
            <a:ext cx="6631134" cy="2976000"/>
            <a:chOff x="-1891" y="-780886"/>
            <a:chExt cx="2919668" cy="1439040"/>
          </a:xfrm>
        </p:grpSpPr>
        <p:sp>
          <p:nvSpPr>
            <p:cNvPr id="5" name="Freeform 5"/>
            <p:cNvSpPr/>
            <p:nvPr/>
          </p:nvSpPr>
          <p:spPr>
            <a:xfrm>
              <a:off x="-1891" y="-780886"/>
              <a:ext cx="2917777" cy="658154"/>
            </a:xfrm>
            <a:custGeom>
              <a:avLst/>
              <a:gdLst/>
              <a:ahLst/>
              <a:cxnLst/>
              <a:rect l="l" t="t" r="r" b="b"/>
              <a:pathLst>
                <a:path w="2917777" h="658154">
                  <a:moveTo>
                    <a:pt x="0" y="0"/>
                  </a:moveTo>
                  <a:lnTo>
                    <a:pt x="2917777" y="0"/>
                  </a:lnTo>
                  <a:lnTo>
                    <a:pt x="2917777" y="658154"/>
                  </a:lnTo>
                  <a:lnTo>
                    <a:pt x="0" y="658154"/>
                  </a:lnTo>
                  <a:close/>
                </a:path>
              </a:pathLst>
            </a:custGeom>
            <a:solidFill>
              <a:srgbClr val="A3B18A"/>
            </a:solidFill>
          </p:spPr>
          <p:txBody>
            <a:bodyPr/>
            <a:lstStyle/>
            <a:p>
              <a:endParaRPr lang="en-GB"/>
            </a:p>
          </p:txBody>
        </p:sp>
        <p:sp>
          <p:nvSpPr>
            <p:cNvPr id="6" name="TextBox 6"/>
            <p:cNvSpPr txBox="1"/>
            <p:nvPr/>
          </p:nvSpPr>
          <p:spPr>
            <a:xfrm>
              <a:off x="0" y="-38100"/>
              <a:ext cx="2917777" cy="696254"/>
            </a:xfrm>
            <a:prstGeom prst="rect">
              <a:avLst/>
            </a:prstGeom>
          </p:spPr>
          <p:txBody>
            <a:bodyPr lIns="50800" tIns="50800" rIns="50800" bIns="50800" rtlCol="0" anchor="ctr"/>
            <a:lstStyle/>
            <a:p>
              <a:pPr algn="ctr">
                <a:lnSpc>
                  <a:spcPts val="2239"/>
                </a:lnSpc>
              </a:pPr>
              <a:endParaRPr/>
            </a:p>
          </p:txBody>
        </p:sp>
      </p:grpSp>
      <p:pic>
        <p:nvPicPr>
          <p:cNvPr id="2050" name="Picture 2" descr="40 Sdg Goal 3 Royalty-Free Images, Stock Photos &amp; Pictures | Shutterstock">
            <a:extLst>
              <a:ext uri="{FF2B5EF4-FFF2-40B4-BE49-F238E27FC236}">
                <a16:creationId xmlns:a16="http://schemas.microsoft.com/office/drawing/2014/main" id="{3EFF89DC-8370-3E99-892C-A0DFC0B90F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935"/>
          <a:stretch>
            <a:fillRect/>
          </a:stretch>
        </p:blipFill>
        <p:spPr bwMode="auto">
          <a:xfrm>
            <a:off x="304800" y="6716934"/>
            <a:ext cx="4615852" cy="343928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graphicFrame>
        <p:nvGraphicFramePr>
          <p:cNvPr id="16" name="Diagram 15">
            <a:extLst>
              <a:ext uri="{FF2B5EF4-FFF2-40B4-BE49-F238E27FC236}">
                <a16:creationId xmlns:a16="http://schemas.microsoft.com/office/drawing/2014/main" id="{16C84996-DB00-C740-1CD1-1093582A8B9F}"/>
              </a:ext>
            </a:extLst>
          </p:cNvPr>
          <p:cNvGraphicFramePr/>
          <p:nvPr>
            <p:extLst>
              <p:ext uri="{D42A27DB-BD31-4B8C-83A1-F6EECF244321}">
                <p14:modId xmlns:p14="http://schemas.microsoft.com/office/powerpoint/2010/main" val="2452380863"/>
              </p:ext>
            </p:extLst>
          </p:nvPr>
        </p:nvGraphicFramePr>
        <p:xfrm>
          <a:off x="55922" y="1172163"/>
          <a:ext cx="8097478" cy="53697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7A4C8559-B769-A404-ED6B-3AA267288771}"/>
              </a:ext>
            </a:extLst>
          </p:cNvPr>
          <p:cNvSpPr txBox="1"/>
          <p:nvPr/>
        </p:nvSpPr>
        <p:spPr>
          <a:xfrm>
            <a:off x="7772400" y="1230771"/>
            <a:ext cx="10210800" cy="4190314"/>
          </a:xfrm>
          <a:prstGeom prst="rect">
            <a:avLst/>
          </a:prstGeom>
          <a:noFill/>
        </p:spPr>
        <p:txBody>
          <a:bodyPr wrap="square" rtlCol="0">
            <a:spAutoFit/>
          </a:bodyPr>
          <a:lstStyle/>
          <a:p>
            <a:pPr lvl="0" algn="just" eaLnBrk="0" fontAlgn="base" hangingPunct="0">
              <a:lnSpc>
                <a:spcPct val="150000"/>
              </a:lnSpc>
              <a:spcBef>
                <a:spcPct val="0"/>
              </a:spcBef>
              <a:spcAft>
                <a:spcPct val="0"/>
              </a:spcAft>
            </a:pPr>
            <a:r>
              <a:rPr lang="en-GB" sz="2000" b="1" dirty="0">
                <a:latin typeface="Arial" panose="020B0604020202020204" pitchFamily="34" charset="0"/>
                <a:cs typeface="Arial" panose="020B0604020202020204" pitchFamily="34" charset="0"/>
              </a:rPr>
              <a:t>SDG 3 in Health and Social Care:</a:t>
            </a:r>
          </a:p>
          <a:p>
            <a:pPr marL="342900" lvl="0" indent="-342900" algn="just"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 SDG 3 is extremely pertinent to the health and social care sectors. </a:t>
            </a: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It aligns with key responsibilities of healthcare professionals : </a:t>
            </a:r>
            <a:r>
              <a:rPr lang="en-US" altLang="en-US" sz="2000" b="1" dirty="0">
                <a:latin typeface="Arial" panose="020B0604020202020204" pitchFamily="34" charset="0"/>
              </a:rPr>
              <a:t>Promoting health, preventing illness</a:t>
            </a:r>
            <a:r>
              <a:rPr lang="en-US" altLang="en-US" sz="2000" dirty="0">
                <a:latin typeface="Arial" panose="020B0604020202020204" pitchFamily="34" charset="0"/>
              </a:rPr>
              <a:t>, and </a:t>
            </a:r>
            <a:r>
              <a:rPr lang="en-US" altLang="en-US" sz="2000" b="1" dirty="0">
                <a:latin typeface="Arial" panose="020B0604020202020204" pitchFamily="34" charset="0"/>
              </a:rPr>
              <a:t>providing care </a:t>
            </a:r>
            <a:r>
              <a:rPr lang="en-US" altLang="en-US" sz="2000" dirty="0">
                <a:latin typeface="Arial" panose="020B0604020202020204" pitchFamily="34" charset="0"/>
                <a:cs typeface="Arial" panose="020B0604020202020204" pitchFamily="34" charset="0"/>
              </a:rPr>
              <a:t>(United Nations, 2025).</a:t>
            </a:r>
            <a:endParaRPr lang="en-US" altLang="en-US" sz="2000" dirty="0">
              <a:latin typeface="Arial" panose="020B0604020202020204" pitchFamily="34" charset="0"/>
            </a:endParaRP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The </a:t>
            </a:r>
            <a:r>
              <a:rPr lang="en-US" altLang="en-US" sz="2000" b="1" dirty="0">
                <a:latin typeface="Arial" panose="020B0604020202020204" pitchFamily="34" charset="0"/>
              </a:rPr>
              <a:t>UK's health and social care system </a:t>
            </a:r>
            <a:r>
              <a:rPr lang="en-US" altLang="en-US" sz="2000" dirty="0">
                <a:latin typeface="Arial" panose="020B0604020202020204" pitchFamily="34" charset="0"/>
              </a:rPr>
              <a:t>supports the SDGs by integrating  a holistic health and wellness approach targeting </a:t>
            </a:r>
            <a:r>
              <a:rPr lang="en-US" altLang="en-US" sz="2000" b="1" dirty="0">
                <a:latin typeface="Arial" panose="020B0604020202020204" pitchFamily="34" charset="0"/>
              </a:rPr>
              <a:t>equity</a:t>
            </a:r>
            <a:r>
              <a:rPr lang="en-US" altLang="en-US" sz="2000" dirty="0">
                <a:latin typeface="Arial" panose="020B0604020202020204" pitchFamily="34" charset="0"/>
              </a:rPr>
              <a:t>, </a:t>
            </a:r>
            <a:r>
              <a:rPr lang="en-US" altLang="en-US" sz="2000" b="1" dirty="0">
                <a:latin typeface="Arial" panose="020B0604020202020204" pitchFamily="34" charset="0"/>
              </a:rPr>
              <a:t>access</a:t>
            </a:r>
            <a:r>
              <a:rPr lang="en-US" altLang="en-US" sz="2000" dirty="0">
                <a:latin typeface="Arial" panose="020B0604020202020204" pitchFamily="34" charset="0"/>
              </a:rPr>
              <a:t>, </a:t>
            </a:r>
            <a:r>
              <a:rPr lang="en-US" altLang="en-US" sz="2000" b="1" dirty="0">
                <a:latin typeface="Arial" panose="020B0604020202020204" pitchFamily="34" charset="0"/>
              </a:rPr>
              <a:t>resilience</a:t>
            </a:r>
            <a:r>
              <a:rPr lang="en-US" altLang="en-US" sz="2000" dirty="0">
                <a:latin typeface="Arial" panose="020B0604020202020204" pitchFamily="34" charset="0"/>
              </a:rPr>
              <a:t>, and the </a:t>
            </a:r>
            <a:r>
              <a:rPr lang="en-US" altLang="en-US" sz="2000" b="1" dirty="0">
                <a:latin typeface="Arial" panose="020B0604020202020204" pitchFamily="34" charset="0"/>
              </a:rPr>
              <a:t>significant health inequities</a:t>
            </a:r>
            <a:r>
              <a:rPr lang="en-US" altLang="en-US" sz="2000" dirty="0">
                <a:latin typeface="Arial" panose="020B0604020202020204" pitchFamily="34" charset="0"/>
                <a:cs typeface="Arial" panose="020B0604020202020204" pitchFamily="34" charset="0"/>
              </a:rPr>
              <a:t>(Wardle, 2023).</a:t>
            </a:r>
            <a:endParaRPr lang="en-US" altLang="en-US" sz="2000" dirty="0">
              <a:latin typeface="Arial" panose="020B0604020202020204" pitchFamily="34" charset="0"/>
            </a:endParaRPr>
          </a:p>
          <a:p>
            <a:pPr marL="342900" indent="-342900" algn="just"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To meet the target goals of SDG 3 UK health and  Social Care system face following challenges:</a:t>
            </a:r>
          </a:p>
        </p:txBody>
      </p:sp>
      <p:sp>
        <p:nvSpPr>
          <p:cNvPr id="9" name="Rectangle 2">
            <a:extLst>
              <a:ext uri="{FF2B5EF4-FFF2-40B4-BE49-F238E27FC236}">
                <a16:creationId xmlns:a16="http://schemas.microsoft.com/office/drawing/2014/main" id="{FE6173C1-974B-57B6-E516-EA4966A4602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9871655E-D063-EC5C-F701-2AD7C6446C55}"/>
              </a:ext>
            </a:extLst>
          </p:cNvPr>
          <p:cNvSpPr txBox="1"/>
          <p:nvPr/>
        </p:nvSpPr>
        <p:spPr>
          <a:xfrm>
            <a:off x="4359565" y="91648"/>
            <a:ext cx="9568869" cy="1055608"/>
          </a:xfrm>
          <a:prstGeom prst="round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Introduction: </a:t>
            </a:r>
          </a:p>
          <a:p>
            <a:pPr algn="ctr"/>
            <a:r>
              <a:rPr lang="en-US" sz="2800" b="1" dirty="0">
                <a:latin typeface="Arial" panose="020B0604020202020204" pitchFamily="34" charset="0"/>
                <a:cs typeface="Arial" panose="020B0604020202020204" pitchFamily="34" charset="0"/>
              </a:rPr>
              <a:t>An Overview of SDG 3 IN Health and Social Care</a:t>
            </a:r>
            <a:endParaRPr lang="en-GB" sz="2800" b="1"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0D6F5E3A-4C82-EECA-1E3F-4A01419710F5}"/>
              </a:ext>
            </a:extLst>
          </p:cNvPr>
          <p:cNvSpPr txBox="1"/>
          <p:nvPr/>
        </p:nvSpPr>
        <p:spPr>
          <a:xfrm>
            <a:off x="1524000" y="9781192"/>
            <a:ext cx="1779410"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2025)</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graphicFrame>
        <p:nvGraphicFramePr>
          <p:cNvPr id="3" name="Diagram 2">
            <a:extLst>
              <a:ext uri="{FF2B5EF4-FFF2-40B4-BE49-F238E27FC236}">
                <a16:creationId xmlns:a16="http://schemas.microsoft.com/office/drawing/2014/main" id="{04B149DC-E672-923B-F5C4-982095EA070C}"/>
              </a:ext>
            </a:extLst>
          </p:cNvPr>
          <p:cNvGraphicFramePr/>
          <p:nvPr>
            <p:extLst>
              <p:ext uri="{D42A27DB-BD31-4B8C-83A1-F6EECF244321}">
                <p14:modId xmlns:p14="http://schemas.microsoft.com/office/powerpoint/2010/main" val="493601437"/>
              </p:ext>
            </p:extLst>
          </p:nvPr>
        </p:nvGraphicFramePr>
        <p:xfrm>
          <a:off x="7754250" y="4894537"/>
          <a:ext cx="9677400" cy="461857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0" name="TextBox 9">
            <a:extLst>
              <a:ext uri="{FF2B5EF4-FFF2-40B4-BE49-F238E27FC236}">
                <a16:creationId xmlns:a16="http://schemas.microsoft.com/office/drawing/2014/main" id="{0B0368F6-B058-7969-D417-CDEF13F55399}"/>
              </a:ext>
            </a:extLst>
          </p:cNvPr>
          <p:cNvSpPr txBox="1"/>
          <p:nvPr/>
        </p:nvSpPr>
        <p:spPr>
          <a:xfrm>
            <a:off x="7772400" y="9301862"/>
            <a:ext cx="10210800" cy="958660"/>
          </a:xfrm>
          <a:prstGeom prst="rect">
            <a:avLst/>
          </a:prstGeom>
          <a:noFill/>
        </p:spPr>
        <p:txBody>
          <a:bodyPr wrap="square">
            <a:spAutoFit/>
          </a:bodyPr>
          <a:lstStyle/>
          <a:p>
            <a:pPr algn="just" eaLnBrk="0" fontAlgn="base" hangingPunct="0">
              <a:lnSpc>
                <a:spcPct val="150000"/>
              </a:lnSpc>
              <a:spcBef>
                <a:spcPct val="0"/>
              </a:spcBef>
              <a:spcAft>
                <a:spcPct val="0"/>
              </a:spcAft>
            </a:pPr>
            <a:r>
              <a:rPr lang="en-US" altLang="en-US" sz="2000" dirty="0">
                <a:latin typeface="Arial" panose="020B0604020202020204" pitchFamily="34" charset="0"/>
              </a:rPr>
              <a:t>The presentation critically examines gaps, healthcare models, and evidence-based recommendations too improve sustainable practice in HSC UK.</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4" name="Diagram 13">
            <a:extLst>
              <a:ext uri="{FF2B5EF4-FFF2-40B4-BE49-F238E27FC236}">
                <a16:creationId xmlns:a16="http://schemas.microsoft.com/office/drawing/2014/main" id="{764E9A24-FFC8-ECE3-686A-221720577F72}"/>
              </a:ext>
            </a:extLst>
          </p:cNvPr>
          <p:cNvGraphicFramePr/>
          <p:nvPr>
            <p:extLst>
              <p:ext uri="{D42A27DB-BD31-4B8C-83A1-F6EECF244321}">
                <p14:modId xmlns:p14="http://schemas.microsoft.com/office/powerpoint/2010/main" val="2572916565"/>
              </p:ext>
            </p:extLst>
          </p:nvPr>
        </p:nvGraphicFramePr>
        <p:xfrm>
          <a:off x="381000" y="2127827"/>
          <a:ext cx="17205035" cy="812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Rectangle 2">
            <a:extLst>
              <a:ext uri="{FF2B5EF4-FFF2-40B4-BE49-F238E27FC236}">
                <a16:creationId xmlns:a16="http://schemas.microsoft.com/office/drawing/2014/main" id="{FBF3B983-50F5-D65B-775A-5326ED43145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 name="TextBox 19">
            <a:extLst>
              <a:ext uri="{FF2B5EF4-FFF2-40B4-BE49-F238E27FC236}">
                <a16:creationId xmlns:a16="http://schemas.microsoft.com/office/drawing/2014/main" id="{C32F30BC-21FC-3DA4-BF68-89196C54BAC9}"/>
              </a:ext>
            </a:extLst>
          </p:cNvPr>
          <p:cNvSpPr txBox="1"/>
          <p:nvPr/>
        </p:nvSpPr>
        <p:spPr>
          <a:xfrm>
            <a:off x="152400" y="419100"/>
            <a:ext cx="18135600" cy="1384995"/>
          </a:xfrm>
          <a:prstGeom prst="rect">
            <a:avLst/>
          </a:prstGeom>
          <a:noFill/>
        </p:spPr>
        <p:txBody>
          <a:bodyPr wrap="square" rtlCol="0">
            <a:spAutoFit/>
          </a:bodyPr>
          <a:lstStyle/>
          <a:p>
            <a:pPr algn="ctr"/>
            <a:r>
              <a:rPr lang="en-US" altLang="en-US" sz="2800" b="1" dirty="0">
                <a:latin typeface="Arial" panose="020B0604020202020204" pitchFamily="34" charset="0"/>
              </a:rPr>
              <a:t>Definitions and Relevance</a:t>
            </a:r>
          </a:p>
          <a:p>
            <a:pPr algn="ctr"/>
            <a:r>
              <a:rPr lang="en-US" altLang="en-US" sz="2800" dirty="0">
                <a:latin typeface="Arial" panose="020B0604020202020204" pitchFamily="34" charset="0"/>
              </a:rPr>
              <a:t>Well-being and health are closely related. Each contributes to and supports the others. Health is the foundation of wellbeing, which in turn helps maintain long-term good health </a:t>
            </a:r>
            <a:r>
              <a:rPr lang="en-US" altLang="en-US" sz="2800" dirty="0">
                <a:latin typeface="Arial" panose="020B0604020202020204" pitchFamily="34" charset="0"/>
                <a:cs typeface="Arial" panose="020B0604020202020204" pitchFamily="34" charset="0"/>
              </a:rPr>
              <a:t>(Dodge </a:t>
            </a:r>
            <a:r>
              <a:rPr lang="en-US" altLang="en-US" sz="2800" i="1" dirty="0">
                <a:latin typeface="Arial" panose="020B0604020202020204" pitchFamily="34" charset="0"/>
                <a:cs typeface="Arial" panose="020B0604020202020204" pitchFamily="34" charset="0"/>
              </a:rPr>
              <a:t>et al.</a:t>
            </a:r>
            <a:r>
              <a:rPr lang="en-US" altLang="en-US" sz="2800" dirty="0">
                <a:latin typeface="Arial" panose="020B0604020202020204" pitchFamily="34" charset="0"/>
                <a:cs typeface="Arial" panose="020B0604020202020204" pitchFamily="34" charset="0"/>
              </a:rPr>
              <a:t>, 2012).</a:t>
            </a:r>
            <a:endParaRPr lang="en-US" altLang="en-US" sz="4000" dirty="0">
              <a:latin typeface="Arial" panose="020B0604020202020204" pitchFamily="34" charset="0"/>
              <a:cs typeface="Arial" panose="020B0604020202020204" pitchFamily="34" charset="0"/>
            </a:endParaRPr>
          </a:p>
        </p:txBody>
      </p:sp>
      <p:sp>
        <p:nvSpPr>
          <p:cNvPr id="23" name="Rectangle 6">
            <a:extLst>
              <a:ext uri="{FF2B5EF4-FFF2-40B4-BE49-F238E27FC236}">
                <a16:creationId xmlns:a16="http://schemas.microsoft.com/office/drawing/2014/main" id="{BA1A3B0A-FCDD-1011-9898-0EA3FC9BF170}"/>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02F69971-40C6-E904-AB78-DD9A59D99F0E}"/>
              </a:ext>
            </a:extLst>
          </p:cNvPr>
          <p:cNvSpPr>
            <a:spLocks noChangeArrowheads="1"/>
          </p:cNvSpPr>
          <p:nvPr/>
        </p:nvSpPr>
        <p:spPr bwMode="auto">
          <a:xfrm>
            <a:off x="218660" y="8975676"/>
            <a:ext cx="17850679" cy="1123712"/>
          </a:xfrm>
          <a:prstGeom prst="roundRect">
            <a:avLst/>
          </a:prstGeom>
          <a:ln/>
        </p:spPr>
        <p:style>
          <a:lnRef idx="2">
            <a:schemeClr val="accent3"/>
          </a:lnRef>
          <a:fillRef idx="1">
            <a:schemeClr val="lt1"/>
          </a:fillRef>
          <a:effectRef idx="0">
            <a:schemeClr val="accent3"/>
          </a:effectRef>
          <a:fontRef idx="minor">
            <a:schemeClr val="dk1"/>
          </a:fontRef>
        </p:style>
        <p:txBody>
          <a:bodyPr vert="horz" wrap="square" lIns="91440" tIns="45720" rIns="91440" bIns="45720" numCol="1" anchor="ctr" anchorCtr="0" compatLnSpc="1">
            <a:prstTxWarp prst="textNoShape">
              <a:avLst/>
            </a:prstTxWarp>
            <a:spAutoFit/>
          </a:bodyPr>
          <a:lstStyle/>
          <a:p>
            <a:pPr algn="ctr" eaLnBrk="0" fontAlgn="base" hangingPunct="0">
              <a:spcBef>
                <a:spcPct val="0"/>
              </a:spcBef>
              <a:spcAft>
                <a:spcPct val="0"/>
              </a:spcAft>
            </a:pPr>
            <a:r>
              <a:rPr lang="en-US" altLang="en-US" sz="2000" dirty="0">
                <a:latin typeface="Arial" panose="020B0604020202020204" pitchFamily="34" charset="0"/>
              </a:rPr>
              <a:t>In Great Britain “What things matter most to well-being?”.</a:t>
            </a:r>
          </a:p>
          <a:p>
            <a:pPr algn="ctr" eaLnBrk="0" fontAlgn="base" hangingPunct="0">
              <a:spcBef>
                <a:spcPct val="0"/>
              </a:spcBef>
              <a:spcAft>
                <a:spcPct val="0"/>
              </a:spcAft>
            </a:pPr>
            <a:r>
              <a:rPr lang="en-US" altLang="en-US" sz="2000" dirty="0">
                <a:latin typeface="Arial" panose="020B0604020202020204" pitchFamily="34" charset="0"/>
              </a:rPr>
              <a:t>Adults most frequently cited </a:t>
            </a:r>
            <a:r>
              <a:rPr lang="en-US" altLang="en-US" sz="2000" b="1" dirty="0">
                <a:latin typeface="Arial" panose="020B0604020202020204" pitchFamily="34" charset="0"/>
              </a:rPr>
              <a:t>physical or mental health </a:t>
            </a:r>
            <a:r>
              <a:rPr lang="en-US" altLang="en-US" sz="2000" dirty="0">
                <a:latin typeface="Arial" panose="020B0604020202020204" pitchFamily="34" charset="0"/>
              </a:rPr>
              <a:t>(45.0%) and family members and their welfare (45.5%) as elements crucial to their personal well-being </a:t>
            </a:r>
            <a:r>
              <a:rPr lang="en-US" altLang="en-US" sz="2000" dirty="0">
                <a:latin typeface="Arial" panose="020B0604020202020204" pitchFamily="34" charset="0"/>
                <a:cs typeface="Arial" panose="020B0604020202020204" pitchFamily="34" charset="0"/>
              </a:rPr>
              <a:t>(Office for National Statistics, 2022).</a:t>
            </a:r>
            <a:endParaRPr lang="en-US" altLang="en-US" sz="2000" dirty="0">
              <a:latin typeface="Arial" panose="020B0604020202020204" pitchFamily="34" charset="0"/>
            </a:endParaRPr>
          </a:p>
        </p:txBody>
      </p:sp>
      <p:graphicFrame>
        <p:nvGraphicFramePr>
          <p:cNvPr id="4" name="Diagram 3">
            <a:extLst>
              <a:ext uri="{FF2B5EF4-FFF2-40B4-BE49-F238E27FC236}">
                <a16:creationId xmlns:a16="http://schemas.microsoft.com/office/drawing/2014/main" id="{F2497B98-E4FF-1305-D8A2-E8A1D0C8331C}"/>
              </a:ext>
            </a:extLst>
          </p:cNvPr>
          <p:cNvGraphicFramePr/>
          <p:nvPr>
            <p:extLst>
              <p:ext uri="{D42A27DB-BD31-4B8C-83A1-F6EECF244321}">
                <p14:modId xmlns:p14="http://schemas.microsoft.com/office/powerpoint/2010/main" val="3048817142"/>
              </p:ext>
            </p:extLst>
          </p:nvPr>
        </p:nvGraphicFramePr>
        <p:xfrm>
          <a:off x="231912" y="241637"/>
          <a:ext cx="13245548" cy="812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9D5A0F1F-BD4E-EDF7-A16D-73D6B767066B}"/>
              </a:ext>
            </a:extLst>
          </p:cNvPr>
          <p:cNvGraphicFramePr/>
          <p:nvPr>
            <p:extLst>
              <p:ext uri="{D42A27DB-BD31-4B8C-83A1-F6EECF244321}">
                <p14:modId xmlns:p14="http://schemas.microsoft.com/office/powerpoint/2010/main" val="4195517492"/>
              </p:ext>
            </p:extLst>
          </p:nvPr>
        </p:nvGraphicFramePr>
        <p:xfrm>
          <a:off x="9829800" y="3314700"/>
          <a:ext cx="7924800" cy="48768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0" name="Arrow: Bent-Up 19">
            <a:extLst>
              <a:ext uri="{FF2B5EF4-FFF2-40B4-BE49-F238E27FC236}">
                <a16:creationId xmlns:a16="http://schemas.microsoft.com/office/drawing/2014/main" id="{71C5B20A-A999-3665-4C9C-77D4422FAE6C}"/>
              </a:ext>
            </a:extLst>
          </p:cNvPr>
          <p:cNvSpPr/>
          <p:nvPr/>
        </p:nvSpPr>
        <p:spPr>
          <a:xfrm rot="10800000" flipH="1">
            <a:off x="9143999" y="3771900"/>
            <a:ext cx="762001" cy="1295400"/>
          </a:xfrm>
          <a:prstGeom prst="bentUpArrow">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cxnSp>
        <p:nvCxnSpPr>
          <p:cNvPr id="22" name="Straight Arrow Connector 21">
            <a:extLst>
              <a:ext uri="{FF2B5EF4-FFF2-40B4-BE49-F238E27FC236}">
                <a16:creationId xmlns:a16="http://schemas.microsoft.com/office/drawing/2014/main" id="{40D6E10D-FC4C-CF99-3AFC-207B19E61EBF}"/>
              </a:ext>
            </a:extLst>
          </p:cNvPr>
          <p:cNvCxnSpPr/>
          <p:nvPr/>
        </p:nvCxnSpPr>
        <p:spPr>
          <a:xfrm flipH="1">
            <a:off x="2209800" y="4991100"/>
            <a:ext cx="228600" cy="4572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3" name="Straight Arrow Connector 22">
            <a:extLst>
              <a:ext uri="{FF2B5EF4-FFF2-40B4-BE49-F238E27FC236}">
                <a16:creationId xmlns:a16="http://schemas.microsoft.com/office/drawing/2014/main" id="{694C4F77-3559-8290-491A-694EA4E9B17A}"/>
              </a:ext>
            </a:extLst>
          </p:cNvPr>
          <p:cNvCxnSpPr>
            <a:cxnSpLocks/>
          </p:cNvCxnSpPr>
          <p:nvPr/>
        </p:nvCxnSpPr>
        <p:spPr>
          <a:xfrm>
            <a:off x="4363278" y="4991100"/>
            <a:ext cx="361122" cy="45720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880784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380999" y="1032454"/>
            <a:ext cx="10967248" cy="9064789"/>
          </a:xfrm>
          <a:prstGeom prst="rect">
            <a:avLst/>
          </a:prstGeom>
        </p:spPr>
        <p:txBody>
          <a:bodyPr wrap="square" lIns="0" tIns="0" rIns="0" bIns="0" rtlCol="0" anchor="t">
            <a:spAutoFit/>
          </a:bodyPr>
          <a:lstStyle/>
          <a:p>
            <a:pPr algn="just">
              <a:lnSpc>
                <a:spcPts val="2079"/>
              </a:lnSpc>
            </a:pPr>
            <a:r>
              <a:rPr lang="en-US" sz="2400" b="1" spc="-47" dirty="0">
                <a:solidFill>
                  <a:srgbClr val="344E41"/>
                </a:solidFill>
                <a:latin typeface="Arial" panose="020B0604020202020204" pitchFamily="34" charset="0"/>
                <a:ea typeface="Open Sauce"/>
                <a:cs typeface="Arial" panose="020B0604020202020204" pitchFamily="34" charset="0"/>
                <a:sym typeface="Open Sauce"/>
              </a:rPr>
              <a:t>Definition:</a:t>
            </a:r>
          </a:p>
          <a:p>
            <a:pPr algn="ctr">
              <a:lnSpc>
                <a:spcPct val="150000"/>
              </a:lnSpc>
            </a:pPr>
            <a:r>
              <a:rPr lang="en-US" altLang="en-US" sz="2400" b="1" dirty="0">
                <a:latin typeface="Arial" panose="020B0604020202020204" pitchFamily="34" charset="0"/>
              </a:rPr>
              <a:t>Holistic Health Model </a:t>
            </a:r>
          </a:p>
          <a:p>
            <a:pPr marL="342900" indent="-342900" algn="just">
              <a:lnSpc>
                <a:spcPct val="150000"/>
              </a:lnSpc>
              <a:buFont typeface="Arial" panose="020B0604020202020204" pitchFamily="34" charset="0"/>
              <a:buChar char="•"/>
            </a:pPr>
            <a:r>
              <a:rPr lang="en-US" altLang="en-US" sz="2400" dirty="0">
                <a:latin typeface="Arial" panose="020B0604020202020204" pitchFamily="34" charset="0"/>
              </a:rPr>
              <a:t>Individual as a whole person, including their Body, Mind, And Spirit.</a:t>
            </a:r>
          </a:p>
          <a:p>
            <a:pPr marL="342900" indent="-342900" algn="just">
              <a:lnSpc>
                <a:spcPct val="150000"/>
              </a:lnSpc>
              <a:buFont typeface="Arial" panose="020B0604020202020204" pitchFamily="34" charset="0"/>
              <a:buChar char="•"/>
            </a:pPr>
            <a:r>
              <a:rPr lang="en-US" altLang="en-US" sz="2400" dirty="0">
                <a:latin typeface="Arial" panose="020B0604020202020204" pitchFamily="34" charset="0"/>
              </a:rPr>
              <a:t>Promotes Wellbeing More Than Just The Absence Of Disease. </a:t>
            </a:r>
          </a:p>
          <a:p>
            <a:pPr marL="342900" indent="-342900" algn="just">
              <a:lnSpc>
                <a:spcPct val="150000"/>
              </a:lnSpc>
              <a:buFont typeface="Arial" panose="020B0604020202020204" pitchFamily="34" charset="0"/>
              <a:buChar char="•"/>
            </a:pPr>
            <a:r>
              <a:rPr lang="en-US" altLang="en-US" sz="2400" dirty="0">
                <a:latin typeface="Arial" panose="020B0604020202020204" pitchFamily="34" charset="0"/>
              </a:rPr>
              <a:t>Corresponds With Person-</a:t>
            </a:r>
            <a:r>
              <a:rPr lang="en-US" altLang="en-US" sz="2400" dirty="0" err="1">
                <a:latin typeface="Arial" panose="020B0604020202020204" pitchFamily="34" charset="0"/>
              </a:rPr>
              <a:t>centred</a:t>
            </a:r>
            <a:r>
              <a:rPr lang="en-US" altLang="en-US" sz="2400" dirty="0">
                <a:latin typeface="Arial" panose="020B0604020202020204" pitchFamily="34" charset="0"/>
              </a:rPr>
              <a:t> Care And Health Promotion In Practice </a:t>
            </a:r>
            <a:r>
              <a:rPr lang="en-US" altLang="en-US" sz="2400" dirty="0">
                <a:latin typeface="Arial" panose="020B0604020202020204" pitchFamily="34" charset="0"/>
                <a:cs typeface="Arial" panose="020B0604020202020204" pitchFamily="34" charset="0"/>
              </a:rPr>
              <a:t>(Dodge </a:t>
            </a:r>
            <a:r>
              <a:rPr lang="en-US" altLang="en-US" sz="2400" i="1" dirty="0">
                <a:latin typeface="Arial" panose="020B0604020202020204" pitchFamily="34" charset="0"/>
                <a:cs typeface="Arial" panose="020B0604020202020204" pitchFamily="34" charset="0"/>
              </a:rPr>
              <a:t>et al.</a:t>
            </a:r>
            <a:r>
              <a:rPr lang="en-US" altLang="en-US" sz="2400" dirty="0">
                <a:latin typeface="Arial" panose="020B0604020202020204" pitchFamily="34" charset="0"/>
                <a:cs typeface="Arial" panose="020B0604020202020204" pitchFamily="34" charset="0"/>
              </a:rPr>
              <a:t>, 2012; Huber, 2011)</a:t>
            </a:r>
            <a:endParaRPr lang="en-US" altLang="en-US" sz="2400" dirty="0">
              <a:latin typeface="Arial" panose="020B0604020202020204" pitchFamily="34" charset="0"/>
            </a:endParaRPr>
          </a:p>
          <a:p>
            <a:pPr marL="342900" indent="-342900" algn="just">
              <a:lnSpc>
                <a:spcPct val="150000"/>
              </a:lnSpc>
              <a:buFont typeface="Arial" panose="020B0604020202020204" pitchFamily="34" charset="0"/>
              <a:buChar char="•"/>
            </a:pPr>
            <a:r>
              <a:rPr lang="en-US" altLang="en-US" sz="2400" dirty="0">
                <a:latin typeface="Arial" panose="020B0604020202020204" pitchFamily="34" charset="0"/>
              </a:rPr>
              <a:t>Good examples: The Adult Services Urgent Care team's nurses and other healthcare experts developed a holistic care method of providing care to elderly patients with chronic illnesses that decreased duplication and enhanced patient satisfaction (</a:t>
            </a:r>
            <a:r>
              <a:rPr lang="en-US" altLang="en-US" sz="2400" dirty="0">
                <a:latin typeface="Arial" panose="020B0604020202020204" pitchFamily="34" charset="0"/>
                <a:cs typeface="Arial" panose="020B0604020202020204" pitchFamily="34" charset="0"/>
              </a:rPr>
              <a:t>NHS England, 2018).</a:t>
            </a:r>
            <a:endParaRPr lang="en-US" altLang="en-US" sz="2400" dirty="0">
              <a:latin typeface="Arial" panose="020B0604020202020204" pitchFamily="34" charset="0"/>
            </a:endParaRPr>
          </a:p>
          <a:p>
            <a:pPr algn="ctr">
              <a:lnSpc>
                <a:spcPct val="150000"/>
              </a:lnSpc>
            </a:pPr>
            <a:r>
              <a:rPr lang="en-US" altLang="en-US" sz="2400" b="1" dirty="0">
                <a:latin typeface="Arial" panose="020B0604020202020204" pitchFamily="34" charset="0"/>
              </a:rPr>
              <a:t>Biopsychosocial Model</a:t>
            </a:r>
          </a:p>
          <a:p>
            <a:pPr marL="342900" indent="-342900">
              <a:lnSpc>
                <a:spcPct val="150000"/>
              </a:lnSpc>
              <a:buFont typeface="Arial" panose="020B0604020202020204" pitchFamily="34" charset="0"/>
              <a:buChar char="•"/>
            </a:pPr>
            <a:r>
              <a:rPr lang="en-US" altLang="en-US" sz="2400" dirty="0" err="1">
                <a:latin typeface="Arial" panose="020B0604020202020204" pitchFamily="34" charset="0"/>
              </a:rPr>
              <a:t>Emphasises</a:t>
            </a:r>
            <a:r>
              <a:rPr lang="en-US" altLang="en-US" sz="2400" dirty="0">
                <a:latin typeface="Arial" panose="020B0604020202020204" pitchFamily="34" charset="0"/>
              </a:rPr>
              <a:t> the impact of psychological and social aspects on health.</a:t>
            </a:r>
          </a:p>
          <a:p>
            <a:pPr marL="342900" indent="-342900">
              <a:lnSpc>
                <a:spcPct val="150000"/>
              </a:lnSpc>
              <a:buFont typeface="Arial" panose="020B0604020202020204" pitchFamily="34" charset="0"/>
              <a:buChar char="•"/>
            </a:pPr>
            <a:r>
              <a:rPr lang="en-US" altLang="en-US" sz="2400" dirty="0">
                <a:latin typeface="Arial" panose="020B0604020202020204" pitchFamily="34" charset="0"/>
              </a:rPr>
              <a:t>Relationships, stress, emotions, and </a:t>
            </a:r>
            <a:r>
              <a:rPr lang="en-US" altLang="en-US" sz="2400" dirty="0" err="1">
                <a:latin typeface="Arial" panose="020B0604020202020204" pitchFamily="34" charset="0"/>
              </a:rPr>
              <a:t>behaviour</a:t>
            </a:r>
            <a:r>
              <a:rPr lang="en-US" altLang="en-US" sz="2400" dirty="0">
                <a:latin typeface="Arial" panose="020B0604020202020204" pitchFamily="34" charset="0"/>
              </a:rPr>
              <a:t> all influence health. </a:t>
            </a:r>
          </a:p>
          <a:p>
            <a:pPr marL="342900" indent="-342900">
              <a:lnSpc>
                <a:spcPct val="150000"/>
              </a:lnSpc>
              <a:buFont typeface="Arial" panose="020B0604020202020204" pitchFamily="34" charset="0"/>
              <a:buChar char="•"/>
            </a:pPr>
            <a:r>
              <a:rPr lang="en-US" altLang="en-US" sz="2400" dirty="0">
                <a:latin typeface="Arial" panose="020B0604020202020204" pitchFamily="34" charset="0"/>
              </a:rPr>
              <a:t>Supports approaches to mental health and holistic care.</a:t>
            </a:r>
          </a:p>
          <a:p>
            <a:pPr marL="342900" indent="-342900">
              <a:lnSpc>
                <a:spcPct val="150000"/>
              </a:lnSpc>
              <a:buFont typeface="Arial" panose="020B0604020202020204" pitchFamily="34" charset="0"/>
              <a:buChar char="•"/>
            </a:pPr>
            <a:r>
              <a:rPr lang="en-US" altLang="en-US" sz="2400" b="1" dirty="0">
                <a:latin typeface="Arial" panose="020B0604020202020204" pitchFamily="34" charset="0"/>
              </a:rPr>
              <a:t>Critique:</a:t>
            </a:r>
            <a:r>
              <a:rPr lang="en-US" altLang="en-US" sz="2400" dirty="0">
                <a:latin typeface="Arial" panose="020B0604020202020204" pitchFamily="34" charset="0"/>
              </a:rPr>
              <a:t> a complex model, need multidisciplinary coordination, clinical practices focus more on biological factors rather than social  and psychological</a:t>
            </a:r>
          </a:p>
          <a:p>
            <a:pPr algn="just">
              <a:lnSpc>
                <a:spcPct val="150000"/>
              </a:lnSpc>
            </a:pPr>
            <a:r>
              <a:rPr lang="en-US" altLang="en-US" sz="2400" dirty="0">
                <a:latin typeface="Arial" panose="020B0604020202020204" pitchFamily="34" charset="0"/>
                <a:cs typeface="Arial" panose="020B0604020202020204" pitchFamily="34" charset="0"/>
              </a:rPr>
              <a:t>(Dodge </a:t>
            </a:r>
            <a:r>
              <a:rPr lang="en-US" altLang="en-US" sz="2400" i="1" dirty="0">
                <a:latin typeface="Arial" panose="020B0604020202020204" pitchFamily="34" charset="0"/>
                <a:cs typeface="Arial" panose="020B0604020202020204" pitchFamily="34" charset="0"/>
              </a:rPr>
              <a:t>et al.</a:t>
            </a:r>
            <a:r>
              <a:rPr lang="en-US" altLang="en-US" sz="2400" dirty="0">
                <a:latin typeface="Arial" panose="020B0604020202020204" pitchFamily="34" charset="0"/>
                <a:cs typeface="Arial" panose="020B0604020202020204" pitchFamily="34" charset="0"/>
              </a:rPr>
              <a:t>, 2012; Huber, 2011)</a:t>
            </a:r>
            <a:endParaRPr lang="en-US" sz="2400" b="1" spc="-47" dirty="0">
              <a:solidFill>
                <a:srgbClr val="344E41"/>
              </a:solidFill>
              <a:latin typeface="Arial" panose="020B0604020202020204" pitchFamily="34" charset="0"/>
              <a:ea typeface="Open Sauce"/>
              <a:cs typeface="Arial" panose="020B0604020202020204" pitchFamily="34" charset="0"/>
              <a:sym typeface="Open Sauce"/>
            </a:endParaRPr>
          </a:p>
        </p:txBody>
      </p:sp>
      <p:sp>
        <p:nvSpPr>
          <p:cNvPr id="13" name="TextBox 12">
            <a:extLst>
              <a:ext uri="{FF2B5EF4-FFF2-40B4-BE49-F238E27FC236}">
                <a16:creationId xmlns:a16="http://schemas.microsoft.com/office/drawing/2014/main" id="{1955FF5B-9266-DE42-F683-B29317D6DD8A}"/>
              </a:ext>
            </a:extLst>
          </p:cNvPr>
          <p:cNvSpPr txBox="1"/>
          <p:nvPr/>
        </p:nvSpPr>
        <p:spPr>
          <a:xfrm>
            <a:off x="2272144" y="322334"/>
            <a:ext cx="12344401" cy="52322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2800" b="1" dirty="0">
                <a:latin typeface="Arial" panose="020B0604020202020204" pitchFamily="34" charset="0"/>
                <a:cs typeface="Arial" panose="020B0604020202020204" pitchFamily="34" charset="0"/>
              </a:rPr>
              <a:t>Models of Health: Holistic Model and Biopsychosocial Model</a:t>
            </a:r>
            <a:endParaRPr lang="en-GB" sz="2800" b="1" dirty="0">
              <a:latin typeface="Arial" panose="020B0604020202020204" pitchFamily="34" charset="0"/>
              <a:cs typeface="Arial" panose="020B0604020202020204" pitchFamily="34" charset="0"/>
            </a:endParaRPr>
          </a:p>
        </p:txBody>
      </p:sp>
      <p:sp>
        <p:nvSpPr>
          <p:cNvPr id="15" name="Rectangle 2">
            <a:extLst>
              <a:ext uri="{FF2B5EF4-FFF2-40B4-BE49-F238E27FC236}">
                <a16:creationId xmlns:a16="http://schemas.microsoft.com/office/drawing/2014/main" id="{9ABCF410-E1AA-98F6-AEA9-FD099F08EBE9}"/>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4101" name="Picture 5" descr="Health Care Model | Healthcare Essay Example">
            <a:extLst>
              <a:ext uri="{FF2B5EF4-FFF2-40B4-BE49-F238E27FC236}">
                <a16:creationId xmlns:a16="http://schemas.microsoft.com/office/drawing/2014/main" id="{D00C0355-6C68-5470-3648-8AE513C30D83}"/>
              </a:ext>
            </a:extLst>
          </p:cNvPr>
          <p:cNvPicPr>
            <a:picLocks noChangeAspect="1" noChangeArrowheads="1"/>
          </p:cNvPicPr>
          <p:nvPr/>
        </p:nvPicPr>
        <p:blipFill>
          <a:blip r:embed="rId2">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1581818" y="1032454"/>
            <a:ext cx="4115964" cy="405543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4291C1E1-04D6-E7B7-9CB2-C58C702A1F86}"/>
              </a:ext>
            </a:extLst>
          </p:cNvPr>
          <p:cNvSpPr txBox="1"/>
          <p:nvPr/>
        </p:nvSpPr>
        <p:spPr>
          <a:xfrm>
            <a:off x="15392402" y="4273826"/>
            <a:ext cx="2514599" cy="307777"/>
          </a:xfrm>
          <a:prstGeom prst="rect">
            <a:avLst/>
          </a:prstGeom>
          <a:noFill/>
        </p:spPr>
        <p:txBody>
          <a:bodyPr wrap="square">
            <a:spAutoFit/>
          </a:bodyPr>
          <a:lstStyle/>
          <a:p>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altLang="en-US" sz="14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Sharmiladevi</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Senthil, 2024)</a:t>
            </a:r>
            <a:endParaRPr lang="en-GB" sz="1400" dirty="0"/>
          </a:p>
        </p:txBody>
      </p:sp>
      <p:pic>
        <p:nvPicPr>
          <p:cNvPr id="4105" name="Picture 9" descr="The Integrated Biopsychosocial Model of Health and Disease - Wise Mind  Nutrition">
            <a:extLst>
              <a:ext uri="{FF2B5EF4-FFF2-40B4-BE49-F238E27FC236}">
                <a16:creationId xmlns:a16="http://schemas.microsoft.com/office/drawing/2014/main" id="{F884377E-1D0B-369A-1F95-F6243CB0420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222" t="18954" r="10000" b="7778"/>
          <a:stretch>
            <a:fillRect/>
          </a:stretch>
        </p:blipFill>
        <p:spPr bwMode="auto">
          <a:xfrm>
            <a:off x="13639800" y="5236328"/>
            <a:ext cx="4267201" cy="420991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sp>
        <p:nvSpPr>
          <p:cNvPr id="23" name="TextBox 22">
            <a:extLst>
              <a:ext uri="{FF2B5EF4-FFF2-40B4-BE49-F238E27FC236}">
                <a16:creationId xmlns:a16="http://schemas.microsoft.com/office/drawing/2014/main" id="{6964BC46-991C-0915-EA15-89903E39DBB0}"/>
              </a:ext>
            </a:extLst>
          </p:cNvPr>
          <p:cNvSpPr txBox="1"/>
          <p:nvPr/>
        </p:nvSpPr>
        <p:spPr>
          <a:xfrm>
            <a:off x="13528963" y="9345839"/>
            <a:ext cx="1291936" cy="276999"/>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2022)</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1B508B3A-D5FE-9BE5-19DD-057015FE8DCB}"/>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 name="Picture 9">
            <a:extLst>
              <a:ext uri="{FF2B5EF4-FFF2-40B4-BE49-F238E27FC236}">
                <a16:creationId xmlns:a16="http://schemas.microsoft.com/office/drawing/2014/main" id="{5B5DBD13-4E43-AE1F-0650-EC1C004E0819}"/>
              </a:ext>
            </a:extLst>
          </p:cNvPr>
          <p:cNvPicPr>
            <a:picLocks noChangeAspect="1"/>
          </p:cNvPicPr>
          <p:nvPr/>
        </p:nvPicPr>
        <p:blipFill>
          <a:blip r:embed="rId3"/>
          <a:srcRect l="37083" t="13704" r="37083" b="21852"/>
          <a:stretch>
            <a:fillRect/>
          </a:stretch>
        </p:blipFill>
        <p:spPr>
          <a:xfrm>
            <a:off x="13563600" y="1299358"/>
            <a:ext cx="4414926" cy="5853503"/>
          </a:xfrm>
          <a:prstGeom prst="rect">
            <a:avLst/>
          </a:prstGeom>
          <a:ln>
            <a:noFill/>
          </a:ln>
          <a:effectLst>
            <a:outerShdw blurRad="190500" algn="tl" rotWithShape="0">
              <a:srgbClr val="000000">
                <a:alpha val="70000"/>
              </a:srgbClr>
            </a:outerShdw>
          </a:effectLst>
        </p:spPr>
      </p:pic>
      <p:sp>
        <p:nvSpPr>
          <p:cNvPr id="11" name="TextBox 10">
            <a:extLst>
              <a:ext uri="{FF2B5EF4-FFF2-40B4-BE49-F238E27FC236}">
                <a16:creationId xmlns:a16="http://schemas.microsoft.com/office/drawing/2014/main" id="{E4185A9E-35CA-5981-1A6C-4DF32496ABC8}"/>
              </a:ext>
            </a:extLst>
          </p:cNvPr>
          <p:cNvSpPr txBox="1"/>
          <p:nvPr/>
        </p:nvSpPr>
        <p:spPr>
          <a:xfrm>
            <a:off x="13887774" y="7124700"/>
            <a:ext cx="4014552" cy="369332"/>
          </a:xfrm>
          <a:prstGeom prst="rect">
            <a:avLst/>
          </a:prstGeom>
          <a:noFill/>
        </p:spPr>
        <p:txBody>
          <a:bodyPr wrap="square">
            <a:spAutoFit/>
          </a:bodyPr>
          <a:lstStyle/>
          <a:p>
            <a:r>
              <a:rPr lang="en-US" altLang="en-US" sz="1800" dirty="0">
                <a:cs typeface="Arial" panose="020B0604020202020204" pitchFamily="34" charset="0"/>
              </a:rPr>
              <a:t>(Nursing and Midwifery Council, 2024). </a:t>
            </a:r>
            <a:endParaRPr lang="en-GB" dirty="0"/>
          </a:p>
        </p:txBody>
      </p:sp>
      <p:sp>
        <p:nvSpPr>
          <p:cNvPr id="14" name="Rectangle 11">
            <a:extLst>
              <a:ext uri="{FF2B5EF4-FFF2-40B4-BE49-F238E27FC236}">
                <a16:creationId xmlns:a16="http://schemas.microsoft.com/office/drawing/2014/main" id="{F2BECE04-176B-BFCE-98B2-0F1FA2A53FF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12">
            <a:extLst>
              <a:ext uri="{FF2B5EF4-FFF2-40B4-BE49-F238E27FC236}">
                <a16:creationId xmlns:a16="http://schemas.microsoft.com/office/drawing/2014/main" id="{12B6D2CB-3728-E853-B26B-39586DE404AC}"/>
              </a:ext>
            </a:extLst>
          </p:cNvPr>
          <p:cNvSpPr>
            <a:spLocks noChangeArrowheads="1"/>
          </p:cNvSpPr>
          <p:nvPr/>
        </p:nvSpPr>
        <p:spPr bwMode="auto">
          <a:xfrm>
            <a:off x="0" y="-184665"/>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13">
            <a:extLst>
              <a:ext uri="{FF2B5EF4-FFF2-40B4-BE49-F238E27FC236}">
                <a16:creationId xmlns:a16="http://schemas.microsoft.com/office/drawing/2014/main" id="{360602A3-9949-F3C8-E218-10CD7810848C}"/>
              </a:ext>
            </a:extLst>
          </p:cNvPr>
          <p:cNvSpPr>
            <a:spLocks noChangeArrowheads="1"/>
          </p:cNvSpPr>
          <p:nvPr/>
        </p:nvSpPr>
        <p:spPr bwMode="auto">
          <a:xfrm>
            <a:off x="152400" y="-322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14">
            <a:extLst>
              <a:ext uri="{FF2B5EF4-FFF2-40B4-BE49-F238E27FC236}">
                <a16:creationId xmlns:a16="http://schemas.microsoft.com/office/drawing/2014/main" id="{AA921183-6086-6852-041C-FA00CF803591}"/>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aphicFrame>
        <p:nvGraphicFramePr>
          <p:cNvPr id="6" name="Diagram 5">
            <a:extLst>
              <a:ext uri="{FF2B5EF4-FFF2-40B4-BE49-F238E27FC236}">
                <a16:creationId xmlns:a16="http://schemas.microsoft.com/office/drawing/2014/main" id="{B7B6199D-A19A-6F0A-EF3D-B9656BDE63A4}"/>
              </a:ext>
            </a:extLst>
          </p:cNvPr>
          <p:cNvGraphicFramePr/>
          <p:nvPr>
            <p:extLst>
              <p:ext uri="{D42A27DB-BD31-4B8C-83A1-F6EECF244321}">
                <p14:modId xmlns:p14="http://schemas.microsoft.com/office/powerpoint/2010/main" val="1232527896"/>
              </p:ext>
            </p:extLst>
          </p:nvPr>
        </p:nvGraphicFramePr>
        <p:xfrm>
          <a:off x="1146137" y="1562100"/>
          <a:ext cx="12192000" cy="8128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 name="TextBox 11">
            <a:extLst>
              <a:ext uri="{FF2B5EF4-FFF2-40B4-BE49-F238E27FC236}">
                <a16:creationId xmlns:a16="http://schemas.microsoft.com/office/drawing/2014/main" id="{BAFE56A9-92E5-63FF-2C88-3EFEA75B67A1}"/>
              </a:ext>
            </a:extLst>
          </p:cNvPr>
          <p:cNvSpPr txBox="1"/>
          <p:nvPr/>
        </p:nvSpPr>
        <p:spPr>
          <a:xfrm>
            <a:off x="489531" y="187187"/>
            <a:ext cx="16884069" cy="919401"/>
          </a:xfrm>
          <a:prstGeom prst="round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eaLnBrk="0" fontAlgn="base" hangingPunct="0">
              <a:spcBef>
                <a:spcPct val="0"/>
              </a:spcBef>
              <a:spcAft>
                <a:spcPct val="0"/>
              </a:spcAft>
            </a:pPr>
            <a:r>
              <a:rPr lang="en-US" altLang="en-US" sz="2400" dirty="0">
                <a:solidFill>
                  <a:schemeClr val="tx1"/>
                </a:solidFill>
                <a:latin typeface="Arial" panose="020B0604020202020204" pitchFamily="34" charset="0"/>
              </a:rPr>
              <a:t>Saunders 1978: “I</a:t>
            </a:r>
            <a:r>
              <a:rPr kumimoji="0" lang="en-US" altLang="en-US" sz="2400" b="0" i="0" u="none" strike="noStrike" cap="none" normalizeH="0" baseline="0" dirty="0">
                <a:ln>
                  <a:noFill/>
                </a:ln>
                <a:solidFill>
                  <a:schemeClr val="tx1"/>
                </a:solidFill>
                <a:effectLst/>
                <a:latin typeface="Arial" panose="020B0604020202020204" pitchFamily="34" charset="0"/>
              </a:rPr>
              <a:t>t has long been known that pain can have psychological, social, and spiritual components in addition to its physical ones.”</a:t>
            </a:r>
            <a:r>
              <a:rPr lang="en-GB" sz="2400" dirty="0">
                <a:latin typeface="Arial" panose="020B0604020202020204" pitchFamily="34" charset="0"/>
                <a:cs typeface="Arial" panose="020B0604020202020204" pitchFamily="34" charset="0"/>
              </a:rPr>
              <a:t> (Public Health England, 2016)</a:t>
            </a:r>
            <a:r>
              <a:rPr lang="en-US" altLang="en-US" sz="2400" dirty="0">
                <a:ln/>
                <a:latin typeface="Arial" panose="020B0604020202020204" pitchFamily="34" charset="0"/>
                <a:cs typeface="Arial" panose="020B0604020202020204" pitchFamily="34" charset="0"/>
              </a:rPr>
              <a:t>.</a:t>
            </a:r>
            <a:endParaRPr lang="en-GB" sz="2400" dirty="0"/>
          </a:p>
        </p:txBody>
      </p:sp>
      <p:pic>
        <p:nvPicPr>
          <p:cNvPr id="5125" name="Picture 5" descr="Activity 6: What is palliative care? - PCC4U">
            <a:extLst>
              <a:ext uri="{FF2B5EF4-FFF2-40B4-BE49-F238E27FC236}">
                <a16:creationId xmlns:a16="http://schemas.microsoft.com/office/drawing/2014/main" id="{9041B64F-45D7-2069-4356-684B65E69332}"/>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5011400" y="7494032"/>
            <a:ext cx="2665463" cy="2665463"/>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316EB380-F64B-56DE-30C0-84AC192F2643}"/>
              </a:ext>
            </a:extLst>
          </p:cNvPr>
          <p:cNvSpPr txBox="1"/>
          <p:nvPr/>
        </p:nvSpPr>
        <p:spPr>
          <a:xfrm>
            <a:off x="13887774" y="9840544"/>
            <a:ext cx="2276181" cy="276999"/>
          </a:xfrm>
          <a:prstGeom prst="rect">
            <a:avLst/>
          </a:prstGeom>
          <a:noFill/>
        </p:spPr>
        <p:txBody>
          <a:bodyPr wrap="square">
            <a:spAutoFit/>
          </a:bodyPr>
          <a:lstStyle/>
          <a:p>
            <a:pPr lvl="0"/>
            <a:r>
              <a:rPr lang="en-GB" sz="1200" dirty="0">
                <a:latin typeface="Arial" panose="020B0604020202020204" pitchFamily="34" charset="0"/>
                <a:cs typeface="Arial" panose="020B0604020202020204" pitchFamily="34" charset="0"/>
              </a:rPr>
              <a:t>(Public Health England, 2016)</a:t>
            </a:r>
            <a:r>
              <a:rPr kumimoji="0" lang="en-US" altLang="en-US" sz="1200" b="0" i="0" u="none" strike="noStrike" cap="none" normalizeH="0" baseline="0" dirty="0">
                <a:ln/>
                <a:effectLst/>
                <a:latin typeface="Arial" panose="020B0604020202020204" pitchFamily="34" charset="0"/>
                <a:cs typeface="Arial" panose="020B0604020202020204" pitchFamily="34" charset="0"/>
              </a:rPr>
              <a:t>.</a:t>
            </a:r>
            <a:endParaRPr lang="en-GB" sz="1200" dirty="0"/>
          </a:p>
        </p:txBody>
      </p:sp>
    </p:spTree>
    <p:extLst>
      <p:ext uri="{BB962C8B-B14F-4D97-AF65-F5344CB8AC3E}">
        <p14:creationId xmlns:p14="http://schemas.microsoft.com/office/powerpoint/2010/main" val="17656452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6629400" y="119440"/>
            <a:ext cx="11078434" cy="1818520"/>
            <a:chOff x="0" y="0"/>
            <a:chExt cx="2917777" cy="478952"/>
          </a:xfrm>
        </p:grpSpPr>
        <p:sp>
          <p:nvSpPr>
            <p:cNvPr id="4" name="Freeform 4"/>
            <p:cNvSpPr/>
            <p:nvPr/>
          </p:nvSpPr>
          <p:spPr>
            <a:xfrm>
              <a:off x="0" y="0"/>
              <a:ext cx="2917777" cy="478952"/>
            </a:xfrm>
            <a:custGeom>
              <a:avLst/>
              <a:gdLst/>
              <a:ahLst/>
              <a:cxnLst/>
              <a:rect l="l" t="t" r="r" b="b"/>
              <a:pathLst>
                <a:path w="2917777" h="478952">
                  <a:moveTo>
                    <a:pt x="0" y="0"/>
                  </a:moveTo>
                  <a:lnTo>
                    <a:pt x="2917777" y="0"/>
                  </a:lnTo>
                  <a:lnTo>
                    <a:pt x="2917777" y="478952"/>
                  </a:lnTo>
                  <a:lnTo>
                    <a:pt x="0" y="478952"/>
                  </a:lnTo>
                  <a:close/>
                </a:path>
              </a:pathLst>
            </a:custGeom>
            <a:solidFill>
              <a:srgbClr val="A3B18A"/>
            </a:solidFill>
          </p:spPr>
          <p:txBody>
            <a:bodyPr/>
            <a:lstStyle/>
            <a:p>
              <a:endParaRPr lang="en-GB"/>
            </a:p>
          </p:txBody>
        </p:sp>
        <p:sp>
          <p:nvSpPr>
            <p:cNvPr id="5" name="TextBox 5"/>
            <p:cNvSpPr txBox="1"/>
            <p:nvPr/>
          </p:nvSpPr>
          <p:spPr>
            <a:xfrm>
              <a:off x="0" y="-38100"/>
              <a:ext cx="2917777" cy="517052"/>
            </a:xfrm>
            <a:prstGeom prst="rect">
              <a:avLst/>
            </a:prstGeom>
          </p:spPr>
          <p:txBody>
            <a:bodyPr lIns="50800" tIns="50800" rIns="50800" bIns="50800" rtlCol="0" anchor="ctr"/>
            <a:lstStyle/>
            <a:p>
              <a:pPr algn="ctr">
                <a:lnSpc>
                  <a:spcPts val="2239"/>
                </a:lnSpc>
              </a:pPr>
              <a:endParaRPr/>
            </a:p>
          </p:txBody>
        </p:sp>
      </p:grpSp>
      <p:sp>
        <p:nvSpPr>
          <p:cNvPr id="9" name="TextBox 9"/>
          <p:cNvSpPr txBox="1"/>
          <p:nvPr/>
        </p:nvSpPr>
        <p:spPr>
          <a:xfrm>
            <a:off x="5991305" y="325250"/>
            <a:ext cx="11241491" cy="920573"/>
          </a:xfrm>
          <a:prstGeom prst="rect">
            <a:avLst/>
          </a:prstGeom>
        </p:spPr>
        <p:txBody>
          <a:bodyPr lIns="0" tIns="0" rIns="0" bIns="0" rtlCol="0" anchor="t">
            <a:spAutoFit/>
          </a:bodyPr>
          <a:lstStyle/>
          <a:p>
            <a:pPr algn="r">
              <a:lnSpc>
                <a:spcPts val="8623"/>
              </a:lnSpc>
            </a:pPr>
            <a:r>
              <a:rPr lang="en-US" sz="3200" b="1" dirty="0">
                <a:latin typeface="Arial" panose="020B0604020202020204" pitchFamily="34" charset="0"/>
                <a:ea typeface="Signika Bold"/>
                <a:cs typeface="Arial" panose="020B0604020202020204" pitchFamily="34" charset="0"/>
                <a:sym typeface="Signika Bold"/>
              </a:rPr>
              <a:t>Policy and Strategy: Shaping Health and Social Care </a:t>
            </a:r>
          </a:p>
        </p:txBody>
      </p:sp>
      <p:sp>
        <p:nvSpPr>
          <p:cNvPr id="15" name="TextBox 14">
            <a:extLst>
              <a:ext uri="{FF2B5EF4-FFF2-40B4-BE49-F238E27FC236}">
                <a16:creationId xmlns:a16="http://schemas.microsoft.com/office/drawing/2014/main" id="{F78B9AB2-B973-364B-CF38-713532AA2EC4}"/>
              </a:ext>
            </a:extLst>
          </p:cNvPr>
          <p:cNvSpPr txBox="1"/>
          <p:nvPr/>
        </p:nvSpPr>
        <p:spPr>
          <a:xfrm>
            <a:off x="396832" y="1521036"/>
            <a:ext cx="17494335" cy="8111836"/>
          </a:xfrm>
          <a:prstGeom prst="rect">
            <a:avLst/>
          </a:prstGeom>
          <a:noFill/>
        </p:spPr>
        <p:txBody>
          <a:bodyPr wrap="square">
            <a:spAutoFit/>
          </a:bodyPr>
          <a:lstStyle/>
          <a:p>
            <a:pPr>
              <a:lnSpc>
                <a:spcPct val="200000"/>
              </a:lnSpc>
            </a:pPr>
            <a:r>
              <a:rPr lang="en-US" altLang="en-US" sz="2400" b="1" dirty="0">
                <a:latin typeface="Arial" panose="020B0604020202020204" pitchFamily="34" charset="0"/>
                <a:cs typeface="Arial" panose="020B0604020202020204" pitchFamily="34" charset="0"/>
              </a:rPr>
              <a:t>International Frameworks: </a:t>
            </a:r>
          </a:p>
          <a:p>
            <a:pPr marL="342900" indent="-342900">
              <a:lnSpc>
                <a:spcPct val="200000"/>
              </a:lnSpc>
              <a:buFont typeface="Arial" panose="020B0604020202020204" pitchFamily="34" charset="0"/>
              <a:buChar char="•"/>
            </a:pPr>
            <a:r>
              <a:rPr kumimoji="0" lang="en-US" altLang="en-US" sz="2400" b="1" i="0" u="none" strike="noStrike" cap="none" normalizeH="0" baseline="0" dirty="0">
                <a:ln>
                  <a:noFill/>
                </a:ln>
                <a:solidFill>
                  <a:schemeClr val="tx1"/>
                </a:solidFill>
                <a:effectLst/>
                <a:latin typeface="Arial" panose="020B0604020202020204" pitchFamily="34" charset="0"/>
              </a:rPr>
              <a:t>Health in All Policies (</a:t>
            </a:r>
            <a:r>
              <a:rPr kumimoji="0" lang="en-US" altLang="en-US" sz="2400" b="1" i="0" u="none" strike="noStrike" cap="none" normalizeH="0" baseline="0" dirty="0" err="1">
                <a:ln>
                  <a:noFill/>
                </a:ln>
                <a:solidFill>
                  <a:schemeClr val="tx1"/>
                </a:solidFill>
                <a:effectLst/>
                <a:latin typeface="Arial" panose="020B0604020202020204" pitchFamily="34" charset="0"/>
              </a:rPr>
              <a:t>HiAP</a:t>
            </a:r>
            <a:r>
              <a:rPr kumimoji="0" lang="en-US" altLang="en-US" sz="2400" b="1" i="0" u="none" strike="noStrike" cap="none" normalizeH="0" baseline="0" dirty="0">
                <a:ln>
                  <a:noFill/>
                </a:ln>
                <a:solidFill>
                  <a:schemeClr val="tx1"/>
                </a:solidFill>
                <a:effectLst/>
                <a:latin typeface="Arial" panose="020B0604020202020204" pitchFamily="34" charset="0"/>
              </a:rPr>
              <a:t>)</a:t>
            </a:r>
            <a:r>
              <a:rPr kumimoji="0" lang="en-US" altLang="en-US" sz="2400" b="0" i="0" u="none" strike="noStrike" cap="none" normalizeH="0" baseline="0" dirty="0">
                <a:ln>
                  <a:noFill/>
                </a:ln>
                <a:solidFill>
                  <a:schemeClr val="tx1"/>
                </a:solidFill>
                <a:effectLst/>
                <a:latin typeface="Arial" panose="020B0604020202020204" pitchFamily="34" charset="0"/>
              </a:rPr>
              <a:t>: </a:t>
            </a:r>
            <a:r>
              <a:rPr lang="en-US" altLang="en-US" sz="2400" dirty="0">
                <a:latin typeface="Arial" panose="020B0604020202020204" pitchFamily="34" charset="0"/>
              </a:rPr>
              <a:t>H</a:t>
            </a:r>
            <a:r>
              <a:rPr kumimoji="0" lang="en-US" altLang="en-US" sz="2400" b="0" i="0" u="none" strike="noStrike" cap="none" normalizeH="0" baseline="0" dirty="0">
                <a:ln>
                  <a:noFill/>
                </a:ln>
                <a:solidFill>
                  <a:schemeClr val="tx1"/>
                </a:solidFill>
                <a:effectLst/>
                <a:latin typeface="Arial" panose="020B0604020202020204" pitchFamily="34" charset="0"/>
              </a:rPr>
              <a:t>ealth is not solely a result of health programs and initiatives. </a:t>
            </a:r>
          </a:p>
          <a:p>
            <a:pPr marL="342900" indent="-342900">
              <a:lnSpc>
                <a:spcPct val="200000"/>
              </a:lnSpc>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Policies and direct actions outside the health sector shape it (WHO, 2018).</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Through the </a:t>
            </a:r>
            <a:r>
              <a:rPr lang="en-US" altLang="en-US" sz="2400" b="1" dirty="0">
                <a:latin typeface="Arial" panose="020B0604020202020204" pitchFamily="34" charset="0"/>
              </a:rPr>
              <a:t>Global Polio Eradication Initiative (GPEI), </a:t>
            </a:r>
            <a:r>
              <a:rPr lang="en-US" altLang="en-US" sz="2400" dirty="0">
                <a:latin typeface="Arial" panose="020B0604020202020204" pitchFamily="34" charset="0"/>
              </a:rPr>
              <a:t>WHO adopts a major role in the execution of health and </a:t>
            </a:r>
            <a:r>
              <a:rPr lang="en-US" altLang="en-US" sz="2400" dirty="0" err="1">
                <a:latin typeface="Arial" panose="020B0604020202020204" pitchFamily="34" charset="0"/>
              </a:rPr>
              <a:t>immunisation</a:t>
            </a:r>
            <a:r>
              <a:rPr lang="en-US" altLang="en-US" sz="2400" dirty="0">
                <a:latin typeface="Arial" panose="020B0604020202020204" pitchFamily="34" charset="0"/>
              </a:rPr>
              <a:t> programs, including polio </a:t>
            </a:r>
            <a:r>
              <a:rPr lang="en-US" altLang="en-US" sz="2400" dirty="0">
                <a:latin typeface="Arial" panose="020B0604020202020204" pitchFamily="34" charset="0"/>
                <a:cs typeface="Arial" panose="020B0604020202020204" pitchFamily="34" charset="0"/>
              </a:rPr>
              <a:t>(WHO, 2025).</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The </a:t>
            </a:r>
            <a:r>
              <a:rPr lang="en-US" altLang="en-US" sz="2400" b="1" dirty="0">
                <a:latin typeface="Arial" panose="020B0604020202020204" pitchFamily="34" charset="0"/>
              </a:rPr>
              <a:t>European Food and Nutrition Action Plan </a:t>
            </a:r>
            <a:r>
              <a:rPr lang="en-US" altLang="en-US" sz="2400" dirty="0">
                <a:latin typeface="Arial" panose="020B0604020202020204" pitchFamily="34" charset="0"/>
              </a:rPr>
              <a:t>and the WHO European Region's Action Plan for the </a:t>
            </a:r>
            <a:r>
              <a:rPr lang="en-US" altLang="en-US" sz="2400" b="1" dirty="0">
                <a:latin typeface="Arial" panose="020B0604020202020204" pitchFamily="34" charset="0"/>
              </a:rPr>
              <a:t>Prevention and Control of Noncommunicable Diseases</a:t>
            </a:r>
            <a:r>
              <a:rPr lang="en-US" altLang="en-US" sz="2400" dirty="0">
                <a:latin typeface="Arial" panose="020B0604020202020204" pitchFamily="34" charset="0"/>
              </a:rPr>
              <a:t> both urge Member States to improve healthy diets. </a:t>
            </a:r>
          </a:p>
          <a:p>
            <a:pPr marL="342900" indent="-342900">
              <a:lnSpc>
                <a:spcPct val="200000"/>
              </a:lnSpc>
              <a:buFont typeface="Arial" panose="020B0604020202020204" pitchFamily="34" charset="0"/>
              <a:buChar char="•"/>
            </a:pPr>
            <a:r>
              <a:rPr lang="en-US" altLang="en-US" sz="2400" dirty="0">
                <a:latin typeface="Arial" panose="020B0604020202020204" pitchFamily="34" charset="0"/>
              </a:rPr>
              <a:t>In the WHO European Region, poor nutritional status, unhealthy diets, excessive body weight, and physical inactivity are some of the main risk factors for NCD-related death and disability. </a:t>
            </a:r>
          </a:p>
          <a:p>
            <a:pPr marL="342900" indent="-342900">
              <a:lnSpc>
                <a:spcPct val="200000"/>
              </a:lnSpc>
              <a:buFont typeface="Arial" panose="020B0604020202020204" pitchFamily="34" charset="0"/>
              <a:buChar char="•"/>
            </a:pPr>
            <a:r>
              <a:rPr lang="en-US" altLang="en-US" sz="2400" b="1" dirty="0">
                <a:latin typeface="Arial" panose="020B0604020202020204" pitchFamily="34" charset="0"/>
              </a:rPr>
              <a:t>COSI (Childhood Obesity Surveillance Initiative). </a:t>
            </a:r>
            <a:r>
              <a:rPr lang="en-US" altLang="en-US" sz="2400" dirty="0">
                <a:latin typeface="Arial" panose="020B0604020202020204" pitchFamily="34" charset="0"/>
              </a:rPr>
              <a:t>More than 40 WHO European Region Member States have formed COSI, and the number of nations is increasing with each data collection cycle (WHO, 2021).</a:t>
            </a:r>
            <a:endParaRPr lang="en-GB" sz="2400" dirty="0"/>
          </a:p>
        </p:txBody>
      </p:sp>
      <p:sp>
        <p:nvSpPr>
          <p:cNvPr id="16" name="Rectangle 2">
            <a:extLst>
              <a:ext uri="{FF2B5EF4-FFF2-40B4-BE49-F238E27FC236}">
                <a16:creationId xmlns:a16="http://schemas.microsoft.com/office/drawing/2014/main" id="{AA9A58DE-738A-B99E-F614-7C628FA54622}"/>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3">
            <a:extLst>
              <a:ext uri="{FF2B5EF4-FFF2-40B4-BE49-F238E27FC236}">
                <a16:creationId xmlns:a16="http://schemas.microsoft.com/office/drawing/2014/main" id="{B00284B4-F51D-0B95-C24E-8B9E483FC058}"/>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Rectangle 4">
            <a:extLst>
              <a:ext uri="{FF2B5EF4-FFF2-40B4-BE49-F238E27FC236}">
                <a16:creationId xmlns:a16="http://schemas.microsoft.com/office/drawing/2014/main" id="{44721D8B-AAFC-233A-2E11-85EBC9AB404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9" name="Rectangle 5">
            <a:extLst>
              <a:ext uri="{FF2B5EF4-FFF2-40B4-BE49-F238E27FC236}">
                <a16:creationId xmlns:a16="http://schemas.microsoft.com/office/drawing/2014/main" id="{893C2364-CD08-A036-F34A-87892013606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B58C5A-B21B-7F8F-AF5A-C87CFEC94D45}"/>
              </a:ext>
            </a:extLst>
          </p:cNvPr>
          <p:cNvSpPr txBox="1"/>
          <p:nvPr/>
        </p:nvSpPr>
        <p:spPr>
          <a:xfrm>
            <a:off x="381000" y="723900"/>
            <a:ext cx="17678400" cy="7964488"/>
          </a:xfrm>
          <a:prstGeom prst="rect">
            <a:avLst/>
          </a:prstGeom>
          <a:noFill/>
        </p:spPr>
        <p:txBody>
          <a:bodyPr wrap="square">
            <a:spAutoFit/>
          </a:bodyPr>
          <a:lstStyle/>
          <a:p>
            <a:pPr>
              <a:lnSpc>
                <a:spcPct val="200000"/>
              </a:lnSpc>
            </a:pPr>
            <a:r>
              <a:rPr kumimoji="0" lang="en-US" altLang="en-US" sz="2400" b="1" i="0" u="none" strike="noStrike" cap="none" normalizeH="0" baseline="0" dirty="0">
                <a:ln>
                  <a:noFill/>
                </a:ln>
                <a:solidFill>
                  <a:schemeClr val="tx1"/>
                </a:solidFill>
                <a:effectLst/>
                <a:latin typeface="Arial" panose="020B0604020202020204" pitchFamily="34" charset="0"/>
              </a:rPr>
              <a:t>National Policies, Frameworks and Legislation: </a:t>
            </a:r>
          </a:p>
          <a:p>
            <a:pPr marL="342900" indent="-342900">
              <a:lnSpc>
                <a:spcPct val="150000"/>
              </a:lnSpc>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The </a:t>
            </a:r>
            <a:r>
              <a:rPr kumimoji="0" lang="en-US" altLang="en-US" sz="2400" b="1" i="0" u="none" strike="noStrike" cap="none" normalizeH="0" baseline="0" dirty="0">
                <a:ln>
                  <a:noFill/>
                </a:ln>
                <a:solidFill>
                  <a:schemeClr val="tx1"/>
                </a:solidFill>
                <a:effectLst/>
                <a:latin typeface="Arial" panose="020B0604020202020204" pitchFamily="34" charset="0"/>
              </a:rPr>
              <a:t>NHS Long Term Plan (2019)</a:t>
            </a:r>
            <a:r>
              <a:rPr kumimoji="0" lang="en-US" altLang="en-US" sz="2400" b="0" i="0" u="none" strike="noStrike" cap="none" normalizeH="0" baseline="0" dirty="0">
                <a:ln>
                  <a:noFill/>
                </a:ln>
                <a:solidFill>
                  <a:schemeClr val="tx1"/>
                </a:solidFill>
                <a:effectLst/>
                <a:latin typeface="Arial" panose="020B0604020202020204" pitchFamily="34" charset="0"/>
              </a:rPr>
              <a:t>, calls for a change in the organization's focus from reactive, disease-focused services to proactive, preventive ones. </a:t>
            </a:r>
          </a:p>
          <a:p>
            <a:pPr marL="342900" indent="-342900">
              <a:lnSpc>
                <a:spcPct val="150000"/>
              </a:lnSpc>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Adoption of </a:t>
            </a:r>
            <a:r>
              <a:rPr kumimoji="0" lang="en-US" altLang="en-US" sz="2400" b="1" i="0" u="none" strike="noStrike" cap="none" normalizeH="0" baseline="0" dirty="0">
                <a:ln>
                  <a:noFill/>
                </a:ln>
                <a:solidFill>
                  <a:schemeClr val="tx1"/>
                </a:solidFill>
                <a:effectLst/>
                <a:latin typeface="Arial" panose="020B0604020202020204" pitchFamily="34" charset="0"/>
              </a:rPr>
              <a:t>technology</a:t>
            </a:r>
            <a:r>
              <a:rPr kumimoji="0" lang="en-US" altLang="en-US" sz="2400" b="0" i="0" u="none" strike="noStrike" cap="none" normalizeH="0" baseline="0" dirty="0">
                <a:ln>
                  <a:noFill/>
                </a:ln>
                <a:solidFill>
                  <a:schemeClr val="tx1"/>
                </a:solidFill>
                <a:effectLst/>
                <a:latin typeface="Arial" panose="020B0604020202020204" pitchFamily="34" charset="0"/>
              </a:rPr>
              <a:t>, </a:t>
            </a:r>
            <a:r>
              <a:rPr kumimoji="0" lang="en-US" altLang="en-US" sz="2400" b="1" i="0" u="none" strike="noStrike" cap="none" normalizeH="0" baseline="0" dirty="0">
                <a:ln>
                  <a:noFill/>
                </a:ln>
                <a:solidFill>
                  <a:schemeClr val="tx1"/>
                </a:solidFill>
                <a:effectLst/>
                <a:latin typeface="Arial" panose="020B0604020202020204" pitchFamily="34" charset="0"/>
              </a:rPr>
              <a:t>integrated care (ICS), </a:t>
            </a:r>
            <a:r>
              <a:rPr kumimoji="0" lang="en-US" altLang="en-US" sz="2400" b="0" i="0" u="none" strike="noStrike" cap="none" normalizeH="0" baseline="0" dirty="0">
                <a:ln>
                  <a:noFill/>
                </a:ln>
                <a:solidFill>
                  <a:schemeClr val="tx1"/>
                </a:solidFill>
                <a:effectLst/>
                <a:latin typeface="Arial" panose="020B0604020202020204" pitchFamily="34" charset="0"/>
              </a:rPr>
              <a:t>and implementing mental and physical health holistically are important shift pillars</a:t>
            </a:r>
            <a:r>
              <a:rPr lang="en-US" altLang="en-US" sz="2400" dirty="0">
                <a:latin typeface="Arial" panose="020B0604020202020204" pitchFamily="34" charset="0"/>
              </a:rPr>
              <a:t> (Charles et al., 2019).</a:t>
            </a:r>
          </a:p>
          <a:p>
            <a:pPr marL="342900" indent="-342900">
              <a:lnSpc>
                <a:spcPct val="150000"/>
              </a:lnSpc>
              <a:buFont typeface="Arial" panose="020B0604020202020204" pitchFamily="34" charset="0"/>
              <a:buChar char="•"/>
            </a:pPr>
            <a:r>
              <a:rPr lang="en-GB" sz="2400" b="1" dirty="0">
                <a:latin typeface="Arial" panose="020B0604020202020204" pitchFamily="34" charset="0"/>
                <a:cs typeface="Arial" panose="020B0604020202020204" pitchFamily="34" charset="0"/>
              </a:rPr>
              <a:t>Mental Health Watch (2025), </a:t>
            </a:r>
            <a:r>
              <a:rPr lang="en-US" altLang="en-US" sz="2400" dirty="0">
                <a:latin typeface="Arial" panose="020B0604020202020204" pitchFamily="34" charset="0"/>
                <a:cs typeface="Arial" panose="020B0604020202020204" pitchFamily="34" charset="0"/>
              </a:rPr>
              <a:t>purpose was to hold the UK government responsible for implementing the NHS Long Term Plan and the Five Year Forward View for Mental Health in England (RCPSYCH, 2025).</a:t>
            </a:r>
          </a:p>
          <a:p>
            <a:pPr marL="342900" indent="-342900">
              <a:lnSpc>
                <a:spcPct val="150000"/>
              </a:lnSpc>
              <a:buFont typeface="Arial" panose="020B0604020202020204" pitchFamily="34" charset="0"/>
              <a:buChar char="•"/>
            </a:pPr>
            <a:r>
              <a:rPr lang="en-US" altLang="en-US" sz="2400" dirty="0">
                <a:latin typeface="Arial" panose="020B0604020202020204" pitchFamily="34" charset="0"/>
              </a:rPr>
              <a:t>Through collaborative systems, the Health and Care Act of 2022 aims to improve people's health (GOV.UK) It supports Target 3.8 (universal health coverage) by promoting person-</a:t>
            </a:r>
            <a:r>
              <a:rPr lang="en-US" altLang="en-US" sz="2400" dirty="0" err="1">
                <a:latin typeface="Arial" panose="020B0604020202020204" pitchFamily="34" charset="0"/>
              </a:rPr>
              <a:t>centred</a:t>
            </a:r>
            <a:r>
              <a:rPr lang="en-US" altLang="en-US" sz="2400" dirty="0">
                <a:latin typeface="Arial" panose="020B0604020202020204" pitchFamily="34" charset="0"/>
              </a:rPr>
              <a:t>, coordinated care and reducing health inequities (</a:t>
            </a:r>
            <a:r>
              <a:rPr lang="en-US" altLang="en-US" sz="2400" dirty="0">
                <a:latin typeface="Arial" panose="020B0604020202020204" pitchFamily="34" charset="0"/>
                <a:cs typeface="Arial" panose="020B0604020202020204" pitchFamily="34" charset="0"/>
              </a:rPr>
              <a:t>United Nations, 2025)</a:t>
            </a:r>
            <a:endParaRPr lang="en-GB" altLang="en-US" sz="2400" b="1"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US" altLang="en-US" sz="2400" dirty="0">
                <a:latin typeface="Arial" panose="020B0604020202020204" pitchFamily="34" charset="0"/>
              </a:rPr>
              <a:t>Reducing inequality and decreasing childhood obesity by 2030 are policy focus.</a:t>
            </a:r>
          </a:p>
          <a:p>
            <a:pPr marL="342900" indent="-342900">
              <a:lnSpc>
                <a:spcPct val="150000"/>
              </a:lnSpc>
              <a:buFont typeface="Arial" panose="020B0604020202020204" pitchFamily="34" charset="0"/>
              <a:buChar char="•"/>
            </a:pPr>
            <a:r>
              <a:rPr lang="en-US" altLang="en-US" sz="2400" dirty="0">
                <a:latin typeface="Arial" panose="020B0604020202020204" pitchFamily="34" charset="0"/>
              </a:rPr>
              <a:t>The establishment of a fee on sugar-sweetened beverages, the prohibition of unhealthy food advertising on London's public transportation, and </a:t>
            </a:r>
            <a:r>
              <a:rPr lang="en-US" altLang="en-US" sz="2400" dirty="0" err="1">
                <a:latin typeface="Arial" panose="020B0604020202020204" pitchFamily="34" charset="0"/>
              </a:rPr>
              <a:t>Leeds'</a:t>
            </a:r>
            <a:r>
              <a:rPr lang="en-US" altLang="en-US" sz="2400" dirty="0">
                <a:latin typeface="Arial" panose="020B0604020202020204" pitchFamily="34" charset="0"/>
              </a:rPr>
              <a:t> decrease in childhood obesity following the implementation of a family support program are examples of best practices </a:t>
            </a:r>
            <a:r>
              <a:rPr lang="en-US" altLang="en-US" sz="2400" dirty="0">
                <a:latin typeface="Arial" panose="020B0604020202020204" pitchFamily="34" charset="0"/>
                <a:cs typeface="Arial" panose="020B0604020202020204" pitchFamily="34" charset="0"/>
              </a:rPr>
              <a:t>(ASEF, 2021).</a:t>
            </a:r>
            <a:endParaRPr lang="en-US" altLang="en-US" sz="3600" dirty="0">
              <a:latin typeface="Arial" panose="020B0604020202020204" pitchFamily="34" charset="0"/>
            </a:endParaRPr>
          </a:p>
        </p:txBody>
      </p:sp>
      <p:sp>
        <p:nvSpPr>
          <p:cNvPr id="4" name="Rectangle 1">
            <a:extLst>
              <a:ext uri="{FF2B5EF4-FFF2-40B4-BE49-F238E27FC236}">
                <a16:creationId xmlns:a16="http://schemas.microsoft.com/office/drawing/2014/main" id="{D63F05DA-14BD-0088-4275-A77B71DD426F}"/>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84ADD7DF-AAEC-1345-C4FC-CEAB48DCCF50}"/>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59271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D3E40CB1-23AE-A0FB-8947-B3106BBF439C}"/>
              </a:ext>
            </a:extLst>
          </p:cNvPr>
          <p:cNvSpPr txBox="1"/>
          <p:nvPr/>
        </p:nvSpPr>
        <p:spPr>
          <a:xfrm>
            <a:off x="5181600" y="172445"/>
            <a:ext cx="7581900" cy="523220"/>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Examples and Case Studies</a:t>
            </a:r>
          </a:p>
        </p:txBody>
      </p:sp>
      <p:graphicFrame>
        <p:nvGraphicFramePr>
          <p:cNvPr id="20" name="Diagram 19">
            <a:extLst>
              <a:ext uri="{FF2B5EF4-FFF2-40B4-BE49-F238E27FC236}">
                <a16:creationId xmlns:a16="http://schemas.microsoft.com/office/drawing/2014/main" id="{35FADE1B-2D60-A2AE-B4AC-97C9C0F6E47C}"/>
              </a:ext>
            </a:extLst>
          </p:cNvPr>
          <p:cNvGraphicFramePr/>
          <p:nvPr>
            <p:extLst>
              <p:ext uri="{D42A27DB-BD31-4B8C-83A1-F6EECF244321}">
                <p14:modId xmlns:p14="http://schemas.microsoft.com/office/powerpoint/2010/main" val="515027204"/>
              </p:ext>
            </p:extLst>
          </p:nvPr>
        </p:nvGraphicFramePr>
        <p:xfrm>
          <a:off x="9601200" y="3674044"/>
          <a:ext cx="8342241" cy="6426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 name="TextBox 22">
            <a:extLst>
              <a:ext uri="{FF2B5EF4-FFF2-40B4-BE49-F238E27FC236}">
                <a16:creationId xmlns:a16="http://schemas.microsoft.com/office/drawing/2014/main" id="{4F10030E-B25A-75C0-7A91-29F224BADA2F}"/>
              </a:ext>
            </a:extLst>
          </p:cNvPr>
          <p:cNvSpPr txBox="1"/>
          <p:nvPr/>
        </p:nvSpPr>
        <p:spPr>
          <a:xfrm>
            <a:off x="15478539" y="9182100"/>
            <a:ext cx="2809461"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(HM Government, 2016)</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5126" name="Picture 6" descr="Better Health Childhood Obesity | Campaigns | Campaign Resource Centre">
            <a:extLst>
              <a:ext uri="{FF2B5EF4-FFF2-40B4-BE49-F238E27FC236}">
                <a16:creationId xmlns:a16="http://schemas.microsoft.com/office/drawing/2014/main" id="{7DA7DC29-48FD-4098-30DA-00AC5446D30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6904" t="20339" r="18618" b="18446"/>
          <a:stretch>
            <a:fillRect/>
          </a:stretch>
        </p:blipFill>
        <p:spPr bwMode="auto">
          <a:xfrm>
            <a:off x="10819788" y="1068349"/>
            <a:ext cx="2744423" cy="1708954"/>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pic>
        <p:nvPicPr>
          <p:cNvPr id="5130" name="Picture 10" descr="Change 4 Life Critique — Coastal Therapies Devon">
            <a:extLst>
              <a:ext uri="{FF2B5EF4-FFF2-40B4-BE49-F238E27FC236}">
                <a16:creationId xmlns:a16="http://schemas.microsoft.com/office/drawing/2014/main" id="{9BDFFDE1-EC80-E780-2384-DF83539890C1}"/>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19279" t="13017" r="19599" b="20989"/>
          <a:stretch>
            <a:fillRect/>
          </a:stretch>
        </p:blipFill>
        <p:spPr bwMode="auto">
          <a:xfrm>
            <a:off x="14325600" y="313217"/>
            <a:ext cx="3434769" cy="262411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EAE6367C-4022-8C7A-E98A-EAE2AD57E7AE}"/>
              </a:ext>
            </a:extLst>
          </p:cNvPr>
          <p:cNvSpPr txBox="1"/>
          <p:nvPr/>
        </p:nvSpPr>
        <p:spPr>
          <a:xfrm>
            <a:off x="527631" y="869290"/>
            <a:ext cx="8235369" cy="461665"/>
          </a:xfrm>
          <a:prstGeom prst="rect">
            <a:avLst/>
          </a:prstGeom>
          <a:noFill/>
        </p:spPr>
        <p:txBody>
          <a:bodyPr wrap="square" rtlCol="0">
            <a:spAutoFit/>
          </a:bodyPr>
          <a:lstStyle/>
          <a:p>
            <a:r>
              <a:rPr lang="en-US" sz="2400" b="1" dirty="0">
                <a:latin typeface="Arial" panose="020B0604020202020204" pitchFamily="34" charset="0"/>
                <a:cs typeface="Arial" panose="020B0604020202020204" pitchFamily="34" charset="0"/>
              </a:rPr>
              <a:t>Campaigns To Target Child Obesity in UK: Change4Life</a:t>
            </a:r>
            <a:endParaRPr lang="en-GB" sz="2400" b="1"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3F6002D1-CA1D-D7FC-9944-D4311856812E}"/>
              </a:ext>
            </a:extLst>
          </p:cNvPr>
          <p:cNvSpPr txBox="1"/>
          <p:nvPr/>
        </p:nvSpPr>
        <p:spPr>
          <a:xfrm>
            <a:off x="11880168" y="3149987"/>
            <a:ext cx="4865183"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and Social Care, 2022)</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
        <p:nvSpPr>
          <p:cNvPr id="2" name="Rectangle 1">
            <a:extLst>
              <a:ext uri="{FF2B5EF4-FFF2-40B4-BE49-F238E27FC236}">
                <a16:creationId xmlns:a16="http://schemas.microsoft.com/office/drawing/2014/main" id="{38A48754-CF8E-DD6E-6A5B-6653463F58F4}"/>
              </a:ext>
            </a:extLst>
          </p:cNvPr>
          <p:cNvSpPr>
            <a:spLocks noChangeArrowheads="1"/>
          </p:cNvSpPr>
          <p:nvPr/>
        </p:nvSpPr>
        <p:spPr bwMode="auto">
          <a:xfrm>
            <a:off x="0" y="-461665"/>
            <a:ext cx="18473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B25BCCEF-80B0-3CA8-13F9-498CC5E95AAE}"/>
              </a:ext>
            </a:extLst>
          </p:cNvPr>
          <p:cNvSpPr txBox="1"/>
          <p:nvPr/>
        </p:nvSpPr>
        <p:spPr>
          <a:xfrm>
            <a:off x="527631" y="1504580"/>
            <a:ext cx="9683169" cy="8252965"/>
          </a:xfrm>
          <a:prstGeom prst="rect">
            <a:avLst/>
          </a:prstGeom>
          <a:noFill/>
        </p:spPr>
        <p:txBody>
          <a:bodyPr wrap="square">
            <a:spAutoFit/>
          </a:bodyPr>
          <a:lstStyle/>
          <a:p>
            <a:pPr>
              <a:lnSpc>
                <a:spcPct val="150000"/>
              </a:lnSpc>
            </a:pPr>
            <a:r>
              <a:rPr lang="en-US" altLang="en-US" sz="2800" b="1" dirty="0">
                <a:latin typeface="Arial" panose="020B0604020202020204" pitchFamily="34" charset="0"/>
              </a:rPr>
              <a:t>Implementation Strategies: </a:t>
            </a:r>
          </a:p>
          <a:p>
            <a:pPr marL="285750" indent="-285750">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Local authorities (LAs), primary care trusts (PCTs), strategic health authorities (SHAs), regional government offices, and business and non-governmental </a:t>
            </a:r>
            <a:r>
              <a:rPr lang="en-US" altLang="en-US" sz="2000" dirty="0" err="1">
                <a:latin typeface="Arial" panose="020B0604020202020204" pitchFamily="34" charset="0"/>
                <a:cs typeface="Arial" panose="020B0604020202020204" pitchFamily="34" charset="0"/>
              </a:rPr>
              <a:t>organisations</a:t>
            </a:r>
            <a:r>
              <a:rPr lang="en-US" altLang="en-US" sz="2000" dirty="0">
                <a:latin typeface="Arial" panose="020B0604020202020204" pitchFamily="34" charset="0"/>
                <a:cs typeface="Arial" panose="020B0604020202020204" pitchFamily="34" charset="0"/>
              </a:rPr>
              <a:t> (NGOs) put in a great deal of effort.</a:t>
            </a:r>
          </a:p>
          <a:p>
            <a:pPr marL="285750" indent="-285750">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Supplying cheaper produce and fruits (Tesco)</a:t>
            </a:r>
          </a:p>
          <a:p>
            <a:pPr marL="285750" indent="-285750">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70,000 family bikes are being sold at low cost (Asda). </a:t>
            </a:r>
          </a:p>
          <a:p>
            <a:pPr marL="285750" indent="-285750">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Unilever is sponsoring the London Marathon. </a:t>
            </a:r>
          </a:p>
          <a:p>
            <a:pPr marL="285750" indent="-285750">
              <a:lnSpc>
                <a:spcPct val="150000"/>
              </a:lnSpc>
              <a:buFont typeface="Arial" panose="020B0604020202020204" pitchFamily="34" charset="0"/>
              <a:buChar char="•"/>
            </a:pPr>
            <a:r>
              <a:rPr lang="en-US" altLang="en-US" sz="2000" dirty="0">
                <a:latin typeface="Arial" panose="020B0604020202020204" pitchFamily="34" charset="0"/>
                <a:cs typeface="Arial" panose="020B0604020202020204" pitchFamily="34" charset="0"/>
              </a:rPr>
              <a:t>Financing Kellogg's breakfast clubs</a:t>
            </a:r>
            <a:endParaRPr kumimoji="0" lang="en-US" altLang="en-US" sz="2000" b="1" i="0" u="none" strike="noStrike" cap="none" normalizeH="0" baseline="0" dirty="0">
              <a:ln>
                <a:noFill/>
              </a:ln>
              <a:solidFill>
                <a:schemeClr val="tx1"/>
              </a:solidFill>
              <a:effectLst/>
              <a:latin typeface="Arial" panose="020B0604020202020204" pitchFamily="34" charset="0"/>
            </a:endParaRPr>
          </a:p>
          <a:p>
            <a:pPr>
              <a:lnSpc>
                <a:spcPct val="150000"/>
              </a:lnSpc>
            </a:pPr>
            <a:r>
              <a:rPr kumimoji="0" lang="en-US" altLang="en-US" sz="2800" b="1" i="0" u="none" strike="noStrike" cap="none" normalizeH="0" baseline="0" dirty="0">
                <a:ln>
                  <a:noFill/>
                </a:ln>
                <a:solidFill>
                  <a:schemeClr val="tx1"/>
                </a:solidFill>
                <a:effectLst/>
                <a:latin typeface="Arial" panose="020B0604020202020204" pitchFamily="34" charset="0"/>
              </a:rPr>
              <a:t>Impact after first year:</a:t>
            </a:r>
          </a:p>
          <a:p>
            <a:pPr marL="285750" indent="-285750">
              <a:lnSpc>
                <a:spcPct val="150000"/>
              </a:lnSpc>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In the first 12 months, </a:t>
            </a:r>
            <a:r>
              <a:rPr kumimoji="0" lang="en-US" altLang="en-US" sz="2000" b="1" i="0" u="none" strike="noStrike" cap="none" normalizeH="0" baseline="0" dirty="0">
                <a:ln>
                  <a:noFill/>
                </a:ln>
                <a:solidFill>
                  <a:schemeClr val="tx1"/>
                </a:solidFill>
                <a:effectLst/>
                <a:latin typeface="Arial" panose="020B0604020202020204" pitchFamily="34" charset="0"/>
              </a:rPr>
              <a:t>413,466 families </a:t>
            </a:r>
            <a:r>
              <a:rPr kumimoji="0" lang="en-US" altLang="en-US" sz="2000" b="0" i="0" u="none" strike="noStrike" cap="none" normalizeH="0" baseline="0" dirty="0">
                <a:ln>
                  <a:noFill/>
                </a:ln>
                <a:solidFill>
                  <a:schemeClr val="tx1"/>
                </a:solidFill>
                <a:effectLst/>
                <a:latin typeface="Arial" panose="020B0604020202020204" pitchFamily="34" charset="0"/>
              </a:rPr>
              <a:t>joined Change4Life, reaching 99 percent of the targeted households. </a:t>
            </a:r>
            <a:endParaRPr lang="en-US" altLang="en-US" sz="2000" dirty="0">
              <a:latin typeface="Arial" panose="020B0604020202020204" pitchFamily="34" charset="0"/>
            </a:endParaRPr>
          </a:p>
          <a:p>
            <a:pPr marL="285750" indent="-285750">
              <a:lnSpc>
                <a:spcPct val="150000"/>
              </a:lnSpc>
              <a:buFont typeface="Arial" panose="020B0604020202020204" pitchFamily="34" charset="0"/>
              <a:buChar char="•"/>
            </a:pPr>
            <a:r>
              <a:rPr lang="en-US" altLang="en-US" sz="2000" dirty="0">
                <a:latin typeface="Arial" panose="020B0604020202020204" pitchFamily="34" charset="0"/>
              </a:rPr>
              <a:t>I</a:t>
            </a:r>
            <a:r>
              <a:rPr kumimoji="0" lang="en-US" altLang="en-US" sz="2000" b="0" i="0" u="none" strike="noStrike" cap="none" normalizeH="0" baseline="0" dirty="0">
                <a:ln>
                  <a:noFill/>
                </a:ln>
                <a:solidFill>
                  <a:schemeClr val="tx1"/>
                </a:solidFill>
                <a:effectLst/>
                <a:latin typeface="Arial" panose="020B0604020202020204" pitchFamily="34" charset="0"/>
              </a:rPr>
              <a:t>t was estimated that over </a:t>
            </a:r>
            <a:r>
              <a:rPr kumimoji="0" lang="en-US" altLang="en-US" sz="2000" b="1" i="0" u="none" strike="noStrike" cap="none" normalizeH="0" baseline="0" dirty="0">
                <a:ln>
                  <a:noFill/>
                </a:ln>
                <a:solidFill>
                  <a:schemeClr val="tx1"/>
                </a:solidFill>
                <a:effectLst/>
                <a:latin typeface="Arial" panose="020B0604020202020204" pitchFamily="34" charset="0"/>
              </a:rPr>
              <a:t>44,833 families </a:t>
            </a:r>
            <a:r>
              <a:rPr kumimoji="0" lang="en-US" altLang="en-US" sz="2000" b="0" i="0" u="none" strike="noStrike" cap="none" normalizeH="0" baseline="0" dirty="0">
                <a:ln>
                  <a:noFill/>
                </a:ln>
                <a:solidFill>
                  <a:schemeClr val="tx1"/>
                </a:solidFill>
                <a:effectLst/>
                <a:latin typeface="Arial" panose="020B0604020202020204" pitchFamily="34" charset="0"/>
              </a:rPr>
              <a:t>were still active with Change4Life after 6 months. </a:t>
            </a:r>
          </a:p>
          <a:p>
            <a:pPr marL="285750" indent="-285750">
              <a:lnSpc>
                <a:spcPct val="150000"/>
              </a:lnSpc>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During the first year of </a:t>
            </a:r>
            <a:r>
              <a:rPr kumimoji="0" lang="en-US" altLang="en-US" sz="2000" b="0" i="0" u="none" strike="noStrike" cap="none" normalizeH="0" baseline="0" dirty="0" err="1">
                <a:ln>
                  <a:noFill/>
                </a:ln>
                <a:solidFill>
                  <a:schemeClr val="tx1"/>
                </a:solidFill>
                <a:effectLst/>
                <a:latin typeface="Arial" panose="020B0604020202020204" pitchFamily="34" charset="0"/>
              </a:rPr>
              <a:t>mobilising</a:t>
            </a:r>
            <a:r>
              <a:rPr kumimoji="0" lang="en-US" altLang="en-US" sz="2000" b="0" i="0" u="none" strike="noStrike" cap="none" normalizeH="0" baseline="0" dirty="0">
                <a:ln>
                  <a:noFill/>
                </a:ln>
                <a:solidFill>
                  <a:schemeClr val="tx1"/>
                </a:solidFill>
                <a:effectLst/>
                <a:latin typeface="Arial" panose="020B0604020202020204" pitchFamily="34" charset="0"/>
              </a:rPr>
              <a:t> the network, which began in 2008 before any direct public communication, more than 1.9 million replies (by mail, internet, in-person, and telephone) were received. </a:t>
            </a:r>
          </a:p>
          <a:p>
            <a:pPr>
              <a:lnSpc>
                <a:spcPct val="150000"/>
              </a:lnSpc>
            </a:pPr>
            <a:r>
              <a:rPr lang="en-US" altLang="en-US" sz="2000" dirty="0">
                <a:latin typeface="Arial" panose="020B0604020202020204" pitchFamily="34" charset="0"/>
                <a:cs typeface="Arial" panose="020B0604020202020204" pitchFamily="34" charset="0"/>
              </a:rPr>
              <a:t>(NSMC, 2020)</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325F7544-C185-71DF-4AA4-615FCB538C1C}"/>
              </a:ext>
            </a:extLst>
          </p:cNvPr>
          <p:cNvSpPr txBox="1"/>
          <p:nvPr/>
        </p:nvSpPr>
        <p:spPr>
          <a:xfrm>
            <a:off x="303630" y="201984"/>
            <a:ext cx="12345570" cy="9872703"/>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rPr>
              <a:t>Social Processes and Ideologies: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Improving quality, equity, and accessibility of health care services require addressing social processes and beliefs.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Understanding of these elements is crucial for gaining Sustainable Development Goals, particularly SDG 3.</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Brexit and other economic and political beliefs have an impact on funding, workforce supply, policy design, access, and resource allocation (https://youtu.be/X069KJuT4zs). </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Public health initiatives such as </a:t>
            </a:r>
            <a:r>
              <a:rPr kumimoji="0" lang="en-US" altLang="en-US" sz="2400" b="1" i="0" u="none" strike="noStrike" cap="none" normalizeH="0" baseline="0" dirty="0">
                <a:ln>
                  <a:noFill/>
                </a:ln>
                <a:solidFill>
                  <a:schemeClr val="tx1"/>
                </a:solidFill>
                <a:effectLst/>
                <a:latin typeface="Arial" panose="020B0604020202020204" pitchFamily="34" charset="0"/>
              </a:rPr>
              <a:t>NHS Core20PLUS5 </a:t>
            </a:r>
            <a:r>
              <a:rPr kumimoji="0" lang="en-US" altLang="en-US" sz="2400" b="0" i="0" u="none" strike="noStrike" cap="none" normalizeH="0" baseline="0" dirty="0">
                <a:ln>
                  <a:noFill/>
                </a:ln>
                <a:solidFill>
                  <a:schemeClr val="tx1"/>
                </a:solidFill>
                <a:effectLst/>
                <a:latin typeface="Arial" panose="020B0604020202020204" pitchFamily="34" charset="0"/>
              </a:rPr>
              <a:t>target deprivation to address health inequities, </a:t>
            </a:r>
            <a:r>
              <a:rPr kumimoji="0" lang="en-US" altLang="en-US" sz="2400" b="1" i="0" u="none" strike="noStrike" cap="none" normalizeH="0" baseline="0" dirty="0">
                <a:ln>
                  <a:noFill/>
                </a:ln>
                <a:solidFill>
                  <a:schemeClr val="tx1"/>
                </a:solidFill>
                <a:effectLst/>
                <a:latin typeface="Arial" panose="020B0604020202020204" pitchFamily="34" charset="0"/>
              </a:rPr>
              <a:t>Time to Change </a:t>
            </a:r>
            <a:r>
              <a:rPr kumimoji="0" lang="en-US" altLang="en-US" sz="2400" b="0" i="0" u="none" strike="noStrike" cap="none" normalizeH="0" baseline="0" dirty="0">
                <a:ln>
                  <a:noFill/>
                </a:ln>
                <a:solidFill>
                  <a:schemeClr val="tx1"/>
                </a:solidFill>
                <a:effectLst/>
                <a:latin typeface="Arial" panose="020B0604020202020204" pitchFamily="34" charset="0"/>
              </a:rPr>
              <a:t>reduces stigma around mental health</a:t>
            </a:r>
            <a:r>
              <a:rPr lang="en-US" altLang="en-US" sz="2400" dirty="0">
                <a:latin typeface="Arial" panose="020B0604020202020204" pitchFamily="34" charset="0"/>
              </a:rPr>
              <a:t> </a:t>
            </a:r>
            <a:r>
              <a:rPr kumimoji="0" lang="en-US" altLang="en-US" sz="2400" b="0" i="0" u="none" strike="noStrike" cap="none" normalizeH="0" baseline="0" dirty="0">
                <a:ln>
                  <a:noFill/>
                </a:ln>
                <a:solidFill>
                  <a:schemeClr val="tx1"/>
                </a:solidFill>
                <a:effectLst/>
                <a:latin typeface="Arial" panose="020B0604020202020204" pitchFamily="34" charset="0"/>
              </a:rPr>
              <a:t>(NHS England, 2025).</a:t>
            </a:r>
          </a:p>
          <a:p>
            <a:pPr lvl="0" eaLnBrk="0" fontAlgn="base" hangingPunct="0">
              <a:lnSpc>
                <a:spcPct val="150000"/>
              </a:lnSpc>
              <a:spcBef>
                <a:spcPct val="0"/>
              </a:spcBef>
              <a:spcAft>
                <a:spcPct val="0"/>
              </a:spcAft>
            </a:pPr>
            <a:r>
              <a:rPr lang="en-GB" sz="2400" b="1" dirty="0">
                <a:latin typeface="Arial" panose="020B0604020202020204" pitchFamily="34" charset="0"/>
                <a:ea typeface="+mj-lt"/>
                <a:cs typeface="Arial" panose="020B0604020202020204" pitchFamily="34" charset="0"/>
              </a:rPr>
              <a:t>Public Health Campaigns and Media Influence Examples – Sugar Reduction Programme</a:t>
            </a:r>
          </a:p>
          <a:p>
            <a:pPr eaLnBrk="0" fontAlgn="base" hangingPunct="0">
              <a:lnSpc>
                <a:spcPct val="150000"/>
              </a:lnSpc>
              <a:spcBef>
                <a:spcPct val="0"/>
              </a:spcBef>
              <a:spcAft>
                <a:spcPct val="0"/>
              </a:spcAft>
            </a:pPr>
            <a:r>
              <a:rPr lang="en-US" altLang="en-US" sz="2400" dirty="0">
                <a:latin typeface="Arial" panose="020B0604020202020204" pitchFamily="34" charset="0"/>
              </a:rPr>
              <a:t>The Childhood Obesity Plan, which was released in 2016 by Public Health England (PHE), set a goal for the food sector to cut the total amount of sugar in the foods that kids consume (Action on Sugar, 2020). </a:t>
            </a:r>
          </a:p>
          <a:p>
            <a:pPr eaLnBrk="0" fontAlgn="base" hangingPunct="0">
              <a:lnSpc>
                <a:spcPct val="150000"/>
              </a:lnSpc>
              <a:spcBef>
                <a:spcPct val="0"/>
              </a:spcBef>
              <a:spcAft>
                <a:spcPct val="0"/>
              </a:spcAft>
            </a:pPr>
            <a:r>
              <a:rPr lang="en-US" altLang="en-US" sz="2400" dirty="0">
                <a:latin typeface="Arial" panose="020B0604020202020204" pitchFamily="34" charset="0"/>
              </a:rPr>
              <a:t>After a research revealed that nearly half of food advertisements on some channels promoted high-fat, high-sugar, and high-salt goods, the government announced new advertising regulations in 2019 to assist combat kid obesity.</a:t>
            </a:r>
            <a:endParaRPr lang="en-GB" sz="2400" b="1" dirty="0">
              <a:latin typeface="Arial" panose="020B0604020202020204" pitchFamily="34" charset="0"/>
              <a:ea typeface="+mj-lt"/>
              <a:cs typeface="Arial" panose="020B0604020202020204" pitchFamily="34" charset="0"/>
            </a:endParaRPr>
          </a:p>
        </p:txBody>
      </p:sp>
      <p:pic>
        <p:nvPicPr>
          <p:cNvPr id="10243" name="Picture 3" descr="Sugar reduction: What about the drinks not included in the Soft Drinks  Industry Levy? – UK Health Security Agency">
            <a:extLst>
              <a:ext uri="{FF2B5EF4-FFF2-40B4-BE49-F238E27FC236}">
                <a16:creationId xmlns:a16="http://schemas.microsoft.com/office/drawing/2014/main" id="{1E528756-4804-0D7A-4626-A5D6830B45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68262" y="1181100"/>
            <a:ext cx="5182770" cy="764720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E4D8E88B-CF62-B3E2-52E6-64A0E9BE0687}"/>
              </a:ext>
            </a:extLst>
          </p:cNvPr>
          <p:cNvSpPr txBox="1"/>
          <p:nvPr/>
        </p:nvSpPr>
        <p:spPr>
          <a:xfrm>
            <a:off x="14478000" y="9258300"/>
            <a:ext cx="20574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2018)</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9BD6A507-F133-C6D3-DE91-F4FEF6B4A7D0}"/>
              </a:ext>
            </a:extLst>
          </p:cNvPr>
          <p:cNvSpPr txBox="1"/>
          <p:nvPr/>
        </p:nvSpPr>
        <p:spPr>
          <a:xfrm>
            <a:off x="381000" y="1104900"/>
            <a:ext cx="10439400" cy="8887818"/>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Health disparity is linked to social, economic, and/or environmental deprivation.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Health disparities have a detrimental effect on groups of people who encountered challenges to access health services(Office for Health Improvement &amp; Disparities, 2022).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Lower socioeconomic level is linked to worse health outcomes and limited access to preventative care (Chelak and Chakole, 2024).</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Discrimination and stigma make it extremely difficult to access and get high-quality healthcare (Ahad, Gonzalez, and Junquera, 2023).</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Reducing health inequities remains a high goal for public policy in England.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The Equality Act of 2010 is anti-discrimination legislation.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Programs for Community Cohesion: Efforts to lessen racial and social disparities. </a:t>
            </a:r>
          </a:p>
          <a:p>
            <a:pPr marL="342900" lvl="0" indent="-342900" eaLnBrk="0" fontAlgn="base" hangingPunct="0">
              <a:lnSpc>
                <a:spcPct val="150000"/>
              </a:lnSpc>
              <a:spcBef>
                <a:spcPct val="0"/>
              </a:spcBef>
              <a:spcAft>
                <a:spcPct val="0"/>
              </a:spcAft>
              <a:buFont typeface="Arial" panose="020B0604020202020204" pitchFamily="34" charset="0"/>
              <a:buChar char="•"/>
            </a:pPr>
            <a:r>
              <a:rPr kumimoji="0" lang="en-US" altLang="en-US" sz="2400" b="0" i="0" u="none" strike="noStrike" cap="none" normalizeH="0" baseline="0" dirty="0">
                <a:ln>
                  <a:noFill/>
                </a:ln>
                <a:solidFill>
                  <a:schemeClr val="tx1"/>
                </a:solidFill>
                <a:effectLst/>
                <a:latin typeface="Arial" panose="020B0604020202020204" pitchFamily="34" charset="0"/>
              </a:rPr>
              <a:t>Given present trends, health inequities will persist for the next 20 years </a:t>
            </a:r>
            <a:r>
              <a:rPr lang="en-US" altLang="en-US" sz="2400" dirty="0">
                <a:latin typeface="Arial" panose="020B0604020202020204" pitchFamily="34" charset="0"/>
                <a:cs typeface="Arial" panose="020B0604020202020204" pitchFamily="34" charset="0"/>
              </a:rPr>
              <a:t>(Raymond </a:t>
            </a:r>
            <a:r>
              <a:rPr lang="en-US" altLang="en-US" sz="2400" i="1" dirty="0">
                <a:latin typeface="Arial" panose="020B0604020202020204" pitchFamily="34" charset="0"/>
                <a:cs typeface="Arial" panose="020B0604020202020204" pitchFamily="34" charset="0"/>
              </a:rPr>
              <a:t>et al.</a:t>
            </a:r>
            <a:r>
              <a:rPr lang="en-US" altLang="en-US" sz="2400" dirty="0">
                <a:latin typeface="Arial" panose="020B0604020202020204" pitchFamily="34" charset="0"/>
                <a:cs typeface="Arial" panose="020B0604020202020204" pitchFamily="34" charset="0"/>
              </a:rPr>
              <a:t>, 2024).</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17" name="TextBox 16">
            <a:extLst>
              <a:ext uri="{FF2B5EF4-FFF2-40B4-BE49-F238E27FC236}">
                <a16:creationId xmlns:a16="http://schemas.microsoft.com/office/drawing/2014/main" id="{DF6C00DF-DBAF-91BD-5F23-7D2D239837C3}"/>
              </a:ext>
            </a:extLst>
          </p:cNvPr>
          <p:cNvSpPr txBox="1"/>
          <p:nvPr/>
        </p:nvSpPr>
        <p:spPr>
          <a:xfrm>
            <a:off x="0" y="-13358"/>
            <a:ext cx="4572000" cy="808876"/>
          </a:xfrm>
          <a:prstGeom prst="rect">
            <a:avLst/>
          </a:prstGeom>
          <a:noFill/>
        </p:spPr>
        <p:txBody>
          <a:bodyPr wrap="square" rtlCol="0">
            <a:spAutoFit/>
          </a:bodyPr>
          <a:lstStyle/>
          <a:p>
            <a:pPr algn="ctr">
              <a:lnSpc>
                <a:spcPts val="6646"/>
              </a:lnSpc>
            </a:pPr>
            <a:r>
              <a:rPr lang="en-GB" sz="2800" b="1" dirty="0">
                <a:latin typeface="Arial" panose="020B0604020202020204" pitchFamily="34" charset="0"/>
                <a:cs typeface="Arial" panose="020B0604020202020204" pitchFamily="34" charset="0"/>
              </a:rPr>
              <a:t>Equity and Access:</a:t>
            </a:r>
            <a:endParaRPr lang="en-US" sz="2800" b="1" dirty="0">
              <a:solidFill>
                <a:srgbClr val="365B6D"/>
              </a:solidFill>
              <a:latin typeface="Arial" panose="020B0604020202020204" pitchFamily="34" charset="0"/>
              <a:ea typeface="Signika Bold"/>
              <a:cs typeface="Arial" panose="020B0604020202020204" pitchFamily="34" charset="0"/>
              <a:sym typeface="Signika Bold"/>
            </a:endParaRPr>
          </a:p>
        </p:txBody>
      </p:sp>
      <p:pic>
        <p:nvPicPr>
          <p:cNvPr id="18" name="Picture 17">
            <a:extLst>
              <a:ext uri="{FF2B5EF4-FFF2-40B4-BE49-F238E27FC236}">
                <a16:creationId xmlns:a16="http://schemas.microsoft.com/office/drawing/2014/main" id="{D76B2AF5-2C45-B275-7982-B0495BE744B8}"/>
              </a:ext>
            </a:extLst>
          </p:cNvPr>
          <p:cNvPicPr>
            <a:picLocks noChangeAspect="1"/>
          </p:cNvPicPr>
          <p:nvPr/>
        </p:nvPicPr>
        <p:blipFill>
          <a:blip r:embed="rId2">
            <a:duotone>
              <a:prstClr val="black"/>
              <a:schemeClr val="accent3">
                <a:tint val="45000"/>
                <a:satMod val="400000"/>
              </a:schemeClr>
            </a:duotone>
          </a:blip>
          <a:srcRect l="31667" t="13704" r="30833" b="11481"/>
          <a:stretch>
            <a:fillRect/>
          </a:stretch>
        </p:blipFill>
        <p:spPr>
          <a:xfrm>
            <a:off x="10744200" y="201973"/>
            <a:ext cx="7162800" cy="9636093"/>
          </a:xfrm>
          <a:prstGeom prst="rect">
            <a:avLst/>
          </a:prstGeom>
        </p:spPr>
      </p:pic>
      <p:sp>
        <p:nvSpPr>
          <p:cNvPr id="19" name="TextBox 18">
            <a:extLst>
              <a:ext uri="{FF2B5EF4-FFF2-40B4-BE49-F238E27FC236}">
                <a16:creationId xmlns:a16="http://schemas.microsoft.com/office/drawing/2014/main" id="{C6EF67F4-F17A-7CF6-E066-70CD2548D537}"/>
              </a:ext>
            </a:extLst>
          </p:cNvPr>
          <p:cNvSpPr txBox="1"/>
          <p:nvPr/>
        </p:nvSpPr>
        <p:spPr>
          <a:xfrm>
            <a:off x="13218217" y="9877443"/>
            <a:ext cx="266700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(Raymond </a:t>
            </a:r>
            <a:r>
              <a:rPr kumimoji="0" lang="en-US" altLang="en-US" sz="1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a:t>
            </a: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AA23-C6F9-1F94-F76C-390BED631663}"/>
              </a:ext>
            </a:extLst>
          </p:cNvPr>
          <p:cNvSpPr>
            <a:spLocks noGrp="1"/>
          </p:cNvSpPr>
          <p:nvPr>
            <p:ph type="title"/>
          </p:nvPr>
        </p:nvSpPr>
        <p:spPr>
          <a:xfrm>
            <a:off x="838200" y="342900"/>
            <a:ext cx="16611600" cy="1143000"/>
          </a:xfrm>
        </p:spPr>
        <p:txBody>
          <a:bodyPr>
            <a:normAutofit fontScale="90000"/>
          </a:bodyPr>
          <a:lstStyle/>
          <a:p>
            <a:pPr marL="4445">
              <a:spcBef>
                <a:spcPts val="100"/>
              </a:spcBef>
            </a:pPr>
            <a:r>
              <a:rPr lang="en-US" sz="3200" b="1" dirty="0">
                <a:latin typeface="Arial" panose="020B0604020202020204" pitchFamily="34" charset="0"/>
                <a:cs typeface="Arial" panose="020B0604020202020204" pitchFamily="34" charset="0"/>
              </a:rPr>
              <a:t>Challenges</a:t>
            </a:r>
            <a:br>
              <a:rPr lang="en-US" sz="3200" b="1" dirty="0">
                <a:latin typeface="Arial" panose="020B0604020202020204" pitchFamily="34" charset="0"/>
                <a:cs typeface="Arial" panose="020B0604020202020204" pitchFamily="34" charset="0"/>
              </a:rPr>
            </a:br>
            <a:r>
              <a:rPr lang="en-US" sz="2700" dirty="0">
                <a:latin typeface="Arial"/>
                <a:cs typeface="Arial"/>
              </a:rPr>
              <a:t>Make</a:t>
            </a:r>
            <a:r>
              <a:rPr lang="en-US" sz="2700" spc="-50" dirty="0">
                <a:latin typeface="Arial"/>
                <a:cs typeface="Arial"/>
              </a:rPr>
              <a:t> </a:t>
            </a:r>
            <a:r>
              <a:rPr lang="en-US" sz="2700" dirty="0">
                <a:latin typeface="Arial"/>
                <a:cs typeface="Arial"/>
              </a:rPr>
              <a:t>sure</a:t>
            </a:r>
            <a:r>
              <a:rPr lang="en-US" sz="2700" spc="-35" dirty="0">
                <a:latin typeface="Arial"/>
                <a:cs typeface="Arial"/>
              </a:rPr>
              <a:t> </a:t>
            </a:r>
            <a:r>
              <a:rPr lang="en-US" sz="2700" dirty="0">
                <a:latin typeface="Arial"/>
                <a:cs typeface="Arial"/>
              </a:rPr>
              <a:t>everyone</a:t>
            </a:r>
            <a:r>
              <a:rPr lang="en-US" sz="2700" spc="-40" dirty="0">
                <a:latin typeface="Arial"/>
                <a:cs typeface="Arial"/>
              </a:rPr>
              <a:t> </a:t>
            </a:r>
            <a:r>
              <a:rPr lang="en-US" sz="2700" dirty="0">
                <a:latin typeface="Arial"/>
                <a:cs typeface="Arial"/>
              </a:rPr>
              <a:t>has</a:t>
            </a:r>
            <a:r>
              <a:rPr lang="en-US" sz="2700" spc="-20" dirty="0">
                <a:latin typeface="Arial"/>
                <a:cs typeface="Arial"/>
              </a:rPr>
              <a:t> </a:t>
            </a:r>
            <a:r>
              <a:rPr lang="en-US" sz="2700" dirty="0">
                <a:latin typeface="Arial"/>
                <a:cs typeface="Arial"/>
              </a:rPr>
              <a:t>a</a:t>
            </a:r>
            <a:r>
              <a:rPr lang="en-US" sz="2700" spc="-15" dirty="0">
                <a:latin typeface="Arial"/>
                <a:cs typeface="Arial"/>
              </a:rPr>
              <a:t> </a:t>
            </a:r>
            <a:r>
              <a:rPr lang="en-US" sz="2700" dirty="0">
                <a:latin typeface="Arial"/>
                <a:cs typeface="Arial"/>
              </a:rPr>
              <a:t>healthy</a:t>
            </a:r>
            <a:r>
              <a:rPr lang="en-US" sz="2700" spc="-20" dirty="0">
                <a:latin typeface="Arial"/>
                <a:cs typeface="Arial"/>
              </a:rPr>
              <a:t> </a:t>
            </a:r>
            <a:r>
              <a:rPr lang="en-US" sz="2700" dirty="0">
                <a:latin typeface="Arial"/>
                <a:cs typeface="Arial"/>
              </a:rPr>
              <a:t>standard</a:t>
            </a:r>
            <a:r>
              <a:rPr lang="en-US" sz="2700" spc="-65" dirty="0">
                <a:latin typeface="Arial"/>
                <a:cs typeface="Arial"/>
              </a:rPr>
              <a:t> </a:t>
            </a:r>
            <a:r>
              <a:rPr lang="en-US" sz="2700" dirty="0">
                <a:latin typeface="Arial"/>
                <a:cs typeface="Arial"/>
              </a:rPr>
              <a:t>of</a:t>
            </a:r>
            <a:r>
              <a:rPr lang="en-US" sz="2700" spc="-20" dirty="0">
                <a:latin typeface="Arial"/>
                <a:cs typeface="Arial"/>
              </a:rPr>
              <a:t> </a:t>
            </a:r>
            <a:r>
              <a:rPr lang="en-US" sz="2700" spc="-10" dirty="0">
                <a:latin typeface="Arial"/>
                <a:cs typeface="Arial"/>
              </a:rPr>
              <a:t>living.</a:t>
            </a:r>
            <a:br>
              <a:rPr lang="en-US" sz="2700" dirty="0">
                <a:latin typeface="Arial"/>
                <a:cs typeface="Arial"/>
              </a:rPr>
            </a:br>
            <a:r>
              <a:rPr lang="en-US" sz="2700" dirty="0">
                <a:latin typeface="Arial"/>
                <a:cs typeface="Arial"/>
              </a:rPr>
              <a:t>Establish</a:t>
            </a:r>
            <a:r>
              <a:rPr lang="en-US" sz="2700" spc="-35" dirty="0">
                <a:latin typeface="Arial"/>
                <a:cs typeface="Arial"/>
              </a:rPr>
              <a:t> </a:t>
            </a:r>
            <a:r>
              <a:rPr lang="en-US" sz="2700" dirty="0">
                <a:latin typeface="Arial"/>
                <a:cs typeface="Arial"/>
              </a:rPr>
              <a:t>and</a:t>
            </a:r>
            <a:r>
              <a:rPr lang="en-US" sz="2700" spc="-30" dirty="0">
                <a:latin typeface="Arial"/>
                <a:cs typeface="Arial"/>
              </a:rPr>
              <a:t> </a:t>
            </a:r>
            <a:r>
              <a:rPr lang="en-US" sz="2700" dirty="0">
                <a:latin typeface="Arial"/>
                <a:cs typeface="Arial"/>
              </a:rPr>
              <a:t>cultivate</a:t>
            </a:r>
            <a:r>
              <a:rPr lang="en-US" sz="2700" spc="-30" dirty="0">
                <a:latin typeface="Arial"/>
                <a:cs typeface="Arial"/>
              </a:rPr>
              <a:t> </a:t>
            </a:r>
            <a:r>
              <a:rPr lang="en-US" sz="2700" dirty="0">
                <a:latin typeface="Arial"/>
                <a:cs typeface="Arial"/>
              </a:rPr>
              <a:t>communities</a:t>
            </a:r>
            <a:r>
              <a:rPr lang="en-US" sz="2700" spc="-60" dirty="0">
                <a:latin typeface="Arial"/>
                <a:cs typeface="Arial"/>
              </a:rPr>
              <a:t> </a:t>
            </a:r>
            <a:r>
              <a:rPr lang="en-US" sz="2700" dirty="0">
                <a:latin typeface="Arial"/>
                <a:cs typeface="Arial"/>
              </a:rPr>
              <a:t>and</a:t>
            </a:r>
            <a:r>
              <a:rPr lang="en-US" sz="2700" spc="-30" dirty="0">
                <a:latin typeface="Arial"/>
                <a:cs typeface="Arial"/>
              </a:rPr>
              <a:t> </a:t>
            </a:r>
            <a:r>
              <a:rPr lang="en-US" sz="2700" dirty="0">
                <a:latin typeface="Arial"/>
                <a:cs typeface="Arial"/>
              </a:rPr>
              <a:t>environments</a:t>
            </a:r>
            <a:r>
              <a:rPr lang="en-US" sz="2700" spc="-55" dirty="0">
                <a:latin typeface="Arial"/>
                <a:cs typeface="Arial"/>
              </a:rPr>
              <a:t> </a:t>
            </a:r>
            <a:r>
              <a:rPr lang="en-US" sz="2700" dirty="0">
                <a:latin typeface="Arial"/>
                <a:cs typeface="Arial"/>
              </a:rPr>
              <a:t>that</a:t>
            </a:r>
            <a:r>
              <a:rPr lang="en-US" sz="2700" spc="-40" dirty="0">
                <a:latin typeface="Arial"/>
                <a:cs typeface="Arial"/>
              </a:rPr>
              <a:t> </a:t>
            </a:r>
            <a:r>
              <a:rPr lang="en-US" sz="2700" dirty="0">
                <a:latin typeface="Arial"/>
                <a:cs typeface="Arial"/>
              </a:rPr>
              <a:t>are</a:t>
            </a:r>
            <a:r>
              <a:rPr lang="en-US" sz="2700" spc="-35" dirty="0">
                <a:latin typeface="Arial"/>
                <a:cs typeface="Arial"/>
              </a:rPr>
              <a:t> </a:t>
            </a:r>
            <a:r>
              <a:rPr lang="en-US" sz="2700" dirty="0">
                <a:latin typeface="Arial"/>
                <a:cs typeface="Arial"/>
              </a:rPr>
              <a:t>sustainable</a:t>
            </a:r>
            <a:r>
              <a:rPr lang="en-US" sz="2700" spc="-55" dirty="0">
                <a:latin typeface="Arial"/>
                <a:cs typeface="Arial"/>
              </a:rPr>
              <a:t> </a:t>
            </a:r>
            <a:r>
              <a:rPr lang="en-US" sz="2700" dirty="0">
                <a:latin typeface="Arial"/>
                <a:cs typeface="Arial"/>
              </a:rPr>
              <a:t>and</a:t>
            </a:r>
            <a:r>
              <a:rPr lang="en-US" sz="2700" spc="-30" dirty="0">
                <a:latin typeface="Arial"/>
                <a:cs typeface="Arial"/>
              </a:rPr>
              <a:t> </a:t>
            </a:r>
            <a:r>
              <a:rPr lang="en-US" sz="2700" dirty="0">
                <a:latin typeface="Arial"/>
                <a:cs typeface="Arial"/>
              </a:rPr>
              <a:t>healthy</a:t>
            </a:r>
            <a:r>
              <a:rPr lang="en-US" sz="2700" spc="-40" dirty="0">
                <a:latin typeface="Arial"/>
                <a:cs typeface="Arial"/>
              </a:rPr>
              <a:t> </a:t>
            </a:r>
            <a:r>
              <a:rPr lang="en-US" sz="2700" dirty="0">
                <a:latin typeface="Arial"/>
                <a:cs typeface="Arial"/>
              </a:rPr>
              <a:t>(Marmot,</a:t>
            </a:r>
            <a:r>
              <a:rPr lang="en-US" sz="2700" spc="-75" dirty="0">
                <a:latin typeface="Arial"/>
                <a:cs typeface="Arial"/>
              </a:rPr>
              <a:t> </a:t>
            </a:r>
            <a:r>
              <a:rPr lang="en-US" sz="2700" spc="-10" dirty="0">
                <a:latin typeface="Arial"/>
                <a:cs typeface="Arial"/>
              </a:rPr>
              <a:t>2010).</a:t>
            </a:r>
            <a:br>
              <a:rPr lang="en-US" sz="3200" dirty="0">
                <a:latin typeface="Arial"/>
                <a:cs typeface="Arial"/>
              </a:rPr>
            </a:br>
            <a:endParaRPr lang="en-GB" sz="3200"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87286D9-3309-B36F-403D-DE81F4FE7EAF}"/>
              </a:ext>
            </a:extLst>
          </p:cNvPr>
          <p:cNvSpPr txBox="1"/>
          <p:nvPr/>
        </p:nvSpPr>
        <p:spPr>
          <a:xfrm>
            <a:off x="533400" y="1485900"/>
            <a:ext cx="11506200" cy="8529964"/>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lang="en-US" altLang="en-US" sz="2400" b="1" dirty="0">
                <a:latin typeface="Arial" panose="020B0604020202020204" pitchFamily="34" charset="0"/>
              </a:rPr>
              <a:t>Global </a:t>
            </a:r>
            <a:r>
              <a:rPr kumimoji="0" lang="en-US" altLang="en-US" sz="2400" b="1" i="0" u="none" strike="noStrike" cap="none" normalizeH="0" baseline="0" dirty="0">
                <a:ln>
                  <a:noFill/>
                </a:ln>
                <a:solidFill>
                  <a:schemeClr val="tx1"/>
                </a:solidFill>
                <a:effectLst/>
                <a:latin typeface="Arial" panose="020B0604020202020204" pitchFamily="34" charset="0"/>
              </a:rPr>
              <a:t>Health Challenges: </a:t>
            </a:r>
            <a:br>
              <a:rPr kumimoji="0" lang="en-US" altLang="en-US" sz="24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Non-Communicable illnesses (NCDs): The increase in NCDs, which include diabetes, cancer, and cardiovascular illnesses, is a major concern worldwide, particularly in low- and middle-income nations with underdeveloped healthcare systems.</a:t>
            </a:r>
            <a:br>
              <a:rPr kumimoji="0" lang="en-US" altLang="en-US" sz="2000" b="0" i="0" u="none" strike="noStrike" cap="none" normalizeH="0" baseline="0" dirty="0">
                <a:ln>
                  <a:noFill/>
                </a:ln>
                <a:solidFill>
                  <a:schemeClr val="tx1"/>
                </a:solidFill>
                <a:effectLst/>
                <a:latin typeface="Arial" panose="020B0604020202020204" pitchFamily="34" charset="0"/>
              </a:rPr>
            </a:br>
            <a:r>
              <a:rPr kumimoji="0" lang="en-US" altLang="en-US" sz="2000" b="0" i="0" u="none" strike="noStrike" cap="none" normalizeH="0" baseline="0" dirty="0">
                <a:ln>
                  <a:noFill/>
                </a:ln>
                <a:solidFill>
                  <a:schemeClr val="tx1"/>
                </a:solidFill>
                <a:effectLst/>
                <a:latin typeface="Arial" panose="020B0604020202020204" pitchFamily="34" charset="0"/>
              </a:rPr>
              <a:t>Health crises and pandemics: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000" b="0" i="0" u="none" strike="noStrike" cap="none" normalizeH="0" baseline="0" dirty="0">
                <a:ln>
                  <a:noFill/>
                </a:ln>
                <a:solidFill>
                  <a:schemeClr val="tx1"/>
                </a:solidFill>
                <a:effectLst/>
                <a:latin typeface="Arial" panose="020B0604020202020204" pitchFamily="34" charset="0"/>
              </a:rPr>
              <a:t>The COVID-19 pandemic revealed weaknesses in international health systems, impeding the achievement of SDG 3 and escalating already-existing health inequalities. </a:t>
            </a:r>
          </a:p>
          <a:p>
            <a:pPr marL="342900" indent="-342900" eaLnBrk="0" fontAlgn="base" hangingPunct="0">
              <a:lnSpc>
                <a:spcPct val="150000"/>
              </a:lnSpc>
              <a:spcBef>
                <a:spcPct val="0"/>
              </a:spcBef>
              <a:spcAft>
                <a:spcPct val="0"/>
              </a:spcAft>
              <a:buFont typeface="Arial" panose="020B0604020202020204" pitchFamily="34" charset="0"/>
              <a:buChar char="•"/>
            </a:pPr>
            <a:r>
              <a:rPr kumimoji="0" lang="en-US" altLang="en-US" sz="2000" b="0" i="0" u="none" strike="noStrike" cap="none" normalizeH="0" baseline="0" dirty="0">
                <a:ln>
                  <a:noFill/>
                </a:ln>
                <a:solidFill>
                  <a:schemeClr val="tx1"/>
                </a:solidFill>
                <a:effectLst/>
                <a:latin typeface="Arial" panose="020B0604020202020204" pitchFamily="34" charset="0"/>
              </a:rPr>
              <a:t>Resource constraints: The funding, infrastructure, and personnel capacity of healthcare are major issues in many nations, which hinders their ability to meet SDG targets relating to health </a:t>
            </a:r>
            <a:r>
              <a:rPr lang="en-US" altLang="en-US" sz="2000" dirty="0">
                <a:latin typeface="Arial" panose="020B0604020202020204" pitchFamily="34" charset="0"/>
                <a:cs typeface="Arial" panose="020B0604020202020204" pitchFamily="34" charset="0"/>
              </a:rPr>
              <a:t>(United Nations, 2025).</a:t>
            </a:r>
            <a:endParaRPr kumimoji="0" lang="en-US" altLang="en-US" sz="2000" b="0" i="0" u="none" strike="noStrike" cap="none" normalizeH="0" baseline="0" dirty="0">
              <a:ln>
                <a:noFill/>
              </a:ln>
              <a:solidFill>
                <a:schemeClr val="tx1"/>
              </a:solidFill>
              <a:effectLst/>
              <a:latin typeface="Arial" panose="020B0604020202020204" pitchFamily="34" charset="0"/>
            </a:endParaRPr>
          </a:p>
          <a:p>
            <a:pPr eaLnBrk="0" fontAlgn="base" hangingPunct="0">
              <a:lnSpc>
                <a:spcPct val="150000"/>
              </a:lnSpc>
              <a:spcBef>
                <a:spcPct val="0"/>
              </a:spcBef>
              <a:spcAft>
                <a:spcPct val="0"/>
              </a:spcAft>
            </a:pPr>
            <a:r>
              <a:rPr lang="en-US" altLang="en-US" sz="2400" b="1" dirty="0">
                <a:latin typeface="Arial" panose="020B0604020202020204" pitchFamily="34" charset="0"/>
              </a:rPr>
              <a:t>UK HSC</a:t>
            </a:r>
            <a:r>
              <a:rPr lang="en-US" altLang="en-US" sz="2400" dirty="0">
                <a:latin typeface="Arial" panose="020B0604020202020204" pitchFamily="34" charset="0"/>
              </a:rPr>
              <a:t>: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Rising Demand leads to staff and funding crisis (Mutebi and Powell, 2025).</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High Prevalence : The Health Foundation estimates that the number of people in England who have serious illnesses will increase by 37%, from 6.7 million in 2023 to 9.1 million in 2040 (The Health Foundation, 2023).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000" dirty="0">
                <a:latin typeface="Arial" panose="020B0604020202020204" pitchFamily="34" charset="0"/>
              </a:rPr>
              <a:t>Lack of collaborative strategies for local communities in NHS Long Term Plan. </a:t>
            </a:r>
            <a:br>
              <a:rPr lang="en-US" altLang="en-US" sz="2000" dirty="0">
                <a:latin typeface="Arial" panose="020B0604020202020204" pitchFamily="34" charset="0"/>
              </a:rPr>
            </a:br>
            <a:r>
              <a:rPr lang="en-US" altLang="en-US" sz="2000" dirty="0">
                <a:latin typeface="Arial" panose="020B0604020202020204" pitchFamily="34" charset="0"/>
              </a:rPr>
              <a:t>Staff Shortage: The NHS simply cannot achieve its objectives without the kind and quantity of personnel it requires (Charles et al., 2019).</a:t>
            </a:r>
          </a:p>
        </p:txBody>
      </p:sp>
      <p:sp>
        <p:nvSpPr>
          <p:cNvPr id="6" name="Rectangle 2">
            <a:extLst>
              <a:ext uri="{FF2B5EF4-FFF2-40B4-BE49-F238E27FC236}">
                <a16:creationId xmlns:a16="http://schemas.microsoft.com/office/drawing/2014/main" id="{6690D149-EB38-E94D-4C60-C0C1C92F599C}"/>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1A368C50-0BDF-A204-9642-8642479511DD}"/>
              </a:ext>
            </a:extLst>
          </p:cNvPr>
          <p:cNvSpPr txBox="1"/>
          <p:nvPr/>
        </p:nvSpPr>
        <p:spPr>
          <a:xfrm>
            <a:off x="12954000" y="2108409"/>
            <a:ext cx="5000918" cy="7525226"/>
          </a:xfrm>
          <a:prstGeom prst="round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marL="342900" lvl="0" indent="-342900" eaLnBrk="0" fontAlgn="base" hangingPunct="0">
              <a:spcBef>
                <a:spcPct val="0"/>
              </a:spcBef>
              <a:spcAft>
                <a:spcPct val="0"/>
              </a:spcAft>
              <a:buFont typeface="Arial" panose="020B0604020202020204" pitchFamily="34" charset="0"/>
              <a:buChar char="•"/>
            </a:pPr>
            <a:r>
              <a:rPr kumimoji="0" lang="en-US" altLang="en-US" b="0" i="0" u="sng" strike="noStrike" cap="none" normalizeH="0" baseline="0" dirty="0">
                <a:ln>
                  <a:noFill/>
                </a:ln>
                <a:solidFill>
                  <a:schemeClr val="tx1"/>
                </a:solidFill>
                <a:effectLst/>
                <a:latin typeface="Arial" panose="020B0604020202020204" pitchFamily="34" charset="0"/>
                <a:cs typeface="Arial" panose="020B0604020202020204" pitchFamily="34" charset="0"/>
              </a:rPr>
              <a:t>Physical and mental well-being are impacted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by health disparities and inequalities.</a:t>
            </a:r>
          </a:p>
          <a:p>
            <a:pPr lvl="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buFont typeface="Arial" panose="020B0604020202020204" pitchFamily="34" charset="0"/>
              <a:buChar char="•"/>
            </a:pPr>
            <a:r>
              <a:rPr lang="en-US" altLang="en-US" dirty="0">
                <a:latin typeface="Arial" panose="020B0604020202020204" pitchFamily="34" charset="0"/>
                <a:cs typeface="Arial" panose="020B0604020202020204" pitchFamily="34" charset="0"/>
              </a:rPr>
              <a:t>H</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ealth disparities cost £31 billion in lost productivity annually and the NHS an additional £4.8 billion. </a:t>
            </a:r>
          </a:p>
          <a:p>
            <a:pPr lvl="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buFont typeface="Arial" panose="020B0604020202020204" pitchFamily="34" charset="0"/>
              <a:buChar char="•"/>
            </a:pPr>
            <a:r>
              <a:rPr kumimoji="0" lang="en-US" altLang="en-US" b="0" i="0" u="sng" strike="noStrike" cap="none" normalizeH="0" baseline="0" dirty="0">
                <a:ln>
                  <a:noFill/>
                </a:ln>
                <a:solidFill>
                  <a:schemeClr val="tx1"/>
                </a:solidFill>
                <a:effectLst/>
                <a:latin typeface="Arial" panose="020B0604020202020204" pitchFamily="34" charset="0"/>
                <a:cs typeface="Arial" panose="020B0604020202020204" pitchFamily="34" charset="0"/>
              </a:rPr>
              <a:t>The NHS Long Term Plan (January 2019)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and Integration and Innovation are working together to improve health and social care for all.</a:t>
            </a:r>
          </a:p>
          <a:p>
            <a:pPr lvl="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buFont typeface="Arial" panose="020B0604020202020204" pitchFamily="34" charset="0"/>
              <a:buChar char="•"/>
            </a:pPr>
            <a:r>
              <a:rPr kumimoji="0" lang="en-US" altLang="en-US" b="0" i="0" u="sng" strike="noStrike" cap="none" normalizeH="0" baseline="0" dirty="0">
                <a:ln>
                  <a:noFill/>
                </a:ln>
                <a:solidFill>
                  <a:schemeClr val="tx1"/>
                </a:solidFill>
                <a:effectLst/>
                <a:latin typeface="Arial" panose="020B0604020202020204" pitchFamily="34" charset="0"/>
                <a:cs typeface="Arial" panose="020B0604020202020204" pitchFamily="34" charset="0"/>
              </a:rPr>
              <a:t>The Health and Care Bill 2021–22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would implement the policies outlined in the NHS's legislative reform recommendations. </a:t>
            </a:r>
          </a:p>
          <a:p>
            <a:pPr lvl="0" eaLnBrk="0" fontAlgn="base" hangingPunct="0">
              <a:spcBef>
                <a:spcPct val="0"/>
              </a:spcBef>
              <a:spcAft>
                <a:spcPct val="0"/>
              </a:spcAft>
            </a:pP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342900" lvl="0" indent="-342900" eaLnBrk="0" fontAlgn="base" hangingPunct="0">
              <a:spcBef>
                <a:spcPct val="0"/>
              </a:spcBef>
              <a:spcAft>
                <a:spcPct val="0"/>
              </a:spcAft>
              <a:buFont typeface="Arial" panose="020B0604020202020204" pitchFamily="34" charset="0"/>
              <a:buChar char="•"/>
            </a:pPr>
            <a:r>
              <a:rPr lang="en-US" altLang="en-US" dirty="0">
                <a:solidFill>
                  <a:schemeClr val="tx1"/>
                </a:solidFill>
                <a:latin typeface="Arial" panose="020B0604020202020204" pitchFamily="34" charset="0"/>
                <a:cs typeface="Arial" panose="020B0604020202020204" pitchFamily="34" charset="0"/>
              </a:rPr>
              <a:t>T</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 Bill intends to </a:t>
            </a:r>
            <a:r>
              <a:rPr kumimoji="0" lang="en-US" altLang="en-US" b="0" i="0" u="sng" strike="noStrike" cap="none" normalizeH="0" baseline="0" dirty="0">
                <a:ln>
                  <a:noFill/>
                </a:ln>
                <a:solidFill>
                  <a:schemeClr val="tx1"/>
                </a:solidFill>
                <a:effectLst/>
                <a:latin typeface="Arial" panose="020B0604020202020204" pitchFamily="34" charset="0"/>
                <a:cs typeface="Arial" panose="020B0604020202020204" pitchFamily="34" charset="0"/>
              </a:rPr>
              <a:t>enhance data exchange</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and gives the </a:t>
            </a:r>
            <a:r>
              <a:rPr kumimoji="0" lang="en-US" altLang="en-US" b="0" i="0" u="sng" strike="noStrike" cap="none" normalizeH="0" baseline="0" dirty="0">
                <a:ln>
                  <a:noFill/>
                </a:ln>
                <a:solidFill>
                  <a:schemeClr val="tx1"/>
                </a:solidFill>
                <a:effectLst/>
                <a:latin typeface="Arial" panose="020B0604020202020204" pitchFamily="34" charset="0"/>
                <a:cs typeface="Arial" panose="020B0604020202020204" pitchFamily="34" charset="0"/>
              </a:rPr>
              <a:t>Care Quality Commission (CQC)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the authority to evaluate how local authorities carry out their adult social care duties</a:t>
            </a:r>
            <a:r>
              <a:rPr lang="en-US" altLang="en-US" dirty="0">
                <a:solidFill>
                  <a:schemeClr val="tx1"/>
                </a:solidFill>
                <a:latin typeface="Arial" panose="020B0604020202020204" pitchFamily="34" charset="0"/>
                <a:cs typeface="Arial" panose="020B0604020202020204" pitchFamily="34" charset="0"/>
              </a:rPr>
              <a:t> </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lang="en-US" altLang="en-US" dirty="0">
                <a:latin typeface="Arial" panose="020B0604020202020204" pitchFamily="34" charset="0"/>
                <a:cs typeface="Arial" panose="020B0604020202020204" pitchFamily="34" charset="0"/>
              </a:rPr>
              <a:t>Office for Health Improvement &amp; Disparities, 2022)</a:t>
            </a:r>
            <a:r>
              <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20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754973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49BF84FA-6D8E-0E0D-D71C-975F93F67717}"/>
              </a:ext>
            </a:extLst>
          </p:cNvPr>
          <p:cNvSpPr txBox="1"/>
          <p:nvPr/>
        </p:nvSpPr>
        <p:spPr>
          <a:xfrm>
            <a:off x="533400" y="422592"/>
            <a:ext cx="14554200" cy="9441815"/>
          </a:xfrm>
          <a:prstGeom prst="rect">
            <a:avLst/>
          </a:prstGeom>
          <a:noFill/>
        </p:spPr>
        <p:txBody>
          <a:bodyPr wrap="square">
            <a:spAutoFit/>
          </a:bodyPr>
          <a:lstStyle/>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Create a Coherent National SDG plan</a:t>
            </a:r>
            <a:r>
              <a:rPr lang="en-US" altLang="en-US" sz="2400" dirty="0">
                <a:latin typeface="Arial" panose="020B0604020202020204" pitchFamily="34" charset="0"/>
              </a:rPr>
              <a:t>: </a:t>
            </a:r>
          </a:p>
          <a:p>
            <a:pPr marL="800100" lvl="1"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The UK has been unable to achieve SDG 3 with overall coherence and coordination due to a lack of a clear public plan to guide its efforts on global health. </a:t>
            </a:r>
          </a:p>
          <a:p>
            <a:pPr marL="800100" lvl="1" indent="-342900" eaLnBrk="0" fontAlgn="base" hangingPunct="0">
              <a:lnSpc>
                <a:spcPct val="150000"/>
              </a:lnSpc>
              <a:spcBef>
                <a:spcPct val="0"/>
              </a:spcBef>
              <a:spcAft>
                <a:spcPct val="0"/>
              </a:spcAft>
              <a:buFont typeface="Arial" panose="020B0604020202020204" pitchFamily="34" charset="0"/>
              <a:buChar char="•"/>
            </a:pPr>
            <a:r>
              <a:rPr lang="en-US" altLang="en-US" sz="2400" dirty="0">
                <a:latin typeface="Arial" panose="020B0604020202020204" pitchFamily="34" charset="0"/>
              </a:rPr>
              <a:t>Bond's 2019 SDG report called on the UK government to give mental health and equitable access to high-quality drugs, vaccinations, and diagnostics top priority among other policy areas (Bond, 2019).</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The need for greater upstream interventions is highlighted by initiatives like NHS Core20PLUS5: </a:t>
            </a:r>
          </a:p>
          <a:p>
            <a:pPr eaLnBrk="0" fontAlgn="base" hangingPunct="0">
              <a:lnSpc>
                <a:spcPct val="150000"/>
              </a:lnSpc>
              <a:spcBef>
                <a:spcPct val="0"/>
              </a:spcBef>
              <a:spcAft>
                <a:spcPct val="0"/>
              </a:spcAft>
            </a:pPr>
            <a:r>
              <a:rPr lang="en-US" altLang="en-US" sz="2400" dirty="0">
                <a:latin typeface="Arial" panose="020B0604020202020204" pitchFamily="34" charset="0"/>
              </a:rPr>
              <a:t>Ongoing health disparities, particularly in poor communities. Addressing the socioeconomic determinants of health is necessary to ensure equitable progress towards SDG 3 and to ensure that no one is left behind.</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Digital technology </a:t>
            </a:r>
            <a:r>
              <a:rPr kumimoji="0" lang="en-US" altLang="en-US" sz="2400" b="0" i="0" u="none" strike="noStrike" cap="none" normalizeH="0" baseline="0" dirty="0">
                <a:ln>
                  <a:noFill/>
                </a:ln>
                <a:solidFill>
                  <a:schemeClr val="tx1"/>
                </a:solidFill>
                <a:effectLst/>
                <a:latin typeface="Arial" panose="020B0604020202020204" pitchFamily="34" charset="0"/>
              </a:rPr>
              <a:t>has transformed the world by providing equal access to information, social interaction possibilities, and tools for living contented, healthy lives.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In the UK, millions of </a:t>
            </a:r>
            <a:r>
              <a:rPr lang="en-US" altLang="en-US" sz="2400" dirty="0">
                <a:latin typeface="Arial" panose="020B0604020202020204" pitchFamily="34" charset="0"/>
              </a:rPr>
              <a:t> people face </a:t>
            </a:r>
            <a:r>
              <a:rPr kumimoji="0" lang="en-US" altLang="en-US" sz="2400" b="0" i="0" u="none" strike="noStrike" cap="none" normalizeH="0" baseline="0" dirty="0">
                <a:ln>
                  <a:noFill/>
                </a:ln>
                <a:solidFill>
                  <a:schemeClr val="tx1"/>
                </a:solidFill>
                <a:effectLst/>
                <a:latin typeface="Arial" panose="020B0604020202020204" pitchFamily="34" charset="0"/>
              </a:rPr>
              <a:t>digital gap, no access to connectivity, and lack of skills needed to </a:t>
            </a:r>
            <a:r>
              <a:rPr kumimoji="0" lang="en-US" altLang="en-US" sz="2400" b="0" i="0" u="none" strike="noStrike" cap="none" normalizeH="0" baseline="0" dirty="0" err="1">
                <a:ln>
                  <a:noFill/>
                </a:ln>
                <a:solidFill>
                  <a:schemeClr val="tx1"/>
                </a:solidFill>
                <a:effectLst/>
                <a:latin typeface="Arial" panose="020B0604020202020204" pitchFamily="34" charset="0"/>
              </a:rPr>
              <a:t>utilise</a:t>
            </a:r>
            <a:r>
              <a:rPr kumimoji="0" lang="en-US" altLang="en-US" sz="2400" b="0" i="0" u="none" strike="noStrike" cap="none" normalizeH="0" baseline="0" dirty="0">
                <a:ln>
                  <a:noFill/>
                </a:ln>
                <a:solidFill>
                  <a:schemeClr val="tx1"/>
                </a:solidFill>
                <a:effectLst/>
                <a:latin typeface="Arial" panose="020B0604020202020204" pitchFamily="34" charset="0"/>
              </a:rPr>
              <a:t> it effectively. </a:t>
            </a:r>
          </a:p>
          <a:p>
            <a:pPr marL="342900" marR="0" lvl="0" indent="-342900" algn="l" defTabSz="914400" rtl="0" eaLnBrk="0" fontAlgn="base" latinLnBrk="0" hangingPunct="0">
              <a:lnSpc>
                <a:spcPct val="150000"/>
              </a:lnSpc>
              <a:spcBef>
                <a:spcPct val="0"/>
              </a:spcBef>
              <a:spcAft>
                <a:spcPct val="0"/>
              </a:spcAft>
              <a:buClrTx/>
              <a:buSzTx/>
              <a:buFont typeface="Arial" panose="020B0604020202020204" pitchFamily="34" charset="0"/>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Lloyds reports that 1.6 million people in the UK live offline, and 23% of people may have trouble using online services (GOV.UK, 2025). </a:t>
            </a:r>
          </a:p>
          <a:p>
            <a:pPr marL="342900" indent="-342900" eaLnBrk="0" fontAlgn="base" hangingPunct="0">
              <a:lnSpc>
                <a:spcPct val="150000"/>
              </a:lnSpc>
              <a:spcBef>
                <a:spcPct val="0"/>
              </a:spcBef>
              <a:spcAft>
                <a:spcPct val="0"/>
              </a:spcAft>
              <a:buFont typeface="Arial" panose="020B0604020202020204" pitchFamily="34" charset="0"/>
              <a:buChar char="•"/>
            </a:pPr>
            <a:r>
              <a:rPr lang="en-US" altLang="en-US" sz="2400" b="1" dirty="0">
                <a:latin typeface="Arial" panose="020B0604020202020204" pitchFamily="34" charset="0"/>
              </a:rPr>
              <a:t>Comprehensive plan and Funding </a:t>
            </a:r>
            <a:r>
              <a:rPr lang="en-US" altLang="en-US" sz="2400" dirty="0">
                <a:latin typeface="Arial" panose="020B0604020202020204" pitchFamily="34" charset="0"/>
              </a:rPr>
              <a:t>to address the problem of hiring and retaining healthcare personnel (</a:t>
            </a:r>
            <a:r>
              <a:rPr lang="en-US" altLang="en-US" sz="2400" dirty="0" err="1">
                <a:latin typeface="Arial" panose="020B0604020202020204" pitchFamily="34" charset="0"/>
              </a:rPr>
              <a:t>Ramzani</a:t>
            </a:r>
            <a:r>
              <a:rPr lang="en-US" altLang="en-US" sz="2400" dirty="0">
                <a:latin typeface="Arial" panose="020B0604020202020204" pitchFamily="34" charset="0"/>
              </a:rPr>
              <a:t> et.al, 2022).</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16" name="Rectangle 2">
            <a:extLst>
              <a:ext uri="{FF2B5EF4-FFF2-40B4-BE49-F238E27FC236}">
                <a16:creationId xmlns:a16="http://schemas.microsoft.com/office/drawing/2014/main" id="{F0CACBE0-C6DF-FDE1-7E19-B4EBDB2FDA3E}"/>
              </a:ext>
            </a:extLst>
          </p:cNvPr>
          <p:cNvSpPr>
            <a:spLocks noChangeArrowheads="1"/>
          </p:cNvSpPr>
          <p:nvPr/>
        </p:nvSpPr>
        <p:spPr bwMode="auto">
          <a:xfrm>
            <a:off x="0" y="-184666"/>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2" name="Group 3">
            <a:extLst>
              <a:ext uri="{FF2B5EF4-FFF2-40B4-BE49-F238E27FC236}">
                <a16:creationId xmlns:a16="http://schemas.microsoft.com/office/drawing/2014/main" id="{C4106CB4-9D87-0903-38A3-FC095A34336F}"/>
              </a:ext>
            </a:extLst>
          </p:cNvPr>
          <p:cNvGrpSpPr/>
          <p:nvPr/>
        </p:nvGrpSpPr>
        <p:grpSpPr>
          <a:xfrm>
            <a:off x="15120730" y="2705100"/>
            <a:ext cx="3073066" cy="7429500"/>
            <a:chOff x="0" y="0"/>
            <a:chExt cx="929782" cy="2131186"/>
          </a:xfrm>
        </p:grpSpPr>
        <p:sp>
          <p:nvSpPr>
            <p:cNvPr id="8" name="Freeform 4">
              <a:extLst>
                <a:ext uri="{FF2B5EF4-FFF2-40B4-BE49-F238E27FC236}">
                  <a16:creationId xmlns:a16="http://schemas.microsoft.com/office/drawing/2014/main" id="{0C73419E-F4D0-C6AC-302F-ED0D688B5BEE}"/>
                </a:ext>
              </a:extLst>
            </p:cNvPr>
            <p:cNvSpPr/>
            <p:nvPr/>
          </p:nvSpPr>
          <p:spPr>
            <a:xfrm>
              <a:off x="0" y="0"/>
              <a:ext cx="929782" cy="2131186"/>
            </a:xfrm>
            <a:custGeom>
              <a:avLst/>
              <a:gdLst/>
              <a:ahLst/>
              <a:cxnLst/>
              <a:rect l="l" t="t" r="r" b="b"/>
              <a:pathLst>
                <a:path w="929782" h="2131186">
                  <a:moveTo>
                    <a:pt x="0" y="0"/>
                  </a:moveTo>
                  <a:lnTo>
                    <a:pt x="929782" y="0"/>
                  </a:lnTo>
                  <a:lnTo>
                    <a:pt x="929782" y="2131186"/>
                  </a:lnTo>
                  <a:lnTo>
                    <a:pt x="0" y="2131186"/>
                  </a:lnTo>
                  <a:close/>
                </a:path>
              </a:pathLst>
            </a:custGeom>
            <a:solidFill>
              <a:srgbClr val="A3B18A"/>
            </a:solidFill>
          </p:spPr>
          <p:txBody>
            <a:bodyPr/>
            <a:lstStyle/>
            <a:p>
              <a:endParaRPr lang="en-GB"/>
            </a:p>
          </p:txBody>
        </p:sp>
        <p:sp>
          <p:nvSpPr>
            <p:cNvPr id="10" name="TextBox 5">
              <a:extLst>
                <a:ext uri="{FF2B5EF4-FFF2-40B4-BE49-F238E27FC236}">
                  <a16:creationId xmlns:a16="http://schemas.microsoft.com/office/drawing/2014/main" id="{5E3FFA3E-20D7-1A99-4978-7D864E230B8E}"/>
                </a:ext>
              </a:extLst>
            </p:cNvPr>
            <p:cNvSpPr txBox="1"/>
            <p:nvPr/>
          </p:nvSpPr>
          <p:spPr>
            <a:xfrm>
              <a:off x="0" y="-38100"/>
              <a:ext cx="929782" cy="2169286"/>
            </a:xfrm>
            <a:prstGeom prst="rect">
              <a:avLst/>
            </a:prstGeom>
          </p:spPr>
          <p:txBody>
            <a:bodyPr lIns="50800" tIns="50800" rIns="50800" bIns="50800" rtlCol="0" anchor="ctr"/>
            <a:lstStyle/>
            <a:p>
              <a:pPr algn="ctr">
                <a:lnSpc>
                  <a:spcPts val="2239"/>
                </a:lnSpc>
              </a:pPr>
              <a:endParaRPr/>
            </a:p>
          </p:txBody>
        </p:sp>
      </p:grpSp>
      <p:pic>
        <p:nvPicPr>
          <p:cNvPr id="9220" name="Picture 4" descr="Part II: Referrals or Recommendations - What's the Difference?">
            <a:extLst>
              <a:ext uri="{FF2B5EF4-FFF2-40B4-BE49-F238E27FC236}">
                <a16:creationId xmlns:a16="http://schemas.microsoft.com/office/drawing/2014/main" id="{AB76FE57-7862-65E1-9EB8-BEED08DB7D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834" t="5943" r="9122" b="8860"/>
          <a:stretch>
            <a:fillRect/>
          </a:stretch>
        </p:blipFill>
        <p:spPr bwMode="auto">
          <a:xfrm>
            <a:off x="14706600" y="4457700"/>
            <a:ext cx="3352800" cy="347170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4173200" y="2195154"/>
            <a:ext cx="3530266" cy="8091846"/>
            <a:chOff x="0" y="0"/>
            <a:chExt cx="929782" cy="2131186"/>
          </a:xfrm>
        </p:grpSpPr>
        <p:sp>
          <p:nvSpPr>
            <p:cNvPr id="4" name="Freeform 4"/>
            <p:cNvSpPr/>
            <p:nvPr/>
          </p:nvSpPr>
          <p:spPr>
            <a:xfrm>
              <a:off x="0" y="0"/>
              <a:ext cx="929782" cy="2131186"/>
            </a:xfrm>
            <a:custGeom>
              <a:avLst/>
              <a:gdLst/>
              <a:ahLst/>
              <a:cxnLst/>
              <a:rect l="l" t="t" r="r" b="b"/>
              <a:pathLst>
                <a:path w="929782" h="2131186">
                  <a:moveTo>
                    <a:pt x="0" y="0"/>
                  </a:moveTo>
                  <a:lnTo>
                    <a:pt x="929782" y="0"/>
                  </a:lnTo>
                  <a:lnTo>
                    <a:pt x="929782" y="2131186"/>
                  </a:lnTo>
                  <a:lnTo>
                    <a:pt x="0" y="2131186"/>
                  </a:lnTo>
                  <a:close/>
                </a:path>
              </a:pathLst>
            </a:custGeom>
            <a:solidFill>
              <a:srgbClr val="A3B18A"/>
            </a:solidFill>
          </p:spPr>
          <p:txBody>
            <a:bodyPr/>
            <a:lstStyle/>
            <a:p>
              <a:endParaRPr lang="en-GB"/>
            </a:p>
          </p:txBody>
        </p:sp>
        <p:sp>
          <p:nvSpPr>
            <p:cNvPr id="5" name="TextBox 5"/>
            <p:cNvSpPr txBox="1"/>
            <p:nvPr/>
          </p:nvSpPr>
          <p:spPr>
            <a:xfrm>
              <a:off x="0" y="-38100"/>
              <a:ext cx="929782" cy="2169286"/>
            </a:xfrm>
            <a:prstGeom prst="rect">
              <a:avLst/>
            </a:prstGeom>
          </p:spPr>
          <p:txBody>
            <a:bodyPr lIns="50800" tIns="50800" rIns="50800" bIns="50800" rtlCol="0" anchor="ctr"/>
            <a:lstStyle/>
            <a:p>
              <a:pPr algn="ctr">
                <a:lnSpc>
                  <a:spcPts val="2239"/>
                </a:lnSpc>
              </a:pPr>
              <a:endParaRPr/>
            </a:p>
          </p:txBody>
        </p:sp>
      </p:grpSp>
      <p:sp>
        <p:nvSpPr>
          <p:cNvPr id="16" name="TextBox 15">
            <a:extLst>
              <a:ext uri="{FF2B5EF4-FFF2-40B4-BE49-F238E27FC236}">
                <a16:creationId xmlns:a16="http://schemas.microsoft.com/office/drawing/2014/main" id="{EB772C86-6D1E-2986-1B6E-BCE2F8D5BEFC}"/>
              </a:ext>
            </a:extLst>
          </p:cNvPr>
          <p:cNvSpPr txBox="1"/>
          <p:nvPr/>
        </p:nvSpPr>
        <p:spPr>
          <a:xfrm>
            <a:off x="838200" y="1257300"/>
            <a:ext cx="13182600" cy="8333820"/>
          </a:xfrm>
          <a:prstGeom prst="rect">
            <a:avLst/>
          </a:prstGeom>
          <a:noFill/>
        </p:spPr>
        <p:txBody>
          <a:bodyPr wrap="square">
            <a:spAutoFit/>
          </a:bodyPr>
          <a:lstStyle/>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The United Nations' 2015 introduction of SDGS encourages a comprehensive approach to health and wellbeing.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The absence of illness and mental well-being is what is meant by health.</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Health and well-being go hand in hand.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The way people feel and act in their day-to-day lives is a measure of their wellbeing.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It encompasses personal satisfaction, emotional stability, purpose, and overall quality of life.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Empowering individuals and communities to improve their health and well-being via policy advocacy, education, and supportive environments is what a sustainable health care system entails.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Other SDGs, such as SDG 1 (No Poverty), SDG 4 (Quality Education), and SDG 10 (Reduced Inequalities), also have an impact on and intersect with health outcomes. </a:t>
            </a:r>
            <a:endParaRPr lang="en-US" altLang="en-US" sz="2400" dirty="0">
              <a:latin typeface="Arial" panose="020B0604020202020204" pitchFamily="34" charset="0"/>
            </a:endParaRPr>
          </a:p>
          <a:p>
            <a:pPr marL="342900" marR="0" lvl="0" indent="-342900" algn="l" defTabSz="914400" rtl="0" eaLnBrk="0" fontAlgn="base" latinLnBrk="0" hangingPunct="0">
              <a:lnSpc>
                <a:spcPct val="150000"/>
              </a:lnSpc>
              <a:spcBef>
                <a:spcPct val="0"/>
              </a:spcBef>
              <a:spcAft>
                <a:spcPct val="0"/>
              </a:spcAft>
              <a:buClrTx/>
              <a:buSzTx/>
              <a:buFont typeface="Wingdings" panose="05000000000000000000" pitchFamily="2" charset="2"/>
              <a:buChar char="Ø"/>
              <a:tabLst/>
            </a:pPr>
            <a:r>
              <a:rPr kumimoji="0" lang="en-US" altLang="en-US" sz="2400" b="0" i="0" u="none" strike="noStrike" cap="none" normalizeH="0" baseline="0" dirty="0">
                <a:ln>
                  <a:noFill/>
                </a:ln>
                <a:solidFill>
                  <a:schemeClr val="tx1"/>
                </a:solidFill>
                <a:effectLst/>
                <a:latin typeface="Arial" panose="020B0604020202020204" pitchFamily="34" charset="0"/>
              </a:rPr>
              <a:t>To combat inequities and achieve the aim of universal health, a holistic strategy is required.</a:t>
            </a:r>
          </a:p>
          <a:p>
            <a:pPr marL="342900" indent="-342900" eaLnBrk="0" fontAlgn="base" hangingPunct="0">
              <a:lnSpc>
                <a:spcPct val="150000"/>
              </a:lnSpc>
              <a:spcBef>
                <a:spcPct val="0"/>
              </a:spcBef>
              <a:spcAft>
                <a:spcPct val="0"/>
              </a:spcAft>
              <a:buFont typeface="Wingdings" panose="05000000000000000000" pitchFamily="2" charset="2"/>
              <a:buChar char="Ø"/>
            </a:pPr>
            <a:r>
              <a:rPr lang="en-US" sz="2400" dirty="0">
                <a:latin typeface="Arial"/>
                <a:cs typeface="Arial"/>
              </a:rPr>
              <a:t>By</a:t>
            </a:r>
            <a:r>
              <a:rPr lang="en-US" sz="2400" spc="-70" dirty="0">
                <a:latin typeface="Arial"/>
                <a:cs typeface="Arial"/>
              </a:rPr>
              <a:t> </a:t>
            </a:r>
            <a:r>
              <a:rPr lang="en-US" sz="2400" dirty="0">
                <a:latin typeface="Arial"/>
                <a:cs typeface="Arial"/>
              </a:rPr>
              <a:t>including</a:t>
            </a:r>
            <a:r>
              <a:rPr lang="en-US" sz="2400" spc="-35" dirty="0">
                <a:latin typeface="Arial"/>
                <a:cs typeface="Arial"/>
              </a:rPr>
              <a:t> </a:t>
            </a:r>
            <a:r>
              <a:rPr lang="en-US" sz="2400" dirty="0">
                <a:latin typeface="Arial"/>
                <a:cs typeface="Arial"/>
              </a:rPr>
              <a:t>a</a:t>
            </a:r>
            <a:r>
              <a:rPr lang="en-US" sz="2400" spc="-65" dirty="0">
                <a:latin typeface="Arial"/>
                <a:cs typeface="Arial"/>
              </a:rPr>
              <a:t> </a:t>
            </a:r>
            <a:r>
              <a:rPr lang="en-US" sz="2400" dirty="0">
                <a:latin typeface="Arial"/>
                <a:cs typeface="Arial"/>
              </a:rPr>
              <a:t>holistic</a:t>
            </a:r>
            <a:r>
              <a:rPr lang="en-US" sz="2400" spc="-45" dirty="0">
                <a:latin typeface="Arial"/>
                <a:cs typeface="Arial"/>
              </a:rPr>
              <a:t> </a:t>
            </a:r>
            <a:r>
              <a:rPr lang="en-US" sz="2400" dirty="0">
                <a:latin typeface="Arial"/>
                <a:cs typeface="Arial"/>
              </a:rPr>
              <a:t>approach</a:t>
            </a:r>
            <a:r>
              <a:rPr lang="en-US" sz="2400" spc="-55" dirty="0">
                <a:latin typeface="Arial"/>
                <a:cs typeface="Arial"/>
              </a:rPr>
              <a:t> </a:t>
            </a:r>
            <a:r>
              <a:rPr lang="en-US" sz="2400" dirty="0">
                <a:latin typeface="Arial"/>
                <a:cs typeface="Arial"/>
              </a:rPr>
              <a:t>to</a:t>
            </a:r>
            <a:r>
              <a:rPr lang="en-US" sz="2400" spc="-70" dirty="0">
                <a:latin typeface="Arial"/>
                <a:cs typeface="Arial"/>
              </a:rPr>
              <a:t> </a:t>
            </a:r>
            <a:r>
              <a:rPr lang="en-US" sz="2400" spc="-20" dirty="0">
                <a:latin typeface="Arial"/>
                <a:cs typeface="Arial"/>
              </a:rPr>
              <a:t>well-</a:t>
            </a:r>
            <a:r>
              <a:rPr lang="en-US" sz="2400" dirty="0">
                <a:latin typeface="Arial"/>
                <a:cs typeface="Arial"/>
              </a:rPr>
              <a:t>being</a:t>
            </a:r>
            <a:r>
              <a:rPr lang="en-US" sz="2400" spc="-15" dirty="0">
                <a:latin typeface="Arial"/>
                <a:cs typeface="Arial"/>
              </a:rPr>
              <a:t> </a:t>
            </a:r>
            <a:r>
              <a:rPr lang="en-US" sz="2400" dirty="0">
                <a:latin typeface="Arial"/>
                <a:cs typeface="Arial"/>
              </a:rPr>
              <a:t>and</a:t>
            </a:r>
            <a:r>
              <a:rPr lang="en-US" sz="2400" spc="-75" dirty="0">
                <a:latin typeface="Arial"/>
                <a:cs typeface="Arial"/>
              </a:rPr>
              <a:t> </a:t>
            </a:r>
            <a:r>
              <a:rPr lang="en-US" sz="2400" dirty="0">
                <a:latin typeface="Arial"/>
                <a:cs typeface="Arial"/>
              </a:rPr>
              <a:t>health</a:t>
            </a:r>
            <a:r>
              <a:rPr lang="en-US" sz="2400" spc="-60" dirty="0">
                <a:latin typeface="Arial"/>
                <a:cs typeface="Arial"/>
              </a:rPr>
              <a:t> </a:t>
            </a:r>
            <a:r>
              <a:rPr lang="en-US" sz="2400" dirty="0">
                <a:latin typeface="Arial"/>
                <a:cs typeface="Arial"/>
              </a:rPr>
              <a:t>that</a:t>
            </a:r>
            <a:r>
              <a:rPr lang="en-US" sz="2400" spc="-65" dirty="0">
                <a:latin typeface="Arial"/>
                <a:cs typeface="Arial"/>
              </a:rPr>
              <a:t> </a:t>
            </a:r>
            <a:r>
              <a:rPr lang="en-US" sz="2400" dirty="0">
                <a:latin typeface="Arial"/>
                <a:cs typeface="Arial"/>
              </a:rPr>
              <a:t>addresses</a:t>
            </a:r>
            <a:r>
              <a:rPr lang="en-US" sz="2400" spc="-55" dirty="0">
                <a:latin typeface="Arial"/>
                <a:cs typeface="Arial"/>
              </a:rPr>
              <a:t> </a:t>
            </a:r>
            <a:r>
              <a:rPr lang="en-US" sz="2400" spc="-20" dirty="0">
                <a:latin typeface="Arial"/>
                <a:cs typeface="Arial"/>
              </a:rPr>
              <a:t>equity,</a:t>
            </a:r>
            <a:r>
              <a:rPr lang="en-US" sz="2400" spc="-65" dirty="0">
                <a:latin typeface="Arial"/>
                <a:cs typeface="Arial"/>
              </a:rPr>
              <a:t> </a:t>
            </a:r>
            <a:r>
              <a:rPr lang="en-US" sz="2400" spc="-10" dirty="0">
                <a:latin typeface="Arial"/>
                <a:cs typeface="Arial"/>
              </a:rPr>
              <a:t>access, </a:t>
            </a:r>
            <a:r>
              <a:rPr lang="en-US" sz="2400" dirty="0">
                <a:latin typeface="Arial"/>
                <a:cs typeface="Arial"/>
              </a:rPr>
              <a:t>resilience,</a:t>
            </a:r>
            <a:r>
              <a:rPr lang="en-US" sz="2400" spc="-65" dirty="0">
                <a:latin typeface="Arial"/>
                <a:cs typeface="Arial"/>
              </a:rPr>
              <a:t> </a:t>
            </a:r>
            <a:r>
              <a:rPr lang="en-US" sz="2400" dirty="0">
                <a:latin typeface="Arial"/>
                <a:cs typeface="Arial"/>
              </a:rPr>
              <a:t>and</a:t>
            </a:r>
            <a:r>
              <a:rPr lang="en-US" sz="2400" spc="-80" dirty="0">
                <a:latin typeface="Arial"/>
                <a:cs typeface="Arial"/>
              </a:rPr>
              <a:t> </a:t>
            </a:r>
            <a:r>
              <a:rPr lang="en-US" sz="2400" dirty="0">
                <a:latin typeface="Arial"/>
                <a:cs typeface="Arial"/>
              </a:rPr>
              <a:t>significant</a:t>
            </a:r>
            <a:r>
              <a:rPr lang="en-US" sz="2400" spc="-65" dirty="0">
                <a:latin typeface="Arial"/>
                <a:cs typeface="Arial"/>
              </a:rPr>
              <a:t> </a:t>
            </a:r>
            <a:r>
              <a:rPr lang="en-US" sz="2400" dirty="0">
                <a:latin typeface="Arial"/>
                <a:cs typeface="Arial"/>
              </a:rPr>
              <a:t>health</a:t>
            </a:r>
            <a:r>
              <a:rPr lang="en-US" sz="2400" spc="-80" dirty="0">
                <a:latin typeface="Arial"/>
                <a:cs typeface="Arial"/>
              </a:rPr>
              <a:t> </a:t>
            </a:r>
            <a:r>
              <a:rPr lang="en-US" sz="2400" dirty="0">
                <a:latin typeface="Arial"/>
                <a:cs typeface="Arial"/>
              </a:rPr>
              <a:t>disparities,</a:t>
            </a:r>
            <a:r>
              <a:rPr lang="en-US" sz="2400" spc="-80" dirty="0">
                <a:latin typeface="Arial"/>
                <a:cs typeface="Arial"/>
              </a:rPr>
              <a:t> </a:t>
            </a:r>
            <a:r>
              <a:rPr lang="en-US" sz="2400" dirty="0">
                <a:latin typeface="Arial"/>
                <a:cs typeface="Arial"/>
              </a:rPr>
              <a:t>the</a:t>
            </a:r>
            <a:r>
              <a:rPr lang="en-US" sz="2400" spc="-85" dirty="0">
                <a:latin typeface="Arial"/>
                <a:cs typeface="Arial"/>
              </a:rPr>
              <a:t> </a:t>
            </a:r>
            <a:r>
              <a:rPr lang="en-US" sz="2400" dirty="0">
                <a:latin typeface="Arial"/>
                <a:cs typeface="Arial"/>
              </a:rPr>
              <a:t>UK's</a:t>
            </a:r>
            <a:r>
              <a:rPr lang="en-US" sz="2400" spc="-85" dirty="0">
                <a:latin typeface="Arial"/>
                <a:cs typeface="Arial"/>
              </a:rPr>
              <a:t> </a:t>
            </a:r>
            <a:r>
              <a:rPr lang="en-US" sz="2400" dirty="0">
                <a:latin typeface="Arial"/>
                <a:cs typeface="Arial"/>
              </a:rPr>
              <a:t>health</a:t>
            </a:r>
            <a:r>
              <a:rPr lang="en-US" sz="2400" spc="-70" dirty="0">
                <a:latin typeface="Arial"/>
                <a:cs typeface="Arial"/>
              </a:rPr>
              <a:t> </a:t>
            </a:r>
            <a:r>
              <a:rPr lang="en-US" sz="2400" dirty="0">
                <a:latin typeface="Arial"/>
                <a:cs typeface="Arial"/>
              </a:rPr>
              <a:t>and</a:t>
            </a:r>
            <a:r>
              <a:rPr lang="en-US" sz="2400" spc="-100" dirty="0">
                <a:latin typeface="Arial"/>
                <a:cs typeface="Arial"/>
              </a:rPr>
              <a:t> </a:t>
            </a:r>
            <a:r>
              <a:rPr lang="en-US" sz="2400" dirty="0">
                <a:latin typeface="Arial"/>
                <a:cs typeface="Arial"/>
              </a:rPr>
              <a:t>social</a:t>
            </a:r>
            <a:r>
              <a:rPr lang="en-US" sz="2400" spc="-70" dirty="0">
                <a:latin typeface="Arial"/>
                <a:cs typeface="Arial"/>
              </a:rPr>
              <a:t> </a:t>
            </a:r>
            <a:r>
              <a:rPr lang="en-US" sz="2400" dirty="0">
                <a:latin typeface="Arial"/>
                <a:cs typeface="Arial"/>
              </a:rPr>
              <a:t>care</a:t>
            </a:r>
            <a:r>
              <a:rPr lang="en-US" sz="2400" spc="-90" dirty="0">
                <a:latin typeface="Arial"/>
                <a:cs typeface="Arial"/>
              </a:rPr>
              <a:t> </a:t>
            </a:r>
            <a:r>
              <a:rPr lang="en-US" sz="2400" spc="-10" dirty="0">
                <a:latin typeface="Arial"/>
                <a:cs typeface="Arial"/>
              </a:rPr>
              <a:t>system </a:t>
            </a:r>
            <a:r>
              <a:rPr lang="en-US" sz="2400" dirty="0">
                <a:latin typeface="Arial"/>
                <a:cs typeface="Arial"/>
              </a:rPr>
              <a:t>supports</a:t>
            </a:r>
            <a:r>
              <a:rPr lang="en-US" sz="2400" spc="-60" dirty="0">
                <a:latin typeface="Arial"/>
                <a:cs typeface="Arial"/>
              </a:rPr>
              <a:t> </a:t>
            </a:r>
            <a:r>
              <a:rPr lang="en-US" sz="2400" dirty="0">
                <a:latin typeface="Arial"/>
                <a:cs typeface="Arial"/>
              </a:rPr>
              <a:t>the</a:t>
            </a:r>
            <a:r>
              <a:rPr lang="en-US" sz="2400" spc="-75" dirty="0">
                <a:latin typeface="Arial"/>
                <a:cs typeface="Arial"/>
              </a:rPr>
              <a:t> </a:t>
            </a:r>
            <a:r>
              <a:rPr lang="en-US" sz="2400" spc="-20" dirty="0">
                <a:latin typeface="Arial"/>
                <a:cs typeface="Arial"/>
              </a:rPr>
              <a:t>SDGs.</a:t>
            </a:r>
            <a:endParaRPr lang="en-US" sz="2400" dirty="0">
              <a:latin typeface="Arial"/>
              <a:cs typeface="Arial"/>
            </a:endParaRPr>
          </a:p>
        </p:txBody>
      </p:sp>
      <p:sp>
        <p:nvSpPr>
          <p:cNvPr id="2" name="TextBox 1">
            <a:extLst>
              <a:ext uri="{FF2B5EF4-FFF2-40B4-BE49-F238E27FC236}">
                <a16:creationId xmlns:a16="http://schemas.microsoft.com/office/drawing/2014/main" id="{E6ABA431-A8D2-B494-C266-430C2967F3C2}"/>
              </a:ext>
            </a:extLst>
          </p:cNvPr>
          <p:cNvSpPr txBox="1"/>
          <p:nvPr/>
        </p:nvSpPr>
        <p:spPr>
          <a:xfrm>
            <a:off x="6019800" y="498058"/>
            <a:ext cx="4343400" cy="523220"/>
          </a:xfrm>
          <a:prstGeom prst="rect">
            <a:avLst/>
          </a:prstGeom>
          <a:noFill/>
        </p:spPr>
        <p:txBody>
          <a:bodyPr wrap="square" rtlCol="0">
            <a:spAutoFit/>
          </a:bodyPr>
          <a:lstStyle/>
          <a:p>
            <a:pPr algn="ctr"/>
            <a:r>
              <a:rPr lang="en-US" sz="2800" b="1" dirty="0">
                <a:latin typeface="Arial" panose="020B0604020202020204" pitchFamily="34" charset="0"/>
                <a:cs typeface="Arial" panose="020B0604020202020204" pitchFamily="34" charset="0"/>
              </a:rPr>
              <a:t>Conclusion</a:t>
            </a:r>
            <a:endParaRPr lang="en-GB" sz="2800" b="1"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83A4735E-8EBE-836D-AC61-8339105B9FA1}"/>
              </a:ext>
            </a:extLst>
          </p:cNvPr>
          <p:cNvSpPr txBox="1"/>
          <p:nvPr/>
        </p:nvSpPr>
        <p:spPr>
          <a:xfrm>
            <a:off x="152400" y="449907"/>
            <a:ext cx="17754600" cy="957185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 list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Action On Sugar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Calorie Reduction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 Action on Sugar</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www.actiononsugar.org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https://www.actiononsugar.org/reformulation-/calorie-reduction-programme/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Action on Sugar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Sugar Reduction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 Action on Sugar</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www.actiononsugar.org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https://www.actiononsugar.org/reformulation-/sugar-reduction-programme/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ASEF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Childhood Obesity in the UK and Glasgow: Challenges and Way Forward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https://asef.org/wp-content/uploads/2022/01/ASEFSU23_Background-Paper_Childhood-Obesity-in-UK-and-Glasgow.pdf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(Accessed: February 2026).</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Bond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UK’s global contribution to the Sustainable Development Goals | Bond</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Bond | The international development network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5"/>
              </a:rPr>
              <a:t>https://www.bond.org.uk/resources/the-uks-global-contribution-to-the-sustainable-development-goals/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Chelak, K. and Chakole, S. (2023) ‘The role of social determinants of health in promoting health equality: a narrative review’,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Cureus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15(1).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6"/>
              </a:rPr>
              <a:t>https://doi.org/10.7759/cureus.33425</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Cooper, M. (2009)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Essential Research Findings in Counselling and Psychotherapy: The Facts Are Friendly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https://wounds-uk.com/wp-content/uploads/2023/02/3119bb4ed1115144ec0f9f3c4a17331a.pdf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7"/>
              </a:rPr>
              <a:t>https://www.researchgate.net/publication/263276060_Essential_Research_Findings_in_Counselling_and_Psychotherapy_The_Facts_Are_Friendly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(2014)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Wellbeing Why it matters to health policy Health is the top thing people say matters to their wellbeing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8"/>
              </a:rPr>
              <a:t>https://assets.publishing.service.gov.uk/media/5a7ba1d6ed915d4147621a24/Narrative__January_2014_.pdf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Department of Health and Social Care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Better Health Childhood Obesity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Campaign Resource Centre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9"/>
              </a:rPr>
              <a:t>https://campaignresources.dhsc.gov.uk/campaigns/better-health-childhood-obesity/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Diener, 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(2009) ‘New Measures of Well-Being’,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Assessing Well-Being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39, pp. 247–266.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0"/>
              </a:rPr>
              <a:t>https://doi.org/10.1007/978-90-481-2354-4_12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Dodge, R.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(2012)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challenge of defining wellbeing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ResearchGate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International Journal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fo</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Wellbeing.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1"/>
              </a:rPr>
              <a:t>https://www.researchgate.net/publication/233740458_The_challenge_of_defining_wellbeing</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Engel, G.L. (1977) ‘The Need for a New Medical model: a Challenge for Biomedicine’,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Science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196(4286), pp. 129–136.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2"/>
              </a:rPr>
              <a:t>https://doi.org/10.1126/science.847460</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Frontier Economics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ESTIMATING THE FULL COSTS OF OBESITY frontier economics A report for Novo Nordisk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3"/>
              </a:rPr>
              <a:t>https://www.frontier-economics.com/media/hgwd4e4a/the-full-cost-of-obesity-in-the-uk.pdf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(2018)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Sugar reduction: What about the drinks not included in the Soft Drinks Industry Levy? - UK Health Security Agency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ukhsa.blog.gov.uk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4"/>
              </a:rPr>
              <a:t>https://ukhsa.blog.gov.uk/2018/05/22/sugar-reduction-what-about-the-drinks-not-included-in-the-soft-drinks-industry-levy/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GOV.UK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Government acts to tackle rising childhood obesity epidemic</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GOV.UK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5"/>
              </a:rPr>
              <a:t>https://www.gov.uk/government/news/government-acts-to-tackle-rising-childhood-obesity-epidemic</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Hackett, J. (2017) ‘The Importance of Holistic Care at the End of Life’,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Ulster Medical Journal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86(2), p. 143.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6"/>
              </a:rPr>
              <a:t>https://pmc.ncbi.nlm.nih.gov/articles/PMC5846001/</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Health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Integrated Biopsychosocial Model of Health and Disease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wisemindnutrition.com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7"/>
              </a:rPr>
              <a:t>https://wisemindnutrition.com/blog/the-biopsychosocial-model-of-health-and-disease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HM Government (2016)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Childhood Obesity A Plan for Action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8"/>
              </a:rPr>
              <a:t>https://assets.publishing.service.gov.uk/media/5a80d8a5e5274a2e87dbc24e/Childhood_obesity_2016__2__acc.pdf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Huber, M. (2011) ‘How should we define health?’,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BMJ</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343(343).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19"/>
              </a:rPr>
              <a:t>https://doi.org/10.1136/bmj.d4163</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eaLnBrk="0" fontAlgn="base" hangingPunct="0">
              <a:spcBef>
                <a:spcPct val="0"/>
              </a:spcBef>
              <a:spcAft>
                <a:spcPct val="0"/>
              </a:spcAft>
            </a:pPr>
            <a:r>
              <a:rPr lang="en-US" altLang="en-US" sz="1200" dirty="0">
                <a:latin typeface="Arial" panose="020B0604020202020204" pitchFamily="34" charset="0"/>
                <a:cs typeface="Arial" panose="020B0604020202020204" pitchFamily="34" charset="0"/>
              </a:rPr>
              <a:t>Marmot, M. (2010) </a:t>
            </a:r>
            <a:r>
              <a:rPr lang="en-US" altLang="en-US" sz="1200" i="1" dirty="0">
                <a:latin typeface="Arial" panose="020B0604020202020204" pitchFamily="34" charset="0"/>
                <a:cs typeface="Arial" panose="020B0604020202020204" pitchFamily="34" charset="0"/>
              </a:rPr>
              <a:t>Fair Society Healthy Lives (The Marmot Review)</a:t>
            </a:r>
            <a:r>
              <a:rPr lang="en-US" altLang="en-US" sz="1200" dirty="0">
                <a:latin typeface="Arial" panose="020B0604020202020204" pitchFamily="34" charset="0"/>
                <a:cs typeface="Arial" panose="020B0604020202020204" pitchFamily="34" charset="0"/>
              </a:rPr>
              <a:t>, </a:t>
            </a:r>
            <a:r>
              <a:rPr lang="en-US" altLang="en-US" sz="1200" i="1" dirty="0">
                <a:latin typeface="Arial" panose="020B0604020202020204" pitchFamily="34" charset="0"/>
                <a:cs typeface="Arial" panose="020B0604020202020204" pitchFamily="34" charset="0"/>
              </a:rPr>
              <a:t>Institute of Health Equity</a:t>
            </a:r>
            <a:r>
              <a:rPr lang="en-US" altLang="en-US" sz="1200" dirty="0">
                <a:latin typeface="Arial" panose="020B0604020202020204" pitchFamily="34" charset="0"/>
                <a:cs typeface="Arial" panose="020B0604020202020204" pitchFamily="34" charset="0"/>
              </a:rPr>
              <a:t>. Available at: </a:t>
            </a:r>
            <a:r>
              <a:rPr lang="en-US" altLang="en-US" sz="1200" dirty="0">
                <a:latin typeface="Arial" panose="020B0604020202020204" pitchFamily="34" charset="0"/>
                <a:cs typeface="Arial" panose="020B0604020202020204" pitchFamily="34" charset="0"/>
                <a:hlinkClick r:id="rId20"/>
              </a:rPr>
              <a:t>https://www.instituteofhealthequity.org/resources-reports/fair-society-healthy-lives-the-marmot-review</a:t>
            </a:r>
            <a:r>
              <a:rPr lang="en-US" altLang="en-US" sz="1200" dirty="0">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Molyneux, C.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Patient-</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centred</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care and the biopsychosocial model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1"/>
              </a:rPr>
              <a:t>https://wounds-uk.com/wp-content/uploads/2023/02/3119bb4ed1115144ec0f9f3c4a17331a.pdf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Care for older people – supporting holistic working across disciplines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2"/>
              </a:rPr>
              <a:t>https://www.england.nhs.uk/atlas_case_study/creating-holistic-workers-across-disciplines/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(2019)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Living well, ageing well and tackling premature mortality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3"/>
              </a:rPr>
              <a:t>https://www.england.nhs.uk/ourwork/clinical-policy/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The NHS Digital Weight Management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4"/>
              </a:rPr>
              <a:t>https://www.england.nhs.uk/digital-weight-management/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NHS talking therapies, for anxiety and depression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www.england.nhs.uk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5"/>
              </a:rPr>
              <a:t>https://www.england.nhs.uk/mental-health/adults/nhs-talking-therapies/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NHS England (2026)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Health Survey for England, 2024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6"/>
              </a:rPr>
              <a:t>https://digital.nhs.uk/data-and-information/publications/statistical/health-survey-for-england/2024/adults-overweight-and-obesity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NIHR (2015)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HeLP</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 - the Healthy Lifestyles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Programme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err="1">
                <a:ln>
                  <a:noFill/>
                </a:ln>
                <a:solidFill>
                  <a:schemeClr val="tx1"/>
                </a:solidFill>
                <a:effectLst/>
                <a:latin typeface="Arial" panose="020B0604020202020204" pitchFamily="34" charset="0"/>
                <a:cs typeface="Arial" panose="020B0604020202020204" pitchFamily="34" charset="0"/>
              </a:rPr>
              <a:t>PenARC</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7"/>
              </a:rPr>
              <a:t>https://arc-swp.nihr.ac.uk/research/projects/help-the-healthy-lifestyles-programme/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NSMC (2020)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Change4Life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NSMC</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8"/>
              </a:rPr>
              <a:t>https://www.thensmc.com/resources/showcase/change4life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Office for National Statistics (2022)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Individual and community well-being, Great Britain - Office for National Statistics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www.ons.gov.uk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9"/>
              </a:rPr>
              <a:t>https://www.ons.gov.uk/peoplepopulationandcommunity/wellbeing/bulletins/individualandcommunitywellbeinggreatbritain/october2022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Owusu, M.F.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‘Tackling the non-communicable disease epidemic: a framework for policy action in low- and middle-income countries’,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Pan African Medical Journal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47(82).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0"/>
              </a:rPr>
              <a:t>https://doi.org/10.11604/pamj.2024.47.82.41089</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Pinnell, L. (2026)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https://www.linkedin.com/posts/lauren-pinnell-2b56bb214_very-honoured-to-be-apart-of-the-nmc-holistic-activity-7186751169690509312-YSws/ (Accessed: 9 February 2026).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Public Health England (2016)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Faith at end of life A resource for professionals, providers and commissioners working in communities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1"/>
              </a:rPr>
              <a:t>https://assets.publishing.service.gov.uk/government/uploads/system/uploads/attachment_data/file/496231/Faith_at_end_of_life_-_a_resource.pdf</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RCPSYCH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Watch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Mental Health Watch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2"/>
              </a:rPr>
              <a:t>https://mentalhealthwatch.rcpsych.ac.uk/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Ribeiro, 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(2024) ‘It is time for more holistic practices in mental health’,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PLOS Mental Health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1(1), pp. e0000028–e0000028.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3"/>
              </a:rPr>
              <a:t>https://doi.org/10.1371/journal.pmen.0000028</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Sharmiladevi</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Senthil (2024)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Holistic Health Model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Linkedin.com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4"/>
              </a:rPr>
              <a:t>https://www.linkedin.com/pulse/exploring-holistic-approach-health-sharmiladevi-senthil-zff8c</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Sivris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K.C. and Leka, S. (2015) ‘Examples of Holistic Good Practices in Promoting and Protecting Mental Health in the Workplace: Current and Future Challenges’,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Safety and Health at Work</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6(4), pp. 295–304.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5"/>
              </a:rPr>
              <a:t>https://doi.org/10.1016/j.shaw.2015.07.002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 (2025) ‘Sustainability’,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United Nations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6"/>
              </a:rPr>
              <a:t>https://www.un.org/en/academic-impact/sustainability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Wankah</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P.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et al.</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(2023) ‘Equity Promoting Integrated Care: Definition and Future Development’,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Integrated Care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7"/>
              </a:rPr>
              <a:t>https://doi.org/10.5334/ijic.7614</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Wardle, C. (2023)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Wellbeing in health and social care – what is it and why is it important?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www.theaccessgroup.com</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8"/>
              </a:rPr>
              <a:t>https://www.theaccessgroup.com/en-gb/blog/hsc-wellbeing-in-health-and-social-care-what-is-it-and-why-is-it-important/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Warner, M. and </a:t>
            </a:r>
            <a:r>
              <a:rPr kumimoji="0" lang="en-US" altLang="en-US" sz="12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Zaranko</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B. (2025) ‘Future challenges for health and social care provision in the UK’,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Oxford Review of Economic Policy</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41(1), pp. 179–194.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9"/>
              </a:rPr>
              <a:t>https://doi.org/10.1093/oxrep/graf005</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(2021)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Nutrition, overweight and obesity: factsheet on Sustainable Development Goals (‎SDGs)‎: health targets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www.who.int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0"/>
              </a:rPr>
              <a:t>https://www.who.int/europe/publications/i/item/WHO-EURO-2021-2574-42330-58595</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WHO (2025)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WHO EMRO - Polio Free Initiative</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Who.int</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1"/>
              </a:rPr>
              <a:t>https://www.emro.who.int/polio-eradication/about-eradication/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Williams, J., Walker, R. and Egede, L. (2016) ‘Achieving Equity in an Evolving Healthcare System: Opportunities and Challenges’,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American Journal of the Medical Sciences</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351(1), pp. 33–43.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2"/>
              </a:rPr>
              <a:t>https://doi.org/10.1016/j.amjms.2015.10.012</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 (1948)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Constitution of the world health organization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12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World Health Organization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Available at: </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3"/>
              </a:rPr>
              <a:t>https://www.who.int/about/governance/constitution</a:t>
            </a:r>
            <a:r>
              <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906693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5092</Words>
  <Application>Microsoft Office PowerPoint</Application>
  <PresentationFormat>Custom</PresentationFormat>
  <Paragraphs>245</Paragraphs>
  <Slides>15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 Bold</vt:lpstr>
      <vt:lpstr>Arial</vt:lpstr>
      <vt:lpstr>Calibri</vt:lpstr>
      <vt:lpstr>Poppins</vt:lpstr>
      <vt:lpstr>Wingdings</vt:lpstr>
      <vt:lpstr>Gotham</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Challenges Make sure everyone has a healthy standard of living. Establish and cultivate communities and environments that are sustainable and healthy (Marmot, 2010).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Grey Simple Nature Presentation</dc:title>
  <dc:creator>Salma Begum</dc:creator>
  <cp:lastModifiedBy>Salima Begum</cp:lastModifiedBy>
  <cp:revision>12</cp:revision>
  <dcterms:created xsi:type="dcterms:W3CDTF">2006-08-16T00:00:00Z</dcterms:created>
  <dcterms:modified xsi:type="dcterms:W3CDTF">2026-02-15T15:41:36Z</dcterms:modified>
  <dc:identifier>DAHAvnuzZYs</dc:identifier>
</cp:coreProperties>
</file>