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yulten Aleksandrova Atanasova (2023537)" initials="GAA(" lastIdx="1" clrIdx="0">
    <p:extLst>
      <p:ext uri="{19B8F6BF-5375-455C-9EA6-DF929625EA0E}">
        <p15:presenceInfo xmlns:p15="http://schemas.microsoft.com/office/powerpoint/2012/main" userId="S::2023537@student.uwtsd.ac.uk::6d6eab19-084e-41bd-baca-dd74f713c7e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7626" autoAdjust="0"/>
  </p:normalViewPr>
  <p:slideViewPr>
    <p:cSldViewPr snapToGrid="0">
      <p:cViewPr varScale="1">
        <p:scale>
          <a:sx n="66" d="100"/>
          <a:sy n="66" d="100"/>
        </p:scale>
        <p:origin x="133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8-11T22:12:18.568" idx="1">
    <p:pos x="5859" y="2119"/>
    <p:text>Gyulten Atanasova 
2023537</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C87080-3847-4948-8757-265BA43ED184}" type="datetimeFigureOut">
              <a:rPr lang="en-GB" smtClean="0"/>
              <a:t>16/08/2021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AF8547-6212-4176-80AB-B238B7737CD4}" type="slidenum">
              <a:rPr lang="en-GB" smtClean="0"/>
              <a:t>‹#›</a:t>
            </a:fld>
            <a:endParaRPr lang="en-GB"/>
          </a:p>
        </p:txBody>
      </p:sp>
    </p:spTree>
    <p:extLst>
      <p:ext uri="{BB962C8B-B14F-4D97-AF65-F5344CB8AC3E}">
        <p14:creationId xmlns:p14="http://schemas.microsoft.com/office/powerpoint/2010/main" val="1409853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Unique contributions from team members brings out better solutions for future growth of say an organisation. Further, individual knowledge varies from one individual to another in an organisation. Thus, through teamworking individuals are able to share knowledge and, in the process, learn and adapt new skills. The skills acquired from colleagues can be applicable in one’s career in the future (Chapple, 2016).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FAF8547-6212-4176-80AB-B238B7737CD4}" type="slidenum">
              <a:rPr lang="en-GB" smtClean="0"/>
              <a:t>3</a:t>
            </a:fld>
            <a:endParaRPr lang="en-GB"/>
          </a:p>
        </p:txBody>
      </p:sp>
    </p:spTree>
    <p:extLst>
      <p:ext uri="{BB962C8B-B14F-4D97-AF65-F5344CB8AC3E}">
        <p14:creationId xmlns:p14="http://schemas.microsoft.com/office/powerpoint/2010/main" val="4224675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ea typeface="Calibri" panose="020F0502020204030204" pitchFamily="34" charset="0"/>
              </a:rPr>
              <a:t>D</a:t>
            </a:r>
            <a:r>
              <a:rPr lang="en-GB" sz="1200" b="1" dirty="0">
                <a:effectLst/>
                <a:latin typeface="Arial" panose="020B0604020202020204" pitchFamily="34" charset="0"/>
                <a:ea typeface="Calibri" panose="020F0502020204030204" pitchFamily="34" charset="0"/>
              </a:rPr>
              <a:t>evelopment of complementary strengths; </a:t>
            </a:r>
            <a:r>
              <a:rPr lang="en-GB" sz="1200" dirty="0">
                <a:effectLst/>
                <a:latin typeface="Arial" panose="020B0604020202020204" pitchFamily="34" charset="0"/>
                <a:ea typeface="Calibri" panose="020F0502020204030204" pitchFamily="34" charset="0"/>
                <a:cs typeface="Arial" panose="020B0604020202020204" pitchFamily="34" charset="0"/>
              </a:rPr>
              <a:t>People have diverse talents and strengths that are unique in their own capacity. Performing tasks together, provides an opportunity to individuals to build and grow new talents from other members (Fleming, 2017). For instance, one can be talented in planning while a co-worker can be gifted in creative thinking. Best performing teams often rely on each member’s talent that are brought on board. Combined talents and unique gifts help a team to be stronger as new skills are utilised jointly. Each time a new approach is showcased, an opportunity arises for improvement of existing methods of executing tasks (Fleming,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ea typeface="Calibri" panose="020F0502020204030204" pitchFamily="34" charset="0"/>
              </a:rPr>
              <a:t>B</a:t>
            </a:r>
            <a:r>
              <a:rPr lang="en-GB" sz="1200" b="1" dirty="0">
                <a:effectLst/>
                <a:latin typeface="Arial" panose="020B0604020202020204" pitchFamily="34" charset="0"/>
                <a:ea typeface="Calibri" panose="020F0502020204030204" pitchFamily="34" charset="0"/>
              </a:rPr>
              <a:t>uilding trust</a:t>
            </a:r>
            <a:r>
              <a:rPr lang="en-GB" sz="1200"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cs typeface="Arial" panose="020B0604020202020204" pitchFamily="34" charset="0"/>
              </a:rPr>
              <a:t>Teamwork has been instrumental in the building of trust amongst members. Strong relationships among the co-workers, creates a bond that is superb. Occasionally, differences may arise in the team but teamwork ensures a better working environment. This is credited to trust established that ensures minor conflicts are shielded or resolved promptly. Likewise, trust in a team ensures that safety is secured when working and thus new and constructive ideas can emerge. Team members are in a position to open up to one another and encourage one another when trust is developed. A team that does not embrace trust finds it difficult to accomplish given tasks and other projects (Frazer and Oswald, 2019).</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FAF8547-6212-4176-80AB-B238B7737CD4}" type="slidenum">
              <a:rPr lang="en-GB" smtClean="0"/>
              <a:t>4</a:t>
            </a:fld>
            <a:endParaRPr lang="en-GB"/>
          </a:p>
        </p:txBody>
      </p:sp>
    </p:spTree>
    <p:extLst>
      <p:ext uri="{BB962C8B-B14F-4D97-AF65-F5344CB8AC3E}">
        <p14:creationId xmlns:p14="http://schemas.microsoft.com/office/powerpoint/2010/main" val="1504993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ea typeface="Calibri" panose="020F0502020204030204" pitchFamily="34" charset="0"/>
              </a:rPr>
              <a:t>D</a:t>
            </a:r>
            <a:r>
              <a:rPr lang="en-GB" sz="1200" b="1" dirty="0">
                <a:effectLst/>
                <a:latin typeface="Arial" panose="020B0604020202020204" pitchFamily="34" charset="0"/>
                <a:ea typeface="Calibri" panose="020F0502020204030204" pitchFamily="34" charset="0"/>
              </a:rPr>
              <a:t>evelopment of skills for conflict resolution</a:t>
            </a:r>
            <a:r>
              <a:rPr lang="en-GB" sz="1200" dirty="0">
                <a:effectLst/>
                <a:latin typeface="Arial" panose="020B0604020202020204" pitchFamily="34" charset="0"/>
                <a:ea typeface="Calibri" panose="020F0502020204030204" pitchFamily="34" charset="0"/>
              </a:rPr>
              <a:t>;</a:t>
            </a:r>
            <a:r>
              <a:rPr lang="en-GB" dirty="0">
                <a:latin typeface="Arial" panose="020B060402020202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ea typeface="Calibri" panose="020F0502020204030204" pitchFamily="34" charset="0"/>
                <a:cs typeface="Arial" panose="020B0604020202020204" pitchFamily="34" charset="0"/>
              </a:rPr>
              <a:t>Collective task execution by a team with unique abilities encounters shortcomings and conflicts in the line of duty. This is based by the fact that team members come from different backgrounds and they carry out their duties in different styles. In as much as these unique working styles promote productivity in projects, they create conflicts at times. Upon arising of a conflict, team members rely on solving the conflicts first hand thus avoiding the attention of the management. Through harmonious resolution of conflicts, team members grow to become reliable and efficient in management roles in their careers (Hastings, 2013).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Contributions by team members in a project, creates a sense of personal touch by the members. Doing notable tasks and overcoming obstacles makes members attain fulfilment in their project (Levin,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latin typeface="Arial" panose="020B0604020202020204" pitchFamily="34" charset="0"/>
                <a:ea typeface="Calibri" panose="020F0502020204030204" pitchFamily="34" charset="0"/>
              </a:rPr>
              <a:t>P</a:t>
            </a:r>
            <a:r>
              <a:rPr lang="en-GB" sz="1800" b="1" dirty="0">
                <a:effectLst/>
                <a:latin typeface="Arial" panose="020B0604020202020204" pitchFamily="34" charset="0"/>
                <a:ea typeface="Calibri" panose="020F0502020204030204" pitchFamily="34" charset="0"/>
              </a:rPr>
              <a:t>romoting courage to undertake risks; </a:t>
            </a:r>
            <a:r>
              <a:rPr lang="en-GB" sz="1800" dirty="0">
                <a:effectLst/>
                <a:latin typeface="Arial" panose="020B0604020202020204" pitchFamily="34" charset="0"/>
                <a:ea typeface="Calibri" panose="020F0502020204030204" pitchFamily="34" charset="0"/>
                <a:cs typeface="Arial" panose="020B0604020202020204" pitchFamily="34" charset="0"/>
              </a:rPr>
              <a:t>Risks are likely to be undertaken in the line of executing a project. Despite the fact that credit is given to a successful team project and not to individuals, risk taken in the project are spread to the team. Teamwork gives members an opportunity to undertake more risks due to the fact that in case of a failure, the entire group supports the next action (Levin, 2015). Furthermore, when the project turns out to be successful, members develop a stronger bond as their contributions are significant. Working as a team equally initiates healthy brainstorming of ideas as well as the ability to freely think outside the limits.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FAF8547-6212-4176-80AB-B238B7737CD4}" type="slidenum">
              <a:rPr lang="en-GB" smtClean="0"/>
              <a:t>5</a:t>
            </a:fld>
            <a:endParaRPr lang="en-GB"/>
          </a:p>
        </p:txBody>
      </p:sp>
    </p:spTree>
    <p:extLst>
      <p:ext uri="{BB962C8B-B14F-4D97-AF65-F5344CB8AC3E}">
        <p14:creationId xmlns:p14="http://schemas.microsoft.com/office/powerpoint/2010/main" val="256272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AF8547-6212-4176-80AB-B238B7737CD4}" type="slidenum">
              <a:rPr lang="en-GB" smtClean="0"/>
              <a:t>7</a:t>
            </a:fld>
            <a:endParaRPr lang="en-GB"/>
          </a:p>
        </p:txBody>
      </p:sp>
    </p:spTree>
    <p:extLst>
      <p:ext uri="{BB962C8B-B14F-4D97-AF65-F5344CB8AC3E}">
        <p14:creationId xmlns:p14="http://schemas.microsoft.com/office/powerpoint/2010/main" val="1697166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2476307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3220264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2405962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024E73-B73E-4D40-82DB-B7D718213907}" type="datetimeFigureOut">
              <a:rPr lang="en-GB" smtClean="0"/>
              <a:t>16/08/2021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4120268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024E73-B73E-4D40-82DB-B7D718213907}" type="datetimeFigureOut">
              <a:rPr lang="en-GB" smtClean="0"/>
              <a:t>16/08/2021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324181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024E73-B73E-4D40-82DB-B7D718213907}" type="datetimeFigureOut">
              <a:rPr lang="en-GB" smtClean="0"/>
              <a:t>16/08/2021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2503061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024E73-B73E-4D40-82DB-B7D718213907}" type="datetimeFigureOut">
              <a:rPr lang="en-GB" smtClean="0"/>
              <a:t>16/08/2021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2028599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024E73-B73E-4D40-82DB-B7D718213907}" type="datetimeFigureOut">
              <a:rPr lang="en-GB" smtClean="0"/>
              <a:t>16/08/2021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1686996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024E73-B73E-4D40-82DB-B7D718213907}" type="datetimeFigureOut">
              <a:rPr lang="en-GB" smtClean="0"/>
              <a:t>16/08/2021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451523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2678765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68379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3448781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45521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2301879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35979938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024E73-B73E-4D40-82DB-B7D718213907}" type="datetimeFigureOut">
              <a:rPr lang="en-GB" smtClean="0"/>
              <a:t>16/08/2021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CA85F9-395E-4790-9B94-945A64FDDFE1}" type="slidenum">
              <a:rPr lang="en-GB" smtClean="0"/>
              <a:t>‹#›</a:t>
            </a:fld>
            <a:endParaRPr lang="en-GB"/>
          </a:p>
        </p:txBody>
      </p:sp>
    </p:spTree>
    <p:extLst>
      <p:ext uri="{BB962C8B-B14F-4D97-AF65-F5344CB8AC3E}">
        <p14:creationId xmlns:p14="http://schemas.microsoft.com/office/powerpoint/2010/main" val="311195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8024E73-B73E-4D40-82DB-B7D718213907}" type="datetimeFigureOut">
              <a:rPr lang="en-GB" smtClean="0"/>
              <a:t>16/08/2021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5CA85F9-395E-4790-9B94-945A64FDDFE1}" type="slidenum">
              <a:rPr lang="en-GB" smtClean="0"/>
              <a:t>‹#›</a:t>
            </a:fld>
            <a:endParaRPr lang="en-GB"/>
          </a:p>
        </p:txBody>
      </p:sp>
    </p:spTree>
    <p:extLst>
      <p:ext uri="{BB962C8B-B14F-4D97-AF65-F5344CB8AC3E}">
        <p14:creationId xmlns:p14="http://schemas.microsoft.com/office/powerpoint/2010/main" val="12497054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D5991-7D94-4697-A8EF-7F7D94AA077C}"/>
              </a:ext>
            </a:extLst>
          </p:cNvPr>
          <p:cNvSpPr>
            <a:spLocks noGrp="1"/>
          </p:cNvSpPr>
          <p:nvPr>
            <p:ph type="ctrTitle"/>
          </p:nvPr>
        </p:nvSpPr>
        <p:spPr/>
        <p:txBody>
          <a:bodyPr>
            <a:normAutofit/>
          </a:bodyPr>
          <a:lstStyle/>
          <a:p>
            <a:r>
              <a:rPr lang="en-GB" sz="4000" b="1" dirty="0">
                <a:effectLst/>
                <a:latin typeface="Arial" panose="020B0604020202020204" pitchFamily="34" charset="0"/>
                <a:ea typeface="Calibri" panose="020F0502020204030204" pitchFamily="34" charset="0"/>
                <a:cs typeface="Arial" panose="020B0604020202020204" pitchFamily="34" charset="0"/>
              </a:rPr>
              <a:t>Benefits of Teamwork</a:t>
            </a:r>
            <a:br>
              <a:rPr lang="en-GB" sz="4000" dirty="0">
                <a:effectLst/>
                <a:latin typeface="Arial" panose="020B0604020202020204" pitchFamily="34" charset="0"/>
                <a:ea typeface="Calibri" panose="020F050202020403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E97377A-155C-4BD4-8C63-4A9AC1497C91}"/>
              </a:ext>
            </a:extLst>
          </p:cNvPr>
          <p:cNvSpPr>
            <a:spLocks noGrp="1"/>
          </p:cNvSpPr>
          <p:nvPr>
            <p:ph type="subTitle" idx="1"/>
          </p:nvPr>
        </p:nvSpPr>
        <p:spPr/>
        <p:txBody>
          <a:bodyPr/>
          <a:lstStyle/>
          <a:p>
            <a:r>
              <a:rPr lang="en-GB" dirty="0"/>
              <a:t>	Presented </a:t>
            </a:r>
            <a:r>
              <a:rPr lang="tr-TR" dirty="0"/>
              <a:t> </a:t>
            </a:r>
            <a:r>
              <a:rPr lang="en-GB" dirty="0"/>
              <a:t>By:</a:t>
            </a:r>
            <a:r>
              <a:rPr lang="tr-TR" dirty="0"/>
              <a:t> </a:t>
            </a:r>
            <a:r>
              <a:rPr lang="tr-TR" dirty="0" err="1"/>
              <a:t>Gyulten</a:t>
            </a:r>
            <a:r>
              <a:rPr lang="tr-TR" dirty="0"/>
              <a:t> Atanasova </a:t>
            </a:r>
          </a:p>
          <a:p>
            <a:r>
              <a:rPr lang="tr-TR" dirty="0"/>
              <a:t>2023537</a:t>
            </a:r>
            <a:endParaRPr lang="en-GB" dirty="0"/>
          </a:p>
        </p:txBody>
      </p:sp>
    </p:spTree>
    <p:extLst>
      <p:ext uri="{BB962C8B-B14F-4D97-AF65-F5344CB8AC3E}">
        <p14:creationId xmlns:p14="http://schemas.microsoft.com/office/powerpoint/2010/main" val="1685104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FBB92-6F69-4A55-8441-34CDB6AAEF8C}"/>
              </a:ext>
            </a:extLst>
          </p:cNvPr>
          <p:cNvSpPr>
            <a:spLocks noGrp="1"/>
          </p:cNvSpPr>
          <p:nvPr>
            <p:ph type="title"/>
          </p:nvPr>
        </p:nvSpPr>
        <p:spPr>
          <a:xfrm>
            <a:off x="677334" y="609600"/>
            <a:ext cx="8596668" cy="918949"/>
          </a:xfrm>
        </p:spPr>
        <p:txBody>
          <a:bodyPr/>
          <a:lstStyle/>
          <a:p>
            <a:pPr algn="ctr"/>
            <a:r>
              <a:rPr lang="en-US" b="1" dirty="0">
                <a:latin typeface="Arial" panose="020B0604020202020204" pitchFamily="34" charset="0"/>
                <a:cs typeface="Arial" panose="020B0604020202020204" pitchFamily="34" charset="0"/>
              </a:rPr>
              <a:t>Introduction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268745-4922-4420-83B0-75C0EDBF8FEF}"/>
              </a:ext>
            </a:extLst>
          </p:cNvPr>
          <p:cNvSpPr>
            <a:spLocks noGrp="1"/>
          </p:cNvSpPr>
          <p:nvPr>
            <p:ph idx="1"/>
          </p:nvPr>
        </p:nvSpPr>
        <p:spPr>
          <a:xfrm>
            <a:off x="677334" y="1634116"/>
            <a:ext cx="8596668" cy="4614284"/>
          </a:xfrm>
        </p:spPr>
        <p:txBody>
          <a:bodyPr>
            <a:normAutofit/>
          </a:bodyPr>
          <a:lstStyle/>
          <a:p>
            <a:pPr algn="just">
              <a:lnSpc>
                <a:spcPct val="150000"/>
              </a:lnSpc>
            </a:pPr>
            <a:r>
              <a:rPr lang="en-GB" sz="2000" dirty="0">
                <a:effectLst/>
                <a:latin typeface="Arial" panose="020B0604020202020204" pitchFamily="34" charset="0"/>
                <a:ea typeface="Calibri" panose="020F0502020204030204" pitchFamily="34" charset="0"/>
                <a:cs typeface="Arial" panose="020B0604020202020204" pitchFamily="34" charset="0"/>
              </a:rPr>
              <a:t>Teamwork is an integral part of any given entity.</a:t>
            </a:r>
          </a:p>
          <a:p>
            <a:pPr algn="just">
              <a:lnSpc>
                <a:spcPct val="150000"/>
              </a:lnSpc>
            </a:pPr>
            <a:r>
              <a:rPr lang="en-GB" sz="2000" dirty="0">
                <a:effectLst/>
                <a:latin typeface="Arial" panose="020B0604020202020204" pitchFamily="34" charset="0"/>
                <a:ea typeface="Calibri" panose="020F0502020204030204" pitchFamily="34" charset="0"/>
                <a:cs typeface="Arial" panose="020B0604020202020204" pitchFamily="34" charset="0"/>
              </a:rPr>
              <a:t> It entails working harmoniously to achieve the goals of the business or institution in the different departments within an organisation (</a:t>
            </a:r>
            <a:r>
              <a:rPr lang="en-GB" sz="2000" dirty="0" err="1">
                <a:effectLst/>
                <a:latin typeface="Arial" panose="020B0604020202020204" pitchFamily="34" charset="0"/>
                <a:ea typeface="Calibri" panose="020F0502020204030204" pitchFamily="34" charset="0"/>
                <a:cs typeface="Arial" panose="020B0604020202020204" pitchFamily="34" charset="0"/>
              </a:rPr>
              <a:t>Benoliel</a:t>
            </a:r>
            <a:r>
              <a:rPr lang="en-GB" sz="2000" dirty="0">
                <a:effectLst/>
                <a:latin typeface="Arial" panose="020B0604020202020204" pitchFamily="34" charset="0"/>
                <a:ea typeface="Calibri" panose="020F0502020204030204" pitchFamily="34" charset="0"/>
                <a:cs typeface="Arial" panose="020B0604020202020204" pitchFamily="34" charset="0"/>
              </a:rPr>
              <a:t> and Schechter, 2018). </a:t>
            </a:r>
          </a:p>
          <a:p>
            <a:pPr algn="just">
              <a:lnSpc>
                <a:spcPct val="150000"/>
              </a:lnSpc>
            </a:pPr>
            <a:r>
              <a:rPr lang="en-GB" sz="2000" dirty="0">
                <a:effectLst/>
                <a:latin typeface="Arial" panose="020B0604020202020204" pitchFamily="34" charset="0"/>
                <a:ea typeface="Calibri" panose="020F0502020204030204" pitchFamily="34" charset="0"/>
                <a:cs typeface="Arial" panose="020B0604020202020204" pitchFamily="34" charset="0"/>
              </a:rPr>
              <a:t>Proper planning in the initial stages, coordination of tasks as well as cooperation among the workforce creates the success path of an organisation.</a:t>
            </a:r>
            <a:r>
              <a:rPr lang="en-GB" sz="2000" b="1" dirty="0">
                <a:effectLst/>
                <a:latin typeface="Arial" panose="020B0604020202020204" pitchFamily="34" charset="0"/>
                <a:ea typeface="Calibri" panose="020F0502020204030204" pitchFamily="34" charset="0"/>
                <a:cs typeface="Arial" panose="020B0604020202020204" pitchFamily="34" charset="0"/>
              </a:rPr>
              <a:t> </a:t>
            </a:r>
          </a:p>
          <a:p>
            <a:pPr algn="just">
              <a:lnSpc>
                <a:spcPct val="150000"/>
              </a:lnSpc>
            </a:pPr>
            <a:r>
              <a:rPr lang="en-GB" sz="2000" dirty="0">
                <a:effectLst/>
                <a:latin typeface="Arial" panose="020B0604020202020204" pitchFamily="34" charset="0"/>
                <a:ea typeface="Calibri" panose="020F0502020204030204" pitchFamily="34" charset="0"/>
                <a:cs typeface="Arial" panose="020B0604020202020204" pitchFamily="34" charset="0"/>
              </a:rPr>
              <a:t>Working as a team influences the end result in positive way as members bring together their unique capabilities to the project.</a:t>
            </a:r>
          </a:p>
          <a:p>
            <a:pPr algn="just">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7098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A098A-2501-4DBF-83B4-BCC23BB55FCC}"/>
              </a:ext>
            </a:extLst>
          </p:cNvPr>
          <p:cNvSpPr>
            <a:spLocks noGrp="1"/>
          </p:cNvSpPr>
          <p:nvPr>
            <p:ph type="title"/>
          </p:nvPr>
        </p:nvSpPr>
        <p:spPr>
          <a:xfrm>
            <a:off x="677334" y="609600"/>
            <a:ext cx="8596668" cy="989011"/>
          </a:xfrm>
        </p:spPr>
        <p:txBody>
          <a:bodyPr>
            <a:normAutofit fontScale="90000"/>
          </a:bodyPr>
          <a:lstStyle/>
          <a:p>
            <a:pPr algn="ctr"/>
            <a:br>
              <a:rPr lang="en-GB" sz="3200" b="1" dirty="0">
                <a:effectLst/>
                <a:latin typeface="Arial" panose="020B0604020202020204" pitchFamily="34" charset="0"/>
                <a:ea typeface="Calibri" panose="020F0502020204030204" pitchFamily="34" charset="0"/>
                <a:cs typeface="Arial" panose="020B0604020202020204" pitchFamily="34" charset="0"/>
              </a:rPr>
            </a:br>
            <a:r>
              <a:rPr lang="en-GB" sz="3200" b="1" dirty="0">
                <a:effectLst/>
                <a:latin typeface="Arial" panose="020B0604020202020204" pitchFamily="34" charset="0"/>
                <a:ea typeface="Calibri" panose="020F0502020204030204" pitchFamily="34" charset="0"/>
                <a:cs typeface="Arial" panose="020B0604020202020204" pitchFamily="34" charset="0"/>
              </a:rPr>
              <a:t>Benefits of Teamwork</a:t>
            </a:r>
            <a:br>
              <a:rPr lang="en-GB" sz="3200" dirty="0">
                <a:effectLst/>
                <a:latin typeface="Calibri" panose="020F0502020204030204" pitchFamily="34" charset="0"/>
                <a:ea typeface="Calibri" panose="020F0502020204030204" pitchFamily="34" charset="0"/>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C83B609D-247E-4DD4-B671-61BCA4AEE39B}"/>
              </a:ext>
            </a:extLst>
          </p:cNvPr>
          <p:cNvSpPr>
            <a:spLocks noGrp="1"/>
          </p:cNvSpPr>
          <p:nvPr>
            <p:ph sz="half" idx="1"/>
          </p:nvPr>
        </p:nvSpPr>
        <p:spPr>
          <a:xfrm>
            <a:off x="0" y="1828800"/>
            <a:ext cx="6315649" cy="4817660"/>
          </a:xfrm>
        </p:spPr>
        <p:txBody>
          <a:bodyPr>
            <a:noAutofit/>
          </a:bodyPr>
          <a:lstStyle/>
          <a:p>
            <a:pPr algn="just">
              <a:lnSpc>
                <a:spcPct val="150000"/>
              </a:lnSpc>
            </a:pPr>
            <a:r>
              <a:rPr lang="en-GB" sz="2000" dirty="0">
                <a:latin typeface="Arial" panose="020B0604020202020204" pitchFamily="34" charset="0"/>
                <a:ea typeface="Calibri" panose="020F0502020204030204" pitchFamily="34" charset="0"/>
              </a:rPr>
              <a:t>The</a:t>
            </a:r>
            <a:r>
              <a:rPr lang="en-GB" sz="2000" dirty="0">
                <a:effectLst/>
                <a:latin typeface="Arial" panose="020B0604020202020204" pitchFamily="34" charset="0"/>
                <a:ea typeface="Calibri" panose="020F0502020204030204" pitchFamily="34" charset="0"/>
              </a:rPr>
              <a:t> benefits arise from a dedicated teamwork in a business or joint undertaking include; learning and creativity, development of complementary strengths, building of trust, development of skills for conflict resolution as well as promoting courage to undertake risks.</a:t>
            </a:r>
          </a:p>
          <a:p>
            <a:pPr algn="just">
              <a:lnSpc>
                <a:spcPct val="150000"/>
              </a:lnSpc>
            </a:pPr>
            <a:r>
              <a:rPr lang="en-GB" sz="2000" dirty="0">
                <a:effectLst/>
                <a:latin typeface="Arial" panose="020B0604020202020204" pitchFamily="34" charset="0"/>
                <a:ea typeface="Calibri" panose="020F0502020204030204" pitchFamily="34" charset="0"/>
              </a:rPr>
              <a:t>Working as a team helps in fostering creativity. Brainstorming of ideas when in a group helps in preventing obstacles that arise as a result of individuals working alone.</a:t>
            </a:r>
            <a:endParaRPr lang="en-GB" sz="2000" dirty="0"/>
          </a:p>
        </p:txBody>
      </p:sp>
      <p:sp>
        <p:nvSpPr>
          <p:cNvPr id="4" name="Content Placeholder 3">
            <a:extLst>
              <a:ext uri="{FF2B5EF4-FFF2-40B4-BE49-F238E27FC236}">
                <a16:creationId xmlns:a16="http://schemas.microsoft.com/office/drawing/2014/main" id="{B9DC56F8-B23F-4CB6-AEA1-066E30761023}"/>
              </a:ext>
            </a:extLst>
          </p:cNvPr>
          <p:cNvSpPr>
            <a:spLocks noGrp="1"/>
          </p:cNvSpPr>
          <p:nvPr>
            <p:ph sz="half" idx="2"/>
          </p:nvPr>
        </p:nvSpPr>
        <p:spPr>
          <a:xfrm>
            <a:off x="7615450" y="2160589"/>
            <a:ext cx="1658553" cy="3880773"/>
          </a:xfrm>
        </p:spPr>
        <p:txBody>
          <a:bodyPr>
            <a:normAutofit/>
          </a:bodyPr>
          <a:lstStyle/>
          <a:p>
            <a:endParaRPr lang="en-GB"/>
          </a:p>
        </p:txBody>
      </p:sp>
      <p:pic>
        <p:nvPicPr>
          <p:cNvPr id="5" name="Picture 4">
            <a:extLst>
              <a:ext uri="{FF2B5EF4-FFF2-40B4-BE49-F238E27FC236}">
                <a16:creationId xmlns:a16="http://schemas.microsoft.com/office/drawing/2014/main" id="{84A44497-29BE-4E14-AF07-07D9A36F8D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5204" y="2160589"/>
            <a:ext cx="4560426" cy="4110962"/>
          </a:xfrm>
          <a:prstGeom prst="rect">
            <a:avLst/>
          </a:prstGeom>
        </p:spPr>
      </p:pic>
    </p:spTree>
    <p:extLst>
      <p:ext uri="{BB962C8B-B14F-4D97-AF65-F5344CB8AC3E}">
        <p14:creationId xmlns:p14="http://schemas.microsoft.com/office/powerpoint/2010/main" val="1474774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4CDAE-582A-4069-A6C6-7BF1791A5C63}"/>
              </a:ext>
            </a:extLst>
          </p:cNvPr>
          <p:cNvSpPr>
            <a:spLocks noGrp="1"/>
          </p:cNvSpPr>
          <p:nvPr>
            <p:ph type="title"/>
          </p:nvPr>
        </p:nvSpPr>
        <p:spPr>
          <a:xfrm>
            <a:off x="677334" y="609600"/>
            <a:ext cx="8596668" cy="862085"/>
          </a:xfrm>
        </p:spPr>
        <p:txBody>
          <a:bodyPr/>
          <a:lstStyle/>
          <a:p>
            <a:pPr algn="ctr"/>
            <a:r>
              <a:rPr lang="en-US" b="1" dirty="0">
                <a:latin typeface="Arial" panose="020B0604020202020204" pitchFamily="34" charset="0"/>
                <a:cs typeface="Arial" panose="020B0604020202020204" pitchFamily="34" charset="0"/>
              </a:rPr>
              <a:t>Benefits of teamwork</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EF9D2A-BD33-4AA4-9DE2-FAE052D9215C}"/>
              </a:ext>
            </a:extLst>
          </p:cNvPr>
          <p:cNvSpPr>
            <a:spLocks noGrp="1"/>
          </p:cNvSpPr>
          <p:nvPr>
            <p:ph sz="half" idx="1"/>
          </p:nvPr>
        </p:nvSpPr>
        <p:spPr>
          <a:xfrm>
            <a:off x="677334" y="1596788"/>
            <a:ext cx="6883526" cy="4776716"/>
          </a:xfrm>
        </p:spPr>
        <p:txBody>
          <a:bodyPr>
            <a:noAutofit/>
          </a:bodyPr>
          <a:lstStyle/>
          <a:p>
            <a:pPr algn="just">
              <a:lnSpc>
                <a:spcPct val="150000"/>
              </a:lnSpc>
            </a:pPr>
            <a:r>
              <a:rPr lang="en-GB" sz="2000" b="1" dirty="0">
                <a:latin typeface="Arial" panose="020B0604020202020204" pitchFamily="34" charset="0"/>
                <a:ea typeface="Calibri" panose="020F0502020204030204" pitchFamily="34" charset="0"/>
              </a:rPr>
              <a:t>D</a:t>
            </a:r>
            <a:r>
              <a:rPr lang="en-GB" sz="2000" b="1" dirty="0">
                <a:effectLst/>
                <a:latin typeface="Arial" panose="020B0604020202020204" pitchFamily="34" charset="0"/>
                <a:ea typeface="Calibri" panose="020F0502020204030204" pitchFamily="34" charset="0"/>
              </a:rPr>
              <a:t>evelopment of complementary strengths; </a:t>
            </a:r>
            <a:r>
              <a:rPr lang="en-GB" sz="2000" dirty="0">
                <a:effectLst/>
                <a:latin typeface="Arial" panose="020B0604020202020204" pitchFamily="34" charset="0"/>
                <a:ea typeface="Calibri" panose="020F0502020204030204" pitchFamily="34" charset="0"/>
                <a:cs typeface="Arial" panose="020B0604020202020204" pitchFamily="34" charset="0"/>
              </a:rPr>
              <a:t>People have diverse talents and strengths that are unique in their own capacity. Performing tasks together, provides an opportunity to individuals to build and grow new talents from other members (Fleming, 2017).</a:t>
            </a:r>
          </a:p>
          <a:p>
            <a:pPr algn="just">
              <a:lnSpc>
                <a:spcPct val="150000"/>
              </a:lnSpc>
            </a:pPr>
            <a:r>
              <a:rPr lang="en-GB" sz="2000" b="1" dirty="0">
                <a:latin typeface="Arial" panose="020B0604020202020204" pitchFamily="34" charset="0"/>
                <a:ea typeface="Calibri" panose="020F0502020204030204" pitchFamily="34" charset="0"/>
              </a:rPr>
              <a:t>B</a:t>
            </a:r>
            <a:r>
              <a:rPr lang="en-GB" sz="2000" b="1" dirty="0">
                <a:effectLst/>
                <a:latin typeface="Arial" panose="020B0604020202020204" pitchFamily="34" charset="0"/>
                <a:ea typeface="Calibri" panose="020F0502020204030204" pitchFamily="34" charset="0"/>
              </a:rPr>
              <a:t>uilding trust</a:t>
            </a:r>
            <a:r>
              <a:rPr lang="en-GB" sz="2000" dirty="0">
                <a:effectLst/>
                <a:latin typeface="Arial" panose="020B0604020202020204" pitchFamily="34" charset="0"/>
                <a:ea typeface="Calibri" panose="020F050202020403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Teamwork has been instrumental in the building of trust amongst members. Strong relationships among the co-workers, creates a bond that is superb. Occasionally, differences may arise in the team but teamwork ensures a better working environment. </a:t>
            </a:r>
          </a:p>
          <a:p>
            <a:pPr algn="just"/>
            <a:endParaRPr lang="en-GB" sz="2000" b="1" dirty="0"/>
          </a:p>
        </p:txBody>
      </p:sp>
      <p:pic>
        <p:nvPicPr>
          <p:cNvPr id="7" name="Content Placeholder 6">
            <a:extLst>
              <a:ext uri="{FF2B5EF4-FFF2-40B4-BE49-F238E27FC236}">
                <a16:creationId xmlns:a16="http://schemas.microsoft.com/office/drawing/2014/main" id="{2EB5D2CA-1864-4E0F-B7E7-A888F0256CBF}"/>
              </a:ext>
            </a:extLst>
          </p:cNvPr>
          <p:cNvPicPr>
            <a:picLocks noGrp="1" noChangeAspect="1"/>
          </p:cNvPicPr>
          <p:nvPr>
            <p:ph sz="half" idx="2"/>
          </p:nvPr>
        </p:nvPicPr>
        <p:blipFill>
          <a:blip r:embed="rId3"/>
          <a:stretch>
            <a:fillRect/>
          </a:stretch>
        </p:blipFill>
        <p:spPr>
          <a:xfrm>
            <a:off x="7560859" y="1930401"/>
            <a:ext cx="4053386" cy="4318000"/>
          </a:xfrm>
          <a:prstGeom prst="rect">
            <a:avLst/>
          </a:prstGeom>
        </p:spPr>
      </p:pic>
    </p:spTree>
    <p:extLst>
      <p:ext uri="{BB962C8B-B14F-4D97-AF65-F5344CB8AC3E}">
        <p14:creationId xmlns:p14="http://schemas.microsoft.com/office/powerpoint/2010/main" val="2233325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D3CBD-0AD5-40D4-BA18-35676D21A3F7}"/>
              </a:ext>
            </a:extLst>
          </p:cNvPr>
          <p:cNvSpPr>
            <a:spLocks noGrp="1"/>
          </p:cNvSpPr>
          <p:nvPr>
            <p:ph type="title"/>
          </p:nvPr>
        </p:nvSpPr>
        <p:spPr>
          <a:xfrm>
            <a:off x="677334" y="136478"/>
            <a:ext cx="8596668" cy="914400"/>
          </a:xfrm>
        </p:spPr>
        <p:txBody>
          <a:bodyPr>
            <a:normAutofit/>
          </a:bodyPr>
          <a:lstStyle/>
          <a:p>
            <a:pPr algn="ctr"/>
            <a:r>
              <a:rPr lang="en-US" b="1" dirty="0">
                <a:latin typeface="Arial" panose="020B0604020202020204" pitchFamily="34" charset="0"/>
                <a:cs typeface="Arial" panose="020B0604020202020204" pitchFamily="34" charset="0"/>
              </a:rPr>
              <a:t>Benefits of teamwork</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F23E9E-EFD5-48A7-8EA9-E481E4248B41}"/>
              </a:ext>
            </a:extLst>
          </p:cNvPr>
          <p:cNvSpPr>
            <a:spLocks noGrp="1"/>
          </p:cNvSpPr>
          <p:nvPr>
            <p:ph idx="1"/>
          </p:nvPr>
        </p:nvSpPr>
        <p:spPr>
          <a:xfrm>
            <a:off x="677334" y="764275"/>
            <a:ext cx="9872385" cy="6093725"/>
          </a:xfrm>
        </p:spPr>
        <p:txBody>
          <a:bodyPr>
            <a:noAutofit/>
          </a:bodyPr>
          <a:lstStyle/>
          <a:p>
            <a:pPr algn="just">
              <a:lnSpc>
                <a:spcPct val="220000"/>
              </a:lnSpc>
            </a:pPr>
            <a:r>
              <a:rPr lang="en-GB" sz="2000" b="1" dirty="0">
                <a:latin typeface="Arial" panose="020B0604020202020204" pitchFamily="34" charset="0"/>
                <a:ea typeface="Calibri" panose="020F0502020204030204" pitchFamily="34" charset="0"/>
              </a:rPr>
              <a:t>D</a:t>
            </a:r>
            <a:r>
              <a:rPr lang="en-GB" sz="2000" b="1" dirty="0">
                <a:effectLst/>
                <a:latin typeface="Arial" panose="020B0604020202020204" pitchFamily="34" charset="0"/>
                <a:ea typeface="Calibri" panose="020F0502020204030204" pitchFamily="34" charset="0"/>
              </a:rPr>
              <a:t>evelopment of skills for conflict resolution</a:t>
            </a:r>
            <a:r>
              <a:rPr lang="en-GB" sz="2000" dirty="0">
                <a:effectLst/>
                <a:latin typeface="Arial" panose="020B0604020202020204" pitchFamily="34" charset="0"/>
                <a:ea typeface="Calibri" panose="020F0502020204030204" pitchFamily="34" charset="0"/>
              </a:rPr>
              <a:t>;</a:t>
            </a:r>
            <a:r>
              <a:rPr lang="en-GB" sz="2000" dirty="0">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Collective task execution by a team with unique abilities encounters shortcomings and conflicts in the line of duty. This is based by the fact that team members come from different backgrounds and they carry out their duties in different styles. </a:t>
            </a:r>
          </a:p>
          <a:p>
            <a:pPr algn="just">
              <a:lnSpc>
                <a:spcPct val="220000"/>
              </a:lnSpc>
            </a:pPr>
            <a:r>
              <a:rPr lang="en-GB" sz="2000" b="1" dirty="0">
                <a:latin typeface="Arial" panose="020B0604020202020204" pitchFamily="34" charset="0"/>
                <a:ea typeface="Calibri" panose="020F0502020204030204" pitchFamily="34" charset="0"/>
              </a:rPr>
              <a:t>P</a:t>
            </a:r>
            <a:r>
              <a:rPr lang="en-GB" sz="2000" b="1" dirty="0">
                <a:effectLst/>
                <a:latin typeface="Arial" panose="020B0604020202020204" pitchFamily="34" charset="0"/>
                <a:ea typeface="Calibri" panose="020F0502020204030204" pitchFamily="34" charset="0"/>
              </a:rPr>
              <a:t>romoting courage to undertake risks; </a:t>
            </a:r>
            <a:r>
              <a:rPr lang="en-GB" sz="2000" dirty="0">
                <a:effectLst/>
                <a:latin typeface="Arial" panose="020B0604020202020204" pitchFamily="34" charset="0"/>
                <a:ea typeface="Calibri" panose="020F0502020204030204" pitchFamily="34" charset="0"/>
              </a:rPr>
              <a:t>Risks are likely to be undertaken in the line of executing a project. Despite the fact that credit is given to a successful team project and not to individuals, risk taken in the project are spread to the team. Teamwork gives members an opportunity to undertake more risks due to the fact that in case of a failure, the entire group supports the next action (Levin, 2015).</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220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85A7-46C3-4279-96BF-BDB4A71EE4B9}"/>
              </a:ext>
            </a:extLst>
          </p:cNvPr>
          <p:cNvSpPr>
            <a:spLocks noGrp="1"/>
          </p:cNvSpPr>
          <p:nvPr>
            <p:ph type="title"/>
          </p:nvPr>
        </p:nvSpPr>
        <p:spPr>
          <a:xfrm>
            <a:off x="677334" y="609600"/>
            <a:ext cx="8596668" cy="809767"/>
          </a:xfrm>
        </p:spPr>
        <p:txBody>
          <a:bodyPr/>
          <a:lstStyle/>
          <a:p>
            <a:pPr algn="ctr"/>
            <a:r>
              <a:rPr lang="en-US" b="1" dirty="0">
                <a:latin typeface="Arial" panose="020B0604020202020204" pitchFamily="34" charset="0"/>
                <a:cs typeface="Arial" panose="020B0604020202020204" pitchFamily="34" charset="0"/>
              </a:rPr>
              <a:t>Conclusion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349DF8-441F-41DB-AD62-2D4147345034}"/>
              </a:ext>
            </a:extLst>
          </p:cNvPr>
          <p:cNvSpPr>
            <a:spLocks noGrp="1"/>
          </p:cNvSpPr>
          <p:nvPr>
            <p:ph idx="1"/>
          </p:nvPr>
        </p:nvSpPr>
        <p:spPr>
          <a:xfrm>
            <a:off x="677333" y="1298448"/>
            <a:ext cx="9435657" cy="4949952"/>
          </a:xfrm>
        </p:spPr>
        <p:txBody>
          <a:bodyPr>
            <a:noAutofit/>
          </a:bodyPr>
          <a:lstStyle/>
          <a:p>
            <a:pPr>
              <a:lnSpc>
                <a:spcPct val="200000"/>
              </a:lnSpc>
            </a:pPr>
            <a:r>
              <a:rPr lang="en-GB" sz="2000" dirty="0">
                <a:effectLst/>
                <a:latin typeface="Arial" panose="020B0604020202020204" pitchFamily="34" charset="0"/>
                <a:ea typeface="Calibri" panose="020F0502020204030204" pitchFamily="34" charset="0"/>
                <a:cs typeface="Arial" panose="020B0604020202020204" pitchFamily="34" charset="0"/>
              </a:rPr>
              <a:t>In conclusion, teamwork is without doubt a noble idea in any project or organisation undertaking.</a:t>
            </a:r>
          </a:p>
          <a:p>
            <a:pPr>
              <a:lnSpc>
                <a:spcPct val="200000"/>
              </a:lnSpc>
            </a:pPr>
            <a:r>
              <a:rPr lang="en-GB" sz="2000" dirty="0">
                <a:effectLst/>
                <a:latin typeface="Arial" panose="020B0604020202020204" pitchFamily="34" charset="0"/>
                <a:ea typeface="Calibri" panose="020F0502020204030204" pitchFamily="34" charset="0"/>
                <a:cs typeface="Arial" panose="020B0604020202020204" pitchFamily="34" charset="0"/>
              </a:rPr>
              <a:t> It helps members to develop better skills in conflict resolution, risk taking, building trust as well as gathering information and developing new skills. </a:t>
            </a:r>
          </a:p>
          <a:p>
            <a:pPr>
              <a:lnSpc>
                <a:spcPct val="200000"/>
              </a:lnSpc>
            </a:pPr>
            <a:r>
              <a:rPr lang="en-GB" sz="2000" dirty="0">
                <a:effectLst/>
                <a:latin typeface="Arial" panose="020B0604020202020204" pitchFamily="34" charset="0"/>
                <a:ea typeface="Calibri" panose="020F0502020204030204" pitchFamily="34" charset="0"/>
                <a:cs typeface="Arial" panose="020B0604020202020204" pitchFamily="34" charset="0"/>
              </a:rPr>
              <a:t>Collectively, teamwork brings about positive productivity and impressive outcomes in projects. Teamwork, thus can be linked directly to the old adage </a:t>
            </a:r>
            <a:r>
              <a:rPr lang="en-GB" sz="2000" i="1" dirty="0">
                <a:effectLst/>
                <a:latin typeface="Arial" panose="020B0604020202020204" pitchFamily="34" charset="0"/>
                <a:ea typeface="Calibri" panose="020F0502020204030204" pitchFamily="34" charset="0"/>
                <a:cs typeface="Arial" panose="020B0604020202020204" pitchFamily="34" charset="0"/>
              </a:rPr>
              <a:t>‘Two heads are better than one’</a:t>
            </a:r>
            <a:r>
              <a:rPr lang="en-GB" sz="2000" i="1" dirty="0">
                <a:solidFill>
                  <a:srgbClr val="33475B"/>
                </a:solidFill>
                <a:effectLst/>
                <a:latin typeface="Arial" panose="020B0604020202020204" pitchFamily="34" charset="0"/>
                <a:ea typeface="Times New Roman" panose="02020603050405020304" pitchFamily="18" charset="0"/>
                <a:cs typeface="Arial" panose="020B0604020202020204" pitchFamily="34" charset="0"/>
              </a:rPr>
              <a:t>.</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9350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BCA7A-5E99-47E5-BE77-08FA8CBB4C83}"/>
              </a:ext>
            </a:extLst>
          </p:cNvPr>
          <p:cNvSpPr>
            <a:spLocks noGrp="1"/>
          </p:cNvSpPr>
          <p:nvPr>
            <p:ph type="title"/>
          </p:nvPr>
        </p:nvSpPr>
        <p:spPr>
          <a:xfrm>
            <a:off x="677334" y="609600"/>
            <a:ext cx="8596668" cy="932597"/>
          </a:xfrm>
        </p:spPr>
        <p:txBody>
          <a:bodyPr/>
          <a:lstStyle/>
          <a:p>
            <a:pPr algn="ctr"/>
            <a:r>
              <a:rPr lang="en-US" b="1" dirty="0">
                <a:latin typeface="Arial" panose="020B0604020202020204" pitchFamily="34" charset="0"/>
                <a:cs typeface="Arial" panose="020B0604020202020204" pitchFamily="34" charset="0"/>
              </a:rPr>
              <a:t>References</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DD38385-98B5-4E21-90AE-E024F65FEB35}"/>
              </a:ext>
            </a:extLst>
          </p:cNvPr>
          <p:cNvSpPr>
            <a:spLocks noGrp="1"/>
          </p:cNvSpPr>
          <p:nvPr>
            <p:ph idx="1"/>
          </p:nvPr>
        </p:nvSpPr>
        <p:spPr>
          <a:xfrm>
            <a:off x="677333" y="1269242"/>
            <a:ext cx="9681318" cy="5588758"/>
          </a:xfrm>
        </p:spPr>
        <p:txBody>
          <a:bodyPr>
            <a:noAutofit/>
          </a:bodyPr>
          <a:lstStyle/>
          <a:p>
            <a:pPr marL="457200" marR="0" indent="-457200" algn="just">
              <a:lnSpc>
                <a:spcPct val="150000"/>
              </a:lnSpc>
              <a:spcBef>
                <a:spcPts val="0"/>
              </a:spcBef>
              <a:spcAft>
                <a:spcPts val="800"/>
              </a:spcAft>
            </a:pPr>
            <a:r>
              <a:rPr lang="en-GB" sz="2000" dirty="0" err="1">
                <a:effectLst/>
                <a:latin typeface="Arial" panose="020B0604020202020204" pitchFamily="34" charset="0"/>
                <a:ea typeface="Calibri" panose="020F0502020204030204" pitchFamily="34" charset="0"/>
                <a:cs typeface="Arial" panose="020B0604020202020204" pitchFamily="34" charset="0"/>
              </a:rPr>
              <a:t>Benoliel</a:t>
            </a:r>
            <a:r>
              <a:rPr lang="en-GB" sz="2000" dirty="0">
                <a:effectLst/>
                <a:latin typeface="Arial" panose="020B0604020202020204" pitchFamily="34" charset="0"/>
                <a:ea typeface="Calibri" panose="020F0502020204030204" pitchFamily="34" charset="0"/>
                <a:cs typeface="Arial" panose="020B0604020202020204" pitchFamily="34" charset="0"/>
              </a:rPr>
              <a:t>, P. and Schechter, C. (2018). Teamwork doubting and doubting teamwork. </a:t>
            </a:r>
            <a:r>
              <a:rPr lang="en-GB" sz="2000" i="1" dirty="0">
                <a:effectLst/>
                <a:latin typeface="Arial" panose="020B0604020202020204" pitchFamily="34" charset="0"/>
                <a:ea typeface="Calibri" panose="020F0502020204030204" pitchFamily="34" charset="0"/>
                <a:cs typeface="Arial" panose="020B0604020202020204" pitchFamily="34" charset="0"/>
              </a:rPr>
              <a:t>Improving Schools</a:t>
            </a:r>
            <a:r>
              <a:rPr lang="en-GB" sz="2000" dirty="0">
                <a:effectLst/>
                <a:latin typeface="Arial" panose="020B0604020202020204" pitchFamily="34" charset="0"/>
                <a:ea typeface="Calibri" panose="020F0502020204030204" pitchFamily="34" charset="0"/>
                <a:cs typeface="Arial" panose="020B0604020202020204" pitchFamily="34" charset="0"/>
              </a:rPr>
              <a:t>, 21(3), pp.225–239.</a:t>
            </a:r>
          </a:p>
          <a:p>
            <a:pPr marL="457200" marR="0" indent="-457200" algn="just">
              <a:lnSpc>
                <a:spcPct val="150000"/>
              </a:lnSpc>
              <a:spcBef>
                <a:spcPts val="0"/>
              </a:spcBef>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Chapple, C. (2016). The benefits of teamwork and strength through diversity. </a:t>
            </a:r>
            <a:r>
              <a:rPr lang="en-GB" sz="2000" i="1" dirty="0">
                <a:effectLst/>
                <a:latin typeface="Arial" panose="020B0604020202020204" pitchFamily="34" charset="0"/>
                <a:ea typeface="Calibri" panose="020F0502020204030204" pitchFamily="34" charset="0"/>
                <a:cs typeface="Arial" panose="020B0604020202020204" pitchFamily="34" charset="0"/>
              </a:rPr>
              <a:t>Neurology and Urodynamics</a:t>
            </a:r>
            <a:r>
              <a:rPr lang="en-GB" sz="2000" dirty="0">
                <a:effectLst/>
                <a:latin typeface="Arial" panose="020B0604020202020204" pitchFamily="34" charset="0"/>
                <a:ea typeface="Calibri" panose="020F0502020204030204" pitchFamily="34" charset="0"/>
                <a:cs typeface="Arial" panose="020B0604020202020204" pitchFamily="34" charset="0"/>
              </a:rPr>
              <a:t>, 26(1), pp.1–1.</a:t>
            </a:r>
          </a:p>
          <a:p>
            <a:pPr marL="457200" marR="0" indent="-457200" algn="just">
              <a:lnSpc>
                <a:spcPct val="150000"/>
              </a:lnSpc>
              <a:spcBef>
                <a:spcPts val="0"/>
              </a:spcBef>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Fleming, I. (2017). </a:t>
            </a:r>
            <a:r>
              <a:rPr lang="en-GB" sz="2000" i="1" dirty="0">
                <a:effectLst/>
                <a:latin typeface="Arial" panose="020B0604020202020204" pitchFamily="34" charset="0"/>
                <a:ea typeface="Calibri" panose="020F0502020204030204" pitchFamily="34" charset="0"/>
                <a:cs typeface="Arial" panose="020B0604020202020204" pitchFamily="34" charset="0"/>
              </a:rPr>
              <a:t>The teamworking pocketbook.</a:t>
            </a:r>
            <a:r>
              <a:rPr lang="en-GB" sz="2000" dirty="0">
                <a:effectLst/>
                <a:latin typeface="Arial" panose="020B0604020202020204" pitchFamily="34" charset="0"/>
                <a:ea typeface="Calibri" panose="020F0502020204030204" pitchFamily="34" charset="0"/>
                <a:cs typeface="Arial" panose="020B0604020202020204" pitchFamily="34" charset="0"/>
              </a:rPr>
              <a:t> Management Pocketbooks Ltd.</a:t>
            </a:r>
          </a:p>
          <a:p>
            <a:pPr marL="457200" marR="0" indent="-457200" algn="just">
              <a:lnSpc>
                <a:spcPct val="150000"/>
              </a:lnSpc>
              <a:spcBef>
                <a:spcPts val="0"/>
              </a:spcBef>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Frazer, R. and Oswald, P. (2019). </a:t>
            </a:r>
            <a:r>
              <a:rPr lang="en-GB" sz="2000" i="1" dirty="0">
                <a:effectLst/>
                <a:latin typeface="Arial" panose="020B0604020202020204" pitchFamily="34" charset="0"/>
                <a:ea typeface="Calibri" panose="020F0502020204030204" pitchFamily="34" charset="0"/>
                <a:cs typeface="Arial" panose="020B0604020202020204" pitchFamily="34" charset="0"/>
              </a:rPr>
              <a:t>Teamwork!</a:t>
            </a:r>
            <a:r>
              <a:rPr lang="en-GB" sz="2000" dirty="0">
                <a:effectLst/>
                <a:latin typeface="Arial" panose="020B0604020202020204" pitchFamily="34" charset="0"/>
                <a:ea typeface="Calibri" panose="020F0502020204030204" pitchFamily="34" charset="0"/>
                <a:cs typeface="Arial" panose="020B0604020202020204" pitchFamily="34" charset="0"/>
              </a:rPr>
              <a:t> New York: Simon Spotlight.</a:t>
            </a:r>
          </a:p>
          <a:p>
            <a:pPr marL="457200" marR="0" indent="-457200" algn="just">
              <a:lnSpc>
                <a:spcPct val="150000"/>
              </a:lnSpc>
              <a:spcBef>
                <a:spcPts val="0"/>
              </a:spcBef>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Hastings C. (2013). Training in Teamworking Skills. </a:t>
            </a:r>
            <a:r>
              <a:rPr lang="en-GB" sz="2000" i="1" dirty="0">
                <a:effectLst/>
                <a:latin typeface="Arial" panose="020B0604020202020204" pitchFamily="34" charset="0"/>
                <a:ea typeface="Calibri" panose="020F0502020204030204" pitchFamily="34" charset="0"/>
                <a:cs typeface="Arial" panose="020B0604020202020204" pitchFamily="34" charset="0"/>
              </a:rPr>
              <a:t>Industrial and Commercial Training</a:t>
            </a:r>
            <a:r>
              <a:rPr lang="en-GB" sz="2000" dirty="0">
                <a:effectLst/>
                <a:latin typeface="Arial" panose="020B0604020202020204" pitchFamily="34" charset="0"/>
                <a:ea typeface="Calibri" panose="020F0502020204030204" pitchFamily="34" charset="0"/>
                <a:cs typeface="Arial" panose="020B0604020202020204" pitchFamily="34" charset="0"/>
              </a:rPr>
              <a:t>, 15(3), pp.86–89.</a:t>
            </a:r>
          </a:p>
          <a:p>
            <a:pPr marL="457200" marR="0" indent="-457200" algn="just">
              <a:lnSpc>
                <a:spcPct val="150000"/>
              </a:lnSpc>
              <a:spcBef>
                <a:spcPts val="0"/>
              </a:spcBef>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Levin, P. (2015). </a:t>
            </a:r>
            <a:r>
              <a:rPr lang="en-GB" sz="2000" i="1" dirty="0">
                <a:effectLst/>
                <a:latin typeface="Arial" panose="020B0604020202020204" pitchFamily="34" charset="0"/>
                <a:ea typeface="Calibri" panose="020F0502020204030204" pitchFamily="34" charset="0"/>
                <a:cs typeface="Arial" panose="020B0604020202020204" pitchFamily="34" charset="0"/>
              </a:rPr>
              <a:t>Successful teamwork! for undergraduates and taught postgraduates working on group projects</a:t>
            </a:r>
            <a:r>
              <a:rPr lang="en-GB" sz="2000" dirty="0">
                <a:effectLst/>
                <a:latin typeface="Arial" panose="020B0604020202020204" pitchFamily="34" charset="0"/>
                <a:ea typeface="Calibri" panose="020F0502020204030204" pitchFamily="34" charset="0"/>
                <a:cs typeface="Arial" panose="020B0604020202020204" pitchFamily="34" charset="0"/>
              </a:rPr>
              <a:t>. Maidenhead: Open University Press.</a:t>
            </a: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05598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82</TotalTime>
  <Words>1207</Words>
  <Application>Microsoft Office PowerPoint</Application>
  <PresentationFormat>Widescreen</PresentationFormat>
  <Paragraphs>39</Paragraphs>
  <Slides>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Trebuchet MS</vt:lpstr>
      <vt:lpstr>Wingdings 3</vt:lpstr>
      <vt:lpstr>Facet</vt:lpstr>
      <vt:lpstr>Benefits of Teamwork </vt:lpstr>
      <vt:lpstr>Introduction </vt:lpstr>
      <vt:lpstr> Benefits of Teamwork </vt:lpstr>
      <vt:lpstr>Benefits of teamwork</vt:lpstr>
      <vt:lpstr>Benefits of teamwork</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Teamwork</dc:title>
  <dc:creator>Ednah Kerubo</dc:creator>
  <cp:lastModifiedBy>gulten atanasova</cp:lastModifiedBy>
  <cp:revision>18</cp:revision>
  <dcterms:created xsi:type="dcterms:W3CDTF">2021-08-09T08:23:35Z</dcterms:created>
  <dcterms:modified xsi:type="dcterms:W3CDTF">2021-08-16T11:11:05Z</dcterms:modified>
</cp:coreProperties>
</file>