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5"/>
  </p:notesMasterIdLst>
  <p:handoutMasterIdLst>
    <p:handoutMasterId r:id="rId46"/>
  </p:handoutMasterIdLst>
  <p:sldIdLst>
    <p:sldId id="256" r:id="rId5"/>
    <p:sldId id="257" r:id="rId6"/>
    <p:sldId id="276" r:id="rId7"/>
    <p:sldId id="328" r:id="rId8"/>
    <p:sldId id="329" r:id="rId9"/>
    <p:sldId id="330" r:id="rId10"/>
    <p:sldId id="305" r:id="rId11"/>
    <p:sldId id="306" r:id="rId12"/>
    <p:sldId id="331" r:id="rId13"/>
    <p:sldId id="307" r:id="rId14"/>
    <p:sldId id="308" r:id="rId15"/>
    <p:sldId id="309" r:id="rId16"/>
    <p:sldId id="310" r:id="rId17"/>
    <p:sldId id="314" r:id="rId18"/>
    <p:sldId id="315" r:id="rId19"/>
    <p:sldId id="316" r:id="rId20"/>
    <p:sldId id="317" r:id="rId21"/>
    <p:sldId id="278" r:id="rId22"/>
    <p:sldId id="281" r:id="rId23"/>
    <p:sldId id="277" r:id="rId24"/>
    <p:sldId id="275" r:id="rId25"/>
    <p:sldId id="263" r:id="rId26"/>
    <p:sldId id="264" r:id="rId27"/>
    <p:sldId id="265" r:id="rId28"/>
    <p:sldId id="261" r:id="rId29"/>
    <p:sldId id="262" r:id="rId30"/>
    <p:sldId id="270" r:id="rId31"/>
    <p:sldId id="271" r:id="rId32"/>
    <p:sldId id="272" r:id="rId33"/>
    <p:sldId id="294" r:id="rId34"/>
    <p:sldId id="280" r:id="rId35"/>
    <p:sldId id="295" r:id="rId36"/>
    <p:sldId id="290" r:id="rId37"/>
    <p:sldId id="291" r:id="rId38"/>
    <p:sldId id="287" r:id="rId39"/>
    <p:sldId id="288" r:id="rId40"/>
    <p:sldId id="289" r:id="rId41"/>
    <p:sldId id="292" r:id="rId42"/>
    <p:sldId id="293" r:id="rId43"/>
    <p:sldId id="311"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21" autoAdjust="0"/>
    <p:restoredTop sz="79235" autoAdjust="0"/>
  </p:normalViewPr>
  <p:slideViewPr>
    <p:cSldViewPr>
      <p:cViewPr varScale="1">
        <p:scale>
          <a:sx n="57" d="100"/>
          <a:sy n="57" d="100"/>
        </p:scale>
        <p:origin x="1788" y="66"/>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16/02/2020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5B0FAB-4EDA-4BE5-8E2B-F841D5966E5D}" type="datetimeFigureOut">
              <a:rPr lang="en-GB" smtClean="0"/>
              <a:t>16/02/2020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4F7143-3262-4712-BBAC-9EEC69AABB0A}" type="slidenum">
              <a:rPr lang="en-GB" smtClean="0"/>
              <a:t>‹#›</a:t>
            </a:fld>
            <a:endParaRPr lang="en-GB"/>
          </a:p>
        </p:txBody>
      </p:sp>
    </p:spTree>
    <p:extLst>
      <p:ext uri="{BB962C8B-B14F-4D97-AF65-F5344CB8AC3E}">
        <p14:creationId xmlns:p14="http://schemas.microsoft.com/office/powerpoint/2010/main" val="2613309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www.cipd.co.uk/hr-resources/podcasts/107-landing-transformational-change.aspx"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Print:</a:t>
            </a:r>
          </a:p>
          <a:p>
            <a:r>
              <a:rPr lang="en-GB" dirty="0"/>
              <a:t>Dispute Resolution Cases – McTigue v </a:t>
            </a:r>
            <a:r>
              <a:rPr lang="en-GB" dirty="0" err="1"/>
              <a:t>Univesity</a:t>
            </a:r>
            <a:r>
              <a:rPr lang="en-GB" dirty="0"/>
              <a:t> NHS Trust (2016)</a:t>
            </a:r>
          </a:p>
          <a:p>
            <a:r>
              <a:rPr lang="en-GB" dirty="0"/>
              <a:t>Lewisham and </a:t>
            </a:r>
            <a:r>
              <a:rPr lang="en-GB" dirty="0" err="1"/>
              <a:t>Greenwhich</a:t>
            </a:r>
            <a:r>
              <a:rPr lang="en-GB" dirty="0"/>
              <a:t> NHS Trust </a:t>
            </a:r>
            <a:r>
              <a:rPr lang="en-GB"/>
              <a:t>&amp; Another (2017)</a:t>
            </a:r>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a:t>
            </a:fld>
            <a:endParaRPr lang="en-GB"/>
          </a:p>
        </p:txBody>
      </p:sp>
    </p:spTree>
    <p:extLst>
      <p:ext uri="{BB962C8B-B14F-4D97-AF65-F5344CB8AC3E}">
        <p14:creationId xmlns:p14="http://schemas.microsoft.com/office/powerpoint/2010/main" val="14003626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a:t>
            </a:fld>
            <a:endParaRPr lang="en-GB"/>
          </a:p>
        </p:txBody>
      </p:sp>
    </p:spTree>
    <p:extLst>
      <p:ext uri="{BB962C8B-B14F-4D97-AF65-F5344CB8AC3E}">
        <p14:creationId xmlns:p14="http://schemas.microsoft.com/office/powerpoint/2010/main" val="10813214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itchFamily="34" charset="0"/>
              </a:defRPr>
            </a:lvl1pPr>
            <a:lvl2pPr marL="752385" indent="-289379" eaLnBrk="0" hangingPunct="0">
              <a:spcBef>
                <a:spcPct val="30000"/>
              </a:spcBef>
              <a:defRPr sz="1200">
                <a:solidFill>
                  <a:schemeClr val="tx1"/>
                </a:solidFill>
                <a:latin typeface="Calibri" pitchFamily="34" charset="0"/>
              </a:defRPr>
            </a:lvl2pPr>
            <a:lvl3pPr marL="1157516" indent="-231503" eaLnBrk="0" hangingPunct="0">
              <a:spcBef>
                <a:spcPct val="30000"/>
              </a:spcBef>
              <a:defRPr sz="1200">
                <a:solidFill>
                  <a:schemeClr val="tx1"/>
                </a:solidFill>
                <a:latin typeface="Calibri" pitchFamily="34" charset="0"/>
              </a:defRPr>
            </a:lvl3pPr>
            <a:lvl4pPr marL="1620523" indent="-231503" eaLnBrk="0" hangingPunct="0">
              <a:spcBef>
                <a:spcPct val="30000"/>
              </a:spcBef>
              <a:defRPr sz="1200">
                <a:solidFill>
                  <a:schemeClr val="tx1"/>
                </a:solidFill>
                <a:latin typeface="Calibri" pitchFamily="34" charset="0"/>
              </a:defRPr>
            </a:lvl4pPr>
            <a:lvl5pPr marL="2083529" indent="-231503" eaLnBrk="0" hangingPunct="0">
              <a:spcBef>
                <a:spcPct val="30000"/>
              </a:spcBef>
              <a:defRPr sz="1200">
                <a:solidFill>
                  <a:schemeClr val="tx1"/>
                </a:solidFill>
                <a:latin typeface="Calibri" pitchFamily="34" charset="0"/>
              </a:defRPr>
            </a:lvl5pPr>
            <a:lvl6pPr marL="2546535" indent="-231503" eaLnBrk="0" fontAlgn="base" hangingPunct="0">
              <a:spcBef>
                <a:spcPct val="30000"/>
              </a:spcBef>
              <a:spcAft>
                <a:spcPct val="0"/>
              </a:spcAft>
              <a:defRPr sz="1200">
                <a:solidFill>
                  <a:schemeClr val="tx1"/>
                </a:solidFill>
                <a:latin typeface="Calibri" pitchFamily="34" charset="0"/>
              </a:defRPr>
            </a:lvl6pPr>
            <a:lvl7pPr marL="3009542" indent="-231503" eaLnBrk="0" fontAlgn="base" hangingPunct="0">
              <a:spcBef>
                <a:spcPct val="30000"/>
              </a:spcBef>
              <a:spcAft>
                <a:spcPct val="0"/>
              </a:spcAft>
              <a:defRPr sz="1200">
                <a:solidFill>
                  <a:schemeClr val="tx1"/>
                </a:solidFill>
                <a:latin typeface="Calibri" pitchFamily="34" charset="0"/>
              </a:defRPr>
            </a:lvl7pPr>
            <a:lvl8pPr marL="3472548" indent="-231503" eaLnBrk="0" fontAlgn="base" hangingPunct="0">
              <a:spcBef>
                <a:spcPct val="30000"/>
              </a:spcBef>
              <a:spcAft>
                <a:spcPct val="0"/>
              </a:spcAft>
              <a:defRPr sz="1200">
                <a:solidFill>
                  <a:schemeClr val="tx1"/>
                </a:solidFill>
                <a:latin typeface="Calibri" pitchFamily="34" charset="0"/>
              </a:defRPr>
            </a:lvl8pPr>
            <a:lvl9pPr marL="3935555" indent="-231503"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E3F3EC10-09A2-489D-A593-2CAE99A7B939}" type="slidenum">
              <a:rPr lang="en-GB" altLang="en-US" smtClean="0"/>
              <a:pPr eaLnBrk="1" hangingPunct="1">
                <a:spcBef>
                  <a:spcPct val="0"/>
                </a:spcBef>
              </a:pPr>
              <a:t>7</a:t>
            </a:fld>
            <a:endParaRPr lang="en-GB" altLang="en-US"/>
          </a:p>
        </p:txBody>
      </p:sp>
    </p:spTree>
    <p:extLst>
      <p:ext uri="{BB962C8B-B14F-4D97-AF65-F5344CB8AC3E}">
        <p14:creationId xmlns:p14="http://schemas.microsoft.com/office/powerpoint/2010/main" val="3333673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itchFamily="34" charset="0"/>
              </a:defRPr>
            </a:lvl1pPr>
            <a:lvl2pPr marL="752385" indent="-289379" eaLnBrk="0" hangingPunct="0">
              <a:spcBef>
                <a:spcPct val="30000"/>
              </a:spcBef>
              <a:defRPr sz="1200">
                <a:solidFill>
                  <a:schemeClr val="tx1"/>
                </a:solidFill>
                <a:latin typeface="Calibri" pitchFamily="34" charset="0"/>
              </a:defRPr>
            </a:lvl2pPr>
            <a:lvl3pPr marL="1157516" indent="-231503" eaLnBrk="0" hangingPunct="0">
              <a:spcBef>
                <a:spcPct val="30000"/>
              </a:spcBef>
              <a:defRPr sz="1200">
                <a:solidFill>
                  <a:schemeClr val="tx1"/>
                </a:solidFill>
                <a:latin typeface="Calibri" pitchFamily="34" charset="0"/>
              </a:defRPr>
            </a:lvl3pPr>
            <a:lvl4pPr marL="1620523" indent="-231503" eaLnBrk="0" hangingPunct="0">
              <a:spcBef>
                <a:spcPct val="30000"/>
              </a:spcBef>
              <a:defRPr sz="1200">
                <a:solidFill>
                  <a:schemeClr val="tx1"/>
                </a:solidFill>
                <a:latin typeface="Calibri" pitchFamily="34" charset="0"/>
              </a:defRPr>
            </a:lvl4pPr>
            <a:lvl5pPr marL="2083529" indent="-231503" eaLnBrk="0" hangingPunct="0">
              <a:spcBef>
                <a:spcPct val="30000"/>
              </a:spcBef>
              <a:defRPr sz="1200">
                <a:solidFill>
                  <a:schemeClr val="tx1"/>
                </a:solidFill>
                <a:latin typeface="Calibri" pitchFamily="34" charset="0"/>
              </a:defRPr>
            </a:lvl5pPr>
            <a:lvl6pPr marL="2546535" indent="-231503" eaLnBrk="0" fontAlgn="base" hangingPunct="0">
              <a:spcBef>
                <a:spcPct val="30000"/>
              </a:spcBef>
              <a:spcAft>
                <a:spcPct val="0"/>
              </a:spcAft>
              <a:defRPr sz="1200">
                <a:solidFill>
                  <a:schemeClr val="tx1"/>
                </a:solidFill>
                <a:latin typeface="Calibri" pitchFamily="34" charset="0"/>
              </a:defRPr>
            </a:lvl6pPr>
            <a:lvl7pPr marL="3009542" indent="-231503" eaLnBrk="0" fontAlgn="base" hangingPunct="0">
              <a:spcBef>
                <a:spcPct val="30000"/>
              </a:spcBef>
              <a:spcAft>
                <a:spcPct val="0"/>
              </a:spcAft>
              <a:defRPr sz="1200">
                <a:solidFill>
                  <a:schemeClr val="tx1"/>
                </a:solidFill>
                <a:latin typeface="Calibri" pitchFamily="34" charset="0"/>
              </a:defRPr>
            </a:lvl7pPr>
            <a:lvl8pPr marL="3472548" indent="-231503" eaLnBrk="0" fontAlgn="base" hangingPunct="0">
              <a:spcBef>
                <a:spcPct val="30000"/>
              </a:spcBef>
              <a:spcAft>
                <a:spcPct val="0"/>
              </a:spcAft>
              <a:defRPr sz="1200">
                <a:solidFill>
                  <a:schemeClr val="tx1"/>
                </a:solidFill>
                <a:latin typeface="Calibri" pitchFamily="34" charset="0"/>
              </a:defRPr>
            </a:lvl8pPr>
            <a:lvl9pPr marL="3935555" indent="-231503"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0EBAF3F3-0E46-4D22-8684-D28B9F9F589C}" type="slidenum">
              <a:rPr lang="en-GB" altLang="en-US" smtClean="0"/>
              <a:pPr eaLnBrk="1" hangingPunct="1">
                <a:spcBef>
                  <a:spcPct val="0"/>
                </a:spcBef>
              </a:pPr>
              <a:t>8</a:t>
            </a:fld>
            <a:endParaRPr lang="en-GB" altLang="en-US"/>
          </a:p>
        </p:txBody>
      </p:sp>
    </p:spTree>
    <p:extLst>
      <p:ext uri="{BB962C8B-B14F-4D97-AF65-F5344CB8AC3E}">
        <p14:creationId xmlns:p14="http://schemas.microsoft.com/office/powerpoint/2010/main" val="23103481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itchFamily="34" charset="0"/>
              </a:defRPr>
            </a:lvl1pPr>
            <a:lvl2pPr marL="752385" indent="-289379" eaLnBrk="0" hangingPunct="0">
              <a:spcBef>
                <a:spcPct val="30000"/>
              </a:spcBef>
              <a:defRPr sz="1200">
                <a:solidFill>
                  <a:schemeClr val="tx1"/>
                </a:solidFill>
                <a:latin typeface="Calibri" pitchFamily="34" charset="0"/>
              </a:defRPr>
            </a:lvl2pPr>
            <a:lvl3pPr marL="1157516" indent="-231503" eaLnBrk="0" hangingPunct="0">
              <a:spcBef>
                <a:spcPct val="30000"/>
              </a:spcBef>
              <a:defRPr sz="1200">
                <a:solidFill>
                  <a:schemeClr val="tx1"/>
                </a:solidFill>
                <a:latin typeface="Calibri" pitchFamily="34" charset="0"/>
              </a:defRPr>
            </a:lvl3pPr>
            <a:lvl4pPr marL="1620523" indent="-231503" eaLnBrk="0" hangingPunct="0">
              <a:spcBef>
                <a:spcPct val="30000"/>
              </a:spcBef>
              <a:defRPr sz="1200">
                <a:solidFill>
                  <a:schemeClr val="tx1"/>
                </a:solidFill>
                <a:latin typeface="Calibri" pitchFamily="34" charset="0"/>
              </a:defRPr>
            </a:lvl4pPr>
            <a:lvl5pPr marL="2083529" indent="-231503" eaLnBrk="0" hangingPunct="0">
              <a:spcBef>
                <a:spcPct val="30000"/>
              </a:spcBef>
              <a:defRPr sz="1200">
                <a:solidFill>
                  <a:schemeClr val="tx1"/>
                </a:solidFill>
                <a:latin typeface="Calibri" pitchFamily="34" charset="0"/>
              </a:defRPr>
            </a:lvl5pPr>
            <a:lvl6pPr marL="2546535" indent="-231503" eaLnBrk="0" fontAlgn="base" hangingPunct="0">
              <a:spcBef>
                <a:spcPct val="30000"/>
              </a:spcBef>
              <a:spcAft>
                <a:spcPct val="0"/>
              </a:spcAft>
              <a:defRPr sz="1200">
                <a:solidFill>
                  <a:schemeClr val="tx1"/>
                </a:solidFill>
                <a:latin typeface="Calibri" pitchFamily="34" charset="0"/>
              </a:defRPr>
            </a:lvl6pPr>
            <a:lvl7pPr marL="3009542" indent="-231503" eaLnBrk="0" fontAlgn="base" hangingPunct="0">
              <a:spcBef>
                <a:spcPct val="30000"/>
              </a:spcBef>
              <a:spcAft>
                <a:spcPct val="0"/>
              </a:spcAft>
              <a:defRPr sz="1200">
                <a:solidFill>
                  <a:schemeClr val="tx1"/>
                </a:solidFill>
                <a:latin typeface="Calibri" pitchFamily="34" charset="0"/>
              </a:defRPr>
            </a:lvl7pPr>
            <a:lvl8pPr marL="3472548" indent="-231503" eaLnBrk="0" fontAlgn="base" hangingPunct="0">
              <a:spcBef>
                <a:spcPct val="30000"/>
              </a:spcBef>
              <a:spcAft>
                <a:spcPct val="0"/>
              </a:spcAft>
              <a:defRPr sz="1200">
                <a:solidFill>
                  <a:schemeClr val="tx1"/>
                </a:solidFill>
                <a:latin typeface="Calibri" pitchFamily="34" charset="0"/>
              </a:defRPr>
            </a:lvl8pPr>
            <a:lvl9pPr marL="3935555" indent="-231503"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C4326513-5933-48B9-9BD2-98D7E0C99CBE}" type="slidenum">
              <a:rPr lang="en-GB" altLang="en-US" smtClean="0"/>
              <a:pPr eaLnBrk="1" hangingPunct="1">
                <a:spcBef>
                  <a:spcPct val="0"/>
                </a:spcBef>
              </a:pPr>
              <a:t>10</a:t>
            </a:fld>
            <a:endParaRPr lang="en-GB" altLang="en-US"/>
          </a:p>
        </p:txBody>
      </p:sp>
    </p:spTree>
    <p:extLst>
      <p:ext uri="{BB962C8B-B14F-4D97-AF65-F5344CB8AC3E}">
        <p14:creationId xmlns:p14="http://schemas.microsoft.com/office/powerpoint/2010/main" val="14039099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itchFamily="34" charset="0"/>
              </a:defRPr>
            </a:lvl1pPr>
            <a:lvl2pPr marL="752385" indent="-289379" eaLnBrk="0" hangingPunct="0">
              <a:spcBef>
                <a:spcPct val="30000"/>
              </a:spcBef>
              <a:defRPr sz="1200">
                <a:solidFill>
                  <a:schemeClr val="tx1"/>
                </a:solidFill>
                <a:latin typeface="Calibri" pitchFamily="34" charset="0"/>
              </a:defRPr>
            </a:lvl2pPr>
            <a:lvl3pPr marL="1157516" indent="-231503" eaLnBrk="0" hangingPunct="0">
              <a:spcBef>
                <a:spcPct val="30000"/>
              </a:spcBef>
              <a:defRPr sz="1200">
                <a:solidFill>
                  <a:schemeClr val="tx1"/>
                </a:solidFill>
                <a:latin typeface="Calibri" pitchFamily="34" charset="0"/>
              </a:defRPr>
            </a:lvl3pPr>
            <a:lvl4pPr marL="1620523" indent="-231503" eaLnBrk="0" hangingPunct="0">
              <a:spcBef>
                <a:spcPct val="30000"/>
              </a:spcBef>
              <a:defRPr sz="1200">
                <a:solidFill>
                  <a:schemeClr val="tx1"/>
                </a:solidFill>
                <a:latin typeface="Calibri" pitchFamily="34" charset="0"/>
              </a:defRPr>
            </a:lvl4pPr>
            <a:lvl5pPr marL="2083529" indent="-231503" eaLnBrk="0" hangingPunct="0">
              <a:spcBef>
                <a:spcPct val="30000"/>
              </a:spcBef>
              <a:defRPr sz="1200">
                <a:solidFill>
                  <a:schemeClr val="tx1"/>
                </a:solidFill>
                <a:latin typeface="Calibri" pitchFamily="34" charset="0"/>
              </a:defRPr>
            </a:lvl5pPr>
            <a:lvl6pPr marL="2546535" indent="-231503" eaLnBrk="0" fontAlgn="base" hangingPunct="0">
              <a:spcBef>
                <a:spcPct val="30000"/>
              </a:spcBef>
              <a:spcAft>
                <a:spcPct val="0"/>
              </a:spcAft>
              <a:defRPr sz="1200">
                <a:solidFill>
                  <a:schemeClr val="tx1"/>
                </a:solidFill>
                <a:latin typeface="Calibri" pitchFamily="34" charset="0"/>
              </a:defRPr>
            </a:lvl6pPr>
            <a:lvl7pPr marL="3009542" indent="-231503" eaLnBrk="0" fontAlgn="base" hangingPunct="0">
              <a:spcBef>
                <a:spcPct val="30000"/>
              </a:spcBef>
              <a:spcAft>
                <a:spcPct val="0"/>
              </a:spcAft>
              <a:defRPr sz="1200">
                <a:solidFill>
                  <a:schemeClr val="tx1"/>
                </a:solidFill>
                <a:latin typeface="Calibri" pitchFamily="34" charset="0"/>
              </a:defRPr>
            </a:lvl7pPr>
            <a:lvl8pPr marL="3472548" indent="-231503" eaLnBrk="0" fontAlgn="base" hangingPunct="0">
              <a:spcBef>
                <a:spcPct val="30000"/>
              </a:spcBef>
              <a:spcAft>
                <a:spcPct val="0"/>
              </a:spcAft>
              <a:defRPr sz="1200">
                <a:solidFill>
                  <a:schemeClr val="tx1"/>
                </a:solidFill>
                <a:latin typeface="Calibri" pitchFamily="34" charset="0"/>
              </a:defRPr>
            </a:lvl8pPr>
            <a:lvl9pPr marL="3935555" indent="-231503"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7E690FC5-FBC4-40AE-9096-3727632ACC4B}" type="slidenum">
              <a:rPr lang="en-GB" altLang="en-US" smtClean="0"/>
              <a:pPr eaLnBrk="1" hangingPunct="1">
                <a:spcBef>
                  <a:spcPct val="0"/>
                </a:spcBef>
              </a:pPr>
              <a:t>11</a:t>
            </a:fld>
            <a:endParaRPr lang="en-GB" altLang="en-US"/>
          </a:p>
        </p:txBody>
      </p:sp>
    </p:spTree>
    <p:extLst>
      <p:ext uri="{BB962C8B-B14F-4D97-AF65-F5344CB8AC3E}">
        <p14:creationId xmlns:p14="http://schemas.microsoft.com/office/powerpoint/2010/main" val="22554205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itchFamily="34" charset="0"/>
              </a:defRPr>
            </a:lvl1pPr>
            <a:lvl2pPr marL="752385" indent="-289379" eaLnBrk="0" hangingPunct="0">
              <a:spcBef>
                <a:spcPct val="30000"/>
              </a:spcBef>
              <a:defRPr sz="1200">
                <a:solidFill>
                  <a:schemeClr val="tx1"/>
                </a:solidFill>
                <a:latin typeface="Calibri" pitchFamily="34" charset="0"/>
              </a:defRPr>
            </a:lvl2pPr>
            <a:lvl3pPr marL="1157516" indent="-231503" eaLnBrk="0" hangingPunct="0">
              <a:spcBef>
                <a:spcPct val="30000"/>
              </a:spcBef>
              <a:defRPr sz="1200">
                <a:solidFill>
                  <a:schemeClr val="tx1"/>
                </a:solidFill>
                <a:latin typeface="Calibri" pitchFamily="34" charset="0"/>
              </a:defRPr>
            </a:lvl3pPr>
            <a:lvl4pPr marL="1620523" indent="-231503" eaLnBrk="0" hangingPunct="0">
              <a:spcBef>
                <a:spcPct val="30000"/>
              </a:spcBef>
              <a:defRPr sz="1200">
                <a:solidFill>
                  <a:schemeClr val="tx1"/>
                </a:solidFill>
                <a:latin typeface="Calibri" pitchFamily="34" charset="0"/>
              </a:defRPr>
            </a:lvl4pPr>
            <a:lvl5pPr marL="2083529" indent="-231503" eaLnBrk="0" hangingPunct="0">
              <a:spcBef>
                <a:spcPct val="30000"/>
              </a:spcBef>
              <a:defRPr sz="1200">
                <a:solidFill>
                  <a:schemeClr val="tx1"/>
                </a:solidFill>
                <a:latin typeface="Calibri" pitchFamily="34" charset="0"/>
              </a:defRPr>
            </a:lvl5pPr>
            <a:lvl6pPr marL="2546535" indent="-231503" eaLnBrk="0" fontAlgn="base" hangingPunct="0">
              <a:spcBef>
                <a:spcPct val="30000"/>
              </a:spcBef>
              <a:spcAft>
                <a:spcPct val="0"/>
              </a:spcAft>
              <a:defRPr sz="1200">
                <a:solidFill>
                  <a:schemeClr val="tx1"/>
                </a:solidFill>
                <a:latin typeface="Calibri" pitchFamily="34" charset="0"/>
              </a:defRPr>
            </a:lvl6pPr>
            <a:lvl7pPr marL="3009542" indent="-231503" eaLnBrk="0" fontAlgn="base" hangingPunct="0">
              <a:spcBef>
                <a:spcPct val="30000"/>
              </a:spcBef>
              <a:spcAft>
                <a:spcPct val="0"/>
              </a:spcAft>
              <a:defRPr sz="1200">
                <a:solidFill>
                  <a:schemeClr val="tx1"/>
                </a:solidFill>
                <a:latin typeface="Calibri" pitchFamily="34" charset="0"/>
              </a:defRPr>
            </a:lvl7pPr>
            <a:lvl8pPr marL="3472548" indent="-231503" eaLnBrk="0" fontAlgn="base" hangingPunct="0">
              <a:spcBef>
                <a:spcPct val="30000"/>
              </a:spcBef>
              <a:spcAft>
                <a:spcPct val="0"/>
              </a:spcAft>
              <a:defRPr sz="1200">
                <a:solidFill>
                  <a:schemeClr val="tx1"/>
                </a:solidFill>
                <a:latin typeface="Calibri" pitchFamily="34" charset="0"/>
              </a:defRPr>
            </a:lvl8pPr>
            <a:lvl9pPr marL="3935555" indent="-231503"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96F466D8-5E19-4AC9-A569-2D75DE87F647}" type="slidenum">
              <a:rPr lang="en-GB" altLang="en-US" smtClean="0"/>
              <a:pPr eaLnBrk="1" hangingPunct="1">
                <a:spcBef>
                  <a:spcPct val="0"/>
                </a:spcBef>
              </a:pPr>
              <a:t>12</a:t>
            </a:fld>
            <a:endParaRPr lang="en-GB" altLang="en-US"/>
          </a:p>
        </p:txBody>
      </p:sp>
      <p:sp>
        <p:nvSpPr>
          <p:cNvPr id="1945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6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a:p>
        </p:txBody>
      </p:sp>
      <p:sp>
        <p:nvSpPr>
          <p:cNvPr id="19461" name="Slide Number Placeholder 3"/>
          <p:cNvSpPr txBox="1">
            <a:spLocks noGrp="1"/>
          </p:cNvSpPr>
          <p:nvPr/>
        </p:nvSpPr>
        <p:spPr bwMode="auto">
          <a:xfrm>
            <a:off x="3858293" y="9443709"/>
            <a:ext cx="2950460" cy="497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601" tIns="46301" rIns="92601" bIns="46301" anchor="b"/>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lgn="r" eaLnBrk="1" hangingPunct="1">
              <a:spcBef>
                <a:spcPct val="0"/>
              </a:spcBef>
            </a:pPr>
            <a:fld id="{004E80CD-47AD-4DB2-9562-0B7A82ABD449}" type="slidenum">
              <a:rPr lang="en-GB" altLang="en-US"/>
              <a:pPr algn="r" eaLnBrk="1" hangingPunct="1">
                <a:spcBef>
                  <a:spcPct val="0"/>
                </a:spcBef>
              </a:pPr>
              <a:t>12</a:t>
            </a:fld>
            <a:endParaRPr lang="en-GB" altLang="en-US"/>
          </a:p>
        </p:txBody>
      </p:sp>
    </p:spTree>
    <p:extLst>
      <p:ext uri="{BB962C8B-B14F-4D97-AF65-F5344CB8AC3E}">
        <p14:creationId xmlns:p14="http://schemas.microsoft.com/office/powerpoint/2010/main" val="40530466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itchFamily="34" charset="0"/>
              </a:defRPr>
            </a:lvl1pPr>
            <a:lvl2pPr marL="752385" indent="-289379" eaLnBrk="0" hangingPunct="0">
              <a:spcBef>
                <a:spcPct val="30000"/>
              </a:spcBef>
              <a:defRPr sz="1200">
                <a:solidFill>
                  <a:schemeClr val="tx1"/>
                </a:solidFill>
                <a:latin typeface="Calibri" pitchFamily="34" charset="0"/>
              </a:defRPr>
            </a:lvl2pPr>
            <a:lvl3pPr marL="1157516" indent="-231503" eaLnBrk="0" hangingPunct="0">
              <a:spcBef>
                <a:spcPct val="30000"/>
              </a:spcBef>
              <a:defRPr sz="1200">
                <a:solidFill>
                  <a:schemeClr val="tx1"/>
                </a:solidFill>
                <a:latin typeface="Calibri" pitchFamily="34" charset="0"/>
              </a:defRPr>
            </a:lvl3pPr>
            <a:lvl4pPr marL="1620523" indent="-231503" eaLnBrk="0" hangingPunct="0">
              <a:spcBef>
                <a:spcPct val="30000"/>
              </a:spcBef>
              <a:defRPr sz="1200">
                <a:solidFill>
                  <a:schemeClr val="tx1"/>
                </a:solidFill>
                <a:latin typeface="Calibri" pitchFamily="34" charset="0"/>
              </a:defRPr>
            </a:lvl4pPr>
            <a:lvl5pPr marL="2083529" indent="-231503" eaLnBrk="0" hangingPunct="0">
              <a:spcBef>
                <a:spcPct val="30000"/>
              </a:spcBef>
              <a:defRPr sz="1200">
                <a:solidFill>
                  <a:schemeClr val="tx1"/>
                </a:solidFill>
                <a:latin typeface="Calibri" pitchFamily="34" charset="0"/>
              </a:defRPr>
            </a:lvl5pPr>
            <a:lvl6pPr marL="2546535" indent="-231503" eaLnBrk="0" fontAlgn="base" hangingPunct="0">
              <a:spcBef>
                <a:spcPct val="30000"/>
              </a:spcBef>
              <a:spcAft>
                <a:spcPct val="0"/>
              </a:spcAft>
              <a:defRPr sz="1200">
                <a:solidFill>
                  <a:schemeClr val="tx1"/>
                </a:solidFill>
                <a:latin typeface="Calibri" pitchFamily="34" charset="0"/>
              </a:defRPr>
            </a:lvl6pPr>
            <a:lvl7pPr marL="3009542" indent="-231503" eaLnBrk="0" fontAlgn="base" hangingPunct="0">
              <a:spcBef>
                <a:spcPct val="30000"/>
              </a:spcBef>
              <a:spcAft>
                <a:spcPct val="0"/>
              </a:spcAft>
              <a:defRPr sz="1200">
                <a:solidFill>
                  <a:schemeClr val="tx1"/>
                </a:solidFill>
                <a:latin typeface="Calibri" pitchFamily="34" charset="0"/>
              </a:defRPr>
            </a:lvl7pPr>
            <a:lvl8pPr marL="3472548" indent="-231503" eaLnBrk="0" fontAlgn="base" hangingPunct="0">
              <a:spcBef>
                <a:spcPct val="30000"/>
              </a:spcBef>
              <a:spcAft>
                <a:spcPct val="0"/>
              </a:spcAft>
              <a:defRPr sz="1200">
                <a:solidFill>
                  <a:schemeClr val="tx1"/>
                </a:solidFill>
                <a:latin typeface="Calibri" pitchFamily="34" charset="0"/>
              </a:defRPr>
            </a:lvl8pPr>
            <a:lvl9pPr marL="3935555" indent="-231503"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8B309B45-F106-480D-AD85-CA6E31791896}" type="slidenum">
              <a:rPr lang="en-GB" altLang="en-US" smtClean="0"/>
              <a:pPr eaLnBrk="1" hangingPunct="1">
                <a:spcBef>
                  <a:spcPct val="0"/>
                </a:spcBef>
              </a:pPr>
              <a:t>13</a:t>
            </a:fld>
            <a:endParaRPr lang="en-GB" altLang="en-US"/>
          </a:p>
        </p:txBody>
      </p:sp>
      <p:sp>
        <p:nvSpPr>
          <p:cNvPr id="2048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a:p>
        </p:txBody>
      </p:sp>
      <p:sp>
        <p:nvSpPr>
          <p:cNvPr id="20485" name="Slide Number Placeholder 3"/>
          <p:cNvSpPr txBox="1">
            <a:spLocks noGrp="1"/>
          </p:cNvSpPr>
          <p:nvPr/>
        </p:nvSpPr>
        <p:spPr bwMode="auto">
          <a:xfrm>
            <a:off x="3858293" y="9443709"/>
            <a:ext cx="2950460" cy="497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601" tIns="46301" rIns="92601" bIns="46301" anchor="b"/>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lgn="r" eaLnBrk="1" hangingPunct="1">
              <a:spcBef>
                <a:spcPct val="0"/>
              </a:spcBef>
            </a:pPr>
            <a:fld id="{D17E5AF8-D647-4ADC-B351-39DFD90F7245}" type="slidenum">
              <a:rPr lang="en-GB" altLang="en-US"/>
              <a:pPr algn="r" eaLnBrk="1" hangingPunct="1">
                <a:spcBef>
                  <a:spcPct val="0"/>
                </a:spcBef>
              </a:pPr>
              <a:t>13</a:t>
            </a:fld>
            <a:endParaRPr lang="en-GB" altLang="en-US"/>
          </a:p>
        </p:txBody>
      </p:sp>
    </p:spTree>
    <p:extLst>
      <p:ext uri="{BB962C8B-B14F-4D97-AF65-F5344CB8AC3E}">
        <p14:creationId xmlns:p14="http://schemas.microsoft.com/office/powerpoint/2010/main" val="22508045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B804F764-39D7-499F-871D-0B549F45787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4ED3D8B2-E946-472D-A493-C72D0B15FED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EWC Directive  – requires European level information and consultation system to be set up in all organisations with more than 1000 employees in member states and employing more than 150 in each of two of more of these. </a:t>
            </a:r>
          </a:p>
          <a:p>
            <a:pPr eaLnBrk="1" hangingPunct="1">
              <a:spcBef>
                <a:spcPct val="0"/>
              </a:spcBef>
            </a:pPr>
            <a:endParaRPr lang="en-GB" altLang="en-US"/>
          </a:p>
          <a:p>
            <a:pPr eaLnBrk="1" hangingPunct="1">
              <a:spcBef>
                <a:spcPct val="0"/>
              </a:spcBef>
            </a:pPr>
            <a:r>
              <a:rPr lang="en-GB" altLang="en-US"/>
              <a:t>ICE – obligation on employers of more than 50 employees to establish consultation mechanisms when requested to do so by employees. </a:t>
            </a:r>
          </a:p>
          <a:p>
            <a:pPr eaLnBrk="1" hangingPunct="1">
              <a:spcBef>
                <a:spcPct val="0"/>
              </a:spcBef>
            </a:pPr>
            <a:r>
              <a:rPr lang="en-GB" altLang="en-US"/>
              <a:t>Employer must inform/consult representatives on business developments, employment trends and changes in work organisation or contractual regulations, including redundancies and business transfers. Secret ballot to appoint one rep per 50 employees. Take up not widespread. </a:t>
            </a:r>
          </a:p>
        </p:txBody>
      </p:sp>
      <p:sp>
        <p:nvSpPr>
          <p:cNvPr id="17412" name="Slide Number Placeholder 3">
            <a:extLst>
              <a:ext uri="{FF2B5EF4-FFF2-40B4-BE49-F238E27FC236}">
                <a16:creationId xmlns:a16="http://schemas.microsoft.com/office/drawing/2014/main" id="{A32671E0-22A8-4E1A-8C1B-6CE35117474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D69A7B4F-0A92-4B7F-8C35-37108B3B353C}" type="slidenum">
              <a:rPr lang="en-GB" altLang="en-US" smtClean="0"/>
              <a:pPr/>
              <a:t>27</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John Lewis Article</a:t>
            </a:r>
          </a:p>
        </p:txBody>
      </p:sp>
      <p:sp>
        <p:nvSpPr>
          <p:cNvPr id="4" name="Slide Number Placeholder 3"/>
          <p:cNvSpPr>
            <a:spLocks noGrp="1"/>
          </p:cNvSpPr>
          <p:nvPr>
            <p:ph type="sldNum" sz="quarter" idx="5"/>
          </p:nvPr>
        </p:nvSpPr>
        <p:spPr/>
        <p:txBody>
          <a:bodyPr/>
          <a:lstStyle/>
          <a:p>
            <a:fld id="{A74F7143-3262-4712-BBAC-9EEC69AABB0A}" type="slidenum">
              <a:rPr lang="en-GB" smtClean="0"/>
              <a:t>30</a:t>
            </a:fld>
            <a:endParaRPr lang="en-GB"/>
          </a:p>
        </p:txBody>
      </p:sp>
    </p:spTree>
    <p:extLst>
      <p:ext uri="{BB962C8B-B14F-4D97-AF65-F5344CB8AC3E}">
        <p14:creationId xmlns:p14="http://schemas.microsoft.com/office/powerpoint/2010/main" val="33530481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Page number and author</a:t>
            </a:r>
          </a:p>
        </p:txBody>
      </p:sp>
      <p:sp>
        <p:nvSpPr>
          <p:cNvPr id="4" name="Slide Number Placeholder 3"/>
          <p:cNvSpPr>
            <a:spLocks noGrp="1"/>
          </p:cNvSpPr>
          <p:nvPr>
            <p:ph type="sldNum" sz="quarter" idx="5"/>
          </p:nvPr>
        </p:nvSpPr>
        <p:spPr/>
        <p:txBody>
          <a:bodyPr/>
          <a:lstStyle/>
          <a:p>
            <a:fld id="{A74F7143-3262-4712-BBAC-9EEC69AABB0A}" type="slidenum">
              <a:rPr lang="en-GB" smtClean="0"/>
              <a:t>36</a:t>
            </a:fld>
            <a:endParaRPr lang="en-GB"/>
          </a:p>
        </p:txBody>
      </p:sp>
    </p:spTree>
    <p:extLst>
      <p:ext uri="{BB962C8B-B14F-4D97-AF65-F5344CB8AC3E}">
        <p14:creationId xmlns:p14="http://schemas.microsoft.com/office/powerpoint/2010/main" val="39783707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7EF2CA29-D7AC-4F23-B211-A162DE20B2D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69C5099C-642F-4A37-BDA2-89B37D67023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Positive peace in schools can be achieved through the wise and integrated use of peace-keeping (rules/procedures), peace-making (conflict resolution techniques) and peace-building (inner and outer peace). </a:t>
            </a:r>
          </a:p>
        </p:txBody>
      </p:sp>
      <p:sp>
        <p:nvSpPr>
          <p:cNvPr id="28676" name="Slide Number Placeholder 3">
            <a:extLst>
              <a:ext uri="{FF2B5EF4-FFF2-40B4-BE49-F238E27FC236}">
                <a16:creationId xmlns:a16="http://schemas.microsoft.com/office/drawing/2014/main" id="{7F7320B3-BECF-4F64-8E62-ED6630B1F53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6585313A-28FC-4F2E-9CAF-0E5E3CCEA194}" type="slidenum">
              <a:rPr lang="en-GB" altLang="en-US" smtClean="0"/>
              <a:pPr/>
              <a:t>37</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B67B4E5C-8314-4D81-9AAF-3F6F1FA524D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1223C0DD-B5B9-4F4B-B349-EC8FEA8FD82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Source: http://www.rpiassn.org/wp-content/uploads/2015/04/Hobart-RP-in-schools-Cremin-presentation-2015.pdf</a:t>
            </a:r>
          </a:p>
        </p:txBody>
      </p:sp>
      <p:sp>
        <p:nvSpPr>
          <p:cNvPr id="30724" name="Slide Number Placeholder 3">
            <a:extLst>
              <a:ext uri="{FF2B5EF4-FFF2-40B4-BE49-F238E27FC236}">
                <a16:creationId xmlns:a16="http://schemas.microsoft.com/office/drawing/2014/main" id="{B75C8910-7A04-4822-94A3-8207F01815B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23F5415E-210F-42C7-B280-0B541D19A956}" type="slidenum">
              <a:rPr lang="en-GB" altLang="en-US" smtClean="0"/>
              <a:pPr/>
              <a:t>38</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dirty="0">
                <a:ea typeface="ＭＳ Ｐゴシック" charset="0"/>
                <a:cs typeface="+mn-cs"/>
              </a:rPr>
              <a:t>CIPD Podcast 107 Landing Transformational Change</a:t>
            </a:r>
          </a:p>
          <a:p>
            <a:pPr marL="0" indent="0">
              <a:buFontTx/>
              <a:buNone/>
              <a:defRPr/>
            </a:pPr>
            <a:r>
              <a:rPr lang="en-US" dirty="0">
                <a:ea typeface="ＭＳ Ｐゴシック" charset="0"/>
                <a:cs typeface="+mn-cs"/>
                <a:hlinkClick r:id="rId3"/>
              </a:rPr>
              <a:t>http://www.cipd.co.uk/hr-resources/podcasts/107-landing-transformational-change.aspx</a:t>
            </a:r>
            <a:endParaRPr lang="en-US" dirty="0">
              <a:ea typeface="ＭＳ Ｐゴシック" charset="0"/>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39</a:t>
            </a:fld>
            <a:endParaRPr lang="en-GB"/>
          </a:p>
        </p:txBody>
      </p:sp>
    </p:spTree>
    <p:extLst>
      <p:ext uri="{BB962C8B-B14F-4D97-AF65-F5344CB8AC3E}">
        <p14:creationId xmlns:p14="http://schemas.microsoft.com/office/powerpoint/2010/main" val="5118448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0A3C1F1-E3A2-4A44-9CC4-343335065CE5}" type="datetime1">
              <a:rPr lang="en-GB" smtClean="0"/>
              <a:t>16/02/2020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720391-B273-47E2-9E3A-61653DB257D7}" type="datetime1">
              <a:rPr lang="en-GB" smtClean="0"/>
              <a:t>16/02/2020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6F63A7-04C3-4B65-B6EC-4B9E49920748}" type="datetime1">
              <a:rPr lang="en-GB" smtClean="0"/>
              <a:t>16/02/2020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536F638-883A-4FBD-90B4-E46631906F62}" type="datetime1">
              <a:rPr lang="en-GB" smtClean="0"/>
              <a:t>16/02/2020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D22008C-A2B9-4DD4-A6C3-610E671F0A9D}" type="datetime1">
              <a:rPr lang="en-GB" smtClean="0"/>
              <a:t>16/02/2020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5493505-C28B-4790-AE7B-EC74EC512DB0}" type="datetime1">
              <a:rPr lang="en-GB" smtClean="0"/>
              <a:t>16/02/2020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F3E65D-FFE9-46E4-B35E-C28716322361}" type="datetime1">
              <a:rPr lang="en-GB" smtClean="0"/>
              <a:t>16/02/2020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68D2CAB-4857-4BDF-9757-809790191DA0}" type="datetime1">
              <a:rPr lang="en-GB" smtClean="0"/>
              <a:t>16/02/2020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434D6C2-A073-4AE3-AB50-FC4639938BBB}" type="datetime1">
              <a:rPr lang="en-GB" smtClean="0"/>
              <a:t>16/02/2020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AD8E5D7-F01F-47FA-9D04-78A950A98A39}" type="datetime1">
              <a:rPr lang="en-GB" smtClean="0"/>
              <a:t>16/02/2020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8D672DE-1F11-4524-8C23-F7AEBCB5113C}" type="datetime1">
              <a:rPr lang="en-GB" smtClean="0"/>
              <a:t>16/02/2020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01829F61-BD3A-4F87-802F-55232DF5DE42}" type="datetime1">
              <a:rPr lang="en-GB" smtClean="0"/>
              <a:t>16/02/2020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4744"/>
            <a:ext cx="7772400" cy="1988641"/>
          </a:xfrm>
        </p:spPr>
        <p:txBody>
          <a:bodyPr>
            <a:normAutofit fontScale="90000"/>
          </a:bodyPr>
          <a:lstStyle/>
          <a:p>
            <a:r>
              <a:rPr lang="en-GB" dirty="0"/>
              <a:t>BA </a:t>
            </a:r>
            <a:br>
              <a:rPr lang="en-GB" dirty="0"/>
            </a:br>
            <a:r>
              <a:rPr lang="en-GB" dirty="0"/>
              <a:t>Employee Relations </a:t>
            </a:r>
            <a:br>
              <a:rPr lang="en-GB" dirty="0"/>
            </a:br>
            <a:r>
              <a:rPr lang="en-GB" dirty="0"/>
              <a:t>and Reward</a:t>
            </a:r>
          </a:p>
        </p:txBody>
      </p:sp>
      <p:sp>
        <p:nvSpPr>
          <p:cNvPr id="3" name="Subtitle 2"/>
          <p:cNvSpPr>
            <a:spLocks noGrp="1"/>
          </p:cNvSpPr>
          <p:nvPr>
            <p:ph type="subTitle" idx="1"/>
          </p:nvPr>
        </p:nvSpPr>
        <p:spPr>
          <a:xfrm>
            <a:off x="1555576" y="3284984"/>
            <a:ext cx="6400800" cy="1752600"/>
          </a:xfrm>
        </p:spPr>
        <p:txBody>
          <a:bodyPr>
            <a:normAutofit fontScale="70000" lnSpcReduction="20000"/>
          </a:bodyPr>
          <a:lstStyle/>
          <a:p>
            <a:r>
              <a:rPr lang="en-GB" sz="4100" b="1" dirty="0"/>
              <a:t>Deborah Rees</a:t>
            </a:r>
          </a:p>
          <a:p>
            <a:r>
              <a:rPr lang="en-GB" sz="4600" b="1" dirty="0"/>
              <a:t>Week 4</a:t>
            </a:r>
            <a:br>
              <a:rPr lang="en-GB" sz="4600" b="1" dirty="0"/>
            </a:br>
            <a:br>
              <a:rPr lang="en-GB" altLang="en-US" sz="1600" dirty="0"/>
            </a:br>
            <a:br>
              <a:rPr lang="en-GB" altLang="en-US" dirty="0"/>
            </a:br>
            <a:endParaRPr lang="en-GB" dirty="0"/>
          </a:p>
          <a:p>
            <a:endParaRPr lang="en-GB" dirty="0"/>
          </a:p>
        </p:txBody>
      </p:sp>
      <p:sp>
        <p:nvSpPr>
          <p:cNvPr id="4" name="Slide Number Placeholder 3">
            <a:extLst>
              <a:ext uri="{FF2B5EF4-FFF2-40B4-BE49-F238E27FC236}">
                <a16:creationId xmlns:a16="http://schemas.microsoft.com/office/drawing/2014/main" id="{E2AB8713-5AAC-4F01-9C64-D9799E7BF322}"/>
              </a:ext>
            </a:extLst>
          </p:cNvPr>
          <p:cNvSpPr>
            <a:spLocks noGrp="1"/>
          </p:cNvSpPr>
          <p:nvPr>
            <p:ph type="sldNum" sz="quarter" idx="12"/>
          </p:nvPr>
        </p:nvSpPr>
        <p:spPr/>
        <p:txBody>
          <a:bodyPr/>
          <a:lstStyle/>
          <a:p>
            <a:fld id="{AC82685A-BD3A-4230-8D85-804689F67293}" type="slidenum">
              <a:rPr lang="en-GB" smtClean="0"/>
              <a:t>1</a:t>
            </a:fld>
            <a:endParaRPr lang="en-GB"/>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 2</a:t>
            </a:r>
          </a:p>
        </p:txBody>
      </p:sp>
      <p:sp>
        <p:nvSpPr>
          <p:cNvPr id="3" name="Content Placeholder 2"/>
          <p:cNvSpPr>
            <a:spLocks noGrp="1"/>
          </p:cNvSpPr>
          <p:nvPr>
            <p:ph idx="1"/>
          </p:nvPr>
        </p:nvSpPr>
        <p:spPr>
          <a:xfrm>
            <a:off x="457200" y="1417638"/>
            <a:ext cx="8229600" cy="4099594"/>
          </a:xfrm>
        </p:spPr>
        <p:txBody>
          <a:bodyPr>
            <a:normAutofit/>
          </a:bodyPr>
          <a:lstStyle/>
          <a:p>
            <a:r>
              <a:rPr lang="en-GB" dirty="0"/>
              <a:t>Resolve employment relations issues effectively through employment relations processes that lead to organisational outcomes of employee engagement and improved performance</a:t>
            </a:r>
          </a:p>
          <a:p>
            <a:endParaRPr lang="en-GB" dirty="0"/>
          </a:p>
        </p:txBody>
      </p:sp>
      <p:sp>
        <p:nvSpPr>
          <p:cNvPr id="4" name="Slide Number Placeholder 3">
            <a:extLst>
              <a:ext uri="{FF2B5EF4-FFF2-40B4-BE49-F238E27FC236}">
                <a16:creationId xmlns:a16="http://schemas.microsoft.com/office/drawing/2014/main" id="{E3D886DC-10D4-46F4-9A19-BDE3C57D6101}"/>
              </a:ext>
            </a:extLst>
          </p:cNvPr>
          <p:cNvSpPr>
            <a:spLocks noGrp="1"/>
          </p:cNvSpPr>
          <p:nvPr>
            <p:ph type="sldNum" sz="quarter" idx="12"/>
          </p:nvPr>
        </p:nvSpPr>
        <p:spPr/>
        <p:txBody>
          <a:bodyPr/>
          <a:lstStyle/>
          <a:p>
            <a:fld id="{AC82685A-BD3A-4230-8D85-804689F67293}" type="slidenum">
              <a:rPr lang="en-GB" smtClean="0"/>
              <a:t>2</a:t>
            </a:fld>
            <a:endParaRPr lang="en-GB"/>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Session</a:t>
            </a:r>
          </a:p>
        </p:txBody>
      </p:sp>
      <p:sp>
        <p:nvSpPr>
          <p:cNvPr id="3" name="Content Placeholder 2"/>
          <p:cNvSpPr>
            <a:spLocks noGrp="1"/>
          </p:cNvSpPr>
          <p:nvPr>
            <p:ph idx="1"/>
          </p:nvPr>
        </p:nvSpPr>
        <p:spPr>
          <a:xfrm>
            <a:off x="457200" y="1417638"/>
            <a:ext cx="8229600" cy="4099594"/>
          </a:xfrm>
        </p:spPr>
        <p:txBody>
          <a:bodyPr>
            <a:normAutofit fontScale="62500" lnSpcReduction="20000"/>
          </a:bodyPr>
          <a:lstStyle/>
          <a:p>
            <a:pPr lvl="0"/>
            <a:r>
              <a:rPr lang="en-GB" dirty="0"/>
              <a:t>Defining and conceptualising conflict</a:t>
            </a:r>
          </a:p>
          <a:p>
            <a:pPr lvl="0"/>
            <a:r>
              <a:rPr lang="en-GB" dirty="0"/>
              <a:t>The nature and pattern of workplace disputes</a:t>
            </a:r>
          </a:p>
          <a:p>
            <a:pPr lvl="0"/>
            <a:r>
              <a:rPr lang="en-GB" dirty="0"/>
              <a:t>Exploring the factors that shape individual conflict in the workplace</a:t>
            </a:r>
          </a:p>
          <a:p>
            <a:pPr lvl="0"/>
            <a:r>
              <a:rPr lang="en-GB" dirty="0"/>
              <a:t>The changing legal context of conflict management</a:t>
            </a:r>
          </a:p>
          <a:p>
            <a:pPr lvl="0"/>
            <a:r>
              <a:rPr lang="en-GB" dirty="0"/>
              <a:t>The roles of the parties involved.</a:t>
            </a:r>
          </a:p>
          <a:p>
            <a:pPr lvl="0"/>
            <a:r>
              <a:rPr lang="en-GB" dirty="0"/>
              <a:t>Innovation in conflict management – towards a strategic approach</a:t>
            </a:r>
          </a:p>
          <a:p>
            <a:pPr lvl="0"/>
            <a:r>
              <a:rPr lang="en-GB" dirty="0"/>
              <a:t>The principles of discipline-handling</a:t>
            </a:r>
          </a:p>
          <a:p>
            <a:pPr lvl="0"/>
            <a:r>
              <a:rPr lang="en-GB" dirty="0"/>
              <a:t>The characteristics of a fair and effective disciplinary procedure</a:t>
            </a:r>
          </a:p>
          <a:p>
            <a:pPr lvl="0"/>
            <a:r>
              <a:rPr lang="en-GB" dirty="0"/>
              <a:t>The legal aspects of discipline and dismissal</a:t>
            </a:r>
          </a:p>
          <a:p>
            <a:pPr lvl="0"/>
            <a:r>
              <a:rPr lang="en-GB" dirty="0"/>
              <a:t>The ACAS Code of Practice on Disciplinary and Grievance Procedures</a:t>
            </a:r>
          </a:p>
          <a:p>
            <a:pPr lvl="0"/>
            <a:r>
              <a:rPr lang="en-GB" dirty="0"/>
              <a:t>Managing a disciplinary issue</a:t>
            </a:r>
          </a:p>
          <a:p>
            <a:pPr lvl="0"/>
            <a:endParaRPr lang="en-GB" dirty="0"/>
          </a:p>
        </p:txBody>
      </p:sp>
      <p:sp>
        <p:nvSpPr>
          <p:cNvPr id="4" name="Slide Number Placeholder 3">
            <a:extLst>
              <a:ext uri="{FF2B5EF4-FFF2-40B4-BE49-F238E27FC236}">
                <a16:creationId xmlns:a16="http://schemas.microsoft.com/office/drawing/2014/main" id="{E3D886DC-10D4-46F4-9A19-BDE3C57D6101}"/>
              </a:ext>
            </a:extLst>
          </p:cNvPr>
          <p:cNvSpPr>
            <a:spLocks noGrp="1"/>
          </p:cNvSpPr>
          <p:nvPr>
            <p:ph type="sldNum" sz="quarter" idx="12"/>
          </p:nvPr>
        </p:nvSpPr>
        <p:spPr/>
        <p:txBody>
          <a:bodyPr/>
          <a:lstStyle/>
          <a:p>
            <a:fld id="{AC82685A-BD3A-4230-8D85-804689F67293}" type="slidenum">
              <a:rPr lang="en-GB" smtClean="0"/>
              <a:t>3</a:t>
            </a:fld>
            <a:endParaRPr lang="en-GB"/>
          </a:p>
        </p:txBody>
      </p:sp>
    </p:spTree>
    <p:extLst>
      <p:ext uri="{BB962C8B-B14F-4D97-AF65-F5344CB8AC3E}">
        <p14:creationId xmlns:p14="http://schemas.microsoft.com/office/powerpoint/2010/main" val="34161354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Defining Workplace Conflict</a:t>
            </a:r>
          </a:p>
        </p:txBody>
      </p:sp>
      <p:sp>
        <p:nvSpPr>
          <p:cNvPr id="3" name="Content Placeholder 2"/>
          <p:cNvSpPr>
            <a:spLocks noGrp="1"/>
          </p:cNvSpPr>
          <p:nvPr>
            <p:ph idx="1"/>
          </p:nvPr>
        </p:nvSpPr>
        <p:spPr/>
        <p:txBody>
          <a:bodyPr>
            <a:normAutofit fontScale="70000" lnSpcReduction="20000"/>
          </a:bodyPr>
          <a:lstStyle/>
          <a:p>
            <a:r>
              <a:rPr lang="en-GB" dirty="0"/>
              <a:t>The ‘links between wider processes of conflict and overt disputes are rarely discussed’ (Edwards, 1995:434) </a:t>
            </a:r>
          </a:p>
          <a:p>
            <a:r>
              <a:rPr lang="en-GB" dirty="0"/>
              <a:t>Dix et al. (2009) define conflict as </a:t>
            </a:r>
            <a:r>
              <a:rPr lang="en-GB" i="1" dirty="0"/>
              <a:t>‘discontent arising from a perceived clash of interests’ </a:t>
            </a:r>
            <a:endParaRPr lang="en-GB" dirty="0"/>
          </a:p>
          <a:p>
            <a:r>
              <a:rPr lang="en-GB" dirty="0"/>
              <a:t>Conflict is not always visible and can be expressed in informal and often covert ways</a:t>
            </a:r>
            <a:r>
              <a:rPr lang="en-GB" i="1" dirty="0"/>
              <a:t> </a:t>
            </a:r>
          </a:p>
          <a:p>
            <a:r>
              <a:rPr lang="en-GB" dirty="0"/>
              <a:t>Conflict may also be expressed through more formal channels. </a:t>
            </a:r>
          </a:p>
          <a:p>
            <a:r>
              <a:rPr lang="en-GB" dirty="0"/>
              <a:t>Dix et al. distinguish between conflict and ‘disputes’ which are ‘manifest expressions’ of discontent such as grievances, disciplinary action or strike action</a:t>
            </a:r>
          </a:p>
        </p:txBody>
      </p:sp>
    </p:spTree>
    <p:extLst>
      <p:ext uri="{BB962C8B-B14F-4D97-AF65-F5344CB8AC3E}">
        <p14:creationId xmlns:p14="http://schemas.microsoft.com/office/powerpoint/2010/main" val="891881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Conceptualising Conflict Formation</a:t>
            </a:r>
          </a:p>
        </p:txBody>
      </p:sp>
      <p:pic>
        <p:nvPicPr>
          <p:cNvPr id="4" name="Content Placeholder 3"/>
          <p:cNvPicPr>
            <a:picLocks noGrp="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644769" y="1441938"/>
            <a:ext cx="7303477" cy="4265301"/>
          </a:xfrm>
          <a:prstGeom prst="rect">
            <a:avLst/>
          </a:prstGeom>
          <a:noFill/>
          <a:ln>
            <a:noFill/>
          </a:ln>
        </p:spPr>
      </p:pic>
    </p:spTree>
    <p:extLst>
      <p:ext uri="{BB962C8B-B14F-4D97-AF65-F5344CB8AC3E}">
        <p14:creationId xmlns:p14="http://schemas.microsoft.com/office/powerpoint/2010/main" val="1990921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5700"/>
            <a:ext cx="8229600" cy="1143000"/>
          </a:xfrm>
        </p:spPr>
        <p:txBody>
          <a:bodyPr>
            <a:normAutofit/>
          </a:bodyPr>
          <a:lstStyle/>
          <a:p>
            <a:r>
              <a:rPr lang="en-GB" sz="3600" b="1" dirty="0"/>
              <a:t>The Pattern of Workplace Disputes</a:t>
            </a:r>
          </a:p>
        </p:txBody>
      </p:sp>
      <p:sp>
        <p:nvSpPr>
          <p:cNvPr id="3" name="Content Placeholder 2"/>
          <p:cNvSpPr>
            <a:spLocks noGrp="1"/>
          </p:cNvSpPr>
          <p:nvPr>
            <p:ph idx="1"/>
          </p:nvPr>
        </p:nvSpPr>
        <p:spPr>
          <a:xfrm>
            <a:off x="628650" y="908720"/>
            <a:ext cx="7886700" cy="4767138"/>
          </a:xfrm>
        </p:spPr>
        <p:txBody>
          <a:bodyPr>
            <a:normAutofit fontScale="85000" lnSpcReduction="20000"/>
          </a:bodyPr>
          <a:lstStyle/>
          <a:p>
            <a:r>
              <a:rPr lang="en-GB" dirty="0"/>
              <a:t>Significant reduction in collective expressions of conflict</a:t>
            </a:r>
          </a:p>
          <a:p>
            <a:pPr lvl="1"/>
            <a:r>
              <a:rPr lang="en-GB" dirty="0"/>
              <a:t>1965-1979 annual average of over 2,000 strikes 2010-2014 average was just 129</a:t>
            </a:r>
          </a:p>
          <a:p>
            <a:r>
              <a:rPr lang="en-GB" dirty="0"/>
              <a:t>Parallel increase in individual employment disputes</a:t>
            </a:r>
          </a:p>
          <a:p>
            <a:pPr lvl="1"/>
            <a:r>
              <a:rPr lang="en-GB" dirty="0"/>
              <a:t>Rapid growth in employment tribunal applications  </a:t>
            </a:r>
          </a:p>
          <a:p>
            <a:pPr lvl="2"/>
            <a:r>
              <a:rPr lang="en-GB" dirty="0"/>
              <a:t>34,697 in 1989/90 to a high point of 236,100 two decades later </a:t>
            </a:r>
          </a:p>
          <a:p>
            <a:pPr lvl="1"/>
            <a:r>
              <a:rPr lang="en-GB" dirty="0"/>
              <a:t>Volumes distorted by multiple claims and those related to equal pay and working time</a:t>
            </a:r>
          </a:p>
          <a:p>
            <a:pPr lvl="1"/>
            <a:r>
              <a:rPr lang="en-GB" dirty="0"/>
              <a:t>Increasing number of jurisdictions – growing regulatory complexity</a:t>
            </a:r>
          </a:p>
          <a:p>
            <a:pPr marL="685800" lvl="2">
              <a:spcBef>
                <a:spcPts val="1000"/>
              </a:spcBef>
            </a:pPr>
            <a:r>
              <a:rPr lang="en-GB" dirty="0"/>
              <a:t>Erosion of trade union organisation and bargaining power</a:t>
            </a:r>
          </a:p>
        </p:txBody>
      </p:sp>
    </p:spTree>
    <p:extLst>
      <p:ext uri="{BB962C8B-B14F-4D97-AF65-F5344CB8AC3E}">
        <p14:creationId xmlns:p14="http://schemas.microsoft.com/office/powerpoint/2010/main" val="6138546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55590"/>
            <a:ext cx="8229600" cy="4929188"/>
          </a:xfrm>
        </p:spPr>
        <p:txBody>
          <a:bodyPr>
            <a:normAutofit fontScale="92500" lnSpcReduction="20000"/>
          </a:bodyPr>
          <a:lstStyle/>
          <a:p>
            <a:pPr eaLnBrk="1" hangingPunct="1">
              <a:lnSpc>
                <a:spcPct val="110000"/>
              </a:lnSpc>
              <a:spcBef>
                <a:spcPts val="0"/>
              </a:spcBef>
              <a:defRPr/>
            </a:pPr>
            <a:r>
              <a:rPr lang="en-GB" sz="2400" dirty="0"/>
              <a:t>Tradition of voluntarism - individual employment disputes subject to collective regulation</a:t>
            </a:r>
          </a:p>
          <a:p>
            <a:pPr eaLnBrk="1" hangingPunct="1">
              <a:lnSpc>
                <a:spcPct val="110000"/>
              </a:lnSpc>
              <a:spcBef>
                <a:spcPts val="0"/>
              </a:spcBef>
              <a:defRPr/>
            </a:pPr>
            <a:r>
              <a:rPr lang="en-GB" sz="2400" dirty="0"/>
              <a:t>Trade unions key role in restraining management action and negotiation</a:t>
            </a:r>
          </a:p>
          <a:p>
            <a:pPr eaLnBrk="1" hangingPunct="1">
              <a:lnSpc>
                <a:spcPct val="110000"/>
              </a:lnSpc>
              <a:spcBef>
                <a:spcPts val="0"/>
              </a:spcBef>
              <a:defRPr/>
            </a:pPr>
            <a:r>
              <a:rPr lang="en-GB" sz="2400" dirty="0"/>
              <a:t>Post 1970 – increased legal regulation – procedure seen as critical in underpinning resolution</a:t>
            </a:r>
          </a:p>
          <a:p>
            <a:pPr lvl="1" eaLnBrk="1" hangingPunct="1">
              <a:lnSpc>
                <a:spcPct val="110000"/>
              </a:lnSpc>
              <a:spcBef>
                <a:spcPts val="0"/>
              </a:spcBef>
              <a:defRPr/>
            </a:pPr>
            <a:r>
              <a:rPr lang="en-GB" i="1" dirty="0"/>
              <a:t>Introduction of right to claim unfair dismissal</a:t>
            </a:r>
          </a:p>
          <a:p>
            <a:pPr lvl="1" eaLnBrk="1" hangingPunct="1">
              <a:lnSpc>
                <a:spcPct val="110000"/>
              </a:lnSpc>
              <a:spcBef>
                <a:spcPts val="0"/>
              </a:spcBef>
              <a:defRPr/>
            </a:pPr>
            <a:r>
              <a:rPr lang="en-GB" i="1" dirty="0"/>
              <a:t>Extension of ET system</a:t>
            </a:r>
          </a:p>
          <a:p>
            <a:pPr lvl="1" eaLnBrk="1" hangingPunct="1">
              <a:lnSpc>
                <a:spcPct val="110000"/>
              </a:lnSpc>
              <a:spcBef>
                <a:spcPts val="0"/>
              </a:spcBef>
              <a:defRPr/>
            </a:pPr>
            <a:r>
              <a:rPr lang="en-GB" i="1" dirty="0"/>
              <a:t>Spread of formal grievance and disciplinary procedures</a:t>
            </a:r>
          </a:p>
          <a:p>
            <a:pPr lvl="1" eaLnBrk="1" hangingPunct="1">
              <a:lnSpc>
                <a:spcPct val="110000"/>
              </a:lnSpc>
              <a:spcBef>
                <a:spcPts val="0"/>
              </a:spcBef>
              <a:defRPr/>
            </a:pPr>
            <a:r>
              <a:rPr lang="en-GB" i="1" dirty="0"/>
              <a:t>Shift in union role from collective bargaining to individual representation</a:t>
            </a:r>
          </a:p>
          <a:p>
            <a:pPr lvl="1" eaLnBrk="1" hangingPunct="1">
              <a:lnSpc>
                <a:spcPct val="110000"/>
              </a:lnSpc>
              <a:spcBef>
                <a:spcPts val="0"/>
              </a:spcBef>
              <a:defRPr/>
            </a:pPr>
            <a:r>
              <a:rPr lang="en-GB" i="1" dirty="0"/>
              <a:t>Introduction of statutory dismissal and grievance procedure in 2004</a:t>
            </a:r>
          </a:p>
          <a:p>
            <a:pPr eaLnBrk="1" hangingPunct="1">
              <a:lnSpc>
                <a:spcPct val="110000"/>
              </a:lnSpc>
              <a:spcBef>
                <a:spcPts val="0"/>
              </a:spcBef>
              <a:defRPr/>
            </a:pPr>
            <a:endParaRPr lang="en-GB" sz="2500" dirty="0"/>
          </a:p>
        </p:txBody>
      </p:sp>
      <p:sp>
        <p:nvSpPr>
          <p:cNvPr id="4099" name="Title 2"/>
          <p:cNvSpPr>
            <a:spLocks noGrp="1"/>
          </p:cNvSpPr>
          <p:nvPr>
            <p:ph type="title"/>
          </p:nvPr>
        </p:nvSpPr>
        <p:spPr/>
        <p:txBody>
          <a:bodyPr/>
          <a:lstStyle/>
          <a:p>
            <a:r>
              <a:rPr lang="en-GB" b="1" dirty="0">
                <a:solidFill>
                  <a:srgbClr val="660066"/>
                </a:solidFill>
              </a:rPr>
              <a:t>Dispute</a:t>
            </a:r>
            <a:r>
              <a:rPr lang="en-GB" b="1" dirty="0"/>
              <a:t> Resolution in the UK</a:t>
            </a:r>
            <a:endParaRPr lang="en-GB" altLang="en-US" b="1" dirty="0">
              <a:solidFill>
                <a:srgbClr val="002060"/>
              </a:solidFill>
            </a:endParaRPr>
          </a:p>
        </p:txBody>
      </p:sp>
    </p:spTree>
    <p:extLst>
      <p:ext uri="{BB962C8B-B14F-4D97-AF65-F5344CB8AC3E}">
        <p14:creationId xmlns:p14="http://schemas.microsoft.com/office/powerpoint/2010/main" val="40720645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124744"/>
          </a:xfrm>
        </p:spPr>
        <p:txBody>
          <a:bodyPr>
            <a:normAutofit fontScale="90000"/>
          </a:bodyPr>
          <a:lstStyle/>
          <a:p>
            <a:pPr>
              <a:spcBef>
                <a:spcPts val="0"/>
              </a:spcBef>
              <a:defRPr/>
            </a:pPr>
            <a:r>
              <a:rPr lang="en-GB" sz="3600" b="1" dirty="0">
                <a:solidFill>
                  <a:srgbClr val="660066"/>
                </a:solidFill>
              </a:rPr>
              <a:t>The Gibbons Review – The Problem with Formality…</a:t>
            </a:r>
          </a:p>
        </p:txBody>
      </p:sp>
      <p:sp>
        <p:nvSpPr>
          <p:cNvPr id="3" name="Content Placeholder 2"/>
          <p:cNvSpPr>
            <a:spLocks noGrp="1"/>
          </p:cNvSpPr>
          <p:nvPr>
            <p:ph idx="1"/>
          </p:nvPr>
        </p:nvSpPr>
        <p:spPr>
          <a:xfrm>
            <a:off x="628650" y="1124744"/>
            <a:ext cx="7886700" cy="4614738"/>
          </a:xfrm>
        </p:spPr>
        <p:txBody>
          <a:bodyPr>
            <a:normAutofit fontScale="92500" lnSpcReduction="10000"/>
          </a:bodyPr>
          <a:lstStyle/>
          <a:p>
            <a:pPr>
              <a:lnSpc>
                <a:spcPct val="110000"/>
              </a:lnSpc>
              <a:spcBef>
                <a:spcPts val="0"/>
              </a:spcBef>
              <a:defRPr/>
            </a:pPr>
            <a:r>
              <a:rPr lang="en-GB" sz="2800" dirty="0"/>
              <a:t>Gibbon’s Review into the UKs system of dispute resolution (2007)</a:t>
            </a:r>
          </a:p>
          <a:p>
            <a:pPr lvl="1">
              <a:lnSpc>
                <a:spcPct val="110000"/>
              </a:lnSpc>
              <a:spcBef>
                <a:spcPts val="0"/>
              </a:spcBef>
              <a:defRPr/>
            </a:pPr>
            <a:r>
              <a:rPr lang="en-GB" sz="2200" i="1" dirty="0"/>
              <a:t>The use of statutory procedure inhibited early resolution and ‘common-sense’ approaches </a:t>
            </a:r>
          </a:p>
          <a:p>
            <a:pPr lvl="1">
              <a:lnSpc>
                <a:spcPct val="110000"/>
              </a:lnSpc>
              <a:spcBef>
                <a:spcPts val="0"/>
              </a:spcBef>
              <a:defRPr/>
            </a:pPr>
            <a:r>
              <a:rPr lang="en-GB" sz="2200" i="1" dirty="0"/>
              <a:t>Encouraged defensive positions</a:t>
            </a:r>
          </a:p>
          <a:p>
            <a:pPr lvl="1">
              <a:lnSpc>
                <a:spcPct val="110000"/>
              </a:lnSpc>
              <a:spcBef>
                <a:spcPts val="0"/>
              </a:spcBef>
              <a:defRPr/>
            </a:pPr>
            <a:r>
              <a:rPr lang="en-GB" sz="2200" i="1" dirty="0"/>
              <a:t>Emphasis on putting things in writing was ‘counter cultural’ for SMEs</a:t>
            </a:r>
          </a:p>
          <a:p>
            <a:pPr>
              <a:lnSpc>
                <a:spcPct val="110000"/>
              </a:lnSpc>
              <a:spcBef>
                <a:spcPts val="0"/>
              </a:spcBef>
              <a:defRPr/>
            </a:pPr>
            <a:r>
              <a:rPr lang="en-GB" sz="2800" dirty="0"/>
              <a:t>Gibbons recommended</a:t>
            </a:r>
            <a:endParaRPr lang="en-GB" sz="2800" i="1" dirty="0"/>
          </a:p>
          <a:p>
            <a:pPr lvl="1">
              <a:lnSpc>
                <a:spcPct val="110000"/>
              </a:lnSpc>
              <a:spcBef>
                <a:spcPts val="0"/>
              </a:spcBef>
              <a:defRPr/>
            </a:pPr>
            <a:r>
              <a:rPr lang="en-GB" sz="2200" i="1" dirty="0"/>
              <a:t>Overall approach based on providing employers greater flexibility</a:t>
            </a:r>
          </a:p>
          <a:p>
            <a:pPr lvl="1">
              <a:lnSpc>
                <a:spcPct val="110000"/>
              </a:lnSpc>
              <a:spcBef>
                <a:spcPts val="0"/>
              </a:spcBef>
              <a:defRPr/>
            </a:pPr>
            <a:r>
              <a:rPr lang="en-GB" sz="2200" i="1" dirty="0"/>
              <a:t>Revised ACAS Code of Practice – shorter, principles based</a:t>
            </a:r>
          </a:p>
          <a:p>
            <a:pPr lvl="1">
              <a:lnSpc>
                <a:spcPct val="110000"/>
              </a:lnSpc>
              <a:spcBef>
                <a:spcPts val="0"/>
              </a:spcBef>
              <a:defRPr/>
            </a:pPr>
            <a:r>
              <a:rPr lang="en-GB" sz="2200" i="1" dirty="0"/>
              <a:t>Abolition of statutory D and G procedures</a:t>
            </a:r>
          </a:p>
          <a:p>
            <a:pPr lvl="1">
              <a:lnSpc>
                <a:spcPct val="110000"/>
              </a:lnSpc>
              <a:spcBef>
                <a:spcPts val="0"/>
              </a:spcBef>
              <a:defRPr/>
            </a:pPr>
            <a:r>
              <a:rPr lang="en-GB" sz="2200" i="1" dirty="0"/>
              <a:t>Promotion of workplace mediation</a:t>
            </a:r>
          </a:p>
        </p:txBody>
      </p:sp>
    </p:spTree>
    <p:extLst>
      <p:ext uri="{BB962C8B-B14F-4D97-AF65-F5344CB8AC3E}">
        <p14:creationId xmlns:p14="http://schemas.microsoft.com/office/powerpoint/2010/main" val="40388332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Neo-Voluntarism and De-Regulation</a:t>
            </a:r>
          </a:p>
        </p:txBody>
      </p:sp>
      <p:sp>
        <p:nvSpPr>
          <p:cNvPr id="3" name="Content Placeholder 2"/>
          <p:cNvSpPr>
            <a:spLocks noGrp="1"/>
          </p:cNvSpPr>
          <p:nvPr>
            <p:ph idx="1"/>
          </p:nvPr>
        </p:nvSpPr>
        <p:spPr/>
        <p:txBody>
          <a:bodyPr>
            <a:normAutofit fontScale="70000" lnSpcReduction="20000"/>
          </a:bodyPr>
          <a:lstStyle/>
          <a:p>
            <a:r>
              <a:rPr lang="en-US" dirty="0"/>
              <a:t>Post-Gibbons reforms were not enough for employers </a:t>
            </a:r>
            <a:endParaRPr lang="en-GB" dirty="0"/>
          </a:p>
          <a:p>
            <a:pPr lvl="1"/>
            <a:r>
              <a:rPr lang="en-US" dirty="0"/>
              <a:t>Argued that the employment tribunal system encouraged speculative claims from employees</a:t>
            </a:r>
          </a:p>
          <a:p>
            <a:pPr lvl="1"/>
            <a:r>
              <a:rPr lang="en-US" dirty="0"/>
              <a:t>Imposed significant cost burden</a:t>
            </a:r>
          </a:p>
          <a:p>
            <a:pPr lvl="1"/>
            <a:r>
              <a:rPr lang="en-US" dirty="0"/>
              <a:t>Fear of litigation discouraged early resolution</a:t>
            </a:r>
          </a:p>
          <a:p>
            <a:r>
              <a:rPr lang="en-US" dirty="0"/>
              <a:t>Little evidence that system weight in employees’ </a:t>
            </a:r>
            <a:r>
              <a:rPr lang="en-US" dirty="0" err="1"/>
              <a:t>favour</a:t>
            </a:r>
            <a:r>
              <a:rPr lang="en-US" dirty="0"/>
              <a:t> (Ewing and Hendy, 2012) </a:t>
            </a:r>
            <a:endParaRPr lang="en-GB" dirty="0"/>
          </a:p>
          <a:p>
            <a:r>
              <a:rPr lang="en-GB" dirty="0"/>
              <a:t>Comprehensive reforms to reduce threat and likelihood of litigation</a:t>
            </a:r>
            <a:r>
              <a:rPr lang="en-US" dirty="0"/>
              <a:t> </a:t>
            </a:r>
          </a:p>
          <a:p>
            <a:pPr lvl="1"/>
            <a:r>
              <a:rPr lang="en-US" dirty="0"/>
              <a:t>Introduction of employment tribunals</a:t>
            </a:r>
          </a:p>
          <a:p>
            <a:pPr lvl="1"/>
            <a:r>
              <a:rPr lang="en-US" dirty="0"/>
              <a:t>Increase in qualifying period for unfair dismissal</a:t>
            </a:r>
          </a:p>
          <a:p>
            <a:pPr lvl="1"/>
            <a:r>
              <a:rPr lang="en-US" dirty="0"/>
              <a:t>New measures regarding settlement agreements</a:t>
            </a:r>
          </a:p>
          <a:p>
            <a:pPr marL="0" indent="0">
              <a:buNone/>
            </a:pPr>
            <a:endParaRPr lang="en-GB" dirty="0"/>
          </a:p>
        </p:txBody>
      </p:sp>
    </p:spTree>
    <p:extLst>
      <p:ext uri="{BB962C8B-B14F-4D97-AF65-F5344CB8AC3E}">
        <p14:creationId xmlns:p14="http://schemas.microsoft.com/office/powerpoint/2010/main" val="39090641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746737"/>
          </a:xfrm>
        </p:spPr>
        <p:txBody>
          <a:bodyPr>
            <a:normAutofit fontScale="90000"/>
          </a:bodyPr>
          <a:lstStyle/>
          <a:p>
            <a:pPr>
              <a:spcBef>
                <a:spcPts val="0"/>
              </a:spcBef>
              <a:defRPr/>
            </a:pPr>
            <a:r>
              <a:rPr lang="en-GB" b="1" dirty="0">
                <a:solidFill>
                  <a:srgbClr val="660066"/>
                </a:solidFill>
              </a:rPr>
              <a:t>Employee Voice – Representation and Resolution</a:t>
            </a:r>
          </a:p>
        </p:txBody>
      </p:sp>
      <p:sp>
        <p:nvSpPr>
          <p:cNvPr id="3" name="Content Placeholder 2"/>
          <p:cNvSpPr>
            <a:spLocks noGrp="1"/>
          </p:cNvSpPr>
          <p:nvPr>
            <p:ph idx="1"/>
          </p:nvPr>
        </p:nvSpPr>
        <p:spPr>
          <a:xfrm>
            <a:off x="641143" y="1484784"/>
            <a:ext cx="7886700" cy="4532677"/>
          </a:xfrm>
        </p:spPr>
        <p:txBody>
          <a:bodyPr>
            <a:normAutofit fontScale="92500" lnSpcReduction="20000"/>
          </a:bodyPr>
          <a:lstStyle/>
          <a:p>
            <a:pPr>
              <a:lnSpc>
                <a:spcPct val="120000"/>
              </a:lnSpc>
              <a:spcBef>
                <a:spcPts val="0"/>
              </a:spcBef>
              <a:defRPr/>
            </a:pPr>
            <a:r>
              <a:rPr lang="en-GB" sz="2800" dirty="0"/>
              <a:t>Employee representation central to informal processes of resolution</a:t>
            </a:r>
            <a:r>
              <a:rPr lang="en-GB" altLang="en-US" sz="2800" dirty="0"/>
              <a:t> (</a:t>
            </a:r>
            <a:r>
              <a:rPr lang="en-GB" altLang="en-US" sz="2800" dirty="0" err="1"/>
              <a:t>Saundry</a:t>
            </a:r>
            <a:r>
              <a:rPr lang="en-GB" altLang="en-US" sz="2800" dirty="0"/>
              <a:t> et al., 2011)</a:t>
            </a:r>
            <a:endParaRPr lang="en-GB" sz="2800" dirty="0"/>
          </a:p>
          <a:p>
            <a:pPr>
              <a:lnSpc>
                <a:spcPct val="120000"/>
              </a:lnSpc>
              <a:spcBef>
                <a:spcPts val="0"/>
              </a:spcBef>
              <a:defRPr/>
            </a:pPr>
            <a:r>
              <a:rPr lang="en-GB" sz="2800" dirty="0"/>
              <a:t>High trust relations central to effective resolution </a:t>
            </a:r>
          </a:p>
          <a:p>
            <a:pPr>
              <a:lnSpc>
                <a:spcPct val="120000"/>
              </a:lnSpc>
              <a:spcBef>
                <a:spcPts val="0"/>
              </a:spcBef>
              <a:defRPr/>
            </a:pPr>
            <a:r>
              <a:rPr lang="en-GB" sz="2800" dirty="0"/>
              <a:t>Trade unions seen by management as a source of procedural and legal expertise</a:t>
            </a:r>
          </a:p>
          <a:p>
            <a:pPr>
              <a:lnSpc>
                <a:spcPct val="120000"/>
              </a:lnSpc>
              <a:spcBef>
                <a:spcPts val="0"/>
              </a:spcBef>
              <a:defRPr/>
            </a:pPr>
            <a:r>
              <a:rPr lang="en-GB" sz="2800" dirty="0"/>
              <a:t>Third party can ‘unfreeze’ subjective and adversarial positions</a:t>
            </a:r>
          </a:p>
          <a:p>
            <a:pPr>
              <a:lnSpc>
                <a:spcPct val="120000"/>
              </a:lnSpc>
              <a:spcBef>
                <a:spcPts val="0"/>
              </a:spcBef>
              <a:defRPr/>
            </a:pPr>
            <a:r>
              <a:rPr lang="en-GB" sz="2800" dirty="0"/>
              <a:t>Absence of employee voice</a:t>
            </a:r>
          </a:p>
          <a:p>
            <a:pPr lvl="1">
              <a:lnSpc>
                <a:spcPct val="120000"/>
              </a:lnSpc>
              <a:spcBef>
                <a:spcPts val="0"/>
              </a:spcBef>
              <a:defRPr/>
            </a:pPr>
            <a:r>
              <a:rPr lang="en-GB" sz="2200" i="1" dirty="0"/>
              <a:t>Resolution reduced to managerial authority</a:t>
            </a:r>
          </a:p>
          <a:p>
            <a:pPr lvl="1">
              <a:lnSpc>
                <a:spcPct val="120000"/>
              </a:lnSpc>
              <a:spcBef>
                <a:spcPts val="0"/>
              </a:spcBef>
              <a:defRPr/>
            </a:pPr>
            <a:r>
              <a:rPr lang="en-GB" sz="2200" i="1" dirty="0"/>
              <a:t>Lack of perspective – defensive approaches</a:t>
            </a:r>
          </a:p>
          <a:p>
            <a:pPr lvl="1">
              <a:lnSpc>
                <a:spcPct val="120000"/>
              </a:lnSpc>
              <a:spcBef>
                <a:spcPts val="0"/>
              </a:spcBef>
              <a:defRPr/>
            </a:pPr>
            <a:r>
              <a:rPr lang="en-GB" sz="2200" i="1" dirty="0"/>
              <a:t>No channel of communication</a:t>
            </a:r>
          </a:p>
          <a:p>
            <a:pPr>
              <a:lnSpc>
                <a:spcPct val="120000"/>
              </a:lnSpc>
              <a:spcBef>
                <a:spcPts val="0"/>
              </a:spcBef>
              <a:buFont typeface="Arial" charset="0"/>
              <a:buNone/>
              <a:defRPr/>
            </a:pPr>
            <a:endParaRPr lang="en-GB" dirty="0"/>
          </a:p>
          <a:p>
            <a:pPr>
              <a:lnSpc>
                <a:spcPct val="120000"/>
              </a:lnSpc>
              <a:spcBef>
                <a:spcPts val="0"/>
              </a:spcBef>
              <a:defRPr/>
            </a:pPr>
            <a:endParaRPr lang="en-GB" dirty="0"/>
          </a:p>
        </p:txBody>
      </p:sp>
    </p:spTree>
    <p:extLst>
      <p:ext uri="{BB962C8B-B14F-4D97-AF65-F5344CB8AC3E}">
        <p14:creationId xmlns:p14="http://schemas.microsoft.com/office/powerpoint/2010/main" val="2937648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735014"/>
          </a:xfrm>
        </p:spPr>
        <p:txBody>
          <a:bodyPr>
            <a:normAutofit fontScale="90000"/>
          </a:bodyPr>
          <a:lstStyle/>
          <a:p>
            <a:pPr>
              <a:spcBef>
                <a:spcPts val="0"/>
              </a:spcBef>
              <a:defRPr/>
            </a:pPr>
            <a:r>
              <a:rPr lang="en-GB" b="1" dirty="0">
                <a:solidFill>
                  <a:srgbClr val="660066"/>
                </a:solidFill>
              </a:rPr>
              <a:t>From Representation to Resolution Gap – A Crisis of Confidence</a:t>
            </a:r>
          </a:p>
        </p:txBody>
      </p:sp>
      <p:sp>
        <p:nvSpPr>
          <p:cNvPr id="3" name="Content Placeholder 2"/>
          <p:cNvSpPr>
            <a:spLocks noGrp="1"/>
          </p:cNvSpPr>
          <p:nvPr>
            <p:ph idx="1"/>
          </p:nvPr>
        </p:nvSpPr>
        <p:spPr>
          <a:xfrm>
            <a:off x="628650" y="1594338"/>
            <a:ext cx="7886700" cy="4626462"/>
          </a:xfrm>
        </p:spPr>
        <p:txBody>
          <a:bodyPr>
            <a:normAutofit fontScale="92500" lnSpcReduction="20000"/>
          </a:bodyPr>
          <a:lstStyle/>
          <a:p>
            <a:pPr>
              <a:lnSpc>
                <a:spcPct val="120000"/>
              </a:lnSpc>
              <a:spcBef>
                <a:spcPts val="0"/>
              </a:spcBef>
              <a:defRPr/>
            </a:pPr>
            <a:r>
              <a:rPr lang="en-GB" sz="2800" dirty="0"/>
              <a:t>Declining union density and presence in GB workplaces</a:t>
            </a:r>
          </a:p>
          <a:p>
            <a:pPr>
              <a:lnSpc>
                <a:spcPct val="120000"/>
              </a:lnSpc>
              <a:spcBef>
                <a:spcPts val="0"/>
              </a:spcBef>
              <a:defRPr/>
            </a:pPr>
            <a:r>
              <a:rPr lang="en-GB" sz="2800" dirty="0"/>
              <a:t>Representative structures under increasing pressure</a:t>
            </a:r>
          </a:p>
          <a:p>
            <a:pPr lvl="1">
              <a:lnSpc>
                <a:spcPct val="120000"/>
              </a:lnSpc>
              <a:spcBef>
                <a:spcPts val="0"/>
              </a:spcBef>
              <a:defRPr/>
            </a:pPr>
            <a:r>
              <a:rPr lang="en-GB" sz="2200" i="1" dirty="0"/>
              <a:t>Workplaces with any ER structures fell from 45% (2004) to 35%(2011)</a:t>
            </a:r>
          </a:p>
          <a:p>
            <a:pPr lvl="1">
              <a:lnSpc>
                <a:spcPct val="120000"/>
              </a:lnSpc>
              <a:spcBef>
                <a:spcPts val="0"/>
              </a:spcBef>
              <a:defRPr/>
            </a:pPr>
            <a:r>
              <a:rPr lang="en-GB" sz="2200" i="1" dirty="0"/>
              <a:t>Proportion with on site representatives fell from 15 to 14%</a:t>
            </a:r>
          </a:p>
          <a:p>
            <a:pPr>
              <a:lnSpc>
                <a:spcPct val="120000"/>
              </a:lnSpc>
              <a:spcBef>
                <a:spcPts val="0"/>
              </a:spcBef>
              <a:defRPr/>
            </a:pPr>
            <a:r>
              <a:rPr lang="en-GB" sz="2800" dirty="0"/>
              <a:t>Restrictions on facility time curtail ability of union representatives to develop informal channels of resolution with management</a:t>
            </a:r>
          </a:p>
          <a:p>
            <a:pPr>
              <a:lnSpc>
                <a:spcPct val="120000"/>
              </a:lnSpc>
              <a:spcBef>
                <a:spcPts val="0"/>
              </a:spcBef>
              <a:defRPr/>
            </a:pPr>
            <a:r>
              <a:rPr lang="en-GB" sz="2800" dirty="0"/>
              <a:t>Non-union representatives play little role in conflict resolution</a:t>
            </a:r>
          </a:p>
          <a:p>
            <a:pPr>
              <a:lnSpc>
                <a:spcPct val="120000"/>
              </a:lnSpc>
              <a:spcBef>
                <a:spcPts val="0"/>
              </a:spcBef>
              <a:defRPr/>
            </a:pPr>
            <a:endParaRPr lang="en-GB" dirty="0"/>
          </a:p>
          <a:p>
            <a:pPr>
              <a:lnSpc>
                <a:spcPct val="120000"/>
              </a:lnSpc>
              <a:spcBef>
                <a:spcPts val="0"/>
              </a:spcBef>
              <a:defRPr/>
            </a:pPr>
            <a:endParaRPr lang="en-GB" dirty="0"/>
          </a:p>
          <a:p>
            <a:pPr>
              <a:lnSpc>
                <a:spcPct val="120000"/>
              </a:lnSpc>
              <a:spcBef>
                <a:spcPts val="0"/>
              </a:spcBef>
              <a:defRPr/>
            </a:pPr>
            <a:endParaRPr lang="en-GB" dirty="0"/>
          </a:p>
        </p:txBody>
      </p:sp>
    </p:spTree>
    <p:extLst>
      <p:ext uri="{BB962C8B-B14F-4D97-AF65-F5344CB8AC3E}">
        <p14:creationId xmlns:p14="http://schemas.microsoft.com/office/powerpoint/2010/main" val="2846665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idx="4294967295"/>
          </p:nvPr>
        </p:nvSpPr>
        <p:spPr>
          <a:xfrm>
            <a:off x="628650" y="0"/>
            <a:ext cx="7886700" cy="1629507"/>
          </a:xfrm>
        </p:spPr>
        <p:txBody>
          <a:bodyPr/>
          <a:lstStyle/>
          <a:p>
            <a:r>
              <a:rPr lang="en-GB" altLang="en-US" b="1" dirty="0">
                <a:solidFill>
                  <a:srgbClr val="660066"/>
                </a:solidFill>
              </a:rPr>
              <a:t>Managers Wanted – The Problem of Conflict</a:t>
            </a:r>
          </a:p>
        </p:txBody>
      </p:sp>
      <p:sp>
        <p:nvSpPr>
          <p:cNvPr id="3" name="Content Placeholder 2"/>
          <p:cNvSpPr>
            <a:spLocks noGrp="1"/>
          </p:cNvSpPr>
          <p:nvPr>
            <p:ph idx="4294967295"/>
          </p:nvPr>
        </p:nvSpPr>
        <p:spPr>
          <a:xfrm>
            <a:off x="628650" y="1606062"/>
            <a:ext cx="7886700" cy="4614738"/>
          </a:xfrm>
        </p:spPr>
        <p:txBody>
          <a:bodyPr>
            <a:normAutofit fontScale="92500" lnSpcReduction="20000"/>
          </a:bodyPr>
          <a:lstStyle/>
          <a:p>
            <a:pPr>
              <a:lnSpc>
                <a:spcPct val="100000"/>
              </a:lnSpc>
              <a:spcBef>
                <a:spcPts val="0"/>
              </a:spcBef>
              <a:defRPr/>
            </a:pPr>
            <a:r>
              <a:rPr lang="en-GB" dirty="0"/>
              <a:t>Line managers have increasing responsibility for handling conflict</a:t>
            </a:r>
          </a:p>
          <a:p>
            <a:pPr lvl="1">
              <a:lnSpc>
                <a:spcPct val="100000"/>
              </a:lnSpc>
              <a:spcBef>
                <a:spcPts val="0"/>
              </a:spcBef>
              <a:defRPr/>
            </a:pPr>
            <a:r>
              <a:rPr lang="en-GB" i="1" dirty="0"/>
              <a:t>Confidence and skills deficit </a:t>
            </a:r>
            <a:r>
              <a:rPr lang="en-GB" dirty="0"/>
              <a:t>(</a:t>
            </a:r>
            <a:r>
              <a:rPr lang="en-GB" dirty="0" err="1"/>
              <a:t>Saundry</a:t>
            </a:r>
            <a:r>
              <a:rPr lang="en-GB" dirty="0"/>
              <a:t> and </a:t>
            </a:r>
            <a:r>
              <a:rPr lang="en-GB" dirty="0" err="1"/>
              <a:t>Wibberley</a:t>
            </a:r>
            <a:r>
              <a:rPr lang="en-GB" dirty="0"/>
              <a:t>, 2014; Teague and Roche, 2012)</a:t>
            </a:r>
            <a:endParaRPr lang="en-GB" i="1" dirty="0"/>
          </a:p>
          <a:p>
            <a:pPr lvl="1">
              <a:lnSpc>
                <a:spcPct val="100000"/>
              </a:lnSpc>
              <a:spcBef>
                <a:spcPts val="0"/>
              </a:spcBef>
              <a:defRPr/>
            </a:pPr>
            <a:r>
              <a:rPr lang="en-GB" i="1" dirty="0"/>
              <a:t>Fear of failure, criticism and litigation </a:t>
            </a:r>
          </a:p>
          <a:p>
            <a:pPr lvl="1">
              <a:lnSpc>
                <a:spcPct val="100000"/>
              </a:lnSpc>
              <a:spcBef>
                <a:spcPts val="0"/>
              </a:spcBef>
              <a:defRPr/>
            </a:pPr>
            <a:r>
              <a:rPr lang="en-GB" i="1" dirty="0"/>
              <a:t>Risk aversion, avoidance and/or inflexibility</a:t>
            </a:r>
            <a:endParaRPr lang="en-GB" dirty="0"/>
          </a:p>
          <a:p>
            <a:pPr>
              <a:lnSpc>
                <a:spcPct val="100000"/>
              </a:lnSpc>
              <a:spcBef>
                <a:spcPts val="0"/>
              </a:spcBef>
              <a:defRPr/>
            </a:pPr>
            <a:r>
              <a:rPr lang="en-GB" dirty="0"/>
              <a:t>Low priority compared with operational imperatives</a:t>
            </a:r>
          </a:p>
          <a:p>
            <a:pPr lvl="1">
              <a:lnSpc>
                <a:spcPct val="100000"/>
              </a:lnSpc>
              <a:spcBef>
                <a:spcPts val="0"/>
              </a:spcBef>
              <a:defRPr/>
            </a:pPr>
            <a:r>
              <a:rPr lang="en-GB" i="1" dirty="0"/>
              <a:t>Conflict management is not visible</a:t>
            </a:r>
          </a:p>
          <a:p>
            <a:pPr lvl="1">
              <a:lnSpc>
                <a:spcPct val="100000"/>
              </a:lnSpc>
              <a:spcBef>
                <a:spcPts val="0"/>
              </a:spcBef>
              <a:defRPr/>
            </a:pPr>
            <a:r>
              <a:rPr lang="en-GB" i="1" dirty="0"/>
              <a:t>Promotion and development rarely linked to people management competences</a:t>
            </a:r>
          </a:p>
          <a:p>
            <a:pPr>
              <a:lnSpc>
                <a:spcPct val="100000"/>
              </a:lnSpc>
              <a:spcBef>
                <a:spcPts val="0"/>
              </a:spcBef>
              <a:defRPr/>
            </a:pPr>
            <a:r>
              <a:rPr lang="en-GB" dirty="0"/>
              <a:t>Conflict generally not seen as a strategic issue (</a:t>
            </a:r>
            <a:r>
              <a:rPr lang="en-GB" dirty="0" err="1"/>
              <a:t>Saundry</a:t>
            </a:r>
            <a:r>
              <a:rPr lang="en-GB" dirty="0"/>
              <a:t> et al., 2014)</a:t>
            </a:r>
            <a:endParaRPr lang="en-GB" i="1" dirty="0"/>
          </a:p>
          <a:p>
            <a:pPr>
              <a:spcBef>
                <a:spcPts val="0"/>
              </a:spcBef>
              <a:defRPr/>
            </a:pPr>
            <a:endParaRPr lang="en-GB" sz="2400" dirty="0"/>
          </a:p>
          <a:p>
            <a:pPr marL="0" indent="0">
              <a:spcBef>
                <a:spcPts val="0"/>
              </a:spcBef>
              <a:buFont typeface="Arial" charset="0"/>
              <a:buNone/>
              <a:defRPr/>
            </a:pPr>
            <a:endParaRPr lang="en-GB" sz="2800" dirty="0"/>
          </a:p>
        </p:txBody>
      </p:sp>
    </p:spTree>
    <p:extLst>
      <p:ext uri="{BB962C8B-B14F-4D97-AF65-F5344CB8AC3E}">
        <p14:creationId xmlns:p14="http://schemas.microsoft.com/office/powerpoint/2010/main" val="1939149377"/>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idx="4294967295"/>
          </p:nvPr>
        </p:nvSpPr>
        <p:spPr>
          <a:xfrm>
            <a:off x="628650" y="0"/>
            <a:ext cx="7886700" cy="1629507"/>
          </a:xfrm>
        </p:spPr>
        <p:txBody>
          <a:bodyPr/>
          <a:lstStyle/>
          <a:p>
            <a:r>
              <a:rPr lang="en-GB" altLang="en-US" b="1" dirty="0">
                <a:solidFill>
                  <a:srgbClr val="660066"/>
                </a:solidFill>
              </a:rPr>
              <a:t>The Role of HR – Strategic or Just Remote?</a:t>
            </a:r>
          </a:p>
        </p:txBody>
      </p:sp>
      <p:sp>
        <p:nvSpPr>
          <p:cNvPr id="3" name="Content Placeholder 2"/>
          <p:cNvSpPr>
            <a:spLocks noGrp="1"/>
          </p:cNvSpPr>
          <p:nvPr>
            <p:ph idx="4294967295"/>
          </p:nvPr>
        </p:nvSpPr>
        <p:spPr>
          <a:xfrm>
            <a:off x="628650" y="1629508"/>
            <a:ext cx="7886700" cy="4591292"/>
          </a:xfrm>
        </p:spPr>
        <p:txBody>
          <a:bodyPr>
            <a:normAutofit fontScale="92500" lnSpcReduction="20000"/>
          </a:bodyPr>
          <a:lstStyle/>
          <a:p>
            <a:pPr>
              <a:lnSpc>
                <a:spcPct val="100000"/>
              </a:lnSpc>
              <a:spcBef>
                <a:spcPts val="0"/>
              </a:spcBef>
              <a:defRPr/>
            </a:pPr>
            <a:r>
              <a:rPr lang="en-GB" dirty="0"/>
              <a:t>Relationship between HR and line manager crucial</a:t>
            </a:r>
          </a:p>
          <a:p>
            <a:pPr lvl="1">
              <a:lnSpc>
                <a:spcPct val="100000"/>
              </a:lnSpc>
              <a:spcBef>
                <a:spcPts val="0"/>
              </a:spcBef>
              <a:defRPr/>
            </a:pPr>
            <a:r>
              <a:rPr lang="en-GB" sz="2000" i="1" dirty="0"/>
              <a:t>Familiarity breeds trust and confidence</a:t>
            </a:r>
          </a:p>
          <a:p>
            <a:pPr lvl="1">
              <a:lnSpc>
                <a:spcPct val="100000"/>
              </a:lnSpc>
              <a:spcBef>
                <a:spcPts val="0"/>
              </a:spcBef>
              <a:defRPr/>
            </a:pPr>
            <a:r>
              <a:rPr lang="en-GB" sz="2000" i="1" dirty="0"/>
              <a:t>Coaching role played by HR</a:t>
            </a:r>
            <a:endParaRPr lang="en-GB" sz="2000" dirty="0"/>
          </a:p>
          <a:p>
            <a:pPr>
              <a:lnSpc>
                <a:spcPct val="100000"/>
              </a:lnSpc>
              <a:spcBef>
                <a:spcPts val="0"/>
              </a:spcBef>
              <a:defRPr/>
            </a:pPr>
            <a:r>
              <a:rPr lang="en-GB" dirty="0"/>
              <a:t>Different aspects of HR role – expert advisor; coach; regulator</a:t>
            </a:r>
          </a:p>
          <a:p>
            <a:pPr>
              <a:lnSpc>
                <a:spcPct val="100000"/>
              </a:lnSpc>
              <a:spcBef>
                <a:spcPts val="0"/>
              </a:spcBef>
              <a:defRPr/>
            </a:pPr>
            <a:r>
              <a:rPr lang="en-GB" dirty="0"/>
              <a:t>In large organisations high trust relationships between HR and TU reps underpin informal resolution</a:t>
            </a:r>
          </a:p>
          <a:p>
            <a:pPr>
              <a:lnSpc>
                <a:spcPct val="100000"/>
              </a:lnSpc>
              <a:spcBef>
                <a:spcPts val="0"/>
              </a:spcBef>
              <a:defRPr/>
            </a:pPr>
            <a:r>
              <a:rPr lang="en-GB" dirty="0"/>
              <a:t>Centralisation and outsourcing of HR increases ‘distance’ between HR, managers and TU reps</a:t>
            </a:r>
          </a:p>
          <a:p>
            <a:pPr marL="457200" lvl="1" indent="0">
              <a:lnSpc>
                <a:spcPct val="100000"/>
              </a:lnSpc>
              <a:spcBef>
                <a:spcPts val="0"/>
              </a:spcBef>
              <a:buFont typeface="Arial" charset="0"/>
              <a:buNone/>
              <a:defRPr/>
            </a:pPr>
            <a:endParaRPr lang="en-GB" i="1" dirty="0"/>
          </a:p>
          <a:p>
            <a:pPr>
              <a:spcBef>
                <a:spcPts val="0"/>
              </a:spcBef>
              <a:defRPr/>
            </a:pPr>
            <a:endParaRPr lang="en-GB" sz="2400" dirty="0"/>
          </a:p>
          <a:p>
            <a:pPr marL="0" indent="0">
              <a:spcBef>
                <a:spcPts val="0"/>
              </a:spcBef>
              <a:buFont typeface="Arial" charset="0"/>
              <a:buNone/>
              <a:defRPr/>
            </a:pPr>
            <a:endParaRPr lang="en-GB" sz="2800" dirty="0"/>
          </a:p>
        </p:txBody>
      </p:sp>
    </p:spTree>
    <p:extLst>
      <p:ext uri="{BB962C8B-B14F-4D97-AF65-F5344CB8AC3E}">
        <p14:creationId xmlns:p14="http://schemas.microsoft.com/office/powerpoint/2010/main" val="1292984259"/>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00898"/>
          </a:xfrm>
        </p:spPr>
        <p:txBody>
          <a:bodyPr>
            <a:normAutofit fontScale="90000"/>
          </a:bodyPr>
          <a:lstStyle/>
          <a:p>
            <a:r>
              <a:rPr lang="en-GB" b="1" dirty="0"/>
              <a:t>Innovation and Alternative  Dispute Resolution</a:t>
            </a:r>
          </a:p>
        </p:txBody>
      </p:sp>
      <p:sp>
        <p:nvSpPr>
          <p:cNvPr id="3" name="Content Placeholder 2"/>
          <p:cNvSpPr>
            <a:spLocks noGrp="1"/>
          </p:cNvSpPr>
          <p:nvPr>
            <p:ph idx="1"/>
          </p:nvPr>
        </p:nvSpPr>
        <p:spPr>
          <a:xfrm>
            <a:off x="323528" y="1406769"/>
            <a:ext cx="8496944" cy="4719394"/>
          </a:xfrm>
        </p:spPr>
        <p:txBody>
          <a:bodyPr>
            <a:noAutofit/>
          </a:bodyPr>
          <a:lstStyle/>
          <a:p>
            <a:pPr>
              <a:lnSpc>
                <a:spcPct val="100000"/>
              </a:lnSpc>
              <a:spcBef>
                <a:spcPts val="0"/>
              </a:spcBef>
            </a:pPr>
            <a:r>
              <a:rPr lang="en-GB" dirty="0"/>
              <a:t>Growth in innovative approaches to conflict management in the USA (</a:t>
            </a:r>
            <a:r>
              <a:rPr lang="en-GB" dirty="0" err="1"/>
              <a:t>Lipsky</a:t>
            </a:r>
            <a:r>
              <a:rPr lang="en-GB" dirty="0"/>
              <a:t> et al., 2003)</a:t>
            </a:r>
          </a:p>
          <a:p>
            <a:pPr lvl="1">
              <a:lnSpc>
                <a:spcPct val="100000"/>
              </a:lnSpc>
              <a:spcBef>
                <a:spcPts val="0"/>
              </a:spcBef>
            </a:pPr>
            <a:r>
              <a:rPr lang="en-GB" sz="2500" dirty="0"/>
              <a:t>High cost of litigation</a:t>
            </a:r>
          </a:p>
          <a:p>
            <a:pPr lvl="1">
              <a:lnSpc>
                <a:spcPct val="100000"/>
              </a:lnSpc>
              <a:spcBef>
                <a:spcPts val="0"/>
              </a:spcBef>
            </a:pPr>
            <a:r>
              <a:rPr lang="en-GB" sz="2500" dirty="0"/>
              <a:t>Associated with union avoidance and also commitment to high performance work systems </a:t>
            </a:r>
          </a:p>
          <a:p>
            <a:pPr>
              <a:lnSpc>
                <a:spcPct val="100000"/>
              </a:lnSpc>
              <a:spcBef>
                <a:spcPts val="0"/>
              </a:spcBef>
            </a:pPr>
            <a:r>
              <a:rPr lang="en-GB" dirty="0"/>
              <a:t>Extension of ADR – mediation, arbitration, neutral evaluation, peer review</a:t>
            </a:r>
          </a:p>
          <a:p>
            <a:pPr>
              <a:lnSpc>
                <a:spcPct val="100000"/>
              </a:lnSpc>
              <a:spcBef>
                <a:spcPts val="0"/>
              </a:spcBef>
            </a:pPr>
            <a:r>
              <a:rPr lang="en-GB" dirty="0"/>
              <a:t>Emergence of ‘integrated conflict management systems’  (ICMS) </a:t>
            </a:r>
          </a:p>
        </p:txBody>
      </p:sp>
    </p:spTree>
    <p:extLst>
      <p:ext uri="{BB962C8B-B14F-4D97-AF65-F5344CB8AC3E}">
        <p14:creationId xmlns:p14="http://schemas.microsoft.com/office/powerpoint/2010/main" val="9492578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39"/>
            <a:ext cx="8712968" cy="1698775"/>
          </a:xfrm>
        </p:spPr>
        <p:txBody>
          <a:bodyPr/>
          <a:lstStyle/>
          <a:p>
            <a:r>
              <a:rPr lang="en-GB" sz="4000" b="1" dirty="0"/>
              <a:t>Integrated</a:t>
            </a:r>
            <a:r>
              <a:rPr lang="en-GB" b="1" dirty="0"/>
              <a:t> </a:t>
            </a:r>
            <a:r>
              <a:rPr lang="en-GB" sz="4000" b="1" dirty="0"/>
              <a:t>Conflict Management Systems</a:t>
            </a:r>
          </a:p>
        </p:txBody>
      </p:sp>
      <p:sp>
        <p:nvSpPr>
          <p:cNvPr id="3" name="Content Placeholder 2"/>
          <p:cNvSpPr>
            <a:spLocks noGrp="1"/>
          </p:cNvSpPr>
          <p:nvPr>
            <p:ph idx="1"/>
          </p:nvPr>
        </p:nvSpPr>
        <p:spPr>
          <a:xfrm>
            <a:off x="407864" y="1484784"/>
            <a:ext cx="8496944" cy="4641379"/>
          </a:xfrm>
        </p:spPr>
        <p:txBody>
          <a:bodyPr>
            <a:noAutofit/>
          </a:bodyPr>
          <a:lstStyle/>
          <a:p>
            <a:r>
              <a:rPr lang="en-GB" sz="2800" dirty="0"/>
              <a:t>Driven by the pursuit of ‘cultural transformation’   </a:t>
            </a:r>
          </a:p>
          <a:p>
            <a:r>
              <a:rPr lang="en-GB" sz="2800" dirty="0"/>
              <a:t>ICMS ‘foster an environment in which managers are expected to prevent, manage, contain and resolve all conflict at the earliest time and lowest level possible’ (Lynch, 2008:212)</a:t>
            </a:r>
          </a:p>
          <a:p>
            <a:r>
              <a:rPr lang="en-GB" sz="2800" dirty="0"/>
              <a:t>ICMS creates a ‘conflict competent culture’ where all conflict may be safely raised and where persons will feel confident that their concerns will be heard, respected, and acted upon…’ Lynch, 2001:213).</a:t>
            </a:r>
          </a:p>
          <a:p>
            <a:pPr>
              <a:spcBef>
                <a:spcPts val="0"/>
              </a:spcBef>
            </a:pPr>
            <a:endParaRPr lang="en-GB" sz="2800" dirty="0"/>
          </a:p>
        </p:txBody>
      </p:sp>
    </p:spTree>
    <p:extLst>
      <p:ext uri="{BB962C8B-B14F-4D97-AF65-F5344CB8AC3E}">
        <p14:creationId xmlns:p14="http://schemas.microsoft.com/office/powerpoint/2010/main" val="28284945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8712968" cy="1296144"/>
          </a:xfrm>
        </p:spPr>
        <p:txBody>
          <a:bodyPr/>
          <a:lstStyle/>
          <a:p>
            <a:r>
              <a:rPr lang="en-GB" sz="4000" b="1" dirty="0"/>
              <a:t>Key Elements of ICMS</a:t>
            </a:r>
          </a:p>
        </p:txBody>
      </p:sp>
      <p:sp>
        <p:nvSpPr>
          <p:cNvPr id="3" name="Content Placeholder 2"/>
          <p:cNvSpPr>
            <a:spLocks noGrp="1"/>
          </p:cNvSpPr>
          <p:nvPr>
            <p:ph idx="1"/>
          </p:nvPr>
        </p:nvSpPr>
        <p:spPr>
          <a:xfrm>
            <a:off x="323528" y="1108310"/>
            <a:ext cx="8496944" cy="4641379"/>
          </a:xfrm>
        </p:spPr>
        <p:txBody>
          <a:bodyPr>
            <a:noAutofit/>
          </a:bodyPr>
          <a:lstStyle/>
          <a:p>
            <a:r>
              <a:rPr lang="en-GB" dirty="0"/>
              <a:t>Importance of an organisational champion and senior management buy-in</a:t>
            </a:r>
          </a:p>
          <a:p>
            <a:r>
              <a:rPr lang="en-GB" dirty="0"/>
              <a:t>Training and coaching for managers – focus on competence</a:t>
            </a:r>
          </a:p>
          <a:p>
            <a:r>
              <a:rPr lang="en-GB" dirty="0"/>
              <a:t>Analysis of data</a:t>
            </a:r>
          </a:p>
          <a:p>
            <a:r>
              <a:rPr lang="en-GB" dirty="0"/>
              <a:t>Rights based and interest-based processes - multiple points of entry to the system</a:t>
            </a:r>
          </a:p>
          <a:p>
            <a:r>
              <a:rPr lang="en-GB" dirty="0"/>
              <a:t>Flexible interventions</a:t>
            </a:r>
          </a:p>
          <a:p>
            <a:pPr marL="0" indent="0">
              <a:buNone/>
            </a:pPr>
            <a:endParaRPr lang="en-GB" dirty="0"/>
          </a:p>
        </p:txBody>
      </p:sp>
    </p:spTree>
    <p:extLst>
      <p:ext uri="{BB962C8B-B14F-4D97-AF65-F5344CB8AC3E}">
        <p14:creationId xmlns:p14="http://schemas.microsoft.com/office/powerpoint/2010/main" val="19576995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272808"/>
          </a:xfrm>
        </p:spPr>
        <p:txBody>
          <a:bodyPr>
            <a:normAutofit fontScale="90000"/>
          </a:bodyPr>
          <a:lstStyle/>
          <a:p>
            <a:r>
              <a:rPr lang="en-GB" b="1" dirty="0"/>
              <a:t>Innovation in the UK – The Promise of Mediation</a:t>
            </a:r>
          </a:p>
        </p:txBody>
      </p:sp>
      <p:sp>
        <p:nvSpPr>
          <p:cNvPr id="3" name="Content Placeholder 2"/>
          <p:cNvSpPr>
            <a:spLocks noGrp="1"/>
          </p:cNvSpPr>
          <p:nvPr>
            <p:ph idx="1"/>
          </p:nvPr>
        </p:nvSpPr>
        <p:spPr>
          <a:xfrm>
            <a:off x="457200" y="1547446"/>
            <a:ext cx="8229600" cy="4355978"/>
          </a:xfrm>
        </p:spPr>
        <p:txBody>
          <a:bodyPr>
            <a:normAutofit fontScale="92500" lnSpcReduction="10000"/>
          </a:bodyPr>
          <a:lstStyle/>
          <a:p>
            <a:pPr>
              <a:lnSpc>
                <a:spcPct val="100000"/>
              </a:lnSpc>
              <a:spcBef>
                <a:spcPts val="0"/>
              </a:spcBef>
            </a:pPr>
            <a:r>
              <a:rPr lang="en-GB" dirty="0"/>
              <a:t>Limited evidence of innovation in conflict extending beyond mediation (Roche and Teague, 2012)</a:t>
            </a:r>
          </a:p>
          <a:p>
            <a:pPr>
              <a:lnSpc>
                <a:spcPct val="100000"/>
              </a:lnSpc>
              <a:spcBef>
                <a:spcPts val="0"/>
              </a:spcBef>
            </a:pPr>
            <a:r>
              <a:rPr lang="en-GB" dirty="0"/>
              <a:t>Mediation ‘has the potential to lead to a major and dramatic shift in the culture of employment relations’ (BIS, 2011:13).</a:t>
            </a:r>
          </a:p>
          <a:p>
            <a:pPr>
              <a:lnSpc>
                <a:spcPct val="100000"/>
              </a:lnSpc>
              <a:spcBef>
                <a:spcPts val="0"/>
              </a:spcBef>
            </a:pPr>
            <a:r>
              <a:rPr lang="en-GB" dirty="0"/>
              <a:t>In 2011, mediation used in 17% of workplaces that experienced a grievance</a:t>
            </a:r>
          </a:p>
          <a:p>
            <a:pPr>
              <a:lnSpc>
                <a:spcPct val="100000"/>
              </a:lnSpc>
              <a:spcBef>
                <a:spcPts val="0"/>
              </a:spcBef>
            </a:pPr>
            <a:r>
              <a:rPr lang="en-GB" dirty="0"/>
              <a:t>Mediation more likely in larger, ‘high conflict’ workplaces</a:t>
            </a:r>
          </a:p>
          <a:p>
            <a:pPr>
              <a:spcBef>
                <a:spcPts val="0"/>
              </a:spcBef>
            </a:pPr>
            <a:endParaRPr lang="en-GB" sz="3000" dirty="0"/>
          </a:p>
        </p:txBody>
      </p:sp>
    </p:spTree>
    <p:extLst>
      <p:ext uri="{BB962C8B-B14F-4D97-AF65-F5344CB8AC3E}">
        <p14:creationId xmlns:p14="http://schemas.microsoft.com/office/powerpoint/2010/main" val="29048010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D3E9FC4A-D381-430B-B37F-F5FAF4F56380}"/>
              </a:ext>
            </a:extLst>
          </p:cNvPr>
          <p:cNvSpPr>
            <a:spLocks noGrp="1" noChangeArrowheads="1"/>
          </p:cNvSpPr>
          <p:nvPr>
            <p:ph type="title"/>
          </p:nvPr>
        </p:nvSpPr>
        <p:spPr/>
        <p:txBody>
          <a:bodyPr/>
          <a:lstStyle/>
          <a:p>
            <a:r>
              <a:rPr lang="en-GB" altLang="en-US"/>
              <a:t>Get Involved? Participate?</a:t>
            </a:r>
          </a:p>
        </p:txBody>
      </p:sp>
      <p:sp>
        <p:nvSpPr>
          <p:cNvPr id="3" name="Content Placeholder 2">
            <a:extLst>
              <a:ext uri="{FF2B5EF4-FFF2-40B4-BE49-F238E27FC236}">
                <a16:creationId xmlns:a16="http://schemas.microsoft.com/office/drawing/2014/main" id="{70729207-05F3-45FF-9030-EE3E8672B4ED}"/>
              </a:ext>
            </a:extLst>
          </p:cNvPr>
          <p:cNvSpPr>
            <a:spLocks noGrp="1" noChangeArrowheads="1"/>
          </p:cNvSpPr>
          <p:nvPr>
            <p:ph idx="1"/>
          </p:nvPr>
        </p:nvSpPr>
        <p:spPr/>
        <p:txBody>
          <a:bodyPr/>
          <a:lstStyle/>
          <a:p>
            <a:r>
              <a:rPr lang="en-GB" altLang="en-US" dirty="0"/>
              <a:t>What might make employees want to get involved or participate?</a:t>
            </a:r>
            <a:br>
              <a:rPr lang="en-GB" altLang="en-US" dirty="0"/>
            </a:br>
            <a:endParaRPr lang="en-GB" altLang="en-US" dirty="0"/>
          </a:p>
          <a:p>
            <a:r>
              <a:rPr lang="en-GB" altLang="en-US" dirty="0"/>
              <a:t>Trust?</a:t>
            </a:r>
          </a:p>
          <a:p>
            <a:r>
              <a:rPr lang="en-GB" altLang="en-US" dirty="0"/>
              <a:t>Hope?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7DA16653-93D5-4642-AE51-515E03A29DCA}"/>
              </a:ext>
            </a:extLst>
          </p:cNvPr>
          <p:cNvSpPr>
            <a:spLocks noGrp="1" noChangeArrowheads="1"/>
          </p:cNvSpPr>
          <p:nvPr>
            <p:ph type="title"/>
          </p:nvPr>
        </p:nvSpPr>
        <p:spPr/>
        <p:txBody>
          <a:bodyPr/>
          <a:lstStyle/>
          <a:p>
            <a:r>
              <a:rPr lang="en-GB" altLang="en-US"/>
              <a:t>Why Involve Employees?</a:t>
            </a:r>
          </a:p>
        </p:txBody>
      </p:sp>
      <p:sp>
        <p:nvSpPr>
          <p:cNvPr id="3" name="Content Placeholder 2">
            <a:extLst>
              <a:ext uri="{FF2B5EF4-FFF2-40B4-BE49-F238E27FC236}">
                <a16:creationId xmlns:a16="http://schemas.microsoft.com/office/drawing/2014/main" id="{FF646596-C0DC-408E-A67C-148ADAFF75C4}"/>
              </a:ext>
            </a:extLst>
          </p:cNvPr>
          <p:cNvSpPr>
            <a:spLocks noGrp="1" noChangeArrowheads="1"/>
          </p:cNvSpPr>
          <p:nvPr>
            <p:ph idx="1"/>
          </p:nvPr>
        </p:nvSpPr>
        <p:spPr/>
        <p:txBody>
          <a:bodyPr/>
          <a:lstStyle/>
          <a:p>
            <a:r>
              <a:rPr lang="en-GB" altLang="en-US"/>
              <a:t>Just for economic efficiency?</a:t>
            </a:r>
          </a:p>
          <a:p>
            <a:r>
              <a:rPr lang="en-GB" altLang="en-US"/>
              <a:t>Business Case?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78B79452-FF33-4BBD-B4D3-798DFCFFF2DC}"/>
              </a:ext>
            </a:extLst>
          </p:cNvPr>
          <p:cNvSpPr>
            <a:spLocks noGrp="1" noChangeArrowheads="1"/>
          </p:cNvSpPr>
          <p:nvPr>
            <p:ph type="title"/>
          </p:nvPr>
        </p:nvSpPr>
        <p:spPr/>
        <p:txBody>
          <a:bodyPr/>
          <a:lstStyle/>
          <a:p>
            <a:r>
              <a:rPr lang="en-GB" altLang="en-US"/>
              <a:t>Difference?</a:t>
            </a:r>
          </a:p>
        </p:txBody>
      </p:sp>
      <p:sp>
        <p:nvSpPr>
          <p:cNvPr id="9219" name="Content Placeholder 2">
            <a:extLst>
              <a:ext uri="{FF2B5EF4-FFF2-40B4-BE49-F238E27FC236}">
                <a16:creationId xmlns:a16="http://schemas.microsoft.com/office/drawing/2014/main" id="{05AB7631-16E2-443F-9225-C48063767F06}"/>
              </a:ext>
            </a:extLst>
          </p:cNvPr>
          <p:cNvSpPr>
            <a:spLocks noGrp="1" noChangeArrowheads="1"/>
          </p:cNvSpPr>
          <p:nvPr>
            <p:ph idx="1"/>
          </p:nvPr>
        </p:nvSpPr>
        <p:spPr/>
        <p:txBody>
          <a:bodyPr/>
          <a:lstStyle/>
          <a:p>
            <a:r>
              <a:rPr lang="en-GB" altLang="en-US"/>
              <a:t>What is the difference between employee involvement and participation?</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FED50EE7-32D4-4733-9495-E64442151229}"/>
              </a:ext>
            </a:extLst>
          </p:cNvPr>
          <p:cNvSpPr>
            <a:spLocks noGrp="1" noChangeArrowheads="1"/>
          </p:cNvSpPr>
          <p:nvPr>
            <p:ph type="title"/>
          </p:nvPr>
        </p:nvSpPr>
        <p:spPr/>
        <p:txBody>
          <a:bodyPr>
            <a:normAutofit fontScale="90000"/>
          </a:bodyPr>
          <a:lstStyle/>
          <a:p>
            <a:r>
              <a:rPr lang="en-GB" altLang="en-US" sz="3600"/>
              <a:t>Involvement and Participation: towards a definitional understanding </a:t>
            </a:r>
          </a:p>
        </p:txBody>
      </p:sp>
      <p:sp>
        <p:nvSpPr>
          <p:cNvPr id="3" name="Content Placeholder 2">
            <a:extLst>
              <a:ext uri="{FF2B5EF4-FFF2-40B4-BE49-F238E27FC236}">
                <a16:creationId xmlns:a16="http://schemas.microsoft.com/office/drawing/2014/main" id="{9825253C-3CAC-40B6-8A67-325E838A58DA}"/>
              </a:ext>
            </a:extLst>
          </p:cNvPr>
          <p:cNvSpPr>
            <a:spLocks noGrp="1" noChangeArrowheads="1"/>
          </p:cNvSpPr>
          <p:nvPr>
            <p:ph idx="1"/>
          </p:nvPr>
        </p:nvSpPr>
        <p:spPr/>
        <p:txBody>
          <a:bodyPr>
            <a:normAutofit lnSpcReduction="10000"/>
          </a:bodyPr>
          <a:lstStyle/>
          <a:p>
            <a:r>
              <a:rPr lang="en-GB" altLang="en-US" sz="2000" b="1" u="sng"/>
              <a:t>Involvement </a:t>
            </a:r>
          </a:p>
          <a:p>
            <a:endParaRPr lang="en-GB" altLang="en-US" sz="2000" i="1" u="sng"/>
          </a:p>
          <a:p>
            <a:r>
              <a:rPr lang="en-GB" altLang="en-US" sz="2000"/>
              <a:t>Management initiated arrangements focused on the </a:t>
            </a:r>
            <a:r>
              <a:rPr lang="en-GB" altLang="en-US" sz="2000" b="1"/>
              <a:t>individual</a:t>
            </a:r>
            <a:r>
              <a:rPr lang="en-GB" altLang="en-US" sz="2000"/>
              <a:t>, with tight constraints on empowerment of employees and does not include organisational decision making.</a:t>
            </a:r>
          </a:p>
          <a:p>
            <a:endParaRPr lang="en-GB" altLang="en-US" sz="2000"/>
          </a:p>
          <a:p>
            <a:r>
              <a:rPr lang="en-GB" altLang="en-US" sz="2000" b="1" u="sng"/>
              <a:t>Participation</a:t>
            </a:r>
          </a:p>
          <a:p>
            <a:endParaRPr lang="en-GB" altLang="en-US" sz="2000" i="1" u="sng"/>
          </a:p>
          <a:p>
            <a:r>
              <a:rPr lang="en-GB" altLang="en-US" sz="2000"/>
              <a:t>embraces employees in the organisational decision making process on a </a:t>
            </a:r>
            <a:r>
              <a:rPr lang="en-GB" altLang="en-US" sz="2000" b="1"/>
              <a:t>collective</a:t>
            </a:r>
            <a:r>
              <a:rPr lang="en-GB" altLang="en-US" sz="2000"/>
              <a:t> basis.</a:t>
            </a:r>
          </a:p>
          <a:p>
            <a:pPr>
              <a:buFontTx/>
              <a:buNone/>
            </a:pPr>
            <a:r>
              <a:rPr lang="en-GB" altLang="en-US" sz="2000"/>
              <a:t>	(see Armstrong, (2005), Gennard and Judge (2005) and Lewis et al.,(2003)</a:t>
            </a:r>
          </a:p>
          <a:p>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450DB7A7-37DB-4EB8-A41D-A58EB5FA95F8}"/>
              </a:ext>
            </a:extLst>
          </p:cNvPr>
          <p:cNvSpPr>
            <a:spLocks noGrp="1" noChangeArrowheads="1"/>
          </p:cNvSpPr>
          <p:nvPr>
            <p:ph type="title"/>
          </p:nvPr>
        </p:nvSpPr>
        <p:spPr/>
        <p:txBody>
          <a:bodyPr/>
          <a:lstStyle/>
          <a:p>
            <a:pPr eaLnBrk="1" hangingPunct="1"/>
            <a:r>
              <a:rPr lang="en-GB" altLang="en-US" b="1"/>
              <a:t>Employee Participation</a:t>
            </a:r>
          </a:p>
        </p:txBody>
      </p:sp>
      <p:sp>
        <p:nvSpPr>
          <p:cNvPr id="9219" name="Rectangle 3">
            <a:extLst>
              <a:ext uri="{FF2B5EF4-FFF2-40B4-BE49-F238E27FC236}">
                <a16:creationId xmlns:a16="http://schemas.microsoft.com/office/drawing/2014/main" id="{1E995D18-9484-4B4D-BC81-1DCEE951308E}"/>
              </a:ext>
            </a:extLst>
          </p:cNvPr>
          <p:cNvSpPr>
            <a:spLocks noGrp="1" noChangeArrowheads="1"/>
          </p:cNvSpPr>
          <p:nvPr>
            <p:ph type="body" idx="1"/>
          </p:nvPr>
        </p:nvSpPr>
        <p:spPr>
          <a:xfrm>
            <a:off x="457200" y="1773238"/>
            <a:ext cx="8229600" cy="4352925"/>
          </a:xfrm>
        </p:spPr>
        <p:txBody>
          <a:bodyPr/>
          <a:lstStyle/>
          <a:p>
            <a:pPr eaLnBrk="1" hangingPunct="1"/>
            <a:r>
              <a:rPr lang="en-GB" altLang="en-US"/>
              <a:t>Gain collective rights to become involved in decision-making.</a:t>
            </a:r>
          </a:p>
          <a:p>
            <a:pPr eaLnBrk="1" hangingPunct="1"/>
            <a:r>
              <a:rPr lang="en-GB" altLang="en-US"/>
              <a:t>Typically relates to an area of decision-making previously controlled by management.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D68073CB-5D36-4B97-83F6-9A0AD80B4662}"/>
              </a:ext>
            </a:extLst>
          </p:cNvPr>
          <p:cNvSpPr>
            <a:spLocks noGrp="1" noChangeArrowheads="1"/>
          </p:cNvSpPr>
          <p:nvPr>
            <p:ph type="title"/>
          </p:nvPr>
        </p:nvSpPr>
        <p:spPr/>
        <p:txBody>
          <a:bodyPr/>
          <a:lstStyle/>
          <a:p>
            <a:pPr eaLnBrk="1" hangingPunct="1"/>
            <a:r>
              <a:rPr lang="en-GB" altLang="en-US" b="1"/>
              <a:t>Employee Involvement</a:t>
            </a:r>
          </a:p>
        </p:txBody>
      </p:sp>
      <p:sp>
        <p:nvSpPr>
          <p:cNvPr id="10243" name="Rectangle 3">
            <a:extLst>
              <a:ext uri="{FF2B5EF4-FFF2-40B4-BE49-F238E27FC236}">
                <a16:creationId xmlns:a16="http://schemas.microsoft.com/office/drawing/2014/main" id="{A6C99697-B596-4C57-8575-0D3269F4F75F}"/>
              </a:ext>
            </a:extLst>
          </p:cNvPr>
          <p:cNvSpPr>
            <a:spLocks noGrp="1" noChangeArrowheads="1"/>
          </p:cNvSpPr>
          <p:nvPr>
            <p:ph type="body" idx="1"/>
          </p:nvPr>
        </p:nvSpPr>
        <p:spPr/>
        <p:txBody>
          <a:bodyPr/>
          <a:lstStyle/>
          <a:p>
            <a:pPr eaLnBrk="1" hangingPunct="1"/>
            <a:r>
              <a:rPr lang="en-GB" altLang="en-US"/>
              <a:t>Encouraging the support and commitment to the organisation</a:t>
            </a:r>
            <a:r>
              <a:rPr lang="ja-JP" altLang="en-GB"/>
              <a:t>’</a:t>
            </a:r>
            <a:r>
              <a:rPr lang="en-GB" altLang="ja-JP"/>
              <a:t>s objectives</a:t>
            </a:r>
          </a:p>
          <a:p>
            <a:pPr eaLnBrk="1" hangingPunct="1"/>
            <a:r>
              <a:rPr lang="en-GB" altLang="en-US"/>
              <a:t>Largely task-based</a:t>
            </a:r>
          </a:p>
          <a:p>
            <a:pPr eaLnBrk="1" hangingPunct="1"/>
            <a:r>
              <a:rPr lang="en-GB" altLang="en-US"/>
              <a:t>Releasing the full potential of people at work</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628DF243-F079-42E1-A576-086BF87D5946}"/>
              </a:ext>
            </a:extLst>
          </p:cNvPr>
          <p:cNvSpPr>
            <a:spLocks noGrp="1" noChangeArrowheads="1"/>
          </p:cNvSpPr>
          <p:nvPr>
            <p:ph type="title"/>
          </p:nvPr>
        </p:nvSpPr>
        <p:spPr/>
        <p:txBody>
          <a:bodyPr/>
          <a:lstStyle/>
          <a:p>
            <a:pPr eaLnBrk="1" hangingPunct="1"/>
            <a:r>
              <a:rPr lang="en-GB" altLang="en-US" b="1"/>
              <a:t>Employee Involvement</a:t>
            </a:r>
          </a:p>
        </p:txBody>
      </p:sp>
      <p:sp>
        <p:nvSpPr>
          <p:cNvPr id="13315" name="Rectangle 3">
            <a:extLst>
              <a:ext uri="{FF2B5EF4-FFF2-40B4-BE49-F238E27FC236}">
                <a16:creationId xmlns:a16="http://schemas.microsoft.com/office/drawing/2014/main" id="{24E5815C-9B45-4E78-BA78-A3872EA28678}"/>
              </a:ext>
            </a:extLst>
          </p:cNvPr>
          <p:cNvSpPr>
            <a:spLocks noGrp="1" noChangeArrowheads="1"/>
          </p:cNvSpPr>
          <p:nvPr>
            <p:ph type="body" idx="1"/>
          </p:nvPr>
        </p:nvSpPr>
        <p:spPr/>
        <p:txBody>
          <a:bodyPr/>
          <a:lstStyle/>
          <a:p>
            <a:pPr eaLnBrk="1" hangingPunct="1"/>
            <a:r>
              <a:rPr lang="en-GB" altLang="en-US"/>
              <a:t>Downward involvement – employer sharing information with the employee.</a:t>
            </a:r>
          </a:p>
          <a:p>
            <a:pPr eaLnBrk="1" hangingPunct="1"/>
            <a:r>
              <a:rPr lang="en-GB" altLang="en-US"/>
              <a:t>Upward involvement – employee identifying problems and helping to resolve them.</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1F09839-39D9-44BD-9468-9A6B3CF53A3C}"/>
              </a:ext>
            </a:extLst>
          </p:cNvPr>
          <p:cNvSpPr>
            <a:spLocks noGrp="1" noChangeArrowheads="1"/>
          </p:cNvSpPr>
          <p:nvPr>
            <p:ph type="title"/>
          </p:nvPr>
        </p:nvSpPr>
        <p:spPr/>
        <p:txBody>
          <a:bodyPr>
            <a:normAutofit fontScale="90000"/>
          </a:bodyPr>
          <a:lstStyle/>
          <a:p>
            <a:pPr eaLnBrk="1" hangingPunct="1"/>
            <a:r>
              <a:rPr lang="en-GB" altLang="en-US" b="1"/>
              <a:t>Employee Involvement Schemes</a:t>
            </a:r>
          </a:p>
        </p:txBody>
      </p:sp>
      <p:sp>
        <p:nvSpPr>
          <p:cNvPr id="7171" name="Rectangle 3">
            <a:extLst>
              <a:ext uri="{FF2B5EF4-FFF2-40B4-BE49-F238E27FC236}">
                <a16:creationId xmlns:a16="http://schemas.microsoft.com/office/drawing/2014/main" id="{4E0916EB-8099-4B29-9C76-26E1A78466FF}"/>
              </a:ext>
            </a:extLst>
          </p:cNvPr>
          <p:cNvSpPr>
            <a:spLocks noGrp="1" noChangeArrowheads="1"/>
          </p:cNvSpPr>
          <p:nvPr>
            <p:ph type="body" idx="1"/>
          </p:nvPr>
        </p:nvSpPr>
        <p:spPr/>
        <p:txBody>
          <a:bodyPr>
            <a:normAutofit lnSpcReduction="10000"/>
          </a:bodyPr>
          <a:lstStyle/>
          <a:p>
            <a:pPr marL="609600" indent="-609600" eaLnBrk="1" hangingPunct="1">
              <a:lnSpc>
                <a:spcPct val="80000"/>
              </a:lnSpc>
            </a:pPr>
            <a:r>
              <a:rPr lang="en-GB" altLang="en-US" sz="2800"/>
              <a:t>The process of employee involvement is primarily instigated by management.</a:t>
            </a:r>
          </a:p>
          <a:p>
            <a:pPr marL="609600" indent="-609600" eaLnBrk="1" hangingPunct="1">
              <a:lnSpc>
                <a:spcPct val="80000"/>
              </a:lnSpc>
            </a:pPr>
            <a:r>
              <a:rPr lang="en-GB" altLang="en-US" sz="2800"/>
              <a:t>It is </a:t>
            </a:r>
            <a:r>
              <a:rPr lang="en-GB" altLang="en-US" sz="2800" i="1"/>
              <a:t>assumed</a:t>
            </a:r>
            <a:r>
              <a:rPr lang="en-GB" altLang="en-US" sz="2800"/>
              <a:t> that employees want greater involvement, regardless of the form it might take.</a:t>
            </a:r>
          </a:p>
          <a:p>
            <a:pPr marL="609600" indent="-609600" eaLnBrk="1" hangingPunct="1">
              <a:lnSpc>
                <a:spcPct val="80000"/>
              </a:lnSpc>
            </a:pPr>
            <a:r>
              <a:rPr lang="en-GB" altLang="en-US" sz="2800"/>
              <a:t>It is thought possible to achieve unity of purpose between employees and their managers.</a:t>
            </a:r>
          </a:p>
          <a:p>
            <a:pPr marL="609600" indent="-609600" eaLnBrk="1" hangingPunct="1">
              <a:lnSpc>
                <a:spcPct val="80000"/>
              </a:lnSpc>
            </a:pPr>
            <a:r>
              <a:rPr lang="en-GB" altLang="en-US" sz="2800"/>
              <a:t>It is expected that greater commitment and productivity will result from employee involvement.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17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15E86264-6143-44E9-BBC7-74E9334436FD}"/>
              </a:ext>
            </a:extLst>
          </p:cNvPr>
          <p:cNvSpPr>
            <a:spLocks noGrp="1" noChangeArrowheads="1"/>
          </p:cNvSpPr>
          <p:nvPr>
            <p:ph type="title"/>
          </p:nvPr>
        </p:nvSpPr>
        <p:spPr/>
        <p:txBody>
          <a:bodyPr>
            <a:normAutofit fontScale="90000"/>
          </a:bodyPr>
          <a:lstStyle/>
          <a:p>
            <a:pPr eaLnBrk="1" hangingPunct="1"/>
            <a:r>
              <a:rPr lang="en-GB" altLang="en-US" sz="4000" b="1"/>
              <a:t>High-performance </a:t>
            </a:r>
            <a:br>
              <a:rPr lang="en-GB" altLang="en-US" sz="4000" b="1"/>
            </a:br>
            <a:r>
              <a:rPr lang="en-GB" altLang="en-US" sz="4000" b="1"/>
              <a:t>Working Practices</a:t>
            </a:r>
          </a:p>
        </p:txBody>
      </p:sp>
      <p:sp>
        <p:nvSpPr>
          <p:cNvPr id="8195" name="Rectangle 3">
            <a:extLst>
              <a:ext uri="{FF2B5EF4-FFF2-40B4-BE49-F238E27FC236}">
                <a16:creationId xmlns:a16="http://schemas.microsoft.com/office/drawing/2014/main" id="{B4D2894F-B3D7-478E-9E77-7F8573A806CE}"/>
              </a:ext>
            </a:extLst>
          </p:cNvPr>
          <p:cNvSpPr>
            <a:spLocks noGrp="1" noChangeArrowheads="1"/>
          </p:cNvSpPr>
          <p:nvPr>
            <p:ph type="body" idx="1"/>
          </p:nvPr>
        </p:nvSpPr>
        <p:spPr/>
        <p:txBody>
          <a:bodyPr>
            <a:normAutofit lnSpcReduction="10000"/>
          </a:bodyPr>
          <a:lstStyle/>
          <a:p>
            <a:pPr eaLnBrk="1" hangingPunct="1"/>
            <a:r>
              <a:rPr lang="en-GB" altLang="en-US"/>
              <a:t>High employee involvement practices </a:t>
            </a:r>
            <a:br>
              <a:rPr lang="en-GB" altLang="en-US"/>
            </a:br>
            <a:r>
              <a:rPr lang="en-GB" altLang="en-US"/>
              <a:t>(eg quality circles, self-directed teams)</a:t>
            </a:r>
          </a:p>
          <a:p>
            <a:pPr eaLnBrk="1" hangingPunct="1"/>
            <a:r>
              <a:rPr lang="en-GB" altLang="en-US"/>
              <a:t>Human resource practices </a:t>
            </a:r>
            <a:br>
              <a:rPr lang="en-GB" altLang="en-US"/>
            </a:br>
            <a:r>
              <a:rPr lang="en-GB" altLang="en-US"/>
              <a:t>(eg sophisticated recruitment practices, performance appraisals)</a:t>
            </a:r>
          </a:p>
          <a:p>
            <a:pPr eaLnBrk="1" hangingPunct="1"/>
            <a:r>
              <a:rPr lang="en-GB" altLang="en-US"/>
              <a:t>Reward and commitment practices </a:t>
            </a:r>
            <a:br>
              <a:rPr lang="en-GB" altLang="en-US"/>
            </a:br>
            <a:r>
              <a:rPr lang="en-GB" altLang="en-US"/>
              <a:t>(eg various financial rewards, family- friendly policies)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820B5C25-A1F5-4D02-A71D-4A4CAA2386EF}"/>
              </a:ext>
            </a:extLst>
          </p:cNvPr>
          <p:cNvSpPr>
            <a:spLocks noGrp="1" noChangeArrowheads="1"/>
          </p:cNvSpPr>
          <p:nvPr>
            <p:ph type="title"/>
          </p:nvPr>
        </p:nvSpPr>
        <p:spPr/>
        <p:txBody>
          <a:bodyPr/>
          <a:lstStyle/>
          <a:p>
            <a:pPr eaLnBrk="1" hangingPunct="1"/>
            <a:r>
              <a:rPr lang="en-GB" altLang="en-US" b="1"/>
              <a:t>Employee Participation</a:t>
            </a:r>
          </a:p>
        </p:txBody>
      </p:sp>
      <p:sp>
        <p:nvSpPr>
          <p:cNvPr id="16387" name="Rectangle 3">
            <a:extLst>
              <a:ext uri="{FF2B5EF4-FFF2-40B4-BE49-F238E27FC236}">
                <a16:creationId xmlns:a16="http://schemas.microsoft.com/office/drawing/2014/main" id="{6CBF0EC3-4182-4F81-A8A5-0FA84A3E8A78}"/>
              </a:ext>
            </a:extLst>
          </p:cNvPr>
          <p:cNvSpPr>
            <a:spLocks noGrp="1" noChangeArrowheads="1"/>
          </p:cNvSpPr>
          <p:nvPr>
            <p:ph type="body" idx="1"/>
          </p:nvPr>
        </p:nvSpPr>
        <p:spPr>
          <a:xfrm>
            <a:off x="457200" y="1916113"/>
            <a:ext cx="8229600" cy="4210050"/>
          </a:xfrm>
        </p:spPr>
        <p:txBody>
          <a:bodyPr/>
          <a:lstStyle/>
          <a:p>
            <a:pPr eaLnBrk="1" hangingPunct="1"/>
            <a:r>
              <a:rPr lang="en-GB" altLang="en-US"/>
              <a:t>European Works Council (EWC)</a:t>
            </a:r>
          </a:p>
          <a:p>
            <a:pPr eaLnBrk="1" hangingPunct="1"/>
            <a:r>
              <a:rPr lang="en-GB" altLang="en-US"/>
              <a:t>Information and Consultation of Employees (ICE) Regulations 2004</a:t>
            </a:r>
          </a:p>
          <a:p>
            <a:pPr eaLnBrk="1" hangingPunct="1"/>
            <a:r>
              <a:rPr lang="en-GB" altLang="en-US"/>
              <a:t>Democracy in the workplace</a:t>
            </a:r>
          </a:p>
          <a:p>
            <a:pPr eaLnBrk="1" hangingPunct="1"/>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C3F3A2D7-4EC9-46E8-9FC5-119BB7105431}"/>
              </a:ext>
            </a:extLst>
          </p:cNvPr>
          <p:cNvSpPr>
            <a:spLocks noGrp="1" noChangeArrowheads="1"/>
          </p:cNvSpPr>
          <p:nvPr>
            <p:ph type="title"/>
          </p:nvPr>
        </p:nvSpPr>
        <p:spPr/>
        <p:txBody>
          <a:bodyPr/>
          <a:lstStyle/>
          <a:p>
            <a:pPr eaLnBrk="1" hangingPunct="1"/>
            <a:r>
              <a:rPr lang="en-GB" altLang="en-US" b="1"/>
              <a:t>Improvements to EWCs</a:t>
            </a:r>
          </a:p>
        </p:txBody>
      </p:sp>
      <p:sp>
        <p:nvSpPr>
          <p:cNvPr id="17411" name="Rectangle 3">
            <a:extLst>
              <a:ext uri="{FF2B5EF4-FFF2-40B4-BE49-F238E27FC236}">
                <a16:creationId xmlns:a16="http://schemas.microsoft.com/office/drawing/2014/main" id="{D3F2CE17-BB41-44E2-BAD7-E809F4003E33}"/>
              </a:ext>
            </a:extLst>
          </p:cNvPr>
          <p:cNvSpPr>
            <a:spLocks noGrp="1" noChangeArrowheads="1"/>
          </p:cNvSpPr>
          <p:nvPr>
            <p:ph type="body" idx="1"/>
          </p:nvPr>
        </p:nvSpPr>
        <p:spPr/>
        <p:txBody>
          <a:bodyPr>
            <a:normAutofit lnSpcReduction="10000"/>
          </a:bodyPr>
          <a:lstStyle/>
          <a:p>
            <a:pPr eaLnBrk="1" hangingPunct="1">
              <a:lnSpc>
                <a:spcPct val="90000"/>
              </a:lnSpc>
            </a:pPr>
            <a:r>
              <a:rPr lang="en-GB" altLang="en-US"/>
              <a:t>Smaller steering committees</a:t>
            </a:r>
          </a:p>
          <a:p>
            <a:pPr eaLnBrk="1" hangingPunct="1">
              <a:lnSpc>
                <a:spcPct val="90000"/>
              </a:lnSpc>
            </a:pPr>
            <a:r>
              <a:rPr lang="en-GB" altLang="en-US"/>
              <a:t>Training for members</a:t>
            </a:r>
          </a:p>
          <a:p>
            <a:pPr eaLnBrk="1" hangingPunct="1">
              <a:lnSpc>
                <a:spcPct val="90000"/>
              </a:lnSpc>
            </a:pPr>
            <a:r>
              <a:rPr lang="en-GB" altLang="en-US"/>
              <a:t>Clearer definitions</a:t>
            </a:r>
          </a:p>
          <a:p>
            <a:pPr eaLnBrk="1" hangingPunct="1">
              <a:lnSpc>
                <a:spcPct val="90000"/>
              </a:lnSpc>
            </a:pPr>
            <a:r>
              <a:rPr lang="en-GB" altLang="en-US"/>
              <a:t>Confidentiality</a:t>
            </a:r>
          </a:p>
          <a:p>
            <a:pPr eaLnBrk="1" hangingPunct="1">
              <a:lnSpc>
                <a:spcPct val="90000"/>
              </a:lnSpc>
            </a:pPr>
            <a:r>
              <a:rPr lang="en-GB" altLang="en-US"/>
              <a:t>Expert advice</a:t>
            </a:r>
          </a:p>
          <a:p>
            <a:pPr eaLnBrk="1" hangingPunct="1">
              <a:lnSpc>
                <a:spcPct val="90000"/>
              </a:lnSpc>
            </a:pPr>
            <a:r>
              <a:rPr lang="en-GB" altLang="en-US"/>
              <a:t>Preparatory and follow-up meetings</a:t>
            </a:r>
          </a:p>
          <a:p>
            <a:pPr eaLnBrk="1" hangingPunct="1">
              <a:lnSpc>
                <a:spcPct val="90000"/>
              </a:lnSpc>
            </a:pPr>
            <a:r>
              <a:rPr lang="en-GB" altLang="en-US"/>
              <a:t>Reduction in period for negotiation</a:t>
            </a:r>
          </a:p>
          <a:p>
            <a:pPr eaLnBrk="1" hangingPunct="1">
              <a:lnSpc>
                <a:spcPct val="90000"/>
              </a:lnSpc>
            </a:pPr>
            <a:r>
              <a:rPr lang="en-GB" altLang="en-US"/>
              <a:t>Right to enter company sites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411">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411">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7411">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7411">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741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4B13DC18-9D5C-4B86-986D-24E7131CF9A8}"/>
              </a:ext>
            </a:extLst>
          </p:cNvPr>
          <p:cNvSpPr>
            <a:spLocks noGrp="1" noChangeArrowheads="1"/>
          </p:cNvSpPr>
          <p:nvPr>
            <p:ph type="title"/>
          </p:nvPr>
        </p:nvSpPr>
        <p:spPr/>
        <p:txBody>
          <a:bodyPr/>
          <a:lstStyle/>
          <a:p>
            <a:pPr eaLnBrk="1" hangingPunct="1"/>
            <a:r>
              <a:rPr lang="en-GB" altLang="en-US" b="1"/>
              <a:t>Factors Affecting Success</a:t>
            </a:r>
          </a:p>
        </p:txBody>
      </p:sp>
      <p:sp>
        <p:nvSpPr>
          <p:cNvPr id="18435" name="Rectangle 3">
            <a:extLst>
              <a:ext uri="{FF2B5EF4-FFF2-40B4-BE49-F238E27FC236}">
                <a16:creationId xmlns:a16="http://schemas.microsoft.com/office/drawing/2014/main" id="{6D30E830-97A8-4E30-A89E-1E9427CF2076}"/>
              </a:ext>
            </a:extLst>
          </p:cNvPr>
          <p:cNvSpPr>
            <a:spLocks noGrp="1" noChangeArrowheads="1"/>
          </p:cNvSpPr>
          <p:nvPr>
            <p:ph type="body" idx="1"/>
          </p:nvPr>
        </p:nvSpPr>
        <p:spPr/>
        <p:txBody>
          <a:bodyPr/>
          <a:lstStyle/>
          <a:p>
            <a:pPr eaLnBrk="1" hangingPunct="1"/>
            <a:r>
              <a:rPr lang="en-GB" altLang="en-US" dirty="0"/>
              <a:t>Organisation structure</a:t>
            </a:r>
          </a:p>
          <a:p>
            <a:pPr eaLnBrk="1" hangingPunct="1"/>
            <a:r>
              <a:rPr lang="en-GB" altLang="en-US" dirty="0"/>
              <a:t>Resources</a:t>
            </a:r>
          </a:p>
          <a:p>
            <a:pPr eaLnBrk="1" hangingPunct="1"/>
            <a:r>
              <a:rPr lang="en-GB" altLang="en-US" dirty="0"/>
              <a:t>Leadership</a:t>
            </a:r>
          </a:p>
          <a:p>
            <a:pPr eaLnBrk="1" hangingPunct="1"/>
            <a:r>
              <a:rPr lang="en-GB" altLang="en-US" dirty="0"/>
              <a:t>Culture</a:t>
            </a:r>
          </a:p>
          <a:p>
            <a:pPr eaLnBrk="1" hangingPunct="1"/>
            <a:r>
              <a:rPr lang="en-GB" altLang="en-US" dirty="0"/>
              <a:t>Power</a:t>
            </a:r>
          </a:p>
          <a:p>
            <a:pPr eaLnBrk="1" hangingPunct="1"/>
            <a:r>
              <a:rPr lang="en-GB" altLang="en-US" dirty="0"/>
              <a:t>External factors (PESTLE)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3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43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A4D252C3-B919-42BB-BBFC-F6294D54F649}"/>
              </a:ext>
            </a:extLst>
          </p:cNvPr>
          <p:cNvSpPr>
            <a:spLocks noGrp="1" noChangeArrowheads="1"/>
          </p:cNvSpPr>
          <p:nvPr>
            <p:ph type="title"/>
          </p:nvPr>
        </p:nvSpPr>
        <p:spPr>
          <a:xfrm>
            <a:off x="482600" y="66675"/>
            <a:ext cx="8229600" cy="1143000"/>
          </a:xfrm>
        </p:spPr>
        <p:txBody>
          <a:bodyPr/>
          <a:lstStyle/>
          <a:p>
            <a:r>
              <a:rPr lang="en-GB" altLang="en-US" sz="3200"/>
              <a:t>Breadth and Form of EIP Practices (Marchington et al, 2007)</a:t>
            </a:r>
          </a:p>
        </p:txBody>
      </p:sp>
      <p:sp>
        <p:nvSpPr>
          <p:cNvPr id="20483" name="Content Placeholder 2">
            <a:extLst>
              <a:ext uri="{FF2B5EF4-FFF2-40B4-BE49-F238E27FC236}">
                <a16:creationId xmlns:a16="http://schemas.microsoft.com/office/drawing/2014/main" id="{6FCEB471-FA1D-47E2-9B14-7974393047F4}"/>
              </a:ext>
            </a:extLst>
          </p:cNvPr>
          <p:cNvSpPr>
            <a:spLocks noGrp="1" noChangeArrowheads="1"/>
          </p:cNvSpPr>
          <p:nvPr>
            <p:ph idx="1"/>
          </p:nvPr>
        </p:nvSpPr>
        <p:spPr>
          <a:xfrm>
            <a:off x="482600" y="1052736"/>
            <a:ext cx="8229600" cy="5199063"/>
          </a:xfrm>
        </p:spPr>
        <p:txBody>
          <a:bodyPr>
            <a:normAutofit lnSpcReduction="10000"/>
          </a:bodyPr>
          <a:lstStyle/>
          <a:p>
            <a:r>
              <a:rPr lang="en-GB" altLang="en-US" sz="2400" b="1" dirty="0"/>
              <a:t>Direct downward communication </a:t>
            </a:r>
            <a:r>
              <a:rPr lang="en-GB" altLang="en-US" sz="2400" dirty="0"/>
              <a:t>from managers to employees – newsletters, email, intranet, noticeboards</a:t>
            </a:r>
          </a:p>
          <a:p>
            <a:r>
              <a:rPr lang="en-GB" altLang="en-US" sz="2400" b="1" dirty="0"/>
              <a:t>Direct two-way communication </a:t>
            </a:r>
            <a:r>
              <a:rPr lang="en-GB" altLang="en-US" sz="2400" dirty="0"/>
              <a:t>between management and employees – team briefings, workplace meetings, staff newsletters, cascading info via management team</a:t>
            </a:r>
          </a:p>
          <a:p>
            <a:r>
              <a:rPr lang="en-GB" altLang="en-US" sz="2400" b="1" dirty="0"/>
              <a:t>Direct upward feedback from employees </a:t>
            </a:r>
            <a:r>
              <a:rPr lang="en-GB" altLang="en-US" sz="2400" dirty="0"/>
              <a:t>– problem-solving groups, suggestion schemes, employee attitude surveys</a:t>
            </a:r>
          </a:p>
          <a:p>
            <a:r>
              <a:rPr lang="en-GB" altLang="en-US" sz="2400" b="1" dirty="0"/>
              <a:t>Direct Financial participation </a:t>
            </a:r>
            <a:r>
              <a:rPr lang="en-GB" altLang="en-US" sz="2400" dirty="0"/>
              <a:t>– profit related bonus schemes, deferred profit sharing schemes, share ownership schemes</a:t>
            </a:r>
          </a:p>
          <a:p>
            <a:r>
              <a:rPr lang="en-GB" altLang="en-US" sz="2400" b="1" dirty="0"/>
              <a:t>Indirect participation </a:t>
            </a:r>
            <a:r>
              <a:rPr lang="en-GB" altLang="en-US" sz="2400" dirty="0"/>
              <a:t>– employee representative structures (Works Councils), Joint Consultation Committees.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33ABE2E5-BC7E-40E6-A371-34E3DE4FE4F6}"/>
              </a:ext>
            </a:extLst>
          </p:cNvPr>
          <p:cNvSpPr>
            <a:spLocks noGrp="1" noChangeArrowheads="1"/>
          </p:cNvSpPr>
          <p:nvPr>
            <p:ph type="title"/>
          </p:nvPr>
        </p:nvSpPr>
        <p:spPr/>
        <p:txBody>
          <a:bodyPr/>
          <a:lstStyle/>
          <a:p>
            <a:r>
              <a:rPr lang="en-GB" altLang="en-US"/>
              <a:t>Discussion</a:t>
            </a:r>
          </a:p>
        </p:txBody>
      </p:sp>
      <p:sp>
        <p:nvSpPr>
          <p:cNvPr id="21507" name="Content Placeholder 2">
            <a:extLst>
              <a:ext uri="{FF2B5EF4-FFF2-40B4-BE49-F238E27FC236}">
                <a16:creationId xmlns:a16="http://schemas.microsoft.com/office/drawing/2014/main" id="{C9E1BAB8-4EE5-4A7F-A676-9286D28C7B96}"/>
              </a:ext>
            </a:extLst>
          </p:cNvPr>
          <p:cNvSpPr>
            <a:spLocks noGrp="1" noChangeArrowheads="1"/>
          </p:cNvSpPr>
          <p:nvPr>
            <p:ph idx="1"/>
          </p:nvPr>
        </p:nvSpPr>
        <p:spPr/>
        <p:txBody>
          <a:bodyPr/>
          <a:lstStyle/>
          <a:p>
            <a:r>
              <a:rPr lang="en-GB" altLang="en-US"/>
              <a:t>What are your experiences around involvement and participation?</a:t>
            </a:r>
            <a:br>
              <a:rPr lang="en-GB" altLang="en-US"/>
            </a:br>
            <a:endParaRPr lang="en-GB" altLang="en-US"/>
          </a:p>
          <a:p>
            <a:r>
              <a:rPr lang="en-GB" altLang="en-US"/>
              <a:t>How could they be improved?</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03A4D503-66A9-4933-BCAF-0D00B69F958E}"/>
              </a:ext>
            </a:extLst>
          </p:cNvPr>
          <p:cNvSpPr>
            <a:spLocks noGrp="1" noChangeArrowheads="1"/>
          </p:cNvSpPr>
          <p:nvPr>
            <p:ph type="title"/>
          </p:nvPr>
        </p:nvSpPr>
        <p:spPr/>
        <p:txBody>
          <a:bodyPr/>
          <a:lstStyle/>
          <a:p>
            <a:pPr eaLnBrk="1" hangingPunct="1"/>
            <a:r>
              <a:rPr lang="en-GB" altLang="en-US"/>
              <a:t>Areas for Exploration</a:t>
            </a:r>
          </a:p>
        </p:txBody>
      </p:sp>
      <p:sp>
        <p:nvSpPr>
          <p:cNvPr id="3075" name="Rectangle 3">
            <a:extLst>
              <a:ext uri="{FF2B5EF4-FFF2-40B4-BE49-F238E27FC236}">
                <a16:creationId xmlns:a16="http://schemas.microsoft.com/office/drawing/2014/main" id="{BD2DE223-6321-4A9E-AF4C-E0749B899D97}"/>
              </a:ext>
            </a:extLst>
          </p:cNvPr>
          <p:cNvSpPr>
            <a:spLocks noGrp="1" noChangeArrowheads="1"/>
          </p:cNvSpPr>
          <p:nvPr>
            <p:ph type="body" idx="1"/>
          </p:nvPr>
        </p:nvSpPr>
        <p:spPr>
          <a:xfrm>
            <a:off x="457531" y="1124744"/>
            <a:ext cx="8229600" cy="3917032"/>
          </a:xfrm>
        </p:spPr>
        <p:txBody>
          <a:bodyPr>
            <a:noAutofit/>
          </a:bodyPr>
          <a:lstStyle/>
          <a:p>
            <a:pPr eaLnBrk="1" hangingPunct="1">
              <a:lnSpc>
                <a:spcPct val="80000"/>
              </a:lnSpc>
            </a:pPr>
            <a:r>
              <a:rPr lang="en-GB" altLang="en-US" sz="2400" dirty="0"/>
              <a:t>Explore the reasons that organisations embrace employee involvement and participation</a:t>
            </a:r>
          </a:p>
          <a:p>
            <a:pPr eaLnBrk="1" hangingPunct="1">
              <a:lnSpc>
                <a:spcPct val="80000"/>
              </a:lnSpc>
            </a:pPr>
            <a:r>
              <a:rPr lang="en-GB" altLang="en-US" sz="2400" dirty="0"/>
              <a:t>Outline the difference between employee involvement and participation</a:t>
            </a:r>
          </a:p>
          <a:p>
            <a:pPr eaLnBrk="1" hangingPunct="1">
              <a:lnSpc>
                <a:spcPct val="80000"/>
              </a:lnSpc>
            </a:pPr>
            <a:r>
              <a:rPr lang="en-GB" altLang="en-US" sz="2400" dirty="0"/>
              <a:t>Examine different approaches to employee participation</a:t>
            </a:r>
          </a:p>
          <a:p>
            <a:pPr eaLnBrk="1" hangingPunct="1">
              <a:lnSpc>
                <a:spcPct val="80000"/>
              </a:lnSpc>
            </a:pPr>
            <a:r>
              <a:rPr lang="en-GB" altLang="en-US" sz="2400" dirty="0"/>
              <a:t>Examine different approaches to employee involvement</a:t>
            </a:r>
          </a:p>
          <a:p>
            <a:pPr eaLnBrk="1" hangingPunct="1">
              <a:lnSpc>
                <a:spcPct val="80000"/>
              </a:lnSpc>
            </a:pPr>
            <a:r>
              <a:rPr lang="en-GB" altLang="en-US" sz="2400" dirty="0"/>
              <a:t>Consider the factors that can influence the success of involvement and participation</a:t>
            </a:r>
          </a:p>
          <a:p>
            <a:pPr eaLnBrk="1" hangingPunct="1">
              <a:lnSpc>
                <a:spcPct val="80000"/>
              </a:lnSpc>
            </a:pPr>
            <a:r>
              <a:rPr lang="en-GB" altLang="en-US" sz="2400" dirty="0"/>
              <a:t>Analyse the use of involvement and participation in organisations</a:t>
            </a:r>
          </a:p>
          <a:p>
            <a:pPr eaLnBrk="1" hangingPunct="1">
              <a:lnSpc>
                <a:spcPct val="80000"/>
              </a:lnSpc>
            </a:pPr>
            <a:r>
              <a:rPr lang="en-GB" altLang="en-US" sz="2400" dirty="0"/>
              <a:t>Consider the impact of the culture of an organisation</a:t>
            </a:r>
          </a:p>
          <a:p>
            <a:pPr eaLnBrk="1" hangingPunct="1">
              <a:lnSpc>
                <a:spcPct val="80000"/>
              </a:lnSpc>
            </a:pPr>
            <a:r>
              <a:rPr lang="en-GB" altLang="en-US" sz="2400" dirty="0"/>
              <a:t>Evaluate the link between high performance working and involvement/participation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7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075">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075">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075">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07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5"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028B1F1C-6C93-4972-9C83-802640F4AF68}"/>
              </a:ext>
            </a:extLst>
          </p:cNvPr>
          <p:cNvSpPr>
            <a:spLocks noGrp="1" noChangeArrowheads="1"/>
          </p:cNvSpPr>
          <p:nvPr>
            <p:ph type="title"/>
          </p:nvPr>
        </p:nvSpPr>
        <p:spPr/>
        <p:txBody>
          <a:bodyPr/>
          <a:lstStyle/>
          <a:p>
            <a:r>
              <a:rPr lang="en-US" altLang="en-US"/>
              <a:t>Conflict</a:t>
            </a:r>
          </a:p>
        </p:txBody>
      </p:sp>
      <p:sp>
        <p:nvSpPr>
          <p:cNvPr id="23555" name="Content Placeholder 2">
            <a:extLst>
              <a:ext uri="{FF2B5EF4-FFF2-40B4-BE49-F238E27FC236}">
                <a16:creationId xmlns:a16="http://schemas.microsoft.com/office/drawing/2014/main" id="{F1D50F38-FAC7-4525-9B37-E87FC38CB513}"/>
              </a:ext>
            </a:extLst>
          </p:cNvPr>
          <p:cNvSpPr>
            <a:spLocks noGrp="1" noChangeArrowheads="1"/>
          </p:cNvSpPr>
          <p:nvPr>
            <p:ph idx="1"/>
          </p:nvPr>
        </p:nvSpPr>
        <p:spPr/>
        <p:txBody>
          <a:bodyPr/>
          <a:lstStyle/>
          <a:p>
            <a:pPr marL="0" indent="0">
              <a:buFontTx/>
              <a:buNone/>
            </a:pPr>
            <a:endParaRPr lang="en-US" altLang="en-US"/>
          </a:p>
          <a:p>
            <a:pPr marL="0" indent="0">
              <a:buFontTx/>
              <a:buNone/>
            </a:pPr>
            <a:r>
              <a:rPr lang="en-US" altLang="en-US"/>
              <a:t>What words do you think of</a:t>
            </a:r>
            <a:r>
              <a:rPr lang="mr-IN" altLang="en-US"/>
              <a:t>…</a:t>
            </a:r>
            <a:r>
              <a:rPr lang="en-GB" altLang="en-US"/>
              <a:t>?</a:t>
            </a:r>
            <a:endParaRPr lang="en-US" alt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4B6C7CC0-B216-49E7-9049-570BD0084306}"/>
              </a:ext>
            </a:extLst>
          </p:cNvPr>
          <p:cNvSpPr>
            <a:spLocks noGrp="1" noChangeArrowheads="1"/>
          </p:cNvSpPr>
          <p:nvPr>
            <p:ph type="title"/>
          </p:nvPr>
        </p:nvSpPr>
        <p:spPr/>
        <p:txBody>
          <a:bodyPr/>
          <a:lstStyle/>
          <a:p>
            <a:endParaRPr lang="en-US" altLang="en-US"/>
          </a:p>
        </p:txBody>
      </p:sp>
      <p:sp>
        <p:nvSpPr>
          <p:cNvPr id="3" name="Content Placeholder 2">
            <a:extLst>
              <a:ext uri="{FF2B5EF4-FFF2-40B4-BE49-F238E27FC236}">
                <a16:creationId xmlns:a16="http://schemas.microsoft.com/office/drawing/2014/main" id="{2CD6F857-FDF6-41DA-A853-3A9DFF51974C}"/>
              </a:ext>
            </a:extLst>
          </p:cNvPr>
          <p:cNvSpPr>
            <a:spLocks noGrp="1" noChangeArrowheads="1"/>
          </p:cNvSpPr>
          <p:nvPr>
            <p:ph idx="1"/>
          </p:nvPr>
        </p:nvSpPr>
        <p:spPr/>
        <p:txBody>
          <a:bodyPr>
            <a:normAutofit lnSpcReduction="10000"/>
          </a:bodyPr>
          <a:lstStyle/>
          <a:p>
            <a:r>
              <a:rPr lang="en-US" altLang="en-US" sz="2800"/>
              <a:t>Dispute</a:t>
            </a:r>
          </a:p>
          <a:p>
            <a:r>
              <a:rPr lang="en-US" altLang="en-US" sz="2800"/>
              <a:t>Quarrel</a:t>
            </a:r>
          </a:p>
          <a:p>
            <a:r>
              <a:rPr lang="en-US" altLang="en-US" sz="2800"/>
              <a:t>Squabble</a:t>
            </a:r>
          </a:p>
          <a:p>
            <a:r>
              <a:rPr lang="en-US" altLang="en-US" sz="2800"/>
              <a:t>Disagreement</a:t>
            </a:r>
          </a:p>
          <a:p>
            <a:r>
              <a:rPr lang="en-US" altLang="en-US" sz="2800"/>
              <a:t>Dissension</a:t>
            </a:r>
          </a:p>
          <a:p>
            <a:r>
              <a:rPr lang="en-US" altLang="en-US" sz="2800"/>
              <a:t>Differ</a:t>
            </a:r>
          </a:p>
          <a:p>
            <a:r>
              <a:rPr lang="en-US" altLang="en-US" sz="2800"/>
              <a:t>Diverge</a:t>
            </a:r>
          </a:p>
          <a:p>
            <a:r>
              <a:rPr lang="en-US" altLang="en-US" sz="2800"/>
              <a:t>Collide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5FEB5AF0-A175-4624-92D1-ADB2D54B568F}"/>
              </a:ext>
            </a:extLst>
          </p:cNvPr>
          <p:cNvSpPr>
            <a:spLocks noGrp="1" noChangeArrowheads="1"/>
          </p:cNvSpPr>
          <p:nvPr>
            <p:ph type="title"/>
          </p:nvPr>
        </p:nvSpPr>
        <p:spPr/>
        <p:txBody>
          <a:bodyPr/>
          <a:lstStyle/>
          <a:p>
            <a:r>
              <a:rPr lang="en-US" altLang="en-US"/>
              <a:t>Thomas-Kilmann Model</a:t>
            </a:r>
          </a:p>
        </p:txBody>
      </p:sp>
      <p:sp>
        <p:nvSpPr>
          <p:cNvPr id="25603" name="Content Placeholder 2">
            <a:extLst>
              <a:ext uri="{FF2B5EF4-FFF2-40B4-BE49-F238E27FC236}">
                <a16:creationId xmlns:a16="http://schemas.microsoft.com/office/drawing/2014/main" id="{BE6EA39F-2F3F-425C-9EDD-7D2A82335736}"/>
              </a:ext>
            </a:extLst>
          </p:cNvPr>
          <p:cNvSpPr>
            <a:spLocks noGrp="1" noChangeArrowheads="1"/>
          </p:cNvSpPr>
          <p:nvPr>
            <p:ph idx="1"/>
          </p:nvPr>
        </p:nvSpPr>
        <p:spPr/>
        <p:txBody>
          <a:bodyPr/>
          <a:lstStyle/>
          <a:p>
            <a:r>
              <a:rPr lang="en-US" altLang="en-US"/>
              <a:t>Designed by two psychologists.</a:t>
            </a:r>
          </a:p>
          <a:p>
            <a:r>
              <a:rPr lang="en-US" altLang="en-US"/>
              <a:t>Illustrates options available when handling conflict.</a:t>
            </a:r>
          </a:p>
          <a:p>
            <a:r>
              <a:rPr lang="en-US" altLang="en-US"/>
              <a:t>Vertical axis is concerned with conflict responses.</a:t>
            </a:r>
          </a:p>
          <a:p>
            <a:r>
              <a:rPr lang="en-US" altLang="en-US"/>
              <a:t>Horizontal axis is concerned with helping others get what they want.</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D603BE19-0F0C-47C4-9EF4-F46F329F6C40}"/>
              </a:ext>
            </a:extLst>
          </p:cNvPr>
          <p:cNvSpPr>
            <a:spLocks noGrp="1" noChangeArrowheads="1"/>
          </p:cNvSpPr>
          <p:nvPr>
            <p:ph type="title"/>
          </p:nvPr>
        </p:nvSpPr>
        <p:spPr/>
        <p:txBody>
          <a:bodyPr/>
          <a:lstStyle/>
          <a:p>
            <a:r>
              <a:rPr lang="en-US" altLang="en-US"/>
              <a:t>5 Options of Conflict Resolution</a:t>
            </a:r>
          </a:p>
        </p:txBody>
      </p:sp>
      <p:sp>
        <p:nvSpPr>
          <p:cNvPr id="3" name="Content Placeholder 2">
            <a:extLst>
              <a:ext uri="{FF2B5EF4-FFF2-40B4-BE49-F238E27FC236}">
                <a16:creationId xmlns:a16="http://schemas.microsoft.com/office/drawing/2014/main" id="{7303D582-1E89-4BC8-BDC1-2694E6C65364}"/>
              </a:ext>
            </a:extLst>
          </p:cNvPr>
          <p:cNvSpPr>
            <a:spLocks noGrp="1" noChangeArrowheads="1"/>
          </p:cNvSpPr>
          <p:nvPr>
            <p:ph idx="1"/>
          </p:nvPr>
        </p:nvSpPr>
        <p:spPr/>
        <p:txBody>
          <a:bodyPr>
            <a:normAutofit fontScale="92500" lnSpcReduction="10000"/>
          </a:bodyPr>
          <a:lstStyle/>
          <a:p>
            <a:r>
              <a:rPr lang="en-US" altLang="en-US" sz="2800"/>
              <a:t>Competing </a:t>
            </a:r>
            <a:r>
              <a:rPr lang="mr-IN" altLang="en-US" sz="2800"/>
              <a:t>–</a:t>
            </a:r>
            <a:r>
              <a:rPr lang="en-US" altLang="en-US" sz="2800"/>
              <a:t> wholly assertive and uncooperative approach</a:t>
            </a:r>
          </a:p>
          <a:p>
            <a:r>
              <a:rPr lang="en-US" altLang="en-US" sz="2800"/>
              <a:t>Accommodating </a:t>
            </a:r>
            <a:r>
              <a:rPr lang="mr-IN" altLang="en-US" sz="2800"/>
              <a:t>–</a:t>
            </a:r>
            <a:r>
              <a:rPr lang="en-US" altLang="en-US" sz="2800"/>
              <a:t> unassertive and cooperative approach</a:t>
            </a:r>
          </a:p>
          <a:p>
            <a:r>
              <a:rPr lang="en-US" altLang="en-US" sz="2800"/>
              <a:t>Avoiding </a:t>
            </a:r>
            <a:r>
              <a:rPr lang="mr-IN" altLang="en-US" sz="2800"/>
              <a:t>–</a:t>
            </a:r>
            <a:r>
              <a:rPr lang="en-US" altLang="en-US" sz="2800"/>
              <a:t> unassertive and uncooperative approach</a:t>
            </a:r>
          </a:p>
          <a:p>
            <a:r>
              <a:rPr lang="en-US" altLang="en-US" sz="2800"/>
              <a:t>Compromising </a:t>
            </a:r>
            <a:r>
              <a:rPr lang="mr-IN" altLang="en-US" sz="2800"/>
              <a:t>–</a:t>
            </a:r>
            <a:r>
              <a:rPr lang="en-US" altLang="en-US" sz="2800"/>
              <a:t> at the center. Assertive and coopertive</a:t>
            </a:r>
          </a:p>
          <a:p>
            <a:r>
              <a:rPr lang="en-US" altLang="en-US" sz="2800"/>
              <a:t>Collaborating </a:t>
            </a:r>
            <a:r>
              <a:rPr lang="mr-IN" altLang="en-US" sz="2800"/>
              <a:t>–</a:t>
            </a:r>
            <a:r>
              <a:rPr lang="en-US" altLang="en-US" sz="2800"/>
              <a:t> willing to believe that there is a solution.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A3491969-025F-4B68-ABD9-CE1EC22E7F4B}"/>
              </a:ext>
            </a:extLst>
          </p:cNvPr>
          <p:cNvSpPr>
            <a:spLocks noGrp="1" noChangeArrowheads="1"/>
          </p:cNvSpPr>
          <p:nvPr>
            <p:ph type="title"/>
          </p:nvPr>
        </p:nvSpPr>
        <p:spPr/>
        <p:txBody>
          <a:bodyPr/>
          <a:lstStyle/>
          <a:p>
            <a:r>
              <a:rPr lang="en-US" altLang="en-US"/>
              <a:t>iPEACE Framework and Model</a:t>
            </a:r>
          </a:p>
        </p:txBody>
      </p:sp>
      <p:sp>
        <p:nvSpPr>
          <p:cNvPr id="3" name="Content Placeholder 2">
            <a:extLst>
              <a:ext uri="{FF2B5EF4-FFF2-40B4-BE49-F238E27FC236}">
                <a16:creationId xmlns:a16="http://schemas.microsoft.com/office/drawing/2014/main" id="{D452106B-C34C-4D94-9251-21820FA7AA73}"/>
              </a:ext>
            </a:extLst>
          </p:cNvPr>
          <p:cNvSpPr>
            <a:spLocks noGrp="1"/>
          </p:cNvSpPr>
          <p:nvPr>
            <p:ph idx="1"/>
          </p:nvPr>
        </p:nvSpPr>
        <p:spPr/>
        <p:txBody>
          <a:bodyPr>
            <a:normAutofit fontScale="92500" lnSpcReduction="20000"/>
          </a:bodyPr>
          <a:lstStyle/>
          <a:p>
            <a:pPr>
              <a:defRPr/>
            </a:pPr>
            <a:r>
              <a:rPr lang="en-US" dirty="0">
                <a:ea typeface="ＭＳ Ｐゴシック" charset="0"/>
              </a:rPr>
              <a:t>Identify conflict</a:t>
            </a:r>
          </a:p>
          <a:p>
            <a:pPr>
              <a:defRPr/>
            </a:pPr>
            <a:r>
              <a:rPr lang="en-US" dirty="0">
                <a:ea typeface="ＭＳ Ｐゴシック" charset="0"/>
              </a:rPr>
              <a:t>Pick the right strategy</a:t>
            </a:r>
          </a:p>
          <a:p>
            <a:pPr>
              <a:defRPr/>
            </a:pPr>
            <a:r>
              <a:rPr lang="en-US" dirty="0">
                <a:ea typeface="ＭＳ Ｐゴシック" charset="0"/>
              </a:rPr>
              <a:t>Enable voices to be heard</a:t>
            </a:r>
          </a:p>
          <a:p>
            <a:pPr>
              <a:defRPr/>
            </a:pPr>
            <a:r>
              <a:rPr lang="en-US" dirty="0">
                <a:ea typeface="ＭＳ Ｐゴシック" charset="0"/>
              </a:rPr>
              <a:t>Attack the problems not the people</a:t>
            </a:r>
          </a:p>
          <a:p>
            <a:pPr>
              <a:defRPr/>
            </a:pPr>
            <a:r>
              <a:rPr lang="en-US" dirty="0">
                <a:ea typeface="ＭＳ Ｐゴシック" charset="0"/>
              </a:rPr>
              <a:t>Create options</a:t>
            </a:r>
          </a:p>
          <a:p>
            <a:pPr>
              <a:defRPr/>
            </a:pPr>
            <a:r>
              <a:rPr lang="en-US" dirty="0">
                <a:ea typeface="ＭＳ Ｐゴシック" charset="0"/>
              </a:rPr>
              <a:t>Evaluate</a:t>
            </a:r>
          </a:p>
          <a:p>
            <a:pPr>
              <a:defRPr/>
            </a:pPr>
            <a:endParaRPr lang="en-US" dirty="0">
              <a:ea typeface="ＭＳ Ｐゴシック" charset="0"/>
            </a:endParaRPr>
          </a:p>
          <a:p>
            <a:pPr marL="0" indent="0">
              <a:buFontTx/>
              <a:buNone/>
              <a:defRPr/>
            </a:pPr>
            <a:r>
              <a:rPr lang="en-US" dirty="0">
                <a:ea typeface="ＭＳ Ｐゴシック" charset="0"/>
              </a:rPr>
              <a:t>Hilary </a:t>
            </a:r>
            <a:r>
              <a:rPr lang="en-US" dirty="0" err="1">
                <a:ea typeface="ＭＳ Ｐゴシック" charset="0"/>
              </a:rPr>
              <a:t>Cremin</a:t>
            </a:r>
            <a:r>
              <a:rPr lang="en-US" dirty="0">
                <a:ea typeface="ＭＳ Ｐゴシック" charset="0"/>
              </a:rPr>
              <a:t> 2017</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Content Placeholder 3">
            <a:extLst>
              <a:ext uri="{FF2B5EF4-FFF2-40B4-BE49-F238E27FC236}">
                <a16:creationId xmlns:a16="http://schemas.microsoft.com/office/drawing/2014/main" id="{3507F93A-0782-472B-8DF4-44AE418B6B5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92100" y="549275"/>
            <a:ext cx="8667750" cy="5832475"/>
          </a:xfrm>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021EB31C-5EB8-4B54-B1DA-E65C54E90737}"/>
              </a:ext>
            </a:extLst>
          </p:cNvPr>
          <p:cNvSpPr>
            <a:spLocks noGrp="1" noChangeArrowheads="1"/>
          </p:cNvSpPr>
          <p:nvPr>
            <p:ph type="title"/>
          </p:nvPr>
        </p:nvSpPr>
        <p:spPr/>
        <p:txBody>
          <a:bodyPr/>
          <a:lstStyle/>
          <a:p>
            <a:r>
              <a:rPr lang="en-GB" altLang="en-US"/>
              <a:t>HR’s Role in Change</a:t>
            </a:r>
          </a:p>
        </p:txBody>
      </p:sp>
      <p:sp>
        <p:nvSpPr>
          <p:cNvPr id="3" name="Content Placeholder 2">
            <a:extLst>
              <a:ext uri="{FF2B5EF4-FFF2-40B4-BE49-F238E27FC236}">
                <a16:creationId xmlns:a16="http://schemas.microsoft.com/office/drawing/2014/main" id="{72E041A1-E0CD-4077-A5F6-A73FDD9B3BEC}"/>
              </a:ext>
            </a:extLst>
          </p:cNvPr>
          <p:cNvSpPr>
            <a:spLocks noGrp="1"/>
          </p:cNvSpPr>
          <p:nvPr>
            <p:ph idx="1"/>
          </p:nvPr>
        </p:nvSpPr>
        <p:spPr>
          <a:xfrm>
            <a:off x="457200" y="1417638"/>
            <a:ext cx="8229600" cy="4708525"/>
          </a:xfrm>
        </p:spPr>
        <p:txBody>
          <a:bodyPr/>
          <a:lstStyle/>
          <a:p>
            <a:pPr marL="0" indent="0">
              <a:buFontTx/>
              <a:buNone/>
              <a:defRPr/>
            </a:pPr>
            <a:r>
              <a:rPr lang="en-GB" sz="2000" dirty="0"/>
              <a:t>CIPD research demonstrates that people management and development professionals have a significant role to play in any change management process. They often act as ‘stage directors of change’ playing a critical role behind the scenes – appreciated by all, but not front of stage. HR should:</a:t>
            </a:r>
          </a:p>
          <a:p>
            <a:pPr>
              <a:defRPr/>
            </a:pPr>
            <a:r>
              <a:rPr lang="en-GB" sz="2000" dirty="0"/>
              <a:t>Be willing to work as the ‘hidden hand’ of change, highly relevant to its success. Work in partnership with the CEO/business leader and their executive team and as ‘back stage’ support for their ‘front stage’ activity.</a:t>
            </a:r>
          </a:p>
          <a:p>
            <a:pPr>
              <a:defRPr/>
            </a:pPr>
            <a:r>
              <a:rPr lang="en-GB" sz="2000" dirty="0"/>
              <a:t>Facilitate translation of the overall vision through mass communication, use of relevant techniques, and changes to interactions and entrenched systems.</a:t>
            </a:r>
          </a:p>
          <a:p>
            <a:pPr>
              <a:defRPr/>
            </a:pPr>
            <a:r>
              <a:rPr lang="en-GB" sz="2000" dirty="0"/>
              <a:t>Create change advocates, remove obstacles, act on measurement and ensure leader visibility.</a:t>
            </a:r>
          </a:p>
          <a:p>
            <a:pPr>
              <a:defRPr/>
            </a:pPr>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457200" y="65700"/>
            <a:ext cx="8229600" cy="1143000"/>
          </a:xfrm>
        </p:spPr>
        <p:txBody>
          <a:bodyPr/>
          <a:lstStyle/>
          <a:p>
            <a:r>
              <a:rPr lang="en-GB" altLang="en-US" b="1" dirty="0">
                <a:solidFill>
                  <a:srgbClr val="660066"/>
                </a:solidFill>
              </a:rPr>
              <a:t>Conclusion</a:t>
            </a:r>
          </a:p>
        </p:txBody>
      </p:sp>
      <p:sp>
        <p:nvSpPr>
          <p:cNvPr id="10243" name="Content Placeholder 2"/>
          <p:cNvSpPr>
            <a:spLocks noGrp="1"/>
          </p:cNvSpPr>
          <p:nvPr>
            <p:ph idx="1"/>
          </p:nvPr>
        </p:nvSpPr>
        <p:spPr>
          <a:xfrm>
            <a:off x="628650" y="852000"/>
            <a:ext cx="7886700" cy="5154000"/>
          </a:xfrm>
        </p:spPr>
        <p:txBody>
          <a:bodyPr>
            <a:normAutofit fontScale="85000" lnSpcReduction="10000"/>
          </a:bodyPr>
          <a:lstStyle/>
          <a:p>
            <a:pPr>
              <a:lnSpc>
                <a:spcPct val="100000"/>
              </a:lnSpc>
              <a:spcBef>
                <a:spcPts val="0"/>
              </a:spcBef>
            </a:pPr>
            <a:r>
              <a:rPr lang="en-GB" altLang="en-US" dirty="0"/>
              <a:t>Government emphasis on providing employers with greater flexibility in managing conflict</a:t>
            </a:r>
            <a:endParaRPr lang="en-GB" altLang="en-US" i="1" dirty="0"/>
          </a:p>
          <a:p>
            <a:pPr>
              <a:lnSpc>
                <a:spcPct val="100000"/>
              </a:lnSpc>
              <a:spcBef>
                <a:spcPts val="0"/>
              </a:spcBef>
            </a:pPr>
            <a:r>
              <a:rPr lang="en-GB" altLang="en-US" dirty="0"/>
              <a:t>But, a resolution gap has appeared in many UK workplaces</a:t>
            </a:r>
          </a:p>
          <a:p>
            <a:pPr>
              <a:lnSpc>
                <a:spcPct val="100000"/>
              </a:lnSpc>
              <a:spcBef>
                <a:spcPts val="0"/>
              </a:spcBef>
            </a:pPr>
            <a:r>
              <a:rPr lang="en-GB" altLang="en-US" dirty="0"/>
              <a:t>Conflict not seen as a strategic issue or priority</a:t>
            </a:r>
          </a:p>
          <a:p>
            <a:pPr>
              <a:lnSpc>
                <a:spcPct val="100000"/>
              </a:lnSpc>
              <a:spcBef>
                <a:spcPts val="0"/>
              </a:spcBef>
            </a:pPr>
            <a:r>
              <a:rPr lang="en-GB" dirty="0"/>
              <a:t>Mediation is not the ‘silver bullet’ for the problem of workplace conflict</a:t>
            </a:r>
          </a:p>
          <a:p>
            <a:pPr>
              <a:lnSpc>
                <a:spcPct val="100000"/>
              </a:lnSpc>
              <a:spcBef>
                <a:spcPts val="0"/>
              </a:spcBef>
            </a:pPr>
            <a:r>
              <a:rPr lang="en-GB" dirty="0"/>
              <a:t>Wider organisational impact depends on the adoption of a strategic approach to actively involve all stakeholders </a:t>
            </a:r>
          </a:p>
          <a:p>
            <a:pPr>
              <a:lnSpc>
                <a:spcPct val="100000"/>
              </a:lnSpc>
              <a:spcBef>
                <a:spcPts val="0"/>
              </a:spcBef>
            </a:pPr>
            <a:r>
              <a:rPr lang="en-GB" dirty="0"/>
              <a:t>Mediation can be ‘just another tool in the box’ or part of a broader integrated strategy to manage conflict</a:t>
            </a:r>
          </a:p>
          <a:p>
            <a:pPr>
              <a:spcBef>
                <a:spcPct val="0"/>
              </a:spcBef>
            </a:pPr>
            <a:endParaRPr lang="en-GB" altLang="en-US" dirty="0"/>
          </a:p>
        </p:txBody>
      </p:sp>
    </p:spTree>
    <p:extLst>
      <p:ext uri="{BB962C8B-B14F-4D97-AF65-F5344CB8AC3E}">
        <p14:creationId xmlns:p14="http://schemas.microsoft.com/office/powerpoint/2010/main" val="342022279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openxmlformats.org/package/2006/metadata/core-properties"/>
    <ds:schemaRef ds:uri="http://purl.org/dc/terms/"/>
    <ds:schemaRef ds:uri="http://schemas.microsoft.com/office/2006/metadata/properties"/>
    <ds:schemaRef ds:uri="http://purl.org/dc/elements/1.1/"/>
    <ds:schemaRef ds:uri="f66716c4-314f-46c1-b01e-5a44c61897d8"/>
    <ds:schemaRef ds:uri="http://schemas.microsoft.com/office/2006/documentManagement/types"/>
    <ds:schemaRef ds:uri="http://schemas.microsoft.com/office/infopath/2007/PartnerControls"/>
    <ds:schemaRef ds:uri="a908d394-d138-480e-87a3-ff44c37f991a"/>
    <ds:schemaRef ds:uri="http://www.w3.org/XML/1998/namespace"/>
    <ds:schemaRef ds:uri="http://purl.org/dc/dcmitype/"/>
  </ds:schemaRefs>
</ds:datastoreItem>
</file>

<file path=customXml/itemProps2.xml><?xml version="1.0" encoding="utf-8"?>
<ds:datastoreItem xmlns:ds="http://schemas.openxmlformats.org/officeDocument/2006/customXml" ds:itemID="{8BFD2DBE-5C5E-4B5B-A7BE-01135E916F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2596</TotalTime>
  <Words>2053</Words>
  <Application>Microsoft Office PowerPoint</Application>
  <PresentationFormat>On-screen Show (4:3)</PresentationFormat>
  <Paragraphs>267</Paragraphs>
  <Slides>40</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Arial</vt:lpstr>
      <vt:lpstr>Calibri</vt:lpstr>
      <vt:lpstr>Myriad Pro</vt:lpstr>
      <vt:lpstr>20140311PresentationUWTSDTemplate</vt:lpstr>
      <vt:lpstr>BA  Employee Relations  and Reward</vt:lpstr>
      <vt:lpstr>Learning Outcome 2</vt:lpstr>
      <vt:lpstr>Overview of Session</vt:lpstr>
      <vt:lpstr>Defining Workplace Conflict</vt:lpstr>
      <vt:lpstr>Conceptualising Conflict Formation</vt:lpstr>
      <vt:lpstr>The Pattern of Workplace Disputes</vt:lpstr>
      <vt:lpstr>Dispute Resolution in the UK</vt:lpstr>
      <vt:lpstr>The Gibbons Review – The Problem with Formality…</vt:lpstr>
      <vt:lpstr>Neo-Voluntarism and De-Regulation</vt:lpstr>
      <vt:lpstr>Employee Voice – Representation and Resolution</vt:lpstr>
      <vt:lpstr>From Representation to Resolution Gap – A Crisis of Confidence</vt:lpstr>
      <vt:lpstr>Managers Wanted – The Problem of Conflict</vt:lpstr>
      <vt:lpstr>The Role of HR – Strategic or Just Remote?</vt:lpstr>
      <vt:lpstr>Innovation and Alternative  Dispute Resolution</vt:lpstr>
      <vt:lpstr>Integrated Conflict Management Systems</vt:lpstr>
      <vt:lpstr>Key Elements of ICMS</vt:lpstr>
      <vt:lpstr>Innovation in the UK – The Promise of Mediation</vt:lpstr>
      <vt:lpstr>Get Involved? Participate?</vt:lpstr>
      <vt:lpstr>Why Involve Employees?</vt:lpstr>
      <vt:lpstr>Difference?</vt:lpstr>
      <vt:lpstr>Involvement and Participation: towards a definitional understanding </vt:lpstr>
      <vt:lpstr>Employee Participation</vt:lpstr>
      <vt:lpstr>Employee Involvement</vt:lpstr>
      <vt:lpstr>Employee Involvement</vt:lpstr>
      <vt:lpstr>Employee Involvement Schemes</vt:lpstr>
      <vt:lpstr>High-performance  Working Practices</vt:lpstr>
      <vt:lpstr>Employee Participation</vt:lpstr>
      <vt:lpstr>Improvements to EWCs</vt:lpstr>
      <vt:lpstr>Factors Affecting Success</vt:lpstr>
      <vt:lpstr>Breadth and Form of EIP Practices (Marchington et al, 2007)</vt:lpstr>
      <vt:lpstr>Discussion</vt:lpstr>
      <vt:lpstr>Areas for Exploration</vt:lpstr>
      <vt:lpstr>Conflict</vt:lpstr>
      <vt:lpstr>PowerPoint Presentation</vt:lpstr>
      <vt:lpstr>Thomas-Kilmann Model</vt:lpstr>
      <vt:lpstr>5 Options of Conflict Resolution</vt:lpstr>
      <vt:lpstr>iPEACE Framework and Model</vt:lpstr>
      <vt:lpstr>PowerPoint Presentation</vt:lpstr>
      <vt:lpstr>HR’s Role in Change</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Deborah</cp:lastModifiedBy>
  <cp:revision>57</cp:revision>
  <dcterms:created xsi:type="dcterms:W3CDTF">2015-04-14T15:21:28Z</dcterms:created>
  <dcterms:modified xsi:type="dcterms:W3CDTF">2020-02-16T17:17:12Z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