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6" r:id="rId9"/>
    <p:sldId id="268" r:id="rId10"/>
    <p:sldId id="267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7GUu7Xa7Nw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Universal credit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775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395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universal credit?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benefit for working age </a:t>
            </a:r>
            <a:r>
              <a:rPr lang="en-GB" dirty="0" smtClean="0"/>
              <a:t>people</a:t>
            </a:r>
          </a:p>
          <a:p>
            <a:r>
              <a:rPr lang="en-GB" dirty="0" smtClean="0"/>
              <a:t>Designed </a:t>
            </a:r>
            <a:r>
              <a:rPr lang="en-GB" dirty="0"/>
              <a:t>to make claiming </a:t>
            </a:r>
            <a:r>
              <a:rPr lang="en-GB" dirty="0" smtClean="0"/>
              <a:t>benefits simpler</a:t>
            </a:r>
          </a:p>
          <a:p>
            <a:r>
              <a:rPr lang="en-GB" dirty="0" smtClean="0"/>
              <a:t>Can </a:t>
            </a:r>
            <a:r>
              <a:rPr lang="en-GB" dirty="0"/>
              <a:t>be claimed by anyone whether they are employed or </a:t>
            </a:r>
            <a:r>
              <a:rPr lang="en-GB" dirty="0" smtClean="0"/>
              <a:t>not</a:t>
            </a:r>
          </a:p>
          <a:p>
            <a:r>
              <a:rPr lang="en-GB" dirty="0" smtClean="0"/>
              <a:t>No more </a:t>
            </a:r>
            <a:r>
              <a:rPr lang="en-GB" dirty="0"/>
              <a:t>better off claiming benefits than </a:t>
            </a:r>
            <a:r>
              <a:rPr lang="en-GB" dirty="0" smtClean="0"/>
              <a:t>working</a:t>
            </a:r>
          </a:p>
          <a:p>
            <a:r>
              <a:rPr lang="en-GB" dirty="0" smtClean="0"/>
              <a:t>The </a:t>
            </a:r>
            <a:r>
              <a:rPr lang="en-GB" dirty="0"/>
              <a:t>new system gradually reduces the benefits </a:t>
            </a:r>
            <a:r>
              <a:rPr lang="en-GB" dirty="0" smtClean="0"/>
              <a:t>when you start work</a:t>
            </a:r>
          </a:p>
          <a:p>
            <a:r>
              <a:rPr lang="en-GB" dirty="0" smtClean="0"/>
              <a:t>One monthly payment</a:t>
            </a:r>
          </a:p>
        </p:txBody>
      </p:sp>
    </p:spTree>
    <p:extLst>
      <p:ext uri="{BB962C8B-B14F-4D97-AF65-F5344CB8AC3E}">
        <p14:creationId xmlns:p14="http://schemas.microsoft.com/office/powerpoint/2010/main" val="3185316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benefits are included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income support</a:t>
            </a:r>
          </a:p>
          <a:p>
            <a:r>
              <a:rPr lang="en-GB" dirty="0"/>
              <a:t>child tax credit</a:t>
            </a:r>
            <a:endParaRPr lang="en-GB" dirty="0" smtClean="0"/>
          </a:p>
          <a:p>
            <a:r>
              <a:rPr lang="en-GB" dirty="0"/>
              <a:t>working tax credit</a:t>
            </a:r>
            <a:endParaRPr lang="en-GB" dirty="0" smtClean="0"/>
          </a:p>
          <a:p>
            <a:r>
              <a:rPr lang="en-GB" dirty="0"/>
              <a:t>income-related employment and support allowance</a:t>
            </a:r>
            <a:endParaRPr lang="en-GB" dirty="0" smtClean="0"/>
          </a:p>
          <a:p>
            <a:r>
              <a:rPr lang="en-GB" dirty="0" smtClean="0"/>
              <a:t>income-based </a:t>
            </a:r>
            <a:r>
              <a:rPr lang="en-GB" dirty="0"/>
              <a:t>jobseeker's allowance</a:t>
            </a:r>
            <a:endParaRPr lang="en-GB" dirty="0" smtClean="0"/>
          </a:p>
          <a:p>
            <a:r>
              <a:rPr lang="en-GB" dirty="0" smtClean="0"/>
              <a:t>housing benefit</a:t>
            </a:r>
          </a:p>
        </p:txBody>
      </p:sp>
    </p:spTree>
    <p:extLst>
      <p:ext uri="{BB962C8B-B14F-4D97-AF65-F5344CB8AC3E}">
        <p14:creationId xmlns:p14="http://schemas.microsoft.com/office/powerpoint/2010/main" val="1292725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universal credit has been introduced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of the biggest changes </a:t>
            </a:r>
            <a:r>
              <a:rPr lang="en-GB" dirty="0"/>
              <a:t>since around World War 2 (1940’s). </a:t>
            </a:r>
            <a:endParaRPr lang="en-GB" dirty="0" smtClean="0"/>
          </a:p>
          <a:p>
            <a:r>
              <a:rPr lang="en-GB" dirty="0"/>
              <a:t>universal credits actually makes it better to work than stay on benefits. </a:t>
            </a:r>
            <a:endParaRPr lang="en-GB" dirty="0" smtClean="0"/>
          </a:p>
          <a:p>
            <a:r>
              <a:rPr lang="en-GB" dirty="0"/>
              <a:t>average increase of approximately £16 per month per household receiving these </a:t>
            </a:r>
            <a:r>
              <a:rPr lang="en-GB" dirty="0" smtClean="0"/>
              <a:t>benefits</a:t>
            </a:r>
          </a:p>
          <a:p>
            <a:r>
              <a:rPr lang="en-GB" dirty="0"/>
              <a:t>combining several benefits </a:t>
            </a:r>
          </a:p>
        </p:txBody>
      </p:sp>
    </p:spTree>
    <p:extLst>
      <p:ext uri="{BB962C8B-B14F-4D97-AF65-F5344CB8AC3E}">
        <p14:creationId xmlns:p14="http://schemas.microsoft.com/office/powerpoint/2010/main" val="990903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payments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847703"/>
            <a:ext cx="11029615" cy="20575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 Government have put a 6 weeks wait for payment in to the system </a:t>
            </a:r>
          </a:p>
          <a:p>
            <a:r>
              <a:rPr lang="en-GB" dirty="0" smtClean="0"/>
              <a:t>Worked around how much money a claimant gets a month</a:t>
            </a:r>
          </a:p>
          <a:p>
            <a:r>
              <a:rPr lang="en-GB" dirty="0" smtClean="0"/>
              <a:t>Will be paid in arrears , similar to being employed working a month in hand </a:t>
            </a:r>
          </a:p>
          <a:p>
            <a:r>
              <a:rPr lang="en-GB" dirty="0" smtClean="0"/>
              <a:t>Some payments may take longer to process</a:t>
            </a:r>
          </a:p>
          <a:p>
            <a:r>
              <a:rPr lang="en-GB" dirty="0" smtClean="0"/>
              <a:t>In some financial need </a:t>
            </a:r>
            <a:r>
              <a:rPr lang="en-GB" dirty="0"/>
              <a:t>a </a:t>
            </a:r>
            <a:r>
              <a:rPr lang="en-GB" dirty="0" smtClean="0"/>
              <a:t>claimant can </a:t>
            </a:r>
            <a:r>
              <a:rPr lang="en-GB" dirty="0"/>
              <a:t>apply for an advance payment.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613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it  will effect and how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loss of homes due to none payment of rent</a:t>
            </a:r>
          </a:p>
          <a:p>
            <a:r>
              <a:rPr lang="en-GB" dirty="0" smtClean="0"/>
              <a:t>Landlords left with rent arrears </a:t>
            </a:r>
          </a:p>
          <a:p>
            <a:r>
              <a:rPr lang="en-GB" dirty="0" smtClean="0"/>
              <a:t>Terminally ill may die before they receive first payment</a:t>
            </a:r>
          </a:p>
          <a:p>
            <a:r>
              <a:rPr lang="en-GB" dirty="0" smtClean="0"/>
              <a:t>Festive season</a:t>
            </a:r>
          </a:p>
          <a:p>
            <a:r>
              <a:rPr lang="en-GB" dirty="0" smtClean="0"/>
              <a:t>Food banks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424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3" y="2048072"/>
            <a:ext cx="11029615" cy="4809928"/>
          </a:xfrm>
        </p:spPr>
        <p:txBody>
          <a:bodyPr/>
          <a:lstStyle/>
          <a:p>
            <a:r>
              <a:rPr lang="en-GB" sz="2800" dirty="0" smtClean="0"/>
              <a:t>Positive </a:t>
            </a:r>
          </a:p>
          <a:p>
            <a:r>
              <a:rPr lang="en-GB" dirty="0"/>
              <a:t>More children entitled to free school meals</a:t>
            </a:r>
          </a:p>
          <a:p>
            <a:r>
              <a:rPr lang="en-GB" dirty="0"/>
              <a:t>More working house holds</a:t>
            </a:r>
          </a:p>
          <a:p>
            <a:r>
              <a:rPr lang="en-GB" dirty="0"/>
              <a:t>Learn how to </a:t>
            </a:r>
            <a:r>
              <a:rPr lang="en-GB" dirty="0" smtClean="0"/>
              <a:t>budget</a:t>
            </a:r>
          </a:p>
          <a:p>
            <a:r>
              <a:rPr lang="en-GB" sz="2400" dirty="0" smtClean="0"/>
              <a:t>Negative</a:t>
            </a:r>
          </a:p>
          <a:p>
            <a:r>
              <a:rPr lang="en-GB" dirty="0"/>
              <a:t>The struggle of switch over</a:t>
            </a:r>
          </a:p>
          <a:p>
            <a:r>
              <a:rPr lang="en-GB"/>
              <a:t>Marriage </a:t>
            </a:r>
            <a:r>
              <a:rPr lang="en-GB" smtClean="0"/>
              <a:t>break down / </a:t>
            </a:r>
            <a:r>
              <a:rPr lang="en-GB" dirty="0"/>
              <a:t>difficulty to go to a single </a:t>
            </a:r>
            <a:r>
              <a:rPr lang="en-GB" dirty="0" smtClean="0"/>
              <a:t>claimant</a:t>
            </a:r>
          </a:p>
          <a:p>
            <a:r>
              <a:rPr lang="en-GB" dirty="0" smtClean="0"/>
              <a:t>More debt</a:t>
            </a:r>
          </a:p>
          <a:p>
            <a:endParaRPr lang="en-GB" dirty="0" smtClean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741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7778" y="6488668"/>
            <a:ext cx="32289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https://youtu.be/E7GUu7Xa7Nw</a:t>
            </a:r>
          </a:p>
        </p:txBody>
      </p:sp>
      <p:pic>
        <p:nvPicPr>
          <p:cNvPr id="2" name="E7GUu7Xa7N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3035" y="595494"/>
            <a:ext cx="10476753" cy="589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297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BBC News. (2017). Reality Check: Free school meals proposal keeps cliff edge. [online] Available at: http://www.bbc.co.uk/news/education-41983610 [Accessed 30 Nov. 2017</a:t>
            </a:r>
            <a:r>
              <a:rPr lang="en-GB" dirty="0" smtClean="0"/>
              <a:t>].</a:t>
            </a:r>
          </a:p>
          <a:p>
            <a:r>
              <a:rPr lang="en-GB" dirty="0"/>
              <a:t>BBC News. (2017). What is universal credit?. [online] Available at: http://www.bbc.co.uk/news/uk-41487126 [Accessed 30 Nov. 2017</a:t>
            </a:r>
            <a:r>
              <a:rPr lang="en-GB" dirty="0" smtClean="0"/>
              <a:t>].</a:t>
            </a:r>
          </a:p>
          <a:p>
            <a:r>
              <a:rPr lang="en-GB" dirty="0"/>
              <a:t>Gov.uk. (2017). Income Support - GOV.UK. [online] Available at: https://www.gov.uk/income-support [Accessed 30 Nov. 2017</a:t>
            </a:r>
            <a:r>
              <a:rPr lang="en-GB" dirty="0" smtClean="0"/>
              <a:t>].</a:t>
            </a:r>
          </a:p>
          <a:p>
            <a:r>
              <a:rPr lang="en-GB" dirty="0"/>
              <a:t>Gov.uk. (2017). Child Tax Credit - GOV.UK. [online] Available at: https://www.gov.uk/child-tax-credit [Accessed 1 Dec. 2017</a:t>
            </a:r>
            <a:r>
              <a:rPr lang="en-GB" dirty="0" smtClean="0"/>
              <a:t>].</a:t>
            </a:r>
          </a:p>
          <a:p>
            <a:r>
              <a:rPr lang="en-GB" dirty="0"/>
              <a:t>Gov.uk. (2017). Working Tax Credit - GOV.UK. [online] Available at: https://www.gov.uk/working-tax-credit [Accessed 1 Dec. 2017</a:t>
            </a:r>
            <a:r>
              <a:rPr lang="en-GB" dirty="0" smtClean="0"/>
              <a:t>].</a:t>
            </a:r>
          </a:p>
          <a:p>
            <a:r>
              <a:rPr lang="en-GB" dirty="0"/>
              <a:t>http://www.thisismoney.co.uk/money/guides/article-5036951/Why-claimants-wait-six-weeks-Universal-Credit.html</a:t>
            </a:r>
          </a:p>
          <a:p>
            <a:r>
              <a:rPr lang="en-GB" dirty="0"/>
              <a:t>https://www.moneyadviceservice.org.uk/en/articles/universal-credit-an-introduction</a:t>
            </a:r>
          </a:p>
        </p:txBody>
      </p:sp>
    </p:spTree>
    <p:extLst>
      <p:ext uri="{BB962C8B-B14F-4D97-AF65-F5344CB8AC3E}">
        <p14:creationId xmlns:p14="http://schemas.microsoft.com/office/powerpoint/2010/main" val="1761416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7"/>
            <a:ext cx="11029615" cy="1837322"/>
          </a:xfrm>
        </p:spPr>
        <p:txBody>
          <a:bodyPr>
            <a:normAutofit/>
          </a:bodyPr>
          <a:lstStyle/>
          <a:p>
            <a:r>
              <a:rPr lang="en-GB" sz="4000" dirty="0" smtClean="0"/>
              <a:t>Any Questions?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8748331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1016</TotalTime>
  <Words>406</Words>
  <Application>Microsoft Office PowerPoint</Application>
  <PresentationFormat>Widescreen</PresentationFormat>
  <Paragraphs>53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Gill Sans MT</vt:lpstr>
      <vt:lpstr>Wingdings 2</vt:lpstr>
      <vt:lpstr>Dividend</vt:lpstr>
      <vt:lpstr>Universal credit</vt:lpstr>
      <vt:lpstr>introduction</vt:lpstr>
      <vt:lpstr>What is universal credit?</vt:lpstr>
      <vt:lpstr>What benefits are included</vt:lpstr>
      <vt:lpstr>Why universal credit has been introduced</vt:lpstr>
      <vt:lpstr> payments </vt:lpstr>
      <vt:lpstr>Who it  will effect and how</vt:lpstr>
      <vt:lpstr>conclusion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Universal credits</dc:title>
  <dc:creator>Beka</dc:creator>
  <cp:lastModifiedBy>Beka</cp:lastModifiedBy>
  <cp:revision>29</cp:revision>
  <dcterms:created xsi:type="dcterms:W3CDTF">2017-11-30T19:37:34Z</dcterms:created>
  <dcterms:modified xsi:type="dcterms:W3CDTF">2017-12-04T00:52:51Z</dcterms:modified>
</cp:coreProperties>
</file>