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0" r:id="rId3"/>
    <p:sldId id="257" r:id="rId4"/>
    <p:sldId id="258" r:id="rId5"/>
    <p:sldId id="259" r:id="rId6"/>
    <p:sldId id="260" r:id="rId7"/>
    <p:sldId id="261" r:id="rId8"/>
    <p:sldId id="262" r:id="rId9"/>
    <p:sldId id="268" r:id="rId10"/>
    <p:sldId id="263" r:id="rId11"/>
    <p:sldId id="265" r:id="rId12"/>
    <p:sldId id="269" r:id="rId13"/>
    <p:sldId id="266" r:id="rId14"/>
    <p:sldId id="26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23" autoAdjust="0"/>
    <p:restoredTop sz="94660"/>
  </p:normalViewPr>
  <p:slideViewPr>
    <p:cSldViewPr snapToGrid="0">
      <p:cViewPr varScale="1">
        <p:scale>
          <a:sx n="114" d="100"/>
          <a:sy n="114" d="100"/>
        </p:scale>
        <p:origin x="24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707860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4287338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2188346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C635C3-0044-4EC2-A73B-941FE50CFA7A}"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2671182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C635C3-0044-4EC2-A73B-941FE50CFA7A}" type="datetimeFigureOut">
              <a:rPr lang="en-US" smtClean="0"/>
              <a:t>10/30/2022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1727032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C635C3-0044-4EC2-A73B-941FE50CFA7A}" type="datetimeFigureOut">
              <a:rPr lang="en-US" smtClean="0"/>
              <a:t>10/30/2022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2617007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C635C3-0044-4EC2-A73B-941FE50CFA7A}" type="datetimeFigureOut">
              <a:rPr lang="en-US" smtClean="0"/>
              <a:t>10/30/2022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18242674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C635C3-0044-4EC2-A73B-941FE50CFA7A}"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4112666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C635C3-0044-4EC2-A73B-941FE50CFA7A}"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1413750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C635C3-0044-4EC2-A73B-941FE50CFA7A}"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1323713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34690357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16246019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41050067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757750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15518886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23035222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C635C3-0044-4EC2-A73B-941FE50CFA7A}"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48A715-615A-4DE8-9136-EB67F9AC5C85}" type="slidenum">
              <a:rPr lang="en-US" smtClean="0"/>
              <a:t>‹#›</a:t>
            </a:fld>
            <a:endParaRPr lang="en-US"/>
          </a:p>
        </p:txBody>
      </p:sp>
    </p:spTree>
    <p:extLst>
      <p:ext uri="{BB962C8B-B14F-4D97-AF65-F5344CB8AC3E}">
        <p14:creationId xmlns:p14="http://schemas.microsoft.com/office/powerpoint/2010/main" val="1756771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6C635C3-0044-4EC2-A73B-941FE50CFA7A}" type="datetimeFigureOut">
              <a:rPr lang="en-US" smtClean="0"/>
              <a:t>10/30/2022</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448A715-615A-4DE8-9136-EB67F9AC5C85}" type="slidenum">
              <a:rPr lang="en-US" smtClean="0"/>
              <a:t>‹#›</a:t>
            </a:fld>
            <a:endParaRPr lang="en-US"/>
          </a:p>
        </p:txBody>
      </p:sp>
    </p:spTree>
    <p:extLst>
      <p:ext uri="{BB962C8B-B14F-4D97-AF65-F5344CB8AC3E}">
        <p14:creationId xmlns:p14="http://schemas.microsoft.com/office/powerpoint/2010/main" val="7780409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1961E-6B5E-9CFA-9A39-F2DB0C831385}"/>
              </a:ext>
            </a:extLst>
          </p:cNvPr>
          <p:cNvSpPr>
            <a:spLocks noGrp="1"/>
          </p:cNvSpPr>
          <p:nvPr>
            <p:ph type="ctrTitle"/>
          </p:nvPr>
        </p:nvSpPr>
        <p:spPr>
          <a:xfrm>
            <a:off x="2576063" y="79774"/>
            <a:ext cx="8574622" cy="2616199"/>
          </a:xfrm>
        </p:spPr>
        <p:txBody>
          <a:bodyPr>
            <a:normAutofit fontScale="90000"/>
          </a:bodyPr>
          <a:lstStyle/>
          <a:p>
            <a:r>
              <a:rPr lang="en-US" b="1" dirty="0"/>
              <a:t>DECLINING PROFITABILITY AT TM LEWIN, UK</a:t>
            </a:r>
          </a:p>
        </p:txBody>
      </p:sp>
      <p:sp>
        <p:nvSpPr>
          <p:cNvPr id="3" name="Subtitle 2">
            <a:extLst>
              <a:ext uri="{FF2B5EF4-FFF2-40B4-BE49-F238E27FC236}">
                <a16:creationId xmlns:a16="http://schemas.microsoft.com/office/drawing/2014/main" id="{CB0F320A-DDA7-1F01-7352-ADF17AE6DFD2}"/>
              </a:ext>
            </a:extLst>
          </p:cNvPr>
          <p:cNvSpPr>
            <a:spLocks noGrp="1"/>
          </p:cNvSpPr>
          <p:nvPr>
            <p:ph type="subTitle" idx="1"/>
          </p:nvPr>
        </p:nvSpPr>
        <p:spPr>
          <a:xfrm>
            <a:off x="3112316" y="2695973"/>
            <a:ext cx="8825219" cy="2899484"/>
          </a:xfrm>
        </p:spPr>
        <p:txBody>
          <a:bodyPr>
            <a:normAutofit/>
          </a:bodyPr>
          <a:lstStyle/>
          <a:p>
            <a:pPr algn="ctr"/>
            <a:r>
              <a:rPr lang="en-US" sz="2000" dirty="0">
                <a:latin typeface="Times New Roman" panose="02020603050405020304" pitchFamily="18" charset="0"/>
                <a:cs typeface="Times New Roman" panose="02020603050405020304" pitchFamily="18" charset="0"/>
              </a:rPr>
              <a:t>Module Code: BMSW 4004 </a:t>
            </a:r>
          </a:p>
          <a:p>
            <a:pPr algn="ctr"/>
            <a:r>
              <a:rPr lang="en-US" sz="2000" dirty="0">
                <a:latin typeface="Times New Roman" panose="02020603050405020304" pitchFamily="18" charset="0"/>
                <a:cs typeface="Times New Roman" panose="02020603050405020304" pitchFamily="18" charset="0"/>
              </a:rPr>
              <a:t> Student Name: Gabriel </a:t>
            </a:r>
            <a:r>
              <a:rPr lang="en-US" sz="2000" dirty="0" err="1">
                <a:latin typeface="Times New Roman" panose="02020603050405020304" pitchFamily="18" charset="0"/>
                <a:cs typeface="Times New Roman" panose="02020603050405020304" pitchFamily="18" charset="0"/>
              </a:rPr>
              <a:t>Vilcu</a:t>
            </a:r>
            <a:endParaRPr lang="en-US" sz="2000" dirty="0">
              <a:latin typeface="Times New Roman" panose="02020603050405020304" pitchFamily="18" charset="0"/>
              <a:cs typeface="Times New Roman" panose="02020603050405020304" pitchFamily="18" charset="0"/>
            </a:endParaRPr>
          </a:p>
          <a:p>
            <a:pPr algn="ctr"/>
            <a:r>
              <a:rPr lang="en-US" sz="2000" dirty="0">
                <a:latin typeface="Times New Roman" panose="02020603050405020304" pitchFamily="18" charset="0"/>
                <a:cs typeface="Times New Roman" panose="02020603050405020304" pitchFamily="18" charset="0"/>
              </a:rPr>
              <a:t>Student Number : 2126382</a:t>
            </a:r>
          </a:p>
          <a:p>
            <a:pPr algn="ctr"/>
            <a:r>
              <a:rPr lang="en-US" sz="2000" dirty="0">
                <a:latin typeface="Times New Roman" panose="02020603050405020304" pitchFamily="18" charset="0"/>
                <a:cs typeface="Times New Roman" panose="02020603050405020304" pitchFamily="18" charset="0"/>
              </a:rPr>
              <a:t>Module Name :Problem Solving and Decision Making </a:t>
            </a:r>
          </a:p>
          <a:p>
            <a:pPr algn="ctr"/>
            <a:r>
              <a:rPr lang="en-US" sz="2000" dirty="0">
                <a:latin typeface="Times New Roman" panose="02020603050405020304" pitchFamily="18" charset="0"/>
                <a:cs typeface="Times New Roman" panose="02020603050405020304" pitchFamily="18" charset="0"/>
              </a:rPr>
              <a:t>Lecturer Name : Dr </a:t>
            </a:r>
            <a:r>
              <a:rPr lang="en-US" sz="2000" dirty="0" err="1">
                <a:latin typeface="Times New Roman" panose="02020603050405020304" pitchFamily="18" charset="0"/>
                <a:cs typeface="Times New Roman" panose="02020603050405020304" pitchFamily="18" charset="0"/>
              </a:rPr>
              <a:t>Chijioke</a:t>
            </a:r>
            <a:r>
              <a:rPr lang="en-US" sz="2000" dirty="0">
                <a:latin typeface="Times New Roman" panose="02020603050405020304" pitchFamily="18" charset="0"/>
                <a:cs typeface="Times New Roman" panose="02020603050405020304" pitchFamily="18" charset="0"/>
              </a:rPr>
              <a:t> D Uba</a:t>
            </a:r>
          </a:p>
          <a:p>
            <a:pPr algn="ctr"/>
            <a:endParaRPr lang="en-US" sz="2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1058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C59D3-EDFC-46B0-F87B-7C698072F677}"/>
              </a:ext>
            </a:extLst>
          </p:cNvPr>
          <p:cNvSpPr>
            <a:spLocks noGrp="1"/>
          </p:cNvSpPr>
          <p:nvPr>
            <p:ph type="title"/>
          </p:nvPr>
        </p:nvSpPr>
        <p:spPr>
          <a:xfrm>
            <a:off x="1484311" y="685801"/>
            <a:ext cx="10018713" cy="932688"/>
          </a:xfrm>
        </p:spPr>
        <p:txBody>
          <a:bodyPr/>
          <a:lstStyle/>
          <a:p>
            <a:r>
              <a:rPr lang="en-GB" b="1" dirty="0"/>
              <a:t>Contents</a:t>
            </a:r>
          </a:p>
        </p:txBody>
      </p:sp>
      <p:sp>
        <p:nvSpPr>
          <p:cNvPr id="3" name="Content Placeholder 2">
            <a:extLst>
              <a:ext uri="{FF2B5EF4-FFF2-40B4-BE49-F238E27FC236}">
                <a16:creationId xmlns:a16="http://schemas.microsoft.com/office/drawing/2014/main" id="{90ECACBA-9513-77AB-4139-23276D581998}"/>
              </a:ext>
            </a:extLst>
          </p:cNvPr>
          <p:cNvSpPr>
            <a:spLocks noGrp="1"/>
          </p:cNvSpPr>
          <p:nvPr>
            <p:ph idx="1"/>
          </p:nvPr>
        </p:nvSpPr>
        <p:spPr>
          <a:xfrm>
            <a:off x="1484310" y="1691640"/>
            <a:ext cx="10018713" cy="4745735"/>
          </a:xfrm>
        </p:spPr>
        <p:txBody>
          <a:bodyPr>
            <a:normAutofit fontScale="92500" lnSpcReduction="10000"/>
          </a:bodyPr>
          <a:lstStyle/>
          <a:p>
            <a:pPr marL="457200" indent="-457200">
              <a:buFont typeface="+mj-lt"/>
              <a:buAutoNum type="arabicParenR"/>
            </a:pPr>
            <a:r>
              <a:rPr lang="en-GB" b="1" dirty="0"/>
              <a:t>Introduction – slide 3</a:t>
            </a:r>
          </a:p>
          <a:p>
            <a:pPr marL="457200" indent="-457200">
              <a:buFont typeface="+mj-lt"/>
              <a:buAutoNum type="arabicParenR"/>
            </a:pPr>
            <a:r>
              <a:rPr lang="en-GB" b="1" dirty="0"/>
              <a:t>Nature and impact of the Problem – slide 4 and 5</a:t>
            </a:r>
          </a:p>
          <a:p>
            <a:pPr marL="457200" indent="-457200">
              <a:buFont typeface="+mj-lt"/>
              <a:buAutoNum type="arabicParenR"/>
            </a:pPr>
            <a:r>
              <a:rPr lang="en-US" b="1" dirty="0"/>
              <a:t>Pestle Analysis – slide 6 and 8</a:t>
            </a:r>
          </a:p>
          <a:p>
            <a:pPr marL="457200" indent="-457200">
              <a:buFont typeface="+mj-lt"/>
              <a:buAutoNum type="arabicParenR"/>
            </a:pPr>
            <a:r>
              <a:rPr lang="en-US" b="1" dirty="0"/>
              <a:t>Fishbone Diagram – slide 9</a:t>
            </a:r>
          </a:p>
          <a:p>
            <a:pPr marL="457200" indent="-457200">
              <a:buFont typeface="+mj-lt"/>
              <a:buAutoNum type="arabicParenR"/>
            </a:pPr>
            <a:r>
              <a:rPr lang="en-US" b="1" dirty="0"/>
              <a:t>Cause of the Problem – slide 10</a:t>
            </a:r>
          </a:p>
          <a:p>
            <a:pPr marL="457200" indent="-457200">
              <a:buFont typeface="+mj-lt"/>
              <a:buAutoNum type="arabicParenR"/>
            </a:pPr>
            <a:r>
              <a:rPr lang="en-US" b="1" dirty="0"/>
              <a:t>Effects of the Problem – slide 11</a:t>
            </a:r>
          </a:p>
          <a:p>
            <a:pPr marL="457200" indent="-457200">
              <a:buFont typeface="+mj-lt"/>
              <a:buAutoNum type="arabicParenR"/>
            </a:pPr>
            <a:r>
              <a:rPr lang="en-US" b="1" dirty="0"/>
              <a:t>Grid Analysis – slide 12</a:t>
            </a:r>
          </a:p>
          <a:p>
            <a:pPr marL="457200" indent="-457200">
              <a:buFont typeface="+mj-lt"/>
              <a:buAutoNum type="arabicParenR"/>
            </a:pPr>
            <a:r>
              <a:rPr lang="en-US" b="1" dirty="0"/>
              <a:t>Alternative Solutions – slide 13</a:t>
            </a:r>
          </a:p>
          <a:p>
            <a:pPr marL="457200" indent="-457200">
              <a:buFont typeface="+mj-lt"/>
              <a:buAutoNum type="arabicParenR"/>
            </a:pPr>
            <a:r>
              <a:rPr lang="en-US" b="1" dirty="0"/>
              <a:t>Chouse Solution – slide 14</a:t>
            </a:r>
          </a:p>
          <a:p>
            <a:pPr marL="457200" indent="-457200">
              <a:buFont typeface="+mj-lt"/>
              <a:buAutoNum type="arabicParenR"/>
            </a:pPr>
            <a:r>
              <a:rPr lang="en-US" b="1" dirty="0"/>
              <a:t>References – slide 15</a:t>
            </a:r>
            <a:endParaRPr lang="en-GB" b="1" dirty="0"/>
          </a:p>
          <a:p>
            <a:pPr marL="457200" indent="-457200">
              <a:buFont typeface="+mj-lt"/>
              <a:buAutoNum type="arabicParenR"/>
            </a:pPr>
            <a:endParaRPr lang="en-GB" b="1" dirty="0"/>
          </a:p>
        </p:txBody>
      </p:sp>
    </p:spTree>
    <p:extLst>
      <p:ext uri="{BB962C8B-B14F-4D97-AF65-F5344CB8AC3E}">
        <p14:creationId xmlns:p14="http://schemas.microsoft.com/office/powerpoint/2010/main" val="3021095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46228-7B85-294D-0249-6DC11AB0B1CD}"/>
              </a:ext>
            </a:extLst>
          </p:cNvPr>
          <p:cNvSpPr>
            <a:spLocks noGrp="1"/>
          </p:cNvSpPr>
          <p:nvPr>
            <p:ph type="title"/>
          </p:nvPr>
        </p:nvSpPr>
        <p:spPr/>
        <p:txBody>
          <a:bodyPr/>
          <a:lstStyle/>
          <a:p>
            <a:pPr algn="ctr"/>
            <a:r>
              <a:rPr lang="en-US" b="1" dirty="0"/>
              <a:t>Introduction</a:t>
            </a:r>
            <a:r>
              <a:rPr lang="en-US" dirty="0"/>
              <a:t> </a:t>
            </a:r>
          </a:p>
        </p:txBody>
      </p:sp>
      <p:sp>
        <p:nvSpPr>
          <p:cNvPr id="3" name="Content Placeholder 2">
            <a:extLst>
              <a:ext uri="{FF2B5EF4-FFF2-40B4-BE49-F238E27FC236}">
                <a16:creationId xmlns:a16="http://schemas.microsoft.com/office/drawing/2014/main" id="{F6266B50-2F5C-7ABB-1C5B-D02BBF76F84D}"/>
              </a:ext>
            </a:extLst>
          </p:cNvPr>
          <p:cNvSpPr>
            <a:spLocks noGrp="1"/>
          </p:cNvSpPr>
          <p:nvPr>
            <p:ph idx="1"/>
          </p:nvPr>
        </p:nvSpPr>
        <p:spPr/>
        <p:txBody>
          <a:bodyPr>
            <a:normAutofit fontScale="92500" lnSpcReduction="10000"/>
          </a:bodyPr>
          <a:lstStyle/>
          <a:p>
            <a:pPr>
              <a:buFont typeface="Wingdings" panose="05000000000000000000" pitchFamily="2" charset="2"/>
              <a:buChar char="v"/>
            </a:pPr>
            <a:r>
              <a:rPr lang="en-US" dirty="0"/>
              <a:t>TM Lewin, like many retailers in the United Kingdom, has experienced financial problems in the past few years. As a consequence of the financial challenges, the company went into administration as it could no longer pay its debtors. Torque Brands, An American company, bought the retailer with the aim of saving it from insolvency and use it to generate income.</a:t>
            </a:r>
          </a:p>
          <a:p>
            <a:pPr>
              <a:buFont typeface="Wingdings" panose="05000000000000000000" pitchFamily="2" charset="2"/>
              <a:buChar char="v"/>
            </a:pPr>
            <a:r>
              <a:rPr lang="en-US" dirty="0"/>
              <a:t>This presentation looks into the problem that retailers like TM Lewin have faced in the past few years and provides the possible solutions to the problem. More specifically, the presentation conducts a PESTEL analysis of the problem where it provides the external causes to the problem.  </a:t>
            </a: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1993979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97D7E-BBAF-19C5-9DD4-DC5B3974D268}"/>
              </a:ext>
            </a:extLst>
          </p:cNvPr>
          <p:cNvSpPr>
            <a:spLocks noGrp="1"/>
          </p:cNvSpPr>
          <p:nvPr>
            <p:ph type="title"/>
          </p:nvPr>
        </p:nvSpPr>
        <p:spPr/>
        <p:txBody>
          <a:bodyPr/>
          <a:lstStyle/>
          <a:p>
            <a:pPr algn="ctr"/>
            <a:r>
              <a:rPr lang="en-US" b="1" dirty="0"/>
              <a:t>Nature and Impact of the Problem</a:t>
            </a:r>
          </a:p>
        </p:txBody>
      </p:sp>
      <p:sp>
        <p:nvSpPr>
          <p:cNvPr id="3" name="Content Placeholder 2">
            <a:extLst>
              <a:ext uri="{FF2B5EF4-FFF2-40B4-BE49-F238E27FC236}">
                <a16:creationId xmlns:a16="http://schemas.microsoft.com/office/drawing/2014/main" id="{FD665E99-9F54-648C-AAAC-3648B9A2C5A7}"/>
              </a:ext>
            </a:extLst>
          </p:cNvPr>
          <p:cNvSpPr>
            <a:spLocks noGrp="1"/>
          </p:cNvSpPr>
          <p:nvPr>
            <p:ph idx="1"/>
          </p:nvPr>
        </p:nvSpPr>
        <p:spPr/>
        <p:txBody>
          <a:bodyPr>
            <a:normAutofit fontScale="85000" lnSpcReduction="10000"/>
          </a:bodyPr>
          <a:lstStyle/>
          <a:p>
            <a:pPr algn="ctr">
              <a:buFont typeface="Wingdings" panose="05000000000000000000" pitchFamily="2" charset="2"/>
              <a:buChar char="v"/>
            </a:pPr>
            <a:r>
              <a:rPr lang="en-US" b="1" dirty="0"/>
              <a:t>NATURE OF THE PROBLEM</a:t>
            </a:r>
          </a:p>
          <a:p>
            <a:pPr>
              <a:buFont typeface="Wingdings" panose="05000000000000000000" pitchFamily="2" charset="2"/>
              <a:buChar char="v"/>
            </a:pPr>
            <a:r>
              <a:rPr lang="en-US" dirty="0"/>
              <a:t>In the past few years, retailers in the United Kingdom have been financially affected by a hostile business environment brought about by a combination of causes.</a:t>
            </a:r>
          </a:p>
          <a:p>
            <a:pPr>
              <a:buFont typeface="Wingdings" panose="05000000000000000000" pitchFamily="2" charset="2"/>
              <a:buChar char="v"/>
            </a:pPr>
            <a:r>
              <a:rPr lang="en-US" dirty="0"/>
              <a:t>The causes have made retailers to lose money, customers and financial sustainability in developments that have left most of the bankrupt or close to bankruptcy (</a:t>
            </a:r>
            <a:r>
              <a:rPr lang="en-US" b="0" i="0" dirty="0">
                <a:solidFill>
                  <a:srgbClr val="222222"/>
                </a:solidFill>
                <a:effectLst/>
              </a:rPr>
              <a:t>Reynolds et al., 2021)</a:t>
            </a:r>
            <a:r>
              <a:rPr lang="en-US" dirty="0"/>
              <a:t>.</a:t>
            </a:r>
          </a:p>
          <a:p>
            <a:pPr>
              <a:buFont typeface="Wingdings" panose="05000000000000000000" pitchFamily="2" charset="2"/>
              <a:buChar char="v"/>
            </a:pPr>
            <a:r>
              <a:rPr lang="en-US" dirty="0"/>
              <a:t>In brief, the problem in the UK retail industry in the past few years can be summarized to a sharp decline of sales volume, an increase in the cost of operation, a decrease in the consumers’ spending power, and a decrease in the workforce.</a:t>
            </a: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1773617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C9D0D-A0C6-7609-3B59-05BC5ED33C34}"/>
              </a:ext>
            </a:extLst>
          </p:cNvPr>
          <p:cNvSpPr>
            <a:spLocks noGrp="1"/>
          </p:cNvSpPr>
          <p:nvPr>
            <p:ph type="title"/>
          </p:nvPr>
        </p:nvSpPr>
        <p:spPr/>
        <p:txBody>
          <a:bodyPr/>
          <a:lstStyle/>
          <a:p>
            <a:pPr algn="ctr"/>
            <a:r>
              <a:rPr lang="en-US" b="1" dirty="0"/>
              <a:t>Nature and Impact of the Problem</a:t>
            </a:r>
          </a:p>
        </p:txBody>
      </p:sp>
      <p:sp>
        <p:nvSpPr>
          <p:cNvPr id="3" name="Content Placeholder 2">
            <a:extLst>
              <a:ext uri="{FF2B5EF4-FFF2-40B4-BE49-F238E27FC236}">
                <a16:creationId xmlns:a16="http://schemas.microsoft.com/office/drawing/2014/main" id="{7D6F7B94-5A01-8A23-6714-07607D6784E0}"/>
              </a:ext>
            </a:extLst>
          </p:cNvPr>
          <p:cNvSpPr>
            <a:spLocks noGrp="1"/>
          </p:cNvSpPr>
          <p:nvPr>
            <p:ph idx="1"/>
          </p:nvPr>
        </p:nvSpPr>
        <p:spPr/>
        <p:txBody>
          <a:bodyPr>
            <a:normAutofit fontScale="77500" lnSpcReduction="20000"/>
          </a:bodyPr>
          <a:lstStyle/>
          <a:p>
            <a:pPr marL="0" indent="0" algn="ctr">
              <a:buNone/>
            </a:pPr>
            <a:r>
              <a:rPr lang="en-US" b="1" dirty="0"/>
              <a:t>IMPACT OF THE PROBLEM</a:t>
            </a:r>
          </a:p>
          <a:p>
            <a:pPr marL="0" indent="0">
              <a:buNone/>
            </a:pPr>
            <a:r>
              <a:rPr lang="en-US" dirty="0"/>
              <a:t>The problem at the retail sector has had far reaching impacts ranging from those that have affected the industry alone to those that have affected the economy of the country as a whole </a:t>
            </a:r>
            <a:r>
              <a:rPr lang="en-US" sz="2600" dirty="0"/>
              <a:t>(</a:t>
            </a:r>
            <a:r>
              <a:rPr lang="en-US" sz="2600" b="0" i="0" dirty="0">
                <a:solidFill>
                  <a:srgbClr val="222222"/>
                </a:solidFill>
                <a:effectLst/>
              </a:rPr>
              <a:t>Griffith and </a:t>
            </a:r>
            <a:r>
              <a:rPr lang="en-US" sz="2600" b="0" i="0" dirty="0" err="1">
                <a:solidFill>
                  <a:srgbClr val="222222"/>
                </a:solidFill>
                <a:effectLst/>
              </a:rPr>
              <a:t>Harmgart</a:t>
            </a:r>
            <a:r>
              <a:rPr lang="en-US" sz="2600" b="0" i="0" dirty="0">
                <a:solidFill>
                  <a:srgbClr val="222222"/>
                </a:solidFill>
                <a:effectLst/>
              </a:rPr>
              <a:t>, 2021)</a:t>
            </a:r>
            <a:r>
              <a:rPr lang="en-US" sz="2600" dirty="0"/>
              <a:t>. </a:t>
            </a:r>
            <a:r>
              <a:rPr lang="en-US" dirty="0"/>
              <a:t>They include:</a:t>
            </a:r>
          </a:p>
          <a:p>
            <a:pPr>
              <a:buFont typeface="Wingdings" panose="05000000000000000000" pitchFamily="2" charset="2"/>
              <a:buChar char="v"/>
            </a:pPr>
            <a:r>
              <a:rPr lang="en-US" dirty="0"/>
              <a:t>Loss of jobs in the retail sector</a:t>
            </a:r>
          </a:p>
          <a:p>
            <a:pPr>
              <a:buFont typeface="Wingdings" panose="05000000000000000000" pitchFamily="2" charset="2"/>
              <a:buChar char="v"/>
            </a:pPr>
            <a:r>
              <a:rPr lang="en-US" dirty="0"/>
              <a:t>Closing of retail businesses</a:t>
            </a:r>
          </a:p>
          <a:p>
            <a:pPr>
              <a:buFont typeface="Wingdings" panose="05000000000000000000" pitchFamily="2" charset="2"/>
              <a:buChar char="v"/>
            </a:pPr>
            <a:r>
              <a:rPr lang="en-US" dirty="0"/>
              <a:t>Reduction of retail sector’s contribution to the GDP</a:t>
            </a:r>
          </a:p>
          <a:p>
            <a:pPr>
              <a:buFont typeface="Wingdings" panose="05000000000000000000" pitchFamily="2" charset="2"/>
              <a:buChar char="v"/>
            </a:pPr>
            <a:r>
              <a:rPr lang="en-US" dirty="0"/>
              <a:t>Reduction of profits within the retail sector</a:t>
            </a:r>
          </a:p>
          <a:p>
            <a:pPr>
              <a:buFont typeface="Wingdings" panose="05000000000000000000" pitchFamily="2" charset="2"/>
              <a:buChar char="v"/>
            </a:pPr>
            <a:r>
              <a:rPr lang="en-US" dirty="0"/>
              <a:t>Declining sales volume</a:t>
            </a:r>
          </a:p>
          <a:p>
            <a:pPr marL="0" indent="0">
              <a:buNone/>
            </a:pPr>
            <a:endParaRPr lang="en-US" dirty="0"/>
          </a:p>
        </p:txBody>
      </p:sp>
    </p:spTree>
    <p:extLst>
      <p:ext uri="{BB962C8B-B14F-4D97-AF65-F5344CB8AC3E}">
        <p14:creationId xmlns:p14="http://schemas.microsoft.com/office/powerpoint/2010/main" val="2158811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CCC36-E0FC-ADD1-6702-04583350CC59}"/>
              </a:ext>
            </a:extLst>
          </p:cNvPr>
          <p:cNvSpPr>
            <a:spLocks noGrp="1"/>
          </p:cNvSpPr>
          <p:nvPr>
            <p:ph type="title"/>
          </p:nvPr>
        </p:nvSpPr>
        <p:spPr>
          <a:xfrm>
            <a:off x="1484310" y="685800"/>
            <a:ext cx="10018713" cy="1752599"/>
          </a:xfrm>
        </p:spPr>
        <p:txBody>
          <a:bodyPr/>
          <a:lstStyle/>
          <a:p>
            <a:pPr algn="ctr"/>
            <a:r>
              <a:rPr lang="en-US" b="1" dirty="0"/>
              <a:t>PESTLE ANALYSIS</a:t>
            </a:r>
          </a:p>
        </p:txBody>
      </p:sp>
      <p:sp>
        <p:nvSpPr>
          <p:cNvPr id="3" name="Content Placeholder 2">
            <a:extLst>
              <a:ext uri="{FF2B5EF4-FFF2-40B4-BE49-F238E27FC236}">
                <a16:creationId xmlns:a16="http://schemas.microsoft.com/office/drawing/2014/main" id="{88527DD9-7D52-664D-E1A1-21956BC579FD}"/>
              </a:ext>
            </a:extLst>
          </p:cNvPr>
          <p:cNvSpPr>
            <a:spLocks noGrp="1"/>
          </p:cNvSpPr>
          <p:nvPr>
            <p:ph idx="1"/>
          </p:nvPr>
        </p:nvSpPr>
        <p:spPr/>
        <p:txBody>
          <a:bodyPr>
            <a:normAutofit fontScale="70000" lnSpcReduction="20000"/>
          </a:bodyPr>
          <a:lstStyle/>
          <a:p>
            <a:r>
              <a:rPr lang="en-US" b="1" dirty="0"/>
              <a:t>POLITICAL FACTORS</a:t>
            </a:r>
          </a:p>
          <a:p>
            <a:pPr marL="0" indent="0">
              <a:buNone/>
            </a:pPr>
            <a:r>
              <a:rPr lang="en-US" dirty="0"/>
              <a:t>According to </a:t>
            </a:r>
            <a:r>
              <a:rPr lang="en-US" sz="2900" b="0" i="0" dirty="0" err="1">
                <a:solidFill>
                  <a:srgbClr val="222222"/>
                </a:solidFill>
                <a:effectLst/>
              </a:rPr>
              <a:t>Iammarino</a:t>
            </a:r>
            <a:r>
              <a:rPr lang="en-US" sz="2900" dirty="0">
                <a:solidFill>
                  <a:srgbClr val="222222"/>
                </a:solidFill>
              </a:rPr>
              <a:t> </a:t>
            </a:r>
            <a:r>
              <a:rPr lang="en-US" sz="2900" b="0" i="0" dirty="0">
                <a:solidFill>
                  <a:srgbClr val="222222"/>
                </a:solidFill>
                <a:effectLst/>
              </a:rPr>
              <a:t>and </a:t>
            </a:r>
            <a:r>
              <a:rPr lang="en-US" sz="2900" b="0" i="0" dirty="0" err="1">
                <a:solidFill>
                  <a:srgbClr val="222222"/>
                </a:solidFill>
                <a:effectLst/>
              </a:rPr>
              <a:t>Casadei</a:t>
            </a:r>
            <a:r>
              <a:rPr lang="en-US" sz="2900" b="0" i="0" dirty="0">
                <a:solidFill>
                  <a:srgbClr val="222222"/>
                </a:solidFill>
                <a:effectLst/>
              </a:rPr>
              <a:t> (2021),</a:t>
            </a:r>
            <a:r>
              <a:rPr lang="en-US" sz="2900" dirty="0"/>
              <a:t> </a:t>
            </a:r>
            <a:r>
              <a:rPr lang="en-US" dirty="0"/>
              <a:t>there are two main political factors have contributed to the problems in the retail sector: they include;</a:t>
            </a:r>
          </a:p>
          <a:p>
            <a:pPr>
              <a:buFont typeface="Wingdings" panose="05000000000000000000" pitchFamily="2" charset="2"/>
              <a:buChar char="v"/>
            </a:pPr>
            <a:r>
              <a:rPr lang="en-US" dirty="0"/>
              <a:t>The Brexit decision </a:t>
            </a:r>
          </a:p>
          <a:p>
            <a:pPr>
              <a:buFont typeface="Wingdings" panose="05000000000000000000" pitchFamily="2" charset="2"/>
              <a:buChar char="v"/>
            </a:pPr>
            <a:r>
              <a:rPr lang="en-US" dirty="0"/>
              <a:t>Government enforced pandemic measures (</a:t>
            </a:r>
            <a:r>
              <a:rPr lang="en-US" dirty="0" err="1"/>
              <a:t>e.g</a:t>
            </a:r>
            <a:r>
              <a:rPr lang="en-US" dirty="0"/>
              <a:t>, lockdown rule) limiting in-store purchase</a:t>
            </a:r>
          </a:p>
          <a:p>
            <a:r>
              <a:rPr lang="en-US" b="1" dirty="0"/>
              <a:t>ECONOMIC FACTORS</a:t>
            </a:r>
          </a:p>
          <a:p>
            <a:pPr>
              <a:buFont typeface="Wingdings" panose="05000000000000000000" pitchFamily="2" charset="2"/>
              <a:buChar char="v"/>
            </a:pPr>
            <a:r>
              <a:rPr lang="en-US" dirty="0"/>
              <a:t>Unfavorable exchange rates put retailers at a </a:t>
            </a:r>
            <a:r>
              <a:rPr lang="en-US" sz="2900" dirty="0"/>
              <a:t>disadvantage (</a:t>
            </a:r>
            <a:r>
              <a:rPr lang="en-US" sz="2900" b="0" i="0" dirty="0">
                <a:solidFill>
                  <a:srgbClr val="222222"/>
                </a:solidFill>
                <a:effectLst/>
              </a:rPr>
              <a:t>Di </a:t>
            </a:r>
            <a:r>
              <a:rPr lang="en-US" sz="2900" b="0" i="0" dirty="0" err="1">
                <a:solidFill>
                  <a:srgbClr val="222222"/>
                </a:solidFill>
                <a:effectLst/>
              </a:rPr>
              <a:t>Fatta</a:t>
            </a:r>
            <a:r>
              <a:rPr lang="en-US" sz="2900" b="0" i="0" dirty="0">
                <a:solidFill>
                  <a:srgbClr val="222222"/>
                </a:solidFill>
                <a:effectLst/>
              </a:rPr>
              <a:t> et al., 2018)</a:t>
            </a:r>
            <a:endParaRPr lang="en-US" sz="2900" dirty="0"/>
          </a:p>
          <a:p>
            <a:pPr>
              <a:buFont typeface="Wingdings" panose="05000000000000000000" pitchFamily="2" charset="2"/>
              <a:buChar char="v"/>
            </a:pPr>
            <a:r>
              <a:rPr lang="en-US" dirty="0"/>
              <a:t>Rising inflation rate increasing company costs and reducing consumer spending on formal wear</a:t>
            </a:r>
          </a:p>
          <a:p>
            <a:pPr>
              <a:buFont typeface="Wingdings" panose="05000000000000000000" pitchFamily="2" charset="2"/>
              <a:buChar char="v"/>
            </a:pPr>
            <a:r>
              <a:rPr lang="en-US" dirty="0"/>
              <a:t>Poor economy </a:t>
            </a: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11689926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136C9-99A2-F9EC-8DC2-7A27C1FE6120}"/>
              </a:ext>
            </a:extLst>
          </p:cNvPr>
          <p:cNvSpPr>
            <a:spLocks noGrp="1"/>
          </p:cNvSpPr>
          <p:nvPr>
            <p:ph type="title"/>
          </p:nvPr>
        </p:nvSpPr>
        <p:spPr/>
        <p:txBody>
          <a:bodyPr/>
          <a:lstStyle/>
          <a:p>
            <a:pPr algn="ctr"/>
            <a:r>
              <a:rPr lang="en-US" b="1" dirty="0"/>
              <a:t>PESTLE ANALYSIS</a:t>
            </a:r>
            <a:endParaRPr lang="en-US" dirty="0"/>
          </a:p>
        </p:txBody>
      </p:sp>
      <p:sp>
        <p:nvSpPr>
          <p:cNvPr id="3" name="Content Placeholder 2">
            <a:extLst>
              <a:ext uri="{FF2B5EF4-FFF2-40B4-BE49-F238E27FC236}">
                <a16:creationId xmlns:a16="http://schemas.microsoft.com/office/drawing/2014/main" id="{4E0C7DA8-2C9D-9201-63A8-5B04DF9C4C49}"/>
              </a:ext>
            </a:extLst>
          </p:cNvPr>
          <p:cNvSpPr>
            <a:spLocks noGrp="1"/>
          </p:cNvSpPr>
          <p:nvPr>
            <p:ph idx="1"/>
          </p:nvPr>
        </p:nvSpPr>
        <p:spPr/>
        <p:txBody>
          <a:bodyPr>
            <a:normAutofit fontScale="62500" lnSpcReduction="20000"/>
          </a:bodyPr>
          <a:lstStyle/>
          <a:p>
            <a:r>
              <a:rPr lang="en-US" b="1" dirty="0"/>
              <a:t>SOCIAL FACTORS</a:t>
            </a:r>
          </a:p>
          <a:p>
            <a:pPr>
              <a:buFont typeface="Wingdings" panose="05000000000000000000" pitchFamily="2" charset="2"/>
              <a:buChar char="v"/>
            </a:pPr>
            <a:r>
              <a:rPr lang="en-US" dirty="0"/>
              <a:t>Changing social trends in relation to shopping in TM Lewin physical stores</a:t>
            </a:r>
          </a:p>
          <a:p>
            <a:pPr>
              <a:buFont typeface="Wingdings" panose="05000000000000000000" pitchFamily="2" charset="2"/>
              <a:buChar char="v"/>
            </a:pPr>
            <a:r>
              <a:rPr lang="en-US" dirty="0"/>
              <a:t>A rise in the population availability of  people's disposable income</a:t>
            </a:r>
          </a:p>
          <a:p>
            <a:pPr>
              <a:buFont typeface="Wingdings" panose="05000000000000000000" pitchFamily="2" charset="2"/>
              <a:buChar char="v"/>
            </a:pPr>
            <a:r>
              <a:rPr lang="en-US" dirty="0"/>
              <a:t>Social awareness of environmental issues among the population</a:t>
            </a:r>
          </a:p>
          <a:p>
            <a:endParaRPr lang="en-US" b="1" dirty="0"/>
          </a:p>
          <a:p>
            <a:r>
              <a:rPr lang="en-US" b="1" dirty="0"/>
              <a:t>TECHNLOGICAL FACTORS</a:t>
            </a:r>
          </a:p>
          <a:p>
            <a:pPr>
              <a:buFont typeface="Wingdings" panose="05000000000000000000" pitchFamily="2" charset="2"/>
              <a:buChar char="v"/>
            </a:pPr>
            <a:r>
              <a:rPr lang="en-US" dirty="0"/>
              <a:t>Increased automation favors the few big retailers (</a:t>
            </a:r>
            <a:r>
              <a:rPr lang="en-US" b="0" i="0" dirty="0">
                <a:solidFill>
                  <a:srgbClr val="222222"/>
                </a:solidFill>
                <a:effectLst/>
              </a:rPr>
              <a:t>Mahmoud, </a:t>
            </a:r>
            <a:r>
              <a:rPr lang="en-US" b="0" i="0" dirty="0" err="1">
                <a:solidFill>
                  <a:srgbClr val="222222"/>
                </a:solidFill>
                <a:effectLst/>
              </a:rPr>
              <a:t>Tehseen</a:t>
            </a:r>
            <a:r>
              <a:rPr lang="en-US" b="0" i="0" dirty="0">
                <a:solidFill>
                  <a:srgbClr val="222222"/>
                </a:solidFill>
                <a:effectLst/>
              </a:rPr>
              <a:t>,</a:t>
            </a:r>
            <a:r>
              <a:rPr lang="en-US" dirty="0">
                <a:solidFill>
                  <a:srgbClr val="222222"/>
                </a:solidFill>
              </a:rPr>
              <a:t> </a:t>
            </a:r>
            <a:r>
              <a:rPr lang="en-US" b="0" i="0" dirty="0">
                <a:solidFill>
                  <a:srgbClr val="222222"/>
                </a:solidFill>
                <a:effectLst/>
              </a:rPr>
              <a:t>and </a:t>
            </a:r>
            <a:r>
              <a:rPr lang="en-US" b="0" i="0" dirty="0" err="1">
                <a:solidFill>
                  <a:srgbClr val="222222"/>
                </a:solidFill>
                <a:effectLst/>
              </a:rPr>
              <a:t>Fuxman</a:t>
            </a:r>
            <a:r>
              <a:rPr lang="en-US" dirty="0">
                <a:solidFill>
                  <a:srgbClr val="222222"/>
                </a:solidFill>
              </a:rPr>
              <a:t>,</a:t>
            </a:r>
            <a:r>
              <a:rPr lang="en-US" b="0" i="0" dirty="0">
                <a:solidFill>
                  <a:srgbClr val="222222"/>
                </a:solidFill>
                <a:effectLst/>
              </a:rPr>
              <a:t> 2020)</a:t>
            </a:r>
            <a:r>
              <a:rPr lang="en-US" dirty="0"/>
              <a:t> </a:t>
            </a:r>
          </a:p>
          <a:p>
            <a:pPr>
              <a:buFont typeface="Wingdings" panose="05000000000000000000" pitchFamily="2" charset="2"/>
              <a:buChar char="v"/>
            </a:pPr>
            <a:r>
              <a:rPr lang="en-US" dirty="0"/>
              <a:t>Customers’ preference of ecommerce and TM Lewin’s focus on physical stores</a:t>
            </a:r>
          </a:p>
          <a:p>
            <a:pPr>
              <a:buFont typeface="Wingdings" panose="05000000000000000000" pitchFamily="2" charset="2"/>
              <a:buChar char="v"/>
            </a:pPr>
            <a:r>
              <a:rPr lang="en-US" dirty="0"/>
              <a:t>Rapid rate of innovation is expensive to keep up with for smaller retailers</a:t>
            </a:r>
          </a:p>
          <a:p>
            <a:pPr marL="0" indent="0">
              <a:buNone/>
            </a:pPr>
            <a:r>
              <a:rPr lang="en-US" dirty="0"/>
              <a:t>  </a:t>
            </a:r>
          </a:p>
        </p:txBody>
      </p:sp>
    </p:spTree>
    <p:extLst>
      <p:ext uri="{BB962C8B-B14F-4D97-AF65-F5344CB8AC3E}">
        <p14:creationId xmlns:p14="http://schemas.microsoft.com/office/powerpoint/2010/main" val="2487863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EE77D-D891-DFEC-62FF-BCA3C2508C15}"/>
              </a:ext>
            </a:extLst>
          </p:cNvPr>
          <p:cNvSpPr>
            <a:spLocks noGrp="1"/>
          </p:cNvSpPr>
          <p:nvPr>
            <p:ph type="title"/>
          </p:nvPr>
        </p:nvSpPr>
        <p:spPr>
          <a:xfrm>
            <a:off x="1484311" y="694189"/>
            <a:ext cx="10018713" cy="1752599"/>
          </a:xfrm>
        </p:spPr>
        <p:txBody>
          <a:bodyPr/>
          <a:lstStyle/>
          <a:p>
            <a:pPr algn="ctr"/>
            <a:r>
              <a:rPr lang="en-US" b="1" dirty="0"/>
              <a:t>PESTLE ANALYSIS</a:t>
            </a:r>
            <a:endParaRPr lang="en-US" dirty="0"/>
          </a:p>
        </p:txBody>
      </p:sp>
      <p:sp>
        <p:nvSpPr>
          <p:cNvPr id="3" name="Content Placeholder 2">
            <a:extLst>
              <a:ext uri="{FF2B5EF4-FFF2-40B4-BE49-F238E27FC236}">
                <a16:creationId xmlns:a16="http://schemas.microsoft.com/office/drawing/2014/main" id="{EF336335-8233-5477-0867-2C3C968402FB}"/>
              </a:ext>
            </a:extLst>
          </p:cNvPr>
          <p:cNvSpPr>
            <a:spLocks noGrp="1"/>
          </p:cNvSpPr>
          <p:nvPr>
            <p:ph idx="1"/>
          </p:nvPr>
        </p:nvSpPr>
        <p:spPr/>
        <p:txBody>
          <a:bodyPr>
            <a:normAutofit fontScale="92500" lnSpcReduction="20000"/>
          </a:bodyPr>
          <a:lstStyle/>
          <a:p>
            <a:r>
              <a:rPr lang="en-US" b="1" dirty="0"/>
              <a:t>LEGAL FACTORS</a:t>
            </a:r>
          </a:p>
          <a:p>
            <a:pPr>
              <a:buFont typeface="Wingdings" panose="05000000000000000000" pitchFamily="2" charset="2"/>
              <a:buChar char="v"/>
            </a:pPr>
            <a:r>
              <a:rPr lang="en-US" dirty="0"/>
              <a:t>Employment laws are expensive to observe for small retailers</a:t>
            </a:r>
          </a:p>
          <a:p>
            <a:pPr>
              <a:buFont typeface="Wingdings" panose="05000000000000000000" pitchFamily="2" charset="2"/>
              <a:buChar char="v"/>
            </a:pPr>
            <a:r>
              <a:rPr lang="en-US" dirty="0"/>
              <a:t>Environmental laws are expensive to observe for retailers</a:t>
            </a:r>
          </a:p>
          <a:p>
            <a:pPr>
              <a:buFont typeface="Wingdings" panose="05000000000000000000" pitchFamily="2" charset="2"/>
              <a:buChar char="v"/>
            </a:pPr>
            <a:r>
              <a:rPr lang="en-US" dirty="0"/>
              <a:t>Legal licenses are expensive to acquire and renew </a:t>
            </a:r>
          </a:p>
          <a:p>
            <a:r>
              <a:rPr lang="en-US" b="1" dirty="0"/>
              <a:t>ENVIRONMENTAL FACTORS</a:t>
            </a:r>
          </a:p>
          <a:p>
            <a:pPr>
              <a:buFont typeface="Wingdings" panose="05000000000000000000" pitchFamily="2" charset="2"/>
              <a:buChar char="v"/>
            </a:pPr>
            <a:r>
              <a:rPr lang="en-US" dirty="0"/>
              <a:t>Retailers that sell products that are known to damage the environment are avoided by </a:t>
            </a:r>
            <a:r>
              <a:rPr lang="en-US" sz="2200" dirty="0"/>
              <a:t>consumers (</a:t>
            </a:r>
            <a:r>
              <a:rPr lang="en-US" sz="2200" b="0" i="0" dirty="0" err="1">
                <a:solidFill>
                  <a:srgbClr val="222222"/>
                </a:solidFill>
                <a:effectLst/>
              </a:rPr>
              <a:t>Jokonya</a:t>
            </a:r>
            <a:r>
              <a:rPr lang="en-US" sz="2200" b="0" i="0" dirty="0">
                <a:solidFill>
                  <a:srgbClr val="222222"/>
                </a:solidFill>
                <a:effectLst/>
              </a:rPr>
              <a:t> and Mugisha, 2019)</a:t>
            </a:r>
            <a:endParaRPr lang="en-US" sz="2200" dirty="0"/>
          </a:p>
          <a:p>
            <a:pPr>
              <a:buFont typeface="Wingdings" panose="05000000000000000000" pitchFamily="2" charset="2"/>
              <a:buChar char="v"/>
            </a:pPr>
            <a:r>
              <a:rPr lang="en-US" dirty="0"/>
              <a:t>Environmental regulations constrain income generating activities </a:t>
            </a:r>
          </a:p>
        </p:txBody>
      </p:sp>
    </p:spTree>
    <p:extLst>
      <p:ext uri="{BB962C8B-B14F-4D97-AF65-F5344CB8AC3E}">
        <p14:creationId xmlns:p14="http://schemas.microsoft.com/office/powerpoint/2010/main" val="4215334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AC869-78ED-1D65-6BAB-F18BECBCE734}"/>
              </a:ext>
            </a:extLst>
          </p:cNvPr>
          <p:cNvSpPr>
            <a:spLocks noGrp="1"/>
          </p:cNvSpPr>
          <p:nvPr>
            <p:ph type="title"/>
          </p:nvPr>
        </p:nvSpPr>
        <p:spPr>
          <a:xfrm>
            <a:off x="1505454" y="24607"/>
            <a:ext cx="10018713" cy="1752599"/>
          </a:xfrm>
        </p:spPr>
        <p:txBody>
          <a:bodyPr/>
          <a:lstStyle/>
          <a:p>
            <a:pPr algn="ctr"/>
            <a:r>
              <a:rPr lang="en-US" b="1" dirty="0"/>
              <a:t>FISHBONE DIAGRAM</a:t>
            </a:r>
          </a:p>
        </p:txBody>
      </p:sp>
      <p:sp>
        <p:nvSpPr>
          <p:cNvPr id="3" name="Content Placeholder 2">
            <a:extLst>
              <a:ext uri="{FF2B5EF4-FFF2-40B4-BE49-F238E27FC236}">
                <a16:creationId xmlns:a16="http://schemas.microsoft.com/office/drawing/2014/main" id="{319BC0EF-E65D-C254-807D-3FDE0E8F4899}"/>
              </a:ext>
            </a:extLst>
          </p:cNvPr>
          <p:cNvSpPr>
            <a:spLocks noGrp="1"/>
          </p:cNvSpPr>
          <p:nvPr>
            <p:ph idx="1"/>
          </p:nvPr>
        </p:nvSpPr>
        <p:spPr>
          <a:xfrm flipH="1">
            <a:off x="10610272" y="5714682"/>
            <a:ext cx="45719" cy="132446"/>
          </a:xfrm>
        </p:spPr>
        <p:txBody>
          <a:bodyPr>
            <a:normAutofit fontScale="25000" lnSpcReduction="20000"/>
          </a:bodyPr>
          <a:lstStyle/>
          <a:p>
            <a:pPr marL="0" indent="0">
              <a:buNone/>
            </a:pPr>
            <a:endParaRPr lang="en-US" dirty="0">
              <a:solidFill>
                <a:schemeClr val="bg2"/>
              </a:solidFill>
            </a:endParaRPr>
          </a:p>
        </p:txBody>
      </p:sp>
      <p:cxnSp>
        <p:nvCxnSpPr>
          <p:cNvPr id="4" name="Line 85">
            <a:extLst>
              <a:ext uri="{FF2B5EF4-FFF2-40B4-BE49-F238E27FC236}">
                <a16:creationId xmlns:a16="http://schemas.microsoft.com/office/drawing/2014/main" id="{2932851C-E289-E55C-66F0-2E2B0EFD1FD4}"/>
              </a:ext>
            </a:extLst>
          </p:cNvPr>
          <p:cNvCxnSpPr>
            <a:cxnSpLocks/>
          </p:cNvCxnSpPr>
          <p:nvPr/>
        </p:nvCxnSpPr>
        <p:spPr bwMode="auto">
          <a:xfrm>
            <a:off x="1492885" y="2329180"/>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5" name="Text Box 86">
            <a:extLst>
              <a:ext uri="{FF2B5EF4-FFF2-40B4-BE49-F238E27FC236}">
                <a16:creationId xmlns:a16="http://schemas.microsoft.com/office/drawing/2014/main" id="{41E8FEDC-3024-3E16-039E-ED9C49B85EDF}"/>
              </a:ext>
            </a:extLst>
          </p:cNvPr>
          <p:cNvSpPr txBox="1">
            <a:spLocks/>
          </p:cNvSpPr>
          <p:nvPr/>
        </p:nvSpPr>
        <p:spPr bwMode="auto">
          <a:xfrm>
            <a:off x="847803" y="2132964"/>
            <a:ext cx="1380864" cy="601346"/>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GB" sz="900" b="1" dirty="0">
                <a:effectLst/>
                <a:latin typeface="Times New Roman" panose="02020603050405020304" pitchFamily="18" charset="0"/>
                <a:ea typeface="Times New Roman" panose="02020603050405020304" pitchFamily="18" charset="0"/>
              </a:rPr>
              <a:t>Advantages bid ecommerce businesses </a:t>
            </a:r>
            <a:endParaRPr lang="en-US" sz="1200" b="1" dirty="0">
              <a:effectLst/>
              <a:latin typeface="Times New Roman" panose="02020603050405020304" pitchFamily="18" charset="0"/>
              <a:ea typeface="Times New Roman" panose="02020603050405020304" pitchFamily="18" charset="0"/>
            </a:endParaRPr>
          </a:p>
        </p:txBody>
      </p:sp>
      <p:cxnSp>
        <p:nvCxnSpPr>
          <p:cNvPr id="6" name="Line 87">
            <a:extLst>
              <a:ext uri="{FF2B5EF4-FFF2-40B4-BE49-F238E27FC236}">
                <a16:creationId xmlns:a16="http://schemas.microsoft.com/office/drawing/2014/main" id="{F279A70A-D33B-7C51-6251-C869C9CD3E00}"/>
              </a:ext>
            </a:extLst>
          </p:cNvPr>
          <p:cNvCxnSpPr>
            <a:cxnSpLocks/>
          </p:cNvCxnSpPr>
          <p:nvPr/>
        </p:nvCxnSpPr>
        <p:spPr bwMode="auto">
          <a:xfrm>
            <a:off x="2320924" y="3144983"/>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7" name="Text Box 88">
            <a:extLst>
              <a:ext uri="{FF2B5EF4-FFF2-40B4-BE49-F238E27FC236}">
                <a16:creationId xmlns:a16="http://schemas.microsoft.com/office/drawing/2014/main" id="{323CA415-5784-84D5-C4E5-7C514141C546}"/>
              </a:ext>
            </a:extLst>
          </p:cNvPr>
          <p:cNvSpPr txBox="1">
            <a:spLocks/>
          </p:cNvSpPr>
          <p:nvPr/>
        </p:nvSpPr>
        <p:spPr bwMode="auto">
          <a:xfrm>
            <a:off x="1245869" y="2987979"/>
            <a:ext cx="1059815" cy="36322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900" b="1" dirty="0">
                <a:effectLst/>
                <a:latin typeface="Times New Roman" panose="02020603050405020304" pitchFamily="18" charset="0"/>
                <a:ea typeface="Times New Roman" panose="02020603050405020304" pitchFamily="18" charset="0"/>
              </a:rPr>
              <a:t>Unfair competition </a:t>
            </a:r>
            <a:endParaRPr lang="en-US" sz="1200" b="1" dirty="0">
              <a:effectLst/>
              <a:latin typeface="Times New Roman" panose="02020603050405020304" pitchFamily="18" charset="0"/>
              <a:ea typeface="Times New Roman" panose="02020603050405020304" pitchFamily="18" charset="0"/>
            </a:endParaRPr>
          </a:p>
        </p:txBody>
      </p:sp>
      <p:cxnSp>
        <p:nvCxnSpPr>
          <p:cNvPr id="10" name="Line 91">
            <a:extLst>
              <a:ext uri="{FF2B5EF4-FFF2-40B4-BE49-F238E27FC236}">
                <a16:creationId xmlns:a16="http://schemas.microsoft.com/office/drawing/2014/main" id="{EA645DA5-B3DE-0EE0-B271-1A23912EF99B}"/>
              </a:ext>
            </a:extLst>
          </p:cNvPr>
          <p:cNvCxnSpPr>
            <a:cxnSpLocks/>
          </p:cNvCxnSpPr>
          <p:nvPr/>
        </p:nvCxnSpPr>
        <p:spPr bwMode="auto">
          <a:xfrm>
            <a:off x="3837305" y="2336165"/>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1" name="Text Box 92">
            <a:extLst>
              <a:ext uri="{FF2B5EF4-FFF2-40B4-BE49-F238E27FC236}">
                <a16:creationId xmlns:a16="http://schemas.microsoft.com/office/drawing/2014/main" id="{0829C7AD-FA4F-3A35-5387-7A2E29472E91}"/>
              </a:ext>
            </a:extLst>
          </p:cNvPr>
          <p:cNvSpPr txBox="1">
            <a:spLocks/>
          </p:cNvSpPr>
          <p:nvPr/>
        </p:nvSpPr>
        <p:spPr bwMode="auto">
          <a:xfrm>
            <a:off x="2762885" y="2132965"/>
            <a:ext cx="1059815" cy="36322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900" b="1" dirty="0">
                <a:latin typeface="Times New Roman" panose="02020603050405020304" pitchFamily="18" charset="0"/>
                <a:ea typeface="Times New Roman" panose="02020603050405020304" pitchFamily="18" charset="0"/>
              </a:rPr>
              <a:t>Closure of retailers </a:t>
            </a:r>
            <a:endParaRPr lang="en-US" sz="1200" b="1" dirty="0">
              <a:effectLst/>
              <a:latin typeface="Times New Roman" panose="02020603050405020304" pitchFamily="18" charset="0"/>
              <a:ea typeface="Times New Roman" panose="02020603050405020304" pitchFamily="18" charset="0"/>
            </a:endParaRPr>
          </a:p>
        </p:txBody>
      </p:sp>
      <p:cxnSp>
        <p:nvCxnSpPr>
          <p:cNvPr id="12" name="Line 93">
            <a:extLst>
              <a:ext uri="{FF2B5EF4-FFF2-40B4-BE49-F238E27FC236}">
                <a16:creationId xmlns:a16="http://schemas.microsoft.com/office/drawing/2014/main" id="{15B9612A-9586-F3C6-2051-ACCDB6C631B3}"/>
              </a:ext>
            </a:extLst>
          </p:cNvPr>
          <p:cNvCxnSpPr>
            <a:cxnSpLocks/>
          </p:cNvCxnSpPr>
          <p:nvPr/>
        </p:nvCxnSpPr>
        <p:spPr bwMode="auto">
          <a:xfrm>
            <a:off x="4380230" y="2937510"/>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3" name="Text Box 94">
            <a:extLst>
              <a:ext uri="{FF2B5EF4-FFF2-40B4-BE49-F238E27FC236}">
                <a16:creationId xmlns:a16="http://schemas.microsoft.com/office/drawing/2014/main" id="{E997E36A-DF14-3FDF-D955-28ACFC369337}"/>
              </a:ext>
            </a:extLst>
          </p:cNvPr>
          <p:cNvSpPr txBox="1">
            <a:spLocks/>
          </p:cNvSpPr>
          <p:nvPr/>
        </p:nvSpPr>
        <p:spPr bwMode="auto">
          <a:xfrm>
            <a:off x="3305810" y="2734310"/>
            <a:ext cx="1059815" cy="36322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900" b="1" dirty="0">
                <a:effectLst/>
                <a:latin typeface="Times New Roman" panose="02020603050405020304" pitchFamily="18" charset="0"/>
                <a:ea typeface="Times New Roman" panose="02020603050405020304" pitchFamily="18" charset="0"/>
              </a:rPr>
              <a:t>Restrictions on movements </a:t>
            </a:r>
            <a:endParaRPr lang="en-US" sz="1200" b="1" dirty="0">
              <a:effectLst/>
              <a:latin typeface="Times New Roman" panose="02020603050405020304" pitchFamily="18" charset="0"/>
              <a:ea typeface="Times New Roman" panose="02020603050405020304" pitchFamily="18" charset="0"/>
            </a:endParaRPr>
          </a:p>
        </p:txBody>
      </p:sp>
      <p:cxnSp>
        <p:nvCxnSpPr>
          <p:cNvPr id="14" name="Line 95">
            <a:extLst>
              <a:ext uri="{FF2B5EF4-FFF2-40B4-BE49-F238E27FC236}">
                <a16:creationId xmlns:a16="http://schemas.microsoft.com/office/drawing/2014/main" id="{CBAAAD5C-6EFB-A820-9959-42A35A711C1E}"/>
              </a:ext>
            </a:extLst>
          </p:cNvPr>
          <p:cNvCxnSpPr>
            <a:cxnSpLocks/>
          </p:cNvCxnSpPr>
          <p:nvPr/>
        </p:nvCxnSpPr>
        <p:spPr bwMode="auto">
          <a:xfrm>
            <a:off x="4932680" y="3489960"/>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5" name="Text Box 96">
            <a:extLst>
              <a:ext uri="{FF2B5EF4-FFF2-40B4-BE49-F238E27FC236}">
                <a16:creationId xmlns:a16="http://schemas.microsoft.com/office/drawing/2014/main" id="{BD118EB5-CC61-B431-9977-17722362C746}"/>
              </a:ext>
            </a:extLst>
          </p:cNvPr>
          <p:cNvSpPr txBox="1">
            <a:spLocks/>
          </p:cNvSpPr>
          <p:nvPr/>
        </p:nvSpPr>
        <p:spPr bwMode="auto">
          <a:xfrm>
            <a:off x="3858260" y="3286760"/>
            <a:ext cx="1059815" cy="36322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900" b="1" dirty="0">
                <a:effectLst/>
                <a:latin typeface="Times New Roman" panose="02020603050405020304" pitchFamily="18" charset="0"/>
                <a:ea typeface="Times New Roman" panose="02020603050405020304" pitchFamily="18" charset="0"/>
              </a:rPr>
              <a:t>Caused poor economy </a:t>
            </a:r>
            <a:endParaRPr lang="en-US" sz="1200" b="1" dirty="0">
              <a:effectLst/>
              <a:latin typeface="Times New Roman" panose="02020603050405020304" pitchFamily="18" charset="0"/>
              <a:ea typeface="Times New Roman" panose="02020603050405020304" pitchFamily="18" charset="0"/>
            </a:endParaRPr>
          </a:p>
        </p:txBody>
      </p:sp>
      <p:cxnSp>
        <p:nvCxnSpPr>
          <p:cNvPr id="16" name="Line 97">
            <a:extLst>
              <a:ext uri="{FF2B5EF4-FFF2-40B4-BE49-F238E27FC236}">
                <a16:creationId xmlns:a16="http://schemas.microsoft.com/office/drawing/2014/main" id="{00B9DF55-3317-CBAA-D870-29F710533A6F}"/>
              </a:ext>
            </a:extLst>
          </p:cNvPr>
          <p:cNvCxnSpPr>
            <a:cxnSpLocks/>
          </p:cNvCxnSpPr>
          <p:nvPr/>
        </p:nvCxnSpPr>
        <p:spPr bwMode="auto">
          <a:xfrm>
            <a:off x="6043295" y="2321560"/>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7" name="Text Box 98">
            <a:extLst>
              <a:ext uri="{FF2B5EF4-FFF2-40B4-BE49-F238E27FC236}">
                <a16:creationId xmlns:a16="http://schemas.microsoft.com/office/drawing/2014/main" id="{10E58E46-9389-DCF2-C9DC-A34B1C8EA5A3}"/>
              </a:ext>
            </a:extLst>
          </p:cNvPr>
          <p:cNvSpPr txBox="1">
            <a:spLocks/>
          </p:cNvSpPr>
          <p:nvPr/>
        </p:nvSpPr>
        <p:spPr bwMode="auto">
          <a:xfrm>
            <a:off x="4968875" y="2132964"/>
            <a:ext cx="1059815" cy="528003"/>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900" b="1" dirty="0">
                <a:latin typeface="Times New Roman" panose="02020603050405020304" pitchFamily="18" charset="0"/>
                <a:ea typeface="Times New Roman" panose="02020603050405020304" pitchFamily="18" charset="0"/>
              </a:rPr>
              <a:t>Reduced disposable income</a:t>
            </a:r>
            <a:endParaRPr lang="en-US" sz="1200" b="1" dirty="0">
              <a:effectLst/>
              <a:latin typeface="Times New Roman" panose="02020603050405020304" pitchFamily="18" charset="0"/>
              <a:ea typeface="Times New Roman" panose="02020603050405020304" pitchFamily="18" charset="0"/>
            </a:endParaRPr>
          </a:p>
        </p:txBody>
      </p:sp>
      <p:cxnSp>
        <p:nvCxnSpPr>
          <p:cNvPr id="18" name="Line 99">
            <a:extLst>
              <a:ext uri="{FF2B5EF4-FFF2-40B4-BE49-F238E27FC236}">
                <a16:creationId xmlns:a16="http://schemas.microsoft.com/office/drawing/2014/main" id="{C082558E-2013-CE34-C918-522F9DCA8F33}"/>
              </a:ext>
            </a:extLst>
          </p:cNvPr>
          <p:cNvCxnSpPr>
            <a:cxnSpLocks/>
          </p:cNvCxnSpPr>
          <p:nvPr/>
        </p:nvCxnSpPr>
        <p:spPr bwMode="auto">
          <a:xfrm>
            <a:off x="6820910" y="3097530"/>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9" name="Text Box 100">
            <a:extLst>
              <a:ext uri="{FF2B5EF4-FFF2-40B4-BE49-F238E27FC236}">
                <a16:creationId xmlns:a16="http://schemas.microsoft.com/office/drawing/2014/main" id="{F7EBAB82-35B9-AD9B-06F5-86E0FE57A77A}"/>
              </a:ext>
            </a:extLst>
          </p:cNvPr>
          <p:cNvSpPr txBox="1">
            <a:spLocks/>
          </p:cNvSpPr>
          <p:nvPr/>
        </p:nvSpPr>
        <p:spPr bwMode="auto">
          <a:xfrm>
            <a:off x="5761095" y="2943238"/>
            <a:ext cx="1059815" cy="36322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900" b="1" dirty="0">
                <a:effectLst/>
                <a:latin typeface="Times New Roman" panose="02020603050405020304" pitchFamily="18" charset="0"/>
                <a:ea typeface="Times New Roman" panose="02020603050405020304" pitchFamily="18" charset="0"/>
              </a:rPr>
              <a:t>Reduced sales</a:t>
            </a:r>
            <a:endParaRPr lang="en-US" sz="1200" b="1" dirty="0">
              <a:effectLst/>
              <a:latin typeface="Times New Roman" panose="02020603050405020304" pitchFamily="18" charset="0"/>
              <a:ea typeface="Times New Roman" panose="02020603050405020304" pitchFamily="18" charset="0"/>
            </a:endParaRPr>
          </a:p>
        </p:txBody>
      </p:sp>
      <p:cxnSp>
        <p:nvCxnSpPr>
          <p:cNvPr id="22" name="Line 103">
            <a:extLst>
              <a:ext uri="{FF2B5EF4-FFF2-40B4-BE49-F238E27FC236}">
                <a16:creationId xmlns:a16="http://schemas.microsoft.com/office/drawing/2014/main" id="{1CF32063-3961-AF6E-8799-2A8F67519E98}"/>
              </a:ext>
            </a:extLst>
          </p:cNvPr>
          <p:cNvCxnSpPr>
            <a:cxnSpLocks/>
          </p:cNvCxnSpPr>
          <p:nvPr/>
        </p:nvCxnSpPr>
        <p:spPr bwMode="auto">
          <a:xfrm>
            <a:off x="6007446" y="4492148"/>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3" name="Text Box 104">
            <a:extLst>
              <a:ext uri="{FF2B5EF4-FFF2-40B4-BE49-F238E27FC236}">
                <a16:creationId xmlns:a16="http://schemas.microsoft.com/office/drawing/2014/main" id="{0E83C52B-D221-2165-5515-B5AD37EA500E}"/>
              </a:ext>
            </a:extLst>
          </p:cNvPr>
          <p:cNvSpPr txBox="1">
            <a:spLocks/>
          </p:cNvSpPr>
          <p:nvPr/>
        </p:nvSpPr>
        <p:spPr bwMode="auto">
          <a:xfrm>
            <a:off x="4946015" y="4310538"/>
            <a:ext cx="1059815" cy="36322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r>
              <a:rPr lang="en-US" sz="900" b="1" dirty="0">
                <a:latin typeface="Times New Roman" panose="02020603050405020304" pitchFamily="18" charset="0"/>
                <a:ea typeface="Times New Roman" panose="02020603050405020304" pitchFamily="18" charset="0"/>
              </a:rPr>
              <a:t>Expensive imports </a:t>
            </a:r>
            <a:endParaRPr lang="en-US" sz="1200" b="1" dirty="0">
              <a:effectLst/>
              <a:latin typeface="Times New Roman" panose="02020603050405020304" pitchFamily="18" charset="0"/>
              <a:ea typeface="Times New Roman" panose="02020603050405020304" pitchFamily="18" charset="0"/>
            </a:endParaRPr>
          </a:p>
        </p:txBody>
      </p:sp>
      <p:cxnSp>
        <p:nvCxnSpPr>
          <p:cNvPr id="24" name="Line 105">
            <a:extLst>
              <a:ext uri="{FF2B5EF4-FFF2-40B4-BE49-F238E27FC236}">
                <a16:creationId xmlns:a16="http://schemas.microsoft.com/office/drawing/2014/main" id="{B5D519CA-7D56-578C-9CD4-58F14A275C7B}"/>
              </a:ext>
            </a:extLst>
          </p:cNvPr>
          <p:cNvCxnSpPr>
            <a:cxnSpLocks/>
          </p:cNvCxnSpPr>
          <p:nvPr/>
        </p:nvCxnSpPr>
        <p:spPr bwMode="auto">
          <a:xfrm>
            <a:off x="5447982" y="5093017"/>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5" name="Text Box 106">
            <a:extLst>
              <a:ext uri="{FF2B5EF4-FFF2-40B4-BE49-F238E27FC236}">
                <a16:creationId xmlns:a16="http://schemas.microsoft.com/office/drawing/2014/main" id="{DBE163E0-7035-9EE2-993D-B0572337D85F}"/>
              </a:ext>
            </a:extLst>
          </p:cNvPr>
          <p:cNvSpPr txBox="1">
            <a:spLocks/>
          </p:cNvSpPr>
          <p:nvPr/>
        </p:nvSpPr>
        <p:spPr bwMode="auto">
          <a:xfrm>
            <a:off x="4388167" y="4911407"/>
            <a:ext cx="1059815" cy="36322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900" b="1" dirty="0">
                <a:effectLst/>
                <a:latin typeface="Times New Roman" panose="02020603050405020304" pitchFamily="18" charset="0"/>
                <a:ea typeface="Times New Roman" panose="02020603050405020304" pitchFamily="18" charset="0"/>
              </a:rPr>
              <a:t>Expensive foreign labor </a:t>
            </a:r>
            <a:endParaRPr lang="en-US" sz="1200" b="1" dirty="0">
              <a:effectLst/>
              <a:latin typeface="Times New Roman" panose="02020603050405020304" pitchFamily="18" charset="0"/>
              <a:ea typeface="Times New Roman" panose="02020603050405020304" pitchFamily="18" charset="0"/>
            </a:endParaRPr>
          </a:p>
        </p:txBody>
      </p:sp>
      <p:cxnSp>
        <p:nvCxnSpPr>
          <p:cNvPr id="30" name="Line 111">
            <a:extLst>
              <a:ext uri="{FF2B5EF4-FFF2-40B4-BE49-F238E27FC236}">
                <a16:creationId xmlns:a16="http://schemas.microsoft.com/office/drawing/2014/main" id="{8CCFD7EA-0B0D-A120-3949-539B72AC5872}"/>
              </a:ext>
            </a:extLst>
          </p:cNvPr>
          <p:cNvCxnSpPr>
            <a:cxnSpLocks/>
          </p:cNvCxnSpPr>
          <p:nvPr/>
        </p:nvCxnSpPr>
        <p:spPr bwMode="auto">
          <a:xfrm>
            <a:off x="3569017" y="4353314"/>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1" name="Text Box 112">
            <a:extLst>
              <a:ext uri="{FF2B5EF4-FFF2-40B4-BE49-F238E27FC236}">
                <a16:creationId xmlns:a16="http://schemas.microsoft.com/office/drawing/2014/main" id="{1F98605A-8C59-52A5-B419-EE6FC2224897}"/>
              </a:ext>
            </a:extLst>
          </p:cNvPr>
          <p:cNvSpPr txBox="1">
            <a:spLocks/>
          </p:cNvSpPr>
          <p:nvPr/>
        </p:nvSpPr>
        <p:spPr bwMode="auto">
          <a:xfrm>
            <a:off x="2519361" y="4178618"/>
            <a:ext cx="1059815" cy="36322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900" b="1" dirty="0">
                <a:effectLst/>
                <a:latin typeface="Times New Roman" panose="02020603050405020304" pitchFamily="18" charset="0"/>
                <a:ea typeface="Times New Roman" panose="02020603050405020304" pitchFamily="18" charset="0"/>
              </a:rPr>
              <a:t>Increased cost of doing business </a:t>
            </a:r>
            <a:endParaRPr lang="en-US" sz="1200" b="1" dirty="0">
              <a:effectLst/>
              <a:latin typeface="Times New Roman" panose="02020603050405020304" pitchFamily="18" charset="0"/>
              <a:ea typeface="Times New Roman" panose="02020603050405020304" pitchFamily="18" charset="0"/>
            </a:endParaRPr>
          </a:p>
        </p:txBody>
      </p:sp>
      <p:cxnSp>
        <p:nvCxnSpPr>
          <p:cNvPr id="32" name="Line 113">
            <a:extLst>
              <a:ext uri="{FF2B5EF4-FFF2-40B4-BE49-F238E27FC236}">
                <a16:creationId xmlns:a16="http://schemas.microsoft.com/office/drawing/2014/main" id="{2B5EA28F-75AF-0F0B-54C5-C65E78022923}"/>
              </a:ext>
            </a:extLst>
          </p:cNvPr>
          <p:cNvCxnSpPr>
            <a:cxnSpLocks/>
          </p:cNvCxnSpPr>
          <p:nvPr/>
        </p:nvCxnSpPr>
        <p:spPr bwMode="auto">
          <a:xfrm>
            <a:off x="2756535" y="5347335"/>
            <a:ext cx="507365"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3" name="Text Box 114">
            <a:extLst>
              <a:ext uri="{FF2B5EF4-FFF2-40B4-BE49-F238E27FC236}">
                <a16:creationId xmlns:a16="http://schemas.microsoft.com/office/drawing/2014/main" id="{59272064-F54A-836C-2D7C-4E589E06AE92}"/>
              </a:ext>
            </a:extLst>
          </p:cNvPr>
          <p:cNvSpPr txBox="1">
            <a:spLocks/>
          </p:cNvSpPr>
          <p:nvPr/>
        </p:nvSpPr>
        <p:spPr bwMode="auto">
          <a:xfrm>
            <a:off x="1682115" y="5158740"/>
            <a:ext cx="1059815" cy="363220"/>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900" b="1" dirty="0">
                <a:effectLst/>
                <a:latin typeface="Times New Roman" panose="02020603050405020304" pitchFamily="18" charset="0"/>
                <a:ea typeface="Times New Roman" panose="02020603050405020304" pitchFamily="18" charset="0"/>
              </a:rPr>
              <a:t>Reduced spending </a:t>
            </a:r>
            <a:endParaRPr lang="en-US" sz="1200" b="1" dirty="0">
              <a:effectLst/>
              <a:latin typeface="Times New Roman" panose="02020603050405020304" pitchFamily="18" charset="0"/>
              <a:ea typeface="Times New Roman" panose="02020603050405020304" pitchFamily="18" charset="0"/>
            </a:endParaRPr>
          </a:p>
        </p:txBody>
      </p:sp>
      <p:sp>
        <p:nvSpPr>
          <p:cNvPr id="34" name="Rectangle 33">
            <a:extLst>
              <a:ext uri="{FF2B5EF4-FFF2-40B4-BE49-F238E27FC236}">
                <a16:creationId xmlns:a16="http://schemas.microsoft.com/office/drawing/2014/main" id="{63C03BBE-75D1-CAE6-D29D-82D0B502BBA6}"/>
              </a:ext>
            </a:extLst>
          </p:cNvPr>
          <p:cNvSpPr>
            <a:spLocks/>
          </p:cNvSpPr>
          <p:nvPr/>
        </p:nvSpPr>
        <p:spPr bwMode="auto">
          <a:xfrm>
            <a:off x="1143000" y="1420495"/>
            <a:ext cx="998220" cy="487045"/>
          </a:xfrm>
          <a:prstGeom prst="rect">
            <a:avLst/>
          </a:prstGeom>
          <a:solidFill>
            <a:srgbClr val="A0E0FF"/>
          </a:solidFill>
          <a:ln w="10160">
            <a:solidFill>
              <a:srgbClr val="000000"/>
            </a:solidFill>
            <a:miter lim="800000"/>
            <a:headEnd/>
            <a:tailEnd/>
          </a:ln>
        </p:spPr>
        <p:txBody>
          <a:bodyPr rot="0" vert="horz" wrap="square" lIns="91440" tIns="45720" rIns="91440" bIns="45720" anchor="t" anchorCtr="0" upright="1">
            <a:noAutofit/>
          </a:bodyPr>
          <a:lstStyle/>
          <a:p>
            <a:pPr marL="0" marR="0">
              <a:spcBef>
                <a:spcPts val="0"/>
              </a:spcBef>
              <a:spcAft>
                <a:spcPts val="0"/>
              </a:spcAft>
            </a:pPr>
            <a:r>
              <a:rPr lang="en-GB" sz="1200" b="1">
                <a:effectLst/>
                <a:latin typeface="Times New Roman" panose="02020603050405020304" pitchFamily="18" charset="0"/>
                <a:ea typeface="Times New Roman" panose="02020603050405020304" pitchFamily="18" charset="0"/>
              </a:rPr>
              <a:t>online shopping </a:t>
            </a:r>
            <a:endParaRPr lang="en-US" sz="1200" dirty="0">
              <a:effectLst/>
              <a:latin typeface="Times New Roman" panose="02020603050405020304" pitchFamily="18" charset="0"/>
              <a:ea typeface="Times New Roman" panose="02020603050405020304" pitchFamily="18" charset="0"/>
            </a:endParaRPr>
          </a:p>
        </p:txBody>
      </p:sp>
      <p:sp>
        <p:nvSpPr>
          <p:cNvPr id="35" name="Rectangle 34">
            <a:extLst>
              <a:ext uri="{FF2B5EF4-FFF2-40B4-BE49-F238E27FC236}">
                <a16:creationId xmlns:a16="http://schemas.microsoft.com/office/drawing/2014/main" id="{D7593E48-FFD7-2183-3D47-C8AA46829298}"/>
              </a:ext>
            </a:extLst>
          </p:cNvPr>
          <p:cNvSpPr>
            <a:spLocks/>
          </p:cNvSpPr>
          <p:nvPr/>
        </p:nvSpPr>
        <p:spPr bwMode="auto">
          <a:xfrm>
            <a:off x="3478530" y="1420495"/>
            <a:ext cx="998220" cy="487045"/>
          </a:xfrm>
          <a:prstGeom prst="rect">
            <a:avLst/>
          </a:prstGeom>
          <a:solidFill>
            <a:srgbClr val="A0E0FF"/>
          </a:solidFill>
          <a:ln w="10160">
            <a:solidFill>
              <a:srgbClr val="000000"/>
            </a:solidFill>
            <a:miter lim="800000"/>
            <a:headEnd/>
            <a:tailEnd/>
          </a:ln>
        </p:spPr>
        <p:txBody>
          <a:bodyPr rot="0" vert="horz" wrap="square" lIns="91440" tIns="45720" rIns="91440" bIns="45720" anchor="t" anchorCtr="0" upright="1">
            <a:noAutofit/>
          </a:bodyPr>
          <a:lstStyle/>
          <a:p>
            <a:pPr marL="0" marR="0">
              <a:spcBef>
                <a:spcPts val="0"/>
              </a:spcBef>
              <a:spcAft>
                <a:spcPts val="0"/>
              </a:spcAft>
            </a:pPr>
            <a:r>
              <a:rPr lang="en-US" sz="1200" b="1">
                <a:effectLst/>
                <a:latin typeface="Times New Roman" panose="02020603050405020304" pitchFamily="18" charset="0"/>
                <a:ea typeface="Times New Roman" panose="02020603050405020304" pitchFamily="18" charset="0"/>
              </a:rPr>
              <a:t>pandemic</a:t>
            </a:r>
            <a:endParaRPr lang="en-US" sz="1200" dirty="0">
              <a:effectLst/>
              <a:latin typeface="Times New Roman" panose="02020603050405020304" pitchFamily="18" charset="0"/>
              <a:ea typeface="Times New Roman" panose="02020603050405020304" pitchFamily="18" charset="0"/>
            </a:endParaRPr>
          </a:p>
        </p:txBody>
      </p:sp>
      <p:sp>
        <p:nvSpPr>
          <p:cNvPr id="36" name="Rectangle 35">
            <a:extLst>
              <a:ext uri="{FF2B5EF4-FFF2-40B4-BE49-F238E27FC236}">
                <a16:creationId xmlns:a16="http://schemas.microsoft.com/office/drawing/2014/main" id="{DD9C6971-C53E-D960-AB75-85729C345AD1}"/>
              </a:ext>
            </a:extLst>
          </p:cNvPr>
          <p:cNvSpPr>
            <a:spLocks/>
          </p:cNvSpPr>
          <p:nvPr/>
        </p:nvSpPr>
        <p:spPr bwMode="auto">
          <a:xfrm>
            <a:off x="5718810" y="1420495"/>
            <a:ext cx="998220" cy="487045"/>
          </a:xfrm>
          <a:prstGeom prst="rect">
            <a:avLst/>
          </a:prstGeom>
          <a:solidFill>
            <a:srgbClr val="A0E0FF"/>
          </a:solidFill>
          <a:ln w="10160">
            <a:solidFill>
              <a:srgbClr val="000000"/>
            </a:solidFill>
            <a:miter lim="800000"/>
            <a:headEnd/>
            <a:tailEnd/>
          </a:ln>
        </p:spPr>
        <p:txBody>
          <a:bodyPr rot="0" vert="horz" wrap="square" lIns="91440" tIns="45720" rIns="91440" bIns="45720" anchor="t" anchorCtr="0" upright="1">
            <a:noAutofit/>
          </a:bodyPr>
          <a:lstStyle/>
          <a:p>
            <a:pPr marL="0" marR="0">
              <a:spcBef>
                <a:spcPts val="0"/>
              </a:spcBef>
              <a:spcAft>
                <a:spcPts val="0"/>
              </a:spcAft>
            </a:pPr>
            <a:r>
              <a:rPr lang="en-US" sz="1200" b="1">
                <a:effectLst/>
                <a:latin typeface="Times New Roman" panose="02020603050405020304" pitchFamily="18" charset="0"/>
                <a:ea typeface="Times New Roman" panose="02020603050405020304" pitchFamily="18" charset="0"/>
              </a:rPr>
              <a:t>economic recession </a:t>
            </a:r>
            <a:endParaRPr lang="en-US" sz="1200">
              <a:effectLst/>
              <a:latin typeface="Times New Roman" panose="02020603050405020304" pitchFamily="18" charset="0"/>
              <a:ea typeface="Times New Roman" panose="02020603050405020304" pitchFamily="18" charset="0"/>
            </a:endParaRPr>
          </a:p>
        </p:txBody>
      </p:sp>
      <p:cxnSp>
        <p:nvCxnSpPr>
          <p:cNvPr id="37" name="Line 156">
            <a:extLst>
              <a:ext uri="{FF2B5EF4-FFF2-40B4-BE49-F238E27FC236}">
                <a16:creationId xmlns:a16="http://schemas.microsoft.com/office/drawing/2014/main" id="{EFF3BFCB-4971-F349-6819-E469223F261E}"/>
              </a:ext>
            </a:extLst>
          </p:cNvPr>
          <p:cNvCxnSpPr>
            <a:cxnSpLocks/>
          </p:cNvCxnSpPr>
          <p:nvPr/>
        </p:nvCxnSpPr>
        <p:spPr bwMode="auto">
          <a:xfrm>
            <a:off x="735965" y="3815080"/>
            <a:ext cx="8012430" cy="63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cxnSp>
      <p:cxnSp>
        <p:nvCxnSpPr>
          <p:cNvPr id="38" name="Line 157">
            <a:extLst>
              <a:ext uri="{FF2B5EF4-FFF2-40B4-BE49-F238E27FC236}">
                <a16:creationId xmlns:a16="http://schemas.microsoft.com/office/drawing/2014/main" id="{BAE7C736-2930-DFAE-FE6A-C6A32DD73A28}"/>
              </a:ext>
            </a:extLst>
          </p:cNvPr>
          <p:cNvCxnSpPr>
            <a:cxnSpLocks/>
          </p:cNvCxnSpPr>
          <p:nvPr/>
        </p:nvCxnSpPr>
        <p:spPr bwMode="auto">
          <a:xfrm>
            <a:off x="1642110" y="1912620"/>
            <a:ext cx="1864995" cy="190246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cxnSp>
      <p:cxnSp>
        <p:nvCxnSpPr>
          <p:cNvPr id="39" name="Line 158">
            <a:extLst>
              <a:ext uri="{FF2B5EF4-FFF2-40B4-BE49-F238E27FC236}">
                <a16:creationId xmlns:a16="http://schemas.microsoft.com/office/drawing/2014/main" id="{1816DD1F-16AB-3758-93DA-5AC5F5301AEC}"/>
              </a:ext>
            </a:extLst>
          </p:cNvPr>
          <p:cNvCxnSpPr>
            <a:cxnSpLocks/>
          </p:cNvCxnSpPr>
          <p:nvPr/>
        </p:nvCxnSpPr>
        <p:spPr bwMode="auto">
          <a:xfrm>
            <a:off x="3977640" y="1912620"/>
            <a:ext cx="1798320" cy="190246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cxnSp>
      <p:cxnSp>
        <p:nvCxnSpPr>
          <p:cNvPr id="40" name="Line 159">
            <a:extLst>
              <a:ext uri="{FF2B5EF4-FFF2-40B4-BE49-F238E27FC236}">
                <a16:creationId xmlns:a16="http://schemas.microsoft.com/office/drawing/2014/main" id="{821F74B8-AC7C-99DA-BA7C-FFB8A738455E}"/>
              </a:ext>
            </a:extLst>
          </p:cNvPr>
          <p:cNvCxnSpPr>
            <a:cxnSpLocks/>
          </p:cNvCxnSpPr>
          <p:nvPr/>
        </p:nvCxnSpPr>
        <p:spPr bwMode="auto">
          <a:xfrm>
            <a:off x="6217920" y="1912620"/>
            <a:ext cx="1826260" cy="190246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cxnSp>
      <p:sp>
        <p:nvSpPr>
          <p:cNvPr id="41" name="Rectangle 40">
            <a:extLst>
              <a:ext uri="{FF2B5EF4-FFF2-40B4-BE49-F238E27FC236}">
                <a16:creationId xmlns:a16="http://schemas.microsoft.com/office/drawing/2014/main" id="{945CD3FD-B25B-36FE-6531-F96B27324F1B}"/>
              </a:ext>
            </a:extLst>
          </p:cNvPr>
          <p:cNvSpPr>
            <a:spLocks/>
          </p:cNvSpPr>
          <p:nvPr/>
        </p:nvSpPr>
        <p:spPr bwMode="auto">
          <a:xfrm>
            <a:off x="2484120" y="5749925"/>
            <a:ext cx="998220" cy="500380"/>
          </a:xfrm>
          <a:prstGeom prst="rect">
            <a:avLst/>
          </a:prstGeom>
          <a:solidFill>
            <a:srgbClr val="A0E0FF"/>
          </a:solidFill>
          <a:ln w="10160">
            <a:solidFill>
              <a:srgbClr val="000000"/>
            </a:solidFill>
            <a:miter lim="800000"/>
            <a:headEnd/>
            <a:tailEnd/>
          </a:ln>
        </p:spPr>
        <p:txBody>
          <a:bodyPr rot="0" vert="horz" wrap="square" lIns="91440" tIns="45720" rIns="91440" bIns="45720" anchor="t" anchorCtr="0" upright="1">
            <a:noAutofit/>
          </a:bodyPr>
          <a:lstStyle/>
          <a:p>
            <a:pPr marL="0" marR="0">
              <a:spcBef>
                <a:spcPts val="0"/>
              </a:spcBef>
              <a:spcAft>
                <a:spcPts val="0"/>
              </a:spcAft>
            </a:pPr>
            <a:r>
              <a:rPr lang="en-US" sz="1200" b="1">
                <a:effectLst/>
                <a:latin typeface="Times New Roman" panose="02020603050405020304" pitchFamily="18" charset="0"/>
                <a:ea typeface="Times New Roman" panose="02020603050405020304" pitchFamily="18" charset="0"/>
              </a:rPr>
              <a:t>inflation</a:t>
            </a:r>
            <a:endParaRPr lang="en-US" sz="1200">
              <a:effectLst/>
              <a:latin typeface="Times New Roman" panose="02020603050405020304" pitchFamily="18" charset="0"/>
              <a:ea typeface="Times New Roman" panose="02020603050405020304" pitchFamily="18" charset="0"/>
            </a:endParaRPr>
          </a:p>
        </p:txBody>
      </p:sp>
      <p:cxnSp>
        <p:nvCxnSpPr>
          <p:cNvPr id="42" name="Line 162">
            <a:extLst>
              <a:ext uri="{FF2B5EF4-FFF2-40B4-BE49-F238E27FC236}">
                <a16:creationId xmlns:a16="http://schemas.microsoft.com/office/drawing/2014/main" id="{C868C35F-5501-ECCE-7133-84EF54583738}"/>
              </a:ext>
            </a:extLst>
          </p:cNvPr>
          <p:cNvCxnSpPr>
            <a:cxnSpLocks/>
          </p:cNvCxnSpPr>
          <p:nvPr/>
        </p:nvCxnSpPr>
        <p:spPr bwMode="auto">
          <a:xfrm flipV="1">
            <a:off x="3375869" y="3857827"/>
            <a:ext cx="1612900" cy="192976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cxnSp>
      <p:sp>
        <p:nvSpPr>
          <p:cNvPr id="43" name="Rectangle 42">
            <a:extLst>
              <a:ext uri="{FF2B5EF4-FFF2-40B4-BE49-F238E27FC236}">
                <a16:creationId xmlns:a16="http://schemas.microsoft.com/office/drawing/2014/main" id="{67FEBCC5-81B7-0FEB-DBC3-0919D0D94213}"/>
              </a:ext>
            </a:extLst>
          </p:cNvPr>
          <p:cNvSpPr>
            <a:spLocks/>
          </p:cNvSpPr>
          <p:nvPr/>
        </p:nvSpPr>
        <p:spPr bwMode="auto">
          <a:xfrm>
            <a:off x="4946015" y="5749925"/>
            <a:ext cx="997585" cy="500380"/>
          </a:xfrm>
          <a:prstGeom prst="rect">
            <a:avLst/>
          </a:prstGeom>
          <a:solidFill>
            <a:srgbClr val="A0E0FF"/>
          </a:solidFill>
          <a:ln w="10160">
            <a:solidFill>
              <a:srgbClr val="000000"/>
            </a:solidFill>
            <a:miter lim="800000"/>
            <a:headEnd/>
            <a:tailEnd/>
          </a:ln>
        </p:spPr>
        <p:txBody>
          <a:bodyPr rot="0" vert="horz" wrap="square" lIns="91440" tIns="45720" rIns="91440" bIns="45720" anchor="t" anchorCtr="0" upright="1">
            <a:noAutofit/>
          </a:bodyPr>
          <a:lstStyle/>
          <a:p>
            <a:pPr marL="0" marR="0">
              <a:spcBef>
                <a:spcPts val="0"/>
              </a:spcBef>
              <a:spcAft>
                <a:spcPts val="0"/>
              </a:spcAft>
            </a:pPr>
            <a:r>
              <a:rPr lang="en-US" sz="1200" b="1">
                <a:effectLst/>
                <a:latin typeface="Times New Roman" panose="02020603050405020304" pitchFamily="18" charset="0"/>
                <a:ea typeface="Times New Roman" panose="02020603050405020304" pitchFamily="18" charset="0"/>
              </a:rPr>
              <a:t>Brexit</a:t>
            </a:r>
            <a:endParaRPr lang="en-US" sz="1200">
              <a:effectLst/>
              <a:latin typeface="Times New Roman" panose="02020603050405020304" pitchFamily="18" charset="0"/>
              <a:ea typeface="Times New Roman" panose="02020603050405020304" pitchFamily="18" charset="0"/>
            </a:endParaRPr>
          </a:p>
        </p:txBody>
      </p:sp>
      <p:cxnSp>
        <p:nvCxnSpPr>
          <p:cNvPr id="44" name="Line 165">
            <a:extLst>
              <a:ext uri="{FF2B5EF4-FFF2-40B4-BE49-F238E27FC236}">
                <a16:creationId xmlns:a16="http://schemas.microsoft.com/office/drawing/2014/main" id="{7AA03E80-A209-0D5E-4F6E-435A2EDA3A0A}"/>
              </a:ext>
            </a:extLst>
          </p:cNvPr>
          <p:cNvCxnSpPr>
            <a:cxnSpLocks/>
          </p:cNvCxnSpPr>
          <p:nvPr/>
        </p:nvCxnSpPr>
        <p:spPr bwMode="auto">
          <a:xfrm flipV="1">
            <a:off x="5402638" y="3784917"/>
            <a:ext cx="1671955" cy="192976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cxnSp>
      <p:sp>
        <p:nvSpPr>
          <p:cNvPr id="45" name="Rectangle 44">
            <a:extLst>
              <a:ext uri="{FF2B5EF4-FFF2-40B4-BE49-F238E27FC236}">
                <a16:creationId xmlns:a16="http://schemas.microsoft.com/office/drawing/2014/main" id="{024231B3-AE00-8F2F-72F4-29C91D369B52}"/>
              </a:ext>
            </a:extLst>
          </p:cNvPr>
          <p:cNvSpPr>
            <a:spLocks/>
          </p:cNvSpPr>
          <p:nvPr/>
        </p:nvSpPr>
        <p:spPr bwMode="auto">
          <a:xfrm>
            <a:off x="8711565" y="3333750"/>
            <a:ext cx="1028700" cy="211455"/>
          </a:xfrm>
          <a:prstGeom prst="rect">
            <a:avLst/>
          </a:prstGeom>
          <a:noFill/>
          <a:ln w="10160">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p>
        </p:txBody>
      </p:sp>
      <p:sp>
        <p:nvSpPr>
          <p:cNvPr id="46" name="Text Box 168">
            <a:extLst>
              <a:ext uri="{FF2B5EF4-FFF2-40B4-BE49-F238E27FC236}">
                <a16:creationId xmlns:a16="http://schemas.microsoft.com/office/drawing/2014/main" id="{386518E4-CF4F-81DF-8B33-A8AD63858933}"/>
              </a:ext>
            </a:extLst>
          </p:cNvPr>
          <p:cNvSpPr txBox="1">
            <a:spLocks/>
          </p:cNvSpPr>
          <p:nvPr/>
        </p:nvSpPr>
        <p:spPr bwMode="auto">
          <a:xfrm>
            <a:off x="8757920" y="3427095"/>
            <a:ext cx="1059815" cy="765175"/>
          </a:xfrm>
          <a:prstGeom prst="rect">
            <a:avLst/>
          </a:prstGeom>
          <a:solidFill>
            <a:srgbClr val="FFFF99"/>
          </a:solidFill>
          <a:ln w="9525" cap="rnd">
            <a:solidFill>
              <a:srgbClr val="000000"/>
            </a:solidFill>
            <a:prstDash val="sysDot"/>
            <a:miter lim="800000"/>
            <a:headEnd/>
            <a:tailEnd/>
          </a:ln>
        </p:spPr>
        <p:txBody>
          <a:bodyPr rot="0" vert="horz" wrap="square" lIns="91440" tIns="45720" rIns="91440" bIns="45720" anchor="t" anchorCtr="0" upright="1">
            <a:noAutofit/>
          </a:bodyPr>
          <a:lstStyle/>
          <a:p>
            <a:pPr marL="0" marR="0" algn="ctr">
              <a:spcBef>
                <a:spcPts val="0"/>
              </a:spcBef>
              <a:spcAft>
                <a:spcPts val="0"/>
              </a:spcAft>
            </a:pPr>
            <a:r>
              <a:rPr lang="en-GB" sz="1200" b="1" dirty="0">
                <a:effectLst/>
                <a:latin typeface="Arial" panose="020B0604020202020204" pitchFamily="34" charset="0"/>
                <a:ea typeface="Times New Roman" panose="02020603050405020304" pitchFamily="18" charset="0"/>
              </a:rPr>
              <a:t>Low Sales in the Retail Sector  </a:t>
            </a:r>
            <a:endParaRPr lang="en-US" sz="1200" dirty="0">
              <a:effectLst/>
              <a:latin typeface="Times New Roman" panose="02020603050405020304" pitchFamily="18" charset="0"/>
              <a:ea typeface="Times New Roman" panose="02020603050405020304" pitchFamily="18" charset="0"/>
            </a:endParaRPr>
          </a:p>
        </p:txBody>
      </p:sp>
      <p:sp>
        <p:nvSpPr>
          <p:cNvPr id="47" name="Rectangle 44">
            <a:extLst>
              <a:ext uri="{FF2B5EF4-FFF2-40B4-BE49-F238E27FC236}">
                <a16:creationId xmlns:a16="http://schemas.microsoft.com/office/drawing/2014/main" id="{E0A3E9FE-F1EC-CF4F-6179-0C56ED96089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8" name="Rectangle 67">
            <a:extLst>
              <a:ext uri="{FF2B5EF4-FFF2-40B4-BE49-F238E27FC236}">
                <a16:creationId xmlns:a16="http://schemas.microsoft.com/office/drawing/2014/main" id="{75914D91-18DF-868F-4550-8843198C6E2A}"/>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27153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11FF2-05C3-09C1-694D-F3C9823252B0}"/>
              </a:ext>
            </a:extLst>
          </p:cNvPr>
          <p:cNvSpPr>
            <a:spLocks noGrp="1"/>
          </p:cNvSpPr>
          <p:nvPr>
            <p:ph type="title"/>
          </p:nvPr>
        </p:nvSpPr>
        <p:spPr/>
        <p:txBody>
          <a:bodyPr/>
          <a:lstStyle/>
          <a:p>
            <a:pPr algn="ctr"/>
            <a:r>
              <a:rPr lang="en-US" b="1" dirty="0"/>
              <a:t>MAIN CAUSES OF THE PROBLEM</a:t>
            </a:r>
          </a:p>
        </p:txBody>
      </p:sp>
      <p:sp>
        <p:nvSpPr>
          <p:cNvPr id="3" name="Content Placeholder 2">
            <a:extLst>
              <a:ext uri="{FF2B5EF4-FFF2-40B4-BE49-F238E27FC236}">
                <a16:creationId xmlns:a16="http://schemas.microsoft.com/office/drawing/2014/main" id="{B5AF5148-6D24-4997-27A7-A6D6E4077304}"/>
              </a:ext>
            </a:extLst>
          </p:cNvPr>
          <p:cNvSpPr>
            <a:spLocks noGrp="1"/>
          </p:cNvSpPr>
          <p:nvPr>
            <p:ph idx="1"/>
          </p:nvPr>
        </p:nvSpPr>
        <p:spPr/>
        <p:txBody>
          <a:bodyPr>
            <a:normAutofit fontScale="92500" lnSpcReduction="20000"/>
          </a:bodyPr>
          <a:lstStyle/>
          <a:p>
            <a:pPr>
              <a:buFont typeface="Wingdings" panose="05000000000000000000" pitchFamily="2" charset="2"/>
              <a:buChar char="v"/>
            </a:pPr>
            <a:r>
              <a:rPr lang="en-US" dirty="0">
                <a:effectLst/>
              </a:rPr>
              <a:t>RetailThinkTank</a:t>
            </a:r>
            <a:r>
              <a:rPr lang="en-US" dirty="0"/>
              <a:t> </a:t>
            </a:r>
            <a:r>
              <a:rPr lang="en-US" dirty="0">
                <a:effectLst/>
              </a:rPr>
              <a:t>(2021) informs that the following causes are behind the problem as experienced by the retail sector in the past five years:</a:t>
            </a:r>
            <a:endParaRPr lang="en-US" dirty="0"/>
          </a:p>
          <a:p>
            <a:pPr>
              <a:buFont typeface="Wingdings" panose="05000000000000000000" pitchFamily="2" charset="2"/>
              <a:buChar char="v"/>
            </a:pPr>
            <a:r>
              <a:rPr lang="en-US" dirty="0"/>
              <a:t>The rise of online shopping </a:t>
            </a:r>
          </a:p>
          <a:p>
            <a:pPr>
              <a:buFont typeface="Wingdings" panose="05000000000000000000" pitchFamily="2" charset="2"/>
              <a:buChar char="v"/>
            </a:pPr>
            <a:r>
              <a:rPr lang="en-US" dirty="0"/>
              <a:t>The restrictions on business as a result of the recent pandemic</a:t>
            </a:r>
          </a:p>
          <a:p>
            <a:pPr>
              <a:buFont typeface="Wingdings" panose="05000000000000000000" pitchFamily="2" charset="2"/>
              <a:buChar char="v"/>
            </a:pPr>
            <a:r>
              <a:rPr lang="en-US" dirty="0"/>
              <a:t>The economic recession has made customers poorer</a:t>
            </a:r>
          </a:p>
          <a:p>
            <a:pPr>
              <a:buFont typeface="Wingdings" panose="05000000000000000000" pitchFamily="2" charset="2"/>
              <a:buChar char="v"/>
            </a:pPr>
            <a:r>
              <a:rPr lang="en-US" dirty="0"/>
              <a:t>The rise of inflation rates has reduced the value of the pound</a:t>
            </a:r>
          </a:p>
          <a:p>
            <a:pPr>
              <a:buFont typeface="Wingdings" panose="05000000000000000000" pitchFamily="2" charset="2"/>
              <a:buChar char="v"/>
            </a:pPr>
            <a:r>
              <a:rPr lang="en-US" dirty="0"/>
              <a:t>Brexit has given rise to complications such as increased waiting times for imports from EU countries, which have made it difficult for retailers</a:t>
            </a:r>
          </a:p>
        </p:txBody>
      </p:sp>
    </p:spTree>
    <p:extLst>
      <p:ext uri="{BB962C8B-B14F-4D97-AF65-F5344CB8AC3E}">
        <p14:creationId xmlns:p14="http://schemas.microsoft.com/office/powerpoint/2010/main" val="2858718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46896-3600-982C-80FC-F6F3B559C7B3}"/>
              </a:ext>
            </a:extLst>
          </p:cNvPr>
          <p:cNvSpPr>
            <a:spLocks noGrp="1"/>
          </p:cNvSpPr>
          <p:nvPr>
            <p:ph type="title"/>
          </p:nvPr>
        </p:nvSpPr>
        <p:spPr/>
        <p:txBody>
          <a:bodyPr/>
          <a:lstStyle/>
          <a:p>
            <a:pPr algn="ctr"/>
            <a:r>
              <a:rPr lang="en-US" b="1" dirty="0"/>
              <a:t>ALTERNATIVE SOLUTIONS</a:t>
            </a:r>
          </a:p>
        </p:txBody>
      </p:sp>
      <p:sp>
        <p:nvSpPr>
          <p:cNvPr id="3" name="Content Placeholder 2">
            <a:extLst>
              <a:ext uri="{FF2B5EF4-FFF2-40B4-BE49-F238E27FC236}">
                <a16:creationId xmlns:a16="http://schemas.microsoft.com/office/drawing/2014/main" id="{E7BEAB5C-7183-C11A-596A-E549A4E3521D}"/>
              </a:ext>
            </a:extLst>
          </p:cNvPr>
          <p:cNvSpPr>
            <a:spLocks noGrp="1"/>
          </p:cNvSpPr>
          <p:nvPr>
            <p:ph idx="1"/>
          </p:nvPr>
        </p:nvSpPr>
        <p:spPr/>
        <p:txBody>
          <a:bodyPr>
            <a:normAutofit fontScale="92500" lnSpcReduction="20000"/>
          </a:bodyPr>
          <a:lstStyle/>
          <a:p>
            <a:pPr>
              <a:buFont typeface="Wingdings" panose="05000000000000000000" pitchFamily="2" charset="2"/>
              <a:buChar char="v"/>
            </a:pPr>
            <a:r>
              <a:rPr lang="en-US" b="1" dirty="0"/>
              <a:t>Data-driven Business Intelligence –</a:t>
            </a:r>
            <a:r>
              <a:rPr lang="en-US" dirty="0"/>
              <a:t> gathering data on customers and potential customers will enable TM Lewin to tailor its products and services according to customer preferences</a:t>
            </a:r>
          </a:p>
          <a:p>
            <a:pPr>
              <a:buFont typeface="Wingdings" panose="05000000000000000000" pitchFamily="2" charset="2"/>
              <a:buChar char="v"/>
            </a:pPr>
            <a:r>
              <a:rPr lang="en-US" b="1" dirty="0"/>
              <a:t>Intense Marketing –</a:t>
            </a:r>
            <a:r>
              <a:rPr lang="en-US" dirty="0"/>
              <a:t> aggressive marketing of the fashion products on social media and traditional media will attract customers and generate sales.</a:t>
            </a:r>
          </a:p>
          <a:p>
            <a:pPr>
              <a:buFont typeface="Wingdings" panose="05000000000000000000" pitchFamily="2" charset="2"/>
              <a:buChar char="v"/>
            </a:pPr>
            <a:r>
              <a:rPr lang="en-US" b="1" dirty="0"/>
              <a:t>Investing in improving customer experience –</a:t>
            </a:r>
            <a:r>
              <a:rPr lang="en-US" dirty="0"/>
              <a:t> improving customer experience will go a long way in attracting and maintaining customers. This can be done through investment in retail technologies and training and development for the employees. </a:t>
            </a:r>
          </a:p>
          <a:p>
            <a:endParaRPr lang="en-US" dirty="0"/>
          </a:p>
        </p:txBody>
      </p:sp>
    </p:spTree>
    <p:extLst>
      <p:ext uri="{BB962C8B-B14F-4D97-AF65-F5344CB8AC3E}">
        <p14:creationId xmlns:p14="http://schemas.microsoft.com/office/powerpoint/2010/main" val="3830643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B228E-5803-298A-9F79-D67E910EFA45}"/>
              </a:ext>
            </a:extLst>
          </p:cNvPr>
          <p:cNvSpPr>
            <a:spLocks noGrp="1"/>
          </p:cNvSpPr>
          <p:nvPr>
            <p:ph type="title"/>
          </p:nvPr>
        </p:nvSpPr>
        <p:spPr>
          <a:xfrm>
            <a:off x="1484311" y="685801"/>
            <a:ext cx="10018713" cy="1051560"/>
          </a:xfrm>
        </p:spPr>
        <p:txBody>
          <a:bodyPr/>
          <a:lstStyle/>
          <a:p>
            <a:r>
              <a:rPr lang="en-GB" b="1" dirty="0"/>
              <a:t>Grid analysis</a:t>
            </a:r>
          </a:p>
        </p:txBody>
      </p:sp>
      <p:graphicFrame>
        <p:nvGraphicFramePr>
          <p:cNvPr id="4" name="Table 4">
            <a:extLst>
              <a:ext uri="{FF2B5EF4-FFF2-40B4-BE49-F238E27FC236}">
                <a16:creationId xmlns:a16="http://schemas.microsoft.com/office/drawing/2014/main" id="{0A1A62D3-9D45-A271-63AD-7BD0DEE5FB90}"/>
              </a:ext>
            </a:extLst>
          </p:cNvPr>
          <p:cNvGraphicFramePr>
            <a:graphicFrameLocks noGrp="1"/>
          </p:cNvGraphicFramePr>
          <p:nvPr>
            <p:ph idx="1"/>
          </p:nvPr>
        </p:nvGraphicFramePr>
        <p:xfrm>
          <a:off x="1484312" y="4203192"/>
          <a:ext cx="10018712" cy="2296160"/>
        </p:xfrm>
        <a:graphic>
          <a:graphicData uri="http://schemas.openxmlformats.org/drawingml/2006/table">
            <a:tbl>
              <a:tblPr firstRow="1" bandRow="1">
                <a:tableStyleId>{5C22544A-7EE6-4342-B048-85BDC9FD1C3A}</a:tableStyleId>
              </a:tblPr>
              <a:tblGrid>
                <a:gridCol w="2504678">
                  <a:extLst>
                    <a:ext uri="{9D8B030D-6E8A-4147-A177-3AD203B41FA5}">
                      <a16:colId xmlns:a16="http://schemas.microsoft.com/office/drawing/2014/main" val="1281877816"/>
                    </a:ext>
                  </a:extLst>
                </a:gridCol>
                <a:gridCol w="2504678">
                  <a:extLst>
                    <a:ext uri="{9D8B030D-6E8A-4147-A177-3AD203B41FA5}">
                      <a16:colId xmlns:a16="http://schemas.microsoft.com/office/drawing/2014/main" val="1775961887"/>
                    </a:ext>
                  </a:extLst>
                </a:gridCol>
                <a:gridCol w="2504678">
                  <a:extLst>
                    <a:ext uri="{9D8B030D-6E8A-4147-A177-3AD203B41FA5}">
                      <a16:colId xmlns:a16="http://schemas.microsoft.com/office/drawing/2014/main" val="3150410847"/>
                    </a:ext>
                  </a:extLst>
                </a:gridCol>
                <a:gridCol w="2504678">
                  <a:extLst>
                    <a:ext uri="{9D8B030D-6E8A-4147-A177-3AD203B41FA5}">
                      <a16:colId xmlns:a16="http://schemas.microsoft.com/office/drawing/2014/main" val="2240212591"/>
                    </a:ext>
                  </a:extLst>
                </a:gridCol>
              </a:tblGrid>
              <a:tr h="370840">
                <a:tc>
                  <a:txBody>
                    <a:bodyPr/>
                    <a:lstStyle/>
                    <a:p>
                      <a:r>
                        <a:rPr lang="en-GB" dirty="0"/>
                        <a:t>Solution</a:t>
                      </a:r>
                    </a:p>
                  </a:txBody>
                  <a:tcPr/>
                </a:tc>
                <a:tc>
                  <a:txBody>
                    <a:bodyPr/>
                    <a:lstStyle/>
                    <a:p>
                      <a:r>
                        <a:rPr lang="en-GB" dirty="0"/>
                        <a:t>Costs</a:t>
                      </a:r>
                    </a:p>
                  </a:txBody>
                  <a:tcPr/>
                </a:tc>
                <a:tc>
                  <a:txBody>
                    <a:bodyPr/>
                    <a:lstStyle/>
                    <a:p>
                      <a:r>
                        <a:rPr lang="en-GB" dirty="0"/>
                        <a:t>Customer satisfaction</a:t>
                      </a:r>
                    </a:p>
                  </a:txBody>
                  <a:tcPr/>
                </a:tc>
                <a:tc>
                  <a:txBody>
                    <a:bodyPr/>
                    <a:lstStyle/>
                    <a:p>
                      <a:r>
                        <a:rPr lang="en-GB" dirty="0"/>
                        <a:t>Total points</a:t>
                      </a:r>
                    </a:p>
                  </a:txBody>
                  <a:tcPr/>
                </a:tc>
                <a:extLst>
                  <a:ext uri="{0D108BD9-81ED-4DB2-BD59-A6C34878D82A}">
                    <a16:rowId xmlns:a16="http://schemas.microsoft.com/office/drawing/2014/main" val="1858630573"/>
                  </a:ext>
                </a:extLst>
              </a:tr>
              <a:tr h="370840">
                <a:tc>
                  <a:txBody>
                    <a:bodyPr/>
                    <a:lstStyle/>
                    <a:p>
                      <a:r>
                        <a:rPr lang="en-US" b="1" dirty="0"/>
                        <a:t>Intense Marketing </a:t>
                      </a:r>
                      <a:endParaRPr lang="en-GB" dirty="0"/>
                    </a:p>
                  </a:txBody>
                  <a:tcPr/>
                </a:tc>
                <a:tc>
                  <a:txBody>
                    <a:bodyPr/>
                    <a:lstStyle/>
                    <a:p>
                      <a:r>
                        <a:rPr lang="en-GB" dirty="0"/>
                        <a:t>8</a:t>
                      </a:r>
                    </a:p>
                  </a:txBody>
                  <a:tcPr/>
                </a:tc>
                <a:tc>
                  <a:txBody>
                    <a:bodyPr/>
                    <a:lstStyle/>
                    <a:p>
                      <a:r>
                        <a:rPr lang="en-GB" dirty="0"/>
                        <a:t>10</a:t>
                      </a:r>
                    </a:p>
                  </a:txBody>
                  <a:tcPr/>
                </a:tc>
                <a:tc>
                  <a:txBody>
                    <a:bodyPr/>
                    <a:lstStyle/>
                    <a:p>
                      <a:r>
                        <a:rPr lang="en-GB" dirty="0"/>
                        <a:t>18</a:t>
                      </a:r>
                    </a:p>
                  </a:txBody>
                  <a:tcPr/>
                </a:tc>
                <a:extLst>
                  <a:ext uri="{0D108BD9-81ED-4DB2-BD59-A6C34878D82A}">
                    <a16:rowId xmlns:a16="http://schemas.microsoft.com/office/drawing/2014/main" val="1858400840"/>
                  </a:ext>
                </a:extLst>
              </a:tr>
              <a:tr h="370840">
                <a:tc>
                  <a:txBody>
                    <a:bodyPr/>
                    <a:lstStyle/>
                    <a:p>
                      <a:r>
                        <a:rPr lang="en-US" b="1" dirty="0"/>
                        <a:t>Investing in improving customer experience </a:t>
                      </a:r>
                      <a:endParaRPr lang="en-GB" dirty="0"/>
                    </a:p>
                  </a:txBody>
                  <a:tcPr/>
                </a:tc>
                <a:tc>
                  <a:txBody>
                    <a:bodyPr/>
                    <a:lstStyle/>
                    <a:p>
                      <a:r>
                        <a:rPr lang="en-GB" dirty="0"/>
                        <a:t>10</a:t>
                      </a:r>
                    </a:p>
                  </a:txBody>
                  <a:tcPr/>
                </a:tc>
                <a:tc>
                  <a:txBody>
                    <a:bodyPr/>
                    <a:lstStyle/>
                    <a:p>
                      <a:r>
                        <a:rPr lang="en-GB" dirty="0"/>
                        <a:t>10</a:t>
                      </a:r>
                    </a:p>
                  </a:txBody>
                  <a:tcPr/>
                </a:tc>
                <a:tc>
                  <a:txBody>
                    <a:bodyPr/>
                    <a:lstStyle/>
                    <a:p>
                      <a:r>
                        <a:rPr lang="en-GB" dirty="0"/>
                        <a:t>20</a:t>
                      </a:r>
                    </a:p>
                  </a:txBody>
                  <a:tcPr/>
                </a:tc>
                <a:extLst>
                  <a:ext uri="{0D108BD9-81ED-4DB2-BD59-A6C34878D82A}">
                    <a16:rowId xmlns:a16="http://schemas.microsoft.com/office/drawing/2014/main" val="1077607737"/>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Data-driven Business Intelligence </a:t>
                      </a:r>
                      <a:endParaRPr lang="en-GB" dirty="0"/>
                    </a:p>
                    <a:p>
                      <a:endParaRPr lang="en-GB" dirty="0"/>
                    </a:p>
                  </a:txBody>
                  <a:tcPr/>
                </a:tc>
                <a:tc>
                  <a:txBody>
                    <a:bodyPr/>
                    <a:lstStyle/>
                    <a:p>
                      <a:r>
                        <a:rPr lang="en-GB" dirty="0"/>
                        <a:t>5</a:t>
                      </a:r>
                    </a:p>
                  </a:txBody>
                  <a:tcPr/>
                </a:tc>
                <a:tc>
                  <a:txBody>
                    <a:bodyPr/>
                    <a:lstStyle/>
                    <a:p>
                      <a:r>
                        <a:rPr lang="en-GB" dirty="0"/>
                        <a:t>10</a:t>
                      </a:r>
                    </a:p>
                  </a:txBody>
                  <a:tcPr/>
                </a:tc>
                <a:tc>
                  <a:txBody>
                    <a:bodyPr/>
                    <a:lstStyle/>
                    <a:p>
                      <a:r>
                        <a:rPr lang="en-GB" dirty="0"/>
                        <a:t>15</a:t>
                      </a:r>
                    </a:p>
                  </a:txBody>
                  <a:tcPr/>
                </a:tc>
                <a:extLst>
                  <a:ext uri="{0D108BD9-81ED-4DB2-BD59-A6C34878D82A}">
                    <a16:rowId xmlns:a16="http://schemas.microsoft.com/office/drawing/2014/main" val="3078016702"/>
                  </a:ext>
                </a:extLst>
              </a:tr>
            </a:tbl>
          </a:graphicData>
        </a:graphic>
      </p:graphicFrame>
      <p:sp>
        <p:nvSpPr>
          <p:cNvPr id="5" name="TextBox 4">
            <a:extLst>
              <a:ext uri="{FF2B5EF4-FFF2-40B4-BE49-F238E27FC236}">
                <a16:creationId xmlns:a16="http://schemas.microsoft.com/office/drawing/2014/main" id="{D0169C3B-C235-6BEC-7AC5-E7BC8E3ACF7C}"/>
              </a:ext>
            </a:extLst>
          </p:cNvPr>
          <p:cNvSpPr txBox="1"/>
          <p:nvPr/>
        </p:nvSpPr>
        <p:spPr>
          <a:xfrm>
            <a:off x="898972" y="2008477"/>
            <a:ext cx="11387605" cy="1477328"/>
          </a:xfrm>
          <a:prstGeom prst="rect">
            <a:avLst/>
          </a:prstGeom>
          <a:noFill/>
        </p:spPr>
        <p:txBody>
          <a:bodyPr wrap="none" rtlCol="0">
            <a:spAutoFit/>
          </a:bodyPr>
          <a:lstStyle/>
          <a:p>
            <a:r>
              <a:rPr lang="en-GB" dirty="0"/>
              <a:t>Before given an solution we analysed all three alternative solution using GRID analysis. Because TM Lewin is under </a:t>
            </a:r>
          </a:p>
          <a:p>
            <a:r>
              <a:rPr lang="en-GB" dirty="0"/>
              <a:t>huge financial problem we identify that that two these Costs and Customer satisfaction factors are the most important.</a:t>
            </a:r>
          </a:p>
          <a:p>
            <a:r>
              <a:rPr lang="en-GB" dirty="0"/>
              <a:t>These solutions will have low costs and will boost the sales due to customer satisfaction.</a:t>
            </a:r>
          </a:p>
          <a:p>
            <a:endParaRPr lang="en-GB" dirty="0"/>
          </a:p>
          <a:p>
            <a:endParaRPr lang="en-GB" dirty="0"/>
          </a:p>
        </p:txBody>
      </p:sp>
    </p:spTree>
    <p:extLst>
      <p:ext uri="{BB962C8B-B14F-4D97-AF65-F5344CB8AC3E}">
        <p14:creationId xmlns:p14="http://schemas.microsoft.com/office/powerpoint/2010/main" val="1313596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57759-6828-992B-9E53-04E4F220EBD4}"/>
              </a:ext>
            </a:extLst>
          </p:cNvPr>
          <p:cNvSpPr>
            <a:spLocks noGrp="1"/>
          </p:cNvSpPr>
          <p:nvPr>
            <p:ph type="title"/>
          </p:nvPr>
        </p:nvSpPr>
        <p:spPr/>
        <p:txBody>
          <a:bodyPr/>
          <a:lstStyle/>
          <a:p>
            <a:pPr algn="ctr"/>
            <a:r>
              <a:rPr lang="en-US" b="1" dirty="0"/>
              <a:t>CHOSEN SOLUTION</a:t>
            </a:r>
            <a:r>
              <a:rPr lang="en-US" dirty="0"/>
              <a:t> </a:t>
            </a:r>
          </a:p>
        </p:txBody>
      </p:sp>
      <p:sp>
        <p:nvSpPr>
          <p:cNvPr id="3" name="Content Placeholder 2">
            <a:extLst>
              <a:ext uri="{FF2B5EF4-FFF2-40B4-BE49-F238E27FC236}">
                <a16:creationId xmlns:a16="http://schemas.microsoft.com/office/drawing/2014/main" id="{ABC76D75-5435-C5BD-6405-5B7DC5074709}"/>
              </a:ext>
            </a:extLst>
          </p:cNvPr>
          <p:cNvSpPr>
            <a:spLocks noGrp="1"/>
          </p:cNvSpPr>
          <p:nvPr>
            <p:ph idx="1"/>
          </p:nvPr>
        </p:nvSpPr>
        <p:spPr/>
        <p:txBody>
          <a:bodyPr>
            <a:normAutofit fontScale="92500" lnSpcReduction="20000"/>
          </a:bodyPr>
          <a:lstStyle/>
          <a:p>
            <a:pPr marL="0" indent="0" algn="ctr">
              <a:buNone/>
            </a:pPr>
            <a:r>
              <a:rPr lang="en-US" b="1" dirty="0"/>
              <a:t>Investing in Customer Experience</a:t>
            </a:r>
          </a:p>
          <a:p>
            <a:pPr>
              <a:buFont typeface="Wingdings" panose="05000000000000000000" pitchFamily="2" charset="2"/>
              <a:buChar char="v"/>
            </a:pPr>
            <a:r>
              <a:rPr lang="en-US" dirty="0"/>
              <a:t>In any business, the customer experience is essential to attracting and maintaining customers. In retail, customer experience can be the difference between a customer choosing one retailer over the </a:t>
            </a:r>
            <a:r>
              <a:rPr lang="en-US" sz="2200" dirty="0"/>
              <a:t>other (</a:t>
            </a:r>
            <a:r>
              <a:rPr lang="en-US" sz="2200" b="0" i="0" dirty="0">
                <a:solidFill>
                  <a:srgbClr val="222222"/>
                </a:solidFill>
                <a:effectLst/>
              </a:rPr>
              <a:t>Bustamante and Rubio, 2017)</a:t>
            </a:r>
            <a:r>
              <a:rPr lang="en-US" sz="2200" dirty="0"/>
              <a:t>. </a:t>
            </a:r>
            <a:r>
              <a:rPr lang="en-US" dirty="0"/>
              <a:t>Therefore, investing in the improvement of customer experience promises improvements to the sales of TM Lewin. </a:t>
            </a:r>
          </a:p>
          <a:p>
            <a:pPr>
              <a:buFont typeface="Wingdings" panose="05000000000000000000" pitchFamily="2" charset="2"/>
              <a:buChar char="v"/>
            </a:pPr>
            <a:r>
              <a:rPr lang="en-US" dirty="0"/>
              <a:t>Torque Brands can achieve a positive customer experience by investing in technologies that make shopping with TM Lewin convenient. Additionally, this solution can be achieved by training the employees at TM Lewin to be proficient at customer relations, which contributes largely to positive customer experience. </a:t>
            </a:r>
            <a:r>
              <a:rPr lang="en-US" b="1" dirty="0"/>
              <a:t> </a:t>
            </a:r>
          </a:p>
        </p:txBody>
      </p:sp>
    </p:spTree>
    <p:extLst>
      <p:ext uri="{BB962C8B-B14F-4D97-AF65-F5344CB8AC3E}">
        <p14:creationId xmlns:p14="http://schemas.microsoft.com/office/powerpoint/2010/main" val="24999582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207FB-86EB-4214-0916-7332CC9818EA}"/>
              </a:ext>
            </a:extLst>
          </p:cNvPr>
          <p:cNvSpPr>
            <a:spLocks noGrp="1"/>
          </p:cNvSpPr>
          <p:nvPr>
            <p:ph type="title"/>
          </p:nvPr>
        </p:nvSpPr>
        <p:spPr>
          <a:xfrm>
            <a:off x="1484311" y="685801"/>
            <a:ext cx="10018713" cy="990600"/>
          </a:xfrm>
        </p:spPr>
        <p:txBody>
          <a:bodyPr/>
          <a:lstStyle/>
          <a:p>
            <a:pPr algn="ctr"/>
            <a:r>
              <a:rPr lang="en-US" b="1" dirty="0"/>
              <a:t>REFERENCES</a:t>
            </a:r>
            <a:r>
              <a:rPr lang="en-US" dirty="0"/>
              <a:t> </a:t>
            </a:r>
          </a:p>
        </p:txBody>
      </p:sp>
      <p:sp>
        <p:nvSpPr>
          <p:cNvPr id="3" name="Content Placeholder 2">
            <a:extLst>
              <a:ext uri="{FF2B5EF4-FFF2-40B4-BE49-F238E27FC236}">
                <a16:creationId xmlns:a16="http://schemas.microsoft.com/office/drawing/2014/main" id="{597A1104-86CD-BFFA-272B-52BDD3859190}"/>
              </a:ext>
            </a:extLst>
          </p:cNvPr>
          <p:cNvSpPr>
            <a:spLocks noGrp="1"/>
          </p:cNvSpPr>
          <p:nvPr>
            <p:ph idx="1"/>
          </p:nvPr>
        </p:nvSpPr>
        <p:spPr>
          <a:xfrm>
            <a:off x="1484310" y="1801091"/>
            <a:ext cx="10018713" cy="5056909"/>
          </a:xfrm>
        </p:spPr>
        <p:txBody>
          <a:bodyPr>
            <a:normAutofit fontScale="62500" lnSpcReduction="20000"/>
          </a:bodyPr>
          <a:lstStyle/>
          <a:p>
            <a:pPr marL="0" indent="0">
              <a:buNone/>
            </a:pPr>
            <a:r>
              <a:rPr lang="en-US" b="0" i="0" dirty="0">
                <a:solidFill>
                  <a:srgbClr val="222222"/>
                </a:solidFill>
                <a:effectLst/>
              </a:rPr>
              <a:t>Bustamante, J.C. and Rubio, N., 2017. Measuring customer experience in physical retail environments. </a:t>
            </a:r>
            <a:r>
              <a:rPr lang="en-US" b="0" i="1" dirty="0">
                <a:solidFill>
                  <a:srgbClr val="222222"/>
                </a:solidFill>
                <a:effectLst/>
              </a:rPr>
              <a:t>Journal of Service Management</a:t>
            </a:r>
            <a:r>
              <a:rPr lang="en-US" b="0" i="0" dirty="0">
                <a:solidFill>
                  <a:srgbClr val="222222"/>
                </a:solidFill>
                <a:effectLst/>
              </a:rPr>
              <a:t>.</a:t>
            </a:r>
          </a:p>
          <a:p>
            <a:pPr marL="0" indent="0">
              <a:buNone/>
            </a:pPr>
            <a:r>
              <a:rPr lang="en-US" b="0" i="0" dirty="0">
                <a:solidFill>
                  <a:srgbClr val="222222"/>
                </a:solidFill>
                <a:effectLst/>
              </a:rPr>
              <a:t>Cummins, S., Berger, N., Cornelsen, L., </a:t>
            </a:r>
            <a:r>
              <a:rPr lang="en-US" b="0" i="0" dirty="0" err="1">
                <a:solidFill>
                  <a:srgbClr val="222222"/>
                </a:solidFill>
                <a:effectLst/>
              </a:rPr>
              <a:t>Eling</a:t>
            </a:r>
            <a:r>
              <a:rPr lang="en-US" b="0" i="0" dirty="0">
                <a:solidFill>
                  <a:srgbClr val="222222"/>
                </a:solidFill>
                <a:effectLst/>
              </a:rPr>
              <a:t>, J., Er, V., Greener, R., </a:t>
            </a:r>
            <a:r>
              <a:rPr lang="en-US" b="0" i="0" dirty="0" err="1">
                <a:solidFill>
                  <a:srgbClr val="222222"/>
                </a:solidFill>
                <a:effectLst/>
              </a:rPr>
              <a:t>Kalbus</a:t>
            </a:r>
            <a:r>
              <a:rPr lang="en-US" b="0" i="0" dirty="0">
                <a:solidFill>
                  <a:srgbClr val="222222"/>
                </a:solidFill>
                <a:effectLst/>
              </a:rPr>
              <a:t>, A., </a:t>
            </a:r>
            <a:r>
              <a:rPr lang="en-US" b="0" i="0" dirty="0" err="1">
                <a:solidFill>
                  <a:srgbClr val="222222"/>
                </a:solidFill>
                <a:effectLst/>
              </a:rPr>
              <a:t>Karapici</a:t>
            </a:r>
            <a:r>
              <a:rPr lang="en-US" b="0" i="0" dirty="0">
                <a:solidFill>
                  <a:srgbClr val="222222"/>
                </a:solidFill>
                <a:effectLst/>
              </a:rPr>
              <a:t>, A., Law, C., Ndlovu, D. and </a:t>
            </a:r>
            <a:r>
              <a:rPr lang="en-US" b="0" i="0" dirty="0" err="1">
                <a:solidFill>
                  <a:srgbClr val="222222"/>
                </a:solidFill>
                <a:effectLst/>
              </a:rPr>
              <a:t>Yau</a:t>
            </a:r>
            <a:r>
              <a:rPr lang="en-US" b="0" i="0" dirty="0">
                <a:solidFill>
                  <a:srgbClr val="222222"/>
                </a:solidFill>
                <a:effectLst/>
              </a:rPr>
              <a:t>, A., 2021. COVID-19: impact on the urban food retail system and dietary inequalities in the UK. </a:t>
            </a:r>
            <a:r>
              <a:rPr lang="en-US" b="0" i="1" dirty="0">
                <a:solidFill>
                  <a:srgbClr val="222222"/>
                </a:solidFill>
                <a:effectLst/>
              </a:rPr>
              <a:t>Cities &amp; Health</a:t>
            </a:r>
            <a:r>
              <a:rPr lang="en-US" b="0" i="0" dirty="0">
                <a:solidFill>
                  <a:srgbClr val="222222"/>
                </a:solidFill>
                <a:effectLst/>
              </a:rPr>
              <a:t>, </a:t>
            </a:r>
            <a:r>
              <a:rPr lang="en-US" b="0" i="1" dirty="0">
                <a:solidFill>
                  <a:srgbClr val="222222"/>
                </a:solidFill>
                <a:effectLst/>
              </a:rPr>
              <a:t>5</a:t>
            </a:r>
            <a:r>
              <a:rPr lang="en-US" b="0" i="0" dirty="0">
                <a:solidFill>
                  <a:srgbClr val="222222"/>
                </a:solidFill>
                <a:effectLst/>
              </a:rPr>
              <a:t>(sup1), pp.S119-S122.</a:t>
            </a:r>
          </a:p>
          <a:p>
            <a:pPr marL="0" indent="0">
              <a:buNone/>
            </a:pPr>
            <a:r>
              <a:rPr lang="en-US" dirty="0">
                <a:effectLst/>
              </a:rPr>
              <a:t>RetailThinkTank, 2021. </a:t>
            </a:r>
            <a:r>
              <a:rPr lang="en-US" i="1" dirty="0">
                <a:effectLst/>
              </a:rPr>
              <a:t>The supply chain crisis in the retail sector</a:t>
            </a:r>
            <a:r>
              <a:rPr lang="en-US" dirty="0">
                <a:effectLst/>
              </a:rPr>
              <a:t>, </a:t>
            </a:r>
            <a:r>
              <a:rPr lang="en-US" i="1" dirty="0">
                <a:effectLst/>
              </a:rPr>
              <a:t>Retail Think Tank</a:t>
            </a:r>
            <a:r>
              <a:rPr lang="en-US" dirty="0">
                <a:effectLst/>
              </a:rPr>
              <a:t>. Available at: https://www.retailthinktank.co.uk/whitepaper/supply-chain-crisis-retail-sector/ (Accessed: October 22, 2022).</a:t>
            </a:r>
          </a:p>
          <a:p>
            <a:pPr marL="0" indent="0">
              <a:buNone/>
            </a:pPr>
            <a:r>
              <a:rPr lang="en-US" b="0" i="0" dirty="0">
                <a:solidFill>
                  <a:srgbClr val="222222"/>
                </a:solidFill>
                <a:effectLst/>
              </a:rPr>
              <a:t>Reynolds, J., Howard, E., </a:t>
            </a:r>
            <a:r>
              <a:rPr lang="en-US" b="0" i="0" dirty="0" err="1">
                <a:solidFill>
                  <a:srgbClr val="222222"/>
                </a:solidFill>
                <a:effectLst/>
              </a:rPr>
              <a:t>Dragun</a:t>
            </a:r>
            <a:r>
              <a:rPr lang="en-US" b="0" i="0" dirty="0">
                <a:solidFill>
                  <a:srgbClr val="222222"/>
                </a:solidFill>
                <a:effectLst/>
              </a:rPr>
              <a:t>, D., </a:t>
            </a:r>
            <a:r>
              <a:rPr lang="en-US" b="0" i="0" dirty="0" err="1">
                <a:solidFill>
                  <a:srgbClr val="222222"/>
                </a:solidFill>
                <a:effectLst/>
              </a:rPr>
              <a:t>Rosewell</a:t>
            </a:r>
            <a:r>
              <a:rPr lang="en-US" b="0" i="0" dirty="0">
                <a:solidFill>
                  <a:srgbClr val="222222"/>
                </a:solidFill>
                <a:effectLst/>
              </a:rPr>
              <a:t>, B. and Ormerod, P., 2021. Assessing the productivity of the UK retail sector. </a:t>
            </a:r>
            <a:r>
              <a:rPr lang="en-US" b="0" i="1" dirty="0">
                <a:solidFill>
                  <a:srgbClr val="222222"/>
                </a:solidFill>
                <a:effectLst/>
              </a:rPr>
              <a:t>The International Review of Retail, Distribution and Consumer Research</a:t>
            </a:r>
            <a:r>
              <a:rPr lang="en-US" b="0" i="0" dirty="0">
                <a:solidFill>
                  <a:srgbClr val="222222"/>
                </a:solidFill>
                <a:effectLst/>
              </a:rPr>
              <a:t>, </a:t>
            </a:r>
            <a:r>
              <a:rPr lang="en-US" b="0" i="1" dirty="0">
                <a:solidFill>
                  <a:srgbClr val="222222"/>
                </a:solidFill>
                <a:effectLst/>
              </a:rPr>
              <a:t>15</a:t>
            </a:r>
            <a:r>
              <a:rPr lang="en-US" b="0" i="0" dirty="0">
                <a:solidFill>
                  <a:srgbClr val="222222"/>
                </a:solidFill>
                <a:effectLst/>
              </a:rPr>
              <a:t>(3), pp.237-280.</a:t>
            </a:r>
          </a:p>
          <a:p>
            <a:pPr marL="0" indent="0">
              <a:buNone/>
            </a:pPr>
            <a:r>
              <a:rPr lang="en-US" b="0" i="0" dirty="0">
                <a:solidFill>
                  <a:srgbClr val="222222"/>
                </a:solidFill>
                <a:effectLst/>
              </a:rPr>
              <a:t>Griffith, R. and </a:t>
            </a:r>
            <a:r>
              <a:rPr lang="en-US" b="0" i="0" dirty="0" err="1">
                <a:solidFill>
                  <a:srgbClr val="222222"/>
                </a:solidFill>
                <a:effectLst/>
              </a:rPr>
              <a:t>Harmgart</a:t>
            </a:r>
            <a:r>
              <a:rPr lang="en-US" b="0" i="0" dirty="0">
                <a:solidFill>
                  <a:srgbClr val="222222"/>
                </a:solidFill>
                <a:effectLst/>
              </a:rPr>
              <a:t>, H., 2021. Retail productivity. </a:t>
            </a:r>
            <a:r>
              <a:rPr lang="en-US" b="0" i="1" dirty="0">
                <a:solidFill>
                  <a:srgbClr val="222222"/>
                </a:solidFill>
                <a:effectLst/>
              </a:rPr>
              <a:t>The International Review of Retail, Distribution and Consumer Research</a:t>
            </a:r>
            <a:r>
              <a:rPr lang="en-US" b="0" i="0" dirty="0">
                <a:solidFill>
                  <a:srgbClr val="222222"/>
                </a:solidFill>
                <a:effectLst/>
              </a:rPr>
              <a:t>, </a:t>
            </a:r>
            <a:r>
              <a:rPr lang="en-US" b="0" i="1" dirty="0">
                <a:solidFill>
                  <a:srgbClr val="222222"/>
                </a:solidFill>
                <a:effectLst/>
              </a:rPr>
              <a:t>15</a:t>
            </a:r>
            <a:r>
              <a:rPr lang="en-US" b="0" i="0" dirty="0">
                <a:solidFill>
                  <a:srgbClr val="222222"/>
                </a:solidFill>
                <a:effectLst/>
              </a:rPr>
              <a:t>(3), pp.281-290.</a:t>
            </a:r>
          </a:p>
          <a:p>
            <a:pPr marL="0" indent="0">
              <a:buNone/>
            </a:pPr>
            <a:r>
              <a:rPr lang="en-US" b="0" i="0" dirty="0" err="1">
                <a:solidFill>
                  <a:srgbClr val="222222"/>
                </a:solidFill>
                <a:effectLst/>
              </a:rPr>
              <a:t>Iammarino</a:t>
            </a:r>
            <a:r>
              <a:rPr lang="en-US" b="0" i="0" dirty="0">
                <a:solidFill>
                  <a:srgbClr val="222222"/>
                </a:solidFill>
                <a:effectLst/>
              </a:rPr>
              <a:t>, S. and </a:t>
            </a:r>
            <a:r>
              <a:rPr lang="en-US" b="0" i="0" dirty="0" err="1">
                <a:solidFill>
                  <a:srgbClr val="222222"/>
                </a:solidFill>
                <a:effectLst/>
              </a:rPr>
              <a:t>Casadei</a:t>
            </a:r>
            <a:r>
              <a:rPr lang="en-US" b="0" i="0" dirty="0">
                <a:solidFill>
                  <a:srgbClr val="222222"/>
                </a:solidFill>
                <a:effectLst/>
              </a:rPr>
              <a:t>, P., 2021. Brexit and the UK textile and apparel value chain: a crisis foretold. </a:t>
            </a:r>
            <a:r>
              <a:rPr lang="en-US" b="0" i="1" dirty="0">
                <a:solidFill>
                  <a:srgbClr val="222222"/>
                </a:solidFill>
                <a:effectLst/>
              </a:rPr>
              <a:t>LSE Business Review</a:t>
            </a:r>
            <a:r>
              <a:rPr lang="en-US" b="0" i="0" dirty="0">
                <a:solidFill>
                  <a:srgbClr val="222222"/>
                </a:solidFill>
                <a:effectLst/>
              </a:rPr>
              <a:t>.</a:t>
            </a:r>
          </a:p>
          <a:p>
            <a:pPr marL="0" indent="0">
              <a:buNone/>
            </a:pPr>
            <a:r>
              <a:rPr lang="en-US" b="0" i="0" dirty="0">
                <a:solidFill>
                  <a:srgbClr val="222222"/>
                </a:solidFill>
                <a:effectLst/>
              </a:rPr>
              <a:t>Di </a:t>
            </a:r>
            <a:r>
              <a:rPr lang="en-US" b="0" i="0" dirty="0" err="1">
                <a:solidFill>
                  <a:srgbClr val="222222"/>
                </a:solidFill>
                <a:effectLst/>
              </a:rPr>
              <a:t>Fatta</a:t>
            </a:r>
            <a:r>
              <a:rPr lang="en-US" b="0" i="0" dirty="0">
                <a:solidFill>
                  <a:srgbClr val="222222"/>
                </a:solidFill>
                <a:effectLst/>
              </a:rPr>
              <a:t>, D., Patton, D. and </a:t>
            </a:r>
            <a:r>
              <a:rPr lang="en-US" b="0" i="0" dirty="0" err="1">
                <a:solidFill>
                  <a:srgbClr val="222222"/>
                </a:solidFill>
                <a:effectLst/>
              </a:rPr>
              <a:t>Viglia</a:t>
            </a:r>
            <a:r>
              <a:rPr lang="en-US" b="0" i="0" dirty="0">
                <a:solidFill>
                  <a:srgbClr val="222222"/>
                </a:solidFill>
                <a:effectLst/>
              </a:rPr>
              <a:t>, G., 2018. The determinants of conversion rates in SME e-commerce websites. </a:t>
            </a:r>
            <a:r>
              <a:rPr lang="en-US" b="0" i="1" dirty="0">
                <a:solidFill>
                  <a:srgbClr val="222222"/>
                </a:solidFill>
                <a:effectLst/>
              </a:rPr>
              <a:t>Journal of Retailing and Consumer Services</a:t>
            </a:r>
            <a:r>
              <a:rPr lang="en-US" b="0" i="0" dirty="0">
                <a:solidFill>
                  <a:srgbClr val="222222"/>
                </a:solidFill>
                <a:effectLst/>
              </a:rPr>
              <a:t>, </a:t>
            </a:r>
            <a:r>
              <a:rPr lang="en-US" b="0" i="1" dirty="0">
                <a:solidFill>
                  <a:srgbClr val="222222"/>
                </a:solidFill>
                <a:effectLst/>
              </a:rPr>
              <a:t>41</a:t>
            </a:r>
            <a:r>
              <a:rPr lang="en-US" b="0" i="0" dirty="0">
                <a:solidFill>
                  <a:srgbClr val="222222"/>
                </a:solidFill>
                <a:effectLst/>
              </a:rPr>
              <a:t>, pp.161-168.</a:t>
            </a:r>
          </a:p>
          <a:p>
            <a:pPr marL="0" indent="0">
              <a:buNone/>
            </a:pPr>
            <a:r>
              <a:rPr lang="en-US" b="0" i="0" dirty="0">
                <a:solidFill>
                  <a:srgbClr val="222222"/>
                </a:solidFill>
                <a:effectLst/>
              </a:rPr>
              <a:t>Mahmoud, A.B., </a:t>
            </a:r>
            <a:r>
              <a:rPr lang="en-US" b="0" i="0" dirty="0" err="1">
                <a:solidFill>
                  <a:srgbClr val="222222"/>
                </a:solidFill>
                <a:effectLst/>
              </a:rPr>
              <a:t>Tehseen</a:t>
            </a:r>
            <a:r>
              <a:rPr lang="en-US" b="0" i="0" dirty="0">
                <a:solidFill>
                  <a:srgbClr val="222222"/>
                </a:solidFill>
                <a:effectLst/>
              </a:rPr>
              <a:t>, S. and </a:t>
            </a:r>
            <a:r>
              <a:rPr lang="en-US" b="0" i="0" dirty="0" err="1">
                <a:solidFill>
                  <a:srgbClr val="222222"/>
                </a:solidFill>
                <a:effectLst/>
              </a:rPr>
              <a:t>Fuxman</a:t>
            </a:r>
            <a:r>
              <a:rPr lang="en-US" b="0" i="0" dirty="0">
                <a:solidFill>
                  <a:srgbClr val="222222"/>
                </a:solidFill>
                <a:effectLst/>
              </a:rPr>
              <a:t>, L., 2020. The dark side of artificial intelligence in retail innovation. In </a:t>
            </a:r>
            <a:r>
              <a:rPr lang="en-US" b="0" i="1" dirty="0">
                <a:solidFill>
                  <a:srgbClr val="222222"/>
                </a:solidFill>
                <a:effectLst/>
              </a:rPr>
              <a:t>Retail Futures</a:t>
            </a:r>
            <a:r>
              <a:rPr lang="en-US" b="0" i="0" dirty="0">
                <a:solidFill>
                  <a:srgbClr val="222222"/>
                </a:solidFill>
                <a:effectLst/>
              </a:rPr>
              <a:t> (pp. 165-180). Emerald Publishing Limited.</a:t>
            </a:r>
            <a:r>
              <a:rPr lang="en-US" dirty="0">
                <a:effectLst/>
              </a:rPr>
              <a:t> </a:t>
            </a:r>
          </a:p>
          <a:p>
            <a:pPr marL="0" indent="0">
              <a:buNone/>
            </a:pPr>
            <a:r>
              <a:rPr lang="en-US" b="0" i="0" dirty="0" err="1">
                <a:solidFill>
                  <a:srgbClr val="222222"/>
                </a:solidFill>
                <a:effectLst/>
              </a:rPr>
              <a:t>Jokonya</a:t>
            </a:r>
            <a:r>
              <a:rPr lang="en-US" b="0" i="0" dirty="0">
                <a:solidFill>
                  <a:srgbClr val="222222"/>
                </a:solidFill>
                <a:effectLst/>
              </a:rPr>
              <a:t>, O. and Mugisha, C., 2019, June. Factors influencing retail SMEs adoption of social media for digital marketing. In </a:t>
            </a:r>
            <a:r>
              <a:rPr lang="en-US" b="0" i="1" dirty="0">
                <a:solidFill>
                  <a:srgbClr val="222222"/>
                </a:solidFill>
                <a:effectLst/>
              </a:rPr>
              <a:t>ECSM 2019 6th European Conference on Social Media</a:t>
            </a:r>
            <a:r>
              <a:rPr lang="en-US" b="0" i="0" dirty="0">
                <a:solidFill>
                  <a:srgbClr val="222222"/>
                </a:solidFill>
                <a:effectLst/>
              </a:rPr>
              <a:t> (p. 145). Academic Conferences and publishing limited.</a:t>
            </a:r>
            <a:endParaRPr lang="en-US" dirty="0"/>
          </a:p>
        </p:txBody>
      </p:sp>
    </p:spTree>
    <p:extLst>
      <p:ext uri="{BB962C8B-B14F-4D97-AF65-F5344CB8AC3E}">
        <p14:creationId xmlns:p14="http://schemas.microsoft.com/office/powerpoint/2010/main" val="36667123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173</TotalTime>
  <Words>1432</Words>
  <Application>Microsoft Office PowerPoint</Application>
  <PresentationFormat>Widescreen</PresentationFormat>
  <Paragraphs>125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Corbel</vt:lpstr>
      <vt:lpstr>Times New Roman</vt:lpstr>
      <vt:lpstr>Wingdings</vt:lpstr>
      <vt:lpstr>Parallax</vt:lpstr>
      <vt:lpstr>DECLINING PROFITABILITY AT TM LEWIN, UK</vt:lpstr>
      <vt:lpstr>Contents</vt:lpstr>
      <vt:lpstr>Introduction </vt:lpstr>
      <vt:lpstr>Nature and Impact of the Problem</vt:lpstr>
      <vt:lpstr>Nature and Impact of the Problem</vt:lpstr>
      <vt:lpstr>PESTLE ANALYSIS</vt:lpstr>
      <vt:lpstr>PESTLE ANALYSIS</vt:lpstr>
      <vt:lpstr>PESTLE ANALYSIS</vt:lpstr>
      <vt:lpstr>FISHBONE DIAGRAM</vt:lpstr>
      <vt:lpstr>MAIN CAUSES OF THE PROBLEM</vt:lpstr>
      <vt:lpstr>ALTERNATIVE SOLUTIONS</vt:lpstr>
      <vt:lpstr>Grid analysis</vt:lpstr>
      <vt:lpstr>CHOSEN SOLUTION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DECLINING PROFITABILITY AT TM LEWIN, UK</dc:title>
  <dc:creator>Gabriel Vilcu</dc:creator>
  <cp:lastModifiedBy>gabriel-ciprian</cp:lastModifiedBy>
  <cp:revision>12</cp:revision>
  <dcterms:created xsi:type="dcterms:W3CDTF">2022-10-22T15:12:11Z</dcterms:created>
  <dcterms:modified xsi:type="dcterms:W3CDTF">2022-10-30T12:37:05Z</dcterms:modified>
</cp:coreProperties>
</file>