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09_FA6C889B.xml" ContentType="application/vnd.ms-powerpoint.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8" r:id="rId1"/>
  </p:sldMasterIdLst>
  <p:notesMasterIdLst>
    <p:notesMasterId r:id="rId12"/>
  </p:notesMasterIdLst>
  <p:sldIdLst>
    <p:sldId id="256" r:id="rId2"/>
    <p:sldId id="265" r:id="rId3"/>
    <p:sldId id="257" r:id="rId4"/>
    <p:sldId id="258" r:id="rId5"/>
    <p:sldId id="259" r:id="rId6"/>
    <p:sldId id="260" r:id="rId7"/>
    <p:sldId id="261" r:id="rId8"/>
    <p:sldId id="264" r:id="rId9"/>
    <p:sldId id="262" r:id="rId10"/>
    <p:sldId id="263" r:id="rId11"/>
  </p:sldIdLst>
  <p:sldSz cx="12192000" cy="6858000"/>
  <p:notesSz cx="6858000" cy="12192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24A8E12-B538-F914-714A-C3E1A342BDD3}" name="Wunmi Adebari" initials="WA" userId="d2500e43f763176b"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54C7CB-6DF4-48FD-B78D-684203E30095}" v="7" dt="2026-07-19T10:13:57.1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unmi Adebari" userId="d2500e43f763176b" providerId="LiveId" clId="{02A5EDA2-24D2-410E-9163-E1B298DE7383}"/>
    <pc:docChg chg="undo custSel addSld delSld modSld">
      <pc:chgData name="Wunmi Adebari" userId="d2500e43f763176b" providerId="LiveId" clId="{02A5EDA2-24D2-410E-9163-E1B298DE7383}" dt="2026-07-19T10:09:57.278" v="1153" actId="20577"/>
      <pc:docMkLst>
        <pc:docMk/>
      </pc:docMkLst>
      <pc:sldChg chg="delSp mod">
        <pc:chgData name="Wunmi Adebari" userId="d2500e43f763176b" providerId="LiveId" clId="{02A5EDA2-24D2-410E-9163-E1B298DE7383}" dt="2026-07-19T09:32:36.906" v="190" actId="478"/>
        <pc:sldMkLst>
          <pc:docMk/>
          <pc:sldMk cId="0" sldId="263"/>
        </pc:sldMkLst>
        <pc:spChg chg="del">
          <ac:chgData name="Wunmi Adebari" userId="d2500e43f763176b" providerId="LiveId" clId="{02A5EDA2-24D2-410E-9163-E1B298DE7383}" dt="2026-07-19T09:32:36.906" v="190" actId="478"/>
          <ac:spMkLst>
            <pc:docMk/>
            <pc:sldMk cId="0" sldId="263"/>
            <ac:spMk id="3" creationId="{00000000-0000-0000-0000-000000000000}"/>
          </ac:spMkLst>
        </pc:spChg>
        <pc:spChg chg="del">
          <ac:chgData name="Wunmi Adebari" userId="d2500e43f763176b" providerId="LiveId" clId="{02A5EDA2-24D2-410E-9163-E1B298DE7383}" dt="2026-07-19T09:32:35.007" v="189" actId="478"/>
          <ac:spMkLst>
            <pc:docMk/>
            <pc:sldMk cId="0" sldId="263"/>
            <ac:spMk id="5" creationId="{00000000-0000-0000-0000-000000000000}"/>
          </ac:spMkLst>
        </pc:spChg>
        <pc:spChg chg="del">
          <ac:chgData name="Wunmi Adebari" userId="d2500e43f763176b" providerId="LiveId" clId="{02A5EDA2-24D2-410E-9163-E1B298DE7383}" dt="2026-07-19T09:32:33.412" v="188" actId="478"/>
          <ac:spMkLst>
            <pc:docMk/>
            <pc:sldMk cId="0" sldId="263"/>
            <ac:spMk id="7" creationId="{00000000-0000-0000-0000-000000000000}"/>
          </ac:spMkLst>
        </pc:spChg>
        <pc:spChg chg="del">
          <ac:chgData name="Wunmi Adebari" userId="d2500e43f763176b" providerId="LiveId" clId="{02A5EDA2-24D2-410E-9163-E1B298DE7383}" dt="2026-07-19T09:32:31.622" v="187" actId="478"/>
          <ac:spMkLst>
            <pc:docMk/>
            <pc:sldMk cId="0" sldId="263"/>
            <ac:spMk id="9" creationId="{00000000-0000-0000-0000-000000000000}"/>
          </ac:spMkLst>
        </pc:spChg>
        <pc:spChg chg="del">
          <ac:chgData name="Wunmi Adebari" userId="d2500e43f763176b" providerId="LiveId" clId="{02A5EDA2-24D2-410E-9163-E1B298DE7383}" dt="2026-07-19T09:32:30.104" v="186" actId="478"/>
          <ac:spMkLst>
            <pc:docMk/>
            <pc:sldMk cId="0" sldId="263"/>
            <ac:spMk id="11" creationId="{00000000-0000-0000-0000-000000000000}"/>
          </ac:spMkLst>
        </pc:spChg>
      </pc:sldChg>
      <pc:sldChg chg="new del">
        <pc:chgData name="Wunmi Adebari" userId="d2500e43f763176b" providerId="LiveId" clId="{02A5EDA2-24D2-410E-9163-E1B298DE7383}" dt="2026-07-19T09:28:42.480" v="1" actId="680"/>
        <pc:sldMkLst>
          <pc:docMk/>
          <pc:sldMk cId="33601057" sldId="265"/>
        </pc:sldMkLst>
      </pc:sldChg>
      <pc:sldChg chg="addSp modSp new mod">
        <pc:chgData name="Wunmi Adebari" userId="d2500e43f763176b" providerId="LiveId" clId="{02A5EDA2-24D2-410E-9163-E1B298DE7383}" dt="2026-07-19T10:09:57.278" v="1153" actId="20577"/>
        <pc:sldMkLst>
          <pc:docMk/>
          <pc:sldMk cId="4201416859" sldId="265"/>
        </pc:sldMkLst>
        <pc:spChg chg="add mod">
          <ac:chgData name="Wunmi Adebari" userId="d2500e43f763176b" providerId="LiveId" clId="{02A5EDA2-24D2-410E-9163-E1B298DE7383}" dt="2026-07-19T10:09:57.278" v="1153" actId="20577"/>
          <ac:spMkLst>
            <pc:docMk/>
            <pc:sldMk cId="4201416859" sldId="265"/>
            <ac:spMk id="2" creationId="{B9D4C433-6AED-2D03-4649-F593316364F4}"/>
          </ac:spMkLst>
        </pc:spChg>
      </pc:sldChg>
      <pc:sldChg chg="new del">
        <pc:chgData name="Wunmi Adebari" userId="d2500e43f763176b" providerId="LiveId" clId="{02A5EDA2-24D2-410E-9163-E1B298DE7383}" dt="2026-07-19T09:56:45.415" v="785" actId="47"/>
        <pc:sldMkLst>
          <pc:docMk/>
          <pc:sldMk cId="3723448044" sldId="266"/>
        </pc:sldMkLst>
      </pc:sldChg>
    </pc:docChg>
  </pc:docChgLst>
</pc:chgInfo>
</file>

<file path=ppt/comments/modernComment_109_FA6C889B.xml><?xml version="1.0" encoding="utf-8"?>
<p188:cmLst xmlns:a="http://schemas.openxmlformats.org/drawingml/2006/main" xmlns:r="http://schemas.openxmlformats.org/officeDocument/2006/relationships" xmlns:p188="http://schemas.microsoft.com/office/powerpoint/2018/8/main">
  <p188:cm id="{1D8C3003-8466-4663-A33A-13167CBF043F}" authorId="{024A8E12-B538-F914-714A-C3E1A342BDD3}" created="2026-07-19T10:19:03.103">
    <pc:sldMkLst xmlns:pc="http://schemas.microsoft.com/office/powerpoint/2013/main/command">
      <pc:docMk/>
      <pc:sldMk cId="4201416859" sldId="265"/>
    </pc:sldMkLst>
    <p188:txBody>
      <a:bodyPr/>
      <a:lstStyle/>
      <a:p>
        <a:r>
          <a:rPr lang="en-GB"/>
          <a:t>presentaion2</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613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Communication is the exchange of information, ideas and feelings clearly, accurately and sensitively between practitioners, service users, families and colleagues. It's a two-way interaction where both the speaker and the listener engage, speaking and listening and using non-verbal communication (NHS England, 2023). Good communication is person-centred and is tailored to the understanding, culture and needs of each person (NICE, 2021). It is also safety-critical, as in practice clear exchanges minimise error and can enable right and timely decisions. </a:t>
            </a:r>
            <a:br>
              <a:rPr lang="en-US"/>
            </a:br>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Communication is important as it is one of the main causes of avoidable harm and safety incidents in the health and social care sector. Well-understood communication enables high quality of care for the patient that can make them feel informed, valued, and empowered to join in decisions with healthcare professionals about their care (NICE, 2021). Furthermore, it reduces anxiety, by providing timely and accurate information and easing uncertainty in patients waiting for care (NHS England, 2023). All of these will illustrate the importance of communication in safe, compassionate practice. </a:t>
            </a:r>
            <a:br>
              <a:rPr lang="en-US"/>
            </a:br>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Communication is a principle part of professional standards and safety procedures in health and social care and is a required part of the skills expected of all registered staff. It is underpinned by patient involvement, which is a component of NHS England's plan to engage patients in their own safety. It also boosts teamwork as better safety-critical verbal communications between multidisciplinary teams decreases miscommunication between handovers (NHS England, 2022). This illustrates that communication is a skill that is required not just personally, but professionally as well. </a:t>
            </a:r>
            <a:br>
              <a:rPr lang="en-US"/>
            </a:br>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The SBAR system is a known method of handovers between staff developed by the Agency for Healthcare Research and Quality (2021) and is an acronym for Situation, Background, Assessment and Recommendation. The Situation communicates who is communicating and the current concern and the Background provides the relevant clinical and/or social history and context. The Assessment outlines the practitioner's professional judgement of the problem and the Recommendation proposes what action or support should ensue next. This type of format helps minimise the chances that crucial information will be missed out by sticking to a given format when communicating in a time limited fashion. </a:t>
            </a:r>
            <a:br>
              <a:rPr lang="en-US"/>
            </a:br>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This is an example of SBAR in a real health/social care situation as a healthcare assistant reporting to the nurse in charge of hand over a patient with the finding that their condition has deteriorated. I would say the following: Situation: </a:t>
            </a:r>
            <a:r>
              <a:rPr lang="en-US" sz="1200" b="0" i="0" kern="1200" err="1">
                <a:solidFill>
                  <a:schemeClr val="tx1"/>
                </a:solidFill>
                <a:effectLst/>
                <a:latin typeface="+mn-lt"/>
                <a:ea typeface="+mn-ea"/>
                <a:cs typeface="+mn-cs"/>
              </a:rPr>
              <a:t>Mrs</a:t>
            </a:r>
            <a:r>
              <a:rPr lang="en-US" sz="1200" b="0" i="0" kern="1200">
                <a:solidFill>
                  <a:schemeClr val="tx1"/>
                </a:solidFill>
                <a:effectLst/>
                <a:latin typeface="+mn-lt"/>
                <a:ea typeface="+mn-ea"/>
                <a:cs typeface="+mn-cs"/>
              </a:rPr>
              <a:t> Khan is becoming short of breath, Background of chest infection and her normal oxygen level. My Assessment would highlight that oxygen saturations were falling, displayed evidence of distress and would include a Recommendation for immediate Review (Agency for Healthcare Research and Quality, 2021). This is a managed exchange to enable the nurse to receive accurate, </a:t>
            </a:r>
            <a:r>
              <a:rPr lang="en-US" sz="1200" b="0" i="0" kern="1200" err="1">
                <a:solidFill>
                  <a:schemeClr val="tx1"/>
                </a:solidFill>
                <a:effectLst/>
                <a:latin typeface="+mn-lt"/>
                <a:ea typeface="+mn-ea"/>
                <a:cs typeface="+mn-cs"/>
              </a:rPr>
              <a:t>prioritised</a:t>
            </a:r>
            <a:r>
              <a:rPr lang="en-US" sz="1200" b="0" i="0" kern="1200">
                <a:solidFill>
                  <a:schemeClr val="tx1"/>
                </a:solidFill>
                <a:effectLst/>
                <a:latin typeface="+mn-lt"/>
                <a:ea typeface="+mn-ea"/>
                <a:cs typeface="+mn-cs"/>
              </a:rPr>
              <a:t> information promptly and aid an early appropriate response, in accordance with Nurses' guidance within safety critical communication (SCC) protocols laid out by NHS England (2022). </a:t>
            </a:r>
            <a:br>
              <a:rPr lang="en-US"/>
            </a:br>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ED7945-2058-518B-E7DB-E5815D13D1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A2394A-6801-2B30-64D8-889859A95C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E87BE7-332E-4F52-C6DC-4418B460D568}"/>
              </a:ext>
            </a:extLst>
          </p:cNvPr>
          <p:cNvSpPr>
            <a:spLocks noGrp="1"/>
          </p:cNvSpPr>
          <p:nvPr>
            <p:ph type="body" idx="1"/>
          </p:nvPr>
        </p:nvSpPr>
        <p:spPr/>
        <p:txBody>
          <a:bodyPr/>
          <a:lstStyle/>
          <a:p>
            <a:r>
              <a:rPr lang="en-US" sz="1200" b="0" i="0" kern="1200">
                <a:solidFill>
                  <a:schemeClr val="tx1"/>
                </a:solidFill>
                <a:effectLst/>
                <a:latin typeface="+mn-lt"/>
                <a:ea typeface="+mn-ea"/>
                <a:cs typeface="+mn-cs"/>
              </a:rPr>
              <a:t>My work in healthcare will involve communication all throughout my career. I aspire to develop positive relationships with patients through effective, respectful and compassionate communication, adjusting my approach as per the specific needs of the patients. Structured communication tools including SBAR will also be utilised as part of effective teamwork and handovers, ensuring safety. Through ongoing training in reflection and further feedback I intend to build on my communication skills and communicate safe and person-centred care within work practice (NICE, 2021; NHS England, 2022).</a:t>
            </a:r>
          </a:p>
          <a:p>
            <a:br>
              <a:rPr lang="en-US"/>
            </a:br>
            <a:br>
              <a:rPr lang="en-US"/>
            </a:br>
            <a:endParaRPr lang="en-US"/>
          </a:p>
        </p:txBody>
      </p:sp>
      <p:sp>
        <p:nvSpPr>
          <p:cNvPr id="4" name="Slide Number Placeholder 3">
            <a:extLst>
              <a:ext uri="{FF2B5EF4-FFF2-40B4-BE49-F238E27FC236}">
                <a16:creationId xmlns:a16="http://schemas.microsoft.com/office/drawing/2014/main" id="{82D60889-143F-B26C-55C0-C7F466EFBC6C}"/>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23471305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Finally, communication is a core transferable skill, applied in every health and social care setting, not just in clinical settings. It helps protect patients, enhances trust and promotes good team working as clearly outlined in the guidance from NICE (2021) and NHS England. Communication is a learned practice, such as with the structured tools described as SBAR, and it is not a spontaneous act (Agency for Healthcare Research and Quality, 2021). I plan to continue cultivating this skill in the future to help prepare me to work in this area.</a:t>
            </a:r>
          </a:p>
          <a:p>
            <a:br>
              <a:rPr lang="en-US"/>
            </a:br>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7/19/2026</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0575009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0230634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0982452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7/19/2026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5673439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846066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853637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7/19/2026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5207425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2053664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5105602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4416712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9282049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6393544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9093535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7858085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0973540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77136242"/>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96747136"/>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1147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7/19/2026</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06219405"/>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 id="2147483703" r:id="rId15"/>
    <p:sldLayoutId id="2147483704" r:id="rId16"/>
    <p:sldLayoutId id="2147483705" r:id="rId17"/>
    <p:sldLayoutId id="2147483706" r:id="rId18"/>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microsoft.com/office/2018/10/relationships/comments" Target="../comments/modernComment_109_FA6C889B.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image" Target="../media/image5.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8.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28090"/>
        </a:solidFill>
        <a:effectLst/>
      </p:bgPr>
    </p:bg>
    <p:spTree>
      <p:nvGrpSpPr>
        <p:cNvPr id="1" name=""/>
        <p:cNvGrpSpPr/>
        <p:nvPr/>
      </p:nvGrpSpPr>
      <p:grpSpPr>
        <a:xfrm>
          <a:off x="0" y="0"/>
          <a:ext cx="0" cy="0"/>
          <a:chOff x="0" y="0"/>
          <a:chExt cx="0" cy="0"/>
        </a:xfrm>
      </p:grpSpPr>
      <p:sp>
        <p:nvSpPr>
          <p:cNvPr id="2" name="Shape 0"/>
          <p:cNvSpPr/>
          <p:nvPr/>
        </p:nvSpPr>
        <p:spPr>
          <a:xfrm>
            <a:off x="9692640" y="-1463040"/>
            <a:ext cx="5029200" cy="5029200"/>
          </a:xfrm>
          <a:prstGeom prst="ellipse">
            <a:avLst/>
          </a:prstGeom>
          <a:solidFill>
            <a:srgbClr val="00A896">
              <a:alpha val="22000"/>
            </a:srgbClr>
          </a:solidFill>
          <a:ln/>
        </p:spPr>
        <p:txBody>
          <a:bodyPr/>
          <a:lstStyle/>
          <a:p>
            <a:endParaRPr lang="en-GB"/>
          </a:p>
        </p:txBody>
      </p:sp>
      <p:sp>
        <p:nvSpPr>
          <p:cNvPr id="3" name="Shape 1"/>
          <p:cNvSpPr/>
          <p:nvPr/>
        </p:nvSpPr>
        <p:spPr>
          <a:xfrm>
            <a:off x="10789920" y="4206240"/>
            <a:ext cx="3291840" cy="3291840"/>
          </a:xfrm>
          <a:prstGeom prst="ellipse">
            <a:avLst/>
          </a:prstGeom>
          <a:solidFill>
            <a:srgbClr val="02C39A">
              <a:alpha val="25000"/>
            </a:srgbClr>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822960" y="822960"/>
            <a:ext cx="822960" cy="822960"/>
          </a:xfrm>
          <a:prstGeom prst="rect">
            <a:avLst/>
          </a:prstGeom>
        </p:spPr>
      </p:pic>
      <p:sp>
        <p:nvSpPr>
          <p:cNvPr id="5" name="Text 2"/>
          <p:cNvSpPr/>
          <p:nvPr/>
        </p:nvSpPr>
        <p:spPr>
          <a:xfrm>
            <a:off x="777240" y="2148839"/>
            <a:ext cx="9601200" cy="1764791"/>
          </a:xfrm>
          <a:prstGeom prst="rect">
            <a:avLst/>
          </a:prstGeom>
          <a:noFill/>
          <a:ln/>
        </p:spPr>
        <p:txBody>
          <a:bodyPr wrap="square" lIns="0" tIns="0" rIns="0" bIns="0" rtlCol="0" anchor="ctr"/>
          <a:lstStyle/>
          <a:p>
            <a:pPr marL="0" indent="0" algn="l">
              <a:buNone/>
            </a:pPr>
            <a:endParaRPr lang="en-US" sz="4800"/>
          </a:p>
        </p:txBody>
      </p:sp>
      <p:sp>
        <p:nvSpPr>
          <p:cNvPr id="6" name="Text 3"/>
          <p:cNvSpPr/>
          <p:nvPr/>
        </p:nvSpPr>
        <p:spPr>
          <a:xfrm>
            <a:off x="-112295" y="4034268"/>
            <a:ext cx="10490735" cy="2575078"/>
          </a:xfrm>
          <a:prstGeom prst="rect">
            <a:avLst/>
          </a:prstGeom>
          <a:noFill/>
          <a:ln/>
        </p:spPr>
        <p:txBody>
          <a:bodyPr wrap="square" lIns="0" tIns="0" rIns="0" bIns="0" rtlCol="0" anchor="ctr"/>
          <a:lstStyle/>
          <a:p>
            <a:pPr marL="0" indent="0" algn="l">
              <a:buNone/>
            </a:pPr>
            <a:endParaRPr lang="en-US" sz="1800"/>
          </a:p>
        </p:txBody>
      </p:sp>
      <p:sp>
        <p:nvSpPr>
          <p:cNvPr id="7" name="Shape 4"/>
          <p:cNvSpPr/>
          <p:nvPr/>
        </p:nvSpPr>
        <p:spPr>
          <a:xfrm>
            <a:off x="1234440" y="1841473"/>
            <a:ext cx="8778239" cy="3580759"/>
          </a:xfrm>
          <a:prstGeom prst="rect">
            <a:avLst/>
          </a:prstGeom>
          <a:solidFill>
            <a:srgbClr val="FFFFFF"/>
          </a:solidFill>
          <a:ln/>
        </p:spPr>
        <p:txBody>
          <a:bodyPr/>
          <a:lstStyle/>
          <a:p>
            <a:r>
              <a:rPr lang="en-GB" sz="2400" dirty="0"/>
              <a:t>Student Name : Omowunmi Adebari</a:t>
            </a:r>
          </a:p>
          <a:p>
            <a:r>
              <a:rPr lang="en-GB" sz="2400" dirty="0"/>
              <a:t>Student ID :2512539</a:t>
            </a:r>
          </a:p>
          <a:p>
            <a:r>
              <a:rPr lang="en-GB" sz="2400"/>
              <a:t>Module : Professional Development within Health and Social Care</a:t>
            </a:r>
          </a:p>
          <a:p>
            <a:r>
              <a:rPr lang="en-GB" sz="2400" dirty="0"/>
              <a:t>Module Code : LCHS4009</a:t>
            </a:r>
          </a:p>
          <a:p>
            <a:r>
              <a:rPr lang="en-GB" sz="2400" dirty="0"/>
              <a:t>Lecturer : Natalia</a:t>
            </a:r>
          </a:p>
          <a:p>
            <a:endParaRPr lang="en-GB" sz="2400" dirty="0"/>
          </a:p>
          <a:p>
            <a:endParaRPr lang="en-GB" sz="2400" dirty="0"/>
          </a:p>
          <a:p>
            <a:r>
              <a:rPr lang="en-GB" sz="2400" dirty="0"/>
              <a:t>I confirm that I did not use the AI</a:t>
            </a:r>
          </a:p>
        </p:txBody>
      </p:sp>
      <p:sp>
        <p:nvSpPr>
          <p:cNvPr id="8" name="Text 5"/>
          <p:cNvSpPr/>
          <p:nvPr/>
        </p:nvSpPr>
        <p:spPr>
          <a:xfrm flipV="1">
            <a:off x="822960" y="6729984"/>
            <a:ext cx="7315200" cy="822960"/>
          </a:xfrm>
          <a:prstGeom prst="rect">
            <a:avLst/>
          </a:prstGeom>
          <a:noFill/>
          <a:ln/>
        </p:spPr>
        <p:txBody>
          <a:bodyPr wrap="square" lIns="0" tIns="0" rIns="0" bIns="0" rtlCol="0" anchor="ctr"/>
          <a:lstStyle/>
          <a:p>
            <a:pPr marL="0" indent="0">
              <a:buNone/>
            </a:pPr>
            <a:endParaRPr lang="en-US">
              <a:solidFill>
                <a:srgbClr val="AEE3DB"/>
              </a:solidFill>
              <a:latin typeface="Calibri" pitchFamily="34" charset="0"/>
              <a:ea typeface="Calibri" pitchFamily="34" charset="-122"/>
              <a:cs typeface="Calibri" pitchFamily="34" charset="-12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9D4C433-6AED-2D03-4649-F593316364F4}"/>
              </a:ext>
            </a:extLst>
          </p:cNvPr>
          <p:cNvSpPr txBox="1"/>
          <p:nvPr/>
        </p:nvSpPr>
        <p:spPr>
          <a:xfrm>
            <a:off x="1277188" y="907037"/>
            <a:ext cx="9637624" cy="3970318"/>
          </a:xfrm>
          <a:prstGeom prst="rect">
            <a:avLst/>
          </a:prstGeom>
          <a:noFill/>
        </p:spPr>
        <p:txBody>
          <a:bodyPr wrap="square" rtlCol="0">
            <a:spAutoFit/>
          </a:bodyPr>
          <a:lstStyle/>
          <a:p>
            <a:r>
              <a:rPr lang="en-GB" dirty="0"/>
              <a:t>Introduction</a:t>
            </a:r>
          </a:p>
          <a:p>
            <a:endParaRPr lang="en-GB" dirty="0"/>
          </a:p>
          <a:p>
            <a:r>
              <a:rPr lang="en-GB" dirty="0"/>
              <a:t>Communication is important as it is one of the main causes of avoidable harm and safety incident in the health and social care sector well understood communication enables high quality of care for the patient that can make them feel informed.</a:t>
            </a:r>
          </a:p>
          <a:p>
            <a:r>
              <a:rPr lang="en-GB" dirty="0"/>
              <a:t> </a:t>
            </a:r>
          </a:p>
          <a:p>
            <a:r>
              <a:rPr lang="en-GB" dirty="0"/>
              <a:t>They are categorised into five core areas verbal nonverbal, written, visual and listening mastering these skills is essential for avoiding misunderstanding advancing your career.</a:t>
            </a:r>
          </a:p>
          <a:p>
            <a:endParaRPr lang="en-GB" dirty="0"/>
          </a:p>
          <a:p>
            <a:r>
              <a:rPr lang="en-GB" dirty="0"/>
              <a:t>Presentation objectives:</a:t>
            </a:r>
          </a:p>
          <a:p>
            <a:pPr marL="342900" indent="-342900">
              <a:buFont typeface="+mj-lt"/>
              <a:buAutoNum type="arabicPeriod"/>
            </a:pPr>
            <a:r>
              <a:rPr lang="en-GB" dirty="0"/>
              <a:t>Definition of communication skills</a:t>
            </a:r>
          </a:p>
          <a:p>
            <a:pPr marL="342900" indent="-342900">
              <a:buFont typeface="+mj-lt"/>
              <a:buAutoNum type="arabicPeriod"/>
            </a:pPr>
            <a:r>
              <a:rPr lang="en-GB" dirty="0"/>
              <a:t>Communication in practice</a:t>
            </a:r>
          </a:p>
          <a:p>
            <a:pPr marL="342900" indent="-342900">
              <a:buFont typeface="+mj-lt"/>
              <a:buAutoNum type="arabicPeriod"/>
            </a:pPr>
            <a:r>
              <a:rPr lang="en-GB" dirty="0"/>
              <a:t>Importance of communication</a:t>
            </a:r>
          </a:p>
          <a:p>
            <a:pPr marL="342900" indent="-342900">
              <a:buFont typeface="+mj-lt"/>
              <a:buAutoNum type="arabicPeriod"/>
            </a:pPr>
            <a:r>
              <a:rPr lang="en-GB" dirty="0"/>
              <a:t>Relevance to my professional practice</a:t>
            </a:r>
          </a:p>
        </p:txBody>
      </p:sp>
    </p:spTree>
    <p:extLst>
      <p:ext uri="{BB962C8B-B14F-4D97-AF65-F5344CB8AC3E}">
        <p14:creationId xmlns:p14="http://schemas.microsoft.com/office/powerpoint/2010/main" val="4201416859"/>
      </p:ext>
    </p:extLst>
  </p:cSld>
  <p:clrMapOvr>
    <a:masterClrMapping/>
  </p:clrMapOvr>
  <p:extLst>
    <p:ext uri="{6950BFC3-D8DA-4A85-94F7-54DA5524770B}">
      <p188:commentRel xmlns:p188="http://schemas.microsoft.com/office/powerpoint/2018/8/main" r:id="rId2"/>
    </p:ext>
  </p:extLst>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4FBFA"/>
        </a:solidFill>
        <a:effectLst/>
      </p:bgPr>
    </p:bg>
    <p:spTree>
      <p:nvGrpSpPr>
        <p:cNvPr id="1" name=""/>
        <p:cNvGrpSpPr/>
        <p:nvPr/>
      </p:nvGrpSpPr>
      <p:grpSpPr>
        <a:xfrm>
          <a:off x="0" y="0"/>
          <a:ext cx="0" cy="0"/>
          <a:chOff x="0" y="0"/>
          <a:chExt cx="0" cy="0"/>
        </a:xfrm>
      </p:grpSpPr>
      <p:sp>
        <p:nvSpPr>
          <p:cNvPr id="2" name="Text 0"/>
          <p:cNvSpPr/>
          <p:nvPr/>
        </p:nvSpPr>
        <p:spPr>
          <a:xfrm>
            <a:off x="640080" y="502920"/>
            <a:ext cx="10881360" cy="640080"/>
          </a:xfrm>
          <a:prstGeom prst="rect">
            <a:avLst/>
          </a:prstGeom>
          <a:noFill/>
          <a:ln/>
        </p:spPr>
        <p:txBody>
          <a:bodyPr wrap="square" lIns="0" tIns="0" rIns="0" bIns="0" rtlCol="0" anchor="ctr"/>
          <a:lstStyle/>
          <a:p>
            <a:pPr marL="0" indent="0">
              <a:buNone/>
            </a:pPr>
            <a:r>
              <a:rPr lang="en-US" sz="3000" b="1">
                <a:solidFill>
                  <a:srgbClr val="023436"/>
                </a:solidFill>
                <a:latin typeface="Cambria" pitchFamily="34" charset="0"/>
                <a:ea typeface="Cambria" pitchFamily="34" charset="-122"/>
                <a:cs typeface="Cambria" pitchFamily="34" charset="-120"/>
              </a:rPr>
              <a:t>What Is Communication as a Key Skill?</a:t>
            </a:r>
            <a:endParaRPr lang="en-US" sz="3000"/>
          </a:p>
        </p:txBody>
      </p:sp>
      <p:sp>
        <p:nvSpPr>
          <p:cNvPr id="3" name="Shape 1"/>
          <p:cNvSpPr/>
          <p:nvPr/>
        </p:nvSpPr>
        <p:spPr>
          <a:xfrm>
            <a:off x="822960" y="1737360"/>
            <a:ext cx="1005840" cy="1005840"/>
          </a:xfrm>
          <a:prstGeom prst="ellipse">
            <a:avLst/>
          </a:prstGeom>
          <a:solidFill>
            <a:srgbClr val="028090"/>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1051560" y="1965960"/>
            <a:ext cx="548640" cy="548640"/>
          </a:xfrm>
          <a:prstGeom prst="rect">
            <a:avLst/>
          </a:prstGeom>
        </p:spPr>
      </p:pic>
      <p:sp>
        <p:nvSpPr>
          <p:cNvPr id="5" name="Text 2"/>
          <p:cNvSpPr/>
          <p:nvPr/>
        </p:nvSpPr>
        <p:spPr>
          <a:xfrm>
            <a:off x="2103120" y="1691640"/>
            <a:ext cx="9052560" cy="1097280"/>
          </a:xfrm>
          <a:prstGeom prst="rect">
            <a:avLst/>
          </a:prstGeom>
          <a:noFill/>
          <a:ln/>
        </p:spPr>
        <p:txBody>
          <a:bodyPr wrap="square" lIns="0" tIns="0" rIns="0" bIns="0" rtlCol="0" anchor="t"/>
          <a:lstStyle/>
          <a:p>
            <a:pPr marL="0" indent="0">
              <a:buNone/>
            </a:pPr>
            <a:r>
              <a:rPr lang="en-US" sz="2000">
                <a:solidFill>
                  <a:srgbClr val="023436"/>
                </a:solidFill>
                <a:latin typeface="Calibri" pitchFamily="34" charset="0"/>
                <a:ea typeface="Calibri" pitchFamily="34" charset="-122"/>
                <a:cs typeface="Calibri" pitchFamily="34" charset="-120"/>
              </a:rPr>
              <a:t>Communicates effectively, accurately and sensitively, with practitioners, service users, families and colleagues to share information, ideas and feelings.</a:t>
            </a:r>
          </a:p>
        </p:txBody>
      </p:sp>
      <p:sp>
        <p:nvSpPr>
          <p:cNvPr id="6" name="Shape 3"/>
          <p:cNvSpPr/>
          <p:nvPr/>
        </p:nvSpPr>
        <p:spPr>
          <a:xfrm>
            <a:off x="640080" y="3200400"/>
            <a:ext cx="3520440" cy="2651760"/>
          </a:xfrm>
          <a:prstGeom prst="roundRect">
            <a:avLst>
              <a:gd name="adj" fmla="val 4138"/>
            </a:avLst>
          </a:prstGeom>
          <a:solidFill>
            <a:srgbClr val="FFFFFF"/>
          </a:solidFill>
          <a:ln/>
          <a:effectLst>
            <a:outerShdw blurRad="101600" dist="38100" dir="5400000" algn="bl" rotWithShape="0">
              <a:srgbClr val="000000">
                <a:alpha val="10000"/>
              </a:srgbClr>
            </a:outerShdw>
          </a:effectLst>
        </p:spPr>
        <p:txBody>
          <a:bodyPr/>
          <a:lstStyle/>
          <a:p>
            <a:endParaRPr lang="en-GB"/>
          </a:p>
        </p:txBody>
      </p:sp>
      <p:pic>
        <p:nvPicPr>
          <p:cNvPr id="7" name="Image 1" descr="preencoded.png"/>
          <p:cNvPicPr>
            <a:picLocks noChangeAspect="1"/>
          </p:cNvPicPr>
          <p:nvPr/>
        </p:nvPicPr>
        <p:blipFill>
          <a:blip r:embed="rId4"/>
          <a:stretch>
            <a:fillRect/>
          </a:stretch>
        </p:blipFill>
        <p:spPr>
          <a:xfrm>
            <a:off x="914400" y="3474720"/>
            <a:ext cx="502920" cy="502920"/>
          </a:xfrm>
          <a:prstGeom prst="rect">
            <a:avLst/>
          </a:prstGeom>
        </p:spPr>
      </p:pic>
      <p:sp>
        <p:nvSpPr>
          <p:cNvPr id="8" name="Text 4"/>
          <p:cNvSpPr/>
          <p:nvPr/>
        </p:nvSpPr>
        <p:spPr>
          <a:xfrm>
            <a:off x="914400" y="4114800"/>
            <a:ext cx="2971800" cy="365760"/>
          </a:xfrm>
          <a:prstGeom prst="rect">
            <a:avLst/>
          </a:prstGeom>
          <a:noFill/>
          <a:ln/>
        </p:spPr>
        <p:txBody>
          <a:bodyPr wrap="square" lIns="0" tIns="0" rIns="0" bIns="0" rtlCol="0" anchor="ctr"/>
          <a:lstStyle/>
          <a:p>
            <a:pPr marL="0" indent="0">
              <a:buNone/>
            </a:pPr>
            <a:r>
              <a:rPr lang="en-US" sz="2400" b="1">
                <a:solidFill>
                  <a:srgbClr val="028090"/>
                </a:solidFill>
                <a:latin typeface="Calibri" pitchFamily="34" charset="0"/>
                <a:ea typeface="Calibri" pitchFamily="34" charset="-122"/>
                <a:cs typeface="Calibri" pitchFamily="34" charset="-120"/>
              </a:rPr>
              <a:t>Two-Way Process</a:t>
            </a:r>
            <a:endParaRPr lang="en-US" sz="2400"/>
          </a:p>
        </p:txBody>
      </p:sp>
      <p:sp>
        <p:nvSpPr>
          <p:cNvPr id="9" name="Text 5"/>
          <p:cNvSpPr/>
          <p:nvPr/>
        </p:nvSpPr>
        <p:spPr>
          <a:xfrm>
            <a:off x="914400" y="4480560"/>
            <a:ext cx="2971800" cy="1280160"/>
          </a:xfrm>
          <a:prstGeom prst="rect">
            <a:avLst/>
          </a:prstGeom>
          <a:noFill/>
          <a:ln/>
        </p:spPr>
        <p:txBody>
          <a:bodyPr wrap="square" lIns="0" tIns="0" rIns="0" bIns="0" rtlCol="0" anchor="t"/>
          <a:lstStyle/>
          <a:p>
            <a:r>
              <a:rPr lang="en-GB"/>
              <a:t>Engages in verbal, non-verbal and listening skills (NHS England, 2023). </a:t>
            </a:r>
            <a:br>
              <a:rPr lang="en-GB" sz="1600"/>
            </a:br>
            <a:endParaRPr lang="en-US" sz="1600"/>
          </a:p>
        </p:txBody>
      </p:sp>
      <p:sp>
        <p:nvSpPr>
          <p:cNvPr id="10" name="Shape 6"/>
          <p:cNvSpPr/>
          <p:nvPr/>
        </p:nvSpPr>
        <p:spPr>
          <a:xfrm>
            <a:off x="4480560" y="3200400"/>
            <a:ext cx="3520440" cy="2651760"/>
          </a:xfrm>
          <a:prstGeom prst="roundRect">
            <a:avLst>
              <a:gd name="adj" fmla="val 4138"/>
            </a:avLst>
          </a:prstGeom>
          <a:solidFill>
            <a:srgbClr val="FFFFFF"/>
          </a:solidFill>
          <a:ln/>
          <a:effectLst>
            <a:outerShdw blurRad="101600" dist="38100" dir="5400000" algn="bl" rotWithShape="0">
              <a:srgbClr val="000000">
                <a:alpha val="10000"/>
              </a:srgbClr>
            </a:outerShdw>
          </a:effectLst>
        </p:spPr>
        <p:txBody>
          <a:bodyPr/>
          <a:lstStyle/>
          <a:p>
            <a:endParaRPr lang="en-GB"/>
          </a:p>
        </p:txBody>
      </p:sp>
      <p:pic>
        <p:nvPicPr>
          <p:cNvPr id="11" name="Image 2" descr="preencoded.png"/>
          <p:cNvPicPr>
            <a:picLocks noChangeAspect="1"/>
          </p:cNvPicPr>
          <p:nvPr/>
        </p:nvPicPr>
        <p:blipFill>
          <a:blip r:embed="rId5"/>
          <a:stretch>
            <a:fillRect/>
          </a:stretch>
        </p:blipFill>
        <p:spPr>
          <a:xfrm>
            <a:off x="4754880" y="3474720"/>
            <a:ext cx="502920" cy="502920"/>
          </a:xfrm>
          <a:prstGeom prst="rect">
            <a:avLst/>
          </a:prstGeom>
        </p:spPr>
      </p:pic>
      <p:sp>
        <p:nvSpPr>
          <p:cNvPr id="12" name="Text 7"/>
          <p:cNvSpPr/>
          <p:nvPr/>
        </p:nvSpPr>
        <p:spPr>
          <a:xfrm>
            <a:off x="4754880" y="4114800"/>
            <a:ext cx="2971800" cy="365760"/>
          </a:xfrm>
          <a:prstGeom prst="rect">
            <a:avLst/>
          </a:prstGeom>
          <a:noFill/>
          <a:ln/>
        </p:spPr>
        <p:txBody>
          <a:bodyPr wrap="square" lIns="0" tIns="0" rIns="0" bIns="0" rtlCol="0" anchor="ctr"/>
          <a:lstStyle/>
          <a:p>
            <a:pPr marL="0" indent="0">
              <a:buNone/>
            </a:pPr>
            <a:r>
              <a:rPr lang="en-US" sz="2400" b="1">
                <a:solidFill>
                  <a:srgbClr val="028090"/>
                </a:solidFill>
                <a:latin typeface="Calibri" pitchFamily="34" charset="0"/>
                <a:ea typeface="Calibri" pitchFamily="34" charset="-122"/>
                <a:cs typeface="Calibri" pitchFamily="34" charset="-120"/>
              </a:rPr>
              <a:t>Person-Centred</a:t>
            </a:r>
            <a:endParaRPr lang="en-US" sz="2400"/>
          </a:p>
        </p:txBody>
      </p:sp>
      <p:sp>
        <p:nvSpPr>
          <p:cNvPr id="13" name="Text 8"/>
          <p:cNvSpPr/>
          <p:nvPr/>
        </p:nvSpPr>
        <p:spPr>
          <a:xfrm>
            <a:off x="4754880" y="4480560"/>
            <a:ext cx="2971800" cy="1280160"/>
          </a:xfrm>
          <a:prstGeom prst="rect">
            <a:avLst/>
          </a:prstGeom>
          <a:noFill/>
          <a:ln/>
        </p:spPr>
        <p:txBody>
          <a:bodyPr wrap="square" lIns="0" tIns="0" rIns="0" bIns="0" rtlCol="0" anchor="t"/>
          <a:lstStyle/>
          <a:p>
            <a:r>
              <a:rPr lang="en-US"/>
              <a:t>Adapts to the needs, culture and understanding of each individual (NICE, 2021). </a:t>
            </a:r>
            <a:br>
              <a:rPr lang="en-US" sz="1600"/>
            </a:br>
            <a:endParaRPr lang="en-US" sz="1600"/>
          </a:p>
        </p:txBody>
      </p:sp>
      <p:sp>
        <p:nvSpPr>
          <p:cNvPr id="14" name="Shape 9"/>
          <p:cNvSpPr/>
          <p:nvPr/>
        </p:nvSpPr>
        <p:spPr>
          <a:xfrm>
            <a:off x="8321040" y="3200400"/>
            <a:ext cx="3520440" cy="2651760"/>
          </a:xfrm>
          <a:prstGeom prst="roundRect">
            <a:avLst>
              <a:gd name="adj" fmla="val 4138"/>
            </a:avLst>
          </a:prstGeom>
          <a:solidFill>
            <a:srgbClr val="FFFFFF"/>
          </a:solidFill>
          <a:ln/>
          <a:effectLst>
            <a:outerShdw blurRad="101600" dist="38100" dir="5400000" algn="bl" rotWithShape="0">
              <a:srgbClr val="000000">
                <a:alpha val="10000"/>
              </a:srgbClr>
            </a:outerShdw>
          </a:effectLst>
        </p:spPr>
        <p:txBody>
          <a:bodyPr/>
          <a:lstStyle/>
          <a:p>
            <a:endParaRPr lang="en-GB"/>
          </a:p>
        </p:txBody>
      </p:sp>
      <p:pic>
        <p:nvPicPr>
          <p:cNvPr id="15" name="Image 3" descr="preencoded.png"/>
          <p:cNvPicPr>
            <a:picLocks noChangeAspect="1"/>
          </p:cNvPicPr>
          <p:nvPr/>
        </p:nvPicPr>
        <p:blipFill>
          <a:blip r:embed="rId6"/>
          <a:stretch>
            <a:fillRect/>
          </a:stretch>
        </p:blipFill>
        <p:spPr>
          <a:xfrm>
            <a:off x="8595360" y="3474720"/>
            <a:ext cx="502920" cy="502920"/>
          </a:xfrm>
          <a:prstGeom prst="rect">
            <a:avLst/>
          </a:prstGeom>
        </p:spPr>
      </p:pic>
      <p:sp>
        <p:nvSpPr>
          <p:cNvPr id="16" name="Text 10"/>
          <p:cNvSpPr/>
          <p:nvPr/>
        </p:nvSpPr>
        <p:spPr>
          <a:xfrm>
            <a:off x="8595360" y="4114800"/>
            <a:ext cx="2971800" cy="365760"/>
          </a:xfrm>
          <a:prstGeom prst="rect">
            <a:avLst/>
          </a:prstGeom>
          <a:noFill/>
          <a:ln/>
        </p:spPr>
        <p:txBody>
          <a:bodyPr wrap="square" lIns="0" tIns="0" rIns="0" bIns="0" rtlCol="0" anchor="ctr"/>
          <a:lstStyle/>
          <a:p>
            <a:pPr marL="0" indent="0">
              <a:buNone/>
            </a:pPr>
            <a:r>
              <a:rPr lang="en-US" sz="2400" b="1">
                <a:solidFill>
                  <a:srgbClr val="028090"/>
                </a:solidFill>
                <a:latin typeface="Calibri" pitchFamily="34" charset="0"/>
                <a:ea typeface="Calibri" pitchFamily="34" charset="-122"/>
                <a:cs typeface="Calibri" pitchFamily="34" charset="-120"/>
              </a:rPr>
              <a:t>Safety-Critical</a:t>
            </a:r>
            <a:endParaRPr lang="en-US" sz="2400"/>
          </a:p>
        </p:txBody>
      </p:sp>
      <p:sp>
        <p:nvSpPr>
          <p:cNvPr id="17" name="Text 11"/>
          <p:cNvSpPr/>
          <p:nvPr/>
        </p:nvSpPr>
        <p:spPr>
          <a:xfrm>
            <a:off x="8595360" y="4480560"/>
            <a:ext cx="2971800" cy="1280160"/>
          </a:xfrm>
          <a:prstGeom prst="rect">
            <a:avLst/>
          </a:prstGeom>
          <a:noFill/>
          <a:ln/>
        </p:spPr>
        <p:txBody>
          <a:bodyPr wrap="square" lIns="0" tIns="0" rIns="0" bIns="0" rtlCol="0" anchor="t"/>
          <a:lstStyle/>
          <a:p>
            <a:r>
              <a:rPr lang="en-US"/>
              <a:t>Minimises error and facilitates timely and accurate decision making. </a:t>
            </a:r>
            <a:br>
              <a:rPr lang="en-US" sz="1600"/>
            </a:br>
            <a:endParaRPr lang="en-US" sz="16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502920"/>
            <a:ext cx="10881360" cy="640080"/>
          </a:xfrm>
          <a:prstGeom prst="rect">
            <a:avLst/>
          </a:prstGeom>
          <a:noFill/>
          <a:ln/>
        </p:spPr>
        <p:txBody>
          <a:bodyPr wrap="square" lIns="0" tIns="0" rIns="0" bIns="0" rtlCol="0" anchor="ctr"/>
          <a:lstStyle/>
          <a:p>
            <a:pPr marL="0" indent="0">
              <a:buNone/>
            </a:pPr>
            <a:r>
              <a:rPr lang="en-US" sz="3000" b="1">
                <a:solidFill>
                  <a:srgbClr val="023436"/>
                </a:solidFill>
                <a:latin typeface="Cambria" pitchFamily="34" charset="0"/>
                <a:ea typeface="Cambria" pitchFamily="34" charset="-122"/>
                <a:cs typeface="Cambria" pitchFamily="34" charset="-120"/>
              </a:rPr>
              <a:t>Why Communication Matters in Practice</a:t>
            </a:r>
            <a:endParaRPr lang="en-US" sz="3000"/>
          </a:p>
        </p:txBody>
      </p:sp>
      <p:sp>
        <p:nvSpPr>
          <p:cNvPr id="3" name="Shape 1"/>
          <p:cNvSpPr/>
          <p:nvPr/>
        </p:nvSpPr>
        <p:spPr>
          <a:xfrm>
            <a:off x="731520" y="1737360"/>
            <a:ext cx="685800" cy="685800"/>
          </a:xfrm>
          <a:prstGeom prst="ellipse">
            <a:avLst/>
          </a:prstGeom>
          <a:solidFill>
            <a:srgbClr val="F4FBFA"/>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882396" y="1888236"/>
            <a:ext cx="384048" cy="384048"/>
          </a:xfrm>
          <a:prstGeom prst="rect">
            <a:avLst/>
          </a:prstGeom>
        </p:spPr>
      </p:pic>
      <p:sp>
        <p:nvSpPr>
          <p:cNvPr id="5" name="Text 2"/>
          <p:cNvSpPr/>
          <p:nvPr/>
        </p:nvSpPr>
        <p:spPr>
          <a:xfrm>
            <a:off x="1737360" y="1719072"/>
            <a:ext cx="2834640" cy="365760"/>
          </a:xfrm>
          <a:prstGeom prst="rect">
            <a:avLst/>
          </a:prstGeom>
          <a:noFill/>
          <a:ln/>
        </p:spPr>
        <p:txBody>
          <a:bodyPr wrap="square" lIns="0" tIns="0" rIns="0" bIns="0" rtlCol="0" anchor="ctr"/>
          <a:lstStyle/>
          <a:p>
            <a:pPr marL="0" indent="0">
              <a:buNone/>
            </a:pPr>
            <a:r>
              <a:rPr lang="en-US" sz="2400" b="1">
                <a:solidFill>
                  <a:srgbClr val="028090"/>
                </a:solidFill>
                <a:latin typeface="Calibri" pitchFamily="34" charset="0"/>
                <a:ea typeface="Calibri" pitchFamily="34" charset="-122"/>
                <a:cs typeface="Calibri" pitchFamily="34" charset="-120"/>
              </a:rPr>
              <a:t>Patient Safety</a:t>
            </a:r>
            <a:endParaRPr lang="en-US" sz="2400"/>
          </a:p>
        </p:txBody>
      </p:sp>
      <p:sp>
        <p:nvSpPr>
          <p:cNvPr id="6" name="Text 3"/>
          <p:cNvSpPr/>
          <p:nvPr/>
        </p:nvSpPr>
        <p:spPr>
          <a:xfrm>
            <a:off x="4663440" y="1691640"/>
            <a:ext cx="6675120" cy="777240"/>
          </a:xfrm>
          <a:prstGeom prst="rect">
            <a:avLst/>
          </a:prstGeom>
          <a:noFill/>
          <a:ln/>
        </p:spPr>
        <p:txBody>
          <a:bodyPr wrap="square" lIns="0" tIns="0" rIns="0" bIns="0" rtlCol="0" anchor="ctr"/>
          <a:lstStyle/>
          <a:p>
            <a:pPr marL="0" indent="0">
              <a:buNone/>
            </a:pPr>
            <a:r>
              <a:rPr lang="en-US" sz="2000">
                <a:solidFill>
                  <a:srgbClr val="023436"/>
                </a:solidFill>
                <a:latin typeface="Calibri" pitchFamily="34" charset="0"/>
                <a:ea typeface="Calibri" pitchFamily="34" charset="-122"/>
                <a:cs typeface="Calibri" pitchFamily="34" charset="-120"/>
              </a:rPr>
              <a:t>Another major contributor to avoidable harm and events relating to safety is poor communication.</a:t>
            </a:r>
          </a:p>
        </p:txBody>
      </p:sp>
      <p:sp>
        <p:nvSpPr>
          <p:cNvPr id="7" name="Shape 4"/>
          <p:cNvSpPr/>
          <p:nvPr/>
        </p:nvSpPr>
        <p:spPr>
          <a:xfrm>
            <a:off x="731520" y="2788920"/>
            <a:ext cx="685800" cy="685800"/>
          </a:xfrm>
          <a:prstGeom prst="ellipse">
            <a:avLst/>
          </a:prstGeom>
          <a:solidFill>
            <a:srgbClr val="F4FBFA"/>
          </a:solidFill>
          <a:ln/>
        </p:spPr>
        <p:txBody>
          <a:bodyPr/>
          <a:lstStyle/>
          <a:p>
            <a:endParaRPr lang="en-GB"/>
          </a:p>
        </p:txBody>
      </p:sp>
      <p:pic>
        <p:nvPicPr>
          <p:cNvPr id="8" name="Image 1" descr="preencoded.png"/>
          <p:cNvPicPr>
            <a:picLocks noChangeAspect="1"/>
          </p:cNvPicPr>
          <p:nvPr/>
        </p:nvPicPr>
        <p:blipFill>
          <a:blip r:embed="rId4"/>
          <a:stretch>
            <a:fillRect/>
          </a:stretch>
        </p:blipFill>
        <p:spPr>
          <a:xfrm>
            <a:off x="882396" y="2939796"/>
            <a:ext cx="384048" cy="384048"/>
          </a:xfrm>
          <a:prstGeom prst="rect">
            <a:avLst/>
          </a:prstGeom>
        </p:spPr>
      </p:pic>
      <p:sp>
        <p:nvSpPr>
          <p:cNvPr id="9" name="Text 5"/>
          <p:cNvSpPr/>
          <p:nvPr/>
        </p:nvSpPr>
        <p:spPr>
          <a:xfrm>
            <a:off x="1737360" y="2770632"/>
            <a:ext cx="2834640" cy="365760"/>
          </a:xfrm>
          <a:prstGeom prst="rect">
            <a:avLst/>
          </a:prstGeom>
          <a:noFill/>
          <a:ln/>
        </p:spPr>
        <p:txBody>
          <a:bodyPr wrap="square" lIns="0" tIns="0" rIns="0" bIns="0" rtlCol="0" anchor="ctr"/>
          <a:lstStyle/>
          <a:p>
            <a:pPr marL="0" indent="0">
              <a:buNone/>
            </a:pPr>
            <a:r>
              <a:rPr lang="en-US" sz="2400" b="1">
                <a:solidFill>
                  <a:srgbClr val="028090"/>
                </a:solidFill>
                <a:latin typeface="Calibri" pitchFamily="34" charset="0"/>
                <a:ea typeface="Calibri" pitchFamily="34" charset="-122"/>
                <a:cs typeface="Calibri" pitchFamily="34" charset="-120"/>
              </a:rPr>
              <a:t>Quality of Care</a:t>
            </a:r>
            <a:endParaRPr lang="en-US" sz="2400"/>
          </a:p>
        </p:txBody>
      </p:sp>
      <p:sp>
        <p:nvSpPr>
          <p:cNvPr id="10" name="Text 6"/>
          <p:cNvSpPr/>
          <p:nvPr/>
        </p:nvSpPr>
        <p:spPr>
          <a:xfrm>
            <a:off x="4663440" y="2743200"/>
            <a:ext cx="6675120" cy="777240"/>
          </a:xfrm>
          <a:prstGeom prst="rect">
            <a:avLst/>
          </a:prstGeom>
          <a:noFill/>
          <a:ln/>
        </p:spPr>
        <p:txBody>
          <a:bodyPr wrap="square" lIns="0" tIns="0" rIns="0" bIns="0" rtlCol="0" anchor="ctr"/>
          <a:lstStyle/>
          <a:p>
            <a:pPr marL="0" indent="0">
              <a:buNone/>
            </a:pPr>
            <a:r>
              <a:rPr lang="en-US" sz="2000">
                <a:solidFill>
                  <a:srgbClr val="023436"/>
                </a:solidFill>
                <a:latin typeface="Calibri" pitchFamily="34" charset="0"/>
                <a:ea typeface="Calibri" pitchFamily="34" charset="-122"/>
                <a:cs typeface="Calibri" pitchFamily="34" charset="-120"/>
              </a:rPr>
              <a:t>Clear communication supports patients' sense of being informed, respected and able to make joint decisions (NICE, 2021).</a:t>
            </a:r>
          </a:p>
        </p:txBody>
      </p:sp>
      <p:sp>
        <p:nvSpPr>
          <p:cNvPr id="11" name="Shape 7"/>
          <p:cNvSpPr/>
          <p:nvPr/>
        </p:nvSpPr>
        <p:spPr>
          <a:xfrm>
            <a:off x="731520" y="3840480"/>
            <a:ext cx="685800" cy="685800"/>
          </a:xfrm>
          <a:prstGeom prst="ellipse">
            <a:avLst/>
          </a:prstGeom>
          <a:solidFill>
            <a:srgbClr val="F4FBFA"/>
          </a:solidFill>
          <a:ln/>
        </p:spPr>
        <p:txBody>
          <a:bodyPr/>
          <a:lstStyle/>
          <a:p>
            <a:endParaRPr lang="en-GB"/>
          </a:p>
        </p:txBody>
      </p:sp>
      <p:pic>
        <p:nvPicPr>
          <p:cNvPr id="12" name="Image 2" descr="preencoded.png"/>
          <p:cNvPicPr>
            <a:picLocks noChangeAspect="1"/>
          </p:cNvPicPr>
          <p:nvPr/>
        </p:nvPicPr>
        <p:blipFill>
          <a:blip r:embed="rId5"/>
          <a:stretch>
            <a:fillRect/>
          </a:stretch>
        </p:blipFill>
        <p:spPr>
          <a:xfrm>
            <a:off x="882396" y="3991356"/>
            <a:ext cx="384048" cy="384048"/>
          </a:xfrm>
          <a:prstGeom prst="rect">
            <a:avLst/>
          </a:prstGeom>
        </p:spPr>
      </p:pic>
      <p:sp>
        <p:nvSpPr>
          <p:cNvPr id="13" name="Text 8"/>
          <p:cNvSpPr/>
          <p:nvPr/>
        </p:nvSpPr>
        <p:spPr>
          <a:xfrm>
            <a:off x="1737360" y="3822192"/>
            <a:ext cx="2834640" cy="365760"/>
          </a:xfrm>
          <a:prstGeom prst="rect">
            <a:avLst/>
          </a:prstGeom>
          <a:noFill/>
          <a:ln/>
        </p:spPr>
        <p:txBody>
          <a:bodyPr wrap="square" lIns="0" tIns="0" rIns="0" bIns="0" rtlCol="0" anchor="ctr"/>
          <a:lstStyle/>
          <a:p>
            <a:pPr marL="0" indent="0">
              <a:buNone/>
            </a:pPr>
            <a:r>
              <a:rPr lang="en-US" sz="2400" b="1">
                <a:solidFill>
                  <a:srgbClr val="028090"/>
                </a:solidFill>
                <a:latin typeface="Calibri" pitchFamily="34" charset="0"/>
                <a:ea typeface="Calibri" pitchFamily="34" charset="-122"/>
                <a:cs typeface="Calibri" pitchFamily="34" charset="-120"/>
              </a:rPr>
              <a:t>Reduces Anxiety</a:t>
            </a:r>
            <a:endParaRPr lang="en-US" sz="2400"/>
          </a:p>
        </p:txBody>
      </p:sp>
      <p:sp>
        <p:nvSpPr>
          <p:cNvPr id="14" name="Text 9"/>
          <p:cNvSpPr/>
          <p:nvPr/>
        </p:nvSpPr>
        <p:spPr>
          <a:xfrm>
            <a:off x="4663440" y="3794760"/>
            <a:ext cx="6675120" cy="777240"/>
          </a:xfrm>
          <a:prstGeom prst="rect">
            <a:avLst/>
          </a:prstGeom>
          <a:noFill/>
          <a:ln/>
        </p:spPr>
        <p:txBody>
          <a:bodyPr wrap="square" lIns="0" tIns="0" rIns="0" bIns="0" rtlCol="0" anchor="ctr"/>
          <a:lstStyle/>
          <a:p>
            <a:pPr marL="0" indent="0">
              <a:buNone/>
            </a:pPr>
            <a:r>
              <a:rPr lang="en-US" sz="2000">
                <a:solidFill>
                  <a:srgbClr val="023436"/>
                </a:solidFill>
                <a:latin typeface="Calibri" pitchFamily="34" charset="0"/>
                <a:ea typeface="Calibri" pitchFamily="34" charset="-122"/>
                <a:cs typeface="Calibri" pitchFamily="34" charset="-120"/>
              </a:rPr>
              <a:t>Clear and up-to-date information helps to reduce uncertainty for those waiting for care (NHS England, 2023).</a:t>
            </a:r>
          </a:p>
        </p:txBody>
      </p:sp>
      <p:sp>
        <p:nvSpPr>
          <p:cNvPr id="15" name="Shape 10"/>
          <p:cNvSpPr/>
          <p:nvPr/>
        </p:nvSpPr>
        <p:spPr>
          <a:xfrm>
            <a:off x="11155680" y="-822960"/>
            <a:ext cx="2286000" cy="2286000"/>
          </a:xfrm>
          <a:prstGeom prst="ellipse">
            <a:avLst/>
          </a:prstGeom>
          <a:solidFill>
            <a:srgbClr val="02C39A">
              <a:alpha val="15000"/>
            </a:srgbClr>
          </a:solidFill>
          <a:ln/>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028090"/>
        </a:solidFill>
        <a:effectLst/>
      </p:bgPr>
    </p:bg>
    <p:spTree>
      <p:nvGrpSpPr>
        <p:cNvPr id="1" name=""/>
        <p:cNvGrpSpPr/>
        <p:nvPr/>
      </p:nvGrpSpPr>
      <p:grpSpPr>
        <a:xfrm>
          <a:off x="0" y="0"/>
          <a:ext cx="0" cy="0"/>
          <a:chOff x="0" y="0"/>
          <a:chExt cx="0" cy="0"/>
        </a:xfrm>
      </p:grpSpPr>
      <p:sp>
        <p:nvSpPr>
          <p:cNvPr id="2" name="Text 0"/>
          <p:cNvSpPr/>
          <p:nvPr/>
        </p:nvSpPr>
        <p:spPr>
          <a:xfrm>
            <a:off x="640080" y="502920"/>
            <a:ext cx="10881360" cy="640080"/>
          </a:xfrm>
          <a:prstGeom prst="rect">
            <a:avLst/>
          </a:prstGeom>
          <a:noFill/>
          <a:ln/>
        </p:spPr>
        <p:txBody>
          <a:bodyPr wrap="square" lIns="0" tIns="0" rIns="0" bIns="0" rtlCol="0" anchor="ctr"/>
          <a:lstStyle/>
          <a:p>
            <a:pPr marL="0" indent="0">
              <a:buNone/>
            </a:pPr>
            <a:r>
              <a:rPr lang="en-US" sz="3000" b="1">
                <a:solidFill>
                  <a:srgbClr val="FFFFFF"/>
                </a:solidFill>
                <a:latin typeface="Cambria" pitchFamily="34" charset="0"/>
                <a:ea typeface="Cambria" pitchFamily="34" charset="-122"/>
                <a:cs typeface="Cambria" pitchFamily="34" charset="-120"/>
              </a:rPr>
              <a:t>Relevance to Professional Practice</a:t>
            </a:r>
            <a:endParaRPr lang="en-US" sz="3000"/>
          </a:p>
        </p:txBody>
      </p:sp>
      <p:sp>
        <p:nvSpPr>
          <p:cNvPr id="3" name="Text 1"/>
          <p:cNvSpPr/>
          <p:nvPr/>
        </p:nvSpPr>
        <p:spPr>
          <a:xfrm>
            <a:off x="640080" y="1188720"/>
            <a:ext cx="10058400" cy="548640"/>
          </a:xfrm>
          <a:prstGeom prst="rect">
            <a:avLst/>
          </a:prstGeom>
          <a:noFill/>
          <a:ln/>
        </p:spPr>
        <p:txBody>
          <a:bodyPr wrap="square" lIns="0" tIns="0" rIns="0" bIns="0" rtlCol="0" anchor="ctr"/>
          <a:lstStyle/>
          <a:p>
            <a:pPr marL="0" indent="0">
              <a:buNone/>
            </a:pPr>
            <a:r>
              <a:rPr lang="en-US">
                <a:solidFill>
                  <a:srgbClr val="D7F3EF"/>
                </a:solidFill>
                <a:latin typeface="Calibri" pitchFamily="34" charset="0"/>
                <a:ea typeface="Calibri" pitchFamily="34" charset="-122"/>
                <a:cs typeface="Calibri" pitchFamily="34" charset="-120"/>
              </a:rPr>
              <a:t>A health and social care context and framework underpin the importance of effective communication.</a:t>
            </a:r>
          </a:p>
        </p:txBody>
      </p:sp>
      <p:sp>
        <p:nvSpPr>
          <p:cNvPr id="4" name="Shape 2"/>
          <p:cNvSpPr/>
          <p:nvPr/>
        </p:nvSpPr>
        <p:spPr>
          <a:xfrm>
            <a:off x="640080" y="2103120"/>
            <a:ext cx="3520440" cy="4251960"/>
          </a:xfrm>
          <a:prstGeom prst="roundRect">
            <a:avLst>
              <a:gd name="adj" fmla="val 3243"/>
            </a:avLst>
          </a:prstGeom>
          <a:solidFill>
            <a:srgbClr val="FFFFFF"/>
          </a:solidFill>
          <a:ln/>
        </p:spPr>
        <p:txBody>
          <a:bodyPr/>
          <a:lstStyle/>
          <a:p>
            <a:endParaRPr lang="en-GB"/>
          </a:p>
        </p:txBody>
      </p:sp>
      <p:pic>
        <p:nvPicPr>
          <p:cNvPr id="5" name="Image 0" descr="preencoded.png"/>
          <p:cNvPicPr>
            <a:picLocks noChangeAspect="1"/>
          </p:cNvPicPr>
          <p:nvPr/>
        </p:nvPicPr>
        <p:blipFill>
          <a:blip r:embed="rId3"/>
          <a:stretch>
            <a:fillRect/>
          </a:stretch>
        </p:blipFill>
        <p:spPr>
          <a:xfrm>
            <a:off x="914400" y="2423160"/>
            <a:ext cx="548640" cy="548640"/>
          </a:xfrm>
          <a:prstGeom prst="rect">
            <a:avLst/>
          </a:prstGeom>
        </p:spPr>
      </p:pic>
      <p:sp>
        <p:nvSpPr>
          <p:cNvPr id="6" name="Text 3"/>
          <p:cNvSpPr/>
          <p:nvPr/>
        </p:nvSpPr>
        <p:spPr>
          <a:xfrm>
            <a:off x="914400" y="3063240"/>
            <a:ext cx="2971800" cy="457200"/>
          </a:xfrm>
          <a:prstGeom prst="rect">
            <a:avLst/>
          </a:prstGeom>
          <a:noFill/>
          <a:ln/>
        </p:spPr>
        <p:txBody>
          <a:bodyPr wrap="square" lIns="0" tIns="0" rIns="0" bIns="0" rtlCol="0" anchor="ctr"/>
          <a:lstStyle/>
          <a:p>
            <a:pPr marL="0" indent="0">
              <a:buNone/>
            </a:pPr>
            <a:r>
              <a:rPr lang="en-US" b="1">
                <a:solidFill>
                  <a:srgbClr val="028090"/>
                </a:solidFill>
                <a:latin typeface="Calibri" pitchFamily="34" charset="0"/>
                <a:ea typeface="Calibri" pitchFamily="34" charset="-122"/>
                <a:cs typeface="Calibri" pitchFamily="34" charset="-120"/>
              </a:rPr>
              <a:t>Professional Standard</a:t>
            </a:r>
            <a:endParaRPr lang="en-US"/>
          </a:p>
        </p:txBody>
      </p:sp>
      <p:sp>
        <p:nvSpPr>
          <p:cNvPr id="7" name="Text 4"/>
          <p:cNvSpPr/>
          <p:nvPr/>
        </p:nvSpPr>
        <p:spPr>
          <a:xfrm>
            <a:off x="914400" y="3520440"/>
            <a:ext cx="2971800" cy="1737360"/>
          </a:xfrm>
          <a:prstGeom prst="rect">
            <a:avLst/>
          </a:prstGeom>
          <a:noFill/>
          <a:ln/>
        </p:spPr>
        <p:txBody>
          <a:bodyPr wrap="square" lIns="0" tIns="0" rIns="0" bIns="0" rtlCol="0" anchor="t"/>
          <a:lstStyle/>
          <a:p>
            <a:r>
              <a:rPr lang="en-US" sz="1600">
                <a:solidFill>
                  <a:srgbClr val="5C7C7A"/>
                </a:solidFill>
                <a:latin typeface="Calibri" pitchFamily="34" charset="0"/>
                <a:ea typeface="Calibri" pitchFamily="34" charset="-122"/>
                <a:cs typeface="Calibri" pitchFamily="34" charset="-120"/>
              </a:rPr>
              <a:t>A core competency all registered health and social care staff are expected to have.</a:t>
            </a:r>
          </a:p>
          <a:p>
            <a:r>
              <a:rPr lang="en-US" sz="1600">
                <a:solidFill>
                  <a:srgbClr val="5C7C7A"/>
                </a:solidFill>
                <a:latin typeface="Calibri" pitchFamily="34" charset="0"/>
                <a:ea typeface="Calibri" pitchFamily="34" charset="-122"/>
                <a:cs typeface="Calibri" pitchFamily="34" charset="-120"/>
              </a:rPr>
              <a:t>Example: A nurse identifies herself, clarifies a procedure with the patient in simple terms and takes BP only with informed consent.</a:t>
            </a:r>
          </a:p>
          <a:p>
            <a:endParaRPr lang="en-US" sz="1600">
              <a:solidFill>
                <a:srgbClr val="5C7C7A"/>
              </a:solidFill>
              <a:latin typeface="Calibri" pitchFamily="34" charset="0"/>
              <a:ea typeface="Calibri" pitchFamily="34" charset="-122"/>
              <a:cs typeface="Calibri" pitchFamily="34" charset="-120"/>
            </a:endParaRPr>
          </a:p>
        </p:txBody>
      </p:sp>
      <p:sp>
        <p:nvSpPr>
          <p:cNvPr id="8" name="Shape 5"/>
          <p:cNvSpPr/>
          <p:nvPr/>
        </p:nvSpPr>
        <p:spPr>
          <a:xfrm>
            <a:off x="4480560" y="2103120"/>
            <a:ext cx="3520440" cy="4251960"/>
          </a:xfrm>
          <a:prstGeom prst="roundRect">
            <a:avLst>
              <a:gd name="adj" fmla="val 3243"/>
            </a:avLst>
          </a:prstGeom>
          <a:solidFill>
            <a:srgbClr val="FFFFFF"/>
          </a:solidFill>
          <a:ln/>
        </p:spPr>
        <p:txBody>
          <a:bodyPr/>
          <a:lstStyle/>
          <a:p>
            <a:endParaRPr lang="en-GB"/>
          </a:p>
        </p:txBody>
      </p:sp>
      <p:pic>
        <p:nvPicPr>
          <p:cNvPr id="9" name="Image 1" descr="preencoded.png"/>
          <p:cNvPicPr>
            <a:picLocks noChangeAspect="1"/>
          </p:cNvPicPr>
          <p:nvPr/>
        </p:nvPicPr>
        <p:blipFill>
          <a:blip r:embed="rId4"/>
          <a:stretch>
            <a:fillRect/>
          </a:stretch>
        </p:blipFill>
        <p:spPr>
          <a:xfrm>
            <a:off x="4754880" y="2423160"/>
            <a:ext cx="548640" cy="548640"/>
          </a:xfrm>
          <a:prstGeom prst="rect">
            <a:avLst/>
          </a:prstGeom>
        </p:spPr>
      </p:pic>
      <p:sp>
        <p:nvSpPr>
          <p:cNvPr id="10" name="Text 6"/>
          <p:cNvSpPr/>
          <p:nvPr/>
        </p:nvSpPr>
        <p:spPr>
          <a:xfrm>
            <a:off x="4754880" y="3063240"/>
            <a:ext cx="2971800" cy="457200"/>
          </a:xfrm>
          <a:prstGeom prst="rect">
            <a:avLst/>
          </a:prstGeom>
          <a:noFill/>
          <a:ln/>
        </p:spPr>
        <p:txBody>
          <a:bodyPr wrap="square" lIns="0" tIns="0" rIns="0" bIns="0" rtlCol="0" anchor="ctr"/>
          <a:lstStyle/>
          <a:p>
            <a:pPr marL="0" indent="0">
              <a:buNone/>
            </a:pPr>
            <a:r>
              <a:rPr lang="en-US" b="1">
                <a:solidFill>
                  <a:srgbClr val="028090"/>
                </a:solidFill>
                <a:latin typeface="Calibri" pitchFamily="34" charset="0"/>
                <a:ea typeface="Calibri" pitchFamily="34" charset="-122"/>
                <a:cs typeface="Calibri" pitchFamily="34" charset="-120"/>
              </a:rPr>
              <a:t>Patient Involvement</a:t>
            </a:r>
            <a:endParaRPr lang="en-US"/>
          </a:p>
        </p:txBody>
      </p:sp>
      <p:sp>
        <p:nvSpPr>
          <p:cNvPr id="11" name="Text 7"/>
          <p:cNvSpPr/>
          <p:nvPr/>
        </p:nvSpPr>
        <p:spPr>
          <a:xfrm>
            <a:off x="4754880" y="3520440"/>
            <a:ext cx="2971800" cy="1737360"/>
          </a:xfrm>
          <a:prstGeom prst="rect">
            <a:avLst/>
          </a:prstGeom>
          <a:noFill/>
          <a:ln/>
        </p:spPr>
        <p:txBody>
          <a:bodyPr wrap="square" lIns="0" tIns="0" rIns="0" bIns="0" rtlCol="0" anchor="t"/>
          <a:lstStyle/>
          <a:p>
            <a:pPr marL="0" indent="0">
              <a:buNone/>
            </a:pPr>
            <a:r>
              <a:rPr lang="en-US" sz="1600">
                <a:solidFill>
                  <a:srgbClr val="5C7C7A"/>
                </a:solidFill>
                <a:latin typeface="Calibri" pitchFamily="34" charset="0"/>
                <a:ea typeface="Calibri" pitchFamily="34" charset="-122"/>
                <a:cs typeface="Calibri" pitchFamily="34" charset="-120"/>
              </a:rPr>
              <a:t>Supports the NHS framework which engages patients in their own safety (NHS England, 2022).</a:t>
            </a:r>
          </a:p>
          <a:p>
            <a:pPr marL="0" indent="0">
              <a:buNone/>
            </a:pPr>
            <a:r>
              <a:rPr lang="en-US" sz="1600">
                <a:solidFill>
                  <a:srgbClr val="5C7C7A"/>
                </a:solidFill>
                <a:latin typeface="Calibri" pitchFamily="34" charset="0"/>
                <a:ea typeface="Calibri" pitchFamily="34" charset="-122"/>
                <a:cs typeface="Calibri" pitchFamily="34" charset="-120"/>
              </a:rPr>
              <a:t>Example: A diabetics patient consults with healthcare staff and selects a care plan upon which the best suited to their lifestyle and preferences.</a:t>
            </a:r>
          </a:p>
          <a:p>
            <a:pPr marL="0" indent="0">
              <a:buNone/>
            </a:pPr>
            <a:endParaRPr lang="en-US" sz="1600">
              <a:solidFill>
                <a:srgbClr val="5C7C7A"/>
              </a:solidFill>
              <a:latin typeface="Calibri" pitchFamily="34" charset="0"/>
              <a:ea typeface="Calibri" pitchFamily="34" charset="-122"/>
              <a:cs typeface="Calibri" pitchFamily="34" charset="-120"/>
            </a:endParaRPr>
          </a:p>
        </p:txBody>
      </p:sp>
      <p:sp>
        <p:nvSpPr>
          <p:cNvPr id="12" name="Shape 8"/>
          <p:cNvSpPr/>
          <p:nvPr/>
        </p:nvSpPr>
        <p:spPr>
          <a:xfrm>
            <a:off x="8321040" y="2103120"/>
            <a:ext cx="3520440" cy="4251960"/>
          </a:xfrm>
          <a:prstGeom prst="roundRect">
            <a:avLst>
              <a:gd name="adj" fmla="val 3243"/>
            </a:avLst>
          </a:prstGeom>
          <a:solidFill>
            <a:srgbClr val="FFFFFF"/>
          </a:solidFill>
          <a:ln/>
        </p:spPr>
        <p:txBody>
          <a:bodyPr/>
          <a:lstStyle/>
          <a:p>
            <a:endParaRPr lang="en-GB"/>
          </a:p>
        </p:txBody>
      </p:sp>
      <p:pic>
        <p:nvPicPr>
          <p:cNvPr id="13" name="Image 2" descr="preencoded.png"/>
          <p:cNvPicPr>
            <a:picLocks noChangeAspect="1"/>
          </p:cNvPicPr>
          <p:nvPr/>
        </p:nvPicPr>
        <p:blipFill>
          <a:blip r:embed="rId5"/>
          <a:stretch>
            <a:fillRect/>
          </a:stretch>
        </p:blipFill>
        <p:spPr>
          <a:xfrm>
            <a:off x="8595360" y="2423160"/>
            <a:ext cx="548640" cy="548640"/>
          </a:xfrm>
          <a:prstGeom prst="rect">
            <a:avLst/>
          </a:prstGeom>
        </p:spPr>
      </p:pic>
      <p:sp>
        <p:nvSpPr>
          <p:cNvPr id="14" name="Text 9"/>
          <p:cNvSpPr/>
          <p:nvPr/>
        </p:nvSpPr>
        <p:spPr>
          <a:xfrm>
            <a:off x="8595360" y="3063240"/>
            <a:ext cx="2971800" cy="457200"/>
          </a:xfrm>
          <a:prstGeom prst="rect">
            <a:avLst/>
          </a:prstGeom>
          <a:noFill/>
          <a:ln/>
        </p:spPr>
        <p:txBody>
          <a:bodyPr wrap="square" lIns="0" tIns="0" rIns="0" bIns="0" rtlCol="0" anchor="ctr"/>
          <a:lstStyle/>
          <a:p>
            <a:pPr marL="0" indent="0">
              <a:buNone/>
            </a:pPr>
            <a:r>
              <a:rPr lang="en-US" b="1">
                <a:solidFill>
                  <a:srgbClr val="028090"/>
                </a:solidFill>
                <a:latin typeface="Calibri" pitchFamily="34" charset="0"/>
                <a:ea typeface="Calibri" pitchFamily="34" charset="-122"/>
                <a:cs typeface="Calibri" pitchFamily="34" charset="-120"/>
              </a:rPr>
              <a:t>Team Collaboration</a:t>
            </a:r>
            <a:endParaRPr lang="en-US"/>
          </a:p>
        </p:txBody>
      </p:sp>
      <p:sp>
        <p:nvSpPr>
          <p:cNvPr id="15" name="Text 10"/>
          <p:cNvSpPr/>
          <p:nvPr/>
        </p:nvSpPr>
        <p:spPr>
          <a:xfrm>
            <a:off x="8595360" y="3520440"/>
            <a:ext cx="2971800" cy="1737360"/>
          </a:xfrm>
          <a:prstGeom prst="rect">
            <a:avLst/>
          </a:prstGeom>
          <a:noFill/>
          <a:ln/>
        </p:spPr>
        <p:txBody>
          <a:bodyPr wrap="square" lIns="0" tIns="0" rIns="0" bIns="0" rtlCol="0" anchor="t"/>
          <a:lstStyle/>
          <a:p>
            <a:pPr marL="0" indent="0">
              <a:buNone/>
            </a:pPr>
            <a:r>
              <a:rPr lang="en-US" sz="1600">
                <a:solidFill>
                  <a:srgbClr val="5C7C7A"/>
                </a:solidFill>
                <a:latin typeface="Calibri" pitchFamily="34" charset="0"/>
                <a:ea typeface="Calibri" pitchFamily="34" charset="-122"/>
                <a:cs typeface="Calibri" pitchFamily="34" charset="-120"/>
              </a:rPr>
              <a:t>Enables audio communication between multi-disciplinary teams within the NHS, which is safety-critical (NHS England, 2022).</a:t>
            </a:r>
          </a:p>
          <a:p>
            <a:pPr marL="0" indent="0">
              <a:buNone/>
            </a:pPr>
            <a:r>
              <a:rPr lang="en-US" sz="1600">
                <a:solidFill>
                  <a:srgbClr val="5C7C7A"/>
                </a:solidFill>
                <a:latin typeface="Calibri" pitchFamily="34" charset="0"/>
                <a:ea typeface="Calibri" pitchFamily="34" charset="-122"/>
                <a:cs typeface="Calibri" pitchFamily="34" charset="-120"/>
              </a:rPr>
              <a:t>Example: A healthcare assistant who informs the nurse during the shift handover that a patient's temperature has risen, and they haven't eaten, receives immediate assessment and treatment.</a:t>
            </a:r>
          </a:p>
          <a:p>
            <a:pPr marL="0" indent="0">
              <a:buNone/>
            </a:pPr>
            <a:endParaRPr lang="en-US" sz="1600">
              <a:solidFill>
                <a:srgbClr val="5C7C7A"/>
              </a:solidFill>
              <a:latin typeface="Calibri" pitchFamily="34" charset="0"/>
              <a:ea typeface="Calibri" pitchFamily="34" charset="-122"/>
              <a:cs typeface="Calibri" pitchFamily="34" charset="-12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4FBFA"/>
        </a:solidFill>
        <a:effectLst/>
      </p:bgPr>
    </p:bg>
    <p:spTree>
      <p:nvGrpSpPr>
        <p:cNvPr id="1" name=""/>
        <p:cNvGrpSpPr/>
        <p:nvPr/>
      </p:nvGrpSpPr>
      <p:grpSpPr>
        <a:xfrm>
          <a:off x="0" y="0"/>
          <a:ext cx="0" cy="0"/>
          <a:chOff x="0" y="0"/>
          <a:chExt cx="0" cy="0"/>
        </a:xfrm>
      </p:grpSpPr>
      <p:sp>
        <p:nvSpPr>
          <p:cNvPr id="2" name="Text 0"/>
          <p:cNvSpPr/>
          <p:nvPr/>
        </p:nvSpPr>
        <p:spPr>
          <a:xfrm>
            <a:off x="640080" y="502920"/>
            <a:ext cx="10881360" cy="640080"/>
          </a:xfrm>
          <a:prstGeom prst="rect">
            <a:avLst/>
          </a:prstGeom>
          <a:noFill/>
          <a:ln/>
        </p:spPr>
        <p:txBody>
          <a:bodyPr wrap="square" lIns="0" tIns="0" rIns="0" bIns="0" rtlCol="0" anchor="ctr"/>
          <a:lstStyle/>
          <a:p>
            <a:pPr marL="0" indent="0">
              <a:buNone/>
            </a:pPr>
            <a:r>
              <a:rPr lang="en-US" sz="2800" b="1">
                <a:solidFill>
                  <a:srgbClr val="023436"/>
                </a:solidFill>
                <a:latin typeface="Cambria" pitchFamily="34" charset="0"/>
                <a:ea typeface="Cambria" pitchFamily="34" charset="-122"/>
                <a:cs typeface="Cambria" pitchFamily="34" charset="-120"/>
              </a:rPr>
              <a:t>A Model for Structured Communication: SBAR</a:t>
            </a:r>
            <a:endParaRPr lang="en-US" sz="2800"/>
          </a:p>
        </p:txBody>
      </p:sp>
      <p:sp>
        <p:nvSpPr>
          <p:cNvPr id="3" name="Text 1"/>
          <p:cNvSpPr/>
          <p:nvPr/>
        </p:nvSpPr>
        <p:spPr>
          <a:xfrm>
            <a:off x="640080" y="1143000"/>
            <a:ext cx="10515600" cy="548640"/>
          </a:xfrm>
          <a:prstGeom prst="rect">
            <a:avLst/>
          </a:prstGeom>
          <a:noFill/>
          <a:ln/>
        </p:spPr>
        <p:txBody>
          <a:bodyPr wrap="square" lIns="0" tIns="0" rIns="0" bIns="0" rtlCol="0" anchor="ctr"/>
          <a:lstStyle/>
          <a:p>
            <a:pPr marL="0" indent="0">
              <a:buNone/>
            </a:pPr>
            <a:r>
              <a:rPr lang="en-US" sz="1600">
                <a:solidFill>
                  <a:srgbClr val="5C7C7A"/>
                </a:solidFill>
                <a:latin typeface="Calibri" pitchFamily="34" charset="0"/>
                <a:ea typeface="Calibri" pitchFamily="34" charset="-122"/>
                <a:cs typeface="Calibri" pitchFamily="34" charset="-120"/>
              </a:rPr>
              <a:t>SBAR (Situation, Background, Assessment, Recommendation) structures handovers between staff (Agency for Healthcare Research and Quality).</a:t>
            </a:r>
            <a:endParaRPr lang="en-US" sz="1600"/>
          </a:p>
        </p:txBody>
      </p:sp>
      <p:sp>
        <p:nvSpPr>
          <p:cNvPr id="4" name="Shape 2"/>
          <p:cNvSpPr/>
          <p:nvPr/>
        </p:nvSpPr>
        <p:spPr>
          <a:xfrm>
            <a:off x="640080" y="2331720"/>
            <a:ext cx="2606040" cy="3291840"/>
          </a:xfrm>
          <a:prstGeom prst="roundRect">
            <a:avLst>
              <a:gd name="adj" fmla="val 4211"/>
            </a:avLst>
          </a:prstGeom>
          <a:solidFill>
            <a:srgbClr val="FFFFFF"/>
          </a:solidFill>
          <a:ln/>
          <a:effectLst>
            <a:outerShdw blurRad="101600" dist="38100" dir="5400000" algn="bl" rotWithShape="0">
              <a:srgbClr val="000000">
                <a:alpha val="10000"/>
              </a:srgbClr>
            </a:outerShdw>
          </a:effectLst>
        </p:spPr>
        <p:txBody>
          <a:bodyPr/>
          <a:lstStyle/>
          <a:p>
            <a:endParaRPr lang="en-GB"/>
          </a:p>
        </p:txBody>
      </p:sp>
      <p:sp>
        <p:nvSpPr>
          <p:cNvPr id="5" name="Shape 3"/>
          <p:cNvSpPr/>
          <p:nvPr/>
        </p:nvSpPr>
        <p:spPr>
          <a:xfrm>
            <a:off x="1531620" y="2606040"/>
            <a:ext cx="822960" cy="822960"/>
          </a:xfrm>
          <a:prstGeom prst="ellipse">
            <a:avLst/>
          </a:prstGeom>
          <a:solidFill>
            <a:srgbClr val="028090"/>
          </a:solidFill>
          <a:ln/>
        </p:spPr>
        <p:txBody>
          <a:bodyPr/>
          <a:lstStyle/>
          <a:p>
            <a:endParaRPr lang="en-GB"/>
          </a:p>
        </p:txBody>
      </p:sp>
      <p:sp>
        <p:nvSpPr>
          <p:cNvPr id="6" name="Text 4"/>
          <p:cNvSpPr/>
          <p:nvPr/>
        </p:nvSpPr>
        <p:spPr>
          <a:xfrm>
            <a:off x="1531620" y="2606040"/>
            <a:ext cx="822960" cy="822960"/>
          </a:xfrm>
          <a:prstGeom prst="rect">
            <a:avLst/>
          </a:prstGeom>
          <a:noFill/>
          <a:ln/>
        </p:spPr>
        <p:txBody>
          <a:bodyPr wrap="square" lIns="0" tIns="0" rIns="0" bIns="0" rtlCol="0" anchor="ctr"/>
          <a:lstStyle/>
          <a:p>
            <a:pPr marL="0" indent="0" algn="ctr">
              <a:buNone/>
            </a:pPr>
            <a:r>
              <a:rPr lang="en-US" sz="3600" b="1">
                <a:solidFill>
                  <a:srgbClr val="FFFFFF"/>
                </a:solidFill>
                <a:latin typeface="Cambria" pitchFamily="34" charset="0"/>
                <a:ea typeface="Cambria" pitchFamily="34" charset="-122"/>
                <a:cs typeface="Cambria" pitchFamily="34" charset="-120"/>
              </a:rPr>
              <a:t>S</a:t>
            </a:r>
            <a:endParaRPr lang="en-US" sz="3600"/>
          </a:p>
        </p:txBody>
      </p:sp>
      <p:sp>
        <p:nvSpPr>
          <p:cNvPr id="7" name="Text 5"/>
          <p:cNvSpPr/>
          <p:nvPr/>
        </p:nvSpPr>
        <p:spPr>
          <a:xfrm>
            <a:off x="822960" y="3611880"/>
            <a:ext cx="2240280" cy="411480"/>
          </a:xfrm>
          <a:prstGeom prst="rect">
            <a:avLst/>
          </a:prstGeom>
          <a:noFill/>
          <a:ln/>
        </p:spPr>
        <p:txBody>
          <a:bodyPr wrap="square" lIns="0" tIns="0" rIns="0" bIns="0" rtlCol="0" anchor="ctr"/>
          <a:lstStyle/>
          <a:p>
            <a:pPr marL="0" indent="0" algn="ctr">
              <a:buNone/>
            </a:pPr>
            <a:r>
              <a:rPr lang="en-US" b="1">
                <a:solidFill>
                  <a:srgbClr val="028090"/>
                </a:solidFill>
                <a:latin typeface="Calibri" pitchFamily="34" charset="0"/>
                <a:ea typeface="Calibri" pitchFamily="34" charset="-122"/>
                <a:cs typeface="Calibri" pitchFamily="34" charset="-120"/>
              </a:rPr>
              <a:t>Situation</a:t>
            </a:r>
            <a:endParaRPr lang="en-US"/>
          </a:p>
        </p:txBody>
      </p:sp>
      <p:sp>
        <p:nvSpPr>
          <p:cNvPr id="8" name="Text 6"/>
          <p:cNvSpPr/>
          <p:nvPr/>
        </p:nvSpPr>
        <p:spPr>
          <a:xfrm>
            <a:off x="868680" y="4069080"/>
            <a:ext cx="2148840" cy="1371600"/>
          </a:xfrm>
          <a:prstGeom prst="rect">
            <a:avLst/>
          </a:prstGeom>
          <a:noFill/>
          <a:ln/>
        </p:spPr>
        <p:txBody>
          <a:bodyPr wrap="square" lIns="0" tIns="0" rIns="0" bIns="0" rtlCol="0" anchor="t"/>
          <a:lstStyle/>
          <a:p>
            <a:pPr marL="0" indent="0" algn="ctr">
              <a:buNone/>
            </a:pPr>
            <a:r>
              <a:rPr lang="en-US" sz="1600">
                <a:solidFill>
                  <a:srgbClr val="5C7C7A"/>
                </a:solidFill>
                <a:latin typeface="Calibri" pitchFamily="34" charset="0"/>
                <a:ea typeface="Calibri" pitchFamily="34" charset="-122"/>
                <a:cs typeface="Calibri" pitchFamily="34" charset="-120"/>
              </a:rPr>
              <a:t>State who you are and the immediate issue.</a:t>
            </a:r>
            <a:endParaRPr lang="en-US" sz="1600"/>
          </a:p>
        </p:txBody>
      </p:sp>
      <p:sp>
        <p:nvSpPr>
          <p:cNvPr id="9" name="Shape 7"/>
          <p:cNvSpPr/>
          <p:nvPr/>
        </p:nvSpPr>
        <p:spPr>
          <a:xfrm>
            <a:off x="3273552" y="3886200"/>
            <a:ext cx="201168" cy="27432"/>
          </a:xfrm>
          <a:prstGeom prst="rect">
            <a:avLst/>
          </a:prstGeom>
          <a:solidFill>
            <a:srgbClr val="02C39A"/>
          </a:solidFill>
          <a:ln/>
        </p:spPr>
        <p:txBody>
          <a:bodyPr/>
          <a:lstStyle/>
          <a:p>
            <a:endParaRPr lang="en-GB"/>
          </a:p>
        </p:txBody>
      </p:sp>
      <p:sp>
        <p:nvSpPr>
          <p:cNvPr id="10" name="Shape 8"/>
          <p:cNvSpPr/>
          <p:nvPr/>
        </p:nvSpPr>
        <p:spPr>
          <a:xfrm>
            <a:off x="3502152" y="2331720"/>
            <a:ext cx="2606040" cy="3291840"/>
          </a:xfrm>
          <a:prstGeom prst="roundRect">
            <a:avLst>
              <a:gd name="adj" fmla="val 4211"/>
            </a:avLst>
          </a:prstGeom>
          <a:solidFill>
            <a:srgbClr val="FFFFFF"/>
          </a:solidFill>
          <a:ln/>
          <a:effectLst>
            <a:outerShdw blurRad="101600" dist="38100" dir="5400000" algn="bl" rotWithShape="0">
              <a:srgbClr val="000000">
                <a:alpha val="10000"/>
              </a:srgbClr>
            </a:outerShdw>
          </a:effectLst>
        </p:spPr>
        <p:txBody>
          <a:bodyPr/>
          <a:lstStyle/>
          <a:p>
            <a:endParaRPr lang="en-GB"/>
          </a:p>
        </p:txBody>
      </p:sp>
      <p:sp>
        <p:nvSpPr>
          <p:cNvPr id="11" name="Shape 9"/>
          <p:cNvSpPr/>
          <p:nvPr/>
        </p:nvSpPr>
        <p:spPr>
          <a:xfrm>
            <a:off x="4393692" y="2606040"/>
            <a:ext cx="822960" cy="822960"/>
          </a:xfrm>
          <a:prstGeom prst="ellipse">
            <a:avLst/>
          </a:prstGeom>
          <a:solidFill>
            <a:srgbClr val="00A896"/>
          </a:solidFill>
          <a:ln/>
        </p:spPr>
        <p:txBody>
          <a:bodyPr/>
          <a:lstStyle/>
          <a:p>
            <a:endParaRPr lang="en-GB"/>
          </a:p>
        </p:txBody>
      </p:sp>
      <p:sp>
        <p:nvSpPr>
          <p:cNvPr id="12" name="Text 10"/>
          <p:cNvSpPr/>
          <p:nvPr/>
        </p:nvSpPr>
        <p:spPr>
          <a:xfrm>
            <a:off x="4393692" y="2606040"/>
            <a:ext cx="822960" cy="822960"/>
          </a:xfrm>
          <a:prstGeom prst="rect">
            <a:avLst/>
          </a:prstGeom>
          <a:noFill/>
          <a:ln/>
        </p:spPr>
        <p:txBody>
          <a:bodyPr wrap="square" lIns="0" tIns="0" rIns="0" bIns="0" rtlCol="0" anchor="ctr"/>
          <a:lstStyle/>
          <a:p>
            <a:pPr marL="0" indent="0" algn="ctr">
              <a:buNone/>
            </a:pPr>
            <a:r>
              <a:rPr lang="en-US" sz="3600" b="1">
                <a:solidFill>
                  <a:srgbClr val="FFFFFF"/>
                </a:solidFill>
                <a:latin typeface="Cambria" pitchFamily="34" charset="0"/>
                <a:ea typeface="Cambria" pitchFamily="34" charset="-122"/>
                <a:cs typeface="Cambria" pitchFamily="34" charset="-120"/>
              </a:rPr>
              <a:t>B</a:t>
            </a:r>
            <a:endParaRPr lang="en-US" sz="3600"/>
          </a:p>
        </p:txBody>
      </p:sp>
      <p:sp>
        <p:nvSpPr>
          <p:cNvPr id="13" name="Text 11"/>
          <p:cNvSpPr/>
          <p:nvPr/>
        </p:nvSpPr>
        <p:spPr>
          <a:xfrm>
            <a:off x="3685032" y="3611880"/>
            <a:ext cx="2240280" cy="411480"/>
          </a:xfrm>
          <a:prstGeom prst="rect">
            <a:avLst/>
          </a:prstGeom>
          <a:noFill/>
          <a:ln/>
        </p:spPr>
        <p:txBody>
          <a:bodyPr wrap="square" lIns="0" tIns="0" rIns="0" bIns="0" rtlCol="0" anchor="ctr"/>
          <a:lstStyle/>
          <a:p>
            <a:pPr marL="0" indent="0" algn="ctr">
              <a:buNone/>
            </a:pPr>
            <a:r>
              <a:rPr lang="en-US" b="1">
                <a:solidFill>
                  <a:srgbClr val="028090"/>
                </a:solidFill>
                <a:latin typeface="Calibri" pitchFamily="34" charset="0"/>
                <a:ea typeface="Calibri" pitchFamily="34" charset="-122"/>
                <a:cs typeface="Calibri" pitchFamily="34" charset="-120"/>
              </a:rPr>
              <a:t>Background</a:t>
            </a:r>
            <a:endParaRPr lang="en-US"/>
          </a:p>
        </p:txBody>
      </p:sp>
      <p:sp>
        <p:nvSpPr>
          <p:cNvPr id="14" name="Text 12"/>
          <p:cNvSpPr/>
          <p:nvPr/>
        </p:nvSpPr>
        <p:spPr>
          <a:xfrm>
            <a:off x="3730752" y="4069080"/>
            <a:ext cx="2148840" cy="1371600"/>
          </a:xfrm>
          <a:prstGeom prst="rect">
            <a:avLst/>
          </a:prstGeom>
          <a:noFill/>
          <a:ln/>
        </p:spPr>
        <p:txBody>
          <a:bodyPr wrap="square" lIns="0" tIns="0" rIns="0" bIns="0" rtlCol="0" anchor="t"/>
          <a:lstStyle/>
          <a:p>
            <a:pPr marL="0" indent="0" algn="ctr">
              <a:buNone/>
            </a:pPr>
            <a:r>
              <a:rPr lang="en-US" sz="1600">
                <a:solidFill>
                  <a:srgbClr val="5C7C7A"/>
                </a:solidFill>
                <a:latin typeface="Calibri" pitchFamily="34" charset="0"/>
                <a:ea typeface="Calibri" pitchFamily="34" charset="-122"/>
                <a:cs typeface="Calibri" pitchFamily="34" charset="-120"/>
              </a:rPr>
              <a:t>Give relevant clinical/social history and context.</a:t>
            </a:r>
            <a:endParaRPr lang="en-US" sz="1600"/>
          </a:p>
        </p:txBody>
      </p:sp>
      <p:sp>
        <p:nvSpPr>
          <p:cNvPr id="15" name="Shape 13"/>
          <p:cNvSpPr/>
          <p:nvPr/>
        </p:nvSpPr>
        <p:spPr>
          <a:xfrm>
            <a:off x="6135624" y="3886200"/>
            <a:ext cx="201168" cy="27432"/>
          </a:xfrm>
          <a:prstGeom prst="rect">
            <a:avLst/>
          </a:prstGeom>
          <a:solidFill>
            <a:srgbClr val="02C39A"/>
          </a:solidFill>
          <a:ln/>
        </p:spPr>
        <p:txBody>
          <a:bodyPr/>
          <a:lstStyle/>
          <a:p>
            <a:endParaRPr lang="en-GB"/>
          </a:p>
        </p:txBody>
      </p:sp>
      <p:sp>
        <p:nvSpPr>
          <p:cNvPr id="16" name="Shape 14"/>
          <p:cNvSpPr/>
          <p:nvPr/>
        </p:nvSpPr>
        <p:spPr>
          <a:xfrm>
            <a:off x="6364224" y="2331720"/>
            <a:ext cx="2606040" cy="3291840"/>
          </a:xfrm>
          <a:prstGeom prst="roundRect">
            <a:avLst>
              <a:gd name="adj" fmla="val 4211"/>
            </a:avLst>
          </a:prstGeom>
          <a:solidFill>
            <a:srgbClr val="FFFFFF"/>
          </a:solidFill>
          <a:ln/>
          <a:effectLst>
            <a:outerShdw blurRad="101600" dist="38100" dir="5400000" algn="bl" rotWithShape="0">
              <a:srgbClr val="000000">
                <a:alpha val="10000"/>
              </a:srgbClr>
            </a:outerShdw>
          </a:effectLst>
        </p:spPr>
        <p:txBody>
          <a:bodyPr/>
          <a:lstStyle/>
          <a:p>
            <a:endParaRPr lang="en-GB"/>
          </a:p>
        </p:txBody>
      </p:sp>
      <p:sp>
        <p:nvSpPr>
          <p:cNvPr id="17" name="Shape 15"/>
          <p:cNvSpPr/>
          <p:nvPr/>
        </p:nvSpPr>
        <p:spPr>
          <a:xfrm>
            <a:off x="7255764" y="2606040"/>
            <a:ext cx="822960" cy="822960"/>
          </a:xfrm>
          <a:prstGeom prst="ellipse">
            <a:avLst/>
          </a:prstGeom>
          <a:solidFill>
            <a:srgbClr val="028090"/>
          </a:solidFill>
          <a:ln/>
        </p:spPr>
        <p:txBody>
          <a:bodyPr/>
          <a:lstStyle/>
          <a:p>
            <a:endParaRPr lang="en-GB"/>
          </a:p>
        </p:txBody>
      </p:sp>
      <p:sp>
        <p:nvSpPr>
          <p:cNvPr id="18" name="Text 16"/>
          <p:cNvSpPr/>
          <p:nvPr/>
        </p:nvSpPr>
        <p:spPr>
          <a:xfrm>
            <a:off x="7255764" y="2606040"/>
            <a:ext cx="822960" cy="822960"/>
          </a:xfrm>
          <a:prstGeom prst="rect">
            <a:avLst/>
          </a:prstGeom>
          <a:noFill/>
          <a:ln/>
        </p:spPr>
        <p:txBody>
          <a:bodyPr wrap="square" lIns="0" tIns="0" rIns="0" bIns="0" rtlCol="0" anchor="ctr"/>
          <a:lstStyle/>
          <a:p>
            <a:pPr marL="0" indent="0" algn="ctr">
              <a:buNone/>
            </a:pPr>
            <a:r>
              <a:rPr lang="en-US" sz="3600" b="1">
                <a:solidFill>
                  <a:srgbClr val="FFFFFF"/>
                </a:solidFill>
                <a:latin typeface="Cambria" pitchFamily="34" charset="0"/>
                <a:ea typeface="Cambria" pitchFamily="34" charset="-122"/>
                <a:cs typeface="Cambria" pitchFamily="34" charset="-120"/>
              </a:rPr>
              <a:t>A</a:t>
            </a:r>
            <a:endParaRPr lang="en-US" sz="3600"/>
          </a:p>
        </p:txBody>
      </p:sp>
      <p:sp>
        <p:nvSpPr>
          <p:cNvPr id="19" name="Text 17"/>
          <p:cNvSpPr/>
          <p:nvPr/>
        </p:nvSpPr>
        <p:spPr>
          <a:xfrm>
            <a:off x="6547104" y="3611880"/>
            <a:ext cx="2240280" cy="411480"/>
          </a:xfrm>
          <a:prstGeom prst="rect">
            <a:avLst/>
          </a:prstGeom>
          <a:noFill/>
          <a:ln/>
        </p:spPr>
        <p:txBody>
          <a:bodyPr wrap="square" lIns="0" tIns="0" rIns="0" bIns="0" rtlCol="0" anchor="ctr"/>
          <a:lstStyle/>
          <a:p>
            <a:pPr marL="0" indent="0" algn="ctr">
              <a:buNone/>
            </a:pPr>
            <a:r>
              <a:rPr lang="en-US" b="1">
                <a:solidFill>
                  <a:srgbClr val="028090"/>
                </a:solidFill>
                <a:latin typeface="Calibri" pitchFamily="34" charset="0"/>
                <a:ea typeface="Calibri" pitchFamily="34" charset="-122"/>
                <a:cs typeface="Calibri" pitchFamily="34" charset="-120"/>
              </a:rPr>
              <a:t>Assessment</a:t>
            </a:r>
            <a:endParaRPr lang="en-US"/>
          </a:p>
        </p:txBody>
      </p:sp>
      <p:sp>
        <p:nvSpPr>
          <p:cNvPr id="20" name="Text 18"/>
          <p:cNvSpPr/>
          <p:nvPr/>
        </p:nvSpPr>
        <p:spPr>
          <a:xfrm>
            <a:off x="6592824" y="4069080"/>
            <a:ext cx="2148840" cy="1371600"/>
          </a:xfrm>
          <a:prstGeom prst="rect">
            <a:avLst/>
          </a:prstGeom>
          <a:noFill/>
          <a:ln/>
        </p:spPr>
        <p:txBody>
          <a:bodyPr wrap="square" lIns="0" tIns="0" rIns="0" bIns="0" rtlCol="0" anchor="t"/>
          <a:lstStyle/>
          <a:p>
            <a:pPr marL="0" indent="0" algn="ctr">
              <a:buNone/>
            </a:pPr>
            <a:r>
              <a:rPr lang="en-US" sz="1600">
                <a:solidFill>
                  <a:srgbClr val="5C7C7A"/>
                </a:solidFill>
                <a:latin typeface="Calibri" pitchFamily="34" charset="0"/>
                <a:ea typeface="Calibri" pitchFamily="34" charset="-122"/>
                <a:cs typeface="Calibri" pitchFamily="34" charset="-120"/>
              </a:rPr>
              <a:t>Share your professional judgement of the problem.</a:t>
            </a:r>
            <a:endParaRPr lang="en-US" sz="1600"/>
          </a:p>
        </p:txBody>
      </p:sp>
      <p:sp>
        <p:nvSpPr>
          <p:cNvPr id="21" name="Shape 19"/>
          <p:cNvSpPr/>
          <p:nvPr/>
        </p:nvSpPr>
        <p:spPr>
          <a:xfrm>
            <a:off x="8997696" y="3886200"/>
            <a:ext cx="201168" cy="27432"/>
          </a:xfrm>
          <a:prstGeom prst="rect">
            <a:avLst/>
          </a:prstGeom>
          <a:solidFill>
            <a:srgbClr val="02C39A"/>
          </a:solidFill>
          <a:ln/>
        </p:spPr>
        <p:txBody>
          <a:bodyPr/>
          <a:lstStyle/>
          <a:p>
            <a:endParaRPr lang="en-GB"/>
          </a:p>
        </p:txBody>
      </p:sp>
      <p:sp>
        <p:nvSpPr>
          <p:cNvPr id="22" name="Shape 20"/>
          <p:cNvSpPr/>
          <p:nvPr/>
        </p:nvSpPr>
        <p:spPr>
          <a:xfrm>
            <a:off x="9226296" y="2331720"/>
            <a:ext cx="2606040" cy="3291840"/>
          </a:xfrm>
          <a:prstGeom prst="roundRect">
            <a:avLst>
              <a:gd name="adj" fmla="val 4211"/>
            </a:avLst>
          </a:prstGeom>
          <a:solidFill>
            <a:srgbClr val="FFFFFF"/>
          </a:solidFill>
          <a:ln/>
          <a:effectLst>
            <a:outerShdw blurRad="101600" dist="38100" dir="5400000" algn="bl" rotWithShape="0">
              <a:srgbClr val="000000">
                <a:alpha val="10000"/>
              </a:srgbClr>
            </a:outerShdw>
          </a:effectLst>
        </p:spPr>
        <p:txBody>
          <a:bodyPr/>
          <a:lstStyle/>
          <a:p>
            <a:endParaRPr lang="en-GB"/>
          </a:p>
        </p:txBody>
      </p:sp>
      <p:sp>
        <p:nvSpPr>
          <p:cNvPr id="23" name="Shape 21"/>
          <p:cNvSpPr/>
          <p:nvPr/>
        </p:nvSpPr>
        <p:spPr>
          <a:xfrm>
            <a:off x="10117836" y="2606040"/>
            <a:ext cx="822960" cy="822960"/>
          </a:xfrm>
          <a:prstGeom prst="ellipse">
            <a:avLst/>
          </a:prstGeom>
          <a:solidFill>
            <a:srgbClr val="00A896"/>
          </a:solidFill>
          <a:ln/>
        </p:spPr>
        <p:txBody>
          <a:bodyPr/>
          <a:lstStyle/>
          <a:p>
            <a:endParaRPr lang="en-GB"/>
          </a:p>
        </p:txBody>
      </p:sp>
      <p:sp>
        <p:nvSpPr>
          <p:cNvPr id="24" name="Text 22"/>
          <p:cNvSpPr/>
          <p:nvPr/>
        </p:nvSpPr>
        <p:spPr>
          <a:xfrm>
            <a:off x="10117836" y="2606040"/>
            <a:ext cx="822960" cy="822960"/>
          </a:xfrm>
          <a:prstGeom prst="rect">
            <a:avLst/>
          </a:prstGeom>
          <a:noFill/>
          <a:ln/>
        </p:spPr>
        <p:txBody>
          <a:bodyPr wrap="square" lIns="0" tIns="0" rIns="0" bIns="0" rtlCol="0" anchor="ctr"/>
          <a:lstStyle/>
          <a:p>
            <a:pPr marL="0" indent="0" algn="ctr">
              <a:buNone/>
            </a:pPr>
            <a:r>
              <a:rPr lang="en-US" sz="3600" b="1">
                <a:solidFill>
                  <a:srgbClr val="FFFFFF"/>
                </a:solidFill>
                <a:latin typeface="Cambria" pitchFamily="34" charset="0"/>
                <a:ea typeface="Cambria" pitchFamily="34" charset="-122"/>
                <a:cs typeface="Cambria" pitchFamily="34" charset="-120"/>
              </a:rPr>
              <a:t>R</a:t>
            </a:r>
            <a:endParaRPr lang="en-US" sz="3600"/>
          </a:p>
        </p:txBody>
      </p:sp>
      <p:sp>
        <p:nvSpPr>
          <p:cNvPr id="25" name="Text 23"/>
          <p:cNvSpPr/>
          <p:nvPr/>
        </p:nvSpPr>
        <p:spPr>
          <a:xfrm>
            <a:off x="9409176" y="3611880"/>
            <a:ext cx="2240280" cy="411480"/>
          </a:xfrm>
          <a:prstGeom prst="rect">
            <a:avLst/>
          </a:prstGeom>
          <a:noFill/>
          <a:ln/>
        </p:spPr>
        <p:txBody>
          <a:bodyPr wrap="square" lIns="0" tIns="0" rIns="0" bIns="0" rtlCol="0" anchor="ctr"/>
          <a:lstStyle/>
          <a:p>
            <a:pPr marL="0" indent="0" algn="ctr">
              <a:buNone/>
            </a:pPr>
            <a:r>
              <a:rPr lang="en-US" b="1">
                <a:solidFill>
                  <a:srgbClr val="028090"/>
                </a:solidFill>
                <a:latin typeface="Calibri" pitchFamily="34" charset="0"/>
                <a:ea typeface="Calibri" pitchFamily="34" charset="-122"/>
                <a:cs typeface="Calibri" pitchFamily="34" charset="-120"/>
              </a:rPr>
              <a:t>Recommendation</a:t>
            </a:r>
            <a:endParaRPr lang="en-US"/>
          </a:p>
        </p:txBody>
      </p:sp>
      <p:sp>
        <p:nvSpPr>
          <p:cNvPr id="26" name="Text 24"/>
          <p:cNvSpPr/>
          <p:nvPr/>
        </p:nvSpPr>
        <p:spPr>
          <a:xfrm>
            <a:off x="9454896" y="4069080"/>
            <a:ext cx="2148840" cy="1371600"/>
          </a:xfrm>
          <a:prstGeom prst="rect">
            <a:avLst/>
          </a:prstGeom>
          <a:noFill/>
          <a:ln/>
        </p:spPr>
        <p:txBody>
          <a:bodyPr wrap="square" lIns="0" tIns="0" rIns="0" bIns="0" rtlCol="0" anchor="t"/>
          <a:lstStyle/>
          <a:p>
            <a:pPr marL="0" indent="0" algn="ctr">
              <a:buNone/>
            </a:pPr>
            <a:r>
              <a:rPr lang="en-US" sz="1600">
                <a:solidFill>
                  <a:srgbClr val="5C7C7A"/>
                </a:solidFill>
                <a:latin typeface="Calibri" pitchFamily="34" charset="0"/>
                <a:ea typeface="Calibri" pitchFamily="34" charset="-122"/>
                <a:cs typeface="Calibri" pitchFamily="34" charset="-120"/>
              </a:rPr>
              <a:t>Suggest the action or support needed next.</a:t>
            </a:r>
            <a:endParaRPr lang="en-US" sz="16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502920"/>
            <a:ext cx="10881360" cy="640080"/>
          </a:xfrm>
          <a:prstGeom prst="rect">
            <a:avLst/>
          </a:prstGeom>
          <a:noFill/>
          <a:ln/>
        </p:spPr>
        <p:txBody>
          <a:bodyPr wrap="square" lIns="0" tIns="0" rIns="0" bIns="0" rtlCol="0" anchor="ctr"/>
          <a:lstStyle/>
          <a:p>
            <a:pPr marL="0" indent="0">
              <a:buNone/>
            </a:pPr>
            <a:r>
              <a:rPr lang="en-US" sz="2800" b="1">
                <a:solidFill>
                  <a:srgbClr val="023436"/>
                </a:solidFill>
                <a:latin typeface="Cambria" pitchFamily="34" charset="0"/>
                <a:ea typeface="Cambria" pitchFamily="34" charset="-122"/>
                <a:cs typeface="Cambria" pitchFamily="34" charset="-120"/>
              </a:rPr>
              <a:t>Practical Example: SBAR in a Nursing Handover</a:t>
            </a:r>
            <a:endParaRPr lang="en-US" sz="2800"/>
          </a:p>
        </p:txBody>
      </p:sp>
      <p:sp>
        <p:nvSpPr>
          <p:cNvPr id="3" name="Shape 1"/>
          <p:cNvSpPr/>
          <p:nvPr/>
        </p:nvSpPr>
        <p:spPr>
          <a:xfrm>
            <a:off x="640080" y="1417320"/>
            <a:ext cx="822960" cy="822960"/>
          </a:xfrm>
          <a:prstGeom prst="ellipse">
            <a:avLst/>
          </a:prstGeom>
          <a:solidFill>
            <a:srgbClr val="028090"/>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822960" y="1600200"/>
            <a:ext cx="457200" cy="457200"/>
          </a:xfrm>
          <a:prstGeom prst="rect">
            <a:avLst/>
          </a:prstGeom>
        </p:spPr>
      </p:pic>
      <p:sp>
        <p:nvSpPr>
          <p:cNvPr id="5" name="Text 2"/>
          <p:cNvSpPr/>
          <p:nvPr/>
        </p:nvSpPr>
        <p:spPr>
          <a:xfrm>
            <a:off x="1691640" y="1463040"/>
            <a:ext cx="9692640" cy="731520"/>
          </a:xfrm>
          <a:prstGeom prst="rect">
            <a:avLst/>
          </a:prstGeom>
          <a:noFill/>
          <a:ln/>
        </p:spPr>
        <p:txBody>
          <a:bodyPr wrap="square" lIns="0" tIns="0" rIns="0" bIns="0" rtlCol="0" anchor="ctr"/>
          <a:lstStyle/>
          <a:p>
            <a:pPr marL="0" indent="0">
              <a:buNone/>
            </a:pPr>
            <a:r>
              <a:rPr lang="en-US">
                <a:solidFill>
                  <a:srgbClr val="023436"/>
                </a:solidFill>
                <a:latin typeface="Calibri" pitchFamily="34" charset="0"/>
                <a:ea typeface="Calibri" pitchFamily="34" charset="-122"/>
                <a:cs typeface="Calibri" pitchFamily="34" charset="-120"/>
              </a:rPr>
              <a:t>As a healthcare assistant, I would use SBAR to hand over a deteriorating patient to the nurse in charge:</a:t>
            </a:r>
            <a:endParaRPr lang="en-US"/>
          </a:p>
        </p:txBody>
      </p:sp>
      <p:sp>
        <p:nvSpPr>
          <p:cNvPr id="6" name="Shape 3"/>
          <p:cNvSpPr/>
          <p:nvPr/>
        </p:nvSpPr>
        <p:spPr>
          <a:xfrm>
            <a:off x="640080" y="2514600"/>
            <a:ext cx="502920" cy="502920"/>
          </a:xfrm>
          <a:prstGeom prst="roundRect">
            <a:avLst>
              <a:gd name="adj" fmla="val 18182"/>
            </a:avLst>
          </a:prstGeom>
          <a:solidFill>
            <a:srgbClr val="028090"/>
          </a:solidFill>
          <a:ln/>
        </p:spPr>
        <p:txBody>
          <a:bodyPr/>
          <a:lstStyle/>
          <a:p>
            <a:endParaRPr lang="en-GB"/>
          </a:p>
        </p:txBody>
      </p:sp>
      <p:sp>
        <p:nvSpPr>
          <p:cNvPr id="7" name="Text 4"/>
          <p:cNvSpPr/>
          <p:nvPr/>
        </p:nvSpPr>
        <p:spPr>
          <a:xfrm>
            <a:off x="640080" y="2514600"/>
            <a:ext cx="502920" cy="502920"/>
          </a:xfrm>
          <a:prstGeom prst="rect">
            <a:avLst/>
          </a:prstGeom>
          <a:noFill/>
          <a:ln/>
        </p:spPr>
        <p:txBody>
          <a:bodyPr wrap="square" lIns="0" tIns="0" rIns="0" bIns="0" rtlCol="0" anchor="ctr"/>
          <a:lstStyle/>
          <a:p>
            <a:pPr marL="0" indent="0" algn="ctr">
              <a:buNone/>
            </a:pPr>
            <a:r>
              <a:rPr lang="en-US" sz="1600" b="1">
                <a:solidFill>
                  <a:srgbClr val="FFFFFF"/>
                </a:solidFill>
                <a:latin typeface="Calibri" pitchFamily="34" charset="0"/>
                <a:ea typeface="Calibri" pitchFamily="34" charset="-122"/>
                <a:cs typeface="Calibri" pitchFamily="34" charset="-120"/>
              </a:rPr>
              <a:t>S</a:t>
            </a:r>
            <a:endParaRPr lang="en-US" sz="1600"/>
          </a:p>
        </p:txBody>
      </p:sp>
      <p:sp>
        <p:nvSpPr>
          <p:cNvPr id="8" name="Text 5"/>
          <p:cNvSpPr/>
          <p:nvPr/>
        </p:nvSpPr>
        <p:spPr>
          <a:xfrm>
            <a:off x="1325880" y="2514600"/>
            <a:ext cx="10149840" cy="502920"/>
          </a:xfrm>
          <a:prstGeom prst="rect">
            <a:avLst/>
          </a:prstGeom>
          <a:noFill/>
          <a:ln/>
        </p:spPr>
        <p:txBody>
          <a:bodyPr wrap="square" lIns="0" tIns="0" rIns="0" bIns="0" rtlCol="0" anchor="ctr"/>
          <a:lstStyle/>
          <a:p>
            <a:pPr marL="0" indent="0">
              <a:buNone/>
            </a:pPr>
            <a:r>
              <a:rPr lang="en-US" sz="1600" i="1">
                <a:solidFill>
                  <a:srgbClr val="023436"/>
                </a:solidFill>
                <a:latin typeface="Calibri" pitchFamily="34" charset="0"/>
                <a:ea typeface="Calibri" pitchFamily="34" charset="-122"/>
                <a:cs typeface="Calibri" pitchFamily="34" charset="-120"/>
              </a:rPr>
              <a:t>“Mrs Khan in Bed 4 has become short of breath in the last 10 minutes.”</a:t>
            </a:r>
            <a:endParaRPr lang="en-US" sz="1600"/>
          </a:p>
        </p:txBody>
      </p:sp>
      <p:sp>
        <p:nvSpPr>
          <p:cNvPr id="9" name="Shape 6"/>
          <p:cNvSpPr/>
          <p:nvPr/>
        </p:nvSpPr>
        <p:spPr>
          <a:xfrm>
            <a:off x="640080" y="3172968"/>
            <a:ext cx="502920" cy="502920"/>
          </a:xfrm>
          <a:prstGeom prst="roundRect">
            <a:avLst>
              <a:gd name="adj" fmla="val 18182"/>
            </a:avLst>
          </a:prstGeom>
          <a:solidFill>
            <a:srgbClr val="00A896"/>
          </a:solidFill>
          <a:ln/>
        </p:spPr>
        <p:txBody>
          <a:bodyPr/>
          <a:lstStyle/>
          <a:p>
            <a:endParaRPr lang="en-GB"/>
          </a:p>
        </p:txBody>
      </p:sp>
      <p:sp>
        <p:nvSpPr>
          <p:cNvPr id="10" name="Text 7"/>
          <p:cNvSpPr/>
          <p:nvPr/>
        </p:nvSpPr>
        <p:spPr>
          <a:xfrm>
            <a:off x="640080" y="3172968"/>
            <a:ext cx="502920" cy="502920"/>
          </a:xfrm>
          <a:prstGeom prst="rect">
            <a:avLst/>
          </a:prstGeom>
          <a:noFill/>
          <a:ln/>
        </p:spPr>
        <p:txBody>
          <a:bodyPr wrap="square" lIns="0" tIns="0" rIns="0" bIns="0" rtlCol="0" anchor="ctr"/>
          <a:lstStyle/>
          <a:p>
            <a:pPr marL="0" indent="0" algn="ctr">
              <a:buNone/>
            </a:pPr>
            <a:r>
              <a:rPr lang="en-US" sz="1600" b="1">
                <a:solidFill>
                  <a:srgbClr val="FFFFFF"/>
                </a:solidFill>
                <a:latin typeface="Calibri" pitchFamily="34" charset="0"/>
                <a:ea typeface="Calibri" pitchFamily="34" charset="-122"/>
                <a:cs typeface="Calibri" pitchFamily="34" charset="-120"/>
              </a:rPr>
              <a:t>B</a:t>
            </a:r>
            <a:endParaRPr lang="en-US" sz="1600"/>
          </a:p>
        </p:txBody>
      </p:sp>
      <p:sp>
        <p:nvSpPr>
          <p:cNvPr id="11" name="Text 8"/>
          <p:cNvSpPr/>
          <p:nvPr/>
        </p:nvSpPr>
        <p:spPr>
          <a:xfrm>
            <a:off x="1325880" y="3172968"/>
            <a:ext cx="10149840" cy="502920"/>
          </a:xfrm>
          <a:prstGeom prst="rect">
            <a:avLst/>
          </a:prstGeom>
          <a:noFill/>
          <a:ln/>
        </p:spPr>
        <p:txBody>
          <a:bodyPr wrap="square" lIns="0" tIns="0" rIns="0" bIns="0" rtlCol="0" anchor="ctr"/>
          <a:lstStyle/>
          <a:p>
            <a:pPr marL="0" indent="0">
              <a:buNone/>
            </a:pPr>
            <a:r>
              <a:rPr lang="en-US" sz="1600" i="1">
                <a:solidFill>
                  <a:srgbClr val="023436"/>
                </a:solidFill>
                <a:latin typeface="Calibri" pitchFamily="34" charset="0"/>
                <a:ea typeface="Calibri" pitchFamily="34" charset="-122"/>
                <a:cs typeface="Calibri" pitchFamily="34" charset="-120"/>
              </a:rPr>
              <a:t>“She was admitted for a chest infection and normally uses oxygen at night.”</a:t>
            </a:r>
            <a:endParaRPr lang="en-US" sz="1600"/>
          </a:p>
        </p:txBody>
      </p:sp>
      <p:sp>
        <p:nvSpPr>
          <p:cNvPr id="12" name="Shape 9"/>
          <p:cNvSpPr/>
          <p:nvPr/>
        </p:nvSpPr>
        <p:spPr>
          <a:xfrm>
            <a:off x="640080" y="3831336"/>
            <a:ext cx="502920" cy="502920"/>
          </a:xfrm>
          <a:prstGeom prst="roundRect">
            <a:avLst>
              <a:gd name="adj" fmla="val 18182"/>
            </a:avLst>
          </a:prstGeom>
          <a:solidFill>
            <a:srgbClr val="028090"/>
          </a:solidFill>
          <a:ln/>
        </p:spPr>
        <p:txBody>
          <a:bodyPr/>
          <a:lstStyle/>
          <a:p>
            <a:endParaRPr lang="en-GB"/>
          </a:p>
        </p:txBody>
      </p:sp>
      <p:sp>
        <p:nvSpPr>
          <p:cNvPr id="13" name="Text 10"/>
          <p:cNvSpPr/>
          <p:nvPr/>
        </p:nvSpPr>
        <p:spPr>
          <a:xfrm>
            <a:off x="640080" y="3831336"/>
            <a:ext cx="502920" cy="502920"/>
          </a:xfrm>
          <a:prstGeom prst="rect">
            <a:avLst/>
          </a:prstGeom>
          <a:noFill/>
          <a:ln/>
        </p:spPr>
        <p:txBody>
          <a:bodyPr wrap="square" lIns="0" tIns="0" rIns="0" bIns="0" rtlCol="0" anchor="ctr"/>
          <a:lstStyle/>
          <a:p>
            <a:pPr marL="0" indent="0" algn="ctr">
              <a:buNone/>
            </a:pPr>
            <a:r>
              <a:rPr lang="en-US" sz="1600" b="1">
                <a:solidFill>
                  <a:srgbClr val="FFFFFF"/>
                </a:solidFill>
                <a:latin typeface="Calibri" pitchFamily="34" charset="0"/>
                <a:ea typeface="Calibri" pitchFamily="34" charset="-122"/>
                <a:cs typeface="Calibri" pitchFamily="34" charset="-120"/>
              </a:rPr>
              <a:t>A</a:t>
            </a:r>
            <a:endParaRPr lang="en-US" sz="1600"/>
          </a:p>
        </p:txBody>
      </p:sp>
      <p:sp>
        <p:nvSpPr>
          <p:cNvPr id="14" name="Text 11"/>
          <p:cNvSpPr/>
          <p:nvPr/>
        </p:nvSpPr>
        <p:spPr>
          <a:xfrm>
            <a:off x="1325880" y="3831336"/>
            <a:ext cx="10149840" cy="502920"/>
          </a:xfrm>
          <a:prstGeom prst="rect">
            <a:avLst/>
          </a:prstGeom>
          <a:noFill/>
          <a:ln/>
        </p:spPr>
        <p:txBody>
          <a:bodyPr wrap="square" lIns="0" tIns="0" rIns="0" bIns="0" rtlCol="0" anchor="ctr"/>
          <a:lstStyle/>
          <a:p>
            <a:pPr marL="0" indent="0">
              <a:buNone/>
            </a:pPr>
            <a:r>
              <a:rPr lang="en-US" sz="1600" i="1">
                <a:solidFill>
                  <a:srgbClr val="023436"/>
                </a:solidFill>
                <a:latin typeface="Calibri" pitchFamily="34" charset="0"/>
                <a:ea typeface="Calibri" pitchFamily="34" charset="-122"/>
                <a:cs typeface="Calibri" pitchFamily="34" charset="-120"/>
              </a:rPr>
              <a:t>“Oxygen saturation has dropped to 89% and she looks distressed.”</a:t>
            </a:r>
            <a:endParaRPr lang="en-US" sz="1600"/>
          </a:p>
        </p:txBody>
      </p:sp>
      <p:sp>
        <p:nvSpPr>
          <p:cNvPr id="15" name="Shape 12"/>
          <p:cNvSpPr/>
          <p:nvPr/>
        </p:nvSpPr>
        <p:spPr>
          <a:xfrm>
            <a:off x="640080" y="4489704"/>
            <a:ext cx="502920" cy="502920"/>
          </a:xfrm>
          <a:prstGeom prst="roundRect">
            <a:avLst>
              <a:gd name="adj" fmla="val 18182"/>
            </a:avLst>
          </a:prstGeom>
          <a:solidFill>
            <a:srgbClr val="00A896"/>
          </a:solidFill>
          <a:ln/>
        </p:spPr>
        <p:txBody>
          <a:bodyPr/>
          <a:lstStyle/>
          <a:p>
            <a:endParaRPr lang="en-GB"/>
          </a:p>
        </p:txBody>
      </p:sp>
      <p:sp>
        <p:nvSpPr>
          <p:cNvPr id="16" name="Text 13"/>
          <p:cNvSpPr/>
          <p:nvPr/>
        </p:nvSpPr>
        <p:spPr>
          <a:xfrm>
            <a:off x="640080" y="4489704"/>
            <a:ext cx="502920" cy="502920"/>
          </a:xfrm>
          <a:prstGeom prst="rect">
            <a:avLst/>
          </a:prstGeom>
          <a:noFill/>
          <a:ln/>
        </p:spPr>
        <p:txBody>
          <a:bodyPr wrap="square" lIns="0" tIns="0" rIns="0" bIns="0" rtlCol="0" anchor="ctr"/>
          <a:lstStyle/>
          <a:p>
            <a:pPr marL="0" indent="0" algn="ctr">
              <a:buNone/>
            </a:pPr>
            <a:r>
              <a:rPr lang="en-US" sz="1600" b="1">
                <a:solidFill>
                  <a:srgbClr val="FFFFFF"/>
                </a:solidFill>
                <a:latin typeface="Calibri" pitchFamily="34" charset="0"/>
                <a:ea typeface="Calibri" pitchFamily="34" charset="-122"/>
                <a:cs typeface="Calibri" pitchFamily="34" charset="-120"/>
              </a:rPr>
              <a:t>R</a:t>
            </a:r>
            <a:endParaRPr lang="en-US" sz="1600"/>
          </a:p>
        </p:txBody>
      </p:sp>
      <p:sp>
        <p:nvSpPr>
          <p:cNvPr id="17" name="Text 14"/>
          <p:cNvSpPr/>
          <p:nvPr/>
        </p:nvSpPr>
        <p:spPr>
          <a:xfrm>
            <a:off x="1325880" y="4489704"/>
            <a:ext cx="10149840" cy="502920"/>
          </a:xfrm>
          <a:prstGeom prst="rect">
            <a:avLst/>
          </a:prstGeom>
          <a:noFill/>
          <a:ln/>
        </p:spPr>
        <p:txBody>
          <a:bodyPr wrap="square" lIns="0" tIns="0" rIns="0" bIns="0" rtlCol="0" anchor="ctr"/>
          <a:lstStyle/>
          <a:p>
            <a:pPr marL="0" indent="0">
              <a:buNone/>
            </a:pPr>
            <a:r>
              <a:rPr lang="en-US" sz="1600" i="1">
                <a:solidFill>
                  <a:srgbClr val="023436"/>
                </a:solidFill>
                <a:latin typeface="Calibri" pitchFamily="34" charset="0"/>
                <a:ea typeface="Calibri" pitchFamily="34" charset="-122"/>
                <a:cs typeface="Calibri" pitchFamily="34" charset="-120"/>
              </a:rPr>
              <a:t>“I recommend you assess her now and consider increasing her oxygen.”</a:t>
            </a:r>
            <a:endParaRPr lang="en-US" sz="1600"/>
          </a:p>
        </p:txBody>
      </p:sp>
      <p:sp>
        <p:nvSpPr>
          <p:cNvPr id="18" name="Shape 15"/>
          <p:cNvSpPr/>
          <p:nvPr/>
        </p:nvSpPr>
        <p:spPr>
          <a:xfrm>
            <a:off x="640080" y="5285232"/>
            <a:ext cx="10881360" cy="777240"/>
          </a:xfrm>
          <a:prstGeom prst="roundRect">
            <a:avLst>
              <a:gd name="adj" fmla="val 11765"/>
            </a:avLst>
          </a:prstGeom>
          <a:solidFill>
            <a:srgbClr val="F4FBFA"/>
          </a:solidFill>
          <a:ln/>
        </p:spPr>
        <p:txBody>
          <a:bodyPr/>
          <a:lstStyle/>
          <a:p>
            <a:endParaRPr lang="en-GB"/>
          </a:p>
        </p:txBody>
      </p:sp>
      <p:pic>
        <p:nvPicPr>
          <p:cNvPr id="19" name="Image 1" descr="preencoded.png"/>
          <p:cNvPicPr>
            <a:picLocks noChangeAspect="1"/>
          </p:cNvPicPr>
          <p:nvPr/>
        </p:nvPicPr>
        <p:blipFill>
          <a:blip r:embed="rId4"/>
          <a:stretch>
            <a:fillRect/>
          </a:stretch>
        </p:blipFill>
        <p:spPr>
          <a:xfrm>
            <a:off x="868680" y="5468112"/>
            <a:ext cx="411480" cy="411480"/>
          </a:xfrm>
          <a:prstGeom prst="rect">
            <a:avLst/>
          </a:prstGeom>
        </p:spPr>
      </p:pic>
      <p:sp>
        <p:nvSpPr>
          <p:cNvPr id="20" name="Text 16"/>
          <p:cNvSpPr/>
          <p:nvPr/>
        </p:nvSpPr>
        <p:spPr>
          <a:xfrm>
            <a:off x="1463040" y="5285232"/>
            <a:ext cx="9784080" cy="777240"/>
          </a:xfrm>
          <a:prstGeom prst="rect">
            <a:avLst/>
          </a:prstGeom>
          <a:noFill/>
          <a:ln/>
        </p:spPr>
        <p:txBody>
          <a:bodyPr wrap="square" lIns="0" tIns="0" rIns="0" bIns="0" rtlCol="0" anchor="ctr"/>
          <a:lstStyle/>
          <a:p>
            <a:r>
              <a:rPr lang="en-US" sz="1600">
                <a:solidFill>
                  <a:srgbClr val="023436"/>
                </a:solidFill>
                <a:latin typeface="Calibri" pitchFamily="34" charset="0"/>
                <a:ea typeface="Calibri" pitchFamily="34" charset="-122"/>
                <a:cs typeface="Calibri" pitchFamily="34" charset="-120"/>
              </a:rPr>
              <a:t>The structured exchange allows for the nurse to quickly receive accurate and </a:t>
            </a:r>
            <a:r>
              <a:rPr lang="en-US" sz="1600" err="1">
                <a:solidFill>
                  <a:srgbClr val="023436"/>
                </a:solidFill>
                <a:latin typeface="Calibri" pitchFamily="34" charset="0"/>
                <a:ea typeface="Calibri" pitchFamily="34" charset="-122"/>
                <a:cs typeface="Calibri" pitchFamily="34" charset="-120"/>
              </a:rPr>
              <a:t>prioritised</a:t>
            </a:r>
            <a:r>
              <a:rPr lang="en-US" sz="1600">
                <a:solidFill>
                  <a:srgbClr val="023436"/>
                </a:solidFill>
                <a:latin typeface="Calibri" pitchFamily="34" charset="0"/>
                <a:ea typeface="Calibri" pitchFamily="34" charset="-122"/>
                <a:cs typeface="Calibri" pitchFamily="34" charset="-120"/>
              </a:rPr>
              <a:t> information allowing for a quick and appropriate clinical response to be taken (Agency for Healthcare Research and Quality, 2021).</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28090"/>
        </a:solidFill>
        <a:effectLst/>
      </p:bgPr>
    </p:bg>
    <p:spTree>
      <p:nvGrpSpPr>
        <p:cNvPr id="1" name="">
          <a:extLst>
            <a:ext uri="{FF2B5EF4-FFF2-40B4-BE49-F238E27FC236}">
              <a16:creationId xmlns:a16="http://schemas.microsoft.com/office/drawing/2014/main" id="{70F20756-B6AC-CE3D-B975-111E2364EC67}"/>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A0AD3A00-4EC3-BDF9-0AFC-C9DABDE3AFA4}"/>
              </a:ext>
            </a:extLst>
          </p:cNvPr>
          <p:cNvSpPr/>
          <p:nvPr/>
        </p:nvSpPr>
        <p:spPr>
          <a:xfrm>
            <a:off x="-1371600" y="4389120"/>
            <a:ext cx="4114800" cy="4114800"/>
          </a:xfrm>
          <a:prstGeom prst="ellipse">
            <a:avLst/>
          </a:prstGeom>
          <a:solidFill>
            <a:srgbClr val="00A896">
              <a:alpha val="22000"/>
            </a:srgbClr>
          </a:solidFill>
          <a:ln/>
        </p:spPr>
        <p:txBody>
          <a:bodyPr/>
          <a:lstStyle/>
          <a:p>
            <a:endParaRPr lang="en-GB"/>
          </a:p>
        </p:txBody>
      </p:sp>
      <p:sp>
        <p:nvSpPr>
          <p:cNvPr id="3" name="Text 1">
            <a:extLst>
              <a:ext uri="{FF2B5EF4-FFF2-40B4-BE49-F238E27FC236}">
                <a16:creationId xmlns:a16="http://schemas.microsoft.com/office/drawing/2014/main" id="{FC892B6A-5D46-57D3-2EB1-2276AEFC88A0}"/>
              </a:ext>
            </a:extLst>
          </p:cNvPr>
          <p:cNvSpPr/>
          <p:nvPr/>
        </p:nvSpPr>
        <p:spPr>
          <a:xfrm>
            <a:off x="822960" y="822960"/>
            <a:ext cx="7315200" cy="731520"/>
          </a:xfrm>
          <a:prstGeom prst="rect">
            <a:avLst/>
          </a:prstGeom>
          <a:noFill/>
          <a:ln/>
        </p:spPr>
        <p:txBody>
          <a:bodyPr wrap="square" lIns="0" tIns="0" rIns="0" bIns="0" rtlCol="0" anchor="ctr"/>
          <a:lstStyle/>
          <a:p>
            <a:pPr marL="0" indent="0">
              <a:buNone/>
            </a:pPr>
            <a:r>
              <a:rPr lang="en-US" sz="3400" b="1">
                <a:solidFill>
                  <a:srgbClr val="FFFFFF"/>
                </a:solidFill>
                <a:latin typeface="Cambria" pitchFamily="34" charset="0"/>
                <a:ea typeface="Cambria" pitchFamily="34" charset="-122"/>
                <a:cs typeface="Cambria" pitchFamily="34" charset="-120"/>
              </a:rPr>
              <a:t>Future Career</a:t>
            </a:r>
            <a:endParaRPr lang="en-US" sz="3400"/>
          </a:p>
        </p:txBody>
      </p:sp>
      <p:sp>
        <p:nvSpPr>
          <p:cNvPr id="5" name="Text 2">
            <a:extLst>
              <a:ext uri="{FF2B5EF4-FFF2-40B4-BE49-F238E27FC236}">
                <a16:creationId xmlns:a16="http://schemas.microsoft.com/office/drawing/2014/main" id="{0309DB24-B5C8-257B-24E4-052636E340C0}"/>
              </a:ext>
            </a:extLst>
          </p:cNvPr>
          <p:cNvSpPr/>
          <p:nvPr/>
        </p:nvSpPr>
        <p:spPr>
          <a:xfrm>
            <a:off x="822960" y="1554480"/>
            <a:ext cx="9509760" cy="4114800"/>
          </a:xfrm>
          <a:prstGeom prst="rect">
            <a:avLst/>
          </a:prstGeom>
          <a:noFill/>
          <a:ln/>
        </p:spPr>
        <p:txBody>
          <a:bodyPr wrap="square" lIns="0" tIns="0" rIns="0" bIns="0" rtlCol="0" anchor="ctr"/>
          <a:lstStyle/>
          <a:p>
            <a:pPr marL="342900" indent="-342900">
              <a:buFont typeface="Arial" panose="020B0604020202020204" pitchFamily="34" charset="0"/>
              <a:buChar char="•"/>
            </a:pPr>
            <a:r>
              <a:rPr lang="en-US" sz="2100" b="1">
                <a:solidFill>
                  <a:schemeClr val="bg1"/>
                </a:solidFill>
              </a:rPr>
              <a:t>Provide Person-Centred Care</a:t>
            </a:r>
            <a:endParaRPr lang="en-US" sz="2100">
              <a:solidFill>
                <a:schemeClr val="bg1"/>
              </a:solidFill>
            </a:endParaRPr>
          </a:p>
          <a:p>
            <a:pPr marL="342900" indent="-342900">
              <a:buFont typeface="Arial" panose="020B0604020202020204" pitchFamily="34" charset="0"/>
              <a:buChar char="•"/>
            </a:pPr>
            <a:r>
              <a:rPr lang="en-US" sz="2100">
                <a:solidFill>
                  <a:schemeClr val="bg1"/>
                </a:solidFill>
              </a:rPr>
              <a:t>Build trust through clear, respectful and compassionate communication. </a:t>
            </a:r>
          </a:p>
          <a:p>
            <a:pPr marL="342900" indent="-342900">
              <a:buFont typeface="Arial" panose="020B0604020202020204" pitchFamily="34" charset="0"/>
              <a:buChar char="•"/>
            </a:pPr>
            <a:r>
              <a:rPr lang="en-US" sz="2100">
                <a:solidFill>
                  <a:schemeClr val="bg1"/>
                </a:solidFill>
              </a:rPr>
              <a:t>Adapt communication to meet individual patient needs (NICE, 2021). </a:t>
            </a:r>
          </a:p>
          <a:p>
            <a:pPr marL="342900" indent="-342900">
              <a:buFont typeface="Arial" panose="020B0604020202020204" pitchFamily="34" charset="0"/>
              <a:buChar char="•"/>
            </a:pPr>
            <a:r>
              <a:rPr lang="en-US" sz="2100" b="1">
                <a:solidFill>
                  <a:schemeClr val="bg1"/>
                </a:solidFill>
              </a:rPr>
              <a:t>Support Teamwork</a:t>
            </a:r>
            <a:endParaRPr lang="en-US" sz="2100">
              <a:solidFill>
                <a:schemeClr val="bg1"/>
              </a:solidFill>
            </a:endParaRPr>
          </a:p>
          <a:p>
            <a:pPr marL="342900" indent="-342900">
              <a:buFont typeface="Arial" panose="020B0604020202020204" pitchFamily="34" charset="0"/>
              <a:buChar char="•"/>
            </a:pPr>
            <a:r>
              <a:rPr lang="en-US" sz="2100">
                <a:solidFill>
                  <a:schemeClr val="bg1"/>
                </a:solidFill>
              </a:rPr>
              <a:t>Use structured communication, such as SBAR, to share accurate information during handovers (NHS England, 2022). </a:t>
            </a:r>
          </a:p>
          <a:p>
            <a:pPr marL="342900" indent="-342900">
              <a:buFont typeface="Arial" panose="020B0604020202020204" pitchFamily="34" charset="0"/>
              <a:buChar char="•"/>
            </a:pPr>
            <a:r>
              <a:rPr lang="en-US" sz="2100" b="1">
                <a:solidFill>
                  <a:schemeClr val="bg1"/>
                </a:solidFill>
              </a:rPr>
              <a:t>Continue Developing</a:t>
            </a:r>
            <a:endParaRPr lang="en-US" sz="2100">
              <a:solidFill>
                <a:schemeClr val="bg1"/>
              </a:solidFill>
            </a:endParaRPr>
          </a:p>
          <a:p>
            <a:pPr marL="342900" indent="-342900">
              <a:buFont typeface="Arial" panose="020B0604020202020204" pitchFamily="34" charset="0"/>
              <a:buChar char="•"/>
            </a:pPr>
            <a:r>
              <a:rPr lang="en-US" sz="2100">
                <a:solidFill>
                  <a:schemeClr val="bg1"/>
                </a:solidFill>
              </a:rPr>
              <a:t>Improve communication through training, reflection and feedback to enhance professional practice. </a:t>
            </a:r>
          </a:p>
          <a:p>
            <a:pPr marL="342900" indent="-342900">
              <a:buFont typeface="Arial" panose="020B0604020202020204" pitchFamily="34" charset="0"/>
              <a:buChar char="•"/>
            </a:pPr>
            <a:r>
              <a:rPr lang="en-US" sz="2100" b="1">
                <a:solidFill>
                  <a:schemeClr val="bg1"/>
                </a:solidFill>
              </a:rPr>
              <a:t>Career Goal</a:t>
            </a:r>
          </a:p>
          <a:p>
            <a:pPr marL="342900" indent="-342900">
              <a:buFont typeface="Arial" panose="020B0604020202020204" pitchFamily="34" charset="0"/>
              <a:buChar char="•"/>
            </a:pPr>
            <a:r>
              <a:rPr lang="en-US" sz="2100" i="1">
                <a:solidFill>
                  <a:schemeClr val="bg1"/>
                </a:solidFill>
              </a:rPr>
              <a:t>I aim to communicate confidently and professionally to promote patient safety, deliver high-quality care and work effectively within multidisciplinary teams.</a:t>
            </a:r>
            <a:endParaRPr lang="en-US" sz="2100">
              <a:solidFill>
                <a:schemeClr val="bg1"/>
              </a:solidFill>
            </a:endParaRPr>
          </a:p>
        </p:txBody>
      </p:sp>
    </p:spTree>
    <p:extLst>
      <p:ext uri="{BB962C8B-B14F-4D97-AF65-F5344CB8AC3E}">
        <p14:creationId xmlns:p14="http://schemas.microsoft.com/office/powerpoint/2010/main" val="1212736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028090"/>
        </a:solidFill>
        <a:effectLst/>
      </p:bgPr>
    </p:bg>
    <p:spTree>
      <p:nvGrpSpPr>
        <p:cNvPr id="1" name=""/>
        <p:cNvGrpSpPr/>
        <p:nvPr/>
      </p:nvGrpSpPr>
      <p:grpSpPr>
        <a:xfrm>
          <a:off x="0" y="0"/>
          <a:ext cx="0" cy="0"/>
          <a:chOff x="0" y="0"/>
          <a:chExt cx="0" cy="0"/>
        </a:xfrm>
      </p:grpSpPr>
      <p:sp>
        <p:nvSpPr>
          <p:cNvPr id="2" name="Shape 0"/>
          <p:cNvSpPr/>
          <p:nvPr/>
        </p:nvSpPr>
        <p:spPr>
          <a:xfrm>
            <a:off x="-1371600" y="4389120"/>
            <a:ext cx="4114800" cy="4114800"/>
          </a:xfrm>
          <a:prstGeom prst="ellipse">
            <a:avLst/>
          </a:prstGeom>
          <a:solidFill>
            <a:srgbClr val="00A896">
              <a:alpha val="22000"/>
            </a:srgbClr>
          </a:solidFill>
          <a:ln/>
        </p:spPr>
        <p:txBody>
          <a:bodyPr/>
          <a:lstStyle/>
          <a:p>
            <a:endParaRPr lang="en-GB"/>
          </a:p>
        </p:txBody>
      </p:sp>
      <p:sp>
        <p:nvSpPr>
          <p:cNvPr id="3" name="Text 1"/>
          <p:cNvSpPr/>
          <p:nvPr/>
        </p:nvSpPr>
        <p:spPr>
          <a:xfrm>
            <a:off x="822960" y="822960"/>
            <a:ext cx="7315200" cy="731520"/>
          </a:xfrm>
          <a:prstGeom prst="rect">
            <a:avLst/>
          </a:prstGeom>
          <a:noFill/>
          <a:ln/>
        </p:spPr>
        <p:txBody>
          <a:bodyPr wrap="square" lIns="0" tIns="0" rIns="0" bIns="0" rtlCol="0" anchor="ctr"/>
          <a:lstStyle/>
          <a:p>
            <a:pPr marL="0" indent="0">
              <a:buNone/>
            </a:pPr>
            <a:r>
              <a:rPr lang="en-US" sz="3400" b="1">
                <a:solidFill>
                  <a:srgbClr val="FFFFFF"/>
                </a:solidFill>
                <a:latin typeface="Cambria" pitchFamily="34" charset="0"/>
                <a:ea typeface="Cambria" pitchFamily="34" charset="-122"/>
                <a:cs typeface="Cambria" pitchFamily="34" charset="-120"/>
              </a:rPr>
              <a:t>Conclusion</a:t>
            </a:r>
            <a:endParaRPr lang="en-US" sz="3400"/>
          </a:p>
        </p:txBody>
      </p:sp>
      <p:pic>
        <p:nvPicPr>
          <p:cNvPr id="4" name="Image 0" descr="preencoded.png"/>
          <p:cNvPicPr>
            <a:picLocks noChangeAspect="1"/>
          </p:cNvPicPr>
          <p:nvPr/>
        </p:nvPicPr>
        <p:blipFill>
          <a:blip r:embed="rId3"/>
          <a:stretch>
            <a:fillRect/>
          </a:stretch>
        </p:blipFill>
        <p:spPr>
          <a:xfrm>
            <a:off x="822960" y="1920240"/>
            <a:ext cx="365760" cy="365760"/>
          </a:xfrm>
          <a:prstGeom prst="rect">
            <a:avLst/>
          </a:prstGeom>
        </p:spPr>
      </p:pic>
      <p:sp>
        <p:nvSpPr>
          <p:cNvPr id="5" name="Text 2"/>
          <p:cNvSpPr/>
          <p:nvPr/>
        </p:nvSpPr>
        <p:spPr>
          <a:xfrm>
            <a:off x="1371600" y="1847088"/>
            <a:ext cx="9509760" cy="548640"/>
          </a:xfrm>
          <a:prstGeom prst="rect">
            <a:avLst/>
          </a:prstGeom>
          <a:noFill/>
          <a:ln/>
        </p:spPr>
        <p:txBody>
          <a:bodyPr wrap="square" lIns="0" tIns="0" rIns="0" bIns="0" rtlCol="0" anchor="ctr"/>
          <a:lstStyle/>
          <a:p>
            <a:pPr marL="0" indent="0">
              <a:buNone/>
            </a:pPr>
            <a:r>
              <a:rPr lang="en-US" sz="2000">
                <a:solidFill>
                  <a:srgbClr val="FFFFFF"/>
                </a:solidFill>
                <a:latin typeface="Calibri" pitchFamily="34" charset="0"/>
                <a:ea typeface="Calibri" pitchFamily="34" charset="-122"/>
                <a:cs typeface="Calibri" pitchFamily="34" charset="-120"/>
              </a:rPr>
              <a:t>Communication is a core transferable skill that is required in all areas of health and social care.</a:t>
            </a:r>
          </a:p>
        </p:txBody>
      </p:sp>
      <p:pic>
        <p:nvPicPr>
          <p:cNvPr id="6" name="Image 1" descr="preencoded.png"/>
          <p:cNvPicPr>
            <a:picLocks noChangeAspect="1"/>
          </p:cNvPicPr>
          <p:nvPr/>
        </p:nvPicPr>
        <p:blipFill>
          <a:blip r:embed="rId3"/>
          <a:stretch>
            <a:fillRect/>
          </a:stretch>
        </p:blipFill>
        <p:spPr>
          <a:xfrm>
            <a:off x="822960" y="2697480"/>
            <a:ext cx="365760" cy="365760"/>
          </a:xfrm>
          <a:prstGeom prst="rect">
            <a:avLst/>
          </a:prstGeom>
        </p:spPr>
      </p:pic>
      <p:sp>
        <p:nvSpPr>
          <p:cNvPr id="7" name="Text 3"/>
          <p:cNvSpPr/>
          <p:nvPr/>
        </p:nvSpPr>
        <p:spPr>
          <a:xfrm>
            <a:off x="1371600" y="2624328"/>
            <a:ext cx="9509760" cy="548640"/>
          </a:xfrm>
          <a:prstGeom prst="rect">
            <a:avLst/>
          </a:prstGeom>
          <a:noFill/>
          <a:ln/>
        </p:spPr>
        <p:txBody>
          <a:bodyPr wrap="square" lIns="0" tIns="0" rIns="0" bIns="0" rtlCol="0" anchor="ctr"/>
          <a:lstStyle/>
          <a:p>
            <a:pPr marL="0" indent="0">
              <a:buNone/>
            </a:pPr>
            <a:r>
              <a:rPr lang="en-US" sz="2000">
                <a:solidFill>
                  <a:srgbClr val="FFFFFF"/>
                </a:solidFill>
                <a:latin typeface="Calibri" pitchFamily="34" charset="0"/>
                <a:ea typeface="Calibri" pitchFamily="34" charset="-122"/>
                <a:cs typeface="Calibri" pitchFamily="34" charset="-120"/>
              </a:rPr>
              <a:t>It is likely to protect patients, build trust and facilitate effective team working (NICE 2021, NHS England, 2022).</a:t>
            </a:r>
          </a:p>
        </p:txBody>
      </p:sp>
      <p:pic>
        <p:nvPicPr>
          <p:cNvPr id="8" name="Image 2" descr="preencoded.png"/>
          <p:cNvPicPr>
            <a:picLocks noChangeAspect="1"/>
          </p:cNvPicPr>
          <p:nvPr/>
        </p:nvPicPr>
        <p:blipFill>
          <a:blip r:embed="rId3"/>
          <a:stretch>
            <a:fillRect/>
          </a:stretch>
        </p:blipFill>
        <p:spPr>
          <a:xfrm>
            <a:off x="822960" y="3474720"/>
            <a:ext cx="365760" cy="365760"/>
          </a:xfrm>
          <a:prstGeom prst="rect">
            <a:avLst/>
          </a:prstGeom>
        </p:spPr>
      </p:pic>
      <p:sp>
        <p:nvSpPr>
          <p:cNvPr id="9" name="Text 4"/>
          <p:cNvSpPr/>
          <p:nvPr/>
        </p:nvSpPr>
        <p:spPr>
          <a:xfrm>
            <a:off x="1371600" y="3401568"/>
            <a:ext cx="9509760" cy="548640"/>
          </a:xfrm>
          <a:prstGeom prst="rect">
            <a:avLst/>
          </a:prstGeom>
          <a:noFill/>
          <a:ln/>
        </p:spPr>
        <p:txBody>
          <a:bodyPr wrap="square" lIns="0" tIns="0" rIns="0" bIns="0" rtlCol="0" anchor="ctr"/>
          <a:lstStyle/>
          <a:p>
            <a:pPr marL="0" indent="0">
              <a:buNone/>
            </a:pPr>
            <a:r>
              <a:rPr lang="en-US" sz="2000">
                <a:solidFill>
                  <a:srgbClr val="FFFFFF"/>
                </a:solidFill>
                <a:latin typeface="Calibri" pitchFamily="34" charset="0"/>
                <a:ea typeface="Calibri" pitchFamily="34" charset="-122"/>
                <a:cs typeface="Calibri" pitchFamily="34" charset="-120"/>
              </a:rPr>
              <a:t>Using tools like SBAR, helps to make the skill a regular and reliable practice.</a:t>
            </a:r>
          </a:p>
        </p:txBody>
      </p:sp>
      <p:pic>
        <p:nvPicPr>
          <p:cNvPr id="10" name="Image 3" descr="preencoded.png"/>
          <p:cNvPicPr>
            <a:picLocks noChangeAspect="1"/>
          </p:cNvPicPr>
          <p:nvPr/>
        </p:nvPicPr>
        <p:blipFill>
          <a:blip r:embed="rId3"/>
          <a:stretch>
            <a:fillRect/>
          </a:stretch>
        </p:blipFill>
        <p:spPr>
          <a:xfrm>
            <a:off x="822960" y="4251960"/>
            <a:ext cx="365760" cy="365760"/>
          </a:xfrm>
          <a:prstGeom prst="rect">
            <a:avLst/>
          </a:prstGeom>
        </p:spPr>
      </p:pic>
      <p:sp>
        <p:nvSpPr>
          <p:cNvPr id="11" name="Text 5"/>
          <p:cNvSpPr/>
          <p:nvPr/>
        </p:nvSpPr>
        <p:spPr>
          <a:xfrm>
            <a:off x="1371600" y="4178808"/>
            <a:ext cx="9509760" cy="548640"/>
          </a:xfrm>
          <a:prstGeom prst="rect">
            <a:avLst/>
          </a:prstGeom>
          <a:noFill/>
          <a:ln/>
        </p:spPr>
        <p:txBody>
          <a:bodyPr wrap="square" lIns="0" tIns="0" rIns="0" bIns="0" rtlCol="0" anchor="ctr"/>
          <a:lstStyle/>
          <a:p>
            <a:pPr marL="0" indent="0">
              <a:buNone/>
            </a:pPr>
            <a:r>
              <a:rPr lang="en-US" sz="2000">
                <a:solidFill>
                  <a:srgbClr val="FFFFFF"/>
                </a:solidFill>
                <a:latin typeface="Calibri" pitchFamily="34" charset="0"/>
                <a:ea typeface="Calibri" pitchFamily="34" charset="-122"/>
                <a:cs typeface="Calibri" pitchFamily="34" charset="-120"/>
              </a:rPr>
              <a:t>This skill I want to develop more, to further my readiness for professional practice.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bg>
      <p:bgPr>
        <a:solidFill>
          <a:srgbClr val="F4FBFA"/>
        </a:solidFill>
        <a:effectLst/>
      </p:bgPr>
    </p:bg>
    <p:spTree>
      <p:nvGrpSpPr>
        <p:cNvPr id="1" name=""/>
        <p:cNvGrpSpPr/>
        <p:nvPr/>
      </p:nvGrpSpPr>
      <p:grpSpPr>
        <a:xfrm>
          <a:off x="0" y="0"/>
          <a:ext cx="0" cy="0"/>
          <a:chOff x="0" y="0"/>
          <a:chExt cx="0" cy="0"/>
        </a:xfrm>
      </p:grpSpPr>
      <p:sp>
        <p:nvSpPr>
          <p:cNvPr id="2" name="Text 0"/>
          <p:cNvSpPr/>
          <p:nvPr/>
        </p:nvSpPr>
        <p:spPr>
          <a:xfrm>
            <a:off x="640080" y="502920"/>
            <a:ext cx="9144000" cy="640080"/>
          </a:xfrm>
          <a:prstGeom prst="rect">
            <a:avLst/>
          </a:prstGeom>
          <a:noFill/>
          <a:ln/>
        </p:spPr>
        <p:txBody>
          <a:bodyPr wrap="square" lIns="0" tIns="0" rIns="0" bIns="0" rtlCol="0" anchor="ctr"/>
          <a:lstStyle/>
          <a:p>
            <a:pPr marL="0" indent="0">
              <a:buNone/>
            </a:pPr>
            <a:r>
              <a:rPr lang="en-US" sz="3000" b="1">
                <a:solidFill>
                  <a:srgbClr val="023436"/>
                </a:solidFill>
                <a:latin typeface="Cambria" pitchFamily="34" charset="0"/>
                <a:ea typeface="Cambria" pitchFamily="34" charset="-122"/>
                <a:cs typeface="Cambria" pitchFamily="34" charset="-120"/>
              </a:rPr>
              <a:t>References</a:t>
            </a:r>
            <a:endParaRPr lang="en-US" sz="3000"/>
          </a:p>
        </p:txBody>
      </p:sp>
      <p:sp>
        <p:nvSpPr>
          <p:cNvPr id="4" name="Text 2"/>
          <p:cNvSpPr/>
          <p:nvPr/>
        </p:nvSpPr>
        <p:spPr>
          <a:xfrm>
            <a:off x="960120" y="1353312"/>
            <a:ext cx="10424160" cy="777240"/>
          </a:xfrm>
          <a:prstGeom prst="rect">
            <a:avLst/>
          </a:prstGeom>
          <a:noFill/>
          <a:ln/>
        </p:spPr>
        <p:txBody>
          <a:bodyPr wrap="square" lIns="0" tIns="0" rIns="0" bIns="0" rtlCol="0" anchor="t"/>
          <a:lstStyle/>
          <a:p>
            <a:pPr marL="0" indent="0">
              <a:buNone/>
            </a:pPr>
            <a:r>
              <a:rPr lang="en-US" sz="1600">
                <a:solidFill>
                  <a:srgbClr val="023436"/>
                </a:solidFill>
                <a:latin typeface="Calibri" pitchFamily="34" charset="0"/>
                <a:ea typeface="Calibri" pitchFamily="34" charset="-122"/>
                <a:cs typeface="Calibri" pitchFamily="34" charset="-120"/>
              </a:rPr>
              <a:t>Agency for Healthcare Research and Quality (2021). SBAR Tool: Situation-Background-Assessment-Recommendation. Available at: https://www.ahrq.gov/teamstepps-program/curriculum/communication/tools/sbar.html</a:t>
            </a:r>
            <a:endParaRPr lang="en-US" sz="1600"/>
          </a:p>
        </p:txBody>
      </p:sp>
      <p:sp>
        <p:nvSpPr>
          <p:cNvPr id="6" name="Text 4"/>
          <p:cNvSpPr/>
          <p:nvPr/>
        </p:nvSpPr>
        <p:spPr>
          <a:xfrm>
            <a:off x="960120" y="2286000"/>
            <a:ext cx="10424160" cy="777240"/>
          </a:xfrm>
          <a:prstGeom prst="rect">
            <a:avLst/>
          </a:prstGeom>
          <a:noFill/>
          <a:ln/>
        </p:spPr>
        <p:txBody>
          <a:bodyPr wrap="square" lIns="0" tIns="0" rIns="0" bIns="0" rtlCol="0" anchor="t"/>
          <a:lstStyle/>
          <a:p>
            <a:pPr marL="0" indent="0">
              <a:buNone/>
            </a:pPr>
            <a:r>
              <a:rPr lang="en-US" sz="1600">
                <a:solidFill>
                  <a:srgbClr val="023436"/>
                </a:solidFill>
                <a:latin typeface="Calibri" pitchFamily="34" charset="0"/>
                <a:ea typeface="Calibri" pitchFamily="34" charset="-122"/>
                <a:cs typeface="Calibri" pitchFamily="34" charset="-120"/>
              </a:rPr>
              <a:t>National Institute for Health and Care Excellence (2021). Patient experience in adult NHS services: improving the experience of care for people using adult NHS services. Available at: https://www.nice.org.uk/guidance/cg138/chapter/Recommendations</a:t>
            </a:r>
            <a:endParaRPr lang="en-US" sz="1600"/>
          </a:p>
        </p:txBody>
      </p:sp>
      <p:sp>
        <p:nvSpPr>
          <p:cNvPr id="8" name="Text 6"/>
          <p:cNvSpPr/>
          <p:nvPr/>
        </p:nvSpPr>
        <p:spPr>
          <a:xfrm>
            <a:off x="960120" y="3218688"/>
            <a:ext cx="10424160" cy="777240"/>
          </a:xfrm>
          <a:prstGeom prst="rect">
            <a:avLst/>
          </a:prstGeom>
          <a:noFill/>
          <a:ln/>
        </p:spPr>
        <p:txBody>
          <a:bodyPr wrap="square" lIns="0" tIns="0" rIns="0" bIns="0" rtlCol="0" anchor="t"/>
          <a:lstStyle/>
          <a:p>
            <a:pPr marL="0" indent="0">
              <a:buNone/>
            </a:pPr>
            <a:r>
              <a:rPr lang="en-US" sz="1600">
                <a:solidFill>
                  <a:srgbClr val="023436"/>
                </a:solidFill>
                <a:latin typeface="Calibri" pitchFamily="34" charset="0"/>
                <a:ea typeface="Calibri" pitchFamily="34" charset="-122"/>
                <a:cs typeface="Calibri" pitchFamily="34" charset="-120"/>
              </a:rPr>
              <a:t>NHS England (2023). Good communication with patients waiting for care. Available at: https://www.england.nhs.uk/long-read/good-communication-with-patients-waiting-for-care/</a:t>
            </a:r>
            <a:endParaRPr lang="en-US" sz="1600"/>
          </a:p>
        </p:txBody>
      </p:sp>
      <p:sp>
        <p:nvSpPr>
          <p:cNvPr id="10" name="Text 8"/>
          <p:cNvSpPr/>
          <p:nvPr/>
        </p:nvSpPr>
        <p:spPr>
          <a:xfrm>
            <a:off x="960120" y="4151376"/>
            <a:ext cx="10424160" cy="777240"/>
          </a:xfrm>
          <a:prstGeom prst="rect">
            <a:avLst/>
          </a:prstGeom>
          <a:noFill/>
          <a:ln/>
        </p:spPr>
        <p:txBody>
          <a:bodyPr wrap="square" lIns="0" tIns="0" rIns="0" bIns="0" rtlCol="0" anchor="t"/>
          <a:lstStyle/>
          <a:p>
            <a:pPr marL="0" indent="0">
              <a:buNone/>
            </a:pPr>
            <a:r>
              <a:rPr lang="en-US" sz="1600">
                <a:solidFill>
                  <a:srgbClr val="023436"/>
                </a:solidFill>
                <a:latin typeface="Calibri" pitchFamily="34" charset="0"/>
                <a:ea typeface="Calibri" pitchFamily="34" charset="-122"/>
                <a:cs typeface="Calibri" pitchFamily="34" charset="-120"/>
              </a:rPr>
              <a:t>NHS England (2022). Framework for involving patients in patient safety. Available at: https://www.england.nhs.uk/patient-safety/patient-safety-involvement/framework-for-involving-patients-in-patient-safety/</a:t>
            </a:r>
            <a:endParaRPr lang="en-US" sz="1600"/>
          </a:p>
        </p:txBody>
      </p:sp>
      <p:sp>
        <p:nvSpPr>
          <p:cNvPr id="12" name="Text 10"/>
          <p:cNvSpPr/>
          <p:nvPr/>
        </p:nvSpPr>
        <p:spPr>
          <a:xfrm>
            <a:off x="960120" y="5084064"/>
            <a:ext cx="10424160" cy="777240"/>
          </a:xfrm>
          <a:prstGeom prst="rect">
            <a:avLst/>
          </a:prstGeom>
          <a:noFill/>
          <a:ln/>
        </p:spPr>
        <p:txBody>
          <a:bodyPr wrap="square" lIns="0" tIns="0" rIns="0" bIns="0" rtlCol="0" anchor="t"/>
          <a:lstStyle/>
          <a:p>
            <a:pPr marL="0" indent="0">
              <a:buNone/>
            </a:pPr>
            <a:r>
              <a:rPr lang="en-US" sz="1600" dirty="0">
                <a:solidFill>
                  <a:srgbClr val="023436"/>
                </a:solidFill>
                <a:latin typeface="Calibri" pitchFamily="34" charset="0"/>
                <a:ea typeface="Calibri" pitchFamily="34" charset="-122"/>
                <a:cs typeface="Calibri" pitchFamily="34" charset="-120"/>
              </a:rPr>
              <a:t>NHS England (2022). Improving safety critical spoken communication. Available at: https://www.england.nhs.uk/patient-safety/improving-safety-critical-spoken-communication/</a:t>
            </a:r>
            <a:endParaRPr lang="en-US" sz="16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111</TotalTime>
  <Words>1719</Words>
  <Application>Microsoft Office PowerPoint</Application>
  <PresentationFormat>Widescreen</PresentationFormat>
  <Paragraphs>109</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Cambria</vt:lpstr>
      <vt:lpstr>Corbel</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A Key Skill in Health and Social Care</dc:title>
  <cp:lastModifiedBy>Wunmi Adebari</cp:lastModifiedBy>
  <cp:revision>2</cp:revision>
  <dcterms:created xsi:type="dcterms:W3CDTF">2026-07-01T07:15:34Z</dcterms:created>
  <dcterms:modified xsi:type="dcterms:W3CDTF">2026-07-19T10:19:13Z</dcterms:modified>
</cp:coreProperties>
</file>