
<file path=[Content_Types].xml><?xml version="1.0" encoding="utf-8"?>
<Types xmlns="http://schemas.openxmlformats.org/package/2006/content-types">
  <Default Extension="png" ContentType="image/png"/>
  <Default Extension="jpeg" ContentType="image/jpeg"/>
  <Default Extension="emf" ContentType="image/x-emf"/>
  <Default Extension="rels" ContentType="application/vnd.openxmlformats-package.relationships+xml"/>
  <Default Extension="xml" ContentType="application/xml"/>
  <Default Extension="docx" ContentType="application/vnd.openxmlformats-officedocument.wordprocessingml.document"/>
  <Default Extension="vml" ContentType="application/vnd.openxmlformats-officedocument.vmlDrawin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2"/>
  </p:notesMasterIdLst>
  <p:sldIdLst>
    <p:sldId id="257" r:id="rId2"/>
    <p:sldId id="258" r:id="rId3"/>
    <p:sldId id="259" r:id="rId4"/>
    <p:sldId id="260" r:id="rId5"/>
    <p:sldId id="261" r:id="rId6"/>
    <p:sldId id="262" r:id="rId7"/>
    <p:sldId id="263" r:id="rId8"/>
    <p:sldId id="264" r:id="rId9"/>
    <p:sldId id="265" r:id="rId10"/>
    <p:sldId id="266" r:id="rId1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4995" autoAdjust="0"/>
    <p:restoredTop sz="94660"/>
  </p:normalViewPr>
  <p:slideViewPr>
    <p:cSldViewPr snapToGrid="0">
      <p:cViewPr varScale="1">
        <p:scale>
          <a:sx n="87" d="100"/>
          <a:sy n="87" d="100"/>
        </p:scale>
        <p:origin x="528" y="5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drawings/_rels/vmlDrawing1.vml.rels><?xml version="1.0" encoding="UTF-8" standalone="yes"?>
<Relationships xmlns="http://schemas.openxmlformats.org/package/2006/relationships"><Relationship Id="rId1" Type="http://schemas.openxmlformats.org/officeDocument/2006/relationships/image" Target="../media/image4.emf"/></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0FF96382-1A50-4D74-B69E-CF090333F005}" type="datetimeFigureOut">
              <a:rPr lang="en-GB" smtClean="0"/>
              <a:t>30/04/2024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36E938D-5839-4BEB-A6FD-CDA4CEC01304}" type="slidenum">
              <a:rPr lang="en-GB" smtClean="0"/>
              <a:t>‹#›</a:t>
            </a:fld>
            <a:endParaRPr lang="en-GB"/>
          </a:p>
        </p:txBody>
      </p:sp>
    </p:spTree>
    <p:extLst>
      <p:ext uri="{BB962C8B-B14F-4D97-AF65-F5344CB8AC3E}">
        <p14:creationId xmlns:p14="http://schemas.microsoft.com/office/powerpoint/2010/main" val="244668963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1" u="sng" dirty="0"/>
              <a:t> </a:t>
            </a:r>
          </a:p>
        </p:txBody>
      </p:sp>
      <p:sp>
        <p:nvSpPr>
          <p:cNvPr id="4" name="Slide Number Placeholder 3"/>
          <p:cNvSpPr>
            <a:spLocks noGrp="1"/>
          </p:cNvSpPr>
          <p:nvPr>
            <p:ph type="sldNum" sz="quarter" idx="5"/>
          </p:nvPr>
        </p:nvSpPr>
        <p:spPr/>
        <p:txBody>
          <a:bodyPr/>
          <a:lstStyle/>
          <a:p>
            <a:fld id="{C58EC616-C518-4358-9496-6C33B2F5FA56}" type="slidenum">
              <a:rPr lang="en-US" smtClean="0"/>
              <a:t>1</a:t>
            </a:fld>
            <a:endParaRPr lang="en-US" dirty="0"/>
          </a:p>
        </p:txBody>
      </p:sp>
    </p:spTree>
    <p:extLst>
      <p:ext uri="{BB962C8B-B14F-4D97-AF65-F5344CB8AC3E}">
        <p14:creationId xmlns:p14="http://schemas.microsoft.com/office/powerpoint/2010/main" val="197035374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1" u="sng" dirty="0"/>
              <a:t>Introduction</a:t>
            </a:r>
          </a:p>
          <a:p>
            <a:r>
              <a:rPr lang="en-US" dirty="0"/>
              <a:t>Planning, coordinating, and carrying out events are all aspects of event management, which is a practice. From choosing the location to coordinating the logistics to making sure that everything goes off without a hitch, it encompasses everything. In the United Kingdom, the hotel business is perpetually changing and intricate, with a great deal of moving components. For all of these components to come together without a hitch, event management and preparation are essential components. Event management is essential to the positive growth of any hospitality organization across the board, from the management of vendors to the coordination of guests (</a:t>
            </a:r>
            <a:r>
              <a:rPr lang="en-US" dirty="0" err="1"/>
              <a:t>Liberato</a:t>
            </a:r>
            <a:r>
              <a:rPr lang="en-US" dirty="0"/>
              <a:t> et al., 2023). </a:t>
            </a:r>
          </a:p>
        </p:txBody>
      </p:sp>
      <p:sp>
        <p:nvSpPr>
          <p:cNvPr id="4" name="Slide Number Placeholder 3"/>
          <p:cNvSpPr>
            <a:spLocks noGrp="1"/>
          </p:cNvSpPr>
          <p:nvPr>
            <p:ph type="sldNum" sz="quarter" idx="5"/>
          </p:nvPr>
        </p:nvSpPr>
        <p:spPr/>
        <p:txBody>
          <a:bodyPr/>
          <a:lstStyle/>
          <a:p>
            <a:fld id="{C58EC616-C518-4358-9496-6C33B2F5FA56}" type="slidenum">
              <a:rPr lang="en-US" smtClean="0"/>
              <a:t>2</a:t>
            </a:fld>
            <a:endParaRPr lang="en-US" dirty="0"/>
          </a:p>
        </p:txBody>
      </p:sp>
    </p:spTree>
    <p:extLst>
      <p:ext uri="{BB962C8B-B14F-4D97-AF65-F5344CB8AC3E}">
        <p14:creationId xmlns:p14="http://schemas.microsoft.com/office/powerpoint/2010/main" val="213088850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1" u="sng" dirty="0"/>
              <a:t>What is MICE Event?</a:t>
            </a:r>
          </a:p>
          <a:p>
            <a:r>
              <a:rPr lang="en-US" dirty="0"/>
              <a:t>MICE events also provide this possibility. According to a study that was published in recent years by Research Dive, it is estimated that the global market for meetings, incentives, conventions, and exhibitions (MICE) would have a significant rise in revenue, with the predicted growth going from 107.2 billions of dollars in the first half of 2020 to more than 1,619.3 billion dollars by the year 2028. This growth is expected to occur between the years 2020 and 2028 (</a:t>
            </a:r>
            <a:r>
              <a:rPr lang="en-US" dirty="0" err="1"/>
              <a:t>Princy</a:t>
            </a:r>
            <a:r>
              <a:rPr lang="en-US" dirty="0"/>
              <a:t>, 2021).</a:t>
            </a:r>
          </a:p>
        </p:txBody>
      </p:sp>
      <p:sp>
        <p:nvSpPr>
          <p:cNvPr id="4" name="Slide Number Placeholder 3"/>
          <p:cNvSpPr>
            <a:spLocks noGrp="1"/>
          </p:cNvSpPr>
          <p:nvPr>
            <p:ph type="sldNum" sz="quarter" idx="5"/>
          </p:nvPr>
        </p:nvSpPr>
        <p:spPr/>
        <p:txBody>
          <a:bodyPr/>
          <a:lstStyle/>
          <a:p>
            <a:fld id="{C58EC616-C518-4358-9496-6C33B2F5FA56}" type="slidenum">
              <a:rPr lang="en-US" smtClean="0"/>
              <a:t>3</a:t>
            </a:fld>
            <a:endParaRPr lang="en-US" dirty="0"/>
          </a:p>
        </p:txBody>
      </p:sp>
    </p:spTree>
    <p:extLst>
      <p:ext uri="{BB962C8B-B14F-4D97-AF65-F5344CB8AC3E}">
        <p14:creationId xmlns:p14="http://schemas.microsoft.com/office/powerpoint/2010/main" val="179574450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1" u="sng" dirty="0"/>
              <a:t>Technological trend in the hospitality industry: An exploration of innovation</a:t>
            </a:r>
          </a:p>
          <a:p>
            <a:r>
              <a:rPr lang="en-US" dirty="0"/>
              <a:t>The gathering that will be held under the title "Technological trend in the hospitality industry: An exploration of innovation" will take place at the Holiday Inn Birmingham City Centre, which is located in the Netherlands. In addition to being situated in close proximity to the brand-new Birmingham Conference &amp; Events Centre, the Holiday Inn Birmingham City Centre is proudly situated directly across from the jaw-dropping Grand Central shopping mall and the Birmingham New Street train station. A train ride to Birmingham International Airport takes only nine minutes, and the location is ideal, as it is right in the middle of the city. In close proximity to the Holiday Inn Birmingham city Centre is where one will find the Birmingham Conference &amp; Events Centre on the same premises. More than one thousand attendees can be accommodated in the 24 different conference rooms that are spread out across three floors and totaling more than two thousand meters squared of flexible space. It is a one-stop location for all of your meeting and event requirements because it is connected to the other property by a glass link bridge (Holiday inn Birmingham City Centre).</a:t>
            </a:r>
          </a:p>
          <a:p>
            <a:r>
              <a:rPr lang="en-US" dirty="0"/>
              <a:t>The occasion comprises a comprehensive worldwide symposium, attracting over 400 attendees in person. This distinguished group comprises industry pioneers, suppliers of services, new businesses, investors, and significant corporations. </a:t>
            </a:r>
          </a:p>
          <a:p>
            <a:r>
              <a:rPr lang="en-US" dirty="0"/>
              <a:t>Prominent leaders in the travel and hospitality sector will, during the course of this event, examine the challenges and opportunities that have been brought about by new developments and trends. The most important gathering place for those who work in the travel industry to meet face-to-face and engage in in-depth, open conversations about the most recent changes in company strategy, technical advancements, as well as worldwide market indicators.</a:t>
            </a:r>
          </a:p>
        </p:txBody>
      </p:sp>
      <p:sp>
        <p:nvSpPr>
          <p:cNvPr id="4" name="Slide Number Placeholder 3"/>
          <p:cNvSpPr>
            <a:spLocks noGrp="1"/>
          </p:cNvSpPr>
          <p:nvPr>
            <p:ph type="sldNum" sz="quarter" idx="5"/>
          </p:nvPr>
        </p:nvSpPr>
        <p:spPr/>
        <p:txBody>
          <a:bodyPr/>
          <a:lstStyle/>
          <a:p>
            <a:fld id="{C58EC616-C518-4358-9496-6C33B2F5FA56}" type="slidenum">
              <a:rPr lang="en-US" smtClean="0"/>
              <a:t>4</a:t>
            </a:fld>
            <a:endParaRPr lang="en-US" dirty="0"/>
          </a:p>
        </p:txBody>
      </p:sp>
    </p:spTree>
    <p:extLst>
      <p:ext uri="{BB962C8B-B14F-4D97-AF65-F5344CB8AC3E}">
        <p14:creationId xmlns:p14="http://schemas.microsoft.com/office/powerpoint/2010/main" val="21397348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1" u="sng" dirty="0"/>
              <a:t>Situational Analysis </a:t>
            </a:r>
          </a:p>
          <a:p>
            <a:r>
              <a:rPr lang="en-US" b="0" i="0" dirty="0"/>
              <a:t>The process of gathering, analyzing, and arranging information concerning both the inside and the outside of an organization is referred to as situational analytical analysis. Performing a SWOT analysis, which stands for strengths, weaknesses, possibilities, and threats, is a portion of this process. Collection and analysis of data concerning trends, customers, competitors, as well as other external elements that may have an impact on the company may also be included in this process (</a:t>
            </a:r>
            <a:r>
              <a:rPr lang="en-US" b="0" i="0" dirty="0" err="1"/>
              <a:t>Yaxley</a:t>
            </a:r>
            <a:r>
              <a:rPr lang="en-US" b="0" i="0" dirty="0"/>
              <a:t>, 2017). In order to provide a clear and accurate image of the current status of the company, which can then be used to influence strategic planning and decision-making, the purpose of situational analysis is to provide these details. It is possible to do a situational analysis at any time; however, it is particularly necessary to do so before to beginning an entirely novel procedure or project. For the purpose of avoiding time being wasted by carrying things repeatedly or by making the wrong movements, it is helpful when figuring out the optimum approach to move forward (</a:t>
            </a:r>
            <a:r>
              <a:rPr lang="en-US" b="0" i="0" dirty="0" err="1"/>
              <a:t>Straková</a:t>
            </a:r>
            <a:r>
              <a:rPr lang="en-US" b="0" i="0" dirty="0"/>
              <a:t>, et al., 2018).</a:t>
            </a:r>
          </a:p>
          <a:p>
            <a:r>
              <a:rPr lang="en-US" b="1" i="1" dirty="0"/>
              <a:t>Market Factor</a:t>
            </a:r>
          </a:p>
          <a:p>
            <a:r>
              <a:rPr lang="en-US" b="0" i="0" dirty="0"/>
              <a:t>Location of the event: Holiday Inn Birmingham City Centre, United Kingdom</a:t>
            </a:r>
          </a:p>
          <a:p>
            <a:r>
              <a:rPr lang="en-US" b="0" i="0" dirty="0"/>
              <a:t>Target Audience: This event is intended for professionals who are involved with the travel business as well as other individuals who possess a keen enthusiasm for technological innovation in the world of hospitality and travel and who are interested in developing their knowledge of this expanding trend (Getz, 2013).</a:t>
            </a:r>
          </a:p>
          <a:p>
            <a:r>
              <a:rPr lang="en-US" b="0" i="0" dirty="0"/>
              <a:t>Number of Guests: 480</a:t>
            </a:r>
          </a:p>
          <a:p>
            <a:r>
              <a:rPr lang="en-US" b="0" i="0" dirty="0"/>
              <a:t>Event Date: November 3, 2024 </a:t>
            </a:r>
          </a:p>
          <a:p>
            <a:r>
              <a:rPr lang="en-US" b="0" i="0" dirty="0"/>
              <a:t>Supply and Demand: The utilization of information technology is critical to the achievement of success in any hospitality enterprise. Businesses have the ability to significantly improve their customer service, streamline their processes, and raise their productivity by utilizing the most recent technologies. This contributes to the reduction of costs, the increase of income, and the guarantee of prolonged profitability. Right now, there is a lot of interest in academic writing that investigates the contemporary link that is present between an event along with the environment in which it occurs. The presentation of their credentials as innovators in technological fields is becoming an increasingly important topic for event planners. Due to the increasing sophistication of the market, consumers are developing a greater degree of skepticism towards assertions that are not backed up by evidence (Allen et al., 2022).</a:t>
            </a:r>
          </a:p>
          <a:p>
            <a:r>
              <a:rPr lang="en-US" b="1" i="1" dirty="0"/>
              <a:t>Operational Factors:</a:t>
            </a:r>
          </a:p>
          <a:p>
            <a:r>
              <a:rPr lang="en-US" b="0" i="0" dirty="0"/>
              <a:t>Technological expertise: The solutions provided by technology can serve as an additional set of organizers for events. despite the fact that there has yet to be a significant shift in the manner in which planners for events approach what they do, it is still extremely important for them to be willing to learn how to make use of technological solutions and to stay current with the most recent advancements in the industry (</a:t>
            </a:r>
            <a:r>
              <a:rPr lang="en-US" b="0" i="0" dirty="0" err="1"/>
              <a:t>Anas</a:t>
            </a:r>
            <a:r>
              <a:rPr lang="en-US" b="0" i="0" dirty="0"/>
              <a:t> et al., 2020).</a:t>
            </a:r>
          </a:p>
          <a:p>
            <a:r>
              <a:rPr lang="en-US" b="0" i="0" dirty="0"/>
              <a:t>Communication Skill: Event planners need to have strong communication skills in order to be successful because they need to be able to interact with corporate executives, contributors, brand sponsors as well, attendees, and vendors without feeling uncomfortable. According to Burleson (2017), good communication skills are absolutely necessary in order to ensure that everything runs smoothly and that all of the individuals who took part in the affair are aware of their respective roles. </a:t>
            </a:r>
          </a:p>
          <a:p>
            <a:r>
              <a:rPr lang="en-US" b="0" i="0" dirty="0"/>
              <a:t>Organizational ability: In order for a plan of events to be successful, from the planning stage all the way through to the analysis of the event after it has taken place, they need to possess excellent organizational skills and meticulousness (</a:t>
            </a:r>
            <a:r>
              <a:rPr lang="en-US" b="0" i="0" dirty="0" err="1"/>
              <a:t>Mallen</a:t>
            </a:r>
            <a:r>
              <a:rPr lang="en-US" b="0" i="0" dirty="0"/>
              <a:t> and Adams, 2017).</a:t>
            </a:r>
          </a:p>
          <a:p>
            <a:r>
              <a:rPr lang="en-US" b="0" i="0" dirty="0"/>
              <a:t>Required Resources: Appropriate venue, Conference Speakers, Provision of Technological Support, and Sponsorship of the Conference</a:t>
            </a:r>
          </a:p>
          <a:p>
            <a:r>
              <a:rPr lang="en-US" b="0" i="0" dirty="0"/>
              <a:t>Leadership: The ability to lead is an essential planning skill for anyone who is responsible for putting together an event. In </a:t>
            </a:r>
            <a:r>
              <a:rPr lang="en-US" b="0" i="0" dirty="0" err="1"/>
              <a:t>sorder</a:t>
            </a:r>
            <a:r>
              <a:rPr lang="en-US" b="0" i="0" dirty="0"/>
              <a:t> for an event to occur and be carried out exactly as planned, the </a:t>
            </a:r>
            <a:r>
              <a:rPr lang="en-US" b="0" i="0" dirty="0" err="1"/>
              <a:t>organiser</a:t>
            </a:r>
            <a:r>
              <a:rPr lang="en-US" b="0" i="0" dirty="0"/>
              <a:t> needs to be able to work together with the personnel (</a:t>
            </a:r>
            <a:r>
              <a:rPr lang="en-US" b="0" i="0" dirty="0" err="1"/>
              <a:t>Anas</a:t>
            </a:r>
            <a:r>
              <a:rPr lang="en-US" b="0" i="0" dirty="0"/>
              <a:t> et al., 2020).</a:t>
            </a:r>
          </a:p>
        </p:txBody>
      </p:sp>
      <p:sp>
        <p:nvSpPr>
          <p:cNvPr id="4" name="Slide Number Placeholder 3"/>
          <p:cNvSpPr>
            <a:spLocks noGrp="1"/>
          </p:cNvSpPr>
          <p:nvPr>
            <p:ph type="sldNum" sz="quarter" idx="5"/>
          </p:nvPr>
        </p:nvSpPr>
        <p:spPr/>
        <p:txBody>
          <a:bodyPr/>
          <a:lstStyle/>
          <a:p>
            <a:fld id="{C58EC616-C518-4358-9496-6C33B2F5FA56}" type="slidenum">
              <a:rPr lang="en-US" smtClean="0"/>
              <a:t>5</a:t>
            </a:fld>
            <a:endParaRPr lang="en-US" dirty="0"/>
          </a:p>
        </p:txBody>
      </p:sp>
    </p:spTree>
    <p:extLst>
      <p:ext uri="{BB962C8B-B14F-4D97-AF65-F5344CB8AC3E}">
        <p14:creationId xmlns:p14="http://schemas.microsoft.com/office/powerpoint/2010/main" val="241024663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b="1" i="1" u="sng" kern="1200" dirty="0">
                <a:solidFill>
                  <a:schemeClr val="tx1"/>
                </a:solidFill>
                <a:effectLst/>
                <a:latin typeface="+mn-lt"/>
                <a:ea typeface="+mn-ea"/>
                <a:cs typeface="+mn-cs"/>
              </a:rPr>
              <a:t>Financial Analysis</a:t>
            </a:r>
          </a:p>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For the purpose of covering the costs involved with the organizing of the event, which will encompass the expenses for all of decorations, marketing, technical help, advertising, and workforce training, a total of around 33,200 British pounds will be required. The revenue will be generated by means of the involvement of sponsors as well as the participation fee, which is projected to be approximately 1,13,800 pounds. After taking into account all of the expenditures, it is predicted that the income will equal to a total of 80,600 British pounds (Wilson, R., 2017).</a:t>
            </a:r>
          </a:p>
          <a:p>
            <a:endParaRPr lang="en-US" dirty="0"/>
          </a:p>
        </p:txBody>
      </p:sp>
      <p:sp>
        <p:nvSpPr>
          <p:cNvPr id="4" name="Slide Number Placeholder 3"/>
          <p:cNvSpPr>
            <a:spLocks noGrp="1"/>
          </p:cNvSpPr>
          <p:nvPr>
            <p:ph type="sldNum" sz="quarter" idx="5"/>
          </p:nvPr>
        </p:nvSpPr>
        <p:spPr/>
        <p:txBody>
          <a:bodyPr/>
          <a:lstStyle/>
          <a:p>
            <a:fld id="{C58EC616-C518-4358-9496-6C33B2F5FA56}" type="slidenum">
              <a:rPr lang="en-US" smtClean="0"/>
              <a:t>6</a:t>
            </a:fld>
            <a:endParaRPr lang="en-US" dirty="0"/>
          </a:p>
        </p:txBody>
      </p:sp>
    </p:spTree>
    <p:extLst>
      <p:ext uri="{BB962C8B-B14F-4D97-AF65-F5344CB8AC3E}">
        <p14:creationId xmlns:p14="http://schemas.microsoft.com/office/powerpoint/2010/main" val="309886594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1" i="1" u="sng" kern="1200" dirty="0">
                <a:solidFill>
                  <a:schemeClr val="tx1"/>
                </a:solidFill>
                <a:effectLst/>
                <a:latin typeface="+mn-lt"/>
                <a:ea typeface="+mn-ea"/>
                <a:cs typeface="+mn-cs"/>
              </a:rPr>
              <a:t>SWOT Analysis</a:t>
            </a:r>
          </a:p>
          <a:p>
            <a:r>
              <a:rPr lang="en-US" sz="1200" kern="1200" dirty="0">
                <a:solidFill>
                  <a:schemeClr val="tx1"/>
                </a:solidFill>
                <a:effectLst/>
                <a:latin typeface="+mn-lt"/>
                <a:ea typeface="+mn-ea"/>
                <a:cs typeface="+mn-cs"/>
              </a:rPr>
              <a:t>One of the frameworks that is utilized to evaluate the competitive situation of a company and to construct strategic planning is the SWOT analysis, which is an acronym that stands for strengths, weaknesses, opportunities, and threats. The Strengths, Weaknesses, Opportunities, and Threats analysis takes into consideration both internal and external factors, as well as the potential for both the present and the future (</a:t>
            </a:r>
            <a:r>
              <a:rPr lang="en-US" sz="1200" kern="1200" dirty="0" err="1">
                <a:solidFill>
                  <a:schemeClr val="tx1"/>
                </a:solidFill>
                <a:effectLst/>
                <a:latin typeface="+mn-lt"/>
                <a:ea typeface="+mn-ea"/>
                <a:cs typeface="+mn-cs"/>
              </a:rPr>
              <a:t>Carlsen</a:t>
            </a:r>
            <a:r>
              <a:rPr lang="en-US" sz="1200" kern="1200" dirty="0">
                <a:solidFill>
                  <a:schemeClr val="tx1"/>
                </a:solidFill>
                <a:effectLst/>
                <a:latin typeface="+mn-lt"/>
                <a:ea typeface="+mn-ea"/>
                <a:cs typeface="+mn-cs"/>
              </a:rPr>
              <a:t> and </a:t>
            </a:r>
            <a:r>
              <a:rPr lang="en-US" sz="1200" kern="1200" dirty="0" err="1">
                <a:solidFill>
                  <a:schemeClr val="tx1"/>
                </a:solidFill>
                <a:effectLst/>
                <a:latin typeface="+mn-lt"/>
                <a:ea typeface="+mn-ea"/>
                <a:cs typeface="+mn-cs"/>
              </a:rPr>
              <a:t>Andersson</a:t>
            </a:r>
            <a:r>
              <a:rPr lang="en-US" sz="1200" kern="1200" dirty="0">
                <a:solidFill>
                  <a:schemeClr val="tx1"/>
                </a:solidFill>
                <a:effectLst/>
                <a:latin typeface="+mn-lt"/>
                <a:ea typeface="+mn-ea"/>
                <a:cs typeface="+mn-cs"/>
              </a:rPr>
              <a:t>, 2015). </a:t>
            </a:r>
            <a:br>
              <a:rPr lang="en-US" sz="1200" kern="1200" dirty="0">
                <a:solidFill>
                  <a:schemeClr val="tx1"/>
                </a:solidFill>
                <a:effectLst/>
                <a:latin typeface="+mn-lt"/>
                <a:ea typeface="+mn-ea"/>
                <a:cs typeface="+mn-cs"/>
              </a:rPr>
            </a:br>
            <a:r>
              <a:rPr lang="en-US" sz="1200" kern="1200" dirty="0">
                <a:solidFill>
                  <a:schemeClr val="tx1"/>
                </a:solidFill>
                <a:effectLst/>
                <a:latin typeface="+mn-lt"/>
                <a:ea typeface="+mn-ea"/>
                <a:cs typeface="+mn-cs"/>
              </a:rPr>
              <a:t>A SWOT analysis is a form of analysis that is designed to provide a realistic, fact-based, and data-based assessment of the good and negative aspects of a company, its operations, or within its industry. The analysis is based on the acronym for strengths, weaknesses, opportunities, and threats. It is recommended that the organization concentrate on real-life circumstances rather than focusing on preconceived assumptions or gray areas in order to ensure that the study is as accurate as possible. It is recommended that businesses use it as a guide rather than necessarily as a prescription in order to get good results (</a:t>
            </a:r>
            <a:r>
              <a:rPr lang="en-US" sz="1200" kern="1200" dirty="0" err="1">
                <a:solidFill>
                  <a:schemeClr val="tx1"/>
                </a:solidFill>
                <a:effectLst/>
                <a:latin typeface="+mn-lt"/>
                <a:ea typeface="+mn-ea"/>
                <a:cs typeface="+mn-cs"/>
              </a:rPr>
              <a:t>Gurl</a:t>
            </a:r>
            <a:r>
              <a:rPr lang="en-US" sz="1200" kern="1200" dirty="0">
                <a:solidFill>
                  <a:schemeClr val="tx1"/>
                </a:solidFill>
                <a:effectLst/>
                <a:latin typeface="+mn-lt"/>
                <a:ea typeface="+mn-ea"/>
                <a:cs typeface="+mn-cs"/>
              </a:rPr>
              <a:t>, 2017).</a:t>
            </a:r>
          </a:p>
        </p:txBody>
      </p:sp>
      <p:sp>
        <p:nvSpPr>
          <p:cNvPr id="4" name="Slide Number Placeholder 3"/>
          <p:cNvSpPr>
            <a:spLocks noGrp="1"/>
          </p:cNvSpPr>
          <p:nvPr>
            <p:ph type="sldNum" sz="quarter" idx="5"/>
          </p:nvPr>
        </p:nvSpPr>
        <p:spPr/>
        <p:txBody>
          <a:bodyPr/>
          <a:lstStyle/>
          <a:p>
            <a:fld id="{C58EC616-C518-4358-9496-6C33B2F5FA56}" type="slidenum">
              <a:rPr lang="en-US" smtClean="0"/>
              <a:t>7</a:t>
            </a:fld>
            <a:endParaRPr lang="en-US" dirty="0"/>
          </a:p>
        </p:txBody>
      </p:sp>
    </p:spTree>
    <p:extLst>
      <p:ext uri="{BB962C8B-B14F-4D97-AF65-F5344CB8AC3E}">
        <p14:creationId xmlns:p14="http://schemas.microsoft.com/office/powerpoint/2010/main" val="347113830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1" i="1" u="sng" kern="1200" dirty="0">
                <a:solidFill>
                  <a:schemeClr val="tx1"/>
                </a:solidFill>
                <a:effectLst/>
                <a:latin typeface="+mn-lt"/>
                <a:ea typeface="+mn-ea"/>
                <a:cs typeface="+mn-cs"/>
              </a:rPr>
              <a:t>PESTLE Analysis</a:t>
            </a:r>
          </a:p>
          <a:p>
            <a:r>
              <a:rPr lang="en-US" sz="1200" kern="1200" dirty="0">
                <a:solidFill>
                  <a:schemeClr val="tx1"/>
                </a:solidFill>
                <a:effectLst/>
                <a:latin typeface="+mn-lt"/>
                <a:ea typeface="+mn-ea"/>
                <a:cs typeface="+mn-cs"/>
              </a:rPr>
              <a:t>In the context of an organization, a PESTEL evaluation is an abbreviation for a tool that is used to determine the macroeconomic (external) forces that are affecting the organization. In this case, the letters represent the following categories: political, economic, social, technological, environmental, and legal. In the following blog post, we will discuss the pros and disadvantages of utilizing a PESTEL study in a company setting, as well as the purpose for which it is utilized (</a:t>
            </a:r>
            <a:r>
              <a:rPr lang="en-US" sz="1200" kern="1200" dirty="0" err="1">
                <a:solidFill>
                  <a:schemeClr val="tx1"/>
                </a:solidFill>
                <a:effectLst/>
                <a:latin typeface="+mn-lt"/>
                <a:ea typeface="+mn-ea"/>
                <a:cs typeface="+mn-cs"/>
              </a:rPr>
              <a:t>Fosher</a:t>
            </a:r>
            <a:r>
              <a:rPr lang="en-US" sz="1200" kern="1200" dirty="0">
                <a:solidFill>
                  <a:schemeClr val="tx1"/>
                </a:solidFill>
                <a:effectLst/>
                <a:latin typeface="+mn-lt"/>
                <a:ea typeface="+mn-ea"/>
                <a:cs typeface="+mn-cs"/>
              </a:rPr>
              <a:t>, 2018). </a:t>
            </a:r>
          </a:p>
          <a:p>
            <a:endParaRPr lang="en-US"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An exhaustive situational analysis is an essential step that must be taken before any form of marketing approach or just tactical execution plan can be put into action. It is recommended that this analysis be carried out once every six months in order to figure out any modifications that may have occurred in the macro environment. In order to differentiate themselves from their competitors and get a competitive edge over other organizations, organizations that are able to properly keep up with and react to fluctuations throughout the macro environment are able to differentiate themselves (Rahman and Mishra, 2023) </a:t>
            </a:r>
          </a:p>
        </p:txBody>
      </p:sp>
      <p:sp>
        <p:nvSpPr>
          <p:cNvPr id="4" name="Slide Number Placeholder 3"/>
          <p:cNvSpPr>
            <a:spLocks noGrp="1"/>
          </p:cNvSpPr>
          <p:nvPr>
            <p:ph type="sldNum" sz="quarter" idx="5"/>
          </p:nvPr>
        </p:nvSpPr>
        <p:spPr/>
        <p:txBody>
          <a:bodyPr/>
          <a:lstStyle/>
          <a:p>
            <a:fld id="{C58EC616-C518-4358-9496-6C33B2F5FA56}" type="slidenum">
              <a:rPr lang="en-US" smtClean="0"/>
              <a:t>8</a:t>
            </a:fld>
            <a:endParaRPr lang="en-US" dirty="0"/>
          </a:p>
        </p:txBody>
      </p:sp>
    </p:spTree>
    <p:extLst>
      <p:ext uri="{BB962C8B-B14F-4D97-AF65-F5344CB8AC3E}">
        <p14:creationId xmlns:p14="http://schemas.microsoft.com/office/powerpoint/2010/main" val="415793938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In order to assist businesses in establishing their brands and to contribute to the overall economic prosperity of the nation, event </a:t>
            </a:r>
            <a:r>
              <a:rPr lang="en-US" dirty="0" err="1"/>
              <a:t>organisation</a:t>
            </a:r>
            <a:r>
              <a:rPr lang="en-US" dirty="0"/>
              <a:t> is a key feature of the financial system as a whole. The hospitality establishments and other tourism-related organizations will be able to clearly evaluate their potential and make better use of it as a result of this international conference on hospitality technological innovation taking place (Banu, 2016). This event will primarily focus on reaching individuals who have a strong interest in technical advancements in the hotel and travel industries. Creating jobs, generating cash, and contributing to overall economic growth are all important contributions that the tourist industry makes to the financial condition of the United Kingdom. Therefore, the purpose of this gathering is to work toward enhancing and fostering growth in the tourism business in the United Kingdom (Dwyer and Forsyth, 2017).</a:t>
            </a:r>
          </a:p>
        </p:txBody>
      </p:sp>
      <p:sp>
        <p:nvSpPr>
          <p:cNvPr id="4" name="Slide Number Placeholder 3"/>
          <p:cNvSpPr>
            <a:spLocks noGrp="1"/>
          </p:cNvSpPr>
          <p:nvPr>
            <p:ph type="sldNum" sz="quarter" idx="5"/>
          </p:nvPr>
        </p:nvSpPr>
        <p:spPr/>
        <p:txBody>
          <a:bodyPr/>
          <a:lstStyle/>
          <a:p>
            <a:fld id="{C58EC616-C518-4358-9496-6C33B2F5FA56}" type="slidenum">
              <a:rPr lang="en-US" smtClean="0"/>
              <a:t>9</a:t>
            </a:fld>
            <a:endParaRPr lang="en-US" dirty="0"/>
          </a:p>
        </p:txBody>
      </p:sp>
    </p:spTree>
    <p:extLst>
      <p:ext uri="{BB962C8B-B14F-4D97-AF65-F5344CB8AC3E}">
        <p14:creationId xmlns:p14="http://schemas.microsoft.com/office/powerpoint/2010/main" val="2381031490"/>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C58EC616-C518-4358-9496-6C33B2F5FA56}" type="slidenum">
              <a:rPr lang="en-US" smtClean="0"/>
              <a:t>10</a:t>
            </a:fld>
            <a:endParaRPr lang="en-US" dirty="0"/>
          </a:p>
        </p:txBody>
      </p:sp>
    </p:spTree>
    <p:extLst>
      <p:ext uri="{BB962C8B-B14F-4D97-AF65-F5344CB8AC3E}">
        <p14:creationId xmlns:p14="http://schemas.microsoft.com/office/powerpoint/2010/main" val="252570701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smtClean="0"/>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A2597C6D-D9DA-41F6-B501-B0BB749A7384}" type="datetimeFigureOut">
              <a:rPr lang="en-GB" smtClean="0"/>
              <a:t>30/04/2024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FD379EB-248C-49FC-835F-25BEDC8D898F}" type="slidenum">
              <a:rPr lang="en-GB" smtClean="0"/>
              <a:t>‹#›</a:t>
            </a:fld>
            <a:endParaRPr lang="en-GB"/>
          </a:p>
        </p:txBody>
      </p:sp>
    </p:spTree>
    <p:extLst>
      <p:ext uri="{BB962C8B-B14F-4D97-AF65-F5344CB8AC3E}">
        <p14:creationId xmlns:p14="http://schemas.microsoft.com/office/powerpoint/2010/main" val="75280640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A2597C6D-D9DA-41F6-B501-B0BB749A7384}" type="datetimeFigureOut">
              <a:rPr lang="en-GB" smtClean="0"/>
              <a:t>30/04/2024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FD379EB-248C-49FC-835F-25BEDC8D898F}" type="slidenum">
              <a:rPr lang="en-GB" smtClean="0"/>
              <a:t>‹#›</a:t>
            </a:fld>
            <a:endParaRPr lang="en-GB"/>
          </a:p>
        </p:txBody>
      </p:sp>
    </p:spTree>
    <p:extLst>
      <p:ext uri="{BB962C8B-B14F-4D97-AF65-F5344CB8AC3E}">
        <p14:creationId xmlns:p14="http://schemas.microsoft.com/office/powerpoint/2010/main" val="23462548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smtClean="0"/>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A2597C6D-D9DA-41F6-B501-B0BB749A7384}" type="datetimeFigureOut">
              <a:rPr lang="en-GB" smtClean="0"/>
              <a:t>30/04/2024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FD379EB-248C-49FC-835F-25BEDC8D898F}" type="slidenum">
              <a:rPr lang="en-GB" smtClean="0"/>
              <a:t>‹#›</a:t>
            </a:fld>
            <a:endParaRPr lang="en-GB"/>
          </a:p>
        </p:txBody>
      </p:sp>
    </p:spTree>
    <p:extLst>
      <p:ext uri="{BB962C8B-B14F-4D97-AF65-F5344CB8AC3E}">
        <p14:creationId xmlns:p14="http://schemas.microsoft.com/office/powerpoint/2010/main" val="144969744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A2597C6D-D9DA-41F6-B501-B0BB749A7384}" type="datetimeFigureOut">
              <a:rPr lang="en-GB" smtClean="0"/>
              <a:t>30/04/2024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FD379EB-248C-49FC-835F-25BEDC8D898F}" type="slidenum">
              <a:rPr lang="en-GB" smtClean="0"/>
              <a:t>‹#›</a:t>
            </a:fld>
            <a:endParaRPr lang="en-GB"/>
          </a:p>
        </p:txBody>
      </p:sp>
    </p:spTree>
    <p:extLst>
      <p:ext uri="{BB962C8B-B14F-4D97-AF65-F5344CB8AC3E}">
        <p14:creationId xmlns:p14="http://schemas.microsoft.com/office/powerpoint/2010/main" val="219974946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smtClean="0"/>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A2597C6D-D9DA-41F6-B501-B0BB749A7384}" type="datetimeFigureOut">
              <a:rPr lang="en-GB" smtClean="0"/>
              <a:t>30/04/2024</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9FD379EB-248C-49FC-835F-25BEDC8D898F}" type="slidenum">
              <a:rPr lang="en-GB" smtClean="0"/>
              <a:t>‹#›</a:t>
            </a:fld>
            <a:endParaRPr lang="en-GB"/>
          </a:p>
        </p:txBody>
      </p:sp>
    </p:spTree>
    <p:extLst>
      <p:ext uri="{BB962C8B-B14F-4D97-AF65-F5344CB8AC3E}">
        <p14:creationId xmlns:p14="http://schemas.microsoft.com/office/powerpoint/2010/main" val="339290960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A2597C6D-D9DA-41F6-B501-B0BB749A7384}" type="datetimeFigureOut">
              <a:rPr lang="en-GB" smtClean="0"/>
              <a:t>30/04/2024</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9FD379EB-248C-49FC-835F-25BEDC8D898F}" type="slidenum">
              <a:rPr lang="en-GB" smtClean="0"/>
              <a:t>‹#›</a:t>
            </a:fld>
            <a:endParaRPr lang="en-GB"/>
          </a:p>
        </p:txBody>
      </p:sp>
    </p:spTree>
    <p:extLst>
      <p:ext uri="{BB962C8B-B14F-4D97-AF65-F5344CB8AC3E}">
        <p14:creationId xmlns:p14="http://schemas.microsoft.com/office/powerpoint/2010/main" val="35391787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A2597C6D-D9DA-41F6-B501-B0BB749A7384}" type="datetimeFigureOut">
              <a:rPr lang="en-GB" smtClean="0"/>
              <a:t>30/04/2024</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9FD379EB-248C-49FC-835F-25BEDC8D898F}" type="slidenum">
              <a:rPr lang="en-GB" smtClean="0"/>
              <a:t>‹#›</a:t>
            </a:fld>
            <a:endParaRPr lang="en-GB"/>
          </a:p>
        </p:txBody>
      </p:sp>
    </p:spTree>
    <p:extLst>
      <p:ext uri="{BB962C8B-B14F-4D97-AF65-F5344CB8AC3E}">
        <p14:creationId xmlns:p14="http://schemas.microsoft.com/office/powerpoint/2010/main" val="276139169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A2597C6D-D9DA-41F6-B501-B0BB749A7384}" type="datetimeFigureOut">
              <a:rPr lang="en-GB" smtClean="0"/>
              <a:t>30/04/2024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FD379EB-248C-49FC-835F-25BEDC8D898F}" type="slidenum">
              <a:rPr lang="en-GB" smtClean="0"/>
              <a:t>‹#›</a:t>
            </a:fld>
            <a:endParaRPr lang="en-GB"/>
          </a:p>
        </p:txBody>
      </p:sp>
    </p:spTree>
    <p:extLst>
      <p:ext uri="{BB962C8B-B14F-4D97-AF65-F5344CB8AC3E}">
        <p14:creationId xmlns:p14="http://schemas.microsoft.com/office/powerpoint/2010/main" val="341688779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A2597C6D-D9DA-41F6-B501-B0BB749A7384}" type="datetimeFigureOut">
              <a:rPr lang="en-GB" smtClean="0"/>
              <a:t>30/04/2024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FD379EB-248C-49FC-835F-25BEDC8D898F}" type="slidenum">
              <a:rPr lang="en-GB" smtClean="0"/>
              <a:t>‹#›</a:t>
            </a:fld>
            <a:endParaRPr lang="en-GB"/>
          </a:p>
        </p:txBody>
      </p:sp>
    </p:spTree>
    <p:extLst>
      <p:ext uri="{BB962C8B-B14F-4D97-AF65-F5344CB8AC3E}">
        <p14:creationId xmlns:p14="http://schemas.microsoft.com/office/powerpoint/2010/main" val="270901696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A2597C6D-D9DA-41F6-B501-B0BB749A7384}" type="datetimeFigureOut">
              <a:rPr lang="en-GB" smtClean="0"/>
              <a:t>30/04/2024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FD379EB-248C-49FC-835F-25BEDC8D898F}" type="slidenum">
              <a:rPr lang="en-GB" smtClean="0"/>
              <a:t>‹#›</a:t>
            </a:fld>
            <a:endParaRPr lang="en-GB"/>
          </a:p>
        </p:txBody>
      </p:sp>
    </p:spTree>
    <p:extLst>
      <p:ext uri="{BB962C8B-B14F-4D97-AF65-F5344CB8AC3E}">
        <p14:creationId xmlns:p14="http://schemas.microsoft.com/office/powerpoint/2010/main" val="250695287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A2597C6D-D9DA-41F6-B501-B0BB749A7384}" type="datetimeFigureOut">
              <a:rPr lang="en-GB" smtClean="0"/>
              <a:t>30/04/2024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FD379EB-248C-49FC-835F-25BEDC8D898F}" type="slidenum">
              <a:rPr lang="en-GB" smtClean="0"/>
              <a:t>‹#›</a:t>
            </a:fld>
            <a:endParaRPr lang="en-GB"/>
          </a:p>
        </p:txBody>
      </p:sp>
    </p:spTree>
    <p:extLst>
      <p:ext uri="{BB962C8B-B14F-4D97-AF65-F5344CB8AC3E}">
        <p14:creationId xmlns:p14="http://schemas.microsoft.com/office/powerpoint/2010/main" val="188817187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Title">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544ACCFF-64A9-40AA-93F9-86E3CE016187}"/>
              </a:ext>
            </a:extLst>
          </p:cNvPr>
          <p:cNvSpPr>
            <a:spLocks noGrp="1"/>
          </p:cNvSpPr>
          <p:nvPr>
            <p:ph type="title" hasCustomPrompt="1"/>
          </p:nvPr>
        </p:nvSpPr>
        <p:spPr>
          <a:xfrm>
            <a:off x="651769" y="2683895"/>
            <a:ext cx="5278514" cy="2862225"/>
          </a:xfrm>
          <a:prstGeom prst="rect">
            <a:avLst/>
          </a:prstGeom>
        </p:spPr>
        <p:txBody>
          <a:bodyPr anchor="b"/>
          <a:lstStyle>
            <a:lvl1pPr>
              <a:lnSpc>
                <a:spcPct val="100000"/>
              </a:lnSpc>
              <a:defRPr sz="5000" cap="all" spc="200" baseline="0"/>
            </a:lvl1pPr>
          </a:lstStyle>
          <a:p>
            <a:r>
              <a:rPr lang="en-US" dirty="0"/>
              <a:t>Click to add title</a:t>
            </a:r>
          </a:p>
        </p:txBody>
      </p:sp>
      <p:sp>
        <p:nvSpPr>
          <p:cNvPr id="9" name="Text Placeholder 8">
            <a:extLst>
              <a:ext uri="{FF2B5EF4-FFF2-40B4-BE49-F238E27FC236}">
                <a16:creationId xmlns:a16="http://schemas.microsoft.com/office/drawing/2014/main" id="{AD785D0F-160C-4A31-93B3-F251B0730757}"/>
              </a:ext>
            </a:extLst>
          </p:cNvPr>
          <p:cNvSpPr>
            <a:spLocks noGrp="1"/>
          </p:cNvSpPr>
          <p:nvPr>
            <p:ph type="body" sz="quarter" idx="10" hasCustomPrompt="1"/>
          </p:nvPr>
        </p:nvSpPr>
        <p:spPr>
          <a:xfrm>
            <a:off x="685636" y="5568698"/>
            <a:ext cx="5278514" cy="618142"/>
          </a:xfrm>
          <a:prstGeom prst="rect">
            <a:avLst/>
          </a:prstGeom>
        </p:spPr>
        <p:txBody>
          <a:bodyPr anchor="t"/>
          <a:lstStyle>
            <a:lvl1pPr marL="0" indent="0">
              <a:buNone/>
              <a:defRPr sz="2000" b="0" i="0" spc="200" baseline="0">
                <a:solidFill>
                  <a:schemeClr val="accent4"/>
                </a:solidFill>
              </a:defRPr>
            </a:lvl1pPr>
          </a:lstStyle>
          <a:p>
            <a:pPr lvl="0"/>
            <a:r>
              <a:rPr lang="en-US" dirty="0"/>
              <a:t>Click to add name</a:t>
            </a:r>
          </a:p>
        </p:txBody>
      </p:sp>
      <p:sp>
        <p:nvSpPr>
          <p:cNvPr id="11" name="Picture Placeholder 10">
            <a:extLst>
              <a:ext uri="{FF2B5EF4-FFF2-40B4-BE49-F238E27FC236}">
                <a16:creationId xmlns:a16="http://schemas.microsoft.com/office/drawing/2014/main" id="{31CCC134-2698-41E9-A225-76300EF59E5D}"/>
              </a:ext>
            </a:extLst>
          </p:cNvPr>
          <p:cNvSpPr>
            <a:spLocks noGrp="1"/>
          </p:cNvSpPr>
          <p:nvPr>
            <p:ph type="pic" sz="quarter" idx="11" hasCustomPrompt="1"/>
          </p:nvPr>
        </p:nvSpPr>
        <p:spPr>
          <a:xfrm>
            <a:off x="8143875" y="947737"/>
            <a:ext cx="4048124" cy="4962525"/>
          </a:xfrm>
          <a:prstGeom prst="rect">
            <a:avLst/>
          </a:prstGeom>
        </p:spPr>
        <p:txBody>
          <a:bodyPr/>
          <a:lstStyle>
            <a:lvl1pPr marL="0" indent="0" algn="ctr">
              <a:buNone/>
              <a:defRPr spc="400" baseline="0"/>
            </a:lvl1pPr>
          </a:lstStyle>
          <a:p>
            <a:r>
              <a:rPr lang="en-US" dirty="0"/>
              <a:t>Click to add photo</a:t>
            </a:r>
          </a:p>
        </p:txBody>
      </p:sp>
    </p:spTree>
    <p:extLst>
      <p:ext uri="{BB962C8B-B14F-4D97-AF65-F5344CB8AC3E}">
        <p14:creationId xmlns:p14="http://schemas.microsoft.com/office/powerpoint/2010/main" val="1127095938"/>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userDrawn="1">
  <p:cSld name="Introduc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FEC8E4-E66E-43DD-B7F9-77510035ACC4}"/>
              </a:ext>
            </a:extLst>
          </p:cNvPr>
          <p:cNvSpPr>
            <a:spLocks noGrp="1"/>
          </p:cNvSpPr>
          <p:nvPr>
            <p:ph type="title" hasCustomPrompt="1"/>
          </p:nvPr>
        </p:nvSpPr>
        <p:spPr>
          <a:xfrm>
            <a:off x="6197600" y="2921000"/>
            <a:ext cx="4749800" cy="527050"/>
          </a:xfrm>
          <a:prstGeom prst="rect">
            <a:avLst/>
          </a:prstGeom>
        </p:spPr>
        <p:txBody>
          <a:bodyPr anchor="b"/>
          <a:lstStyle>
            <a:lvl1pPr>
              <a:defRPr sz="3200" cap="all" spc="200" baseline="0">
                <a:solidFill>
                  <a:schemeClr val="accent4"/>
                </a:solidFill>
              </a:defRPr>
            </a:lvl1pPr>
          </a:lstStyle>
          <a:p>
            <a:r>
              <a:rPr lang="en-US" dirty="0"/>
              <a:t>CLICK TO ADD TITLE</a:t>
            </a:r>
          </a:p>
        </p:txBody>
      </p:sp>
      <p:sp>
        <p:nvSpPr>
          <p:cNvPr id="9" name="Picture Placeholder 8">
            <a:extLst>
              <a:ext uri="{FF2B5EF4-FFF2-40B4-BE49-F238E27FC236}">
                <a16:creationId xmlns:a16="http://schemas.microsoft.com/office/drawing/2014/main" id="{3DA549A2-F99E-46CF-BFF2-0F2D5834E10E}"/>
              </a:ext>
            </a:extLst>
          </p:cNvPr>
          <p:cNvSpPr>
            <a:spLocks noGrp="1"/>
          </p:cNvSpPr>
          <p:nvPr>
            <p:ph type="pic" sz="quarter" idx="13" hasCustomPrompt="1"/>
          </p:nvPr>
        </p:nvSpPr>
        <p:spPr>
          <a:xfrm>
            <a:off x="838200" y="492125"/>
            <a:ext cx="4114800" cy="5372100"/>
          </a:xfrm>
          <a:prstGeom prst="rect">
            <a:avLst/>
          </a:prstGeom>
        </p:spPr>
        <p:txBody>
          <a:bodyPr/>
          <a:lstStyle>
            <a:lvl1pPr marL="0" indent="0">
              <a:buNone/>
              <a:defRPr spc="400" baseline="0"/>
            </a:lvl1pPr>
          </a:lstStyle>
          <a:p>
            <a:r>
              <a:rPr lang="en-US" dirty="0"/>
              <a:t>Click to add photo</a:t>
            </a:r>
          </a:p>
        </p:txBody>
      </p:sp>
      <p:sp>
        <p:nvSpPr>
          <p:cNvPr id="13" name="Text Placeholder 11">
            <a:extLst>
              <a:ext uri="{FF2B5EF4-FFF2-40B4-BE49-F238E27FC236}">
                <a16:creationId xmlns:a16="http://schemas.microsoft.com/office/drawing/2014/main" id="{8E76B184-0041-41D4-948C-64DE4AB097C0}"/>
              </a:ext>
            </a:extLst>
          </p:cNvPr>
          <p:cNvSpPr>
            <a:spLocks noGrp="1"/>
          </p:cNvSpPr>
          <p:nvPr>
            <p:ph type="body" sz="quarter" idx="15" hasCustomPrompt="1"/>
          </p:nvPr>
        </p:nvSpPr>
        <p:spPr>
          <a:xfrm>
            <a:off x="6197600" y="3429000"/>
            <a:ext cx="4749800" cy="2129971"/>
          </a:xfrm>
          <a:prstGeom prst="rect">
            <a:avLst/>
          </a:prstGeom>
        </p:spPr>
        <p:txBody>
          <a:bodyPr/>
          <a:lstStyle>
            <a:lvl1pPr marL="0" indent="0" algn="l">
              <a:lnSpc>
                <a:spcPct val="150000"/>
              </a:lnSpc>
              <a:spcBef>
                <a:spcPts val="0"/>
              </a:spcBef>
              <a:buNone/>
              <a:defRPr sz="1400" cap="none" spc="50" baseline="0">
                <a:latin typeface="+mn-lt"/>
              </a:defRPr>
            </a:lvl1pPr>
          </a:lstStyle>
          <a:p>
            <a:pPr lvl="0"/>
            <a:r>
              <a:rPr lang="en-US" dirty="0"/>
              <a:t>Click to add text</a:t>
            </a:r>
          </a:p>
        </p:txBody>
      </p:sp>
      <p:sp>
        <p:nvSpPr>
          <p:cNvPr id="4" name="Date Placeholder 3">
            <a:extLst>
              <a:ext uri="{FF2B5EF4-FFF2-40B4-BE49-F238E27FC236}">
                <a16:creationId xmlns:a16="http://schemas.microsoft.com/office/drawing/2014/main" id="{B89B09CA-52A5-4AB5-AF1F-8A21941819CE}"/>
              </a:ext>
            </a:extLst>
          </p:cNvPr>
          <p:cNvSpPr>
            <a:spLocks noGrp="1"/>
          </p:cNvSpPr>
          <p:nvPr>
            <p:ph type="dt" sz="half" idx="10"/>
          </p:nvPr>
        </p:nvSpPr>
        <p:spPr/>
        <p:txBody>
          <a:bodyPr/>
          <a:lstStyle/>
          <a:p>
            <a:r>
              <a:rPr lang="en-US" dirty="0"/>
              <a:t>20XX</a:t>
            </a:r>
          </a:p>
        </p:txBody>
      </p:sp>
      <p:sp>
        <p:nvSpPr>
          <p:cNvPr id="5" name="Footer Placeholder 4">
            <a:extLst>
              <a:ext uri="{FF2B5EF4-FFF2-40B4-BE49-F238E27FC236}">
                <a16:creationId xmlns:a16="http://schemas.microsoft.com/office/drawing/2014/main" id="{6BF5B9A3-008F-4631-AAAD-66E8363F3C0F}"/>
              </a:ext>
            </a:extLst>
          </p:cNvPr>
          <p:cNvSpPr>
            <a:spLocks noGrp="1"/>
          </p:cNvSpPr>
          <p:nvPr>
            <p:ph type="ftr" sz="quarter" idx="11"/>
          </p:nvPr>
        </p:nvSpPr>
        <p:spPr/>
        <p:txBody>
          <a:bodyPr/>
          <a:lstStyle/>
          <a:p>
            <a:r>
              <a:rPr lang="en-US" dirty="0"/>
              <a:t>PRESENTATION TITLE</a:t>
            </a:r>
          </a:p>
        </p:txBody>
      </p:sp>
      <p:sp>
        <p:nvSpPr>
          <p:cNvPr id="6" name="Slide Number Placeholder 5">
            <a:extLst>
              <a:ext uri="{FF2B5EF4-FFF2-40B4-BE49-F238E27FC236}">
                <a16:creationId xmlns:a16="http://schemas.microsoft.com/office/drawing/2014/main" id="{84547ADF-979E-4B05-BD10-4C2F27964C58}"/>
              </a:ext>
            </a:extLst>
          </p:cNvPr>
          <p:cNvSpPr>
            <a:spLocks noGrp="1"/>
          </p:cNvSpPr>
          <p:nvPr>
            <p:ph type="sldNum" sz="quarter" idx="12"/>
          </p:nvPr>
        </p:nvSpPr>
        <p:spPr/>
        <p:txBody>
          <a:bodyPr/>
          <a:lstStyle/>
          <a:p>
            <a:fld id="{F91729D4-A164-47A3-830D-E792BCE699E4}" type="slidenum">
              <a:rPr lang="en-US" smtClean="0"/>
              <a:t>‹#›</a:t>
            </a:fld>
            <a:endParaRPr lang="en-US" dirty="0"/>
          </a:p>
        </p:txBody>
      </p:sp>
    </p:spTree>
    <p:extLst>
      <p:ext uri="{BB962C8B-B14F-4D97-AF65-F5344CB8AC3E}">
        <p14:creationId xmlns:p14="http://schemas.microsoft.com/office/powerpoint/2010/main" val="285733622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userDrawn="1">
  <p:cSld name="Agenda">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44C813-EE84-4C00-BDF7-2FD444FA42A0}"/>
              </a:ext>
            </a:extLst>
          </p:cNvPr>
          <p:cNvSpPr>
            <a:spLocks noGrp="1"/>
          </p:cNvSpPr>
          <p:nvPr>
            <p:ph type="title" hasCustomPrompt="1"/>
          </p:nvPr>
        </p:nvSpPr>
        <p:spPr>
          <a:xfrm>
            <a:off x="1401580" y="942423"/>
            <a:ext cx="4694420" cy="1124392"/>
          </a:xfrm>
          <a:prstGeom prst="rect">
            <a:avLst/>
          </a:prstGeom>
        </p:spPr>
        <p:txBody>
          <a:bodyPr anchor="b"/>
          <a:lstStyle>
            <a:lvl1pPr>
              <a:defRPr sz="3200" cap="all" spc="200" baseline="0">
                <a:solidFill>
                  <a:schemeClr val="accent4"/>
                </a:solidFill>
              </a:defRPr>
            </a:lvl1pPr>
          </a:lstStyle>
          <a:p>
            <a:r>
              <a:rPr lang="en-US" dirty="0"/>
              <a:t>CLICK TO add title</a:t>
            </a:r>
          </a:p>
        </p:txBody>
      </p:sp>
      <p:sp>
        <p:nvSpPr>
          <p:cNvPr id="9" name="Text Placeholder 11">
            <a:extLst>
              <a:ext uri="{FF2B5EF4-FFF2-40B4-BE49-F238E27FC236}">
                <a16:creationId xmlns:a16="http://schemas.microsoft.com/office/drawing/2014/main" id="{41FB44AB-9520-4C96-A83D-2FABD15CBE70}"/>
              </a:ext>
            </a:extLst>
          </p:cNvPr>
          <p:cNvSpPr>
            <a:spLocks noGrp="1"/>
          </p:cNvSpPr>
          <p:nvPr>
            <p:ph type="body" sz="quarter" idx="16" hasCustomPrompt="1"/>
          </p:nvPr>
        </p:nvSpPr>
        <p:spPr>
          <a:xfrm>
            <a:off x="1410587" y="2329867"/>
            <a:ext cx="4058872" cy="3156533"/>
          </a:xfrm>
          <a:prstGeom prst="rect">
            <a:avLst/>
          </a:prstGeom>
        </p:spPr>
        <p:txBody>
          <a:bodyPr/>
          <a:lstStyle>
            <a:lvl1pPr marL="0" indent="0" algn="l">
              <a:lnSpc>
                <a:spcPct val="200000"/>
              </a:lnSpc>
              <a:spcBef>
                <a:spcPts val="0"/>
              </a:spcBef>
              <a:buFont typeface="Segoe UI Light" panose="020B0502040204020203" pitchFamily="34" charset="0"/>
              <a:buNone/>
              <a:defRPr sz="2000" cap="none" spc="50" baseline="0">
                <a:solidFill>
                  <a:schemeClr val="accent4"/>
                </a:solidFill>
                <a:latin typeface="+mn-lt"/>
              </a:defRPr>
            </a:lvl1pPr>
          </a:lstStyle>
          <a:p>
            <a:pPr lvl="0"/>
            <a:r>
              <a:rPr lang="en-US" dirty="0"/>
              <a:t>Click to add text</a:t>
            </a:r>
          </a:p>
        </p:txBody>
      </p:sp>
      <p:sp>
        <p:nvSpPr>
          <p:cNvPr id="4" name="Date Placeholder 3">
            <a:extLst>
              <a:ext uri="{FF2B5EF4-FFF2-40B4-BE49-F238E27FC236}">
                <a16:creationId xmlns:a16="http://schemas.microsoft.com/office/drawing/2014/main" id="{3A6B1A04-4BA1-4FCF-B19E-6A052911CC21}"/>
              </a:ext>
            </a:extLst>
          </p:cNvPr>
          <p:cNvSpPr>
            <a:spLocks noGrp="1"/>
          </p:cNvSpPr>
          <p:nvPr>
            <p:ph type="dt" sz="half" idx="10"/>
          </p:nvPr>
        </p:nvSpPr>
        <p:spPr/>
        <p:txBody>
          <a:bodyPr/>
          <a:lstStyle/>
          <a:p>
            <a:r>
              <a:rPr lang="en-US" dirty="0"/>
              <a:t>20XX</a:t>
            </a:r>
          </a:p>
        </p:txBody>
      </p:sp>
      <p:sp>
        <p:nvSpPr>
          <p:cNvPr id="5" name="Footer Placeholder 4">
            <a:extLst>
              <a:ext uri="{FF2B5EF4-FFF2-40B4-BE49-F238E27FC236}">
                <a16:creationId xmlns:a16="http://schemas.microsoft.com/office/drawing/2014/main" id="{C9DD33EA-800C-403C-867B-B4178A7C375B}"/>
              </a:ext>
            </a:extLst>
          </p:cNvPr>
          <p:cNvSpPr>
            <a:spLocks noGrp="1"/>
          </p:cNvSpPr>
          <p:nvPr>
            <p:ph type="ftr" sz="quarter" idx="11"/>
          </p:nvPr>
        </p:nvSpPr>
        <p:spPr/>
        <p:txBody>
          <a:bodyPr/>
          <a:lstStyle/>
          <a:p>
            <a:r>
              <a:rPr lang="en-US" dirty="0"/>
              <a:t>PRESENTATION TITLE</a:t>
            </a:r>
          </a:p>
        </p:txBody>
      </p:sp>
      <p:sp>
        <p:nvSpPr>
          <p:cNvPr id="7" name="Picture Placeholder 2">
            <a:extLst>
              <a:ext uri="{FF2B5EF4-FFF2-40B4-BE49-F238E27FC236}">
                <a16:creationId xmlns:a16="http://schemas.microsoft.com/office/drawing/2014/main" id="{0285C91D-2914-4BB9-A857-7DFA168C761F}"/>
              </a:ext>
            </a:extLst>
          </p:cNvPr>
          <p:cNvSpPr>
            <a:spLocks noGrp="1"/>
          </p:cNvSpPr>
          <p:nvPr>
            <p:ph type="pic" sz="quarter" idx="14" hasCustomPrompt="1"/>
          </p:nvPr>
        </p:nvSpPr>
        <p:spPr>
          <a:xfrm>
            <a:off x="7183361" y="0"/>
            <a:ext cx="3598052" cy="3258105"/>
          </a:xfrm>
          <a:prstGeom prst="rect">
            <a:avLst/>
          </a:prstGeom>
        </p:spPr>
        <p:txBody>
          <a:bodyPr/>
          <a:lstStyle>
            <a:lvl1pPr marL="0" indent="0" algn="ctr">
              <a:buNone/>
              <a:defRPr spc="400" baseline="0"/>
            </a:lvl1pPr>
          </a:lstStyle>
          <a:p>
            <a:r>
              <a:rPr lang="en-US" dirty="0"/>
              <a:t>Click to add photo</a:t>
            </a:r>
          </a:p>
        </p:txBody>
      </p:sp>
      <p:sp>
        <p:nvSpPr>
          <p:cNvPr id="3" name="Picture Placeholder 2">
            <a:extLst>
              <a:ext uri="{FF2B5EF4-FFF2-40B4-BE49-F238E27FC236}">
                <a16:creationId xmlns:a16="http://schemas.microsoft.com/office/drawing/2014/main" id="{C6896BB5-7888-43CA-A76C-BF7DE06DF2BD}"/>
              </a:ext>
            </a:extLst>
          </p:cNvPr>
          <p:cNvSpPr>
            <a:spLocks noGrp="1"/>
          </p:cNvSpPr>
          <p:nvPr>
            <p:ph type="pic" sz="quarter" idx="13" hasCustomPrompt="1"/>
          </p:nvPr>
        </p:nvSpPr>
        <p:spPr>
          <a:xfrm>
            <a:off x="7183361" y="3599895"/>
            <a:ext cx="3598052" cy="3258105"/>
          </a:xfrm>
          <a:prstGeom prst="rect">
            <a:avLst/>
          </a:prstGeom>
        </p:spPr>
        <p:txBody>
          <a:bodyPr/>
          <a:lstStyle>
            <a:lvl1pPr marL="0" indent="0" algn="ctr">
              <a:buNone/>
              <a:defRPr spc="400" baseline="0"/>
            </a:lvl1pPr>
          </a:lstStyle>
          <a:p>
            <a:r>
              <a:rPr lang="en-US" dirty="0"/>
              <a:t>Click to add photo</a:t>
            </a:r>
          </a:p>
        </p:txBody>
      </p:sp>
      <p:sp>
        <p:nvSpPr>
          <p:cNvPr id="6" name="Slide Number Placeholder 5">
            <a:extLst>
              <a:ext uri="{FF2B5EF4-FFF2-40B4-BE49-F238E27FC236}">
                <a16:creationId xmlns:a16="http://schemas.microsoft.com/office/drawing/2014/main" id="{26C8D158-80CE-4259-AE40-6EC8A072E290}"/>
              </a:ext>
            </a:extLst>
          </p:cNvPr>
          <p:cNvSpPr>
            <a:spLocks noGrp="1"/>
          </p:cNvSpPr>
          <p:nvPr>
            <p:ph type="sldNum" sz="quarter" idx="12"/>
          </p:nvPr>
        </p:nvSpPr>
        <p:spPr/>
        <p:txBody>
          <a:bodyPr/>
          <a:lstStyle/>
          <a:p>
            <a:fld id="{F91729D4-A164-47A3-830D-E792BCE699E4}" type="slidenum">
              <a:rPr lang="en-US" smtClean="0"/>
              <a:t>‹#›</a:t>
            </a:fld>
            <a:endParaRPr lang="en-US" dirty="0"/>
          </a:p>
        </p:txBody>
      </p:sp>
    </p:spTree>
    <p:extLst>
      <p:ext uri="{BB962C8B-B14F-4D97-AF65-F5344CB8AC3E}">
        <p14:creationId xmlns:p14="http://schemas.microsoft.com/office/powerpoint/2010/main" val="4200960718"/>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userDrawn="1">
  <p:cSld name="Column 2 Content">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3648F598-64F2-429E-B3E0-FC31DC90A0D5}"/>
              </a:ext>
            </a:extLst>
          </p:cNvPr>
          <p:cNvSpPr>
            <a:spLocks noGrp="1"/>
          </p:cNvSpPr>
          <p:nvPr>
            <p:ph type="title" hasCustomPrompt="1"/>
          </p:nvPr>
        </p:nvSpPr>
        <p:spPr>
          <a:xfrm>
            <a:off x="838200" y="649956"/>
            <a:ext cx="10515600" cy="726137"/>
          </a:xfrm>
          <a:prstGeom prst="rect">
            <a:avLst/>
          </a:prstGeom>
        </p:spPr>
        <p:txBody>
          <a:bodyPr anchor="ctr"/>
          <a:lstStyle>
            <a:lvl1pPr algn="r">
              <a:defRPr sz="3200" cap="all" spc="200" baseline="0">
                <a:solidFill>
                  <a:schemeClr val="accent4"/>
                </a:solidFill>
              </a:defRPr>
            </a:lvl1pPr>
          </a:lstStyle>
          <a:p>
            <a:r>
              <a:rPr lang="en-US" dirty="0"/>
              <a:t>Click to add title</a:t>
            </a:r>
          </a:p>
        </p:txBody>
      </p:sp>
      <p:sp>
        <p:nvSpPr>
          <p:cNvPr id="2" name="Rectangle 1">
            <a:extLst>
              <a:ext uri="{FF2B5EF4-FFF2-40B4-BE49-F238E27FC236}">
                <a16:creationId xmlns:a16="http://schemas.microsoft.com/office/drawing/2014/main" id="{B7B9DAAC-E781-43E6-913C-893B8D6754F5}"/>
              </a:ext>
              <a:ext uri="{C183D7F6-B498-43B3-948B-1728B52AA6E4}">
                <adec:decorative xmlns="" xmlns:adec="http://schemas.microsoft.com/office/drawing/2017/decorative" val="1"/>
              </a:ext>
            </a:extLst>
          </p:cNvPr>
          <p:cNvSpPr/>
          <p:nvPr userDrawn="1"/>
        </p:nvSpPr>
        <p:spPr>
          <a:xfrm>
            <a:off x="-1" y="530240"/>
            <a:ext cx="12192001" cy="889369"/>
          </a:xfrm>
          <a:prstGeom prst="rect">
            <a:avLst/>
          </a:prstGeom>
          <a:solidFill>
            <a:schemeClr val="accent6">
              <a:alpha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9" name="Text Placeholder 14">
            <a:extLst>
              <a:ext uri="{FF2B5EF4-FFF2-40B4-BE49-F238E27FC236}">
                <a16:creationId xmlns:a16="http://schemas.microsoft.com/office/drawing/2014/main" id="{1C78864A-44CD-4C12-B023-C16330014BEB}"/>
              </a:ext>
            </a:extLst>
          </p:cNvPr>
          <p:cNvSpPr>
            <a:spLocks noGrp="1"/>
          </p:cNvSpPr>
          <p:nvPr>
            <p:ph type="body" sz="quarter" idx="13" hasCustomPrompt="1"/>
          </p:nvPr>
        </p:nvSpPr>
        <p:spPr>
          <a:xfrm>
            <a:off x="1277759" y="2063838"/>
            <a:ext cx="4626764" cy="422365"/>
          </a:xfrm>
          <a:prstGeom prst="rect">
            <a:avLst/>
          </a:prstGeom>
        </p:spPr>
        <p:txBody>
          <a:bodyPr>
            <a:normAutofit/>
          </a:bodyPr>
          <a:lstStyle>
            <a:lvl1pPr marL="0" indent="0" algn="l">
              <a:buNone/>
              <a:defRPr sz="2000" b="0" i="0" spc="200" baseline="0">
                <a:solidFill>
                  <a:schemeClr val="accent5"/>
                </a:solidFill>
              </a:defRPr>
            </a:lvl1pPr>
          </a:lstStyle>
          <a:p>
            <a:pPr lvl="0"/>
            <a:r>
              <a:rPr lang="en-US" dirty="0"/>
              <a:t>Click to add subtitle here </a:t>
            </a:r>
          </a:p>
        </p:txBody>
      </p:sp>
      <p:sp>
        <p:nvSpPr>
          <p:cNvPr id="11" name="Text Placeholder 17">
            <a:extLst>
              <a:ext uri="{FF2B5EF4-FFF2-40B4-BE49-F238E27FC236}">
                <a16:creationId xmlns:a16="http://schemas.microsoft.com/office/drawing/2014/main" id="{6D9CE0F4-78C6-4BD6-9C58-FDFC16FF09AB}"/>
              </a:ext>
            </a:extLst>
          </p:cNvPr>
          <p:cNvSpPr>
            <a:spLocks noGrp="1"/>
          </p:cNvSpPr>
          <p:nvPr>
            <p:ph type="body" sz="quarter" idx="16" hasCustomPrompt="1"/>
          </p:nvPr>
        </p:nvSpPr>
        <p:spPr>
          <a:xfrm>
            <a:off x="1277551" y="2486203"/>
            <a:ext cx="4626293" cy="3325723"/>
          </a:xfrm>
          <a:prstGeom prst="rect">
            <a:avLst/>
          </a:prstGeom>
        </p:spPr>
        <p:txBody>
          <a:bodyPr/>
          <a:lstStyle>
            <a:lvl1pPr marL="0" indent="0">
              <a:lnSpc>
                <a:spcPct val="150000"/>
              </a:lnSpc>
              <a:spcBef>
                <a:spcPts val="0"/>
              </a:spcBef>
              <a:spcAft>
                <a:spcPts val="1200"/>
              </a:spcAft>
              <a:buFont typeface="Segoe UI Light" panose="020B0502040204020203" pitchFamily="34" charset="0"/>
              <a:buNone/>
              <a:defRPr sz="1400" spc="50" baseline="0"/>
            </a:lvl1pPr>
          </a:lstStyle>
          <a:p>
            <a:pPr lvl="0"/>
            <a:r>
              <a:rPr lang="en-US" dirty="0"/>
              <a:t>Click to add text</a:t>
            </a:r>
          </a:p>
        </p:txBody>
      </p:sp>
      <p:sp>
        <p:nvSpPr>
          <p:cNvPr id="10" name="Text Placeholder 14">
            <a:extLst>
              <a:ext uri="{FF2B5EF4-FFF2-40B4-BE49-F238E27FC236}">
                <a16:creationId xmlns:a16="http://schemas.microsoft.com/office/drawing/2014/main" id="{B499BD94-B24B-4B23-9B87-81DF413EA416}"/>
              </a:ext>
            </a:extLst>
          </p:cNvPr>
          <p:cNvSpPr>
            <a:spLocks noGrp="1"/>
          </p:cNvSpPr>
          <p:nvPr>
            <p:ph type="body" sz="quarter" idx="15" hasCustomPrompt="1"/>
          </p:nvPr>
        </p:nvSpPr>
        <p:spPr>
          <a:xfrm>
            <a:off x="6351708" y="2063837"/>
            <a:ext cx="4626763" cy="422365"/>
          </a:xfrm>
          <a:prstGeom prst="rect">
            <a:avLst/>
          </a:prstGeom>
        </p:spPr>
        <p:txBody>
          <a:bodyPr>
            <a:normAutofit/>
          </a:bodyPr>
          <a:lstStyle>
            <a:lvl1pPr marL="0" indent="0" algn="l">
              <a:buNone/>
              <a:defRPr sz="2000" b="0" i="0" spc="200" baseline="0">
                <a:solidFill>
                  <a:schemeClr val="accent5"/>
                </a:solidFill>
              </a:defRPr>
            </a:lvl1pPr>
          </a:lstStyle>
          <a:p>
            <a:pPr lvl="0"/>
            <a:r>
              <a:rPr lang="en-US" dirty="0"/>
              <a:t>Click to add subtitle here </a:t>
            </a:r>
          </a:p>
        </p:txBody>
      </p:sp>
      <p:sp>
        <p:nvSpPr>
          <p:cNvPr id="12" name="Text Placeholder 17">
            <a:extLst>
              <a:ext uri="{FF2B5EF4-FFF2-40B4-BE49-F238E27FC236}">
                <a16:creationId xmlns:a16="http://schemas.microsoft.com/office/drawing/2014/main" id="{6BC5A941-8EB4-4D4B-9671-6B8FA6447ABE}"/>
              </a:ext>
            </a:extLst>
          </p:cNvPr>
          <p:cNvSpPr>
            <a:spLocks noGrp="1"/>
          </p:cNvSpPr>
          <p:nvPr>
            <p:ph type="body" sz="quarter" idx="17" hasCustomPrompt="1"/>
          </p:nvPr>
        </p:nvSpPr>
        <p:spPr>
          <a:xfrm>
            <a:off x="6352188" y="2486202"/>
            <a:ext cx="4626293" cy="3325723"/>
          </a:xfrm>
          <a:prstGeom prst="rect">
            <a:avLst/>
          </a:prstGeom>
        </p:spPr>
        <p:txBody>
          <a:bodyPr/>
          <a:lstStyle>
            <a:lvl1pPr marL="0" indent="0">
              <a:lnSpc>
                <a:spcPct val="150000"/>
              </a:lnSpc>
              <a:spcBef>
                <a:spcPts val="0"/>
              </a:spcBef>
              <a:spcAft>
                <a:spcPts val="1200"/>
              </a:spcAft>
              <a:buFont typeface="Segoe UI Light" panose="020B0502040204020203" pitchFamily="34" charset="0"/>
              <a:buNone/>
              <a:defRPr sz="1400" spc="50" baseline="0"/>
            </a:lvl1pPr>
          </a:lstStyle>
          <a:p>
            <a:pPr lvl="0"/>
            <a:r>
              <a:rPr lang="en-US" dirty="0"/>
              <a:t>Click to add text</a:t>
            </a:r>
          </a:p>
        </p:txBody>
      </p:sp>
      <p:sp>
        <p:nvSpPr>
          <p:cNvPr id="4" name="Date Placeholder 3">
            <a:extLst>
              <a:ext uri="{FF2B5EF4-FFF2-40B4-BE49-F238E27FC236}">
                <a16:creationId xmlns:a16="http://schemas.microsoft.com/office/drawing/2014/main" id="{AE4E3392-5868-4F6C-BFCC-ECCB66A3B2CC}"/>
              </a:ext>
            </a:extLst>
          </p:cNvPr>
          <p:cNvSpPr>
            <a:spLocks noGrp="1"/>
          </p:cNvSpPr>
          <p:nvPr>
            <p:ph type="dt" sz="half" idx="10"/>
          </p:nvPr>
        </p:nvSpPr>
        <p:spPr/>
        <p:txBody>
          <a:bodyPr/>
          <a:lstStyle/>
          <a:p>
            <a:r>
              <a:rPr lang="en-US" dirty="0"/>
              <a:t>20XX</a:t>
            </a:r>
          </a:p>
        </p:txBody>
      </p:sp>
      <p:sp>
        <p:nvSpPr>
          <p:cNvPr id="5" name="Footer Placeholder 4">
            <a:extLst>
              <a:ext uri="{FF2B5EF4-FFF2-40B4-BE49-F238E27FC236}">
                <a16:creationId xmlns:a16="http://schemas.microsoft.com/office/drawing/2014/main" id="{DED975EE-261C-47D3-A9E5-7401C706A46E}"/>
              </a:ext>
            </a:extLst>
          </p:cNvPr>
          <p:cNvSpPr>
            <a:spLocks noGrp="1"/>
          </p:cNvSpPr>
          <p:nvPr>
            <p:ph type="ftr" sz="quarter" idx="11"/>
          </p:nvPr>
        </p:nvSpPr>
        <p:spPr/>
        <p:txBody>
          <a:bodyPr/>
          <a:lstStyle/>
          <a:p>
            <a:r>
              <a:rPr lang="en-US" dirty="0"/>
              <a:t>PRESENTATION TITLE</a:t>
            </a:r>
          </a:p>
        </p:txBody>
      </p:sp>
      <p:sp>
        <p:nvSpPr>
          <p:cNvPr id="6" name="Slide Number Placeholder 5">
            <a:extLst>
              <a:ext uri="{FF2B5EF4-FFF2-40B4-BE49-F238E27FC236}">
                <a16:creationId xmlns:a16="http://schemas.microsoft.com/office/drawing/2014/main" id="{C727BB3A-38A2-4A8E-88C2-55FAE758D5AC}"/>
              </a:ext>
            </a:extLst>
          </p:cNvPr>
          <p:cNvSpPr>
            <a:spLocks noGrp="1"/>
          </p:cNvSpPr>
          <p:nvPr>
            <p:ph type="sldNum" sz="quarter" idx="12"/>
          </p:nvPr>
        </p:nvSpPr>
        <p:spPr/>
        <p:txBody>
          <a:bodyPr/>
          <a:lstStyle/>
          <a:p>
            <a:fld id="{F91729D4-A164-47A3-830D-E792BCE699E4}" type="slidenum">
              <a:rPr lang="en-US" smtClean="0"/>
              <a:t>‹#›</a:t>
            </a:fld>
            <a:endParaRPr lang="en-US" dirty="0"/>
          </a:p>
        </p:txBody>
      </p:sp>
    </p:spTree>
    <p:extLst>
      <p:ext uri="{BB962C8B-B14F-4D97-AF65-F5344CB8AC3E}">
        <p14:creationId xmlns:p14="http://schemas.microsoft.com/office/powerpoint/2010/main" val="3407007157"/>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userDrawn="1">
  <p:cSld name="Column 3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5B3E9C-104B-4460-A48D-0C2C5329B84B}"/>
              </a:ext>
            </a:extLst>
          </p:cNvPr>
          <p:cNvSpPr>
            <a:spLocks noGrp="1"/>
          </p:cNvSpPr>
          <p:nvPr>
            <p:ph type="title" hasCustomPrompt="1"/>
          </p:nvPr>
        </p:nvSpPr>
        <p:spPr>
          <a:xfrm>
            <a:off x="838200" y="640431"/>
            <a:ext cx="10515600" cy="726137"/>
          </a:xfrm>
          <a:prstGeom prst="rect">
            <a:avLst/>
          </a:prstGeom>
        </p:spPr>
        <p:txBody>
          <a:bodyPr anchor="ctr"/>
          <a:lstStyle>
            <a:lvl1pPr algn="r">
              <a:defRPr sz="3200" cap="all" spc="200" baseline="0">
                <a:solidFill>
                  <a:schemeClr val="accent4"/>
                </a:solidFill>
              </a:defRPr>
            </a:lvl1pPr>
          </a:lstStyle>
          <a:p>
            <a:r>
              <a:rPr lang="en-US" dirty="0"/>
              <a:t>Click to add title</a:t>
            </a:r>
          </a:p>
        </p:txBody>
      </p:sp>
      <p:sp>
        <p:nvSpPr>
          <p:cNvPr id="11" name="Rectangle 10">
            <a:extLst>
              <a:ext uri="{FF2B5EF4-FFF2-40B4-BE49-F238E27FC236}">
                <a16:creationId xmlns:a16="http://schemas.microsoft.com/office/drawing/2014/main" id="{716DDC2F-7D33-44CF-9D9F-B342720BBC65}"/>
              </a:ext>
              <a:ext uri="{C183D7F6-B498-43B3-948B-1728B52AA6E4}">
                <adec:decorative xmlns="" xmlns:adec="http://schemas.microsoft.com/office/drawing/2017/decorative" val="1"/>
              </a:ext>
            </a:extLst>
          </p:cNvPr>
          <p:cNvSpPr/>
          <p:nvPr userDrawn="1"/>
        </p:nvSpPr>
        <p:spPr>
          <a:xfrm>
            <a:off x="-1" y="530240"/>
            <a:ext cx="12192000" cy="889369"/>
          </a:xfrm>
          <a:prstGeom prst="rect">
            <a:avLst/>
          </a:prstGeom>
          <a:solidFill>
            <a:schemeClr val="accent6">
              <a:alpha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Text Placeholder 14">
            <a:extLst>
              <a:ext uri="{FF2B5EF4-FFF2-40B4-BE49-F238E27FC236}">
                <a16:creationId xmlns:a16="http://schemas.microsoft.com/office/drawing/2014/main" id="{9A8189FC-92D4-447F-BE75-86F13BA33B6C}"/>
              </a:ext>
            </a:extLst>
          </p:cNvPr>
          <p:cNvSpPr>
            <a:spLocks noGrp="1"/>
          </p:cNvSpPr>
          <p:nvPr>
            <p:ph type="body" sz="quarter" idx="13" hasCustomPrompt="1"/>
          </p:nvPr>
        </p:nvSpPr>
        <p:spPr>
          <a:xfrm>
            <a:off x="483140" y="2063838"/>
            <a:ext cx="3515704" cy="422365"/>
          </a:xfrm>
          <a:prstGeom prst="rect">
            <a:avLst/>
          </a:prstGeom>
        </p:spPr>
        <p:txBody>
          <a:bodyPr>
            <a:noAutofit/>
          </a:bodyPr>
          <a:lstStyle>
            <a:lvl1pPr marL="0" indent="0" algn="l">
              <a:buNone/>
              <a:defRPr sz="2000" b="0" i="0" spc="200" baseline="0">
                <a:solidFill>
                  <a:schemeClr val="accent5"/>
                </a:solidFill>
              </a:defRPr>
            </a:lvl1pPr>
          </a:lstStyle>
          <a:p>
            <a:pPr lvl="0"/>
            <a:r>
              <a:rPr lang="en-US" dirty="0"/>
              <a:t>Click to add subtitle here </a:t>
            </a:r>
          </a:p>
        </p:txBody>
      </p:sp>
      <p:sp>
        <p:nvSpPr>
          <p:cNvPr id="14" name="Text Placeholder 17">
            <a:extLst>
              <a:ext uri="{FF2B5EF4-FFF2-40B4-BE49-F238E27FC236}">
                <a16:creationId xmlns:a16="http://schemas.microsoft.com/office/drawing/2014/main" id="{4FDAEC9F-05AF-4D5D-AD2C-537FF767ED6A}"/>
              </a:ext>
            </a:extLst>
          </p:cNvPr>
          <p:cNvSpPr>
            <a:spLocks noGrp="1"/>
          </p:cNvSpPr>
          <p:nvPr>
            <p:ph type="body" sz="quarter" idx="16" hasCustomPrompt="1"/>
          </p:nvPr>
        </p:nvSpPr>
        <p:spPr>
          <a:xfrm>
            <a:off x="482932" y="2523933"/>
            <a:ext cx="3515346" cy="3325723"/>
          </a:xfrm>
          <a:prstGeom prst="rect">
            <a:avLst/>
          </a:prstGeom>
        </p:spPr>
        <p:txBody>
          <a:bodyPr/>
          <a:lstStyle>
            <a:lvl1pPr marL="0" indent="0">
              <a:lnSpc>
                <a:spcPct val="150000"/>
              </a:lnSpc>
              <a:spcBef>
                <a:spcPts val="0"/>
              </a:spcBef>
              <a:spcAft>
                <a:spcPts val="1200"/>
              </a:spcAft>
              <a:buFont typeface="Segoe UI Light" panose="020B0502040204020203" pitchFamily="34" charset="0"/>
              <a:buNone/>
              <a:defRPr sz="1400" spc="50" baseline="0"/>
            </a:lvl1pPr>
          </a:lstStyle>
          <a:p>
            <a:pPr lvl="0"/>
            <a:r>
              <a:rPr lang="en-US" dirty="0"/>
              <a:t>Click to add text</a:t>
            </a:r>
          </a:p>
        </p:txBody>
      </p:sp>
      <p:sp>
        <p:nvSpPr>
          <p:cNvPr id="22" name="Text Placeholder 14">
            <a:extLst>
              <a:ext uri="{FF2B5EF4-FFF2-40B4-BE49-F238E27FC236}">
                <a16:creationId xmlns:a16="http://schemas.microsoft.com/office/drawing/2014/main" id="{2492CECA-D20C-47AF-A75A-44DFDE74D82D}"/>
              </a:ext>
            </a:extLst>
          </p:cNvPr>
          <p:cNvSpPr>
            <a:spLocks noGrp="1"/>
          </p:cNvSpPr>
          <p:nvPr>
            <p:ph type="body" sz="quarter" idx="17" hasCustomPrompt="1"/>
          </p:nvPr>
        </p:nvSpPr>
        <p:spPr>
          <a:xfrm>
            <a:off x="4329790" y="2063838"/>
            <a:ext cx="3515704" cy="422365"/>
          </a:xfrm>
          <a:prstGeom prst="rect">
            <a:avLst/>
          </a:prstGeom>
        </p:spPr>
        <p:txBody>
          <a:bodyPr>
            <a:noAutofit/>
          </a:bodyPr>
          <a:lstStyle>
            <a:lvl1pPr marL="0" indent="0" algn="l">
              <a:buNone/>
              <a:defRPr sz="2000" b="0" i="0" spc="200" baseline="0">
                <a:solidFill>
                  <a:schemeClr val="accent5"/>
                </a:solidFill>
              </a:defRPr>
            </a:lvl1pPr>
          </a:lstStyle>
          <a:p>
            <a:pPr lvl="0"/>
            <a:r>
              <a:rPr lang="en-US" dirty="0"/>
              <a:t>Click to add subtitle here </a:t>
            </a:r>
          </a:p>
        </p:txBody>
      </p:sp>
      <p:sp>
        <p:nvSpPr>
          <p:cNvPr id="23" name="Text Placeholder 17">
            <a:extLst>
              <a:ext uri="{FF2B5EF4-FFF2-40B4-BE49-F238E27FC236}">
                <a16:creationId xmlns:a16="http://schemas.microsoft.com/office/drawing/2014/main" id="{EEF915A4-555A-4718-876D-625A85FAB0C9}"/>
              </a:ext>
            </a:extLst>
          </p:cNvPr>
          <p:cNvSpPr>
            <a:spLocks noGrp="1"/>
          </p:cNvSpPr>
          <p:nvPr>
            <p:ph type="body" sz="quarter" idx="18" hasCustomPrompt="1"/>
          </p:nvPr>
        </p:nvSpPr>
        <p:spPr>
          <a:xfrm>
            <a:off x="4329582" y="2523933"/>
            <a:ext cx="3515346" cy="3325723"/>
          </a:xfrm>
          <a:prstGeom prst="rect">
            <a:avLst/>
          </a:prstGeom>
        </p:spPr>
        <p:txBody>
          <a:bodyPr/>
          <a:lstStyle>
            <a:lvl1pPr marL="0" indent="0">
              <a:lnSpc>
                <a:spcPct val="150000"/>
              </a:lnSpc>
              <a:spcBef>
                <a:spcPts val="0"/>
              </a:spcBef>
              <a:spcAft>
                <a:spcPts val="1200"/>
              </a:spcAft>
              <a:buFont typeface="Segoe UI Light" panose="020B0502040204020203" pitchFamily="34" charset="0"/>
              <a:buNone/>
              <a:defRPr sz="1400" spc="50" baseline="0"/>
            </a:lvl1pPr>
          </a:lstStyle>
          <a:p>
            <a:pPr lvl="0"/>
            <a:r>
              <a:rPr lang="en-US" dirty="0"/>
              <a:t>Click to add text</a:t>
            </a:r>
          </a:p>
        </p:txBody>
      </p:sp>
      <p:sp>
        <p:nvSpPr>
          <p:cNvPr id="26" name="Text Placeholder 14">
            <a:extLst>
              <a:ext uri="{FF2B5EF4-FFF2-40B4-BE49-F238E27FC236}">
                <a16:creationId xmlns:a16="http://schemas.microsoft.com/office/drawing/2014/main" id="{7458D237-AB82-4392-B182-AAF3694FDB1D}"/>
              </a:ext>
            </a:extLst>
          </p:cNvPr>
          <p:cNvSpPr>
            <a:spLocks noGrp="1"/>
          </p:cNvSpPr>
          <p:nvPr>
            <p:ph type="body" sz="quarter" idx="19" hasCustomPrompt="1"/>
          </p:nvPr>
        </p:nvSpPr>
        <p:spPr>
          <a:xfrm>
            <a:off x="8175874" y="2063838"/>
            <a:ext cx="3515704" cy="422365"/>
          </a:xfrm>
          <a:prstGeom prst="rect">
            <a:avLst/>
          </a:prstGeom>
        </p:spPr>
        <p:txBody>
          <a:bodyPr>
            <a:noAutofit/>
          </a:bodyPr>
          <a:lstStyle>
            <a:lvl1pPr marL="0" indent="0" algn="l">
              <a:buNone/>
              <a:defRPr sz="2000" b="0" i="0" spc="200" baseline="0">
                <a:solidFill>
                  <a:schemeClr val="accent5"/>
                </a:solidFill>
              </a:defRPr>
            </a:lvl1pPr>
          </a:lstStyle>
          <a:p>
            <a:pPr lvl="0"/>
            <a:r>
              <a:rPr lang="en-US" dirty="0"/>
              <a:t>Click to add subtitle here </a:t>
            </a:r>
          </a:p>
        </p:txBody>
      </p:sp>
      <p:sp>
        <p:nvSpPr>
          <p:cNvPr id="27" name="Text Placeholder 17">
            <a:extLst>
              <a:ext uri="{FF2B5EF4-FFF2-40B4-BE49-F238E27FC236}">
                <a16:creationId xmlns:a16="http://schemas.microsoft.com/office/drawing/2014/main" id="{AAA9CCE2-427A-46C0-A79B-0D01E8888EEB}"/>
              </a:ext>
            </a:extLst>
          </p:cNvPr>
          <p:cNvSpPr>
            <a:spLocks noGrp="1"/>
          </p:cNvSpPr>
          <p:nvPr>
            <p:ph type="body" sz="quarter" idx="20" hasCustomPrompt="1"/>
          </p:nvPr>
        </p:nvSpPr>
        <p:spPr>
          <a:xfrm>
            <a:off x="8175666" y="2523933"/>
            <a:ext cx="3515346" cy="3325723"/>
          </a:xfrm>
          <a:prstGeom prst="rect">
            <a:avLst/>
          </a:prstGeom>
        </p:spPr>
        <p:txBody>
          <a:bodyPr/>
          <a:lstStyle>
            <a:lvl1pPr marL="0" indent="0">
              <a:lnSpc>
                <a:spcPct val="150000"/>
              </a:lnSpc>
              <a:spcBef>
                <a:spcPts val="0"/>
              </a:spcBef>
              <a:spcAft>
                <a:spcPts val="1200"/>
              </a:spcAft>
              <a:buFont typeface="Segoe UI Light" panose="020B0502040204020203" pitchFamily="34" charset="0"/>
              <a:buNone/>
              <a:defRPr sz="1400" spc="50" baseline="0"/>
            </a:lvl1pPr>
          </a:lstStyle>
          <a:p>
            <a:pPr lvl="0"/>
            <a:r>
              <a:rPr lang="en-US" dirty="0"/>
              <a:t>Click to add text</a:t>
            </a:r>
          </a:p>
        </p:txBody>
      </p:sp>
      <p:sp>
        <p:nvSpPr>
          <p:cNvPr id="4" name="Date Placeholder 3">
            <a:extLst>
              <a:ext uri="{FF2B5EF4-FFF2-40B4-BE49-F238E27FC236}">
                <a16:creationId xmlns:a16="http://schemas.microsoft.com/office/drawing/2014/main" id="{235A30FE-146C-418D-B68F-9EBB829D029E}"/>
              </a:ext>
            </a:extLst>
          </p:cNvPr>
          <p:cNvSpPr>
            <a:spLocks noGrp="1"/>
          </p:cNvSpPr>
          <p:nvPr>
            <p:ph type="dt" sz="half" idx="10"/>
          </p:nvPr>
        </p:nvSpPr>
        <p:spPr/>
        <p:txBody>
          <a:bodyPr/>
          <a:lstStyle/>
          <a:p>
            <a:r>
              <a:rPr lang="en-US" dirty="0"/>
              <a:t>20XX</a:t>
            </a:r>
          </a:p>
        </p:txBody>
      </p:sp>
      <p:sp>
        <p:nvSpPr>
          <p:cNvPr id="5" name="Footer Placeholder 4">
            <a:extLst>
              <a:ext uri="{FF2B5EF4-FFF2-40B4-BE49-F238E27FC236}">
                <a16:creationId xmlns:a16="http://schemas.microsoft.com/office/drawing/2014/main" id="{B6BCBBE8-05C6-4946-80F5-DE319A6FCE8D}"/>
              </a:ext>
            </a:extLst>
          </p:cNvPr>
          <p:cNvSpPr>
            <a:spLocks noGrp="1"/>
          </p:cNvSpPr>
          <p:nvPr>
            <p:ph type="ftr" sz="quarter" idx="11"/>
          </p:nvPr>
        </p:nvSpPr>
        <p:spPr/>
        <p:txBody>
          <a:bodyPr/>
          <a:lstStyle/>
          <a:p>
            <a:r>
              <a:rPr lang="en-US" dirty="0"/>
              <a:t>PRESENTATION TITLE</a:t>
            </a:r>
          </a:p>
        </p:txBody>
      </p:sp>
      <p:sp>
        <p:nvSpPr>
          <p:cNvPr id="6" name="Slide Number Placeholder 5">
            <a:extLst>
              <a:ext uri="{FF2B5EF4-FFF2-40B4-BE49-F238E27FC236}">
                <a16:creationId xmlns:a16="http://schemas.microsoft.com/office/drawing/2014/main" id="{722839E0-080F-4A5D-99FB-FD1917E7F5BF}"/>
              </a:ext>
            </a:extLst>
          </p:cNvPr>
          <p:cNvSpPr>
            <a:spLocks noGrp="1"/>
          </p:cNvSpPr>
          <p:nvPr>
            <p:ph type="sldNum" sz="quarter" idx="12"/>
          </p:nvPr>
        </p:nvSpPr>
        <p:spPr/>
        <p:txBody>
          <a:bodyPr/>
          <a:lstStyle/>
          <a:p>
            <a:fld id="{F91729D4-A164-47A3-830D-E792BCE699E4}" type="slidenum">
              <a:rPr lang="en-US" smtClean="0"/>
              <a:t>‹#›</a:t>
            </a:fld>
            <a:endParaRPr lang="en-US" dirty="0"/>
          </a:p>
        </p:txBody>
      </p:sp>
    </p:spTree>
    <p:extLst>
      <p:ext uri="{BB962C8B-B14F-4D97-AF65-F5344CB8AC3E}">
        <p14:creationId xmlns:p14="http://schemas.microsoft.com/office/powerpoint/2010/main" val="1403327702"/>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userDrawn="1">
  <p:cSld name="Summar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2C65D0-3E91-45C0-BC6C-CC7BFE58B0B9}"/>
              </a:ext>
            </a:extLst>
          </p:cNvPr>
          <p:cNvSpPr>
            <a:spLocks noGrp="1"/>
          </p:cNvSpPr>
          <p:nvPr>
            <p:ph type="title" hasCustomPrompt="1"/>
          </p:nvPr>
        </p:nvSpPr>
        <p:spPr>
          <a:xfrm>
            <a:off x="1574800" y="3429000"/>
            <a:ext cx="3097320" cy="978408"/>
          </a:xfrm>
          <a:prstGeom prst="rect">
            <a:avLst/>
          </a:prstGeom>
        </p:spPr>
        <p:txBody>
          <a:bodyPr anchor="ctr"/>
          <a:lstStyle>
            <a:lvl1pPr algn="l">
              <a:defRPr sz="3200" cap="all" spc="200" baseline="0">
                <a:solidFill>
                  <a:schemeClr val="accent4"/>
                </a:solidFill>
              </a:defRPr>
            </a:lvl1pPr>
          </a:lstStyle>
          <a:p>
            <a:r>
              <a:rPr lang="en-US" dirty="0"/>
              <a:t>Click to add title</a:t>
            </a:r>
          </a:p>
        </p:txBody>
      </p:sp>
      <p:sp>
        <p:nvSpPr>
          <p:cNvPr id="6" name="Picture Placeholder 5">
            <a:extLst>
              <a:ext uri="{FF2B5EF4-FFF2-40B4-BE49-F238E27FC236}">
                <a16:creationId xmlns:a16="http://schemas.microsoft.com/office/drawing/2014/main" id="{09651A5D-2C86-4900-A248-8559E39BDAC9}"/>
              </a:ext>
            </a:extLst>
          </p:cNvPr>
          <p:cNvSpPr>
            <a:spLocks noGrp="1"/>
          </p:cNvSpPr>
          <p:nvPr>
            <p:ph type="pic" sz="quarter" idx="13" hasCustomPrompt="1"/>
          </p:nvPr>
        </p:nvSpPr>
        <p:spPr>
          <a:xfrm>
            <a:off x="0" y="0"/>
            <a:ext cx="12192000" cy="2051050"/>
          </a:xfrm>
          <a:prstGeom prst="rect">
            <a:avLst/>
          </a:prstGeom>
        </p:spPr>
        <p:txBody>
          <a:bodyPr/>
          <a:lstStyle>
            <a:lvl1pPr marL="0" indent="0" algn="ctr">
              <a:buNone/>
              <a:defRPr spc="400" baseline="0"/>
            </a:lvl1pPr>
          </a:lstStyle>
          <a:p>
            <a:r>
              <a:rPr lang="en-US" dirty="0"/>
              <a:t>Click to add photo</a:t>
            </a:r>
          </a:p>
        </p:txBody>
      </p:sp>
      <p:sp>
        <p:nvSpPr>
          <p:cNvPr id="9" name="Text Placeholder 11">
            <a:extLst>
              <a:ext uri="{FF2B5EF4-FFF2-40B4-BE49-F238E27FC236}">
                <a16:creationId xmlns:a16="http://schemas.microsoft.com/office/drawing/2014/main" id="{D5F84479-AB5A-4587-BAAF-A05E52224B46}"/>
              </a:ext>
            </a:extLst>
          </p:cNvPr>
          <p:cNvSpPr>
            <a:spLocks noGrp="1"/>
          </p:cNvSpPr>
          <p:nvPr>
            <p:ph type="body" sz="quarter" idx="16" hasCustomPrompt="1"/>
          </p:nvPr>
        </p:nvSpPr>
        <p:spPr>
          <a:xfrm>
            <a:off x="6235700" y="2854660"/>
            <a:ext cx="4749800" cy="2129971"/>
          </a:xfrm>
          <a:prstGeom prst="rect">
            <a:avLst/>
          </a:prstGeom>
        </p:spPr>
        <p:txBody>
          <a:bodyPr/>
          <a:lstStyle>
            <a:lvl1pPr marL="0" indent="0" algn="l">
              <a:lnSpc>
                <a:spcPct val="150000"/>
              </a:lnSpc>
              <a:spcBef>
                <a:spcPts val="0"/>
              </a:spcBef>
              <a:buNone/>
              <a:defRPr sz="1400" cap="none" spc="50" baseline="0">
                <a:latin typeface="+mn-lt"/>
              </a:defRPr>
            </a:lvl1pPr>
          </a:lstStyle>
          <a:p>
            <a:pPr lvl="0"/>
            <a:r>
              <a:rPr lang="en-US" dirty="0"/>
              <a:t>Click to add text</a:t>
            </a:r>
          </a:p>
        </p:txBody>
      </p:sp>
      <p:sp>
        <p:nvSpPr>
          <p:cNvPr id="7" name="Picture Placeholder 5">
            <a:extLst>
              <a:ext uri="{FF2B5EF4-FFF2-40B4-BE49-F238E27FC236}">
                <a16:creationId xmlns:a16="http://schemas.microsoft.com/office/drawing/2014/main" id="{3D8D3253-3A08-4F2F-B6B3-607BBC6B33D7}"/>
              </a:ext>
            </a:extLst>
          </p:cNvPr>
          <p:cNvSpPr>
            <a:spLocks noGrp="1"/>
          </p:cNvSpPr>
          <p:nvPr>
            <p:ph type="pic" sz="quarter" idx="14" hasCustomPrompt="1"/>
          </p:nvPr>
        </p:nvSpPr>
        <p:spPr>
          <a:xfrm>
            <a:off x="0" y="5788241"/>
            <a:ext cx="12192000" cy="1069760"/>
          </a:xfrm>
          <a:prstGeom prst="rect">
            <a:avLst/>
          </a:prstGeom>
        </p:spPr>
        <p:txBody>
          <a:bodyPr/>
          <a:lstStyle>
            <a:lvl1pPr marL="0" indent="0" algn="ctr">
              <a:buNone/>
              <a:defRPr spc="400" baseline="0"/>
            </a:lvl1pPr>
          </a:lstStyle>
          <a:p>
            <a:r>
              <a:rPr lang="en-US" dirty="0"/>
              <a:t>Click to add photo</a:t>
            </a:r>
          </a:p>
        </p:txBody>
      </p:sp>
      <p:sp>
        <p:nvSpPr>
          <p:cNvPr id="3" name="Date Placeholder 2">
            <a:extLst>
              <a:ext uri="{FF2B5EF4-FFF2-40B4-BE49-F238E27FC236}">
                <a16:creationId xmlns:a16="http://schemas.microsoft.com/office/drawing/2014/main" id="{92B75CEA-DDFB-4C62-B83F-6A0B86FA74F7}"/>
              </a:ext>
            </a:extLst>
          </p:cNvPr>
          <p:cNvSpPr>
            <a:spLocks noGrp="1"/>
          </p:cNvSpPr>
          <p:nvPr>
            <p:ph type="dt" sz="half" idx="10"/>
          </p:nvPr>
        </p:nvSpPr>
        <p:spPr/>
        <p:txBody>
          <a:bodyPr/>
          <a:lstStyle>
            <a:lvl1pPr>
              <a:defRPr>
                <a:solidFill>
                  <a:schemeClr val="bg1"/>
                </a:solidFill>
                <a:effectLst>
                  <a:outerShdw blurRad="38100" dist="38100" dir="2700000" algn="tl">
                    <a:srgbClr val="000000">
                      <a:alpha val="43137"/>
                    </a:srgbClr>
                  </a:outerShdw>
                </a:effectLst>
              </a:defRPr>
            </a:lvl1pPr>
          </a:lstStyle>
          <a:p>
            <a:r>
              <a:rPr lang="en-US" dirty="0"/>
              <a:t>20XX</a:t>
            </a:r>
          </a:p>
        </p:txBody>
      </p:sp>
      <p:sp>
        <p:nvSpPr>
          <p:cNvPr id="4" name="Footer Placeholder 3">
            <a:extLst>
              <a:ext uri="{FF2B5EF4-FFF2-40B4-BE49-F238E27FC236}">
                <a16:creationId xmlns:a16="http://schemas.microsoft.com/office/drawing/2014/main" id="{5D425E30-50C5-42DD-911D-36C0E732E337}"/>
              </a:ext>
            </a:extLst>
          </p:cNvPr>
          <p:cNvSpPr>
            <a:spLocks noGrp="1"/>
          </p:cNvSpPr>
          <p:nvPr>
            <p:ph type="ftr" sz="quarter" idx="11"/>
          </p:nvPr>
        </p:nvSpPr>
        <p:spPr/>
        <p:txBody>
          <a:bodyPr/>
          <a:lstStyle>
            <a:lvl1pPr>
              <a:defRPr>
                <a:solidFill>
                  <a:schemeClr val="bg1"/>
                </a:solidFill>
                <a:effectLst>
                  <a:outerShdw blurRad="38100" dist="38100" dir="2700000" algn="tl">
                    <a:srgbClr val="000000">
                      <a:alpha val="43137"/>
                    </a:srgbClr>
                  </a:outerShdw>
                </a:effectLst>
              </a:defRPr>
            </a:lvl1pPr>
          </a:lstStyle>
          <a:p>
            <a:r>
              <a:rPr lang="en-US" dirty="0"/>
              <a:t>PRESENTATION TITLE</a:t>
            </a:r>
          </a:p>
        </p:txBody>
      </p:sp>
      <p:sp>
        <p:nvSpPr>
          <p:cNvPr id="5" name="Slide Number Placeholder 4">
            <a:extLst>
              <a:ext uri="{FF2B5EF4-FFF2-40B4-BE49-F238E27FC236}">
                <a16:creationId xmlns:a16="http://schemas.microsoft.com/office/drawing/2014/main" id="{6E88C855-986C-4539-81CE-5421C8EB71F7}"/>
              </a:ext>
            </a:extLst>
          </p:cNvPr>
          <p:cNvSpPr>
            <a:spLocks noGrp="1"/>
          </p:cNvSpPr>
          <p:nvPr>
            <p:ph type="sldNum" sz="quarter" idx="12"/>
          </p:nvPr>
        </p:nvSpPr>
        <p:spPr/>
        <p:txBody>
          <a:bodyPr/>
          <a:lstStyle>
            <a:lvl1pPr>
              <a:defRPr>
                <a:solidFill>
                  <a:schemeClr val="bg1"/>
                </a:solidFill>
                <a:effectLst>
                  <a:outerShdw blurRad="38100" dist="38100" dir="2700000" algn="tl">
                    <a:srgbClr val="000000">
                      <a:alpha val="43137"/>
                    </a:srgbClr>
                  </a:outerShdw>
                </a:effectLst>
              </a:defRPr>
            </a:lvl1pPr>
          </a:lstStyle>
          <a:p>
            <a:fld id="{F91729D4-A164-47A3-830D-E792BCE699E4}" type="slidenum">
              <a:rPr lang="en-US" smtClean="0"/>
              <a:pPr/>
              <a:t>‹#›</a:t>
            </a:fld>
            <a:endParaRPr lang="en-US" dirty="0"/>
          </a:p>
        </p:txBody>
      </p:sp>
    </p:spTree>
    <p:extLst>
      <p:ext uri="{BB962C8B-B14F-4D97-AF65-F5344CB8AC3E}">
        <p14:creationId xmlns:p14="http://schemas.microsoft.com/office/powerpoint/2010/main" val="95196363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A2597C6D-D9DA-41F6-B501-B0BB749A7384}" type="datetimeFigureOut">
              <a:rPr lang="en-GB" smtClean="0"/>
              <a:t>30/04/2024</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FD379EB-248C-49FC-835F-25BEDC8D898F}" type="slidenum">
              <a:rPr lang="en-GB" smtClean="0"/>
              <a:t>‹#›</a:t>
            </a:fld>
            <a:endParaRPr lang="en-GB"/>
          </a:p>
        </p:txBody>
      </p:sp>
    </p:spTree>
    <p:extLst>
      <p:ext uri="{BB962C8B-B14F-4D97-AF65-F5344CB8AC3E}">
        <p14:creationId xmlns:p14="http://schemas.microsoft.com/office/powerpoint/2010/main" val="3911273532"/>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 id="2147483661" r:id="rId13"/>
    <p:sldLayoutId id="2147483662" r:id="rId14"/>
    <p:sldLayoutId id="2147483663" r:id="rId15"/>
    <p:sldLayoutId id="2147483664" r:id="rId16"/>
    <p:sldLayoutId id="2147483665" r:id="rId17"/>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2.xml"/></Relationships>
</file>

<file path=ppt/slides/_rels/slide2.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2.xml"/><Relationship Id="rId1" Type="http://schemas.openxmlformats.org/officeDocument/2006/relationships/slideLayout" Target="../slideLayouts/slideLayout13.xm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3.xml"/><Relationship Id="rId1" Type="http://schemas.openxmlformats.org/officeDocument/2006/relationships/slideLayout" Target="../slideLayouts/slideLayout14.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15.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16.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16.xml"/></Relationships>
</file>

<file path=ppt/slides/_rels/slide7.xml.rels><?xml version="1.0" encoding="UTF-8" standalone="yes"?>
<Relationships xmlns="http://schemas.openxmlformats.org/package/2006/relationships"><Relationship Id="rId3" Type="http://schemas.openxmlformats.org/officeDocument/2006/relationships/notesSlide" Target="../notesSlides/notesSlide7.xml"/><Relationship Id="rId2" Type="http://schemas.openxmlformats.org/officeDocument/2006/relationships/slideLayout" Target="../slideLayouts/slideLayout16.xml"/><Relationship Id="rId1" Type="http://schemas.openxmlformats.org/officeDocument/2006/relationships/vmlDrawing" Target="../drawings/vmlDrawing1.vml"/><Relationship Id="rId6" Type="http://schemas.openxmlformats.org/officeDocument/2006/relationships/image" Target="../media/image5.png"/><Relationship Id="rId5" Type="http://schemas.openxmlformats.org/officeDocument/2006/relationships/image" Target="../media/image4.emf"/><Relationship Id="rId4" Type="http://schemas.openxmlformats.org/officeDocument/2006/relationships/package" Target="../embeddings/Microsoft_Word_Document.docx"/></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16.xml"/></Relationships>
</file>

<file path=ppt/slides/_rels/slide9.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9.xml"/><Relationship Id="rId1" Type="http://schemas.openxmlformats.org/officeDocument/2006/relationships/slideLayout" Target="../slideLayouts/slideLayout17.xml"/><Relationship Id="rId5" Type="http://schemas.openxmlformats.org/officeDocument/2006/relationships/image" Target="../media/image8.png"/><Relationship Id="rId4" Type="http://schemas.openxmlformats.org/officeDocument/2006/relationships/image" Target="../media/image7.png"/></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15.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a:stretch>
            <a:fillRect/>
          </a:stretch>
        </p:blipFill>
        <p:spPr>
          <a:xfrm>
            <a:off x="6696075" y="1155940"/>
            <a:ext cx="5450757" cy="3632951"/>
          </a:xfrm>
          <a:prstGeom prst="rect">
            <a:avLst/>
          </a:prstGeom>
        </p:spPr>
      </p:pic>
      <p:sp>
        <p:nvSpPr>
          <p:cNvPr id="4" name="Title 3">
            <a:extLst>
              <a:ext uri="{FF2B5EF4-FFF2-40B4-BE49-F238E27FC236}">
                <a16:creationId xmlns:a16="http://schemas.microsoft.com/office/drawing/2014/main" id="{A3D64C50-A740-468A-8AB6-F949358D80A6}"/>
              </a:ext>
            </a:extLst>
          </p:cNvPr>
          <p:cNvSpPr>
            <a:spLocks noGrp="1"/>
          </p:cNvSpPr>
          <p:nvPr>
            <p:ph type="title"/>
          </p:nvPr>
        </p:nvSpPr>
        <p:spPr>
          <a:xfrm>
            <a:off x="685636" y="1155940"/>
            <a:ext cx="5278514" cy="3793877"/>
          </a:xfrm>
        </p:spPr>
        <p:txBody>
          <a:bodyPr/>
          <a:lstStyle/>
          <a:p>
            <a:r>
              <a:rPr lang="en-US" dirty="0"/>
              <a:t>Feasibility Plan</a:t>
            </a:r>
            <a:br>
              <a:rPr lang="en-US" dirty="0"/>
            </a:br>
            <a:r>
              <a:rPr lang="en-US" dirty="0"/>
              <a:t>for an International Meeting</a:t>
            </a:r>
          </a:p>
        </p:txBody>
      </p:sp>
      <p:sp>
        <p:nvSpPr>
          <p:cNvPr id="5" name="Text Placeholder 4">
            <a:extLst>
              <a:ext uri="{FF2B5EF4-FFF2-40B4-BE49-F238E27FC236}">
                <a16:creationId xmlns:a16="http://schemas.microsoft.com/office/drawing/2014/main" id="{28F94A06-38B8-4C8F-ABF0-FB763704D01F}"/>
              </a:ext>
            </a:extLst>
          </p:cNvPr>
          <p:cNvSpPr>
            <a:spLocks noGrp="1"/>
          </p:cNvSpPr>
          <p:nvPr>
            <p:ph type="body" sz="quarter" idx="10"/>
          </p:nvPr>
        </p:nvSpPr>
        <p:spPr>
          <a:xfrm>
            <a:off x="685636" y="5948260"/>
            <a:ext cx="5278514" cy="618142"/>
          </a:xfrm>
        </p:spPr>
        <p:txBody>
          <a:bodyPr/>
          <a:lstStyle/>
          <a:p>
            <a:r>
              <a:rPr lang="en-US" dirty="0" err="1"/>
              <a:t>Saiyful</a:t>
            </a:r>
            <a:r>
              <a:rPr lang="en-US" dirty="0"/>
              <a:t> </a:t>
            </a:r>
            <a:r>
              <a:rPr lang="en-US" dirty="0" err="1"/>
              <a:t>Alam</a:t>
            </a:r>
            <a:r>
              <a:rPr lang="en-US" dirty="0"/>
              <a:t> Chowdhury</a:t>
            </a:r>
          </a:p>
        </p:txBody>
      </p:sp>
      <p:sp>
        <p:nvSpPr>
          <p:cNvPr id="34" name="Rectangle 33">
            <a:extLst>
              <a:ext uri="{FF2B5EF4-FFF2-40B4-BE49-F238E27FC236}">
                <a16:creationId xmlns:a16="http://schemas.microsoft.com/office/drawing/2014/main" id="{106CDEB7-77E8-4351-9B76-07896E7317C0}"/>
              </a:ext>
              <a:ext uri="{C183D7F6-B498-43B3-948B-1728B52AA6E4}">
                <adec:decorative xmlns="" xmlns:adec="http://schemas.microsoft.com/office/drawing/2017/decorative" val="1"/>
              </a:ext>
            </a:extLst>
          </p:cNvPr>
          <p:cNvSpPr/>
          <p:nvPr/>
        </p:nvSpPr>
        <p:spPr>
          <a:xfrm>
            <a:off x="6696075" y="0"/>
            <a:ext cx="2895600" cy="6858000"/>
          </a:xfrm>
          <a:prstGeom prst="rect">
            <a:avLst/>
          </a:prstGeom>
          <a:solidFill>
            <a:schemeClr val="accent2">
              <a:lumMod val="20000"/>
              <a:lumOff val="80000"/>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137052350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 name="Title 18">
            <a:extLst>
              <a:ext uri="{FF2B5EF4-FFF2-40B4-BE49-F238E27FC236}">
                <a16:creationId xmlns:a16="http://schemas.microsoft.com/office/drawing/2014/main" id="{E8D036FB-049F-42B9-8221-9EAE4768947B}"/>
              </a:ext>
            </a:extLst>
          </p:cNvPr>
          <p:cNvSpPr>
            <a:spLocks noGrp="1"/>
          </p:cNvSpPr>
          <p:nvPr>
            <p:ph type="title"/>
          </p:nvPr>
        </p:nvSpPr>
        <p:spPr>
          <a:xfrm>
            <a:off x="5887049" y="503002"/>
            <a:ext cx="4749800" cy="527050"/>
          </a:xfrm>
        </p:spPr>
        <p:txBody>
          <a:bodyPr>
            <a:normAutofit fontScale="90000"/>
          </a:bodyPr>
          <a:lstStyle/>
          <a:p>
            <a:r>
              <a:rPr lang="en-US" dirty="0">
                <a:solidFill>
                  <a:schemeClr val="tx1"/>
                </a:solidFill>
              </a:rPr>
              <a:t>Introduction</a:t>
            </a:r>
          </a:p>
        </p:txBody>
      </p:sp>
      <p:sp>
        <p:nvSpPr>
          <p:cNvPr id="7" name="Text Placeholder 6">
            <a:extLst>
              <a:ext uri="{FF2B5EF4-FFF2-40B4-BE49-F238E27FC236}">
                <a16:creationId xmlns:a16="http://schemas.microsoft.com/office/drawing/2014/main" id="{C558E8B1-0215-4BC8-AF46-4F9A87F2AEF8}"/>
              </a:ext>
            </a:extLst>
          </p:cNvPr>
          <p:cNvSpPr>
            <a:spLocks noGrp="1"/>
          </p:cNvSpPr>
          <p:nvPr>
            <p:ph type="body" sz="quarter" idx="15"/>
          </p:nvPr>
        </p:nvSpPr>
        <p:spPr>
          <a:xfrm>
            <a:off x="5887049" y="1513132"/>
            <a:ext cx="5879381" cy="5735711"/>
          </a:xfrm>
        </p:spPr>
        <p:txBody>
          <a:bodyPr/>
          <a:lstStyle/>
          <a:p>
            <a:pPr algn="just"/>
            <a:r>
              <a:rPr lang="en-US" dirty="0"/>
              <a:t>MICE events are commonly arranged by individuals in the business community, and their attendance is predominantly comprised of business professionals who value their contribution to economic growth. A substantial segment of the hotel industry profits monetarily from the fact that the majority of globally influential companies reserve conference or banquet accommodations in hotels to conduct their respective operations (Spencer and </a:t>
            </a:r>
            <a:r>
              <a:rPr lang="en-US" dirty="0" err="1"/>
              <a:t>Bavuma</a:t>
            </a:r>
            <a:r>
              <a:rPr lang="en-US" dirty="0"/>
              <a:t>, 2018).</a:t>
            </a:r>
          </a:p>
          <a:p>
            <a:pPr algn="just"/>
            <a:r>
              <a:rPr lang="en-US" dirty="0"/>
              <a:t>Presenting at the Holiday Inn Birmingham City Centre in the United Kingdom, this presentation will scrutinize the feasibility study and strategic planning of the international conference titled "Technological trend in the hospitality industry: An exploration of innovation." The evaluation of the event will additionally consist of situational, SWOT, and PESTLE assessments.</a:t>
            </a:r>
          </a:p>
        </p:txBody>
      </p:sp>
      <p:pic>
        <p:nvPicPr>
          <p:cNvPr id="4098" name="Picture 2" descr="Holiday Inn Birmingham City Centre, an IHG Hotel, West Midlands : -74%  during the day - Dayuse.co.uk"/>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0" y="0"/>
            <a:ext cx="5645872" cy="68580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75030046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 name="Title 26">
            <a:extLst>
              <a:ext uri="{FF2B5EF4-FFF2-40B4-BE49-F238E27FC236}">
                <a16:creationId xmlns:a16="http://schemas.microsoft.com/office/drawing/2014/main" id="{F3F083B8-4B95-4C15-B710-4BC526A23973}"/>
              </a:ext>
            </a:extLst>
          </p:cNvPr>
          <p:cNvSpPr>
            <a:spLocks noGrp="1"/>
          </p:cNvSpPr>
          <p:nvPr>
            <p:ph type="title"/>
          </p:nvPr>
        </p:nvSpPr>
        <p:spPr>
          <a:xfrm>
            <a:off x="254647" y="655608"/>
            <a:ext cx="4694420" cy="590352"/>
          </a:xfrm>
        </p:spPr>
        <p:txBody>
          <a:bodyPr/>
          <a:lstStyle/>
          <a:p>
            <a:r>
              <a:rPr lang="en-US" dirty="0">
                <a:solidFill>
                  <a:schemeClr val="tx1"/>
                </a:solidFill>
              </a:rPr>
              <a:t>What is MICE Event?</a:t>
            </a:r>
          </a:p>
        </p:txBody>
      </p:sp>
      <p:sp>
        <p:nvSpPr>
          <p:cNvPr id="8" name="Text Placeholder 7">
            <a:extLst>
              <a:ext uri="{FF2B5EF4-FFF2-40B4-BE49-F238E27FC236}">
                <a16:creationId xmlns:a16="http://schemas.microsoft.com/office/drawing/2014/main" id="{938E3964-EE54-4BDC-A0A3-DC7D197FFB5C}"/>
              </a:ext>
            </a:extLst>
          </p:cNvPr>
          <p:cNvSpPr>
            <a:spLocks noGrp="1"/>
          </p:cNvSpPr>
          <p:nvPr>
            <p:ph type="body" sz="quarter" idx="16"/>
          </p:nvPr>
        </p:nvSpPr>
        <p:spPr>
          <a:xfrm>
            <a:off x="254647" y="1451587"/>
            <a:ext cx="6646485" cy="5003875"/>
          </a:xfrm>
        </p:spPr>
        <p:txBody>
          <a:bodyPr/>
          <a:lstStyle/>
          <a:p>
            <a:pPr algn="just"/>
            <a:r>
              <a:rPr lang="en-US" sz="1600" dirty="0">
                <a:solidFill>
                  <a:schemeClr val="tx1"/>
                </a:solidFill>
              </a:rPr>
              <a:t>"MICE tourism," which is also widely known to in the form of "meetings," "incentives," "conferences," and "exhibitions" tourism, is a type of tourism that includes bringing together large groups of people, typically with careful organization and preparation. Other common names for this type of tourism are "meetings tourism," "incentives tourism," and "exhibitions tourism." Meetings, incentives, conventions, and exhibitions (MICE) events give businesses and their employees with the opportunity to meet a bigger number of individuals and to develop professional contacts. This is one of the most significant contributors to the growth of the sector (</a:t>
            </a:r>
            <a:r>
              <a:rPr lang="en-US" sz="1600" dirty="0" err="1">
                <a:solidFill>
                  <a:schemeClr val="tx1"/>
                </a:solidFill>
              </a:rPr>
              <a:t>Ladkin</a:t>
            </a:r>
            <a:r>
              <a:rPr lang="en-US" sz="1600" dirty="0">
                <a:solidFill>
                  <a:schemeClr val="tx1"/>
                </a:solidFill>
              </a:rPr>
              <a:t>, 2016). </a:t>
            </a:r>
          </a:p>
        </p:txBody>
      </p:sp>
      <p:sp>
        <p:nvSpPr>
          <p:cNvPr id="4" name="Slide Number Placeholder 3">
            <a:extLst>
              <a:ext uri="{FF2B5EF4-FFF2-40B4-BE49-F238E27FC236}">
                <a16:creationId xmlns:a16="http://schemas.microsoft.com/office/drawing/2014/main" id="{C5FE626F-057D-4E99-A748-F977659F21EC}"/>
              </a:ext>
            </a:extLst>
          </p:cNvPr>
          <p:cNvSpPr>
            <a:spLocks noGrp="1"/>
          </p:cNvSpPr>
          <p:nvPr>
            <p:ph type="sldNum" sz="quarter" idx="12"/>
          </p:nvPr>
        </p:nvSpPr>
        <p:spPr>
          <a:xfrm>
            <a:off x="8610600" y="6356350"/>
            <a:ext cx="2743200" cy="365125"/>
          </a:xfrm>
        </p:spPr>
        <p:txBody>
          <a:bodyPr/>
          <a:lstStyle/>
          <a:p>
            <a:fld id="{F91729D4-A164-47A3-830D-E792BCE699E4}" type="slidenum">
              <a:rPr lang="en-US" smtClean="0">
                <a:solidFill>
                  <a:schemeClr val="tx1"/>
                </a:solidFill>
              </a:rPr>
              <a:pPr/>
              <a:t>3</a:t>
            </a:fld>
            <a:endParaRPr lang="en-US" dirty="0">
              <a:solidFill>
                <a:schemeClr val="tx1"/>
              </a:solidFill>
            </a:endParaRPr>
          </a:p>
        </p:txBody>
      </p:sp>
      <p:pic>
        <p:nvPicPr>
          <p:cNvPr id="3" name="Picture 2"/>
          <p:cNvPicPr>
            <a:picLocks noChangeAspect="1"/>
          </p:cNvPicPr>
          <p:nvPr/>
        </p:nvPicPr>
        <p:blipFill>
          <a:blip r:embed="rId3"/>
          <a:stretch>
            <a:fillRect/>
          </a:stretch>
        </p:blipFill>
        <p:spPr>
          <a:xfrm>
            <a:off x="7087859" y="1924632"/>
            <a:ext cx="4812281" cy="3609211"/>
          </a:xfrm>
          <a:prstGeom prst="rect">
            <a:avLst/>
          </a:prstGeom>
        </p:spPr>
      </p:pic>
    </p:spTree>
    <p:extLst>
      <p:ext uri="{BB962C8B-B14F-4D97-AF65-F5344CB8AC3E}">
        <p14:creationId xmlns:p14="http://schemas.microsoft.com/office/powerpoint/2010/main" val="203104098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 name="Title 20">
            <a:extLst>
              <a:ext uri="{FF2B5EF4-FFF2-40B4-BE49-F238E27FC236}">
                <a16:creationId xmlns:a16="http://schemas.microsoft.com/office/drawing/2014/main" id="{432416A3-39EF-4CBE-943D-C79C22FDDC46}"/>
              </a:ext>
            </a:extLst>
          </p:cNvPr>
          <p:cNvSpPr>
            <a:spLocks noGrp="1"/>
          </p:cNvSpPr>
          <p:nvPr>
            <p:ph type="title"/>
          </p:nvPr>
        </p:nvSpPr>
        <p:spPr>
          <a:xfrm>
            <a:off x="247290" y="1104182"/>
            <a:ext cx="11697419" cy="914400"/>
          </a:xfrm>
          <a:solidFill>
            <a:schemeClr val="accent4">
              <a:lumMod val="40000"/>
              <a:lumOff val="60000"/>
            </a:schemeClr>
          </a:solidFill>
        </p:spPr>
        <p:txBody>
          <a:bodyPr>
            <a:normAutofit fontScale="90000"/>
          </a:bodyPr>
          <a:lstStyle/>
          <a:p>
            <a:pPr algn="ctr"/>
            <a:r>
              <a:rPr lang="en-US" dirty="0"/>
              <a:t>"Technological trend in the hospitality industry: An exploration of innovation" at the Holiday Inn Birmingham City Centre</a:t>
            </a:r>
            <a:br>
              <a:rPr lang="en-US" dirty="0"/>
            </a:br>
            <a:endParaRPr lang="en-US" dirty="0"/>
          </a:p>
        </p:txBody>
      </p:sp>
      <p:sp>
        <p:nvSpPr>
          <p:cNvPr id="24" name="Text Placeholder 23">
            <a:extLst>
              <a:ext uri="{FF2B5EF4-FFF2-40B4-BE49-F238E27FC236}">
                <a16:creationId xmlns:a16="http://schemas.microsoft.com/office/drawing/2014/main" id="{B127C79B-F024-434C-825D-15CEE80923F4}"/>
              </a:ext>
            </a:extLst>
          </p:cNvPr>
          <p:cNvSpPr>
            <a:spLocks noGrp="1"/>
          </p:cNvSpPr>
          <p:nvPr>
            <p:ph type="body" sz="quarter" idx="16"/>
          </p:nvPr>
        </p:nvSpPr>
        <p:spPr>
          <a:xfrm>
            <a:off x="972330" y="2417192"/>
            <a:ext cx="10247340" cy="3828333"/>
          </a:xfrm>
        </p:spPr>
        <p:txBody>
          <a:bodyPr/>
          <a:lstStyle/>
          <a:p>
            <a:pPr algn="just"/>
            <a:r>
              <a:rPr lang="en-US" sz="2000" dirty="0"/>
              <a:t>The gathering that will be held under the title "Technological trend in the hospitality industry: An exploration of innovation" will take place at the Holiday Inn Birmingham City Centre, which is located in the Netherlands. In addition to being situated in close proximity to the brand-new Birmingham Conference &amp; Events Centre, the Holiday Inn Birmingham City Centre (Holiday inn Birmingham City Centre). The occasion comprises a comprehensive worldwide symposium, attracting over 400 attendees in person. This distinguished group comprises industry pioneers, suppliers of services, new businesses, investors, and significant corporations. </a:t>
            </a:r>
          </a:p>
        </p:txBody>
      </p:sp>
    </p:spTree>
    <p:extLst>
      <p:ext uri="{BB962C8B-B14F-4D97-AF65-F5344CB8AC3E}">
        <p14:creationId xmlns:p14="http://schemas.microsoft.com/office/powerpoint/2010/main" val="330413055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 name="Title 30">
            <a:extLst>
              <a:ext uri="{FF2B5EF4-FFF2-40B4-BE49-F238E27FC236}">
                <a16:creationId xmlns:a16="http://schemas.microsoft.com/office/drawing/2014/main" id="{C40D3CB1-60FB-44E7-A807-4460AFADD914}"/>
              </a:ext>
            </a:extLst>
          </p:cNvPr>
          <p:cNvSpPr>
            <a:spLocks noGrp="1"/>
          </p:cNvSpPr>
          <p:nvPr>
            <p:ph type="title"/>
          </p:nvPr>
        </p:nvSpPr>
        <p:spPr>
          <a:xfrm>
            <a:off x="838200" y="640431"/>
            <a:ext cx="10515600" cy="726137"/>
          </a:xfrm>
        </p:spPr>
        <p:txBody>
          <a:bodyPr/>
          <a:lstStyle/>
          <a:p>
            <a:pPr algn="l"/>
            <a:r>
              <a:rPr lang="en-US" b="1" dirty="0">
                <a:solidFill>
                  <a:schemeClr val="tx1"/>
                </a:solidFill>
              </a:rPr>
              <a:t>Situational Analysis</a:t>
            </a:r>
          </a:p>
        </p:txBody>
      </p:sp>
      <p:sp>
        <p:nvSpPr>
          <p:cNvPr id="5" name="Text Placeholder 4">
            <a:extLst>
              <a:ext uri="{FF2B5EF4-FFF2-40B4-BE49-F238E27FC236}">
                <a16:creationId xmlns:a16="http://schemas.microsoft.com/office/drawing/2014/main" id="{E1F6EAAA-7889-4E5F-90FD-F5C5492D37A2}"/>
              </a:ext>
            </a:extLst>
          </p:cNvPr>
          <p:cNvSpPr>
            <a:spLocks noGrp="1"/>
          </p:cNvSpPr>
          <p:nvPr>
            <p:ph type="body" sz="quarter" idx="13"/>
          </p:nvPr>
        </p:nvSpPr>
        <p:spPr>
          <a:xfrm>
            <a:off x="483140" y="2063838"/>
            <a:ext cx="3515704" cy="422365"/>
          </a:xfrm>
        </p:spPr>
        <p:txBody>
          <a:bodyPr>
            <a:normAutofit/>
          </a:bodyPr>
          <a:lstStyle/>
          <a:p>
            <a:r>
              <a:rPr lang="en-US" sz="2400" b="1" dirty="0">
                <a:solidFill>
                  <a:schemeClr val="tx1"/>
                </a:solidFill>
              </a:rPr>
              <a:t>Market Factors​</a:t>
            </a:r>
          </a:p>
        </p:txBody>
      </p:sp>
      <p:sp>
        <p:nvSpPr>
          <p:cNvPr id="23" name="Text Placeholder 22">
            <a:extLst>
              <a:ext uri="{FF2B5EF4-FFF2-40B4-BE49-F238E27FC236}">
                <a16:creationId xmlns:a16="http://schemas.microsoft.com/office/drawing/2014/main" id="{C553A94B-692D-4746-9FFA-FAD2FF823856}"/>
              </a:ext>
            </a:extLst>
          </p:cNvPr>
          <p:cNvSpPr>
            <a:spLocks noGrp="1"/>
          </p:cNvSpPr>
          <p:nvPr>
            <p:ph type="body" sz="quarter" idx="16"/>
          </p:nvPr>
        </p:nvSpPr>
        <p:spPr>
          <a:xfrm>
            <a:off x="482932" y="2523933"/>
            <a:ext cx="3515346" cy="3325723"/>
          </a:xfrm>
        </p:spPr>
        <p:txBody>
          <a:bodyPr/>
          <a:lstStyle/>
          <a:p>
            <a:r>
              <a:rPr lang="en-US" sz="1600" b="1" dirty="0"/>
              <a:t>Event Date and Venue</a:t>
            </a:r>
          </a:p>
          <a:p>
            <a:r>
              <a:rPr lang="en-US" sz="1600" b="1" dirty="0"/>
              <a:t>Target Audience</a:t>
            </a:r>
          </a:p>
          <a:p>
            <a:r>
              <a:rPr lang="en-US" sz="1600" b="1" dirty="0"/>
              <a:t>Supply and Demand</a:t>
            </a:r>
          </a:p>
          <a:p>
            <a:r>
              <a:rPr lang="en-US" sz="1600" b="1" dirty="0"/>
              <a:t>Competition </a:t>
            </a:r>
          </a:p>
          <a:p>
            <a:endParaRPr lang="en-US" sz="1600" b="1" dirty="0"/>
          </a:p>
          <a:p>
            <a:endParaRPr lang="en-US" sz="1600" b="1" dirty="0"/>
          </a:p>
        </p:txBody>
      </p:sp>
      <p:sp>
        <p:nvSpPr>
          <p:cNvPr id="24" name="Text Placeholder 23">
            <a:extLst>
              <a:ext uri="{FF2B5EF4-FFF2-40B4-BE49-F238E27FC236}">
                <a16:creationId xmlns:a16="http://schemas.microsoft.com/office/drawing/2014/main" id="{D766ABB5-79A8-4DFF-B3E4-6E4F29D7941F}"/>
              </a:ext>
            </a:extLst>
          </p:cNvPr>
          <p:cNvSpPr>
            <a:spLocks noGrp="1"/>
          </p:cNvSpPr>
          <p:nvPr>
            <p:ph type="body" sz="quarter" idx="17"/>
          </p:nvPr>
        </p:nvSpPr>
        <p:spPr>
          <a:xfrm>
            <a:off x="4329790" y="2063838"/>
            <a:ext cx="3515704" cy="422365"/>
          </a:xfrm>
        </p:spPr>
        <p:txBody>
          <a:bodyPr/>
          <a:lstStyle/>
          <a:p>
            <a:r>
              <a:rPr lang="en-US" sz="2400" b="1" dirty="0">
                <a:solidFill>
                  <a:schemeClr val="tx1"/>
                </a:solidFill>
              </a:rPr>
              <a:t>Operational Factors​</a:t>
            </a:r>
          </a:p>
        </p:txBody>
      </p:sp>
      <p:sp>
        <p:nvSpPr>
          <p:cNvPr id="25" name="Text Placeholder 24">
            <a:extLst>
              <a:ext uri="{FF2B5EF4-FFF2-40B4-BE49-F238E27FC236}">
                <a16:creationId xmlns:a16="http://schemas.microsoft.com/office/drawing/2014/main" id="{94333FF0-B429-4B2E-9910-AAF06DC5C728}"/>
              </a:ext>
            </a:extLst>
          </p:cNvPr>
          <p:cNvSpPr>
            <a:spLocks noGrp="1"/>
          </p:cNvSpPr>
          <p:nvPr>
            <p:ph type="body" sz="quarter" idx="18"/>
          </p:nvPr>
        </p:nvSpPr>
        <p:spPr>
          <a:xfrm>
            <a:off x="4329582" y="2523933"/>
            <a:ext cx="3515346" cy="3325723"/>
          </a:xfrm>
        </p:spPr>
        <p:txBody>
          <a:bodyPr/>
          <a:lstStyle/>
          <a:p>
            <a:r>
              <a:rPr lang="en-US" sz="1800" b="1" dirty="0"/>
              <a:t>Availability of the Venue</a:t>
            </a:r>
          </a:p>
          <a:p>
            <a:r>
              <a:rPr lang="en-US" sz="1800" b="1" dirty="0"/>
              <a:t>Skills Required</a:t>
            </a:r>
          </a:p>
          <a:p>
            <a:r>
              <a:rPr lang="en-US" sz="1800" b="1" dirty="0"/>
              <a:t>Resources Required</a:t>
            </a:r>
          </a:p>
        </p:txBody>
      </p:sp>
      <p:sp>
        <p:nvSpPr>
          <p:cNvPr id="26" name="Text Placeholder 25">
            <a:extLst>
              <a:ext uri="{FF2B5EF4-FFF2-40B4-BE49-F238E27FC236}">
                <a16:creationId xmlns:a16="http://schemas.microsoft.com/office/drawing/2014/main" id="{299EAE95-5B3F-4A21-B580-4AF9E642AA7A}"/>
              </a:ext>
            </a:extLst>
          </p:cNvPr>
          <p:cNvSpPr>
            <a:spLocks noGrp="1"/>
          </p:cNvSpPr>
          <p:nvPr>
            <p:ph type="body" sz="quarter" idx="19"/>
          </p:nvPr>
        </p:nvSpPr>
        <p:spPr>
          <a:xfrm>
            <a:off x="8175874" y="2063838"/>
            <a:ext cx="3515704" cy="422365"/>
          </a:xfrm>
        </p:spPr>
        <p:txBody>
          <a:bodyPr/>
          <a:lstStyle/>
          <a:p>
            <a:r>
              <a:rPr lang="en-US" sz="2400" b="1" dirty="0">
                <a:solidFill>
                  <a:schemeClr val="tx1"/>
                </a:solidFill>
              </a:rPr>
              <a:t>Financial Factors</a:t>
            </a:r>
          </a:p>
        </p:txBody>
      </p:sp>
      <p:sp>
        <p:nvSpPr>
          <p:cNvPr id="27" name="Text Placeholder 26">
            <a:extLst>
              <a:ext uri="{FF2B5EF4-FFF2-40B4-BE49-F238E27FC236}">
                <a16:creationId xmlns:a16="http://schemas.microsoft.com/office/drawing/2014/main" id="{9533EAD8-15C8-4D9C-8F69-670982F52391}"/>
              </a:ext>
            </a:extLst>
          </p:cNvPr>
          <p:cNvSpPr>
            <a:spLocks noGrp="1"/>
          </p:cNvSpPr>
          <p:nvPr>
            <p:ph type="body" sz="quarter" idx="20"/>
          </p:nvPr>
        </p:nvSpPr>
        <p:spPr>
          <a:xfrm>
            <a:off x="8175666" y="2523933"/>
            <a:ext cx="3515346" cy="3325723"/>
          </a:xfrm>
        </p:spPr>
        <p:txBody>
          <a:bodyPr/>
          <a:lstStyle/>
          <a:p>
            <a:r>
              <a:rPr lang="en-US" sz="1800" b="1" dirty="0"/>
              <a:t>Projected Revenue</a:t>
            </a:r>
          </a:p>
          <a:p>
            <a:r>
              <a:rPr lang="en-US" sz="1800" b="1" dirty="0"/>
              <a:t>Funding Sources</a:t>
            </a:r>
          </a:p>
          <a:p>
            <a:r>
              <a:rPr lang="en-US" sz="1800" b="1" dirty="0"/>
              <a:t>Costs</a:t>
            </a:r>
          </a:p>
        </p:txBody>
      </p:sp>
    </p:spTree>
    <p:extLst>
      <p:ext uri="{BB962C8B-B14F-4D97-AF65-F5344CB8AC3E}">
        <p14:creationId xmlns:p14="http://schemas.microsoft.com/office/powerpoint/2010/main" val="264733692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 name="Title 30">
            <a:extLst>
              <a:ext uri="{FF2B5EF4-FFF2-40B4-BE49-F238E27FC236}">
                <a16:creationId xmlns:a16="http://schemas.microsoft.com/office/drawing/2014/main" id="{C40D3CB1-60FB-44E7-A807-4460AFADD914}"/>
              </a:ext>
            </a:extLst>
          </p:cNvPr>
          <p:cNvSpPr>
            <a:spLocks noGrp="1"/>
          </p:cNvSpPr>
          <p:nvPr>
            <p:ph type="title"/>
          </p:nvPr>
        </p:nvSpPr>
        <p:spPr>
          <a:xfrm>
            <a:off x="838200" y="640431"/>
            <a:ext cx="10515600" cy="726137"/>
          </a:xfrm>
        </p:spPr>
        <p:txBody>
          <a:bodyPr/>
          <a:lstStyle/>
          <a:p>
            <a:pPr algn="l"/>
            <a:r>
              <a:rPr lang="en-US" dirty="0"/>
              <a:t>Financial Analysis</a:t>
            </a:r>
          </a:p>
        </p:txBody>
      </p:sp>
      <p:graphicFrame>
        <p:nvGraphicFramePr>
          <p:cNvPr id="2" name="Table 1"/>
          <p:cNvGraphicFramePr>
            <a:graphicFrameLocks noGrp="1"/>
          </p:cNvGraphicFramePr>
          <p:nvPr>
            <p:extLst/>
          </p:nvPr>
        </p:nvGraphicFramePr>
        <p:xfrm>
          <a:off x="838199" y="1915062"/>
          <a:ext cx="9082177" cy="4451230"/>
        </p:xfrm>
        <a:graphic>
          <a:graphicData uri="http://schemas.openxmlformats.org/drawingml/2006/table">
            <a:tbl>
              <a:tblPr bandRow="1">
                <a:tableStyleId>{5C22544A-7EE6-4342-B048-85BDC9FD1C3A}</a:tableStyleId>
              </a:tblPr>
              <a:tblGrid>
                <a:gridCol w="6443136">
                  <a:extLst>
                    <a:ext uri="{9D8B030D-6E8A-4147-A177-3AD203B41FA5}">
                      <a16:colId xmlns:a16="http://schemas.microsoft.com/office/drawing/2014/main" val="20000"/>
                    </a:ext>
                  </a:extLst>
                </a:gridCol>
                <a:gridCol w="2639041">
                  <a:extLst>
                    <a:ext uri="{9D8B030D-6E8A-4147-A177-3AD203B41FA5}">
                      <a16:colId xmlns:a16="http://schemas.microsoft.com/office/drawing/2014/main" val="20001"/>
                    </a:ext>
                  </a:extLst>
                </a:gridCol>
              </a:tblGrid>
              <a:tr h="397763">
                <a:tc>
                  <a:txBody>
                    <a:bodyPr/>
                    <a:lstStyle/>
                    <a:p>
                      <a:pPr marL="0" marR="0" algn="just">
                        <a:lnSpc>
                          <a:spcPct val="150000"/>
                        </a:lnSpc>
                        <a:spcBef>
                          <a:spcPts val="1200"/>
                        </a:spcBef>
                        <a:spcAft>
                          <a:spcPts val="800"/>
                        </a:spcAft>
                      </a:pPr>
                      <a:r>
                        <a:rPr lang="en-GB" sz="1400" b="1" i="1" u="sng" dirty="0">
                          <a:solidFill>
                            <a:schemeClr val="accent2">
                              <a:lumMod val="75000"/>
                            </a:schemeClr>
                          </a:solidFill>
                          <a:effectLst/>
                        </a:rPr>
                        <a:t>Sources</a:t>
                      </a:r>
                      <a:endParaRPr lang="en-US" sz="1200" b="1" i="1" u="sng" dirty="0">
                        <a:solidFill>
                          <a:schemeClr val="accent2">
                            <a:lumMod val="75000"/>
                          </a:schemeClr>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marL="0" marR="0" algn="just">
                        <a:lnSpc>
                          <a:spcPct val="150000"/>
                        </a:lnSpc>
                        <a:spcBef>
                          <a:spcPts val="1200"/>
                        </a:spcBef>
                        <a:spcAft>
                          <a:spcPts val="800"/>
                        </a:spcAft>
                      </a:pPr>
                      <a:r>
                        <a:rPr lang="en-GB" sz="1400" b="1" i="1" u="sng" dirty="0">
                          <a:solidFill>
                            <a:schemeClr val="accent2">
                              <a:lumMod val="75000"/>
                            </a:schemeClr>
                          </a:solidFill>
                          <a:effectLst/>
                        </a:rPr>
                        <a:t>Amount</a:t>
                      </a:r>
                      <a:endParaRPr lang="en-US" sz="1200" b="1" i="1" u="sng" dirty="0">
                        <a:solidFill>
                          <a:schemeClr val="accent2">
                            <a:lumMod val="75000"/>
                          </a:schemeClr>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10000"/>
                  </a:ext>
                </a:extLst>
              </a:tr>
              <a:tr h="397763">
                <a:tc>
                  <a:txBody>
                    <a:bodyPr/>
                    <a:lstStyle/>
                    <a:p>
                      <a:pPr marL="0" marR="0" algn="just">
                        <a:lnSpc>
                          <a:spcPct val="150000"/>
                        </a:lnSpc>
                        <a:spcBef>
                          <a:spcPts val="1200"/>
                        </a:spcBef>
                        <a:spcAft>
                          <a:spcPts val="800"/>
                        </a:spcAft>
                      </a:pPr>
                      <a:r>
                        <a:rPr lang="en-GB" sz="1200">
                          <a:effectLst/>
                        </a:rPr>
                        <a:t>Registration Fee (480*60)</a:t>
                      </a:r>
                      <a:endParaRPr lang="en-US"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marL="0" marR="0" algn="just">
                        <a:lnSpc>
                          <a:spcPct val="150000"/>
                        </a:lnSpc>
                        <a:spcBef>
                          <a:spcPts val="1200"/>
                        </a:spcBef>
                        <a:spcAft>
                          <a:spcPts val="800"/>
                        </a:spcAft>
                      </a:pPr>
                      <a:r>
                        <a:rPr lang="en-GB" sz="1200">
                          <a:effectLst/>
                        </a:rPr>
                        <a:t>£28,800</a:t>
                      </a:r>
                      <a:endParaRPr lang="en-US"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10001"/>
                  </a:ext>
                </a:extLst>
              </a:tr>
              <a:tr h="397763">
                <a:tc>
                  <a:txBody>
                    <a:bodyPr/>
                    <a:lstStyle/>
                    <a:p>
                      <a:pPr marL="0" marR="0" algn="just">
                        <a:lnSpc>
                          <a:spcPct val="150000"/>
                        </a:lnSpc>
                        <a:spcBef>
                          <a:spcPts val="1200"/>
                        </a:spcBef>
                        <a:spcAft>
                          <a:spcPts val="800"/>
                        </a:spcAft>
                      </a:pPr>
                      <a:r>
                        <a:rPr lang="en-GB" sz="1200">
                          <a:effectLst/>
                        </a:rPr>
                        <a:t>Sponsor</a:t>
                      </a:r>
                      <a:endParaRPr lang="en-US"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marL="0" marR="0" algn="just">
                        <a:lnSpc>
                          <a:spcPct val="150000"/>
                        </a:lnSpc>
                        <a:spcBef>
                          <a:spcPts val="1200"/>
                        </a:spcBef>
                        <a:spcAft>
                          <a:spcPts val="800"/>
                        </a:spcAft>
                      </a:pPr>
                      <a:r>
                        <a:rPr lang="en-GB" sz="1200">
                          <a:effectLst/>
                        </a:rPr>
                        <a:t>£85,000</a:t>
                      </a:r>
                      <a:endParaRPr lang="en-US"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10002"/>
                  </a:ext>
                </a:extLst>
              </a:tr>
              <a:tr h="397763">
                <a:tc>
                  <a:txBody>
                    <a:bodyPr/>
                    <a:lstStyle/>
                    <a:p>
                      <a:pPr marL="0" marR="0" algn="just">
                        <a:lnSpc>
                          <a:spcPct val="150000"/>
                        </a:lnSpc>
                        <a:spcBef>
                          <a:spcPts val="1200"/>
                        </a:spcBef>
                        <a:spcAft>
                          <a:spcPts val="800"/>
                        </a:spcAft>
                      </a:pPr>
                      <a:r>
                        <a:rPr lang="en-GB" sz="1200" b="1" i="1">
                          <a:solidFill>
                            <a:schemeClr val="accent1">
                              <a:lumMod val="50000"/>
                            </a:schemeClr>
                          </a:solidFill>
                          <a:effectLst/>
                        </a:rPr>
                        <a:t>Total Income</a:t>
                      </a:r>
                      <a:endParaRPr lang="en-US" sz="1100" b="1" i="1">
                        <a:solidFill>
                          <a:schemeClr val="accent1">
                            <a:lumMod val="50000"/>
                          </a:schemeClr>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marL="0" marR="0" algn="just">
                        <a:lnSpc>
                          <a:spcPct val="150000"/>
                        </a:lnSpc>
                        <a:spcBef>
                          <a:spcPts val="1200"/>
                        </a:spcBef>
                        <a:spcAft>
                          <a:spcPts val="800"/>
                        </a:spcAft>
                      </a:pPr>
                      <a:r>
                        <a:rPr lang="en-GB" sz="1200" b="1" i="1" dirty="0">
                          <a:solidFill>
                            <a:schemeClr val="accent1">
                              <a:lumMod val="50000"/>
                            </a:schemeClr>
                          </a:solidFill>
                          <a:effectLst/>
                        </a:rPr>
                        <a:t>£1,13,800</a:t>
                      </a:r>
                      <a:endParaRPr lang="en-US" sz="1100" b="1" i="1" dirty="0">
                        <a:solidFill>
                          <a:schemeClr val="accent1">
                            <a:lumMod val="50000"/>
                          </a:schemeClr>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10003"/>
                  </a:ext>
                </a:extLst>
              </a:tr>
              <a:tr h="397763">
                <a:tc>
                  <a:txBody>
                    <a:bodyPr/>
                    <a:lstStyle/>
                    <a:p>
                      <a:pPr marL="0" marR="0" algn="just">
                        <a:lnSpc>
                          <a:spcPct val="150000"/>
                        </a:lnSpc>
                        <a:spcBef>
                          <a:spcPts val="1200"/>
                        </a:spcBef>
                        <a:spcAft>
                          <a:spcPts val="800"/>
                        </a:spcAft>
                      </a:pPr>
                      <a:r>
                        <a:rPr lang="en-GB" sz="1200" dirty="0">
                          <a:effectLst/>
                        </a:rPr>
                        <a:t>Activities related to marketing and documentation</a:t>
                      </a:r>
                      <a:endParaRPr lang="en-US"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marL="0" marR="0" algn="just">
                        <a:lnSpc>
                          <a:spcPct val="150000"/>
                        </a:lnSpc>
                        <a:spcBef>
                          <a:spcPts val="1200"/>
                        </a:spcBef>
                        <a:spcAft>
                          <a:spcPts val="800"/>
                        </a:spcAft>
                      </a:pPr>
                      <a:r>
                        <a:rPr lang="en-GB" sz="1200">
                          <a:effectLst/>
                        </a:rPr>
                        <a:t>£7200</a:t>
                      </a:r>
                      <a:endParaRPr lang="en-US"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10004"/>
                  </a:ext>
                </a:extLst>
              </a:tr>
              <a:tr h="397763">
                <a:tc>
                  <a:txBody>
                    <a:bodyPr/>
                    <a:lstStyle/>
                    <a:p>
                      <a:pPr marL="0" marR="0" algn="just">
                        <a:lnSpc>
                          <a:spcPct val="150000"/>
                        </a:lnSpc>
                        <a:spcBef>
                          <a:spcPts val="1200"/>
                        </a:spcBef>
                        <a:spcAft>
                          <a:spcPts val="800"/>
                        </a:spcAft>
                      </a:pPr>
                      <a:r>
                        <a:rPr lang="en-GB" sz="1200">
                          <a:effectLst/>
                        </a:rPr>
                        <a:t>Support for technical concerns</a:t>
                      </a:r>
                      <a:endParaRPr lang="en-US"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marL="0" marR="0" algn="just">
                        <a:lnSpc>
                          <a:spcPct val="150000"/>
                        </a:lnSpc>
                        <a:spcBef>
                          <a:spcPts val="1200"/>
                        </a:spcBef>
                        <a:spcAft>
                          <a:spcPts val="800"/>
                        </a:spcAft>
                      </a:pPr>
                      <a:r>
                        <a:rPr lang="en-GB" sz="1200">
                          <a:effectLst/>
                        </a:rPr>
                        <a:t>£6,000</a:t>
                      </a:r>
                      <a:endParaRPr lang="en-US"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10005"/>
                  </a:ext>
                </a:extLst>
              </a:tr>
              <a:tr h="397763">
                <a:tc>
                  <a:txBody>
                    <a:bodyPr/>
                    <a:lstStyle/>
                    <a:p>
                      <a:pPr marL="0" marR="0" algn="just">
                        <a:lnSpc>
                          <a:spcPct val="150000"/>
                        </a:lnSpc>
                        <a:spcBef>
                          <a:spcPts val="1200"/>
                        </a:spcBef>
                        <a:spcAft>
                          <a:spcPts val="800"/>
                        </a:spcAft>
                      </a:pPr>
                      <a:r>
                        <a:rPr lang="en-GB" sz="1200">
                          <a:effectLst/>
                        </a:rPr>
                        <a:t>Decor and theme for the event</a:t>
                      </a:r>
                      <a:endParaRPr lang="en-US"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marL="0" marR="0" algn="just">
                        <a:lnSpc>
                          <a:spcPct val="150000"/>
                        </a:lnSpc>
                        <a:spcBef>
                          <a:spcPts val="1200"/>
                        </a:spcBef>
                        <a:spcAft>
                          <a:spcPts val="800"/>
                        </a:spcAft>
                      </a:pPr>
                      <a:r>
                        <a:rPr lang="en-GB" sz="1200">
                          <a:effectLst/>
                        </a:rPr>
                        <a:t>£9,000</a:t>
                      </a:r>
                      <a:endParaRPr lang="en-US"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10006"/>
                  </a:ext>
                </a:extLst>
              </a:tr>
              <a:tr h="397763">
                <a:tc>
                  <a:txBody>
                    <a:bodyPr/>
                    <a:lstStyle/>
                    <a:p>
                      <a:pPr marL="0" marR="0" algn="just">
                        <a:lnSpc>
                          <a:spcPct val="150000"/>
                        </a:lnSpc>
                        <a:spcBef>
                          <a:spcPts val="1200"/>
                        </a:spcBef>
                        <a:spcAft>
                          <a:spcPts val="800"/>
                        </a:spcAft>
                      </a:pPr>
                      <a:r>
                        <a:rPr lang="en-GB" sz="1200">
                          <a:effectLst/>
                        </a:rPr>
                        <a:t>Instruction and Training for personnel involved in the event</a:t>
                      </a:r>
                      <a:endParaRPr lang="en-US"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marL="0" marR="0" algn="just">
                        <a:lnSpc>
                          <a:spcPct val="150000"/>
                        </a:lnSpc>
                        <a:spcBef>
                          <a:spcPts val="1200"/>
                        </a:spcBef>
                        <a:spcAft>
                          <a:spcPts val="800"/>
                        </a:spcAft>
                      </a:pPr>
                      <a:r>
                        <a:rPr lang="en-GB" sz="1200">
                          <a:effectLst/>
                        </a:rPr>
                        <a:t>£3000</a:t>
                      </a:r>
                      <a:endParaRPr lang="en-US"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10007"/>
                  </a:ext>
                </a:extLst>
              </a:tr>
              <a:tr h="397763">
                <a:tc>
                  <a:txBody>
                    <a:bodyPr/>
                    <a:lstStyle/>
                    <a:p>
                      <a:pPr marL="0" marR="0" algn="just">
                        <a:lnSpc>
                          <a:spcPct val="150000"/>
                        </a:lnSpc>
                        <a:spcBef>
                          <a:spcPts val="1200"/>
                        </a:spcBef>
                        <a:spcAft>
                          <a:spcPts val="800"/>
                        </a:spcAft>
                      </a:pPr>
                      <a:r>
                        <a:rPr lang="en-GB" sz="1200">
                          <a:effectLst/>
                        </a:rPr>
                        <a:t>Remuneration for the Staffs</a:t>
                      </a:r>
                      <a:endParaRPr lang="en-US"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marL="0" marR="0" algn="just">
                        <a:lnSpc>
                          <a:spcPct val="150000"/>
                        </a:lnSpc>
                        <a:spcBef>
                          <a:spcPts val="1200"/>
                        </a:spcBef>
                        <a:spcAft>
                          <a:spcPts val="800"/>
                        </a:spcAft>
                      </a:pPr>
                      <a:r>
                        <a:rPr lang="en-GB" sz="1200">
                          <a:effectLst/>
                        </a:rPr>
                        <a:t>£7000</a:t>
                      </a:r>
                      <a:endParaRPr lang="en-US"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10008"/>
                  </a:ext>
                </a:extLst>
              </a:tr>
              <a:tr h="473600">
                <a:tc>
                  <a:txBody>
                    <a:bodyPr/>
                    <a:lstStyle/>
                    <a:p>
                      <a:pPr marL="0" marR="0" algn="just">
                        <a:lnSpc>
                          <a:spcPct val="150000"/>
                        </a:lnSpc>
                        <a:spcBef>
                          <a:spcPts val="1200"/>
                        </a:spcBef>
                        <a:spcAft>
                          <a:spcPts val="800"/>
                        </a:spcAft>
                      </a:pPr>
                      <a:r>
                        <a:rPr lang="en-GB" sz="1200">
                          <a:effectLst/>
                        </a:rPr>
                        <a:t>Medical care First Aid</a:t>
                      </a:r>
                      <a:endParaRPr lang="en-US"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marL="0" marR="0" algn="just">
                        <a:lnSpc>
                          <a:spcPct val="150000"/>
                        </a:lnSpc>
                        <a:spcBef>
                          <a:spcPts val="1200"/>
                        </a:spcBef>
                        <a:spcAft>
                          <a:spcPts val="800"/>
                        </a:spcAft>
                      </a:pPr>
                      <a:r>
                        <a:rPr lang="en-GB" sz="1200">
                          <a:effectLst/>
                        </a:rPr>
                        <a:t>£1000</a:t>
                      </a:r>
                      <a:endParaRPr lang="en-US"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10009"/>
                  </a:ext>
                </a:extLst>
              </a:tr>
              <a:tr h="397763">
                <a:tc>
                  <a:txBody>
                    <a:bodyPr/>
                    <a:lstStyle/>
                    <a:p>
                      <a:pPr marL="0" marR="0" algn="just">
                        <a:lnSpc>
                          <a:spcPct val="150000"/>
                        </a:lnSpc>
                        <a:spcBef>
                          <a:spcPts val="1200"/>
                        </a:spcBef>
                        <a:spcAft>
                          <a:spcPts val="800"/>
                        </a:spcAft>
                      </a:pPr>
                      <a:r>
                        <a:rPr lang="en-GB" sz="1200" b="1" i="1" dirty="0">
                          <a:solidFill>
                            <a:schemeClr val="accent1">
                              <a:lumMod val="50000"/>
                            </a:schemeClr>
                          </a:solidFill>
                          <a:effectLst/>
                        </a:rPr>
                        <a:t>Total cost</a:t>
                      </a:r>
                      <a:endParaRPr lang="en-US" sz="1100" b="1" i="1" dirty="0">
                        <a:solidFill>
                          <a:schemeClr val="accent1">
                            <a:lumMod val="50000"/>
                          </a:schemeClr>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marL="0" marR="0" algn="just">
                        <a:lnSpc>
                          <a:spcPct val="150000"/>
                        </a:lnSpc>
                        <a:spcBef>
                          <a:spcPts val="1200"/>
                        </a:spcBef>
                        <a:spcAft>
                          <a:spcPts val="800"/>
                        </a:spcAft>
                      </a:pPr>
                      <a:r>
                        <a:rPr lang="en-GB" sz="1200" b="1" i="1" dirty="0">
                          <a:solidFill>
                            <a:schemeClr val="accent1">
                              <a:lumMod val="50000"/>
                            </a:schemeClr>
                          </a:solidFill>
                          <a:effectLst/>
                        </a:rPr>
                        <a:t>£33,200</a:t>
                      </a:r>
                      <a:endParaRPr lang="en-US" sz="1100" b="1" i="1" dirty="0">
                        <a:solidFill>
                          <a:schemeClr val="accent1">
                            <a:lumMod val="50000"/>
                          </a:schemeClr>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10010"/>
                  </a:ext>
                </a:extLst>
              </a:tr>
            </a:tbl>
          </a:graphicData>
        </a:graphic>
      </p:graphicFrame>
    </p:spTree>
    <p:extLst>
      <p:ext uri="{BB962C8B-B14F-4D97-AF65-F5344CB8AC3E}">
        <p14:creationId xmlns:p14="http://schemas.microsoft.com/office/powerpoint/2010/main" val="178680278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 name="Title 30">
            <a:extLst>
              <a:ext uri="{FF2B5EF4-FFF2-40B4-BE49-F238E27FC236}">
                <a16:creationId xmlns:a16="http://schemas.microsoft.com/office/drawing/2014/main" id="{C40D3CB1-60FB-44E7-A807-4460AFADD914}"/>
              </a:ext>
            </a:extLst>
          </p:cNvPr>
          <p:cNvSpPr>
            <a:spLocks noGrp="1"/>
          </p:cNvSpPr>
          <p:nvPr>
            <p:ph type="title"/>
          </p:nvPr>
        </p:nvSpPr>
        <p:spPr>
          <a:xfrm>
            <a:off x="838200" y="640431"/>
            <a:ext cx="10515600" cy="726137"/>
          </a:xfrm>
        </p:spPr>
        <p:txBody>
          <a:bodyPr/>
          <a:lstStyle/>
          <a:p>
            <a:pPr algn="l"/>
            <a:r>
              <a:rPr lang="en-US" dirty="0"/>
              <a:t>SWOT Analysis</a:t>
            </a:r>
          </a:p>
        </p:txBody>
      </p:sp>
      <p:graphicFrame>
        <p:nvGraphicFramePr>
          <p:cNvPr id="11" name="Object 10"/>
          <p:cNvGraphicFramePr>
            <a:graphicFrameLocks noChangeAspect="1"/>
          </p:cNvGraphicFramePr>
          <p:nvPr>
            <p:extLst/>
          </p:nvPr>
        </p:nvGraphicFramePr>
        <p:xfrm>
          <a:off x="838200" y="1832694"/>
          <a:ext cx="7339342" cy="4679051"/>
        </p:xfrm>
        <a:graphic>
          <a:graphicData uri="http://schemas.openxmlformats.org/presentationml/2006/ole">
            <mc:AlternateContent xmlns:mc="http://schemas.openxmlformats.org/markup-compatibility/2006">
              <mc:Choice xmlns:v="urn:schemas-microsoft-com:vml" Requires="v">
                <p:oleObj spid="_x0000_s1026" name="Document" r:id="rId4" imgW="5938053" imgH="3786270" progId="Word.Document.12">
                  <p:embed/>
                </p:oleObj>
              </mc:Choice>
              <mc:Fallback>
                <p:oleObj name="Document" r:id="rId4" imgW="5938053" imgH="3786270" progId="Word.Document.12">
                  <p:embed/>
                  <p:pic>
                    <p:nvPicPr>
                      <p:cNvPr id="11" name="Object 10"/>
                      <p:cNvPicPr/>
                      <p:nvPr/>
                    </p:nvPicPr>
                    <p:blipFill>
                      <a:blip r:embed="rId5"/>
                      <a:stretch>
                        <a:fillRect/>
                      </a:stretch>
                    </p:blipFill>
                    <p:spPr>
                      <a:xfrm>
                        <a:off x="838200" y="1832694"/>
                        <a:ext cx="7339342" cy="4679051"/>
                      </a:xfrm>
                      <a:prstGeom prst="rect">
                        <a:avLst/>
                      </a:prstGeom>
                    </p:spPr>
                  </p:pic>
                </p:oleObj>
              </mc:Fallback>
            </mc:AlternateContent>
          </a:graphicData>
        </a:graphic>
      </p:graphicFrame>
      <p:pic>
        <p:nvPicPr>
          <p:cNvPr id="12" name="Picture 11"/>
          <p:cNvPicPr>
            <a:picLocks noChangeAspect="1"/>
          </p:cNvPicPr>
          <p:nvPr/>
        </p:nvPicPr>
        <p:blipFill>
          <a:blip r:embed="rId6"/>
          <a:stretch>
            <a:fillRect/>
          </a:stretch>
        </p:blipFill>
        <p:spPr>
          <a:xfrm>
            <a:off x="8177542" y="1677418"/>
            <a:ext cx="4034179" cy="4538452"/>
          </a:xfrm>
          <a:prstGeom prst="rect">
            <a:avLst/>
          </a:prstGeom>
        </p:spPr>
      </p:pic>
    </p:spTree>
    <p:extLst>
      <p:ext uri="{BB962C8B-B14F-4D97-AF65-F5344CB8AC3E}">
        <p14:creationId xmlns:p14="http://schemas.microsoft.com/office/powerpoint/2010/main" val="43003428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 name="Title 30">
            <a:extLst>
              <a:ext uri="{FF2B5EF4-FFF2-40B4-BE49-F238E27FC236}">
                <a16:creationId xmlns:a16="http://schemas.microsoft.com/office/drawing/2014/main" id="{C40D3CB1-60FB-44E7-A807-4460AFADD914}"/>
              </a:ext>
            </a:extLst>
          </p:cNvPr>
          <p:cNvSpPr>
            <a:spLocks noGrp="1"/>
          </p:cNvSpPr>
          <p:nvPr>
            <p:ph type="title"/>
          </p:nvPr>
        </p:nvSpPr>
        <p:spPr>
          <a:xfrm>
            <a:off x="838200" y="640431"/>
            <a:ext cx="10515600" cy="726137"/>
          </a:xfrm>
        </p:spPr>
        <p:txBody>
          <a:bodyPr/>
          <a:lstStyle/>
          <a:p>
            <a:pPr algn="l"/>
            <a:r>
              <a:rPr lang="en-US" b="1" dirty="0">
                <a:solidFill>
                  <a:schemeClr val="tx1"/>
                </a:solidFill>
              </a:rPr>
              <a:t>pestlE Analysis</a:t>
            </a:r>
          </a:p>
        </p:txBody>
      </p:sp>
      <p:graphicFrame>
        <p:nvGraphicFramePr>
          <p:cNvPr id="3" name="Table 2"/>
          <p:cNvGraphicFramePr>
            <a:graphicFrameLocks noGrp="1"/>
          </p:cNvGraphicFramePr>
          <p:nvPr>
            <p:extLst/>
          </p:nvPr>
        </p:nvGraphicFramePr>
        <p:xfrm>
          <a:off x="838200" y="1552757"/>
          <a:ext cx="10515600" cy="5089584"/>
        </p:xfrm>
        <a:graphic>
          <a:graphicData uri="http://schemas.openxmlformats.org/drawingml/2006/table">
            <a:tbl>
              <a:tblPr firstRow="1" firstCol="1" bandRow="1">
                <a:tableStyleId>{5C22544A-7EE6-4342-B048-85BDC9FD1C3A}</a:tableStyleId>
              </a:tblPr>
              <a:tblGrid>
                <a:gridCol w="10515600">
                  <a:extLst>
                    <a:ext uri="{9D8B030D-6E8A-4147-A177-3AD203B41FA5}">
                      <a16:colId xmlns:a16="http://schemas.microsoft.com/office/drawing/2014/main" val="20000"/>
                    </a:ext>
                  </a:extLst>
                </a:gridCol>
              </a:tblGrid>
              <a:tr h="573999">
                <a:tc>
                  <a:txBody>
                    <a:bodyPr/>
                    <a:lstStyle/>
                    <a:p>
                      <a:pPr marL="0" marR="0" algn="just">
                        <a:lnSpc>
                          <a:spcPct val="150000"/>
                        </a:lnSpc>
                        <a:spcBef>
                          <a:spcPts val="0"/>
                        </a:spcBef>
                        <a:spcAft>
                          <a:spcPts val="0"/>
                        </a:spcAft>
                      </a:pPr>
                      <a:r>
                        <a:rPr lang="en-US" sz="1200" b="1" dirty="0">
                          <a:solidFill>
                            <a:schemeClr val="accent1">
                              <a:lumMod val="25000"/>
                            </a:schemeClr>
                          </a:solidFill>
                          <a:effectLst/>
                        </a:rPr>
                        <a:t>Political: </a:t>
                      </a:r>
                      <a:r>
                        <a:rPr lang="en-US" sz="1200" b="0" dirty="0">
                          <a:solidFill>
                            <a:schemeClr val="tx1">
                              <a:lumMod val="95000"/>
                              <a:lumOff val="5000"/>
                            </a:schemeClr>
                          </a:solidFill>
                          <a:effectLst/>
                        </a:rPr>
                        <a:t>It is possible that the event will be supported by the laws of the local government. Events may be affected by the culture of the United Kingdom.</a:t>
                      </a:r>
                      <a:endParaRPr lang="en-US" sz="1050" b="0" dirty="0">
                        <a:solidFill>
                          <a:schemeClr val="tx1">
                            <a:lumMod val="95000"/>
                            <a:lumOff val="5000"/>
                          </a:schemeClr>
                        </a:solidFill>
                        <a:effectLst/>
                        <a:latin typeface="Calibri" panose="020F0502020204030204" pitchFamily="34" charset="0"/>
                        <a:ea typeface="Calibri" panose="020F0502020204030204" pitchFamily="34" charset="0"/>
                        <a:cs typeface="Times New Roman" panose="02020603050405020304" pitchFamily="18" charset="0"/>
                      </a:endParaRPr>
                    </a:p>
                  </a:txBody>
                  <a:tcPr marL="61342" marR="61342" marT="0" marB="0"/>
                </a:tc>
                <a:extLst>
                  <a:ext uri="{0D108BD9-81ED-4DB2-BD59-A6C34878D82A}">
                    <a16:rowId xmlns:a16="http://schemas.microsoft.com/office/drawing/2014/main" val="10000"/>
                  </a:ext>
                </a:extLst>
              </a:tr>
              <a:tr h="589278">
                <a:tc>
                  <a:txBody>
                    <a:bodyPr/>
                    <a:lstStyle/>
                    <a:p>
                      <a:pPr marL="0" marR="0" algn="just">
                        <a:lnSpc>
                          <a:spcPct val="150000"/>
                        </a:lnSpc>
                        <a:spcBef>
                          <a:spcPts val="0"/>
                        </a:spcBef>
                        <a:spcAft>
                          <a:spcPts val="0"/>
                        </a:spcAft>
                      </a:pPr>
                      <a:r>
                        <a:rPr lang="en-US" sz="1200" b="1" dirty="0">
                          <a:solidFill>
                            <a:schemeClr val="accent1">
                              <a:lumMod val="25000"/>
                            </a:schemeClr>
                          </a:solidFill>
                          <a:effectLst/>
                        </a:rPr>
                        <a:t>Economic: </a:t>
                      </a:r>
                      <a:r>
                        <a:rPr lang="en-US" sz="1200" b="0" dirty="0">
                          <a:solidFill>
                            <a:schemeClr val="tx1">
                              <a:lumMod val="95000"/>
                              <a:lumOff val="5000"/>
                            </a:schemeClr>
                          </a:solidFill>
                          <a:effectLst/>
                        </a:rPr>
                        <a:t>MICE participants will contribute to an increase in sales of a variety of services, including retail, travel, food, and housing, contributing to the economy (</a:t>
                      </a:r>
                      <a:r>
                        <a:rPr lang="en-US" sz="1050" b="0" dirty="0">
                          <a:solidFill>
                            <a:schemeClr val="tx1">
                              <a:lumMod val="95000"/>
                              <a:lumOff val="5000"/>
                            </a:schemeClr>
                          </a:solidFill>
                          <a:effectLst/>
                        </a:rPr>
                        <a:t>Jamil, 2023)</a:t>
                      </a:r>
                      <a:r>
                        <a:rPr lang="en-US" sz="1200" b="0" dirty="0">
                          <a:solidFill>
                            <a:schemeClr val="tx1">
                              <a:lumMod val="95000"/>
                              <a:lumOff val="5000"/>
                            </a:schemeClr>
                          </a:solidFill>
                          <a:effectLst/>
                        </a:rPr>
                        <a:t>.</a:t>
                      </a:r>
                      <a:endParaRPr lang="en-US" sz="1050" b="0" dirty="0">
                        <a:solidFill>
                          <a:schemeClr val="tx1">
                            <a:lumMod val="95000"/>
                            <a:lumOff val="5000"/>
                          </a:schemeClr>
                        </a:solidFill>
                        <a:effectLst/>
                        <a:latin typeface="Calibri" panose="020F0502020204030204" pitchFamily="34" charset="0"/>
                        <a:ea typeface="Calibri" panose="020F0502020204030204" pitchFamily="34" charset="0"/>
                        <a:cs typeface="Times New Roman" panose="02020603050405020304" pitchFamily="18" charset="0"/>
                      </a:endParaRPr>
                    </a:p>
                  </a:txBody>
                  <a:tcPr marL="61342" marR="61342" marT="0" marB="0"/>
                </a:tc>
                <a:extLst>
                  <a:ext uri="{0D108BD9-81ED-4DB2-BD59-A6C34878D82A}">
                    <a16:rowId xmlns:a16="http://schemas.microsoft.com/office/drawing/2014/main" val="10001"/>
                  </a:ext>
                </a:extLst>
              </a:tr>
              <a:tr h="860997">
                <a:tc>
                  <a:txBody>
                    <a:bodyPr/>
                    <a:lstStyle/>
                    <a:p>
                      <a:pPr marL="0" marR="0" algn="just">
                        <a:lnSpc>
                          <a:spcPct val="150000"/>
                        </a:lnSpc>
                        <a:spcBef>
                          <a:spcPts val="0"/>
                        </a:spcBef>
                        <a:spcAft>
                          <a:spcPts val="0"/>
                        </a:spcAft>
                      </a:pPr>
                      <a:r>
                        <a:rPr lang="en-US" sz="1200" b="1" dirty="0">
                          <a:solidFill>
                            <a:schemeClr val="accent1">
                              <a:lumMod val="25000"/>
                            </a:schemeClr>
                          </a:solidFill>
                          <a:effectLst/>
                        </a:rPr>
                        <a:t>Social: </a:t>
                      </a:r>
                      <a:r>
                        <a:rPr lang="en-US" sz="1200" b="0" dirty="0">
                          <a:solidFill>
                            <a:schemeClr val="tx1">
                              <a:lumMod val="95000"/>
                              <a:lumOff val="5000"/>
                            </a:schemeClr>
                          </a:solidFill>
                          <a:effectLst/>
                        </a:rPr>
                        <a:t>It is possible that cultural inclusion will increase the flow of knowledge in the city's tourism hotspots, and it will also increase the flow of capital, which will increase the appeal of the local city (</a:t>
                      </a:r>
                      <a:r>
                        <a:rPr lang="en-US" sz="1050" b="0" dirty="0" err="1">
                          <a:solidFill>
                            <a:schemeClr val="tx1">
                              <a:lumMod val="95000"/>
                              <a:lumOff val="5000"/>
                            </a:schemeClr>
                          </a:solidFill>
                          <a:effectLst/>
                        </a:rPr>
                        <a:t>Fosher</a:t>
                      </a:r>
                      <a:r>
                        <a:rPr lang="en-US" sz="1050" b="0" dirty="0">
                          <a:solidFill>
                            <a:schemeClr val="tx1">
                              <a:lumMod val="95000"/>
                              <a:lumOff val="5000"/>
                            </a:schemeClr>
                          </a:solidFill>
                          <a:effectLst/>
                        </a:rPr>
                        <a:t>, 2018)</a:t>
                      </a:r>
                      <a:r>
                        <a:rPr lang="en-US" sz="1200" b="0" dirty="0">
                          <a:solidFill>
                            <a:schemeClr val="tx1">
                              <a:lumMod val="95000"/>
                              <a:lumOff val="5000"/>
                            </a:schemeClr>
                          </a:solidFill>
                          <a:effectLst/>
                        </a:rPr>
                        <a:t>.</a:t>
                      </a:r>
                      <a:endParaRPr lang="en-US" sz="1050" b="0" dirty="0">
                        <a:solidFill>
                          <a:schemeClr val="tx1">
                            <a:lumMod val="95000"/>
                            <a:lumOff val="5000"/>
                          </a:schemeClr>
                        </a:solidFill>
                        <a:effectLst/>
                        <a:latin typeface="Calibri" panose="020F0502020204030204" pitchFamily="34" charset="0"/>
                        <a:ea typeface="Calibri" panose="020F0502020204030204" pitchFamily="34" charset="0"/>
                        <a:cs typeface="Times New Roman" panose="02020603050405020304" pitchFamily="18" charset="0"/>
                      </a:endParaRPr>
                    </a:p>
                  </a:txBody>
                  <a:tcPr marL="61342" marR="61342" marT="0" marB="0"/>
                </a:tc>
                <a:extLst>
                  <a:ext uri="{0D108BD9-81ED-4DB2-BD59-A6C34878D82A}">
                    <a16:rowId xmlns:a16="http://schemas.microsoft.com/office/drawing/2014/main" val="10002"/>
                  </a:ext>
                </a:extLst>
              </a:tr>
              <a:tr h="860997">
                <a:tc>
                  <a:txBody>
                    <a:bodyPr/>
                    <a:lstStyle/>
                    <a:p>
                      <a:pPr marL="0" marR="0" algn="just">
                        <a:lnSpc>
                          <a:spcPct val="150000"/>
                        </a:lnSpc>
                        <a:spcBef>
                          <a:spcPts val="0"/>
                        </a:spcBef>
                        <a:spcAft>
                          <a:spcPts val="0"/>
                        </a:spcAft>
                      </a:pPr>
                      <a:r>
                        <a:rPr lang="en-US" sz="1200" b="1" dirty="0">
                          <a:solidFill>
                            <a:schemeClr val="accent1">
                              <a:lumMod val="25000"/>
                            </a:schemeClr>
                          </a:solidFill>
                          <a:effectLst/>
                        </a:rPr>
                        <a:t>Technological: </a:t>
                      </a:r>
                      <a:r>
                        <a:rPr lang="en-US" sz="1200" b="0" dirty="0">
                          <a:solidFill>
                            <a:schemeClr val="tx1">
                              <a:lumMod val="95000"/>
                              <a:lumOff val="5000"/>
                            </a:schemeClr>
                          </a:solidFill>
                          <a:effectLst/>
                        </a:rPr>
                        <a:t>There is a possibility that the event will provide competent people in the field of technology with the opportunity to exhibit their creations and contribute a beneficial contribution to both the economy as well as the industry (</a:t>
                      </a:r>
                      <a:r>
                        <a:rPr lang="en-US" sz="1050" b="0" dirty="0">
                          <a:solidFill>
                            <a:schemeClr val="tx1">
                              <a:lumMod val="95000"/>
                              <a:lumOff val="5000"/>
                            </a:schemeClr>
                          </a:solidFill>
                          <a:effectLst/>
                        </a:rPr>
                        <a:t>Jamil, 2023)</a:t>
                      </a:r>
                      <a:r>
                        <a:rPr lang="en-US" sz="1200" b="0" dirty="0">
                          <a:solidFill>
                            <a:schemeClr val="tx1">
                              <a:lumMod val="95000"/>
                              <a:lumOff val="5000"/>
                            </a:schemeClr>
                          </a:solidFill>
                          <a:effectLst/>
                        </a:rPr>
                        <a:t>.</a:t>
                      </a:r>
                      <a:endParaRPr lang="en-US" sz="1050" b="0" dirty="0">
                        <a:solidFill>
                          <a:schemeClr val="tx1">
                            <a:lumMod val="95000"/>
                            <a:lumOff val="5000"/>
                          </a:schemeClr>
                        </a:solidFill>
                        <a:effectLst/>
                        <a:latin typeface="Calibri" panose="020F0502020204030204" pitchFamily="34" charset="0"/>
                        <a:ea typeface="Calibri" panose="020F0502020204030204" pitchFamily="34" charset="0"/>
                        <a:cs typeface="Times New Roman" panose="02020603050405020304" pitchFamily="18" charset="0"/>
                      </a:endParaRPr>
                    </a:p>
                  </a:txBody>
                  <a:tcPr marL="61342" marR="61342" marT="0" marB="0"/>
                </a:tc>
                <a:extLst>
                  <a:ext uri="{0D108BD9-81ED-4DB2-BD59-A6C34878D82A}">
                    <a16:rowId xmlns:a16="http://schemas.microsoft.com/office/drawing/2014/main" val="10003"/>
                  </a:ext>
                </a:extLst>
              </a:tr>
              <a:tr h="1056316">
                <a:tc>
                  <a:txBody>
                    <a:bodyPr/>
                    <a:lstStyle/>
                    <a:p>
                      <a:pPr marL="0" marR="0" algn="just">
                        <a:lnSpc>
                          <a:spcPct val="150000"/>
                        </a:lnSpc>
                        <a:spcBef>
                          <a:spcPts val="0"/>
                        </a:spcBef>
                        <a:spcAft>
                          <a:spcPts val="0"/>
                        </a:spcAft>
                      </a:pPr>
                      <a:r>
                        <a:rPr lang="en-US" sz="1200" b="1" dirty="0">
                          <a:solidFill>
                            <a:schemeClr val="accent1">
                              <a:lumMod val="25000"/>
                            </a:schemeClr>
                          </a:solidFill>
                          <a:effectLst/>
                        </a:rPr>
                        <a:t>Legal: </a:t>
                      </a:r>
                      <a:r>
                        <a:rPr lang="en-US" sz="1200" b="0" dirty="0">
                          <a:solidFill>
                            <a:schemeClr val="tx1">
                              <a:lumMod val="95000"/>
                              <a:lumOff val="5000"/>
                            </a:schemeClr>
                          </a:solidFill>
                          <a:effectLst/>
                        </a:rPr>
                        <a:t>There is a possibility that the planning and putting together of the event could be impacted by changes in the rules and regulations that are imposed by a number of different countries (</a:t>
                      </a:r>
                      <a:r>
                        <a:rPr lang="en-US" sz="1050" b="0" dirty="0">
                          <a:solidFill>
                            <a:schemeClr val="tx1">
                              <a:lumMod val="95000"/>
                              <a:lumOff val="5000"/>
                            </a:schemeClr>
                          </a:solidFill>
                          <a:effectLst/>
                        </a:rPr>
                        <a:t>Jamil, 2023)</a:t>
                      </a:r>
                      <a:r>
                        <a:rPr lang="en-US" sz="1200" b="0" dirty="0">
                          <a:solidFill>
                            <a:schemeClr val="tx1">
                              <a:lumMod val="95000"/>
                              <a:lumOff val="5000"/>
                            </a:schemeClr>
                          </a:solidFill>
                          <a:effectLst/>
                        </a:rPr>
                        <a:t>.</a:t>
                      </a:r>
                      <a:endParaRPr lang="en-US" sz="1050" b="0" dirty="0">
                        <a:solidFill>
                          <a:schemeClr val="tx1">
                            <a:lumMod val="95000"/>
                            <a:lumOff val="5000"/>
                          </a:schemeClr>
                        </a:solidFill>
                        <a:effectLst/>
                        <a:latin typeface="Calibri" panose="020F0502020204030204" pitchFamily="34" charset="0"/>
                        <a:ea typeface="Calibri" panose="020F0502020204030204" pitchFamily="34" charset="0"/>
                        <a:cs typeface="Times New Roman" panose="02020603050405020304" pitchFamily="18" charset="0"/>
                      </a:endParaRPr>
                    </a:p>
                  </a:txBody>
                  <a:tcPr marL="61342" marR="61342" marT="0" marB="0"/>
                </a:tc>
                <a:extLst>
                  <a:ext uri="{0D108BD9-81ED-4DB2-BD59-A6C34878D82A}">
                    <a16:rowId xmlns:a16="http://schemas.microsoft.com/office/drawing/2014/main" val="10004"/>
                  </a:ext>
                </a:extLst>
              </a:tr>
              <a:tr h="1147997">
                <a:tc>
                  <a:txBody>
                    <a:bodyPr/>
                    <a:lstStyle/>
                    <a:p>
                      <a:pPr marL="0" marR="0" algn="just">
                        <a:lnSpc>
                          <a:spcPct val="150000"/>
                        </a:lnSpc>
                        <a:spcBef>
                          <a:spcPts val="0"/>
                        </a:spcBef>
                        <a:spcAft>
                          <a:spcPts val="0"/>
                        </a:spcAft>
                      </a:pPr>
                      <a:r>
                        <a:rPr lang="en-US" sz="1200" b="1" dirty="0">
                          <a:solidFill>
                            <a:schemeClr val="accent1">
                              <a:lumMod val="25000"/>
                            </a:schemeClr>
                          </a:solidFill>
                          <a:effectLst/>
                        </a:rPr>
                        <a:t>Environmental: </a:t>
                      </a:r>
                      <a:r>
                        <a:rPr lang="en-US" sz="1200" b="0" dirty="0">
                          <a:solidFill>
                            <a:schemeClr val="tx1">
                              <a:lumMod val="95000"/>
                              <a:lumOff val="5000"/>
                            </a:schemeClr>
                          </a:solidFill>
                          <a:effectLst/>
                        </a:rPr>
                        <a:t>When it comes to the environment, an unanticipated rise in the number of visitors and arrivals could have an impact on the hotel's ability to meet the demands of visitors in addition to on the vulnerability of the surrounding region to contaminants in the air and noise   (</a:t>
                      </a:r>
                      <a:r>
                        <a:rPr lang="en-US" sz="1050" b="0" dirty="0" err="1">
                          <a:solidFill>
                            <a:schemeClr val="tx1">
                              <a:lumMod val="95000"/>
                              <a:lumOff val="5000"/>
                            </a:schemeClr>
                          </a:solidFill>
                          <a:effectLst/>
                        </a:rPr>
                        <a:t>Fosher</a:t>
                      </a:r>
                      <a:r>
                        <a:rPr lang="en-US" sz="1050" b="0" dirty="0">
                          <a:solidFill>
                            <a:schemeClr val="tx1">
                              <a:lumMod val="95000"/>
                              <a:lumOff val="5000"/>
                            </a:schemeClr>
                          </a:solidFill>
                          <a:effectLst/>
                        </a:rPr>
                        <a:t>, 2018)</a:t>
                      </a:r>
                      <a:r>
                        <a:rPr lang="en-US" sz="1200" b="0" dirty="0">
                          <a:solidFill>
                            <a:schemeClr val="tx1">
                              <a:lumMod val="95000"/>
                              <a:lumOff val="5000"/>
                            </a:schemeClr>
                          </a:solidFill>
                          <a:effectLst/>
                        </a:rPr>
                        <a:t>.</a:t>
                      </a:r>
                      <a:endParaRPr lang="en-US" sz="1050" b="0" dirty="0">
                        <a:solidFill>
                          <a:schemeClr val="tx1">
                            <a:lumMod val="95000"/>
                            <a:lumOff val="5000"/>
                          </a:schemeClr>
                        </a:solidFill>
                        <a:effectLst/>
                        <a:latin typeface="Calibri" panose="020F0502020204030204" pitchFamily="34" charset="0"/>
                        <a:ea typeface="Calibri" panose="020F0502020204030204" pitchFamily="34" charset="0"/>
                        <a:cs typeface="Times New Roman" panose="02020603050405020304" pitchFamily="18" charset="0"/>
                      </a:endParaRPr>
                    </a:p>
                  </a:txBody>
                  <a:tcPr marL="61342" marR="61342" marT="0" marB="0"/>
                </a:tc>
                <a:extLst>
                  <a:ext uri="{0D108BD9-81ED-4DB2-BD59-A6C34878D82A}">
                    <a16:rowId xmlns:a16="http://schemas.microsoft.com/office/drawing/2014/main" val="10005"/>
                  </a:ext>
                </a:extLst>
              </a:tr>
            </a:tbl>
          </a:graphicData>
        </a:graphic>
      </p:graphicFrame>
    </p:spTree>
    <p:extLst>
      <p:ext uri="{BB962C8B-B14F-4D97-AF65-F5344CB8AC3E}">
        <p14:creationId xmlns:p14="http://schemas.microsoft.com/office/powerpoint/2010/main" val="14751143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 name="Title 36">
            <a:extLst>
              <a:ext uri="{FF2B5EF4-FFF2-40B4-BE49-F238E27FC236}">
                <a16:creationId xmlns:a16="http://schemas.microsoft.com/office/drawing/2014/main" id="{DD48C8EC-56C5-4A2A-BB21-811BC510040A}"/>
              </a:ext>
            </a:extLst>
          </p:cNvPr>
          <p:cNvSpPr>
            <a:spLocks noGrp="1"/>
          </p:cNvSpPr>
          <p:nvPr>
            <p:ph type="title"/>
          </p:nvPr>
        </p:nvSpPr>
        <p:spPr>
          <a:xfrm>
            <a:off x="4226943" y="569343"/>
            <a:ext cx="3097320" cy="546728"/>
          </a:xfrm>
        </p:spPr>
        <p:txBody>
          <a:bodyPr/>
          <a:lstStyle/>
          <a:p>
            <a:r>
              <a:rPr lang="en-US" dirty="0"/>
              <a:t>Conclusion</a:t>
            </a:r>
          </a:p>
        </p:txBody>
      </p:sp>
      <p:sp>
        <p:nvSpPr>
          <p:cNvPr id="8" name="Text Placeholder 7">
            <a:extLst>
              <a:ext uri="{FF2B5EF4-FFF2-40B4-BE49-F238E27FC236}">
                <a16:creationId xmlns:a16="http://schemas.microsoft.com/office/drawing/2014/main" id="{36E72FF0-3C0E-499A-8DA6-324675513B3E}"/>
              </a:ext>
            </a:extLst>
          </p:cNvPr>
          <p:cNvSpPr>
            <a:spLocks noGrp="1"/>
          </p:cNvSpPr>
          <p:nvPr>
            <p:ph type="body" sz="quarter" idx="16"/>
          </p:nvPr>
        </p:nvSpPr>
        <p:spPr>
          <a:xfrm>
            <a:off x="4226943" y="1409369"/>
            <a:ext cx="7687334" cy="5313872"/>
          </a:xfrm>
        </p:spPr>
        <p:txBody>
          <a:bodyPr/>
          <a:lstStyle/>
          <a:p>
            <a:pPr algn="just"/>
            <a:r>
              <a:rPr lang="en-US" sz="1800" dirty="0"/>
              <a:t>The plan for the event describes the manner in which the event will be carried out. In addition to the scheduling of start and end times, monetary aspects, venue selection, advertising, and guest list, it covers all of the factors that are involved in the process of planning an event. However, the fundamental difficulties that need to be managed remain constant, and the scale of the event preparation is defined by the size of the event (</a:t>
            </a:r>
            <a:r>
              <a:rPr lang="en-GB" sz="1800" kern="0" dirty="0">
                <a:effectLst/>
                <a:latin typeface="Times New Roman" panose="02020603050405020304" pitchFamily="18" charset="0"/>
                <a:ea typeface="Aptos" panose="020B0004020202020204" pitchFamily="34" charset="0"/>
                <a:cs typeface="Arial" panose="020B0604020202020204" pitchFamily="34" charset="0"/>
              </a:rPr>
              <a:t>Allen, Harris, and Jago, 2022</a:t>
            </a:r>
            <a:r>
              <a:rPr lang="en-US" sz="1800" dirty="0"/>
              <a:t>). </a:t>
            </a:r>
          </a:p>
        </p:txBody>
      </p:sp>
      <p:pic>
        <p:nvPicPr>
          <p:cNvPr id="2" name="Picture 1"/>
          <p:cNvPicPr>
            <a:picLocks noChangeAspect="1"/>
          </p:cNvPicPr>
          <p:nvPr/>
        </p:nvPicPr>
        <p:blipFill>
          <a:blip r:embed="rId3"/>
          <a:stretch>
            <a:fillRect/>
          </a:stretch>
        </p:blipFill>
        <p:spPr>
          <a:xfrm>
            <a:off x="234439" y="2260120"/>
            <a:ext cx="3374278" cy="2045656"/>
          </a:xfrm>
          <a:prstGeom prst="rect">
            <a:avLst/>
          </a:prstGeom>
        </p:spPr>
      </p:pic>
      <p:pic>
        <p:nvPicPr>
          <p:cNvPr id="3" name="Picture 2"/>
          <p:cNvPicPr>
            <a:picLocks noChangeAspect="1"/>
          </p:cNvPicPr>
          <p:nvPr/>
        </p:nvPicPr>
        <p:blipFill>
          <a:blip r:embed="rId4"/>
          <a:stretch>
            <a:fillRect/>
          </a:stretch>
        </p:blipFill>
        <p:spPr>
          <a:xfrm>
            <a:off x="234439" y="4602536"/>
            <a:ext cx="3374278" cy="2120705"/>
          </a:xfrm>
          <a:prstGeom prst="rect">
            <a:avLst/>
          </a:prstGeom>
        </p:spPr>
      </p:pic>
      <p:pic>
        <p:nvPicPr>
          <p:cNvPr id="4" name="Picture 3"/>
          <p:cNvPicPr>
            <a:picLocks noChangeAspect="1"/>
          </p:cNvPicPr>
          <p:nvPr/>
        </p:nvPicPr>
        <p:blipFill>
          <a:blip r:embed="rId5"/>
          <a:stretch>
            <a:fillRect/>
          </a:stretch>
        </p:blipFill>
        <p:spPr>
          <a:xfrm>
            <a:off x="234439" y="116612"/>
            <a:ext cx="3374278" cy="1995128"/>
          </a:xfrm>
          <a:prstGeom prst="rect">
            <a:avLst/>
          </a:prstGeom>
        </p:spPr>
      </p:pic>
    </p:spTree>
    <p:extLst>
      <p:ext uri="{BB962C8B-B14F-4D97-AF65-F5344CB8AC3E}">
        <p14:creationId xmlns:p14="http://schemas.microsoft.com/office/powerpoint/2010/main" val="169433299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 name="Title 20">
            <a:extLst>
              <a:ext uri="{FF2B5EF4-FFF2-40B4-BE49-F238E27FC236}">
                <a16:creationId xmlns:a16="http://schemas.microsoft.com/office/drawing/2014/main" id="{432416A3-39EF-4CBE-943D-C79C22FDDC46}"/>
              </a:ext>
            </a:extLst>
          </p:cNvPr>
          <p:cNvSpPr>
            <a:spLocks noGrp="1"/>
          </p:cNvSpPr>
          <p:nvPr>
            <p:ph type="title"/>
          </p:nvPr>
        </p:nvSpPr>
        <p:spPr>
          <a:xfrm>
            <a:off x="838200" y="649956"/>
            <a:ext cx="10515600" cy="726137"/>
          </a:xfrm>
        </p:spPr>
        <p:txBody>
          <a:bodyPr/>
          <a:lstStyle/>
          <a:p>
            <a:pPr algn="l"/>
            <a:r>
              <a:rPr lang="en-US" b="1" dirty="0">
                <a:solidFill>
                  <a:schemeClr val="tx1"/>
                </a:solidFill>
              </a:rPr>
              <a:t>References</a:t>
            </a:r>
          </a:p>
        </p:txBody>
      </p:sp>
      <p:sp>
        <p:nvSpPr>
          <p:cNvPr id="5" name="Text Placeholder 4">
            <a:extLst>
              <a:ext uri="{FF2B5EF4-FFF2-40B4-BE49-F238E27FC236}">
                <a16:creationId xmlns:a16="http://schemas.microsoft.com/office/drawing/2014/main" id="{01AFBEB7-A9AF-468F-820B-D9077A7D0BA1}"/>
              </a:ext>
            </a:extLst>
          </p:cNvPr>
          <p:cNvSpPr>
            <a:spLocks noGrp="1"/>
          </p:cNvSpPr>
          <p:nvPr>
            <p:ph type="body" sz="quarter" idx="13"/>
          </p:nvPr>
        </p:nvSpPr>
        <p:spPr>
          <a:xfrm>
            <a:off x="158080" y="1547231"/>
            <a:ext cx="5480720" cy="5310769"/>
          </a:xfrm>
        </p:spPr>
        <p:txBody>
          <a:bodyPr>
            <a:normAutofit fontScale="70000" lnSpcReduction="20000"/>
          </a:bodyPr>
          <a:lstStyle/>
          <a:p>
            <a:pPr algn="just"/>
            <a:r>
              <a:rPr lang="en-US" sz="1600" dirty="0">
                <a:solidFill>
                  <a:schemeClr val="tx1"/>
                </a:solidFill>
                <a:latin typeface="Arial" panose="020B0604020202020204" pitchFamily="34" charset="0"/>
                <a:cs typeface="Arial" panose="020B0604020202020204" pitchFamily="34" charset="0"/>
              </a:rPr>
              <a:t>1.	Allen, J., Harris, R. and </a:t>
            </a:r>
            <a:r>
              <a:rPr lang="en-US" sz="1600" dirty="0" err="1">
                <a:solidFill>
                  <a:schemeClr val="tx1"/>
                </a:solidFill>
                <a:latin typeface="Arial" panose="020B0604020202020204" pitchFamily="34" charset="0"/>
                <a:cs typeface="Arial" panose="020B0604020202020204" pitchFamily="34" charset="0"/>
              </a:rPr>
              <a:t>Jago</a:t>
            </a:r>
            <a:r>
              <a:rPr lang="en-US" sz="1600" dirty="0">
                <a:solidFill>
                  <a:schemeClr val="tx1"/>
                </a:solidFill>
                <a:latin typeface="Arial" panose="020B0604020202020204" pitchFamily="34" charset="0"/>
                <a:cs typeface="Arial" panose="020B0604020202020204" pitchFamily="34" charset="0"/>
              </a:rPr>
              <a:t>, L. (2022) Festival &amp; special event management. John Wiley &amp; Sons.</a:t>
            </a:r>
          </a:p>
          <a:p>
            <a:pPr algn="just"/>
            <a:r>
              <a:rPr lang="en-US" sz="1600" dirty="0">
                <a:solidFill>
                  <a:schemeClr val="tx1"/>
                </a:solidFill>
                <a:latin typeface="Arial" panose="020B0604020202020204" pitchFamily="34" charset="0"/>
                <a:cs typeface="Arial" panose="020B0604020202020204" pitchFamily="34" charset="0"/>
              </a:rPr>
              <a:t>2.	Allen, J., Harris, R. and </a:t>
            </a:r>
            <a:r>
              <a:rPr lang="en-US" sz="1600" dirty="0" err="1">
                <a:solidFill>
                  <a:schemeClr val="tx1"/>
                </a:solidFill>
                <a:latin typeface="Arial" panose="020B0604020202020204" pitchFamily="34" charset="0"/>
                <a:cs typeface="Arial" panose="020B0604020202020204" pitchFamily="34" charset="0"/>
              </a:rPr>
              <a:t>Jago</a:t>
            </a:r>
            <a:r>
              <a:rPr lang="en-US" sz="1600" dirty="0">
                <a:solidFill>
                  <a:schemeClr val="tx1"/>
                </a:solidFill>
                <a:latin typeface="Arial" panose="020B0604020202020204" pitchFamily="34" charset="0"/>
                <a:cs typeface="Arial" panose="020B0604020202020204" pitchFamily="34" charset="0"/>
              </a:rPr>
              <a:t>, L. (2022) Festival &amp; special event management. John Wiley &amp; Sons.</a:t>
            </a:r>
          </a:p>
          <a:p>
            <a:pPr algn="just"/>
            <a:r>
              <a:rPr lang="en-US" sz="1600" dirty="0">
                <a:solidFill>
                  <a:schemeClr val="tx1"/>
                </a:solidFill>
                <a:latin typeface="Arial" panose="020B0604020202020204" pitchFamily="34" charset="0"/>
                <a:cs typeface="Arial" panose="020B0604020202020204" pitchFamily="34" charset="0"/>
              </a:rPr>
              <a:t>3.	</a:t>
            </a:r>
            <a:r>
              <a:rPr lang="en-US" sz="1600" dirty="0" err="1">
                <a:solidFill>
                  <a:schemeClr val="tx1"/>
                </a:solidFill>
                <a:latin typeface="Arial" panose="020B0604020202020204" pitchFamily="34" charset="0"/>
                <a:cs typeface="Arial" panose="020B0604020202020204" pitchFamily="34" charset="0"/>
              </a:rPr>
              <a:t>Anas</a:t>
            </a:r>
            <a:r>
              <a:rPr lang="en-US" sz="1600" dirty="0">
                <a:solidFill>
                  <a:schemeClr val="tx1"/>
                </a:solidFill>
                <a:latin typeface="Arial" panose="020B0604020202020204" pitchFamily="34" charset="0"/>
                <a:cs typeface="Arial" panose="020B0604020202020204" pitchFamily="34" charset="0"/>
              </a:rPr>
              <a:t>, M.S., </a:t>
            </a:r>
            <a:r>
              <a:rPr lang="en-US" sz="1600" dirty="0" err="1">
                <a:solidFill>
                  <a:schemeClr val="tx1"/>
                </a:solidFill>
                <a:latin typeface="Arial" panose="020B0604020202020204" pitchFamily="34" charset="0"/>
                <a:cs typeface="Arial" panose="020B0604020202020204" pitchFamily="34" charset="0"/>
              </a:rPr>
              <a:t>Maddiah</a:t>
            </a:r>
            <a:r>
              <a:rPr lang="en-US" sz="1600" dirty="0">
                <a:solidFill>
                  <a:schemeClr val="tx1"/>
                </a:solidFill>
                <a:latin typeface="Arial" panose="020B0604020202020204" pitchFamily="34" charset="0"/>
                <a:cs typeface="Arial" panose="020B0604020202020204" pitchFamily="34" charset="0"/>
              </a:rPr>
              <a:t>, N.A., Noor </a:t>
            </a:r>
            <a:r>
              <a:rPr lang="en-US" sz="1600" dirty="0" err="1">
                <a:solidFill>
                  <a:schemeClr val="tx1"/>
                </a:solidFill>
                <a:latin typeface="Arial" panose="020B0604020202020204" pitchFamily="34" charset="0"/>
                <a:cs typeface="Arial" panose="020B0604020202020204" pitchFamily="34" charset="0"/>
              </a:rPr>
              <a:t>Eizamly</a:t>
            </a:r>
            <a:r>
              <a:rPr lang="en-US" sz="1600" dirty="0">
                <a:solidFill>
                  <a:schemeClr val="tx1"/>
                </a:solidFill>
                <a:latin typeface="Arial" panose="020B0604020202020204" pitchFamily="34" charset="0"/>
                <a:cs typeface="Arial" panose="020B0604020202020204" pitchFamily="34" charset="0"/>
              </a:rPr>
              <a:t>, N.U.E., </a:t>
            </a:r>
            <a:r>
              <a:rPr lang="en-US" sz="1600" dirty="0" err="1">
                <a:solidFill>
                  <a:schemeClr val="tx1"/>
                </a:solidFill>
                <a:latin typeface="Arial" panose="020B0604020202020204" pitchFamily="34" charset="0"/>
                <a:cs typeface="Arial" panose="020B0604020202020204" pitchFamily="34" charset="0"/>
              </a:rPr>
              <a:t>Sulaiman</a:t>
            </a:r>
            <a:r>
              <a:rPr lang="en-US" sz="1600" dirty="0">
                <a:solidFill>
                  <a:schemeClr val="tx1"/>
                </a:solidFill>
                <a:latin typeface="Arial" panose="020B0604020202020204" pitchFamily="34" charset="0"/>
                <a:cs typeface="Arial" panose="020B0604020202020204" pitchFamily="34" charset="0"/>
              </a:rPr>
              <a:t>, N.A. and Wee, H. (2020) Key success factors toward MICE industry: A systematic literature review. Journal of Tourism, Hospitality &amp; Culinary Arts (JTHCA), 12(1), pp.1-34.</a:t>
            </a:r>
          </a:p>
          <a:p>
            <a:pPr algn="just"/>
            <a:r>
              <a:rPr lang="en-US" sz="1600" dirty="0">
                <a:solidFill>
                  <a:schemeClr val="tx1"/>
                </a:solidFill>
                <a:latin typeface="Arial" panose="020B0604020202020204" pitchFamily="34" charset="0"/>
                <a:cs typeface="Arial" panose="020B0604020202020204" pitchFamily="34" charset="0"/>
              </a:rPr>
              <a:t>4.	</a:t>
            </a:r>
            <a:r>
              <a:rPr lang="en-US" sz="1600" dirty="0" err="1">
                <a:solidFill>
                  <a:schemeClr val="tx1"/>
                </a:solidFill>
                <a:latin typeface="Arial" panose="020B0604020202020204" pitchFamily="34" charset="0"/>
                <a:cs typeface="Arial" panose="020B0604020202020204" pitchFamily="34" charset="0"/>
              </a:rPr>
              <a:t>Banu</a:t>
            </a:r>
            <a:r>
              <a:rPr lang="en-US" sz="1600" dirty="0">
                <a:solidFill>
                  <a:schemeClr val="tx1"/>
                </a:solidFill>
                <a:latin typeface="Arial" panose="020B0604020202020204" pitchFamily="34" charset="0"/>
                <a:cs typeface="Arial" panose="020B0604020202020204" pitchFamily="34" charset="0"/>
              </a:rPr>
              <a:t>, A. (2016) MICE–‘future for business tourism’. International Journal of Advanced Multidisciplinary Research, 3(2), pp.63-66.</a:t>
            </a:r>
          </a:p>
          <a:p>
            <a:pPr algn="just"/>
            <a:r>
              <a:rPr lang="en-US" sz="1600" dirty="0">
                <a:solidFill>
                  <a:schemeClr val="tx1"/>
                </a:solidFill>
                <a:latin typeface="Arial" panose="020B0604020202020204" pitchFamily="34" charset="0"/>
                <a:cs typeface="Arial" panose="020B0604020202020204" pitchFamily="34" charset="0"/>
              </a:rPr>
              <a:t>5.	Burleson, B.R. (2017) Constructivism: A general theory of communication skill. Explaining communication: Contemporary theories and exemplars, pp.105-128.</a:t>
            </a:r>
          </a:p>
          <a:p>
            <a:pPr algn="just"/>
            <a:r>
              <a:rPr lang="en-US" sz="1600" dirty="0">
                <a:solidFill>
                  <a:schemeClr val="tx1"/>
                </a:solidFill>
                <a:latin typeface="Arial" panose="020B0604020202020204" pitchFamily="34" charset="0"/>
                <a:cs typeface="Arial" panose="020B0604020202020204" pitchFamily="34" charset="0"/>
              </a:rPr>
              <a:t>6.	</a:t>
            </a:r>
            <a:r>
              <a:rPr lang="en-US" sz="1600" dirty="0" err="1">
                <a:solidFill>
                  <a:schemeClr val="tx1"/>
                </a:solidFill>
                <a:latin typeface="Arial" panose="020B0604020202020204" pitchFamily="34" charset="0"/>
                <a:cs typeface="Arial" panose="020B0604020202020204" pitchFamily="34" charset="0"/>
              </a:rPr>
              <a:t>Carlsen</a:t>
            </a:r>
            <a:r>
              <a:rPr lang="en-US" sz="1600" dirty="0">
                <a:solidFill>
                  <a:schemeClr val="tx1"/>
                </a:solidFill>
                <a:latin typeface="Arial" panose="020B0604020202020204" pitchFamily="34" charset="0"/>
                <a:cs typeface="Arial" panose="020B0604020202020204" pitchFamily="34" charset="0"/>
              </a:rPr>
              <a:t>, J. and </a:t>
            </a:r>
            <a:r>
              <a:rPr lang="en-US" sz="1600" dirty="0" err="1">
                <a:solidFill>
                  <a:schemeClr val="tx1"/>
                </a:solidFill>
                <a:latin typeface="Arial" panose="020B0604020202020204" pitchFamily="34" charset="0"/>
                <a:cs typeface="Arial" panose="020B0604020202020204" pitchFamily="34" charset="0"/>
              </a:rPr>
              <a:t>Andersson</a:t>
            </a:r>
            <a:r>
              <a:rPr lang="en-US" sz="1600" dirty="0">
                <a:solidFill>
                  <a:schemeClr val="tx1"/>
                </a:solidFill>
                <a:latin typeface="Arial" panose="020B0604020202020204" pitchFamily="34" charset="0"/>
                <a:cs typeface="Arial" panose="020B0604020202020204" pitchFamily="34" charset="0"/>
              </a:rPr>
              <a:t>, T.D. (2011) Strategic SWOT analysis of public, private and not‐for‐profit festival </a:t>
            </a:r>
            <a:r>
              <a:rPr lang="en-US" sz="1600" dirty="0" err="1">
                <a:solidFill>
                  <a:schemeClr val="tx1"/>
                </a:solidFill>
                <a:latin typeface="Arial" panose="020B0604020202020204" pitchFamily="34" charset="0"/>
                <a:cs typeface="Arial" panose="020B0604020202020204" pitchFamily="34" charset="0"/>
              </a:rPr>
              <a:t>organisations</a:t>
            </a:r>
            <a:r>
              <a:rPr lang="en-US" sz="1600" dirty="0">
                <a:solidFill>
                  <a:schemeClr val="tx1"/>
                </a:solidFill>
                <a:latin typeface="Arial" panose="020B0604020202020204" pitchFamily="34" charset="0"/>
                <a:cs typeface="Arial" panose="020B0604020202020204" pitchFamily="34" charset="0"/>
              </a:rPr>
              <a:t>. International Journal of Event and Festival Management, 2(1), pp.83-97.</a:t>
            </a:r>
          </a:p>
          <a:p>
            <a:pPr algn="just"/>
            <a:r>
              <a:rPr lang="en-US" sz="1600" dirty="0">
                <a:solidFill>
                  <a:schemeClr val="tx1"/>
                </a:solidFill>
                <a:latin typeface="Arial" panose="020B0604020202020204" pitchFamily="34" charset="0"/>
                <a:cs typeface="Arial" panose="020B0604020202020204" pitchFamily="34" charset="0"/>
              </a:rPr>
              <a:t>7.	Dwyer, L. and Forsyth, P. (2017) Impacts and benefits of MICE tourism: A framework for analysis. Tourism Economics, 3(1), pp.21-38.</a:t>
            </a:r>
          </a:p>
          <a:p>
            <a:pPr algn="just"/>
            <a:r>
              <a:rPr lang="en-US" sz="1600" dirty="0">
                <a:solidFill>
                  <a:schemeClr val="tx1"/>
                </a:solidFill>
                <a:latin typeface="Arial" panose="020B0604020202020204" pitchFamily="34" charset="0"/>
                <a:cs typeface="Arial" panose="020B0604020202020204" pitchFamily="34" charset="0"/>
              </a:rPr>
              <a:t>8.	</a:t>
            </a:r>
            <a:r>
              <a:rPr lang="en-US" sz="1600" dirty="0" err="1">
                <a:solidFill>
                  <a:schemeClr val="tx1"/>
                </a:solidFill>
                <a:latin typeface="Arial" panose="020B0604020202020204" pitchFamily="34" charset="0"/>
                <a:cs typeface="Arial" panose="020B0604020202020204" pitchFamily="34" charset="0"/>
              </a:rPr>
              <a:t>Fosher</a:t>
            </a:r>
            <a:r>
              <a:rPr lang="en-US" sz="1600" dirty="0">
                <a:solidFill>
                  <a:schemeClr val="tx1"/>
                </a:solidFill>
                <a:latin typeface="Arial" panose="020B0604020202020204" pitchFamily="34" charset="0"/>
                <a:cs typeface="Arial" panose="020B0604020202020204" pitchFamily="34" charset="0"/>
              </a:rPr>
              <a:t>, H. (2018) Understanding the Marketing and Management of trails using PESTEL Analysis. Doctoral dissertation, University of New Hampshire.</a:t>
            </a:r>
          </a:p>
          <a:p>
            <a:pPr algn="just"/>
            <a:r>
              <a:rPr lang="en-US" sz="1600" dirty="0">
                <a:solidFill>
                  <a:schemeClr val="tx1"/>
                </a:solidFill>
                <a:latin typeface="Arial" panose="020B0604020202020204" pitchFamily="34" charset="0"/>
                <a:cs typeface="Arial" panose="020B0604020202020204" pitchFamily="34" charset="0"/>
              </a:rPr>
              <a:t>9.	Getz, D. (2013) Event tourism: concepts, international case studies, and research. Cognizant Communication Corporation.</a:t>
            </a:r>
          </a:p>
          <a:p>
            <a:pPr algn="just"/>
            <a:r>
              <a:rPr lang="en-US" sz="1600" dirty="0">
                <a:solidFill>
                  <a:schemeClr val="tx1"/>
                </a:solidFill>
                <a:latin typeface="Arial" panose="020B0604020202020204" pitchFamily="34" charset="0"/>
                <a:cs typeface="Arial" panose="020B0604020202020204" pitchFamily="34" charset="0"/>
              </a:rPr>
              <a:t>10.	Gurl, E., (2017). SWOT analysis: A theoretical review.</a:t>
            </a:r>
          </a:p>
        </p:txBody>
      </p:sp>
      <p:sp>
        <p:nvSpPr>
          <p:cNvPr id="23" name="Text Placeholder 22">
            <a:extLst>
              <a:ext uri="{FF2B5EF4-FFF2-40B4-BE49-F238E27FC236}">
                <a16:creationId xmlns:a16="http://schemas.microsoft.com/office/drawing/2014/main" id="{0E769AD8-E32B-4302-A770-0424AC0A2A3A}"/>
              </a:ext>
            </a:extLst>
          </p:cNvPr>
          <p:cNvSpPr>
            <a:spLocks noGrp="1"/>
          </p:cNvSpPr>
          <p:nvPr>
            <p:ph type="body" sz="quarter" idx="15"/>
          </p:nvPr>
        </p:nvSpPr>
        <p:spPr>
          <a:xfrm>
            <a:off x="6096000" y="1547231"/>
            <a:ext cx="5962650" cy="5310769"/>
          </a:xfrm>
        </p:spPr>
        <p:txBody>
          <a:bodyPr>
            <a:normAutofit fontScale="32500" lnSpcReduction="20000"/>
          </a:bodyPr>
          <a:lstStyle/>
          <a:p>
            <a:pPr algn="just"/>
            <a:r>
              <a:rPr lang="en-US" sz="3400" dirty="0">
                <a:solidFill>
                  <a:schemeClr val="tx1"/>
                </a:solidFill>
                <a:latin typeface="Arial" panose="020B0604020202020204" pitchFamily="34" charset="0"/>
                <a:cs typeface="Arial" panose="020B0604020202020204" pitchFamily="34" charset="0"/>
              </a:rPr>
              <a:t>11.	Holiday inn Birmingham City Centre. Available at: https://www.hibirmingham.co.uk/ (Accessed: 26 April 2024).</a:t>
            </a:r>
          </a:p>
          <a:p>
            <a:pPr algn="just"/>
            <a:r>
              <a:rPr lang="en-US" sz="3400" dirty="0">
                <a:solidFill>
                  <a:schemeClr val="tx1"/>
                </a:solidFill>
                <a:latin typeface="Arial" panose="020B0604020202020204" pitchFamily="34" charset="0"/>
                <a:cs typeface="Arial" panose="020B0604020202020204" pitchFamily="34" charset="0"/>
              </a:rPr>
              <a:t>12.	Jamil, J. (2023) PESTLE Analysis and Sustainable Event Marketing-Evidences from Mount </a:t>
            </a:r>
            <a:r>
              <a:rPr lang="en-US" sz="3400" dirty="0" err="1">
                <a:solidFill>
                  <a:schemeClr val="tx1"/>
                </a:solidFill>
                <a:latin typeface="Arial" panose="020B0604020202020204" pitchFamily="34" charset="0"/>
                <a:cs typeface="Arial" panose="020B0604020202020204" pitchFamily="34" charset="0"/>
              </a:rPr>
              <a:t>Kinabalu</a:t>
            </a:r>
            <a:r>
              <a:rPr lang="en-US" sz="3400" dirty="0">
                <a:solidFill>
                  <a:schemeClr val="tx1"/>
                </a:solidFill>
                <a:latin typeface="Arial" panose="020B0604020202020204" pitchFamily="34" charset="0"/>
                <a:cs typeface="Arial" panose="020B0604020202020204" pitchFamily="34" charset="0"/>
              </a:rPr>
              <a:t> International </a:t>
            </a:r>
            <a:r>
              <a:rPr lang="en-US" sz="3400" dirty="0" err="1">
                <a:solidFill>
                  <a:schemeClr val="tx1"/>
                </a:solidFill>
                <a:latin typeface="Arial" panose="020B0604020202020204" pitchFamily="34" charset="0"/>
                <a:cs typeface="Arial" panose="020B0604020202020204" pitchFamily="34" charset="0"/>
              </a:rPr>
              <a:t>Climbathon</a:t>
            </a:r>
            <a:r>
              <a:rPr lang="en-US" sz="3400" dirty="0">
                <a:solidFill>
                  <a:schemeClr val="tx1"/>
                </a:solidFill>
                <a:latin typeface="Arial" panose="020B0604020202020204" pitchFamily="34" charset="0"/>
                <a:cs typeface="Arial" panose="020B0604020202020204" pitchFamily="34" charset="0"/>
              </a:rPr>
              <a:t> Destination, Borneo. Journal of Event, Travel and Tour Management, pp.1-18.</a:t>
            </a:r>
          </a:p>
          <a:p>
            <a:pPr algn="just"/>
            <a:r>
              <a:rPr lang="en-US" sz="3400" dirty="0">
                <a:solidFill>
                  <a:schemeClr val="tx1"/>
                </a:solidFill>
                <a:latin typeface="Arial" panose="020B0604020202020204" pitchFamily="34" charset="0"/>
                <a:cs typeface="Arial" panose="020B0604020202020204" pitchFamily="34" charset="0"/>
              </a:rPr>
              <a:t>13.	</a:t>
            </a:r>
            <a:r>
              <a:rPr lang="en-US" sz="3400" dirty="0" err="1">
                <a:solidFill>
                  <a:schemeClr val="tx1"/>
                </a:solidFill>
                <a:latin typeface="Arial" panose="020B0604020202020204" pitchFamily="34" charset="0"/>
                <a:cs typeface="Arial" panose="020B0604020202020204" pitchFamily="34" charset="0"/>
              </a:rPr>
              <a:t>Ladkin</a:t>
            </a:r>
            <a:r>
              <a:rPr lang="en-US" sz="3400" dirty="0">
                <a:solidFill>
                  <a:schemeClr val="tx1"/>
                </a:solidFill>
                <a:latin typeface="Arial" panose="020B0604020202020204" pitchFamily="34" charset="0"/>
                <a:cs typeface="Arial" panose="020B0604020202020204" pitchFamily="34" charset="0"/>
              </a:rPr>
              <a:t>, A. (2016) Conference tourism–MICE market and business tourism. Tourism business frontiers (pp. 56-66). </a:t>
            </a:r>
            <a:r>
              <a:rPr lang="en-US" sz="3400" dirty="0" err="1">
                <a:solidFill>
                  <a:schemeClr val="tx1"/>
                </a:solidFill>
                <a:latin typeface="Arial" panose="020B0604020202020204" pitchFamily="34" charset="0"/>
                <a:cs typeface="Arial" panose="020B0604020202020204" pitchFamily="34" charset="0"/>
              </a:rPr>
              <a:t>Routledge</a:t>
            </a:r>
            <a:r>
              <a:rPr lang="en-US" sz="3400" dirty="0">
                <a:solidFill>
                  <a:schemeClr val="tx1"/>
                </a:solidFill>
                <a:latin typeface="Arial" panose="020B0604020202020204" pitchFamily="34" charset="0"/>
                <a:cs typeface="Arial" panose="020B0604020202020204" pitchFamily="34" charset="0"/>
              </a:rPr>
              <a:t>.</a:t>
            </a:r>
          </a:p>
          <a:p>
            <a:pPr algn="just"/>
            <a:r>
              <a:rPr lang="en-US" sz="3400" dirty="0">
                <a:solidFill>
                  <a:schemeClr val="tx1"/>
                </a:solidFill>
                <a:latin typeface="Arial" panose="020B0604020202020204" pitchFamily="34" charset="0"/>
                <a:cs typeface="Arial" panose="020B0604020202020204" pitchFamily="34" charset="0"/>
              </a:rPr>
              <a:t>14.	</a:t>
            </a:r>
            <a:r>
              <a:rPr lang="en-US" sz="3400" dirty="0" err="1">
                <a:solidFill>
                  <a:schemeClr val="tx1"/>
                </a:solidFill>
                <a:latin typeface="Arial" panose="020B0604020202020204" pitchFamily="34" charset="0"/>
                <a:cs typeface="Arial" panose="020B0604020202020204" pitchFamily="34" charset="0"/>
              </a:rPr>
              <a:t>Liberato</a:t>
            </a:r>
            <a:r>
              <a:rPr lang="en-US" sz="3400" dirty="0">
                <a:solidFill>
                  <a:schemeClr val="tx1"/>
                </a:solidFill>
                <a:latin typeface="Arial" panose="020B0604020202020204" pitchFamily="34" charset="0"/>
                <a:cs typeface="Arial" panose="020B0604020202020204" pitchFamily="34" charset="0"/>
              </a:rPr>
              <a:t>, D., Costa, E., </a:t>
            </a:r>
            <a:r>
              <a:rPr lang="en-US" sz="3400" dirty="0" err="1">
                <a:solidFill>
                  <a:schemeClr val="tx1"/>
                </a:solidFill>
                <a:latin typeface="Arial" panose="020B0604020202020204" pitchFamily="34" charset="0"/>
                <a:cs typeface="Arial" panose="020B0604020202020204" pitchFamily="34" charset="0"/>
              </a:rPr>
              <a:t>Barradas</a:t>
            </a:r>
            <a:r>
              <a:rPr lang="en-US" sz="3400" dirty="0">
                <a:solidFill>
                  <a:schemeClr val="tx1"/>
                </a:solidFill>
                <a:latin typeface="Arial" panose="020B0604020202020204" pitchFamily="34" charset="0"/>
                <a:cs typeface="Arial" panose="020B0604020202020204" pitchFamily="34" charset="0"/>
              </a:rPr>
              <a:t>, I., </a:t>
            </a:r>
            <a:r>
              <a:rPr lang="en-US" sz="3400" dirty="0" err="1">
                <a:solidFill>
                  <a:schemeClr val="tx1"/>
                </a:solidFill>
                <a:latin typeface="Arial" panose="020B0604020202020204" pitchFamily="34" charset="0"/>
                <a:cs typeface="Arial" panose="020B0604020202020204" pitchFamily="34" charset="0"/>
              </a:rPr>
              <a:t>Liberato</a:t>
            </a:r>
            <a:r>
              <a:rPr lang="en-US" sz="3400" dirty="0">
                <a:solidFill>
                  <a:schemeClr val="tx1"/>
                </a:solidFill>
                <a:latin typeface="Arial" panose="020B0604020202020204" pitchFamily="34" charset="0"/>
                <a:cs typeface="Arial" panose="020B0604020202020204" pitchFamily="34" charset="0"/>
              </a:rPr>
              <a:t>, P. and </a:t>
            </a:r>
            <a:r>
              <a:rPr lang="en-US" sz="3400" dirty="0" err="1">
                <a:solidFill>
                  <a:schemeClr val="tx1"/>
                </a:solidFill>
                <a:latin typeface="Arial" panose="020B0604020202020204" pitchFamily="34" charset="0"/>
                <a:cs typeface="Arial" panose="020B0604020202020204" pitchFamily="34" charset="0"/>
              </a:rPr>
              <a:t>Ribeiro</a:t>
            </a:r>
            <a:r>
              <a:rPr lang="en-US" sz="3400" dirty="0">
                <a:solidFill>
                  <a:schemeClr val="tx1"/>
                </a:solidFill>
                <a:latin typeface="Arial" panose="020B0604020202020204" pitchFamily="34" charset="0"/>
                <a:cs typeface="Arial" panose="020B0604020202020204" pitchFamily="34" charset="0"/>
              </a:rPr>
              <a:t>, J. (2023) Events’ Tourism and Hospitality Marketing. International Conference on Tourism, Technology and Systems (pp. 483-493). Singapore: Springer Nature Singapore.</a:t>
            </a:r>
          </a:p>
          <a:p>
            <a:pPr algn="just"/>
            <a:r>
              <a:rPr lang="en-US" sz="3400" dirty="0">
                <a:solidFill>
                  <a:schemeClr val="tx1"/>
                </a:solidFill>
                <a:latin typeface="Arial" panose="020B0604020202020204" pitchFamily="34" charset="0"/>
                <a:cs typeface="Arial" panose="020B0604020202020204" pitchFamily="34" charset="0"/>
              </a:rPr>
              <a:t>15.	</a:t>
            </a:r>
            <a:r>
              <a:rPr lang="en-US" sz="3400" dirty="0" err="1">
                <a:solidFill>
                  <a:schemeClr val="tx1"/>
                </a:solidFill>
                <a:latin typeface="Arial" panose="020B0604020202020204" pitchFamily="34" charset="0"/>
                <a:cs typeface="Arial" panose="020B0604020202020204" pitchFamily="34" charset="0"/>
              </a:rPr>
              <a:t>Princy</a:t>
            </a:r>
            <a:r>
              <a:rPr lang="en-US" sz="3400" dirty="0">
                <a:solidFill>
                  <a:schemeClr val="tx1"/>
                </a:solidFill>
                <a:latin typeface="Arial" panose="020B0604020202020204" pitchFamily="34" charset="0"/>
                <a:cs typeface="Arial" panose="020B0604020202020204" pitchFamily="34" charset="0"/>
              </a:rPr>
              <a:t> A. J.  (2021) How does the mice industry function? How Does the MICE Industry Contribute to the Growth of a Business or Organization?. Research Dive. Available at: https://www.researchdive.com/blog/how-does-the-mice-industry-(Accessed: 26 April 2024).</a:t>
            </a:r>
          </a:p>
          <a:p>
            <a:pPr algn="just"/>
            <a:r>
              <a:rPr lang="en-US" sz="3400" dirty="0">
                <a:solidFill>
                  <a:schemeClr val="tx1"/>
                </a:solidFill>
                <a:latin typeface="Arial" panose="020B0604020202020204" pitchFamily="34" charset="0"/>
                <a:cs typeface="Arial" panose="020B0604020202020204" pitchFamily="34" charset="0"/>
              </a:rPr>
              <a:t>16.	Rahman, S. and Mishra, A. (2023) PESTEL Theory. SAGE Publications, Inc.</a:t>
            </a:r>
          </a:p>
          <a:p>
            <a:pPr algn="just"/>
            <a:r>
              <a:rPr lang="en-US" sz="3400" dirty="0">
                <a:solidFill>
                  <a:schemeClr val="tx1"/>
                </a:solidFill>
                <a:latin typeface="Arial" panose="020B0604020202020204" pitchFamily="34" charset="0"/>
                <a:cs typeface="Arial" panose="020B0604020202020204" pitchFamily="34" charset="0"/>
              </a:rPr>
              <a:t>17.	Spencer, J.P. and </a:t>
            </a:r>
            <a:r>
              <a:rPr lang="en-US" sz="3400" dirty="0" err="1">
                <a:solidFill>
                  <a:schemeClr val="tx1"/>
                </a:solidFill>
                <a:latin typeface="Arial" panose="020B0604020202020204" pitchFamily="34" charset="0"/>
                <a:cs typeface="Arial" panose="020B0604020202020204" pitchFamily="34" charset="0"/>
              </a:rPr>
              <a:t>Bavuma</a:t>
            </a:r>
            <a:r>
              <a:rPr lang="en-US" sz="3400" dirty="0">
                <a:solidFill>
                  <a:schemeClr val="tx1"/>
                </a:solidFill>
                <a:latin typeface="Arial" panose="020B0604020202020204" pitchFamily="34" charset="0"/>
                <a:cs typeface="Arial" panose="020B0604020202020204" pitchFamily="34" charset="0"/>
              </a:rPr>
              <a:t>, Z. (2018) How important are mice to the tourism economy?. The Business and Management Review, 9(4), pp.125-143.</a:t>
            </a:r>
          </a:p>
          <a:p>
            <a:pPr algn="just"/>
            <a:r>
              <a:rPr lang="en-US" sz="3400" dirty="0">
                <a:solidFill>
                  <a:schemeClr val="tx1"/>
                </a:solidFill>
                <a:latin typeface="Arial" panose="020B0604020202020204" pitchFamily="34" charset="0"/>
                <a:cs typeface="Arial" panose="020B0604020202020204" pitchFamily="34" charset="0"/>
              </a:rPr>
              <a:t>18.	</a:t>
            </a:r>
            <a:r>
              <a:rPr lang="en-US" sz="3400" dirty="0" err="1">
                <a:solidFill>
                  <a:schemeClr val="tx1"/>
                </a:solidFill>
                <a:latin typeface="Arial" panose="020B0604020202020204" pitchFamily="34" charset="0"/>
                <a:cs typeface="Arial" panose="020B0604020202020204" pitchFamily="34" charset="0"/>
              </a:rPr>
              <a:t>Straková</a:t>
            </a:r>
            <a:r>
              <a:rPr lang="en-US" sz="3400" dirty="0">
                <a:solidFill>
                  <a:schemeClr val="tx1"/>
                </a:solidFill>
                <a:latin typeface="Arial" panose="020B0604020202020204" pitchFamily="34" charset="0"/>
                <a:cs typeface="Arial" panose="020B0604020202020204" pitchFamily="34" charset="0"/>
              </a:rPr>
              <a:t>, J., </a:t>
            </a:r>
            <a:r>
              <a:rPr lang="en-US" sz="3400" dirty="0" err="1">
                <a:solidFill>
                  <a:schemeClr val="tx1"/>
                </a:solidFill>
                <a:latin typeface="Arial" panose="020B0604020202020204" pitchFamily="34" charset="0"/>
                <a:cs typeface="Arial" panose="020B0604020202020204" pitchFamily="34" charset="0"/>
              </a:rPr>
              <a:t>Pártlová</a:t>
            </a:r>
            <a:r>
              <a:rPr lang="en-US" sz="3400" dirty="0">
                <a:solidFill>
                  <a:schemeClr val="tx1"/>
                </a:solidFill>
                <a:latin typeface="Arial" panose="020B0604020202020204" pitchFamily="34" charset="0"/>
                <a:cs typeface="Arial" panose="020B0604020202020204" pitchFamily="34" charset="0"/>
              </a:rPr>
              <a:t>, P., </a:t>
            </a:r>
            <a:r>
              <a:rPr lang="en-US" sz="3400" dirty="0" err="1">
                <a:solidFill>
                  <a:schemeClr val="tx1"/>
                </a:solidFill>
                <a:latin typeface="Arial" panose="020B0604020202020204" pitchFamily="34" charset="0"/>
                <a:cs typeface="Arial" panose="020B0604020202020204" pitchFamily="34" charset="0"/>
              </a:rPr>
              <a:t>Dobrovič</a:t>
            </a:r>
            <a:r>
              <a:rPr lang="en-US" sz="3400" dirty="0">
                <a:solidFill>
                  <a:schemeClr val="tx1"/>
                </a:solidFill>
                <a:latin typeface="Arial" panose="020B0604020202020204" pitchFamily="34" charset="0"/>
                <a:cs typeface="Arial" panose="020B0604020202020204" pitchFamily="34" charset="0"/>
              </a:rPr>
              <a:t>, J. and </a:t>
            </a:r>
            <a:r>
              <a:rPr lang="en-US" sz="3400" dirty="0" err="1">
                <a:solidFill>
                  <a:schemeClr val="tx1"/>
                </a:solidFill>
                <a:latin typeface="Arial" panose="020B0604020202020204" pitchFamily="34" charset="0"/>
                <a:cs typeface="Arial" panose="020B0604020202020204" pitchFamily="34" charset="0"/>
              </a:rPr>
              <a:t>Váchal</a:t>
            </a:r>
            <a:r>
              <a:rPr lang="en-US" sz="3400" dirty="0">
                <a:solidFill>
                  <a:schemeClr val="tx1"/>
                </a:solidFill>
                <a:latin typeface="Arial" panose="020B0604020202020204" pitchFamily="34" charset="0"/>
                <a:cs typeface="Arial" panose="020B0604020202020204" pitchFamily="34" charset="0"/>
              </a:rPr>
              <a:t>, J. (2018) Situational analysis and its role in the process of strategic business management. Polish Journal of Management Studies, 18.</a:t>
            </a:r>
          </a:p>
          <a:p>
            <a:pPr algn="just"/>
            <a:r>
              <a:rPr lang="en-US" sz="3400" dirty="0">
                <a:solidFill>
                  <a:schemeClr val="tx1"/>
                </a:solidFill>
                <a:latin typeface="Arial" panose="020B0604020202020204" pitchFamily="34" charset="0"/>
                <a:cs typeface="Arial" panose="020B0604020202020204" pitchFamily="34" charset="0"/>
              </a:rPr>
              <a:t>19.	Wilson, R. (2017) Event finance. Events Management (pp. 132-157). </a:t>
            </a:r>
            <a:r>
              <a:rPr lang="en-US" sz="3400" dirty="0" err="1">
                <a:solidFill>
                  <a:schemeClr val="tx1"/>
                </a:solidFill>
                <a:latin typeface="Arial" panose="020B0604020202020204" pitchFamily="34" charset="0"/>
                <a:cs typeface="Arial" panose="020B0604020202020204" pitchFamily="34" charset="0"/>
              </a:rPr>
              <a:t>Routledge</a:t>
            </a:r>
            <a:r>
              <a:rPr lang="en-US" sz="3400" dirty="0">
                <a:solidFill>
                  <a:schemeClr val="tx1"/>
                </a:solidFill>
                <a:latin typeface="Arial" panose="020B0604020202020204" pitchFamily="34" charset="0"/>
                <a:cs typeface="Arial" panose="020B0604020202020204" pitchFamily="34" charset="0"/>
              </a:rPr>
              <a:t>.</a:t>
            </a:r>
          </a:p>
          <a:p>
            <a:pPr algn="just"/>
            <a:r>
              <a:rPr lang="en-US" sz="3400" dirty="0">
                <a:solidFill>
                  <a:schemeClr val="tx1"/>
                </a:solidFill>
                <a:latin typeface="Arial" panose="020B0604020202020204" pitchFamily="34" charset="0"/>
                <a:cs typeface="Arial" panose="020B0604020202020204" pitchFamily="34" charset="0"/>
              </a:rPr>
              <a:t>20.	</a:t>
            </a:r>
            <a:r>
              <a:rPr lang="en-US" sz="3400" dirty="0" err="1">
                <a:solidFill>
                  <a:schemeClr val="tx1"/>
                </a:solidFill>
                <a:latin typeface="Arial" panose="020B0604020202020204" pitchFamily="34" charset="0"/>
                <a:cs typeface="Arial" panose="020B0604020202020204" pitchFamily="34" charset="0"/>
              </a:rPr>
              <a:t>Yaxley</a:t>
            </a:r>
            <a:r>
              <a:rPr lang="en-US" sz="3400" dirty="0">
                <a:solidFill>
                  <a:schemeClr val="tx1"/>
                </a:solidFill>
                <a:latin typeface="Arial" panose="020B0604020202020204" pitchFamily="34" charset="0"/>
                <a:cs typeface="Arial" panose="020B0604020202020204" pitchFamily="34" charset="0"/>
              </a:rPr>
              <a:t>, H. (2017) Situational analysis. The Public Relations Strategic Toolkit (pp. 63-77). </a:t>
            </a:r>
            <a:r>
              <a:rPr lang="en-US" sz="3400" dirty="0" err="1">
                <a:solidFill>
                  <a:schemeClr val="tx1"/>
                </a:solidFill>
                <a:latin typeface="Arial" panose="020B0604020202020204" pitchFamily="34" charset="0"/>
                <a:cs typeface="Arial" panose="020B0604020202020204" pitchFamily="34" charset="0"/>
              </a:rPr>
              <a:t>Routledge</a:t>
            </a:r>
            <a:r>
              <a:rPr lang="en-US" sz="3400" dirty="0">
                <a:solidFill>
                  <a:schemeClr val="tx1"/>
                </a:solidFill>
                <a:latin typeface="Arial" panose="020B0604020202020204" pitchFamily="34" charset="0"/>
                <a:cs typeface="Arial" panose="020B0604020202020204" pitchFamily="34" charset="0"/>
              </a:rPr>
              <a:t>.</a:t>
            </a:r>
          </a:p>
        </p:txBody>
      </p:sp>
    </p:spTree>
    <p:extLst>
      <p:ext uri="{BB962C8B-B14F-4D97-AF65-F5344CB8AC3E}">
        <p14:creationId xmlns:p14="http://schemas.microsoft.com/office/powerpoint/2010/main" val="3558623942"/>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3</TotalTime>
  <Words>2665</Words>
  <Application>Microsoft Office PowerPoint</Application>
  <PresentationFormat>Widescreen</PresentationFormat>
  <Paragraphs>120</Paragraphs>
  <Slides>10</Slides>
  <Notes>10</Notes>
  <HiddenSlides>0</HiddenSlides>
  <MMClips>0</MMClips>
  <ScaleCrop>false</ScaleCrop>
  <HeadingPairs>
    <vt:vector size="8" baseType="variant">
      <vt:variant>
        <vt:lpstr>Fonts Used</vt:lpstr>
      </vt:variant>
      <vt:variant>
        <vt:i4>6</vt:i4>
      </vt:variant>
      <vt:variant>
        <vt:lpstr>Theme</vt:lpstr>
      </vt:variant>
      <vt:variant>
        <vt:i4>1</vt:i4>
      </vt:variant>
      <vt:variant>
        <vt:lpstr>Embedded OLE Servers</vt:lpstr>
      </vt:variant>
      <vt:variant>
        <vt:i4>1</vt:i4>
      </vt:variant>
      <vt:variant>
        <vt:lpstr>Slide Titles</vt:lpstr>
      </vt:variant>
      <vt:variant>
        <vt:i4>10</vt:i4>
      </vt:variant>
    </vt:vector>
  </HeadingPairs>
  <TitlesOfParts>
    <vt:vector size="18" baseType="lpstr">
      <vt:lpstr>Aptos</vt:lpstr>
      <vt:lpstr>Arial</vt:lpstr>
      <vt:lpstr>Calibri</vt:lpstr>
      <vt:lpstr>Calibri Light</vt:lpstr>
      <vt:lpstr>Segoe UI Light</vt:lpstr>
      <vt:lpstr>Times New Roman</vt:lpstr>
      <vt:lpstr>Office Theme</vt:lpstr>
      <vt:lpstr>Document</vt:lpstr>
      <vt:lpstr>Feasibility Plan for an International Meeting</vt:lpstr>
      <vt:lpstr>Introduction</vt:lpstr>
      <vt:lpstr>What is MICE Event?</vt:lpstr>
      <vt:lpstr>"Technological trend in the hospitality industry: An exploration of innovation" at the Holiday Inn Birmingham City Centre </vt:lpstr>
      <vt:lpstr>Situational Analysis</vt:lpstr>
      <vt:lpstr>Financial Analysis</vt:lpstr>
      <vt:lpstr>SWOT Analysis</vt:lpstr>
      <vt:lpstr>pestlE Analysis</vt:lpstr>
      <vt:lpstr>Conclusion</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Feasibility Plan for an International Meeting</dc:title>
  <dc:creator>User</dc:creator>
  <cp:lastModifiedBy>User</cp:lastModifiedBy>
  <cp:revision>1</cp:revision>
  <dcterms:created xsi:type="dcterms:W3CDTF">2024-04-30T14:43:13Z</dcterms:created>
  <dcterms:modified xsi:type="dcterms:W3CDTF">2024-04-30T14:46:47Z</dcterms:modified>
</cp:coreProperties>
</file>