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Arimo" panose="020B0604020202020204" charset="0"/>
      <p:regular r:id="rId20"/>
    </p:embeddedFont>
    <p:embeddedFont>
      <p:font typeface="Canva Sans" panose="020B0604020202020204" charset="0"/>
      <p:regular r:id="rId21"/>
    </p:embeddedFont>
    <p:embeddedFont>
      <p:font typeface="Canva Sans Bold" panose="020B0604020202020204" charset="0"/>
      <p:regular r:id="rId22"/>
    </p:embeddedFont>
    <p:embeddedFont>
      <p:font typeface="Open Sauce 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46" d="100"/>
          <a:sy n="46" d="100"/>
        </p:scale>
        <p:origin x="714"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aya Bitar" userId="61a85de2d719ec20" providerId="LiveId" clId="{7D90FA31-B006-4B1C-9FDF-EB8F7BFC1720}"/>
    <pc:docChg chg="undo custSel modSld">
      <pc:chgData name="Fataya Bitar" userId="61a85de2d719ec20" providerId="LiveId" clId="{7D90FA31-B006-4B1C-9FDF-EB8F7BFC1720}" dt="2025-06-29T22:46:58.466" v="126" actId="1076"/>
      <pc:docMkLst>
        <pc:docMk/>
      </pc:docMkLst>
      <pc:sldChg chg="modSp mod">
        <pc:chgData name="Fataya Bitar" userId="61a85de2d719ec20" providerId="LiveId" clId="{7D90FA31-B006-4B1C-9FDF-EB8F7BFC1720}" dt="2025-06-29T22:26:52.283" v="2" actId="1076"/>
        <pc:sldMkLst>
          <pc:docMk/>
          <pc:sldMk cId="0" sldId="260"/>
        </pc:sldMkLst>
        <pc:spChg chg="mod">
          <ac:chgData name="Fataya Bitar" userId="61a85de2d719ec20" providerId="LiveId" clId="{7D90FA31-B006-4B1C-9FDF-EB8F7BFC1720}" dt="2025-06-29T22:26:52.283" v="2" actId="1076"/>
          <ac:spMkLst>
            <pc:docMk/>
            <pc:sldMk cId="0" sldId="260"/>
            <ac:spMk id="3" creationId="{00000000-0000-0000-0000-000000000000}"/>
          </ac:spMkLst>
        </pc:spChg>
      </pc:sldChg>
      <pc:sldChg chg="modSp mod">
        <pc:chgData name="Fataya Bitar" userId="61a85de2d719ec20" providerId="LiveId" clId="{7D90FA31-B006-4B1C-9FDF-EB8F7BFC1720}" dt="2025-06-29T22:28:19.422" v="6" actId="1076"/>
        <pc:sldMkLst>
          <pc:docMk/>
          <pc:sldMk cId="0" sldId="261"/>
        </pc:sldMkLst>
        <pc:spChg chg="mod">
          <ac:chgData name="Fataya Bitar" userId="61a85de2d719ec20" providerId="LiveId" clId="{7D90FA31-B006-4B1C-9FDF-EB8F7BFC1720}" dt="2025-06-29T22:28:19.422" v="6" actId="1076"/>
          <ac:spMkLst>
            <pc:docMk/>
            <pc:sldMk cId="0" sldId="261"/>
            <ac:spMk id="7" creationId="{00000000-0000-0000-0000-000000000000}"/>
          </ac:spMkLst>
        </pc:spChg>
      </pc:sldChg>
      <pc:sldChg chg="delSp modSp mod">
        <pc:chgData name="Fataya Bitar" userId="61a85de2d719ec20" providerId="LiveId" clId="{7D90FA31-B006-4B1C-9FDF-EB8F7BFC1720}" dt="2025-06-29T22:31:38.833" v="38" actId="1076"/>
        <pc:sldMkLst>
          <pc:docMk/>
          <pc:sldMk cId="0" sldId="263"/>
        </pc:sldMkLst>
        <pc:spChg chg="mod">
          <ac:chgData name="Fataya Bitar" userId="61a85de2d719ec20" providerId="LiveId" clId="{7D90FA31-B006-4B1C-9FDF-EB8F7BFC1720}" dt="2025-06-29T22:30:06.877" v="8" actId="1076"/>
          <ac:spMkLst>
            <pc:docMk/>
            <pc:sldMk cId="0" sldId="263"/>
            <ac:spMk id="2" creationId="{00000000-0000-0000-0000-000000000000}"/>
          </ac:spMkLst>
        </pc:spChg>
        <pc:spChg chg="del mod">
          <ac:chgData name="Fataya Bitar" userId="61a85de2d719ec20" providerId="LiveId" clId="{7D90FA31-B006-4B1C-9FDF-EB8F7BFC1720}" dt="2025-06-29T22:31:28.284" v="37" actId="478"/>
          <ac:spMkLst>
            <pc:docMk/>
            <pc:sldMk cId="0" sldId="263"/>
            <ac:spMk id="9" creationId="{00000000-0000-0000-0000-000000000000}"/>
          </ac:spMkLst>
        </pc:spChg>
        <pc:spChg chg="mod">
          <ac:chgData name="Fataya Bitar" userId="61a85de2d719ec20" providerId="LiveId" clId="{7D90FA31-B006-4B1C-9FDF-EB8F7BFC1720}" dt="2025-06-29T22:31:38.833" v="38" actId="1076"/>
          <ac:spMkLst>
            <pc:docMk/>
            <pc:sldMk cId="0" sldId="263"/>
            <ac:spMk id="10" creationId="{00000000-0000-0000-0000-000000000000}"/>
          </ac:spMkLst>
        </pc:spChg>
      </pc:sldChg>
      <pc:sldChg chg="modSp mod">
        <pc:chgData name="Fataya Bitar" userId="61a85de2d719ec20" providerId="LiveId" clId="{7D90FA31-B006-4B1C-9FDF-EB8F7BFC1720}" dt="2025-06-29T22:33:05.800" v="39" actId="20577"/>
        <pc:sldMkLst>
          <pc:docMk/>
          <pc:sldMk cId="0" sldId="264"/>
        </pc:sldMkLst>
        <pc:spChg chg="mod">
          <ac:chgData name="Fataya Bitar" userId="61a85de2d719ec20" providerId="LiveId" clId="{7D90FA31-B006-4B1C-9FDF-EB8F7BFC1720}" dt="2025-06-29T22:33:05.800" v="39" actId="20577"/>
          <ac:spMkLst>
            <pc:docMk/>
            <pc:sldMk cId="0" sldId="264"/>
            <ac:spMk id="9" creationId="{00000000-0000-0000-0000-000000000000}"/>
          </ac:spMkLst>
        </pc:spChg>
      </pc:sldChg>
      <pc:sldChg chg="modSp mod">
        <pc:chgData name="Fataya Bitar" userId="61a85de2d719ec20" providerId="LiveId" clId="{7D90FA31-B006-4B1C-9FDF-EB8F7BFC1720}" dt="2025-06-29T22:46:58.466" v="126" actId="1076"/>
        <pc:sldMkLst>
          <pc:docMk/>
          <pc:sldMk cId="0" sldId="267"/>
        </pc:sldMkLst>
        <pc:spChg chg="mod">
          <ac:chgData name="Fataya Bitar" userId="61a85de2d719ec20" providerId="LiveId" clId="{7D90FA31-B006-4B1C-9FDF-EB8F7BFC1720}" dt="2025-06-29T22:46:58.466" v="126" actId="1076"/>
          <ac:spMkLst>
            <pc:docMk/>
            <pc:sldMk cId="0" sldId="267"/>
            <ac:spMk id="3" creationId="{00000000-0000-0000-0000-000000000000}"/>
          </ac:spMkLst>
        </pc:spChg>
      </pc:sldChg>
      <pc:sldChg chg="modSp mod">
        <pc:chgData name="Fataya Bitar" userId="61a85de2d719ec20" providerId="LiveId" clId="{7D90FA31-B006-4B1C-9FDF-EB8F7BFC1720}" dt="2025-06-29T22:44:00.997" v="81" actId="1076"/>
        <pc:sldMkLst>
          <pc:docMk/>
          <pc:sldMk cId="0" sldId="268"/>
        </pc:sldMkLst>
        <pc:spChg chg="mod">
          <ac:chgData name="Fataya Bitar" userId="61a85de2d719ec20" providerId="LiveId" clId="{7D90FA31-B006-4B1C-9FDF-EB8F7BFC1720}" dt="2025-06-29T22:41:55.611" v="80" actId="20577"/>
          <ac:spMkLst>
            <pc:docMk/>
            <pc:sldMk cId="0" sldId="268"/>
            <ac:spMk id="5" creationId="{00000000-0000-0000-0000-000000000000}"/>
          </ac:spMkLst>
        </pc:spChg>
        <pc:spChg chg="mod">
          <ac:chgData name="Fataya Bitar" userId="61a85de2d719ec20" providerId="LiveId" clId="{7D90FA31-B006-4B1C-9FDF-EB8F7BFC1720}" dt="2025-06-29T22:44:00.997" v="81" actId="1076"/>
          <ac:spMkLst>
            <pc:docMk/>
            <pc:sldMk cId="0" sldId="268"/>
            <ac:spMk id="6" creationId="{00000000-0000-0000-0000-000000000000}"/>
          </ac:spMkLst>
        </pc:spChg>
        <pc:spChg chg="mod">
          <ac:chgData name="Fataya Bitar" userId="61a85de2d719ec20" providerId="LiveId" clId="{7D90FA31-B006-4B1C-9FDF-EB8F7BFC1720}" dt="2025-06-29T22:41:02.766" v="71" actId="6549"/>
          <ac:spMkLst>
            <pc:docMk/>
            <pc:sldMk cId="0" sldId="268"/>
            <ac:spMk id="7" creationId="{00000000-0000-0000-0000-000000000000}"/>
          </ac:spMkLst>
        </pc:spChg>
      </pc:sldChg>
      <pc:sldChg chg="modSp mod">
        <pc:chgData name="Fataya Bitar" userId="61a85de2d719ec20" providerId="LiveId" clId="{7D90FA31-B006-4B1C-9FDF-EB8F7BFC1720}" dt="2025-06-29T22:46:07.761" v="125" actId="20577"/>
        <pc:sldMkLst>
          <pc:docMk/>
          <pc:sldMk cId="0" sldId="269"/>
        </pc:sldMkLst>
        <pc:spChg chg="mod">
          <ac:chgData name="Fataya Bitar" userId="61a85de2d719ec20" providerId="LiveId" clId="{7D90FA31-B006-4B1C-9FDF-EB8F7BFC1720}" dt="2025-06-29T22:44:13.037" v="82" actId="1076"/>
          <ac:spMkLst>
            <pc:docMk/>
            <pc:sldMk cId="0" sldId="269"/>
            <ac:spMk id="4" creationId="{00000000-0000-0000-0000-000000000000}"/>
          </ac:spMkLst>
        </pc:spChg>
        <pc:spChg chg="mod">
          <ac:chgData name="Fataya Bitar" userId="61a85de2d719ec20" providerId="LiveId" clId="{7D90FA31-B006-4B1C-9FDF-EB8F7BFC1720}" dt="2025-06-29T22:46:07.761" v="125" actId="20577"/>
          <ac:spMkLst>
            <pc:docMk/>
            <pc:sldMk cId="0" sldId="269"/>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29.06.2025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Slide 1: Title Slide</a:t>
            </a:r>
          </a:p>
          <a:p>
            <a:r>
              <a:rPr lang="en-US"/>
              <a:t>Title: Elevate Tutoring Centre</a:t>
            </a:r>
          </a:p>
          <a:p>
            <a:r>
              <a:rPr lang="en-US"/>
              <a:t>Subtitle: Transforming research into marketing strategy</a:t>
            </a:r>
          </a:p>
          <a:p>
            <a:r>
              <a:rPr lang="en-US"/>
              <a:t>Name: Mais Bitar</a:t>
            </a:r>
          </a:p>
          <a:p>
            <a:r>
              <a:rPr lang="en-US"/>
              <a:t>Tagline: “Rise to Your Potential”</a:t>
            </a:r>
          </a:p>
          <a:p>
            <a:r>
              <a:rPr lang="en-US"/>
              <a:t>Elevate Logo</a:t>
            </a:r>
          </a:p>
          <a:p>
            <a:r>
              <a:rPr lang="en-US"/>
              <a:t>Slide 2:  Title: Introduction</a:t>
            </a:r>
          </a:p>
          <a:p>
            <a:r>
              <a:rPr lang="en-US"/>
              <a:t>Elevate is a tutoring centre based in Swansea offering affordable and high-quality education for GCSE, A-Level and undergraduate students.</a:t>
            </a:r>
          </a:p>
          <a:p>
            <a:endParaRPr lang="en-US"/>
          </a:p>
          <a:p>
            <a:r>
              <a:rPr lang="en-US"/>
              <a:t>Mission statement: our mission at Elevate is to provide high quality and affordable tuition that empowers students to rise with confidence and capability to achieve their full potential through encouraging and engaging educational environment.</a:t>
            </a:r>
          </a:p>
          <a:p>
            <a:r>
              <a:rPr lang="en-US"/>
              <a:t>Slide 3: Title: How does market research shaped business decisions.</a:t>
            </a:r>
          </a:p>
          <a:p>
            <a:r>
              <a:rPr lang="en-US"/>
              <a:t>Subtitle: Designing the Questionnaire</a:t>
            </a:r>
          </a:p>
          <a:p>
            <a:r>
              <a:rPr lang="en-US"/>
              <a:t>Target Audience: GCSE, A-Level and undergraduate students &amp; Parents</a:t>
            </a:r>
          </a:p>
          <a:p>
            <a:r>
              <a:rPr lang="en-US"/>
              <a:t>Goals: Identify subject demand, learning preferences, pricing expectations, and tutoring types.</a:t>
            </a:r>
          </a:p>
          <a:p>
            <a:r>
              <a:rPr lang="en-US"/>
              <a:t>Platform used: Google Forms</a:t>
            </a:r>
          </a:p>
          <a:p>
            <a:r>
              <a:rPr lang="en-US"/>
              <a:t>Total Responses: 49</a:t>
            </a:r>
          </a:p>
          <a:p>
            <a:r>
              <a:rPr lang="en-US"/>
              <a:t>Screenshot of questionnaire</a:t>
            </a:r>
          </a:p>
          <a:p>
            <a:endParaRPr lang="en-US"/>
          </a:p>
          <a:p>
            <a:r>
              <a:rPr lang="en-US"/>
              <a:t>Slide 4: Title: Analysing the data</a:t>
            </a:r>
          </a:p>
          <a:p>
            <a:r>
              <a:rPr lang="en-US"/>
              <a:t>Subject Demanded (Q5): Maths (34), Chemistry (31), Physics (24) and biology (22). STEM subject in high demand</a:t>
            </a:r>
          </a:p>
          <a:p>
            <a:r>
              <a:rPr lang="en-US"/>
              <a:t>Tutoring Type (Q6): 49% chose exam preparation. Strong preference for exam preparation</a:t>
            </a:r>
          </a:p>
          <a:p>
            <a:r>
              <a:rPr lang="en-US"/>
              <a:t>Learning Mode (Q8): 76% prefer face-to-face</a:t>
            </a:r>
          </a:p>
          <a:p>
            <a:r>
              <a:rPr lang="en-US"/>
              <a:t>Price Expectation (Q12): Majority can pay £15-£25/hr. Budget-friendly pricing expected</a:t>
            </a:r>
          </a:p>
          <a:p>
            <a:r>
              <a:rPr lang="en-US"/>
              <a:t>Bar chart for subject demand, pie chart for preferences, pricing chart</a:t>
            </a:r>
          </a:p>
          <a:p>
            <a:r>
              <a:rPr lang="en-US"/>
              <a:t>Slide 5: How Research Informed Website Design</a:t>
            </a:r>
          </a:p>
          <a:p>
            <a:r>
              <a:rPr lang="en-US"/>
              <a:t>Homepage displayed Elevate’s services (STEM focused tutoring, Exam preparation and assignment support)</a:t>
            </a:r>
          </a:p>
          <a:p>
            <a:r>
              <a:rPr lang="en-US"/>
              <a:t>A page dedicated to pricing and package options.</a:t>
            </a:r>
          </a:p>
          <a:p>
            <a:r>
              <a:rPr lang="en-US"/>
              <a:t>A contact us section for booking a free consultation</a:t>
            </a:r>
          </a:p>
          <a:p>
            <a:r>
              <a:rPr lang="en-US"/>
              <a:t>Screenshot of website pages</a:t>
            </a:r>
          </a:p>
          <a:p>
            <a:r>
              <a:rPr lang="en-US"/>
              <a:t>Slide 6: Title: Marketing Materials</a:t>
            </a:r>
          </a:p>
          <a:p>
            <a:r>
              <a:rPr lang="en-US"/>
              <a:t>Flyer displayed Elevate’s services (STEM focused tutoring, Exam preparation and assignment support)</a:t>
            </a:r>
          </a:p>
          <a:p>
            <a:r>
              <a:rPr lang="en-US"/>
              <a:t>Promotional slogan: Rise to Your Potential</a:t>
            </a:r>
          </a:p>
          <a:p>
            <a:r>
              <a:rPr lang="en-US"/>
              <a:t>Contact information</a:t>
            </a:r>
          </a:p>
          <a:p>
            <a:r>
              <a:rPr lang="en-US"/>
              <a:t>Screenshot of flyer</a:t>
            </a:r>
          </a:p>
          <a:p>
            <a:r>
              <a:rPr lang="en-US"/>
              <a:t>Slide 7: Title: Video Advertisement</a:t>
            </a:r>
          </a:p>
          <a:p>
            <a:r>
              <a:rPr lang="en-US"/>
              <a:t>Brand name</a:t>
            </a:r>
          </a:p>
          <a:p>
            <a:r>
              <a:rPr lang="en-US"/>
              <a:t>Affordable, personalised, expert STEM tutoring in a supportive environment in Swansea.</a:t>
            </a:r>
          </a:p>
          <a:p>
            <a:r>
              <a:rPr lang="en-US"/>
              <a:t>Images and screenshots from the video add</a:t>
            </a:r>
          </a:p>
          <a:p>
            <a:r>
              <a:rPr lang="en-US"/>
              <a:t>Slide 8: Reflection</a:t>
            </a:r>
          </a:p>
          <a:p>
            <a:r>
              <a:rPr lang="en-US"/>
              <a:t>Developed skills in designing questionnaires and analysing them.</a:t>
            </a:r>
          </a:p>
          <a:p>
            <a:r>
              <a:rPr lang="en-US"/>
              <a:t>Learned the importance of customer research in business planning</a:t>
            </a:r>
          </a:p>
          <a:p>
            <a:r>
              <a:rPr lang="en-US"/>
              <a:t>Learned how to analysing customers survey and use it in business planning</a:t>
            </a:r>
          </a:p>
          <a:p>
            <a:r>
              <a:rPr lang="en-US"/>
              <a:t>Gained skills on designing a website, flyer, business card and logo, advertisement video creation.</a:t>
            </a:r>
          </a:p>
          <a:p>
            <a:r>
              <a:rPr lang="en-US"/>
              <a:t>Developed skills in Excel spreadsheets and charts.</a:t>
            </a:r>
          </a:p>
          <a:p>
            <a:r>
              <a:rPr lang="en-US"/>
              <a:t>Developed skills in promoting business across all media</a:t>
            </a:r>
          </a:p>
          <a:p>
            <a:r>
              <a:rPr lang="en-US"/>
              <a:t>Slide 9: Title: Looking forward (Skills to Develop)</a:t>
            </a:r>
          </a:p>
          <a:p>
            <a:r>
              <a:rPr lang="en-US"/>
              <a:t>Improve video editing</a:t>
            </a:r>
          </a:p>
          <a:p>
            <a:r>
              <a:rPr lang="en-US"/>
              <a:t>Social media marketing analytics</a:t>
            </a:r>
          </a:p>
          <a:p>
            <a:r>
              <a:rPr lang="en-US"/>
              <a:t>Advanced Excel skills</a:t>
            </a:r>
          </a:p>
          <a:p>
            <a:r>
              <a:rPr lang="en-US"/>
              <a:t>Slide 10: References</a:t>
            </a:r>
          </a:p>
          <a:p>
            <a:r>
              <a:rPr lang="en-US"/>
              <a:t>Slide 11: End Slide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Elevate is a tutoring centre based in Swansea offering affordable and high-quality education for GCSE, A-Level and undergraduate students.</a:t>
            </a:r>
          </a:p>
          <a:p>
            <a:endParaRPr lang="en-US"/>
          </a:p>
          <a:p>
            <a:r>
              <a:rPr lang="en-US"/>
              <a:t> our mission at Elevate is to provide high quality and affordable tuition that empowers students to rise with confidence and capability to achieve their full potential through encouraging and engaging educational environment.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Understanding a business’s target audience helps with developing an effective marketing campaign, ensuring a successful business (Supan, 2023). How does market research shaped business decisions.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Students see face-to-face better than online or blended learning as the former allows full interactions with tutors, class involvement and group work (Mali and Lim, 2021).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https://youtu.be/Z1aCw9X4Rmo?si=bafmDlvyN3HDZKM1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Start-Up &amp; Operational Costs:</a:t>
            </a:r>
          </a:p>
          <a:p>
            <a:r>
              <a:rPr lang="en-US"/>
              <a:t>o Start-up budget: £11,790 for rent, equipment, staff, and marketing</a:t>
            </a:r>
          </a:p>
          <a:p>
            <a:r>
              <a:rPr lang="en-US"/>
              <a:t>o Monthly fixed costs: rent, salaries, insurance, and maintenance</a:t>
            </a:r>
          </a:p>
          <a:p>
            <a:r>
              <a:rPr lang="en-US"/>
              <a:t>o Variable costs: materials, bills, and marketing</a:t>
            </a:r>
          </a:p>
          <a:p>
            <a:r>
              <a:rPr lang="en-US"/>
              <a:t>o Break-even expected in months April, July, and September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12-Month Cash Flow Highlights:</a:t>
            </a:r>
          </a:p>
          <a:p>
            <a:r>
              <a:rPr lang="en-US"/>
              <a:t>o Profit peak in exam periods (May–June)</a:t>
            </a:r>
          </a:p>
          <a:p>
            <a:r>
              <a:rPr lang="en-US"/>
              <a:t>o Slight dip in summer holidays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Developed skills in designing questionnaires and analysing them.</a:t>
            </a:r>
          </a:p>
          <a:p>
            <a:r>
              <a:rPr lang="en-US"/>
              <a:t>• Importance of audience research in business planning</a:t>
            </a:r>
          </a:p>
          <a:p>
            <a:r>
              <a:rPr lang="en-US"/>
              <a:t>• How to turn insights into brand assets</a:t>
            </a:r>
          </a:p>
          <a:p>
            <a:r>
              <a:rPr lang="en-US"/>
              <a:t>• Gained skills on designing a website, flyer, business card and logo, advertisement video creation.</a:t>
            </a:r>
          </a:p>
          <a:p>
            <a:r>
              <a:rPr lang="en-US"/>
              <a:t>• Combining technical and creative skills</a:t>
            </a:r>
          </a:p>
          <a:p>
            <a:r>
              <a:rPr lang="en-US"/>
              <a:t>• Developed skills in creating Excel spreadsheet and chart.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Adobe After Effects (2025). Motion graphics software | Adobe After Effects. [online] Adobe.com. Available at: https://www.adobe.com/uk/products/aftereffects.html?msockid=2210f48da564633b1277e004a484624b [Accessed 19 Jun. 2025].</a:t>
            </a:r>
          </a:p>
          <a:p>
            <a:endParaRPr lang="en-US"/>
          </a:p>
          <a:p>
            <a:r>
              <a:rPr lang="en-US"/>
              <a:t>Canva (2025). Canva: Visual Suite for Everyone. [online] Canva. Available at: https://www.canva.com/?msockid=2210f48da564633b1277e004a484624b [Accessed 5 Jun. 2025].</a:t>
            </a:r>
          </a:p>
          <a:p>
            <a:endParaRPr lang="en-US"/>
          </a:p>
          <a:p>
            <a:r>
              <a:rPr lang="en-US"/>
              <a:t>Chiangpradit, L. (2023). Are STEM Subjects Harder? | STEM Sports. [online] https://stemsports.com/. Available at: https://stemsports.com/are-stem-subjects-harder/ [Accessed 2 Jun. 2025].</a:t>
            </a:r>
          </a:p>
          <a:p>
            <a:endParaRPr lang="en-US"/>
          </a:p>
          <a:p>
            <a:r>
              <a:rPr lang="en-US"/>
              <a:t>Hollingsworth, S. (2024). 12 Reasons Why Your Business Absolutely Needs SEO. [online] Search Engine Journal. Available at: https://www.searchenginejournal.com/why-seo-is-important-for-business/248101/ [Accessed 9 Jun. 2025].</a:t>
            </a:r>
          </a:p>
          <a:p>
            <a:endParaRPr lang="en-US"/>
          </a:p>
          <a:p>
            <a:r>
              <a:rPr lang="en-US"/>
              <a:t>Mali, D. and Lim, H. (2021). How do students perceive face-to-face/blended learning as a result of the Covid-19 pandemic? The International Journal of Management Education, 19(3). doi: https://doi.org/10.1016/j.ijme.2021.100552.</a:t>
            </a:r>
          </a:p>
          <a:p>
            <a:endParaRPr lang="en-US"/>
          </a:p>
          <a:p>
            <a:r>
              <a:rPr lang="en-US"/>
              <a:t>Music for Video Library (2020). ROYALTY FREE Motivational Background Music / Corporate Promo Music Royalty Free by MUSIC4VIDEO. YouTube. Available at: https://www.youtube.com/watch?v=TPAtVHtGxog [Accessed 19 Jun. 2025].</a:t>
            </a:r>
          </a:p>
          <a:p>
            <a:endParaRPr lang="en-US"/>
          </a:p>
          <a:p>
            <a:r>
              <a:rPr lang="en-US"/>
              <a:t>Pexels (2025). Free Stock Photos. [online] Pexels.com. Available at: https://www.pexels.com/ [Accessed 19 Jun. 2025].</a:t>
            </a:r>
          </a:p>
          <a:p>
            <a:endParaRPr lang="en-US"/>
          </a:p>
          <a:p>
            <a:r>
              <a:rPr lang="en-US"/>
              <a:t>PowerPoint (2025). PowerPoint. [online] Cloud.microsoft. Available at: https://powerpoint.cloud.microsoft/.</a:t>
            </a:r>
          </a:p>
          <a:p>
            <a:endParaRPr lang="en-US"/>
          </a:p>
          <a:p>
            <a:r>
              <a:rPr lang="en-US"/>
              <a:t>Squarespace (2025). Squarespace. [online] Squarespace. Available at: https://www.squarespace.com/ [Accessed 6 Jun. 2025].</a:t>
            </a:r>
          </a:p>
          <a:p>
            <a:endParaRPr lang="en-US"/>
          </a:p>
          <a:p>
            <a:r>
              <a:rPr lang="en-US"/>
              <a:t>Supan, D. (2023). Best Practices for Content Marketing in 2023 - DigitalMarketer. [online] DigitalMarketer. Available at: https://www.digitalmarketer.com/blog/content-marketing-2023/ [Accessed 4 Jun. 2025].</a:t>
            </a:r>
          </a:p>
          <a:p>
            <a:endParaRPr lang="en-US"/>
          </a:p>
          <a:p>
            <a:r>
              <a:rPr lang="en-US"/>
              <a:t>The Sutton Trust (2019). Private Tuition 2019. [online] Sutton Trust. Available at: https://www.suttontrust.com/our-research/private-tuition-polling-2019/ [Accessed 2 Jun. 2025].</a:t>
            </a:r>
          </a:p>
          <a:p>
            <a:endParaRPr lang="en-US"/>
          </a:p>
          <a:p>
            <a:r>
              <a:rPr lang="en-US"/>
              <a:t>Tittle, L. (2024). Using Tuition to Improve Grades. [online] gcsehelp.co.uk. Available at: https://www.gcsehelp.co.uk/tuition-and-tutoring-using-tuition-to-improve-grades [Accessed 3 Jun.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2.sv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9.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svg"/><Relationship Id="rId7"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17.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hyperlink" Target="https://youtu.be/Z1aCw9X4Rmo?si=bafmDlvyN3HDZKM1" TargetMode="External"/><Relationship Id="rId4" Type="http://schemas.openxmlformats.org/officeDocument/2006/relationships/image" Target="../media/image29.sv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30.pn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8" Type="http://schemas.openxmlformats.org/officeDocument/2006/relationships/hyperlink" Target="https://www.searchenginejournal.com/why-seo-is-important-for-business/248101/" TargetMode="External"/><Relationship Id="rId3" Type="http://schemas.openxmlformats.org/officeDocument/2006/relationships/image" Target="../media/image1.png"/><Relationship Id="rId7" Type="http://schemas.openxmlformats.org/officeDocument/2006/relationships/hyperlink" Target="https://stemsports.com/are-stem-subjects-harder/" TargetMode="External"/><Relationship Id="rId12" Type="http://schemas.openxmlformats.org/officeDocument/2006/relationships/image" Target="../media/image17.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canva.com/?msockid=2210f48da564633b1277e004a484624b" TargetMode="External"/><Relationship Id="rId11" Type="http://schemas.openxmlformats.org/officeDocument/2006/relationships/image" Target="../media/image16.png"/><Relationship Id="rId5" Type="http://schemas.openxmlformats.org/officeDocument/2006/relationships/hyperlink" Target="https://www.adobe.com/uk/products/aftereffects.html?msockid=2210f48da564633b1277e004a484624b" TargetMode="External"/><Relationship Id="rId10" Type="http://schemas.openxmlformats.org/officeDocument/2006/relationships/hyperlink" Target="https://www.youtube.com/watch?v=TPAtVHtGxog" TargetMode="External"/><Relationship Id="rId4" Type="http://schemas.openxmlformats.org/officeDocument/2006/relationships/image" Target="../media/image2.svg"/><Relationship Id="rId9" Type="http://schemas.openxmlformats.org/officeDocument/2006/relationships/hyperlink" Target="https://doi.org/10.1016/j.ijme.2021.100552"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csehelp.co.uk/tuition-and-tutoring-using-tuition-to-improve-grades" TargetMode="External"/><Relationship Id="rId3" Type="http://schemas.openxmlformats.org/officeDocument/2006/relationships/hyperlink" Target="https://powerpoint.cloud.microsoft/" TargetMode="External"/><Relationship Id="rId7" Type="http://schemas.openxmlformats.org/officeDocument/2006/relationships/hyperlink" Target="https://www.suttontrust.com/our-research/private-tuition-polling-2019/" TargetMode="External"/><Relationship Id="rId2" Type="http://schemas.openxmlformats.org/officeDocument/2006/relationships/hyperlink" Target="https://www.pexels.com/" TargetMode="External"/><Relationship Id="rId1" Type="http://schemas.openxmlformats.org/officeDocument/2006/relationships/slideLayout" Target="../slideLayouts/slideLayout7.xml"/><Relationship Id="rId6" Type="http://schemas.openxmlformats.org/officeDocument/2006/relationships/hyperlink" Target="https://www.digitalmarketer.com/blog/content-marketing-2023/" TargetMode="External"/><Relationship Id="rId5" Type="http://schemas.openxmlformats.org/officeDocument/2006/relationships/hyperlink" Target="https://storyset.com/illustration/teacher-student/cuate" TargetMode="External"/><Relationship Id="rId10" Type="http://schemas.openxmlformats.org/officeDocument/2006/relationships/image" Target="../media/image17.svg"/><Relationship Id="rId4" Type="http://schemas.openxmlformats.org/officeDocument/2006/relationships/hyperlink" Target="https://www.squarespace.com/" TargetMode="External"/><Relationship Id="rId9"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a:grpSpLocks noChangeAspect="1"/>
          </p:cNvGrpSpPr>
          <p:nvPr/>
        </p:nvGrpSpPr>
        <p:grpSpPr>
          <a:xfrm>
            <a:off x="2121976" y="1028700"/>
            <a:ext cx="5404758" cy="8073789"/>
            <a:chOff x="0" y="0"/>
            <a:chExt cx="5969000" cy="8916670"/>
          </a:xfrm>
        </p:grpSpPr>
        <p:sp>
          <p:nvSpPr>
            <p:cNvPr id="5" name="Freeform 5"/>
            <p:cNvSpPr/>
            <p:nvPr/>
          </p:nvSpPr>
          <p:spPr>
            <a:xfrm>
              <a:off x="127" y="6350"/>
              <a:ext cx="5968747" cy="8903970"/>
            </a:xfrm>
            <a:custGeom>
              <a:avLst/>
              <a:gdLst/>
              <a:ahLst/>
              <a:cxnLst/>
              <a:rect l="l" t="t" r="r" b="b"/>
              <a:pathLst>
                <a:path w="5968747" h="8903970">
                  <a:moveTo>
                    <a:pt x="2988310" y="8903970"/>
                  </a:moveTo>
                  <a:lnTo>
                    <a:pt x="2980563" y="8903970"/>
                  </a:lnTo>
                  <a:cubicBezTo>
                    <a:pt x="2246376" y="8903970"/>
                    <a:pt x="1538224" y="8630412"/>
                    <a:pt x="986790" y="8133714"/>
                  </a:cubicBezTo>
                  <a:cubicBezTo>
                    <a:pt x="420243" y="7623429"/>
                    <a:pt x="76581" y="6921881"/>
                    <a:pt x="19177" y="6158230"/>
                  </a:cubicBezTo>
                  <a:lnTo>
                    <a:pt x="16510" y="6121781"/>
                  </a:lnTo>
                  <a:cubicBezTo>
                    <a:pt x="4064" y="5781802"/>
                    <a:pt x="0" y="2921762"/>
                    <a:pt x="23876" y="2678811"/>
                  </a:cubicBezTo>
                  <a:cubicBezTo>
                    <a:pt x="96647" y="1941195"/>
                    <a:pt x="439801" y="1261618"/>
                    <a:pt x="990092" y="765302"/>
                  </a:cubicBezTo>
                  <a:cubicBezTo>
                    <a:pt x="1537208" y="271780"/>
                    <a:pt x="2242439" y="0"/>
                    <a:pt x="2975737" y="0"/>
                  </a:cubicBezTo>
                  <a:lnTo>
                    <a:pt x="2992882" y="0"/>
                  </a:lnTo>
                  <a:cubicBezTo>
                    <a:pt x="3726180" y="0"/>
                    <a:pt x="4431411" y="271780"/>
                    <a:pt x="4978527" y="765302"/>
                  </a:cubicBezTo>
                  <a:cubicBezTo>
                    <a:pt x="5528945" y="1261745"/>
                    <a:pt x="5871972" y="1941195"/>
                    <a:pt x="5944743" y="2678684"/>
                  </a:cubicBezTo>
                  <a:cubicBezTo>
                    <a:pt x="5968747" y="2921762"/>
                    <a:pt x="5964555" y="5782310"/>
                    <a:pt x="5952109" y="6122289"/>
                  </a:cubicBezTo>
                  <a:lnTo>
                    <a:pt x="5951982" y="6125083"/>
                  </a:lnTo>
                  <a:lnTo>
                    <a:pt x="5949442" y="6158230"/>
                  </a:lnTo>
                  <a:cubicBezTo>
                    <a:pt x="5892038" y="6921881"/>
                    <a:pt x="5548376" y="7623429"/>
                    <a:pt x="4981829" y="8133715"/>
                  </a:cubicBezTo>
                  <a:cubicBezTo>
                    <a:pt x="4430522" y="8630412"/>
                    <a:pt x="3722497" y="8903970"/>
                    <a:pt x="2988310" y="8903970"/>
                  </a:cubicBezTo>
                  <a:close/>
                  <a:moveTo>
                    <a:pt x="2975737" y="19050"/>
                  </a:moveTo>
                  <a:cubicBezTo>
                    <a:pt x="2247138" y="19050"/>
                    <a:pt x="1546479" y="289052"/>
                    <a:pt x="1002792" y="779399"/>
                  </a:cubicBezTo>
                  <a:cubicBezTo>
                    <a:pt x="455930" y="1272540"/>
                    <a:pt x="115062" y="1947799"/>
                    <a:pt x="42926" y="2680589"/>
                  </a:cubicBezTo>
                  <a:cubicBezTo>
                    <a:pt x="19050" y="2923286"/>
                    <a:pt x="23241" y="5781167"/>
                    <a:pt x="35560" y="6121019"/>
                  </a:cubicBezTo>
                  <a:lnTo>
                    <a:pt x="35687" y="6123686"/>
                  </a:lnTo>
                  <a:lnTo>
                    <a:pt x="38227" y="6156706"/>
                  </a:lnTo>
                  <a:cubicBezTo>
                    <a:pt x="95250" y="6915403"/>
                    <a:pt x="436626" y="7612507"/>
                    <a:pt x="999617" y="8119490"/>
                  </a:cubicBezTo>
                  <a:cubicBezTo>
                    <a:pt x="1547622" y="8613012"/>
                    <a:pt x="2251202" y="8884793"/>
                    <a:pt x="2980690" y="8884793"/>
                  </a:cubicBezTo>
                  <a:lnTo>
                    <a:pt x="2988437" y="8884793"/>
                  </a:lnTo>
                  <a:cubicBezTo>
                    <a:pt x="3717925" y="8884793"/>
                    <a:pt x="4421378" y="8613012"/>
                    <a:pt x="4969383" y="8119490"/>
                  </a:cubicBezTo>
                  <a:cubicBezTo>
                    <a:pt x="5532374" y="7612507"/>
                    <a:pt x="5873750" y="6915403"/>
                    <a:pt x="5930773" y="6156706"/>
                  </a:cubicBezTo>
                  <a:lnTo>
                    <a:pt x="5933313" y="6121527"/>
                  </a:lnTo>
                  <a:cubicBezTo>
                    <a:pt x="5945632" y="5781675"/>
                    <a:pt x="5949950" y="2923159"/>
                    <a:pt x="5925947" y="2680462"/>
                  </a:cubicBezTo>
                  <a:cubicBezTo>
                    <a:pt x="5853684" y="1947672"/>
                    <a:pt x="5512816" y="1272540"/>
                    <a:pt x="4965954" y="779272"/>
                  </a:cubicBezTo>
                  <a:cubicBezTo>
                    <a:pt x="4422140" y="289052"/>
                    <a:pt x="3721481" y="19050"/>
                    <a:pt x="2992882" y="19050"/>
                  </a:cubicBezTo>
                  <a:lnTo>
                    <a:pt x="2975737" y="19050"/>
                  </a:lnTo>
                  <a:close/>
                </a:path>
              </a:pathLst>
            </a:custGeom>
            <a:solidFill>
              <a:srgbClr val="BC9C23"/>
            </a:solidFill>
          </p:spPr>
          <p:txBody>
            <a:bodyPr/>
            <a:lstStyle/>
            <a:p>
              <a:endParaRPr lang="en-GB"/>
            </a:p>
          </p:txBody>
        </p:sp>
        <p:sp>
          <p:nvSpPr>
            <p:cNvPr id="6" name="Freeform 6"/>
            <p:cNvSpPr/>
            <p:nvPr/>
          </p:nvSpPr>
          <p:spPr>
            <a:xfrm>
              <a:off x="148844" y="155701"/>
              <a:ext cx="5671185" cy="8605520"/>
            </a:xfrm>
            <a:custGeom>
              <a:avLst/>
              <a:gdLst/>
              <a:ahLst/>
              <a:cxnLst/>
              <a:rect l="l" t="t" r="r" b="b"/>
              <a:pathLst>
                <a:path w="5671185" h="8605520">
                  <a:moveTo>
                    <a:pt x="2831846" y="8605394"/>
                  </a:moveTo>
                  <a:cubicBezTo>
                    <a:pt x="2134616" y="8605394"/>
                    <a:pt x="1462024" y="8345425"/>
                    <a:pt x="937895" y="7873493"/>
                  </a:cubicBezTo>
                  <a:cubicBezTo>
                    <a:pt x="399923" y="7388987"/>
                    <a:pt x="73660" y="6722873"/>
                    <a:pt x="19177" y="5997702"/>
                  </a:cubicBezTo>
                  <a:lnTo>
                    <a:pt x="16891" y="5966968"/>
                  </a:lnTo>
                  <a:cubicBezTo>
                    <a:pt x="4572" y="5629021"/>
                    <a:pt x="0" y="2784729"/>
                    <a:pt x="23749" y="2544064"/>
                  </a:cubicBezTo>
                  <a:cubicBezTo>
                    <a:pt x="92710" y="1843532"/>
                    <a:pt x="418592" y="1198245"/>
                    <a:pt x="941324" y="726821"/>
                  </a:cubicBezTo>
                  <a:cubicBezTo>
                    <a:pt x="1461008" y="258064"/>
                    <a:pt x="2130679" y="0"/>
                    <a:pt x="2827020" y="0"/>
                  </a:cubicBezTo>
                  <a:lnTo>
                    <a:pt x="2844165" y="0"/>
                  </a:lnTo>
                  <a:cubicBezTo>
                    <a:pt x="3540506" y="0"/>
                    <a:pt x="4210177" y="258191"/>
                    <a:pt x="4729861" y="726949"/>
                  </a:cubicBezTo>
                  <a:cubicBezTo>
                    <a:pt x="5252593" y="1198373"/>
                    <a:pt x="5578475" y="1843787"/>
                    <a:pt x="5647436" y="2544192"/>
                  </a:cubicBezTo>
                  <a:cubicBezTo>
                    <a:pt x="5671185" y="2784857"/>
                    <a:pt x="5666613" y="5629149"/>
                    <a:pt x="5654167" y="5967731"/>
                  </a:cubicBezTo>
                  <a:lnTo>
                    <a:pt x="5651881" y="5997830"/>
                  </a:lnTo>
                  <a:cubicBezTo>
                    <a:pt x="5597398" y="6722999"/>
                    <a:pt x="5271135" y="7389242"/>
                    <a:pt x="4733163" y="7873747"/>
                  </a:cubicBezTo>
                  <a:cubicBezTo>
                    <a:pt x="4209161" y="8345679"/>
                    <a:pt x="3536569" y="8605521"/>
                    <a:pt x="2839339" y="8605521"/>
                  </a:cubicBezTo>
                  <a:lnTo>
                    <a:pt x="2831846" y="8605521"/>
                  </a:lnTo>
                  <a:close/>
                </a:path>
              </a:pathLst>
            </a:custGeom>
            <a:blipFill>
              <a:blip r:embed="rId5"/>
              <a:stretch>
                <a:fillRect l="-43889" r="-84411"/>
              </a:stretch>
            </a:blipFill>
          </p:spPr>
          <p:txBody>
            <a:bodyPr/>
            <a:lstStyle/>
            <a:p>
              <a:endParaRPr lang="en-GB"/>
            </a:p>
          </p:txBody>
        </p:sp>
      </p:grpSp>
      <p:sp>
        <p:nvSpPr>
          <p:cNvPr id="7" name="Freeform 7"/>
          <p:cNvSpPr/>
          <p:nvPr/>
        </p:nvSpPr>
        <p:spPr>
          <a:xfrm>
            <a:off x="15044581" y="0"/>
            <a:ext cx="3045722" cy="2753653"/>
          </a:xfrm>
          <a:custGeom>
            <a:avLst/>
            <a:gdLst/>
            <a:ahLst/>
            <a:cxnLst/>
            <a:rect l="l" t="t" r="r" b="b"/>
            <a:pathLst>
              <a:path w="3045722" h="2753653">
                <a:moveTo>
                  <a:pt x="0" y="0"/>
                </a:moveTo>
                <a:lnTo>
                  <a:pt x="3045722" y="0"/>
                </a:lnTo>
                <a:lnTo>
                  <a:pt x="3045722" y="2753653"/>
                </a:lnTo>
                <a:lnTo>
                  <a:pt x="0" y="2753653"/>
                </a:lnTo>
                <a:lnTo>
                  <a:pt x="0" y="0"/>
                </a:lnTo>
                <a:close/>
              </a:path>
            </a:pathLst>
          </a:custGeom>
          <a:blipFill>
            <a:blip r:embed="rId6"/>
            <a:stretch>
              <a:fillRect l="-31766" t="-1675" r="-22860" b="-12378"/>
            </a:stretch>
          </a:blipFill>
        </p:spPr>
        <p:txBody>
          <a:bodyPr/>
          <a:lstStyle/>
          <a:p>
            <a:endParaRPr lang="en-GB"/>
          </a:p>
        </p:txBody>
      </p:sp>
      <p:sp>
        <p:nvSpPr>
          <p:cNvPr id="8" name="TextBox 8"/>
          <p:cNvSpPr txBox="1"/>
          <p:nvPr/>
        </p:nvSpPr>
        <p:spPr>
          <a:xfrm>
            <a:off x="8869855" y="3709901"/>
            <a:ext cx="8954964" cy="2432050"/>
          </a:xfrm>
          <a:prstGeom prst="rect">
            <a:avLst/>
          </a:prstGeom>
        </p:spPr>
        <p:txBody>
          <a:bodyPr lIns="0" tIns="0" rIns="0" bIns="0" rtlCol="0" anchor="t">
            <a:spAutoFit/>
          </a:bodyPr>
          <a:lstStyle/>
          <a:p>
            <a:pPr algn="ctr">
              <a:lnSpc>
                <a:spcPts val="9799"/>
              </a:lnSpc>
            </a:pPr>
            <a:r>
              <a:rPr lang="en-US" sz="6999" b="1" dirty="0">
                <a:solidFill>
                  <a:srgbClr val="000000"/>
                </a:solidFill>
                <a:latin typeface="Canva Sans Bold"/>
                <a:ea typeface="Canva Sans Bold"/>
                <a:cs typeface="Canva Sans Bold"/>
                <a:sym typeface="Canva Sans Bold"/>
              </a:rPr>
              <a:t>ELEVATE TUTORING CENTRE </a:t>
            </a:r>
          </a:p>
        </p:txBody>
      </p:sp>
      <p:sp>
        <p:nvSpPr>
          <p:cNvPr id="9" name="TextBox 9"/>
          <p:cNvSpPr txBox="1"/>
          <p:nvPr/>
        </p:nvSpPr>
        <p:spPr>
          <a:xfrm>
            <a:off x="12242803" y="5650778"/>
            <a:ext cx="9525" cy="887095"/>
          </a:xfrm>
          <a:prstGeom prst="rect">
            <a:avLst/>
          </a:prstGeom>
        </p:spPr>
        <p:txBody>
          <a:bodyPr lIns="0" tIns="0" rIns="0" bIns="0" rtlCol="0" anchor="t">
            <a:spAutoFit/>
          </a:bodyPr>
          <a:lstStyle/>
          <a:p>
            <a:pPr algn="ctr">
              <a:lnSpc>
                <a:spcPts val="7279"/>
              </a:lnSpc>
            </a:pPr>
            <a:endParaRPr/>
          </a:p>
        </p:txBody>
      </p:sp>
      <p:sp>
        <p:nvSpPr>
          <p:cNvPr id="10" name="TextBox 10"/>
          <p:cNvSpPr txBox="1"/>
          <p:nvPr/>
        </p:nvSpPr>
        <p:spPr>
          <a:xfrm>
            <a:off x="9248863" y="6558987"/>
            <a:ext cx="8196949" cy="1384300"/>
          </a:xfrm>
          <a:prstGeom prst="rect">
            <a:avLst/>
          </a:prstGeom>
        </p:spPr>
        <p:txBody>
          <a:bodyPr lIns="0" tIns="0" rIns="0" bIns="0" rtlCol="0" anchor="t">
            <a:spAutoFit/>
          </a:bodyPr>
          <a:lstStyle/>
          <a:p>
            <a:pPr algn="ctr">
              <a:lnSpc>
                <a:spcPts val="5599"/>
              </a:lnSpc>
            </a:pPr>
            <a:r>
              <a:rPr lang="en-US" sz="3999" dirty="0">
                <a:solidFill>
                  <a:srgbClr val="000000"/>
                </a:solidFill>
                <a:latin typeface="Canva Sans"/>
                <a:ea typeface="Canva Sans"/>
                <a:cs typeface="Canva Sans"/>
                <a:sym typeface="Canva Sans"/>
              </a:rPr>
              <a:t>Transforming research into marketing strategy</a:t>
            </a:r>
          </a:p>
        </p:txBody>
      </p:sp>
      <p:sp>
        <p:nvSpPr>
          <p:cNvPr id="11" name="TextBox 11"/>
          <p:cNvSpPr txBox="1"/>
          <p:nvPr/>
        </p:nvSpPr>
        <p:spPr>
          <a:xfrm>
            <a:off x="10896659" y="8148832"/>
            <a:ext cx="4901357" cy="580390"/>
          </a:xfrm>
          <a:prstGeom prst="rect">
            <a:avLst/>
          </a:prstGeom>
        </p:spPr>
        <p:txBody>
          <a:bodyPr lIns="0" tIns="0" rIns="0" bIns="0" rtlCol="0" anchor="t">
            <a:spAutoFit/>
          </a:bodyPr>
          <a:lstStyle/>
          <a:p>
            <a:pPr algn="ctr">
              <a:lnSpc>
                <a:spcPts val="4759"/>
              </a:lnSpc>
            </a:pPr>
            <a:r>
              <a:rPr lang="en-US" sz="3399" dirty="0">
                <a:solidFill>
                  <a:srgbClr val="000000"/>
                </a:solidFill>
                <a:latin typeface="Canva Sans"/>
                <a:ea typeface="Canva Sans"/>
                <a:cs typeface="Canva Sans"/>
                <a:sym typeface="Canva Sans"/>
              </a:rPr>
              <a:t>“Rise to Your Potential” </a:t>
            </a:r>
          </a:p>
        </p:txBody>
      </p:sp>
      <p:sp>
        <p:nvSpPr>
          <p:cNvPr id="12" name="TextBox 12"/>
          <p:cNvSpPr txBox="1"/>
          <p:nvPr/>
        </p:nvSpPr>
        <p:spPr>
          <a:xfrm>
            <a:off x="12004833" y="8934767"/>
            <a:ext cx="3039748" cy="580390"/>
          </a:xfrm>
          <a:prstGeom prst="rect">
            <a:avLst/>
          </a:prstGeom>
        </p:spPr>
        <p:txBody>
          <a:bodyPr wrap="square" lIns="0" tIns="0" rIns="0" bIns="0" rtlCol="0" anchor="t">
            <a:spAutoFit/>
          </a:bodyPr>
          <a:lstStyle/>
          <a:p>
            <a:pPr algn="ctr">
              <a:lnSpc>
                <a:spcPts val="4759"/>
              </a:lnSpc>
            </a:pPr>
            <a:r>
              <a:rPr lang="en-US" sz="3399" dirty="0">
                <a:solidFill>
                  <a:srgbClr val="000000"/>
                </a:solidFill>
                <a:latin typeface="Canva Sans"/>
                <a:ea typeface="Canva Sans"/>
                <a:cs typeface="Canva Sans"/>
                <a:sym typeface="Canva Sans"/>
              </a:rPr>
              <a:t>by Mais Bitar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38391" y="-7457825"/>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a:off x="14172108" y="1003198"/>
            <a:ext cx="3547799" cy="3744379"/>
          </a:xfrm>
          <a:custGeom>
            <a:avLst/>
            <a:gdLst/>
            <a:ahLst/>
            <a:cxnLst/>
            <a:rect l="l" t="t" r="r" b="b"/>
            <a:pathLst>
              <a:path w="3547799" h="3744379">
                <a:moveTo>
                  <a:pt x="3547800" y="0"/>
                </a:moveTo>
                <a:lnTo>
                  <a:pt x="0" y="0"/>
                </a:lnTo>
                <a:lnTo>
                  <a:pt x="0" y="3744379"/>
                </a:lnTo>
                <a:lnTo>
                  <a:pt x="3547800" y="3744379"/>
                </a:lnTo>
                <a:lnTo>
                  <a:pt x="3547800" y="0"/>
                </a:lnTo>
                <a:close/>
              </a:path>
            </a:pathLst>
          </a:custGeom>
          <a:blipFill>
            <a:blip r:embed="rId5"/>
            <a:stretch>
              <a:fillRect/>
            </a:stretch>
          </a:blipFill>
        </p:spPr>
        <p:txBody>
          <a:bodyPr/>
          <a:lstStyle/>
          <a:p>
            <a:endParaRPr lang="en-GB"/>
          </a:p>
        </p:txBody>
      </p:sp>
      <p:sp>
        <p:nvSpPr>
          <p:cNvPr id="5" name="TextBox 5"/>
          <p:cNvSpPr txBox="1"/>
          <p:nvPr/>
        </p:nvSpPr>
        <p:spPr>
          <a:xfrm>
            <a:off x="9139238" y="4652327"/>
            <a:ext cx="9525" cy="887095"/>
          </a:xfrm>
          <a:prstGeom prst="rect">
            <a:avLst/>
          </a:prstGeom>
        </p:spPr>
        <p:txBody>
          <a:bodyPr lIns="0" tIns="0" rIns="0" bIns="0" rtlCol="0" anchor="t">
            <a:spAutoFit/>
          </a:bodyPr>
          <a:lstStyle/>
          <a:p>
            <a:pPr algn="ctr">
              <a:lnSpc>
                <a:spcPts val="7279"/>
              </a:lnSpc>
            </a:pPr>
            <a:endParaRPr/>
          </a:p>
        </p:txBody>
      </p:sp>
      <p:sp>
        <p:nvSpPr>
          <p:cNvPr id="6" name="TextBox 6"/>
          <p:cNvSpPr txBox="1"/>
          <p:nvPr/>
        </p:nvSpPr>
        <p:spPr>
          <a:xfrm>
            <a:off x="10171193" y="6564129"/>
            <a:ext cx="8001830" cy="2223770"/>
          </a:xfrm>
          <a:prstGeom prst="rect">
            <a:avLst/>
          </a:prstGeom>
        </p:spPr>
        <p:txBody>
          <a:bodyPr lIns="0" tIns="0" rIns="0" bIns="0" rtlCol="0" anchor="t">
            <a:spAutoFit/>
          </a:bodyPr>
          <a:lstStyle/>
          <a:p>
            <a:pPr algn="l">
              <a:lnSpc>
                <a:spcPts val="4480"/>
              </a:lnSpc>
              <a:spcBef>
                <a:spcPct val="0"/>
              </a:spcBef>
            </a:pPr>
            <a:r>
              <a:rPr lang="en-US" sz="3200" b="1" dirty="0">
                <a:solidFill>
                  <a:srgbClr val="000000"/>
                </a:solidFill>
                <a:latin typeface="Canva Sans Bold"/>
                <a:ea typeface="Canva Sans Bold"/>
                <a:cs typeface="Canva Sans Bold"/>
                <a:sym typeface="Canva Sans Bold"/>
              </a:rPr>
              <a:t>Our mission at Elevate is to empower students to reach their full potential with confidence through a supportive environment led by experienced tutors.</a:t>
            </a:r>
          </a:p>
        </p:txBody>
      </p:sp>
      <p:sp>
        <p:nvSpPr>
          <p:cNvPr id="7" name="TextBox 7"/>
          <p:cNvSpPr txBox="1"/>
          <p:nvPr/>
        </p:nvSpPr>
        <p:spPr>
          <a:xfrm>
            <a:off x="9139238" y="4652327"/>
            <a:ext cx="9525" cy="887095"/>
          </a:xfrm>
          <a:prstGeom prst="rect">
            <a:avLst/>
          </a:prstGeom>
        </p:spPr>
        <p:txBody>
          <a:bodyPr lIns="0" tIns="0" rIns="0" bIns="0" rtlCol="0" anchor="t">
            <a:spAutoFit/>
          </a:bodyPr>
          <a:lstStyle/>
          <a:p>
            <a:pPr algn="ctr">
              <a:lnSpc>
                <a:spcPts val="7279"/>
              </a:lnSpc>
            </a:pPr>
            <a:endParaRPr/>
          </a:p>
        </p:txBody>
      </p:sp>
      <p:grpSp>
        <p:nvGrpSpPr>
          <p:cNvPr id="8" name="Group 8"/>
          <p:cNvGrpSpPr/>
          <p:nvPr/>
        </p:nvGrpSpPr>
        <p:grpSpPr>
          <a:xfrm>
            <a:off x="1241860" y="4697912"/>
            <a:ext cx="13018043" cy="3429838"/>
            <a:chOff x="0" y="0"/>
            <a:chExt cx="17357391" cy="4573117"/>
          </a:xfrm>
        </p:grpSpPr>
        <p:sp>
          <p:nvSpPr>
            <p:cNvPr id="9" name="Freeform 9"/>
            <p:cNvSpPr/>
            <p:nvPr/>
          </p:nvSpPr>
          <p:spPr>
            <a:xfrm>
              <a:off x="0" y="0"/>
              <a:ext cx="927941" cy="1114340"/>
            </a:xfrm>
            <a:custGeom>
              <a:avLst/>
              <a:gdLst/>
              <a:ahLst/>
              <a:cxnLst/>
              <a:rect l="l" t="t" r="r" b="b"/>
              <a:pathLst>
                <a:path w="927941" h="1114340">
                  <a:moveTo>
                    <a:pt x="0" y="0"/>
                  </a:moveTo>
                  <a:lnTo>
                    <a:pt x="927941" y="0"/>
                  </a:lnTo>
                  <a:lnTo>
                    <a:pt x="927941" y="1114340"/>
                  </a:lnTo>
                  <a:lnTo>
                    <a:pt x="0" y="111434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Freeform 10"/>
            <p:cNvSpPr/>
            <p:nvPr/>
          </p:nvSpPr>
          <p:spPr>
            <a:xfrm>
              <a:off x="36874" y="3458778"/>
              <a:ext cx="927941" cy="1114340"/>
            </a:xfrm>
            <a:custGeom>
              <a:avLst/>
              <a:gdLst/>
              <a:ahLst/>
              <a:cxnLst/>
              <a:rect l="l" t="t" r="r" b="b"/>
              <a:pathLst>
                <a:path w="927941" h="1114340">
                  <a:moveTo>
                    <a:pt x="0" y="0"/>
                  </a:moveTo>
                  <a:lnTo>
                    <a:pt x="927941" y="0"/>
                  </a:lnTo>
                  <a:lnTo>
                    <a:pt x="927941" y="1114339"/>
                  </a:lnTo>
                  <a:lnTo>
                    <a:pt x="0" y="11143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0" y="1823928"/>
              <a:ext cx="927941" cy="1114340"/>
            </a:xfrm>
            <a:custGeom>
              <a:avLst/>
              <a:gdLst/>
              <a:ahLst/>
              <a:cxnLst/>
              <a:rect l="l" t="t" r="r" b="b"/>
              <a:pathLst>
                <a:path w="927941" h="1114340">
                  <a:moveTo>
                    <a:pt x="0" y="0"/>
                  </a:moveTo>
                  <a:lnTo>
                    <a:pt x="927941" y="0"/>
                  </a:lnTo>
                  <a:lnTo>
                    <a:pt x="927941" y="1114340"/>
                  </a:lnTo>
                  <a:lnTo>
                    <a:pt x="0" y="111434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TextBox 12"/>
            <p:cNvSpPr txBox="1"/>
            <p:nvPr/>
          </p:nvSpPr>
          <p:spPr>
            <a:xfrm>
              <a:off x="1299900" y="349002"/>
              <a:ext cx="16057490" cy="729614"/>
            </a:xfrm>
            <a:prstGeom prst="rect">
              <a:avLst/>
            </a:prstGeom>
          </p:spPr>
          <p:txBody>
            <a:bodyPr lIns="0" tIns="0" rIns="0" bIns="0" rtlCol="0" anchor="t">
              <a:spAutoFit/>
            </a:bodyPr>
            <a:lstStyle/>
            <a:p>
              <a:pPr algn="l">
                <a:lnSpc>
                  <a:spcPts val="4620"/>
                </a:lnSpc>
                <a:spcBef>
                  <a:spcPct val="0"/>
                </a:spcBef>
              </a:pPr>
              <a:r>
                <a:rPr lang="en-US" sz="3300" b="1">
                  <a:solidFill>
                    <a:srgbClr val="FFFFFF"/>
                  </a:solidFill>
                  <a:latin typeface="Canva Sans Bold"/>
                  <a:ea typeface="Canva Sans Bold"/>
                  <a:cs typeface="Canva Sans Bold"/>
                  <a:sym typeface="Canva Sans Bold"/>
                </a:rPr>
                <a:t>GCSE</a:t>
              </a:r>
            </a:p>
          </p:txBody>
        </p:sp>
        <p:sp>
          <p:nvSpPr>
            <p:cNvPr id="13" name="TextBox 13"/>
            <p:cNvSpPr txBox="1"/>
            <p:nvPr/>
          </p:nvSpPr>
          <p:spPr>
            <a:xfrm>
              <a:off x="1299900" y="1982763"/>
              <a:ext cx="16057490" cy="729614"/>
            </a:xfrm>
            <a:prstGeom prst="rect">
              <a:avLst/>
            </a:prstGeom>
          </p:spPr>
          <p:txBody>
            <a:bodyPr lIns="0" tIns="0" rIns="0" bIns="0" rtlCol="0" anchor="t">
              <a:spAutoFit/>
            </a:bodyPr>
            <a:lstStyle/>
            <a:p>
              <a:pPr algn="l">
                <a:lnSpc>
                  <a:spcPts val="4620"/>
                </a:lnSpc>
                <a:spcBef>
                  <a:spcPct val="0"/>
                </a:spcBef>
              </a:pPr>
              <a:r>
                <a:rPr lang="en-US" sz="3300" b="1">
                  <a:solidFill>
                    <a:srgbClr val="FFFFFF"/>
                  </a:solidFill>
                  <a:latin typeface="Canva Sans Bold"/>
                  <a:ea typeface="Canva Sans Bold"/>
                  <a:cs typeface="Canva Sans Bold"/>
                  <a:sym typeface="Canva Sans Bold"/>
                </a:rPr>
                <a:t>A-LEVEL</a:t>
              </a:r>
            </a:p>
          </p:txBody>
        </p:sp>
        <p:sp>
          <p:nvSpPr>
            <p:cNvPr id="14" name="TextBox 14"/>
            <p:cNvSpPr txBox="1"/>
            <p:nvPr/>
          </p:nvSpPr>
          <p:spPr>
            <a:xfrm>
              <a:off x="1299900" y="3645500"/>
              <a:ext cx="16057490" cy="729614"/>
            </a:xfrm>
            <a:prstGeom prst="rect">
              <a:avLst/>
            </a:prstGeom>
          </p:spPr>
          <p:txBody>
            <a:bodyPr lIns="0" tIns="0" rIns="0" bIns="0" rtlCol="0" anchor="t">
              <a:spAutoFit/>
            </a:bodyPr>
            <a:lstStyle/>
            <a:p>
              <a:pPr algn="l">
                <a:lnSpc>
                  <a:spcPts val="4620"/>
                </a:lnSpc>
                <a:spcBef>
                  <a:spcPct val="0"/>
                </a:spcBef>
              </a:pPr>
              <a:r>
                <a:rPr lang="en-US" sz="3300" b="1">
                  <a:solidFill>
                    <a:srgbClr val="FFFFFF"/>
                  </a:solidFill>
                  <a:latin typeface="Canva Sans Bold"/>
                  <a:ea typeface="Canva Sans Bold"/>
                  <a:cs typeface="Canva Sans Bold"/>
                  <a:sym typeface="Canva Sans Bold"/>
                </a:rPr>
                <a:t>undergraduate students</a:t>
              </a:r>
            </a:p>
          </p:txBody>
        </p:sp>
      </p:grpSp>
      <p:sp>
        <p:nvSpPr>
          <p:cNvPr id="15" name="TextBox 15"/>
          <p:cNvSpPr txBox="1"/>
          <p:nvPr/>
        </p:nvSpPr>
        <p:spPr>
          <a:xfrm>
            <a:off x="1538718" y="2269598"/>
            <a:ext cx="12043118" cy="1144905"/>
          </a:xfrm>
          <a:prstGeom prst="rect">
            <a:avLst/>
          </a:prstGeom>
        </p:spPr>
        <p:txBody>
          <a:bodyPr lIns="0" tIns="0" rIns="0" bIns="0" rtlCol="0" anchor="t">
            <a:spAutoFit/>
          </a:bodyPr>
          <a:lstStyle/>
          <a:p>
            <a:pPr algn="ctr">
              <a:lnSpc>
                <a:spcPts val="4620"/>
              </a:lnSpc>
              <a:spcBef>
                <a:spcPct val="0"/>
              </a:spcBef>
            </a:pPr>
            <a:r>
              <a:rPr lang="en-US" sz="3300" b="1">
                <a:solidFill>
                  <a:srgbClr val="FFFFFF"/>
                </a:solidFill>
                <a:latin typeface="Canva Sans Bold"/>
                <a:ea typeface="Canva Sans Bold"/>
                <a:cs typeface="Canva Sans Bold"/>
                <a:sym typeface="Canva Sans Bold"/>
              </a:rPr>
              <a:t>Elevate is a tutoring centre based in Swansea offering affordable and high-quality education for</a:t>
            </a:r>
          </a:p>
        </p:txBody>
      </p:sp>
      <p:sp>
        <p:nvSpPr>
          <p:cNvPr id="16" name="TextBox 16"/>
          <p:cNvSpPr txBox="1"/>
          <p:nvPr/>
        </p:nvSpPr>
        <p:spPr>
          <a:xfrm>
            <a:off x="6289007" y="544513"/>
            <a:ext cx="3954066" cy="863600"/>
          </a:xfrm>
          <a:prstGeom prst="rect">
            <a:avLst/>
          </a:prstGeom>
        </p:spPr>
        <p:txBody>
          <a:bodyPr lIns="0" tIns="0" rIns="0" bIns="0" rtlCol="0" anchor="t">
            <a:spAutoFit/>
          </a:bodyPr>
          <a:lstStyle/>
          <a:p>
            <a:pPr algn="ctr">
              <a:lnSpc>
                <a:spcPts val="7000"/>
              </a:lnSpc>
            </a:pPr>
            <a:r>
              <a:rPr lang="en-US" sz="5000" b="1">
                <a:solidFill>
                  <a:srgbClr val="FFFFFF"/>
                </a:solidFill>
                <a:latin typeface="Canva Sans Bold"/>
                <a:ea typeface="Canva Sans Bold"/>
                <a:cs typeface="Canva Sans Bold"/>
                <a:sym typeface="Canva Sans Bold"/>
              </a:rPr>
              <a:t>Introduction</a:t>
            </a:r>
          </a:p>
        </p:txBody>
      </p:sp>
      <p:sp>
        <p:nvSpPr>
          <p:cNvPr id="17" name="TextBox 17"/>
          <p:cNvSpPr txBox="1"/>
          <p:nvPr/>
        </p:nvSpPr>
        <p:spPr>
          <a:xfrm>
            <a:off x="8150549" y="5604351"/>
            <a:ext cx="12043118" cy="563880"/>
          </a:xfrm>
          <a:prstGeom prst="rect">
            <a:avLst/>
          </a:prstGeom>
        </p:spPr>
        <p:txBody>
          <a:bodyPr lIns="0" tIns="0" rIns="0" bIns="0" rtlCol="0" anchor="t">
            <a:spAutoFit/>
          </a:bodyPr>
          <a:lstStyle/>
          <a:p>
            <a:pPr algn="ctr">
              <a:lnSpc>
                <a:spcPts val="4620"/>
              </a:lnSpc>
              <a:spcBef>
                <a:spcPct val="0"/>
              </a:spcBef>
            </a:pPr>
            <a:r>
              <a:rPr lang="en-US" sz="3300" b="1">
                <a:solidFill>
                  <a:srgbClr val="000000"/>
                </a:solidFill>
                <a:latin typeface="Canva Sans Bold"/>
                <a:ea typeface="Canva Sans Bold"/>
                <a:cs typeface="Canva Sans Bold"/>
                <a:sym typeface="Canva Sans Bold"/>
              </a:rPr>
              <a:t>Mission Statement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010538" y="-2182415"/>
            <a:ext cx="15124226" cy="16046924"/>
          </a:xfrm>
          <a:custGeom>
            <a:avLst/>
            <a:gdLst/>
            <a:ahLst/>
            <a:cxnLst/>
            <a:rect l="l" t="t" r="r" b="b"/>
            <a:pathLst>
              <a:path w="15124226" h="16046924">
                <a:moveTo>
                  <a:pt x="0" y="0"/>
                </a:moveTo>
                <a:lnTo>
                  <a:pt x="15124226" y="0"/>
                </a:lnTo>
                <a:lnTo>
                  <a:pt x="15124226"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a:grpSpLocks noChangeAspect="1"/>
          </p:cNvGrpSpPr>
          <p:nvPr/>
        </p:nvGrpSpPr>
        <p:grpSpPr>
          <a:xfrm>
            <a:off x="830700" y="5569203"/>
            <a:ext cx="4774197" cy="5246370"/>
            <a:chOff x="0" y="0"/>
            <a:chExt cx="5778500" cy="6350000"/>
          </a:xfrm>
        </p:grpSpPr>
        <p:sp>
          <p:nvSpPr>
            <p:cNvPr id="5" name="Freeform 5"/>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FFFFFF"/>
            </a:solidFill>
            <a:ln w="12700">
              <a:solidFill>
                <a:srgbClr val="000000"/>
              </a:solidFill>
            </a:ln>
          </p:spPr>
          <p:txBody>
            <a:bodyPr/>
            <a:lstStyle/>
            <a:p>
              <a:endParaRPr lang="en-GB"/>
            </a:p>
          </p:txBody>
        </p:sp>
      </p:grpSp>
      <p:grpSp>
        <p:nvGrpSpPr>
          <p:cNvPr id="6" name="Group 6"/>
          <p:cNvGrpSpPr>
            <a:grpSpLocks noChangeAspect="1"/>
          </p:cNvGrpSpPr>
          <p:nvPr/>
        </p:nvGrpSpPr>
        <p:grpSpPr>
          <a:xfrm>
            <a:off x="6576692" y="5398215"/>
            <a:ext cx="5162252" cy="5672804"/>
            <a:chOff x="0" y="0"/>
            <a:chExt cx="5778500" cy="6350000"/>
          </a:xfrm>
        </p:grpSpPr>
        <p:sp>
          <p:nvSpPr>
            <p:cNvPr id="7" name="Freeform 7"/>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36698F"/>
            </a:solidFill>
            <a:ln w="12700">
              <a:solidFill>
                <a:srgbClr val="000000"/>
              </a:solidFill>
            </a:ln>
          </p:spPr>
          <p:txBody>
            <a:bodyPr/>
            <a:lstStyle/>
            <a:p>
              <a:endParaRPr lang="en-GB"/>
            </a:p>
          </p:txBody>
        </p:sp>
      </p:grpSp>
      <p:grpSp>
        <p:nvGrpSpPr>
          <p:cNvPr id="8" name="Group 8"/>
          <p:cNvGrpSpPr>
            <a:grpSpLocks noChangeAspect="1"/>
          </p:cNvGrpSpPr>
          <p:nvPr/>
        </p:nvGrpSpPr>
        <p:grpSpPr>
          <a:xfrm>
            <a:off x="6756382" y="5569203"/>
            <a:ext cx="4774197" cy="5246370"/>
            <a:chOff x="0" y="0"/>
            <a:chExt cx="5778500" cy="6350000"/>
          </a:xfrm>
        </p:grpSpPr>
        <p:sp>
          <p:nvSpPr>
            <p:cNvPr id="9" name="Freeform 9"/>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FFFFFF"/>
            </a:solidFill>
            <a:ln w="12700">
              <a:solidFill>
                <a:srgbClr val="000000"/>
              </a:solidFill>
            </a:ln>
          </p:spPr>
          <p:txBody>
            <a:bodyPr/>
            <a:lstStyle/>
            <a:p>
              <a:endParaRPr lang="en-GB"/>
            </a:p>
          </p:txBody>
        </p:sp>
      </p:grpSp>
      <p:grpSp>
        <p:nvGrpSpPr>
          <p:cNvPr id="10" name="Group 10"/>
          <p:cNvGrpSpPr>
            <a:grpSpLocks noChangeAspect="1"/>
          </p:cNvGrpSpPr>
          <p:nvPr/>
        </p:nvGrpSpPr>
        <p:grpSpPr>
          <a:xfrm>
            <a:off x="12683103" y="5569203"/>
            <a:ext cx="4774197" cy="5246370"/>
            <a:chOff x="0" y="0"/>
            <a:chExt cx="5778500" cy="6350000"/>
          </a:xfrm>
        </p:grpSpPr>
        <p:sp>
          <p:nvSpPr>
            <p:cNvPr id="11" name="Freeform 11"/>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solidFill>
              <a:srgbClr val="36698F"/>
            </a:solidFill>
            <a:ln w="12700">
              <a:solidFill>
                <a:srgbClr val="000000"/>
              </a:solidFill>
            </a:ln>
          </p:spPr>
          <p:txBody>
            <a:bodyPr/>
            <a:lstStyle/>
            <a:p>
              <a:endParaRPr lang="en-GB"/>
            </a:p>
          </p:txBody>
        </p:sp>
      </p:grpSp>
      <p:sp>
        <p:nvSpPr>
          <p:cNvPr id="12" name="Freeform 12"/>
          <p:cNvSpPr/>
          <p:nvPr/>
        </p:nvSpPr>
        <p:spPr>
          <a:xfrm>
            <a:off x="2671448" y="3796307"/>
            <a:ext cx="1092700" cy="1322482"/>
          </a:xfrm>
          <a:custGeom>
            <a:avLst/>
            <a:gdLst/>
            <a:ahLst/>
            <a:cxnLst/>
            <a:rect l="l" t="t" r="r" b="b"/>
            <a:pathLst>
              <a:path w="1092700" h="1322482">
                <a:moveTo>
                  <a:pt x="0" y="0"/>
                </a:moveTo>
                <a:lnTo>
                  <a:pt x="1092700" y="0"/>
                </a:lnTo>
                <a:lnTo>
                  <a:pt x="1092700" y="1322482"/>
                </a:lnTo>
                <a:lnTo>
                  <a:pt x="0" y="132248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a:off x="8521404" y="3796307"/>
            <a:ext cx="1244151" cy="1276648"/>
          </a:xfrm>
          <a:custGeom>
            <a:avLst/>
            <a:gdLst/>
            <a:ahLst/>
            <a:cxnLst/>
            <a:rect l="l" t="t" r="r" b="b"/>
            <a:pathLst>
              <a:path w="1244151" h="1276648">
                <a:moveTo>
                  <a:pt x="0" y="0"/>
                </a:moveTo>
                <a:lnTo>
                  <a:pt x="1244152" y="0"/>
                </a:lnTo>
                <a:lnTo>
                  <a:pt x="1244152" y="1276648"/>
                </a:lnTo>
                <a:lnTo>
                  <a:pt x="0" y="12766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4" name="Freeform 14"/>
          <p:cNvSpPr/>
          <p:nvPr/>
        </p:nvSpPr>
        <p:spPr>
          <a:xfrm>
            <a:off x="14350038" y="3796307"/>
            <a:ext cx="1440327" cy="1322482"/>
          </a:xfrm>
          <a:custGeom>
            <a:avLst/>
            <a:gdLst/>
            <a:ahLst/>
            <a:cxnLst/>
            <a:rect l="l" t="t" r="r" b="b"/>
            <a:pathLst>
              <a:path w="1440327" h="1322482">
                <a:moveTo>
                  <a:pt x="0" y="0"/>
                </a:moveTo>
                <a:lnTo>
                  <a:pt x="1440327" y="0"/>
                </a:lnTo>
                <a:lnTo>
                  <a:pt x="1440327" y="1322482"/>
                </a:lnTo>
                <a:lnTo>
                  <a:pt x="0" y="132248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TextBox 15"/>
          <p:cNvSpPr txBox="1"/>
          <p:nvPr/>
        </p:nvSpPr>
        <p:spPr>
          <a:xfrm>
            <a:off x="7674007" y="4274503"/>
            <a:ext cx="9525" cy="1566544"/>
          </a:xfrm>
          <a:prstGeom prst="rect">
            <a:avLst/>
          </a:prstGeom>
        </p:spPr>
        <p:txBody>
          <a:bodyPr lIns="0" tIns="0" rIns="0" bIns="0" rtlCol="0" anchor="t">
            <a:spAutoFit/>
          </a:bodyPr>
          <a:lstStyle/>
          <a:p>
            <a:pPr algn="ctr">
              <a:lnSpc>
                <a:spcPts val="12880"/>
              </a:lnSpc>
            </a:pPr>
            <a:endParaRPr/>
          </a:p>
        </p:txBody>
      </p:sp>
      <p:sp>
        <p:nvSpPr>
          <p:cNvPr id="16" name="TextBox 16"/>
          <p:cNvSpPr txBox="1"/>
          <p:nvPr/>
        </p:nvSpPr>
        <p:spPr>
          <a:xfrm>
            <a:off x="2920650" y="407272"/>
            <a:ext cx="10857303" cy="1749425"/>
          </a:xfrm>
          <a:prstGeom prst="rect">
            <a:avLst/>
          </a:prstGeom>
        </p:spPr>
        <p:txBody>
          <a:bodyPr lIns="0" tIns="0" rIns="0" bIns="0" rtlCol="0" anchor="t">
            <a:spAutoFit/>
          </a:bodyPr>
          <a:lstStyle/>
          <a:p>
            <a:pPr algn="ctr">
              <a:lnSpc>
                <a:spcPts val="7000"/>
              </a:lnSpc>
              <a:spcBef>
                <a:spcPct val="0"/>
              </a:spcBef>
            </a:pPr>
            <a:r>
              <a:rPr lang="en-US" sz="5000" b="1">
                <a:solidFill>
                  <a:srgbClr val="FFFFFF"/>
                </a:solidFill>
                <a:latin typeface="Canva Sans Bold"/>
                <a:ea typeface="Canva Sans Bold"/>
                <a:cs typeface="Canva Sans Bold"/>
                <a:sym typeface="Canva Sans Bold"/>
              </a:rPr>
              <a:t>How does market research shape business decisions?</a:t>
            </a:r>
          </a:p>
        </p:txBody>
      </p:sp>
      <p:sp>
        <p:nvSpPr>
          <p:cNvPr id="17" name="TextBox 17"/>
          <p:cNvSpPr txBox="1"/>
          <p:nvPr/>
        </p:nvSpPr>
        <p:spPr>
          <a:xfrm>
            <a:off x="1370125" y="2412325"/>
            <a:ext cx="10857303" cy="563880"/>
          </a:xfrm>
          <a:prstGeom prst="rect">
            <a:avLst/>
          </a:prstGeom>
        </p:spPr>
        <p:txBody>
          <a:bodyPr lIns="0" tIns="0" rIns="0" bIns="0" rtlCol="0" anchor="t">
            <a:spAutoFit/>
          </a:bodyPr>
          <a:lstStyle/>
          <a:p>
            <a:pPr algn="ctr">
              <a:lnSpc>
                <a:spcPts val="4620"/>
              </a:lnSpc>
              <a:spcBef>
                <a:spcPct val="0"/>
              </a:spcBef>
            </a:pPr>
            <a:endParaRPr/>
          </a:p>
        </p:txBody>
      </p:sp>
      <p:sp>
        <p:nvSpPr>
          <p:cNvPr id="18" name="TextBox 18"/>
          <p:cNvSpPr txBox="1"/>
          <p:nvPr/>
        </p:nvSpPr>
        <p:spPr>
          <a:xfrm>
            <a:off x="702321" y="2412326"/>
            <a:ext cx="13224198" cy="563880"/>
          </a:xfrm>
          <a:prstGeom prst="rect">
            <a:avLst/>
          </a:prstGeom>
        </p:spPr>
        <p:txBody>
          <a:bodyPr lIns="0" tIns="0" rIns="0" bIns="0" rtlCol="0" anchor="t">
            <a:spAutoFit/>
          </a:bodyPr>
          <a:lstStyle/>
          <a:p>
            <a:pPr algn="ctr">
              <a:lnSpc>
                <a:spcPts val="4620"/>
              </a:lnSpc>
              <a:spcBef>
                <a:spcPct val="0"/>
              </a:spcBef>
            </a:pPr>
            <a:r>
              <a:rPr lang="en-US" sz="3300" b="1">
                <a:solidFill>
                  <a:srgbClr val="BC9C23"/>
                </a:solidFill>
                <a:latin typeface="Canva Sans Bold"/>
                <a:ea typeface="Canva Sans Bold"/>
                <a:cs typeface="Canva Sans Bold"/>
                <a:sym typeface="Canva Sans Bold"/>
              </a:rPr>
              <a:t>Designing the Questionnaire using Microsoft forms</a:t>
            </a:r>
          </a:p>
        </p:txBody>
      </p:sp>
      <p:sp>
        <p:nvSpPr>
          <p:cNvPr id="19" name="TextBox 19"/>
          <p:cNvSpPr txBox="1"/>
          <p:nvPr/>
        </p:nvSpPr>
        <p:spPr>
          <a:xfrm>
            <a:off x="2761580" y="7493771"/>
            <a:ext cx="9525" cy="580390"/>
          </a:xfrm>
          <a:prstGeom prst="rect">
            <a:avLst/>
          </a:prstGeom>
        </p:spPr>
        <p:txBody>
          <a:bodyPr lIns="0" tIns="0" rIns="0" bIns="0" rtlCol="0" anchor="t">
            <a:spAutoFit/>
          </a:bodyPr>
          <a:lstStyle/>
          <a:p>
            <a:pPr algn="ctr">
              <a:lnSpc>
                <a:spcPts val="4759"/>
              </a:lnSpc>
            </a:pPr>
            <a:endParaRPr/>
          </a:p>
        </p:txBody>
      </p:sp>
      <p:sp>
        <p:nvSpPr>
          <p:cNvPr id="20" name="TextBox 20"/>
          <p:cNvSpPr txBox="1"/>
          <p:nvPr/>
        </p:nvSpPr>
        <p:spPr>
          <a:xfrm>
            <a:off x="830700" y="6755957"/>
            <a:ext cx="5718283" cy="2957320"/>
          </a:xfrm>
          <a:prstGeom prst="rect">
            <a:avLst/>
          </a:prstGeom>
        </p:spPr>
        <p:txBody>
          <a:bodyPr lIns="0" tIns="0" rIns="0" bIns="0" rtlCol="0" anchor="t">
            <a:spAutoFit/>
          </a:bodyPr>
          <a:lstStyle/>
          <a:p>
            <a:pPr algn="r" rtl="1">
              <a:lnSpc>
                <a:spcPts val="4779"/>
              </a:lnSpc>
            </a:pPr>
            <a:endParaRPr/>
          </a:p>
          <a:p>
            <a:pPr marL="582936" lvl="1" indent="-291468" algn="l">
              <a:lnSpc>
                <a:spcPts val="4779"/>
              </a:lnSpc>
              <a:buFont typeface="Arial"/>
              <a:buChar char="•"/>
            </a:pPr>
            <a:r>
              <a:rPr lang="en-US" sz="2700">
                <a:solidFill>
                  <a:srgbClr val="000000"/>
                </a:solidFill>
                <a:latin typeface="Canva Sans"/>
                <a:ea typeface="Canva Sans"/>
                <a:cs typeface="Canva Sans"/>
                <a:sym typeface="Canva Sans"/>
              </a:rPr>
              <a:t>GCSE</a:t>
            </a:r>
          </a:p>
          <a:p>
            <a:pPr marL="582936" lvl="1" indent="-291468" algn="l">
              <a:lnSpc>
                <a:spcPts val="4779"/>
              </a:lnSpc>
              <a:buFont typeface="Arial"/>
              <a:buChar char="•"/>
            </a:pPr>
            <a:r>
              <a:rPr lang="en-US" sz="2700">
                <a:solidFill>
                  <a:srgbClr val="000000"/>
                </a:solidFill>
                <a:latin typeface="Canva Sans"/>
                <a:ea typeface="Canva Sans"/>
                <a:cs typeface="Canva Sans"/>
                <a:sym typeface="Canva Sans"/>
              </a:rPr>
              <a:t>A-Level</a:t>
            </a:r>
          </a:p>
          <a:p>
            <a:pPr marL="582936" lvl="1" indent="-291468" algn="l">
              <a:lnSpc>
                <a:spcPts val="4779"/>
              </a:lnSpc>
              <a:buFont typeface="Arial"/>
              <a:buChar char="•"/>
            </a:pPr>
            <a:r>
              <a:rPr lang="en-US" sz="2700">
                <a:solidFill>
                  <a:srgbClr val="000000"/>
                </a:solidFill>
                <a:latin typeface="Canva Sans"/>
                <a:ea typeface="Canva Sans"/>
                <a:cs typeface="Canva Sans"/>
                <a:sym typeface="Canva Sans"/>
              </a:rPr>
              <a:t>undergraduate students</a:t>
            </a:r>
          </a:p>
          <a:p>
            <a:pPr marL="582936" lvl="1" indent="-291468" algn="l">
              <a:lnSpc>
                <a:spcPts val="4779"/>
              </a:lnSpc>
              <a:buFont typeface="Arial"/>
              <a:buChar char="•"/>
            </a:pPr>
            <a:r>
              <a:rPr lang="en-US" sz="2700">
                <a:solidFill>
                  <a:srgbClr val="000000"/>
                </a:solidFill>
                <a:latin typeface="Canva Sans"/>
                <a:ea typeface="Canva Sans"/>
                <a:cs typeface="Canva Sans"/>
                <a:sym typeface="Canva Sans"/>
              </a:rPr>
              <a:t>Parents</a:t>
            </a:r>
          </a:p>
        </p:txBody>
      </p:sp>
      <p:sp>
        <p:nvSpPr>
          <p:cNvPr id="21" name="TextBox 21"/>
          <p:cNvSpPr txBox="1"/>
          <p:nvPr/>
        </p:nvSpPr>
        <p:spPr>
          <a:xfrm>
            <a:off x="7167398" y="7295289"/>
            <a:ext cx="3953204" cy="217170"/>
          </a:xfrm>
          <a:prstGeom prst="rect">
            <a:avLst/>
          </a:prstGeom>
        </p:spPr>
        <p:txBody>
          <a:bodyPr lIns="0" tIns="0" rIns="0" bIns="0" rtlCol="0" anchor="t">
            <a:spAutoFit/>
          </a:bodyPr>
          <a:lstStyle/>
          <a:p>
            <a:pPr algn="l">
              <a:lnSpc>
                <a:spcPts val="1679"/>
              </a:lnSpc>
            </a:pPr>
            <a:endParaRPr/>
          </a:p>
        </p:txBody>
      </p:sp>
      <p:sp>
        <p:nvSpPr>
          <p:cNvPr id="22" name="TextBox 22"/>
          <p:cNvSpPr txBox="1"/>
          <p:nvPr/>
        </p:nvSpPr>
        <p:spPr>
          <a:xfrm>
            <a:off x="6798776" y="7250747"/>
            <a:ext cx="4726791" cy="2462529"/>
          </a:xfrm>
          <a:prstGeom prst="rect">
            <a:avLst/>
          </a:prstGeom>
        </p:spPr>
        <p:txBody>
          <a:bodyPr lIns="0" tIns="0" rIns="0" bIns="0" rtlCol="0" anchor="t">
            <a:spAutoFit/>
          </a:bodyPr>
          <a:lstStyle/>
          <a:p>
            <a:pPr marL="604526" lvl="1" indent="-302263" algn="l">
              <a:lnSpc>
                <a:spcPts val="3920"/>
              </a:lnSpc>
              <a:buFont typeface="Arial"/>
              <a:buChar char="•"/>
            </a:pPr>
            <a:r>
              <a:rPr lang="en-US" sz="2800">
                <a:solidFill>
                  <a:srgbClr val="000000"/>
                </a:solidFill>
                <a:latin typeface="Canva Sans"/>
                <a:ea typeface="Canva Sans"/>
                <a:cs typeface="Canva Sans"/>
                <a:sym typeface="Canva Sans"/>
              </a:rPr>
              <a:t>Identify subject demand</a:t>
            </a:r>
          </a:p>
          <a:p>
            <a:pPr marL="604526" lvl="1" indent="-302263" algn="l">
              <a:lnSpc>
                <a:spcPts val="3920"/>
              </a:lnSpc>
              <a:buFont typeface="Arial"/>
              <a:buChar char="•"/>
            </a:pPr>
            <a:r>
              <a:rPr lang="en-US" sz="2800">
                <a:solidFill>
                  <a:srgbClr val="000000"/>
                </a:solidFill>
                <a:latin typeface="Canva Sans"/>
                <a:ea typeface="Canva Sans"/>
                <a:cs typeface="Canva Sans"/>
                <a:sym typeface="Canva Sans"/>
              </a:rPr>
              <a:t>learning preferences</a:t>
            </a:r>
          </a:p>
          <a:p>
            <a:pPr marL="604526" lvl="1" indent="-302263" algn="l">
              <a:lnSpc>
                <a:spcPts val="3920"/>
              </a:lnSpc>
              <a:buFont typeface="Arial"/>
              <a:buChar char="•"/>
            </a:pPr>
            <a:r>
              <a:rPr lang="en-US" sz="2800">
                <a:solidFill>
                  <a:srgbClr val="000000"/>
                </a:solidFill>
                <a:latin typeface="Canva Sans"/>
                <a:ea typeface="Canva Sans"/>
                <a:cs typeface="Canva Sans"/>
                <a:sym typeface="Canva Sans"/>
              </a:rPr>
              <a:t>pricing expectations</a:t>
            </a:r>
          </a:p>
          <a:p>
            <a:pPr marL="604526" lvl="1" indent="-302263" algn="l">
              <a:lnSpc>
                <a:spcPts val="3920"/>
              </a:lnSpc>
              <a:buFont typeface="Arial"/>
              <a:buChar char="•"/>
            </a:pPr>
            <a:r>
              <a:rPr lang="en-US" sz="2800">
                <a:solidFill>
                  <a:srgbClr val="000000"/>
                </a:solidFill>
                <a:latin typeface="Canva Sans"/>
                <a:ea typeface="Canva Sans"/>
                <a:cs typeface="Canva Sans"/>
                <a:sym typeface="Canva Sans"/>
              </a:rPr>
              <a:t>tutoring types</a:t>
            </a:r>
          </a:p>
        </p:txBody>
      </p:sp>
      <p:sp>
        <p:nvSpPr>
          <p:cNvPr id="23" name="TextBox 23"/>
          <p:cNvSpPr txBox="1"/>
          <p:nvPr/>
        </p:nvSpPr>
        <p:spPr>
          <a:xfrm>
            <a:off x="12990336" y="7384824"/>
            <a:ext cx="4726791" cy="217170"/>
          </a:xfrm>
          <a:prstGeom prst="rect">
            <a:avLst/>
          </a:prstGeom>
        </p:spPr>
        <p:txBody>
          <a:bodyPr lIns="0" tIns="0" rIns="0" bIns="0" rtlCol="0" anchor="t">
            <a:spAutoFit/>
          </a:bodyPr>
          <a:lstStyle/>
          <a:p>
            <a:pPr algn="l">
              <a:lnSpc>
                <a:spcPts val="1679"/>
              </a:lnSpc>
            </a:pPr>
            <a:endParaRPr/>
          </a:p>
        </p:txBody>
      </p:sp>
      <p:sp>
        <p:nvSpPr>
          <p:cNvPr id="24" name="TextBox 24"/>
          <p:cNvSpPr txBox="1"/>
          <p:nvPr/>
        </p:nvSpPr>
        <p:spPr>
          <a:xfrm>
            <a:off x="12990336" y="7049452"/>
            <a:ext cx="4593011" cy="2855595"/>
          </a:xfrm>
          <a:prstGeom prst="rect">
            <a:avLst/>
          </a:prstGeom>
        </p:spPr>
        <p:txBody>
          <a:bodyPr lIns="0" tIns="0" rIns="0" bIns="0" rtlCol="0" anchor="t">
            <a:spAutoFit/>
          </a:bodyPr>
          <a:lstStyle/>
          <a:p>
            <a:pPr algn="l">
              <a:lnSpc>
                <a:spcPts val="3780"/>
              </a:lnSpc>
            </a:pPr>
            <a:r>
              <a:rPr lang="en-US" sz="2700">
                <a:solidFill>
                  <a:srgbClr val="FFFFFF"/>
                </a:solidFill>
                <a:latin typeface="Arimo"/>
                <a:ea typeface="Arimo"/>
                <a:cs typeface="Arimo"/>
                <a:sym typeface="Arimo"/>
              </a:rPr>
              <a:t>Understanding a business’s target audience helps with developing an effective marketing campaign, ensuring a successful business (Supan, 2023).</a:t>
            </a:r>
          </a:p>
        </p:txBody>
      </p:sp>
      <p:sp>
        <p:nvSpPr>
          <p:cNvPr id="25" name="TextBox 25"/>
          <p:cNvSpPr txBox="1"/>
          <p:nvPr/>
        </p:nvSpPr>
        <p:spPr>
          <a:xfrm>
            <a:off x="2287846" y="6200840"/>
            <a:ext cx="1859905" cy="707517"/>
          </a:xfrm>
          <a:prstGeom prst="rect">
            <a:avLst/>
          </a:prstGeom>
        </p:spPr>
        <p:txBody>
          <a:bodyPr lIns="0" tIns="0" rIns="0" bIns="0" rtlCol="0" anchor="t">
            <a:spAutoFit/>
          </a:bodyPr>
          <a:lstStyle/>
          <a:p>
            <a:pPr algn="ctr">
              <a:lnSpc>
                <a:spcPts val="2783"/>
              </a:lnSpc>
            </a:pPr>
            <a:r>
              <a:rPr lang="en-US" sz="2400" b="1">
                <a:solidFill>
                  <a:srgbClr val="000000"/>
                </a:solidFill>
                <a:latin typeface="Open Sauce Bold"/>
                <a:ea typeface="Open Sauce Bold"/>
                <a:cs typeface="Open Sauce Bold"/>
                <a:sym typeface="Open Sauce Bold"/>
              </a:rPr>
              <a:t>Target Audience</a:t>
            </a:r>
          </a:p>
        </p:txBody>
      </p:sp>
      <p:sp>
        <p:nvSpPr>
          <p:cNvPr id="26" name="TextBox 26"/>
          <p:cNvSpPr txBox="1"/>
          <p:nvPr/>
        </p:nvSpPr>
        <p:spPr>
          <a:xfrm>
            <a:off x="8081946" y="6200840"/>
            <a:ext cx="1859905" cy="707517"/>
          </a:xfrm>
          <a:prstGeom prst="rect">
            <a:avLst/>
          </a:prstGeom>
        </p:spPr>
        <p:txBody>
          <a:bodyPr lIns="0" tIns="0" rIns="0" bIns="0" rtlCol="0" anchor="t">
            <a:spAutoFit/>
          </a:bodyPr>
          <a:lstStyle/>
          <a:p>
            <a:pPr algn="ctr">
              <a:lnSpc>
                <a:spcPts val="2783"/>
              </a:lnSpc>
            </a:pPr>
            <a:r>
              <a:rPr lang="en-US" sz="2400" b="1">
                <a:solidFill>
                  <a:srgbClr val="000000"/>
                </a:solidFill>
                <a:latin typeface="Open Sauce Bold"/>
                <a:ea typeface="Open Sauce Bold"/>
                <a:cs typeface="Open Sauce Bold"/>
                <a:sym typeface="Open Sauce Bold"/>
              </a:rPr>
              <a:t>Key Questions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966994" y="4178470"/>
            <a:ext cx="4414484" cy="2187667"/>
          </a:xfrm>
          <a:custGeom>
            <a:avLst/>
            <a:gdLst/>
            <a:ahLst/>
            <a:cxnLst/>
            <a:rect l="l" t="t" r="r" b="b"/>
            <a:pathLst>
              <a:path w="4414484" h="2187667">
                <a:moveTo>
                  <a:pt x="0" y="0"/>
                </a:moveTo>
                <a:lnTo>
                  <a:pt x="4414484" y="0"/>
                </a:lnTo>
                <a:lnTo>
                  <a:pt x="4414484" y="2187666"/>
                </a:lnTo>
                <a:lnTo>
                  <a:pt x="0" y="2187666"/>
                </a:lnTo>
                <a:lnTo>
                  <a:pt x="0" y="0"/>
                </a:lnTo>
                <a:close/>
              </a:path>
            </a:pathLst>
          </a:custGeom>
          <a:blipFill>
            <a:blip r:embed="rId2"/>
            <a:stretch>
              <a:fillRect l="-7129" t="-105715" r="-258322" b="-62618"/>
            </a:stretch>
          </a:blipFill>
        </p:spPr>
        <p:txBody>
          <a:bodyPr/>
          <a:lstStyle/>
          <a:p>
            <a:endParaRPr lang="en-GB"/>
          </a:p>
        </p:txBody>
      </p:sp>
      <p:sp>
        <p:nvSpPr>
          <p:cNvPr id="3" name="Freeform 3"/>
          <p:cNvSpPr/>
          <p:nvPr/>
        </p:nvSpPr>
        <p:spPr>
          <a:xfrm>
            <a:off x="14368499" y="4178470"/>
            <a:ext cx="3340274" cy="2749302"/>
          </a:xfrm>
          <a:custGeom>
            <a:avLst/>
            <a:gdLst/>
            <a:ahLst/>
            <a:cxnLst/>
            <a:rect l="l" t="t" r="r" b="b"/>
            <a:pathLst>
              <a:path w="3340274" h="2749302">
                <a:moveTo>
                  <a:pt x="0" y="0"/>
                </a:moveTo>
                <a:lnTo>
                  <a:pt x="3340274" y="0"/>
                </a:lnTo>
                <a:lnTo>
                  <a:pt x="3340274" y="2749302"/>
                </a:lnTo>
                <a:lnTo>
                  <a:pt x="0" y="2749302"/>
                </a:lnTo>
                <a:lnTo>
                  <a:pt x="0" y="0"/>
                </a:lnTo>
                <a:close/>
              </a:path>
            </a:pathLst>
          </a:custGeom>
          <a:blipFill>
            <a:blip r:embed="rId2"/>
            <a:stretch>
              <a:fillRect l="-225696" t="-49572" r="-42233" b="-13084"/>
            </a:stretch>
          </a:blipFill>
        </p:spPr>
        <p:txBody>
          <a:bodyPr/>
          <a:lstStyle/>
          <a:p>
            <a:endParaRPr lang="en-GB"/>
          </a:p>
        </p:txBody>
      </p:sp>
      <p:sp>
        <p:nvSpPr>
          <p:cNvPr id="4" name="Freeform 4"/>
          <p:cNvSpPr/>
          <p:nvPr/>
        </p:nvSpPr>
        <p:spPr>
          <a:xfrm>
            <a:off x="10295250" y="3581321"/>
            <a:ext cx="6176292" cy="597148"/>
          </a:xfrm>
          <a:custGeom>
            <a:avLst/>
            <a:gdLst/>
            <a:ahLst/>
            <a:cxnLst/>
            <a:rect l="l" t="t" r="r" b="b"/>
            <a:pathLst>
              <a:path w="6176292" h="597148">
                <a:moveTo>
                  <a:pt x="0" y="0"/>
                </a:moveTo>
                <a:lnTo>
                  <a:pt x="6176292" y="0"/>
                </a:lnTo>
                <a:lnTo>
                  <a:pt x="6176292" y="597149"/>
                </a:lnTo>
                <a:lnTo>
                  <a:pt x="0" y="597149"/>
                </a:lnTo>
                <a:lnTo>
                  <a:pt x="0" y="0"/>
                </a:lnTo>
                <a:close/>
              </a:path>
            </a:pathLst>
          </a:custGeom>
          <a:blipFill>
            <a:blip r:embed="rId2"/>
            <a:stretch>
              <a:fillRect l="-5095" t="-68416" r="-156109" b="-814629"/>
            </a:stretch>
          </a:blipFill>
        </p:spPr>
        <p:txBody>
          <a:bodyPr/>
          <a:lstStyle/>
          <a:p>
            <a:endParaRPr lang="en-GB"/>
          </a:p>
        </p:txBody>
      </p:sp>
      <p:sp>
        <p:nvSpPr>
          <p:cNvPr id="5" name="Freeform 5"/>
          <p:cNvSpPr/>
          <p:nvPr/>
        </p:nvSpPr>
        <p:spPr>
          <a:xfrm>
            <a:off x="482674" y="4122269"/>
            <a:ext cx="3232573" cy="3207674"/>
          </a:xfrm>
          <a:custGeom>
            <a:avLst/>
            <a:gdLst/>
            <a:ahLst/>
            <a:cxnLst/>
            <a:rect l="l" t="t" r="r" b="b"/>
            <a:pathLst>
              <a:path w="3232573" h="3207674">
                <a:moveTo>
                  <a:pt x="0" y="0"/>
                </a:moveTo>
                <a:lnTo>
                  <a:pt x="3232572" y="0"/>
                </a:lnTo>
                <a:lnTo>
                  <a:pt x="3232572" y="3207674"/>
                </a:lnTo>
                <a:lnTo>
                  <a:pt x="0" y="3207674"/>
                </a:lnTo>
                <a:lnTo>
                  <a:pt x="0" y="0"/>
                </a:lnTo>
                <a:close/>
              </a:path>
            </a:pathLst>
          </a:custGeom>
          <a:blipFill>
            <a:blip r:embed="rId3"/>
            <a:stretch>
              <a:fillRect t="-49934" r="-381982" b="-22741"/>
            </a:stretch>
          </a:blipFill>
        </p:spPr>
        <p:txBody>
          <a:bodyPr/>
          <a:lstStyle/>
          <a:p>
            <a:endParaRPr lang="en-GB"/>
          </a:p>
        </p:txBody>
      </p:sp>
      <p:sp>
        <p:nvSpPr>
          <p:cNvPr id="6" name="Freeform 6"/>
          <p:cNvSpPr/>
          <p:nvPr/>
        </p:nvSpPr>
        <p:spPr>
          <a:xfrm>
            <a:off x="3476411" y="4122269"/>
            <a:ext cx="5448956" cy="3670930"/>
          </a:xfrm>
          <a:custGeom>
            <a:avLst/>
            <a:gdLst/>
            <a:ahLst/>
            <a:cxnLst/>
            <a:rect l="l" t="t" r="r" b="b"/>
            <a:pathLst>
              <a:path w="5448956" h="3670930">
                <a:moveTo>
                  <a:pt x="0" y="0"/>
                </a:moveTo>
                <a:lnTo>
                  <a:pt x="5448956" y="0"/>
                </a:lnTo>
                <a:lnTo>
                  <a:pt x="5448956" y="3670930"/>
                </a:lnTo>
                <a:lnTo>
                  <a:pt x="0" y="3670930"/>
                </a:lnTo>
                <a:lnTo>
                  <a:pt x="0" y="0"/>
                </a:lnTo>
                <a:close/>
              </a:path>
            </a:pathLst>
          </a:custGeom>
          <a:blipFill>
            <a:blip r:embed="rId3"/>
            <a:stretch>
              <a:fillRect l="-134794" t="-40254" r="-35180" b="-2209"/>
            </a:stretch>
          </a:blipFill>
        </p:spPr>
        <p:txBody>
          <a:bodyPr/>
          <a:lstStyle/>
          <a:p>
            <a:endParaRPr lang="en-GB"/>
          </a:p>
        </p:txBody>
      </p:sp>
      <p:sp>
        <p:nvSpPr>
          <p:cNvPr id="7" name="Freeform 7"/>
          <p:cNvSpPr/>
          <p:nvPr/>
        </p:nvSpPr>
        <p:spPr>
          <a:xfrm>
            <a:off x="859988" y="3693723"/>
            <a:ext cx="7082669" cy="484746"/>
          </a:xfrm>
          <a:custGeom>
            <a:avLst/>
            <a:gdLst/>
            <a:ahLst/>
            <a:cxnLst/>
            <a:rect l="l" t="t" r="r" b="b"/>
            <a:pathLst>
              <a:path w="7082669" h="484746">
                <a:moveTo>
                  <a:pt x="0" y="0"/>
                </a:moveTo>
                <a:lnTo>
                  <a:pt x="7082669" y="0"/>
                </a:lnTo>
                <a:lnTo>
                  <a:pt x="7082669" y="484747"/>
                </a:lnTo>
                <a:lnTo>
                  <a:pt x="0" y="484747"/>
                </a:lnTo>
                <a:lnTo>
                  <a:pt x="0" y="0"/>
                </a:lnTo>
                <a:close/>
              </a:path>
            </a:pathLst>
          </a:custGeom>
          <a:blipFill>
            <a:blip r:embed="rId3"/>
            <a:stretch>
              <a:fillRect t="-106394" r="-119979" b="-936241"/>
            </a:stretch>
          </a:blipFill>
        </p:spPr>
        <p:txBody>
          <a:bodyPr/>
          <a:lstStyle/>
          <a:p>
            <a:endParaRPr lang="en-GB"/>
          </a:p>
        </p:txBody>
      </p:sp>
      <p:sp>
        <p:nvSpPr>
          <p:cNvPr id="8" name="TextBox 8"/>
          <p:cNvSpPr txBox="1"/>
          <p:nvPr/>
        </p:nvSpPr>
        <p:spPr>
          <a:xfrm>
            <a:off x="9139238" y="857250"/>
            <a:ext cx="9525" cy="1566544"/>
          </a:xfrm>
          <a:prstGeom prst="rect">
            <a:avLst/>
          </a:prstGeom>
        </p:spPr>
        <p:txBody>
          <a:bodyPr lIns="0" tIns="0" rIns="0" bIns="0" rtlCol="0" anchor="t">
            <a:spAutoFit/>
          </a:bodyPr>
          <a:lstStyle/>
          <a:p>
            <a:pPr algn="ctr">
              <a:lnSpc>
                <a:spcPts val="12880"/>
              </a:lnSpc>
            </a:pPr>
            <a:endParaRPr/>
          </a:p>
        </p:txBody>
      </p:sp>
      <p:sp>
        <p:nvSpPr>
          <p:cNvPr id="9" name="TextBox 9"/>
          <p:cNvSpPr txBox="1"/>
          <p:nvPr/>
        </p:nvSpPr>
        <p:spPr>
          <a:xfrm>
            <a:off x="6248400" y="371475"/>
            <a:ext cx="5781675"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Analysing the data</a:t>
            </a:r>
          </a:p>
        </p:txBody>
      </p:sp>
      <p:sp>
        <p:nvSpPr>
          <p:cNvPr id="10" name="TextBox 10"/>
          <p:cNvSpPr txBox="1"/>
          <p:nvPr/>
        </p:nvSpPr>
        <p:spPr>
          <a:xfrm>
            <a:off x="1028700" y="1669097"/>
            <a:ext cx="4295775" cy="537845"/>
          </a:xfrm>
          <a:prstGeom prst="rect">
            <a:avLst/>
          </a:prstGeom>
        </p:spPr>
        <p:txBody>
          <a:bodyPr wrap="square" lIns="0" tIns="0" rIns="0" bIns="0" rtlCol="0" anchor="t">
            <a:spAutoFit/>
          </a:bodyPr>
          <a:lstStyle/>
          <a:p>
            <a:pPr algn="ctr">
              <a:lnSpc>
                <a:spcPts val="4480"/>
              </a:lnSpc>
            </a:pPr>
            <a:r>
              <a:rPr lang="en-US" sz="3200" dirty="0">
                <a:solidFill>
                  <a:srgbClr val="000000"/>
                </a:solidFill>
                <a:latin typeface="Canva Sans"/>
                <a:ea typeface="Canva Sans"/>
                <a:cs typeface="Canva Sans"/>
                <a:sym typeface="Canva Sans"/>
              </a:rPr>
              <a:t>Total Responses: 49</a:t>
            </a:r>
          </a:p>
        </p:txBody>
      </p:sp>
      <p:sp>
        <p:nvSpPr>
          <p:cNvPr id="11" name="TextBox 11"/>
          <p:cNvSpPr txBox="1"/>
          <p:nvPr/>
        </p:nvSpPr>
        <p:spPr>
          <a:xfrm>
            <a:off x="1028700" y="2797268"/>
            <a:ext cx="8527574" cy="481330"/>
          </a:xfrm>
          <a:prstGeom prst="rect">
            <a:avLst/>
          </a:prstGeom>
        </p:spPr>
        <p:txBody>
          <a:bodyPr lIns="0" tIns="0" rIns="0" bIns="0" rtlCol="0" anchor="t">
            <a:spAutoFit/>
          </a:bodyPr>
          <a:lstStyle/>
          <a:p>
            <a:pPr algn="l">
              <a:lnSpc>
                <a:spcPts val="3920"/>
              </a:lnSpc>
            </a:pPr>
            <a:r>
              <a:rPr lang="en-US" sz="2800" dirty="0">
                <a:solidFill>
                  <a:srgbClr val="000000"/>
                </a:solidFill>
                <a:latin typeface="Canva Sans"/>
                <a:ea typeface="Canva Sans"/>
                <a:cs typeface="Canva Sans"/>
                <a:sym typeface="Canva Sans"/>
              </a:rPr>
              <a:t>STEM Subjects in high demand:</a:t>
            </a:r>
          </a:p>
        </p:txBody>
      </p:sp>
      <p:sp>
        <p:nvSpPr>
          <p:cNvPr id="12" name="TextBox 12"/>
          <p:cNvSpPr txBox="1"/>
          <p:nvPr/>
        </p:nvSpPr>
        <p:spPr>
          <a:xfrm>
            <a:off x="10295250" y="2797268"/>
            <a:ext cx="8527574"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Strong preference for exam preparation</a:t>
            </a:r>
          </a:p>
        </p:txBody>
      </p:sp>
      <p:sp>
        <p:nvSpPr>
          <p:cNvPr id="13" name="TextBox 13"/>
          <p:cNvSpPr txBox="1"/>
          <p:nvPr/>
        </p:nvSpPr>
        <p:spPr>
          <a:xfrm>
            <a:off x="10295250" y="7587118"/>
            <a:ext cx="7413523" cy="1967230"/>
          </a:xfrm>
          <a:prstGeom prst="rect">
            <a:avLst/>
          </a:prstGeom>
        </p:spPr>
        <p:txBody>
          <a:bodyPr lIns="0" tIns="0" rIns="0" bIns="0" rtlCol="0" anchor="t">
            <a:spAutoFit/>
          </a:bodyPr>
          <a:lstStyle/>
          <a:p>
            <a:pPr algn="l">
              <a:lnSpc>
                <a:spcPts val="3920"/>
              </a:lnSpc>
            </a:pPr>
            <a:r>
              <a:rPr lang="en-US" sz="2800" dirty="0">
                <a:solidFill>
                  <a:srgbClr val="000000"/>
                </a:solidFill>
                <a:latin typeface="Canva Sans"/>
                <a:ea typeface="Canva Sans"/>
                <a:cs typeface="Canva Sans"/>
                <a:sym typeface="Canva Sans"/>
              </a:rPr>
              <a:t>Tittle (2024) highlights the value of good tuition in improving exam results by helping students to understand topics to guarantee good scores.</a:t>
            </a:r>
          </a:p>
        </p:txBody>
      </p:sp>
      <p:sp>
        <p:nvSpPr>
          <p:cNvPr id="14" name="TextBox 14"/>
          <p:cNvSpPr txBox="1"/>
          <p:nvPr/>
        </p:nvSpPr>
        <p:spPr>
          <a:xfrm>
            <a:off x="1177764" y="7587118"/>
            <a:ext cx="8527574" cy="1471930"/>
          </a:xfrm>
          <a:prstGeom prst="rect">
            <a:avLst/>
          </a:prstGeom>
        </p:spPr>
        <p:txBody>
          <a:bodyPr lIns="0" tIns="0" rIns="0" bIns="0" rtlCol="0" anchor="t">
            <a:spAutoFit/>
          </a:bodyPr>
          <a:lstStyle/>
          <a:p>
            <a:pPr algn="l">
              <a:lnSpc>
                <a:spcPts val="3920"/>
              </a:lnSpc>
            </a:pPr>
            <a:r>
              <a:rPr lang="en-US" sz="2800" dirty="0">
                <a:solidFill>
                  <a:srgbClr val="000000"/>
                </a:solidFill>
                <a:latin typeface="Canva Sans"/>
                <a:ea typeface="Canva Sans"/>
                <a:cs typeface="Canva Sans"/>
                <a:sym typeface="Canva Sans"/>
              </a:rPr>
              <a:t>STEM subjects are the most challenging for students due to their highly theoretical content  (</a:t>
            </a:r>
            <a:r>
              <a:rPr lang="en-US" sz="2800" dirty="0" err="1">
                <a:solidFill>
                  <a:srgbClr val="000000"/>
                </a:solidFill>
                <a:latin typeface="Canva Sans"/>
                <a:ea typeface="Canva Sans"/>
                <a:cs typeface="Canva Sans"/>
                <a:sym typeface="Canva Sans"/>
              </a:rPr>
              <a:t>Chiangpradit</a:t>
            </a:r>
            <a:r>
              <a:rPr lang="en-US" sz="2800" dirty="0">
                <a:solidFill>
                  <a:srgbClr val="000000"/>
                </a:solidFill>
                <a:latin typeface="Canva Sans"/>
                <a:ea typeface="Canva Sans"/>
                <a:cs typeface="Canva Sans"/>
                <a:sym typeface="Canva Sans"/>
              </a:rPr>
              <a:t>, 2023).</a:t>
            </a:r>
          </a:p>
        </p:txBody>
      </p:sp>
      <p:sp>
        <p:nvSpPr>
          <p:cNvPr id="15" name="Freeform 15"/>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37896" y="4326833"/>
            <a:ext cx="3464152" cy="1607301"/>
          </a:xfrm>
          <a:custGeom>
            <a:avLst/>
            <a:gdLst/>
            <a:ahLst/>
            <a:cxnLst/>
            <a:rect l="l" t="t" r="r" b="b"/>
            <a:pathLst>
              <a:path w="3464152" h="1607301">
                <a:moveTo>
                  <a:pt x="0" y="0"/>
                </a:moveTo>
                <a:lnTo>
                  <a:pt x="3464152" y="0"/>
                </a:lnTo>
                <a:lnTo>
                  <a:pt x="3464152" y="1607301"/>
                </a:lnTo>
                <a:lnTo>
                  <a:pt x="0" y="1607301"/>
                </a:lnTo>
                <a:lnTo>
                  <a:pt x="0" y="0"/>
                </a:lnTo>
                <a:close/>
              </a:path>
            </a:pathLst>
          </a:custGeom>
          <a:blipFill>
            <a:blip r:embed="rId3"/>
            <a:stretch>
              <a:fillRect l="-6828" t="-151143" r="-332308" b="-94082"/>
            </a:stretch>
          </a:blipFill>
        </p:spPr>
        <p:txBody>
          <a:bodyPr/>
          <a:lstStyle/>
          <a:p>
            <a:endParaRPr lang="en-GB"/>
          </a:p>
        </p:txBody>
      </p:sp>
      <p:sp>
        <p:nvSpPr>
          <p:cNvPr id="3" name="Freeform 3"/>
          <p:cNvSpPr/>
          <p:nvPr/>
        </p:nvSpPr>
        <p:spPr>
          <a:xfrm>
            <a:off x="5184983" y="3608823"/>
            <a:ext cx="2681855" cy="3307983"/>
          </a:xfrm>
          <a:custGeom>
            <a:avLst/>
            <a:gdLst/>
            <a:ahLst/>
            <a:cxnLst/>
            <a:rect l="l" t="t" r="r" b="b"/>
            <a:pathLst>
              <a:path w="2681855" h="3307983">
                <a:moveTo>
                  <a:pt x="0" y="0"/>
                </a:moveTo>
                <a:lnTo>
                  <a:pt x="2681855" y="0"/>
                </a:lnTo>
                <a:lnTo>
                  <a:pt x="2681855" y="3307983"/>
                </a:lnTo>
                <a:lnTo>
                  <a:pt x="0" y="3307983"/>
                </a:lnTo>
                <a:lnTo>
                  <a:pt x="0" y="0"/>
                </a:lnTo>
                <a:close/>
              </a:path>
            </a:pathLst>
          </a:custGeom>
          <a:blipFill>
            <a:blip r:embed="rId3"/>
            <a:stretch>
              <a:fillRect l="-292193" t="-29984" r="-82196" b="-10300"/>
            </a:stretch>
          </a:blipFill>
        </p:spPr>
        <p:txBody>
          <a:bodyPr/>
          <a:lstStyle/>
          <a:p>
            <a:endParaRPr lang="en-GB"/>
          </a:p>
        </p:txBody>
      </p:sp>
      <p:sp>
        <p:nvSpPr>
          <p:cNvPr id="4" name="Freeform 4"/>
          <p:cNvSpPr/>
          <p:nvPr/>
        </p:nvSpPr>
        <p:spPr>
          <a:xfrm>
            <a:off x="1028700" y="3386887"/>
            <a:ext cx="3373348" cy="523961"/>
          </a:xfrm>
          <a:custGeom>
            <a:avLst/>
            <a:gdLst/>
            <a:ahLst/>
            <a:cxnLst/>
            <a:rect l="l" t="t" r="r" b="b"/>
            <a:pathLst>
              <a:path w="3373348" h="523961">
                <a:moveTo>
                  <a:pt x="0" y="0"/>
                </a:moveTo>
                <a:lnTo>
                  <a:pt x="3373348" y="0"/>
                </a:lnTo>
                <a:lnTo>
                  <a:pt x="3373348" y="523961"/>
                </a:lnTo>
                <a:lnTo>
                  <a:pt x="0" y="523961"/>
                </a:lnTo>
                <a:lnTo>
                  <a:pt x="0" y="0"/>
                </a:lnTo>
                <a:close/>
              </a:path>
            </a:pathLst>
          </a:custGeom>
          <a:blipFill>
            <a:blip r:embed="rId3"/>
            <a:stretch>
              <a:fillRect l="-7012" t="-68094" r="-343944" b="-890918"/>
            </a:stretch>
          </a:blipFill>
        </p:spPr>
        <p:txBody>
          <a:bodyPr/>
          <a:lstStyle/>
          <a:p>
            <a:endParaRPr lang="en-GB"/>
          </a:p>
        </p:txBody>
      </p:sp>
      <p:pic>
        <p:nvPicPr>
          <p:cNvPr id="5" name="Picture 5"/>
          <p:cNvPicPr>
            <a:picLocks noChangeAspect="1"/>
          </p:cNvPicPr>
          <p:nvPr/>
        </p:nvPicPr>
        <p:blipFill>
          <a:blip r:embed="rId4"/>
          <a:stretch>
            <a:fillRect/>
          </a:stretch>
        </p:blipFill>
        <p:spPr>
          <a:xfrm>
            <a:off x="13132549" y="3608823"/>
            <a:ext cx="4050358" cy="3407380"/>
          </a:xfrm>
          <a:prstGeom prst="rect">
            <a:avLst/>
          </a:prstGeom>
        </p:spPr>
      </p:pic>
      <p:sp>
        <p:nvSpPr>
          <p:cNvPr id="6" name="TextBox 6"/>
          <p:cNvSpPr txBox="1"/>
          <p:nvPr/>
        </p:nvSpPr>
        <p:spPr>
          <a:xfrm>
            <a:off x="6248400" y="371475"/>
            <a:ext cx="5781675"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Analysing the data</a:t>
            </a:r>
          </a:p>
        </p:txBody>
      </p:sp>
      <p:sp>
        <p:nvSpPr>
          <p:cNvPr id="7" name="TextBox 7"/>
          <p:cNvSpPr txBox="1"/>
          <p:nvPr/>
        </p:nvSpPr>
        <p:spPr>
          <a:xfrm>
            <a:off x="1183434" y="2489571"/>
            <a:ext cx="8527574"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Strong preference for face-to-face learning</a:t>
            </a:r>
          </a:p>
        </p:txBody>
      </p:sp>
      <p:sp>
        <p:nvSpPr>
          <p:cNvPr id="8" name="TextBox 8"/>
          <p:cNvSpPr txBox="1"/>
          <p:nvPr/>
        </p:nvSpPr>
        <p:spPr>
          <a:xfrm>
            <a:off x="1183434" y="7104827"/>
            <a:ext cx="8527574" cy="19672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Students see face-to-face better than online or blended learning as the former allows full interactions with tutors, class involvement and group work (Mali and Lim, 2021).</a:t>
            </a:r>
          </a:p>
        </p:txBody>
      </p:sp>
      <p:sp>
        <p:nvSpPr>
          <p:cNvPr id="9" name="TextBox 9"/>
          <p:cNvSpPr txBox="1"/>
          <p:nvPr/>
        </p:nvSpPr>
        <p:spPr>
          <a:xfrm>
            <a:off x="10074990" y="2461874"/>
            <a:ext cx="8527574" cy="4813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Budget-friendly pricing expected</a:t>
            </a:r>
          </a:p>
        </p:txBody>
      </p:sp>
      <p:sp>
        <p:nvSpPr>
          <p:cNvPr id="10" name="TextBox 10"/>
          <p:cNvSpPr txBox="1"/>
          <p:nvPr/>
        </p:nvSpPr>
        <p:spPr>
          <a:xfrm>
            <a:off x="10074990" y="7104827"/>
            <a:ext cx="8005850" cy="2462530"/>
          </a:xfrm>
          <a:prstGeom prst="rect">
            <a:avLst/>
          </a:prstGeom>
        </p:spPr>
        <p:txBody>
          <a:bodyPr lIns="0" tIns="0" rIns="0" bIns="0" rtlCol="0" anchor="t">
            <a:spAutoFit/>
          </a:bodyPr>
          <a:lstStyle/>
          <a:p>
            <a:pPr algn="l">
              <a:lnSpc>
                <a:spcPts val="3920"/>
              </a:lnSpc>
            </a:pPr>
            <a:r>
              <a:rPr lang="en-US" sz="2800">
                <a:solidFill>
                  <a:srgbClr val="000000"/>
                </a:solidFill>
                <a:latin typeface="Canva Sans"/>
                <a:ea typeface="Canva Sans"/>
                <a:cs typeface="Canva Sans"/>
                <a:sym typeface="Canva Sans"/>
              </a:rPr>
              <a:t>According to The Sutton Trust (2019), students from rich backgrounds have had more access to tutoring than students from poorer backgrounds.</a:t>
            </a:r>
          </a:p>
          <a:p>
            <a:pPr algn="l">
              <a:lnSpc>
                <a:spcPts val="3920"/>
              </a:lnSpc>
            </a:pPr>
            <a:endParaRPr lang="en-US" sz="2800">
              <a:solidFill>
                <a:srgbClr val="000000"/>
              </a:solidFill>
              <a:latin typeface="Canva Sans"/>
              <a:ea typeface="Canva Sans"/>
              <a:cs typeface="Canva Sans"/>
              <a:sym typeface="Canva Sans"/>
            </a:endParaRPr>
          </a:p>
        </p:txBody>
      </p:sp>
      <p:sp>
        <p:nvSpPr>
          <p:cNvPr id="11" name="Freeform 11"/>
          <p:cNvSpPr/>
          <p:nvPr/>
        </p:nvSpPr>
        <p:spPr>
          <a:xfrm rot="-4810736">
            <a:off x="13473526" y="-6995716"/>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rot="-2422823">
            <a:off x="-5488607" y="5015413"/>
            <a:ext cx="11423377" cy="12120294"/>
          </a:xfrm>
          <a:custGeom>
            <a:avLst/>
            <a:gdLst/>
            <a:ahLst/>
            <a:cxnLst/>
            <a:rect l="l" t="t" r="r" b="b"/>
            <a:pathLst>
              <a:path w="11423377" h="12120294">
                <a:moveTo>
                  <a:pt x="0" y="0"/>
                </a:moveTo>
                <a:lnTo>
                  <a:pt x="11423378" y="0"/>
                </a:lnTo>
                <a:lnTo>
                  <a:pt x="11423378" y="12120294"/>
                </a:lnTo>
                <a:lnTo>
                  <a:pt x="0" y="12120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10893941" y="4480028"/>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£15 - £25</a:t>
            </a:r>
          </a:p>
        </p:txBody>
      </p:sp>
      <p:sp>
        <p:nvSpPr>
          <p:cNvPr id="14" name="Freeform 14"/>
          <p:cNvSpPr/>
          <p:nvPr/>
        </p:nvSpPr>
        <p:spPr>
          <a:xfrm>
            <a:off x="10185733" y="4339849"/>
            <a:ext cx="638641" cy="1676721"/>
          </a:xfrm>
          <a:custGeom>
            <a:avLst/>
            <a:gdLst/>
            <a:ahLst/>
            <a:cxnLst/>
            <a:rect l="l" t="t" r="r" b="b"/>
            <a:pathLst>
              <a:path w="638641" h="1676721">
                <a:moveTo>
                  <a:pt x="0" y="0"/>
                </a:moveTo>
                <a:lnTo>
                  <a:pt x="638641" y="0"/>
                </a:lnTo>
                <a:lnTo>
                  <a:pt x="638641" y="1676722"/>
                </a:lnTo>
                <a:lnTo>
                  <a:pt x="0" y="1676722"/>
                </a:lnTo>
                <a:lnTo>
                  <a:pt x="0" y="0"/>
                </a:lnTo>
                <a:close/>
              </a:path>
            </a:pathLst>
          </a:custGeom>
          <a:blipFill>
            <a:blip r:embed="rId3"/>
            <a:stretch>
              <a:fillRect l="-37041" t="-144885" r="-2244949" b="-86046"/>
            </a:stretch>
          </a:blipFill>
        </p:spPr>
        <p:txBody>
          <a:bodyPr/>
          <a:lstStyle/>
          <a:p>
            <a:endParaRPr lang="en-GB"/>
          </a:p>
        </p:txBody>
      </p:sp>
      <p:sp>
        <p:nvSpPr>
          <p:cNvPr id="15" name="TextBox 15"/>
          <p:cNvSpPr txBox="1"/>
          <p:nvPr/>
        </p:nvSpPr>
        <p:spPr>
          <a:xfrm>
            <a:off x="10893941" y="5483170"/>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£30 - £40</a:t>
            </a:r>
          </a:p>
        </p:txBody>
      </p:sp>
      <p:sp>
        <p:nvSpPr>
          <p:cNvPr id="16" name="TextBox 16"/>
          <p:cNvSpPr txBox="1"/>
          <p:nvPr/>
        </p:nvSpPr>
        <p:spPr>
          <a:xfrm>
            <a:off x="10893941" y="5015332"/>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£5 - £12</a:t>
            </a:r>
          </a:p>
        </p:txBody>
      </p:sp>
      <p:sp>
        <p:nvSpPr>
          <p:cNvPr id="17" name="TextBox 17"/>
          <p:cNvSpPr txBox="1"/>
          <p:nvPr/>
        </p:nvSpPr>
        <p:spPr>
          <a:xfrm>
            <a:off x="10185733" y="3485990"/>
            <a:ext cx="8527574" cy="297180"/>
          </a:xfrm>
          <a:prstGeom prst="rect">
            <a:avLst/>
          </a:prstGeom>
        </p:spPr>
        <p:txBody>
          <a:bodyPr lIns="0" tIns="0" rIns="0" bIns="0" rtlCol="0" anchor="t">
            <a:spAutoFit/>
          </a:bodyPr>
          <a:lstStyle/>
          <a:p>
            <a:pPr algn="l">
              <a:lnSpc>
                <a:spcPts val="2520"/>
              </a:lnSpc>
            </a:pPr>
            <a:r>
              <a:rPr lang="en-US" sz="1800">
                <a:solidFill>
                  <a:srgbClr val="000000"/>
                </a:solidFill>
                <a:latin typeface="Canva Sans"/>
                <a:ea typeface="Canva Sans"/>
                <a:cs typeface="Canva Sans"/>
                <a:sym typeface="Canva Sans"/>
              </a:rPr>
              <a:t>12. willing to pay for 1 hour of tutoring</a:t>
            </a:r>
          </a:p>
        </p:txBody>
      </p:sp>
      <p:grpSp>
        <p:nvGrpSpPr>
          <p:cNvPr id="18" name="Group 18"/>
          <p:cNvGrpSpPr/>
          <p:nvPr/>
        </p:nvGrpSpPr>
        <p:grpSpPr>
          <a:xfrm>
            <a:off x="14077914" y="4354670"/>
            <a:ext cx="1937968" cy="1937968"/>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20" name="TextBox 20"/>
            <p:cNvSpPr txBox="1"/>
            <p:nvPr/>
          </p:nvSpPr>
          <p:spPr>
            <a:xfrm>
              <a:off x="76200" y="85725"/>
              <a:ext cx="660400" cy="650875"/>
            </a:xfrm>
            <a:prstGeom prst="rect">
              <a:avLst/>
            </a:prstGeom>
          </p:spPr>
          <p:txBody>
            <a:bodyPr lIns="50800" tIns="50800" rIns="50800" bIns="50800" rtlCol="0" anchor="ctr"/>
            <a:lstStyle/>
            <a:p>
              <a:pPr algn="ctr">
                <a:lnSpc>
                  <a:spcPts val="2783"/>
                </a:lnSpc>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8D9E4"/>
        </a:solidFill>
        <a:effectLst/>
      </p:bgPr>
    </p:bg>
    <p:spTree>
      <p:nvGrpSpPr>
        <p:cNvPr id="1" name=""/>
        <p:cNvGrpSpPr/>
        <p:nvPr/>
      </p:nvGrpSpPr>
      <p:grpSpPr>
        <a:xfrm>
          <a:off x="0" y="0"/>
          <a:ext cx="0" cy="0"/>
          <a:chOff x="0" y="0"/>
          <a:chExt cx="0" cy="0"/>
        </a:xfrm>
      </p:grpSpPr>
      <p:sp>
        <p:nvSpPr>
          <p:cNvPr id="2" name="Freeform 2"/>
          <p:cNvSpPr/>
          <p:nvPr/>
        </p:nvSpPr>
        <p:spPr>
          <a:xfrm>
            <a:off x="2289811" y="1316578"/>
            <a:ext cx="13708378" cy="7653844"/>
          </a:xfrm>
          <a:custGeom>
            <a:avLst/>
            <a:gdLst/>
            <a:ahLst/>
            <a:cxnLst/>
            <a:rect l="l" t="t" r="r" b="b"/>
            <a:pathLst>
              <a:path w="13708378" h="7653844">
                <a:moveTo>
                  <a:pt x="0" y="0"/>
                </a:moveTo>
                <a:lnTo>
                  <a:pt x="13708378" y="0"/>
                </a:lnTo>
                <a:lnTo>
                  <a:pt x="13708378" y="7653844"/>
                </a:lnTo>
                <a:lnTo>
                  <a:pt x="0" y="7653844"/>
                </a:lnTo>
                <a:lnTo>
                  <a:pt x="0" y="0"/>
                </a:lnTo>
                <a:close/>
              </a:path>
            </a:pathLst>
          </a:custGeom>
          <a:blipFill>
            <a:blip r:embed="rId2"/>
            <a:stretch>
              <a:fillRect/>
            </a:stretch>
          </a:blipFill>
        </p:spPr>
        <p:txBody>
          <a:bodyPr/>
          <a:lstStyle/>
          <a:p>
            <a:endParaRPr lang="en-GB"/>
          </a:p>
        </p:txBody>
      </p:sp>
      <p:sp>
        <p:nvSpPr>
          <p:cNvPr id="3" name="Freeform 3"/>
          <p:cNvSpPr/>
          <p:nvPr/>
        </p:nvSpPr>
        <p:spPr>
          <a:xfrm rot="4298808" flipH="1">
            <a:off x="1793263" y="3884181"/>
            <a:ext cx="1974142" cy="1966964"/>
          </a:xfrm>
          <a:custGeom>
            <a:avLst/>
            <a:gdLst/>
            <a:ahLst/>
            <a:cxnLst/>
            <a:rect l="l" t="t" r="r" b="b"/>
            <a:pathLst>
              <a:path w="1974142" h="1966964">
                <a:moveTo>
                  <a:pt x="1974143" y="0"/>
                </a:moveTo>
                <a:lnTo>
                  <a:pt x="0" y="0"/>
                </a:lnTo>
                <a:lnTo>
                  <a:pt x="0" y="1966964"/>
                </a:lnTo>
                <a:lnTo>
                  <a:pt x="1974143" y="1966964"/>
                </a:lnTo>
                <a:lnTo>
                  <a:pt x="197414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228601" y="3282135"/>
            <a:ext cx="1904346" cy="718145"/>
          </a:xfrm>
          <a:prstGeom prst="rect">
            <a:avLst/>
          </a:prstGeom>
        </p:spPr>
        <p:txBody>
          <a:bodyPr wrap="square" lIns="0" tIns="0" rIns="0" bIns="0" rtlCol="0" anchor="t">
            <a:spAutoFit/>
          </a:bodyPr>
          <a:lstStyle/>
          <a:p>
            <a:pPr algn="ctr">
              <a:lnSpc>
                <a:spcPts val="2783"/>
              </a:lnSpc>
            </a:pPr>
            <a:r>
              <a:rPr lang="en-US" sz="2400" b="1" dirty="0">
                <a:solidFill>
                  <a:srgbClr val="36698F"/>
                </a:solidFill>
                <a:latin typeface="Open Sauce Bold"/>
                <a:ea typeface="Open Sauce Bold"/>
                <a:cs typeface="Open Sauce Bold"/>
                <a:sym typeface="Open Sauce Bold"/>
              </a:rPr>
              <a:t>motivational</a:t>
            </a:r>
          </a:p>
          <a:p>
            <a:pPr algn="ctr">
              <a:lnSpc>
                <a:spcPts val="2783"/>
              </a:lnSpc>
            </a:pPr>
            <a:r>
              <a:rPr lang="en-US" sz="2400" b="1" dirty="0">
                <a:solidFill>
                  <a:srgbClr val="36698F"/>
                </a:solidFill>
                <a:latin typeface="Open Sauce Bold"/>
                <a:ea typeface="Open Sauce Bold"/>
                <a:cs typeface="Open Sauce Bold"/>
                <a:sym typeface="Open Sauce Bold"/>
              </a:rPr>
              <a:t>message</a:t>
            </a:r>
          </a:p>
        </p:txBody>
      </p:sp>
      <p:sp>
        <p:nvSpPr>
          <p:cNvPr id="5" name="Freeform 5"/>
          <p:cNvSpPr/>
          <p:nvPr/>
        </p:nvSpPr>
        <p:spPr>
          <a:xfrm rot="5714237" flipH="1" flipV="1">
            <a:off x="14672585" y="4956904"/>
            <a:ext cx="1974142" cy="1966964"/>
          </a:xfrm>
          <a:custGeom>
            <a:avLst/>
            <a:gdLst/>
            <a:ahLst/>
            <a:cxnLst/>
            <a:rect l="l" t="t" r="r" b="b"/>
            <a:pathLst>
              <a:path w="1974142" h="1966964">
                <a:moveTo>
                  <a:pt x="1974143" y="1966964"/>
                </a:moveTo>
                <a:lnTo>
                  <a:pt x="0" y="1966964"/>
                </a:lnTo>
                <a:lnTo>
                  <a:pt x="0" y="0"/>
                </a:lnTo>
                <a:lnTo>
                  <a:pt x="1974143" y="0"/>
                </a:lnTo>
                <a:lnTo>
                  <a:pt x="1974143" y="1966964"/>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15998189" y="4512571"/>
            <a:ext cx="1859905" cy="355092"/>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mission</a:t>
            </a:r>
          </a:p>
        </p:txBody>
      </p:sp>
      <p:sp>
        <p:nvSpPr>
          <p:cNvPr id="7" name="TextBox 7"/>
          <p:cNvSpPr txBox="1"/>
          <p:nvPr/>
        </p:nvSpPr>
        <p:spPr>
          <a:xfrm>
            <a:off x="6248400" y="10391"/>
            <a:ext cx="5075312" cy="997839"/>
          </a:xfrm>
          <a:prstGeom prst="rect">
            <a:avLst/>
          </a:prstGeom>
        </p:spPr>
        <p:txBody>
          <a:bodyPr wrap="square" lIns="0" tIns="0" rIns="0" bIns="0" rtlCol="0" anchor="t">
            <a:spAutoFit/>
          </a:bodyPr>
          <a:lstStyle/>
          <a:p>
            <a:pPr algn="ctr">
              <a:lnSpc>
                <a:spcPts val="8673"/>
              </a:lnSpc>
              <a:spcBef>
                <a:spcPct val="0"/>
              </a:spcBef>
            </a:pPr>
            <a:r>
              <a:rPr lang="en-US" sz="4900" b="1" dirty="0">
                <a:solidFill>
                  <a:srgbClr val="000000"/>
                </a:solidFill>
                <a:latin typeface="Canva Sans Bold"/>
                <a:ea typeface="Canva Sans Bold"/>
                <a:cs typeface="Canva Sans Bold"/>
                <a:sym typeface="Canva Sans Bold"/>
              </a:rPr>
              <a:t>Website Design</a:t>
            </a:r>
          </a:p>
        </p:txBody>
      </p:sp>
      <p:sp>
        <p:nvSpPr>
          <p:cNvPr id="8" name="TextBox 8"/>
          <p:cNvSpPr txBox="1"/>
          <p:nvPr/>
        </p:nvSpPr>
        <p:spPr>
          <a:xfrm>
            <a:off x="12439646" y="9085516"/>
            <a:ext cx="4819654" cy="355092"/>
          </a:xfrm>
          <a:prstGeom prst="rect">
            <a:avLst/>
          </a:prstGeom>
        </p:spPr>
        <p:txBody>
          <a:bodyPr lIns="0" tIns="0" rIns="0" bIns="0" rtlCol="0" anchor="t">
            <a:spAutoFit/>
          </a:bodyPr>
          <a:lstStyle/>
          <a:p>
            <a:pPr algn="ctr">
              <a:lnSpc>
                <a:spcPts val="2784"/>
              </a:lnSpc>
            </a:pPr>
            <a:r>
              <a:rPr lang="en-US" sz="2400" b="1">
                <a:solidFill>
                  <a:srgbClr val="36698F"/>
                </a:solidFill>
                <a:latin typeface="Open Sauce Bold"/>
                <a:ea typeface="Open Sauce Bold"/>
                <a:cs typeface="Open Sauce Bold"/>
                <a:sym typeface="Open Sauce Bold"/>
              </a:rPr>
              <a:t>(Squarespace,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8D9E4"/>
        </a:solidFill>
        <a:effectLst/>
      </p:bgPr>
    </p:bg>
    <p:spTree>
      <p:nvGrpSpPr>
        <p:cNvPr id="1" name=""/>
        <p:cNvGrpSpPr/>
        <p:nvPr/>
      </p:nvGrpSpPr>
      <p:grpSpPr>
        <a:xfrm>
          <a:off x="0" y="0"/>
          <a:ext cx="0" cy="0"/>
          <a:chOff x="0" y="0"/>
          <a:chExt cx="0" cy="0"/>
        </a:xfrm>
      </p:grpSpPr>
      <p:sp>
        <p:nvSpPr>
          <p:cNvPr id="2" name="Freeform 2"/>
          <p:cNvSpPr/>
          <p:nvPr/>
        </p:nvSpPr>
        <p:spPr>
          <a:xfrm>
            <a:off x="2289811" y="1322290"/>
            <a:ext cx="13708378" cy="7642421"/>
          </a:xfrm>
          <a:custGeom>
            <a:avLst/>
            <a:gdLst/>
            <a:ahLst/>
            <a:cxnLst/>
            <a:rect l="l" t="t" r="r" b="b"/>
            <a:pathLst>
              <a:path w="13708378" h="7642421">
                <a:moveTo>
                  <a:pt x="0" y="0"/>
                </a:moveTo>
                <a:lnTo>
                  <a:pt x="13708378" y="0"/>
                </a:lnTo>
                <a:lnTo>
                  <a:pt x="13708378" y="7642420"/>
                </a:lnTo>
                <a:lnTo>
                  <a:pt x="0" y="7642420"/>
                </a:lnTo>
                <a:lnTo>
                  <a:pt x="0" y="0"/>
                </a:lnTo>
                <a:close/>
              </a:path>
            </a:pathLst>
          </a:custGeom>
          <a:blipFill>
            <a:blip r:embed="rId2"/>
            <a:stretch>
              <a:fillRect/>
            </a:stretch>
          </a:blipFill>
        </p:spPr>
        <p:txBody>
          <a:bodyPr/>
          <a:lstStyle/>
          <a:p>
            <a:endParaRPr lang="en-GB"/>
          </a:p>
        </p:txBody>
      </p:sp>
      <p:sp>
        <p:nvSpPr>
          <p:cNvPr id="3" name="Freeform 3"/>
          <p:cNvSpPr/>
          <p:nvPr/>
        </p:nvSpPr>
        <p:spPr>
          <a:xfrm rot="4298808" flipH="1">
            <a:off x="1818579" y="4160018"/>
            <a:ext cx="1974142" cy="1966964"/>
          </a:xfrm>
          <a:custGeom>
            <a:avLst/>
            <a:gdLst/>
            <a:ahLst/>
            <a:cxnLst/>
            <a:rect l="l" t="t" r="r" b="b"/>
            <a:pathLst>
              <a:path w="1974142" h="1966964">
                <a:moveTo>
                  <a:pt x="1974142" y="0"/>
                </a:moveTo>
                <a:lnTo>
                  <a:pt x="0" y="0"/>
                </a:lnTo>
                <a:lnTo>
                  <a:pt x="0" y="1966964"/>
                </a:lnTo>
                <a:lnTo>
                  <a:pt x="1974142" y="1966964"/>
                </a:lnTo>
                <a:lnTo>
                  <a:pt x="197414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71470" y="3547969"/>
            <a:ext cx="3205312" cy="707517"/>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Clear display of services</a:t>
            </a:r>
          </a:p>
        </p:txBody>
      </p:sp>
      <p:sp>
        <p:nvSpPr>
          <p:cNvPr id="5" name="TextBox 5"/>
          <p:cNvSpPr txBox="1"/>
          <p:nvPr/>
        </p:nvSpPr>
        <p:spPr>
          <a:xfrm>
            <a:off x="6752332" y="145776"/>
            <a:ext cx="4783336"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Website Design</a:t>
            </a:r>
          </a:p>
        </p:txBody>
      </p:sp>
      <p:sp>
        <p:nvSpPr>
          <p:cNvPr id="6" name="TextBox 6"/>
          <p:cNvSpPr txBox="1"/>
          <p:nvPr/>
        </p:nvSpPr>
        <p:spPr>
          <a:xfrm>
            <a:off x="12780875" y="9085516"/>
            <a:ext cx="4819654" cy="355092"/>
          </a:xfrm>
          <a:prstGeom prst="rect">
            <a:avLst/>
          </a:prstGeom>
        </p:spPr>
        <p:txBody>
          <a:bodyPr lIns="0" tIns="0" rIns="0" bIns="0" rtlCol="0" anchor="t">
            <a:spAutoFit/>
          </a:bodyPr>
          <a:lstStyle/>
          <a:p>
            <a:pPr algn="ctr">
              <a:lnSpc>
                <a:spcPts val="2784"/>
              </a:lnSpc>
            </a:pPr>
            <a:r>
              <a:rPr lang="en-US" sz="2400" b="1">
                <a:solidFill>
                  <a:srgbClr val="36698F"/>
                </a:solidFill>
                <a:latin typeface="Open Sauce Bold"/>
                <a:ea typeface="Open Sauce Bold"/>
                <a:cs typeface="Open Sauce Bold"/>
                <a:sym typeface="Open Sauce Bold"/>
              </a:rPr>
              <a:t>(Squarespace,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8D9E4"/>
        </a:solidFill>
        <a:effectLst/>
      </p:bgPr>
    </p:bg>
    <p:spTree>
      <p:nvGrpSpPr>
        <p:cNvPr id="1" name=""/>
        <p:cNvGrpSpPr/>
        <p:nvPr/>
      </p:nvGrpSpPr>
      <p:grpSpPr>
        <a:xfrm>
          <a:off x="0" y="0"/>
          <a:ext cx="0" cy="0"/>
          <a:chOff x="0" y="0"/>
          <a:chExt cx="0" cy="0"/>
        </a:xfrm>
      </p:grpSpPr>
      <p:sp>
        <p:nvSpPr>
          <p:cNvPr id="2" name="Freeform 2"/>
          <p:cNvSpPr/>
          <p:nvPr/>
        </p:nvSpPr>
        <p:spPr>
          <a:xfrm>
            <a:off x="2289811" y="1330857"/>
            <a:ext cx="13708378" cy="7625285"/>
          </a:xfrm>
          <a:custGeom>
            <a:avLst/>
            <a:gdLst/>
            <a:ahLst/>
            <a:cxnLst/>
            <a:rect l="l" t="t" r="r" b="b"/>
            <a:pathLst>
              <a:path w="13708378" h="7625285">
                <a:moveTo>
                  <a:pt x="0" y="0"/>
                </a:moveTo>
                <a:lnTo>
                  <a:pt x="13708378" y="0"/>
                </a:lnTo>
                <a:lnTo>
                  <a:pt x="13708378" y="7625286"/>
                </a:lnTo>
                <a:lnTo>
                  <a:pt x="0" y="7625286"/>
                </a:lnTo>
                <a:lnTo>
                  <a:pt x="0" y="0"/>
                </a:lnTo>
                <a:close/>
              </a:path>
            </a:pathLst>
          </a:custGeom>
          <a:blipFill>
            <a:blip r:embed="rId2"/>
            <a:stretch>
              <a:fillRect/>
            </a:stretch>
          </a:blipFill>
        </p:spPr>
        <p:txBody>
          <a:bodyPr/>
          <a:lstStyle/>
          <a:p>
            <a:endParaRPr lang="en-GB"/>
          </a:p>
        </p:txBody>
      </p:sp>
      <p:sp>
        <p:nvSpPr>
          <p:cNvPr id="3" name="Freeform 3"/>
          <p:cNvSpPr/>
          <p:nvPr/>
        </p:nvSpPr>
        <p:spPr>
          <a:xfrm rot="4298808" flipH="1">
            <a:off x="2367230" y="2595635"/>
            <a:ext cx="1974142" cy="1966964"/>
          </a:xfrm>
          <a:custGeom>
            <a:avLst/>
            <a:gdLst/>
            <a:ahLst/>
            <a:cxnLst/>
            <a:rect l="l" t="t" r="r" b="b"/>
            <a:pathLst>
              <a:path w="1974142" h="1966964">
                <a:moveTo>
                  <a:pt x="1974142" y="0"/>
                </a:moveTo>
                <a:lnTo>
                  <a:pt x="0" y="0"/>
                </a:lnTo>
                <a:lnTo>
                  <a:pt x="0" y="1966963"/>
                </a:lnTo>
                <a:lnTo>
                  <a:pt x="1974142" y="1966963"/>
                </a:lnTo>
                <a:lnTo>
                  <a:pt x="197414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0" y="1983586"/>
            <a:ext cx="3205312" cy="707517"/>
          </a:xfrm>
          <a:prstGeom prst="rect">
            <a:avLst/>
          </a:prstGeom>
        </p:spPr>
        <p:txBody>
          <a:bodyPr lIns="0" tIns="0" rIns="0" bIns="0" rtlCol="0" anchor="t">
            <a:spAutoFit/>
          </a:bodyPr>
          <a:lstStyle/>
          <a:p>
            <a:pPr algn="ctr">
              <a:lnSpc>
                <a:spcPts val="2783"/>
              </a:lnSpc>
            </a:pPr>
            <a:r>
              <a:rPr lang="en-US" sz="2400" b="1" dirty="0">
                <a:solidFill>
                  <a:srgbClr val="36698F"/>
                </a:solidFill>
                <a:latin typeface="Open Sauce Bold"/>
                <a:ea typeface="Open Sauce Bold"/>
                <a:cs typeface="Open Sauce Bold"/>
                <a:sym typeface="Open Sauce Bold"/>
              </a:rPr>
              <a:t>easy-to-book sessions</a:t>
            </a:r>
          </a:p>
        </p:txBody>
      </p:sp>
      <p:sp>
        <p:nvSpPr>
          <p:cNvPr id="5" name="Freeform 5"/>
          <p:cNvSpPr/>
          <p:nvPr/>
        </p:nvSpPr>
        <p:spPr>
          <a:xfrm rot="4298808" flipH="1">
            <a:off x="2367230" y="7028283"/>
            <a:ext cx="1974142" cy="1966964"/>
          </a:xfrm>
          <a:custGeom>
            <a:avLst/>
            <a:gdLst/>
            <a:ahLst/>
            <a:cxnLst/>
            <a:rect l="l" t="t" r="r" b="b"/>
            <a:pathLst>
              <a:path w="1974142" h="1966964">
                <a:moveTo>
                  <a:pt x="1974142" y="0"/>
                </a:moveTo>
                <a:lnTo>
                  <a:pt x="0" y="0"/>
                </a:lnTo>
                <a:lnTo>
                  <a:pt x="0" y="1966964"/>
                </a:lnTo>
                <a:lnTo>
                  <a:pt x="1974142" y="1966964"/>
                </a:lnTo>
                <a:lnTo>
                  <a:pt x="197414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507387" y="6096621"/>
            <a:ext cx="3205312" cy="1059942"/>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a contact us section for booking a free consultation</a:t>
            </a:r>
          </a:p>
        </p:txBody>
      </p:sp>
      <p:sp>
        <p:nvSpPr>
          <p:cNvPr id="7" name="TextBox 7"/>
          <p:cNvSpPr txBox="1"/>
          <p:nvPr/>
        </p:nvSpPr>
        <p:spPr>
          <a:xfrm>
            <a:off x="12792877" y="436352"/>
            <a:ext cx="3205312" cy="707517"/>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Clear pricing packages</a:t>
            </a:r>
          </a:p>
        </p:txBody>
      </p:sp>
      <p:sp>
        <p:nvSpPr>
          <p:cNvPr id="8" name="Freeform 8"/>
          <p:cNvSpPr/>
          <p:nvPr/>
        </p:nvSpPr>
        <p:spPr>
          <a:xfrm rot="-6635075">
            <a:off x="12793649" y="1909862"/>
            <a:ext cx="2125277" cy="2117549"/>
          </a:xfrm>
          <a:custGeom>
            <a:avLst/>
            <a:gdLst/>
            <a:ahLst/>
            <a:cxnLst/>
            <a:rect l="l" t="t" r="r" b="b"/>
            <a:pathLst>
              <a:path w="2125277" h="2117549">
                <a:moveTo>
                  <a:pt x="0" y="0"/>
                </a:moveTo>
                <a:lnTo>
                  <a:pt x="2125277" y="0"/>
                </a:lnTo>
                <a:lnTo>
                  <a:pt x="2125277" y="2117548"/>
                </a:lnTo>
                <a:lnTo>
                  <a:pt x="0" y="21175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304800" y="9399285"/>
            <a:ext cx="12747931" cy="384683"/>
          </a:xfrm>
          <a:prstGeom prst="rect">
            <a:avLst/>
          </a:prstGeom>
        </p:spPr>
        <p:txBody>
          <a:bodyPr lIns="0" tIns="0" rIns="0" bIns="0" rtlCol="0" anchor="t">
            <a:spAutoFit/>
          </a:bodyPr>
          <a:lstStyle/>
          <a:p>
            <a:pPr algn="l">
              <a:lnSpc>
                <a:spcPts val="3015"/>
              </a:lnSpc>
            </a:pPr>
            <a:r>
              <a:rPr lang="en-US" sz="2599" b="1" dirty="0">
                <a:solidFill>
                  <a:srgbClr val="36698F"/>
                </a:solidFill>
                <a:latin typeface="Open Sauce Bold"/>
                <a:ea typeface="Open Sauce Bold"/>
                <a:cs typeface="Open Sauce Bold"/>
                <a:sym typeface="Open Sauce Bold"/>
              </a:rPr>
              <a:t>SEO is an essential tool for the success of businesses (Hollingsworth, 2024).</a:t>
            </a:r>
          </a:p>
        </p:txBody>
      </p:sp>
      <p:sp>
        <p:nvSpPr>
          <p:cNvPr id="11" name="TextBox 11"/>
          <p:cNvSpPr txBox="1"/>
          <p:nvPr/>
        </p:nvSpPr>
        <p:spPr>
          <a:xfrm>
            <a:off x="6752332" y="145776"/>
            <a:ext cx="4783336"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Website Design</a:t>
            </a:r>
          </a:p>
        </p:txBody>
      </p:sp>
      <p:sp>
        <p:nvSpPr>
          <p:cNvPr id="12" name="TextBox 12"/>
          <p:cNvSpPr txBox="1"/>
          <p:nvPr/>
        </p:nvSpPr>
        <p:spPr>
          <a:xfrm>
            <a:off x="13227731" y="8965668"/>
            <a:ext cx="4819654" cy="355092"/>
          </a:xfrm>
          <a:prstGeom prst="rect">
            <a:avLst/>
          </a:prstGeom>
        </p:spPr>
        <p:txBody>
          <a:bodyPr lIns="0" tIns="0" rIns="0" bIns="0" rtlCol="0" anchor="t">
            <a:spAutoFit/>
          </a:bodyPr>
          <a:lstStyle/>
          <a:p>
            <a:pPr algn="ctr">
              <a:lnSpc>
                <a:spcPts val="2783"/>
              </a:lnSpc>
            </a:pPr>
            <a:r>
              <a:rPr lang="en-US" sz="2400" b="1">
                <a:solidFill>
                  <a:srgbClr val="36698F"/>
                </a:solidFill>
                <a:latin typeface="Open Sauce Bold"/>
                <a:ea typeface="Open Sauce Bold"/>
                <a:cs typeface="Open Sauce Bold"/>
                <a:sym typeface="Open Sauce Bold"/>
              </a:rPr>
              <a:t>(Squarespace, 2025)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7685623">
            <a:off x="7117350" y="1234838"/>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028700" y="1360832"/>
            <a:ext cx="5703185" cy="8061038"/>
          </a:xfrm>
          <a:custGeom>
            <a:avLst/>
            <a:gdLst/>
            <a:ahLst/>
            <a:cxnLst/>
            <a:rect l="l" t="t" r="r" b="b"/>
            <a:pathLst>
              <a:path w="5703185" h="8061038">
                <a:moveTo>
                  <a:pt x="0" y="0"/>
                </a:moveTo>
                <a:lnTo>
                  <a:pt x="5703185" y="0"/>
                </a:lnTo>
                <a:lnTo>
                  <a:pt x="5703185" y="8061039"/>
                </a:lnTo>
                <a:lnTo>
                  <a:pt x="0" y="8061039"/>
                </a:lnTo>
                <a:lnTo>
                  <a:pt x="0" y="0"/>
                </a:lnTo>
                <a:close/>
              </a:path>
            </a:pathLst>
          </a:custGeom>
          <a:blipFill>
            <a:blip r:embed="rId4"/>
            <a:stretch>
              <a:fillRect/>
            </a:stretch>
          </a:blipFill>
        </p:spPr>
        <p:txBody>
          <a:bodyPr/>
          <a:lstStyle/>
          <a:p>
            <a:endParaRPr lang="en-GB"/>
          </a:p>
        </p:txBody>
      </p:sp>
      <p:sp>
        <p:nvSpPr>
          <p:cNvPr id="5" name="Freeform 5"/>
          <p:cNvSpPr/>
          <p:nvPr/>
        </p:nvSpPr>
        <p:spPr>
          <a:xfrm>
            <a:off x="13771930" y="4342667"/>
            <a:ext cx="3005138" cy="2003425"/>
          </a:xfrm>
          <a:custGeom>
            <a:avLst/>
            <a:gdLst/>
            <a:ahLst/>
            <a:cxnLst/>
            <a:rect l="l" t="t" r="r" b="b"/>
            <a:pathLst>
              <a:path w="3005138" h="2003425">
                <a:moveTo>
                  <a:pt x="0" y="0"/>
                </a:moveTo>
                <a:lnTo>
                  <a:pt x="3005137" y="0"/>
                </a:lnTo>
                <a:lnTo>
                  <a:pt x="3005137" y="2003425"/>
                </a:lnTo>
                <a:lnTo>
                  <a:pt x="0" y="2003425"/>
                </a:lnTo>
                <a:lnTo>
                  <a:pt x="0" y="0"/>
                </a:lnTo>
                <a:close/>
              </a:path>
            </a:pathLst>
          </a:custGeom>
          <a:blipFill>
            <a:blip r:embed="rId5"/>
            <a:stretch>
              <a:fillRect/>
            </a:stretch>
          </a:blipFill>
        </p:spPr>
        <p:txBody>
          <a:bodyPr/>
          <a:lstStyle/>
          <a:p>
            <a:endParaRPr lang="en-GB"/>
          </a:p>
        </p:txBody>
      </p:sp>
      <p:sp>
        <p:nvSpPr>
          <p:cNvPr id="6" name="Freeform 6"/>
          <p:cNvSpPr/>
          <p:nvPr/>
        </p:nvSpPr>
        <p:spPr>
          <a:xfrm>
            <a:off x="8118887" y="3479657"/>
            <a:ext cx="3731360" cy="3729445"/>
          </a:xfrm>
          <a:custGeom>
            <a:avLst/>
            <a:gdLst/>
            <a:ahLst/>
            <a:cxnLst/>
            <a:rect l="l" t="t" r="r" b="b"/>
            <a:pathLst>
              <a:path w="3731360" h="3729445">
                <a:moveTo>
                  <a:pt x="0" y="0"/>
                </a:moveTo>
                <a:lnTo>
                  <a:pt x="3731359" y="0"/>
                </a:lnTo>
                <a:lnTo>
                  <a:pt x="3731359" y="3729445"/>
                </a:lnTo>
                <a:lnTo>
                  <a:pt x="0" y="3729445"/>
                </a:lnTo>
                <a:lnTo>
                  <a:pt x="0" y="0"/>
                </a:lnTo>
                <a:close/>
              </a:path>
            </a:pathLst>
          </a:custGeom>
          <a:blipFill>
            <a:blip r:embed="rId6"/>
            <a:stretch>
              <a:fillRect t="-3360" r="-3360"/>
            </a:stretch>
          </a:blipFill>
        </p:spPr>
        <p:txBody>
          <a:bodyPr/>
          <a:lstStyle/>
          <a:p>
            <a:endParaRPr lang="en-GB"/>
          </a:p>
        </p:txBody>
      </p:sp>
      <p:sp>
        <p:nvSpPr>
          <p:cNvPr id="7" name="TextBox 7"/>
          <p:cNvSpPr txBox="1"/>
          <p:nvPr/>
        </p:nvSpPr>
        <p:spPr>
          <a:xfrm>
            <a:off x="6197203" y="145776"/>
            <a:ext cx="5893594"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Marketing Material</a:t>
            </a:r>
          </a:p>
        </p:txBody>
      </p:sp>
      <p:sp>
        <p:nvSpPr>
          <p:cNvPr id="8" name="TextBox 8"/>
          <p:cNvSpPr txBox="1"/>
          <p:nvPr/>
        </p:nvSpPr>
        <p:spPr>
          <a:xfrm>
            <a:off x="1028700" y="9355434"/>
            <a:ext cx="2400300" cy="402803"/>
          </a:xfrm>
          <a:prstGeom prst="rect">
            <a:avLst/>
          </a:prstGeom>
        </p:spPr>
        <p:txBody>
          <a:bodyPr wrap="square" lIns="0" tIns="0" rIns="0" bIns="0" rtlCol="0" anchor="t">
            <a:spAutoFit/>
          </a:bodyPr>
          <a:lstStyle/>
          <a:p>
            <a:pPr algn="l">
              <a:lnSpc>
                <a:spcPts val="3539"/>
              </a:lnSpc>
              <a:spcBef>
                <a:spcPct val="0"/>
              </a:spcBef>
            </a:pPr>
            <a:r>
              <a:rPr lang="en-US" sz="1999" dirty="0">
                <a:solidFill>
                  <a:srgbClr val="000000"/>
                </a:solidFill>
                <a:latin typeface="Canva Sans"/>
                <a:ea typeface="Canva Sans"/>
                <a:cs typeface="Canva Sans"/>
                <a:sym typeface="Canva Sans"/>
              </a:rPr>
              <a:t>Flyer (Canva, 2025)</a:t>
            </a:r>
          </a:p>
        </p:txBody>
      </p:sp>
      <p:sp>
        <p:nvSpPr>
          <p:cNvPr id="9" name="TextBox 9"/>
          <p:cNvSpPr txBox="1"/>
          <p:nvPr/>
        </p:nvSpPr>
        <p:spPr>
          <a:xfrm>
            <a:off x="7830907" y="7094802"/>
            <a:ext cx="4849962" cy="417195"/>
          </a:xfrm>
          <a:prstGeom prst="rect">
            <a:avLst/>
          </a:prstGeom>
        </p:spPr>
        <p:txBody>
          <a:bodyPr lIns="0" tIns="0" rIns="0" bIns="0" rtlCol="0" anchor="t">
            <a:spAutoFit/>
          </a:bodyPr>
          <a:lstStyle/>
          <a:p>
            <a:pPr algn="l">
              <a:lnSpc>
                <a:spcPts val="3539"/>
              </a:lnSpc>
              <a:spcBef>
                <a:spcPct val="0"/>
              </a:spcBef>
            </a:pPr>
            <a:r>
              <a:rPr lang="en-US" sz="1999" dirty="0">
                <a:solidFill>
                  <a:srgbClr val="000000"/>
                </a:solidFill>
                <a:latin typeface="Canva Sans"/>
                <a:ea typeface="Canva Sans"/>
                <a:cs typeface="Canva Sans"/>
                <a:sym typeface="Canva Sans"/>
              </a:rPr>
              <a:t>Social media post (PowerPoint, 2025)</a:t>
            </a:r>
          </a:p>
        </p:txBody>
      </p:sp>
      <p:sp>
        <p:nvSpPr>
          <p:cNvPr id="10" name="TextBox 10"/>
          <p:cNvSpPr txBox="1"/>
          <p:nvPr/>
        </p:nvSpPr>
        <p:spPr>
          <a:xfrm>
            <a:off x="13532589" y="6231792"/>
            <a:ext cx="3483818" cy="417195"/>
          </a:xfrm>
          <a:prstGeom prst="rect">
            <a:avLst/>
          </a:prstGeom>
        </p:spPr>
        <p:txBody>
          <a:bodyPr lIns="0" tIns="0" rIns="0" bIns="0" rtlCol="0" anchor="t">
            <a:spAutoFit/>
          </a:bodyPr>
          <a:lstStyle/>
          <a:p>
            <a:pPr algn="l">
              <a:lnSpc>
                <a:spcPts val="3539"/>
              </a:lnSpc>
              <a:spcBef>
                <a:spcPct val="0"/>
              </a:spcBef>
            </a:pPr>
            <a:r>
              <a:rPr lang="en-US" sz="1999">
                <a:solidFill>
                  <a:srgbClr val="000000"/>
                </a:solidFill>
                <a:latin typeface="Canva Sans"/>
                <a:ea typeface="Canva Sans"/>
                <a:cs typeface="Canva Sans"/>
                <a:sym typeface="Canva Sans"/>
              </a:rPr>
              <a:t>Business card  (Canva, 2025)</a:t>
            </a:r>
          </a:p>
        </p:txBody>
      </p:sp>
      <p:sp>
        <p:nvSpPr>
          <p:cNvPr id="11" name="Freeform 11"/>
          <p:cNvSpPr/>
          <p:nvPr/>
        </p:nvSpPr>
        <p:spPr>
          <a:xfrm rot="-4810736">
            <a:off x="13473526" y="-6995716"/>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TextBox 12"/>
          <p:cNvSpPr txBox="1"/>
          <p:nvPr/>
        </p:nvSpPr>
        <p:spPr>
          <a:xfrm>
            <a:off x="4017035" y="9355434"/>
            <a:ext cx="2985383" cy="402803"/>
          </a:xfrm>
          <a:prstGeom prst="rect">
            <a:avLst/>
          </a:prstGeom>
        </p:spPr>
        <p:txBody>
          <a:bodyPr wrap="square" lIns="0" tIns="0" rIns="0" bIns="0" rtlCol="0" anchor="t">
            <a:spAutoFit/>
          </a:bodyPr>
          <a:lstStyle/>
          <a:p>
            <a:pPr algn="ctr">
              <a:lnSpc>
                <a:spcPts val="3539"/>
              </a:lnSpc>
              <a:spcBef>
                <a:spcPct val="0"/>
              </a:spcBef>
            </a:pPr>
            <a:r>
              <a:rPr lang="en-US" sz="1999" dirty="0">
                <a:solidFill>
                  <a:srgbClr val="000000"/>
                </a:solidFill>
                <a:latin typeface="Canva Sans"/>
                <a:ea typeface="Canva Sans"/>
                <a:cs typeface="Canva Sans"/>
                <a:sym typeface="Canva Sans"/>
              </a:rPr>
              <a:t>Images (</a:t>
            </a:r>
            <a:r>
              <a:rPr lang="en-US" sz="1999" dirty="0" err="1">
                <a:solidFill>
                  <a:srgbClr val="000000"/>
                </a:solidFill>
                <a:latin typeface="Canva Sans"/>
                <a:ea typeface="Canva Sans"/>
                <a:cs typeface="Canva Sans"/>
                <a:sym typeface="Canva Sans"/>
              </a:rPr>
              <a:t>Storyset</a:t>
            </a:r>
            <a:r>
              <a:rPr lang="en-US" sz="1999" dirty="0">
                <a:solidFill>
                  <a:srgbClr val="000000"/>
                </a:solidFill>
                <a:latin typeface="Canva Sans"/>
                <a:ea typeface="Canva Sans"/>
                <a:cs typeface="Canva Sans"/>
                <a:sym typeface="Canva Sans"/>
              </a:rPr>
              <a:t>,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40755" y="4961029"/>
            <a:ext cx="825279" cy="825279"/>
          </a:xfrm>
          <a:custGeom>
            <a:avLst/>
            <a:gdLst/>
            <a:ahLst/>
            <a:cxnLst/>
            <a:rect l="l" t="t" r="r" b="b"/>
            <a:pathLst>
              <a:path w="825279" h="825279">
                <a:moveTo>
                  <a:pt x="0" y="0"/>
                </a:moveTo>
                <a:lnTo>
                  <a:pt x="825278" y="0"/>
                </a:lnTo>
                <a:lnTo>
                  <a:pt x="825278" y="825278"/>
                </a:lnTo>
                <a:lnTo>
                  <a:pt x="0" y="8252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5849615" y="145776"/>
            <a:ext cx="6588770"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Video Advertisement</a:t>
            </a:r>
          </a:p>
        </p:txBody>
      </p:sp>
      <p:sp>
        <p:nvSpPr>
          <p:cNvPr id="4" name="TextBox 4"/>
          <p:cNvSpPr txBox="1"/>
          <p:nvPr/>
        </p:nvSpPr>
        <p:spPr>
          <a:xfrm>
            <a:off x="3693666" y="4880626"/>
            <a:ext cx="11455301" cy="675513"/>
          </a:xfrm>
          <a:prstGeom prst="rect">
            <a:avLst/>
          </a:prstGeom>
        </p:spPr>
        <p:txBody>
          <a:bodyPr lIns="0" tIns="0" rIns="0" bIns="0" rtlCol="0" anchor="t">
            <a:spAutoFit/>
          </a:bodyPr>
          <a:lstStyle/>
          <a:p>
            <a:pPr algn="ctr">
              <a:lnSpc>
                <a:spcPts val="5841"/>
              </a:lnSpc>
            </a:pPr>
            <a:r>
              <a:rPr lang="en-US" sz="3300" u="sng" dirty="0">
                <a:solidFill>
                  <a:srgbClr val="000000"/>
                </a:solidFill>
                <a:latin typeface="Canva Sans"/>
                <a:ea typeface="Canva Sans"/>
                <a:cs typeface="Canva Sans"/>
                <a:sym typeface="Canva Sans"/>
                <a:hlinkClick r:id="rId5" tooltip="https://youtu.be/Z1aCw9X4Rmo?si=bafmDlvyN3HDZKM1"/>
              </a:rPr>
              <a:t>https://youtu.be/Z1aCw9X4Rmo?si=bafmDlvyN3HDZKM1</a:t>
            </a:r>
          </a:p>
        </p:txBody>
      </p:sp>
      <p:sp>
        <p:nvSpPr>
          <p:cNvPr id="5" name="Freeform 5"/>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13354249" y="5662482"/>
            <a:ext cx="1794718" cy="483489"/>
          </a:xfrm>
          <a:prstGeom prst="rect">
            <a:avLst/>
          </a:prstGeom>
        </p:spPr>
        <p:txBody>
          <a:bodyPr lIns="0" tIns="0" rIns="0" bIns="0" rtlCol="0" anchor="t">
            <a:spAutoFit/>
          </a:bodyPr>
          <a:lstStyle/>
          <a:p>
            <a:pPr algn="ctr">
              <a:lnSpc>
                <a:spcPts val="4248"/>
              </a:lnSpc>
            </a:pPr>
            <a:r>
              <a:rPr lang="en-US" sz="2400">
                <a:solidFill>
                  <a:srgbClr val="000000"/>
                </a:solidFill>
                <a:latin typeface="Canva Sans"/>
                <a:ea typeface="Canva Sans"/>
                <a:cs typeface="Canva Sans"/>
                <a:sym typeface="Canva Sans"/>
              </a:rPr>
              <a:t>(Bitar,2025)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884036" y="1449642"/>
            <a:ext cx="14519929" cy="6452214"/>
          </a:xfrm>
          <a:custGeom>
            <a:avLst/>
            <a:gdLst/>
            <a:ahLst/>
            <a:cxnLst/>
            <a:rect l="l" t="t" r="r" b="b"/>
            <a:pathLst>
              <a:path w="14519929" h="6452214">
                <a:moveTo>
                  <a:pt x="0" y="0"/>
                </a:moveTo>
                <a:lnTo>
                  <a:pt x="14519928" y="0"/>
                </a:lnTo>
                <a:lnTo>
                  <a:pt x="14519928" y="6452214"/>
                </a:lnTo>
                <a:lnTo>
                  <a:pt x="0" y="6452214"/>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5393159" y="145776"/>
            <a:ext cx="7501682" cy="1038225"/>
          </a:xfrm>
          <a:prstGeom prst="rect">
            <a:avLst/>
          </a:prstGeom>
        </p:spPr>
        <p:txBody>
          <a:bodyPr lIns="0" tIns="0" rIns="0" bIns="0" rtlCol="0" anchor="t">
            <a:spAutoFit/>
          </a:bodyPr>
          <a:lstStyle/>
          <a:p>
            <a:pPr algn="ctr">
              <a:lnSpc>
                <a:spcPts val="8850"/>
              </a:lnSpc>
              <a:spcBef>
                <a:spcPct val="0"/>
              </a:spcBef>
            </a:pPr>
            <a:r>
              <a:rPr lang="en-US" sz="5000" b="1">
                <a:solidFill>
                  <a:srgbClr val="000000"/>
                </a:solidFill>
                <a:latin typeface="Canva Sans Bold"/>
                <a:ea typeface="Canva Sans Bold"/>
                <a:cs typeface="Canva Sans Bold"/>
                <a:sym typeface="Canva Sans Bold"/>
              </a:rPr>
              <a:t>12-month Financial Plan</a:t>
            </a:r>
          </a:p>
        </p:txBody>
      </p:sp>
      <p:sp>
        <p:nvSpPr>
          <p:cNvPr id="6" name="TextBox 6"/>
          <p:cNvSpPr txBox="1"/>
          <p:nvPr/>
        </p:nvSpPr>
        <p:spPr>
          <a:xfrm>
            <a:off x="1884036" y="8007486"/>
            <a:ext cx="14519929" cy="2252091"/>
          </a:xfrm>
          <a:prstGeom prst="rect">
            <a:avLst/>
          </a:prstGeom>
        </p:spPr>
        <p:txBody>
          <a:bodyPr lIns="0" tIns="0" rIns="0" bIns="0" rtlCol="0" anchor="t">
            <a:spAutoFit/>
          </a:bodyPr>
          <a:lstStyle/>
          <a:p>
            <a:pPr marL="518160" lvl="1" indent="-259080" algn="l">
              <a:lnSpc>
                <a:spcPts val="3672"/>
              </a:lnSpc>
              <a:buFont typeface="Arial"/>
              <a:buChar char="•"/>
            </a:pPr>
            <a:r>
              <a:rPr lang="en-US" sz="2400">
                <a:solidFill>
                  <a:srgbClr val="000000"/>
                </a:solidFill>
                <a:latin typeface="Canva Sans"/>
                <a:ea typeface="Canva Sans"/>
                <a:cs typeface="Canva Sans"/>
                <a:sym typeface="Canva Sans"/>
              </a:rPr>
              <a:t>Start-Up &amp; Operational Costs:</a:t>
            </a:r>
          </a:p>
          <a:p>
            <a:pPr marL="1036320" lvl="2" indent="-345440" algn="l">
              <a:lnSpc>
                <a:spcPts val="3672"/>
              </a:lnSpc>
              <a:buFont typeface="Arial"/>
              <a:buChar char="⚬"/>
            </a:pPr>
            <a:r>
              <a:rPr lang="en-US" sz="2400">
                <a:solidFill>
                  <a:srgbClr val="000000"/>
                </a:solidFill>
                <a:latin typeface="Canva Sans"/>
                <a:ea typeface="Canva Sans"/>
                <a:cs typeface="Canva Sans"/>
                <a:sym typeface="Canva Sans"/>
              </a:rPr>
              <a:t>Start-up budget: £11,790 for rent, equipment, staff, and marketing.</a:t>
            </a:r>
          </a:p>
          <a:p>
            <a:pPr marL="1036320" lvl="2" indent="-345440" algn="l">
              <a:lnSpc>
                <a:spcPts val="3672"/>
              </a:lnSpc>
              <a:buFont typeface="Arial"/>
              <a:buChar char="⚬"/>
            </a:pPr>
            <a:r>
              <a:rPr lang="en-US" sz="2400">
                <a:solidFill>
                  <a:srgbClr val="000000"/>
                </a:solidFill>
                <a:latin typeface="Canva Sans"/>
                <a:ea typeface="Canva Sans"/>
                <a:cs typeface="Canva Sans"/>
                <a:sym typeface="Canva Sans"/>
              </a:rPr>
              <a:t>Monthly fixed costs: rent, salaries, insurance, and maintenance.</a:t>
            </a:r>
          </a:p>
          <a:p>
            <a:pPr marL="1036320" lvl="2" indent="-345440" algn="l">
              <a:lnSpc>
                <a:spcPts val="3672"/>
              </a:lnSpc>
              <a:buFont typeface="Arial"/>
              <a:buChar char="⚬"/>
            </a:pPr>
            <a:r>
              <a:rPr lang="en-US" sz="2400">
                <a:solidFill>
                  <a:srgbClr val="000000"/>
                </a:solidFill>
                <a:latin typeface="Canva Sans"/>
                <a:ea typeface="Canva Sans"/>
                <a:cs typeface="Canva Sans"/>
                <a:sym typeface="Canva Sans"/>
              </a:rPr>
              <a:t>Variable costs: materials, bills, and marketing.</a:t>
            </a:r>
          </a:p>
          <a:p>
            <a:pPr algn="l">
              <a:lnSpc>
                <a:spcPts val="3672"/>
              </a:lnSpc>
            </a:pPr>
            <a:endParaRPr lang="en-US" sz="2400">
              <a:solidFill>
                <a:srgbClr val="000000"/>
              </a:solidFill>
              <a:latin typeface="Canva Sans"/>
              <a:ea typeface="Canva Sans"/>
              <a:cs typeface="Canva Sans"/>
              <a:sym typeface="Canva Sans"/>
            </a:endParaRPr>
          </a:p>
        </p:txBody>
      </p:sp>
      <p:sp>
        <p:nvSpPr>
          <p:cNvPr id="7" name="Freeform 7"/>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50811" y="2111057"/>
            <a:ext cx="10989638" cy="6064887"/>
          </a:xfrm>
          <a:custGeom>
            <a:avLst/>
            <a:gdLst/>
            <a:ahLst/>
            <a:cxnLst/>
            <a:rect l="l" t="t" r="r" b="b"/>
            <a:pathLst>
              <a:path w="10989638" h="6064887">
                <a:moveTo>
                  <a:pt x="0" y="0"/>
                </a:moveTo>
                <a:lnTo>
                  <a:pt x="10989638" y="0"/>
                </a:lnTo>
                <a:lnTo>
                  <a:pt x="10989638" y="6064886"/>
                </a:lnTo>
                <a:lnTo>
                  <a:pt x="0" y="6064886"/>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3962400" y="342900"/>
            <a:ext cx="6296769" cy="1038225"/>
          </a:xfrm>
          <a:prstGeom prst="rect">
            <a:avLst/>
          </a:prstGeom>
        </p:spPr>
        <p:txBody>
          <a:bodyPr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12-month Cash Flow</a:t>
            </a:r>
          </a:p>
        </p:txBody>
      </p:sp>
      <p:sp>
        <p:nvSpPr>
          <p:cNvPr id="4" name="Freeform 4"/>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2422823">
            <a:off x="-5387783" y="5075614"/>
            <a:ext cx="11423377" cy="12120294"/>
          </a:xfrm>
          <a:custGeom>
            <a:avLst/>
            <a:gdLst/>
            <a:ahLst/>
            <a:cxnLst/>
            <a:rect l="l" t="t" r="r" b="b"/>
            <a:pathLst>
              <a:path w="11423377" h="12120294">
                <a:moveTo>
                  <a:pt x="0" y="0"/>
                </a:moveTo>
                <a:lnTo>
                  <a:pt x="11423377" y="0"/>
                </a:lnTo>
                <a:lnTo>
                  <a:pt x="11423377" y="12120294"/>
                </a:lnTo>
                <a:lnTo>
                  <a:pt x="0" y="1212029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12510314" y="4186583"/>
            <a:ext cx="5632202" cy="3176778"/>
          </a:xfrm>
          <a:prstGeom prst="rect">
            <a:avLst/>
          </a:prstGeom>
        </p:spPr>
        <p:txBody>
          <a:bodyPr lIns="0" tIns="0" rIns="0" bIns="0" rtlCol="0" anchor="t">
            <a:spAutoFit/>
          </a:bodyPr>
          <a:lstStyle/>
          <a:p>
            <a:pPr algn="l">
              <a:lnSpc>
                <a:spcPts val="3717"/>
              </a:lnSpc>
            </a:pPr>
            <a:endParaRPr/>
          </a:p>
          <a:p>
            <a:pPr marL="539748" lvl="1" indent="-269874" algn="l">
              <a:lnSpc>
                <a:spcPts val="4424"/>
              </a:lnSpc>
              <a:buFont typeface="Arial"/>
              <a:buChar char="•"/>
            </a:pPr>
            <a:r>
              <a:rPr lang="en-US" sz="2499">
                <a:solidFill>
                  <a:srgbClr val="000000"/>
                </a:solidFill>
                <a:latin typeface="Canva Sans"/>
                <a:ea typeface="Canva Sans"/>
                <a:cs typeface="Canva Sans"/>
                <a:sym typeface="Canva Sans"/>
              </a:rPr>
              <a:t>Break-even expected in months April, July, and September.</a:t>
            </a:r>
          </a:p>
          <a:p>
            <a:pPr marL="539748" lvl="1" indent="-269874" algn="l">
              <a:lnSpc>
                <a:spcPts val="4424"/>
              </a:lnSpc>
              <a:buFont typeface="Arial"/>
              <a:buChar char="•"/>
            </a:pPr>
            <a:r>
              <a:rPr lang="en-US" sz="2499">
                <a:solidFill>
                  <a:srgbClr val="000000"/>
                </a:solidFill>
                <a:latin typeface="Canva Sans"/>
                <a:ea typeface="Canva Sans"/>
                <a:cs typeface="Canva Sans"/>
                <a:sym typeface="Canva Sans"/>
              </a:rPr>
              <a:t>Profit peak in exam periods (May–June).</a:t>
            </a:r>
          </a:p>
          <a:p>
            <a:pPr marL="539748" lvl="1" indent="-269874" algn="l">
              <a:lnSpc>
                <a:spcPts val="4424"/>
              </a:lnSpc>
              <a:buFont typeface="Arial"/>
              <a:buChar char="•"/>
            </a:pPr>
            <a:r>
              <a:rPr lang="en-US" sz="2499">
                <a:solidFill>
                  <a:srgbClr val="000000"/>
                </a:solidFill>
                <a:latin typeface="Canva Sans"/>
                <a:ea typeface="Canva Sans"/>
                <a:cs typeface="Canva Sans"/>
                <a:sym typeface="Canva Sans"/>
              </a:rPr>
              <a:t>Slight dip in summer holidays.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2909812" y="4519835"/>
            <a:ext cx="4470429" cy="5454514"/>
          </a:xfrm>
          <a:custGeom>
            <a:avLst/>
            <a:gdLst/>
            <a:ahLst/>
            <a:cxnLst/>
            <a:rect l="l" t="t" r="r" b="b"/>
            <a:pathLst>
              <a:path w="4470429" h="5454514">
                <a:moveTo>
                  <a:pt x="0" y="0"/>
                </a:moveTo>
                <a:lnTo>
                  <a:pt x="4470429" y="0"/>
                </a:lnTo>
                <a:lnTo>
                  <a:pt x="4470429" y="5454514"/>
                </a:lnTo>
                <a:lnTo>
                  <a:pt x="0" y="5454514"/>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569890" y="3950238"/>
            <a:ext cx="12916273" cy="3484608"/>
          </a:xfrm>
          <a:prstGeom prst="rect">
            <a:avLst/>
          </a:prstGeom>
        </p:spPr>
        <p:txBody>
          <a:bodyPr lIns="0" tIns="0" rIns="0" bIns="0" rtlCol="0" anchor="t">
            <a:spAutoFit/>
          </a:bodyPr>
          <a:lstStyle/>
          <a:p>
            <a:pPr marL="604519" lvl="1" indent="-302260" algn="l">
              <a:lnSpc>
                <a:spcPts val="4591"/>
              </a:lnSpc>
              <a:buFont typeface="Arial"/>
              <a:buChar char="•"/>
            </a:pPr>
            <a:r>
              <a:rPr lang="en-US" sz="2799" dirty="0">
                <a:solidFill>
                  <a:srgbClr val="FFFFFF"/>
                </a:solidFill>
                <a:latin typeface="Canva Sans"/>
                <a:ea typeface="Canva Sans"/>
                <a:cs typeface="Canva Sans"/>
                <a:sym typeface="Canva Sans"/>
              </a:rPr>
              <a:t>Gained skills on designing a website, flyer, business card and logo,</a:t>
            </a:r>
          </a:p>
          <a:p>
            <a:pPr marL="302259" lvl="1" algn="l">
              <a:lnSpc>
                <a:spcPts val="4591"/>
              </a:lnSpc>
            </a:pPr>
            <a:r>
              <a:rPr lang="en-US" sz="2799" dirty="0">
                <a:solidFill>
                  <a:srgbClr val="FFFFFF"/>
                </a:solidFill>
                <a:latin typeface="Canva Sans"/>
                <a:ea typeface="Canva Sans"/>
                <a:cs typeface="Canva Sans"/>
                <a:sym typeface="Canva Sans"/>
              </a:rPr>
              <a:t>    and advertisement video creation.</a:t>
            </a:r>
          </a:p>
          <a:p>
            <a:pPr marL="604519" lvl="1" indent="-302260" algn="l">
              <a:lnSpc>
                <a:spcPts val="4591"/>
              </a:lnSpc>
              <a:buFont typeface="Arial"/>
              <a:buChar char="•"/>
            </a:pPr>
            <a:r>
              <a:rPr lang="en-US" sz="2799" dirty="0">
                <a:solidFill>
                  <a:srgbClr val="FFFFFF"/>
                </a:solidFill>
                <a:latin typeface="Canva Sans"/>
                <a:ea typeface="Canva Sans"/>
                <a:cs typeface="Canva Sans"/>
                <a:sym typeface="Canva Sans"/>
              </a:rPr>
              <a:t>Combining technical and creative skills.</a:t>
            </a:r>
          </a:p>
          <a:p>
            <a:pPr marL="604519" lvl="1" indent="-302260" algn="l">
              <a:lnSpc>
                <a:spcPts val="4591"/>
              </a:lnSpc>
              <a:buFont typeface="Arial"/>
              <a:buChar char="•"/>
            </a:pPr>
            <a:r>
              <a:rPr lang="en-US" sz="2799" dirty="0">
                <a:solidFill>
                  <a:srgbClr val="FFFFFF"/>
                </a:solidFill>
                <a:latin typeface="Canva Sans"/>
                <a:ea typeface="Canva Sans"/>
                <a:cs typeface="Canva Sans"/>
                <a:sym typeface="Canva Sans"/>
              </a:rPr>
              <a:t>Developed skills in creating Excel spreadsheet</a:t>
            </a:r>
          </a:p>
          <a:p>
            <a:pPr algn="l">
              <a:lnSpc>
                <a:spcPts val="4591"/>
              </a:lnSpc>
            </a:pPr>
            <a:r>
              <a:rPr lang="en-US" sz="2799" dirty="0">
                <a:solidFill>
                  <a:srgbClr val="FFFFFF"/>
                </a:solidFill>
                <a:latin typeface="Canva Sans"/>
                <a:ea typeface="Canva Sans"/>
                <a:cs typeface="Canva Sans"/>
                <a:sym typeface="Canva Sans"/>
              </a:rPr>
              <a:t>      and chart.</a:t>
            </a:r>
          </a:p>
          <a:p>
            <a:pPr algn="l">
              <a:lnSpc>
                <a:spcPts val="4591"/>
              </a:lnSpc>
            </a:pPr>
            <a:endParaRPr lang="en-US" sz="2799" dirty="0">
              <a:solidFill>
                <a:srgbClr val="FFFFFF"/>
              </a:solidFill>
              <a:latin typeface="Canva Sans"/>
              <a:ea typeface="Canva Sans"/>
              <a:cs typeface="Canva Sans"/>
              <a:sym typeface="Canva Sans"/>
            </a:endParaRPr>
          </a:p>
        </p:txBody>
      </p:sp>
      <p:sp>
        <p:nvSpPr>
          <p:cNvPr id="6" name="TextBox 6"/>
          <p:cNvSpPr txBox="1"/>
          <p:nvPr/>
        </p:nvSpPr>
        <p:spPr>
          <a:xfrm>
            <a:off x="6019800" y="98671"/>
            <a:ext cx="4826645" cy="1038225"/>
          </a:xfrm>
          <a:prstGeom prst="rect">
            <a:avLst/>
          </a:prstGeom>
        </p:spPr>
        <p:txBody>
          <a:bodyPr lIns="0" tIns="0" rIns="0" bIns="0" rtlCol="0" anchor="t">
            <a:spAutoFit/>
          </a:bodyPr>
          <a:lstStyle/>
          <a:p>
            <a:pPr algn="ctr">
              <a:lnSpc>
                <a:spcPts val="8850"/>
              </a:lnSpc>
              <a:spcBef>
                <a:spcPct val="0"/>
              </a:spcBef>
            </a:pPr>
            <a:r>
              <a:rPr lang="en-US" sz="5000" b="1" dirty="0">
                <a:solidFill>
                  <a:srgbClr val="FFFFFF"/>
                </a:solidFill>
                <a:latin typeface="Canva Sans Bold"/>
                <a:ea typeface="Canva Sans Bold"/>
                <a:cs typeface="Canva Sans Bold"/>
                <a:sym typeface="Canva Sans Bold"/>
              </a:rPr>
              <a:t> What I learned </a:t>
            </a:r>
          </a:p>
        </p:txBody>
      </p:sp>
      <p:sp>
        <p:nvSpPr>
          <p:cNvPr id="7" name="TextBox 7"/>
          <p:cNvSpPr txBox="1"/>
          <p:nvPr/>
        </p:nvSpPr>
        <p:spPr>
          <a:xfrm>
            <a:off x="1751132" y="2074352"/>
            <a:ext cx="12916273" cy="586738"/>
          </a:xfrm>
          <a:prstGeom prst="rect">
            <a:avLst/>
          </a:prstGeom>
        </p:spPr>
        <p:txBody>
          <a:bodyPr lIns="0" tIns="0" rIns="0" bIns="0" rtlCol="0" anchor="t">
            <a:spAutoFit/>
          </a:bodyPr>
          <a:lstStyle/>
          <a:p>
            <a:pPr marL="604526" lvl="1" indent="-302263" algn="l">
              <a:lnSpc>
                <a:spcPts val="5040"/>
              </a:lnSpc>
              <a:buFont typeface="Arial"/>
              <a:buChar char="•"/>
            </a:pPr>
            <a:r>
              <a:rPr lang="en-US" sz="2800" dirty="0">
                <a:solidFill>
                  <a:srgbClr val="FFFFFF"/>
                </a:solidFill>
                <a:latin typeface="Canva Sans"/>
                <a:ea typeface="Canva Sans"/>
                <a:cs typeface="Canva Sans"/>
                <a:sym typeface="Canva Sans"/>
              </a:rPr>
              <a:t>Developed skills in questionnaire design and analysis.</a:t>
            </a:r>
          </a:p>
        </p:txBody>
      </p:sp>
      <p:sp>
        <p:nvSpPr>
          <p:cNvPr id="8" name="TextBox 8"/>
          <p:cNvSpPr txBox="1"/>
          <p:nvPr/>
        </p:nvSpPr>
        <p:spPr>
          <a:xfrm>
            <a:off x="1203552" y="2790888"/>
            <a:ext cx="12916273" cy="976630"/>
          </a:xfrm>
          <a:prstGeom prst="rect">
            <a:avLst/>
          </a:prstGeom>
        </p:spPr>
        <p:txBody>
          <a:bodyPr lIns="0" tIns="0" rIns="0" bIns="0" rtlCol="0" anchor="t">
            <a:spAutoFit/>
          </a:bodyPr>
          <a:lstStyle/>
          <a:p>
            <a:pPr marL="604521" lvl="1" indent="-302261" algn="l">
              <a:lnSpc>
                <a:spcPts val="3920"/>
              </a:lnSpc>
              <a:buFont typeface="Arial"/>
              <a:buChar char="•"/>
            </a:pPr>
            <a:r>
              <a:rPr lang="en-US" sz="2800" dirty="0">
                <a:solidFill>
                  <a:srgbClr val="FFFFFF"/>
                </a:solidFill>
                <a:latin typeface="Canva Sans"/>
                <a:ea typeface="Canva Sans"/>
                <a:cs typeface="Canva Sans"/>
                <a:sym typeface="Canva Sans"/>
              </a:rPr>
              <a:t>Importance of audience research in business planning.</a:t>
            </a:r>
          </a:p>
          <a:p>
            <a:pPr algn="l">
              <a:lnSpc>
                <a:spcPts val="3920"/>
              </a:lnSpc>
            </a:pPr>
            <a:endParaRPr lang="en-US" sz="2800" dirty="0">
              <a:solidFill>
                <a:srgbClr val="FFFFFF"/>
              </a:solidFill>
              <a:latin typeface="Canva Sans"/>
              <a:ea typeface="Canva Sans"/>
              <a:cs typeface="Canva Sans"/>
              <a:sym typeface="Canva Sans"/>
            </a:endParaRPr>
          </a:p>
        </p:txBody>
      </p:sp>
      <p:sp>
        <p:nvSpPr>
          <p:cNvPr id="9" name="TextBox 9"/>
          <p:cNvSpPr txBox="1"/>
          <p:nvPr/>
        </p:nvSpPr>
        <p:spPr>
          <a:xfrm>
            <a:off x="866909" y="3392708"/>
            <a:ext cx="12916273" cy="48133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FFFFFF"/>
                </a:solidFill>
                <a:latin typeface="Canva Sans"/>
                <a:ea typeface="Canva Sans"/>
                <a:cs typeface="Canva Sans"/>
                <a:sym typeface="Canva Sans"/>
              </a:rPr>
              <a:t>How to turn insights into brand assets.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6096000" y="129801"/>
            <a:ext cx="5289054" cy="1038225"/>
          </a:xfrm>
          <a:prstGeom prst="rect">
            <a:avLst/>
          </a:prstGeom>
        </p:spPr>
        <p:txBody>
          <a:bodyPr lIns="0" tIns="0" rIns="0" bIns="0" rtlCol="0" anchor="t">
            <a:spAutoFit/>
          </a:bodyPr>
          <a:lstStyle/>
          <a:p>
            <a:pPr algn="ctr">
              <a:lnSpc>
                <a:spcPts val="8850"/>
              </a:lnSpc>
              <a:spcBef>
                <a:spcPct val="0"/>
              </a:spcBef>
            </a:pPr>
            <a:r>
              <a:rPr lang="en-US" sz="5000" b="1" dirty="0">
                <a:solidFill>
                  <a:srgbClr val="FFFFFF"/>
                </a:solidFill>
                <a:latin typeface="Canva Sans Bold"/>
                <a:ea typeface="Canva Sans Bold"/>
                <a:cs typeface="Canva Sans Bold"/>
                <a:sym typeface="Canva Sans Bold"/>
              </a:rPr>
              <a:t>Skills to develop </a:t>
            </a:r>
          </a:p>
        </p:txBody>
      </p:sp>
      <p:sp>
        <p:nvSpPr>
          <p:cNvPr id="5" name="TextBox 5"/>
          <p:cNvSpPr txBox="1"/>
          <p:nvPr/>
        </p:nvSpPr>
        <p:spPr>
          <a:xfrm>
            <a:off x="1920460" y="2743144"/>
            <a:ext cx="12916273" cy="3446264"/>
          </a:xfrm>
          <a:prstGeom prst="rect">
            <a:avLst/>
          </a:prstGeom>
        </p:spPr>
        <p:txBody>
          <a:bodyPr lIns="0" tIns="0" rIns="0" bIns="0" rtlCol="0" anchor="t">
            <a:spAutoFit/>
          </a:bodyPr>
          <a:lstStyle/>
          <a:p>
            <a:pPr marL="626109" lvl="1" indent="-313054" algn="l">
              <a:lnSpc>
                <a:spcPts val="5480"/>
              </a:lnSpc>
              <a:buFont typeface="Arial"/>
              <a:buChar char="•"/>
            </a:pPr>
            <a:r>
              <a:rPr lang="en-US" sz="2899" dirty="0">
                <a:solidFill>
                  <a:srgbClr val="FFFFFF"/>
                </a:solidFill>
                <a:latin typeface="Canva Sans"/>
                <a:ea typeface="Canva Sans"/>
                <a:cs typeface="Canva Sans"/>
                <a:sym typeface="Canva Sans"/>
              </a:rPr>
              <a:t>Improve video editing.</a:t>
            </a:r>
          </a:p>
          <a:p>
            <a:pPr marL="626109" lvl="1" indent="-313054" algn="l">
              <a:lnSpc>
                <a:spcPts val="5480"/>
              </a:lnSpc>
              <a:buFont typeface="Arial"/>
              <a:buChar char="•"/>
            </a:pPr>
            <a:r>
              <a:rPr lang="en-US" sz="2899" dirty="0">
                <a:solidFill>
                  <a:srgbClr val="FFFFFF"/>
                </a:solidFill>
                <a:latin typeface="Canva Sans"/>
                <a:ea typeface="Canva Sans"/>
                <a:cs typeface="Canva Sans"/>
                <a:sym typeface="Canva Sans"/>
              </a:rPr>
              <a:t>Social media marketing analysis.</a:t>
            </a:r>
          </a:p>
          <a:p>
            <a:pPr marL="626109" lvl="1" indent="-313054" algn="l">
              <a:lnSpc>
                <a:spcPts val="5480"/>
              </a:lnSpc>
              <a:buFont typeface="Arial"/>
              <a:buChar char="•"/>
            </a:pPr>
            <a:r>
              <a:rPr lang="en-US" sz="2899" dirty="0">
                <a:solidFill>
                  <a:srgbClr val="FFFFFF"/>
                </a:solidFill>
                <a:latin typeface="Canva Sans"/>
                <a:ea typeface="Canva Sans"/>
                <a:cs typeface="Canva Sans"/>
                <a:sym typeface="Canva Sans"/>
              </a:rPr>
              <a:t>Learn more about Excel and its uses.</a:t>
            </a:r>
          </a:p>
          <a:p>
            <a:pPr marL="626109" lvl="1" indent="-313054" algn="l">
              <a:lnSpc>
                <a:spcPts val="5480"/>
              </a:lnSpc>
              <a:buFont typeface="Arial"/>
              <a:buChar char="•"/>
            </a:pPr>
            <a:r>
              <a:rPr lang="en-US" sz="2899" dirty="0">
                <a:solidFill>
                  <a:srgbClr val="FFFFFF"/>
                </a:solidFill>
                <a:latin typeface="Canva Sans"/>
                <a:ea typeface="Canva Sans"/>
                <a:cs typeface="Canva Sans"/>
                <a:sym typeface="Canva Sans"/>
              </a:rPr>
              <a:t>Add live chat and FAQ to the website.</a:t>
            </a:r>
          </a:p>
          <a:p>
            <a:pPr algn="l">
              <a:lnSpc>
                <a:spcPts val="5480"/>
              </a:lnSpc>
            </a:pPr>
            <a:endParaRPr lang="en-US" sz="2899" dirty="0">
              <a:solidFill>
                <a:srgbClr val="FFFFFF"/>
              </a:solidFill>
              <a:latin typeface="Canva Sans"/>
              <a:ea typeface="Canva Sans"/>
              <a:cs typeface="Canva Sans"/>
              <a:sym typeface="Canva Sans"/>
            </a:endParaRPr>
          </a:p>
        </p:txBody>
      </p:sp>
      <p:sp>
        <p:nvSpPr>
          <p:cNvPr id="6" name="Freeform 6"/>
          <p:cNvSpPr/>
          <p:nvPr/>
        </p:nvSpPr>
        <p:spPr>
          <a:xfrm>
            <a:off x="11788527" y="4197230"/>
            <a:ext cx="5827989" cy="5762424"/>
          </a:xfrm>
          <a:custGeom>
            <a:avLst/>
            <a:gdLst/>
            <a:ahLst/>
            <a:cxnLst/>
            <a:rect l="l" t="t" r="r" b="b"/>
            <a:pathLst>
              <a:path w="5827989" h="5762424">
                <a:moveTo>
                  <a:pt x="0" y="0"/>
                </a:moveTo>
                <a:lnTo>
                  <a:pt x="5827989" y="0"/>
                </a:lnTo>
                <a:lnTo>
                  <a:pt x="5827989" y="5762425"/>
                </a:lnTo>
                <a:lnTo>
                  <a:pt x="0" y="5762425"/>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7685623">
            <a:off x="7274620" y="-1881511"/>
            <a:ext cx="15124226" cy="16046924"/>
          </a:xfrm>
          <a:custGeom>
            <a:avLst/>
            <a:gdLst/>
            <a:ahLst/>
            <a:cxnLst/>
            <a:rect l="l" t="t" r="r" b="b"/>
            <a:pathLst>
              <a:path w="15124226" h="16046924">
                <a:moveTo>
                  <a:pt x="0" y="0"/>
                </a:moveTo>
                <a:lnTo>
                  <a:pt x="15124227" y="0"/>
                </a:lnTo>
                <a:lnTo>
                  <a:pt x="15124227" y="16046924"/>
                </a:lnTo>
                <a:lnTo>
                  <a:pt x="0" y="160469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400000">
            <a:off x="-11066046" y="-7511415"/>
            <a:ext cx="15124226" cy="16046924"/>
          </a:xfrm>
          <a:custGeom>
            <a:avLst/>
            <a:gdLst/>
            <a:ahLst/>
            <a:cxnLst/>
            <a:rect l="l" t="t" r="r" b="b"/>
            <a:pathLst>
              <a:path w="15124226" h="16046924">
                <a:moveTo>
                  <a:pt x="0" y="0"/>
                </a:moveTo>
                <a:lnTo>
                  <a:pt x="15124226" y="0"/>
                </a:lnTo>
                <a:lnTo>
                  <a:pt x="15124226" y="16046925"/>
                </a:lnTo>
                <a:lnTo>
                  <a:pt x="0" y="160469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6929618" y="114300"/>
            <a:ext cx="4336182" cy="1038225"/>
          </a:xfrm>
          <a:prstGeom prst="rect">
            <a:avLst/>
          </a:prstGeom>
        </p:spPr>
        <p:txBody>
          <a:bodyPr wrap="square"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References</a:t>
            </a:r>
          </a:p>
        </p:txBody>
      </p:sp>
      <p:sp>
        <p:nvSpPr>
          <p:cNvPr id="5" name="TextBox 5"/>
          <p:cNvSpPr txBox="1"/>
          <p:nvPr/>
        </p:nvSpPr>
        <p:spPr>
          <a:xfrm>
            <a:off x="648616" y="1491662"/>
            <a:ext cx="16898186" cy="8474990"/>
          </a:xfrm>
          <a:prstGeom prst="rect">
            <a:avLst/>
          </a:prstGeom>
        </p:spPr>
        <p:txBody>
          <a:bodyPr lIns="0" tIns="0" rIns="0" bIns="0" rtlCol="0" anchor="t">
            <a:spAutoFit/>
          </a:bodyPr>
          <a:lstStyle/>
          <a:p>
            <a:pPr algn="l">
              <a:lnSpc>
                <a:spcPts val="3548"/>
              </a:lnSpc>
            </a:pPr>
            <a:r>
              <a:rPr lang="en-US" sz="2004" dirty="0">
                <a:solidFill>
                  <a:srgbClr val="000000"/>
                </a:solidFill>
                <a:latin typeface="Canva Sans"/>
                <a:ea typeface="Canva Sans"/>
                <a:cs typeface="Canva Sans"/>
                <a:sym typeface="Canva Sans"/>
              </a:rPr>
              <a:t>Adobe After Effects (2025). Motion graphics software | Adobe After Effects. [online] Adobe.com. Available at:</a:t>
            </a:r>
            <a:r>
              <a:rPr lang="en-US" sz="2004" dirty="0">
                <a:solidFill>
                  <a:srgbClr val="4DA6EF"/>
                </a:solidFill>
                <a:latin typeface="Canva Sans"/>
                <a:ea typeface="Canva Sans"/>
                <a:cs typeface="Canva Sans"/>
                <a:sym typeface="Canva Sans"/>
              </a:rPr>
              <a:t> </a:t>
            </a:r>
            <a:r>
              <a:rPr lang="en-US" sz="2004" dirty="0">
                <a:solidFill>
                  <a:srgbClr val="000000"/>
                </a:solidFill>
                <a:latin typeface="Canva Sans"/>
                <a:ea typeface="Canva Sans"/>
                <a:cs typeface="Canva Sans"/>
                <a:sym typeface="Canva Sans"/>
                <a:hlinkClick r:id="rId5"/>
              </a:rPr>
              <a:t>https://www.adobe.com/uk/products/aftereffects.html?msockid=2210f48da564633b1277e004a484624b</a:t>
            </a:r>
            <a:r>
              <a:rPr lang="en-US" sz="2004" dirty="0">
                <a:solidFill>
                  <a:srgbClr val="000000"/>
                </a:solidFill>
                <a:latin typeface="Canva Sans"/>
                <a:ea typeface="Canva Sans"/>
                <a:cs typeface="Canva Sans"/>
                <a:sym typeface="Canva Sans"/>
              </a:rPr>
              <a:t> [Accessed 19 Jun. 2025].</a:t>
            </a:r>
          </a:p>
          <a:p>
            <a:pPr algn="l">
              <a:lnSpc>
                <a:spcPts val="3548"/>
              </a:lnSpc>
            </a:pPr>
            <a:endParaRPr lang="en-US" sz="2004" dirty="0">
              <a:solidFill>
                <a:srgbClr val="000000"/>
              </a:solidFill>
              <a:latin typeface="Canva Sans"/>
              <a:ea typeface="Canva Sans"/>
              <a:cs typeface="Canva Sans"/>
              <a:sym typeface="Canva Sans"/>
            </a:endParaRPr>
          </a:p>
          <a:p>
            <a:pPr algn="l">
              <a:lnSpc>
                <a:spcPts val="3548"/>
              </a:lnSpc>
            </a:pPr>
            <a:r>
              <a:rPr lang="en-US" sz="2004" dirty="0">
                <a:solidFill>
                  <a:srgbClr val="000000"/>
                </a:solidFill>
                <a:latin typeface="Canva Sans"/>
                <a:ea typeface="Canva Sans"/>
                <a:cs typeface="Canva Sans"/>
                <a:sym typeface="Canva Sans"/>
              </a:rPr>
              <a:t>Canva (2025). Canva: Visual Suite for Everyone. [online] Canva. Available at: </a:t>
            </a:r>
            <a:r>
              <a:rPr lang="en-US" sz="2004" dirty="0">
                <a:solidFill>
                  <a:srgbClr val="000000"/>
                </a:solidFill>
                <a:latin typeface="Canva Sans"/>
                <a:ea typeface="Canva Sans"/>
                <a:cs typeface="Canva Sans"/>
                <a:sym typeface="Canva Sans"/>
                <a:hlinkClick r:id="rId6"/>
              </a:rPr>
              <a:t>https://www.canva.com/?msockid=2210f48da564633b1277e004a484624b</a:t>
            </a:r>
            <a:r>
              <a:rPr lang="en-US" sz="2004" dirty="0">
                <a:solidFill>
                  <a:srgbClr val="000000"/>
                </a:solidFill>
                <a:latin typeface="Canva Sans"/>
                <a:ea typeface="Canva Sans"/>
                <a:cs typeface="Canva Sans"/>
                <a:sym typeface="Canva Sans"/>
              </a:rPr>
              <a:t> [Accessed 5 Jun. 2025].</a:t>
            </a:r>
          </a:p>
          <a:p>
            <a:pPr algn="l">
              <a:lnSpc>
                <a:spcPts val="3548"/>
              </a:lnSpc>
            </a:pPr>
            <a:endParaRPr lang="en-US" sz="2004" dirty="0">
              <a:solidFill>
                <a:srgbClr val="000000"/>
              </a:solidFill>
              <a:latin typeface="Canva Sans"/>
              <a:ea typeface="Canva Sans"/>
              <a:cs typeface="Canva Sans"/>
              <a:sym typeface="Canva Sans"/>
            </a:endParaRPr>
          </a:p>
          <a:p>
            <a:pPr algn="l">
              <a:lnSpc>
                <a:spcPts val="3548"/>
              </a:lnSpc>
            </a:pPr>
            <a:r>
              <a:rPr lang="en-US" sz="2004" dirty="0" err="1">
                <a:solidFill>
                  <a:srgbClr val="000000"/>
                </a:solidFill>
                <a:latin typeface="Canva Sans"/>
                <a:ea typeface="Canva Sans"/>
                <a:cs typeface="Canva Sans"/>
                <a:sym typeface="Canva Sans"/>
              </a:rPr>
              <a:t>Chiangpradit</a:t>
            </a:r>
            <a:r>
              <a:rPr lang="en-US" sz="2004" dirty="0">
                <a:solidFill>
                  <a:srgbClr val="000000"/>
                </a:solidFill>
                <a:latin typeface="Canva Sans"/>
                <a:ea typeface="Canva Sans"/>
                <a:cs typeface="Canva Sans"/>
                <a:sym typeface="Canva Sans"/>
              </a:rPr>
              <a:t>, L. (2023). Are STEM Subjects Harder? | STEM Sports. [online] https://stemsports.com/. Available at: </a:t>
            </a:r>
            <a:r>
              <a:rPr lang="en-US" sz="2004" dirty="0">
                <a:solidFill>
                  <a:srgbClr val="000000"/>
                </a:solidFill>
                <a:latin typeface="Canva Sans"/>
                <a:ea typeface="Canva Sans"/>
                <a:cs typeface="Canva Sans"/>
                <a:sym typeface="Canva Sans"/>
                <a:hlinkClick r:id="rId7"/>
              </a:rPr>
              <a:t>https://stemsports.com/are-stem-subjects-harder/</a:t>
            </a:r>
            <a:r>
              <a:rPr lang="en-US" sz="2004" dirty="0">
                <a:solidFill>
                  <a:srgbClr val="000000"/>
                </a:solidFill>
                <a:latin typeface="Canva Sans"/>
                <a:ea typeface="Canva Sans"/>
                <a:cs typeface="Canva Sans"/>
                <a:sym typeface="Canva Sans"/>
              </a:rPr>
              <a:t> [Accessed 2 Jun. 2025].</a:t>
            </a:r>
          </a:p>
          <a:p>
            <a:pPr algn="l">
              <a:lnSpc>
                <a:spcPts val="3548"/>
              </a:lnSpc>
            </a:pPr>
            <a:endParaRPr lang="en-US" sz="2004" dirty="0">
              <a:solidFill>
                <a:srgbClr val="000000"/>
              </a:solidFill>
              <a:latin typeface="Canva Sans"/>
              <a:ea typeface="Canva Sans"/>
              <a:cs typeface="Canva Sans"/>
              <a:sym typeface="Canva Sans"/>
            </a:endParaRPr>
          </a:p>
          <a:p>
            <a:pPr algn="l">
              <a:lnSpc>
                <a:spcPts val="3548"/>
              </a:lnSpc>
            </a:pPr>
            <a:r>
              <a:rPr lang="en-US" sz="2004" dirty="0">
                <a:solidFill>
                  <a:srgbClr val="000000"/>
                </a:solidFill>
                <a:latin typeface="Canva Sans"/>
                <a:ea typeface="Canva Sans"/>
                <a:cs typeface="Canva Sans"/>
                <a:sym typeface="Canva Sans"/>
              </a:rPr>
              <a:t>Hollingsworth, S. (2024). 12 Reasons Why Your Business Absolutely Needs SEO. [online] Search Engine Journal. Available at: </a:t>
            </a:r>
            <a:r>
              <a:rPr lang="en-US" sz="2004" dirty="0">
                <a:solidFill>
                  <a:srgbClr val="000000"/>
                </a:solidFill>
                <a:latin typeface="Canva Sans"/>
                <a:ea typeface="Canva Sans"/>
                <a:cs typeface="Canva Sans"/>
                <a:sym typeface="Canva Sans"/>
                <a:hlinkClick r:id="rId8"/>
              </a:rPr>
              <a:t>https://www.searchenginejournal.com/why-seo-is-important-for-business/248101/</a:t>
            </a:r>
            <a:r>
              <a:rPr lang="en-US" sz="2004" dirty="0">
                <a:solidFill>
                  <a:srgbClr val="000000"/>
                </a:solidFill>
                <a:latin typeface="Canva Sans"/>
                <a:ea typeface="Canva Sans"/>
                <a:cs typeface="Canva Sans"/>
                <a:sym typeface="Canva Sans"/>
              </a:rPr>
              <a:t> [Accessed 9 Jun. 2025].</a:t>
            </a:r>
          </a:p>
          <a:p>
            <a:pPr algn="l">
              <a:lnSpc>
                <a:spcPts val="3548"/>
              </a:lnSpc>
            </a:pPr>
            <a:endParaRPr lang="en-US" sz="2004" dirty="0">
              <a:solidFill>
                <a:srgbClr val="000000"/>
              </a:solidFill>
              <a:latin typeface="Canva Sans"/>
              <a:ea typeface="Canva Sans"/>
              <a:cs typeface="Canva Sans"/>
              <a:sym typeface="Canva Sans"/>
            </a:endParaRPr>
          </a:p>
          <a:p>
            <a:pPr algn="l">
              <a:lnSpc>
                <a:spcPts val="3548"/>
              </a:lnSpc>
            </a:pPr>
            <a:r>
              <a:rPr lang="en-US" sz="2004" dirty="0">
                <a:solidFill>
                  <a:srgbClr val="000000"/>
                </a:solidFill>
                <a:latin typeface="Canva Sans"/>
                <a:ea typeface="Canva Sans"/>
                <a:cs typeface="Canva Sans"/>
                <a:sym typeface="Canva Sans"/>
              </a:rPr>
              <a:t>Mali, D. and Lim, H. (2021). How do students perceive face-to-face/blended learning as a result of the Covid-19 pandemic? The International Journal of Management Education, 19(3). </a:t>
            </a:r>
            <a:r>
              <a:rPr lang="en-US" sz="2004" dirty="0" err="1">
                <a:solidFill>
                  <a:srgbClr val="000000"/>
                </a:solidFill>
                <a:latin typeface="Canva Sans"/>
                <a:ea typeface="Canva Sans"/>
                <a:cs typeface="Canva Sans"/>
                <a:sym typeface="Canva Sans"/>
              </a:rPr>
              <a:t>doi</a:t>
            </a:r>
            <a:r>
              <a:rPr lang="en-US" sz="2004" dirty="0">
                <a:solidFill>
                  <a:srgbClr val="000000"/>
                </a:solidFill>
                <a:latin typeface="Canva Sans"/>
                <a:ea typeface="Canva Sans"/>
                <a:cs typeface="Canva Sans"/>
                <a:sym typeface="Canva Sans"/>
              </a:rPr>
              <a:t>: </a:t>
            </a:r>
            <a:r>
              <a:rPr lang="en-US" sz="2004" dirty="0">
                <a:solidFill>
                  <a:srgbClr val="000000"/>
                </a:solidFill>
                <a:latin typeface="Canva Sans"/>
                <a:ea typeface="Canva Sans"/>
                <a:cs typeface="Canva Sans"/>
                <a:sym typeface="Canva Sans"/>
                <a:hlinkClick r:id="rId9"/>
              </a:rPr>
              <a:t>https://doi.org/10.1016/j.ijme.2021.100552</a:t>
            </a:r>
            <a:r>
              <a:rPr lang="en-US" sz="2004" dirty="0">
                <a:solidFill>
                  <a:srgbClr val="000000"/>
                </a:solidFill>
                <a:latin typeface="Canva Sans"/>
                <a:ea typeface="Canva Sans"/>
                <a:cs typeface="Canva Sans"/>
                <a:sym typeface="Canva Sans"/>
              </a:rPr>
              <a:t>. </a:t>
            </a:r>
          </a:p>
          <a:p>
            <a:pPr algn="l">
              <a:lnSpc>
                <a:spcPts val="3548"/>
              </a:lnSpc>
            </a:pPr>
            <a:endParaRPr lang="en-US" sz="2004" dirty="0">
              <a:solidFill>
                <a:srgbClr val="000000"/>
              </a:solidFill>
              <a:latin typeface="Canva Sans"/>
              <a:ea typeface="Canva Sans"/>
              <a:cs typeface="Canva Sans"/>
              <a:sym typeface="Canva Sans"/>
            </a:endParaRPr>
          </a:p>
          <a:p>
            <a:pPr algn="l">
              <a:lnSpc>
                <a:spcPts val="3548"/>
              </a:lnSpc>
            </a:pPr>
            <a:r>
              <a:rPr lang="en-US" sz="2004" dirty="0">
                <a:solidFill>
                  <a:srgbClr val="000000"/>
                </a:solidFill>
                <a:latin typeface="Canva Sans"/>
                <a:ea typeface="Canva Sans"/>
                <a:cs typeface="Canva Sans"/>
                <a:sym typeface="Canva Sans"/>
              </a:rPr>
              <a:t>Music for Video Library (2020). ROYALTY FREE Motivational Background Music / Corporate Promo Music Royalty Free by MUSIC4VIDEO. YouTube. Available at: </a:t>
            </a:r>
            <a:r>
              <a:rPr lang="en-US" sz="2004" dirty="0">
                <a:solidFill>
                  <a:srgbClr val="000000"/>
                </a:solidFill>
                <a:latin typeface="Canva Sans"/>
                <a:ea typeface="Canva Sans"/>
                <a:cs typeface="Canva Sans"/>
                <a:sym typeface="Canva Sans"/>
                <a:hlinkClick r:id="rId10"/>
              </a:rPr>
              <a:t>https://www.youtube.com/watch?v=TPAtVHtGxog</a:t>
            </a:r>
            <a:r>
              <a:rPr lang="en-US" sz="2004" dirty="0">
                <a:solidFill>
                  <a:srgbClr val="000000"/>
                </a:solidFill>
                <a:latin typeface="Canva Sans"/>
                <a:ea typeface="Canva Sans"/>
                <a:cs typeface="Canva Sans"/>
                <a:sym typeface="Canva Sans"/>
              </a:rPr>
              <a:t> [Accessed 19 Jun. 2025].</a:t>
            </a:r>
          </a:p>
          <a:p>
            <a:pPr algn="l">
              <a:lnSpc>
                <a:spcPts val="3548"/>
              </a:lnSpc>
            </a:pPr>
            <a:endParaRPr lang="en-US" sz="2004" dirty="0">
              <a:solidFill>
                <a:srgbClr val="000000"/>
              </a:solidFill>
              <a:latin typeface="Canva Sans"/>
              <a:ea typeface="Canva Sans"/>
              <a:cs typeface="Canva Sans"/>
              <a:sym typeface="Canva Sans"/>
            </a:endParaRPr>
          </a:p>
          <a:p>
            <a:pPr algn="l">
              <a:lnSpc>
                <a:spcPts val="3548"/>
              </a:lnSpc>
              <a:spcBef>
                <a:spcPct val="0"/>
              </a:spcBef>
            </a:pPr>
            <a:endParaRPr lang="en-US" sz="2004" dirty="0">
              <a:solidFill>
                <a:srgbClr val="000000"/>
              </a:solidFill>
              <a:latin typeface="Canva Sans"/>
              <a:ea typeface="Canva Sans"/>
              <a:cs typeface="Canva Sans"/>
              <a:sym typeface="Canva Sans"/>
            </a:endParaRPr>
          </a:p>
        </p:txBody>
      </p:sp>
      <p:sp>
        <p:nvSpPr>
          <p:cNvPr id="6" name="Freeform 6"/>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7" name="Freeform 7"/>
          <p:cNvSpPr/>
          <p:nvPr/>
        </p:nvSpPr>
        <p:spPr>
          <a:xfrm rot="-2422823">
            <a:off x="-5340285" y="6032303"/>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49152" y="1545378"/>
            <a:ext cx="17326870" cy="7741415"/>
          </a:xfrm>
          <a:prstGeom prst="rect">
            <a:avLst/>
          </a:prstGeom>
        </p:spPr>
        <p:txBody>
          <a:bodyPr lIns="0" tIns="0" rIns="0" bIns="0" rtlCol="0" anchor="t">
            <a:spAutoFit/>
          </a:bodyPr>
          <a:lstStyle/>
          <a:p>
            <a:pPr algn="l">
              <a:lnSpc>
                <a:spcPts val="3780"/>
              </a:lnSpc>
              <a:spcBef>
                <a:spcPct val="0"/>
              </a:spcBef>
            </a:pPr>
            <a:r>
              <a:rPr lang="en-US" sz="2000" dirty="0" err="1">
                <a:solidFill>
                  <a:srgbClr val="000000"/>
                </a:solidFill>
                <a:latin typeface="Canva Sans"/>
                <a:ea typeface="Canva Sans"/>
                <a:cs typeface="Canva Sans"/>
                <a:sym typeface="Canva Sans"/>
              </a:rPr>
              <a:t>Pexels</a:t>
            </a:r>
            <a:r>
              <a:rPr lang="en-US" sz="2000" dirty="0">
                <a:solidFill>
                  <a:srgbClr val="000000"/>
                </a:solidFill>
                <a:latin typeface="Canva Sans"/>
                <a:ea typeface="Canva Sans"/>
                <a:cs typeface="Canva Sans"/>
                <a:sym typeface="Canva Sans"/>
              </a:rPr>
              <a:t> (2025). Free Stock Photos. [online] Pexels.com. Available at: </a:t>
            </a:r>
            <a:r>
              <a:rPr lang="en-US" sz="2000" dirty="0">
                <a:solidFill>
                  <a:srgbClr val="000000"/>
                </a:solidFill>
                <a:latin typeface="Canva Sans"/>
                <a:ea typeface="Canva Sans"/>
                <a:cs typeface="Canva Sans"/>
                <a:sym typeface="Canva Sans"/>
                <a:hlinkClick r:id="rId2"/>
              </a:rPr>
              <a:t>https://www.pexels.com/</a:t>
            </a:r>
            <a:r>
              <a:rPr lang="en-US" sz="2000" dirty="0">
                <a:solidFill>
                  <a:srgbClr val="000000"/>
                </a:solidFill>
                <a:latin typeface="Canva Sans"/>
                <a:ea typeface="Canva Sans"/>
                <a:cs typeface="Canva Sans"/>
                <a:sym typeface="Canva Sans"/>
              </a:rPr>
              <a:t> [Accessed 19 Jun. 2025].</a:t>
            </a:r>
          </a:p>
          <a:p>
            <a:pPr algn="l">
              <a:lnSpc>
                <a:spcPts val="3780"/>
              </a:lnSpc>
              <a:spcBef>
                <a:spcPct val="0"/>
              </a:spcBef>
            </a:pPr>
            <a:endParaRPr lang="en-US" sz="2000" dirty="0">
              <a:solidFill>
                <a:srgbClr val="000000"/>
              </a:solidFill>
              <a:latin typeface="Canva Sans"/>
              <a:ea typeface="Canva Sans"/>
              <a:cs typeface="Canva Sans"/>
              <a:sym typeface="Canva Sans"/>
            </a:endParaRPr>
          </a:p>
          <a:p>
            <a:pPr algn="l">
              <a:lnSpc>
                <a:spcPts val="3780"/>
              </a:lnSpc>
              <a:spcBef>
                <a:spcPct val="0"/>
              </a:spcBef>
            </a:pPr>
            <a:r>
              <a:rPr lang="en-US" sz="2000" dirty="0">
                <a:solidFill>
                  <a:srgbClr val="000000"/>
                </a:solidFill>
                <a:latin typeface="Canva Sans"/>
                <a:ea typeface="Canva Sans"/>
                <a:cs typeface="Canva Sans"/>
                <a:sym typeface="Canva Sans"/>
              </a:rPr>
              <a:t>PowerPoint (2025). PowerPoint. [online] </a:t>
            </a:r>
            <a:r>
              <a:rPr lang="en-US" sz="2000" dirty="0" err="1">
                <a:solidFill>
                  <a:srgbClr val="000000"/>
                </a:solidFill>
                <a:latin typeface="Canva Sans"/>
                <a:ea typeface="Canva Sans"/>
                <a:cs typeface="Canva Sans"/>
                <a:sym typeface="Canva Sans"/>
              </a:rPr>
              <a:t>Cloud.microsoft</a:t>
            </a:r>
            <a:r>
              <a:rPr lang="en-US" sz="2000" dirty="0">
                <a:solidFill>
                  <a:srgbClr val="000000"/>
                </a:solidFill>
                <a:latin typeface="Canva Sans"/>
                <a:ea typeface="Canva Sans"/>
                <a:cs typeface="Canva Sans"/>
                <a:sym typeface="Canva Sans"/>
              </a:rPr>
              <a:t>. Available at: </a:t>
            </a:r>
            <a:r>
              <a:rPr lang="en-US" sz="2000" dirty="0">
                <a:solidFill>
                  <a:srgbClr val="000000"/>
                </a:solidFill>
                <a:latin typeface="Canva Sans"/>
                <a:ea typeface="Canva Sans"/>
                <a:cs typeface="Canva Sans"/>
                <a:sym typeface="Canva Sans"/>
                <a:hlinkClick r:id="rId3"/>
              </a:rPr>
              <a:t>https://powerpoint.cloud.microsoft/</a:t>
            </a:r>
            <a:r>
              <a:rPr lang="en-US" sz="2000" dirty="0">
                <a:solidFill>
                  <a:srgbClr val="000000"/>
                </a:solidFill>
                <a:latin typeface="Canva Sans"/>
                <a:ea typeface="Canva Sans"/>
                <a:cs typeface="Canva Sans"/>
                <a:sym typeface="Canva Sans"/>
              </a:rPr>
              <a:t>. </a:t>
            </a:r>
          </a:p>
          <a:p>
            <a:pPr algn="l">
              <a:lnSpc>
                <a:spcPts val="3780"/>
              </a:lnSpc>
              <a:spcBef>
                <a:spcPct val="0"/>
              </a:spcBef>
            </a:pPr>
            <a:endParaRPr lang="en-US" sz="2000" dirty="0">
              <a:solidFill>
                <a:srgbClr val="000000"/>
              </a:solidFill>
              <a:latin typeface="Canva Sans"/>
              <a:ea typeface="Canva Sans"/>
              <a:cs typeface="Canva Sans"/>
              <a:sym typeface="Canva Sans"/>
            </a:endParaRPr>
          </a:p>
          <a:p>
            <a:pPr algn="l">
              <a:lnSpc>
                <a:spcPts val="3780"/>
              </a:lnSpc>
              <a:spcBef>
                <a:spcPct val="0"/>
              </a:spcBef>
            </a:pPr>
            <a:r>
              <a:rPr lang="en-US" sz="2000" dirty="0">
                <a:solidFill>
                  <a:srgbClr val="000000"/>
                </a:solidFill>
                <a:latin typeface="Canva Sans"/>
                <a:ea typeface="Canva Sans"/>
                <a:cs typeface="Canva Sans"/>
                <a:sym typeface="Canva Sans"/>
              </a:rPr>
              <a:t>Squarespace (2025). Squarespace. [online] Squarespace. Available at: </a:t>
            </a:r>
            <a:r>
              <a:rPr lang="en-US" sz="2000" dirty="0">
                <a:solidFill>
                  <a:srgbClr val="000000"/>
                </a:solidFill>
                <a:latin typeface="Canva Sans"/>
                <a:ea typeface="Canva Sans"/>
                <a:cs typeface="Canva Sans"/>
                <a:sym typeface="Canva Sans"/>
                <a:hlinkClick r:id="rId4"/>
              </a:rPr>
              <a:t>https://www.squarespace.com/</a:t>
            </a:r>
            <a:r>
              <a:rPr lang="en-US" sz="2000" dirty="0">
                <a:solidFill>
                  <a:srgbClr val="000000"/>
                </a:solidFill>
                <a:latin typeface="Canva Sans"/>
                <a:ea typeface="Canva Sans"/>
                <a:cs typeface="Canva Sans"/>
                <a:sym typeface="Canva Sans"/>
              </a:rPr>
              <a:t> [Accessed 6 Jun. 2025].</a:t>
            </a:r>
          </a:p>
          <a:p>
            <a:pPr algn="l">
              <a:lnSpc>
                <a:spcPts val="3780"/>
              </a:lnSpc>
              <a:spcBef>
                <a:spcPct val="0"/>
              </a:spcBef>
            </a:pPr>
            <a:endParaRPr lang="en-US" sz="2000" dirty="0">
              <a:solidFill>
                <a:srgbClr val="000000"/>
              </a:solidFill>
              <a:latin typeface="Canva Sans"/>
              <a:ea typeface="Canva Sans"/>
              <a:cs typeface="Canva Sans"/>
              <a:sym typeface="Canva Sans"/>
            </a:endParaRPr>
          </a:p>
          <a:p>
            <a:pPr algn="l">
              <a:lnSpc>
                <a:spcPts val="3780"/>
              </a:lnSpc>
              <a:spcBef>
                <a:spcPct val="0"/>
              </a:spcBef>
            </a:pPr>
            <a:r>
              <a:rPr lang="en-US" sz="2000" dirty="0" err="1">
                <a:solidFill>
                  <a:srgbClr val="000000"/>
                </a:solidFill>
                <a:latin typeface="Canva Sans"/>
                <a:ea typeface="Canva Sans"/>
                <a:cs typeface="Canva Sans"/>
                <a:sym typeface="Canva Sans"/>
              </a:rPr>
              <a:t>Storyset</a:t>
            </a:r>
            <a:r>
              <a:rPr lang="en-US" sz="2000" dirty="0">
                <a:solidFill>
                  <a:srgbClr val="000000"/>
                </a:solidFill>
                <a:latin typeface="Canva Sans"/>
                <a:ea typeface="Canva Sans"/>
                <a:cs typeface="Canva Sans"/>
                <a:sym typeface="Canva Sans"/>
              </a:rPr>
              <a:t> (2023). </a:t>
            </a:r>
            <a:r>
              <a:rPr lang="en-US" sz="2000" dirty="0" err="1">
                <a:solidFill>
                  <a:srgbClr val="000000"/>
                </a:solidFill>
                <a:latin typeface="Canva Sans"/>
                <a:ea typeface="Canva Sans"/>
                <a:cs typeface="Canva Sans"/>
                <a:sym typeface="Canva Sans"/>
              </a:rPr>
              <a:t>Storyset</a:t>
            </a:r>
            <a:r>
              <a:rPr lang="en-US" sz="2000" dirty="0">
                <a:solidFill>
                  <a:srgbClr val="000000"/>
                </a:solidFill>
                <a:latin typeface="Canva Sans"/>
                <a:ea typeface="Canva Sans"/>
                <a:cs typeface="Canva Sans"/>
                <a:sym typeface="Canva Sans"/>
              </a:rPr>
              <a:t>. [online] Storyset.com. Available at: </a:t>
            </a:r>
            <a:r>
              <a:rPr lang="en-US" sz="2000" dirty="0">
                <a:solidFill>
                  <a:srgbClr val="000000"/>
                </a:solidFill>
                <a:latin typeface="Canva Sans"/>
                <a:ea typeface="Canva Sans"/>
                <a:cs typeface="Canva Sans"/>
                <a:sym typeface="Canva Sans"/>
                <a:hlinkClick r:id="rId5"/>
              </a:rPr>
              <a:t>https://storyset.com/illustration/teacher-student/cuate</a:t>
            </a:r>
            <a:r>
              <a:rPr lang="en-US" sz="2000" dirty="0">
                <a:solidFill>
                  <a:srgbClr val="000000"/>
                </a:solidFill>
                <a:latin typeface="Canva Sans"/>
                <a:ea typeface="Canva Sans"/>
                <a:cs typeface="Canva Sans"/>
                <a:sym typeface="Canva Sans"/>
              </a:rPr>
              <a:t> [Accessed 6 Jun. 2025].</a:t>
            </a:r>
          </a:p>
          <a:p>
            <a:pPr algn="l">
              <a:lnSpc>
                <a:spcPts val="3780"/>
              </a:lnSpc>
              <a:spcBef>
                <a:spcPct val="0"/>
              </a:spcBef>
            </a:pPr>
            <a:endParaRPr lang="en-US" sz="2000" dirty="0">
              <a:solidFill>
                <a:srgbClr val="000000"/>
              </a:solidFill>
              <a:latin typeface="Canva Sans"/>
              <a:ea typeface="Canva Sans"/>
              <a:cs typeface="Canva Sans"/>
              <a:sym typeface="Canva Sans"/>
            </a:endParaRPr>
          </a:p>
          <a:p>
            <a:pPr algn="l">
              <a:lnSpc>
                <a:spcPts val="3780"/>
              </a:lnSpc>
              <a:spcBef>
                <a:spcPct val="0"/>
              </a:spcBef>
            </a:pPr>
            <a:r>
              <a:rPr lang="en-US" sz="2000" dirty="0">
                <a:solidFill>
                  <a:srgbClr val="000000"/>
                </a:solidFill>
                <a:latin typeface="Canva Sans"/>
                <a:ea typeface="Canva Sans"/>
                <a:cs typeface="Canva Sans"/>
                <a:sym typeface="Canva Sans"/>
              </a:rPr>
              <a:t>Supan, D. (2023). Best Practices for Content Marketing in 2023 - </a:t>
            </a:r>
            <a:r>
              <a:rPr lang="en-US" sz="2000" dirty="0" err="1">
                <a:solidFill>
                  <a:srgbClr val="000000"/>
                </a:solidFill>
                <a:latin typeface="Canva Sans"/>
                <a:ea typeface="Canva Sans"/>
                <a:cs typeface="Canva Sans"/>
                <a:sym typeface="Canva Sans"/>
              </a:rPr>
              <a:t>DigitalMarketer</a:t>
            </a:r>
            <a:r>
              <a:rPr lang="en-US" sz="2000" dirty="0">
                <a:solidFill>
                  <a:srgbClr val="000000"/>
                </a:solidFill>
                <a:latin typeface="Canva Sans"/>
                <a:ea typeface="Canva Sans"/>
                <a:cs typeface="Canva Sans"/>
                <a:sym typeface="Canva Sans"/>
              </a:rPr>
              <a:t>. [online] </a:t>
            </a:r>
            <a:r>
              <a:rPr lang="en-US" sz="2000" dirty="0" err="1">
                <a:solidFill>
                  <a:srgbClr val="000000"/>
                </a:solidFill>
                <a:latin typeface="Canva Sans"/>
                <a:ea typeface="Canva Sans"/>
                <a:cs typeface="Canva Sans"/>
                <a:sym typeface="Canva Sans"/>
              </a:rPr>
              <a:t>DigitalMarketer</a:t>
            </a:r>
            <a:r>
              <a:rPr lang="en-US" sz="2000" dirty="0">
                <a:solidFill>
                  <a:srgbClr val="000000"/>
                </a:solidFill>
                <a:latin typeface="Canva Sans"/>
                <a:ea typeface="Canva Sans"/>
                <a:cs typeface="Canva Sans"/>
                <a:sym typeface="Canva Sans"/>
              </a:rPr>
              <a:t>. Available at: </a:t>
            </a:r>
            <a:r>
              <a:rPr lang="en-US" sz="2000" dirty="0">
                <a:solidFill>
                  <a:srgbClr val="000000"/>
                </a:solidFill>
                <a:latin typeface="Canva Sans"/>
                <a:ea typeface="Canva Sans"/>
                <a:cs typeface="Canva Sans"/>
                <a:sym typeface="Canva Sans"/>
                <a:hlinkClick r:id="rId6"/>
              </a:rPr>
              <a:t>https://www.digitalmarketer.com/blog/content-marketing-2023/</a:t>
            </a:r>
            <a:r>
              <a:rPr lang="en-US" sz="2000" dirty="0">
                <a:solidFill>
                  <a:srgbClr val="000000"/>
                </a:solidFill>
                <a:latin typeface="Canva Sans"/>
                <a:ea typeface="Canva Sans"/>
                <a:cs typeface="Canva Sans"/>
                <a:sym typeface="Canva Sans"/>
              </a:rPr>
              <a:t> [Accessed 4 Jun. 2025].</a:t>
            </a:r>
          </a:p>
          <a:p>
            <a:pPr algn="l">
              <a:lnSpc>
                <a:spcPts val="3780"/>
              </a:lnSpc>
              <a:spcBef>
                <a:spcPct val="0"/>
              </a:spcBef>
            </a:pPr>
            <a:endParaRPr lang="en-US" sz="2000" dirty="0">
              <a:solidFill>
                <a:srgbClr val="000000"/>
              </a:solidFill>
              <a:latin typeface="Canva Sans"/>
              <a:ea typeface="Canva Sans"/>
              <a:cs typeface="Canva Sans"/>
              <a:sym typeface="Canva Sans"/>
            </a:endParaRPr>
          </a:p>
          <a:p>
            <a:pPr algn="l">
              <a:lnSpc>
                <a:spcPts val="3780"/>
              </a:lnSpc>
              <a:spcBef>
                <a:spcPct val="0"/>
              </a:spcBef>
            </a:pPr>
            <a:r>
              <a:rPr lang="en-US" sz="2000" dirty="0">
                <a:solidFill>
                  <a:srgbClr val="000000"/>
                </a:solidFill>
                <a:latin typeface="Canva Sans"/>
                <a:ea typeface="Canva Sans"/>
                <a:cs typeface="Canva Sans"/>
                <a:sym typeface="Canva Sans"/>
              </a:rPr>
              <a:t>The Sutton Trust (2019). Private Tuition 2019. [online] Sutton Trust. Available at: </a:t>
            </a:r>
            <a:r>
              <a:rPr lang="en-US" sz="2000" dirty="0">
                <a:solidFill>
                  <a:srgbClr val="000000"/>
                </a:solidFill>
                <a:latin typeface="Canva Sans"/>
                <a:ea typeface="Canva Sans"/>
                <a:cs typeface="Canva Sans"/>
                <a:sym typeface="Canva Sans"/>
                <a:hlinkClick r:id="rId7"/>
              </a:rPr>
              <a:t>https://www.suttontrust.com/our-research/private-tuition-polling-2019/</a:t>
            </a:r>
            <a:r>
              <a:rPr lang="en-US" sz="2000" dirty="0">
                <a:solidFill>
                  <a:srgbClr val="000000"/>
                </a:solidFill>
                <a:latin typeface="Canva Sans"/>
                <a:ea typeface="Canva Sans"/>
                <a:cs typeface="Canva Sans"/>
                <a:sym typeface="Canva Sans"/>
              </a:rPr>
              <a:t> [Accessed 2 Jun. 2025].</a:t>
            </a:r>
          </a:p>
          <a:p>
            <a:pPr algn="l">
              <a:lnSpc>
                <a:spcPts val="3780"/>
              </a:lnSpc>
              <a:spcBef>
                <a:spcPct val="0"/>
              </a:spcBef>
            </a:pPr>
            <a:endParaRPr lang="en-US" sz="2000" dirty="0">
              <a:solidFill>
                <a:srgbClr val="000000"/>
              </a:solidFill>
              <a:latin typeface="Canva Sans"/>
              <a:ea typeface="Canva Sans"/>
              <a:cs typeface="Canva Sans"/>
              <a:sym typeface="Canva Sans"/>
            </a:endParaRPr>
          </a:p>
          <a:p>
            <a:pPr algn="l">
              <a:lnSpc>
                <a:spcPts val="3780"/>
              </a:lnSpc>
              <a:spcBef>
                <a:spcPct val="0"/>
              </a:spcBef>
            </a:pPr>
            <a:r>
              <a:rPr lang="en-US" sz="2000" dirty="0">
                <a:solidFill>
                  <a:srgbClr val="000000"/>
                </a:solidFill>
                <a:latin typeface="Canva Sans"/>
                <a:ea typeface="Canva Sans"/>
                <a:cs typeface="Canva Sans"/>
                <a:sym typeface="Canva Sans"/>
              </a:rPr>
              <a:t>Tittle, L. (2024). Using Tuition to Improve Grades. [online] gcsehelp.co.uk. Available at: </a:t>
            </a:r>
            <a:r>
              <a:rPr lang="en-US" sz="2000" dirty="0">
                <a:solidFill>
                  <a:srgbClr val="000000"/>
                </a:solidFill>
                <a:latin typeface="Canva Sans"/>
                <a:ea typeface="Canva Sans"/>
                <a:cs typeface="Canva Sans"/>
                <a:sym typeface="Canva Sans"/>
                <a:hlinkClick r:id="rId8"/>
              </a:rPr>
              <a:t>https://www.gcsehelp.co.uk/tuition-and-tutoring-using-tuition-to-improve-grades</a:t>
            </a:r>
            <a:r>
              <a:rPr lang="en-US" sz="2000" dirty="0">
                <a:solidFill>
                  <a:srgbClr val="000000"/>
                </a:solidFill>
                <a:latin typeface="Canva Sans"/>
                <a:ea typeface="Canva Sans"/>
                <a:cs typeface="Canva Sans"/>
                <a:sym typeface="Canva Sans"/>
              </a:rPr>
              <a:t> [Accessed 3 Jun. 2025].</a:t>
            </a:r>
          </a:p>
        </p:txBody>
      </p:sp>
      <p:sp>
        <p:nvSpPr>
          <p:cNvPr id="3" name="TextBox 3"/>
          <p:cNvSpPr txBox="1"/>
          <p:nvPr/>
        </p:nvSpPr>
        <p:spPr>
          <a:xfrm>
            <a:off x="7239000" y="145776"/>
            <a:ext cx="3650382" cy="1038225"/>
          </a:xfrm>
          <a:prstGeom prst="rect">
            <a:avLst/>
          </a:prstGeom>
        </p:spPr>
        <p:txBody>
          <a:bodyPr wrap="square" lIns="0" tIns="0" rIns="0" bIns="0" rtlCol="0" anchor="t">
            <a:spAutoFit/>
          </a:bodyPr>
          <a:lstStyle/>
          <a:p>
            <a:pPr algn="ctr">
              <a:lnSpc>
                <a:spcPts val="8850"/>
              </a:lnSpc>
              <a:spcBef>
                <a:spcPct val="0"/>
              </a:spcBef>
            </a:pPr>
            <a:r>
              <a:rPr lang="en-US" sz="5000" b="1" dirty="0">
                <a:solidFill>
                  <a:srgbClr val="000000"/>
                </a:solidFill>
                <a:latin typeface="Canva Sans Bold"/>
                <a:ea typeface="Canva Sans Bold"/>
                <a:cs typeface="Canva Sans Bold"/>
                <a:sym typeface="Canva Sans Bold"/>
              </a:rPr>
              <a:t>References</a:t>
            </a:r>
          </a:p>
        </p:txBody>
      </p:sp>
      <p:sp>
        <p:nvSpPr>
          <p:cNvPr id="4" name="Freeform 4"/>
          <p:cNvSpPr/>
          <p:nvPr/>
        </p:nvSpPr>
        <p:spPr>
          <a:xfrm rot="-4810736">
            <a:off x="13574350" y="-6935515"/>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rot="-2422823">
            <a:off x="-5340285" y="6032303"/>
            <a:ext cx="11423377" cy="12120294"/>
          </a:xfrm>
          <a:custGeom>
            <a:avLst/>
            <a:gdLst/>
            <a:ahLst/>
            <a:cxnLst/>
            <a:rect l="l" t="t" r="r" b="b"/>
            <a:pathLst>
              <a:path w="11423377" h="12120294">
                <a:moveTo>
                  <a:pt x="0" y="0"/>
                </a:moveTo>
                <a:lnTo>
                  <a:pt x="11423377" y="0"/>
                </a:lnTo>
                <a:lnTo>
                  <a:pt x="11423377" y="12120295"/>
                </a:lnTo>
                <a:lnTo>
                  <a:pt x="0" y="1212029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6698F"/>
        </a:solidFill>
        <a:effectLst/>
      </p:bgPr>
    </p:bg>
    <p:spTree>
      <p:nvGrpSpPr>
        <p:cNvPr id="1" name=""/>
        <p:cNvGrpSpPr/>
        <p:nvPr/>
      </p:nvGrpSpPr>
      <p:grpSpPr>
        <a:xfrm>
          <a:off x="0" y="0"/>
          <a:ext cx="0" cy="0"/>
          <a:chOff x="0" y="0"/>
          <a:chExt cx="0" cy="0"/>
        </a:xfrm>
      </p:grpSpPr>
      <p:sp>
        <p:nvSpPr>
          <p:cNvPr id="2" name="Freeform 2"/>
          <p:cNvSpPr/>
          <p:nvPr/>
        </p:nvSpPr>
        <p:spPr>
          <a:xfrm>
            <a:off x="5486400" y="4165923"/>
            <a:ext cx="7315200" cy="1955153"/>
          </a:xfrm>
          <a:custGeom>
            <a:avLst/>
            <a:gdLst/>
            <a:ahLst/>
            <a:cxnLst/>
            <a:rect l="l" t="t" r="r" b="b"/>
            <a:pathLst>
              <a:path w="7315200" h="1955153">
                <a:moveTo>
                  <a:pt x="0" y="0"/>
                </a:moveTo>
                <a:lnTo>
                  <a:pt x="7315200" y="0"/>
                </a:lnTo>
                <a:lnTo>
                  <a:pt x="7315200" y="1955154"/>
                </a:lnTo>
                <a:lnTo>
                  <a:pt x="0" y="195515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2279</Words>
  <Application>Microsoft Office PowerPoint</Application>
  <PresentationFormat>Custom</PresentationFormat>
  <Paragraphs>224</Paragraphs>
  <Slides>17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Canva Sans Bold</vt:lpstr>
      <vt:lpstr>Open Sauce Bold</vt:lpstr>
      <vt:lpstr>Arimo</vt:lpstr>
      <vt:lpstr>Arial</vt:lpstr>
      <vt:lpstr>Calibri</vt:lpstr>
      <vt:lpstr>Canva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Beige Elegant Modern Minimalistisch Business Projektvorstellung Vortrag Marketing Präsentation</dc:title>
  <cp:lastModifiedBy>Fataya Bitar</cp:lastModifiedBy>
  <cp:revision>2</cp:revision>
  <dcterms:created xsi:type="dcterms:W3CDTF">2006-08-16T00:00:00Z</dcterms:created>
  <dcterms:modified xsi:type="dcterms:W3CDTF">2025-06-29T22:47:13Z</dcterms:modified>
  <dc:identifier>DAGrxgi5jRY</dc:identifier>
</cp:coreProperties>
</file>