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03A94B-67FB-4E71-828E-596FAA6724CC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7750AAC-B4E8-4E95-B0DB-1A8EBCE4CB43}">
      <dgm:prSet/>
      <dgm:spPr/>
      <dgm:t>
        <a:bodyPr/>
        <a:lstStyle/>
        <a:p>
          <a:r>
            <a:rPr lang="en-US"/>
            <a:t>Research suggests several factors influence vaping:</a:t>
          </a:r>
        </a:p>
      </dgm:t>
    </dgm:pt>
    <dgm:pt modelId="{36BAC3F7-B404-4A4D-B0B7-D027CAB9FDDD}" type="parTrans" cxnId="{788E7988-516E-494A-9D10-9DD7B63FE804}">
      <dgm:prSet/>
      <dgm:spPr/>
      <dgm:t>
        <a:bodyPr/>
        <a:lstStyle/>
        <a:p>
          <a:endParaRPr lang="en-US"/>
        </a:p>
      </dgm:t>
    </dgm:pt>
    <dgm:pt modelId="{40D56211-0792-4771-9E1A-51C3799A966B}" type="sibTrans" cxnId="{788E7988-516E-494A-9D10-9DD7B63FE804}">
      <dgm:prSet/>
      <dgm:spPr/>
      <dgm:t>
        <a:bodyPr/>
        <a:lstStyle/>
        <a:p>
          <a:endParaRPr lang="en-US"/>
        </a:p>
      </dgm:t>
    </dgm:pt>
    <dgm:pt modelId="{B60C2EBA-9FF3-4246-B080-A5D902E0BC93}">
      <dgm:prSet/>
      <dgm:spPr/>
      <dgm:t>
        <a:bodyPr/>
        <a:lstStyle/>
        <a:p>
          <a:r>
            <a:rPr lang="en-US"/>
            <a:t>Peer pressure (Westling et al., 2022)</a:t>
          </a:r>
        </a:p>
      </dgm:t>
    </dgm:pt>
    <dgm:pt modelId="{A43876DB-EA96-4A0E-A0C6-8B2446676262}" type="parTrans" cxnId="{9E0C0D4D-EFAB-4378-AD8E-049F252B775B}">
      <dgm:prSet/>
      <dgm:spPr/>
      <dgm:t>
        <a:bodyPr/>
        <a:lstStyle/>
        <a:p>
          <a:endParaRPr lang="en-US"/>
        </a:p>
      </dgm:t>
    </dgm:pt>
    <dgm:pt modelId="{F80C8050-56A7-47E4-8E8F-31F564F2A284}" type="sibTrans" cxnId="{9E0C0D4D-EFAB-4378-AD8E-049F252B775B}">
      <dgm:prSet/>
      <dgm:spPr/>
      <dgm:t>
        <a:bodyPr/>
        <a:lstStyle/>
        <a:p>
          <a:endParaRPr lang="en-US"/>
        </a:p>
      </dgm:t>
    </dgm:pt>
    <dgm:pt modelId="{8EA82EEA-3507-45EA-9770-89CB70607D33}">
      <dgm:prSet/>
      <dgm:spPr/>
      <dgm:t>
        <a:bodyPr/>
        <a:lstStyle/>
        <a:p>
          <a:r>
            <a:rPr lang="en-US"/>
            <a:t>Social media advertising (WHO, 2024)</a:t>
          </a:r>
        </a:p>
      </dgm:t>
    </dgm:pt>
    <dgm:pt modelId="{DC110140-96A2-4834-8F90-D26A72C12A13}" type="parTrans" cxnId="{BB8A7B52-5FE7-43E2-A845-65C01BFAFD9F}">
      <dgm:prSet/>
      <dgm:spPr/>
      <dgm:t>
        <a:bodyPr/>
        <a:lstStyle/>
        <a:p>
          <a:endParaRPr lang="en-US"/>
        </a:p>
      </dgm:t>
    </dgm:pt>
    <dgm:pt modelId="{3DA4CCA1-1E9B-4E9F-B37F-E685E18E60AF}" type="sibTrans" cxnId="{BB8A7B52-5FE7-43E2-A845-65C01BFAFD9F}">
      <dgm:prSet/>
      <dgm:spPr/>
      <dgm:t>
        <a:bodyPr/>
        <a:lstStyle/>
        <a:p>
          <a:endParaRPr lang="en-US"/>
        </a:p>
      </dgm:t>
    </dgm:pt>
    <dgm:pt modelId="{9444282B-8114-4C4A-A835-1F01D747E438}">
      <dgm:prSet/>
      <dgm:spPr/>
      <dgm:t>
        <a:bodyPr/>
        <a:lstStyle/>
        <a:p>
          <a:r>
            <a:rPr lang="en-US"/>
            <a:t>Attractive flavours and packaging (ASH, 2025)</a:t>
          </a:r>
        </a:p>
      </dgm:t>
    </dgm:pt>
    <dgm:pt modelId="{54AEEAD2-23ED-49F7-BAF1-A659157FAE26}" type="parTrans" cxnId="{526C5B7A-FEC9-4A2D-B22F-2E56C82A8540}">
      <dgm:prSet/>
      <dgm:spPr/>
      <dgm:t>
        <a:bodyPr/>
        <a:lstStyle/>
        <a:p>
          <a:endParaRPr lang="en-US"/>
        </a:p>
      </dgm:t>
    </dgm:pt>
    <dgm:pt modelId="{2DF9E657-2EE4-4F7F-A362-CA34207AD76A}" type="sibTrans" cxnId="{526C5B7A-FEC9-4A2D-B22F-2E56C82A8540}">
      <dgm:prSet/>
      <dgm:spPr/>
      <dgm:t>
        <a:bodyPr/>
        <a:lstStyle/>
        <a:p>
          <a:endParaRPr lang="en-US"/>
        </a:p>
      </dgm:t>
    </dgm:pt>
    <dgm:pt modelId="{62A9E5E6-89BC-4EC6-92B7-C5EA086940D9}">
      <dgm:prSet/>
      <dgm:spPr/>
      <dgm:t>
        <a:bodyPr/>
        <a:lstStyle/>
        <a:p>
          <a:r>
            <a:rPr lang="en-US"/>
            <a:t>Curiosity and stress relief (Khouja et al., 2021)</a:t>
          </a:r>
        </a:p>
      </dgm:t>
    </dgm:pt>
    <dgm:pt modelId="{813C8F83-1C60-461F-A970-803B97013F70}" type="parTrans" cxnId="{0298D025-F083-4F87-A753-BAF3A4255168}">
      <dgm:prSet/>
      <dgm:spPr/>
      <dgm:t>
        <a:bodyPr/>
        <a:lstStyle/>
        <a:p>
          <a:endParaRPr lang="en-US"/>
        </a:p>
      </dgm:t>
    </dgm:pt>
    <dgm:pt modelId="{59AE30E2-D190-44DA-82EE-E9DE25AECC51}" type="sibTrans" cxnId="{0298D025-F083-4F87-A753-BAF3A4255168}">
      <dgm:prSet/>
      <dgm:spPr/>
      <dgm:t>
        <a:bodyPr/>
        <a:lstStyle/>
        <a:p>
          <a:endParaRPr lang="en-US"/>
        </a:p>
      </dgm:t>
    </dgm:pt>
    <dgm:pt modelId="{719DB551-0CE3-46E8-BC41-4A65C1BAB969}">
      <dgm:prSet/>
      <dgm:spPr/>
      <dgm:t>
        <a:bodyPr/>
        <a:lstStyle/>
        <a:p>
          <a:r>
            <a:rPr lang="en-US"/>
            <a:t>Accessibility and low cost (NHS, 2025)</a:t>
          </a:r>
        </a:p>
      </dgm:t>
    </dgm:pt>
    <dgm:pt modelId="{C2F2C6CE-5C4B-4415-9D7F-4E6C179547ED}" type="parTrans" cxnId="{828B843E-F892-4367-A423-22C204F72D12}">
      <dgm:prSet/>
      <dgm:spPr/>
      <dgm:t>
        <a:bodyPr/>
        <a:lstStyle/>
        <a:p>
          <a:endParaRPr lang="en-US"/>
        </a:p>
      </dgm:t>
    </dgm:pt>
    <dgm:pt modelId="{8E176FF0-8A61-44F5-BBB8-7A0DB3676D9B}" type="sibTrans" cxnId="{828B843E-F892-4367-A423-22C204F72D12}">
      <dgm:prSet/>
      <dgm:spPr/>
      <dgm:t>
        <a:bodyPr/>
        <a:lstStyle/>
        <a:p>
          <a:endParaRPr lang="en-US"/>
        </a:p>
      </dgm:t>
    </dgm:pt>
    <dgm:pt modelId="{5B41DE72-B073-48CF-99D8-297353899A90}">
      <dgm:prSet/>
      <dgm:spPr/>
      <dgm:t>
        <a:bodyPr/>
        <a:lstStyle/>
        <a:p>
          <a:r>
            <a:rPr lang="en-US"/>
            <a:t>Family and friends who vape (East et al., 2020)</a:t>
          </a:r>
        </a:p>
      </dgm:t>
    </dgm:pt>
    <dgm:pt modelId="{A68078E9-E3DB-4607-984C-50F3A14FA8C8}" type="parTrans" cxnId="{9DF5CE64-81A2-4ECB-9737-3EF8AB247833}">
      <dgm:prSet/>
      <dgm:spPr/>
      <dgm:t>
        <a:bodyPr/>
        <a:lstStyle/>
        <a:p>
          <a:endParaRPr lang="en-US"/>
        </a:p>
      </dgm:t>
    </dgm:pt>
    <dgm:pt modelId="{BA06D4A6-E2CB-4B8D-BEEE-CBBCB162CA52}" type="sibTrans" cxnId="{9DF5CE64-81A2-4ECB-9737-3EF8AB247833}">
      <dgm:prSet/>
      <dgm:spPr/>
      <dgm:t>
        <a:bodyPr/>
        <a:lstStyle/>
        <a:p>
          <a:endParaRPr lang="en-US"/>
        </a:p>
      </dgm:t>
    </dgm:pt>
    <dgm:pt modelId="{9592661E-BD18-4FC6-93E2-3926516CB585}" type="pres">
      <dgm:prSet presAssocID="{9003A94B-67FB-4E71-828E-596FAA6724CC}" presName="cycle" presStyleCnt="0">
        <dgm:presLayoutVars>
          <dgm:dir/>
          <dgm:resizeHandles val="exact"/>
        </dgm:presLayoutVars>
      </dgm:prSet>
      <dgm:spPr/>
    </dgm:pt>
    <dgm:pt modelId="{1BC08B05-03A4-462D-8F0F-FA5E50716340}" type="pres">
      <dgm:prSet presAssocID="{27750AAC-B4E8-4E95-B0DB-1A8EBCE4CB43}" presName="node" presStyleLbl="node1" presStyleIdx="0" presStyleCnt="7">
        <dgm:presLayoutVars>
          <dgm:bulletEnabled val="1"/>
        </dgm:presLayoutVars>
      </dgm:prSet>
      <dgm:spPr/>
    </dgm:pt>
    <dgm:pt modelId="{499F9E8B-FC19-49D0-9A9A-4655A8E7C4A6}" type="pres">
      <dgm:prSet presAssocID="{27750AAC-B4E8-4E95-B0DB-1A8EBCE4CB43}" presName="spNode" presStyleCnt="0"/>
      <dgm:spPr/>
    </dgm:pt>
    <dgm:pt modelId="{85568B9A-5BEB-439C-A2B5-9CC69678B55C}" type="pres">
      <dgm:prSet presAssocID="{40D56211-0792-4771-9E1A-51C3799A966B}" presName="sibTrans" presStyleLbl="sibTrans1D1" presStyleIdx="0" presStyleCnt="7"/>
      <dgm:spPr/>
    </dgm:pt>
    <dgm:pt modelId="{6768B75B-9577-4660-AA14-CB5A79AFF4A6}" type="pres">
      <dgm:prSet presAssocID="{B60C2EBA-9FF3-4246-B080-A5D902E0BC93}" presName="node" presStyleLbl="node1" presStyleIdx="1" presStyleCnt="7">
        <dgm:presLayoutVars>
          <dgm:bulletEnabled val="1"/>
        </dgm:presLayoutVars>
      </dgm:prSet>
      <dgm:spPr/>
    </dgm:pt>
    <dgm:pt modelId="{3AD7C034-440F-479A-99DF-AF710F6507F7}" type="pres">
      <dgm:prSet presAssocID="{B60C2EBA-9FF3-4246-B080-A5D902E0BC93}" presName="spNode" presStyleCnt="0"/>
      <dgm:spPr/>
    </dgm:pt>
    <dgm:pt modelId="{831A5100-4325-4418-A847-D70FCC3FC885}" type="pres">
      <dgm:prSet presAssocID="{F80C8050-56A7-47E4-8E8F-31F564F2A284}" presName="sibTrans" presStyleLbl="sibTrans1D1" presStyleIdx="1" presStyleCnt="7"/>
      <dgm:spPr/>
    </dgm:pt>
    <dgm:pt modelId="{A09E3076-543D-49EE-AB20-9F819582D41B}" type="pres">
      <dgm:prSet presAssocID="{8EA82EEA-3507-45EA-9770-89CB70607D33}" presName="node" presStyleLbl="node1" presStyleIdx="2" presStyleCnt="7">
        <dgm:presLayoutVars>
          <dgm:bulletEnabled val="1"/>
        </dgm:presLayoutVars>
      </dgm:prSet>
      <dgm:spPr/>
    </dgm:pt>
    <dgm:pt modelId="{69DA9108-9CAD-4D3A-B4AB-5C1F8D620E99}" type="pres">
      <dgm:prSet presAssocID="{8EA82EEA-3507-45EA-9770-89CB70607D33}" presName="spNode" presStyleCnt="0"/>
      <dgm:spPr/>
    </dgm:pt>
    <dgm:pt modelId="{D236D919-47CE-43AE-BE67-C28A12A1B4D8}" type="pres">
      <dgm:prSet presAssocID="{3DA4CCA1-1E9B-4E9F-B37F-E685E18E60AF}" presName="sibTrans" presStyleLbl="sibTrans1D1" presStyleIdx="2" presStyleCnt="7"/>
      <dgm:spPr/>
    </dgm:pt>
    <dgm:pt modelId="{B6D9E83C-6D0B-4C8E-8D16-30D3BD90DE42}" type="pres">
      <dgm:prSet presAssocID="{9444282B-8114-4C4A-A835-1F01D747E438}" presName="node" presStyleLbl="node1" presStyleIdx="3" presStyleCnt="7">
        <dgm:presLayoutVars>
          <dgm:bulletEnabled val="1"/>
        </dgm:presLayoutVars>
      </dgm:prSet>
      <dgm:spPr/>
    </dgm:pt>
    <dgm:pt modelId="{55C55634-6534-4356-B68A-3B01BB75D69E}" type="pres">
      <dgm:prSet presAssocID="{9444282B-8114-4C4A-A835-1F01D747E438}" presName="spNode" presStyleCnt="0"/>
      <dgm:spPr/>
    </dgm:pt>
    <dgm:pt modelId="{FF5B8D8D-2FE5-45C3-8D18-D8FC9EA81856}" type="pres">
      <dgm:prSet presAssocID="{2DF9E657-2EE4-4F7F-A362-CA34207AD76A}" presName="sibTrans" presStyleLbl="sibTrans1D1" presStyleIdx="3" presStyleCnt="7"/>
      <dgm:spPr/>
    </dgm:pt>
    <dgm:pt modelId="{0AFEF2E0-0B09-4C75-8D52-7D9DCDB18ECA}" type="pres">
      <dgm:prSet presAssocID="{62A9E5E6-89BC-4EC6-92B7-C5EA086940D9}" presName="node" presStyleLbl="node1" presStyleIdx="4" presStyleCnt="7">
        <dgm:presLayoutVars>
          <dgm:bulletEnabled val="1"/>
        </dgm:presLayoutVars>
      </dgm:prSet>
      <dgm:spPr/>
    </dgm:pt>
    <dgm:pt modelId="{EFB4CFFB-CE4E-4106-84F3-BFA01F200C0A}" type="pres">
      <dgm:prSet presAssocID="{62A9E5E6-89BC-4EC6-92B7-C5EA086940D9}" presName="spNode" presStyleCnt="0"/>
      <dgm:spPr/>
    </dgm:pt>
    <dgm:pt modelId="{8462A508-0CBA-4ED3-A27B-D0C7D694BE4E}" type="pres">
      <dgm:prSet presAssocID="{59AE30E2-D190-44DA-82EE-E9DE25AECC51}" presName="sibTrans" presStyleLbl="sibTrans1D1" presStyleIdx="4" presStyleCnt="7"/>
      <dgm:spPr/>
    </dgm:pt>
    <dgm:pt modelId="{51BA75FA-8858-42A9-BAAF-2DE4549ADB43}" type="pres">
      <dgm:prSet presAssocID="{719DB551-0CE3-46E8-BC41-4A65C1BAB969}" presName="node" presStyleLbl="node1" presStyleIdx="5" presStyleCnt="7">
        <dgm:presLayoutVars>
          <dgm:bulletEnabled val="1"/>
        </dgm:presLayoutVars>
      </dgm:prSet>
      <dgm:spPr/>
    </dgm:pt>
    <dgm:pt modelId="{7B230176-9953-4753-95CB-D84C2A263F2B}" type="pres">
      <dgm:prSet presAssocID="{719DB551-0CE3-46E8-BC41-4A65C1BAB969}" presName="spNode" presStyleCnt="0"/>
      <dgm:spPr/>
    </dgm:pt>
    <dgm:pt modelId="{91E731BC-D183-4B63-8936-17D0C84E3181}" type="pres">
      <dgm:prSet presAssocID="{8E176FF0-8A61-44F5-BBB8-7A0DB3676D9B}" presName="sibTrans" presStyleLbl="sibTrans1D1" presStyleIdx="5" presStyleCnt="7"/>
      <dgm:spPr/>
    </dgm:pt>
    <dgm:pt modelId="{1192EE05-6BFD-4F79-B8D4-51F9090C4DE5}" type="pres">
      <dgm:prSet presAssocID="{5B41DE72-B073-48CF-99D8-297353899A90}" presName="node" presStyleLbl="node1" presStyleIdx="6" presStyleCnt="7">
        <dgm:presLayoutVars>
          <dgm:bulletEnabled val="1"/>
        </dgm:presLayoutVars>
      </dgm:prSet>
      <dgm:spPr/>
    </dgm:pt>
    <dgm:pt modelId="{8B42196B-C97E-4AE6-8834-B283FCDBBB6B}" type="pres">
      <dgm:prSet presAssocID="{5B41DE72-B073-48CF-99D8-297353899A90}" presName="spNode" presStyleCnt="0"/>
      <dgm:spPr/>
    </dgm:pt>
    <dgm:pt modelId="{9E4B5AF1-0D24-4A1F-B4CD-EA04777DCB70}" type="pres">
      <dgm:prSet presAssocID="{BA06D4A6-E2CB-4B8D-BEEE-CBBCB162CA52}" presName="sibTrans" presStyleLbl="sibTrans1D1" presStyleIdx="6" presStyleCnt="7"/>
      <dgm:spPr/>
    </dgm:pt>
  </dgm:ptLst>
  <dgm:cxnLst>
    <dgm:cxn modelId="{0298D025-F083-4F87-A753-BAF3A4255168}" srcId="{9003A94B-67FB-4E71-828E-596FAA6724CC}" destId="{62A9E5E6-89BC-4EC6-92B7-C5EA086940D9}" srcOrd="4" destOrd="0" parTransId="{813C8F83-1C60-461F-A970-803B97013F70}" sibTransId="{59AE30E2-D190-44DA-82EE-E9DE25AECC51}"/>
    <dgm:cxn modelId="{B170D225-304E-4F69-91A3-998A19B1D171}" type="presOf" srcId="{9444282B-8114-4C4A-A835-1F01D747E438}" destId="{B6D9E83C-6D0B-4C8E-8D16-30D3BD90DE42}" srcOrd="0" destOrd="0" presId="urn:microsoft.com/office/officeart/2005/8/layout/cycle5"/>
    <dgm:cxn modelId="{828B843E-F892-4367-A423-22C204F72D12}" srcId="{9003A94B-67FB-4E71-828E-596FAA6724CC}" destId="{719DB551-0CE3-46E8-BC41-4A65C1BAB969}" srcOrd="5" destOrd="0" parTransId="{C2F2C6CE-5C4B-4415-9D7F-4E6C179547ED}" sibTransId="{8E176FF0-8A61-44F5-BBB8-7A0DB3676D9B}"/>
    <dgm:cxn modelId="{C02F0E4B-89E0-4B7D-A215-10D1F7B3691D}" type="presOf" srcId="{3DA4CCA1-1E9B-4E9F-B37F-E685E18E60AF}" destId="{D236D919-47CE-43AE-BE67-C28A12A1B4D8}" srcOrd="0" destOrd="0" presId="urn:microsoft.com/office/officeart/2005/8/layout/cycle5"/>
    <dgm:cxn modelId="{C70D634B-BC24-4416-9E6B-197157691DA0}" type="presOf" srcId="{8EA82EEA-3507-45EA-9770-89CB70607D33}" destId="{A09E3076-543D-49EE-AB20-9F819582D41B}" srcOrd="0" destOrd="0" presId="urn:microsoft.com/office/officeart/2005/8/layout/cycle5"/>
    <dgm:cxn modelId="{9E0C0D4D-EFAB-4378-AD8E-049F252B775B}" srcId="{9003A94B-67FB-4E71-828E-596FAA6724CC}" destId="{B60C2EBA-9FF3-4246-B080-A5D902E0BC93}" srcOrd="1" destOrd="0" parTransId="{A43876DB-EA96-4A0E-A0C6-8B2446676262}" sibTransId="{F80C8050-56A7-47E4-8E8F-31F564F2A284}"/>
    <dgm:cxn modelId="{BB8A7B52-5FE7-43E2-A845-65C01BFAFD9F}" srcId="{9003A94B-67FB-4E71-828E-596FAA6724CC}" destId="{8EA82EEA-3507-45EA-9770-89CB70607D33}" srcOrd="2" destOrd="0" parTransId="{DC110140-96A2-4834-8F90-D26A72C12A13}" sibTransId="{3DA4CCA1-1E9B-4E9F-B37F-E685E18E60AF}"/>
    <dgm:cxn modelId="{2F594D58-1B7F-4D8E-A02D-0A51B5826927}" type="presOf" srcId="{62A9E5E6-89BC-4EC6-92B7-C5EA086940D9}" destId="{0AFEF2E0-0B09-4C75-8D52-7D9DCDB18ECA}" srcOrd="0" destOrd="0" presId="urn:microsoft.com/office/officeart/2005/8/layout/cycle5"/>
    <dgm:cxn modelId="{DCF1225A-B926-4AF5-8636-6E3DF22109F2}" type="presOf" srcId="{9003A94B-67FB-4E71-828E-596FAA6724CC}" destId="{9592661E-BD18-4FC6-93E2-3926516CB585}" srcOrd="0" destOrd="0" presId="urn:microsoft.com/office/officeart/2005/8/layout/cycle5"/>
    <dgm:cxn modelId="{9DF5CE64-81A2-4ECB-9737-3EF8AB247833}" srcId="{9003A94B-67FB-4E71-828E-596FAA6724CC}" destId="{5B41DE72-B073-48CF-99D8-297353899A90}" srcOrd="6" destOrd="0" parTransId="{A68078E9-E3DB-4607-984C-50F3A14FA8C8}" sibTransId="{BA06D4A6-E2CB-4B8D-BEEE-CBBCB162CA52}"/>
    <dgm:cxn modelId="{526C5B7A-FEC9-4A2D-B22F-2E56C82A8540}" srcId="{9003A94B-67FB-4E71-828E-596FAA6724CC}" destId="{9444282B-8114-4C4A-A835-1F01D747E438}" srcOrd="3" destOrd="0" parTransId="{54AEEAD2-23ED-49F7-BAF1-A659157FAE26}" sibTransId="{2DF9E657-2EE4-4F7F-A362-CA34207AD76A}"/>
    <dgm:cxn modelId="{D1A40C85-F7DC-48E8-B612-21199E5BB51C}" type="presOf" srcId="{719DB551-0CE3-46E8-BC41-4A65C1BAB969}" destId="{51BA75FA-8858-42A9-BAAF-2DE4549ADB43}" srcOrd="0" destOrd="0" presId="urn:microsoft.com/office/officeart/2005/8/layout/cycle5"/>
    <dgm:cxn modelId="{34FE4E87-B4C9-4254-A5A4-9426381857F7}" type="presOf" srcId="{8E176FF0-8A61-44F5-BBB8-7A0DB3676D9B}" destId="{91E731BC-D183-4B63-8936-17D0C84E3181}" srcOrd="0" destOrd="0" presId="urn:microsoft.com/office/officeart/2005/8/layout/cycle5"/>
    <dgm:cxn modelId="{7CFDBB87-4A10-41CF-802D-1905DCE90AD3}" type="presOf" srcId="{40D56211-0792-4771-9E1A-51C3799A966B}" destId="{85568B9A-5BEB-439C-A2B5-9CC69678B55C}" srcOrd="0" destOrd="0" presId="urn:microsoft.com/office/officeart/2005/8/layout/cycle5"/>
    <dgm:cxn modelId="{788E7988-516E-494A-9D10-9DD7B63FE804}" srcId="{9003A94B-67FB-4E71-828E-596FAA6724CC}" destId="{27750AAC-B4E8-4E95-B0DB-1A8EBCE4CB43}" srcOrd="0" destOrd="0" parTransId="{36BAC3F7-B404-4A4D-B0B7-D027CAB9FDDD}" sibTransId="{40D56211-0792-4771-9E1A-51C3799A966B}"/>
    <dgm:cxn modelId="{5532348B-AD44-4501-B984-1DA669FDFB3A}" type="presOf" srcId="{59AE30E2-D190-44DA-82EE-E9DE25AECC51}" destId="{8462A508-0CBA-4ED3-A27B-D0C7D694BE4E}" srcOrd="0" destOrd="0" presId="urn:microsoft.com/office/officeart/2005/8/layout/cycle5"/>
    <dgm:cxn modelId="{6325C992-8640-46B2-A708-45D9441CFD8A}" type="presOf" srcId="{27750AAC-B4E8-4E95-B0DB-1A8EBCE4CB43}" destId="{1BC08B05-03A4-462D-8F0F-FA5E50716340}" srcOrd="0" destOrd="0" presId="urn:microsoft.com/office/officeart/2005/8/layout/cycle5"/>
    <dgm:cxn modelId="{972E76B1-502D-4B66-8BB7-499E13CD2963}" type="presOf" srcId="{2DF9E657-2EE4-4F7F-A362-CA34207AD76A}" destId="{FF5B8D8D-2FE5-45C3-8D18-D8FC9EA81856}" srcOrd="0" destOrd="0" presId="urn:microsoft.com/office/officeart/2005/8/layout/cycle5"/>
    <dgm:cxn modelId="{FDBC94B4-55CD-41BF-B2E9-9AC9B5A752E7}" type="presOf" srcId="{B60C2EBA-9FF3-4246-B080-A5D902E0BC93}" destId="{6768B75B-9577-4660-AA14-CB5A79AFF4A6}" srcOrd="0" destOrd="0" presId="urn:microsoft.com/office/officeart/2005/8/layout/cycle5"/>
    <dgm:cxn modelId="{BC105FB9-B076-4232-A3BC-BD1C85DB387A}" type="presOf" srcId="{F80C8050-56A7-47E4-8E8F-31F564F2A284}" destId="{831A5100-4325-4418-A847-D70FCC3FC885}" srcOrd="0" destOrd="0" presId="urn:microsoft.com/office/officeart/2005/8/layout/cycle5"/>
    <dgm:cxn modelId="{2C53B9CF-1918-4AA3-88D9-79E64C083064}" type="presOf" srcId="{BA06D4A6-E2CB-4B8D-BEEE-CBBCB162CA52}" destId="{9E4B5AF1-0D24-4A1F-B4CD-EA04777DCB70}" srcOrd="0" destOrd="0" presId="urn:microsoft.com/office/officeart/2005/8/layout/cycle5"/>
    <dgm:cxn modelId="{06B280D1-04AB-440D-B506-12043CE4A39B}" type="presOf" srcId="{5B41DE72-B073-48CF-99D8-297353899A90}" destId="{1192EE05-6BFD-4F79-B8D4-51F9090C4DE5}" srcOrd="0" destOrd="0" presId="urn:microsoft.com/office/officeart/2005/8/layout/cycle5"/>
    <dgm:cxn modelId="{508EAA83-1337-43D0-B830-ED0B45FF8151}" type="presParOf" srcId="{9592661E-BD18-4FC6-93E2-3926516CB585}" destId="{1BC08B05-03A4-462D-8F0F-FA5E50716340}" srcOrd="0" destOrd="0" presId="urn:microsoft.com/office/officeart/2005/8/layout/cycle5"/>
    <dgm:cxn modelId="{C9667CF7-8E2A-49BF-8A3D-DD23CF69C0A9}" type="presParOf" srcId="{9592661E-BD18-4FC6-93E2-3926516CB585}" destId="{499F9E8B-FC19-49D0-9A9A-4655A8E7C4A6}" srcOrd="1" destOrd="0" presId="urn:microsoft.com/office/officeart/2005/8/layout/cycle5"/>
    <dgm:cxn modelId="{77C5770C-CD22-4D3C-9B9A-434BA705645E}" type="presParOf" srcId="{9592661E-BD18-4FC6-93E2-3926516CB585}" destId="{85568B9A-5BEB-439C-A2B5-9CC69678B55C}" srcOrd="2" destOrd="0" presId="urn:microsoft.com/office/officeart/2005/8/layout/cycle5"/>
    <dgm:cxn modelId="{46B64AC5-295F-4AF9-8B59-4A53BF440F81}" type="presParOf" srcId="{9592661E-BD18-4FC6-93E2-3926516CB585}" destId="{6768B75B-9577-4660-AA14-CB5A79AFF4A6}" srcOrd="3" destOrd="0" presId="urn:microsoft.com/office/officeart/2005/8/layout/cycle5"/>
    <dgm:cxn modelId="{C59A9E40-B40F-449D-AE17-89963EA9E034}" type="presParOf" srcId="{9592661E-BD18-4FC6-93E2-3926516CB585}" destId="{3AD7C034-440F-479A-99DF-AF710F6507F7}" srcOrd="4" destOrd="0" presId="urn:microsoft.com/office/officeart/2005/8/layout/cycle5"/>
    <dgm:cxn modelId="{ECE6BCF4-917E-4DE9-8FBE-E126A06BD94D}" type="presParOf" srcId="{9592661E-BD18-4FC6-93E2-3926516CB585}" destId="{831A5100-4325-4418-A847-D70FCC3FC885}" srcOrd="5" destOrd="0" presId="urn:microsoft.com/office/officeart/2005/8/layout/cycle5"/>
    <dgm:cxn modelId="{3321E363-637D-4E0E-9915-46A4C2B9CA3B}" type="presParOf" srcId="{9592661E-BD18-4FC6-93E2-3926516CB585}" destId="{A09E3076-543D-49EE-AB20-9F819582D41B}" srcOrd="6" destOrd="0" presId="urn:microsoft.com/office/officeart/2005/8/layout/cycle5"/>
    <dgm:cxn modelId="{C7A6AEFC-8EA4-49C6-B5BD-446D49B3604F}" type="presParOf" srcId="{9592661E-BD18-4FC6-93E2-3926516CB585}" destId="{69DA9108-9CAD-4D3A-B4AB-5C1F8D620E99}" srcOrd="7" destOrd="0" presId="urn:microsoft.com/office/officeart/2005/8/layout/cycle5"/>
    <dgm:cxn modelId="{C78CE882-A30F-43C8-8D60-1733DE179C85}" type="presParOf" srcId="{9592661E-BD18-4FC6-93E2-3926516CB585}" destId="{D236D919-47CE-43AE-BE67-C28A12A1B4D8}" srcOrd="8" destOrd="0" presId="urn:microsoft.com/office/officeart/2005/8/layout/cycle5"/>
    <dgm:cxn modelId="{7E7B822C-F351-4295-A4F5-F39AC047BA36}" type="presParOf" srcId="{9592661E-BD18-4FC6-93E2-3926516CB585}" destId="{B6D9E83C-6D0B-4C8E-8D16-30D3BD90DE42}" srcOrd="9" destOrd="0" presId="urn:microsoft.com/office/officeart/2005/8/layout/cycle5"/>
    <dgm:cxn modelId="{9EAC9E2B-00A1-40B7-9C08-4C9F502C78ED}" type="presParOf" srcId="{9592661E-BD18-4FC6-93E2-3926516CB585}" destId="{55C55634-6534-4356-B68A-3B01BB75D69E}" srcOrd="10" destOrd="0" presId="urn:microsoft.com/office/officeart/2005/8/layout/cycle5"/>
    <dgm:cxn modelId="{C5FA6D35-8A6C-4A7F-902F-24FF9D333951}" type="presParOf" srcId="{9592661E-BD18-4FC6-93E2-3926516CB585}" destId="{FF5B8D8D-2FE5-45C3-8D18-D8FC9EA81856}" srcOrd="11" destOrd="0" presId="urn:microsoft.com/office/officeart/2005/8/layout/cycle5"/>
    <dgm:cxn modelId="{E4EB50FD-D034-4BE5-8A1A-885DAD3A6243}" type="presParOf" srcId="{9592661E-BD18-4FC6-93E2-3926516CB585}" destId="{0AFEF2E0-0B09-4C75-8D52-7D9DCDB18ECA}" srcOrd="12" destOrd="0" presId="urn:microsoft.com/office/officeart/2005/8/layout/cycle5"/>
    <dgm:cxn modelId="{806A7BEE-2969-43BF-87FD-8CD1FF2701DC}" type="presParOf" srcId="{9592661E-BD18-4FC6-93E2-3926516CB585}" destId="{EFB4CFFB-CE4E-4106-84F3-BFA01F200C0A}" srcOrd="13" destOrd="0" presId="urn:microsoft.com/office/officeart/2005/8/layout/cycle5"/>
    <dgm:cxn modelId="{64A91CFE-D0E3-4A62-B9F1-388708B2DB21}" type="presParOf" srcId="{9592661E-BD18-4FC6-93E2-3926516CB585}" destId="{8462A508-0CBA-4ED3-A27B-D0C7D694BE4E}" srcOrd="14" destOrd="0" presId="urn:microsoft.com/office/officeart/2005/8/layout/cycle5"/>
    <dgm:cxn modelId="{CAB9D3D7-B951-49D5-A14D-02AB222BBA17}" type="presParOf" srcId="{9592661E-BD18-4FC6-93E2-3926516CB585}" destId="{51BA75FA-8858-42A9-BAAF-2DE4549ADB43}" srcOrd="15" destOrd="0" presId="urn:microsoft.com/office/officeart/2005/8/layout/cycle5"/>
    <dgm:cxn modelId="{D40BE12E-14DA-43EA-AE11-22B367816540}" type="presParOf" srcId="{9592661E-BD18-4FC6-93E2-3926516CB585}" destId="{7B230176-9953-4753-95CB-D84C2A263F2B}" srcOrd="16" destOrd="0" presId="urn:microsoft.com/office/officeart/2005/8/layout/cycle5"/>
    <dgm:cxn modelId="{81D9379D-9865-47B3-8D51-C341A6E95C7D}" type="presParOf" srcId="{9592661E-BD18-4FC6-93E2-3926516CB585}" destId="{91E731BC-D183-4B63-8936-17D0C84E3181}" srcOrd="17" destOrd="0" presId="urn:microsoft.com/office/officeart/2005/8/layout/cycle5"/>
    <dgm:cxn modelId="{59638266-59CE-4249-960F-559E1C2B9258}" type="presParOf" srcId="{9592661E-BD18-4FC6-93E2-3926516CB585}" destId="{1192EE05-6BFD-4F79-B8D4-51F9090C4DE5}" srcOrd="18" destOrd="0" presId="urn:microsoft.com/office/officeart/2005/8/layout/cycle5"/>
    <dgm:cxn modelId="{596D8C2F-AA43-4FC2-AA8A-37D865654CEB}" type="presParOf" srcId="{9592661E-BD18-4FC6-93E2-3926516CB585}" destId="{8B42196B-C97E-4AE6-8834-B283FCDBBB6B}" srcOrd="19" destOrd="0" presId="urn:microsoft.com/office/officeart/2005/8/layout/cycle5"/>
    <dgm:cxn modelId="{D3F7ABFB-20C2-4502-82ED-0839C60C9882}" type="presParOf" srcId="{9592661E-BD18-4FC6-93E2-3926516CB585}" destId="{9E4B5AF1-0D24-4A1F-B4CD-EA04777DCB70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08B05-03A4-462D-8F0F-FA5E50716340}">
      <dsp:nvSpPr>
        <dsp:cNvPr id="0" name=""/>
        <dsp:cNvSpPr/>
      </dsp:nvSpPr>
      <dsp:spPr>
        <a:xfrm>
          <a:off x="2277065" y="212220"/>
          <a:ext cx="1256996" cy="8170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Research suggests several factors influence vaping:</a:t>
          </a:r>
        </a:p>
      </dsp:txBody>
      <dsp:txXfrm>
        <a:off x="2316950" y="252105"/>
        <a:ext cx="1177226" cy="737278"/>
      </dsp:txXfrm>
    </dsp:sp>
    <dsp:sp modelId="{85568B9A-5BEB-439C-A2B5-9CC69678B55C}">
      <dsp:nvSpPr>
        <dsp:cNvPr id="0" name=""/>
        <dsp:cNvSpPr/>
      </dsp:nvSpPr>
      <dsp:spPr>
        <a:xfrm>
          <a:off x="571633" y="620744"/>
          <a:ext cx="4667861" cy="4667861"/>
        </a:xfrm>
        <a:custGeom>
          <a:avLst/>
          <a:gdLst/>
          <a:ahLst/>
          <a:cxnLst/>
          <a:rect l="0" t="0" r="0" b="0"/>
          <a:pathLst>
            <a:path>
              <a:moveTo>
                <a:pt x="3127386" y="139013"/>
              </a:moveTo>
              <a:arcTo wR="2333930" hR="2333930" stAng="17392487" swAng="77296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68B75B-9577-4660-AA14-CB5A79AFF4A6}">
      <dsp:nvSpPr>
        <dsp:cNvPr id="0" name=""/>
        <dsp:cNvSpPr/>
      </dsp:nvSpPr>
      <dsp:spPr>
        <a:xfrm>
          <a:off x="4101805" y="1090969"/>
          <a:ext cx="1256996" cy="8170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Peer pressure (Westling et al., 2022)</a:t>
          </a:r>
        </a:p>
      </dsp:txBody>
      <dsp:txXfrm>
        <a:off x="4141690" y="1130854"/>
        <a:ext cx="1177226" cy="737278"/>
      </dsp:txXfrm>
    </dsp:sp>
    <dsp:sp modelId="{831A5100-4325-4418-A847-D70FCC3FC885}">
      <dsp:nvSpPr>
        <dsp:cNvPr id="0" name=""/>
        <dsp:cNvSpPr/>
      </dsp:nvSpPr>
      <dsp:spPr>
        <a:xfrm>
          <a:off x="571633" y="620744"/>
          <a:ext cx="4667861" cy="4667861"/>
        </a:xfrm>
        <a:custGeom>
          <a:avLst/>
          <a:gdLst/>
          <a:ahLst/>
          <a:cxnLst/>
          <a:rect l="0" t="0" r="0" b="0"/>
          <a:pathLst>
            <a:path>
              <a:moveTo>
                <a:pt x="4515237" y="1503790"/>
              </a:moveTo>
              <a:arcTo wR="2333930" hR="2333930" stAng="20349881" swAng="106486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9E3076-543D-49EE-AB20-9F819582D41B}">
      <dsp:nvSpPr>
        <dsp:cNvPr id="0" name=""/>
        <dsp:cNvSpPr/>
      </dsp:nvSpPr>
      <dsp:spPr>
        <a:xfrm>
          <a:off x="4552479" y="3065499"/>
          <a:ext cx="1256996" cy="8170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Social media advertising (WHO, 2024)</a:t>
          </a:r>
        </a:p>
      </dsp:txBody>
      <dsp:txXfrm>
        <a:off x="4592364" y="3105384"/>
        <a:ext cx="1177226" cy="737278"/>
      </dsp:txXfrm>
    </dsp:sp>
    <dsp:sp modelId="{D236D919-47CE-43AE-BE67-C28A12A1B4D8}">
      <dsp:nvSpPr>
        <dsp:cNvPr id="0" name=""/>
        <dsp:cNvSpPr/>
      </dsp:nvSpPr>
      <dsp:spPr>
        <a:xfrm>
          <a:off x="571633" y="620744"/>
          <a:ext cx="4667861" cy="4667861"/>
        </a:xfrm>
        <a:custGeom>
          <a:avLst/>
          <a:gdLst/>
          <a:ahLst/>
          <a:cxnLst/>
          <a:rect l="0" t="0" r="0" b="0"/>
          <a:pathLst>
            <a:path>
              <a:moveTo>
                <a:pt x="4394316" y="3430308"/>
              </a:moveTo>
              <a:arcTo wR="2333930" hR="2333930" stAng="1681107" swAng="83610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D9E83C-6D0B-4C8E-8D16-30D3BD90DE42}">
      <dsp:nvSpPr>
        <dsp:cNvPr id="0" name=""/>
        <dsp:cNvSpPr/>
      </dsp:nvSpPr>
      <dsp:spPr>
        <a:xfrm>
          <a:off x="3289720" y="4648950"/>
          <a:ext cx="1256996" cy="8170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Attractive flavours and packaging (ASH, 2025)</a:t>
          </a:r>
        </a:p>
      </dsp:txBody>
      <dsp:txXfrm>
        <a:off x="3329605" y="4688835"/>
        <a:ext cx="1177226" cy="737278"/>
      </dsp:txXfrm>
    </dsp:sp>
    <dsp:sp modelId="{FF5B8D8D-2FE5-45C3-8D18-D8FC9EA81856}">
      <dsp:nvSpPr>
        <dsp:cNvPr id="0" name=""/>
        <dsp:cNvSpPr/>
      </dsp:nvSpPr>
      <dsp:spPr>
        <a:xfrm>
          <a:off x="571633" y="620744"/>
          <a:ext cx="4667861" cy="4667861"/>
        </a:xfrm>
        <a:custGeom>
          <a:avLst/>
          <a:gdLst/>
          <a:ahLst/>
          <a:cxnLst/>
          <a:rect l="0" t="0" r="0" b="0"/>
          <a:pathLst>
            <a:path>
              <a:moveTo>
                <a:pt x="2565797" y="4656315"/>
              </a:moveTo>
              <a:arcTo wR="2333930" hR="2333930" stAng="5057909" swAng="68418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FEF2E0-0B09-4C75-8D52-7D9DCDB18ECA}">
      <dsp:nvSpPr>
        <dsp:cNvPr id="0" name=""/>
        <dsp:cNvSpPr/>
      </dsp:nvSpPr>
      <dsp:spPr>
        <a:xfrm>
          <a:off x="1264411" y="4648950"/>
          <a:ext cx="1256996" cy="8170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Curiosity and stress relief (Khouja et al., 2021)</a:t>
          </a:r>
        </a:p>
      </dsp:txBody>
      <dsp:txXfrm>
        <a:off x="1304296" y="4688835"/>
        <a:ext cx="1177226" cy="737278"/>
      </dsp:txXfrm>
    </dsp:sp>
    <dsp:sp modelId="{8462A508-0CBA-4ED3-A27B-D0C7D694BE4E}">
      <dsp:nvSpPr>
        <dsp:cNvPr id="0" name=""/>
        <dsp:cNvSpPr/>
      </dsp:nvSpPr>
      <dsp:spPr>
        <a:xfrm>
          <a:off x="571633" y="620744"/>
          <a:ext cx="4667861" cy="4667861"/>
        </a:xfrm>
        <a:custGeom>
          <a:avLst/>
          <a:gdLst/>
          <a:ahLst/>
          <a:cxnLst/>
          <a:rect l="0" t="0" r="0" b="0"/>
          <a:pathLst>
            <a:path>
              <a:moveTo>
                <a:pt x="598217" y="3894229"/>
              </a:moveTo>
              <a:arcTo wR="2333930" hR="2333930" stAng="8282785" swAng="83610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BA75FA-8858-42A9-BAAF-2DE4549ADB43}">
      <dsp:nvSpPr>
        <dsp:cNvPr id="0" name=""/>
        <dsp:cNvSpPr/>
      </dsp:nvSpPr>
      <dsp:spPr>
        <a:xfrm>
          <a:off x="1651" y="3065499"/>
          <a:ext cx="1256996" cy="8170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Accessibility and low cost (NHS, 2025)</a:t>
          </a:r>
        </a:p>
      </dsp:txBody>
      <dsp:txXfrm>
        <a:off x="41536" y="3105384"/>
        <a:ext cx="1177226" cy="737278"/>
      </dsp:txXfrm>
    </dsp:sp>
    <dsp:sp modelId="{91E731BC-D183-4B63-8936-17D0C84E3181}">
      <dsp:nvSpPr>
        <dsp:cNvPr id="0" name=""/>
        <dsp:cNvSpPr/>
      </dsp:nvSpPr>
      <dsp:spPr>
        <a:xfrm>
          <a:off x="571633" y="620744"/>
          <a:ext cx="4667861" cy="4667861"/>
        </a:xfrm>
        <a:custGeom>
          <a:avLst/>
          <a:gdLst/>
          <a:ahLst/>
          <a:cxnLst/>
          <a:rect l="0" t="0" r="0" b="0"/>
          <a:pathLst>
            <a:path>
              <a:moveTo>
                <a:pt x="3387" y="2208223"/>
              </a:moveTo>
              <a:arcTo wR="2333930" hR="2333930" stAng="10985250" swAng="106486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92EE05-6BFD-4F79-B8D4-51F9090C4DE5}">
      <dsp:nvSpPr>
        <dsp:cNvPr id="0" name=""/>
        <dsp:cNvSpPr/>
      </dsp:nvSpPr>
      <dsp:spPr>
        <a:xfrm>
          <a:off x="452325" y="1090969"/>
          <a:ext cx="1256996" cy="8170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Family and friends who vape (East et al., 2020)</a:t>
          </a:r>
        </a:p>
      </dsp:txBody>
      <dsp:txXfrm>
        <a:off x="492210" y="1130854"/>
        <a:ext cx="1177226" cy="737278"/>
      </dsp:txXfrm>
    </dsp:sp>
    <dsp:sp modelId="{9E4B5AF1-0D24-4A1F-B4CD-EA04777DCB70}">
      <dsp:nvSpPr>
        <dsp:cNvPr id="0" name=""/>
        <dsp:cNvSpPr/>
      </dsp:nvSpPr>
      <dsp:spPr>
        <a:xfrm>
          <a:off x="571633" y="620744"/>
          <a:ext cx="4667861" cy="4667861"/>
        </a:xfrm>
        <a:custGeom>
          <a:avLst/>
          <a:gdLst/>
          <a:ahLst/>
          <a:cxnLst/>
          <a:rect l="0" t="0" r="0" b="0"/>
          <a:pathLst>
            <a:path>
              <a:moveTo>
                <a:pt x="1071078" y="371168"/>
              </a:moveTo>
              <a:arcTo wR="2333930" hR="2333930" stAng="14234553" swAng="77296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D1263-10D4-A9F1-4409-F1A8ADBF71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A4994D-69E4-5634-0182-3CE29322AA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74FF8-7E58-3000-C7BB-422E7C1D6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26F4C2-5DB5-D18A-8C4D-73C090088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3A709-EC7C-EC37-D255-311D34168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152063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9F940-9ECA-D5B0-5385-F1084E631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99BCC-2FEC-135B-AEA8-354042EC1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AAD92-B867-162A-58F4-22DB84373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CA175-02E0-F7E4-3EE1-0D6C61DE8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EC46A-99F1-4AC9-3D89-6A4787897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1107871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71CF9-A7C7-C3E6-5224-B6B49E129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4EBAE9-96CC-40C9-D76E-3814C9A5A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FA4E4-793B-8949-617B-23D86FDC1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23477-ADBD-20C2-2F7B-321A6F92A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18CD8-4EB6-8322-8A2B-9E24F148A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2722534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75DA0-CBFF-54FD-2081-C3E74659D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D0742-95CD-723C-9D8F-E663746526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2D9BA-C34C-0715-32F9-12873396FA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D60AF-AFC0-B47E-F99A-872289726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7A91AD-93B2-B1D3-0CD1-670C2AAFD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0F188-74B9-2996-B8DA-12FAC4F0A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3778557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3E884-734F-85E1-5670-63AB307A1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B915E9-C1CC-02EB-7824-DF255C4F2D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7A898E-CE5A-C950-16BD-B859A7FEC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94F201-4BE5-0BA7-AB04-75C06F6D1A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7A1C37-DE1F-640D-980B-3BD3A15641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BB15A8-90D6-91DF-9417-6D18FBE59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685AA3-3C19-C4AD-31B5-85571E79D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0C6384-BADC-B15D-AE5B-BCAF49259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2320383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013D8-42E8-530A-7055-C540618BE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FB7DD6-A2F3-27A3-45FC-48DBE2DED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6B3E29-9698-F501-5C97-89C16BE53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F1F4A5-BA9B-5948-6187-0AA221CFC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1216232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E7E701-0699-947E-4468-63CB4B4CB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BDCD88-33E1-E589-1AE5-71D5379C7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F2028B-A575-667C-F19C-DDAC176A5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445548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47E67-5616-670E-C908-CDA2F7A2E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59DE2-16E3-AA82-A755-A3BD77861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C42611-AFF1-71E1-2CC3-B401B86930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86636-A225-AE3B-1FCE-42D657A74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B32A0C-5506-10A8-7F04-5F58B3EC4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3D357D-421A-8C89-03B5-148B0D57B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59412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20D61-F231-ED79-7037-2B8E70C2F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1A6424-53BD-3B4D-E68D-E82F21AC1F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B7B0E5-0167-AE67-293C-EE39B004FF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7D93B-CD2D-5124-D036-E838CD74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5D2328-243B-7FC8-FC05-6A5AA6F28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E02AF4-01E0-6A3B-02AD-F4025CBA0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3240776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A1822-8F5B-2813-DE58-40D8C43F2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C99FAF-8FE8-0125-2AFA-08373AB21F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8844-606C-4056-66E1-3D50FCF19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155A1-88A8-1135-5CDF-DAEB60BFF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62983-4B3D-8CB0-1613-BB81A4CF0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487942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4B4188-3EB4-E7E0-E4BB-3745D34099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CD331-149F-D8DD-FE8F-F58235044A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C3038-94EC-4255-75CE-76481F03C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01EBC-9D6B-BE36-D1B6-DC9D0A163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91032-2173-758B-C8CA-919D0CF36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1249823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B92E63-8861-D215-8E24-FB7A480D4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59679-9E63-760C-D922-7CF6BC8E9E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06C6BC-A8FD-DB9B-05EE-A87020E03F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888741-532E-E54B-B11C-9B9049A61BBC}" type="datetimeFigureOut">
              <a:rPr lang="en-PT" smtClean="0"/>
              <a:t>15/06/2026</a:t>
            </a:fld>
            <a:endParaRPr lang="en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44C57-EC60-C63B-458C-10A95279B0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67A08-CADD-68F6-CE4C-6D5912F27C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663CE7-8FD9-7A48-8666-3A9C7D0F6B71}" type="slidenum">
              <a:rPr lang="en-PT" smtClean="0"/>
              <a:t>‹#›</a:t>
            </a:fld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307156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p.ac.uk" TargetMode="External"/><Relationship Id="rId13" Type="http://schemas.openxmlformats.org/officeDocument/2006/relationships/hyperlink" Target="https://academic.oup.com/ntr" TargetMode="External"/><Relationship Id="rId18" Type="http://schemas.openxmlformats.org/officeDocument/2006/relationships/hyperlink" Target="https://www.nice.org.uk" TargetMode="External"/><Relationship Id="rId3" Type="http://schemas.openxmlformats.org/officeDocument/2006/relationships/hyperlink" Target="https://ash.org.uk/resources/view/use-of-e-cigarettes-among-young-people-in-great-britain" TargetMode="External"/><Relationship Id="rId21" Type="http://schemas.openxmlformats.org/officeDocument/2006/relationships/hyperlink" Target="https://www.who.int/health-topics/adolescent-health" TargetMode="External"/><Relationship Id="rId7" Type="http://schemas.openxmlformats.org/officeDocument/2006/relationships/hyperlink" Target="https://www.gov.uk/government/publications/nicotine-vaping-in-england-2022-evidence-update" TargetMode="External"/><Relationship Id="rId12" Type="http://schemas.openxmlformats.org/officeDocument/2006/relationships/hyperlink" Target="https://onlinelibrary.wiley.com/journal/13600443" TargetMode="External"/><Relationship Id="rId17" Type="http://schemas.openxmlformats.org/officeDocument/2006/relationships/hyperlink" Target="https://www.cdc.gov/tobacco/e-cigarettes" TargetMode="External"/><Relationship Id="rId2" Type="http://schemas.openxmlformats.org/officeDocument/2006/relationships/hyperlink" Target="https://ash.org.uk/key-topics/youth-vaping" TargetMode="External"/><Relationship Id="rId16" Type="http://schemas.openxmlformats.org/officeDocument/2006/relationships/hyperlink" Target="https://www.gov.uk" TargetMode="External"/><Relationship Id="rId20" Type="http://schemas.openxmlformats.org/officeDocument/2006/relationships/hyperlink" Target="https://www.ersnet.or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WPR-2026-DPC-001" TargetMode="External"/><Relationship Id="rId11" Type="http://schemas.openxmlformats.org/officeDocument/2006/relationships/hyperlink" Target="tel:2395-2404" TargetMode="External"/><Relationship Id="rId5" Type="http://schemas.openxmlformats.org/officeDocument/2006/relationships/hyperlink" Target="https://www.who.int/news-room/questions-and-answers/item/tobacco-e-cigarettes" TargetMode="External"/><Relationship Id="rId15" Type="http://schemas.openxmlformats.org/officeDocument/2006/relationships/hyperlink" Target="https://www.gov.uk/government/publications/vaping-in-england-evidence-update-february-2021" TargetMode="External"/><Relationship Id="rId10" Type="http://schemas.openxmlformats.org/officeDocument/2006/relationships/hyperlink" Target="https://tobaccocontrol.bmj.com" TargetMode="External"/><Relationship Id="rId19" Type="http://schemas.openxmlformats.org/officeDocument/2006/relationships/hyperlink" Target="https://www.ons.gov.uk" TargetMode="External"/><Relationship Id="rId4" Type="http://schemas.openxmlformats.org/officeDocument/2006/relationships/hyperlink" Target="https://www.nhs.uk/better-health/quit-smoking/help-others-quit/young-people-and-vaping/" TargetMode="External"/><Relationship Id="rId9" Type="http://schemas.openxmlformats.org/officeDocument/2006/relationships/hyperlink" Target="https://www.ncsct.co.uk" TargetMode="External"/><Relationship Id="rId14" Type="http://schemas.openxmlformats.org/officeDocument/2006/relationships/hyperlink" Target="https://www.bmj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8947EBA-7168-8216-D3BE-C02F383F8D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6250" b="625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3540C6-6F1C-2FAA-37D9-23D6EA90B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Name: Carina Gomes </a:t>
            </a:r>
            <a:br>
              <a:rPr lang="en-GB" sz="5200">
                <a:solidFill>
                  <a:srgbClr val="FFFFFF"/>
                </a:solidFill>
              </a:rPr>
            </a:br>
            <a:r>
              <a:rPr lang="en-GB" sz="5200">
                <a:solidFill>
                  <a:srgbClr val="FFFFFF"/>
                </a:solidFill>
              </a:rPr>
              <a:t>Student name: 2222912</a:t>
            </a:r>
            <a:br>
              <a:rPr lang="en-GB" sz="5200">
                <a:solidFill>
                  <a:srgbClr val="FFFFFF"/>
                </a:solidFill>
              </a:rPr>
            </a:br>
            <a:r>
              <a:rPr lang="en-GB" sz="5200">
                <a:solidFill>
                  <a:srgbClr val="FFFFFF"/>
                </a:solidFill>
              </a:rPr>
              <a:t>module: </a:t>
            </a:r>
            <a:r>
              <a:rPr lang="en-PT" sz="520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LCHS7008</a:t>
            </a:r>
            <a:r>
              <a:rPr lang="en-PT" sz="5200" b="1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 </a:t>
            </a:r>
            <a:br>
              <a:rPr lang="en-GB" sz="5200" b="1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</a:br>
            <a:r>
              <a:rPr lang="en-GB" sz="520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Lecture:</a:t>
            </a:r>
            <a:r>
              <a:rPr lang="en-PT" sz="5200" i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Dr Zeno Leung</a:t>
            </a:r>
            <a:endParaRPr lang="en-PT" sz="5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052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6645F-8A9A-4BB3-2D97-1ED095D5E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PT" sz="3100" b="1"/>
              <a:t>Exploring Factors Contributing to Young People Vaping in the UK</a:t>
            </a:r>
            <a:br>
              <a:rPr lang="en-PT" sz="3100" b="1"/>
            </a:br>
            <a:endParaRPr lang="en-PT" sz="310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F0D993-11B6-C440-B7AB-8825DC2329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50" r="23900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12E5-8E36-15D5-A5BA-3B9CE3EE0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PT" sz="1400" b="1">
                <a:solidFill>
                  <a:schemeClr val="tx1">
                    <a:alpha val="80000"/>
                  </a:schemeClr>
                </a:solidFill>
              </a:rPr>
              <a:t>Target population:</a:t>
            </a:r>
            <a:r>
              <a:rPr lang="en-PT" sz="1400">
                <a:solidFill>
                  <a:schemeClr val="tx1">
                    <a:alpha val="80000"/>
                  </a:schemeClr>
                </a:solidFill>
              </a:rPr>
              <a:t> Young people aged 11–18 years</a:t>
            </a:r>
            <a:br>
              <a:rPr lang="en-PT" sz="1400">
                <a:solidFill>
                  <a:schemeClr val="tx1">
                    <a:alpha val="80000"/>
                  </a:schemeClr>
                </a:solidFill>
              </a:rPr>
            </a:br>
            <a:r>
              <a:rPr lang="en-PT" sz="1400" b="1">
                <a:solidFill>
                  <a:schemeClr val="tx1">
                    <a:alpha val="80000"/>
                  </a:schemeClr>
                </a:solidFill>
              </a:rPr>
              <a:t>Practice area:</a:t>
            </a:r>
            <a:r>
              <a:rPr lang="en-PT" sz="1400">
                <a:solidFill>
                  <a:schemeClr val="tx1">
                    <a:alpha val="80000"/>
                  </a:schemeClr>
                </a:solidFill>
              </a:rPr>
              <a:t> Public Health and Social Care</a:t>
            </a:r>
            <a:br>
              <a:rPr lang="en-PT" sz="1400">
                <a:solidFill>
                  <a:schemeClr val="tx1">
                    <a:alpha val="80000"/>
                  </a:schemeClr>
                </a:solidFill>
              </a:rPr>
            </a:br>
            <a:r>
              <a:rPr lang="en-PT" sz="1400" b="1">
                <a:solidFill>
                  <a:schemeClr val="tx1">
                    <a:alpha val="80000"/>
                  </a:schemeClr>
                </a:solidFill>
              </a:rPr>
              <a:t>Location:</a:t>
            </a:r>
            <a:r>
              <a:rPr lang="en-PT" sz="1400">
                <a:solidFill>
                  <a:schemeClr val="tx1">
                    <a:alpha val="80000"/>
                  </a:schemeClr>
                </a:solidFill>
              </a:rPr>
              <a:t> United Kingdom </a:t>
            </a:r>
          </a:p>
          <a:p>
            <a:r>
              <a:rPr lang="en-PT" sz="1400" b="1">
                <a:solidFill>
                  <a:schemeClr val="tx1">
                    <a:alpha val="80000"/>
                  </a:schemeClr>
                </a:solidFill>
              </a:rPr>
              <a:t>Research focus</a:t>
            </a:r>
            <a:endParaRPr lang="en-PT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PT" sz="1400">
                <a:solidFill>
                  <a:schemeClr val="tx1">
                    <a:alpha val="80000"/>
                  </a:schemeClr>
                </a:solidFill>
              </a:rPr>
              <a:t>Rising vaping among adolescents</a:t>
            </a:r>
          </a:p>
          <a:p>
            <a:r>
              <a:rPr lang="en-PT" sz="1400">
                <a:solidFill>
                  <a:schemeClr val="tx1">
                    <a:alpha val="80000"/>
                  </a:schemeClr>
                </a:solidFill>
              </a:rPr>
              <a:t>Social and environmental influences</a:t>
            </a:r>
          </a:p>
          <a:p>
            <a:r>
              <a:rPr lang="en-PT" sz="1400">
                <a:solidFill>
                  <a:schemeClr val="tx1">
                    <a:alpha val="80000"/>
                  </a:schemeClr>
                </a:solidFill>
              </a:rPr>
              <a:t>Impact on health and wellbeing</a:t>
            </a:r>
          </a:p>
          <a:p>
            <a:r>
              <a:rPr lang="en-PT" sz="1400">
                <a:solidFill>
                  <a:schemeClr val="tx1">
                    <a:alpha val="80000"/>
                  </a:schemeClr>
                </a:solidFill>
              </a:rPr>
              <a:t>Implications for public health practice</a:t>
            </a:r>
          </a:p>
          <a:p>
            <a:endParaRPr lang="en-PT" sz="14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67AFC2D-BAD9-A3A9-DA9D-C9CFAEF06867}"/>
              </a:ext>
            </a:extLst>
          </p:cNvPr>
          <p:cNvSpPr txBox="1"/>
          <p:nvPr/>
        </p:nvSpPr>
        <p:spPr>
          <a:xfrm>
            <a:off x="1919131" y="6403663"/>
            <a:ext cx="61046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PT"/>
              <a:t>Youth Unity (2024)</a:t>
            </a:r>
          </a:p>
        </p:txBody>
      </p:sp>
    </p:spTree>
    <p:extLst>
      <p:ext uri="{BB962C8B-B14F-4D97-AF65-F5344CB8AC3E}">
        <p14:creationId xmlns:p14="http://schemas.microsoft.com/office/powerpoint/2010/main" val="2326316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6F1CE7-E4D0-F7B1-33B4-D52A17E6D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PT" sz="5400" b="1"/>
              <a:t>Background</a:t>
            </a:r>
            <a:endParaRPr lang="en-PT" sz="5400"/>
          </a:p>
        </p:txBody>
      </p:sp>
      <p:sp>
        <p:nvSpPr>
          <p:cNvPr id="3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F49B2-6EF0-3805-3981-88CB6E8AA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 lnSpcReduction="20000"/>
          </a:bodyPr>
          <a:lstStyle/>
          <a:p>
            <a:endParaRPr lang="en-PT" sz="1900" b="1" dirty="0"/>
          </a:p>
          <a:p>
            <a:r>
              <a:rPr lang="en-PT" sz="1900" dirty="0">
                <a:latin typeface="Arial" panose="020B0604020202020204" pitchFamily="34" charset="0"/>
                <a:cs typeface="Arial" panose="020B0604020202020204" pitchFamily="34" charset="0"/>
              </a:rPr>
              <a:t>Vaping has become an increasing public health concern among young people in the UK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(NHS, 205).</a:t>
            </a:r>
            <a:r>
              <a:rPr lang="en-PT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PT" sz="1700" dirty="0">
                <a:latin typeface="Arial" panose="020B0604020202020204" pitchFamily="34" charset="0"/>
                <a:cs typeface="Arial" panose="020B0604020202020204" pitchFamily="34" charset="0"/>
              </a:rPr>
              <a:t>Although e-cigarettes are recommended as smoking cessation aids for adults, increasing numbers of adolescents are using them (McNeill et al., 2021). </a:t>
            </a:r>
          </a:p>
          <a:p>
            <a:r>
              <a:rPr lang="en-PT" sz="1700" dirty="0">
                <a:latin typeface="Arial" panose="020B0604020202020204" pitchFamily="34" charset="0"/>
                <a:cs typeface="Arial" panose="020B0604020202020204" pitchFamily="34" charset="0"/>
              </a:rPr>
              <a:t>Factors such as peer influence, attractive flavours, social media exposure and curiosity contribute to vaping uptake (Khouja et al., 2021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PT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PT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PT" sz="1900" b="1" dirty="0">
                <a:latin typeface="Arial" panose="020B0604020202020204" pitchFamily="34" charset="0"/>
                <a:cs typeface="Arial" panose="020B0604020202020204" pitchFamily="34" charset="0"/>
              </a:rPr>
              <a:t>Key issues</a:t>
            </a:r>
            <a:endParaRPr lang="en-PT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PT" sz="1900" dirty="0">
                <a:latin typeface="Arial" panose="020B0604020202020204" pitchFamily="34" charset="0"/>
                <a:cs typeface="Arial" panose="020B0604020202020204" pitchFamily="34" charset="0"/>
              </a:rPr>
              <a:t>Nicotine addiction</a:t>
            </a:r>
          </a:p>
          <a:p>
            <a:r>
              <a:rPr lang="en-PT" sz="1900" dirty="0">
                <a:latin typeface="Arial" panose="020B0604020202020204" pitchFamily="34" charset="0"/>
                <a:cs typeface="Arial" panose="020B0604020202020204" pitchFamily="34" charset="0"/>
              </a:rPr>
              <a:t>Mental and physical health risks</a:t>
            </a:r>
          </a:p>
          <a:p>
            <a:r>
              <a:rPr lang="en-PT" sz="1900" dirty="0">
                <a:latin typeface="Arial" panose="020B0604020202020204" pitchFamily="34" charset="0"/>
                <a:cs typeface="Arial" panose="020B0604020202020204" pitchFamily="34" charset="0"/>
              </a:rPr>
              <a:t>Influence of social media</a:t>
            </a:r>
          </a:p>
          <a:p>
            <a:r>
              <a:rPr lang="en-PT" sz="1900" dirty="0">
                <a:latin typeface="Arial" panose="020B0604020202020204" pitchFamily="34" charset="0"/>
                <a:cs typeface="Arial" panose="020B0604020202020204" pitchFamily="34" charset="0"/>
              </a:rPr>
              <a:t>Easy accessibility of products</a:t>
            </a:r>
          </a:p>
          <a:p>
            <a:endParaRPr lang="en-PT" sz="19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3F645A-9DE8-779F-0580-537956F944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684" r="8202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487595B-9860-D387-6C91-6C7B921BB62F}"/>
              </a:ext>
            </a:extLst>
          </p:cNvPr>
          <p:cNvSpPr txBox="1"/>
          <p:nvPr/>
        </p:nvSpPr>
        <p:spPr>
          <a:xfrm>
            <a:off x="7601476" y="6391533"/>
            <a:ext cx="61046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PT" b="0" i="0">
                <a:effectLst/>
                <a:latin typeface="UICTFontTextStyleBody"/>
              </a:rPr>
              <a:t>ASH (2025)</a:t>
            </a:r>
            <a:endParaRPr lang="en-PT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981723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82872-9450-4A60-12F4-022975DBA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PT" sz="5400" b="1"/>
              <a:t>Prevalence</a:t>
            </a:r>
            <a:endParaRPr lang="en-PT" sz="5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92E00-7D27-0068-AF7C-C635880B0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40000" lnSpcReduction="20000"/>
          </a:bodyPr>
          <a:lstStyle/>
          <a:p>
            <a:endParaRPr lang="en-PT" sz="1400" b="1" dirty="0"/>
          </a:p>
          <a:p>
            <a:r>
              <a:rPr lang="en-PT" dirty="0"/>
              <a:t>According to Action on Smoking and Health (ASH, 2025):</a:t>
            </a:r>
          </a:p>
          <a:p>
            <a:r>
              <a:rPr lang="en-PT" b="1" dirty="0"/>
              <a:t>20%</a:t>
            </a:r>
            <a:r>
              <a:rPr lang="en-PT" dirty="0"/>
              <a:t> of young people aged 11–17 have tried vaping</a:t>
            </a:r>
            <a:r>
              <a:rPr lang="pt-PT" dirty="0"/>
              <a:t> </a:t>
            </a:r>
            <a:r>
              <a:rPr lang="en-PT" i="1" dirty="0"/>
              <a:t>(ASH, 2025</a:t>
            </a:r>
            <a:r>
              <a:rPr lang="pt-PT" i="1" dirty="0"/>
              <a:t>).</a:t>
            </a:r>
            <a:endParaRPr lang="pt-PT" dirty="0"/>
          </a:p>
          <a:p>
            <a:r>
              <a:rPr lang="en-PT" dirty="0"/>
              <a:t>Around </a:t>
            </a:r>
            <a:r>
              <a:rPr lang="en-PT" b="1" dirty="0"/>
              <a:t>7% currently vape</a:t>
            </a:r>
            <a:r>
              <a:rPr lang="pt-PT" b="1" dirty="0"/>
              <a:t> </a:t>
            </a:r>
            <a:r>
              <a:rPr lang="en-PT" i="1" dirty="0"/>
              <a:t>(ASH, 2025</a:t>
            </a:r>
            <a:r>
              <a:rPr lang="pt-PT" i="1" dirty="0"/>
              <a:t>) </a:t>
            </a:r>
            <a:r>
              <a:rPr lang="en-PT" dirty="0"/>
              <a:t>.</a:t>
            </a:r>
          </a:p>
          <a:p>
            <a:r>
              <a:rPr lang="en-PT" dirty="0"/>
              <a:t>Approximately </a:t>
            </a:r>
            <a:r>
              <a:rPr lang="en-PT" b="1" dirty="0"/>
              <a:t>400,000 children</a:t>
            </a:r>
            <a:r>
              <a:rPr lang="en-PT" dirty="0"/>
              <a:t> in Great Britain currently use e-cigarettes</a:t>
            </a:r>
            <a:r>
              <a:rPr lang="en-GB" dirty="0"/>
              <a:t> </a:t>
            </a:r>
            <a:r>
              <a:rPr lang="en-PT" i="1" dirty="0"/>
              <a:t>(ASH, 2025</a:t>
            </a:r>
            <a:r>
              <a:rPr lang="pt-PT" i="1" dirty="0"/>
              <a:t>)</a:t>
            </a:r>
            <a:r>
              <a:rPr lang="en-PT" dirty="0"/>
              <a:t>.</a:t>
            </a:r>
          </a:p>
          <a:p>
            <a:r>
              <a:rPr lang="en-PT" dirty="0">
                <a:latin typeface="Arial" panose="020B0604020202020204" pitchFamily="34" charset="0"/>
                <a:cs typeface="Arial" panose="020B0604020202020204" pitchFamily="34" charset="0"/>
              </a:rPr>
              <a:t>Recent evidence indicates that vaping prevalence is highest among older adolescents aged 16–17 years (Jackson et al., 2024).</a:t>
            </a:r>
          </a:p>
          <a:p>
            <a:endParaRPr lang="en-GB" dirty="0"/>
          </a:p>
          <a:p>
            <a:r>
              <a:rPr lang="en-PT" dirty="0">
                <a:latin typeface="+mj-lt"/>
              </a:rPr>
              <a:t>Youth vaping increased sharply between 2021 and 2023, largely due to the popularity of disposable vapes and youth-oriented marketing, although rates have since stabilised (ASH, 2025).  </a:t>
            </a:r>
          </a:p>
          <a:p>
            <a:endParaRPr lang="en-PT" dirty="0"/>
          </a:p>
          <a:p>
            <a:r>
              <a:rPr lang="en-PT" dirty="0"/>
              <a:t>The NHS (2025) states that vaping is not risk-free and nicotine can affect the developing brain.</a:t>
            </a:r>
          </a:p>
          <a:p>
            <a:endParaRPr lang="en-PT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B00BE1-B34D-34F6-348E-83CEDB8E60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32" r="3296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D56E82D-46C9-09AB-290D-EDAAB239D8F3}"/>
              </a:ext>
            </a:extLst>
          </p:cNvPr>
          <p:cNvSpPr txBox="1"/>
          <p:nvPr/>
        </p:nvSpPr>
        <p:spPr>
          <a:xfrm>
            <a:off x="8413000" y="5956438"/>
            <a:ext cx="62778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PT"/>
              <a:t>Boakye, K. (2025)</a:t>
            </a:r>
          </a:p>
        </p:txBody>
      </p:sp>
    </p:spTree>
    <p:extLst>
      <p:ext uri="{BB962C8B-B14F-4D97-AF65-F5344CB8AC3E}">
        <p14:creationId xmlns:p14="http://schemas.microsoft.com/office/powerpoint/2010/main" val="3570477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58A895-F907-0474-73F0-7CFFD3CEEF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41" r="15148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8C75C-EC9D-D2E9-1E24-B884ADE91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PT" sz="4000" b="1"/>
              <a:t>Rationale for the Research</a:t>
            </a:r>
            <a:endParaRPr lang="en-PT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DD053-537C-E37B-4D81-C88C3F95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endParaRPr lang="en-PT" sz="1300" b="1" dirty="0"/>
          </a:p>
          <a:p>
            <a:r>
              <a:rPr lang="en-PT" sz="1300" dirty="0"/>
              <a:t>This research is important because youth vaping continues to increase despite legal restrictions.</a:t>
            </a:r>
          </a:p>
          <a:p>
            <a:r>
              <a:rPr lang="en-PT" sz="1300" b="1" dirty="0"/>
              <a:t>Why is this study needed?</a:t>
            </a:r>
          </a:p>
          <a:p>
            <a:r>
              <a:rPr lang="en-PT" sz="1300" dirty="0"/>
              <a:t>Growing concern about nicotine dependence.</a:t>
            </a:r>
          </a:p>
          <a:p>
            <a:r>
              <a:rPr lang="en-PT" sz="1300" dirty="0"/>
              <a:t>Limited understanding of reasons behind vaping uptake.</a:t>
            </a:r>
          </a:p>
          <a:p>
            <a:r>
              <a:rPr lang="en-PT" sz="1300" dirty="0"/>
              <a:t>Need for evidence to improve prevention strategies.</a:t>
            </a:r>
          </a:p>
          <a:p>
            <a:r>
              <a:rPr lang="en-PT" sz="1300" dirty="0"/>
              <a:t>Support for public health and social care interventions.</a:t>
            </a:r>
          </a:p>
          <a:p>
            <a:r>
              <a:rPr lang="en-PT" sz="1300" dirty="0"/>
              <a:t>The study will provide updated UK evidence on factors influencing young people to vape.</a:t>
            </a:r>
          </a:p>
          <a:p>
            <a:endParaRPr lang="en-PT" sz="1300" dirty="0"/>
          </a:p>
        </p:txBody>
      </p:sp>
    </p:spTree>
    <p:extLst>
      <p:ext uri="{BB962C8B-B14F-4D97-AF65-F5344CB8AC3E}">
        <p14:creationId xmlns:p14="http://schemas.microsoft.com/office/powerpoint/2010/main" val="2891536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C0030-E23D-8377-BA0E-CB4A90111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br>
              <a:rPr lang="en-PT" sz="3700" b="0" i="0">
                <a:effectLst/>
                <a:latin typeface="-webkit-standard"/>
              </a:rPr>
            </a:br>
            <a:r>
              <a:rPr lang="en-PT" sz="3700" b="0" i="0">
                <a:effectLst/>
                <a:latin typeface="-webkit-standard"/>
              </a:rPr>
              <a:t>5. </a:t>
            </a:r>
            <a:r>
              <a:rPr lang="en-PT" sz="3700" b="1" i="0">
                <a:effectLst/>
                <a:latin typeface="Arial" panose="020B0604020202020204" pitchFamily="34" charset="0"/>
              </a:rPr>
              <a:t>Research question, aims and objectives</a:t>
            </a:r>
            <a:endParaRPr lang="en-PT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0364C-02C2-3422-EC84-60DBB1634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endParaRPr lang="en-PT" sz="1400" b="1"/>
          </a:p>
          <a:p>
            <a:r>
              <a:rPr lang="en-PT" sz="1400" b="1"/>
              <a:t>What factors contribute to vaping among young people aged 11–18 years in the United Kingdom?</a:t>
            </a:r>
            <a:endParaRPr lang="en-PT" sz="1400"/>
          </a:p>
          <a:p>
            <a:r>
              <a:rPr lang="en-PT" sz="1400" b="1"/>
              <a:t>Aim</a:t>
            </a:r>
          </a:p>
          <a:p>
            <a:r>
              <a:rPr lang="en-PT" sz="1400"/>
              <a:t>To explore the factors influencing vaping behaviour among young people in the UK.</a:t>
            </a:r>
          </a:p>
          <a:p>
            <a:r>
              <a:rPr lang="en-PT" sz="1400" b="1"/>
              <a:t>Objectives</a:t>
            </a:r>
          </a:p>
          <a:p>
            <a:r>
              <a:rPr lang="en-PT" sz="1400"/>
              <a:t>To identify social, psychological and environmental factors associated with youth vaping.</a:t>
            </a:r>
          </a:p>
          <a:p>
            <a:r>
              <a:rPr lang="en-PT" sz="1400"/>
              <a:t>To examine the influence of peers, family and social media on vaping behaviours.</a:t>
            </a:r>
          </a:p>
          <a:p>
            <a:r>
              <a:rPr lang="en-PT" sz="1400"/>
              <a:t>To provide recommendations for public health and social care interventions aimed at reducing vaping among young people.</a:t>
            </a:r>
          </a:p>
          <a:p>
            <a:endParaRPr lang="en-PT" sz="140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F6789D50-4E9B-FC68-063D-8354AB57B2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39" r="21938" b="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1114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4F867-9024-0039-7931-DFF4D9380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PT" sz="3400" b="1">
                <a:solidFill>
                  <a:srgbClr val="FFFFFF"/>
                </a:solidFill>
              </a:rPr>
              <a:t>Factors Contributing to Youth Vaping</a:t>
            </a:r>
            <a:br>
              <a:rPr lang="en-PT" sz="3400" b="1">
                <a:solidFill>
                  <a:srgbClr val="FFFFFF"/>
                </a:solidFill>
              </a:rPr>
            </a:br>
            <a:endParaRPr lang="en-PT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8F2BB9-397E-E0BF-7C67-A1F7CEF8FD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3869551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3763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F9C17-2953-2463-4B02-2D280F41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PT" b="1">
                <a:solidFill>
                  <a:srgbClr val="FFFFFF"/>
                </a:solidFill>
              </a:rPr>
              <a:t>Research Impact</a:t>
            </a:r>
            <a:endParaRPr lang="en-PT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7E7CD-1663-7C43-456C-F887A8553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92500"/>
          </a:bodyPr>
          <a:lstStyle/>
          <a:p>
            <a:endParaRPr lang="en-PT" sz="1800" b="1" dirty="0"/>
          </a:p>
          <a:p>
            <a:r>
              <a:rPr lang="en-PT" sz="1800" dirty="0"/>
              <a:t>This study will benefit:</a:t>
            </a:r>
          </a:p>
          <a:p>
            <a:r>
              <a:rPr lang="en-PT" sz="1800" b="1" dirty="0"/>
              <a:t>Young People</a:t>
            </a:r>
          </a:p>
          <a:p>
            <a:r>
              <a:rPr lang="en-PT" sz="1800" dirty="0"/>
              <a:t>Increased awareness of vaping risks</a:t>
            </a:r>
            <a:r>
              <a:rPr lang="en-GB" sz="1800" dirty="0"/>
              <a:t> (NHS, 2023).</a:t>
            </a:r>
            <a:endParaRPr lang="en-PT" sz="1800" dirty="0"/>
          </a:p>
          <a:p>
            <a:r>
              <a:rPr lang="en-PT" sz="1800" dirty="0"/>
              <a:t>Improved health outcomes</a:t>
            </a:r>
            <a:r>
              <a:rPr lang="en-GB" sz="1800" dirty="0"/>
              <a:t> (NHS,2023).</a:t>
            </a:r>
            <a:endParaRPr lang="en-PT" sz="1800" dirty="0"/>
          </a:p>
          <a:p>
            <a:r>
              <a:rPr lang="en-PT" sz="1800" b="1" dirty="0"/>
              <a:t>Public Health Services</a:t>
            </a:r>
          </a:p>
          <a:p>
            <a:r>
              <a:rPr lang="en-PT" sz="1800" dirty="0"/>
              <a:t>Better prevention programmes</a:t>
            </a:r>
            <a:r>
              <a:rPr lang="en-GB" sz="1800" dirty="0"/>
              <a:t> (NICE, 2023).</a:t>
            </a:r>
            <a:endParaRPr lang="en-PT" sz="1800" dirty="0"/>
          </a:p>
          <a:p>
            <a:r>
              <a:rPr lang="en-PT" sz="1800" dirty="0"/>
              <a:t>Evidence-based interventions</a:t>
            </a:r>
            <a:r>
              <a:rPr lang="en-GB" sz="1800" dirty="0"/>
              <a:t> (NICE, 2023).</a:t>
            </a:r>
            <a:endParaRPr lang="en-PT" sz="1800" dirty="0"/>
          </a:p>
          <a:p>
            <a:r>
              <a:rPr lang="en-PT" sz="1800" b="1" dirty="0"/>
              <a:t>Health and Social Care Professionals</a:t>
            </a:r>
          </a:p>
          <a:p>
            <a:r>
              <a:rPr lang="en-PT" sz="1800" dirty="0"/>
              <a:t>Enhanced health education strategies</a:t>
            </a:r>
            <a:r>
              <a:rPr lang="en-GB" sz="1800" dirty="0"/>
              <a:t> (OHID, 2022). </a:t>
            </a:r>
            <a:endParaRPr lang="en-PT" sz="1800" dirty="0"/>
          </a:p>
          <a:p>
            <a:r>
              <a:rPr lang="en-PT" sz="1800" dirty="0"/>
              <a:t>Improved support for adolescents</a:t>
            </a:r>
            <a:r>
              <a:rPr lang="en-GB" sz="1800" dirty="0"/>
              <a:t> (OHID, 2022).</a:t>
            </a:r>
            <a:endParaRPr lang="en-PT" sz="1800" dirty="0"/>
          </a:p>
          <a:p>
            <a:r>
              <a:rPr lang="en-PT" sz="1800" b="1" dirty="0"/>
              <a:t>Policy Makers</a:t>
            </a:r>
          </a:p>
          <a:p>
            <a:r>
              <a:rPr lang="en-PT" sz="1800" dirty="0"/>
              <a:t>Stronger regulations and safeguarding policies</a:t>
            </a:r>
            <a:r>
              <a:rPr lang="en-GB" sz="1800" dirty="0"/>
              <a:t> (WHO, 2024)</a:t>
            </a:r>
            <a:r>
              <a:rPr lang="en-PT" sz="1800" dirty="0"/>
              <a:t>.</a:t>
            </a:r>
          </a:p>
          <a:p>
            <a:endParaRPr lang="en-PT" sz="18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433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39C03-28E0-980F-CC9F-56CAE52E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PT" sz="4000" b="1"/>
              <a:t>Conclusion</a:t>
            </a:r>
            <a:endParaRPr lang="en-PT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4D6BC-9901-57EE-7B76-B24880815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endParaRPr lang="en-PT" sz="2000" b="1"/>
          </a:p>
          <a:p>
            <a:r>
              <a:rPr lang="en-PT" sz="2000"/>
              <a:t>Youth vaping has become an important public health issue in the UK.</a:t>
            </a:r>
          </a:p>
          <a:p>
            <a:r>
              <a:rPr lang="en-PT" sz="2000"/>
              <a:t>Understanding the factors that encourage young people to vape will help:</a:t>
            </a:r>
          </a:p>
          <a:p>
            <a:r>
              <a:rPr lang="en-PT" sz="2000"/>
              <a:t>Reduce nicotine dependence.</a:t>
            </a:r>
          </a:p>
          <a:p>
            <a:r>
              <a:rPr lang="en-PT" sz="2000"/>
              <a:t>Improve adolescent health.</a:t>
            </a:r>
          </a:p>
          <a:p>
            <a:r>
              <a:rPr lang="en-PT" sz="2000"/>
              <a:t>Inform health promotion campaigns.</a:t>
            </a:r>
          </a:p>
          <a:p>
            <a:r>
              <a:rPr lang="en-PT" sz="2000"/>
              <a:t>Support evidence-based public health policies.</a:t>
            </a:r>
          </a:p>
          <a:p>
            <a:endParaRPr lang="en-PT" sz="200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0F7E066-5AD0-1873-E25B-E66B3D4E38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17" r="17241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0688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70B4F-9B12-7269-770B-BBCB135EF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377030"/>
            <a:ext cx="11353800" cy="632355"/>
          </a:xfrm>
        </p:spPr>
        <p:txBody>
          <a:bodyPr>
            <a:normAutofit fontScale="90000"/>
          </a:bodyPr>
          <a:lstStyle/>
          <a:p>
            <a:r>
              <a:rPr lang="en-PT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711A7-F6DD-9773-C859-5B3CAF70A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59416"/>
            <a:ext cx="12192000" cy="5598584"/>
          </a:xfrm>
        </p:spPr>
        <p:txBody>
          <a:bodyPr>
            <a:normAutofit fontScale="25000" lnSpcReduction="20000"/>
          </a:bodyPr>
          <a:lstStyle/>
          <a:p>
            <a:r>
              <a:rPr lang="en-PT"/>
              <a:t>ASH (2025) </a:t>
            </a:r>
            <a:r>
              <a:rPr lang="en-PT" i="1"/>
              <a:t>Youth vaping: the facts</a:t>
            </a:r>
            <a:r>
              <a:rPr lang="en-PT"/>
              <a:t>. Available at: </a:t>
            </a:r>
            <a:r>
              <a:rPr lang="en-PT">
                <a:hlinkClick r:id="rId2"/>
              </a:rPr>
              <a:t>https://ash.org.uk/key-topics/youth-vaping</a:t>
            </a:r>
            <a:r>
              <a:rPr lang="en-PT"/>
              <a:t> (Accessed: 10 June 2026). </a:t>
            </a:r>
            <a:br>
              <a:rPr lang="en-PT"/>
            </a:br>
            <a:endParaRPr lang="en-PT"/>
          </a:p>
          <a:p>
            <a:r>
              <a:rPr lang="en-PT"/>
              <a:t>ASH (2025) </a:t>
            </a:r>
            <a:r>
              <a:rPr lang="en-PT" i="1"/>
              <a:t>Use of vapes among young people in Great Britain</a:t>
            </a:r>
            <a:r>
              <a:rPr lang="en-PT"/>
              <a:t>. Available at: </a:t>
            </a:r>
            <a:r>
              <a:rPr lang="en-PT">
                <a:hlinkClick r:id="rId3"/>
              </a:rPr>
              <a:t>https://ash.org.uk/resources/view/use-of-e-cigarettes-among-young-people-in-great-britain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NHS (2025) </a:t>
            </a:r>
            <a:r>
              <a:rPr lang="en-PT" i="1"/>
              <a:t>Young people and vaping</a:t>
            </a:r>
            <a:r>
              <a:rPr lang="en-PT"/>
              <a:t>. Available at: </a:t>
            </a:r>
            <a:r>
              <a:rPr lang="en-PT">
                <a:hlinkClick r:id="rId4"/>
              </a:rPr>
              <a:t>https://www.nhs.uk/better-health/quit-smoking/help-others-quit/young-people-and-vaping/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World Health Organization (2024) </a:t>
            </a:r>
            <a:r>
              <a:rPr lang="en-PT" i="1"/>
              <a:t>Electronic cigarettes</a:t>
            </a:r>
            <a:r>
              <a:rPr lang="en-PT"/>
              <a:t>. Available at: </a:t>
            </a:r>
            <a:r>
              <a:rPr lang="en-PT">
                <a:hlinkClick r:id="rId5"/>
              </a:rPr>
              <a:t>https://www.who.int/news-room/questions-and-answers/item/tobacco-e-cigarettes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World Health Organization (2026) </a:t>
            </a:r>
            <a:r>
              <a:rPr lang="en-PT" i="1"/>
              <a:t>Electronic cigarettes advocacy brief</a:t>
            </a:r>
            <a:r>
              <a:rPr lang="en-PT"/>
              <a:t>. Available at: </a:t>
            </a:r>
            <a:r>
              <a:rPr lang="en-PT">
                <a:hlinkClick r:id="rId6"/>
              </a:rPr>
              <a:t>https://www.who.int/publications/i/item/WPR-2026-DPC-001</a:t>
            </a:r>
            <a:r>
              <a:rPr lang="en-PT"/>
              <a:t> (Accessed: 10 June 2026). </a:t>
            </a:r>
            <a:br>
              <a:rPr lang="en-PT"/>
            </a:br>
            <a:endParaRPr lang="en-PT"/>
          </a:p>
          <a:p>
            <a:r>
              <a:rPr lang="en-PT"/>
              <a:t>Office for Health Improvement and Disparities (2022) </a:t>
            </a:r>
            <a:r>
              <a:rPr lang="en-PT" i="1"/>
              <a:t>Nicotine vaping in England: evidence update</a:t>
            </a:r>
            <a:r>
              <a:rPr lang="en-PT"/>
              <a:t>. London: OHID. Available at: </a:t>
            </a:r>
            <a:r>
              <a:rPr lang="en-PT">
                <a:hlinkClick r:id="rId7"/>
              </a:rPr>
              <a:t>https://www.gov.uk/government/publications/nicotine-vaping-in-england-2022-evidence-update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Royal College of Physicians (2024) </a:t>
            </a:r>
            <a:r>
              <a:rPr lang="en-PT" i="1"/>
              <a:t>E-cigarettes and harm reduction: an evidence review</a:t>
            </a:r>
            <a:r>
              <a:rPr lang="en-PT"/>
              <a:t>. London: RCP. Available at: </a:t>
            </a:r>
            <a:r>
              <a:rPr lang="en-PT">
                <a:hlinkClick r:id="rId8"/>
              </a:rPr>
              <a:t>https://www.rcp.ac.uk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National Centre for Smoking Cessation and Training (2024) </a:t>
            </a:r>
            <a:r>
              <a:rPr lang="en-PT" i="1"/>
              <a:t>Young people and stopping vaping</a:t>
            </a:r>
            <a:r>
              <a:rPr lang="en-PT"/>
              <a:t>. Available at: </a:t>
            </a:r>
            <a:r>
              <a:rPr lang="en-PT">
                <a:hlinkClick r:id="rId9"/>
              </a:rPr>
              <a:t>https://www.ncsct.co.uk</a:t>
            </a:r>
            <a:r>
              <a:rPr lang="en-PT"/>
              <a:t> (Accessed: 10 June 2026).</a:t>
            </a:r>
            <a:br>
              <a:rPr lang="en-PT"/>
            </a:br>
            <a:endParaRPr lang="en-PT"/>
          </a:p>
          <a:p>
            <a:r>
              <a:rPr lang="en-PT"/>
              <a:t>Khouja, J.N. et al. (2021) ‘Is e-cigarette use in non-smoking young adults associated with later smoking?’, </a:t>
            </a:r>
            <a:r>
              <a:rPr lang="en-PT" i="1"/>
              <a:t>Tobacco Control</a:t>
            </a:r>
            <a:r>
              <a:rPr lang="en-PT"/>
              <a:t>, 30(1), pp. 8–15. Available at: </a:t>
            </a:r>
            <a:r>
              <a:rPr lang="en-PT">
                <a:hlinkClick r:id="rId10"/>
              </a:rPr>
              <a:t>https://tobaccocontrol.bmj.com</a:t>
            </a:r>
            <a:r>
              <a:rPr lang="en-PT"/>
              <a:t> </a:t>
            </a:r>
          </a:p>
          <a:p>
            <a:br>
              <a:rPr lang="en-PT"/>
            </a:br>
            <a:r>
              <a:rPr lang="en-PT"/>
              <a:t>East, K. et al. (2020) ‘Social norms as a predictor of smoking uptake’, </a:t>
            </a:r>
            <a:r>
              <a:rPr lang="en-PT" i="1"/>
              <a:t>Addiction</a:t>
            </a:r>
            <a:r>
              <a:rPr lang="en-PT"/>
              <a:t>, 115(12), pp. </a:t>
            </a:r>
            <a:r>
              <a:rPr lang="en-PT">
                <a:hlinkClick r:id="rId11"/>
              </a:rPr>
              <a:t>2395–2404</a:t>
            </a:r>
            <a:r>
              <a:rPr lang="en-PT"/>
              <a:t>. Available at: </a:t>
            </a:r>
            <a:r>
              <a:rPr lang="en-PT">
                <a:hlinkClick r:id="rId12"/>
              </a:rPr>
              <a:t>https://onlinelibrary.wiley.com/journal/13600443</a:t>
            </a:r>
            <a:r>
              <a:rPr lang="en-PT"/>
              <a:t> </a:t>
            </a:r>
            <a:br>
              <a:rPr lang="en-PT"/>
            </a:br>
            <a:endParaRPr lang="en-PT"/>
          </a:p>
          <a:p>
            <a:r>
              <a:rPr lang="en-PT"/>
              <a:t>Westling, E. et al. (2022) ‘Peer influences and adolescent vaping’, </a:t>
            </a:r>
            <a:r>
              <a:rPr lang="en-PT" i="1"/>
              <a:t>Nicotine and Tobacco Research</a:t>
            </a:r>
            <a:r>
              <a:rPr lang="en-PT"/>
              <a:t>, 24(3), pp. 341–349. Available at: </a:t>
            </a:r>
            <a:r>
              <a:rPr lang="en-PT">
                <a:hlinkClick r:id="rId13"/>
              </a:rPr>
              <a:t>https://academic.oup.com/ntr</a:t>
            </a:r>
            <a:r>
              <a:rPr lang="en-PT"/>
              <a:t> </a:t>
            </a:r>
          </a:p>
          <a:p>
            <a:br>
              <a:rPr lang="en-PT"/>
            </a:br>
            <a:r>
              <a:rPr lang="en-PT"/>
              <a:t>Hammond, D. et al. (2019) ‘Prevalence of vaping among youth’, </a:t>
            </a:r>
            <a:r>
              <a:rPr lang="en-PT" i="1"/>
              <a:t>BMJ</a:t>
            </a:r>
            <a:r>
              <a:rPr lang="en-PT"/>
              <a:t>, 365, l2219. Available at: </a:t>
            </a:r>
            <a:r>
              <a:rPr lang="en-PT">
                <a:hlinkClick r:id="rId14"/>
              </a:rPr>
              <a:t>https://www.bmj.com</a:t>
            </a:r>
            <a:r>
              <a:rPr lang="en-PT"/>
              <a:t> </a:t>
            </a:r>
          </a:p>
          <a:p>
            <a:br>
              <a:rPr lang="en-PT"/>
            </a:br>
            <a:r>
              <a:rPr lang="en-PT"/>
              <a:t>Jackson, S.E. et al. (2024) ‘Trends in vaping among young adults’, </a:t>
            </a:r>
            <a:r>
              <a:rPr lang="en-PT" i="1"/>
              <a:t>Addiction</a:t>
            </a:r>
            <a:r>
              <a:rPr lang="en-PT"/>
              <a:t>, 119(1), pp. 30–39. Available at: </a:t>
            </a:r>
            <a:r>
              <a:rPr lang="en-PT">
                <a:hlinkClick r:id="rId12"/>
              </a:rPr>
              <a:t>https://onlinelibrary.wiley.com/journal/13600443</a:t>
            </a:r>
            <a:r>
              <a:rPr lang="en-PT"/>
              <a:t> </a:t>
            </a:r>
          </a:p>
          <a:p>
            <a:br>
              <a:rPr lang="en-PT"/>
            </a:br>
            <a:r>
              <a:rPr lang="en-PT"/>
              <a:t>Public Health England (2021) </a:t>
            </a:r>
            <a:r>
              <a:rPr lang="en-PT" i="1"/>
              <a:t>Vaping in England: evidence update</a:t>
            </a:r>
            <a:r>
              <a:rPr lang="en-PT"/>
              <a:t>. Available at: </a:t>
            </a:r>
            <a:r>
              <a:rPr lang="en-PT">
                <a:hlinkClick r:id="rId15"/>
              </a:rPr>
              <a:t>https://www.gov.uk/government/publications/vaping-in-england-evidence-update-february-2021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McNeill, A. et al. (2021) </a:t>
            </a:r>
            <a:r>
              <a:rPr lang="en-PT" i="1"/>
              <a:t>Evidence review of e-cigarettes and heated tobacco products</a:t>
            </a:r>
            <a:r>
              <a:rPr lang="en-PT"/>
              <a:t>. London: PHE. Available at: </a:t>
            </a:r>
            <a:r>
              <a:rPr lang="en-PT">
                <a:hlinkClick r:id="rId16"/>
              </a:rPr>
              <a:t>https://www.gov.uk</a:t>
            </a:r>
            <a:r>
              <a:rPr lang="en-PT"/>
              <a:t> </a:t>
            </a:r>
          </a:p>
          <a:p>
            <a:br>
              <a:rPr lang="en-PT"/>
            </a:br>
            <a:r>
              <a:rPr lang="en-PT"/>
              <a:t>CDC (2024) </a:t>
            </a:r>
            <a:r>
              <a:rPr lang="en-PT" i="1"/>
              <a:t>Quick facts on the risks of e-cigarettes</a:t>
            </a:r>
            <a:r>
              <a:rPr lang="en-PT"/>
              <a:t>. Available at: </a:t>
            </a:r>
            <a:r>
              <a:rPr lang="en-PT">
                <a:hlinkClick r:id="rId17"/>
              </a:rPr>
              <a:t>https://www.cdc.gov/tobacco/e-cigarettes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National Institute for Health and Care Excellence (2023) </a:t>
            </a:r>
            <a:r>
              <a:rPr lang="en-PT" i="1"/>
              <a:t>Tobacco: preventing uptake</a:t>
            </a:r>
            <a:r>
              <a:rPr lang="en-PT"/>
              <a:t>. Available at: </a:t>
            </a:r>
            <a:r>
              <a:rPr lang="en-PT">
                <a:hlinkClick r:id="rId18"/>
              </a:rPr>
              <a:t>https://www.nice.org.uk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ONS (2025) </a:t>
            </a:r>
            <a:r>
              <a:rPr lang="en-PT" i="1"/>
              <a:t>Adult smoking habits in Great Britain</a:t>
            </a:r>
            <a:r>
              <a:rPr lang="en-PT"/>
              <a:t>. Available at: </a:t>
            </a:r>
            <a:r>
              <a:rPr lang="en-PT">
                <a:hlinkClick r:id="rId19"/>
              </a:rPr>
              <a:t>https://www.ons.gov.uk</a:t>
            </a:r>
            <a:r>
              <a:rPr lang="en-PT"/>
              <a:t> (Accessed: 10 June 2026). </a:t>
            </a:r>
          </a:p>
          <a:p>
            <a:br>
              <a:rPr lang="en-PT"/>
            </a:br>
            <a:r>
              <a:rPr lang="en-PT"/>
              <a:t>European Respiratory Society (2023) </a:t>
            </a:r>
            <a:r>
              <a:rPr lang="en-PT" i="1"/>
              <a:t>Youth vaping and respiratory health</a:t>
            </a:r>
            <a:r>
              <a:rPr lang="en-PT"/>
              <a:t>. Available at: </a:t>
            </a:r>
            <a:r>
              <a:rPr lang="en-PT">
                <a:hlinkClick r:id="rId20"/>
              </a:rPr>
              <a:t>https://www.ersnet.org</a:t>
            </a:r>
            <a:r>
              <a:rPr lang="en-PT"/>
              <a:t> (Accessed: 10 June 2026). </a:t>
            </a:r>
            <a:br>
              <a:rPr lang="en-PT"/>
            </a:br>
            <a:endParaRPr lang="en-PT"/>
          </a:p>
          <a:p>
            <a:r>
              <a:rPr lang="en-PT"/>
              <a:t>World Health Organization (2023) </a:t>
            </a:r>
            <a:r>
              <a:rPr lang="en-PT" i="1"/>
              <a:t>Adolescent health</a:t>
            </a:r>
            <a:r>
              <a:rPr lang="en-PT"/>
              <a:t>. Available at: </a:t>
            </a:r>
            <a:r>
              <a:rPr lang="en-PT">
                <a:hlinkClick r:id="rId21"/>
              </a:rPr>
              <a:t>https://www.who.int/health-topics/adolescent-health</a:t>
            </a:r>
            <a:r>
              <a:rPr lang="en-PT"/>
              <a:t> (Accessed: 10 June 2026). </a:t>
            </a:r>
          </a:p>
          <a:p>
            <a:endParaRPr lang="en-PT"/>
          </a:p>
        </p:txBody>
      </p:sp>
    </p:spTree>
    <p:extLst>
      <p:ext uri="{BB962C8B-B14F-4D97-AF65-F5344CB8AC3E}">
        <p14:creationId xmlns:p14="http://schemas.microsoft.com/office/powerpoint/2010/main" val="649074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Name: Carina Gomes  Student name: 2222912 module: LCHS7008  Lecture: Dr Zeno Leung</vt:lpstr>
      <vt:lpstr>Exploring Factors Contributing to Young People Vaping in the UK </vt:lpstr>
      <vt:lpstr>Background</vt:lpstr>
      <vt:lpstr>Prevalence</vt:lpstr>
      <vt:lpstr>Rationale for the Research</vt:lpstr>
      <vt:lpstr> 5. Research question, aims and objectives</vt:lpstr>
      <vt:lpstr>Factors Contributing to Youth Vaping </vt:lpstr>
      <vt:lpstr>Research Impact</vt:lpstr>
      <vt:lpstr>Conclusion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Carina Gomes  Student name: 2222912 module: LCHS7008  Lecture: Dr Raheela</dc:title>
  <dc:creator>Carina Gomes (2222912)</dc:creator>
  <cp:lastModifiedBy>Carina Gomes (2222912)</cp:lastModifiedBy>
  <cp:revision>3</cp:revision>
  <dcterms:created xsi:type="dcterms:W3CDTF">2026-06-08T11:47:24Z</dcterms:created>
  <dcterms:modified xsi:type="dcterms:W3CDTF">2026-06-15T08:17:52Z</dcterms:modified>
</cp:coreProperties>
</file>