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0"/>
  </p:notesMasterIdLst>
  <p:sldIdLst>
    <p:sldId id="324" r:id="rId2"/>
    <p:sldId id="258" r:id="rId3"/>
    <p:sldId id="259" r:id="rId4"/>
    <p:sldId id="289" r:id="rId5"/>
    <p:sldId id="261" r:id="rId6"/>
    <p:sldId id="290" r:id="rId7"/>
    <p:sldId id="264" r:id="rId8"/>
    <p:sldId id="293" r:id="rId9"/>
    <p:sldId id="265" r:id="rId10"/>
    <p:sldId id="266" r:id="rId11"/>
    <p:sldId id="295" r:id="rId12"/>
    <p:sldId id="296" r:id="rId13"/>
    <p:sldId id="294" r:id="rId14"/>
    <p:sldId id="291" r:id="rId15"/>
    <p:sldId id="292" r:id="rId16"/>
    <p:sldId id="297" r:id="rId17"/>
    <p:sldId id="298" r:id="rId18"/>
    <p:sldId id="299" r:id="rId19"/>
    <p:sldId id="301" r:id="rId20"/>
    <p:sldId id="300" r:id="rId21"/>
    <p:sldId id="284" r:id="rId22"/>
    <p:sldId id="303" r:id="rId23"/>
    <p:sldId id="302" r:id="rId24"/>
    <p:sldId id="306" r:id="rId25"/>
    <p:sldId id="304" r:id="rId26"/>
    <p:sldId id="307" r:id="rId27"/>
    <p:sldId id="309" r:id="rId28"/>
    <p:sldId id="312" r:id="rId29"/>
    <p:sldId id="311" r:id="rId30"/>
    <p:sldId id="308" r:id="rId31"/>
    <p:sldId id="272" r:id="rId32"/>
    <p:sldId id="317" r:id="rId33"/>
    <p:sldId id="318" r:id="rId34"/>
    <p:sldId id="319" r:id="rId35"/>
    <p:sldId id="315" r:id="rId36"/>
    <p:sldId id="320" r:id="rId37"/>
    <p:sldId id="321" r:id="rId38"/>
    <p:sldId id="314" r:id="rId3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CE" initials="CE" lastIdx="11"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C5BCD"/>
    <a:srgbClr val="990099"/>
    <a:srgbClr val="CC00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750" autoAdjust="0"/>
    <p:restoredTop sz="80420" autoAdjust="0"/>
  </p:normalViewPr>
  <p:slideViewPr>
    <p:cSldViewPr>
      <p:cViewPr varScale="1">
        <p:scale>
          <a:sx n="93" d="100"/>
          <a:sy n="93" d="100"/>
        </p:scale>
        <p:origin x="2232"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9BEAF6B-06FD-41CE-A4EE-F77CC3DAB39A}" type="datetimeFigureOut">
              <a:rPr lang="en-US" smtClean="0"/>
              <a:pPr/>
              <a:t>10/11/2019</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8A0C001-9BFD-49E2-AAD2-A5601D7F34BD}" type="slidenum">
              <a:rPr lang="en-US" smtClean="0"/>
              <a:pPr/>
              <a:t>‹#›</a:t>
            </a:fld>
            <a:endParaRPr lang="en-US" dirty="0"/>
          </a:p>
        </p:txBody>
      </p:sp>
    </p:spTree>
    <p:extLst>
      <p:ext uri="{BB962C8B-B14F-4D97-AF65-F5344CB8AC3E}">
        <p14:creationId xmlns:p14="http://schemas.microsoft.com/office/powerpoint/2010/main" val="36919579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After studying this chapter, you will be able to:</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pPr marL="0" indent="0">
              <a:buFontTx/>
              <a:buNone/>
            </a:pPr>
            <a:r>
              <a:rPr lang="en-US" sz="1200" b="0" dirty="0" smtClean="0">
                <a:latin typeface="Arial" panose="020B0604020202020204" pitchFamily="34" charset="0"/>
                <a:cs typeface="Arial" panose="020B0604020202020204" pitchFamily="34" charset="0"/>
              </a:rPr>
              <a:t>4-1. Define talent management and explain why it is important.</a:t>
            </a:r>
          </a:p>
          <a:p>
            <a:pPr marL="0" indent="0">
              <a:buFontTx/>
              <a:buNone/>
            </a:pPr>
            <a:r>
              <a:rPr lang="en-US" sz="1200" b="0" dirty="0" smtClean="0">
                <a:latin typeface="Arial" panose="020B0604020202020204" pitchFamily="34" charset="0"/>
                <a:cs typeface="Arial" panose="020B0604020202020204" pitchFamily="34" charset="0"/>
              </a:rPr>
              <a:t>4-2. Discuss the process of job analysis, including why it is important.</a:t>
            </a:r>
          </a:p>
          <a:p>
            <a:pPr marL="0" indent="0">
              <a:buFontTx/>
              <a:buNone/>
            </a:pPr>
            <a:r>
              <a:rPr lang="en-US" sz="1200" b="0" dirty="0" smtClean="0">
                <a:latin typeface="Arial" panose="020B0604020202020204" pitchFamily="34" charset="0"/>
                <a:cs typeface="Arial" panose="020B0604020202020204" pitchFamily="34" charset="0"/>
              </a:rPr>
              <a:t>4-3. Explain how to use at least three methods of collecting job analysis information, including interviews, questionnaires, and observation.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a:p>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2</a:t>
            </a:fld>
            <a:endParaRPr lang="en-US" dirty="0"/>
          </a:p>
        </p:txBody>
      </p:sp>
    </p:spTree>
    <p:extLst>
      <p:ext uri="{BB962C8B-B14F-4D97-AF65-F5344CB8AC3E}">
        <p14:creationId xmlns:p14="http://schemas.microsoft.com/office/powerpoint/2010/main" val="3764907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After studying this chapter, you will also be able to:</a:t>
            </a:r>
          </a:p>
          <a:p>
            <a:endParaRPr lang="en-US" sz="1200" kern="1200" dirty="0" smtClean="0">
              <a:solidFill>
                <a:schemeClr val="tx1"/>
              </a:solidFill>
              <a:effectLst/>
              <a:latin typeface="+mn-lt"/>
              <a:ea typeface="+mn-ea"/>
              <a:cs typeface="+mn-cs"/>
            </a:endParaRPr>
          </a:p>
          <a:p>
            <a:pPr>
              <a:buFontTx/>
              <a:buNone/>
            </a:pPr>
            <a:r>
              <a:rPr lang="en-US" sz="1200" b="0" dirty="0" smtClean="0">
                <a:latin typeface="Arial" panose="020B0604020202020204" pitchFamily="34" charset="0"/>
                <a:cs typeface="Arial" panose="020B0604020202020204" pitchFamily="34" charset="0"/>
              </a:rPr>
              <a:t>4-4.</a:t>
            </a:r>
            <a:r>
              <a:rPr lang="en-US" sz="1200" b="0" baseline="0" dirty="0" smtClean="0">
                <a:latin typeface="Arial" panose="020B0604020202020204" pitchFamily="34" charset="0"/>
                <a:cs typeface="Arial" panose="020B0604020202020204" pitchFamily="34" charset="0"/>
              </a:rPr>
              <a:t> </a:t>
            </a:r>
            <a:r>
              <a:rPr lang="en-US" sz="1200" b="0" dirty="0" smtClean="0">
                <a:latin typeface="Arial" panose="020B0604020202020204" pitchFamily="34" charset="0"/>
                <a:cs typeface="Arial" panose="020B0604020202020204" pitchFamily="34" charset="0"/>
              </a:rPr>
              <a:t>Explain how you would write a job description.</a:t>
            </a:r>
          </a:p>
          <a:p>
            <a:pPr>
              <a:buFontTx/>
              <a:buNone/>
            </a:pPr>
            <a:r>
              <a:rPr lang="en-US" sz="1200" b="0" dirty="0" smtClean="0">
                <a:latin typeface="Arial" panose="020B0604020202020204" pitchFamily="34" charset="0"/>
                <a:cs typeface="Arial" panose="020B0604020202020204" pitchFamily="34" charset="0"/>
              </a:rPr>
              <a:t>4-5. Explain how to write a job specification.</a:t>
            </a:r>
          </a:p>
          <a:p>
            <a:pPr>
              <a:buFontTx/>
              <a:buNone/>
            </a:pPr>
            <a:r>
              <a:rPr lang="en-US" sz="1200" b="0" dirty="0" smtClean="0">
                <a:latin typeface="Arial" panose="020B0604020202020204" pitchFamily="34" charset="0"/>
                <a:cs typeface="Arial" panose="020B0604020202020204" pitchFamily="34" charset="0"/>
              </a:rPr>
              <a:t>4-6. List some human</a:t>
            </a:r>
            <a:r>
              <a:rPr lang="en-US" sz="1200" b="0" baseline="0" dirty="0" smtClean="0">
                <a:latin typeface="Arial" panose="020B0604020202020204" pitchFamily="34" charset="0"/>
                <a:cs typeface="Arial" panose="020B0604020202020204" pitchFamily="34" charset="0"/>
              </a:rPr>
              <a:t> traits and behaviors you would want an employee to bring to a job if employee engagement is important to doing the job well.</a:t>
            </a:r>
            <a:endParaRPr lang="en-US" dirty="0" smtClean="0"/>
          </a:p>
          <a:p>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3</a:t>
            </a:fld>
            <a:endParaRPr lang="en-US" dirty="0"/>
          </a:p>
        </p:txBody>
      </p:sp>
    </p:spTree>
    <p:extLst>
      <p:ext uri="{BB962C8B-B14F-4D97-AF65-F5344CB8AC3E}">
        <p14:creationId xmlns:p14="http://schemas.microsoft.com/office/powerpoint/2010/main" val="3049188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And lastly </a:t>
            </a:r>
            <a:r>
              <a:rPr lang="en-US" sz="1200" kern="1200" smtClean="0">
                <a:solidFill>
                  <a:schemeClr val="tx1"/>
                </a:solidFill>
                <a:effectLst/>
                <a:latin typeface="+mn-lt"/>
                <a:ea typeface="+mn-ea"/>
                <a:cs typeface="+mn-cs"/>
              </a:rPr>
              <a:t>–</a:t>
            </a:r>
            <a:r>
              <a:rPr lang="en-US" smtClean="0">
                <a:effectLst/>
              </a:rPr>
              <a:t> </a:t>
            </a:r>
            <a:r>
              <a:rPr lang="en-US" sz="1200" kern="1200" smtClean="0">
                <a:solidFill>
                  <a:schemeClr val="tx1"/>
                </a:solidFill>
                <a:effectLst/>
                <a:latin typeface="+mn-lt"/>
                <a:ea typeface="+mn-ea"/>
                <a:cs typeface="+mn-cs"/>
              </a:rPr>
              <a:t>after </a:t>
            </a:r>
            <a:r>
              <a:rPr lang="en-US" sz="1200" kern="1200" dirty="0" smtClean="0">
                <a:solidFill>
                  <a:schemeClr val="tx1"/>
                </a:solidFill>
                <a:effectLst/>
                <a:latin typeface="+mn-lt"/>
                <a:ea typeface="+mn-ea"/>
                <a:cs typeface="+mn-cs"/>
              </a:rPr>
              <a:t>studying this chapter, you will also be able to:</a:t>
            </a:r>
          </a:p>
          <a:p>
            <a:endParaRPr lang="en-US" sz="1200" kern="1200" dirty="0" smtClean="0">
              <a:solidFill>
                <a:schemeClr val="tx1"/>
              </a:solidFill>
              <a:effectLst/>
              <a:latin typeface="+mn-lt"/>
              <a:ea typeface="+mn-ea"/>
              <a:cs typeface="+mn-cs"/>
            </a:endParaRPr>
          </a:p>
          <a:p>
            <a:pPr>
              <a:buFontTx/>
              <a:buNone/>
            </a:pPr>
            <a:r>
              <a:rPr lang="en-US" sz="1200" b="0" dirty="0" smtClean="0">
                <a:latin typeface="Arial" panose="020B0604020202020204" pitchFamily="34" charset="0"/>
                <a:cs typeface="Arial" panose="020B0604020202020204" pitchFamily="34" charset="0"/>
              </a:rPr>
              <a:t>4-7. Explain competency-based job analysis, including what it means and how it’s done in practice.</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4</a:t>
            </a:fld>
            <a:endParaRPr lang="en-US" dirty="0"/>
          </a:p>
        </p:txBody>
      </p:sp>
    </p:spTree>
    <p:extLst>
      <p:ext uri="{BB962C8B-B14F-4D97-AF65-F5344CB8AC3E}">
        <p14:creationId xmlns:p14="http://schemas.microsoft.com/office/powerpoint/2010/main" val="3049188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We can define talent management also as the goal-oriented and integrated process of planning, recruiting, developing, managing, and compensating employees.</a:t>
            </a:r>
          </a:p>
          <a:p>
            <a:endParaRPr lang="en-US" dirty="0" smtClean="0"/>
          </a:p>
          <a:p>
            <a:r>
              <a:rPr lang="en-US" sz="1200" b="1" kern="1200" dirty="0" smtClean="0">
                <a:solidFill>
                  <a:schemeClr val="tx1"/>
                </a:solidFill>
                <a:effectLst/>
                <a:latin typeface="+mn-lt"/>
                <a:ea typeface="+mn-ea"/>
                <a:cs typeface="+mn-cs"/>
              </a:rPr>
              <a:t>The usual process of talent management</a:t>
            </a:r>
            <a:r>
              <a:rPr lang="en-US" sz="1200" b="1" kern="1200" baseline="0" dirty="0" smtClean="0">
                <a:solidFill>
                  <a:schemeClr val="tx1"/>
                </a:solidFill>
                <a:effectLst/>
                <a:latin typeface="+mn-lt"/>
                <a:ea typeface="+mn-ea"/>
                <a:cs typeface="+mn-cs"/>
              </a:rPr>
              <a:t> consists of the following steps</a:t>
            </a:r>
            <a:r>
              <a:rPr lang="en-US" sz="1200" kern="1200" baseline="0" dirty="0" smtClean="0">
                <a:solidFill>
                  <a:schemeClr val="tx1"/>
                </a:solidFill>
                <a:effectLst/>
                <a:latin typeface="+mn-lt"/>
                <a:ea typeface="+mn-ea"/>
                <a:cs typeface="+mn-cs"/>
              </a:rPr>
              <a:t>:</a:t>
            </a:r>
          </a:p>
          <a:p>
            <a:pPr marL="228600" indent="-228600">
              <a:buFont typeface="+mj-lt"/>
              <a:buAutoNum type="arabicPeriod"/>
            </a:pPr>
            <a:r>
              <a:rPr lang="en-US" sz="1200" kern="1200" dirty="0" smtClean="0">
                <a:solidFill>
                  <a:schemeClr val="tx1"/>
                </a:solidFill>
                <a:effectLst/>
                <a:latin typeface="+mn-lt"/>
                <a:ea typeface="+mn-ea"/>
                <a:cs typeface="+mn-cs"/>
              </a:rPr>
              <a:t>Decide what positions to fill</a:t>
            </a:r>
          </a:p>
          <a:p>
            <a:pPr marL="228600" indent="-228600">
              <a:buFont typeface="+mj-lt"/>
              <a:buAutoNum type="arabicPeriod"/>
            </a:pPr>
            <a:r>
              <a:rPr lang="en-US" sz="1200" kern="1200" dirty="0" smtClean="0">
                <a:solidFill>
                  <a:schemeClr val="tx1"/>
                </a:solidFill>
                <a:effectLst/>
                <a:latin typeface="+mn-lt"/>
                <a:ea typeface="+mn-ea"/>
                <a:cs typeface="+mn-cs"/>
              </a:rPr>
              <a:t>Build a pool of job candidates</a:t>
            </a:r>
          </a:p>
          <a:p>
            <a:pPr marL="228600" indent="-228600">
              <a:buFont typeface="+mj-lt"/>
              <a:buAutoNum type="arabicPeriod"/>
            </a:pPr>
            <a:r>
              <a:rPr lang="en-US" sz="1200" kern="1200" dirty="0" smtClean="0">
                <a:solidFill>
                  <a:schemeClr val="tx1"/>
                </a:solidFill>
                <a:effectLst/>
                <a:latin typeface="+mn-lt"/>
                <a:ea typeface="+mn-ea"/>
                <a:cs typeface="+mn-cs"/>
              </a:rPr>
              <a:t>Obtain application forms</a:t>
            </a:r>
          </a:p>
          <a:p>
            <a:pPr marL="228600" indent="-228600">
              <a:buFont typeface="+mj-lt"/>
              <a:buAutoNum type="arabicPeriod"/>
            </a:pPr>
            <a:r>
              <a:rPr lang="en-US" sz="1200" kern="1200" dirty="0" smtClean="0">
                <a:solidFill>
                  <a:schemeClr val="tx1"/>
                </a:solidFill>
                <a:effectLst/>
                <a:latin typeface="+mn-lt"/>
                <a:ea typeface="+mn-ea"/>
                <a:cs typeface="+mn-cs"/>
              </a:rPr>
              <a:t>Use</a:t>
            </a:r>
            <a:r>
              <a:rPr lang="en-US" sz="1200" kern="1200" baseline="0" dirty="0" smtClean="0">
                <a:solidFill>
                  <a:schemeClr val="tx1"/>
                </a:solidFill>
                <a:effectLst/>
                <a:latin typeface="+mn-lt"/>
                <a:ea typeface="+mn-ea"/>
                <a:cs typeface="+mn-cs"/>
              </a:rPr>
              <a:t> s</a:t>
            </a:r>
            <a:r>
              <a:rPr lang="en-US" sz="1200" kern="1200" dirty="0" smtClean="0">
                <a:solidFill>
                  <a:schemeClr val="tx1"/>
                </a:solidFill>
                <a:effectLst/>
                <a:latin typeface="+mn-lt"/>
                <a:ea typeface="+mn-ea"/>
                <a:cs typeface="+mn-cs"/>
              </a:rPr>
              <a:t>election tools  </a:t>
            </a:r>
          </a:p>
          <a:p>
            <a:pPr marL="228600" indent="-228600">
              <a:buFont typeface="+mj-lt"/>
              <a:buAutoNum type="arabicPeriod"/>
            </a:pPr>
            <a:r>
              <a:rPr lang="en-US" sz="1200" kern="1200" dirty="0" smtClean="0">
                <a:solidFill>
                  <a:schemeClr val="tx1"/>
                </a:solidFill>
                <a:effectLst/>
                <a:latin typeface="+mn-lt"/>
                <a:ea typeface="+mn-ea"/>
                <a:cs typeface="+mn-cs"/>
              </a:rPr>
              <a:t>Decide to whom to make an offer</a:t>
            </a:r>
          </a:p>
          <a:p>
            <a:pPr marL="228600" indent="-228600">
              <a:buFont typeface="+mj-lt"/>
              <a:buAutoNum type="arabicPeriod"/>
            </a:pPr>
            <a:r>
              <a:rPr lang="en-US" sz="1200" kern="1200" dirty="0" smtClean="0">
                <a:solidFill>
                  <a:schemeClr val="tx1"/>
                </a:solidFill>
                <a:effectLst/>
                <a:latin typeface="+mn-lt"/>
                <a:ea typeface="+mn-ea"/>
                <a:cs typeface="+mn-cs"/>
              </a:rPr>
              <a:t>Orient, train, and develop employees</a:t>
            </a:r>
          </a:p>
          <a:p>
            <a:pPr marL="228600" indent="-228600">
              <a:buFont typeface="+mj-lt"/>
              <a:buAutoNum type="arabicPeriod"/>
            </a:pPr>
            <a:r>
              <a:rPr lang="en-US" sz="1200" kern="1200" dirty="0" smtClean="0">
                <a:solidFill>
                  <a:schemeClr val="tx1"/>
                </a:solidFill>
                <a:effectLst/>
                <a:latin typeface="+mn-lt"/>
                <a:ea typeface="+mn-ea"/>
                <a:cs typeface="+mn-cs"/>
              </a:rPr>
              <a:t>Appraise employees</a:t>
            </a:r>
          </a:p>
          <a:p>
            <a:pPr marL="228600" indent="-228600">
              <a:buFont typeface="+mj-lt"/>
              <a:buAutoNum type="arabicPeriod"/>
            </a:pPr>
            <a:r>
              <a:rPr lang="en-US" sz="1200" kern="1200" dirty="0" smtClean="0">
                <a:solidFill>
                  <a:schemeClr val="tx1"/>
                </a:solidFill>
                <a:effectLst/>
                <a:latin typeface="+mn-lt"/>
                <a:ea typeface="+mn-ea"/>
                <a:cs typeface="+mn-cs"/>
              </a:rPr>
              <a:t>Compensate employees to maintain their motivation </a:t>
            </a:r>
          </a:p>
          <a:p>
            <a:endParaRPr lang="en-US" dirty="0" smtClean="0"/>
          </a:p>
        </p:txBody>
      </p:sp>
      <p:sp>
        <p:nvSpPr>
          <p:cNvPr id="4" name="Slide Number Placeholder 3"/>
          <p:cNvSpPr>
            <a:spLocks noGrp="1"/>
          </p:cNvSpPr>
          <p:nvPr>
            <p:ph type="sldNum" sz="quarter" idx="10"/>
          </p:nvPr>
        </p:nvSpPr>
        <p:spPr/>
        <p:txBody>
          <a:bodyPr/>
          <a:lstStyle/>
          <a:p>
            <a:fld id="{28A0C001-9BFD-49E2-AAD2-A5601D7F34BD}" type="slidenum">
              <a:rPr lang="en-US" smtClean="0"/>
              <a:pPr/>
              <a:t>5</a:t>
            </a:fld>
            <a:endParaRPr lang="en-US" dirty="0"/>
          </a:p>
        </p:txBody>
      </p:sp>
    </p:spTree>
    <p:extLst>
      <p:ext uri="{BB962C8B-B14F-4D97-AF65-F5344CB8AC3E}">
        <p14:creationId xmlns:p14="http://schemas.microsoft.com/office/powerpoint/2010/main" val="5811156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Through HRIS: </a:t>
            </a:r>
            <a:r>
              <a:rPr lang="en-US" sz="1200" b="1" i="1" u="none" strike="noStrike" kern="1200" baseline="0" dirty="0" smtClean="0">
                <a:solidFill>
                  <a:schemeClr val="tx1"/>
                </a:solidFill>
                <a:latin typeface="+mn-lt"/>
                <a:ea typeface="+mn-ea"/>
                <a:cs typeface="+mn-cs"/>
              </a:rPr>
              <a:t>Talent Management Software</a:t>
            </a:r>
          </a:p>
          <a:p>
            <a:endParaRPr lang="en-US" sz="1200" b="1" i="1"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Because talent management is holistic and interdependent, many employers use talent management software systems to coordinate their talent-related activities. For example, Talent Management Solutions’ (www.talentmanagement101.com) </a:t>
            </a:r>
            <a:r>
              <a:rPr lang="en-US" sz="1200" b="0" i="1" u="none" strike="noStrike" kern="1200" baseline="0" dirty="0" smtClean="0">
                <a:solidFill>
                  <a:schemeClr val="tx1"/>
                </a:solidFill>
                <a:latin typeface="+mn-lt"/>
                <a:ea typeface="+mn-ea"/>
                <a:cs typeface="+mn-cs"/>
              </a:rPr>
              <a:t>Talent Management Suite </a:t>
            </a:r>
            <a:r>
              <a:rPr lang="en-US" sz="1200" b="0" i="0" u="none" strike="noStrike" kern="1200" baseline="0" dirty="0" smtClean="0">
                <a:solidFill>
                  <a:schemeClr val="tx1"/>
                </a:solidFill>
                <a:latin typeface="+mn-lt"/>
                <a:ea typeface="+mn-ea"/>
                <a:cs typeface="+mn-cs"/>
              </a:rPr>
              <a:t>includes recruiting, employee performance management, a learning management system, and compensation management support. It “ensures that all levels of the organization are aligned—all working for the same goals.” </a:t>
            </a:r>
          </a:p>
          <a:p>
            <a:endParaRPr lang="en-US" sz="1200" b="0"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6</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Talent management begins with understanding what jobs need to be filled, and the human traits and competencies employees need.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smtClean="0"/>
          </a:p>
          <a:p>
            <a:r>
              <a:rPr lang="en-US" sz="1200" b="0" i="0" u="none" strike="noStrike" kern="1200" baseline="0" dirty="0" smtClean="0">
                <a:solidFill>
                  <a:schemeClr val="tx1"/>
                </a:solidFill>
                <a:latin typeface="+mn-lt"/>
                <a:ea typeface="+mn-ea"/>
                <a:cs typeface="+mn-cs"/>
              </a:rPr>
              <a:t>Job analysis produces information for writing </a:t>
            </a:r>
            <a:r>
              <a:rPr lang="en-US" sz="1200" b="1" i="0" u="none" strike="noStrike" kern="1200" baseline="0" dirty="0" smtClean="0">
                <a:solidFill>
                  <a:schemeClr val="tx1"/>
                </a:solidFill>
                <a:latin typeface="+mn-lt"/>
                <a:ea typeface="+mn-ea"/>
                <a:cs typeface="+mn-cs"/>
              </a:rPr>
              <a:t>job descriptions </a:t>
            </a:r>
            <a:r>
              <a:rPr lang="en-US" sz="1200" b="0" i="0" u="none" strike="noStrike" kern="1200" baseline="0" dirty="0" smtClean="0">
                <a:solidFill>
                  <a:schemeClr val="tx1"/>
                </a:solidFill>
                <a:latin typeface="+mn-lt"/>
                <a:ea typeface="+mn-ea"/>
                <a:cs typeface="+mn-cs"/>
              </a:rPr>
              <a:t>(a list of what the job entails) and </a:t>
            </a:r>
            <a:r>
              <a:rPr lang="en-US" sz="1200" b="1" i="0" u="none" strike="noStrike" kern="1200" baseline="0" dirty="0" smtClean="0">
                <a:solidFill>
                  <a:schemeClr val="tx1"/>
                </a:solidFill>
                <a:latin typeface="+mn-lt"/>
                <a:ea typeface="+mn-ea"/>
                <a:cs typeface="+mn-cs"/>
              </a:rPr>
              <a:t>job </a:t>
            </a:r>
            <a:r>
              <a:rPr lang="en-US" sz="1200" b="0" i="0" u="none" strike="noStrike" kern="1200" baseline="0" dirty="0" smtClean="0">
                <a:solidFill>
                  <a:schemeClr val="tx1"/>
                </a:solidFill>
                <a:latin typeface="+mn-lt"/>
                <a:ea typeface="+mn-ea"/>
                <a:cs typeface="+mn-cs"/>
              </a:rPr>
              <a:t>(or “person”) </a:t>
            </a:r>
            <a:r>
              <a:rPr lang="en-US" sz="1200" b="1" i="0" u="none" strike="noStrike" kern="1200" baseline="0" dirty="0" smtClean="0">
                <a:solidFill>
                  <a:schemeClr val="tx1"/>
                </a:solidFill>
                <a:latin typeface="+mn-lt"/>
                <a:ea typeface="+mn-ea"/>
                <a:cs typeface="+mn-cs"/>
              </a:rPr>
              <a:t>specifications </a:t>
            </a:r>
            <a:r>
              <a:rPr lang="en-US" sz="1200" b="0" i="0" u="none" strike="noStrike" kern="1200" baseline="0" dirty="0" smtClean="0">
                <a:solidFill>
                  <a:schemeClr val="tx1"/>
                </a:solidFill>
                <a:latin typeface="+mn-lt"/>
                <a:ea typeface="+mn-ea"/>
                <a:cs typeface="+mn-cs"/>
              </a:rPr>
              <a:t>(what kind of people to hire for the job).</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supervisor or human resources specialist normally collects one or more of the following types of information via the job analysis:</a:t>
            </a:r>
          </a:p>
          <a:p>
            <a:r>
              <a:rPr lang="en-US" sz="1200" b="0" i="0" u="none" strike="noStrike" kern="1200" baseline="0" dirty="0" smtClean="0">
                <a:solidFill>
                  <a:schemeClr val="tx1"/>
                </a:solidFill>
                <a:latin typeface="+mn-lt"/>
                <a:ea typeface="+mn-ea"/>
                <a:cs typeface="+mn-cs"/>
              </a:rPr>
              <a:t>● </a:t>
            </a:r>
            <a:r>
              <a:rPr lang="en-US" sz="1200" b="1" i="1" u="none" strike="noStrike" kern="1200" baseline="0" dirty="0" smtClean="0">
                <a:solidFill>
                  <a:schemeClr val="tx1"/>
                </a:solidFill>
                <a:latin typeface="+mn-lt"/>
                <a:ea typeface="+mn-ea"/>
                <a:cs typeface="+mn-cs"/>
              </a:rPr>
              <a:t>Work activities. </a:t>
            </a:r>
            <a:r>
              <a:rPr lang="en-US" sz="1200" b="0" i="0" u="none" strike="noStrike" kern="1200" baseline="0" dirty="0" smtClean="0">
                <a:solidFill>
                  <a:schemeClr val="tx1"/>
                </a:solidFill>
                <a:latin typeface="+mn-lt"/>
                <a:ea typeface="+mn-ea"/>
                <a:cs typeface="+mn-cs"/>
              </a:rPr>
              <a:t>Information about the job’s actual work activities, such as cleaning, selling, teaching, or painting. This list may also include how, why, and when the worker performs each activity.</a:t>
            </a:r>
          </a:p>
          <a:p>
            <a:r>
              <a:rPr lang="en-US" sz="1200" b="0" i="0" u="none" strike="noStrike" kern="1200" baseline="0" dirty="0" smtClean="0">
                <a:solidFill>
                  <a:schemeClr val="tx1"/>
                </a:solidFill>
                <a:latin typeface="+mn-lt"/>
                <a:ea typeface="+mn-ea"/>
                <a:cs typeface="+mn-cs"/>
              </a:rPr>
              <a:t>● </a:t>
            </a:r>
            <a:r>
              <a:rPr lang="en-US" sz="1200" b="1" i="1" u="none" strike="noStrike" kern="1200" baseline="0" dirty="0" smtClean="0">
                <a:solidFill>
                  <a:schemeClr val="tx1"/>
                </a:solidFill>
                <a:latin typeface="+mn-lt"/>
                <a:ea typeface="+mn-ea"/>
                <a:cs typeface="+mn-cs"/>
              </a:rPr>
              <a:t>Human behaviors. </a:t>
            </a:r>
            <a:r>
              <a:rPr lang="en-US" sz="1200" b="0" i="0" u="none" strike="noStrike" kern="1200" baseline="0" dirty="0" smtClean="0">
                <a:solidFill>
                  <a:schemeClr val="tx1"/>
                </a:solidFill>
                <a:latin typeface="+mn-lt"/>
                <a:ea typeface="+mn-ea"/>
                <a:cs typeface="+mn-cs"/>
              </a:rPr>
              <a:t>Information about human behaviors the job requires, like sensing, communicating, lifting weights, or walking long distances.</a:t>
            </a:r>
          </a:p>
          <a:p>
            <a:r>
              <a:rPr lang="en-US" sz="1200" b="0" i="0" u="none" strike="noStrike" kern="1200" baseline="0" dirty="0" smtClean="0">
                <a:solidFill>
                  <a:schemeClr val="tx1"/>
                </a:solidFill>
                <a:latin typeface="+mn-lt"/>
                <a:ea typeface="+mn-ea"/>
                <a:cs typeface="+mn-cs"/>
              </a:rPr>
              <a:t>●</a:t>
            </a:r>
            <a:r>
              <a:rPr lang="en-US" sz="1200" b="1" i="1" u="none" strike="noStrike" kern="1200" baseline="0" dirty="0" smtClean="0">
                <a:solidFill>
                  <a:schemeClr val="tx1"/>
                </a:solidFill>
                <a:latin typeface="+mn-lt"/>
                <a:ea typeface="+mn-ea"/>
                <a:cs typeface="+mn-cs"/>
              </a:rPr>
              <a:t>Machines, tools, equipment, and work aids. </a:t>
            </a:r>
            <a:r>
              <a:rPr lang="en-US" sz="1200" b="0" i="0" u="none" strike="noStrike" kern="1200" baseline="0" dirty="0" smtClean="0">
                <a:solidFill>
                  <a:schemeClr val="tx1"/>
                </a:solidFill>
                <a:latin typeface="+mn-lt"/>
                <a:ea typeface="+mn-ea"/>
                <a:cs typeface="+mn-cs"/>
              </a:rPr>
              <a:t>Information regarding tools used, materials processed, knowledge dealt with or applied (such as finance or law), and services rendered (such as counseling or repairing).</a:t>
            </a:r>
          </a:p>
          <a:p>
            <a:r>
              <a:rPr lang="en-US" sz="1200" b="0" i="0" u="none" strike="noStrike" kern="1200" baseline="0" dirty="0" smtClean="0">
                <a:solidFill>
                  <a:schemeClr val="tx1"/>
                </a:solidFill>
                <a:latin typeface="+mn-lt"/>
                <a:ea typeface="+mn-ea"/>
                <a:cs typeface="+mn-cs"/>
              </a:rPr>
              <a:t>●</a:t>
            </a:r>
            <a:r>
              <a:rPr lang="en-US" sz="1200" b="1" i="1" u="none" strike="noStrike" kern="1200" baseline="0" dirty="0" smtClean="0">
                <a:solidFill>
                  <a:schemeClr val="tx1"/>
                </a:solidFill>
                <a:latin typeface="+mn-lt"/>
                <a:ea typeface="+mn-ea"/>
                <a:cs typeface="+mn-cs"/>
              </a:rPr>
              <a:t>Performance standards. </a:t>
            </a:r>
            <a:r>
              <a:rPr lang="en-US" sz="1200" b="0" i="0" u="none" strike="noStrike" kern="1200" baseline="0" dirty="0" smtClean="0">
                <a:solidFill>
                  <a:schemeClr val="tx1"/>
                </a:solidFill>
                <a:latin typeface="+mn-lt"/>
                <a:ea typeface="+mn-ea"/>
                <a:cs typeface="+mn-cs"/>
              </a:rPr>
              <a:t>Information about the job’s performance standards (in terms of quantity or quality levels for each job duty, for instance).</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7</a:t>
            </a:fld>
            <a:endParaRPr lang="en-US" dirty="0"/>
          </a:p>
        </p:txBody>
      </p:sp>
    </p:spTree>
    <p:extLst>
      <p:ext uri="{BB962C8B-B14F-4D97-AF65-F5344CB8AC3E}">
        <p14:creationId xmlns:p14="http://schemas.microsoft.com/office/powerpoint/2010/main" val="3799394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Job</a:t>
            </a:r>
            <a:r>
              <a:rPr lang="en-US" b="1" baseline="0" dirty="0" smtClean="0"/>
              <a:t> </a:t>
            </a:r>
            <a:r>
              <a:rPr lang="en-US" b="1" dirty="0" smtClean="0"/>
              <a:t>analysis </a:t>
            </a:r>
            <a:r>
              <a:rPr lang="en-US" dirty="0" smtClean="0"/>
              <a:t>is the procedure through which you determine the duties</a:t>
            </a:r>
            <a:r>
              <a:rPr lang="en-US" baseline="0" dirty="0" smtClean="0"/>
              <a:t> and skill requirements of a job and the kind of person who should be </a:t>
            </a:r>
            <a:r>
              <a:rPr lang="en-US" dirty="0" smtClean="0"/>
              <a:t>hired for it.</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8</a:t>
            </a:fld>
            <a:endParaRPr lang="en-US" dirty="0"/>
          </a:p>
        </p:txBody>
      </p:sp>
    </p:spTree>
    <p:extLst>
      <p:ext uri="{BB962C8B-B14F-4D97-AF65-F5344CB8AC3E}">
        <p14:creationId xmlns:p14="http://schemas.microsoft.com/office/powerpoint/2010/main" val="628253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As Figure 4-2 summarizes</a:t>
            </a:r>
            <a:r>
              <a:rPr lang="en-US" sz="1200" b="0" i="0" u="none" strike="noStrike" kern="1200" baseline="0" dirty="0" smtClean="0">
                <a:solidFill>
                  <a:schemeClr val="tx1"/>
                </a:solidFill>
                <a:latin typeface="+mn-lt"/>
                <a:ea typeface="+mn-ea"/>
                <a:cs typeface="+mn-cs"/>
              </a:rPr>
              <a:t>, job analysis is important because it supports just about all human resource management activities.</a:t>
            </a:r>
          </a:p>
          <a:p>
            <a:endParaRPr lang="en-US" sz="1200" b="1"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Recruitment and Selection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Information about what duties the job entails and what human characteristics are required to perform these activities helps managers decide what sort of people to recruit and hire.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EEO Compliance</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Job analysis is crucial for validating all major human resources practices. For example, to comply with the Americans with Disabilities Act, employers should know </a:t>
            </a:r>
            <a:r>
              <a:rPr lang="en-US" sz="1200" b="0" i="1" u="none" strike="noStrike" kern="1200" baseline="0" dirty="0" smtClean="0">
                <a:solidFill>
                  <a:schemeClr val="tx1"/>
                </a:solidFill>
                <a:latin typeface="+mn-lt"/>
                <a:ea typeface="+mn-ea"/>
                <a:cs typeface="+mn-cs"/>
              </a:rPr>
              <a:t>each job’s essential job functions—which in turn requires a job analysis.</a:t>
            </a:r>
          </a:p>
          <a:p>
            <a:endParaRPr lang="en-US" sz="1200" b="0" i="1"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Performance Appraisal</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A performance appraisal compares each employee’s actual performance with his or her duties and performance standards. Managers use job analysis to learn what these duties and standards are.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Compensation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Compensation (such as salary and bonus) usually depends on the job’s required skill and education level, safety hazards, degree of responsibility, and so on—all factors you assess through job analysis.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Training</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The job description lists the job’s specific duties and requisite skills—thus pinpointing what training the job requires.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9</a:t>
            </a:fld>
            <a:endParaRPr lang="en-US" dirty="0"/>
          </a:p>
        </p:txBody>
      </p:sp>
    </p:spTree>
    <p:extLst>
      <p:ext uri="{BB962C8B-B14F-4D97-AF65-F5344CB8AC3E}">
        <p14:creationId xmlns:p14="http://schemas.microsoft.com/office/powerpoint/2010/main" val="1126317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smtClean="0"/>
              <a:t>There are six steps in conducting</a:t>
            </a:r>
            <a:r>
              <a:rPr lang="en-US" b="1" baseline="0" dirty="0" smtClean="0"/>
              <a:t> a job analysis</a:t>
            </a:r>
            <a:r>
              <a:rPr lang="en-US" baseline="0" dirty="0" smtClean="0"/>
              <a:t>:</a:t>
            </a:r>
          </a:p>
          <a:p>
            <a:endParaRPr lang="en-US" baseline="0" dirty="0" smtClean="0"/>
          </a:p>
          <a:p>
            <a:r>
              <a:rPr lang="en-US" dirty="0" smtClean="0"/>
              <a:t>Step 1: Decide how you’ll use the information.</a:t>
            </a:r>
          </a:p>
          <a:p>
            <a:r>
              <a:rPr lang="en-US" dirty="0" smtClean="0"/>
              <a:t>Step 2: Review relevant background information such as organization charts, process charts, and job descriptions. </a:t>
            </a:r>
          </a:p>
          <a:p>
            <a:r>
              <a:rPr lang="en-US" dirty="0" smtClean="0"/>
              <a:t>Step 3: Select representative positions. </a:t>
            </a:r>
          </a:p>
          <a:p>
            <a:r>
              <a:rPr lang="en-US" dirty="0" smtClean="0"/>
              <a:t>Step 4: Actually analyze the job</a:t>
            </a:r>
            <a:r>
              <a:rPr lang="en-US" baseline="0" dirty="0" smtClean="0"/>
              <a:t> </a:t>
            </a:r>
            <a:r>
              <a:rPr lang="en-US" dirty="0" smtClean="0"/>
              <a:t>by collecting data on job activities, working conditions, and human traits and abilities needed to perform the job.</a:t>
            </a:r>
          </a:p>
          <a:p>
            <a:r>
              <a:rPr lang="en-US" dirty="0" smtClean="0"/>
              <a:t>Step 5: Verify the job analysis information with the worker performing the job and with his or her immediate supervisor.</a:t>
            </a:r>
          </a:p>
          <a:p>
            <a:r>
              <a:rPr lang="en-US" dirty="0" smtClean="0"/>
              <a:t>Step 6: Develop a job description and job specification.</a:t>
            </a:r>
          </a:p>
          <a:p>
            <a:endParaRPr lang="en-US" dirty="0" smtClean="0"/>
          </a:p>
          <a:p>
            <a:r>
              <a:rPr lang="en-US" baseline="0" dirty="0" smtClean="0"/>
              <a:t>Job analysis may involve these processes:</a:t>
            </a:r>
            <a:endParaRPr lang="en-US" dirty="0" smtClean="0"/>
          </a:p>
          <a:p>
            <a:r>
              <a:rPr lang="en-US" sz="1200" b="1" i="0" u="none" strike="noStrike" kern="1200" baseline="0" dirty="0" smtClean="0">
                <a:solidFill>
                  <a:schemeClr val="tx1"/>
                </a:solidFill>
                <a:latin typeface="+mn-lt"/>
                <a:ea typeface="+mn-ea"/>
                <a:cs typeface="+mn-cs"/>
              </a:rPr>
              <a:t>Workflow analysis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A detailed study of the flow of work from job to job in a work process. Usually, the analyst focuses on one identifiable work process, rather than on how the company gets all its work done.</a:t>
            </a:r>
          </a:p>
          <a:p>
            <a:endParaRPr lang="en-US" dirty="0" smtClean="0"/>
          </a:p>
          <a:p>
            <a:r>
              <a:rPr lang="en-US" sz="1200" b="1" i="0" u="none" strike="noStrike" kern="1200" baseline="0" dirty="0" smtClean="0">
                <a:solidFill>
                  <a:schemeClr val="tx1"/>
                </a:solidFill>
                <a:latin typeface="+mn-lt"/>
                <a:ea typeface="+mn-ea"/>
                <a:cs typeface="+mn-cs"/>
              </a:rPr>
              <a:t>Business Process Reengineering</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Business process reengineering means redesigning business processes, usually by combining steps, so that small multifunction teams, often using information technology, do the jobs formerly done by a sequence of departments.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basic reengineering approach is to:</a:t>
            </a:r>
          </a:p>
          <a:p>
            <a:r>
              <a:rPr lang="en-US" sz="1200" b="0" i="0" u="none" strike="noStrike" kern="1200" baseline="0" dirty="0" smtClean="0">
                <a:solidFill>
                  <a:schemeClr val="tx1"/>
                </a:solidFill>
                <a:latin typeface="+mn-lt"/>
                <a:ea typeface="+mn-ea"/>
                <a:cs typeface="+mn-cs"/>
              </a:rPr>
              <a:t>   1. Identify a business process to be redesigned (such as processing an insurance claim).</a:t>
            </a:r>
          </a:p>
          <a:p>
            <a:r>
              <a:rPr lang="en-US" sz="1200" b="0" i="0" u="none" strike="noStrike" kern="1200" baseline="0" dirty="0" smtClean="0">
                <a:solidFill>
                  <a:schemeClr val="tx1"/>
                </a:solidFill>
                <a:latin typeface="+mn-lt"/>
                <a:ea typeface="+mn-ea"/>
                <a:cs typeface="+mn-cs"/>
              </a:rPr>
              <a:t>   2. Measure the performance of the existing processes.</a:t>
            </a:r>
          </a:p>
          <a:p>
            <a:r>
              <a:rPr lang="en-US" sz="1200" b="0" i="0" u="none" strike="noStrike" kern="1200" baseline="0" dirty="0" smtClean="0">
                <a:solidFill>
                  <a:schemeClr val="tx1"/>
                </a:solidFill>
                <a:latin typeface="+mn-lt"/>
                <a:ea typeface="+mn-ea"/>
                <a:cs typeface="+mn-cs"/>
              </a:rPr>
              <a:t>   3. Identify opportunities to improve these processes.</a:t>
            </a:r>
          </a:p>
          <a:p>
            <a:r>
              <a:rPr lang="en-US" sz="1200" b="0" i="0" u="none" strike="noStrike" kern="1200" baseline="0" dirty="0" smtClean="0">
                <a:solidFill>
                  <a:schemeClr val="tx1"/>
                </a:solidFill>
                <a:latin typeface="+mn-lt"/>
                <a:ea typeface="+mn-ea"/>
                <a:cs typeface="+mn-cs"/>
              </a:rPr>
              <a:t>   4. Redesign and implement a new way of doing the work.</a:t>
            </a:r>
          </a:p>
          <a:p>
            <a:r>
              <a:rPr lang="en-US" sz="1200" b="0" i="0" u="none" strike="noStrike" kern="1200" baseline="0" dirty="0" smtClean="0">
                <a:solidFill>
                  <a:schemeClr val="tx1"/>
                </a:solidFill>
                <a:latin typeface="+mn-lt"/>
                <a:ea typeface="+mn-ea"/>
                <a:cs typeface="+mn-cs"/>
              </a:rPr>
              <a:t>   5. Assign ownership of sets of formerly separate tasks to an individual or a team who use new.</a:t>
            </a:r>
          </a:p>
          <a:p>
            <a:r>
              <a:rPr lang="en-US" sz="1200" b="0" i="0" u="none" strike="noStrike" kern="1200" baseline="0" dirty="0" smtClean="0">
                <a:solidFill>
                  <a:schemeClr val="tx1"/>
                </a:solidFill>
                <a:latin typeface="+mn-lt"/>
                <a:ea typeface="+mn-ea"/>
                <a:cs typeface="+mn-cs"/>
              </a:rPr>
              <a:t>      computerized systems to support the new arrangement.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As at Atlantic American, reengineering usually requires </a:t>
            </a:r>
            <a:r>
              <a:rPr lang="en-US" sz="1200" b="0" i="1" u="none" strike="noStrike" kern="1200" baseline="0" dirty="0" smtClean="0">
                <a:solidFill>
                  <a:schemeClr val="tx1"/>
                </a:solidFill>
                <a:latin typeface="+mn-lt"/>
                <a:ea typeface="+mn-ea"/>
                <a:cs typeface="+mn-cs"/>
              </a:rPr>
              <a:t>redesigning </a:t>
            </a:r>
            <a:r>
              <a:rPr lang="en-US" sz="1200" b="0" i="0" u="none" strike="noStrike" kern="1200" baseline="0" dirty="0" smtClean="0">
                <a:solidFill>
                  <a:schemeClr val="tx1"/>
                </a:solidFill>
                <a:latin typeface="+mn-lt"/>
                <a:ea typeface="+mn-ea"/>
                <a:cs typeface="+mn-cs"/>
              </a:rPr>
              <a:t>individual jobs.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Job redesign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Researches proposed redesigning jobs using methods such as job enlargement, job rotation, and job enrichment.</a:t>
            </a:r>
          </a:p>
          <a:p>
            <a:r>
              <a:rPr lang="en-US" sz="1200" b="1" i="0" u="none" strike="noStrike" kern="1200" baseline="0" dirty="0" smtClean="0">
                <a:solidFill>
                  <a:schemeClr val="tx1"/>
                </a:solidFill>
                <a:latin typeface="+mn-lt"/>
                <a:ea typeface="+mn-ea"/>
                <a:cs typeface="+mn-cs"/>
              </a:rPr>
              <a:t>Job enlargement</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Means assigning workers additional same-level activities. Thus, the worker who previously only bolted the seat to the legs might attach the back too.</a:t>
            </a:r>
          </a:p>
          <a:p>
            <a:r>
              <a:rPr lang="en-US" sz="1200" b="1" i="0" u="none" strike="noStrike" kern="1200" baseline="0" dirty="0" smtClean="0">
                <a:solidFill>
                  <a:schemeClr val="tx1"/>
                </a:solidFill>
                <a:latin typeface="+mn-lt"/>
                <a:ea typeface="+mn-ea"/>
                <a:cs typeface="+mn-cs"/>
              </a:rPr>
              <a:t>Job rotation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Means systematically moving workers from one job to another.</a:t>
            </a:r>
          </a:p>
          <a:p>
            <a:r>
              <a:rPr lang="en-US" sz="1200" b="1" i="0" u="none" strike="noStrike" kern="1200" baseline="0" dirty="0" smtClean="0">
                <a:solidFill>
                  <a:schemeClr val="tx1"/>
                </a:solidFill>
                <a:latin typeface="+mn-lt"/>
                <a:ea typeface="+mn-ea"/>
                <a:cs typeface="+mn-cs"/>
              </a:rPr>
              <a:t>Job enrichment</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Means redesigning jobs in a way that increases the opportunities for the worker to experience feelings of responsibility, achievement, growth, and recognition—and therefore more motivation. It does this by </a:t>
            </a:r>
            <a:r>
              <a:rPr lang="en-US" sz="1200" b="0" i="1" u="none" strike="noStrike" kern="1200" baseline="0" dirty="0" smtClean="0">
                <a:solidFill>
                  <a:schemeClr val="tx1"/>
                </a:solidFill>
                <a:latin typeface="+mn-lt"/>
                <a:ea typeface="+mn-ea"/>
                <a:cs typeface="+mn-cs"/>
              </a:rPr>
              <a:t>empowering </a:t>
            </a:r>
            <a:r>
              <a:rPr lang="en-US" sz="1200" b="0" i="0" u="none" strike="noStrike" kern="1200" baseline="0" dirty="0" smtClean="0">
                <a:solidFill>
                  <a:schemeClr val="tx1"/>
                </a:solidFill>
                <a:latin typeface="+mn-lt"/>
                <a:ea typeface="+mn-ea"/>
                <a:cs typeface="+mn-cs"/>
              </a:rPr>
              <a:t>the worker—for instance, by giving the worker the skills and authority to inspect the work, instead of having supervisors do that. Herzberg said empowered employees would do their jobs well because they wanted to, and quality and productivity would rise. That philosophy, in one form or another, is the theoretical basis for the team-based self-managing jobs in many companies around the world today. </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10</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smtClean="0"/>
              <a:t>Job analysis may involve these processes:</a:t>
            </a:r>
          </a:p>
          <a:p>
            <a:endParaRPr lang="en-US" dirty="0" smtClean="0"/>
          </a:p>
          <a:p>
            <a:r>
              <a:rPr lang="en-US" sz="1200" b="1" i="0" u="none" strike="noStrike" kern="1200" baseline="0" dirty="0" smtClean="0">
                <a:solidFill>
                  <a:schemeClr val="tx1"/>
                </a:solidFill>
                <a:latin typeface="+mn-lt"/>
                <a:ea typeface="+mn-ea"/>
                <a:cs typeface="+mn-cs"/>
              </a:rPr>
              <a:t>Workflow analysis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A detailed study of the flow of work from job to job in a work process. Usually, the analyst focuses on one identifiable work process, rather than on how the company gets all its work done.</a:t>
            </a:r>
          </a:p>
          <a:p>
            <a:endParaRPr lang="en-US" dirty="0" smtClean="0"/>
          </a:p>
          <a:p>
            <a:r>
              <a:rPr lang="en-US" sz="1200" b="1" i="0" u="none" strike="noStrike" kern="1200" baseline="0" dirty="0" smtClean="0">
                <a:solidFill>
                  <a:schemeClr val="tx1"/>
                </a:solidFill>
                <a:latin typeface="+mn-lt"/>
                <a:ea typeface="+mn-ea"/>
                <a:cs typeface="+mn-cs"/>
              </a:rPr>
              <a:t>Business Process Reengineering</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Business process reengineering means redesigning business processes, usually by combining steps, so that small multifunction teams, often using information technology, do the jobs formerly done by a sequence of departments.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basic reengineering approach is to:</a:t>
            </a:r>
          </a:p>
          <a:p>
            <a:r>
              <a:rPr lang="en-US" sz="1200" b="0" i="0" u="none" strike="noStrike" kern="1200" baseline="0" dirty="0" smtClean="0">
                <a:solidFill>
                  <a:schemeClr val="tx1"/>
                </a:solidFill>
                <a:latin typeface="+mn-lt"/>
                <a:ea typeface="+mn-ea"/>
                <a:cs typeface="+mn-cs"/>
              </a:rPr>
              <a:t>   1. Identify a business process to be redesigned (such as processing an insurance claim).</a:t>
            </a:r>
          </a:p>
          <a:p>
            <a:r>
              <a:rPr lang="en-US" sz="1200" b="0" i="0" u="none" strike="noStrike" kern="1200" baseline="0" dirty="0" smtClean="0">
                <a:solidFill>
                  <a:schemeClr val="tx1"/>
                </a:solidFill>
                <a:latin typeface="+mn-lt"/>
                <a:ea typeface="+mn-ea"/>
                <a:cs typeface="+mn-cs"/>
              </a:rPr>
              <a:t>   2. Measure the performance of the existing processes.</a:t>
            </a:r>
          </a:p>
          <a:p>
            <a:r>
              <a:rPr lang="en-US" sz="1200" b="0" i="0" u="none" strike="noStrike" kern="1200" baseline="0" dirty="0" smtClean="0">
                <a:solidFill>
                  <a:schemeClr val="tx1"/>
                </a:solidFill>
                <a:latin typeface="+mn-lt"/>
                <a:ea typeface="+mn-ea"/>
                <a:cs typeface="+mn-cs"/>
              </a:rPr>
              <a:t>   3. Identify opportunities to improve these processes.</a:t>
            </a:r>
          </a:p>
          <a:p>
            <a:r>
              <a:rPr lang="en-US" sz="1200" b="0" i="0" u="none" strike="noStrike" kern="1200" baseline="0" dirty="0" smtClean="0">
                <a:solidFill>
                  <a:schemeClr val="tx1"/>
                </a:solidFill>
                <a:latin typeface="+mn-lt"/>
                <a:ea typeface="+mn-ea"/>
                <a:cs typeface="+mn-cs"/>
              </a:rPr>
              <a:t>   4. Redesign and implement a new way of doing the work.</a:t>
            </a:r>
          </a:p>
          <a:p>
            <a:r>
              <a:rPr lang="en-US" sz="1200" b="0" i="0" u="none" strike="noStrike" kern="1200" baseline="0" dirty="0" smtClean="0">
                <a:solidFill>
                  <a:schemeClr val="tx1"/>
                </a:solidFill>
                <a:latin typeface="+mn-lt"/>
                <a:ea typeface="+mn-ea"/>
                <a:cs typeface="+mn-cs"/>
              </a:rPr>
              <a:t>   5. Assign ownership of sets of formerly separate tasks to an individual or a team who use new.</a:t>
            </a:r>
          </a:p>
          <a:p>
            <a:r>
              <a:rPr lang="en-US" sz="1200" b="0" i="0" u="none" strike="noStrike" kern="1200" baseline="0" dirty="0" smtClean="0">
                <a:solidFill>
                  <a:schemeClr val="tx1"/>
                </a:solidFill>
                <a:latin typeface="+mn-lt"/>
                <a:ea typeface="+mn-ea"/>
                <a:cs typeface="+mn-cs"/>
              </a:rPr>
              <a:t>      computerized systems to support the new arrangement.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As at Atlantic American, reengineering usually requires </a:t>
            </a:r>
            <a:r>
              <a:rPr lang="en-US" sz="1200" b="0" i="1" u="none" strike="noStrike" kern="1200" baseline="0" dirty="0" smtClean="0">
                <a:solidFill>
                  <a:schemeClr val="tx1"/>
                </a:solidFill>
                <a:latin typeface="+mn-lt"/>
                <a:ea typeface="+mn-ea"/>
                <a:cs typeface="+mn-cs"/>
              </a:rPr>
              <a:t>redesigning </a:t>
            </a:r>
            <a:r>
              <a:rPr lang="en-US" sz="1200" b="0" i="0" u="none" strike="noStrike" kern="1200" baseline="0" dirty="0" smtClean="0">
                <a:solidFill>
                  <a:schemeClr val="tx1"/>
                </a:solidFill>
                <a:latin typeface="+mn-lt"/>
                <a:ea typeface="+mn-ea"/>
                <a:cs typeface="+mn-cs"/>
              </a:rPr>
              <a:t>individual jobs.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Job redesign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Researches proposed redesigning jobs using methods such as job enlargement, job rotation, and job enrichment.</a:t>
            </a:r>
          </a:p>
          <a:p>
            <a:r>
              <a:rPr lang="en-US" sz="1200" b="1" i="0" u="none" strike="noStrike" kern="1200" baseline="0" dirty="0" smtClean="0">
                <a:solidFill>
                  <a:schemeClr val="tx1"/>
                </a:solidFill>
                <a:latin typeface="+mn-lt"/>
                <a:ea typeface="+mn-ea"/>
                <a:cs typeface="+mn-cs"/>
              </a:rPr>
              <a:t>Job enlargement</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Means assigning workers additional same-level activities. Thus, the worker who previously only bolted the seat to the legs might attach the back too.</a:t>
            </a:r>
          </a:p>
          <a:p>
            <a:r>
              <a:rPr lang="en-US" sz="1200" b="1" i="0" u="none" strike="noStrike" kern="1200" baseline="0" dirty="0" smtClean="0">
                <a:solidFill>
                  <a:schemeClr val="tx1"/>
                </a:solidFill>
                <a:latin typeface="+mn-lt"/>
                <a:ea typeface="+mn-ea"/>
                <a:cs typeface="+mn-cs"/>
              </a:rPr>
              <a:t>Job rotation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Means systematically moving workers from one job to another.</a:t>
            </a:r>
          </a:p>
          <a:p>
            <a:r>
              <a:rPr lang="en-US" sz="1200" b="1" i="0" u="none" strike="noStrike" kern="1200" baseline="0" dirty="0" smtClean="0">
                <a:solidFill>
                  <a:schemeClr val="tx1"/>
                </a:solidFill>
                <a:latin typeface="+mn-lt"/>
                <a:ea typeface="+mn-ea"/>
                <a:cs typeface="+mn-cs"/>
              </a:rPr>
              <a:t>Job enrichment</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Means redesigning jobs in a way that increases the opportunities for the worker to experience feelings of responsibility, achievement, growth, and recognition—and therefore more motivation. It does this by </a:t>
            </a:r>
            <a:r>
              <a:rPr lang="en-US" sz="1200" b="0" i="1" u="none" strike="noStrike" kern="1200" baseline="0" dirty="0" smtClean="0">
                <a:solidFill>
                  <a:schemeClr val="tx1"/>
                </a:solidFill>
                <a:latin typeface="+mn-lt"/>
                <a:ea typeface="+mn-ea"/>
                <a:cs typeface="+mn-cs"/>
              </a:rPr>
              <a:t>empowering </a:t>
            </a:r>
            <a:r>
              <a:rPr lang="en-US" sz="1200" b="0" i="0" u="none" strike="noStrike" kern="1200" baseline="0" dirty="0" smtClean="0">
                <a:solidFill>
                  <a:schemeClr val="tx1"/>
                </a:solidFill>
                <a:latin typeface="+mn-lt"/>
                <a:ea typeface="+mn-ea"/>
                <a:cs typeface="+mn-cs"/>
              </a:rPr>
              <a:t>the worker—for instance, by giving the worker the skills and authority to inspect the work, instead of having supervisors do that. Herzberg said empowered employees would do their jobs well because they wanted to, and quality and productivity would rise. That philosophy, in one form or another, is the theoretical basis for the team-based self-managing jobs in many companies around the world today. </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11</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baseline="0" dirty="0" smtClean="0"/>
              <a:t>Job analysis may involve also involve these other processes</a:t>
            </a:r>
            <a:r>
              <a:rPr lang="en-US" baseline="0" dirty="0" smtClean="0"/>
              <a:t>:</a:t>
            </a:r>
          </a:p>
          <a:p>
            <a:endParaRPr lang="en-US" dirty="0" smtClean="0"/>
          </a:p>
          <a:p>
            <a:r>
              <a:rPr lang="en-US" sz="1200" b="1" i="0" u="none" strike="noStrike" kern="1200" baseline="0" dirty="0" smtClean="0">
                <a:solidFill>
                  <a:schemeClr val="tx1"/>
                </a:solidFill>
                <a:latin typeface="+mn-lt"/>
                <a:ea typeface="+mn-ea"/>
                <a:cs typeface="+mn-cs"/>
              </a:rPr>
              <a:t>Business Process Reengineering</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Business process reengineering means redesigning business processes, usually by combining steps, so that small multifunction teams, often using information technology, do the jobs formerly done by a sequence of departments.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basic reengineering approach is to:</a:t>
            </a:r>
          </a:p>
          <a:p>
            <a:r>
              <a:rPr lang="en-US" sz="1200" b="0" i="0" u="none" strike="noStrike" kern="1200" baseline="0" dirty="0" smtClean="0">
                <a:solidFill>
                  <a:schemeClr val="tx1"/>
                </a:solidFill>
                <a:latin typeface="+mn-lt"/>
                <a:ea typeface="+mn-ea"/>
                <a:cs typeface="+mn-cs"/>
              </a:rPr>
              <a:t>   1. Identify a business process to be redesigned (such as processing an insurance claim).</a:t>
            </a:r>
          </a:p>
          <a:p>
            <a:r>
              <a:rPr lang="en-US" sz="1200" b="0" i="0" u="none" strike="noStrike" kern="1200" baseline="0" dirty="0" smtClean="0">
                <a:solidFill>
                  <a:schemeClr val="tx1"/>
                </a:solidFill>
                <a:latin typeface="+mn-lt"/>
                <a:ea typeface="+mn-ea"/>
                <a:cs typeface="+mn-cs"/>
              </a:rPr>
              <a:t>   2. Measure the performance of the existing processes.</a:t>
            </a:r>
          </a:p>
          <a:p>
            <a:r>
              <a:rPr lang="en-US" sz="1200" b="0" i="0" u="none" strike="noStrike" kern="1200" baseline="0" dirty="0" smtClean="0">
                <a:solidFill>
                  <a:schemeClr val="tx1"/>
                </a:solidFill>
                <a:latin typeface="+mn-lt"/>
                <a:ea typeface="+mn-ea"/>
                <a:cs typeface="+mn-cs"/>
              </a:rPr>
              <a:t>   3. Identify opportunities to improve these processes.</a:t>
            </a:r>
          </a:p>
          <a:p>
            <a:r>
              <a:rPr lang="en-US" sz="1200" b="0" i="0" u="none" strike="noStrike" kern="1200" baseline="0" dirty="0" smtClean="0">
                <a:solidFill>
                  <a:schemeClr val="tx1"/>
                </a:solidFill>
                <a:latin typeface="+mn-lt"/>
                <a:ea typeface="+mn-ea"/>
                <a:cs typeface="+mn-cs"/>
              </a:rPr>
              <a:t>   4. Redesign and implement a new way of doing the work.</a:t>
            </a:r>
          </a:p>
          <a:p>
            <a:r>
              <a:rPr lang="en-US" sz="1200" b="0" i="0" u="none" strike="noStrike" kern="1200" baseline="0" dirty="0" smtClean="0">
                <a:solidFill>
                  <a:schemeClr val="tx1"/>
                </a:solidFill>
                <a:latin typeface="+mn-lt"/>
                <a:ea typeface="+mn-ea"/>
                <a:cs typeface="+mn-cs"/>
              </a:rPr>
              <a:t>   5. Assign ownership of sets of formerly separate tasks to an individual or a team who use new.</a:t>
            </a:r>
          </a:p>
          <a:p>
            <a:r>
              <a:rPr lang="en-US" sz="1200" b="0" i="0" u="none" strike="noStrike" kern="1200" baseline="0" dirty="0" smtClean="0">
                <a:solidFill>
                  <a:schemeClr val="tx1"/>
                </a:solidFill>
                <a:latin typeface="+mn-lt"/>
                <a:ea typeface="+mn-ea"/>
                <a:cs typeface="+mn-cs"/>
              </a:rPr>
              <a:t>      computerized systems to support the new arrangement.</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As at Atlantic American, reengineering usually requires </a:t>
            </a:r>
            <a:r>
              <a:rPr lang="en-US" sz="1200" b="0" i="1" u="none" strike="noStrike" kern="1200" baseline="0" dirty="0" smtClean="0">
                <a:solidFill>
                  <a:schemeClr val="tx1"/>
                </a:solidFill>
                <a:latin typeface="+mn-lt"/>
                <a:ea typeface="+mn-ea"/>
                <a:cs typeface="+mn-cs"/>
              </a:rPr>
              <a:t>redesigning </a:t>
            </a:r>
            <a:r>
              <a:rPr lang="en-US" sz="1200" b="0" i="0" u="none" strike="noStrike" kern="1200" baseline="0" dirty="0" smtClean="0">
                <a:solidFill>
                  <a:schemeClr val="tx1"/>
                </a:solidFill>
                <a:latin typeface="+mn-lt"/>
                <a:ea typeface="+mn-ea"/>
                <a:cs typeface="+mn-cs"/>
              </a:rPr>
              <a:t>individual jobs.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Job redesign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Researches proposed redesigning jobs using methods such as job enlargement, job rotation, and job enrichment.</a:t>
            </a:r>
          </a:p>
          <a:p>
            <a:r>
              <a:rPr lang="en-US" sz="1200" b="1" i="0" u="none" strike="noStrike" kern="1200" baseline="0" dirty="0" smtClean="0">
                <a:solidFill>
                  <a:schemeClr val="tx1"/>
                </a:solidFill>
                <a:latin typeface="+mn-lt"/>
                <a:ea typeface="+mn-ea"/>
                <a:cs typeface="+mn-cs"/>
              </a:rPr>
              <a:t>Job enlargement</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Means assigning workers additional same-level activities. Thus, the worker who previously only bolted the seat to the legs might attach the back too.</a:t>
            </a:r>
          </a:p>
          <a:p>
            <a:r>
              <a:rPr lang="en-US" sz="1200" b="1" i="0" u="none" strike="noStrike" kern="1200" baseline="0" dirty="0" smtClean="0">
                <a:solidFill>
                  <a:schemeClr val="tx1"/>
                </a:solidFill>
                <a:latin typeface="+mn-lt"/>
                <a:ea typeface="+mn-ea"/>
                <a:cs typeface="+mn-cs"/>
              </a:rPr>
              <a:t>Job rotation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Means systematically moving workers from one job to another.</a:t>
            </a:r>
          </a:p>
          <a:p>
            <a:r>
              <a:rPr lang="en-US" sz="1200" b="1" i="0" u="none" strike="noStrike" kern="1200" baseline="0" dirty="0" smtClean="0">
                <a:solidFill>
                  <a:schemeClr val="tx1"/>
                </a:solidFill>
                <a:latin typeface="+mn-lt"/>
                <a:ea typeface="+mn-ea"/>
                <a:cs typeface="+mn-cs"/>
              </a:rPr>
              <a:t>Job enrichment</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Means redesigning jobs in a way that increases the opportunities for the worker to experience feelings of responsibility, achievement, growth, and recognition—and therefore more motivation. It does this by </a:t>
            </a:r>
            <a:r>
              <a:rPr lang="en-US" sz="1200" b="0" i="1" u="none" strike="noStrike" kern="1200" baseline="0" dirty="0" smtClean="0">
                <a:solidFill>
                  <a:schemeClr val="tx1"/>
                </a:solidFill>
                <a:latin typeface="+mn-lt"/>
                <a:ea typeface="+mn-ea"/>
                <a:cs typeface="+mn-cs"/>
              </a:rPr>
              <a:t>empowering </a:t>
            </a:r>
            <a:r>
              <a:rPr lang="en-US" sz="1200" b="0" i="0" u="none" strike="noStrike" kern="1200" baseline="0" dirty="0" smtClean="0">
                <a:solidFill>
                  <a:schemeClr val="tx1"/>
                </a:solidFill>
                <a:latin typeface="+mn-lt"/>
                <a:ea typeface="+mn-ea"/>
                <a:cs typeface="+mn-cs"/>
              </a:rPr>
              <a:t>the worker—for instance, by giving the worker the skills and authority to inspect the work, instead of having supervisors do that. Herzberg said empowered employees would do their jobs well because they wanted to, and quality and productivity would rise. That philosophy, in one form or another, is the theoretical basis for the team-based self-managing jobs in many companies around the world today. </a:t>
            </a:r>
          </a:p>
          <a:p>
            <a:endParaRPr lang="en-US" dirty="0" smtClean="0"/>
          </a:p>
          <a:p>
            <a:endParaRPr lang="en-US" dirty="0" smtClean="0"/>
          </a:p>
          <a:p>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12</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a:t>
            </a:r>
            <a:r>
              <a:rPr lang="en-US" sz="1200" b="1" i="1" u="none" strike="noStrike" kern="1200" baseline="0" dirty="0" smtClean="0">
                <a:solidFill>
                  <a:schemeClr val="tx1"/>
                </a:solidFill>
                <a:latin typeface="+mn-lt"/>
                <a:ea typeface="+mn-ea"/>
                <a:cs typeface="+mn-cs"/>
              </a:rPr>
              <a:t>HR as a Profit Center</a:t>
            </a:r>
          </a:p>
          <a:p>
            <a:endParaRPr lang="en-US" sz="1200" b="1" i="1"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Boosting Productivity Through Work Redesign</a:t>
            </a:r>
          </a:p>
          <a:p>
            <a:endParaRPr lang="en-US" sz="1200" b="1"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Atlantic American insurance company in Atlanta conducted a workflow analysis to identify inefficiencies in how it processes its insurance claims. As the firm’s HR director said, “We followed the life of a claim to where it arrived in the mail and where it eventually ended up” in order to find ways to improve the process. The workflow analysis prompted several performance-boosting redesigns of the insurance claim jobs. The firm reduced from four to one the number of people opening mail, replacing three people with a machine that does it automatically. A new date stamping machine lets staff stamp 20 pages at a time rather</a:t>
            </a:r>
          </a:p>
          <a:p>
            <a:r>
              <a:rPr lang="en-US" sz="1200" b="0" i="0" u="none" strike="noStrike" kern="1200" baseline="0" dirty="0" smtClean="0">
                <a:solidFill>
                  <a:schemeClr val="tx1"/>
                </a:solidFill>
                <a:latin typeface="+mn-lt"/>
                <a:ea typeface="+mn-ea"/>
                <a:cs typeface="+mn-cs"/>
              </a:rPr>
              <a:t>than 1. A new software program adds bar codes to each claim automatically, rather than manually. The new system lowered costs.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Talk About it (Discussion)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Based on your experience, what would the workflow look like for the process a dry-cleaning store uses to accept and chronicle a new order of clothes from a customer? How might this process be improved?</a:t>
            </a:r>
            <a:endParaRPr lang="en-US" sz="1200" b="1"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13</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There are many ways (interviews, or questionnaires, for instance) to collect job information. The basic rule is to use those that best fit your purpose. </a:t>
            </a:r>
          </a:p>
          <a:p>
            <a:endParaRPr lang="en-US" sz="1200" b="0" i="0" u="none" strike="noStrike" kern="1200" baseline="0" dirty="0" smtClean="0">
              <a:solidFill>
                <a:schemeClr val="tx1"/>
              </a:solidFill>
              <a:latin typeface="+mn-lt"/>
              <a:ea typeface="+mn-ea"/>
              <a:cs typeface="+mn-cs"/>
            </a:endParaRPr>
          </a:p>
          <a:p>
            <a:pPr marL="228600" indent="-228600">
              <a:buFont typeface="+mj-lt"/>
              <a:buAutoNum type="arabicPeriod"/>
            </a:pPr>
            <a:r>
              <a:rPr lang="en-US" sz="1200" b="0" i="0" u="none" strike="noStrike" kern="1200" baseline="0" dirty="0" smtClean="0">
                <a:solidFill>
                  <a:schemeClr val="tx1"/>
                </a:solidFill>
                <a:latin typeface="+mn-lt"/>
                <a:ea typeface="+mn-ea"/>
                <a:cs typeface="+mn-cs"/>
              </a:rPr>
              <a:t>Thus, an </a:t>
            </a:r>
            <a:r>
              <a:rPr lang="en-US" sz="1200" b="1" i="0" u="none" strike="noStrike" kern="1200" baseline="0" dirty="0" smtClean="0">
                <a:solidFill>
                  <a:schemeClr val="tx1"/>
                </a:solidFill>
                <a:latin typeface="+mn-lt"/>
                <a:ea typeface="+mn-ea"/>
                <a:cs typeface="+mn-cs"/>
              </a:rPr>
              <a:t>interview</a:t>
            </a:r>
            <a:r>
              <a:rPr lang="en-US" sz="1200" b="0" i="0" u="none" strike="noStrike" kern="1200" baseline="0" dirty="0" smtClean="0">
                <a:solidFill>
                  <a:schemeClr val="tx1"/>
                </a:solidFill>
                <a:latin typeface="+mn-lt"/>
                <a:ea typeface="+mn-ea"/>
                <a:cs typeface="+mn-cs"/>
              </a:rPr>
              <a:t> might be best for creating a list of job duties. </a:t>
            </a:r>
          </a:p>
          <a:p>
            <a:pPr marL="228600" indent="-228600">
              <a:buFont typeface="+mj-lt"/>
              <a:buAutoNum type="arabicPeriod"/>
            </a:pPr>
            <a:r>
              <a:rPr lang="en-US" sz="1200" b="0" i="0" u="none" strike="noStrike" kern="1200" baseline="0" dirty="0" smtClean="0">
                <a:solidFill>
                  <a:schemeClr val="tx1"/>
                </a:solidFill>
                <a:latin typeface="+mn-lt"/>
                <a:ea typeface="+mn-ea"/>
                <a:cs typeface="+mn-cs"/>
              </a:rPr>
              <a:t>The </a:t>
            </a:r>
            <a:r>
              <a:rPr lang="en-US" sz="1200" b="1" i="0" u="none" strike="noStrike" kern="1200" baseline="0" dirty="0" smtClean="0">
                <a:solidFill>
                  <a:schemeClr val="tx1"/>
                </a:solidFill>
                <a:latin typeface="+mn-lt"/>
                <a:ea typeface="+mn-ea"/>
                <a:cs typeface="+mn-cs"/>
              </a:rPr>
              <a:t>more quantitative “position analysis questionnaire”</a:t>
            </a:r>
            <a:r>
              <a:rPr lang="en-US" sz="1200" b="0" i="0" u="none" strike="noStrike" kern="1200" baseline="0" dirty="0" smtClean="0">
                <a:solidFill>
                  <a:schemeClr val="tx1"/>
                </a:solidFill>
                <a:latin typeface="+mn-lt"/>
                <a:ea typeface="+mn-ea"/>
                <a:cs typeface="+mn-cs"/>
              </a:rPr>
              <a:t> method may be best for quantifying each job’s worth for pay</a:t>
            </a:r>
          </a:p>
          <a:p>
            <a:pPr marL="0" indent="0">
              <a:buFont typeface="+mj-lt"/>
              <a:buNone/>
            </a:pPr>
            <a:r>
              <a:rPr lang="en-US" sz="1200" b="0" i="0" u="none" strike="noStrike" kern="1200" baseline="0" dirty="0" smtClean="0">
                <a:solidFill>
                  <a:schemeClr val="tx1"/>
                </a:solidFill>
                <a:latin typeface="+mn-lt"/>
                <a:ea typeface="+mn-ea"/>
                <a:cs typeface="+mn-cs"/>
              </a:rPr>
              <a:t>purposes. </a:t>
            </a:r>
          </a:p>
          <a:p>
            <a:pPr marL="0" indent="0">
              <a:buFont typeface="+mj-lt"/>
              <a:buNone/>
            </a:pPr>
            <a:r>
              <a:rPr lang="en-US" sz="1200" b="0" i="0" u="none" strike="noStrike" kern="1200" baseline="0" dirty="0" smtClean="0">
                <a:solidFill>
                  <a:schemeClr val="tx1"/>
                </a:solidFill>
                <a:latin typeface="+mn-lt"/>
                <a:ea typeface="+mn-ea"/>
                <a:cs typeface="+mn-cs"/>
              </a:rPr>
              <a:t>3.  Before actually analyzing the job, keep several things in mind:</a:t>
            </a:r>
          </a:p>
          <a:p>
            <a:pPr marL="171450" indent="-171450">
              <a:buFont typeface="Arial" panose="020B0604020202020204" pitchFamily="34" charset="0"/>
              <a:buChar char="•"/>
            </a:pPr>
            <a:endParaRPr lang="en-US" sz="1200" b="0" i="0" u="none" strike="noStrike" kern="1200" baseline="0" dirty="0" smtClean="0">
              <a:solidFill>
                <a:schemeClr val="tx1"/>
              </a:solidFill>
              <a:latin typeface="+mn-lt"/>
              <a:ea typeface="+mn-ea"/>
              <a:cs typeface="+mn-cs"/>
            </a:endParaRPr>
          </a:p>
          <a:p>
            <a:pPr marL="228600" indent="-228600">
              <a:buFont typeface="Arial" panose="020B0604020202020204" pitchFamily="34" charset="0"/>
              <a:buChar char="•"/>
            </a:pPr>
            <a:r>
              <a:rPr lang="en-US" sz="1200" b="0" i="0" u="none" strike="noStrike" kern="1200" baseline="0" dirty="0" smtClean="0">
                <a:solidFill>
                  <a:schemeClr val="tx1"/>
                </a:solidFill>
                <a:latin typeface="+mn-lt"/>
                <a:ea typeface="+mn-ea"/>
                <a:cs typeface="+mn-cs"/>
              </a:rPr>
              <a:t>Make the job analysis a </a:t>
            </a:r>
            <a:r>
              <a:rPr lang="en-US" sz="1200" b="1" i="1" u="none" strike="noStrike" kern="1200" baseline="0" dirty="0" smtClean="0">
                <a:solidFill>
                  <a:schemeClr val="tx1"/>
                </a:solidFill>
                <a:latin typeface="+mn-lt"/>
                <a:ea typeface="+mn-ea"/>
                <a:cs typeface="+mn-cs"/>
              </a:rPr>
              <a:t>joint effort by a human resources manager, the worker, and the worker’s supervisor.</a:t>
            </a:r>
            <a:r>
              <a:rPr lang="en-US" sz="1200" b="0" i="1"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The human resource manager might observe the worker doing the job, and have both the supervisor and worker fill out job questionnaires. Then he or she lists the job’s duties and required human traits. The supervisor and worker then verify the HR manager’s list of job duties.</a:t>
            </a:r>
          </a:p>
          <a:p>
            <a:pPr marL="171450" indent="-171450">
              <a:buFont typeface="Arial" panose="020B0604020202020204" pitchFamily="34" charset="0"/>
              <a:buChar char="•"/>
            </a:pPr>
            <a:r>
              <a:rPr lang="en-US" sz="1200" b="1" i="1" u="none" strike="noStrike" kern="1200" baseline="0" dirty="0" smtClean="0">
                <a:solidFill>
                  <a:schemeClr val="tx1"/>
                </a:solidFill>
                <a:latin typeface="+mn-lt"/>
                <a:ea typeface="+mn-ea"/>
                <a:cs typeface="+mn-cs"/>
              </a:rPr>
              <a:t> Make sure the questions and the process are both clear </a:t>
            </a:r>
            <a:r>
              <a:rPr lang="en-US" sz="1200" b="0" i="0" u="none" strike="noStrike" kern="1200" baseline="0" dirty="0" smtClean="0">
                <a:solidFill>
                  <a:schemeClr val="tx1"/>
                </a:solidFill>
                <a:latin typeface="+mn-lt"/>
                <a:ea typeface="+mn-ea"/>
                <a:cs typeface="+mn-cs"/>
              </a:rPr>
              <a:t>to the employees. (For example, some might not know what you mean when you ask about the job’s “mental demands.”)</a:t>
            </a:r>
          </a:p>
          <a:p>
            <a:pPr marL="171450" indent="-171450">
              <a:buFont typeface="Arial" panose="020B0604020202020204" pitchFamily="34" charset="0"/>
              <a:buChar char="•"/>
            </a:pPr>
            <a:r>
              <a:rPr lang="en-US" sz="1200" b="1" i="1" u="none" strike="noStrike" kern="1200" baseline="0" dirty="0" smtClean="0">
                <a:solidFill>
                  <a:schemeClr val="tx1"/>
                </a:solidFill>
                <a:latin typeface="+mn-lt"/>
                <a:ea typeface="+mn-ea"/>
                <a:cs typeface="+mn-cs"/>
              </a:rPr>
              <a:t>Use several job analysis methods</a:t>
            </a:r>
            <a:r>
              <a:rPr lang="en-US" sz="1200" b="0" i="0" u="none" strike="noStrike" kern="1200" baseline="0" dirty="0" smtClean="0">
                <a:solidFill>
                  <a:schemeClr val="tx1"/>
                </a:solidFill>
                <a:latin typeface="+mn-lt"/>
                <a:ea typeface="+mn-ea"/>
                <a:cs typeface="+mn-cs"/>
              </a:rPr>
              <a:t>. For example, a questionnaire might miss a task the worker performs just occasionally. Therefore, it’s prudent to follow up the questionnaire with a short interview. </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14</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Job analysis interviews range from unstructured (“Tell me about your job”) to highly structured ones containing hundreds of specific items to check off.</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Typical Questions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Typical interview questions include the following:</a:t>
            </a:r>
          </a:p>
          <a:p>
            <a:r>
              <a:rPr lang="en-US" sz="1200" b="0" i="0" u="none" strike="noStrike" kern="1200" baseline="0" dirty="0" smtClean="0">
                <a:solidFill>
                  <a:schemeClr val="tx1"/>
                </a:solidFill>
                <a:latin typeface="+mn-lt"/>
                <a:ea typeface="+mn-ea"/>
                <a:cs typeface="+mn-cs"/>
              </a:rPr>
              <a:t>What is the job being performed?</a:t>
            </a:r>
          </a:p>
          <a:p>
            <a:r>
              <a:rPr lang="en-US" sz="1200" b="0" i="0" u="none" strike="noStrike" kern="1200" baseline="0" dirty="0" smtClean="0">
                <a:solidFill>
                  <a:schemeClr val="tx1"/>
                </a:solidFill>
                <a:latin typeface="+mn-lt"/>
                <a:ea typeface="+mn-ea"/>
                <a:cs typeface="+mn-cs"/>
              </a:rPr>
              <a:t>What exactly are the major duties of your position?</a:t>
            </a:r>
          </a:p>
          <a:p>
            <a:r>
              <a:rPr lang="en-US" sz="1200" b="0" i="0" u="none" strike="noStrike" kern="1200" baseline="0" dirty="0" smtClean="0">
                <a:solidFill>
                  <a:schemeClr val="tx1"/>
                </a:solidFill>
                <a:latin typeface="+mn-lt"/>
                <a:ea typeface="+mn-ea"/>
                <a:cs typeface="+mn-cs"/>
              </a:rPr>
              <a:t>What physical locations do you work in?</a:t>
            </a:r>
          </a:p>
          <a:p>
            <a:r>
              <a:rPr lang="en-US" sz="1200" b="0" i="0" u="none" strike="noStrike" kern="1200" baseline="0" dirty="0" smtClean="0">
                <a:solidFill>
                  <a:schemeClr val="tx1"/>
                </a:solidFill>
                <a:latin typeface="+mn-lt"/>
                <a:ea typeface="+mn-ea"/>
                <a:cs typeface="+mn-cs"/>
              </a:rPr>
              <a:t>What are the education, experience, skill, and [where applicable] certification and licensing requirements?</a:t>
            </a:r>
          </a:p>
          <a:p>
            <a:r>
              <a:rPr lang="en-US" sz="1200" b="0" i="0" u="none" strike="noStrike" kern="1200" baseline="0" dirty="0" smtClean="0">
                <a:solidFill>
                  <a:schemeClr val="tx1"/>
                </a:solidFill>
                <a:latin typeface="+mn-lt"/>
                <a:ea typeface="+mn-ea"/>
                <a:cs typeface="+mn-cs"/>
              </a:rPr>
              <a:t>In what activities do you participate?</a:t>
            </a:r>
          </a:p>
          <a:p>
            <a:r>
              <a:rPr lang="en-US" sz="1200" b="0" i="0" u="none" strike="noStrike" kern="1200" baseline="0" dirty="0" smtClean="0">
                <a:solidFill>
                  <a:schemeClr val="tx1"/>
                </a:solidFill>
                <a:latin typeface="+mn-lt"/>
                <a:ea typeface="+mn-ea"/>
                <a:cs typeface="+mn-cs"/>
              </a:rPr>
              <a:t>What are the job’s responsibilities and duties?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Structured Interviews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Many managers use questionnaires to guide the interview. Figure 4-4 presents one example. </a:t>
            </a:r>
          </a:p>
          <a:p>
            <a:r>
              <a:rPr lang="en-US" sz="1200" b="0" i="0" u="none" strike="noStrike" kern="1200" baseline="0" dirty="0" smtClean="0">
                <a:solidFill>
                  <a:schemeClr val="tx1"/>
                </a:solidFill>
                <a:latin typeface="+mn-lt"/>
                <a:ea typeface="+mn-ea"/>
                <a:cs typeface="+mn-cs"/>
              </a:rPr>
              <a:t>It includes questions regarding matters like the general purpose of the job; supervisory responsibilities; job duties; and education, experience, and skills required. Such structured lists are not just for interviews. Job analysts who collect information by personally observing the work or by using questionnaires—two methods explained later—can also use structured lists.</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Pros and Cons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The interview’s wide use reflects its advantages. It’s a simple and quick way to collect information.  However there are con’s as well. Distortion of information is the main problem.</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Interviewing Guidelines</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To get the best information possible:</a:t>
            </a:r>
          </a:p>
          <a:p>
            <a:r>
              <a:rPr lang="en-US" sz="1200" b="0" i="0" u="none" strike="noStrike" kern="1200" baseline="0" dirty="0" smtClean="0">
                <a:solidFill>
                  <a:schemeClr val="tx1"/>
                </a:solidFill>
                <a:latin typeface="+mn-lt"/>
                <a:ea typeface="+mn-ea"/>
                <a:cs typeface="+mn-cs"/>
              </a:rPr>
              <a:t>● Establish rapport with the interviewee. Know the person’s name, speak understandably, briefly review the interview’s purpose, and explain how the person</a:t>
            </a:r>
          </a:p>
          <a:p>
            <a:r>
              <a:rPr lang="en-US" sz="1200" b="0" i="0" u="none" strike="noStrike" kern="1200" baseline="0" dirty="0" smtClean="0">
                <a:solidFill>
                  <a:schemeClr val="tx1"/>
                </a:solidFill>
                <a:latin typeface="+mn-lt"/>
                <a:ea typeface="+mn-ea"/>
                <a:cs typeface="+mn-cs"/>
              </a:rPr>
              <a:t>was chosen for the interview.</a:t>
            </a:r>
          </a:p>
          <a:p>
            <a:r>
              <a:rPr lang="en-US" sz="1200" b="0" i="0" u="none" strike="noStrike" kern="1200" baseline="0" dirty="0" smtClean="0">
                <a:solidFill>
                  <a:schemeClr val="tx1"/>
                </a:solidFill>
                <a:latin typeface="+mn-lt"/>
                <a:ea typeface="+mn-ea"/>
                <a:cs typeface="+mn-cs"/>
              </a:rPr>
              <a:t>● Use a structured guide that lists questions and provides space for answers. This ensures you’ll identify crucial questions ahead of time and that all interviewers (if more than one) cover all the required questions. (However, also ask, “Was there anything we didn’t cover with our questions?”)</a:t>
            </a:r>
          </a:p>
          <a:p>
            <a:r>
              <a:rPr lang="en-US" sz="1200" b="0" i="0" u="none" strike="noStrike" kern="1200" baseline="0" dirty="0" smtClean="0">
                <a:solidFill>
                  <a:schemeClr val="tx1"/>
                </a:solidFill>
                <a:latin typeface="+mn-lt"/>
                <a:ea typeface="+mn-ea"/>
                <a:cs typeface="+mn-cs"/>
              </a:rPr>
              <a:t>● Make sure you don’t overlook crucial but infrequently performed activities—like a nurse’s occasional emergency room duties. Ask the worker to list his or her</a:t>
            </a:r>
          </a:p>
          <a:p>
            <a:r>
              <a:rPr lang="en-US" sz="1200" b="0" i="0" u="none" strike="noStrike" kern="1200" baseline="0" dirty="0" smtClean="0">
                <a:solidFill>
                  <a:schemeClr val="tx1"/>
                </a:solidFill>
                <a:latin typeface="+mn-lt"/>
                <a:ea typeface="+mn-ea"/>
                <a:cs typeface="+mn-cs"/>
              </a:rPr>
              <a:t>duties in order of importance and frequency of occurrence.</a:t>
            </a:r>
          </a:p>
          <a:p>
            <a:r>
              <a:rPr lang="en-US" sz="1200" b="0" i="0" u="none" strike="noStrike" kern="1200" baseline="0" dirty="0" smtClean="0">
                <a:solidFill>
                  <a:schemeClr val="tx1"/>
                </a:solidFill>
                <a:latin typeface="+mn-lt"/>
                <a:ea typeface="+mn-ea"/>
                <a:cs typeface="+mn-cs"/>
              </a:rPr>
              <a:t>● After completing the interview, review the information with the worker’s immediate supervisor and with the interviewee. </a:t>
            </a:r>
          </a:p>
          <a:p>
            <a:endParaRPr lang="en-US" sz="1200" b="0"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15</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Having employees fill out questionnaires to describe their job duties and responsibilities is another good way to obtain job analysis information. Some questionnaires are structured checklists.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16</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Direct observation is especially useful when jobs consist mainly of observable physical activities—assembly-line worker and accounting clerk are examples. However, observation is usually not appropriate when the job entails a lot of mental activity (lawyer, design engineer). Nor is it useful if the employee only occasionally engages in important activities, such as a nurse who handles emergencies.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17</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Another method is to ask workers to keep a </a:t>
            </a:r>
            <a:r>
              <a:rPr lang="en-US" sz="1200" b="1" i="0" u="none" strike="noStrike" kern="1200" baseline="0" dirty="0" smtClean="0">
                <a:solidFill>
                  <a:schemeClr val="tx1"/>
                </a:solidFill>
                <a:latin typeface="+mn-lt"/>
                <a:ea typeface="+mn-ea"/>
                <a:cs typeface="+mn-cs"/>
              </a:rPr>
              <a:t>diary/log</a:t>
            </a:r>
            <a:r>
              <a:rPr lang="en-US" sz="1200" b="0" i="0" u="none" strike="noStrike" kern="1200" baseline="0" dirty="0" smtClean="0">
                <a:solidFill>
                  <a:schemeClr val="tx1"/>
                </a:solidFill>
                <a:latin typeface="+mn-lt"/>
                <a:ea typeface="+mn-ea"/>
                <a:cs typeface="+mn-cs"/>
              </a:rPr>
              <a:t>; here for every activity engaged in, the employee records the activity (along with the time) in a log.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Some firms give employees pocket dictating machines and pagers. Then at random times during the day, they page the workers, who dictate what they are doing at that time.</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18</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position analysis questionnaire and the Department of Labor approach are quantitative methods.</a:t>
            </a:r>
          </a:p>
          <a:p>
            <a:endParaRPr lang="en-US" sz="1200" b="0" i="0" u="none" strike="noStrike" kern="1200" baseline="0" dirty="0" smtClean="0">
              <a:solidFill>
                <a:schemeClr val="tx1"/>
              </a:solidFill>
              <a:latin typeface="+mn-lt"/>
              <a:ea typeface="+mn-ea"/>
              <a:cs typeface="+mn-cs"/>
            </a:endParaRPr>
          </a:p>
          <a:p>
            <a:r>
              <a:rPr lang="fr-FR" sz="1200" b="1" i="0" u="none" strike="noStrike" kern="1200" baseline="0" dirty="0" smtClean="0">
                <a:solidFill>
                  <a:schemeClr val="tx1"/>
                </a:solidFill>
                <a:latin typeface="+mn-lt"/>
                <a:ea typeface="+mn-ea"/>
                <a:cs typeface="+mn-cs"/>
              </a:rPr>
              <a:t>Position </a:t>
            </a:r>
            <a:r>
              <a:rPr lang="fr-FR" sz="1200" b="1" i="0" u="none" strike="noStrike" kern="1200" baseline="0" dirty="0" err="1" smtClean="0">
                <a:solidFill>
                  <a:schemeClr val="tx1"/>
                </a:solidFill>
                <a:latin typeface="+mn-lt"/>
                <a:ea typeface="+mn-ea"/>
                <a:cs typeface="+mn-cs"/>
              </a:rPr>
              <a:t>Analysis</a:t>
            </a:r>
            <a:r>
              <a:rPr lang="fr-FR" sz="1200" b="1" i="0" u="none" strike="noStrike" kern="1200" baseline="0" dirty="0" smtClean="0">
                <a:solidFill>
                  <a:schemeClr val="tx1"/>
                </a:solidFill>
                <a:latin typeface="+mn-lt"/>
                <a:ea typeface="+mn-ea"/>
                <a:cs typeface="+mn-cs"/>
              </a:rPr>
              <a:t> Questionnaire</a:t>
            </a:r>
            <a:r>
              <a:rPr lang="fr-FR" sz="1200" b="0" i="0" u="none" strike="noStrike" kern="1200" baseline="0" dirty="0" smtClean="0">
                <a:solidFill>
                  <a:schemeClr val="tx1"/>
                </a:solidFill>
                <a:latin typeface="+mn-lt"/>
                <a:ea typeface="+mn-ea"/>
                <a:cs typeface="+mn-cs"/>
              </a:rPr>
              <a:t>.</a:t>
            </a:r>
            <a:r>
              <a:rPr lang="fr-FR"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Is a questionnaire used to collect quantifiable data concerning the duties and responsibilities of various jobs. </a:t>
            </a:r>
            <a:r>
              <a:rPr lang="fr-FR" sz="1200" b="0" i="0" u="none" strike="noStrike" kern="1200" baseline="0" dirty="0" smtClean="0">
                <a:solidFill>
                  <a:schemeClr val="tx1"/>
                </a:solidFill>
                <a:latin typeface="+mn-lt"/>
                <a:ea typeface="+mn-ea"/>
                <a:cs typeface="+mn-cs"/>
              </a:rPr>
              <a:t>The </a:t>
            </a:r>
            <a:r>
              <a:rPr lang="fr-FR" sz="1200" b="1" i="0" u="none" strike="noStrike" kern="1200" baseline="0" dirty="0" smtClean="0">
                <a:solidFill>
                  <a:schemeClr val="tx1"/>
                </a:solidFill>
                <a:latin typeface="+mn-lt"/>
                <a:ea typeface="+mn-ea"/>
                <a:cs typeface="+mn-cs"/>
              </a:rPr>
              <a:t>position analysis questionnaire (PAQ) </a:t>
            </a:r>
            <a:r>
              <a:rPr lang="fr-FR" sz="1200" b="0" i="0" u="none" strike="noStrike" kern="1200" baseline="0" dirty="0" smtClean="0">
                <a:solidFill>
                  <a:schemeClr val="tx1"/>
                </a:solidFill>
                <a:latin typeface="+mn-lt"/>
                <a:ea typeface="+mn-ea"/>
                <a:cs typeface="+mn-cs"/>
              </a:rPr>
              <a:t>is a </a:t>
            </a:r>
            <a:r>
              <a:rPr lang="en-US" sz="1200" b="0" i="0" u="none" strike="noStrike" kern="1200" baseline="0" dirty="0" smtClean="0">
                <a:solidFill>
                  <a:schemeClr val="tx1"/>
                </a:solidFill>
                <a:latin typeface="+mn-lt"/>
                <a:ea typeface="+mn-ea"/>
                <a:cs typeface="+mn-cs"/>
              </a:rPr>
              <a:t>very popular quantitative job analysis tool, consisting of a questionnaire containing 194 items.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Department of Labor (DOL) Procedure</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Experts at the U.S. Department of Labor did much of the early work developing job analysis. They used their results to compile what was, for many years, the bible of job descriptions, the </a:t>
            </a:r>
            <a:r>
              <a:rPr lang="en-US" sz="1200" b="0" i="1" u="none" strike="noStrike" kern="1200" baseline="0" dirty="0" smtClean="0">
                <a:solidFill>
                  <a:schemeClr val="tx1"/>
                </a:solidFill>
                <a:latin typeface="+mn-lt"/>
                <a:ea typeface="+mn-ea"/>
                <a:cs typeface="+mn-cs"/>
              </a:rPr>
              <a:t>Dictionary of Occupational Titles</a:t>
            </a:r>
            <a:r>
              <a:rPr lang="en-US" sz="1200" b="0" i="0" u="none" strike="noStrike" kern="1200" baseline="0" dirty="0" smtClean="0">
                <a:solidFill>
                  <a:schemeClr val="tx1"/>
                </a:solidFill>
                <a:latin typeface="+mn-lt"/>
                <a:ea typeface="+mn-ea"/>
                <a:cs typeface="+mn-cs"/>
              </a:rPr>
              <a:t>. This mammoth book contained detailed information on virtually every job in America. Internet-based tools have largely replaced the </a:t>
            </a:r>
            <a:r>
              <a:rPr lang="en-US" sz="1200" b="0" i="1" u="none" strike="noStrike" kern="1200" baseline="0" dirty="0" smtClean="0">
                <a:solidFill>
                  <a:schemeClr val="tx1"/>
                </a:solidFill>
                <a:latin typeface="+mn-lt"/>
                <a:ea typeface="+mn-ea"/>
                <a:cs typeface="+mn-cs"/>
              </a:rPr>
              <a:t>Dictionary</a:t>
            </a:r>
            <a:r>
              <a:rPr lang="en-US" sz="1200" b="0" i="0" u="none" strike="noStrike" kern="1200" baseline="0" dirty="0" smtClean="0">
                <a:solidFill>
                  <a:schemeClr val="tx1"/>
                </a:solidFill>
                <a:latin typeface="+mn-lt"/>
                <a:ea typeface="+mn-ea"/>
                <a:cs typeface="+mn-cs"/>
              </a:rPr>
              <a:t>. However, the U.S. Department of Labor job analysis procedure remains a good example of how to quantitatively rate, classify, and compare jobs.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19</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Employers increasingly rely on electronic or Web-based job analysis methods. For example, the manager or job analyst may use the Web to review existing information about a job. Then, rather than collecting information about a job through direct interviews or questionnaires, the analyst uses online systems to send job questionnaires to job experts (often job incumbents) in remote locations. This also facilitates sharing and discussing responses, for instance, via Skype.</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20</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Now we will examine how to write a job description.</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most important product of job analysis is the job description. A </a:t>
            </a:r>
            <a:r>
              <a:rPr lang="en-US" sz="1200" b="1" i="0" u="none" strike="noStrike" kern="1200" baseline="0" dirty="0" smtClean="0">
                <a:solidFill>
                  <a:schemeClr val="tx1"/>
                </a:solidFill>
                <a:latin typeface="+mn-lt"/>
                <a:ea typeface="+mn-ea"/>
                <a:cs typeface="+mn-cs"/>
              </a:rPr>
              <a:t>job description</a:t>
            </a:r>
            <a:r>
              <a:rPr lang="en-US" sz="1200" b="0" i="0" u="none" strike="noStrike" kern="1200" baseline="0" dirty="0" smtClean="0">
                <a:solidFill>
                  <a:schemeClr val="tx1"/>
                </a:solidFill>
                <a:latin typeface="+mn-lt"/>
                <a:ea typeface="+mn-ea"/>
                <a:cs typeface="+mn-cs"/>
              </a:rPr>
              <a:t> is a written statement of what the worker actually does, how he or she does it, and what the job’s working conditions are. You use this information to write a job specification; this lists the knowledge, abilities, and skills required to perform the job satisfactorily.</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21</a:t>
            </a:fld>
            <a:endParaRPr lang="en-US" dirty="0"/>
          </a:p>
        </p:txBody>
      </p:sp>
    </p:spTree>
    <p:extLst>
      <p:ext uri="{BB962C8B-B14F-4D97-AF65-F5344CB8AC3E}">
        <p14:creationId xmlns:p14="http://schemas.microsoft.com/office/powerpoint/2010/main" val="319613025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Most people assume that job descriptions are only of use in business settings, but that’s not the case.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In fact, for parents who want the best care for their kids, writing up a job description before hiring a child-care worker could be quite useful.  Utilizing job descriptions for any work needed is beneficial. </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22</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There is no standard format for writing a job description. However, most descriptions contain sections that cover:</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1. </a:t>
            </a:r>
            <a:r>
              <a:rPr lang="en-US" sz="1200" b="0" i="0" u="none" strike="noStrike" kern="1200" baseline="0" dirty="0" smtClean="0">
                <a:solidFill>
                  <a:schemeClr val="tx1"/>
                </a:solidFill>
                <a:latin typeface="+mn-lt"/>
                <a:ea typeface="+mn-ea"/>
                <a:cs typeface="+mn-cs"/>
              </a:rPr>
              <a:t>Job identification</a:t>
            </a:r>
          </a:p>
          <a:p>
            <a:r>
              <a:rPr lang="en-US" sz="1200" b="1" i="0" u="none" strike="noStrike" kern="1200" baseline="0" dirty="0" smtClean="0">
                <a:solidFill>
                  <a:schemeClr val="tx1"/>
                </a:solidFill>
                <a:latin typeface="+mn-lt"/>
                <a:ea typeface="+mn-ea"/>
                <a:cs typeface="+mn-cs"/>
              </a:rPr>
              <a:t>2. </a:t>
            </a:r>
            <a:r>
              <a:rPr lang="en-US" sz="1200" b="0" i="0" u="none" strike="noStrike" kern="1200" baseline="0" dirty="0" smtClean="0">
                <a:solidFill>
                  <a:schemeClr val="tx1"/>
                </a:solidFill>
                <a:latin typeface="+mn-lt"/>
                <a:ea typeface="+mn-ea"/>
                <a:cs typeface="+mn-cs"/>
              </a:rPr>
              <a:t>Job summary</a:t>
            </a:r>
          </a:p>
          <a:p>
            <a:r>
              <a:rPr lang="en-US" sz="1200" b="1" i="0" u="none" strike="noStrike" kern="1200" baseline="0" dirty="0" smtClean="0">
                <a:solidFill>
                  <a:schemeClr val="tx1"/>
                </a:solidFill>
                <a:latin typeface="+mn-lt"/>
                <a:ea typeface="+mn-ea"/>
                <a:cs typeface="+mn-cs"/>
              </a:rPr>
              <a:t>3. </a:t>
            </a:r>
            <a:r>
              <a:rPr lang="en-US" sz="1200" b="0" i="0" u="none" strike="noStrike" kern="1200" baseline="0" dirty="0" smtClean="0">
                <a:solidFill>
                  <a:schemeClr val="tx1"/>
                </a:solidFill>
                <a:latin typeface="+mn-lt"/>
                <a:ea typeface="+mn-ea"/>
                <a:cs typeface="+mn-cs"/>
              </a:rPr>
              <a:t>Responsibilities and duties</a:t>
            </a:r>
          </a:p>
          <a:p>
            <a:r>
              <a:rPr lang="en-US" sz="1200" b="1" i="0" u="none" strike="noStrike" kern="1200" baseline="0" dirty="0" smtClean="0">
                <a:solidFill>
                  <a:schemeClr val="tx1"/>
                </a:solidFill>
                <a:latin typeface="+mn-lt"/>
                <a:ea typeface="+mn-ea"/>
                <a:cs typeface="+mn-cs"/>
              </a:rPr>
              <a:t>4. </a:t>
            </a:r>
            <a:r>
              <a:rPr lang="en-US" sz="1200" b="0" i="0" u="none" strike="noStrike" kern="1200" baseline="0" dirty="0" smtClean="0">
                <a:solidFill>
                  <a:schemeClr val="tx1"/>
                </a:solidFill>
                <a:latin typeface="+mn-lt"/>
                <a:ea typeface="+mn-ea"/>
                <a:cs typeface="+mn-cs"/>
              </a:rPr>
              <a:t>Authority of incumbent</a:t>
            </a:r>
          </a:p>
          <a:p>
            <a:r>
              <a:rPr lang="en-US" sz="1200" b="1" i="0" u="none" strike="noStrike" kern="1200" baseline="0" dirty="0" smtClean="0">
                <a:solidFill>
                  <a:schemeClr val="tx1"/>
                </a:solidFill>
                <a:latin typeface="+mn-lt"/>
                <a:ea typeface="+mn-ea"/>
                <a:cs typeface="+mn-cs"/>
              </a:rPr>
              <a:t>5. </a:t>
            </a:r>
            <a:r>
              <a:rPr lang="en-US" sz="1200" b="0" i="0" u="none" strike="noStrike" kern="1200" baseline="0" dirty="0" smtClean="0">
                <a:solidFill>
                  <a:schemeClr val="tx1"/>
                </a:solidFill>
                <a:latin typeface="+mn-lt"/>
                <a:ea typeface="+mn-ea"/>
                <a:cs typeface="+mn-cs"/>
              </a:rPr>
              <a:t>Standards of performance</a:t>
            </a:r>
          </a:p>
          <a:p>
            <a:r>
              <a:rPr lang="en-US" sz="1200" b="1" i="0" u="none" strike="noStrike" kern="1200" baseline="0" dirty="0" smtClean="0">
                <a:solidFill>
                  <a:schemeClr val="tx1"/>
                </a:solidFill>
                <a:latin typeface="+mn-lt"/>
                <a:ea typeface="+mn-ea"/>
                <a:cs typeface="+mn-cs"/>
              </a:rPr>
              <a:t>6. </a:t>
            </a:r>
            <a:r>
              <a:rPr lang="en-US" sz="1200" b="0" i="0" u="none" strike="noStrike" kern="1200" baseline="0" dirty="0" smtClean="0">
                <a:solidFill>
                  <a:schemeClr val="tx1"/>
                </a:solidFill>
                <a:latin typeface="+mn-lt"/>
                <a:ea typeface="+mn-ea"/>
                <a:cs typeface="+mn-cs"/>
              </a:rPr>
              <a:t>Working conditions</a:t>
            </a:r>
          </a:p>
          <a:p>
            <a:r>
              <a:rPr lang="en-US" sz="1200" b="1" i="0" u="none" strike="noStrike" kern="1200" baseline="0" dirty="0" smtClean="0">
                <a:solidFill>
                  <a:schemeClr val="tx1"/>
                </a:solidFill>
                <a:latin typeface="+mn-lt"/>
                <a:ea typeface="+mn-ea"/>
                <a:cs typeface="+mn-cs"/>
              </a:rPr>
              <a:t>7. </a:t>
            </a:r>
            <a:r>
              <a:rPr lang="en-US" sz="1200" b="0" i="0" u="none" strike="noStrike" kern="1200" baseline="0" dirty="0" smtClean="0">
                <a:solidFill>
                  <a:schemeClr val="tx1"/>
                </a:solidFill>
                <a:latin typeface="+mn-lt"/>
                <a:ea typeface="+mn-ea"/>
                <a:cs typeface="+mn-cs"/>
              </a:rPr>
              <a:t>Job specification</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23</a:t>
            </a:fld>
            <a:endParaRPr lang="en-US" dirty="0"/>
          </a:p>
        </p:txBody>
      </p:sp>
    </p:spTree>
    <p:extLst>
      <p:ext uri="{BB962C8B-B14F-4D97-AF65-F5344CB8AC3E}">
        <p14:creationId xmlns:p14="http://schemas.microsoft.com/office/powerpoint/2010/main" val="25935540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job identification section (on top) contains several types of information.  The </a:t>
            </a:r>
            <a:r>
              <a:rPr lang="en-US" sz="1200" b="0" i="1" u="none" strike="noStrike" kern="1200" baseline="0" dirty="0" smtClean="0">
                <a:solidFill>
                  <a:schemeClr val="tx1"/>
                </a:solidFill>
                <a:latin typeface="+mn-lt"/>
                <a:ea typeface="+mn-ea"/>
                <a:cs typeface="+mn-cs"/>
              </a:rPr>
              <a:t>job title </a:t>
            </a:r>
            <a:r>
              <a:rPr lang="en-US" sz="1200" b="0" i="0" u="none" strike="noStrike" kern="1200" baseline="0" dirty="0" smtClean="0">
                <a:solidFill>
                  <a:schemeClr val="tx1"/>
                </a:solidFill>
                <a:latin typeface="+mn-lt"/>
                <a:ea typeface="+mn-ea"/>
                <a:cs typeface="+mn-cs"/>
              </a:rPr>
              <a:t>specifies the name of the job, such as supervisor of data processing operations, or inventory control clerk. The Fair Labor Standards Act (FLSA) status section identifies the job as exempt or nonexempt. (Under the FLSA, certain positions, primarily administrative and professional, are exempt from the act’s overtime and minimum wage provisions.) </a:t>
            </a:r>
            <a:r>
              <a:rPr lang="en-US" sz="1200" b="0" i="1" u="none" strike="noStrike" kern="1200" baseline="0" dirty="0" smtClean="0">
                <a:solidFill>
                  <a:schemeClr val="tx1"/>
                </a:solidFill>
                <a:latin typeface="+mn-lt"/>
                <a:ea typeface="+mn-ea"/>
                <a:cs typeface="+mn-cs"/>
              </a:rPr>
              <a:t>Date </a:t>
            </a:r>
            <a:r>
              <a:rPr lang="en-US" sz="1200" b="0" i="0" u="none" strike="noStrike" kern="1200" baseline="0" dirty="0" smtClean="0">
                <a:solidFill>
                  <a:schemeClr val="tx1"/>
                </a:solidFill>
                <a:latin typeface="+mn-lt"/>
                <a:ea typeface="+mn-ea"/>
                <a:cs typeface="+mn-cs"/>
              </a:rPr>
              <a:t>is the date the job description was actually approved.</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There may also be a space to indicate who approved the description and perhaps a space showing the location of the job in terms of its facility/division and department. This section might also include the immediate supervisor’s title and information regarding salary and/or pay scale. There might also be space for the grade/level of the job, if there is such a category.</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24</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job summary should summarize the essence of the job, and include only its major functions or activities.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Thus (in Figure 4-7 above), the telesales rep “… is responsible for selling college textbooks.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25</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This is the heart of the job description. It should present a list of the job’s significant responsibilities and duties.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As in Figure 4-7, list each of the job’s major duties separately and describe it in a few sentences.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26</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Trends Shaping HR: </a:t>
            </a:r>
            <a:r>
              <a:rPr lang="en-US" sz="1200" b="1" i="1" u="none" strike="noStrike" kern="1200" baseline="0" dirty="0" smtClean="0">
                <a:solidFill>
                  <a:schemeClr val="tx1"/>
                </a:solidFill>
                <a:latin typeface="+mn-lt"/>
                <a:ea typeface="+mn-ea"/>
                <a:cs typeface="+mn-cs"/>
              </a:rPr>
              <a:t>Digital and Social Media</a:t>
            </a:r>
          </a:p>
          <a:p>
            <a:endParaRPr lang="en-US" sz="1200" b="1" i="1"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Social media is helping to democratize HR, by enabling line managers to do things for which they formerly required HR managers, thus bypassing HR. For example, the hiring manager can easily unearth job titles and duties using social media like LinkedIn.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Thus (to paraphrase what someone posted on LinkedIn): </a:t>
            </a:r>
            <a:r>
              <a:rPr lang="en-US" sz="1200" b="0" i="1" u="none" strike="noStrike" kern="1200" baseline="0" dirty="0" smtClean="0">
                <a:solidFill>
                  <a:schemeClr val="tx1"/>
                </a:solidFill>
                <a:latin typeface="+mn-lt"/>
                <a:ea typeface="+mn-ea"/>
                <a:cs typeface="+mn-cs"/>
              </a:rPr>
              <a:t>I hope some of you IT recruiters out there can help me to better understand what I need to put into the job descriptions that I’m writing for the O*NET developers and development managers I’m recruiting for</a:t>
            </a:r>
            <a:r>
              <a:rPr lang="en-US" sz="1200" b="0" i="0" u="none" strike="noStrike" kern="1200" baseline="0" dirty="0" smtClean="0">
                <a:solidFill>
                  <a:schemeClr val="tx1"/>
                </a:solidFill>
                <a:latin typeface="+mn-lt"/>
                <a:ea typeface="+mn-ea"/>
                <a:cs typeface="+mn-cs"/>
              </a:rPr>
              <a:t>. The first of many replies listed 12 tasks including: (1) Do technical skills match the desired job? (2) What technical problems were solved by the job seeker? and (3) Did job seeker know about Cloud Deployment? But some of the job titles you’ll find on social media may be more creative than usable. For example, Pinterest calls its designers Pixel Pushers!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Writing clear job duties is an art. For a teacher, for example, one duty might be:</a:t>
            </a:r>
          </a:p>
          <a:p>
            <a:endParaRPr lang="en-US" sz="1200" b="0" i="0" u="none" strike="noStrike" kern="1200" baseline="0" dirty="0" smtClean="0">
              <a:solidFill>
                <a:schemeClr val="tx1"/>
              </a:solidFill>
              <a:latin typeface="+mn-lt"/>
              <a:ea typeface="+mn-ea"/>
              <a:cs typeface="+mn-cs"/>
            </a:endParaRPr>
          </a:p>
          <a:p>
            <a:r>
              <a:rPr lang="en-US" sz="1200" b="1" i="1" u="none" strike="noStrike" kern="1200" baseline="0" dirty="0" smtClean="0">
                <a:solidFill>
                  <a:schemeClr val="tx1"/>
                </a:solidFill>
                <a:latin typeface="+mn-lt"/>
                <a:ea typeface="+mn-ea"/>
                <a:cs typeface="+mn-cs"/>
              </a:rPr>
              <a:t>Incorrect: </a:t>
            </a:r>
            <a:r>
              <a:rPr lang="en-US" sz="1200" b="0" i="0" u="none" strike="noStrike" kern="1200" baseline="0" dirty="0" smtClean="0">
                <a:solidFill>
                  <a:schemeClr val="tx1"/>
                </a:solidFill>
                <a:latin typeface="+mn-lt"/>
                <a:ea typeface="+mn-ea"/>
                <a:cs typeface="+mn-cs"/>
              </a:rPr>
              <a:t>Ensures that students learn 5th grade English with the aim of passing the required common exam.</a:t>
            </a:r>
          </a:p>
          <a:p>
            <a:endParaRPr lang="en-US" sz="1200" b="0" i="0" u="none" strike="noStrike" kern="1200" baseline="0" dirty="0" smtClean="0">
              <a:solidFill>
                <a:schemeClr val="tx1"/>
              </a:solidFill>
              <a:latin typeface="+mn-lt"/>
              <a:ea typeface="+mn-ea"/>
              <a:cs typeface="+mn-cs"/>
            </a:endParaRPr>
          </a:p>
          <a:p>
            <a:r>
              <a:rPr lang="en-US" sz="1200" b="1" i="1" u="none" strike="noStrike" kern="1200" baseline="0" dirty="0" smtClean="0">
                <a:solidFill>
                  <a:schemeClr val="tx1"/>
                </a:solidFill>
                <a:latin typeface="+mn-lt"/>
                <a:ea typeface="+mn-ea"/>
                <a:cs typeface="+mn-cs"/>
              </a:rPr>
              <a:t>Comment: </a:t>
            </a:r>
            <a:r>
              <a:rPr lang="en-US" sz="1200" b="0" i="0" u="none" strike="noStrike" kern="1200" baseline="0" dirty="0" smtClean="0">
                <a:solidFill>
                  <a:schemeClr val="tx1"/>
                </a:solidFill>
                <a:latin typeface="+mn-lt"/>
                <a:ea typeface="+mn-ea"/>
                <a:cs typeface="+mn-cs"/>
              </a:rPr>
              <a:t>What the teacher does is ambiguous, and the expected process and results of the teacher’s actions aren’t clear.</a:t>
            </a:r>
          </a:p>
          <a:p>
            <a:endParaRPr lang="en-US" sz="1200" b="0" i="0" u="none" strike="noStrike" kern="1200" baseline="0" dirty="0" smtClean="0">
              <a:solidFill>
                <a:schemeClr val="tx1"/>
              </a:solidFill>
              <a:latin typeface="+mn-lt"/>
              <a:ea typeface="+mn-ea"/>
              <a:cs typeface="+mn-cs"/>
            </a:endParaRPr>
          </a:p>
          <a:p>
            <a:r>
              <a:rPr lang="en-US" sz="1200" b="1" i="1" u="none" strike="noStrike" kern="1200" baseline="0" dirty="0" smtClean="0">
                <a:solidFill>
                  <a:schemeClr val="tx1"/>
                </a:solidFill>
                <a:latin typeface="+mn-lt"/>
                <a:ea typeface="+mn-ea"/>
                <a:cs typeface="+mn-cs"/>
              </a:rPr>
              <a:t>Correct: </a:t>
            </a:r>
            <a:r>
              <a:rPr lang="en-US" sz="1200" b="0" i="0" u="none" strike="noStrike" kern="1200" baseline="0" dirty="0" smtClean="0">
                <a:solidFill>
                  <a:schemeClr val="tx1"/>
                </a:solidFill>
                <a:latin typeface="+mn-lt"/>
                <a:ea typeface="+mn-ea"/>
                <a:cs typeface="+mn-cs"/>
              </a:rPr>
              <a:t>Studies past common English exams to understand what they typically involve, prepares yearly, weekly, and daily lesson plans, presents each day’s lesson clearly with follow up questions to ensure learning, administers weekly tests to confirm learning, and counsel students with one on one in class lessons as necessary.</a:t>
            </a:r>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27</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A “standards of performance” section lists the standards the company expects the employee to achieve for each of the job description’s main duties and responsibilities.   One way to set standards is to finish the statement, “I will be completely satisfied with your work when….” This sentence, if completed for each listed duty, should result in a usable set of performance standards.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For example:</a:t>
            </a:r>
          </a:p>
          <a:p>
            <a:r>
              <a:rPr lang="en-US" sz="1200" b="1" i="1" u="none" strike="noStrike" kern="1200" baseline="0" dirty="0" smtClean="0">
                <a:solidFill>
                  <a:schemeClr val="tx1"/>
                </a:solidFill>
                <a:latin typeface="+mn-lt"/>
                <a:ea typeface="+mn-ea"/>
                <a:cs typeface="+mn-cs"/>
              </a:rPr>
              <a:t>Duty: </a:t>
            </a:r>
            <a:r>
              <a:rPr lang="en-US" sz="1200" b="1" i="0" u="none" strike="noStrike" kern="1200" baseline="0" dirty="0" smtClean="0">
                <a:solidFill>
                  <a:schemeClr val="tx1"/>
                </a:solidFill>
                <a:latin typeface="+mn-lt"/>
                <a:ea typeface="+mn-ea"/>
                <a:cs typeface="+mn-cs"/>
              </a:rPr>
              <a:t>Accurately Posting Accounts Payable</a:t>
            </a:r>
          </a:p>
          <a:p>
            <a:r>
              <a:rPr lang="en-US" sz="1200" b="1" i="0" u="none" strike="noStrike" kern="1200" baseline="0" dirty="0" smtClean="0">
                <a:solidFill>
                  <a:schemeClr val="tx1"/>
                </a:solidFill>
                <a:latin typeface="+mn-lt"/>
                <a:ea typeface="+mn-ea"/>
                <a:cs typeface="+mn-cs"/>
              </a:rPr>
              <a:t>1. </a:t>
            </a:r>
            <a:r>
              <a:rPr lang="en-US" sz="1200" b="0" i="0" u="none" strike="noStrike" kern="1200" baseline="0" dirty="0" smtClean="0">
                <a:solidFill>
                  <a:schemeClr val="tx1"/>
                </a:solidFill>
                <a:latin typeface="+mn-lt"/>
                <a:ea typeface="+mn-ea"/>
                <a:cs typeface="+mn-cs"/>
              </a:rPr>
              <a:t>Post all invoices received within the same working day.</a:t>
            </a:r>
          </a:p>
          <a:p>
            <a:r>
              <a:rPr lang="en-US" sz="1200" b="1" i="0" u="none" strike="noStrike" kern="1200" baseline="0" dirty="0" smtClean="0">
                <a:solidFill>
                  <a:schemeClr val="tx1"/>
                </a:solidFill>
                <a:latin typeface="+mn-lt"/>
                <a:ea typeface="+mn-ea"/>
                <a:cs typeface="+mn-cs"/>
              </a:rPr>
              <a:t>2. </a:t>
            </a:r>
            <a:r>
              <a:rPr lang="en-US" sz="1200" b="0" i="0" u="none" strike="noStrike" kern="1200" baseline="0" dirty="0" smtClean="0">
                <a:solidFill>
                  <a:schemeClr val="tx1"/>
                </a:solidFill>
                <a:latin typeface="+mn-lt"/>
                <a:ea typeface="+mn-ea"/>
                <a:cs typeface="+mn-cs"/>
              </a:rPr>
              <a:t>Route all invoices to the proper department managers for approval no later than the day following receipt.</a:t>
            </a:r>
          </a:p>
          <a:p>
            <a:r>
              <a:rPr lang="en-US" sz="1200" b="1" i="0" u="none" strike="noStrike" kern="1200" baseline="0" dirty="0" smtClean="0">
                <a:solidFill>
                  <a:schemeClr val="tx1"/>
                </a:solidFill>
                <a:latin typeface="+mn-lt"/>
                <a:ea typeface="+mn-ea"/>
                <a:cs typeface="+mn-cs"/>
              </a:rPr>
              <a:t>3. </a:t>
            </a:r>
            <a:r>
              <a:rPr lang="en-US" sz="1200" b="0" i="0" u="none" strike="noStrike" kern="1200" baseline="0" dirty="0" smtClean="0">
                <a:solidFill>
                  <a:schemeClr val="tx1"/>
                </a:solidFill>
                <a:latin typeface="+mn-lt"/>
                <a:ea typeface="+mn-ea"/>
                <a:cs typeface="+mn-cs"/>
              </a:rPr>
              <a:t>Commit an average of no more than three posting errors per month.</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job description may also list the job’s working conditions, such as noise level, hazardous conditions, or heat.</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28</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Improving Performance: </a:t>
            </a:r>
            <a:r>
              <a:rPr lang="en-US" sz="1200" b="1" i="1" u="none" strike="noStrike" kern="1200" baseline="0" dirty="0" smtClean="0">
                <a:solidFill>
                  <a:schemeClr val="tx1"/>
                </a:solidFill>
                <a:latin typeface="+mn-lt"/>
                <a:ea typeface="+mn-ea"/>
                <a:cs typeface="+mn-cs"/>
              </a:rPr>
              <a:t>HR Tools for Line Managers and Small Businesses</a:t>
            </a:r>
          </a:p>
          <a:p>
            <a:endParaRPr lang="en-US" sz="1200" b="1" i="1"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Using O*NET</a:t>
            </a:r>
          </a:p>
          <a:p>
            <a:r>
              <a:rPr lang="en-US" sz="1200" b="0" i="0" u="none" strike="noStrike" kern="1200" baseline="0" dirty="0" smtClean="0">
                <a:solidFill>
                  <a:schemeClr val="tx1"/>
                </a:solidFill>
                <a:latin typeface="+mn-lt"/>
                <a:ea typeface="+mn-ea"/>
                <a:cs typeface="+mn-cs"/>
              </a:rPr>
              <a:t>Without their own job analysts or even HR managers, many small business owners face two hurdles when doing job analyses. First, most need a more streamlined approach than those provided by questionnaires like that in Figure 4-4. Second is the concern that, in writing their job descriptions, they’ll overlook duties that subordinates should be assigned. What they need is an encyclopedia listing all the possible positions they might encounter, including a list of the duties normally assigned to these positions.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small business owner has at least three options. The </a:t>
            </a:r>
            <a:r>
              <a:rPr lang="en-US" sz="1200" b="0" i="1" u="none" strike="noStrike" kern="1200" baseline="0" dirty="0" smtClean="0">
                <a:solidFill>
                  <a:schemeClr val="tx1"/>
                </a:solidFill>
                <a:latin typeface="+mn-lt"/>
                <a:ea typeface="+mn-ea"/>
                <a:cs typeface="+mn-cs"/>
              </a:rPr>
              <a:t>Standard Occupational Classification</a:t>
            </a:r>
            <a:r>
              <a:rPr lang="en-US" sz="1200" b="0" i="0" u="none" strike="noStrike" kern="1200" baseline="0" dirty="0" smtClean="0">
                <a:solidFill>
                  <a:schemeClr val="tx1"/>
                </a:solidFill>
                <a:latin typeface="+mn-lt"/>
                <a:ea typeface="+mn-ea"/>
                <a:cs typeface="+mn-cs"/>
              </a:rPr>
              <a:t>, mentioned earlier, provides detailed descriptions of thousands of jobs and their human requirements. Web sites like www.jobdescription.com provide customizable descriptions by title and industry. The Department of Labor’s O*NET is a third alternative. We’ll focus here on how to write a job description using O*NET (http://online.onetcenter.org). It is free to use.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O*NET</a:t>
            </a:r>
          </a:p>
          <a:p>
            <a:r>
              <a:rPr lang="en-US" sz="1200" b="0" i="0" u="none" strike="noStrike" kern="1200" baseline="0" dirty="0" smtClean="0">
                <a:solidFill>
                  <a:schemeClr val="tx1"/>
                </a:solidFill>
                <a:latin typeface="+mn-lt"/>
                <a:ea typeface="+mn-ea"/>
                <a:cs typeface="+mn-cs"/>
              </a:rPr>
              <a:t>The U.S. Department of Labor’s online occupational information network, called O*NET, enables anyone to see the most important characteristics of various occupations, as well as the experience, education, and knowledge required to do each job well. Both the Standard Occupational Classification and O*NET list the specific duties associated with numerous occupations.</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O*NET also lists skills, including </a:t>
            </a:r>
            <a:r>
              <a:rPr lang="en-US" sz="1200" b="0" i="1" u="none" strike="noStrike" kern="1200" baseline="0" dirty="0" smtClean="0">
                <a:solidFill>
                  <a:schemeClr val="tx1"/>
                </a:solidFill>
                <a:latin typeface="+mn-lt"/>
                <a:ea typeface="+mn-ea"/>
                <a:cs typeface="+mn-cs"/>
              </a:rPr>
              <a:t>basic skills </a:t>
            </a:r>
            <a:r>
              <a:rPr lang="en-US" sz="1200" b="0" i="0" u="none" strike="noStrike" kern="1200" baseline="0" dirty="0" smtClean="0">
                <a:solidFill>
                  <a:schemeClr val="tx1"/>
                </a:solidFill>
                <a:latin typeface="+mn-lt"/>
                <a:ea typeface="+mn-ea"/>
                <a:cs typeface="+mn-cs"/>
              </a:rPr>
              <a:t>such as reading and writing, </a:t>
            </a:r>
            <a:r>
              <a:rPr lang="en-US" sz="1200" b="0" i="1" u="none" strike="noStrike" kern="1200" baseline="0" dirty="0" smtClean="0">
                <a:solidFill>
                  <a:schemeClr val="tx1"/>
                </a:solidFill>
                <a:latin typeface="+mn-lt"/>
                <a:ea typeface="+mn-ea"/>
                <a:cs typeface="+mn-cs"/>
              </a:rPr>
              <a:t>process skills </a:t>
            </a:r>
            <a:r>
              <a:rPr lang="en-US" sz="1200" b="0" i="0" u="none" strike="noStrike" kern="1200" baseline="0" dirty="0" smtClean="0">
                <a:solidFill>
                  <a:schemeClr val="tx1"/>
                </a:solidFill>
                <a:latin typeface="+mn-lt"/>
                <a:ea typeface="+mn-ea"/>
                <a:cs typeface="+mn-cs"/>
              </a:rPr>
              <a:t>such as critical thinking, and </a:t>
            </a:r>
            <a:r>
              <a:rPr lang="en-US" sz="1200" b="0" i="1" u="none" strike="noStrike" kern="1200" baseline="0" dirty="0" smtClean="0">
                <a:solidFill>
                  <a:schemeClr val="tx1"/>
                </a:solidFill>
                <a:latin typeface="+mn-lt"/>
                <a:ea typeface="+mn-ea"/>
                <a:cs typeface="+mn-cs"/>
              </a:rPr>
              <a:t>transferable skills </a:t>
            </a:r>
            <a:r>
              <a:rPr lang="en-US" sz="1200" b="0" i="0" u="none" strike="noStrike" kern="1200" baseline="0" dirty="0" smtClean="0">
                <a:solidFill>
                  <a:schemeClr val="tx1"/>
                </a:solidFill>
                <a:latin typeface="+mn-lt"/>
                <a:ea typeface="+mn-ea"/>
                <a:cs typeface="+mn-cs"/>
              </a:rPr>
              <a:t>such as persuasion and negotiation. An O*NET job listing also includes information on worker requirements (required knowledge, for instance), occupation requirements (such as compiling, coding, and categorizing data, for instance), and experience requirements (including education and job training). Employers and career planers also use O*NET to check the job’s labor market characteristics, such as employment projections and earnings data.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steps in using O*NET to facilitate writing a job description are listed on the next slide.</a:t>
            </a:r>
          </a:p>
          <a:p>
            <a:endParaRPr lang="en-US" sz="1200" b="0"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BDF21C0-30A9-4D10-B063-563A0ED0B004}" type="slidenum">
              <a:rPr lang="en-US" smtClean="0"/>
              <a:pPr/>
              <a:t>29</a:t>
            </a:fld>
            <a:endParaRPr lang="en-US" dirty="0"/>
          </a:p>
        </p:txBody>
      </p:sp>
    </p:spTree>
    <p:extLst>
      <p:ext uri="{BB962C8B-B14F-4D97-AF65-F5344CB8AC3E}">
        <p14:creationId xmlns:p14="http://schemas.microsoft.com/office/powerpoint/2010/main" val="98643579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steps in using O*NET to facilitate writing a job description are:</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Step 1. </a:t>
            </a:r>
            <a:r>
              <a:rPr lang="en-US" sz="1200" b="1" i="1" u="none" strike="noStrike" kern="1200" baseline="0" dirty="0" smtClean="0">
                <a:solidFill>
                  <a:schemeClr val="tx1"/>
                </a:solidFill>
                <a:latin typeface="+mn-lt"/>
                <a:ea typeface="+mn-ea"/>
                <a:cs typeface="+mn-cs"/>
              </a:rPr>
              <a:t>Review your Plan. </a:t>
            </a:r>
            <a:r>
              <a:rPr lang="en-US" sz="1200" b="0" i="0" u="none" strike="noStrike" kern="1200" baseline="0" dirty="0" smtClean="0">
                <a:solidFill>
                  <a:schemeClr val="tx1"/>
                </a:solidFill>
                <a:latin typeface="+mn-lt"/>
                <a:ea typeface="+mn-ea"/>
                <a:cs typeface="+mn-cs"/>
              </a:rPr>
              <a:t>Ideally, the jobs you need should flow from your departmental or company plans. Do you plan to enter or exit businesses? What do you expect your sales to be in the next few years? What departments will have to be expanded or reduced? What kinds of new positions will you need?</a:t>
            </a:r>
          </a:p>
          <a:p>
            <a:r>
              <a:rPr lang="en-US" sz="1200" b="1" i="0" u="none" strike="noStrike" kern="1200" baseline="0" dirty="0" smtClean="0">
                <a:solidFill>
                  <a:schemeClr val="tx1"/>
                </a:solidFill>
                <a:latin typeface="+mn-lt"/>
                <a:ea typeface="+mn-ea"/>
                <a:cs typeface="+mn-cs"/>
              </a:rPr>
              <a:t>Step 2. </a:t>
            </a:r>
            <a:r>
              <a:rPr lang="en-US" sz="1200" b="1" i="1" u="none" strike="noStrike" kern="1200" baseline="0" dirty="0" smtClean="0">
                <a:solidFill>
                  <a:schemeClr val="tx1"/>
                </a:solidFill>
                <a:latin typeface="+mn-lt"/>
                <a:ea typeface="+mn-ea"/>
                <a:cs typeface="+mn-cs"/>
              </a:rPr>
              <a:t>Develop an Organization Chart. </a:t>
            </a:r>
            <a:r>
              <a:rPr lang="en-US" sz="1200" b="0" i="0" u="none" strike="noStrike" kern="1200" baseline="0" dirty="0" smtClean="0">
                <a:solidFill>
                  <a:schemeClr val="tx1"/>
                </a:solidFill>
                <a:latin typeface="+mn-lt"/>
                <a:ea typeface="+mn-ea"/>
                <a:cs typeface="+mn-cs"/>
              </a:rPr>
              <a:t>Start with the organization as it is now. Then produce a chart showing how you want it to look in a year or two. Microsoft Word includes an organization charting function.</a:t>
            </a:r>
          </a:p>
          <a:p>
            <a:r>
              <a:rPr lang="en-US" sz="1200" b="1" i="0" u="none" strike="noStrike" kern="1200" baseline="0" dirty="0" smtClean="0">
                <a:solidFill>
                  <a:schemeClr val="tx1"/>
                </a:solidFill>
                <a:latin typeface="+mn-lt"/>
                <a:ea typeface="+mn-ea"/>
                <a:cs typeface="+mn-cs"/>
              </a:rPr>
              <a:t>Step 3. </a:t>
            </a:r>
            <a:r>
              <a:rPr lang="en-US" sz="1200" b="1" i="1" u="none" strike="noStrike" kern="1200" baseline="0" dirty="0" smtClean="0">
                <a:solidFill>
                  <a:schemeClr val="tx1"/>
                </a:solidFill>
                <a:latin typeface="+mn-lt"/>
                <a:ea typeface="+mn-ea"/>
                <a:cs typeface="+mn-cs"/>
              </a:rPr>
              <a:t>Use a Job Analysis Questionnaire. </a:t>
            </a:r>
            <a:r>
              <a:rPr lang="en-US" sz="1200" b="0" i="0" u="none" strike="noStrike" kern="1200" baseline="0" dirty="0" smtClean="0">
                <a:solidFill>
                  <a:schemeClr val="tx1"/>
                </a:solidFill>
                <a:latin typeface="+mn-lt"/>
                <a:ea typeface="+mn-ea"/>
                <a:cs typeface="+mn-cs"/>
              </a:rPr>
              <a:t>Next, gather information about each job’s duties. (You can use job analysis questionnaires, such as those shown in Figures 4-4 and 4-9).</a:t>
            </a:r>
          </a:p>
          <a:p>
            <a:r>
              <a:rPr lang="en-US" sz="1200" b="1" i="0" u="none" strike="noStrike" kern="1200" baseline="0" dirty="0" smtClean="0">
                <a:solidFill>
                  <a:schemeClr val="tx1"/>
                </a:solidFill>
                <a:latin typeface="+mn-lt"/>
                <a:ea typeface="+mn-ea"/>
                <a:cs typeface="+mn-cs"/>
              </a:rPr>
              <a:t>Step 4. </a:t>
            </a:r>
            <a:r>
              <a:rPr lang="en-US" sz="1200" b="1" i="1" u="none" strike="noStrike" kern="1200" baseline="0" dirty="0" smtClean="0">
                <a:solidFill>
                  <a:schemeClr val="tx1"/>
                </a:solidFill>
                <a:latin typeface="+mn-lt"/>
                <a:ea typeface="+mn-ea"/>
                <a:cs typeface="+mn-cs"/>
              </a:rPr>
              <a:t>Obtain Job Duties from O*NET. </a:t>
            </a:r>
            <a:r>
              <a:rPr lang="en-US" sz="1200" b="0" i="0" u="none" strike="noStrike" kern="1200" baseline="0" dirty="0" smtClean="0">
                <a:solidFill>
                  <a:schemeClr val="tx1"/>
                </a:solidFill>
                <a:latin typeface="+mn-lt"/>
                <a:ea typeface="+mn-ea"/>
                <a:cs typeface="+mn-cs"/>
              </a:rPr>
              <a:t>The list of job duties you uncovered through the job analysis in step 3 may or may not be complete. We’ll therefore use O*NET to compile a more complete list. (Refer to the A, B, and C examples pictured just above.) Start by going to http://online.onetcenter.org (A). Here, click on </a:t>
            </a:r>
            <a:r>
              <a:rPr lang="en-US" sz="1200" b="0" i="1" u="none" strike="noStrike" kern="1200" baseline="0" dirty="0" smtClean="0">
                <a:solidFill>
                  <a:schemeClr val="tx1"/>
                </a:solidFill>
                <a:latin typeface="+mn-lt"/>
                <a:ea typeface="+mn-ea"/>
                <a:cs typeface="+mn-cs"/>
              </a:rPr>
              <a:t>Find Occupations</a:t>
            </a:r>
            <a:r>
              <a:rPr lang="en-US" sz="1200" b="0" i="0" u="none" strike="noStrike" kern="1200" baseline="0" dirty="0" smtClean="0">
                <a:solidFill>
                  <a:schemeClr val="tx1"/>
                </a:solidFill>
                <a:latin typeface="+mn-lt"/>
                <a:ea typeface="+mn-ea"/>
                <a:cs typeface="+mn-cs"/>
              </a:rPr>
              <a:t>. Assume you want to create job descriptions for a retail salesperson. Key </a:t>
            </a:r>
            <a:r>
              <a:rPr lang="en-US" sz="1200" b="0" i="1" u="none" strike="noStrike" kern="1200" baseline="0" dirty="0" smtClean="0">
                <a:solidFill>
                  <a:schemeClr val="tx1"/>
                </a:solidFill>
                <a:latin typeface="+mn-lt"/>
                <a:ea typeface="+mn-ea"/>
                <a:cs typeface="+mn-cs"/>
              </a:rPr>
              <a:t>Retail Sales </a:t>
            </a:r>
            <a:r>
              <a:rPr lang="en-US" sz="1200" b="0" i="0" u="none" strike="noStrike" kern="1200" baseline="0" dirty="0" smtClean="0">
                <a:solidFill>
                  <a:schemeClr val="tx1"/>
                </a:solidFill>
                <a:latin typeface="+mn-lt"/>
                <a:ea typeface="+mn-ea"/>
                <a:cs typeface="+mn-cs"/>
              </a:rPr>
              <a:t>in the Keyword drop-down box. This brings you to the Occupations matching “retail sales” page (B). Clicking on the </a:t>
            </a:r>
            <a:r>
              <a:rPr lang="en-US" sz="1200" b="0" i="1" u="none" strike="noStrike" kern="1200" baseline="0" dirty="0" smtClean="0">
                <a:solidFill>
                  <a:schemeClr val="tx1"/>
                </a:solidFill>
                <a:latin typeface="+mn-lt"/>
                <a:ea typeface="+mn-ea"/>
                <a:cs typeface="+mn-cs"/>
              </a:rPr>
              <a:t>Retail Salespersons </a:t>
            </a:r>
            <a:r>
              <a:rPr lang="en-US" sz="1200" b="0" i="0" u="none" strike="noStrike" kern="1200" baseline="0" dirty="0" smtClean="0">
                <a:solidFill>
                  <a:schemeClr val="tx1"/>
                </a:solidFill>
                <a:latin typeface="+mn-lt"/>
                <a:ea typeface="+mn-ea"/>
                <a:cs typeface="+mn-cs"/>
              </a:rPr>
              <a:t>summary produces the job summary and specific occupational Duties for retail salespersons (C). For a small store, you might want to combine the duties of the “retail salesperson” with those of “first-line supervisors/managers of retail sales workers.”</a:t>
            </a:r>
          </a:p>
          <a:p>
            <a:r>
              <a:rPr lang="en-US" sz="1200" b="1" i="0" u="none" strike="noStrike" kern="1200" baseline="0" dirty="0" smtClean="0">
                <a:solidFill>
                  <a:schemeClr val="tx1"/>
                </a:solidFill>
                <a:latin typeface="+mn-lt"/>
                <a:ea typeface="+mn-ea"/>
                <a:cs typeface="+mn-cs"/>
              </a:rPr>
              <a:t>Step 5. </a:t>
            </a:r>
            <a:r>
              <a:rPr lang="en-US" sz="1200" b="1" i="1" u="none" strike="noStrike" kern="1200" baseline="0" dirty="0" smtClean="0">
                <a:solidFill>
                  <a:schemeClr val="tx1"/>
                </a:solidFill>
                <a:latin typeface="+mn-lt"/>
                <a:ea typeface="+mn-ea"/>
                <a:cs typeface="+mn-cs"/>
              </a:rPr>
              <a:t>List the Job’s Human Requirements from O*NET. </a:t>
            </a:r>
            <a:r>
              <a:rPr lang="en-US" sz="1200" b="0" i="0" u="none" strike="noStrike" kern="1200" baseline="0" dirty="0" smtClean="0">
                <a:solidFill>
                  <a:schemeClr val="tx1"/>
                </a:solidFill>
                <a:latin typeface="+mn-lt"/>
                <a:ea typeface="+mn-ea"/>
                <a:cs typeface="+mn-cs"/>
              </a:rPr>
              <a:t>Next, return to the summary for </a:t>
            </a:r>
            <a:r>
              <a:rPr lang="en-US" sz="1200" b="0" i="1" u="none" strike="noStrike" kern="1200" baseline="0" dirty="0" smtClean="0">
                <a:solidFill>
                  <a:schemeClr val="tx1"/>
                </a:solidFill>
                <a:latin typeface="+mn-lt"/>
                <a:ea typeface="+mn-ea"/>
                <a:cs typeface="+mn-cs"/>
              </a:rPr>
              <a:t>Retail Salesperson </a:t>
            </a:r>
            <a:r>
              <a:rPr lang="en-US" sz="1200" b="0" i="0" u="none" strike="noStrike" kern="1200" baseline="0" dirty="0" smtClean="0">
                <a:solidFill>
                  <a:schemeClr val="tx1"/>
                </a:solidFill>
                <a:latin typeface="+mn-lt"/>
                <a:ea typeface="+mn-ea"/>
                <a:cs typeface="+mn-cs"/>
              </a:rPr>
              <a:t>(C). Here, click, for example, Knowledge, Skills, and Abilities. Use this information to help develop a job specification for your job. Use this information for recruiting, selecting, and training your employees.</a:t>
            </a:r>
          </a:p>
          <a:p>
            <a:r>
              <a:rPr lang="en-US" sz="1200" b="1" i="0" u="none" strike="noStrike" kern="1200" baseline="0" dirty="0" smtClean="0">
                <a:solidFill>
                  <a:schemeClr val="tx1"/>
                </a:solidFill>
                <a:latin typeface="+mn-lt"/>
                <a:ea typeface="+mn-ea"/>
                <a:cs typeface="+mn-cs"/>
              </a:rPr>
              <a:t>Step 6. </a:t>
            </a:r>
            <a:r>
              <a:rPr lang="en-US" sz="1200" b="1" i="1" u="none" strike="noStrike" kern="1200" baseline="0" dirty="0" smtClean="0">
                <a:solidFill>
                  <a:schemeClr val="tx1"/>
                </a:solidFill>
                <a:latin typeface="+mn-lt"/>
                <a:ea typeface="+mn-ea"/>
                <a:cs typeface="+mn-cs"/>
              </a:rPr>
              <a:t>Finalize the Job Description. </a:t>
            </a:r>
            <a:r>
              <a:rPr lang="en-US" sz="1200" b="0" i="0" u="none" strike="noStrike" kern="1200" baseline="0" dirty="0" smtClean="0">
                <a:solidFill>
                  <a:schemeClr val="tx1"/>
                </a:solidFill>
                <a:latin typeface="+mn-lt"/>
                <a:ea typeface="+mn-ea"/>
                <a:cs typeface="+mn-cs"/>
              </a:rPr>
              <a:t>Finally, perhaps using Figure 4-9 as a guide, write an appropriate job summary for the job. Then use the information obtained previously in steps 4 and 5 to create a complete listing of the tasks, duties, and human requirements of each of the jobs you will need to fill.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Talk About it (Discussion)</a:t>
            </a:r>
            <a:r>
              <a:rPr lang="en-US" sz="1200" b="0" i="0" u="none" strike="noStrike" kern="1200" baseline="0" dirty="0" smtClean="0">
                <a:solidFill>
                  <a:schemeClr val="tx1"/>
                </a:solidFill>
                <a:latin typeface="+mn-lt"/>
                <a:ea typeface="+mn-ea"/>
                <a:cs typeface="+mn-cs"/>
              </a:rPr>
              <a:t>:</a:t>
            </a:r>
            <a:r>
              <a:rPr lang="en-US" sz="1200" b="1" i="0"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Pick a job that someone with whom you are familiar is doing, such as a bus driver, mechanic, and so on. Review the O*NET information for that job. To what extent does the person seem to have what it takes to do that job, based on the O*NET information? How does that correspond to how he or she is actually doing?</a:t>
            </a:r>
            <a:endParaRPr lang="en-US" sz="1200" b="1" i="0" u="none" strike="noStrike" kern="1200" baseline="0" dirty="0" smtClean="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30</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b="0" baseline="0" dirty="0" smtClean="0">
                <a:latin typeface="Arial" panose="020B0604020202020204" pitchFamily="34" charset="0"/>
                <a:cs typeface="Arial" panose="020B0604020202020204" pitchFamily="34" charset="0"/>
              </a:rPr>
              <a:t>Writing job specifications can be approached with the following focus:</a:t>
            </a:r>
          </a:p>
          <a:p>
            <a:pPr marL="0" marR="0" indent="0" algn="l" defTabSz="914400" rtl="0" eaLnBrk="1" fontAlgn="auto" latinLnBrk="0" hangingPunct="1">
              <a:lnSpc>
                <a:spcPct val="100000"/>
              </a:lnSpc>
              <a:spcBef>
                <a:spcPts val="0"/>
              </a:spcBef>
              <a:spcAft>
                <a:spcPts val="0"/>
              </a:spcAft>
              <a:buClrTx/>
              <a:buSzTx/>
              <a:buFontTx/>
              <a:buNone/>
              <a:tabLst/>
              <a:defRPr/>
            </a:pPr>
            <a:endParaRPr lang="en-US" sz="1400" b="0" baseline="0" dirty="0" smtClean="0">
              <a:latin typeface="Arial" panose="020B0604020202020204" pitchFamily="34" charset="0"/>
              <a:cs typeface="Arial" panose="020B0604020202020204" pitchFamily="34" charset="0"/>
            </a:endParaRPr>
          </a:p>
          <a:p>
            <a:pPr marL="342900" marR="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US" sz="1400" b="0" baseline="0" dirty="0" smtClean="0">
                <a:latin typeface="Arial" panose="020B0604020202020204" pitchFamily="34" charset="0"/>
                <a:cs typeface="Arial" panose="020B0604020202020204" pitchFamily="34" charset="0"/>
              </a:rPr>
              <a:t>Writing job specifications for the trained vs. untrained</a:t>
            </a:r>
          </a:p>
          <a:p>
            <a:pPr marL="342900" marR="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US" sz="1400" b="0" baseline="0" dirty="0" smtClean="0">
                <a:latin typeface="Arial" panose="020B0604020202020204" pitchFamily="34" charset="0"/>
                <a:cs typeface="Arial" panose="020B0604020202020204" pitchFamily="34" charset="0"/>
              </a:rPr>
              <a:t>Writing job specification based on Judgment</a:t>
            </a:r>
          </a:p>
          <a:p>
            <a:pPr marL="342900" marR="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US" sz="1400" b="0" baseline="0" dirty="0" smtClean="0">
                <a:latin typeface="Arial" panose="020B0604020202020204" pitchFamily="34" charset="0"/>
                <a:cs typeface="Arial" panose="020B0604020202020204" pitchFamily="34" charset="0"/>
              </a:rPr>
              <a:t>Writing a job specification based on Statistical Analysis</a:t>
            </a:r>
          </a:p>
          <a:p>
            <a:pPr marL="342900" marR="0" indent="-342900" algn="l" defTabSz="914400" rtl="0" eaLnBrk="1" fontAlgn="auto" latinLnBrk="0" hangingPunct="1">
              <a:lnSpc>
                <a:spcPct val="100000"/>
              </a:lnSpc>
              <a:spcBef>
                <a:spcPts val="0"/>
              </a:spcBef>
              <a:spcAft>
                <a:spcPts val="0"/>
              </a:spcAft>
              <a:buClrTx/>
              <a:buSzTx/>
              <a:buFont typeface="+mj-lt"/>
              <a:buAutoNum type="arabicPeriod"/>
              <a:tabLst/>
              <a:defRPr/>
            </a:pPr>
            <a:r>
              <a:rPr lang="en-US" sz="1400" b="0" baseline="0" dirty="0" smtClean="0">
                <a:latin typeface="Arial" panose="020B0604020202020204" pitchFamily="34" charset="0"/>
                <a:cs typeface="Arial" panose="020B0604020202020204" pitchFamily="34" charset="0"/>
              </a:rPr>
              <a:t>Writing a job specification based on the Job Requirement Matrix</a:t>
            </a:r>
          </a:p>
          <a:p>
            <a:pPr marL="0" marR="0" indent="0" algn="l" defTabSz="914400" rtl="0" eaLnBrk="1" fontAlgn="auto" latinLnBrk="0" hangingPunct="1">
              <a:lnSpc>
                <a:spcPct val="100000"/>
              </a:lnSpc>
              <a:spcBef>
                <a:spcPts val="0"/>
              </a:spcBef>
              <a:spcAft>
                <a:spcPts val="0"/>
              </a:spcAft>
              <a:buClrTx/>
              <a:buSzTx/>
              <a:buFont typeface="+mj-lt"/>
              <a:buNone/>
              <a:tabLst/>
              <a:defRPr/>
            </a:pPr>
            <a:endParaRPr lang="en-US" sz="1400" b="0" baseline="0" dirty="0" smtClean="0">
              <a:latin typeface="Arial" panose="020B0604020202020204" pitchFamily="34" charset="0"/>
              <a:cs typeface="Arial" panose="020B0604020202020204" pitchFamily="34" charset="0"/>
            </a:endParaRPr>
          </a:p>
          <a:p>
            <a:pPr marL="0" marR="0" indent="0" algn="l" defTabSz="914400" rtl="0" eaLnBrk="1" fontAlgn="auto" latinLnBrk="0" hangingPunct="1">
              <a:lnSpc>
                <a:spcPct val="100000"/>
              </a:lnSpc>
              <a:spcBef>
                <a:spcPts val="0"/>
              </a:spcBef>
              <a:spcAft>
                <a:spcPts val="0"/>
              </a:spcAft>
              <a:buClrTx/>
              <a:buSzTx/>
              <a:buFont typeface="+mj-lt"/>
              <a:buNone/>
              <a:tabLst/>
              <a:defRPr/>
            </a:pPr>
            <a:r>
              <a:rPr lang="en-US" sz="1400" b="0" baseline="0" dirty="0" smtClean="0">
                <a:latin typeface="Arial" panose="020B0604020202020204" pitchFamily="34" charset="0"/>
                <a:cs typeface="Arial" panose="020B0604020202020204" pitchFamily="34" charset="0"/>
              </a:rPr>
              <a:t>Let take a closer look at each…</a:t>
            </a:r>
            <a:endParaRPr lang="en-US" sz="1400" b="1"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28A0C001-9BFD-49E2-AAD2-A5601D7F34BD}" type="slidenum">
              <a:rPr lang="en-US" smtClean="0"/>
              <a:pPr/>
              <a:t>31</a:t>
            </a:fld>
            <a:endParaRPr lang="en-US" dirty="0"/>
          </a:p>
        </p:txBody>
      </p:sp>
    </p:spTree>
    <p:extLst>
      <p:ext uri="{BB962C8B-B14F-4D97-AF65-F5344CB8AC3E}">
        <p14:creationId xmlns:p14="http://schemas.microsoft.com/office/powerpoint/2010/main" val="9911058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Basing job specifications on statistical analysis rather than only judgment is the more defensible approach, but it’s also more difficult. The aim here is to determine statistically the relationship between (1) some </a:t>
            </a:r>
            <a:r>
              <a:rPr lang="en-US" sz="1200" b="0" i="1" u="none" strike="noStrike" kern="1200" baseline="0" dirty="0" smtClean="0">
                <a:solidFill>
                  <a:schemeClr val="tx1"/>
                </a:solidFill>
                <a:latin typeface="+mn-lt"/>
                <a:ea typeface="+mn-ea"/>
                <a:cs typeface="+mn-cs"/>
              </a:rPr>
              <a:t>predictor </a:t>
            </a:r>
            <a:r>
              <a:rPr lang="en-US" sz="1200" b="0" i="0" u="none" strike="noStrike" kern="1200" baseline="0" dirty="0" smtClean="0">
                <a:solidFill>
                  <a:schemeClr val="tx1"/>
                </a:solidFill>
                <a:latin typeface="+mn-lt"/>
                <a:ea typeface="+mn-ea"/>
                <a:cs typeface="+mn-cs"/>
              </a:rPr>
              <a:t>(human trait such as height, intelligence, or finger dexterity), and (2) some indicator or </a:t>
            </a:r>
            <a:r>
              <a:rPr lang="en-US" sz="1200" b="0" i="1" u="none" strike="noStrike" kern="1200" baseline="0" dirty="0" smtClean="0">
                <a:solidFill>
                  <a:schemeClr val="tx1"/>
                </a:solidFill>
                <a:latin typeface="+mn-lt"/>
                <a:ea typeface="+mn-ea"/>
                <a:cs typeface="+mn-cs"/>
              </a:rPr>
              <a:t>criterion </a:t>
            </a:r>
            <a:r>
              <a:rPr lang="en-US" sz="1200" b="0" i="0" u="none" strike="noStrike" kern="1200" baseline="0" dirty="0" smtClean="0">
                <a:solidFill>
                  <a:schemeClr val="tx1"/>
                </a:solidFill>
                <a:latin typeface="+mn-lt"/>
                <a:ea typeface="+mn-ea"/>
                <a:cs typeface="+mn-cs"/>
              </a:rPr>
              <a:t>of job effectiveness, such as performance as rated by the supervisor.</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This procedure has five steps</a:t>
            </a:r>
            <a:r>
              <a:rPr lang="en-US" sz="1200" b="0" i="0" u="none" strike="noStrike" kern="1200" baseline="0" dirty="0" smtClean="0">
                <a:solidFill>
                  <a:schemeClr val="tx1"/>
                </a:solidFill>
                <a:latin typeface="+mn-lt"/>
                <a:ea typeface="+mn-ea"/>
                <a:cs typeface="+mn-cs"/>
              </a:rPr>
              <a:t>: </a:t>
            </a:r>
          </a:p>
          <a:p>
            <a:pPr marL="228600" indent="-228600">
              <a:buAutoNum type="arabicParenBoth"/>
            </a:pPr>
            <a:r>
              <a:rPr lang="en-US" sz="1200" b="0" i="0" u="none" strike="noStrike" kern="1200" baseline="0" dirty="0" smtClean="0">
                <a:solidFill>
                  <a:schemeClr val="tx1"/>
                </a:solidFill>
                <a:latin typeface="+mn-lt"/>
                <a:ea typeface="+mn-ea"/>
                <a:cs typeface="+mn-cs"/>
              </a:rPr>
              <a:t>analyze the job and decide how to measure job performance; </a:t>
            </a:r>
          </a:p>
          <a:p>
            <a:pPr marL="228600" indent="-228600">
              <a:buAutoNum type="arabicParenBoth"/>
            </a:pPr>
            <a:r>
              <a:rPr lang="en-US" sz="1200" b="0" i="0" u="none" strike="noStrike" kern="1200" baseline="0" dirty="0" smtClean="0">
                <a:solidFill>
                  <a:schemeClr val="tx1"/>
                </a:solidFill>
                <a:latin typeface="+mn-lt"/>
                <a:ea typeface="+mn-ea"/>
                <a:cs typeface="+mn-cs"/>
              </a:rPr>
              <a:t>select personal traits like finger dexterity that you believe should predict performance;</a:t>
            </a:r>
          </a:p>
          <a:p>
            <a:pPr marL="228600" indent="-228600">
              <a:buAutoNum type="arabicParenBoth"/>
            </a:pPr>
            <a:r>
              <a:rPr lang="en-US" sz="1200" b="0" i="0" u="none" strike="noStrike" kern="1200" baseline="0" dirty="0" smtClean="0">
                <a:solidFill>
                  <a:schemeClr val="tx1"/>
                </a:solidFill>
                <a:latin typeface="+mn-lt"/>
                <a:ea typeface="+mn-ea"/>
                <a:cs typeface="+mn-cs"/>
              </a:rPr>
              <a:t>test candidates for these traits; </a:t>
            </a:r>
          </a:p>
          <a:p>
            <a:pPr marL="228600" indent="-228600">
              <a:buAutoNum type="arabicParenBoth"/>
            </a:pPr>
            <a:r>
              <a:rPr lang="en-US" sz="1200" b="0" i="0" u="none" strike="noStrike" kern="1200" baseline="0" dirty="0" smtClean="0">
                <a:solidFill>
                  <a:schemeClr val="tx1"/>
                </a:solidFill>
                <a:latin typeface="+mn-lt"/>
                <a:ea typeface="+mn-ea"/>
                <a:cs typeface="+mn-cs"/>
              </a:rPr>
              <a:t>measure these candidates’ subsequent job performance; and </a:t>
            </a:r>
          </a:p>
          <a:p>
            <a:pPr marL="228600" indent="-228600">
              <a:buAutoNum type="arabicParenBoth"/>
            </a:pPr>
            <a:r>
              <a:rPr lang="en-US" sz="1200" b="0" i="0" u="none" strike="noStrike" kern="1200" baseline="0" dirty="0" smtClean="0">
                <a:solidFill>
                  <a:schemeClr val="tx1"/>
                </a:solidFill>
                <a:latin typeface="+mn-lt"/>
                <a:ea typeface="+mn-ea"/>
                <a:cs typeface="+mn-cs"/>
              </a:rPr>
              <a:t>statistically analyze the relationship between the human trait (finger dexterity) and job performance. Your aim is to determine whether the trait predicts performance.</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32</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The Job- Requirements  Matrix – </a:t>
            </a:r>
            <a:r>
              <a:rPr lang="en-US" sz="1200" b="0" i="0" u="none" strike="noStrike" kern="1200" baseline="0" dirty="0" smtClean="0">
                <a:solidFill>
                  <a:schemeClr val="tx1"/>
                </a:solidFill>
                <a:latin typeface="+mn-lt"/>
                <a:ea typeface="+mn-ea"/>
                <a:cs typeface="+mn-cs"/>
              </a:rPr>
              <a:t>is a more complete description of what the worker does and how and why he or she does it; it clarifies each task’s purpose and each duty’s required knowledge, skills, abilities, and other characteristics. </a:t>
            </a:r>
          </a:p>
          <a:p>
            <a:endParaRPr lang="en-US" sz="1200" b="0" i="0" u="none" strike="noStrike" kern="1200" baseline="0" dirty="0" smtClean="0">
              <a:solidFill>
                <a:schemeClr val="tx1"/>
              </a:solidFill>
              <a:latin typeface="+mn-lt"/>
              <a:ea typeface="+mn-ea"/>
              <a:cs typeface="+mn-cs"/>
            </a:endParaRPr>
          </a:p>
          <a:p>
            <a:r>
              <a:rPr lang="en-US" sz="1200" b="1" i="0" u="none" strike="noStrike" kern="1200" baseline="0" dirty="0" smtClean="0">
                <a:solidFill>
                  <a:schemeClr val="tx1"/>
                </a:solidFill>
                <a:latin typeface="+mn-lt"/>
                <a:ea typeface="+mn-ea"/>
                <a:cs typeface="+mn-cs"/>
              </a:rPr>
              <a:t>A typical matrix lists the following information, in five columns</a:t>
            </a:r>
            <a:r>
              <a:rPr lang="en-US" sz="1200" b="0" i="0" u="none" strike="noStrike" kern="1200" baseline="0" dirty="0" smtClean="0">
                <a:solidFill>
                  <a:schemeClr val="tx1"/>
                </a:solidFill>
                <a:latin typeface="+mn-lt"/>
                <a:ea typeface="+mn-ea"/>
                <a:cs typeface="+mn-cs"/>
              </a:rPr>
              <a:t>:</a:t>
            </a:r>
          </a:p>
          <a:p>
            <a:r>
              <a:rPr lang="en-US" sz="1200" b="0" i="0" u="none" strike="noStrike" kern="1200" baseline="0" dirty="0" smtClean="0">
                <a:solidFill>
                  <a:schemeClr val="tx1"/>
                </a:solidFill>
                <a:latin typeface="+mn-lt"/>
                <a:ea typeface="+mn-ea"/>
                <a:cs typeface="+mn-cs"/>
              </a:rPr>
              <a:t>Column 1: Each of the job’s four or five </a:t>
            </a:r>
            <a:r>
              <a:rPr lang="en-US" sz="1200" b="1" i="1" u="none" strike="noStrike" kern="1200" baseline="0" dirty="0" smtClean="0">
                <a:solidFill>
                  <a:schemeClr val="tx1"/>
                </a:solidFill>
                <a:latin typeface="+mn-lt"/>
                <a:ea typeface="+mn-ea"/>
                <a:cs typeface="+mn-cs"/>
              </a:rPr>
              <a:t>main job duties</a:t>
            </a:r>
          </a:p>
          <a:p>
            <a:r>
              <a:rPr lang="en-US" sz="1200" b="0" i="0" u="none" strike="noStrike" kern="1200" baseline="0" dirty="0" smtClean="0">
                <a:solidFill>
                  <a:schemeClr val="tx1"/>
                </a:solidFill>
                <a:latin typeface="+mn-lt"/>
                <a:ea typeface="+mn-ea"/>
                <a:cs typeface="+mn-cs"/>
              </a:rPr>
              <a:t>Column 2: The </a:t>
            </a:r>
            <a:r>
              <a:rPr lang="en-US" sz="1200" b="1" i="1" u="none" strike="noStrike" kern="1200" baseline="0" dirty="0" smtClean="0">
                <a:solidFill>
                  <a:schemeClr val="tx1"/>
                </a:solidFill>
                <a:latin typeface="+mn-lt"/>
                <a:ea typeface="+mn-ea"/>
                <a:cs typeface="+mn-cs"/>
              </a:rPr>
              <a:t>task statements </a:t>
            </a:r>
            <a:r>
              <a:rPr lang="en-US" sz="1200" b="0" i="0" u="none" strike="noStrike" kern="1200" baseline="0" dirty="0" smtClean="0">
                <a:solidFill>
                  <a:schemeClr val="tx1"/>
                </a:solidFill>
                <a:latin typeface="+mn-lt"/>
                <a:ea typeface="+mn-ea"/>
                <a:cs typeface="+mn-cs"/>
              </a:rPr>
              <a:t>for the main tasks associated with each main job duty</a:t>
            </a:r>
          </a:p>
          <a:p>
            <a:r>
              <a:rPr lang="en-US" sz="1200" b="0" i="0" u="none" strike="noStrike" kern="1200" baseline="0" dirty="0" smtClean="0">
                <a:solidFill>
                  <a:schemeClr val="tx1"/>
                </a:solidFill>
                <a:latin typeface="+mn-lt"/>
                <a:ea typeface="+mn-ea"/>
                <a:cs typeface="+mn-cs"/>
              </a:rPr>
              <a:t>Column 3: The relative </a:t>
            </a:r>
            <a:r>
              <a:rPr lang="en-US" sz="1200" b="0" i="1" u="none" strike="noStrike" kern="1200" baseline="0" dirty="0" smtClean="0">
                <a:solidFill>
                  <a:schemeClr val="tx1"/>
                </a:solidFill>
                <a:latin typeface="+mn-lt"/>
                <a:ea typeface="+mn-ea"/>
                <a:cs typeface="+mn-cs"/>
              </a:rPr>
              <a:t>i</a:t>
            </a:r>
            <a:r>
              <a:rPr lang="en-US" sz="1200" b="1" i="1" u="none" strike="noStrike" kern="1200" baseline="0" dirty="0" smtClean="0">
                <a:solidFill>
                  <a:schemeClr val="tx1"/>
                </a:solidFill>
                <a:latin typeface="+mn-lt"/>
                <a:ea typeface="+mn-ea"/>
                <a:cs typeface="+mn-cs"/>
              </a:rPr>
              <a:t>mportance</a:t>
            </a:r>
            <a:r>
              <a:rPr lang="en-US" sz="1200" b="0" i="1" u="none" strike="noStrike" kern="1200" baseline="0" dirty="0" smtClean="0">
                <a:solidFill>
                  <a:schemeClr val="tx1"/>
                </a:solidFill>
                <a:latin typeface="+mn-lt"/>
                <a:ea typeface="+mn-ea"/>
                <a:cs typeface="+mn-cs"/>
              </a:rPr>
              <a:t> </a:t>
            </a:r>
            <a:r>
              <a:rPr lang="en-US" sz="1200" b="0" i="0" u="none" strike="noStrike" kern="1200" baseline="0" dirty="0" smtClean="0">
                <a:solidFill>
                  <a:schemeClr val="tx1"/>
                </a:solidFill>
                <a:latin typeface="+mn-lt"/>
                <a:ea typeface="+mn-ea"/>
                <a:cs typeface="+mn-cs"/>
              </a:rPr>
              <a:t>of each main job duty</a:t>
            </a:r>
          </a:p>
          <a:p>
            <a:r>
              <a:rPr lang="en-US" sz="1200" b="0" i="0" u="none" strike="noStrike" kern="1200" baseline="0" dirty="0" smtClean="0">
                <a:solidFill>
                  <a:schemeClr val="tx1"/>
                </a:solidFill>
                <a:latin typeface="+mn-lt"/>
                <a:ea typeface="+mn-ea"/>
                <a:cs typeface="+mn-cs"/>
              </a:rPr>
              <a:t>Column 4: The </a:t>
            </a:r>
            <a:r>
              <a:rPr lang="en-US" sz="1200" b="1" i="1" u="none" strike="noStrike" kern="1200" baseline="0" dirty="0" smtClean="0">
                <a:solidFill>
                  <a:schemeClr val="tx1"/>
                </a:solidFill>
                <a:latin typeface="+mn-lt"/>
                <a:ea typeface="+mn-ea"/>
                <a:cs typeface="+mn-cs"/>
              </a:rPr>
              <a:t>time spent </a:t>
            </a:r>
            <a:r>
              <a:rPr lang="en-US" sz="1200" b="0" i="0" u="none" strike="noStrike" kern="1200" baseline="0" dirty="0" smtClean="0">
                <a:solidFill>
                  <a:schemeClr val="tx1"/>
                </a:solidFill>
                <a:latin typeface="+mn-lt"/>
                <a:ea typeface="+mn-ea"/>
                <a:cs typeface="+mn-cs"/>
              </a:rPr>
              <a:t>on each main job duty</a:t>
            </a:r>
          </a:p>
          <a:p>
            <a:r>
              <a:rPr lang="en-US" sz="1200" b="0" i="0" u="none" strike="noStrike" kern="1200" baseline="0" dirty="0" smtClean="0">
                <a:solidFill>
                  <a:schemeClr val="tx1"/>
                </a:solidFill>
                <a:latin typeface="+mn-lt"/>
                <a:ea typeface="+mn-ea"/>
                <a:cs typeface="+mn-cs"/>
              </a:rPr>
              <a:t>Column 5: The </a:t>
            </a:r>
            <a:r>
              <a:rPr lang="en-US" sz="1200" b="1" i="1" u="none" strike="noStrike" kern="1200" baseline="0" dirty="0" smtClean="0">
                <a:solidFill>
                  <a:schemeClr val="tx1"/>
                </a:solidFill>
                <a:latin typeface="+mn-lt"/>
                <a:ea typeface="+mn-ea"/>
                <a:cs typeface="+mn-cs"/>
              </a:rPr>
              <a:t>knowledge, skills, ability</a:t>
            </a:r>
            <a:r>
              <a:rPr lang="en-US" sz="1200" b="1" i="0" u="none" strike="noStrike" kern="1200" baseline="0" dirty="0" smtClean="0">
                <a:solidFill>
                  <a:schemeClr val="tx1"/>
                </a:solidFill>
                <a:latin typeface="+mn-lt"/>
                <a:ea typeface="+mn-ea"/>
                <a:cs typeface="+mn-cs"/>
              </a:rPr>
              <a:t>, and </a:t>
            </a:r>
            <a:r>
              <a:rPr lang="en-US" sz="1200" b="1" i="1" u="none" strike="noStrike" kern="1200" baseline="0" dirty="0" smtClean="0">
                <a:solidFill>
                  <a:schemeClr val="tx1"/>
                </a:solidFill>
                <a:latin typeface="+mn-lt"/>
                <a:ea typeface="+mn-ea"/>
                <a:cs typeface="+mn-cs"/>
              </a:rPr>
              <a:t>other </a:t>
            </a:r>
            <a:r>
              <a:rPr lang="en-US" sz="1200" b="0" i="0" u="none" strike="noStrike" kern="1200" baseline="0" dirty="0" smtClean="0">
                <a:solidFill>
                  <a:schemeClr val="tx1"/>
                </a:solidFill>
                <a:latin typeface="+mn-lt"/>
                <a:ea typeface="+mn-ea"/>
                <a:cs typeface="+mn-cs"/>
              </a:rPr>
              <a:t>human characteristics (KSAO) related to each main job duty</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33</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Now we will take</a:t>
            </a:r>
            <a:r>
              <a:rPr lang="en-US" baseline="0" dirty="0" smtClean="0"/>
              <a:t> a closer look at some human traits and behavior that impacts employee engagement.</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34</a:t>
            </a:fld>
            <a:endParaRPr lang="en-US" dirty="0"/>
          </a:p>
        </p:txBody>
      </p:sp>
    </p:spTree>
    <p:extLst>
      <p:ext uri="{BB962C8B-B14F-4D97-AF65-F5344CB8AC3E}">
        <p14:creationId xmlns:p14="http://schemas.microsoft.com/office/powerpoint/2010/main" val="22466557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The human resource consulting company Development Dimensions International conducted a study of 3,800 employees. It identified several personal characteristics that seemed to predict the likelihood someone would be engaged.  </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These traits included adaptability, passion for work, emotional maturity, positive disposition, self-advocacy, and achievement orientation. A sensible suggestion is to seek out people who already have track records of being engaged employees. Since past behavior is often the best predictor of future behavior, one suggestion is that if you want to hire people who are more likely to become engaged employees.</a:t>
            </a:r>
            <a:endParaRPr lang="en-US" b="0"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35</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Next is understanding competency-based</a:t>
            </a:r>
            <a:r>
              <a:rPr lang="en-US" baseline="0" dirty="0" smtClean="0"/>
              <a:t> job analysis.</a:t>
            </a:r>
            <a:endParaRPr lang="en-US"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36</a:t>
            </a:fld>
            <a:endParaRPr lang="en-US" dirty="0"/>
          </a:p>
        </p:txBody>
      </p:sp>
    </p:spTree>
    <p:extLst>
      <p:ext uri="{BB962C8B-B14F-4D97-AF65-F5344CB8AC3E}">
        <p14:creationId xmlns:p14="http://schemas.microsoft.com/office/powerpoint/2010/main" val="224665570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baseline="0" dirty="0" smtClean="0">
                <a:solidFill>
                  <a:schemeClr val="tx1"/>
                </a:solidFill>
                <a:latin typeface="+mn-lt"/>
                <a:ea typeface="+mn-ea"/>
                <a:cs typeface="+mn-cs"/>
              </a:rPr>
              <a:t>Many people still think of a “job” as a set of specific duties someone carries out for pay, but the concept of job is changing. Companies today are flattening their hierarchies, squeezing out managers, and leaving the remaining workers with more jobs to do. Changes like these tend to blur where one job starts and another ends. In situations like these, relying on a list of job duties that itemizes specific things you expect the worker to do is often impractical.</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Many employers are therefore using a newer job analysis approach. Instead of listing the job’s duties, they are listing, in </a:t>
            </a:r>
            <a:r>
              <a:rPr lang="en-US" sz="1200" b="0" i="1" u="none" strike="noStrike" kern="1200" baseline="0" dirty="0" smtClean="0">
                <a:solidFill>
                  <a:schemeClr val="tx1"/>
                </a:solidFill>
                <a:latin typeface="+mn-lt"/>
                <a:ea typeface="+mn-ea"/>
                <a:cs typeface="+mn-cs"/>
              </a:rPr>
              <a:t>competency models </a:t>
            </a:r>
            <a:r>
              <a:rPr lang="en-US" sz="1200" b="0" i="0" u="none" strike="noStrike" kern="1200" baseline="0" dirty="0" smtClean="0">
                <a:solidFill>
                  <a:schemeClr val="tx1"/>
                </a:solidFill>
                <a:latin typeface="+mn-lt"/>
                <a:ea typeface="+mn-ea"/>
                <a:cs typeface="+mn-cs"/>
              </a:rPr>
              <a:t>(or profiles), the knowledge, skills, and experience someone needs to do the job. Such models or profiles (</a:t>
            </a:r>
            <a:r>
              <a:rPr lang="en-US" sz="1200" b="1" i="0" u="none" strike="noStrike" kern="1200" baseline="0" dirty="0" smtClean="0">
                <a:solidFill>
                  <a:schemeClr val="tx1"/>
                </a:solidFill>
                <a:latin typeface="+mn-lt"/>
                <a:ea typeface="+mn-ea"/>
                <a:cs typeface="+mn-cs"/>
              </a:rPr>
              <a:t>see Figure 4-10 shown</a:t>
            </a:r>
            <a:r>
              <a:rPr lang="en-US" sz="1200" b="0" i="0" u="none" strike="noStrike" kern="1200" baseline="0" dirty="0" smtClean="0">
                <a:solidFill>
                  <a:schemeClr val="tx1"/>
                </a:solidFill>
                <a:latin typeface="+mn-lt"/>
                <a:ea typeface="+mn-ea"/>
                <a:cs typeface="+mn-cs"/>
              </a:rPr>
              <a:t>) list the competencies employees must be able to exhibit to get their jobs done.</a:t>
            </a:r>
          </a:p>
          <a:p>
            <a:endParaRPr lang="en-US" sz="1200" b="0" i="0" u="none" strike="noStrike" kern="1200" baseline="0" dirty="0" smtClean="0">
              <a:solidFill>
                <a:schemeClr val="tx1"/>
              </a:solidFill>
              <a:latin typeface="+mn-lt"/>
              <a:ea typeface="+mn-ea"/>
              <a:cs typeface="+mn-cs"/>
            </a:endParaRPr>
          </a:p>
          <a:p>
            <a:r>
              <a:rPr lang="en-US" sz="1200" b="0" i="0" u="none" strike="noStrike" kern="1200" baseline="0" dirty="0" smtClean="0">
                <a:solidFill>
                  <a:schemeClr val="tx1"/>
                </a:solidFill>
                <a:latin typeface="+mn-lt"/>
                <a:ea typeface="+mn-ea"/>
                <a:cs typeface="+mn-cs"/>
              </a:rPr>
              <a:t>The competency model or profile then becomes the guidepost for recruiting, selecting, training, evaluating, and developing employees for each job. For instance, the manager </a:t>
            </a:r>
            <a:r>
              <a:rPr lang="en-US" sz="1200" b="0" i="1" u="none" strike="noStrike" kern="1200" baseline="0" dirty="0" smtClean="0">
                <a:solidFill>
                  <a:schemeClr val="tx1"/>
                </a:solidFill>
                <a:latin typeface="+mn-lt"/>
                <a:ea typeface="+mn-ea"/>
                <a:cs typeface="+mn-cs"/>
              </a:rPr>
              <a:t>hires </a:t>
            </a:r>
            <a:r>
              <a:rPr lang="en-US" sz="1200" b="0" i="0" u="none" strike="noStrike" kern="1200" baseline="0" dirty="0" smtClean="0">
                <a:solidFill>
                  <a:schemeClr val="tx1"/>
                </a:solidFill>
                <a:latin typeface="+mn-lt"/>
                <a:ea typeface="+mn-ea"/>
                <a:cs typeface="+mn-cs"/>
              </a:rPr>
              <a:t>new employees using tests that measure the profile’s list of competencies, </a:t>
            </a:r>
            <a:r>
              <a:rPr lang="en-US" sz="1200" b="0" i="1" u="none" strike="noStrike" kern="1200" baseline="0" dirty="0" smtClean="0">
                <a:solidFill>
                  <a:schemeClr val="tx1"/>
                </a:solidFill>
                <a:latin typeface="+mn-lt"/>
                <a:ea typeface="+mn-ea"/>
                <a:cs typeface="+mn-cs"/>
              </a:rPr>
              <a:t>trains </a:t>
            </a:r>
            <a:r>
              <a:rPr lang="en-US" sz="1200" b="0" i="0" u="none" strike="noStrike" kern="1200" baseline="0" dirty="0" smtClean="0">
                <a:solidFill>
                  <a:schemeClr val="tx1"/>
                </a:solidFill>
                <a:latin typeface="+mn-lt"/>
                <a:ea typeface="+mn-ea"/>
                <a:cs typeface="+mn-cs"/>
              </a:rPr>
              <a:t>employees with courses that develop these competencies, and </a:t>
            </a:r>
            <a:r>
              <a:rPr lang="en-US" sz="1200" b="0" i="1" u="none" strike="noStrike" kern="1200" baseline="0" dirty="0" smtClean="0">
                <a:solidFill>
                  <a:schemeClr val="tx1"/>
                </a:solidFill>
                <a:latin typeface="+mn-lt"/>
                <a:ea typeface="+mn-ea"/>
                <a:cs typeface="+mn-cs"/>
              </a:rPr>
              <a:t>appraises </a:t>
            </a:r>
            <a:r>
              <a:rPr lang="en-US" sz="1200" b="0" i="0" u="none" strike="noStrike" kern="1200" baseline="0" dirty="0" smtClean="0">
                <a:solidFill>
                  <a:schemeClr val="tx1"/>
                </a:solidFill>
                <a:latin typeface="+mn-lt"/>
                <a:ea typeface="+mn-ea"/>
                <a:cs typeface="+mn-cs"/>
              </a:rPr>
              <a:t>performance by assessing the worker’s competencies. This is illustrated in the Strategic Context feature on the next slide.</a:t>
            </a:r>
            <a:endParaRPr lang="en-US" b="0"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37</a:t>
            </a:fld>
            <a:endParaRPr lang="en-US" dirty="0"/>
          </a:p>
        </p:txBody>
      </p:sp>
    </p:spTree>
    <p:extLst>
      <p:ext uri="{BB962C8B-B14F-4D97-AF65-F5344CB8AC3E}">
        <p14:creationId xmlns:p14="http://schemas.microsoft.com/office/powerpoint/2010/main" val="56219405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mn-lt"/>
                <a:ea typeface="+mn-ea"/>
                <a:cs typeface="+mn-cs"/>
              </a:rPr>
              <a:t>The ideal competency statement will include three elements</a:t>
            </a:r>
            <a:r>
              <a:rPr lang="en-US" sz="1200" b="0" i="0" u="none" strike="noStrike" kern="1200" baseline="0" dirty="0" smtClean="0">
                <a:solidFill>
                  <a:schemeClr val="tx1"/>
                </a:solidFill>
                <a:latin typeface="+mn-lt"/>
                <a:ea typeface="+mn-ea"/>
                <a:cs typeface="+mn-cs"/>
              </a:rPr>
              <a:t>: </a:t>
            </a:r>
          </a:p>
          <a:p>
            <a:pPr marL="228600" indent="-228600">
              <a:buFont typeface="+mj-lt"/>
              <a:buAutoNum type="arabicPeriod"/>
            </a:pPr>
            <a:r>
              <a:rPr lang="en-US" sz="1200" b="0" i="0" u="none" strike="noStrike" kern="1200" baseline="0" dirty="0" smtClean="0">
                <a:solidFill>
                  <a:schemeClr val="tx1"/>
                </a:solidFill>
                <a:latin typeface="+mn-lt"/>
                <a:ea typeface="+mn-ea"/>
                <a:cs typeface="+mn-cs"/>
              </a:rPr>
              <a:t>One is the </a:t>
            </a:r>
            <a:r>
              <a:rPr lang="en-US" sz="1200" b="0" i="1" u="none" strike="noStrike" kern="1200" baseline="0" dirty="0" smtClean="0">
                <a:solidFill>
                  <a:schemeClr val="tx1"/>
                </a:solidFill>
                <a:latin typeface="+mn-lt"/>
                <a:ea typeface="+mn-ea"/>
                <a:cs typeface="+mn-cs"/>
              </a:rPr>
              <a:t>name and a brief description </a:t>
            </a:r>
            <a:r>
              <a:rPr lang="en-US" sz="1200" b="0" i="0" u="none" strike="noStrike" kern="1200" baseline="0" dirty="0" smtClean="0">
                <a:solidFill>
                  <a:schemeClr val="tx1"/>
                </a:solidFill>
                <a:latin typeface="+mn-lt"/>
                <a:ea typeface="+mn-ea"/>
                <a:cs typeface="+mn-cs"/>
              </a:rPr>
              <a:t>of the competency, such as “Project Management—creating accurate and effective project schedules.” </a:t>
            </a:r>
          </a:p>
          <a:p>
            <a:pPr marL="228600" indent="-228600">
              <a:buFont typeface="+mj-lt"/>
              <a:buAutoNum type="arabicPeriod" startAt="2"/>
            </a:pPr>
            <a:r>
              <a:rPr lang="en-US" sz="1200" b="0" i="0" u="none" strike="noStrike" kern="1200" baseline="0" dirty="0" smtClean="0">
                <a:solidFill>
                  <a:schemeClr val="tx1"/>
                </a:solidFill>
                <a:latin typeface="+mn-lt"/>
                <a:ea typeface="+mn-ea"/>
                <a:cs typeface="+mn-cs"/>
              </a:rPr>
              <a:t>The second is a </a:t>
            </a:r>
            <a:r>
              <a:rPr lang="en-US" sz="1200" b="0" i="1" u="none" strike="noStrike" kern="1200" baseline="0" dirty="0" smtClean="0">
                <a:solidFill>
                  <a:schemeClr val="tx1"/>
                </a:solidFill>
                <a:latin typeface="+mn-lt"/>
                <a:ea typeface="+mn-ea"/>
                <a:cs typeface="+mn-cs"/>
              </a:rPr>
              <a:t>description of the observable behaviors </a:t>
            </a:r>
            <a:r>
              <a:rPr lang="en-US" sz="1200" b="0" i="0" u="none" strike="noStrike" kern="1200" baseline="0" dirty="0" smtClean="0">
                <a:solidFill>
                  <a:schemeClr val="tx1"/>
                </a:solidFill>
                <a:latin typeface="+mn-lt"/>
                <a:ea typeface="+mn-ea"/>
                <a:cs typeface="+mn-cs"/>
              </a:rPr>
              <a:t>that represent proficiency in the competency, such as “continuously manage project risks and dependencies by making timely decisions.” </a:t>
            </a:r>
          </a:p>
          <a:p>
            <a:pPr marL="228600" indent="-228600">
              <a:buFont typeface="+mj-lt"/>
              <a:buAutoNum type="arabicPeriod" startAt="2"/>
            </a:pPr>
            <a:r>
              <a:rPr lang="en-US" sz="1200" b="0" i="0" u="none" strike="noStrike" kern="1200" baseline="0" dirty="0" smtClean="0">
                <a:solidFill>
                  <a:schemeClr val="tx1"/>
                </a:solidFill>
                <a:latin typeface="+mn-lt"/>
                <a:ea typeface="+mn-ea"/>
                <a:cs typeface="+mn-cs"/>
              </a:rPr>
              <a:t>Third are </a:t>
            </a:r>
            <a:r>
              <a:rPr lang="en-US" sz="1200" b="0" i="1" u="none" strike="noStrike" kern="1200" baseline="0" dirty="0" smtClean="0">
                <a:solidFill>
                  <a:schemeClr val="tx1"/>
                </a:solidFill>
                <a:latin typeface="+mn-lt"/>
                <a:ea typeface="+mn-ea"/>
                <a:cs typeface="+mn-cs"/>
              </a:rPr>
              <a:t>proficiency levels.</a:t>
            </a:r>
            <a:endParaRPr lang="en-US" b="1" dirty="0"/>
          </a:p>
        </p:txBody>
      </p:sp>
      <p:sp>
        <p:nvSpPr>
          <p:cNvPr id="4" name="Slide Number Placeholder 3"/>
          <p:cNvSpPr>
            <a:spLocks noGrp="1"/>
          </p:cNvSpPr>
          <p:nvPr>
            <p:ph type="sldNum" sz="quarter" idx="10"/>
          </p:nvPr>
        </p:nvSpPr>
        <p:spPr/>
        <p:txBody>
          <a:bodyPr/>
          <a:lstStyle/>
          <a:p>
            <a:fld id="{28A0C001-9BFD-49E2-AAD2-A5601D7F34BD}" type="slidenum">
              <a:rPr lang="en-US" smtClean="0"/>
              <a:pPr/>
              <a:t>38</a:t>
            </a:fld>
            <a:endParaRPr lang="en-US" dirty="0"/>
          </a:p>
        </p:txBody>
      </p:sp>
    </p:spTree>
    <p:extLst>
      <p:ext uri="{BB962C8B-B14F-4D97-AF65-F5344CB8AC3E}">
        <p14:creationId xmlns:p14="http://schemas.microsoft.com/office/powerpoint/2010/main" val="562194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E0926760-F15F-462E-8D64-749C808E0CCD}" type="slidenum">
              <a:rPr lang="en-US" smtClean="0"/>
              <a:pPr/>
              <a:t>‹#›</a:t>
            </a:fld>
            <a:endParaRPr lang="en-US" dirty="0"/>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smtClean="0"/>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smtClean="0"/>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smtClean="0"/>
              <a:t>Click to edit Master title style</a:t>
            </a:r>
            <a:endParaRPr lang="en-US"/>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dirty="0" smtClean="0"/>
              <a:t>10/7/2013</a:t>
            </a: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r>
              <a:rPr lang="en-US" dirty="0" smtClean="0"/>
              <a:t>10/7/2013</a:t>
            </a:r>
            <a:endParaRPr lang="en-US" dirty="0"/>
          </a:p>
        </p:txBody>
      </p:sp>
      <p:sp>
        <p:nvSpPr>
          <p:cNvPr id="8" name="Footer Placeholder 7"/>
          <p:cNvSpPr>
            <a:spLocks noGrp="1"/>
          </p:cNvSpPr>
          <p:nvPr>
            <p:ph type="ftr" sz="quarter" idx="11"/>
          </p:nvPr>
        </p:nvSpPr>
        <p:spPr/>
        <p:txBody>
          <a:bodyPr/>
          <a:lstStyle/>
          <a:p>
            <a:r>
              <a:rPr lang="en-US" dirty="0" smtClean="0"/>
              <a:t>Copyright © 2017 Pearson Education, Ltd.</a:t>
            </a:r>
            <a:endParaRPr lang="en-US" dirty="0"/>
          </a:p>
        </p:txBody>
      </p:sp>
      <p:sp>
        <p:nvSpPr>
          <p:cNvPr id="9" name="Slide Number Placeholder 8"/>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r>
              <a:rPr lang="en-US" dirty="0" smtClean="0"/>
              <a:t>10/7/2013</a:t>
            </a:r>
            <a:endParaRPr lang="en-US" dirty="0"/>
          </a:p>
        </p:txBody>
      </p:sp>
      <p:sp>
        <p:nvSpPr>
          <p:cNvPr id="4" name="Footer Placeholder 3"/>
          <p:cNvSpPr>
            <a:spLocks noGrp="1"/>
          </p:cNvSpPr>
          <p:nvPr>
            <p:ph type="ftr" sz="quarter" idx="11"/>
          </p:nvPr>
        </p:nvSpPr>
        <p:spPr/>
        <p:txBody>
          <a:bodyPr/>
          <a:lstStyle/>
          <a:p>
            <a:r>
              <a:rPr lang="en-US" dirty="0" smtClean="0"/>
              <a:t>Copyright © 2017 Pearson Education, Ltd.</a:t>
            </a:r>
            <a:endParaRPr lang="en-US" dirty="0"/>
          </a:p>
        </p:txBody>
      </p:sp>
      <p:sp>
        <p:nvSpPr>
          <p:cNvPr id="5" name="Slide Number Placeholder 4"/>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t>4-</a:t>
            </a:r>
            <a:endParaRPr lang="en-US" dirty="0"/>
          </a:p>
        </p:txBody>
      </p:sp>
      <p:sp>
        <p:nvSpPr>
          <p:cNvPr id="2" name="Date Placeholder 1"/>
          <p:cNvSpPr>
            <a:spLocks noGrp="1"/>
          </p:cNvSpPr>
          <p:nvPr>
            <p:ph type="dt" sz="half" idx="10"/>
          </p:nvPr>
        </p:nvSpPr>
        <p:spPr/>
        <p:txBody>
          <a:bodyPr/>
          <a:lstStyle/>
          <a:p>
            <a:r>
              <a:rPr lang="en-US" dirty="0" smtClean="0"/>
              <a:t>10/7/2013</a:t>
            </a:r>
            <a:endParaRPr lang="en-US" dirty="0"/>
          </a:p>
        </p:txBody>
      </p:sp>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4-</a:t>
            </a:r>
            <a:fld id="{E0926760-F15F-462E-8D64-749C808E0CCD}" type="slidenum">
              <a:rPr lang="en-US" smtClean="0"/>
              <a:pPr/>
              <a:t>‹#›</a:t>
            </a:fld>
            <a:endParaRPr lang="en-US" dirty="0"/>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r>
              <a:rPr lang="en-US" dirty="0" smtClean="0"/>
              <a:t>10/7/2013</a:t>
            </a: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5" name="Date Placeholder 4"/>
          <p:cNvSpPr>
            <a:spLocks noGrp="1"/>
          </p:cNvSpPr>
          <p:nvPr>
            <p:ph type="dt" sz="half" idx="10"/>
          </p:nvPr>
        </p:nvSpPr>
        <p:spPr/>
        <p:txBody>
          <a:bodyPr/>
          <a:lstStyle/>
          <a:p>
            <a:r>
              <a:rPr lang="en-US" dirty="0" smtClean="0"/>
              <a:t>10/7/2013</a:t>
            </a:r>
            <a:endParaRPr lang="en-US" dirty="0"/>
          </a:p>
        </p:txBody>
      </p:sp>
      <p:sp>
        <p:nvSpPr>
          <p:cNvPr id="7" name="Slide Number Placeholder 6"/>
          <p:cNvSpPr>
            <a:spLocks noGrp="1"/>
          </p:cNvSpPr>
          <p:nvPr>
            <p:ph type="sldNum" sz="quarter" idx="12"/>
          </p:nvPr>
        </p:nvSpPr>
        <p:spPr/>
        <p:txBody>
          <a:bodyPr/>
          <a:lstStyle/>
          <a:p>
            <a:fld id="{E0926760-F15F-462E-8D64-749C808E0CCD}" type="slidenum">
              <a:rPr lang="en-US" smtClean="0"/>
              <a:pPr/>
              <a:t>‹#›</a:t>
            </a:fld>
            <a:endParaRPr lang="en-US" dirty="0"/>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p:cNvSpPr>
            <a:spLocks noGrp="1"/>
          </p:cNvSpPr>
          <p:nvPr>
            <p:ph type="ftr" sz="quarter" idx="11"/>
          </p:nvPr>
        </p:nvSpPr>
        <p:spPr/>
        <p:txBody>
          <a:bodyPr/>
          <a:lstStyle/>
          <a:p>
            <a:r>
              <a:rPr lang="en-US" dirty="0" smtClean="0"/>
              <a:t>Copyright © 2017 Pearson Education, Ltd.</a:t>
            </a:r>
            <a:endParaRPr lang="en-US" dirty="0"/>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smtClean="0"/>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dirty="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Vertical Title 1"/>
          <p:cNvSpPr>
            <a:spLocks noGrp="1"/>
          </p:cNvSpPr>
          <p:nvPr>
            <p:ph type="title" orient="vert"/>
          </p:nvPr>
        </p:nvSpPr>
        <p:spPr>
          <a:xfrm>
            <a:off x="7048577" y="395427"/>
            <a:ext cx="1485531" cy="578898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r>
              <a:rPr lang="en-US" dirty="0" smtClean="0"/>
              <a:t>10/7/2013</a:t>
            </a:r>
            <a:endParaRPr lang="en-US" dirty="0"/>
          </a:p>
        </p:txBody>
      </p:sp>
      <p:sp>
        <p:nvSpPr>
          <p:cNvPr id="5" name="Footer Placeholder 4"/>
          <p:cNvSpPr>
            <a:spLocks noGrp="1"/>
          </p:cNvSpPr>
          <p:nvPr>
            <p:ph type="ftr" sz="quarter" idx="11"/>
          </p:nvPr>
        </p:nvSpPr>
        <p:spPr/>
        <p:txBody>
          <a:bodyPr/>
          <a:lstStyle/>
          <a:p>
            <a:r>
              <a:rPr lang="en-US" dirty="0" smtClean="0"/>
              <a:t>Copyright © 2017 Pearson Education, Ltd.</a:t>
            </a:r>
            <a:endParaRPr lang="en-US" dirty="0"/>
          </a:p>
        </p:txBody>
      </p:sp>
      <p:sp>
        <p:nvSpPr>
          <p:cNvPr id="6" name="Slide Number Placeholder 5"/>
          <p:cNvSpPr>
            <a:spLocks noGrp="1"/>
          </p:cNvSpPr>
          <p:nvPr>
            <p:ph type="sldNum" sz="quarter" idx="12"/>
          </p:nvPr>
        </p:nvSpPr>
        <p:spPr/>
        <p:txBody>
          <a:bodyPr/>
          <a:lstStyle/>
          <a:p>
            <a:fld id="{E0926760-F15F-462E-8D64-749C808E0CCD}"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r>
              <a:rPr lang="en-US" dirty="0" smtClean="0"/>
              <a:t>10/7/2013</a:t>
            </a:r>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r>
              <a:rPr lang="en-US" dirty="0" smtClean="0"/>
              <a:t>Copyright © 2017 Pearson Education, Ltd.</a:t>
            </a:r>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E0926760-F15F-462E-8D64-749C808E0CCD}" type="slidenum">
              <a:rPr lang="en-US" smtClean="0"/>
              <a:pPr/>
              <a:t>‹#›</a:t>
            </a:fld>
            <a:endParaRPr lang="en-US" dirty="0"/>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dirty="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dt="0"/>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2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頁尾版面配置區 1"/>
          <p:cNvSpPr>
            <a:spLocks noGrp="1"/>
          </p:cNvSpPr>
          <p:nvPr>
            <p:ph type="ftr" sz="quarter" idx="11"/>
          </p:nvPr>
        </p:nvSpPr>
        <p:spPr/>
        <p:txBody>
          <a:bodyPr/>
          <a:lstStyle/>
          <a:p>
            <a:r>
              <a:rPr lang="en-US" b="1" smtClean="0"/>
              <a:t>Copyright © 2017 Pearson Education, Ltd.</a:t>
            </a:r>
            <a:endParaRPr lang="en-US" dirty="0"/>
          </a:p>
        </p:txBody>
      </p:sp>
      <p:sp>
        <p:nvSpPr>
          <p:cNvPr id="3" name="投影片編號版面配置區 2"/>
          <p:cNvSpPr>
            <a:spLocks noGrp="1"/>
          </p:cNvSpPr>
          <p:nvPr>
            <p:ph type="sldNum" sz="quarter" idx="12"/>
          </p:nvPr>
        </p:nvSpPr>
        <p:spPr/>
        <p:txBody>
          <a:bodyPr/>
          <a:lstStyle/>
          <a:p>
            <a:r>
              <a:rPr lang="en-US" smtClean="0"/>
              <a:t>4-</a:t>
            </a:r>
            <a:fld id="{E0926760-F15F-462E-8D64-749C808E0CCD}" type="slidenum">
              <a:rPr lang="en-US" smtClean="0"/>
              <a:pPr/>
              <a:t>1</a:t>
            </a:fld>
            <a:endParaRPr lang="en-US" dirty="0"/>
          </a:p>
        </p:txBody>
      </p:sp>
      <p:sp>
        <p:nvSpPr>
          <p:cNvPr id="6" name="標題 5"/>
          <p:cNvSpPr>
            <a:spLocks noGrp="1"/>
          </p:cNvSpPr>
          <p:nvPr>
            <p:ph type="title"/>
          </p:nvPr>
        </p:nvSpPr>
        <p:spPr/>
        <p:txBody>
          <a:bodyPr/>
          <a:lstStyle/>
          <a:p>
            <a:r>
              <a:rPr lang="en-US" altLang="zh-HK"/>
              <a:t>BMMB 7007 </a:t>
            </a:r>
            <a:r>
              <a:rPr lang="en-US" altLang="zh-HK"/>
              <a:t>HRM </a:t>
            </a:r>
            <a:r>
              <a:rPr lang="en-US" altLang="zh-HK" smtClean="0"/>
              <a:t/>
            </a:r>
            <a:br>
              <a:rPr lang="en-US" altLang="zh-HK" smtClean="0"/>
            </a:br>
            <a:r>
              <a:rPr lang="en-US" altLang="zh-HK" smtClean="0"/>
              <a:t>Talent </a:t>
            </a:r>
            <a:r>
              <a:rPr lang="en-US" altLang="zh-HK" dirty="0" smtClean="0"/>
              <a:t>management</a:t>
            </a:r>
            <a:endParaRPr lang="zh-HK" altLang="en-US" dirty="0"/>
          </a:p>
        </p:txBody>
      </p:sp>
      <p:sp>
        <p:nvSpPr>
          <p:cNvPr id="7" name="文字版面配置區 6"/>
          <p:cNvSpPr>
            <a:spLocks noGrp="1"/>
          </p:cNvSpPr>
          <p:nvPr>
            <p:ph type="body" idx="1"/>
          </p:nvPr>
        </p:nvSpPr>
        <p:spPr/>
        <p:txBody>
          <a:bodyPr/>
          <a:lstStyle/>
          <a:p>
            <a:r>
              <a:rPr lang="en-US" altLang="zh-HK" dirty="0" smtClean="0"/>
              <a:t>DR. </a:t>
            </a:r>
            <a:r>
              <a:rPr lang="en-US" altLang="zh-HK" dirty="0" err="1" smtClean="0"/>
              <a:t>Millissa</a:t>
            </a:r>
            <a:r>
              <a:rPr lang="en-US" altLang="zh-HK" dirty="0" smtClean="0"/>
              <a:t> Cheung, </a:t>
            </a:r>
            <a:r>
              <a:rPr lang="en-US" altLang="zh-HK" dirty="0" err="1" smtClean="0"/>
              <a:t>phD</a:t>
            </a:r>
            <a:endParaRPr lang="zh-HK" altLang="en-US" dirty="0"/>
          </a:p>
        </p:txBody>
      </p:sp>
    </p:spTree>
    <p:extLst>
      <p:ext uri="{BB962C8B-B14F-4D97-AF65-F5344CB8AC3E}">
        <p14:creationId xmlns:p14="http://schemas.microsoft.com/office/powerpoint/2010/main" val="2667100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2</a:t>
            </a:fld>
            <a:endParaRPr lang="en-US" dirty="0"/>
          </a:p>
        </p:txBody>
      </p:sp>
      <p:sp>
        <p:nvSpPr>
          <p:cNvPr id="5" name="TextBox 4"/>
          <p:cNvSpPr txBox="1"/>
          <p:nvPr/>
        </p:nvSpPr>
        <p:spPr>
          <a:xfrm>
            <a:off x="1524000" y="838200"/>
            <a:ext cx="5410200" cy="584775"/>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endParaRPr lang="en-US" sz="32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762000" y="1828800"/>
            <a:ext cx="7848600" cy="4401205"/>
          </a:xfrm>
          <a:prstGeom prst="rect">
            <a:avLst/>
          </a:prstGeom>
          <a:noFill/>
        </p:spPr>
        <p:txBody>
          <a:bodyPr wrap="square" rtlCol="0">
            <a:spAutoFit/>
          </a:bodyPr>
          <a:lstStyle/>
          <a:p>
            <a:r>
              <a:rPr lang="en-US" sz="2800" b="1" dirty="0" smtClean="0">
                <a:latin typeface="Arial" panose="020B0604020202020204" pitchFamily="34" charset="0"/>
                <a:cs typeface="Arial" panose="020B0604020202020204" pitchFamily="34" charset="0"/>
              </a:rPr>
              <a:t> 4-1. Define </a:t>
            </a:r>
            <a:r>
              <a:rPr lang="en-US" sz="2800" b="1" dirty="0">
                <a:latin typeface="Arial" panose="020B0604020202020204" pitchFamily="34" charset="0"/>
                <a:cs typeface="Arial" panose="020B0604020202020204" pitchFamily="34" charset="0"/>
              </a:rPr>
              <a:t>talent management and explain</a:t>
            </a:r>
            <a:r>
              <a:rPr lang="en-US" sz="2800" b="1" dirty="0" smtClean="0">
                <a:latin typeface="Arial" panose="020B0604020202020204" pitchFamily="34" charset="0"/>
                <a:cs typeface="Arial" panose="020B0604020202020204" pitchFamily="34" charset="0"/>
              </a:rPr>
              <a:t>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why </a:t>
            </a:r>
            <a:r>
              <a:rPr lang="en-US" sz="2800" b="1" dirty="0">
                <a:latin typeface="Arial" panose="020B0604020202020204" pitchFamily="34" charset="0"/>
                <a:cs typeface="Arial" panose="020B0604020202020204" pitchFamily="34" charset="0"/>
              </a:rPr>
              <a:t>it is important</a:t>
            </a:r>
            <a:r>
              <a:rPr lang="en-US" sz="2800" b="1" dirty="0" smtClean="0">
                <a:latin typeface="Arial" panose="020B0604020202020204" pitchFamily="34" charset="0"/>
                <a:cs typeface="Arial" panose="020B0604020202020204" pitchFamily="34" charset="0"/>
              </a:rPr>
              <a:t>.</a:t>
            </a:r>
          </a:p>
          <a:p>
            <a:endParaRPr lang="en-US" sz="2800" b="1" dirty="0" smtClean="0">
              <a:latin typeface="Arial" panose="020B0604020202020204" pitchFamily="34" charset="0"/>
              <a:cs typeface="Arial" panose="020B0604020202020204" pitchFamily="34" charset="0"/>
            </a:endParaRPr>
          </a:p>
          <a:p>
            <a:r>
              <a:rPr lang="en-US" sz="2800" b="1" dirty="0" smtClean="0">
                <a:latin typeface="Arial" panose="020B0604020202020204" pitchFamily="34" charset="0"/>
                <a:cs typeface="Arial" panose="020B0604020202020204" pitchFamily="34" charset="0"/>
              </a:rPr>
              <a:t> 4-2. Discuss </a:t>
            </a:r>
            <a:r>
              <a:rPr lang="en-US" sz="2800" b="1" dirty="0">
                <a:latin typeface="Arial" panose="020B0604020202020204" pitchFamily="34" charset="0"/>
                <a:cs typeface="Arial" panose="020B0604020202020204" pitchFamily="34" charset="0"/>
              </a:rPr>
              <a:t>the process of job analysis,</a:t>
            </a:r>
            <a:r>
              <a:rPr lang="en-US" sz="2800" b="1" dirty="0" smtClean="0">
                <a:latin typeface="Arial" panose="020B0604020202020204" pitchFamily="34" charset="0"/>
                <a:cs typeface="Arial" panose="020B0604020202020204" pitchFamily="34" charset="0"/>
              </a:rPr>
              <a:t>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including </a:t>
            </a:r>
            <a:r>
              <a:rPr lang="en-US" sz="2800" b="1" dirty="0">
                <a:latin typeface="Arial" panose="020B0604020202020204" pitchFamily="34" charset="0"/>
                <a:cs typeface="Arial" panose="020B0604020202020204" pitchFamily="34" charset="0"/>
              </a:rPr>
              <a:t>why it is important</a:t>
            </a:r>
            <a:r>
              <a:rPr lang="en-US" sz="2800" b="1" dirty="0" smtClean="0">
                <a:latin typeface="Arial" panose="020B0604020202020204" pitchFamily="34" charset="0"/>
                <a:cs typeface="Arial" panose="020B0604020202020204" pitchFamily="34" charset="0"/>
              </a:rPr>
              <a:t>.</a:t>
            </a:r>
          </a:p>
          <a:p>
            <a:endParaRPr lang="en-US" sz="2800" b="1" dirty="0">
              <a:latin typeface="Arial" panose="020B0604020202020204" pitchFamily="34" charset="0"/>
              <a:cs typeface="Arial" panose="020B0604020202020204" pitchFamily="34" charset="0"/>
            </a:endParaRPr>
          </a:p>
          <a:p>
            <a:r>
              <a:rPr lang="en-US" sz="2800" b="1" dirty="0" smtClean="0">
                <a:latin typeface="Arial" panose="020B0604020202020204" pitchFamily="34" charset="0"/>
                <a:cs typeface="Arial" panose="020B0604020202020204" pitchFamily="34" charset="0"/>
              </a:rPr>
              <a:t>4-3.  Explain how to use at least three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methods of </a:t>
            </a:r>
            <a:r>
              <a:rPr lang="en-US" sz="2800" b="1" dirty="0">
                <a:latin typeface="Arial" panose="020B0604020202020204" pitchFamily="34" charset="0"/>
                <a:cs typeface="Arial" panose="020B0604020202020204" pitchFamily="34" charset="0"/>
              </a:rPr>
              <a:t>collecting job analysis </a:t>
            </a:r>
            <a:endParaRPr lang="en-US" sz="2800" b="1" dirty="0" smtClean="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information</a:t>
            </a:r>
            <a:r>
              <a:rPr lang="en-US" sz="2800" b="1" dirty="0">
                <a:latin typeface="Arial" panose="020B0604020202020204" pitchFamily="34" charset="0"/>
                <a:cs typeface="Arial" panose="020B0604020202020204" pitchFamily="34" charset="0"/>
              </a:rPr>
              <a:t>, including interviews, </a:t>
            </a:r>
            <a:r>
              <a:rPr lang="en-US" sz="2800" b="1" dirty="0" smtClean="0">
                <a:latin typeface="Arial" panose="020B0604020202020204" pitchFamily="34" charset="0"/>
                <a:cs typeface="Arial" panose="020B0604020202020204" pitchFamily="34" charset="0"/>
              </a:rPr>
              <a:t>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questionnaires</a:t>
            </a:r>
            <a:r>
              <a:rPr lang="en-US" sz="2800" b="1" dirty="0">
                <a:latin typeface="Arial" panose="020B0604020202020204" pitchFamily="34" charset="0"/>
                <a:cs typeface="Arial" panose="020B0604020202020204" pitchFamily="34" charset="0"/>
              </a:rPr>
              <a:t>, and observation.</a:t>
            </a:r>
          </a:p>
        </p:txBody>
      </p:sp>
    </p:spTree>
    <p:extLst>
      <p:ext uri="{BB962C8B-B14F-4D97-AF65-F5344CB8AC3E}">
        <p14:creationId xmlns:p14="http://schemas.microsoft.com/office/powerpoint/2010/main" val="331228286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a:t>
            </a:fld>
            <a:endParaRPr lang="en-US" dirty="0"/>
          </a:p>
        </p:txBody>
      </p:sp>
      <p:sp>
        <p:nvSpPr>
          <p:cNvPr id="5" name="TextBox 4"/>
          <p:cNvSpPr txBox="1"/>
          <p:nvPr/>
        </p:nvSpPr>
        <p:spPr>
          <a:xfrm>
            <a:off x="2514600" y="817602"/>
            <a:ext cx="4191000" cy="584775"/>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endParaRPr lang="en-US" sz="32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7" name="TextBox 6"/>
          <p:cNvSpPr txBox="1"/>
          <p:nvPr/>
        </p:nvSpPr>
        <p:spPr>
          <a:xfrm>
            <a:off x="762000" y="1981200"/>
            <a:ext cx="8001000" cy="3908762"/>
          </a:xfrm>
          <a:prstGeom prst="rect">
            <a:avLst/>
          </a:prstGeom>
          <a:noFill/>
        </p:spPr>
        <p:txBody>
          <a:bodyPr wrap="square" rtlCol="0">
            <a:spAutoFit/>
          </a:bodyPr>
          <a:lstStyle/>
          <a:p>
            <a:r>
              <a:rPr lang="en-US" sz="2800" b="1" dirty="0" smtClean="0">
                <a:latin typeface="Arial" panose="020B0604020202020204" pitchFamily="34" charset="0"/>
                <a:cs typeface="Arial" panose="020B0604020202020204" pitchFamily="34" charset="0"/>
              </a:rPr>
              <a:t>4-4. Explain </a:t>
            </a:r>
            <a:r>
              <a:rPr lang="en-US" sz="2800" b="1" dirty="0">
                <a:latin typeface="Arial" panose="020B0604020202020204" pitchFamily="34" charset="0"/>
                <a:cs typeface="Arial" panose="020B0604020202020204" pitchFamily="34" charset="0"/>
              </a:rPr>
              <a:t>how you would write a </a:t>
            </a:r>
            <a:endParaRPr lang="en-US" sz="2800" b="1" dirty="0" smtClean="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job </a:t>
            </a:r>
            <a:r>
              <a:rPr lang="en-US" sz="2800" b="1" dirty="0">
                <a:latin typeface="Arial" panose="020B0604020202020204" pitchFamily="34" charset="0"/>
                <a:cs typeface="Arial" panose="020B0604020202020204" pitchFamily="34" charset="0"/>
              </a:rPr>
              <a:t>description</a:t>
            </a:r>
            <a:r>
              <a:rPr lang="en-US" sz="2800" b="1" dirty="0" smtClean="0">
                <a:latin typeface="Arial" panose="020B0604020202020204" pitchFamily="34" charset="0"/>
                <a:cs typeface="Arial" panose="020B0604020202020204" pitchFamily="34" charset="0"/>
              </a:rPr>
              <a:t>.</a:t>
            </a:r>
          </a:p>
          <a:p>
            <a:endParaRPr lang="en-US" sz="1200" b="1" dirty="0">
              <a:latin typeface="Arial" panose="020B0604020202020204" pitchFamily="34" charset="0"/>
              <a:cs typeface="Arial" panose="020B0604020202020204" pitchFamily="34" charset="0"/>
            </a:endParaRPr>
          </a:p>
          <a:p>
            <a:r>
              <a:rPr lang="en-US" sz="2800" b="1" dirty="0" smtClean="0">
                <a:latin typeface="Arial" panose="020B0604020202020204" pitchFamily="34" charset="0"/>
                <a:cs typeface="Arial" panose="020B0604020202020204" pitchFamily="34" charset="0"/>
              </a:rPr>
              <a:t>4-5. Explain </a:t>
            </a:r>
            <a:r>
              <a:rPr lang="en-US" sz="2800" b="1" dirty="0">
                <a:latin typeface="Arial" panose="020B0604020202020204" pitchFamily="34" charset="0"/>
                <a:cs typeface="Arial" panose="020B0604020202020204" pitchFamily="34" charset="0"/>
              </a:rPr>
              <a:t>how to write a job </a:t>
            </a:r>
            <a:endParaRPr lang="en-US" sz="2800" b="1" dirty="0" smtClean="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specification.</a:t>
            </a:r>
          </a:p>
          <a:p>
            <a:endParaRPr lang="en-US" sz="1200" b="1" dirty="0">
              <a:latin typeface="Arial" panose="020B0604020202020204" pitchFamily="34" charset="0"/>
              <a:cs typeface="Arial" panose="020B0604020202020204" pitchFamily="34" charset="0"/>
            </a:endParaRPr>
          </a:p>
          <a:p>
            <a:r>
              <a:rPr lang="en-US" sz="2800" b="1" dirty="0" smtClean="0">
                <a:latin typeface="Arial" panose="020B0604020202020204" pitchFamily="34" charset="0"/>
                <a:cs typeface="Arial" panose="020B0604020202020204" pitchFamily="34" charset="0"/>
              </a:rPr>
              <a:t>4-6. List some human traits and behaviors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you would want an employee to bring to a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job if employee engagement is important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to doing the job well.</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929365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4</a:t>
            </a:fld>
            <a:endParaRPr lang="en-US" dirty="0"/>
          </a:p>
        </p:txBody>
      </p:sp>
      <p:sp>
        <p:nvSpPr>
          <p:cNvPr id="5" name="TextBox 4"/>
          <p:cNvSpPr txBox="1"/>
          <p:nvPr/>
        </p:nvSpPr>
        <p:spPr>
          <a:xfrm>
            <a:off x="2514600" y="817602"/>
            <a:ext cx="4191000" cy="584775"/>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Learning Objectives</a:t>
            </a:r>
            <a:endParaRPr lang="en-US" sz="3200"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7" name="TextBox 6"/>
          <p:cNvSpPr txBox="1"/>
          <p:nvPr/>
        </p:nvSpPr>
        <p:spPr>
          <a:xfrm>
            <a:off x="762000" y="1981200"/>
            <a:ext cx="8001000" cy="1384995"/>
          </a:xfrm>
          <a:prstGeom prst="rect">
            <a:avLst/>
          </a:prstGeom>
          <a:noFill/>
        </p:spPr>
        <p:txBody>
          <a:bodyPr wrap="square" rtlCol="0">
            <a:spAutoFit/>
          </a:bodyPr>
          <a:lstStyle/>
          <a:p>
            <a:r>
              <a:rPr lang="en-US" sz="2800" b="1" dirty="0" smtClean="0">
                <a:latin typeface="Arial" panose="020B0604020202020204" pitchFamily="34" charset="0"/>
                <a:cs typeface="Arial" panose="020B0604020202020204" pitchFamily="34" charset="0"/>
              </a:rPr>
              <a:t>4-7. Explain competency-based job analysis,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including what it means and how it’s done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in practice.</a:t>
            </a:r>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818353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5</a:t>
            </a:fld>
            <a:endParaRPr lang="en-US" dirty="0"/>
          </a:p>
        </p:txBody>
      </p:sp>
      <p:sp>
        <p:nvSpPr>
          <p:cNvPr id="5" name="TextBox 4"/>
          <p:cNvSpPr txBox="1"/>
          <p:nvPr/>
        </p:nvSpPr>
        <p:spPr>
          <a:xfrm>
            <a:off x="1600200" y="457200"/>
            <a:ext cx="5715000" cy="1077218"/>
          </a:xfrm>
          <a:prstGeom prst="rect">
            <a:avLst/>
          </a:prstGeom>
          <a:noFill/>
        </p:spPr>
        <p:txBody>
          <a:bodyPr wrap="square" rtlCol="0">
            <a:spAutoFit/>
          </a:bodyPr>
          <a:lstStyle/>
          <a:p>
            <a:pPr algn="ctr"/>
            <a:r>
              <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Talent Management Process</a:t>
            </a:r>
            <a:endPar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609600" y="2047855"/>
            <a:ext cx="8001000" cy="4247317"/>
          </a:xfrm>
          <a:prstGeom prst="rect">
            <a:avLst/>
          </a:prstGeom>
          <a:noFill/>
        </p:spPr>
        <p:txBody>
          <a:bodyPr wrap="square" rtlCol="0">
            <a:spAutoFit/>
          </a:bodyPr>
          <a:lstStyle/>
          <a:p>
            <a:pPr marL="747713" lvl="1" indent="-290513">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Decide what positions to fill</a:t>
            </a:r>
            <a:endParaRPr lang="en-US" sz="2800" b="1" dirty="0">
              <a:latin typeface="Arial" panose="020B0604020202020204" pitchFamily="34" charset="0"/>
              <a:cs typeface="Arial" panose="020B0604020202020204" pitchFamily="34" charset="0"/>
            </a:endParaRPr>
          </a:p>
          <a:p>
            <a:pPr marL="742950" lvl="1" indent="-28575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Build a pool of job candidates</a:t>
            </a:r>
          </a:p>
          <a:p>
            <a:pPr marL="742950" lvl="1" indent="-28575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Obtain application forms</a:t>
            </a:r>
          </a:p>
          <a:p>
            <a:pPr marL="742950" lvl="1" indent="-28575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Use selection tools</a:t>
            </a:r>
          </a:p>
          <a:p>
            <a:pPr marL="742950" lvl="1" indent="-28575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Decide to whom to make an offer</a:t>
            </a:r>
          </a:p>
          <a:p>
            <a:pPr marL="742950" lvl="1" indent="-28575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Orient, train, and develop employees</a:t>
            </a:r>
          </a:p>
          <a:p>
            <a:pPr marL="742950" lvl="1" indent="-28575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Appraise employees</a:t>
            </a:r>
          </a:p>
          <a:p>
            <a:pPr marL="742950" lvl="1" indent="-285750">
              <a:buFont typeface="Courier New" panose="02070309020205020404" pitchFamily="49" charset="0"/>
              <a:buChar char="o"/>
            </a:pPr>
            <a:r>
              <a:rPr lang="en-US" sz="2800" b="1" dirty="0" smtClean="0">
                <a:latin typeface="Arial" panose="020B0604020202020204" pitchFamily="34" charset="0"/>
                <a:cs typeface="Arial" panose="020B0604020202020204" pitchFamily="34" charset="0"/>
              </a:rPr>
              <a:t>Compensate employees to maintain their motivation</a:t>
            </a:r>
            <a:endParaRPr lang="en-US" sz="28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54891852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4</a:t>
            </a:r>
            <a:r>
              <a:rPr lang="en-US" dirty="0" smtClean="0"/>
              <a:t>-</a:t>
            </a:r>
            <a:fld id="{E0926760-F15F-462E-8D64-749C808E0CCD}" type="slidenum">
              <a:rPr lang="en-US" smtClean="0"/>
              <a:pPr/>
              <a:t>6</a:t>
            </a:fld>
            <a:endParaRPr lang="en-US" dirty="0"/>
          </a:p>
        </p:txBody>
      </p:sp>
      <p:sp>
        <p:nvSpPr>
          <p:cNvPr id="4" name="Rectangle 3"/>
          <p:cNvSpPr/>
          <p:nvPr/>
        </p:nvSpPr>
        <p:spPr>
          <a:xfrm>
            <a:off x="1828800" y="2438400"/>
            <a:ext cx="6019800" cy="1631216"/>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Talent Management Suite</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take a look..</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a:t>
            </a:r>
            <a:r>
              <a:rPr lang="en-US" sz="3200" b="1" dirty="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t>
            </a: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Through HRIS:</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Talent Management Software</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7080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7</a:t>
            </a:fld>
            <a:endParaRPr lang="en-US" dirty="0"/>
          </a:p>
        </p:txBody>
      </p:sp>
      <p:sp>
        <p:nvSpPr>
          <p:cNvPr id="5" name="TextBox 4"/>
          <p:cNvSpPr txBox="1"/>
          <p:nvPr/>
        </p:nvSpPr>
        <p:spPr>
          <a:xfrm>
            <a:off x="1524000" y="457200"/>
            <a:ext cx="6172200" cy="584775"/>
          </a:xfrm>
          <a:prstGeom prst="rect">
            <a:avLst/>
          </a:prstGeom>
          <a:noFill/>
        </p:spPr>
        <p:txBody>
          <a:bodyPr wrap="square" rtlCol="0">
            <a:spAutoFit/>
          </a:bodyPr>
          <a:lstStyle/>
          <a:p>
            <a:pPr algn="ctr"/>
            <a:r>
              <a:rPr lang="en-US" sz="3200" b="1" dirty="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Basics of Job Analysis</a:t>
            </a:r>
          </a:p>
        </p:txBody>
      </p:sp>
      <p:sp>
        <p:nvSpPr>
          <p:cNvPr id="6" name="TextBox 5"/>
          <p:cNvSpPr txBox="1"/>
          <p:nvPr/>
        </p:nvSpPr>
        <p:spPr>
          <a:xfrm>
            <a:off x="457200" y="1219200"/>
            <a:ext cx="4800600" cy="4024179"/>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US" sz="2500" b="1" dirty="0">
                <a:latin typeface="Arial" panose="020B0604020202020204" pitchFamily="34" charset="0"/>
                <a:cs typeface="Arial" panose="020B0604020202020204" pitchFamily="34" charset="0"/>
              </a:rPr>
              <a:t>Work activities</a:t>
            </a:r>
          </a:p>
          <a:p>
            <a:pPr marL="285750" indent="-285750">
              <a:lnSpc>
                <a:spcPct val="150000"/>
              </a:lnSpc>
              <a:buFont typeface="Arial" panose="020B0604020202020204" pitchFamily="34" charset="0"/>
              <a:buChar char="•"/>
            </a:pPr>
            <a:r>
              <a:rPr lang="en-US" sz="2500" b="1" dirty="0" smtClean="0">
                <a:latin typeface="Arial" panose="020B0604020202020204" pitchFamily="34" charset="0"/>
                <a:cs typeface="Arial" panose="020B0604020202020204" pitchFamily="34" charset="0"/>
              </a:rPr>
              <a:t>Human behaviors</a:t>
            </a:r>
            <a:endParaRPr lang="en-US" sz="25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2500" b="1" dirty="0" smtClean="0">
                <a:latin typeface="Arial" panose="020B0604020202020204" pitchFamily="34" charset="0"/>
                <a:cs typeface="Arial" panose="020B0604020202020204" pitchFamily="34" charset="0"/>
              </a:rPr>
              <a:t>Machines, tools</a:t>
            </a:r>
            <a:r>
              <a:rPr lang="en-US" sz="2500" b="1" dirty="0">
                <a:latin typeface="Arial" panose="020B0604020202020204" pitchFamily="34" charset="0"/>
                <a:cs typeface="Arial" panose="020B0604020202020204" pitchFamily="34" charset="0"/>
              </a:rPr>
              <a:t>, equipment, and work aids</a:t>
            </a:r>
          </a:p>
          <a:p>
            <a:pPr marL="285750" indent="-285750">
              <a:lnSpc>
                <a:spcPct val="150000"/>
              </a:lnSpc>
              <a:buFont typeface="Arial" panose="020B0604020202020204" pitchFamily="34" charset="0"/>
              <a:buChar char="•"/>
            </a:pPr>
            <a:r>
              <a:rPr lang="en-US" sz="2500" b="1" dirty="0">
                <a:latin typeface="Arial" panose="020B0604020202020204" pitchFamily="34" charset="0"/>
                <a:cs typeface="Arial" panose="020B0604020202020204" pitchFamily="34" charset="0"/>
              </a:rPr>
              <a:t>Performance standards</a:t>
            </a:r>
          </a:p>
          <a:p>
            <a:pPr marL="285750" indent="-285750">
              <a:lnSpc>
                <a:spcPct val="150000"/>
              </a:lnSpc>
              <a:buFont typeface="Arial" panose="020B0604020202020204" pitchFamily="34" charset="0"/>
              <a:buChar char="•"/>
            </a:pPr>
            <a:r>
              <a:rPr lang="en-US" sz="2500" b="1" dirty="0">
                <a:latin typeface="Arial" panose="020B0604020202020204" pitchFamily="34" charset="0"/>
                <a:cs typeface="Arial" panose="020B0604020202020204" pitchFamily="34" charset="0"/>
              </a:rPr>
              <a:t>Job context</a:t>
            </a:r>
          </a:p>
          <a:p>
            <a:pPr marL="285750" indent="-285750">
              <a:lnSpc>
                <a:spcPct val="150000"/>
              </a:lnSpc>
              <a:buFont typeface="Arial" panose="020B0604020202020204" pitchFamily="34" charset="0"/>
              <a:buChar char="•"/>
            </a:pPr>
            <a:r>
              <a:rPr lang="en-US" sz="2500" b="1" dirty="0">
                <a:latin typeface="Arial" panose="020B0604020202020204" pitchFamily="34" charset="0"/>
                <a:cs typeface="Arial" panose="020B0604020202020204" pitchFamily="34" charset="0"/>
              </a:rPr>
              <a:t>Human requirements</a:t>
            </a:r>
          </a:p>
          <a:p>
            <a:endParaRPr lang="en-US" dirty="0"/>
          </a:p>
        </p:txBody>
      </p:sp>
      <p:pic>
        <p:nvPicPr>
          <p:cNvPr id="2050" name="Picture 2" descr="C:\Users\abosto1\AppData\Local\Microsoft\Windows\Temporary Internet Files\Content.IE5\XIANQQ85\Oct11_2013_21576477_JOBSmagnifyingGlass_JobWatch104174741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57800" y="1753942"/>
            <a:ext cx="3276599" cy="320675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7495526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4</a:t>
            </a:r>
            <a:r>
              <a:rPr lang="en-US" dirty="0" smtClean="0"/>
              <a:t>-</a:t>
            </a:r>
            <a:fld id="{E0926760-F15F-462E-8D64-749C808E0CCD}" type="slidenum">
              <a:rPr lang="en-US" smtClean="0"/>
              <a:pPr/>
              <a:t>8</a:t>
            </a:fld>
            <a:endParaRPr lang="en-US" dirty="0"/>
          </a:p>
        </p:txBody>
      </p:sp>
      <p:sp>
        <p:nvSpPr>
          <p:cNvPr id="4" name="Rectangle 3"/>
          <p:cNvSpPr/>
          <p:nvPr/>
        </p:nvSpPr>
        <p:spPr>
          <a:xfrm>
            <a:off x="748000" y="1547443"/>
            <a:ext cx="8001000" cy="2893100"/>
          </a:xfrm>
          <a:prstGeom prst="rect">
            <a:avLst/>
          </a:prstGeom>
        </p:spPr>
        <p:txBody>
          <a:bodyPr wrap="square">
            <a:spAutoFit/>
          </a:bodyPr>
          <a:lstStyle/>
          <a:p>
            <a:pPr algn="ctr"/>
            <a:endParaRPr lang="en-US"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i="1" dirty="0" smtClean="0">
                <a:solidFill>
                  <a:srgbClr val="C00000"/>
                </a:solidFill>
                <a:latin typeface="Arial" panose="020B0604020202020204" pitchFamily="34" charset="0"/>
                <a:cs typeface="Arial" panose="020B0604020202020204" pitchFamily="34" charset="0"/>
              </a:rPr>
              <a:t>Job Analysis</a:t>
            </a:r>
            <a:r>
              <a:rPr lang="en-US" sz="2800" b="1" dirty="0">
                <a:latin typeface="Arial" panose="020B0604020202020204" pitchFamily="34" charset="0"/>
                <a:cs typeface="Arial" panose="020B0604020202020204" pitchFamily="34" charset="0"/>
              </a:rPr>
              <a:t> </a:t>
            </a:r>
            <a:r>
              <a:rPr lang="en-US" sz="2800" dirty="0" smtClean="0"/>
              <a:t>–</a:t>
            </a:r>
            <a:r>
              <a:rPr lang="en-US" sz="2800" b="1" dirty="0" smtClean="0">
                <a:latin typeface="Arial" panose="020B0604020202020204" pitchFamily="34" charset="0"/>
                <a:cs typeface="Arial" panose="020B0604020202020204" pitchFamily="34" charset="0"/>
              </a:rPr>
              <a:t> is the procedure through which you determine the duties and skill requirements of a job and the kind of person who should be hired for it. </a:t>
            </a:r>
            <a:endParaRPr lang="en-US" sz="2800" b="1" dirty="0">
              <a:latin typeface="Arial" panose="020B0604020202020204" pitchFamily="34" charset="0"/>
              <a:cs typeface="Arial" panose="020B0604020202020204" pitchFamily="34" charset="0"/>
            </a:endParaRPr>
          </a:p>
          <a:p>
            <a:pPr marL="457200" indent="-457200">
              <a:lnSpc>
                <a:spcPct val="150000"/>
              </a:lnSpc>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p:txBody>
      </p:sp>
      <p:sp>
        <p:nvSpPr>
          <p:cNvPr id="5" name="Rectangle 4"/>
          <p:cNvSpPr/>
          <p:nvPr/>
        </p:nvSpPr>
        <p:spPr>
          <a:xfrm>
            <a:off x="2308707" y="622012"/>
            <a:ext cx="4516750" cy="584775"/>
          </a:xfrm>
          <a:prstGeom prst="rect">
            <a:avLst/>
          </a:prstGeom>
        </p:spPr>
        <p:txBody>
          <a:bodyPr wrap="none">
            <a:spAutoFit/>
          </a:bodyPr>
          <a:lstStyle/>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Is Job Analysis?</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20126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9</a:t>
            </a:fld>
            <a:endParaRPr lang="en-US" dirty="0"/>
          </a:p>
        </p:txBody>
      </p:sp>
      <p:sp>
        <p:nvSpPr>
          <p:cNvPr id="5" name="TextBox 4"/>
          <p:cNvSpPr txBox="1"/>
          <p:nvPr/>
        </p:nvSpPr>
        <p:spPr>
          <a:xfrm>
            <a:off x="1302152" y="462022"/>
            <a:ext cx="6324600" cy="1077218"/>
          </a:xfrm>
          <a:prstGeom prst="rect">
            <a:avLst/>
          </a:prstGeom>
          <a:noFill/>
        </p:spPr>
        <p:txBody>
          <a:bodyPr wrap="square" rtlCol="0">
            <a:spAutoFit/>
          </a:bodyPr>
          <a:lstStyle/>
          <a:p>
            <a:pPr algn="ctr"/>
            <a:r>
              <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Uses of Job Analysis Information</a:t>
            </a:r>
          </a:p>
        </p:txBody>
      </p:sp>
      <p:sp>
        <p:nvSpPr>
          <p:cNvPr id="6" name="TextBox 5"/>
          <p:cNvSpPr txBox="1"/>
          <p:nvPr/>
        </p:nvSpPr>
        <p:spPr>
          <a:xfrm>
            <a:off x="380132" y="1524000"/>
            <a:ext cx="4114800" cy="5109091"/>
          </a:xfrm>
          <a:prstGeom prst="rect">
            <a:avLst/>
          </a:prstGeom>
          <a:noFill/>
        </p:spPr>
        <p:txBody>
          <a:bodyPr wrap="square" rtlCol="0">
            <a:spAutoFit/>
          </a:bodyPr>
          <a:lstStyle/>
          <a:p>
            <a:pPr marL="457200" indent="-457200">
              <a:buFont typeface="Arial" panose="020B0604020202020204" pitchFamily="34" charset="0"/>
              <a:buChar char="•"/>
            </a:pPr>
            <a:r>
              <a:rPr lang="en-US" sz="2800" b="1" dirty="0">
                <a:latin typeface="Arial" panose="020B0604020202020204" pitchFamily="34" charset="0"/>
                <a:cs typeface="Arial" panose="020B0604020202020204" pitchFamily="34" charset="0"/>
              </a:rPr>
              <a:t>Recruitment and </a:t>
            </a:r>
            <a:r>
              <a:rPr lang="en-US" sz="2800" b="1" dirty="0" smtClean="0">
                <a:latin typeface="Arial" panose="020B0604020202020204" pitchFamily="34" charset="0"/>
                <a:cs typeface="Arial" panose="020B0604020202020204" pitchFamily="34" charset="0"/>
              </a:rPr>
              <a:t>selection</a:t>
            </a:r>
          </a:p>
          <a:p>
            <a:pPr marL="457200" indent="-457200">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a:latin typeface="Arial" panose="020B0604020202020204" pitchFamily="34" charset="0"/>
                <a:cs typeface="Arial" panose="020B0604020202020204" pitchFamily="34" charset="0"/>
              </a:rPr>
              <a:t>EEO compliance</a:t>
            </a:r>
          </a:p>
          <a:p>
            <a:pPr marL="457200" indent="-457200">
              <a:buFont typeface="Arial" panose="020B0604020202020204" pitchFamily="34" charset="0"/>
              <a:buChar char="•"/>
            </a:pPr>
            <a:endParaRPr lang="en-US" sz="2800" b="1"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Performance </a:t>
            </a:r>
          </a:p>
          <a:p>
            <a:r>
              <a:rPr lang="en-US" sz="2800" b="1" dirty="0">
                <a:latin typeface="Arial" panose="020B0604020202020204" pitchFamily="34" charset="0"/>
                <a:cs typeface="Arial" panose="020B0604020202020204" pitchFamily="34" charset="0"/>
              </a:rPr>
              <a:t> </a:t>
            </a:r>
            <a:r>
              <a:rPr lang="en-US" sz="2800" b="1" dirty="0" smtClean="0">
                <a:latin typeface="Arial" panose="020B0604020202020204" pitchFamily="34" charset="0"/>
                <a:cs typeface="Arial" panose="020B0604020202020204" pitchFamily="34" charset="0"/>
              </a:rPr>
              <a:t>    appraisal</a:t>
            </a:r>
            <a:endParaRPr lang="en-US" sz="28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2800" b="1"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Compensation</a:t>
            </a:r>
          </a:p>
          <a:p>
            <a:pPr marL="457200" indent="-457200">
              <a:buFont typeface="Arial" panose="020B0604020202020204" pitchFamily="34" charset="0"/>
              <a:buChar char="•"/>
            </a:pPr>
            <a:endParaRPr lang="en-US" sz="28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a:latin typeface="Arial" panose="020B0604020202020204" pitchFamily="34" charset="0"/>
                <a:cs typeface="Arial" panose="020B0604020202020204" pitchFamily="34" charset="0"/>
              </a:rPr>
              <a:t>Training</a:t>
            </a:r>
          </a:p>
          <a:p>
            <a:endParaRPr lang="en-US" dirty="0"/>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62400" y="2089666"/>
            <a:ext cx="4800600" cy="3853934"/>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2864408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10</a:t>
            </a:fld>
            <a:endParaRPr lang="en-US" dirty="0"/>
          </a:p>
        </p:txBody>
      </p:sp>
      <p:sp>
        <p:nvSpPr>
          <p:cNvPr id="5" name="TextBox 4"/>
          <p:cNvSpPr txBox="1"/>
          <p:nvPr/>
        </p:nvSpPr>
        <p:spPr>
          <a:xfrm>
            <a:off x="1828800" y="678828"/>
            <a:ext cx="4876800" cy="1077218"/>
          </a:xfrm>
          <a:prstGeom prst="rect">
            <a:avLst/>
          </a:prstGeom>
          <a:noFill/>
        </p:spPr>
        <p:txBody>
          <a:bodyPr wrap="square" rtlCol="0">
            <a:spAutoFit/>
          </a:bodyPr>
          <a:lstStyle/>
          <a:p>
            <a:pPr algn="ctr"/>
            <a:r>
              <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Conducting a Job Analysis</a:t>
            </a:r>
          </a:p>
        </p:txBody>
      </p:sp>
      <p:sp>
        <p:nvSpPr>
          <p:cNvPr id="6" name="TextBox 5"/>
          <p:cNvSpPr txBox="1"/>
          <p:nvPr/>
        </p:nvSpPr>
        <p:spPr>
          <a:xfrm>
            <a:off x="1066800" y="1614668"/>
            <a:ext cx="6629400" cy="4247317"/>
          </a:xfrm>
          <a:prstGeom prst="rect">
            <a:avLst/>
          </a:prstGeom>
          <a:noFill/>
        </p:spPr>
        <p:txBody>
          <a:bodyPr wrap="square" rtlCol="0">
            <a:spAutoFit/>
          </a:bodyPr>
          <a:lstStyle/>
          <a:p>
            <a:pPr marL="742950" indent="-742950">
              <a:lnSpc>
                <a:spcPct val="150000"/>
              </a:lnSpc>
              <a:buFont typeface="+mj-lt"/>
              <a:buAutoNum type="arabicPeriod"/>
            </a:pPr>
            <a:r>
              <a:rPr lang="en-US" sz="2800" b="1" dirty="0">
                <a:latin typeface="Arial" panose="020B0604020202020204" pitchFamily="34" charset="0"/>
                <a:cs typeface="Arial" panose="020B0604020202020204" pitchFamily="34" charset="0"/>
              </a:rPr>
              <a:t>How will information be used?</a:t>
            </a:r>
          </a:p>
          <a:p>
            <a:pPr marL="742950" indent="-742950">
              <a:lnSpc>
                <a:spcPct val="150000"/>
              </a:lnSpc>
              <a:buFont typeface="+mj-lt"/>
              <a:buAutoNum type="arabicPeriod"/>
            </a:pPr>
            <a:r>
              <a:rPr lang="en-US" sz="2800" b="1" dirty="0">
                <a:latin typeface="Arial" panose="020B0604020202020204" pitchFamily="34" charset="0"/>
                <a:cs typeface="Arial" panose="020B0604020202020204" pitchFamily="34" charset="0"/>
              </a:rPr>
              <a:t>Background information</a:t>
            </a:r>
          </a:p>
          <a:p>
            <a:pPr marL="742950" indent="-742950">
              <a:lnSpc>
                <a:spcPct val="150000"/>
              </a:lnSpc>
              <a:buFont typeface="+mj-lt"/>
              <a:buAutoNum type="arabicPeriod"/>
            </a:pPr>
            <a:r>
              <a:rPr lang="en-US" sz="2800" b="1" dirty="0">
                <a:latin typeface="Arial" panose="020B0604020202020204" pitchFamily="34" charset="0"/>
                <a:cs typeface="Arial" panose="020B0604020202020204" pitchFamily="34" charset="0"/>
              </a:rPr>
              <a:t>Representative positions</a:t>
            </a:r>
          </a:p>
          <a:p>
            <a:pPr marL="742950" indent="-742950">
              <a:lnSpc>
                <a:spcPct val="150000"/>
              </a:lnSpc>
              <a:buFont typeface="+mj-lt"/>
              <a:buAutoNum type="arabicPeriod"/>
            </a:pPr>
            <a:r>
              <a:rPr lang="en-US" sz="2800" b="1" dirty="0">
                <a:latin typeface="Arial" panose="020B0604020202020204" pitchFamily="34" charset="0"/>
                <a:cs typeface="Arial" panose="020B0604020202020204" pitchFamily="34" charset="0"/>
              </a:rPr>
              <a:t>Collect and analyze data</a:t>
            </a:r>
          </a:p>
          <a:p>
            <a:pPr marL="742950" indent="-742950">
              <a:lnSpc>
                <a:spcPct val="150000"/>
              </a:lnSpc>
              <a:buFont typeface="+mj-lt"/>
              <a:buAutoNum type="arabicPeriod"/>
            </a:pPr>
            <a:r>
              <a:rPr lang="en-US" sz="2800" b="1" dirty="0">
                <a:latin typeface="Arial" panose="020B0604020202020204" pitchFamily="34" charset="0"/>
                <a:cs typeface="Arial" panose="020B0604020202020204" pitchFamily="34" charset="0"/>
              </a:rPr>
              <a:t>Verify</a:t>
            </a:r>
          </a:p>
          <a:p>
            <a:pPr marL="742950" indent="-742950">
              <a:lnSpc>
                <a:spcPct val="150000"/>
              </a:lnSpc>
              <a:buFont typeface="+mj-lt"/>
              <a:buAutoNum type="arabicPeriod"/>
            </a:pPr>
            <a:r>
              <a:rPr lang="en-US" sz="2800" b="1" dirty="0">
                <a:latin typeface="Arial" panose="020B0604020202020204" pitchFamily="34" charset="0"/>
                <a:cs typeface="Arial" panose="020B0604020202020204" pitchFamily="34" charset="0"/>
              </a:rPr>
              <a:t>Job description </a:t>
            </a:r>
            <a:r>
              <a:rPr lang="en-US" sz="2800" b="1" dirty="0" smtClean="0">
                <a:latin typeface="Arial" panose="020B0604020202020204" pitchFamily="34" charset="0"/>
                <a:cs typeface="Arial" panose="020B0604020202020204" pitchFamily="34" charset="0"/>
              </a:rPr>
              <a:t>and specification</a:t>
            </a:r>
            <a:endParaRPr lang="en-US" sz="28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17321234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11</a:t>
            </a:fld>
            <a:endParaRPr lang="en-US" dirty="0"/>
          </a:p>
        </p:txBody>
      </p:sp>
      <p:sp>
        <p:nvSpPr>
          <p:cNvPr id="5" name="TextBox 4"/>
          <p:cNvSpPr txBox="1"/>
          <p:nvPr/>
        </p:nvSpPr>
        <p:spPr>
          <a:xfrm>
            <a:off x="1828800" y="678828"/>
            <a:ext cx="4876800" cy="1077218"/>
          </a:xfrm>
          <a:prstGeom prst="rect">
            <a:avLst/>
          </a:prstGeom>
          <a:noFill/>
        </p:spPr>
        <p:txBody>
          <a:bodyPr wrap="square" rtlCol="0">
            <a:spAutoFit/>
          </a:bodyPr>
          <a:lstStyle/>
          <a:p>
            <a:pPr algn="ctr"/>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Processes involved in Job Analysis</a:t>
            </a:r>
            <a:endPar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1066800" y="2514600"/>
            <a:ext cx="2743200" cy="1323439"/>
          </a:xfrm>
          <a:prstGeom prst="rect">
            <a:avLst/>
          </a:prstGeom>
          <a:noFill/>
        </p:spPr>
        <p:txBody>
          <a:bodyPr wrap="square" rtlCol="0">
            <a:spAutoFit/>
          </a:bodyPr>
          <a:lstStyle/>
          <a:p>
            <a:pPr marL="342900" indent="-342900">
              <a:buFont typeface="Arial" panose="020B0604020202020204" pitchFamily="34" charset="0"/>
              <a:buChar char="•"/>
            </a:pPr>
            <a:r>
              <a:rPr lang="en-US" sz="3400" b="1" dirty="0" smtClean="0">
                <a:latin typeface="Arial" panose="020B0604020202020204" pitchFamily="34" charset="0"/>
                <a:cs typeface="Arial" panose="020B0604020202020204" pitchFamily="34" charset="0"/>
              </a:rPr>
              <a:t>Workflow Analysis</a:t>
            </a:r>
          </a:p>
          <a:p>
            <a:pPr marL="342900" indent="-342900">
              <a:buFont typeface="Arial" panose="020B0604020202020204" pitchFamily="34" charset="0"/>
              <a:buChar char="•"/>
            </a:pPr>
            <a:endParaRPr lang="en-US" sz="1200" b="1" dirty="0" smtClean="0">
              <a:latin typeface="Arial" panose="020B0604020202020204" pitchFamily="34" charset="0"/>
              <a:cs typeface="Arial" panose="020B0604020202020204" pitchFamily="34" charset="0"/>
            </a:endParaRPr>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657600" y="1905000"/>
            <a:ext cx="5257800" cy="34290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513031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12</a:t>
            </a:fld>
            <a:endParaRPr lang="en-US" dirty="0"/>
          </a:p>
        </p:txBody>
      </p:sp>
      <p:sp>
        <p:nvSpPr>
          <p:cNvPr id="5" name="TextBox 4"/>
          <p:cNvSpPr txBox="1"/>
          <p:nvPr/>
        </p:nvSpPr>
        <p:spPr>
          <a:xfrm>
            <a:off x="1828800" y="678828"/>
            <a:ext cx="5410200" cy="1077218"/>
          </a:xfrm>
          <a:prstGeom prst="rect">
            <a:avLst/>
          </a:prstGeom>
          <a:noFill/>
        </p:spPr>
        <p:txBody>
          <a:bodyPr wrap="square" rtlCol="0">
            <a:spAutoFit/>
          </a:bodyPr>
          <a:lstStyle/>
          <a:p>
            <a:pPr algn="ctr"/>
            <a:r>
              <a:rPr lang="en-US" sz="32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Other Processes involved in Job Analysis</a:t>
            </a:r>
            <a:endPar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1066800" y="2286000"/>
            <a:ext cx="7467600" cy="2893100"/>
          </a:xfrm>
          <a:prstGeom prst="rect">
            <a:avLst/>
          </a:prstGeom>
          <a:noFill/>
        </p:spPr>
        <p:txBody>
          <a:bodyPr wrap="square" rtlCol="0">
            <a:spAutoFit/>
          </a:bodyPr>
          <a:lstStyle/>
          <a:p>
            <a:pPr marL="342900" indent="-342900">
              <a:buFont typeface="Arial" panose="020B0604020202020204" pitchFamily="34" charset="0"/>
              <a:buChar char="•"/>
            </a:pPr>
            <a:r>
              <a:rPr lang="en-US" sz="3400" b="1" dirty="0" smtClean="0">
                <a:latin typeface="Arial" panose="020B0604020202020204" pitchFamily="34" charset="0"/>
                <a:cs typeface="Arial" panose="020B0604020202020204" pitchFamily="34" charset="0"/>
              </a:rPr>
              <a:t>Business Process Reengineering</a:t>
            </a:r>
          </a:p>
          <a:p>
            <a:pPr marL="1377950" indent="-512763">
              <a:buFont typeface="Arial" panose="020B0604020202020204" pitchFamily="34" charset="0"/>
              <a:buChar char="•"/>
            </a:pPr>
            <a:r>
              <a:rPr lang="en-US" sz="3400" b="1" dirty="0" smtClean="0">
                <a:latin typeface="Arial" panose="020B0604020202020204" pitchFamily="34" charset="0"/>
                <a:cs typeface="Arial" panose="020B0604020202020204" pitchFamily="34" charset="0"/>
              </a:rPr>
              <a:t>Job Redesign</a:t>
            </a:r>
          </a:p>
          <a:p>
            <a:pPr marL="1377950" indent="-512763">
              <a:buFont typeface="Arial" panose="020B0604020202020204" pitchFamily="34" charset="0"/>
              <a:buChar char="•"/>
            </a:pPr>
            <a:r>
              <a:rPr lang="en-US" sz="3400" b="1" dirty="0" smtClean="0">
                <a:latin typeface="Arial" panose="020B0604020202020204" pitchFamily="34" charset="0"/>
                <a:cs typeface="Arial" panose="020B0604020202020204" pitchFamily="34" charset="0"/>
              </a:rPr>
              <a:t>Job Enlargement</a:t>
            </a:r>
          </a:p>
          <a:p>
            <a:pPr marL="1377950" indent="-512763">
              <a:buFont typeface="Arial" panose="020B0604020202020204" pitchFamily="34" charset="0"/>
              <a:buChar char="•"/>
            </a:pPr>
            <a:r>
              <a:rPr lang="en-US" sz="3400" b="1" dirty="0" smtClean="0">
                <a:latin typeface="Arial" panose="020B0604020202020204" pitchFamily="34" charset="0"/>
                <a:cs typeface="Arial" panose="020B0604020202020204" pitchFamily="34" charset="0"/>
              </a:rPr>
              <a:t>Job Rotation</a:t>
            </a:r>
          </a:p>
          <a:p>
            <a:pPr marL="1377950" indent="-512763">
              <a:buFont typeface="Arial" panose="020B0604020202020204" pitchFamily="34" charset="0"/>
              <a:buChar char="•"/>
            </a:pPr>
            <a:r>
              <a:rPr lang="en-US" sz="3400" b="1" dirty="0" smtClean="0">
                <a:latin typeface="Arial" panose="020B0604020202020204" pitchFamily="34" charset="0"/>
                <a:cs typeface="Arial" panose="020B0604020202020204" pitchFamily="34" charset="0"/>
              </a:rPr>
              <a:t>Job Enrichment</a:t>
            </a:r>
          </a:p>
          <a:p>
            <a:pPr marL="342900" indent="-342900">
              <a:buFont typeface="Arial" panose="020B0604020202020204" pitchFamily="34" charset="0"/>
              <a:buChar char="•"/>
            </a:pPr>
            <a:endParaRPr lang="en-US" sz="1200" b="1"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434682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4</a:t>
            </a:r>
            <a:r>
              <a:rPr lang="en-US" dirty="0" smtClean="0"/>
              <a:t>-</a:t>
            </a:r>
            <a:fld id="{E0926760-F15F-462E-8D64-749C808E0CCD}" type="slidenum">
              <a:rPr lang="en-US" smtClean="0"/>
              <a:pPr/>
              <a:t>13</a:t>
            </a:fld>
            <a:endParaRPr lang="en-US" dirty="0"/>
          </a:p>
        </p:txBody>
      </p:sp>
      <p:sp>
        <p:nvSpPr>
          <p:cNvPr id="4" name="Rectangle 3"/>
          <p:cNvSpPr/>
          <p:nvPr/>
        </p:nvSpPr>
        <p:spPr>
          <a:xfrm>
            <a:off x="1828800" y="2438400"/>
            <a:ext cx="6019800" cy="2185214"/>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Boosting Productivity Through Work Redesign</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talk about it…</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HR as a Profit Center</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23695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172200"/>
            <a:ext cx="2895600" cy="5492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14</a:t>
            </a:fld>
            <a:endParaRPr lang="en-US" dirty="0"/>
          </a:p>
        </p:txBody>
      </p:sp>
      <p:sp>
        <p:nvSpPr>
          <p:cNvPr id="5" name="TextBox 4"/>
          <p:cNvSpPr txBox="1"/>
          <p:nvPr/>
        </p:nvSpPr>
        <p:spPr>
          <a:xfrm>
            <a:off x="1828800" y="678828"/>
            <a:ext cx="5638800" cy="1077218"/>
          </a:xfrm>
          <a:prstGeom prst="rect">
            <a:avLst/>
          </a:prstGeom>
          <a:noFill/>
        </p:spPr>
        <p:txBody>
          <a:bodyPr wrap="square" rtlCol="0">
            <a:spAutoFit/>
          </a:bodyPr>
          <a:lstStyle/>
          <a:p>
            <a:pPr algn="ctr"/>
            <a:r>
              <a:rPr lang="en-US" sz="3200" b="1" dirty="0" smtClean="0">
                <a:solidFill>
                  <a:schemeClr val="accent4"/>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Methods for Collecting Job Analysis Information</a:t>
            </a:r>
          </a:p>
        </p:txBody>
      </p:sp>
      <p:sp>
        <p:nvSpPr>
          <p:cNvPr id="6" name="TextBox 5"/>
          <p:cNvSpPr txBox="1"/>
          <p:nvPr/>
        </p:nvSpPr>
        <p:spPr>
          <a:xfrm>
            <a:off x="228600" y="1981199"/>
            <a:ext cx="4419600" cy="3577903"/>
          </a:xfrm>
          <a:prstGeom prst="rect">
            <a:avLst/>
          </a:prstGeom>
          <a:noFill/>
        </p:spPr>
        <p:txBody>
          <a:bodyPr wrap="square" rtlCol="0">
            <a:spAutoFit/>
          </a:bodyPr>
          <a:lstStyle/>
          <a:p>
            <a:pPr marL="742950" indent="-742950">
              <a:lnSpc>
                <a:spcPct val="150000"/>
              </a:lnSpc>
              <a:buFont typeface="+mj-lt"/>
              <a:buAutoNum type="arabicPeriod"/>
            </a:pPr>
            <a:r>
              <a:rPr lang="en-US" sz="2800" b="1" dirty="0" smtClean="0">
                <a:latin typeface="Arial" panose="020B0604020202020204" pitchFamily="34" charset="0"/>
                <a:cs typeface="Arial" panose="020B0604020202020204" pitchFamily="34" charset="0"/>
              </a:rPr>
              <a:t>Interviews</a:t>
            </a:r>
          </a:p>
          <a:p>
            <a:pPr marL="742950" indent="-742950">
              <a:lnSpc>
                <a:spcPct val="150000"/>
              </a:lnSpc>
              <a:buFont typeface="+mj-lt"/>
              <a:buAutoNum type="arabicPeriod"/>
            </a:pPr>
            <a:endParaRPr lang="en-US" sz="1100" b="1" dirty="0" smtClean="0">
              <a:latin typeface="Arial" panose="020B0604020202020204" pitchFamily="34" charset="0"/>
              <a:cs typeface="Arial" panose="020B0604020202020204" pitchFamily="34" charset="0"/>
            </a:endParaRPr>
          </a:p>
          <a:p>
            <a:pPr marL="742950" indent="-742950">
              <a:buFont typeface="+mj-lt"/>
              <a:buAutoNum type="arabicPeriod"/>
            </a:pPr>
            <a:r>
              <a:rPr lang="en-US" sz="2800" b="1" dirty="0" smtClean="0">
                <a:latin typeface="Arial" panose="020B0604020202020204" pitchFamily="34" charset="0"/>
                <a:cs typeface="Arial" panose="020B0604020202020204" pitchFamily="34" charset="0"/>
              </a:rPr>
              <a:t>Quantitative “position analysis” questionnaire</a:t>
            </a:r>
          </a:p>
          <a:p>
            <a:pPr marL="742950" indent="-742950">
              <a:buFont typeface="+mj-lt"/>
              <a:buAutoNum type="arabicPeriod"/>
            </a:pPr>
            <a:endParaRPr lang="en-US" sz="1100" b="1" dirty="0" smtClean="0">
              <a:latin typeface="Arial" panose="020B0604020202020204" pitchFamily="34" charset="0"/>
              <a:cs typeface="Arial" panose="020B0604020202020204" pitchFamily="34" charset="0"/>
            </a:endParaRPr>
          </a:p>
          <a:p>
            <a:pPr marL="742950" indent="-742950">
              <a:buFont typeface="+mj-lt"/>
              <a:buAutoNum type="arabicPeriod"/>
            </a:pPr>
            <a:r>
              <a:rPr lang="en-US" sz="2800" b="1" dirty="0" smtClean="0">
                <a:latin typeface="Arial" panose="020B0604020202020204" pitchFamily="34" charset="0"/>
                <a:cs typeface="Arial" panose="020B0604020202020204" pitchFamily="34" charset="0"/>
              </a:rPr>
              <a:t>Additional Things to keep in mind</a:t>
            </a:r>
            <a:endParaRPr lang="en-US" sz="2800" b="1" dirty="0">
              <a:latin typeface="Arial" panose="020B0604020202020204" pitchFamily="34" charset="0"/>
              <a:cs typeface="Arial" panose="020B0604020202020204" pitchFamily="34" charset="0"/>
            </a:endParaRPr>
          </a:p>
          <a:p>
            <a:endParaRPr lang="en-US" dirty="0"/>
          </a:p>
        </p:txBody>
      </p:sp>
      <p:pic>
        <p:nvPicPr>
          <p:cNvPr id="5122"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40559" y="2209800"/>
            <a:ext cx="3505200" cy="28194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96685641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15</a:t>
            </a:fld>
            <a:endParaRPr lang="en-US" dirty="0"/>
          </a:p>
        </p:txBody>
      </p:sp>
      <p:sp>
        <p:nvSpPr>
          <p:cNvPr id="5" name="TextBox 4"/>
          <p:cNvSpPr txBox="1"/>
          <p:nvPr/>
        </p:nvSpPr>
        <p:spPr>
          <a:xfrm>
            <a:off x="1828800" y="678828"/>
            <a:ext cx="4876800" cy="584775"/>
          </a:xfrm>
          <a:prstGeom prst="rect">
            <a:avLst/>
          </a:prstGeom>
          <a:noFill/>
        </p:spPr>
        <p:txBody>
          <a:bodyPr wrap="square" rtlCol="0">
            <a:spAutoFit/>
          </a:bodyPr>
          <a:lstStyle/>
          <a:p>
            <a:pPr algn="ctr"/>
            <a:r>
              <a:rPr lang="en-US" sz="32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Interview</a:t>
            </a:r>
            <a:endParaRPr lang="en-US" sz="32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1066800" y="1614668"/>
            <a:ext cx="6629400" cy="2954655"/>
          </a:xfrm>
          <a:prstGeom prst="rect">
            <a:avLst/>
          </a:prstGeom>
          <a:noFill/>
        </p:spPr>
        <p:txBody>
          <a:bodyPr wrap="square" rtlCol="0">
            <a:spAutoFit/>
          </a:bodyPr>
          <a:lstStyle/>
          <a:p>
            <a:pPr marL="742950" indent="-742950">
              <a:lnSpc>
                <a:spcPct val="150000"/>
              </a:lnSpc>
              <a:buFont typeface="+mj-lt"/>
              <a:buAutoNum type="arabicPeriod"/>
            </a:pPr>
            <a:r>
              <a:rPr lang="en-US" sz="2800" b="1" dirty="0" smtClean="0">
                <a:latin typeface="Arial" panose="020B0604020202020204" pitchFamily="34" charset="0"/>
                <a:cs typeface="Arial" panose="020B0604020202020204" pitchFamily="34" charset="0"/>
              </a:rPr>
              <a:t>Typical Questions</a:t>
            </a:r>
          </a:p>
          <a:p>
            <a:pPr marL="742950" indent="-742950">
              <a:lnSpc>
                <a:spcPct val="150000"/>
              </a:lnSpc>
              <a:buFont typeface="+mj-lt"/>
              <a:buAutoNum type="arabicPeriod"/>
            </a:pPr>
            <a:r>
              <a:rPr lang="en-US" sz="2800" b="1" dirty="0" smtClean="0">
                <a:latin typeface="Arial" panose="020B0604020202020204" pitchFamily="34" charset="0"/>
                <a:cs typeface="Arial" panose="020B0604020202020204" pitchFamily="34" charset="0"/>
              </a:rPr>
              <a:t>Structure Interviews</a:t>
            </a:r>
          </a:p>
          <a:p>
            <a:pPr marL="742950" indent="-742950">
              <a:lnSpc>
                <a:spcPct val="150000"/>
              </a:lnSpc>
              <a:buFont typeface="+mj-lt"/>
              <a:buAutoNum type="arabicPeriod"/>
            </a:pPr>
            <a:r>
              <a:rPr lang="en-US" sz="2800" b="1" dirty="0" smtClean="0">
                <a:latin typeface="Arial" panose="020B0604020202020204" pitchFamily="34" charset="0"/>
                <a:cs typeface="Arial" panose="020B0604020202020204" pitchFamily="34" charset="0"/>
              </a:rPr>
              <a:t>Pros and Cons</a:t>
            </a:r>
          </a:p>
          <a:p>
            <a:pPr marL="742950" indent="-742950">
              <a:lnSpc>
                <a:spcPct val="150000"/>
              </a:lnSpc>
              <a:buFont typeface="+mj-lt"/>
              <a:buAutoNum type="arabicPeriod"/>
            </a:pPr>
            <a:r>
              <a:rPr lang="en-US" sz="2800" b="1" dirty="0" smtClean="0">
                <a:latin typeface="Arial" panose="020B0604020202020204" pitchFamily="34" charset="0"/>
                <a:cs typeface="Arial" panose="020B0604020202020204" pitchFamily="34" charset="0"/>
              </a:rPr>
              <a:t>Interviewing Guidelines</a:t>
            </a:r>
            <a:endParaRPr lang="en-US" sz="28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3324340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16</a:t>
            </a:fld>
            <a:endParaRPr lang="en-US" dirty="0"/>
          </a:p>
        </p:txBody>
      </p:sp>
      <p:sp>
        <p:nvSpPr>
          <p:cNvPr id="5" name="TextBox 4"/>
          <p:cNvSpPr txBox="1"/>
          <p:nvPr/>
        </p:nvSpPr>
        <p:spPr>
          <a:xfrm>
            <a:off x="1828800" y="678828"/>
            <a:ext cx="4876800" cy="1446550"/>
          </a:xfrm>
          <a:prstGeom prst="rect">
            <a:avLst/>
          </a:prstGeom>
          <a:noFill/>
        </p:spPr>
        <p:txBody>
          <a:bodyPr wrap="square" rtlCol="0">
            <a:spAutoFit/>
          </a:bodyPr>
          <a:lstStyle/>
          <a:p>
            <a:pPr algn="ct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Questionnaires</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6146" name="Picture 2" descr="C:\Users\abosto1\AppData\Local\Microsoft\Windows\Temporary Internet Files\Content.IE5\QV9GBMDD\Questionnaires[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37772" y="2884061"/>
            <a:ext cx="3858856" cy="24892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134038546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17</a:t>
            </a:fld>
            <a:endParaRPr lang="en-US" dirty="0"/>
          </a:p>
        </p:txBody>
      </p:sp>
      <p:sp>
        <p:nvSpPr>
          <p:cNvPr id="5" name="TextBox 4"/>
          <p:cNvSpPr txBox="1"/>
          <p:nvPr/>
        </p:nvSpPr>
        <p:spPr>
          <a:xfrm>
            <a:off x="1828800" y="678828"/>
            <a:ext cx="4876800" cy="1446550"/>
          </a:xfrm>
          <a:prstGeom prst="rect">
            <a:avLst/>
          </a:prstGeom>
          <a:noFill/>
        </p:spPr>
        <p:txBody>
          <a:bodyPr wrap="square" rtlCol="0">
            <a:spAutoFit/>
          </a:bodyPr>
          <a:lstStyle/>
          <a:p>
            <a:pPr algn="ct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Observations</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7170" name="Picture 2" descr="C:\Users\abosto1\AppData\Local\Microsoft\Windows\Temporary Internet Files\Content.IE5\BGKCDPIV\eyes-309416_640[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24000" y="1905000"/>
            <a:ext cx="6096000" cy="30480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354776242"/>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18</a:t>
            </a:fld>
            <a:endParaRPr lang="en-US" dirty="0"/>
          </a:p>
        </p:txBody>
      </p:sp>
      <p:sp>
        <p:nvSpPr>
          <p:cNvPr id="5" name="TextBox 4"/>
          <p:cNvSpPr txBox="1"/>
          <p:nvPr/>
        </p:nvSpPr>
        <p:spPr>
          <a:xfrm>
            <a:off x="762000" y="678828"/>
            <a:ext cx="7620000" cy="1446550"/>
          </a:xfrm>
          <a:prstGeom prst="rect">
            <a:avLst/>
          </a:prstGeom>
          <a:noFill/>
        </p:spPr>
        <p:txBody>
          <a:bodyPr wrap="square" rtlCol="0">
            <a:spAutoFit/>
          </a:bodyPr>
          <a:lstStyle/>
          <a:p>
            <a:pPr algn="ct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Participant Diary /Logs</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8194" name="Picture 2" descr="C:\Users\abosto1\AppData\Local\Microsoft\Windows\Temporary Internet Files\Content.IE5\XIANQQ85\pagelog-thumb[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00400" y="2743200"/>
            <a:ext cx="2743199" cy="28575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41369695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19</a:t>
            </a:fld>
            <a:endParaRPr lang="en-US" dirty="0"/>
          </a:p>
        </p:txBody>
      </p:sp>
      <p:sp>
        <p:nvSpPr>
          <p:cNvPr id="5" name="TextBox 4"/>
          <p:cNvSpPr txBox="1"/>
          <p:nvPr/>
        </p:nvSpPr>
        <p:spPr>
          <a:xfrm>
            <a:off x="990600" y="678828"/>
            <a:ext cx="7010400" cy="2123658"/>
          </a:xfrm>
          <a:prstGeom prst="rect">
            <a:avLst/>
          </a:prstGeom>
          <a:noFill/>
        </p:spPr>
        <p:txBody>
          <a:bodyPr wrap="square" rtlCol="0">
            <a:spAutoFit/>
          </a:bodyPr>
          <a:lstStyle/>
          <a:p>
            <a:pPr algn="ctr"/>
            <a:r>
              <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Quantitative Job Analysis Techniques</a:t>
            </a:r>
          </a:p>
          <a:p>
            <a:pPr algn="ct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TextBox 3"/>
          <p:cNvSpPr txBox="1"/>
          <p:nvPr/>
        </p:nvSpPr>
        <p:spPr>
          <a:xfrm>
            <a:off x="609600" y="2667000"/>
            <a:ext cx="8077200" cy="739754"/>
          </a:xfrm>
          <a:prstGeom prst="rect">
            <a:avLst/>
          </a:prstGeom>
          <a:noFill/>
        </p:spPr>
        <p:txBody>
          <a:bodyPr wrap="square" rtlCol="0">
            <a:spAutoFit/>
          </a:bodyPr>
          <a:lstStyle/>
          <a:p>
            <a:pPr>
              <a:lnSpc>
                <a:spcPct val="150000"/>
              </a:lnSpc>
            </a:pPr>
            <a:r>
              <a:rPr lang="en-US" sz="3200" b="1" dirty="0" smtClean="0">
                <a:latin typeface="Arial" panose="020B0604020202020204" pitchFamily="34" charset="0"/>
                <a:cs typeface="Arial" panose="020B0604020202020204" pitchFamily="34" charset="0"/>
              </a:rPr>
              <a:t>Position Analysis Questionnaire</a:t>
            </a:r>
          </a:p>
        </p:txBody>
      </p:sp>
    </p:spTree>
    <p:extLst>
      <p:ext uri="{BB962C8B-B14F-4D97-AF65-F5344CB8AC3E}">
        <p14:creationId xmlns:p14="http://schemas.microsoft.com/office/powerpoint/2010/main" val="317548220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096000"/>
            <a:ext cx="2895600" cy="6254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20</a:t>
            </a:fld>
            <a:endParaRPr lang="en-US" dirty="0"/>
          </a:p>
        </p:txBody>
      </p:sp>
      <p:sp>
        <p:nvSpPr>
          <p:cNvPr id="5" name="TextBox 4"/>
          <p:cNvSpPr txBox="1"/>
          <p:nvPr/>
        </p:nvSpPr>
        <p:spPr>
          <a:xfrm>
            <a:off x="990600" y="678828"/>
            <a:ext cx="7010400" cy="2123658"/>
          </a:xfrm>
          <a:prstGeom prst="rect">
            <a:avLst/>
          </a:prstGeom>
          <a:noFill/>
        </p:spPr>
        <p:txBody>
          <a:bodyPr wrap="square" rtlCol="0">
            <a:spAutoFit/>
          </a:bodyPr>
          <a:lstStyle/>
          <a:p>
            <a:pPr algn="ctr"/>
            <a:r>
              <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Electronic Job Analysis Methods</a:t>
            </a:r>
          </a:p>
          <a:p>
            <a:pPr algn="ct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026" name="Picture 2" descr="C:\Users\abosto1\AppData\Local\Microsoft\Windows\Temporary Internet Files\Content.IE5\BGKCDPIV\royalty-free-computer-clipart-illustration-7803[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33600" y="2514600"/>
            <a:ext cx="4902200" cy="35814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67539999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b="1" dirty="0" smtClean="0"/>
              <a:t>Copyright © 2017 Pearson Education, Ltd.</a:t>
            </a:r>
            <a:endParaRPr lang="en-US" dirty="0"/>
          </a:p>
        </p:txBody>
      </p:sp>
      <p:sp>
        <p:nvSpPr>
          <p:cNvPr id="4" name="Slide Number Placeholder 3"/>
          <p:cNvSpPr>
            <a:spLocks noGrp="1"/>
          </p:cNvSpPr>
          <p:nvPr>
            <p:ph type="sldNum" sz="quarter" idx="12"/>
          </p:nvPr>
        </p:nvSpPr>
        <p:spPr/>
        <p:txBody>
          <a:bodyPr/>
          <a:lstStyle/>
          <a:p>
            <a:r>
              <a:rPr lang="en-US" dirty="0" smtClean="0"/>
              <a:t>4-</a:t>
            </a:r>
            <a:fld id="{E0926760-F15F-462E-8D64-749C808E0CCD}" type="slidenum">
              <a:rPr lang="en-US" smtClean="0"/>
              <a:pPr/>
              <a:t>21</a:t>
            </a:fld>
            <a:endParaRPr lang="en-US" dirty="0"/>
          </a:p>
        </p:txBody>
      </p:sp>
      <p:sp>
        <p:nvSpPr>
          <p:cNvPr id="5" name="Rectangle 4"/>
          <p:cNvSpPr/>
          <p:nvPr/>
        </p:nvSpPr>
        <p:spPr>
          <a:xfrm>
            <a:off x="1828800" y="990600"/>
            <a:ext cx="5943600" cy="5016758"/>
          </a:xfrm>
          <a:prstGeom prst="rect">
            <a:avLst/>
          </a:prstGeom>
        </p:spPr>
        <p:txBody>
          <a:bodyPr wrap="square">
            <a:spAutoFit/>
          </a:bodyPr>
          <a:lstStyle/>
          <a:p>
            <a:pPr algn="ctr"/>
            <a:r>
              <a:rPr lang="en-US" sz="40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In-class exercise: Prepare an online job advertisement of a “HR manager of an multinational firm” with clear job description that attracts global talents. </a:t>
            </a:r>
            <a:endParaRPr lang="en-US" sz="40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1017271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096000"/>
            <a:ext cx="2895600" cy="6254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22</a:t>
            </a:fld>
            <a:endParaRPr lang="en-US" dirty="0"/>
          </a:p>
        </p:txBody>
      </p:sp>
      <p:sp>
        <p:nvSpPr>
          <p:cNvPr id="5" name="TextBox 4"/>
          <p:cNvSpPr txBox="1"/>
          <p:nvPr/>
        </p:nvSpPr>
        <p:spPr>
          <a:xfrm>
            <a:off x="990600" y="678828"/>
            <a:ext cx="7010400" cy="2123658"/>
          </a:xfrm>
          <a:prstGeom prst="rect">
            <a:avLst/>
          </a:prstGeom>
          <a:noFill/>
        </p:spPr>
        <p:txBody>
          <a:bodyPr wrap="square" rtlCol="0">
            <a:spAutoFit/>
          </a:bodyPr>
          <a:lstStyle/>
          <a:p>
            <a:pPr algn="ctr"/>
            <a:endPar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Diversity Counts</a:t>
            </a:r>
          </a:p>
          <a:p>
            <a:pPr algn="ct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3074"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743201" y="2802486"/>
            <a:ext cx="3602885" cy="283631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74243598"/>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23</a:t>
            </a:fld>
            <a:endParaRPr lang="en-US" dirty="0"/>
          </a:p>
        </p:txBody>
      </p:sp>
      <p:sp>
        <p:nvSpPr>
          <p:cNvPr id="5" name="TextBox 4"/>
          <p:cNvSpPr txBox="1"/>
          <p:nvPr/>
        </p:nvSpPr>
        <p:spPr>
          <a:xfrm>
            <a:off x="1752600" y="783996"/>
            <a:ext cx="5791200" cy="584775"/>
          </a:xfrm>
          <a:prstGeom prst="rect">
            <a:avLst/>
          </a:prstGeom>
          <a:noFill/>
        </p:spPr>
        <p:txBody>
          <a:bodyPr wrap="square" rtlCol="0">
            <a:spAutoFit/>
          </a:bodyPr>
          <a:lstStyle/>
          <a:p>
            <a:pPr algn="ctr"/>
            <a:r>
              <a:rPr lang="en-US" sz="32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Writing Job Descriptions</a:t>
            </a:r>
          </a:p>
        </p:txBody>
      </p:sp>
      <p:sp>
        <p:nvSpPr>
          <p:cNvPr id="7" name="TextBox 6"/>
          <p:cNvSpPr txBox="1"/>
          <p:nvPr/>
        </p:nvSpPr>
        <p:spPr>
          <a:xfrm>
            <a:off x="381000" y="1790698"/>
            <a:ext cx="5448300" cy="3385542"/>
          </a:xfrm>
          <a:prstGeom prst="rect">
            <a:avLst/>
          </a:prstGeom>
          <a:noFill/>
        </p:spPr>
        <p:txBody>
          <a:bodyPr wrap="square" rtlCol="0">
            <a:spAutoFit/>
          </a:bodyPr>
          <a:lstStyle/>
          <a:p>
            <a:pPr marL="457200" indent="-457200">
              <a:buFont typeface="Arial" panose="020B0604020202020204" pitchFamily="34" charset="0"/>
              <a:buChar char="•"/>
            </a:pPr>
            <a:r>
              <a:rPr lang="en-US" sz="2800" b="1" dirty="0">
                <a:latin typeface="Arial" panose="020B0604020202020204" pitchFamily="34" charset="0"/>
                <a:cs typeface="Arial" panose="020B0604020202020204" pitchFamily="34" charset="0"/>
              </a:rPr>
              <a:t>Job identification</a:t>
            </a:r>
          </a:p>
          <a:p>
            <a:pPr marL="457200" indent="-457200">
              <a:buFont typeface="Arial" panose="020B0604020202020204" pitchFamily="34" charset="0"/>
              <a:buChar char="•"/>
            </a:pPr>
            <a:r>
              <a:rPr lang="en-US" sz="2800" b="1" dirty="0">
                <a:latin typeface="Arial" panose="020B0604020202020204" pitchFamily="34" charset="0"/>
                <a:cs typeface="Arial" panose="020B0604020202020204" pitchFamily="34" charset="0"/>
              </a:rPr>
              <a:t>Job summary</a:t>
            </a:r>
          </a:p>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Responsibilities </a:t>
            </a:r>
            <a:r>
              <a:rPr lang="en-US" sz="2800" b="1" dirty="0">
                <a:latin typeface="Arial" panose="020B0604020202020204" pitchFamily="34" charset="0"/>
                <a:cs typeface="Arial" panose="020B0604020202020204" pitchFamily="34" charset="0"/>
              </a:rPr>
              <a:t>and duties</a:t>
            </a:r>
          </a:p>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Authority of incumbent</a:t>
            </a:r>
            <a:endParaRPr lang="en-US" sz="28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Standards of performance</a:t>
            </a:r>
          </a:p>
          <a:p>
            <a:pPr marL="457200" indent="-457200">
              <a:buFont typeface="Arial" panose="020B0604020202020204" pitchFamily="34" charset="0"/>
              <a:buChar char="•"/>
            </a:pPr>
            <a:r>
              <a:rPr lang="en-US" sz="2800" b="1" dirty="0">
                <a:latin typeface="Arial" panose="020B0604020202020204" pitchFamily="34" charset="0"/>
                <a:cs typeface="Arial" panose="020B0604020202020204" pitchFamily="34" charset="0"/>
              </a:rPr>
              <a:t>W</a:t>
            </a:r>
            <a:r>
              <a:rPr lang="en-US" sz="2800" b="1" dirty="0" smtClean="0">
                <a:latin typeface="Arial" panose="020B0604020202020204" pitchFamily="34" charset="0"/>
                <a:cs typeface="Arial" panose="020B0604020202020204" pitchFamily="34" charset="0"/>
              </a:rPr>
              <a:t>orking </a:t>
            </a:r>
            <a:r>
              <a:rPr lang="en-US" sz="2800" b="1" dirty="0">
                <a:latin typeface="Arial" panose="020B0604020202020204" pitchFamily="34" charset="0"/>
                <a:cs typeface="Arial" panose="020B0604020202020204" pitchFamily="34" charset="0"/>
              </a:rPr>
              <a:t>conditions</a:t>
            </a:r>
          </a:p>
          <a:p>
            <a:pPr marL="457200" indent="-457200">
              <a:buFont typeface="Arial" panose="020B0604020202020204" pitchFamily="34" charset="0"/>
              <a:buChar char="•"/>
            </a:pPr>
            <a:r>
              <a:rPr lang="en-US" sz="2800" b="1" dirty="0">
                <a:latin typeface="Arial" panose="020B0604020202020204" pitchFamily="34" charset="0"/>
                <a:cs typeface="Arial" panose="020B0604020202020204" pitchFamily="34" charset="0"/>
              </a:rPr>
              <a:t>Job specifications	</a:t>
            </a:r>
          </a:p>
          <a:p>
            <a:pPr marL="285750" indent="-285750">
              <a:buFont typeface="Arial" panose="020B0604020202020204" pitchFamily="34" charset="0"/>
              <a:buChar char="•"/>
            </a:pPr>
            <a:endParaRPr lang="en-US" dirty="0"/>
          </a:p>
        </p:txBody>
      </p:sp>
      <p:pic>
        <p:nvPicPr>
          <p:cNvPr id="4098" name="Picture 2" descr="C:\Users\abosto1\AppData\Local\Microsoft\Windows\Temporary Internet Files\Content.IE5\XIANQQ85\writing[1].gi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38800" y="2085975"/>
            <a:ext cx="2590800" cy="268605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296372614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24</a:t>
            </a:fld>
            <a:endParaRPr lang="en-US" dirty="0"/>
          </a:p>
        </p:txBody>
      </p:sp>
      <p:sp>
        <p:nvSpPr>
          <p:cNvPr id="5" name="TextBox 4"/>
          <p:cNvSpPr txBox="1"/>
          <p:nvPr/>
        </p:nvSpPr>
        <p:spPr>
          <a:xfrm>
            <a:off x="1828800" y="678828"/>
            <a:ext cx="4876800" cy="1446550"/>
          </a:xfrm>
          <a:prstGeom prst="rect">
            <a:avLst/>
          </a:prstGeom>
          <a:noFill/>
        </p:spPr>
        <p:txBody>
          <a:bodyPr wrap="square" rtlCol="0">
            <a:spAutoFit/>
          </a:bodyPr>
          <a:lstStyle/>
          <a:p>
            <a:pPr algn="ct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Identification</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85750" y="2328863"/>
            <a:ext cx="8572500" cy="2200275"/>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85750" y="4784267"/>
            <a:ext cx="8572500" cy="5334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90748043"/>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25</a:t>
            </a:fld>
            <a:endParaRPr lang="en-US" dirty="0"/>
          </a:p>
        </p:txBody>
      </p:sp>
      <p:sp>
        <p:nvSpPr>
          <p:cNvPr id="5" name="TextBox 4"/>
          <p:cNvSpPr txBox="1"/>
          <p:nvPr/>
        </p:nvSpPr>
        <p:spPr>
          <a:xfrm>
            <a:off x="1828800" y="678828"/>
            <a:ext cx="4876800" cy="1446550"/>
          </a:xfrm>
          <a:prstGeom prst="rect">
            <a:avLst/>
          </a:prstGeom>
          <a:noFill/>
        </p:spPr>
        <p:txBody>
          <a:bodyPr wrap="square" rtlCol="0">
            <a:spAutoFit/>
          </a:bodyPr>
          <a:lstStyle/>
          <a:p>
            <a:pPr algn="ctr"/>
            <a:endPar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r>
              <a:rPr lang="en-US" sz="44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Summary </a:t>
            </a:r>
            <a:endParaRPr lang="en-US" sz="44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4411" y="4572000"/>
            <a:ext cx="8572500" cy="5334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614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81000" y="2590800"/>
            <a:ext cx="8382000" cy="167640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0472905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26</a:t>
            </a:fld>
            <a:endParaRPr lang="en-US" dirty="0"/>
          </a:p>
        </p:txBody>
      </p:sp>
      <p:sp>
        <p:nvSpPr>
          <p:cNvPr id="5" name="TextBox 4"/>
          <p:cNvSpPr txBox="1"/>
          <p:nvPr/>
        </p:nvSpPr>
        <p:spPr>
          <a:xfrm>
            <a:off x="1828800" y="787734"/>
            <a:ext cx="4876800" cy="523220"/>
          </a:xfrm>
          <a:prstGeom prst="rect">
            <a:avLst/>
          </a:prstGeom>
          <a:noFill/>
        </p:spPr>
        <p:txBody>
          <a:bodyPr wrap="square" rtlCol="0">
            <a:spAutoFit/>
          </a:bodyPr>
          <a:lstStyle/>
          <a:p>
            <a:pPr algn="ctr"/>
            <a:r>
              <a:rPr lang="en-US" sz="28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Responsibilities and Duties</a:t>
            </a:r>
            <a:endParaRPr lang="en-US" sz="28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819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206951" y="1524000"/>
            <a:ext cx="4498649" cy="3902762"/>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8196"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46210" y="5610225"/>
            <a:ext cx="5181600" cy="361950"/>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9029445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4</a:t>
            </a:r>
            <a:r>
              <a:rPr lang="en-US" dirty="0" smtClean="0"/>
              <a:t>-</a:t>
            </a:r>
            <a:fld id="{E0926760-F15F-462E-8D64-749C808E0CCD}" type="slidenum">
              <a:rPr lang="en-US" smtClean="0"/>
              <a:pPr/>
              <a:t>27</a:t>
            </a:fld>
            <a:endParaRPr lang="en-US" dirty="0"/>
          </a:p>
        </p:txBody>
      </p:sp>
      <p:sp>
        <p:nvSpPr>
          <p:cNvPr id="4" name="Rectangle 3"/>
          <p:cNvSpPr/>
          <p:nvPr/>
        </p:nvSpPr>
        <p:spPr>
          <a:xfrm>
            <a:off x="1828800" y="2438400"/>
            <a:ext cx="6019800" cy="2185214"/>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Social Media helping to democratize HR</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take a look…</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Trends Shaping HR: </a:t>
            </a:r>
          </a:p>
          <a:p>
            <a:pPr algn="ct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Digital and Social Media</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101916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096000"/>
            <a:ext cx="2895600" cy="6254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28</a:t>
            </a:fld>
            <a:endParaRPr lang="en-US" dirty="0"/>
          </a:p>
        </p:txBody>
      </p:sp>
      <p:sp>
        <p:nvSpPr>
          <p:cNvPr id="5" name="TextBox 4"/>
          <p:cNvSpPr txBox="1"/>
          <p:nvPr/>
        </p:nvSpPr>
        <p:spPr>
          <a:xfrm>
            <a:off x="762000" y="688159"/>
            <a:ext cx="7924800" cy="1323439"/>
          </a:xfrm>
          <a:prstGeom prst="rect">
            <a:avLst/>
          </a:prstGeom>
          <a:noFill/>
        </p:spPr>
        <p:txBody>
          <a:bodyPr wrap="square" rtlCol="0">
            <a:spAutoFit/>
          </a:bodyPr>
          <a:lstStyle/>
          <a:p>
            <a:pPr algn="ctr"/>
            <a:r>
              <a:rPr lang="en-US" sz="40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Standards of Performance and Working Conditions</a:t>
            </a:r>
            <a:endParaRPr lang="en-US" sz="40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9218"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90800" y="2895601"/>
            <a:ext cx="3810000" cy="29718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33096274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a:t>4</a:t>
            </a:r>
            <a:r>
              <a:rPr lang="en-US" dirty="0" smtClean="0"/>
              <a:t>-</a:t>
            </a:r>
            <a:fld id="{E0926760-F15F-462E-8D64-749C808E0CCD}" type="slidenum">
              <a:rPr lang="en-US" smtClean="0"/>
              <a:pPr/>
              <a:t>29</a:t>
            </a:fld>
            <a:endParaRPr lang="en-US" dirty="0"/>
          </a:p>
        </p:txBody>
      </p:sp>
      <p:sp>
        <p:nvSpPr>
          <p:cNvPr id="4" name="Rectangle 3"/>
          <p:cNvSpPr/>
          <p:nvPr/>
        </p:nvSpPr>
        <p:spPr>
          <a:xfrm>
            <a:off x="1828800" y="2438400"/>
            <a:ext cx="6019800" cy="1631216"/>
          </a:xfrm>
          <a:prstGeom prst="rect">
            <a:avLst/>
          </a:prstGeom>
        </p:spPr>
        <p:txBody>
          <a:bodyPr wrap="square">
            <a:spAutoFit/>
          </a:bodyPr>
          <a:lstStyle/>
          <a:p>
            <a:pPr algn="ctr"/>
            <a:r>
              <a:rPr lang="en-US" sz="3600" b="1" dirty="0" smtClean="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Using O*NET</a:t>
            </a:r>
            <a:endParaRPr lang="en-US" sz="3600" b="1" dirty="0">
              <a:solidFill>
                <a:srgbClr val="FFC0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algn="ctr"/>
            <a:endParaRPr lang="en-US" sz="3200" dirty="0" smtClean="0">
              <a:latin typeface="Arial" panose="020B0604020202020204" pitchFamily="34" charset="0"/>
              <a:cs typeface="Arial" panose="020B0604020202020204" pitchFamily="34" charset="0"/>
            </a:endParaRPr>
          </a:p>
          <a:p>
            <a:pPr algn="ctr"/>
            <a:r>
              <a:rPr lang="en-US" sz="3200" b="1" dirty="0" smtClean="0">
                <a:latin typeface="Arial" panose="020B0604020202020204" pitchFamily="34" charset="0"/>
                <a:cs typeface="Arial" panose="020B0604020202020204" pitchFamily="34" charset="0"/>
              </a:rPr>
              <a:t>Let’s talk about it…</a:t>
            </a:r>
            <a:endParaRPr lang="en-US" sz="3200" dirty="0">
              <a:latin typeface="Arial" panose="020B0604020202020204" pitchFamily="34" charset="0"/>
              <a:cs typeface="Arial" panose="020B0604020202020204" pitchFamily="34" charset="0"/>
            </a:endParaRPr>
          </a:p>
        </p:txBody>
      </p:sp>
      <p:sp>
        <p:nvSpPr>
          <p:cNvPr id="5" name="Rectangle 4"/>
          <p:cNvSpPr/>
          <p:nvPr/>
        </p:nvSpPr>
        <p:spPr>
          <a:xfrm>
            <a:off x="489675" y="622012"/>
            <a:ext cx="8197125" cy="1077218"/>
          </a:xfrm>
          <a:prstGeom prst="rect">
            <a:avLst/>
          </a:prstGeom>
        </p:spPr>
        <p:txBody>
          <a:bodyPr wrap="square">
            <a:spAutoFit/>
          </a:bodyPr>
          <a:lstStyle/>
          <a:p>
            <a:pPr algn="ctr"/>
            <a:r>
              <a:rPr lang="en-US" sz="3200" b="1" dirty="0" smtClean="0">
                <a:solidFill>
                  <a:srgbClr val="3366FF"/>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Improving Performance: </a:t>
            </a:r>
            <a:r>
              <a:rPr lang="en-US" sz="3200" i="1" dirty="0" smtClean="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HR Tools for Line Managers and Small Businesses</a:t>
            </a:r>
            <a:endParaRPr lang="en-US" sz="3200" i="1" dirty="0">
              <a:solidFill>
                <a:srgbClr val="00B05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5913189"/>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30</a:t>
            </a:fld>
            <a:endParaRPr lang="en-US" dirty="0"/>
          </a:p>
        </p:txBody>
      </p:sp>
      <p:sp>
        <p:nvSpPr>
          <p:cNvPr id="5" name="TextBox 4"/>
          <p:cNvSpPr txBox="1"/>
          <p:nvPr/>
        </p:nvSpPr>
        <p:spPr>
          <a:xfrm>
            <a:off x="762000" y="678828"/>
            <a:ext cx="7772400" cy="1200329"/>
          </a:xfrm>
          <a:prstGeom prst="rect">
            <a:avLst/>
          </a:prstGeom>
          <a:noFill/>
        </p:spPr>
        <p:txBody>
          <a:bodyPr wrap="square" rtlCol="0">
            <a:spAutoFit/>
          </a:bodyPr>
          <a:lstStyle/>
          <a:p>
            <a:pPr algn="ctr"/>
            <a:r>
              <a:rPr lang="en-US" sz="36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Steps in using O*NET to </a:t>
            </a:r>
          </a:p>
          <a:p>
            <a:pPr algn="ctr"/>
            <a:r>
              <a:rPr lang="en-US" sz="36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write job descriptions</a:t>
            </a:r>
            <a:endParaRPr lang="en-US" sz="36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1295400" y="2209800"/>
            <a:ext cx="6934200" cy="3046988"/>
          </a:xfrm>
          <a:prstGeom prst="rect">
            <a:avLst/>
          </a:prstGeom>
          <a:noFill/>
        </p:spPr>
        <p:txBody>
          <a:bodyPr wrap="square" rtlCol="0">
            <a:spAutoFit/>
          </a:bodyPr>
          <a:lstStyle/>
          <a:p>
            <a:r>
              <a:rPr lang="en-US" sz="2400" b="1" dirty="0" smtClean="0">
                <a:latin typeface="Arial" panose="020B0604020202020204" pitchFamily="34" charset="0"/>
                <a:cs typeface="Arial" panose="020B0604020202020204" pitchFamily="34" charset="0"/>
              </a:rPr>
              <a:t>Step 1.  Review Your Plan</a:t>
            </a:r>
          </a:p>
          <a:p>
            <a:r>
              <a:rPr lang="en-US" sz="2400" b="1" dirty="0" smtClean="0">
                <a:latin typeface="Arial" panose="020B0604020202020204" pitchFamily="34" charset="0"/>
                <a:cs typeface="Arial" panose="020B0604020202020204" pitchFamily="34" charset="0"/>
              </a:rPr>
              <a:t>Step 2.  Develop an Organization Chart</a:t>
            </a:r>
          </a:p>
          <a:p>
            <a:r>
              <a:rPr lang="en-US" sz="2400" b="1" dirty="0" smtClean="0">
                <a:latin typeface="Arial" panose="020B0604020202020204" pitchFamily="34" charset="0"/>
                <a:cs typeface="Arial" panose="020B0604020202020204" pitchFamily="34" charset="0"/>
              </a:rPr>
              <a:t>Step 3.  Use a Job Analysis Questionnaire</a:t>
            </a:r>
          </a:p>
          <a:p>
            <a:r>
              <a:rPr lang="en-US" sz="2400" b="1" dirty="0" smtClean="0">
                <a:latin typeface="Arial" panose="020B0604020202020204" pitchFamily="34" charset="0"/>
                <a:cs typeface="Arial" panose="020B0604020202020204" pitchFamily="34" charset="0"/>
              </a:rPr>
              <a:t>Step 4.  Obtain Job Duties from O*NET</a:t>
            </a:r>
          </a:p>
          <a:p>
            <a:r>
              <a:rPr lang="en-US" sz="2400" b="1" dirty="0" smtClean="0">
                <a:latin typeface="Arial" panose="020B0604020202020204" pitchFamily="34" charset="0"/>
                <a:cs typeface="Arial" panose="020B0604020202020204" pitchFamily="34" charset="0"/>
              </a:rPr>
              <a:t>Step 5.  List the Job’s Human Requirements    	   from O*NET</a:t>
            </a:r>
          </a:p>
          <a:p>
            <a:r>
              <a:rPr lang="en-US" sz="2400" b="1" dirty="0" smtClean="0">
                <a:latin typeface="Arial" panose="020B0604020202020204" pitchFamily="34" charset="0"/>
                <a:cs typeface="Arial" panose="020B0604020202020204" pitchFamily="34" charset="0"/>
              </a:rPr>
              <a:t>Step 6.  Finalize the Job Description.</a:t>
            </a:r>
          </a:p>
          <a:p>
            <a:endParaRPr lang="en-US"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4005228"/>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31</a:t>
            </a:fld>
            <a:endParaRPr lang="en-US" dirty="0"/>
          </a:p>
        </p:txBody>
      </p:sp>
      <p:sp>
        <p:nvSpPr>
          <p:cNvPr id="6" name="TextBox 5"/>
          <p:cNvSpPr txBox="1"/>
          <p:nvPr/>
        </p:nvSpPr>
        <p:spPr>
          <a:xfrm>
            <a:off x="914400" y="685800"/>
            <a:ext cx="6934200" cy="369332"/>
          </a:xfrm>
          <a:prstGeom prst="rect">
            <a:avLst/>
          </a:prstGeom>
          <a:noFill/>
        </p:spPr>
        <p:txBody>
          <a:bodyPr wrap="square" rtlCol="0">
            <a:spAutoFit/>
          </a:bodyPr>
          <a:lstStyle/>
          <a:p>
            <a:endParaRPr lang="en-US" dirty="0"/>
          </a:p>
        </p:txBody>
      </p:sp>
      <p:sp>
        <p:nvSpPr>
          <p:cNvPr id="7" name="TextBox 6"/>
          <p:cNvSpPr txBox="1"/>
          <p:nvPr/>
        </p:nvSpPr>
        <p:spPr>
          <a:xfrm>
            <a:off x="1066800" y="1055132"/>
            <a:ext cx="7010400" cy="923330"/>
          </a:xfrm>
          <a:prstGeom prst="rect">
            <a:avLst/>
          </a:prstGeom>
          <a:noFill/>
        </p:spPr>
        <p:txBody>
          <a:bodyPr wrap="square" rtlCol="0">
            <a:spAutoFit/>
          </a:bodyPr>
          <a:lstStyle/>
          <a:p>
            <a:pPr algn="ctr"/>
            <a:r>
              <a:rPr lang="en-US" sz="36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Writing </a:t>
            </a:r>
            <a:r>
              <a:rPr lang="en-US" sz="36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job </a:t>
            </a:r>
            <a:r>
              <a:rPr lang="en-US" sz="3600" b="1" dirty="0" smtClean="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specifications</a:t>
            </a:r>
            <a:endParaRPr lang="en-US" sz="3600" b="1" dirty="0">
              <a:solidFill>
                <a:srgbClr val="FFFF0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
        <p:nvSpPr>
          <p:cNvPr id="8" name="TextBox 7"/>
          <p:cNvSpPr txBox="1"/>
          <p:nvPr/>
        </p:nvSpPr>
        <p:spPr>
          <a:xfrm>
            <a:off x="838200" y="2286000"/>
            <a:ext cx="4343400" cy="3600986"/>
          </a:xfrm>
          <a:prstGeom prst="rect">
            <a:avLst/>
          </a:prstGeom>
          <a:noFill/>
        </p:spPr>
        <p:txBody>
          <a:bodyPr wrap="square" rtlCol="0">
            <a:spAutoFit/>
          </a:bodyPr>
          <a:lstStyle/>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Trained vs. untrained</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Judgment</a:t>
            </a:r>
          </a:p>
          <a:p>
            <a:pPr marL="457200" indent="-457200">
              <a:lnSpc>
                <a:spcPct val="150000"/>
              </a:lnSpc>
              <a:buFont typeface="Arial" panose="020B0604020202020204" pitchFamily="34" charset="0"/>
              <a:buChar char="•"/>
            </a:pPr>
            <a:r>
              <a:rPr lang="en-US" sz="2800" b="1" dirty="0">
                <a:latin typeface="Arial" panose="020B0604020202020204" pitchFamily="34" charset="0"/>
                <a:cs typeface="Arial" panose="020B0604020202020204" pitchFamily="34" charset="0"/>
              </a:rPr>
              <a:t>Statistical analysis</a:t>
            </a:r>
          </a:p>
          <a:p>
            <a:pPr marL="457200" indent="-457200">
              <a:lnSpc>
                <a:spcPct val="150000"/>
              </a:lnSpc>
              <a:buFont typeface="Arial" panose="020B0604020202020204" pitchFamily="34" charset="0"/>
              <a:buChar char="•"/>
            </a:pPr>
            <a:r>
              <a:rPr lang="en-US" sz="2800" b="1" dirty="0" smtClean="0">
                <a:latin typeface="Arial" panose="020B0604020202020204" pitchFamily="34" charset="0"/>
                <a:cs typeface="Arial" panose="020B0604020202020204" pitchFamily="34" charset="0"/>
              </a:rPr>
              <a:t>Job Requirement Matrix</a:t>
            </a:r>
            <a:endParaRPr lang="en-US" sz="2800" b="1" dirty="0">
              <a:latin typeface="Arial" panose="020B0604020202020204" pitchFamily="34" charset="0"/>
              <a:cs typeface="Arial" panose="020B0604020202020204" pitchFamily="34" charset="0"/>
            </a:endParaRPr>
          </a:p>
          <a:p>
            <a:endParaRPr lang="en-US" dirty="0"/>
          </a:p>
        </p:txBody>
      </p:sp>
      <p:pic>
        <p:nvPicPr>
          <p:cNvPr id="1126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029199" y="2927866"/>
            <a:ext cx="3657601" cy="266445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41680299"/>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096000"/>
            <a:ext cx="2895600" cy="6254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32</a:t>
            </a:fld>
            <a:endParaRPr lang="en-US" dirty="0"/>
          </a:p>
        </p:txBody>
      </p:sp>
      <p:sp>
        <p:nvSpPr>
          <p:cNvPr id="5" name="TextBox 4"/>
          <p:cNvSpPr txBox="1"/>
          <p:nvPr/>
        </p:nvSpPr>
        <p:spPr>
          <a:xfrm rot="10800000" flipV="1">
            <a:off x="914400" y="1214482"/>
            <a:ext cx="7391400" cy="1200329"/>
          </a:xfrm>
          <a:prstGeom prst="rect">
            <a:avLst/>
          </a:prstGeom>
          <a:noFill/>
        </p:spPr>
        <p:txBody>
          <a:bodyPr wrap="square" rtlCol="0">
            <a:spAutoFit/>
          </a:bodyPr>
          <a:lstStyle/>
          <a:p>
            <a:pPr algn="ctr"/>
            <a:r>
              <a:rPr lang="en-US" sz="36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Specifications Based on Statistical Analysis</a:t>
            </a:r>
            <a:endParaRPr lang="en-US" sz="36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6" name="TextBox 5"/>
          <p:cNvSpPr txBox="1"/>
          <p:nvPr/>
        </p:nvSpPr>
        <p:spPr>
          <a:xfrm>
            <a:off x="1143000" y="2819400"/>
            <a:ext cx="6324600" cy="1569660"/>
          </a:xfrm>
          <a:prstGeom prst="rect">
            <a:avLst/>
          </a:prstGeom>
          <a:noFill/>
        </p:spPr>
        <p:txBody>
          <a:bodyPr wrap="square" rtlCol="0">
            <a:spAutoFit/>
          </a:bodyPr>
          <a:lstStyle/>
          <a:p>
            <a:pPr marL="457200" indent="-457200">
              <a:buFont typeface="Arial" panose="020B0604020202020204" pitchFamily="34" charset="0"/>
              <a:buChar char="•"/>
            </a:pPr>
            <a:r>
              <a:rPr lang="en-US" sz="3200" b="1" dirty="0" smtClean="0">
                <a:latin typeface="Arial" panose="020B0604020202020204" pitchFamily="34" charset="0"/>
                <a:cs typeface="Arial" panose="020B0604020202020204" pitchFamily="34" charset="0"/>
              </a:rPr>
              <a:t>Predictor</a:t>
            </a:r>
          </a:p>
          <a:p>
            <a:pPr marL="457200" indent="-457200">
              <a:buFont typeface="Arial" panose="020B0604020202020204" pitchFamily="34" charset="0"/>
              <a:buChar char="•"/>
            </a:pPr>
            <a:r>
              <a:rPr lang="en-US" sz="3200" b="1" dirty="0" smtClean="0">
                <a:latin typeface="Arial" panose="020B0604020202020204" pitchFamily="34" charset="0"/>
                <a:cs typeface="Arial" panose="020B0604020202020204" pitchFamily="34" charset="0"/>
              </a:rPr>
              <a:t>Criterion</a:t>
            </a:r>
          </a:p>
          <a:p>
            <a:pPr marL="457200" indent="-457200">
              <a:buFont typeface="Arial" panose="020B0604020202020204" pitchFamily="34" charset="0"/>
              <a:buChar char="•"/>
            </a:pPr>
            <a:r>
              <a:rPr lang="en-US" sz="3200" b="1" dirty="0" smtClean="0">
                <a:latin typeface="Arial" panose="020B0604020202020204" pitchFamily="34" charset="0"/>
                <a:cs typeface="Arial" panose="020B0604020202020204" pitchFamily="34" charset="0"/>
              </a:rPr>
              <a:t>Five Step Procedure</a:t>
            </a:r>
            <a:endParaRPr 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595864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33</a:t>
            </a:fld>
            <a:endParaRPr lang="en-US" dirty="0"/>
          </a:p>
        </p:txBody>
      </p:sp>
      <p:sp>
        <p:nvSpPr>
          <p:cNvPr id="5" name="TextBox 4"/>
          <p:cNvSpPr txBox="1"/>
          <p:nvPr/>
        </p:nvSpPr>
        <p:spPr>
          <a:xfrm rot="10800000" flipV="1">
            <a:off x="1295400" y="2467926"/>
            <a:ext cx="7010400" cy="646331"/>
          </a:xfrm>
          <a:prstGeom prst="rect">
            <a:avLst/>
          </a:prstGeom>
          <a:noFill/>
        </p:spPr>
        <p:txBody>
          <a:bodyPr wrap="square" rtlCol="0">
            <a:spAutoFit/>
          </a:bodyPr>
          <a:lstStyle/>
          <a:p>
            <a:pPr algn="ctr"/>
            <a:r>
              <a:rPr lang="en-US" sz="36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Job-Requirements Matrix</a:t>
            </a:r>
            <a:endParaRPr lang="en-US" sz="36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4319975"/>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34</a:t>
            </a:fld>
            <a:endParaRPr lang="en-US" dirty="0"/>
          </a:p>
        </p:txBody>
      </p:sp>
      <p:sp>
        <p:nvSpPr>
          <p:cNvPr id="5" name="TextBox 4"/>
          <p:cNvSpPr txBox="1"/>
          <p:nvPr/>
        </p:nvSpPr>
        <p:spPr>
          <a:xfrm>
            <a:off x="1143000" y="1143001"/>
            <a:ext cx="7162800" cy="3139321"/>
          </a:xfrm>
          <a:prstGeom prst="rect">
            <a:avLst/>
          </a:prstGeom>
          <a:noFill/>
        </p:spPr>
        <p:txBody>
          <a:bodyPr wrap="square" rtlCol="0">
            <a:spAutoFit/>
          </a:bodyPr>
          <a:lstStyle/>
          <a:p>
            <a:pPr algn="ctr"/>
            <a:r>
              <a:rPr lang="en-US" sz="36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List some human traits and behaviors you would want an employee to bring to a job if employee engagement is important to doing the job well</a:t>
            </a:r>
            <a:endParaRPr lang="en-US" sz="36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477002230"/>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35</a:t>
            </a:fld>
            <a:endParaRPr lang="en-US" dirty="0"/>
          </a:p>
        </p:txBody>
      </p:sp>
      <p:sp>
        <p:nvSpPr>
          <p:cNvPr id="5" name="TextBox 4"/>
          <p:cNvSpPr txBox="1"/>
          <p:nvPr/>
        </p:nvSpPr>
        <p:spPr>
          <a:xfrm>
            <a:off x="990600" y="1600200"/>
            <a:ext cx="7391400" cy="1323439"/>
          </a:xfrm>
          <a:prstGeom prst="rect">
            <a:avLst/>
          </a:prstGeom>
          <a:noFill/>
        </p:spPr>
        <p:txBody>
          <a:bodyPr wrap="square" rtlCol="0">
            <a:spAutoFit/>
          </a:bodyPr>
          <a:lstStyle/>
          <a:p>
            <a:pPr algn="ctr"/>
            <a:r>
              <a:rPr lang="en-US" sz="40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Employee Engagement Guide for Managers</a:t>
            </a:r>
            <a:endParaRPr lang="en-US" sz="4000" b="1" dirty="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2290" name="Picture 2" descr="E:\Pearson\Cover Images\Colors for cover.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15270" y="3352799"/>
            <a:ext cx="2985530" cy="2514601"/>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p14="http://schemas.microsoft.com/office/powerpoint/2010/main" val="80839242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36</a:t>
            </a:fld>
            <a:endParaRPr lang="en-US" dirty="0"/>
          </a:p>
        </p:txBody>
      </p:sp>
      <p:sp>
        <p:nvSpPr>
          <p:cNvPr id="5" name="TextBox 4"/>
          <p:cNvSpPr txBox="1"/>
          <p:nvPr/>
        </p:nvSpPr>
        <p:spPr>
          <a:xfrm>
            <a:off x="1143000" y="1143001"/>
            <a:ext cx="7162800" cy="2585323"/>
          </a:xfrm>
          <a:prstGeom prst="rect">
            <a:avLst/>
          </a:prstGeom>
          <a:noFill/>
        </p:spPr>
        <p:txBody>
          <a:bodyPr wrap="square" rtlCol="0">
            <a:spAutoFit/>
          </a:bodyPr>
          <a:lstStyle/>
          <a:p>
            <a:pPr algn="ctr"/>
            <a:r>
              <a:rPr lang="en-US" sz="3600" b="1" dirty="0" smtClean="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Explain competency-based job analysis, including what it means and how it’s done in practice</a:t>
            </a:r>
            <a:endParaRPr lang="en-US" sz="3600" b="1" dirty="0">
              <a:solidFill>
                <a:schemeClr val="accent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888829386"/>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37</a:t>
            </a:fld>
            <a:endParaRPr lang="en-US" dirty="0"/>
          </a:p>
        </p:txBody>
      </p:sp>
      <p:sp>
        <p:nvSpPr>
          <p:cNvPr id="5" name="TextBox 4"/>
          <p:cNvSpPr txBox="1"/>
          <p:nvPr/>
        </p:nvSpPr>
        <p:spPr>
          <a:xfrm>
            <a:off x="609600" y="533400"/>
            <a:ext cx="7772400" cy="707886"/>
          </a:xfrm>
          <a:prstGeom prst="rect">
            <a:avLst/>
          </a:prstGeom>
          <a:noFill/>
        </p:spPr>
        <p:txBody>
          <a:bodyPr wrap="square" rtlCol="0">
            <a:spAutoFit/>
          </a:bodyPr>
          <a:lstStyle/>
          <a:p>
            <a:pPr algn="ctr"/>
            <a:r>
              <a:rPr lang="en-US" sz="4000" b="1" dirty="0" smtClean="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Using Competencies Models</a:t>
            </a:r>
            <a:endParaRPr lang="en-US" sz="4000" b="1" dirty="0">
              <a:solidFill>
                <a:schemeClr val="accent3"/>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1331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71600" y="1590948"/>
            <a:ext cx="6096000" cy="4523711"/>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6262937"/>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p:cNvSpPr>
            <a:spLocks noGrp="1"/>
          </p:cNvSpPr>
          <p:nvPr>
            <p:ph type="ftr" sz="quarter" idx="11"/>
          </p:nvPr>
        </p:nvSpPr>
        <p:spPr>
          <a:xfrm>
            <a:off x="3124200" y="6248400"/>
            <a:ext cx="2895600" cy="473075"/>
          </a:xfrm>
        </p:spPr>
        <p:txBody>
          <a:bodyPr/>
          <a:lstStyle/>
          <a:p>
            <a:r>
              <a:rPr lang="en-US" b="1" dirty="0" smtClean="0"/>
              <a:t>Copyright © 2017 Pearson Education, Ltd.</a:t>
            </a:r>
            <a:endParaRPr lang="en-US" dirty="0"/>
          </a:p>
        </p:txBody>
      </p:sp>
      <p:sp>
        <p:nvSpPr>
          <p:cNvPr id="3" name="Slide Number Placeholder 2"/>
          <p:cNvSpPr>
            <a:spLocks noGrp="1"/>
          </p:cNvSpPr>
          <p:nvPr>
            <p:ph type="sldNum" sz="quarter" idx="12"/>
          </p:nvPr>
        </p:nvSpPr>
        <p:spPr/>
        <p:txBody>
          <a:bodyPr/>
          <a:lstStyle/>
          <a:p>
            <a:r>
              <a:rPr lang="en-US" dirty="0" smtClean="0"/>
              <a:t>4-</a:t>
            </a:r>
            <a:fld id="{E0926760-F15F-462E-8D64-749C808E0CCD}" type="slidenum">
              <a:rPr lang="en-US" smtClean="0"/>
              <a:pPr/>
              <a:t>38</a:t>
            </a:fld>
            <a:endParaRPr lang="en-US" dirty="0"/>
          </a:p>
        </p:txBody>
      </p:sp>
      <p:sp>
        <p:nvSpPr>
          <p:cNvPr id="5" name="TextBox 4"/>
          <p:cNvSpPr txBox="1"/>
          <p:nvPr/>
        </p:nvSpPr>
        <p:spPr>
          <a:xfrm>
            <a:off x="914400" y="678828"/>
            <a:ext cx="6858000" cy="1323439"/>
          </a:xfrm>
          <a:prstGeom prst="rect">
            <a:avLst/>
          </a:prstGeom>
          <a:noFill/>
        </p:spPr>
        <p:txBody>
          <a:bodyPr wrap="square" rtlCol="0">
            <a:spAutoFit/>
          </a:bodyPr>
          <a:lstStyle/>
          <a:p>
            <a:pPr algn="ctr"/>
            <a:r>
              <a:rPr lang="en-US" sz="4000" b="1" dirty="0" smtClean="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to Write Competencies Statements</a:t>
            </a:r>
            <a:endParaRPr lang="en-US" sz="4000" b="1" dirty="0">
              <a:solidFill>
                <a:srgbClr val="00B0F0"/>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4" name="TextBox 3"/>
          <p:cNvSpPr txBox="1"/>
          <p:nvPr/>
        </p:nvSpPr>
        <p:spPr>
          <a:xfrm>
            <a:off x="1676400" y="2590800"/>
            <a:ext cx="6096000" cy="2554545"/>
          </a:xfrm>
          <a:prstGeom prst="rect">
            <a:avLst/>
          </a:prstGeom>
          <a:noFill/>
        </p:spPr>
        <p:txBody>
          <a:bodyPr wrap="square" rtlCol="0">
            <a:spAutoFit/>
          </a:bodyPr>
          <a:lstStyle/>
          <a:p>
            <a:pPr marL="514350" indent="-514350">
              <a:lnSpc>
                <a:spcPct val="150000"/>
              </a:lnSpc>
              <a:buFont typeface="+mj-lt"/>
              <a:buAutoNum type="arabicPeriod"/>
            </a:pPr>
            <a:r>
              <a:rPr lang="en-US" sz="3200" b="1" dirty="0" smtClean="0">
                <a:latin typeface="Arial" panose="020B0604020202020204" pitchFamily="34" charset="0"/>
                <a:cs typeface="Arial" panose="020B0604020202020204" pitchFamily="34" charset="0"/>
              </a:rPr>
              <a:t>Name and brief description</a:t>
            </a:r>
          </a:p>
          <a:p>
            <a:pPr marL="514350" indent="-514350">
              <a:buFont typeface="+mj-lt"/>
              <a:buAutoNum type="arabicPeriod"/>
            </a:pPr>
            <a:r>
              <a:rPr lang="en-US" sz="3200" b="1" dirty="0" smtClean="0">
                <a:latin typeface="Arial" panose="020B0604020202020204" pitchFamily="34" charset="0"/>
                <a:cs typeface="Arial" panose="020B0604020202020204" pitchFamily="34" charset="0"/>
              </a:rPr>
              <a:t>Description of the observable behaviors</a:t>
            </a:r>
          </a:p>
          <a:p>
            <a:pPr marL="514350" indent="-514350">
              <a:lnSpc>
                <a:spcPct val="150000"/>
              </a:lnSpc>
              <a:buFont typeface="+mj-lt"/>
              <a:buAutoNum type="arabicPeriod"/>
            </a:pPr>
            <a:r>
              <a:rPr lang="en-US" sz="3200" b="1" dirty="0" smtClean="0">
                <a:latin typeface="Arial" panose="020B0604020202020204" pitchFamily="34" charset="0"/>
                <a:cs typeface="Arial" panose="020B0604020202020204" pitchFamily="34" charset="0"/>
              </a:rPr>
              <a:t>Proficiency Level</a:t>
            </a:r>
            <a:endParaRPr lang="en-US" sz="3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08702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Custom 3">
      <a:dk1>
        <a:sysClr val="windowText" lastClr="000000"/>
      </a:dk1>
      <a:lt1>
        <a:sysClr val="window" lastClr="FFFFFF"/>
      </a:lt1>
      <a:dk2>
        <a:srgbClr val="564B3C"/>
      </a:dk2>
      <a:lt2>
        <a:srgbClr val="FAF0DB"/>
      </a:lt2>
      <a:accent1>
        <a:srgbClr val="7030A0"/>
      </a:accent1>
      <a:accent2>
        <a:srgbClr val="CF543F"/>
      </a:accent2>
      <a:accent3>
        <a:srgbClr val="FF6600"/>
      </a:accent3>
      <a:accent4>
        <a:srgbClr val="FF6600"/>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2049</TotalTime>
  <Words>6556</Words>
  <Application>Microsoft Office PowerPoint</Application>
  <PresentationFormat>如螢幕大小 (4:3)</PresentationFormat>
  <Paragraphs>543</Paragraphs>
  <Slides>38</Slides>
  <Notes>37</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38</vt:i4>
      </vt:variant>
    </vt:vector>
  </HeadingPairs>
  <TitlesOfParts>
    <vt:vector size="46" baseType="lpstr">
      <vt:lpstr>微軟正黑體</vt:lpstr>
      <vt:lpstr>新細明體</vt:lpstr>
      <vt:lpstr>Arial</vt:lpstr>
      <vt:lpstr>Book Antiqua</vt:lpstr>
      <vt:lpstr>Calibri</vt:lpstr>
      <vt:lpstr>Century Gothic</vt:lpstr>
      <vt:lpstr>Courier New</vt:lpstr>
      <vt:lpstr>Apothecary</vt:lpstr>
      <vt:lpstr>BMMB 7007 HRM  Talent management</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KIRKWOOD PUBLIC</dc:creator>
  <cp:lastModifiedBy>Cheung F Y</cp:lastModifiedBy>
  <cp:revision>209</cp:revision>
  <dcterms:created xsi:type="dcterms:W3CDTF">2013-12-11T00:03:49Z</dcterms:created>
  <dcterms:modified xsi:type="dcterms:W3CDTF">2019-10-11T01:07:38Z</dcterms:modified>
</cp:coreProperties>
</file>