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4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5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6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  <p:sldMasterId id="2147483669" r:id="rId3"/>
    <p:sldMasterId id="2147483677" r:id="rId4"/>
    <p:sldMasterId id="2147483680" r:id="rId5"/>
    <p:sldMasterId id="2147483684" r:id="rId6"/>
    <p:sldMasterId id="2147483688" r:id="rId7"/>
  </p:sldMasterIdLst>
  <p:notesMasterIdLst>
    <p:notesMasterId r:id="rId44"/>
  </p:notesMasterIdLst>
  <p:sldIdLst>
    <p:sldId id="257" r:id="rId8"/>
    <p:sldId id="256" r:id="rId9"/>
    <p:sldId id="261" r:id="rId10"/>
    <p:sldId id="258" r:id="rId11"/>
    <p:sldId id="357" r:id="rId12"/>
    <p:sldId id="259" r:id="rId13"/>
    <p:sldId id="359" r:id="rId14"/>
    <p:sldId id="260" r:id="rId15"/>
    <p:sldId id="360" r:id="rId16"/>
    <p:sldId id="291" r:id="rId17"/>
    <p:sldId id="301" r:id="rId18"/>
    <p:sldId id="292" r:id="rId19"/>
    <p:sldId id="293" r:id="rId20"/>
    <p:sldId id="294" r:id="rId21"/>
    <p:sldId id="300" r:id="rId22"/>
    <p:sldId id="321" r:id="rId23"/>
    <p:sldId id="354" r:id="rId24"/>
    <p:sldId id="323" r:id="rId25"/>
    <p:sldId id="324" r:id="rId26"/>
    <p:sldId id="297" r:id="rId27"/>
    <p:sldId id="343" r:id="rId28"/>
    <p:sldId id="355" r:id="rId29"/>
    <p:sldId id="346" r:id="rId30"/>
    <p:sldId id="296" r:id="rId31"/>
    <p:sldId id="363" r:id="rId32"/>
    <p:sldId id="345" r:id="rId33"/>
    <p:sldId id="356" r:id="rId34"/>
    <p:sldId id="349" r:id="rId35"/>
    <p:sldId id="298" r:id="rId36"/>
    <p:sldId id="350" r:id="rId37"/>
    <p:sldId id="295" r:id="rId38"/>
    <p:sldId id="304" r:id="rId39"/>
    <p:sldId id="351" r:id="rId40"/>
    <p:sldId id="364" r:id="rId41"/>
    <p:sldId id="347" r:id="rId42"/>
    <p:sldId id="34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105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microsoft.com/office/2016/11/relationships/changesInfo" Target="changesInfos/changesInfo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tableStyles" Target="tableStyles.xml"/><Relationship Id="rId8" Type="http://schemas.openxmlformats.org/officeDocument/2006/relationships/slide" Target="slides/slid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viewProps" Target="viewProps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Ainsworth" userId="888be70d-2e4c-4f55-baa0-638ca1ed17b4" providerId="ADAL" clId="{B57C7CAE-51C1-44CB-A18D-C66958AE36B0}"/>
    <pc:docChg chg="modSld">
      <pc:chgData name="Sue Ainsworth" userId="888be70d-2e4c-4f55-baa0-638ca1ed17b4" providerId="ADAL" clId="{B57C7CAE-51C1-44CB-A18D-C66958AE36B0}" dt="2025-08-24T09:48:36.785" v="28" actId="14100"/>
      <pc:docMkLst>
        <pc:docMk/>
      </pc:docMkLst>
      <pc:sldChg chg="modSp mod">
        <pc:chgData name="Sue Ainsworth" userId="888be70d-2e4c-4f55-baa0-638ca1ed17b4" providerId="ADAL" clId="{B57C7CAE-51C1-44CB-A18D-C66958AE36B0}" dt="2025-08-24T09:47:31.155" v="3" actId="20577"/>
        <pc:sldMkLst>
          <pc:docMk/>
          <pc:sldMk cId="1759717665" sldId="256"/>
        </pc:sldMkLst>
        <pc:spChg chg="mod">
          <ac:chgData name="Sue Ainsworth" userId="888be70d-2e4c-4f55-baa0-638ca1ed17b4" providerId="ADAL" clId="{B57C7CAE-51C1-44CB-A18D-C66958AE36B0}" dt="2025-08-24T09:47:24.936" v="1" actId="207"/>
          <ac:spMkLst>
            <pc:docMk/>
            <pc:sldMk cId="1759717665" sldId="256"/>
            <ac:spMk id="2" creationId="{8300B9C3-BD4F-A3D5-7170-DB45B656CD86}"/>
          </ac:spMkLst>
        </pc:spChg>
        <pc:spChg chg="mod">
          <ac:chgData name="Sue Ainsworth" userId="888be70d-2e4c-4f55-baa0-638ca1ed17b4" providerId="ADAL" clId="{B57C7CAE-51C1-44CB-A18D-C66958AE36B0}" dt="2025-08-24T09:47:31.155" v="3" actId="20577"/>
          <ac:spMkLst>
            <pc:docMk/>
            <pc:sldMk cId="1759717665" sldId="256"/>
            <ac:spMk id="3" creationId="{7A20F181-DF6F-05B8-90CF-0B57D7875107}"/>
          </ac:spMkLst>
        </pc:spChg>
      </pc:sldChg>
      <pc:sldChg chg="modSp mod">
        <pc:chgData name="Sue Ainsworth" userId="888be70d-2e4c-4f55-baa0-638ca1ed17b4" providerId="ADAL" clId="{B57C7CAE-51C1-44CB-A18D-C66958AE36B0}" dt="2025-08-24T09:47:50.733" v="7" actId="20577"/>
        <pc:sldMkLst>
          <pc:docMk/>
          <pc:sldMk cId="2585273264" sldId="259"/>
        </pc:sldMkLst>
        <pc:spChg chg="mod">
          <ac:chgData name="Sue Ainsworth" userId="888be70d-2e4c-4f55-baa0-638ca1ed17b4" providerId="ADAL" clId="{B57C7CAE-51C1-44CB-A18D-C66958AE36B0}" dt="2025-08-24T09:47:50.733" v="7" actId="20577"/>
          <ac:spMkLst>
            <pc:docMk/>
            <pc:sldMk cId="2585273264" sldId="259"/>
            <ac:spMk id="19" creationId="{0D6AF52B-2487-43F3-87D1-A5E2EE29F6AF}"/>
          </ac:spMkLst>
        </pc:spChg>
      </pc:sldChg>
      <pc:sldChg chg="modSp mod">
        <pc:chgData name="Sue Ainsworth" userId="888be70d-2e4c-4f55-baa0-638ca1ed17b4" providerId="ADAL" clId="{B57C7CAE-51C1-44CB-A18D-C66958AE36B0}" dt="2025-08-24T09:48:11.835" v="17" actId="20577"/>
        <pc:sldMkLst>
          <pc:docMk/>
          <pc:sldMk cId="905650089" sldId="260"/>
        </pc:sldMkLst>
        <pc:spChg chg="mod">
          <ac:chgData name="Sue Ainsworth" userId="888be70d-2e4c-4f55-baa0-638ca1ed17b4" providerId="ADAL" clId="{B57C7CAE-51C1-44CB-A18D-C66958AE36B0}" dt="2025-08-24T09:48:11.835" v="17" actId="20577"/>
          <ac:spMkLst>
            <pc:docMk/>
            <pc:sldMk cId="905650089" sldId="260"/>
            <ac:spMk id="19" creationId="{0D6AF52B-2487-43F3-87D1-A5E2EE29F6AF}"/>
          </ac:spMkLst>
        </pc:spChg>
      </pc:sldChg>
      <pc:sldChg chg="modSp mod">
        <pc:chgData name="Sue Ainsworth" userId="888be70d-2e4c-4f55-baa0-638ca1ed17b4" providerId="ADAL" clId="{B57C7CAE-51C1-44CB-A18D-C66958AE36B0}" dt="2025-08-24T09:48:36.785" v="28" actId="14100"/>
        <pc:sldMkLst>
          <pc:docMk/>
          <pc:sldMk cId="2067633043" sldId="291"/>
        </pc:sldMkLst>
        <pc:picChg chg="mod">
          <ac:chgData name="Sue Ainsworth" userId="888be70d-2e4c-4f55-baa0-638ca1ed17b4" providerId="ADAL" clId="{B57C7CAE-51C1-44CB-A18D-C66958AE36B0}" dt="2025-08-24T09:48:36.785" v="28" actId="14100"/>
          <ac:picMkLst>
            <pc:docMk/>
            <pc:sldMk cId="2067633043" sldId="291"/>
            <ac:picMk id="7" creationId="{33290172-CE61-0D71-AE22-EC79CA3D82FB}"/>
          </ac:picMkLst>
        </pc:picChg>
      </pc:sldChg>
      <pc:sldChg chg="modSp mod">
        <pc:chgData name="Sue Ainsworth" userId="888be70d-2e4c-4f55-baa0-638ca1ed17b4" providerId="ADAL" clId="{B57C7CAE-51C1-44CB-A18D-C66958AE36B0}" dt="2025-08-24T09:48:02.243" v="13" actId="20577"/>
        <pc:sldMkLst>
          <pc:docMk/>
          <pc:sldMk cId="1289124466" sldId="359"/>
        </pc:sldMkLst>
        <pc:spChg chg="mod">
          <ac:chgData name="Sue Ainsworth" userId="888be70d-2e4c-4f55-baa0-638ca1ed17b4" providerId="ADAL" clId="{B57C7CAE-51C1-44CB-A18D-C66958AE36B0}" dt="2025-08-24T09:48:02.243" v="13" actId="20577"/>
          <ac:spMkLst>
            <pc:docMk/>
            <pc:sldMk cId="1289124466" sldId="359"/>
            <ac:spMk id="19" creationId="{0D6AF52B-2487-43F3-87D1-A5E2EE29F6AF}"/>
          </ac:spMkLst>
        </pc:spChg>
      </pc:sldChg>
      <pc:sldChg chg="modSp mod">
        <pc:chgData name="Sue Ainsworth" userId="888be70d-2e4c-4f55-baa0-638ca1ed17b4" providerId="ADAL" clId="{B57C7CAE-51C1-44CB-A18D-C66958AE36B0}" dt="2025-08-24T09:48:23.088" v="25" actId="20577"/>
        <pc:sldMkLst>
          <pc:docMk/>
          <pc:sldMk cId="200071016" sldId="360"/>
        </pc:sldMkLst>
        <pc:spChg chg="mod">
          <ac:chgData name="Sue Ainsworth" userId="888be70d-2e4c-4f55-baa0-638ca1ed17b4" providerId="ADAL" clId="{B57C7CAE-51C1-44CB-A18D-C66958AE36B0}" dt="2025-08-24T09:48:23.088" v="25" actId="20577"/>
          <ac:spMkLst>
            <pc:docMk/>
            <pc:sldMk cId="200071016" sldId="360"/>
            <ac:spMk id="19" creationId="{0D6AF52B-2487-43F3-87D1-A5E2EE29F6A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EB96F-FA0E-418F-AB11-AA8A796287BC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6E069-D1E8-41BF-9E37-D2ED92E0B7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674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D6AD8-D0DE-3C46-A8CC-7CE5706BFEA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658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D6AD8-D0DE-3C46-A8CC-7CE5706BFEA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128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8D6AD8-D0DE-3C46-A8CC-7CE5706BFEA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185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7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7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7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7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7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91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23FF6-4048-9A7C-6027-893A5EFFA7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04399E-4427-2CA4-441D-FC417620DF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6D69B-285E-48F4-123F-63837F39E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1C846-AB29-4590-A849-EE7631694EDB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285C9-181E-C65C-ED02-DD6E9CDFA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5B805-B8B9-44D9-70FF-B64409B8B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89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3A69AF18-C38F-3FB4-21F4-AE29689A4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27277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blue and yellow banner&#10;&#10;Description automatically generated">
            <a:extLst>
              <a:ext uri="{FF2B5EF4-FFF2-40B4-BE49-F238E27FC236}">
                <a16:creationId xmlns:a16="http://schemas.microsoft.com/office/drawing/2014/main" id="{DA7057D0-FC8F-3847-733D-20DDF758B5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485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a blue background&#10;&#10;Description automatically generated">
            <a:extLst>
              <a:ext uri="{FF2B5EF4-FFF2-40B4-BE49-F238E27FC236}">
                <a16:creationId xmlns:a16="http://schemas.microsoft.com/office/drawing/2014/main" id="{69C8BF3C-607A-57A8-722A-506D472D1D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EE8E5BF-F8FD-1004-2D0C-A2318DDFC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064EFEB-B375-BC6B-33CA-D988E61B1FC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723497" y="1470581"/>
            <a:ext cx="4865529" cy="4502835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4550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a logo&#10;&#10;Description automatically generated">
            <a:extLst>
              <a:ext uri="{FF2B5EF4-FFF2-40B4-BE49-F238E27FC236}">
                <a16:creationId xmlns:a16="http://schemas.microsoft.com/office/drawing/2014/main" id="{51A1BA08-5390-B75E-C2D0-6DD9A81611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1799393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7275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0BEAED2B-9FEC-B78D-03CD-086B9CE00DD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747462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4760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6090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a castle and a lawn&#10;&#10;Description automatically generated with medium confidence">
            <a:extLst>
              <a:ext uri="{FF2B5EF4-FFF2-40B4-BE49-F238E27FC236}">
                <a16:creationId xmlns:a16="http://schemas.microsoft.com/office/drawing/2014/main" id="{1C817A1A-66FC-0D73-CAE6-0ACB41F8C6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59152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ollage of a building and a blue background&#10;&#10;Description automatically generated">
            <a:extLst>
              <a:ext uri="{FF2B5EF4-FFF2-40B4-BE49-F238E27FC236}">
                <a16:creationId xmlns:a16="http://schemas.microsoft.com/office/drawing/2014/main" id="{4D30E6F1-26E9-F12A-7CD6-2618AF1BD9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62417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walking in front of a building&#10;&#10;Description automatically generated">
            <a:extLst>
              <a:ext uri="{FF2B5EF4-FFF2-40B4-BE49-F238E27FC236}">
                <a16:creationId xmlns:a16="http://schemas.microsoft.com/office/drawing/2014/main" id="{4BDD6A68-7D05-A905-FEEF-FE5BD34B5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225130" cy="6876636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3637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sign&#10;&#10;Description automatically generated">
            <a:extLst>
              <a:ext uri="{FF2B5EF4-FFF2-40B4-BE49-F238E27FC236}">
                <a16:creationId xmlns:a16="http://schemas.microsoft.com/office/drawing/2014/main" id="{3E77CE5E-641B-461F-2079-9D6FE68EF0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8061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ick building with a blue background&#10;&#10;Description automatically generated">
            <a:extLst>
              <a:ext uri="{FF2B5EF4-FFF2-40B4-BE49-F238E27FC236}">
                <a16:creationId xmlns:a16="http://schemas.microsoft.com/office/drawing/2014/main" id="{64464E32-E365-A57D-70E2-930F08636E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14679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uilding with glass doors&#10;&#10;Description automatically generated with medium confidence">
            <a:extLst>
              <a:ext uri="{FF2B5EF4-FFF2-40B4-BE49-F238E27FC236}">
                <a16:creationId xmlns:a16="http://schemas.microsoft.com/office/drawing/2014/main" id="{EA3385E4-FDDB-6E79-32ED-E22FFEB3DE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568249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53043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8EBC572C-48FE-AD9A-7AD7-86C36D520AD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73632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8/24/2025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1984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376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1873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486665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17A9442-27D8-B02F-B9F4-270681D0BB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16F96A5-5C09-DAAF-EEDA-1617BAE837FF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794889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blue corner&#10;&#10;Description automatically generated">
            <a:extLst>
              <a:ext uri="{FF2B5EF4-FFF2-40B4-BE49-F238E27FC236}">
                <a16:creationId xmlns:a16="http://schemas.microsoft.com/office/drawing/2014/main" id="{80CF7868-0290-577D-2085-664A8E0B0C9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02F7B1-BC09-69F9-23EF-79194C8C4C5D}"/>
              </a:ext>
            </a:extLst>
          </p:cNvPr>
          <p:cNvSpPr/>
          <p:nvPr userDrawn="1"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179172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172695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DEC84BAF-399B-3EB4-7D16-7AD6FB4F55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6857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D4F2A6B-7701-15B3-8D63-AE3B913681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345836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3A1326-9D43-09DB-5E37-B98D0D47AAA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0145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A6147C08-E57A-E8CA-B376-B4DC322868A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7502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5" name="Picture 4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774A1D26-8EA3-74D0-FBFC-4CF8C9D3F0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19888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5258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85FD50FD-721E-1F95-9A39-D7E608D3EF7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92106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8832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3E1D8928-218C-F04A-18B1-A079BA0B15E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1801475" cy="663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9462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2A77C552-7913-376C-22DA-CF0691E0A3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897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6118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75839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6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9.pn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Relationship Id="rId9" Type="http://schemas.openxmlformats.org/officeDocument/2006/relationships/theme" Target="../theme/theme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1C846-AB29-4590-A849-EE7631694EDB}" type="datetimeFigureOut">
              <a:rPr lang="en-GB" smtClean="0"/>
              <a:t>24/08/2025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E72-575F-45CB-9CB5-FA4D0F6395D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47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lue background&#10;&#10;Description automatically generated with low confidence">
            <a:extLst>
              <a:ext uri="{FF2B5EF4-FFF2-40B4-BE49-F238E27FC236}">
                <a16:creationId xmlns:a16="http://schemas.microsoft.com/office/drawing/2014/main" id="{2E1DDE80-4CCE-9DDD-ADC8-E44ADC637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BF243FAE-C9BF-560F-03CE-0AB92CA096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71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F2F710DE-1040-53E8-EF72-7B7DD44EF5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9176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97" r:id="rId3"/>
    <p:sldLayoutId id="2147483698" r:id="rId4"/>
    <p:sldLayoutId id="214748369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border&#10;&#10;Description automatically generated">
            <a:extLst>
              <a:ext uri="{FF2B5EF4-FFF2-40B4-BE49-F238E27FC236}">
                <a16:creationId xmlns:a16="http://schemas.microsoft.com/office/drawing/2014/main" id="{FFE709B4-E458-1800-B901-126D619FF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1624223-D0A5-1996-255E-23A2837A1709}"/>
              </a:ext>
            </a:extLst>
          </p:cNvPr>
          <p:cNvSpPr/>
          <p:nvPr/>
        </p:nvSpPr>
        <p:spPr>
          <a:xfrm>
            <a:off x="3201167" y="-44726"/>
            <a:ext cx="9114183" cy="6947452"/>
          </a:xfrm>
          <a:prstGeom prst="rect">
            <a:avLst/>
          </a:prstGeom>
          <a:solidFill>
            <a:srgbClr val="FFFFE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14984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white background with a yellow border&#10;&#10;Description automatically generated with medium confidence">
            <a:extLst>
              <a:ext uri="{FF2B5EF4-FFF2-40B4-BE49-F238E27FC236}">
                <a16:creationId xmlns:a16="http://schemas.microsoft.com/office/drawing/2014/main" id="{75CC8AAB-A52B-5798-2F83-586D692B7A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41720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89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7" Type="http://schemas.openxmlformats.org/officeDocument/2006/relationships/image" Target="../media/image34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png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emarie.info/2017/10/bronfenbrenners-bioecological-approach.html" TargetMode="External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creativecommons.org/licenses/by-nc-nd/3.0/" TargetMode="Externa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svg"/><Relationship Id="rId7" Type="http://schemas.openxmlformats.org/officeDocument/2006/relationships/image" Target="../media/image47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6.png"/><Relationship Id="rId5" Type="http://schemas.openxmlformats.org/officeDocument/2006/relationships/image" Target="../media/image45.svg"/><Relationship Id="rId4" Type="http://schemas.openxmlformats.org/officeDocument/2006/relationships/image" Target="../media/image44.png"/><Relationship Id="rId9" Type="http://schemas.openxmlformats.org/officeDocument/2006/relationships/image" Target="../media/image49.sv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s://phw.nhs.wales/topics/adverse-childhood-experiences/" TargetMode="External"/><Relationship Id="rId3" Type="http://schemas.openxmlformats.org/officeDocument/2006/relationships/hyperlink" Target="https://www.spectrumnews.org/news/profiles/simon-baron-cohen-theorizing-on-the-mind-in-autism/" TargetMode="External"/><Relationship Id="rId7" Type="http://schemas.openxmlformats.org/officeDocument/2006/relationships/hyperlink" Target="https://www.nhs.uk/conditions/attention-deficit-hyperactivity-disorder-adhd/" TargetMode="External"/><Relationship Id="rId2" Type="http://schemas.openxmlformats.org/officeDocument/2006/relationships/hyperlink" Target="https://www.academia.edu/23731894/Bronfenbrenners_Ecological_Systems_Theory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s://www.autism.org.uk/advice-and-guidance/what-is-autism" TargetMode="External"/><Relationship Id="rId5" Type="http://schemas.openxmlformats.org/officeDocument/2006/relationships/hyperlink" Target="https://uk.kivaprogram.net/what-is-kiva/" TargetMode="External"/><Relationship Id="rId4" Type="http://schemas.openxmlformats.org/officeDocument/2006/relationships/hyperlink" Target="https://www.bbc.co.uk/news/uk-wales-39947971" TargetMode="External"/><Relationship Id="rId9" Type="http://schemas.openxmlformats.org/officeDocument/2006/relationships/hyperlink" Target="https://www.youtube.com/watch?v=gxEMkOtB8tM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urettes-action.org.uk/71-behavioural-therapies.html" TargetMode="External"/><Relationship Id="rId7" Type="http://schemas.openxmlformats.org/officeDocument/2006/relationships/hyperlink" Target="https://www.youtube.com/watch?v=gxEMkOtB8tM" TargetMode="External"/><Relationship Id="rId2" Type="http://schemas.openxmlformats.org/officeDocument/2006/relationships/hyperlink" Target="https://restorative-practice.co.uk/for-schools" TargetMode="External"/><Relationship Id="rId1" Type="http://schemas.openxmlformats.org/officeDocument/2006/relationships/slideLayout" Target="../slideLayouts/slideLayout17.xml"/><Relationship Id="rId6" Type="http://schemas.openxmlformats.org/officeDocument/2006/relationships/hyperlink" Target="https://www.gov.wales/review-adverse-childhood-experiences-ace-policy-report-html" TargetMode="External"/><Relationship Id="rId5" Type="http://schemas.openxmlformats.org/officeDocument/2006/relationships/hyperlink" Target="https://fraserofallander.org/adverse-childhood-experiences-aces-and-development/#:~:text=The%20results%20suggest%20that%20exposure%20to%20ACEs%20in,probability%20of%20having%20a%20self-reported%20socio-emotional%20behavioural%20problem" TargetMode="External"/><Relationship Id="rId4" Type="http://schemas.openxmlformats.org/officeDocument/2006/relationships/hyperlink" Target="https://www.gov.uk/government/publications/impacts-of-anti-social-behaviour-on-individuals-and-communities/anti-social-behaviour-impacts-on-individuals-and-local-communit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0155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0B9C3-BD4F-A3D5-7170-DB45B656CD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Sue Ainsworth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20F181-DF6F-05B8-90CF-0B57D78751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216871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Exploring Behaviours &amp; Interventions in the Learning Environment W1 ECIE4011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7176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DE67B-89A0-4C9F-BACA-F88EC46DD8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Modiwl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b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EAD8C-D1B1-44E2-A6D2-5F0B86FF34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157076"/>
            <a:ext cx="6906491" cy="6748608"/>
          </a:xfrm>
        </p:spPr>
        <p:txBody>
          <a:bodyPr anchor="ctr">
            <a:normAutofit/>
          </a:bodyPr>
          <a:lstStyle/>
          <a:p>
            <a:pPr fontAlgn="base" hangingPunct="0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Cyflwyno myfyrwyr i’r ffactorau sy’n dylanwadu ar ymddygiad plant mewn amgylcheddau dysgu.</a:t>
            </a:r>
          </a:p>
          <a:p>
            <a:pPr lvl="0" fontAlgn="base" hangingPunct="0"/>
            <a:r>
              <a:rPr lang="cy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Cynefino myfyrwyr ag ystod o ymyriadau ymarferol sy’n cefnogi perthnasoedd rhyngbersonol ac ymddygiadau cadarnhaol yn yr amgylchedd dysgu.</a:t>
            </a:r>
          </a:p>
          <a:p>
            <a:pPr lvl="0" fontAlgn="base" hangingPunct="0"/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introduce students to the factors that influence children’s 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learning environments.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 hangingPunct="0"/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familiarise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students with a range of practical interventions that support positive interpersonal relationships and </a:t>
            </a:r>
            <a:r>
              <a:rPr lang="en-GB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within the learning environment.</a:t>
            </a:r>
            <a:endParaRPr lang="en-GB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 hangingPunct="0"/>
            <a:endParaRPr lang="cy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787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9EF09-1244-4805-BE52-8E67C060C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Deilliannau</a:t>
            </a: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0B0DC-4E72-44B8-91DB-6DB275508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319088"/>
            <a:ext cx="6906491" cy="5857875"/>
          </a:xfrm>
        </p:spPr>
        <p:txBody>
          <a:bodyPr anchor="ctr">
            <a:normAutofit/>
          </a:bodyPr>
          <a:lstStyle/>
          <a:p>
            <a:pPr marL="0" indent="0" fontAlgn="base" hangingPunct="0">
              <a:buNone/>
            </a:pPr>
            <a:r>
              <a:rPr lang="cy-GB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 ôl cwblhau’r modwl hwn yn llwyddiannus, dylai bod y myfyriwr yn gallu dangos y gallu i:</a:t>
            </a:r>
          </a:p>
          <a:p>
            <a:pPr lvl="1" fontAlgn="base" hangingPunct="0"/>
            <a:r>
              <a:rPr lang="cy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ddangos dealltwriaeth o’r ffactorau sy’n dylanwadu ar ymddygiad plant mewn amgylcheddau dysgu;</a:t>
            </a:r>
          </a:p>
          <a:p>
            <a:pPr lvl="1" fontAlgn="base" hangingPunct="0"/>
            <a:r>
              <a:rPr lang="cy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 gwybodaeth am y nodweddion personol sy’n dylanwadu ar ymddygiad plant yn yr amgylchedd dysgu;</a:t>
            </a:r>
          </a:p>
          <a:p>
            <a:pPr lvl="1" fontAlgn="base" hangingPunct="0"/>
            <a:r>
              <a:rPr lang="cy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deall a gwerthuso  ystod o ymyriadau ymarferol a ddyfeisiwyd i hyrwyddo ymddygiadau cadarnhaol;  </a:t>
            </a:r>
          </a:p>
          <a:p>
            <a:pPr lvl="1" fontAlgn="base" hangingPunct="0"/>
            <a:r>
              <a:rPr lang="cy-GB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trefnu eu gwybodaeth a’u dysgu trwy ddefnyddio ystod o adnoddau gwybodaeth a chyflwyno’u gwaith ar y lefel briodol.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515749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9EF09-1244-4805-BE52-8E67C060C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Outcomes/</a:t>
            </a:r>
            <a:b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Canlyniadau</a:t>
            </a:r>
            <a:r>
              <a:rPr lang="en-GB" sz="4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4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endParaRPr lang="en-GB" sz="4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0B0DC-4E72-44B8-91DB-6DB275508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fontAlgn="base" hangingPunct="0">
              <a:buNone/>
            </a:pPr>
            <a:r>
              <a:rPr lang="en-GB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Upon the successful completion of this module, the student should be able to demonstrate the ability to:</a:t>
            </a:r>
          </a:p>
          <a:p>
            <a:pPr lvl="1" fontAlgn="base" hangingPunct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 an understanding of the factors that influence children’s behaviour in learning environments;</a:t>
            </a:r>
          </a:p>
          <a:p>
            <a:pPr lvl="1" fontAlgn="base" hangingPunct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 knowledge of the personal characteristics that influence children’s behaviour in the learning environment;</a:t>
            </a:r>
          </a:p>
          <a:p>
            <a:pPr lvl="1" fontAlgn="base" hangingPunct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 and evaluate a range of practical interventions devised to promote positive behaviours; </a:t>
            </a:r>
          </a:p>
          <a:p>
            <a:pPr lvl="1" fontAlgn="base" hangingPunct="0"/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organise their knowledge and learning using 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range of information resources and present their work at the appropriate level.</a:t>
            </a: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6643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CCE39-DF1D-4001-914D-C4A366228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3472131" cy="5571066"/>
          </a:xfrm>
        </p:spPr>
        <p:txBody>
          <a:bodyPr>
            <a:normAutofit/>
          </a:bodyPr>
          <a:lstStyle/>
          <a:p>
            <a:r>
              <a:rPr lang="en-GB" sz="34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r>
              <a:rPr lang="en-GB" sz="3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2083818-DEC7-4CE4-AC90-A421421CB985}"/>
              </a:ext>
            </a:extLst>
          </p:cNvPr>
          <p:cNvGrpSpPr/>
          <p:nvPr/>
        </p:nvGrpSpPr>
        <p:grpSpPr>
          <a:xfrm>
            <a:off x="4472434" y="0"/>
            <a:ext cx="6621003" cy="5552024"/>
            <a:chOff x="4589632" y="653693"/>
            <a:chExt cx="6621003" cy="5552024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A82C5D6-8CAD-4A8C-B5DA-C9AC5241026E}"/>
                </a:ext>
              </a:extLst>
            </p:cNvPr>
            <p:cNvSpPr/>
            <p:nvPr/>
          </p:nvSpPr>
          <p:spPr>
            <a:xfrm>
              <a:off x="4898859" y="707684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 7" descr="Calculator">
              <a:extLst>
                <a:ext uri="{FF2B5EF4-FFF2-40B4-BE49-F238E27FC236}">
                  <a16:creationId xmlns:a16="http://schemas.microsoft.com/office/drawing/2014/main" id="{6EF11111-6643-418B-89D0-FCA88630B460}"/>
                </a:ext>
              </a:extLst>
            </p:cNvPr>
            <p:cNvSpPr/>
            <p:nvPr/>
          </p:nvSpPr>
          <p:spPr>
            <a:xfrm>
              <a:off x="5068724" y="1018856"/>
              <a:ext cx="871075" cy="871075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95E53B1-3E47-4217-A819-E6A4419773EB}"/>
                </a:ext>
              </a:extLst>
            </p:cNvPr>
            <p:cNvSpPr/>
            <p:nvPr/>
          </p:nvSpPr>
          <p:spPr>
            <a:xfrm>
              <a:off x="6090574" y="653693"/>
              <a:ext cx="2836678" cy="1583774"/>
            </a:xfrm>
            <a:custGeom>
              <a:avLst/>
              <a:gdLst>
                <a:gd name="connsiteX0" fmla="*/ 0 w 2836678"/>
                <a:gd name="connsiteY0" fmla="*/ 0 h 1583774"/>
                <a:gd name="connsiteX1" fmla="*/ 2836678 w 2836678"/>
                <a:gd name="connsiteY1" fmla="*/ 0 h 1583774"/>
                <a:gd name="connsiteX2" fmla="*/ 2836678 w 2836678"/>
                <a:gd name="connsiteY2" fmla="*/ 1583774 h 1583774"/>
                <a:gd name="connsiteX3" fmla="*/ 0 w 2836678"/>
                <a:gd name="connsiteY3" fmla="*/ 1583774 h 1583774"/>
                <a:gd name="connsiteX4" fmla="*/ 0 w 283667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678" h="1583774">
                  <a:moveTo>
                    <a:pt x="0" y="0"/>
                  </a:moveTo>
                  <a:lnTo>
                    <a:pt x="2836678" y="0"/>
                  </a:lnTo>
                  <a:lnTo>
                    <a:pt x="283667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Asesiad</a:t>
              </a: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1 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50%</a:t>
              </a:r>
              <a:endParaRPr lang="en-US" sz="18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78C00E0-0C07-43E6-B933-60E00B2D5F64}"/>
                </a:ext>
              </a:extLst>
            </p:cNvPr>
            <p:cNvSpPr/>
            <p:nvPr/>
          </p:nvSpPr>
          <p:spPr>
            <a:xfrm>
              <a:off x="6269909" y="1870703"/>
              <a:ext cx="4230913" cy="75103"/>
            </a:xfrm>
            <a:custGeom>
              <a:avLst/>
              <a:gdLst>
                <a:gd name="connsiteX0" fmla="*/ 0 w 4230913"/>
                <a:gd name="connsiteY0" fmla="*/ 0 h 75103"/>
                <a:gd name="connsiteX1" fmla="*/ 4230913 w 4230913"/>
                <a:gd name="connsiteY1" fmla="*/ 0 h 75103"/>
                <a:gd name="connsiteX2" fmla="*/ 4230913 w 4230913"/>
                <a:gd name="connsiteY2" fmla="*/ 75103 h 75103"/>
                <a:gd name="connsiteX3" fmla="*/ 0 w 4230913"/>
                <a:gd name="connsiteY3" fmla="*/ 75103 h 75103"/>
                <a:gd name="connsiteX4" fmla="*/ 0 w 4230913"/>
                <a:gd name="connsiteY4" fmla="*/ 0 h 7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0913" h="75103">
                  <a:moveTo>
                    <a:pt x="0" y="0"/>
                  </a:moveTo>
                  <a:lnTo>
                    <a:pt x="4230913" y="0"/>
                  </a:lnTo>
                  <a:lnTo>
                    <a:pt x="4230913" y="75103"/>
                  </a:lnTo>
                  <a:lnTo>
                    <a:pt x="0" y="751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536" tIns="36536" rIns="36536" bIns="36536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Aseiniad</a:t>
              </a: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20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Ysgrifenedig</a:t>
              </a: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(15</a:t>
              </a: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00</a:t>
              </a: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o </a:t>
              </a:r>
              <a:r>
                <a:rPr lang="en-GB" sz="20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eiriau</a:t>
              </a: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endParaRPr lang="en-US" sz="20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D53C915-BA68-40FB-BDDD-8EE769CF8031}"/>
                </a:ext>
              </a:extLst>
            </p:cNvPr>
            <p:cNvSpPr/>
            <p:nvPr/>
          </p:nvSpPr>
          <p:spPr>
            <a:xfrm>
              <a:off x="4589632" y="2642225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14" descr="Head with Gears">
              <a:extLst>
                <a:ext uri="{FF2B5EF4-FFF2-40B4-BE49-F238E27FC236}">
                  <a16:creationId xmlns:a16="http://schemas.microsoft.com/office/drawing/2014/main" id="{4E65F6E3-1904-4C9D-A377-D9EED824D1ED}"/>
                </a:ext>
              </a:extLst>
            </p:cNvPr>
            <p:cNvSpPr/>
            <p:nvPr/>
          </p:nvSpPr>
          <p:spPr>
            <a:xfrm>
              <a:off x="5068724" y="2998574"/>
              <a:ext cx="871075" cy="871075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7D4F70E-1B4D-46C8-B48F-219B316D8FAA}"/>
                </a:ext>
              </a:extLst>
            </p:cNvPr>
            <p:cNvSpPr/>
            <p:nvPr/>
          </p:nvSpPr>
          <p:spPr>
            <a:xfrm>
              <a:off x="6120325" y="2637109"/>
              <a:ext cx="4470891" cy="1583774"/>
            </a:xfrm>
            <a:custGeom>
              <a:avLst/>
              <a:gdLst>
                <a:gd name="connsiteX0" fmla="*/ 0 w 4470891"/>
                <a:gd name="connsiteY0" fmla="*/ 0 h 1583774"/>
                <a:gd name="connsiteX1" fmla="*/ 4470891 w 4470891"/>
                <a:gd name="connsiteY1" fmla="*/ 0 h 1583774"/>
                <a:gd name="connsiteX2" fmla="*/ 4470891 w 4470891"/>
                <a:gd name="connsiteY2" fmla="*/ 1583774 h 1583774"/>
                <a:gd name="connsiteX3" fmla="*/ 0 w 4470891"/>
                <a:gd name="connsiteY3" fmla="*/ 1583774 h 1583774"/>
                <a:gd name="connsiteX4" fmla="*/ 0 w 4470891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70891" h="1583774">
                  <a:moveTo>
                    <a:pt x="0" y="0"/>
                  </a:moveTo>
                  <a:lnTo>
                    <a:pt x="4470891" y="0"/>
                  </a:lnTo>
                  <a:lnTo>
                    <a:pt x="4470891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Cwestiwn</a:t>
              </a: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b="1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Traethawd</a:t>
              </a: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</a:t>
              </a:r>
            </a:p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Trafodwch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ystod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o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ffactorau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sy’n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dylanwadu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yn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gadarnhaol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ac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yn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negyddol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ar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sz="1800" kern="12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ymddygiad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plant</a:t>
              </a:r>
              <a:endParaRPr lang="en-US" sz="18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E045676-CDDD-4F69-9FA1-33B9F022E52B}"/>
                </a:ext>
              </a:extLst>
            </p:cNvPr>
            <p:cNvSpPr/>
            <p:nvPr/>
          </p:nvSpPr>
          <p:spPr>
            <a:xfrm>
              <a:off x="4589632" y="4621943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D6AF52B-2487-43F3-87D1-A5E2EE29F6AF}"/>
                </a:ext>
              </a:extLst>
            </p:cNvPr>
            <p:cNvSpPr/>
            <p:nvPr/>
          </p:nvSpPr>
          <p:spPr>
            <a:xfrm>
              <a:off x="6098037" y="4621943"/>
              <a:ext cx="5112598" cy="1583774"/>
            </a:xfrm>
            <a:custGeom>
              <a:avLst/>
              <a:gdLst>
                <a:gd name="connsiteX0" fmla="*/ 0 w 5112598"/>
                <a:gd name="connsiteY0" fmla="*/ 0 h 1583774"/>
                <a:gd name="connsiteX1" fmla="*/ 5112598 w 5112598"/>
                <a:gd name="connsiteY1" fmla="*/ 0 h 1583774"/>
                <a:gd name="connsiteX2" fmla="*/ 5112598 w 5112598"/>
                <a:gd name="connsiteY2" fmla="*/ 1583774 h 1583774"/>
                <a:gd name="connsiteX3" fmla="*/ 0 w 5112598"/>
                <a:gd name="connsiteY3" fmla="*/ 1583774 h 1583774"/>
                <a:gd name="connsiteX4" fmla="*/ 0 w 511259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2598" h="1583774">
                  <a:moveTo>
                    <a:pt x="0" y="0"/>
                  </a:moveTo>
                  <a:lnTo>
                    <a:pt x="5112598" y="0"/>
                  </a:lnTo>
                  <a:lnTo>
                    <a:pt x="511259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Dyddiad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Cyflwyno</a:t>
              </a: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: </a:t>
              </a:r>
            </a:p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Mawrth 2026</a:t>
              </a:r>
              <a:r>
                <a:rPr lang="en-GB" sz="1800" b="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(23:59</a:t>
              </a:r>
              <a:r>
                <a:rPr lang="en-GB" sz="1800" b="0" kern="1200" dirty="0">
                  <a:solidFill>
                    <a:srgbClr val="0070C0"/>
                  </a:solidFill>
                </a:rPr>
                <a:t>) </a:t>
              </a:r>
              <a:r>
                <a:rPr lang="en-GB" b="1" dirty="0" err="1">
                  <a:solidFill>
                    <a:srgbClr val="0070C0"/>
                  </a:solidFill>
                </a:rPr>
                <a:t>drwy</a:t>
              </a:r>
              <a:r>
                <a:rPr lang="en-GB" sz="1800" b="1" kern="1200" dirty="0">
                  <a:solidFill>
                    <a:srgbClr val="0070C0"/>
                  </a:solidFill>
                </a:rPr>
                <a:t> Turnitin</a:t>
              </a:r>
              <a:endParaRPr lang="en-US" sz="1800" b="1" kern="1200" dirty="0">
                <a:solidFill>
                  <a:srgbClr val="0070C0"/>
                </a:solidFill>
              </a:endParaRPr>
            </a:p>
          </p:txBody>
        </p:sp>
      </p:grpSp>
      <p:pic>
        <p:nvPicPr>
          <p:cNvPr id="21" name="Graphic 20" descr="Share with solid fill">
            <a:extLst>
              <a:ext uri="{FF2B5EF4-FFF2-40B4-BE49-F238E27FC236}">
                <a16:creationId xmlns:a16="http://schemas.microsoft.com/office/drawing/2014/main" id="{D29E576F-7BDA-421B-A6A1-1B511BA9AB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904336" y="440053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273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CCE39-DF1D-4001-914D-C4A366228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3472131" cy="5571066"/>
          </a:xfrm>
        </p:spPr>
        <p:txBody>
          <a:bodyPr>
            <a:normAutofit/>
          </a:bodyPr>
          <a:lstStyle/>
          <a:p>
            <a:r>
              <a:rPr lang="en-GB" sz="3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1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2083818-DEC7-4CE4-AC90-A421421CB985}"/>
              </a:ext>
            </a:extLst>
          </p:cNvPr>
          <p:cNvGrpSpPr/>
          <p:nvPr/>
        </p:nvGrpSpPr>
        <p:grpSpPr>
          <a:xfrm>
            <a:off x="4627605" y="149629"/>
            <a:ext cx="6621003" cy="5519651"/>
            <a:chOff x="4589632" y="653693"/>
            <a:chExt cx="6621003" cy="5552024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A82C5D6-8CAD-4A8C-B5DA-C9AC5241026E}"/>
                </a:ext>
              </a:extLst>
            </p:cNvPr>
            <p:cNvSpPr/>
            <p:nvPr/>
          </p:nvSpPr>
          <p:spPr>
            <a:xfrm>
              <a:off x="4898859" y="707684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 7" descr="Calculator">
              <a:extLst>
                <a:ext uri="{FF2B5EF4-FFF2-40B4-BE49-F238E27FC236}">
                  <a16:creationId xmlns:a16="http://schemas.microsoft.com/office/drawing/2014/main" id="{6EF11111-6643-418B-89D0-FCA88630B460}"/>
                </a:ext>
              </a:extLst>
            </p:cNvPr>
            <p:cNvSpPr/>
            <p:nvPr/>
          </p:nvSpPr>
          <p:spPr>
            <a:xfrm>
              <a:off x="5068724" y="1018856"/>
              <a:ext cx="871075" cy="871075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95E53B1-3E47-4217-A819-E6A4419773EB}"/>
                </a:ext>
              </a:extLst>
            </p:cNvPr>
            <p:cNvSpPr/>
            <p:nvPr/>
          </p:nvSpPr>
          <p:spPr>
            <a:xfrm>
              <a:off x="6090574" y="653693"/>
              <a:ext cx="2836678" cy="1583774"/>
            </a:xfrm>
            <a:custGeom>
              <a:avLst/>
              <a:gdLst>
                <a:gd name="connsiteX0" fmla="*/ 0 w 2836678"/>
                <a:gd name="connsiteY0" fmla="*/ 0 h 1583774"/>
                <a:gd name="connsiteX1" fmla="*/ 2836678 w 2836678"/>
                <a:gd name="connsiteY1" fmla="*/ 0 h 1583774"/>
                <a:gd name="connsiteX2" fmla="*/ 2836678 w 2836678"/>
                <a:gd name="connsiteY2" fmla="*/ 1583774 h 1583774"/>
                <a:gd name="connsiteX3" fmla="*/ 0 w 2836678"/>
                <a:gd name="connsiteY3" fmla="*/ 1583774 h 1583774"/>
                <a:gd name="connsiteX4" fmla="*/ 0 w 283667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678" h="1583774">
                  <a:moveTo>
                    <a:pt x="0" y="0"/>
                  </a:moveTo>
                  <a:lnTo>
                    <a:pt x="2836678" y="0"/>
                  </a:lnTo>
                  <a:lnTo>
                    <a:pt x="283667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Assessment 1 </a:t>
              </a: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– 50%</a:t>
              </a:r>
              <a:endParaRPr lang="en-US" sz="18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78C00E0-0C07-43E6-B933-60E00B2D5F64}"/>
                </a:ext>
              </a:extLst>
            </p:cNvPr>
            <p:cNvSpPr/>
            <p:nvPr/>
          </p:nvSpPr>
          <p:spPr>
            <a:xfrm>
              <a:off x="6269909" y="1870703"/>
              <a:ext cx="4230913" cy="75103"/>
            </a:xfrm>
            <a:custGeom>
              <a:avLst/>
              <a:gdLst>
                <a:gd name="connsiteX0" fmla="*/ 0 w 4230913"/>
                <a:gd name="connsiteY0" fmla="*/ 0 h 75103"/>
                <a:gd name="connsiteX1" fmla="*/ 4230913 w 4230913"/>
                <a:gd name="connsiteY1" fmla="*/ 0 h 75103"/>
                <a:gd name="connsiteX2" fmla="*/ 4230913 w 4230913"/>
                <a:gd name="connsiteY2" fmla="*/ 75103 h 75103"/>
                <a:gd name="connsiteX3" fmla="*/ 0 w 4230913"/>
                <a:gd name="connsiteY3" fmla="*/ 75103 h 75103"/>
                <a:gd name="connsiteX4" fmla="*/ 0 w 4230913"/>
                <a:gd name="connsiteY4" fmla="*/ 0 h 7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0913" h="75103">
                  <a:moveTo>
                    <a:pt x="0" y="0"/>
                  </a:moveTo>
                  <a:lnTo>
                    <a:pt x="4230913" y="0"/>
                  </a:lnTo>
                  <a:lnTo>
                    <a:pt x="4230913" y="75103"/>
                  </a:lnTo>
                  <a:lnTo>
                    <a:pt x="0" y="751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536" tIns="36536" rIns="36536" bIns="36536" numCol="1" spcCol="1270" anchor="ctr" anchorCtr="0">
              <a:noAutofit/>
            </a:bodyPr>
            <a:lstStyle/>
            <a:p>
              <a:pPr marL="0" lvl="0" indent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Written Assignment (15</a:t>
              </a: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00</a:t>
              </a:r>
              <a:r>
                <a:rPr lang="en-GB" sz="20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words)</a:t>
              </a:r>
              <a:endParaRPr lang="en-US" sz="20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D53C915-BA68-40FB-BDDD-8EE769CF8031}"/>
                </a:ext>
              </a:extLst>
            </p:cNvPr>
            <p:cNvSpPr/>
            <p:nvPr/>
          </p:nvSpPr>
          <p:spPr>
            <a:xfrm>
              <a:off x="4589632" y="2642225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14" descr="Head with Gears">
              <a:extLst>
                <a:ext uri="{FF2B5EF4-FFF2-40B4-BE49-F238E27FC236}">
                  <a16:creationId xmlns:a16="http://schemas.microsoft.com/office/drawing/2014/main" id="{4E65F6E3-1904-4C9D-A377-D9EED824D1ED}"/>
                </a:ext>
              </a:extLst>
            </p:cNvPr>
            <p:cNvSpPr/>
            <p:nvPr/>
          </p:nvSpPr>
          <p:spPr>
            <a:xfrm>
              <a:off x="5068724" y="2998574"/>
              <a:ext cx="871075" cy="871075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7D4F70E-1B4D-46C8-B48F-219B316D8FAA}"/>
                </a:ext>
              </a:extLst>
            </p:cNvPr>
            <p:cNvSpPr/>
            <p:nvPr/>
          </p:nvSpPr>
          <p:spPr>
            <a:xfrm>
              <a:off x="6120325" y="2637109"/>
              <a:ext cx="4470891" cy="1583774"/>
            </a:xfrm>
            <a:custGeom>
              <a:avLst/>
              <a:gdLst>
                <a:gd name="connsiteX0" fmla="*/ 0 w 4470891"/>
                <a:gd name="connsiteY0" fmla="*/ 0 h 1583774"/>
                <a:gd name="connsiteX1" fmla="*/ 4470891 w 4470891"/>
                <a:gd name="connsiteY1" fmla="*/ 0 h 1583774"/>
                <a:gd name="connsiteX2" fmla="*/ 4470891 w 4470891"/>
                <a:gd name="connsiteY2" fmla="*/ 1583774 h 1583774"/>
                <a:gd name="connsiteX3" fmla="*/ 0 w 4470891"/>
                <a:gd name="connsiteY3" fmla="*/ 1583774 h 1583774"/>
                <a:gd name="connsiteX4" fmla="*/ 0 w 4470891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70891" h="1583774">
                  <a:moveTo>
                    <a:pt x="0" y="0"/>
                  </a:moveTo>
                  <a:lnTo>
                    <a:pt x="4470891" y="0"/>
                  </a:lnTo>
                  <a:lnTo>
                    <a:pt x="4470891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Essay Question:</a:t>
              </a:r>
            </a:p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Discuss a range of factors that influence children’s behaviour (both positively and negatively) in a learning environment.</a:t>
              </a:r>
              <a:endParaRPr lang="en-US" sz="1800" kern="12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E045676-CDDD-4F69-9FA1-33B9F022E52B}"/>
                </a:ext>
              </a:extLst>
            </p:cNvPr>
            <p:cNvSpPr/>
            <p:nvPr/>
          </p:nvSpPr>
          <p:spPr>
            <a:xfrm>
              <a:off x="4589632" y="4621943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D6AF52B-2487-43F3-87D1-A5E2EE29F6AF}"/>
                </a:ext>
              </a:extLst>
            </p:cNvPr>
            <p:cNvSpPr/>
            <p:nvPr/>
          </p:nvSpPr>
          <p:spPr>
            <a:xfrm>
              <a:off x="6098037" y="4621943"/>
              <a:ext cx="5112598" cy="1583774"/>
            </a:xfrm>
            <a:custGeom>
              <a:avLst/>
              <a:gdLst>
                <a:gd name="connsiteX0" fmla="*/ 0 w 5112598"/>
                <a:gd name="connsiteY0" fmla="*/ 0 h 1583774"/>
                <a:gd name="connsiteX1" fmla="*/ 5112598 w 5112598"/>
                <a:gd name="connsiteY1" fmla="*/ 0 h 1583774"/>
                <a:gd name="connsiteX2" fmla="*/ 5112598 w 5112598"/>
                <a:gd name="connsiteY2" fmla="*/ 1583774 h 1583774"/>
                <a:gd name="connsiteX3" fmla="*/ 0 w 5112598"/>
                <a:gd name="connsiteY3" fmla="*/ 1583774 h 1583774"/>
                <a:gd name="connsiteX4" fmla="*/ 0 w 511259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2598" h="1583774">
                  <a:moveTo>
                    <a:pt x="0" y="0"/>
                  </a:moveTo>
                  <a:lnTo>
                    <a:pt x="5112598" y="0"/>
                  </a:lnTo>
                  <a:lnTo>
                    <a:pt x="511259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800" b="1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Submission Date: </a:t>
              </a:r>
            </a:p>
            <a:p>
              <a:pPr marL="0" lvl="0" indent="0" algn="l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March 2026</a:t>
              </a:r>
              <a:r>
                <a:rPr lang="en-GB" sz="1800" b="0" kern="12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(23:59</a:t>
              </a:r>
              <a:r>
                <a:rPr lang="en-GB" sz="1800" b="0" kern="1200" dirty="0">
                  <a:solidFill>
                    <a:srgbClr val="0070C0"/>
                  </a:solidFill>
                </a:rPr>
                <a:t>) </a:t>
              </a:r>
              <a:r>
                <a:rPr lang="en-GB" sz="1800" b="1" kern="1200" dirty="0">
                  <a:solidFill>
                    <a:srgbClr val="0070C0"/>
                  </a:solidFill>
                </a:rPr>
                <a:t>via Turnitin</a:t>
              </a:r>
              <a:endParaRPr lang="en-US" sz="1800" b="1" kern="1200" dirty="0">
                <a:solidFill>
                  <a:srgbClr val="0070C0"/>
                </a:solidFill>
              </a:endParaRPr>
            </a:p>
          </p:txBody>
        </p:sp>
      </p:grpSp>
      <p:pic>
        <p:nvPicPr>
          <p:cNvPr id="21" name="Graphic 20" descr="Share with solid fill">
            <a:extLst>
              <a:ext uri="{FF2B5EF4-FFF2-40B4-BE49-F238E27FC236}">
                <a16:creationId xmlns:a16="http://schemas.microsoft.com/office/drawing/2014/main" id="{D29E576F-7BDA-421B-A6A1-1B511BA9AB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63372" y="4915928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24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CCE39-DF1D-4001-914D-C4A366228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3284828" cy="5571066"/>
          </a:xfrm>
        </p:spPr>
        <p:txBody>
          <a:bodyPr>
            <a:normAutofit/>
          </a:bodyPr>
          <a:lstStyle/>
          <a:p>
            <a:r>
              <a:rPr lang="en-GB" sz="34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Asesiad</a:t>
            </a:r>
            <a:r>
              <a:rPr lang="en-GB" sz="3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2083818-DEC7-4CE4-AC90-A421421CB985}"/>
              </a:ext>
            </a:extLst>
          </p:cNvPr>
          <p:cNvGrpSpPr/>
          <p:nvPr/>
        </p:nvGrpSpPr>
        <p:grpSpPr>
          <a:xfrm>
            <a:off x="4445520" y="278304"/>
            <a:ext cx="6731044" cy="5552024"/>
            <a:chOff x="4479591" y="653693"/>
            <a:chExt cx="6731044" cy="5552024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A82C5D6-8CAD-4A8C-B5DA-C9AC5241026E}"/>
                </a:ext>
              </a:extLst>
            </p:cNvPr>
            <p:cNvSpPr/>
            <p:nvPr/>
          </p:nvSpPr>
          <p:spPr>
            <a:xfrm>
              <a:off x="4479591" y="722790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 7" descr="Calculator">
              <a:extLst>
                <a:ext uri="{FF2B5EF4-FFF2-40B4-BE49-F238E27FC236}">
                  <a16:creationId xmlns:a16="http://schemas.microsoft.com/office/drawing/2014/main" id="{6EF11111-6643-418B-89D0-FCA88630B460}"/>
                </a:ext>
              </a:extLst>
            </p:cNvPr>
            <p:cNvSpPr/>
            <p:nvPr/>
          </p:nvSpPr>
          <p:spPr>
            <a:xfrm>
              <a:off x="5068724" y="1018856"/>
              <a:ext cx="871075" cy="871075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95E53B1-3E47-4217-A819-E6A4419773EB}"/>
                </a:ext>
              </a:extLst>
            </p:cNvPr>
            <p:cNvSpPr/>
            <p:nvPr/>
          </p:nvSpPr>
          <p:spPr>
            <a:xfrm>
              <a:off x="6090574" y="653693"/>
              <a:ext cx="2836678" cy="1583774"/>
            </a:xfrm>
            <a:custGeom>
              <a:avLst/>
              <a:gdLst>
                <a:gd name="connsiteX0" fmla="*/ 0 w 2836678"/>
                <a:gd name="connsiteY0" fmla="*/ 0 h 1583774"/>
                <a:gd name="connsiteX1" fmla="*/ 2836678 w 2836678"/>
                <a:gd name="connsiteY1" fmla="*/ 0 h 1583774"/>
                <a:gd name="connsiteX2" fmla="*/ 2836678 w 2836678"/>
                <a:gd name="connsiteY2" fmla="*/ 1583774 h 1583774"/>
                <a:gd name="connsiteX3" fmla="*/ 0 w 2836678"/>
                <a:gd name="connsiteY3" fmla="*/ 1583774 h 1583774"/>
                <a:gd name="connsiteX4" fmla="*/ 0 w 283667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678" h="1583774">
                  <a:moveTo>
                    <a:pt x="0" y="0"/>
                  </a:moveTo>
                  <a:lnTo>
                    <a:pt x="2836678" y="0"/>
                  </a:lnTo>
                  <a:lnTo>
                    <a:pt x="283667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 err="1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Asesiad</a:t>
              </a: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– 50%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78C00E0-0C07-43E6-B933-60E00B2D5F64}"/>
                </a:ext>
              </a:extLst>
            </p:cNvPr>
            <p:cNvSpPr/>
            <p:nvPr/>
          </p:nvSpPr>
          <p:spPr>
            <a:xfrm>
              <a:off x="6269909" y="1870703"/>
              <a:ext cx="4230913" cy="75103"/>
            </a:xfrm>
            <a:custGeom>
              <a:avLst/>
              <a:gdLst>
                <a:gd name="connsiteX0" fmla="*/ 0 w 4230913"/>
                <a:gd name="connsiteY0" fmla="*/ 0 h 75103"/>
                <a:gd name="connsiteX1" fmla="*/ 4230913 w 4230913"/>
                <a:gd name="connsiteY1" fmla="*/ 0 h 75103"/>
                <a:gd name="connsiteX2" fmla="*/ 4230913 w 4230913"/>
                <a:gd name="connsiteY2" fmla="*/ 75103 h 75103"/>
                <a:gd name="connsiteX3" fmla="*/ 0 w 4230913"/>
                <a:gd name="connsiteY3" fmla="*/ 75103 h 75103"/>
                <a:gd name="connsiteX4" fmla="*/ 0 w 4230913"/>
                <a:gd name="connsiteY4" fmla="*/ 0 h 7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0913" h="75103">
                  <a:moveTo>
                    <a:pt x="0" y="0"/>
                  </a:moveTo>
                  <a:lnTo>
                    <a:pt x="4230913" y="0"/>
                  </a:lnTo>
                  <a:lnTo>
                    <a:pt x="4230913" y="75103"/>
                  </a:lnTo>
                  <a:lnTo>
                    <a:pt x="0" y="751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536" tIns="36536" rIns="36536" bIns="36536" numCol="1" spcCol="1270" anchor="ctr" anchorCtr="0">
              <a:noAutofit/>
            </a:bodyPr>
            <a:lstStyle/>
            <a:p>
              <a:pPr marL="0" marR="0" lvl="0" indent="0" algn="l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Fideo</a:t>
              </a: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(3 </a:t>
              </a:r>
              <a:r>
                <a:rPr lang="en-GB" sz="2000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munud</a:t>
              </a: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)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D53C915-BA68-40FB-BDDD-8EE769CF8031}"/>
                </a:ext>
              </a:extLst>
            </p:cNvPr>
            <p:cNvSpPr/>
            <p:nvPr/>
          </p:nvSpPr>
          <p:spPr>
            <a:xfrm>
              <a:off x="4589632" y="2642225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14" descr="Head with Gears">
              <a:extLst>
                <a:ext uri="{FF2B5EF4-FFF2-40B4-BE49-F238E27FC236}">
                  <a16:creationId xmlns:a16="http://schemas.microsoft.com/office/drawing/2014/main" id="{4E65F6E3-1904-4C9D-A377-D9EED824D1ED}"/>
                </a:ext>
              </a:extLst>
            </p:cNvPr>
            <p:cNvSpPr/>
            <p:nvPr/>
          </p:nvSpPr>
          <p:spPr>
            <a:xfrm>
              <a:off x="5068724" y="2998574"/>
              <a:ext cx="871075" cy="871075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7D4F70E-1B4D-46C8-B48F-219B316D8FAA}"/>
                </a:ext>
              </a:extLst>
            </p:cNvPr>
            <p:cNvSpPr/>
            <p:nvPr/>
          </p:nvSpPr>
          <p:spPr>
            <a:xfrm>
              <a:off x="6120325" y="2637109"/>
              <a:ext cx="4470891" cy="1583774"/>
            </a:xfrm>
            <a:custGeom>
              <a:avLst/>
              <a:gdLst>
                <a:gd name="connsiteX0" fmla="*/ 0 w 4470891"/>
                <a:gd name="connsiteY0" fmla="*/ 0 h 1583774"/>
                <a:gd name="connsiteX1" fmla="*/ 4470891 w 4470891"/>
                <a:gd name="connsiteY1" fmla="*/ 0 h 1583774"/>
                <a:gd name="connsiteX2" fmla="*/ 4470891 w 4470891"/>
                <a:gd name="connsiteY2" fmla="*/ 1583774 h 1583774"/>
                <a:gd name="connsiteX3" fmla="*/ 0 w 4470891"/>
                <a:gd name="connsiteY3" fmla="*/ 1583774 h 1583774"/>
                <a:gd name="connsiteX4" fmla="*/ 0 w 4470891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70891" h="1583774">
                  <a:moveTo>
                    <a:pt x="0" y="0"/>
                  </a:moveTo>
                  <a:lnTo>
                    <a:pt x="4470891" y="0"/>
                  </a:lnTo>
                  <a:lnTo>
                    <a:pt x="4470891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cy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Fideo - Cwestiwn</a:t>
              </a:r>
              <a:endParaRPr kumimoji="0" lang="cy-GB" sz="1800" b="1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y-GB" sz="1800" b="0" i="0" u="none" strike="noStrike" kern="1200" cap="none" spc="0" normalizeH="0" baseline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Adnabod, disgrifio a gwerthuso ymyriad ymarferol a ddefnyddir i hyrwyddo ymddygiad cadarnhaol yn eich lleoliad. 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D6AF52B-2487-43F3-87D1-A5E2EE29F6AF}"/>
                </a:ext>
              </a:extLst>
            </p:cNvPr>
            <p:cNvSpPr/>
            <p:nvPr/>
          </p:nvSpPr>
          <p:spPr>
            <a:xfrm>
              <a:off x="6098037" y="4621943"/>
              <a:ext cx="5112598" cy="1583774"/>
            </a:xfrm>
            <a:custGeom>
              <a:avLst/>
              <a:gdLst>
                <a:gd name="connsiteX0" fmla="*/ 0 w 5112598"/>
                <a:gd name="connsiteY0" fmla="*/ 0 h 1583774"/>
                <a:gd name="connsiteX1" fmla="*/ 5112598 w 5112598"/>
                <a:gd name="connsiteY1" fmla="*/ 0 h 1583774"/>
                <a:gd name="connsiteX2" fmla="*/ 5112598 w 5112598"/>
                <a:gd name="connsiteY2" fmla="*/ 1583774 h 1583774"/>
                <a:gd name="connsiteX3" fmla="*/ 0 w 5112598"/>
                <a:gd name="connsiteY3" fmla="*/ 1583774 h 1583774"/>
                <a:gd name="connsiteX4" fmla="*/ 0 w 511259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2598" h="1583774">
                  <a:moveTo>
                    <a:pt x="0" y="0"/>
                  </a:moveTo>
                  <a:lnTo>
                    <a:pt x="5112598" y="0"/>
                  </a:lnTo>
                  <a:lnTo>
                    <a:pt x="511259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Dyddiad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Cyflwyno</a:t>
              </a: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: </a:t>
              </a:r>
            </a:p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Mawrth 2026 (23:59) – 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Fideo </a:t>
              </a: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i’w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gyflwyno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GB" b="1" dirty="0" err="1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drwy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Teams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  <p:pic>
        <p:nvPicPr>
          <p:cNvPr id="21" name="Graphic 20" descr="Share with solid fill">
            <a:extLst>
              <a:ext uri="{FF2B5EF4-FFF2-40B4-BE49-F238E27FC236}">
                <a16:creationId xmlns:a16="http://schemas.microsoft.com/office/drawing/2014/main" id="{D29E576F-7BDA-421B-A6A1-1B511BA9AB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12990" y="4683172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50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CCE39-DF1D-4001-914D-C4A366228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43467"/>
            <a:ext cx="3284828" cy="5571066"/>
          </a:xfrm>
        </p:spPr>
        <p:txBody>
          <a:bodyPr>
            <a:normAutofit/>
          </a:bodyPr>
          <a:lstStyle/>
          <a:p>
            <a:r>
              <a:rPr lang="en-GB" sz="3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 2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2083818-DEC7-4CE4-AC90-A421421CB985}"/>
              </a:ext>
            </a:extLst>
          </p:cNvPr>
          <p:cNvGrpSpPr/>
          <p:nvPr/>
        </p:nvGrpSpPr>
        <p:grpSpPr>
          <a:xfrm>
            <a:off x="4517564" y="199505"/>
            <a:ext cx="6731044" cy="5353397"/>
            <a:chOff x="4479591" y="653693"/>
            <a:chExt cx="6731044" cy="5552024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BA82C5D6-8CAD-4A8C-B5DA-C9AC5241026E}"/>
                </a:ext>
              </a:extLst>
            </p:cNvPr>
            <p:cNvSpPr/>
            <p:nvPr/>
          </p:nvSpPr>
          <p:spPr>
            <a:xfrm>
              <a:off x="4479591" y="722790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 7" descr="Calculator">
              <a:extLst>
                <a:ext uri="{FF2B5EF4-FFF2-40B4-BE49-F238E27FC236}">
                  <a16:creationId xmlns:a16="http://schemas.microsoft.com/office/drawing/2014/main" id="{6EF11111-6643-418B-89D0-FCA88630B460}"/>
                </a:ext>
              </a:extLst>
            </p:cNvPr>
            <p:cNvSpPr/>
            <p:nvPr/>
          </p:nvSpPr>
          <p:spPr>
            <a:xfrm>
              <a:off x="5068724" y="1018856"/>
              <a:ext cx="871075" cy="871075"/>
            </a:xfrm>
            <a:prstGeom prst="rect">
              <a:avLst/>
            </a:prstGeom>
            <a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A95E53B1-3E47-4217-A819-E6A4419773EB}"/>
                </a:ext>
              </a:extLst>
            </p:cNvPr>
            <p:cNvSpPr/>
            <p:nvPr/>
          </p:nvSpPr>
          <p:spPr>
            <a:xfrm>
              <a:off x="6090574" y="653693"/>
              <a:ext cx="2836678" cy="1583774"/>
            </a:xfrm>
            <a:custGeom>
              <a:avLst/>
              <a:gdLst>
                <a:gd name="connsiteX0" fmla="*/ 0 w 2836678"/>
                <a:gd name="connsiteY0" fmla="*/ 0 h 1583774"/>
                <a:gd name="connsiteX1" fmla="*/ 2836678 w 2836678"/>
                <a:gd name="connsiteY1" fmla="*/ 0 h 1583774"/>
                <a:gd name="connsiteX2" fmla="*/ 2836678 w 2836678"/>
                <a:gd name="connsiteY2" fmla="*/ 1583774 h 1583774"/>
                <a:gd name="connsiteX3" fmla="*/ 0 w 2836678"/>
                <a:gd name="connsiteY3" fmla="*/ 1583774 h 1583774"/>
                <a:gd name="connsiteX4" fmla="*/ 0 w 283667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6678" h="1583774">
                  <a:moveTo>
                    <a:pt x="0" y="0"/>
                  </a:moveTo>
                  <a:lnTo>
                    <a:pt x="2836678" y="0"/>
                  </a:lnTo>
                  <a:lnTo>
                    <a:pt x="283667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Assessment 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 </a:t>
              </a: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– 50%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78C00E0-0C07-43E6-B933-60E00B2D5F64}"/>
                </a:ext>
              </a:extLst>
            </p:cNvPr>
            <p:cNvSpPr/>
            <p:nvPr/>
          </p:nvSpPr>
          <p:spPr>
            <a:xfrm>
              <a:off x="6269909" y="1870703"/>
              <a:ext cx="4230913" cy="75103"/>
            </a:xfrm>
            <a:custGeom>
              <a:avLst/>
              <a:gdLst>
                <a:gd name="connsiteX0" fmla="*/ 0 w 4230913"/>
                <a:gd name="connsiteY0" fmla="*/ 0 h 75103"/>
                <a:gd name="connsiteX1" fmla="*/ 4230913 w 4230913"/>
                <a:gd name="connsiteY1" fmla="*/ 0 h 75103"/>
                <a:gd name="connsiteX2" fmla="*/ 4230913 w 4230913"/>
                <a:gd name="connsiteY2" fmla="*/ 75103 h 75103"/>
                <a:gd name="connsiteX3" fmla="*/ 0 w 4230913"/>
                <a:gd name="connsiteY3" fmla="*/ 75103 h 75103"/>
                <a:gd name="connsiteX4" fmla="*/ 0 w 4230913"/>
                <a:gd name="connsiteY4" fmla="*/ 0 h 7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30913" h="75103">
                  <a:moveTo>
                    <a:pt x="0" y="0"/>
                  </a:moveTo>
                  <a:lnTo>
                    <a:pt x="4230913" y="0"/>
                  </a:lnTo>
                  <a:lnTo>
                    <a:pt x="4230913" y="75103"/>
                  </a:lnTo>
                  <a:lnTo>
                    <a:pt x="0" y="751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6536" tIns="36536" rIns="36536" bIns="36536" numCol="1" spcCol="1270" anchor="ctr" anchorCtr="0">
              <a:noAutofit/>
            </a:bodyPr>
            <a:lstStyle/>
            <a:p>
              <a:pPr marL="0" marR="0" lvl="0" indent="0" algn="l" defTabSz="8890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2000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Video (3 minutes)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D53C915-BA68-40FB-BDDD-8EE769CF8031}"/>
                </a:ext>
              </a:extLst>
            </p:cNvPr>
            <p:cNvSpPr/>
            <p:nvPr/>
          </p:nvSpPr>
          <p:spPr>
            <a:xfrm>
              <a:off x="4589632" y="2642225"/>
              <a:ext cx="6303729" cy="1583774"/>
            </a:xfrm>
            <a:prstGeom prst="roundRect">
              <a:avLst>
                <a:gd name="adj" fmla="val 10000"/>
              </a:avLst>
            </a:prstGeom>
          </p:spPr>
          <p:style>
            <a:lnRef idx="0">
              <a:schemeClr val="dk1">
                <a:hueOff val="0"/>
                <a:satOff val="0"/>
                <a:lumOff val="0"/>
                <a:alphaOff val="0"/>
              </a:schemeClr>
            </a:lnRef>
            <a:fillRef idx="1">
              <a:schemeClr val="bg1">
                <a:lumMod val="95000"/>
                <a:hueOff val="0"/>
                <a:satOff val="0"/>
                <a:lumOff val="0"/>
                <a:alphaOff val="0"/>
              </a:schemeClr>
            </a:fillRef>
            <a:effectRef idx="0">
              <a:schemeClr val="bg1">
                <a:lumMod val="95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Rectangle 14" descr="Head with Gears">
              <a:extLst>
                <a:ext uri="{FF2B5EF4-FFF2-40B4-BE49-F238E27FC236}">
                  <a16:creationId xmlns:a16="http://schemas.microsoft.com/office/drawing/2014/main" id="{4E65F6E3-1904-4C9D-A377-D9EED824D1ED}"/>
                </a:ext>
              </a:extLst>
            </p:cNvPr>
            <p:cNvSpPr/>
            <p:nvPr/>
          </p:nvSpPr>
          <p:spPr>
            <a:xfrm>
              <a:off x="5068724" y="2998574"/>
              <a:ext cx="871075" cy="871075"/>
            </a:xfrm>
            <a:prstGeom prst="rect">
              <a:avLst/>
            </a:prstGeom>
            <a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7D4F70E-1B4D-46C8-B48F-219B316D8FAA}"/>
                </a:ext>
              </a:extLst>
            </p:cNvPr>
            <p:cNvSpPr/>
            <p:nvPr/>
          </p:nvSpPr>
          <p:spPr>
            <a:xfrm>
              <a:off x="6120325" y="2637109"/>
              <a:ext cx="4470891" cy="1583774"/>
            </a:xfrm>
            <a:custGeom>
              <a:avLst/>
              <a:gdLst>
                <a:gd name="connsiteX0" fmla="*/ 0 w 4470891"/>
                <a:gd name="connsiteY0" fmla="*/ 0 h 1583774"/>
                <a:gd name="connsiteX1" fmla="*/ 4470891 w 4470891"/>
                <a:gd name="connsiteY1" fmla="*/ 0 h 1583774"/>
                <a:gd name="connsiteX2" fmla="*/ 4470891 w 4470891"/>
                <a:gd name="connsiteY2" fmla="*/ 1583774 h 1583774"/>
                <a:gd name="connsiteX3" fmla="*/ 0 w 4470891"/>
                <a:gd name="connsiteY3" fmla="*/ 1583774 h 1583774"/>
                <a:gd name="connsiteX4" fmla="*/ 0 w 4470891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70891" h="1583774">
                  <a:moveTo>
                    <a:pt x="0" y="0"/>
                  </a:moveTo>
                  <a:lnTo>
                    <a:pt x="4470891" y="0"/>
                  </a:lnTo>
                  <a:lnTo>
                    <a:pt x="4470891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Video - Question</a:t>
              </a:r>
              <a:endPara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Identify, describe and evaluate a practical intervention that is used to promote positive behaviour within your setting.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D6AF52B-2487-43F3-87D1-A5E2EE29F6AF}"/>
                </a:ext>
              </a:extLst>
            </p:cNvPr>
            <p:cNvSpPr/>
            <p:nvPr/>
          </p:nvSpPr>
          <p:spPr>
            <a:xfrm>
              <a:off x="6098037" y="4621943"/>
              <a:ext cx="5112598" cy="1583774"/>
            </a:xfrm>
            <a:custGeom>
              <a:avLst/>
              <a:gdLst>
                <a:gd name="connsiteX0" fmla="*/ 0 w 5112598"/>
                <a:gd name="connsiteY0" fmla="*/ 0 h 1583774"/>
                <a:gd name="connsiteX1" fmla="*/ 5112598 w 5112598"/>
                <a:gd name="connsiteY1" fmla="*/ 0 h 1583774"/>
                <a:gd name="connsiteX2" fmla="*/ 5112598 w 5112598"/>
                <a:gd name="connsiteY2" fmla="*/ 1583774 h 1583774"/>
                <a:gd name="connsiteX3" fmla="*/ 0 w 5112598"/>
                <a:gd name="connsiteY3" fmla="*/ 1583774 h 1583774"/>
                <a:gd name="connsiteX4" fmla="*/ 0 w 5112598"/>
                <a:gd name="connsiteY4" fmla="*/ 0 h 1583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2598" h="1583774">
                  <a:moveTo>
                    <a:pt x="0" y="0"/>
                  </a:moveTo>
                  <a:lnTo>
                    <a:pt x="5112598" y="0"/>
                  </a:lnTo>
                  <a:lnTo>
                    <a:pt x="5112598" y="1583774"/>
                  </a:lnTo>
                  <a:lnTo>
                    <a:pt x="0" y="15837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7616" tIns="167616" rIns="167616" bIns="167616" numCol="1" spcCol="1270" anchor="ctr" anchorCtr="0">
              <a:noAutofit/>
            </a:bodyPr>
            <a:lstStyle/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Submission Date: </a:t>
              </a:r>
            </a:p>
            <a:p>
              <a:pPr marL="0" marR="0" lvl="0" indent="0" algn="l" defTabSz="8001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 March 2026 (23:59) – </a:t>
              </a:r>
              <a:r>
                <a:rPr lang="en-GB" b="1" dirty="0">
                  <a:solidFill>
                    <a:srgbClr val="0070C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Video to be submitted via Teams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endParaRPr>
            </a:p>
          </p:txBody>
        </p:sp>
      </p:grpSp>
      <p:pic>
        <p:nvPicPr>
          <p:cNvPr id="21" name="Graphic 20" descr="Share with solid fill">
            <a:extLst>
              <a:ext uri="{FF2B5EF4-FFF2-40B4-BE49-F238E27FC236}">
                <a16:creationId xmlns:a16="http://schemas.microsoft.com/office/drawing/2014/main" id="{D29E576F-7BDA-421B-A6A1-1B511BA9AB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63372" y="4261994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710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98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dirty="0" err="1">
                <a:solidFill>
                  <a:srgbClr val="0070C0"/>
                </a:solidFill>
              </a:rPr>
              <a:t>Cynnwys</a:t>
            </a:r>
            <a:r>
              <a:rPr lang="en-GB" sz="2800" dirty="0">
                <a:solidFill>
                  <a:srgbClr val="0070C0"/>
                </a:solidFill>
              </a:rPr>
              <a:t> y </a:t>
            </a:r>
            <a:r>
              <a:rPr lang="en-GB" sz="2800" dirty="0" err="1">
                <a:solidFill>
                  <a:srgbClr val="0070C0"/>
                </a:solidFill>
              </a:rPr>
              <a:t>ddarlith</a:t>
            </a:r>
            <a:r>
              <a:rPr lang="en-GB" sz="2800" dirty="0">
                <a:solidFill>
                  <a:srgbClr val="0070C0"/>
                </a:solidFill>
              </a:rPr>
              <a:t>                                       Lecture content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68688" y="1930919"/>
            <a:ext cx="5181600" cy="4351338"/>
          </a:xfrm>
        </p:spPr>
        <p:txBody>
          <a:bodyPr>
            <a:normAutofit/>
          </a:bodyPr>
          <a:lstStyle/>
          <a:p>
            <a:r>
              <a:rPr lang="en-GB" sz="1800" b="1" u="sng" dirty="0">
                <a:solidFill>
                  <a:srgbClr val="0070C0"/>
                </a:solidFill>
              </a:rPr>
              <a:t>Week 1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Introduction. Factors that influence children’s behaviour</a:t>
            </a:r>
          </a:p>
          <a:p>
            <a:r>
              <a:rPr lang="en-GB" sz="1800" b="1" u="sng" dirty="0">
                <a:solidFill>
                  <a:srgbClr val="0070C0"/>
                </a:solidFill>
              </a:rPr>
              <a:t>Week 2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Neurodiverse diagnoses that influence children’s behaviour; Parental influence</a:t>
            </a:r>
          </a:p>
          <a:p>
            <a:r>
              <a:rPr lang="en-GB" sz="1800" b="1" u="sng" dirty="0">
                <a:solidFill>
                  <a:srgbClr val="0070C0"/>
                </a:solidFill>
              </a:rPr>
              <a:t>Week 3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Practical interventions to promote positive behaviour; Classroom management strategies</a:t>
            </a:r>
          </a:p>
          <a:p>
            <a:r>
              <a:rPr lang="en-GB" sz="1800" b="1" u="sng" dirty="0">
                <a:solidFill>
                  <a:srgbClr val="0070C0"/>
                </a:solidFill>
              </a:rPr>
              <a:t>Week 4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Review learning outcomes and recap assessment requirements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24593" y="1930919"/>
            <a:ext cx="5181600" cy="4351338"/>
          </a:xfrm>
        </p:spPr>
        <p:txBody>
          <a:bodyPr>
            <a:normAutofit/>
          </a:bodyPr>
          <a:lstStyle/>
          <a:p>
            <a:r>
              <a:rPr lang="en-GB" sz="1800" b="1" u="sng" dirty="0" err="1">
                <a:solidFill>
                  <a:srgbClr val="0070C0"/>
                </a:solidFill>
              </a:rPr>
              <a:t>Wythnos</a:t>
            </a:r>
            <a:r>
              <a:rPr lang="en-GB" sz="1800" b="1" u="sng" dirty="0">
                <a:solidFill>
                  <a:srgbClr val="0070C0"/>
                </a:solidFill>
              </a:rPr>
              <a:t> 1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0070C0"/>
                </a:solidFill>
              </a:rPr>
              <a:t>Cyflwyniad</a:t>
            </a:r>
            <a:r>
              <a:rPr lang="en-GB" sz="1800" dirty="0">
                <a:solidFill>
                  <a:srgbClr val="0070C0"/>
                </a:solidFill>
              </a:rPr>
              <a:t>. </a:t>
            </a:r>
            <a:r>
              <a:rPr lang="en-GB" sz="1800" dirty="0" err="1">
                <a:solidFill>
                  <a:srgbClr val="0070C0"/>
                </a:solidFill>
              </a:rPr>
              <a:t>Ffactorau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sy'n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dylanwadu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ar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ymddygiad</a:t>
            </a:r>
            <a:r>
              <a:rPr lang="en-GB" sz="1800" dirty="0">
                <a:solidFill>
                  <a:srgbClr val="0070C0"/>
                </a:solidFill>
              </a:rPr>
              <a:t> plant</a:t>
            </a:r>
          </a:p>
          <a:p>
            <a:r>
              <a:rPr lang="en-GB" sz="1800" b="1" u="sng" dirty="0" err="1">
                <a:solidFill>
                  <a:srgbClr val="0070C0"/>
                </a:solidFill>
              </a:rPr>
              <a:t>Wythnos</a:t>
            </a:r>
            <a:r>
              <a:rPr lang="en-GB" sz="1800" b="1" u="sng" dirty="0">
                <a:solidFill>
                  <a:srgbClr val="0070C0"/>
                </a:solidFill>
              </a:rPr>
              <a:t> 2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0070C0"/>
                </a:solidFill>
              </a:rPr>
              <a:t>Diagnosis </a:t>
            </a:r>
            <a:r>
              <a:rPr lang="en-GB" sz="1800" dirty="0" err="1">
                <a:solidFill>
                  <a:srgbClr val="0070C0"/>
                </a:solidFill>
              </a:rPr>
              <a:t>niwroamrywiol</a:t>
            </a:r>
            <a:r>
              <a:rPr lang="en-GB" sz="1800" dirty="0">
                <a:solidFill>
                  <a:srgbClr val="0070C0"/>
                </a:solidFill>
              </a:rPr>
              <a:t> a all </a:t>
            </a:r>
            <a:r>
              <a:rPr lang="en-GB" sz="1800" dirty="0" err="1">
                <a:solidFill>
                  <a:srgbClr val="0070C0"/>
                </a:solidFill>
              </a:rPr>
              <a:t>ddylanwadu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ar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ymddygiad</a:t>
            </a:r>
            <a:r>
              <a:rPr lang="en-GB" sz="1800" dirty="0">
                <a:solidFill>
                  <a:srgbClr val="0070C0"/>
                </a:solidFill>
              </a:rPr>
              <a:t> plant; </a:t>
            </a:r>
            <a:r>
              <a:rPr lang="en-GB" sz="1800" dirty="0" err="1">
                <a:solidFill>
                  <a:srgbClr val="0070C0"/>
                </a:solidFill>
              </a:rPr>
              <a:t>Dylanwad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rhieni</a:t>
            </a:r>
            <a:endParaRPr lang="en-GB" sz="1800" dirty="0">
              <a:solidFill>
                <a:srgbClr val="0070C0"/>
              </a:solidFill>
            </a:endParaRPr>
          </a:p>
          <a:p>
            <a:r>
              <a:rPr lang="en-GB" sz="1800" b="1" u="sng" dirty="0" err="1">
                <a:solidFill>
                  <a:srgbClr val="0070C0"/>
                </a:solidFill>
              </a:rPr>
              <a:t>Wythnos</a:t>
            </a:r>
            <a:r>
              <a:rPr lang="en-GB" sz="1800" b="1" u="sng" dirty="0">
                <a:solidFill>
                  <a:srgbClr val="0070C0"/>
                </a:solidFill>
              </a:rPr>
              <a:t> 3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0070C0"/>
                </a:solidFill>
              </a:rPr>
              <a:t>Ymyriadau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ymarferol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sy'n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hyrwyddo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ymddygiad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cadarnhaol</a:t>
            </a:r>
            <a:r>
              <a:rPr lang="en-GB" sz="1800" dirty="0">
                <a:solidFill>
                  <a:srgbClr val="0070C0"/>
                </a:solidFill>
              </a:rPr>
              <a:t>; </a:t>
            </a:r>
            <a:r>
              <a:rPr lang="en-GB" sz="1800" dirty="0" err="1">
                <a:solidFill>
                  <a:srgbClr val="0070C0"/>
                </a:solidFill>
              </a:rPr>
              <a:t>Strategaethau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rheolaeth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dosbarth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</a:p>
          <a:p>
            <a:r>
              <a:rPr lang="en-GB" sz="1800" b="1" u="sng" dirty="0" err="1">
                <a:solidFill>
                  <a:srgbClr val="0070C0"/>
                </a:solidFill>
              </a:rPr>
              <a:t>Wythnos</a:t>
            </a:r>
            <a:r>
              <a:rPr lang="en-GB" sz="1800" b="1" u="sng" dirty="0">
                <a:solidFill>
                  <a:srgbClr val="0070C0"/>
                </a:solidFill>
              </a:rPr>
              <a:t> 4</a:t>
            </a:r>
          </a:p>
          <a:p>
            <a:pPr marL="0" indent="0">
              <a:buNone/>
            </a:pPr>
            <a:r>
              <a:rPr lang="en-GB" sz="1800" dirty="0" err="1">
                <a:solidFill>
                  <a:srgbClr val="0070C0"/>
                </a:solidFill>
              </a:rPr>
              <a:t>Adolygu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deilliannau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dysgu</a:t>
            </a:r>
            <a:r>
              <a:rPr lang="en-GB" sz="1800" dirty="0">
                <a:solidFill>
                  <a:srgbClr val="0070C0"/>
                </a:solidFill>
              </a:rPr>
              <a:t> ac </a:t>
            </a:r>
            <a:r>
              <a:rPr lang="en-GB" sz="1800" dirty="0" err="1">
                <a:solidFill>
                  <a:srgbClr val="0070C0"/>
                </a:solidFill>
              </a:rPr>
              <a:t>ailadrodd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gofynion</a:t>
            </a:r>
            <a:r>
              <a:rPr lang="en-GB" sz="1800" dirty="0">
                <a:solidFill>
                  <a:srgbClr val="0070C0"/>
                </a:solidFill>
              </a:rPr>
              <a:t> </a:t>
            </a:r>
            <a:r>
              <a:rPr lang="en-GB" sz="1800" dirty="0" err="1">
                <a:solidFill>
                  <a:srgbClr val="0070C0"/>
                </a:solidFill>
              </a:rPr>
              <a:t>asesu</a:t>
            </a:r>
            <a:endParaRPr lang="en-GB" sz="1800" dirty="0">
              <a:solidFill>
                <a:srgbClr val="0070C0"/>
              </a:solidFill>
            </a:endParaRPr>
          </a:p>
        </p:txBody>
      </p:sp>
      <p:pic>
        <p:nvPicPr>
          <p:cNvPr id="7" name="Picture 6" descr="Calendar dates">
            <a:extLst>
              <a:ext uri="{FF2B5EF4-FFF2-40B4-BE49-F238E27FC236}">
                <a16:creationId xmlns:a16="http://schemas.microsoft.com/office/drawing/2014/main" id="{33290172-CE61-0D71-AE22-EC79CA3D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564" y="198436"/>
            <a:ext cx="2166851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330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015" y="365125"/>
            <a:ext cx="10821785" cy="13255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Beth </a:t>
            </a:r>
            <a:r>
              <a:rPr lang="en-GB" dirty="0" err="1">
                <a:solidFill>
                  <a:srgbClr val="0070C0"/>
                </a:solidFill>
              </a:rPr>
              <a:t>yw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r>
              <a:rPr lang="en-GB" dirty="0">
                <a:solidFill>
                  <a:srgbClr val="0070C0"/>
                </a:solidFill>
              </a:rPr>
              <a:t>?    What is behaviour?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673287" y="1648253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Theory</a:t>
            </a:r>
          </a:p>
          <a:p>
            <a:r>
              <a:rPr lang="en-GB" sz="4800" dirty="0">
                <a:solidFill>
                  <a:srgbClr val="0070C0"/>
                </a:solidFill>
              </a:rPr>
              <a:t>Policy </a:t>
            </a:r>
          </a:p>
          <a:p>
            <a:r>
              <a:rPr lang="en-GB" sz="4800" dirty="0">
                <a:solidFill>
                  <a:srgbClr val="0070C0"/>
                </a:solidFill>
              </a:rPr>
              <a:t>Practice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25353" y="1740432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 err="1">
                <a:solidFill>
                  <a:srgbClr val="0070C0"/>
                </a:solidFill>
              </a:rPr>
              <a:t>Theori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>
                <a:solidFill>
                  <a:srgbClr val="0070C0"/>
                </a:solidFill>
              </a:rPr>
              <a:t>Polisi</a:t>
            </a:r>
          </a:p>
          <a:p>
            <a:r>
              <a:rPr lang="en-GB" sz="4800" dirty="0" err="1">
                <a:solidFill>
                  <a:srgbClr val="0070C0"/>
                </a:solidFill>
              </a:rPr>
              <a:t>Ymarfer</a:t>
            </a:r>
            <a:endParaRPr lang="en-GB" sz="4800" dirty="0">
              <a:solidFill>
                <a:srgbClr val="0070C0"/>
              </a:solidFill>
            </a:endParaRPr>
          </a:p>
        </p:txBody>
      </p:sp>
      <p:pic>
        <p:nvPicPr>
          <p:cNvPr id="6" name="Picture 5" descr="Circle of smiling faces of children with heads together looking downwards">
            <a:extLst>
              <a:ext uri="{FF2B5EF4-FFF2-40B4-BE49-F238E27FC236}">
                <a16:creationId xmlns:a16="http://schemas.microsoft.com/office/drawing/2014/main" id="{160EC8A5-A9AC-5974-0705-134B373528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397" y="4399722"/>
            <a:ext cx="4826834" cy="245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20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Beth </a:t>
            </a:r>
            <a:r>
              <a:rPr lang="en-GB" dirty="0" err="1">
                <a:solidFill>
                  <a:srgbClr val="0070C0"/>
                </a:solidFill>
              </a:rPr>
              <a:t>yw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r>
              <a:rPr lang="en-GB" dirty="0">
                <a:solidFill>
                  <a:srgbClr val="0070C0"/>
                </a:solidFill>
              </a:rPr>
              <a:t>? What is behaviour?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931131" y="1742498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Positive and negative behaviours are a form of communication</a:t>
            </a:r>
          </a:p>
          <a:p>
            <a:pPr marL="0" indent="0">
              <a:buNone/>
            </a:pPr>
            <a:endParaRPr lang="en-GB" sz="4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6171" y="1742498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Mae </a:t>
            </a:r>
            <a:r>
              <a:rPr lang="en-GB" sz="4800" dirty="0" err="1">
                <a:solidFill>
                  <a:srgbClr val="0070C0"/>
                </a:solidFill>
              </a:rPr>
              <a:t>ymddygiadau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cadarnhaol</a:t>
            </a:r>
            <a:r>
              <a:rPr lang="en-GB" sz="4800" dirty="0">
                <a:solidFill>
                  <a:srgbClr val="0070C0"/>
                </a:solidFill>
              </a:rPr>
              <a:t> a </a:t>
            </a:r>
            <a:r>
              <a:rPr lang="en-GB" sz="4800" dirty="0" err="1">
                <a:solidFill>
                  <a:srgbClr val="0070C0"/>
                </a:solidFill>
              </a:rPr>
              <a:t>negyddol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yn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fath</a:t>
            </a:r>
            <a:r>
              <a:rPr lang="en-GB" sz="4800" dirty="0">
                <a:solidFill>
                  <a:srgbClr val="0070C0"/>
                </a:solidFill>
              </a:rPr>
              <a:t> o </a:t>
            </a:r>
            <a:r>
              <a:rPr lang="en-GB" sz="4800" dirty="0" err="1">
                <a:solidFill>
                  <a:srgbClr val="0070C0"/>
                </a:solidFill>
              </a:rPr>
              <a:t>gyfathrebu</a:t>
            </a:r>
            <a:endParaRPr lang="en-GB" sz="4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903596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90174"/>
            <a:ext cx="10515600" cy="1325563"/>
          </a:xfrm>
        </p:spPr>
        <p:txBody>
          <a:bodyPr>
            <a:normAutofit/>
          </a:bodyPr>
          <a:lstStyle/>
          <a:p>
            <a:r>
              <a:rPr lang="en-GB" sz="2800" dirty="0" err="1">
                <a:solidFill>
                  <a:srgbClr val="0070C0"/>
                </a:solidFill>
              </a:rPr>
              <a:t>Dysgu</a:t>
            </a:r>
            <a:r>
              <a:rPr lang="en-GB" sz="2800" dirty="0">
                <a:solidFill>
                  <a:srgbClr val="0070C0"/>
                </a:solidFill>
              </a:rPr>
              <a:t> ac </a:t>
            </a:r>
            <a:r>
              <a:rPr lang="en-GB" sz="2800" dirty="0" err="1">
                <a:solidFill>
                  <a:srgbClr val="0070C0"/>
                </a:solidFill>
              </a:rPr>
              <a:t>addysgu</a:t>
            </a:r>
            <a:r>
              <a:rPr lang="en-GB" sz="2800" dirty="0">
                <a:solidFill>
                  <a:srgbClr val="0070C0"/>
                </a:solidFill>
              </a:rPr>
              <a:t> </a:t>
            </a:r>
            <a:r>
              <a:rPr lang="en-GB" sz="2800" dirty="0" err="1">
                <a:solidFill>
                  <a:srgbClr val="0070C0"/>
                </a:solidFill>
              </a:rPr>
              <a:t>effeithiol</a:t>
            </a:r>
            <a:r>
              <a:rPr lang="en-GB" sz="2800" dirty="0">
                <a:solidFill>
                  <a:srgbClr val="0070C0"/>
                </a:solidFill>
              </a:rPr>
              <a:t>        Effective learning &amp; teaching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57603" y="1737657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Skills - to prevent and to resolve</a:t>
            </a:r>
          </a:p>
          <a:p>
            <a:r>
              <a:rPr lang="en-GB" sz="4800" dirty="0">
                <a:solidFill>
                  <a:srgbClr val="0070C0"/>
                </a:solidFill>
              </a:rPr>
              <a:t>Understand the root cause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3756" y="1781291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 err="1">
                <a:solidFill>
                  <a:srgbClr val="0070C0"/>
                </a:solidFill>
              </a:rPr>
              <a:t>Sgiliau</a:t>
            </a:r>
            <a:r>
              <a:rPr lang="en-GB" sz="4800" dirty="0">
                <a:solidFill>
                  <a:srgbClr val="0070C0"/>
                </a:solidFill>
              </a:rPr>
              <a:t> – i </a:t>
            </a:r>
            <a:r>
              <a:rPr lang="en-GB" sz="4800" dirty="0" err="1">
                <a:solidFill>
                  <a:srgbClr val="0070C0"/>
                </a:solidFill>
              </a:rPr>
              <a:t>atal</a:t>
            </a:r>
            <a:r>
              <a:rPr lang="en-GB" sz="4800" dirty="0">
                <a:solidFill>
                  <a:srgbClr val="0070C0"/>
                </a:solidFill>
              </a:rPr>
              <a:t> a </a:t>
            </a:r>
            <a:r>
              <a:rPr lang="en-GB" sz="4800" dirty="0" err="1">
                <a:solidFill>
                  <a:srgbClr val="0070C0"/>
                </a:solidFill>
              </a:rPr>
              <a:t>datrys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 err="1">
                <a:solidFill>
                  <a:srgbClr val="0070C0"/>
                </a:solidFill>
              </a:rPr>
              <a:t>Deall</a:t>
            </a:r>
            <a:r>
              <a:rPr lang="en-GB" sz="4800" dirty="0">
                <a:solidFill>
                  <a:srgbClr val="0070C0"/>
                </a:solidFill>
              </a:rPr>
              <a:t> y </a:t>
            </a:r>
            <a:r>
              <a:rPr lang="en-GB" sz="4800" dirty="0" err="1">
                <a:solidFill>
                  <a:srgbClr val="0070C0"/>
                </a:solidFill>
              </a:rPr>
              <a:t>gwir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achos</a:t>
            </a:r>
            <a:endParaRPr lang="en-GB" sz="4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18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err="1">
                <a:solidFill>
                  <a:srgbClr val="0070C0"/>
                </a:solidFill>
              </a:rPr>
              <a:t>Ffactorau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sy'n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dylanwadu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ar</a:t>
            </a:r>
            <a:r>
              <a:rPr lang="en-GB" sz="3600" dirty="0">
                <a:solidFill>
                  <a:srgbClr val="0070C0"/>
                </a:solidFill>
              </a:rPr>
              <a:t> </a:t>
            </a:r>
            <a:r>
              <a:rPr lang="en-GB" sz="3600" dirty="0" err="1">
                <a:solidFill>
                  <a:srgbClr val="0070C0"/>
                </a:solidFill>
              </a:rPr>
              <a:t>ymddygiad</a:t>
            </a:r>
            <a:r>
              <a:rPr lang="en-GB" sz="3600" dirty="0">
                <a:solidFill>
                  <a:srgbClr val="0070C0"/>
                </a:solidFill>
              </a:rPr>
              <a:t> plant Factors that influence children’s behaviours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80018" y="1969712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Behavioural</a:t>
            </a:r>
          </a:p>
          <a:p>
            <a:r>
              <a:rPr lang="en-GB" sz="4800" dirty="0">
                <a:solidFill>
                  <a:srgbClr val="0070C0"/>
                </a:solidFill>
              </a:rPr>
              <a:t>Cognitive</a:t>
            </a:r>
          </a:p>
          <a:p>
            <a:r>
              <a:rPr lang="en-GB" sz="4800" dirty="0">
                <a:solidFill>
                  <a:srgbClr val="0070C0"/>
                </a:solidFill>
              </a:rPr>
              <a:t>Systemic</a:t>
            </a:r>
          </a:p>
          <a:p>
            <a:r>
              <a:rPr lang="en-GB" sz="4800" dirty="0">
                <a:solidFill>
                  <a:srgbClr val="0070C0"/>
                </a:solidFill>
              </a:rPr>
              <a:t>Psychodynamic</a:t>
            </a:r>
          </a:p>
          <a:p>
            <a:r>
              <a:rPr lang="en-GB" sz="4800" dirty="0">
                <a:solidFill>
                  <a:srgbClr val="0070C0"/>
                </a:solidFill>
              </a:rPr>
              <a:t>Biological</a:t>
            </a:r>
          </a:p>
          <a:p>
            <a:endParaRPr lang="en-GB" sz="4800" dirty="0"/>
          </a:p>
          <a:p>
            <a:endParaRPr lang="en-GB" sz="4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383" y="1969712"/>
            <a:ext cx="5181600" cy="4351338"/>
          </a:xfrm>
        </p:spPr>
        <p:txBody>
          <a:bodyPr>
            <a:normAutofit/>
          </a:bodyPr>
          <a:lstStyle/>
          <a:p>
            <a:r>
              <a:rPr lang="en-GB" sz="4800" dirty="0" err="1">
                <a:solidFill>
                  <a:srgbClr val="0070C0"/>
                </a:solidFill>
              </a:rPr>
              <a:t>Ymddygiadol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 err="1">
                <a:solidFill>
                  <a:srgbClr val="0070C0"/>
                </a:solidFill>
              </a:rPr>
              <a:t>Gwybyddol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 err="1">
                <a:solidFill>
                  <a:srgbClr val="0070C0"/>
                </a:solidFill>
              </a:rPr>
              <a:t>Systemig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 err="1">
                <a:solidFill>
                  <a:srgbClr val="0070C0"/>
                </a:solidFill>
              </a:rPr>
              <a:t>Seicodynamig</a:t>
            </a:r>
            <a:endParaRPr lang="en-GB" sz="4800" dirty="0">
              <a:solidFill>
                <a:srgbClr val="0070C0"/>
              </a:solidFill>
            </a:endParaRPr>
          </a:p>
          <a:p>
            <a:r>
              <a:rPr lang="en-GB" sz="4800" dirty="0" err="1">
                <a:solidFill>
                  <a:srgbClr val="0070C0"/>
                </a:solidFill>
              </a:rPr>
              <a:t>Biolegol</a:t>
            </a:r>
            <a:endParaRPr lang="en-GB" sz="4800" dirty="0">
              <a:solidFill>
                <a:srgbClr val="0070C0"/>
              </a:solidFill>
            </a:endParaRPr>
          </a:p>
          <a:p>
            <a:endParaRPr lang="en-GB" sz="4800" dirty="0"/>
          </a:p>
          <a:p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357006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8D8E03-99F7-F334-A0B8-019F70CAD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Ymddygiadol</a:t>
            </a:r>
            <a:r>
              <a:rPr lang="en-GB" dirty="0">
                <a:solidFill>
                  <a:srgbClr val="0070C0"/>
                </a:solidFill>
              </a:rPr>
              <a:t>                  Behavioural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5B07B-C7BC-2E39-9C42-5C0741B8BE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en-GB" sz="2400" dirty="0"/>
          </a:p>
          <a:p>
            <a:r>
              <a:rPr lang="en-GB" sz="2400" dirty="0" err="1">
                <a:solidFill>
                  <a:srgbClr val="0070C0"/>
                </a:solidFill>
              </a:rPr>
              <a:t>Newid</a:t>
            </a:r>
            <a:r>
              <a:rPr lang="en-GB" sz="2400" dirty="0">
                <a:solidFill>
                  <a:srgbClr val="0070C0"/>
                </a:solidFill>
              </a:rPr>
              <a:t> neu </a:t>
            </a:r>
            <a:r>
              <a:rPr lang="en-GB" sz="2400" dirty="0" err="1">
                <a:solidFill>
                  <a:srgbClr val="0070C0"/>
                </a:solidFill>
              </a:rPr>
              <a:t>addasu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ymddygadau</a:t>
            </a:r>
            <a:r>
              <a:rPr lang="en-GB" sz="2400" dirty="0">
                <a:solidFill>
                  <a:srgbClr val="0070C0"/>
                </a:solidFill>
              </a:rPr>
              <a:t>               Change or modify behaviours         </a:t>
            </a:r>
          </a:p>
          <a:p>
            <a:r>
              <a:rPr lang="en-GB" sz="2400" dirty="0" err="1">
                <a:solidFill>
                  <a:srgbClr val="0070C0"/>
                </a:solidFill>
              </a:rPr>
              <a:t>Ymddygiad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Cyflyru</a:t>
            </a:r>
            <a:r>
              <a:rPr lang="en-GB" sz="2400" dirty="0">
                <a:solidFill>
                  <a:srgbClr val="0070C0"/>
                </a:solidFill>
              </a:rPr>
              <a:t>                                        Conditioning Behaviour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i="1" dirty="0">
                <a:solidFill>
                  <a:srgbClr val="0070C0"/>
                </a:solidFill>
              </a:rPr>
              <a:t>‘</a:t>
            </a:r>
            <a:r>
              <a:rPr lang="en-GB" sz="3600" i="1" dirty="0">
                <a:solidFill>
                  <a:srgbClr val="0070C0"/>
                </a:solidFill>
              </a:rPr>
              <a:t>All we need to know in order to describe and explain </a:t>
            </a:r>
            <a:r>
              <a:rPr lang="en-GB" sz="3600" i="1" dirty="0" err="1">
                <a:solidFill>
                  <a:srgbClr val="0070C0"/>
                </a:solidFill>
              </a:rPr>
              <a:t>behavior</a:t>
            </a:r>
            <a:r>
              <a:rPr lang="en-GB" sz="3600" i="1" dirty="0">
                <a:solidFill>
                  <a:srgbClr val="0070C0"/>
                </a:solidFill>
              </a:rPr>
              <a:t> is this: actions followed by good outcomes are likely to recur and actions followed by bad outcomes are less likely to recur.’ </a:t>
            </a:r>
          </a:p>
          <a:p>
            <a:pPr marL="0" indent="0" algn="r">
              <a:buNone/>
            </a:pPr>
            <a:r>
              <a:rPr lang="en-GB" dirty="0">
                <a:solidFill>
                  <a:srgbClr val="0070C0"/>
                </a:solidFill>
              </a:rPr>
              <a:t>Skinner (2015, t./</a:t>
            </a:r>
            <a:r>
              <a:rPr lang="en-GB" dirty="0" err="1">
                <a:solidFill>
                  <a:srgbClr val="0070C0"/>
                </a:solidFill>
              </a:rPr>
              <a:t>p.4</a:t>
            </a:r>
            <a:r>
              <a:rPr lang="en-GB" dirty="0">
                <a:solidFill>
                  <a:srgbClr val="0070C0"/>
                </a:solidFill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6963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0FF4C-5367-8541-8894-35ABF2E25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145" y="374904"/>
            <a:ext cx="6281928" cy="1744183"/>
          </a:xfrm>
        </p:spPr>
        <p:txBody>
          <a:bodyPr>
            <a:normAutofit/>
          </a:bodyPr>
          <a:lstStyle/>
          <a:p>
            <a:r>
              <a:rPr lang="en-GB" b="1" dirty="0" err="1">
                <a:solidFill>
                  <a:srgbClr val="0070C0"/>
                </a:solidFill>
              </a:rPr>
              <a:t>Ymddygiadaeth</a:t>
            </a:r>
            <a:r>
              <a:rPr lang="en-GB" b="1" dirty="0">
                <a:solidFill>
                  <a:srgbClr val="0070C0"/>
                </a:solidFill>
              </a:rPr>
              <a:t> (Skinner 1904-1990)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9DAE6-E54A-AF40-8FD6-5F8248CFB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570" y="1762995"/>
            <a:ext cx="7056122" cy="444293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0C0"/>
                </a:solidFill>
              </a:rPr>
              <a:t>Un o </a:t>
            </a:r>
            <a:r>
              <a:rPr lang="en-GB" sz="2400" dirty="0" err="1">
                <a:solidFill>
                  <a:srgbClr val="0070C0"/>
                </a:solidFill>
              </a:rPr>
              <a:t>ddamcaniaethwyr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mwyaf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dylanwadol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yr</a:t>
            </a:r>
            <a:r>
              <a:rPr lang="en-GB" sz="2400" dirty="0">
                <a:solidFill>
                  <a:srgbClr val="0070C0"/>
                </a:solidFill>
              </a:rPr>
              <a:t>  </a:t>
            </a:r>
            <a:r>
              <a:rPr lang="en-GB" sz="2400" dirty="0" err="1">
                <a:solidFill>
                  <a:srgbClr val="0070C0"/>
                </a:solidFill>
              </a:rPr>
              <a:t>20</a:t>
            </a:r>
            <a:r>
              <a:rPr lang="en-GB" sz="2400" baseline="30000" dirty="0" err="1">
                <a:solidFill>
                  <a:srgbClr val="0070C0"/>
                </a:solidFill>
              </a:rPr>
              <a:t>fed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ganrif</a:t>
            </a:r>
            <a:endParaRPr lang="en-GB" sz="2400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0C0"/>
                </a:solidFill>
              </a:rPr>
              <a:t>Mae </a:t>
            </a:r>
            <a:r>
              <a:rPr lang="en-GB" sz="2400" dirty="0" err="1">
                <a:solidFill>
                  <a:srgbClr val="0070C0"/>
                </a:solidFill>
              </a:rPr>
              <a:t>ymddygiadaeth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yn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edrych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ar</a:t>
            </a:r>
            <a:r>
              <a:rPr lang="en-GB" sz="2400" dirty="0">
                <a:solidFill>
                  <a:srgbClr val="0070C0"/>
                </a:solidFill>
              </a:rPr>
              <a:t> y </a:t>
            </a:r>
            <a:r>
              <a:rPr lang="en-GB" sz="2400" dirty="0" err="1">
                <a:solidFill>
                  <a:srgbClr val="0070C0"/>
                </a:solidFill>
              </a:rPr>
              <a:t>ffactorau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amgylcheddol</a:t>
            </a:r>
            <a:r>
              <a:rPr lang="en-GB" sz="2400" dirty="0">
                <a:solidFill>
                  <a:srgbClr val="0070C0"/>
                </a:solidFill>
              </a:rPr>
              <a:t> ac </a:t>
            </a:r>
            <a:r>
              <a:rPr lang="en-GB" sz="2400" dirty="0" err="1">
                <a:solidFill>
                  <a:srgbClr val="0070C0"/>
                </a:solidFill>
              </a:rPr>
              <a:t>allanol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sy’n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chwarae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rôl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bwysig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wrth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ddylanwadu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ar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dirty="0" err="1">
                <a:solidFill>
                  <a:srgbClr val="0070C0"/>
                </a:solidFill>
              </a:rPr>
              <a:t>ymddygiad</a:t>
            </a:r>
            <a:r>
              <a:rPr lang="en-GB" sz="2400" dirty="0">
                <a:solidFill>
                  <a:srgbClr val="0070C0"/>
                </a:solidFill>
              </a:rPr>
              <a:t>. </a:t>
            </a:r>
          </a:p>
          <a:p>
            <a:pPr>
              <a:buFont typeface="Wingdings" pitchFamily="2" charset="2"/>
              <a:buChar char="§"/>
            </a:pPr>
            <a:r>
              <a:rPr lang="en-GB" altLang="en-US" sz="2400" dirty="0" err="1">
                <a:solidFill>
                  <a:srgbClr val="0070C0"/>
                </a:solidFill>
              </a:rPr>
              <a:t>Credai</a:t>
            </a:r>
            <a:r>
              <a:rPr lang="en-GB" altLang="en-US" sz="2400" dirty="0">
                <a:solidFill>
                  <a:srgbClr val="0070C0"/>
                </a:solidFill>
              </a:rPr>
              <a:t> y </a:t>
            </a:r>
            <a:r>
              <a:rPr lang="en-GB" altLang="en-US" sz="2400" dirty="0" err="1">
                <a:solidFill>
                  <a:srgbClr val="0070C0"/>
                </a:solidFill>
              </a:rPr>
              <a:t>gallwn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ragweld</a:t>
            </a:r>
            <a:r>
              <a:rPr lang="en-GB" altLang="en-US" sz="2400" dirty="0">
                <a:solidFill>
                  <a:srgbClr val="0070C0"/>
                </a:solidFill>
              </a:rPr>
              <a:t> a </a:t>
            </a:r>
            <a:r>
              <a:rPr lang="en-GB" altLang="en-US" sz="2400" dirty="0" err="1">
                <a:solidFill>
                  <a:srgbClr val="0070C0"/>
                </a:solidFill>
              </a:rPr>
              <a:t>rheoli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ymddygiad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trwy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drin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yr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amgylchedd</a:t>
            </a:r>
            <a:r>
              <a:rPr lang="en-GB" altLang="en-US" sz="2400" dirty="0">
                <a:solidFill>
                  <a:srgbClr val="0070C0"/>
                </a:solidFill>
              </a:rPr>
              <a:t>.</a:t>
            </a:r>
            <a:endParaRPr lang="en-GB" sz="2400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GB" altLang="en-US" sz="2400" dirty="0" err="1">
                <a:solidFill>
                  <a:srgbClr val="0070C0"/>
                </a:solidFill>
              </a:rPr>
              <a:t>Diffiniodd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ei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gangen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ei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hun</a:t>
            </a:r>
            <a:r>
              <a:rPr lang="en-GB" altLang="en-US" sz="2400" dirty="0">
                <a:solidFill>
                  <a:srgbClr val="0070C0"/>
                </a:solidFill>
              </a:rPr>
              <a:t> o </a:t>
            </a:r>
            <a:r>
              <a:rPr lang="en-GB" altLang="en-US" sz="2400" dirty="0" err="1">
                <a:solidFill>
                  <a:srgbClr val="0070C0"/>
                </a:solidFill>
              </a:rPr>
              <a:t>Ymddygiadaeth</a:t>
            </a:r>
            <a:r>
              <a:rPr lang="en-GB" altLang="en-US" sz="2400" dirty="0">
                <a:solidFill>
                  <a:srgbClr val="0070C0"/>
                </a:solidFill>
              </a:rPr>
              <a:t> – </a:t>
            </a:r>
            <a:r>
              <a:rPr lang="en-GB" altLang="en-US" sz="2400" dirty="0" err="1">
                <a:solidFill>
                  <a:srgbClr val="0070C0"/>
                </a:solidFill>
              </a:rPr>
              <a:t>Cyflyru</a:t>
            </a:r>
            <a:r>
              <a:rPr lang="en-GB" altLang="en-US" sz="2400" dirty="0">
                <a:solidFill>
                  <a:srgbClr val="0070C0"/>
                </a:solidFill>
              </a:rPr>
              <a:t> </a:t>
            </a:r>
            <a:r>
              <a:rPr lang="en-GB" altLang="en-US" sz="2400" dirty="0" err="1">
                <a:solidFill>
                  <a:srgbClr val="0070C0"/>
                </a:solidFill>
              </a:rPr>
              <a:t>Gweithredol</a:t>
            </a:r>
            <a:r>
              <a:rPr lang="en-GB" altLang="en-US" sz="2400" dirty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  <a:p>
            <a:pPr marL="0" indent="0">
              <a:buNone/>
            </a:pPr>
            <a:endParaRPr lang="en-GB" altLang="en-US" sz="2400" dirty="0"/>
          </a:p>
        </p:txBody>
      </p:sp>
      <p:pic>
        <p:nvPicPr>
          <p:cNvPr id="4" name="Picture 1" descr="A photo of an elderly F W Skinner ">
            <a:extLst>
              <a:ext uri="{FF2B5EF4-FFF2-40B4-BE49-F238E27FC236}">
                <a16:creationId xmlns:a16="http://schemas.microsoft.com/office/drawing/2014/main" id="{E3595C3B-1514-574B-AEAC-14C9E5DD09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r="1" b="1"/>
          <a:stretch/>
        </p:blipFill>
        <p:spPr bwMode="auto">
          <a:xfrm>
            <a:off x="7837371" y="237744"/>
            <a:ext cx="4124416" cy="638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6880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10FF4C-5367-8541-8894-35ABF2E25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145" y="374904"/>
            <a:ext cx="6281928" cy="174418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Behaviourism (Skinner 1904-1990)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9DAE6-E54A-AF40-8FD6-5F8248CFB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570" y="1762995"/>
            <a:ext cx="7056122" cy="4442933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0C0"/>
                </a:solidFill>
              </a:rPr>
              <a:t>One of the most influential theorists of the 20</a:t>
            </a:r>
            <a:r>
              <a:rPr lang="en-GB" sz="2400" baseline="30000" dirty="0">
                <a:solidFill>
                  <a:srgbClr val="0070C0"/>
                </a:solidFill>
              </a:rPr>
              <a:t>th</a:t>
            </a:r>
            <a:r>
              <a:rPr lang="en-GB" sz="2400" dirty="0">
                <a:solidFill>
                  <a:srgbClr val="0070C0"/>
                </a:solidFill>
              </a:rPr>
              <a:t> century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>
                <a:solidFill>
                  <a:srgbClr val="0070C0"/>
                </a:solidFill>
              </a:rPr>
              <a:t>Behaviourism looks at the environmental and external factors that have an important role in influencing behaviour. </a:t>
            </a:r>
          </a:p>
          <a:p>
            <a:pPr>
              <a:buFont typeface="Wingdings" pitchFamily="2" charset="2"/>
              <a:buChar char="§"/>
            </a:pPr>
            <a:r>
              <a:rPr lang="en-GB" altLang="en-US" sz="2400" dirty="0">
                <a:solidFill>
                  <a:srgbClr val="0070C0"/>
                </a:solidFill>
              </a:rPr>
              <a:t>Believed that we could predict and control behaviour by manipulating the environment.</a:t>
            </a:r>
            <a:endParaRPr lang="en-GB" sz="2400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GB" altLang="en-US" sz="2400" dirty="0">
                <a:solidFill>
                  <a:srgbClr val="0070C0"/>
                </a:solidFill>
              </a:rPr>
              <a:t>Defined his own branch of Behaviourism – Operant Conditioning.</a:t>
            </a:r>
          </a:p>
          <a:p>
            <a:pPr marL="0" indent="0">
              <a:buNone/>
            </a:pPr>
            <a:r>
              <a:rPr lang="en-GB" altLang="en-US" sz="1800" dirty="0">
                <a:solidFill>
                  <a:srgbClr val="0070C0"/>
                </a:solidFill>
              </a:rPr>
              <a:t>Blakemore &amp; Frith (2005) </a:t>
            </a:r>
          </a:p>
          <a:p>
            <a:pPr marL="0" indent="0">
              <a:buNone/>
            </a:pPr>
            <a:endParaRPr lang="en-GB" altLang="en-US" sz="2400" dirty="0"/>
          </a:p>
        </p:txBody>
      </p:sp>
      <p:pic>
        <p:nvPicPr>
          <p:cNvPr id="4" name="Picture 1" descr="A photo of an elderly F W Skinner ">
            <a:extLst>
              <a:ext uri="{FF2B5EF4-FFF2-40B4-BE49-F238E27FC236}">
                <a16:creationId xmlns:a16="http://schemas.microsoft.com/office/drawing/2014/main" id="{E3595C3B-1514-574B-AEAC-14C9E5DD09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8" r="1" b="1"/>
          <a:stretch/>
        </p:blipFill>
        <p:spPr bwMode="auto">
          <a:xfrm>
            <a:off x="7837371" y="237744"/>
            <a:ext cx="4124416" cy="6382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1041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7CC3E-2DE5-994F-A76E-F08D3FC91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err="1">
                <a:solidFill>
                  <a:srgbClr val="0070C0"/>
                </a:solidFill>
              </a:rPr>
              <a:t>Ymddygiadaeth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yn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yr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ystafell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ddosbarth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Behaviourism in the classroom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6B497-8764-CA48-A65A-8BB79C21E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8756" y="1690688"/>
            <a:ext cx="5243650" cy="49499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2600" dirty="0"/>
          </a:p>
          <a:p>
            <a:pPr>
              <a:buFont typeface="Wingdings" pitchFamily="2" charset="2"/>
              <a:buChar char="§"/>
            </a:pPr>
            <a:r>
              <a:rPr lang="en-GB" sz="2600" dirty="0">
                <a:solidFill>
                  <a:srgbClr val="0070C0"/>
                </a:solidFill>
              </a:rPr>
              <a:t>Rewards and punishments are used in an educational setting</a:t>
            </a:r>
          </a:p>
          <a:p>
            <a:pPr>
              <a:buFont typeface="Wingdings" pitchFamily="2" charset="2"/>
              <a:buChar char="§"/>
            </a:pPr>
            <a:r>
              <a:rPr lang="en-GB" sz="2600" dirty="0">
                <a:solidFill>
                  <a:srgbClr val="0070C0"/>
                </a:solidFill>
              </a:rPr>
              <a:t>Can be used to encourage an individual or a group </a:t>
            </a:r>
          </a:p>
          <a:p>
            <a:pPr>
              <a:buFont typeface="Wingdings" pitchFamily="2" charset="2"/>
              <a:buChar char="§"/>
            </a:pPr>
            <a:r>
              <a:rPr lang="en-GB" sz="2600" dirty="0">
                <a:solidFill>
                  <a:srgbClr val="0070C0"/>
                </a:solidFill>
              </a:rPr>
              <a:t>Not all students will benefit from the same reinforcements,</a:t>
            </a:r>
          </a:p>
          <a:p>
            <a:pPr marL="0" indent="0">
              <a:buNone/>
            </a:pPr>
            <a:r>
              <a:rPr lang="en-GB" sz="2600" dirty="0">
                <a:solidFill>
                  <a:srgbClr val="0070C0"/>
                </a:solidFill>
              </a:rPr>
              <a:t>e.g. Skinner talked of things such as a smile encouraging a positive reinforcement. Is this always the case?</a:t>
            </a:r>
          </a:p>
          <a:p>
            <a:pPr marL="0" indent="0">
              <a:buNone/>
            </a:pPr>
            <a:r>
              <a:rPr lang="en-GB" altLang="en-US" sz="2000" dirty="0">
                <a:solidFill>
                  <a:srgbClr val="0070C0"/>
                </a:solidFill>
              </a:rPr>
              <a:t>							Gray and </a:t>
            </a:r>
            <a:r>
              <a:rPr lang="en-GB" altLang="en-US" sz="2000" dirty="0" err="1">
                <a:solidFill>
                  <a:srgbClr val="0070C0"/>
                </a:solidFill>
              </a:rPr>
              <a:t>Macblain</a:t>
            </a:r>
            <a:r>
              <a:rPr lang="en-GB" altLang="en-US" sz="2000" dirty="0">
                <a:solidFill>
                  <a:srgbClr val="0070C0"/>
                </a:solidFill>
              </a:rPr>
              <a:t> (2015)</a:t>
            </a:r>
            <a:endParaRPr lang="en-GB" sz="2600" dirty="0">
              <a:solidFill>
                <a:srgbClr val="0070C0"/>
              </a:solidFill>
            </a:endParaRPr>
          </a:p>
          <a:p>
            <a:pPr marL="0" indent="0" algn="r">
              <a:buNone/>
            </a:pPr>
            <a:endParaRPr lang="en-GB" sz="24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018D958-DFB9-339C-EE1E-29A65123353E}"/>
              </a:ext>
            </a:extLst>
          </p:cNvPr>
          <p:cNvSpPr txBox="1">
            <a:spLocks/>
          </p:cNvSpPr>
          <p:nvPr/>
        </p:nvSpPr>
        <p:spPr>
          <a:xfrm>
            <a:off x="476595" y="1840317"/>
            <a:ext cx="5529053" cy="486405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600" dirty="0"/>
          </a:p>
          <a:p>
            <a:pPr>
              <a:buFont typeface="Wingdings" pitchFamily="2" charset="2"/>
              <a:buChar char="§"/>
            </a:pPr>
            <a:r>
              <a:rPr lang="en-GB" dirty="0" err="1">
                <a:solidFill>
                  <a:srgbClr val="0070C0"/>
                </a:solidFill>
              </a:rPr>
              <a:t>Defnyddir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gwobrau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chosbau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mewn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lleoliad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addysgol</a:t>
            </a:r>
            <a:endParaRPr lang="en-GB" dirty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en-GB" dirty="0" err="1">
                <a:solidFill>
                  <a:srgbClr val="0070C0"/>
                </a:solidFill>
              </a:rPr>
              <a:t>Gellir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ddefnyddio</a:t>
            </a:r>
            <a:r>
              <a:rPr lang="en-GB" dirty="0">
                <a:solidFill>
                  <a:srgbClr val="0070C0"/>
                </a:solidFill>
              </a:rPr>
              <a:t> i </a:t>
            </a:r>
            <a:r>
              <a:rPr lang="en-GB" dirty="0" err="1">
                <a:solidFill>
                  <a:srgbClr val="0070C0"/>
                </a:solidFill>
              </a:rPr>
              <a:t>annog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unigolyn</a:t>
            </a:r>
            <a:r>
              <a:rPr lang="en-GB" dirty="0">
                <a:solidFill>
                  <a:srgbClr val="0070C0"/>
                </a:solidFill>
              </a:rPr>
              <a:t> neu </a:t>
            </a:r>
            <a:r>
              <a:rPr lang="en-GB" dirty="0" err="1">
                <a:solidFill>
                  <a:srgbClr val="0070C0"/>
                </a:solidFill>
              </a:rPr>
              <a:t>grŵp</a:t>
            </a:r>
            <a:endParaRPr lang="en-GB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  <a:buFont typeface="Wingdings" pitchFamily="2" charset="2"/>
              <a:buChar char="§"/>
            </a:pPr>
            <a:r>
              <a:rPr lang="en-GB" dirty="0">
                <a:solidFill>
                  <a:srgbClr val="0070C0"/>
                </a:solidFill>
              </a:rPr>
              <a:t>Ni </a:t>
            </a:r>
            <a:r>
              <a:rPr lang="en-GB" dirty="0" err="1">
                <a:solidFill>
                  <a:srgbClr val="0070C0"/>
                </a:solidFill>
              </a:rPr>
              <a:t>fydd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pob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myfyriwr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elwa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o’r</a:t>
            </a:r>
            <a:r>
              <a:rPr lang="en-GB" dirty="0">
                <a:solidFill>
                  <a:srgbClr val="0070C0"/>
                </a:solidFill>
              </a:rPr>
              <a:t> un </a:t>
            </a:r>
            <a:r>
              <a:rPr lang="en-GB" dirty="0" err="1">
                <a:solidFill>
                  <a:srgbClr val="0070C0"/>
                </a:solidFill>
              </a:rPr>
              <a:t>atgyfnerthiadau</a:t>
            </a:r>
            <a:r>
              <a:rPr lang="en-GB" dirty="0">
                <a:solidFill>
                  <a:srgbClr val="0070C0"/>
                </a:solidFill>
              </a:rPr>
              <a:t>,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err="1">
                <a:solidFill>
                  <a:srgbClr val="0070C0"/>
                </a:solidFill>
              </a:rPr>
              <a:t>e.e.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Siaradodd</a:t>
            </a:r>
            <a:r>
              <a:rPr lang="en-GB" dirty="0">
                <a:solidFill>
                  <a:srgbClr val="0070C0"/>
                </a:solidFill>
              </a:rPr>
              <a:t> Skinner am </a:t>
            </a:r>
            <a:r>
              <a:rPr lang="en-GB" dirty="0" err="1">
                <a:solidFill>
                  <a:srgbClr val="0070C0"/>
                </a:solidFill>
              </a:rPr>
              <a:t>bethau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fel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gwên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annog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atgyfnerthiad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cadarnhaol</a:t>
            </a:r>
            <a:r>
              <a:rPr lang="en-GB" dirty="0">
                <a:solidFill>
                  <a:srgbClr val="0070C0"/>
                </a:solidFill>
              </a:rPr>
              <a:t>. A </a:t>
            </a:r>
            <a:r>
              <a:rPr lang="en-GB" dirty="0" err="1">
                <a:solidFill>
                  <a:srgbClr val="0070C0"/>
                </a:solidFill>
              </a:rPr>
              <a:t>yw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hyn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wir</a:t>
            </a:r>
            <a:r>
              <a:rPr lang="en-GB" dirty="0">
                <a:solidFill>
                  <a:srgbClr val="0070C0"/>
                </a:solidFill>
              </a:rPr>
              <a:t> bob </a:t>
            </a:r>
            <a:r>
              <a:rPr lang="en-GB" dirty="0" err="1">
                <a:solidFill>
                  <a:srgbClr val="0070C0"/>
                </a:solidFill>
              </a:rPr>
              <a:t>tro</a:t>
            </a:r>
            <a:r>
              <a:rPr lang="en-GB" dirty="0">
                <a:solidFill>
                  <a:srgbClr val="0070C0"/>
                </a:solidFill>
              </a:rPr>
              <a:t>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0070C0"/>
                </a:solidFill>
              </a:rPr>
              <a:t>							</a:t>
            </a:r>
            <a:r>
              <a:rPr lang="en-GB" altLang="en-US" sz="2200" dirty="0">
                <a:solidFill>
                  <a:srgbClr val="0070C0"/>
                </a:solidFill>
              </a:rPr>
              <a:t>Gray a </a:t>
            </a:r>
            <a:r>
              <a:rPr lang="en-GB" altLang="en-US" sz="2200" dirty="0" err="1">
                <a:solidFill>
                  <a:srgbClr val="0070C0"/>
                </a:solidFill>
              </a:rPr>
              <a:t>Macblain</a:t>
            </a:r>
            <a:r>
              <a:rPr lang="en-GB" altLang="en-US" sz="2200" dirty="0">
                <a:solidFill>
                  <a:srgbClr val="0070C0"/>
                </a:solidFill>
              </a:rPr>
              <a:t> (2015</a:t>
            </a:r>
            <a:r>
              <a:rPr lang="en-GB" altLang="en-US" sz="2000" dirty="0">
                <a:solidFill>
                  <a:srgbClr val="0070C0"/>
                </a:solidFill>
              </a:rPr>
              <a:t>)</a:t>
            </a:r>
            <a:endParaRPr lang="en-GB" sz="2600" dirty="0">
              <a:solidFill>
                <a:srgbClr val="0070C0"/>
              </a:solidFill>
            </a:endParaRPr>
          </a:p>
          <a:p>
            <a:pPr marL="0" indent="0" algn="r">
              <a:buFont typeface="Arial" panose="020B0604020202020204" pitchFamily="34" charset="0"/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3244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E770C-59A8-40ED-B17D-3E9252F65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85" y="365125"/>
            <a:ext cx="12214168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 err="1">
                <a:solidFill>
                  <a:srgbClr val="0070C0"/>
                </a:solidFill>
              </a:rPr>
              <a:t>Rhai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Adnoddau</a:t>
            </a:r>
            <a:r>
              <a:rPr lang="en-GB" b="1" dirty="0">
                <a:solidFill>
                  <a:srgbClr val="0070C0"/>
                </a:solidFill>
              </a:rPr>
              <a:t> a </a:t>
            </a:r>
            <a:r>
              <a:rPr lang="en-GB" b="1" dirty="0" err="1">
                <a:solidFill>
                  <a:srgbClr val="0070C0"/>
                </a:solidFill>
              </a:rPr>
              <a:t>Startegaethau</a:t>
            </a:r>
            <a:r>
              <a:rPr lang="en-GB" b="1" dirty="0">
                <a:solidFill>
                  <a:srgbClr val="0070C0"/>
                </a:solidFill>
              </a:rPr>
              <a:t> </a:t>
            </a:r>
            <a:r>
              <a:rPr lang="en-GB" b="1" dirty="0" err="1">
                <a:solidFill>
                  <a:srgbClr val="0070C0"/>
                </a:solidFill>
              </a:rPr>
              <a:t>Ymddygiadwr</a:t>
            </a:r>
            <a:br>
              <a:rPr lang="en-GB" b="1" dirty="0">
                <a:solidFill>
                  <a:srgbClr val="0070C0"/>
                </a:solidFill>
              </a:rPr>
            </a:br>
            <a:r>
              <a:rPr lang="en-GB" b="1" dirty="0">
                <a:solidFill>
                  <a:srgbClr val="0070C0"/>
                </a:solidFill>
              </a:rPr>
              <a:t>Some Behaviourist Resources and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9D75C-4514-4CB0-8337-B4039E72B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760" y="1690688"/>
            <a:ext cx="4892040" cy="399467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rgbClr val="0070C0"/>
                </a:solidFill>
              </a:rPr>
              <a:t>Repetition of desired responses  (</a:t>
            </a:r>
            <a:r>
              <a:rPr lang="en-GB" altLang="en-US" dirty="0">
                <a:solidFill>
                  <a:srgbClr val="0070C0"/>
                </a:solidFill>
              </a:rPr>
              <a:t>consistent approach; class/school behaviour policy followed at all times)</a:t>
            </a:r>
            <a:endParaRPr lang="en-GB" altLang="en-US" sz="2800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rgbClr val="0070C0"/>
                </a:solidFill>
              </a:rPr>
              <a:t>Reward for desired behaviour (smiley faces, praise, house points, reward charts …)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rgbClr val="0070C0"/>
                </a:solidFill>
              </a:rPr>
              <a:t>Punishments for undesirable behaviour (missing playtime, loss of ‘golden time’, detention, warnings, sanctions …)  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rgbClr val="0070C0"/>
                </a:solidFill>
              </a:rPr>
              <a:t> Other examples…….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2000" dirty="0">
                <a:solidFill>
                  <a:srgbClr val="0070C0"/>
                </a:solidFill>
              </a:rPr>
              <a:t>                                                                                                              </a:t>
            </a:r>
            <a:r>
              <a:rPr lang="en-GB" altLang="en-US" sz="1600" dirty="0">
                <a:solidFill>
                  <a:srgbClr val="0070C0"/>
                </a:solidFill>
              </a:rPr>
              <a:t>Gray and </a:t>
            </a:r>
            <a:r>
              <a:rPr lang="en-GB" altLang="en-US" sz="1600" dirty="0" err="1">
                <a:solidFill>
                  <a:srgbClr val="0070C0"/>
                </a:solidFill>
              </a:rPr>
              <a:t>Macblain</a:t>
            </a:r>
            <a:r>
              <a:rPr lang="en-GB" altLang="en-US" sz="1600" dirty="0">
                <a:solidFill>
                  <a:srgbClr val="0070C0"/>
                </a:solidFill>
              </a:rPr>
              <a:t> (2015) 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2800" dirty="0"/>
          </a:p>
          <a:p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DAB849C-502F-3C09-681D-F5F2895B3178}"/>
              </a:ext>
            </a:extLst>
          </p:cNvPr>
          <p:cNvSpPr txBox="1">
            <a:spLocks/>
          </p:cNvSpPr>
          <p:nvPr/>
        </p:nvSpPr>
        <p:spPr>
          <a:xfrm>
            <a:off x="435033" y="1759961"/>
            <a:ext cx="4892040" cy="399467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GB" altLang="en-US" dirty="0" err="1">
                <a:solidFill>
                  <a:srgbClr val="0070C0"/>
                </a:solidFill>
              </a:rPr>
              <a:t>Ailadrodd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ymatebion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dymunol</a:t>
            </a:r>
            <a:r>
              <a:rPr lang="en-GB" altLang="en-US" dirty="0">
                <a:solidFill>
                  <a:srgbClr val="0070C0"/>
                </a:solidFill>
              </a:rPr>
              <a:t> (dull </a:t>
            </a:r>
            <a:r>
              <a:rPr lang="en-GB" altLang="en-US" dirty="0" err="1">
                <a:solidFill>
                  <a:srgbClr val="0070C0"/>
                </a:solidFill>
              </a:rPr>
              <a:t>cyson</a:t>
            </a:r>
            <a:r>
              <a:rPr lang="en-GB" altLang="en-US" dirty="0">
                <a:solidFill>
                  <a:srgbClr val="0070C0"/>
                </a:solidFill>
              </a:rPr>
              <a:t>; </a:t>
            </a:r>
            <a:r>
              <a:rPr lang="en-GB" altLang="en-US" dirty="0" err="1">
                <a:solidFill>
                  <a:srgbClr val="0070C0"/>
                </a:solidFill>
              </a:rPr>
              <a:t>polisi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ymddygiad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dosbarth</a:t>
            </a:r>
            <a:r>
              <a:rPr lang="en-GB" altLang="en-US" dirty="0">
                <a:solidFill>
                  <a:srgbClr val="0070C0"/>
                </a:solidFill>
              </a:rPr>
              <a:t>/</a:t>
            </a:r>
            <a:r>
              <a:rPr lang="en-GB" altLang="en-US" dirty="0" err="1">
                <a:solidFill>
                  <a:srgbClr val="0070C0"/>
                </a:solidFill>
              </a:rPr>
              <a:t>ysgol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yn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cael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ei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ddilyn</a:t>
            </a:r>
            <a:r>
              <a:rPr lang="en-GB" altLang="en-US" dirty="0">
                <a:solidFill>
                  <a:srgbClr val="0070C0"/>
                </a:solidFill>
              </a:rPr>
              <a:t> bob </a:t>
            </a:r>
            <a:r>
              <a:rPr lang="en-GB" altLang="en-US" dirty="0" err="1">
                <a:solidFill>
                  <a:srgbClr val="0070C0"/>
                </a:solidFill>
              </a:rPr>
              <a:t>tro</a:t>
            </a:r>
            <a:r>
              <a:rPr lang="en-GB" altLang="en-US" dirty="0">
                <a:solidFill>
                  <a:srgbClr val="0070C0"/>
                </a:solidFill>
              </a:rPr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err="1">
                <a:solidFill>
                  <a:srgbClr val="0070C0"/>
                </a:solidFill>
              </a:rPr>
              <a:t>Gwobrwyo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ymddygiad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dymunol</a:t>
            </a:r>
            <a:r>
              <a:rPr lang="en-GB" altLang="en-US" dirty="0">
                <a:solidFill>
                  <a:srgbClr val="0070C0"/>
                </a:solidFill>
              </a:rPr>
              <a:t> (</a:t>
            </a:r>
            <a:r>
              <a:rPr lang="en-GB" altLang="en-US" dirty="0" err="1">
                <a:solidFill>
                  <a:srgbClr val="0070C0"/>
                </a:solidFill>
              </a:rPr>
              <a:t>wynebau’n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gwenu</a:t>
            </a:r>
            <a:r>
              <a:rPr lang="en-GB" altLang="en-US" dirty="0">
                <a:solidFill>
                  <a:srgbClr val="0070C0"/>
                </a:solidFill>
              </a:rPr>
              <a:t>, clod, </a:t>
            </a:r>
            <a:r>
              <a:rPr lang="en-GB" altLang="en-US" dirty="0" err="1">
                <a:solidFill>
                  <a:srgbClr val="0070C0"/>
                </a:solidFill>
              </a:rPr>
              <a:t>pwyntiau</a:t>
            </a:r>
            <a:r>
              <a:rPr lang="en-GB" altLang="en-US" dirty="0">
                <a:solidFill>
                  <a:srgbClr val="0070C0"/>
                </a:solidFill>
              </a:rPr>
              <a:t> t</a:t>
            </a:r>
            <a:r>
              <a:rPr lang="cy-GB" altLang="en-US" dirty="0">
                <a:solidFill>
                  <a:srgbClr val="0070C0"/>
                </a:solidFill>
              </a:rPr>
              <a:t>ŷ, siartiau gwobrau...)</a:t>
            </a:r>
            <a:endParaRPr lang="en-GB" altLang="en-US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err="1">
                <a:solidFill>
                  <a:srgbClr val="0070C0"/>
                </a:solidFill>
              </a:rPr>
              <a:t>Cosbau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ar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gyfer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ymddygiad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annymunol</a:t>
            </a:r>
            <a:r>
              <a:rPr lang="en-GB" altLang="en-US" dirty="0">
                <a:solidFill>
                  <a:srgbClr val="0070C0"/>
                </a:solidFill>
              </a:rPr>
              <a:t> (</a:t>
            </a:r>
            <a:r>
              <a:rPr lang="en-GB" altLang="en-US" dirty="0" err="1">
                <a:solidFill>
                  <a:srgbClr val="0070C0"/>
                </a:solidFill>
              </a:rPr>
              <a:t>methu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amser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chwarae</a:t>
            </a:r>
            <a:r>
              <a:rPr lang="en-GB" altLang="en-US" dirty="0">
                <a:solidFill>
                  <a:srgbClr val="0070C0"/>
                </a:solidFill>
              </a:rPr>
              <a:t>, </a:t>
            </a:r>
            <a:r>
              <a:rPr lang="en-GB" altLang="en-US" dirty="0" err="1">
                <a:solidFill>
                  <a:srgbClr val="0070C0"/>
                </a:solidFill>
              </a:rPr>
              <a:t>colli</a:t>
            </a:r>
            <a:r>
              <a:rPr lang="en-GB" altLang="en-US" dirty="0">
                <a:solidFill>
                  <a:srgbClr val="0070C0"/>
                </a:solidFill>
              </a:rPr>
              <a:t> ‘</a:t>
            </a:r>
            <a:r>
              <a:rPr lang="en-GB" altLang="en-US" dirty="0" err="1">
                <a:solidFill>
                  <a:srgbClr val="0070C0"/>
                </a:solidFill>
              </a:rPr>
              <a:t>amser</a:t>
            </a:r>
            <a:r>
              <a:rPr lang="en-GB" altLang="en-US" dirty="0">
                <a:solidFill>
                  <a:srgbClr val="0070C0"/>
                </a:solidFill>
              </a:rPr>
              <a:t> aur’, </a:t>
            </a:r>
            <a:r>
              <a:rPr lang="en-GB" altLang="en-US" dirty="0" err="1">
                <a:solidFill>
                  <a:srgbClr val="0070C0"/>
                </a:solidFill>
              </a:rPr>
              <a:t>gorfod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aros</a:t>
            </a:r>
            <a:r>
              <a:rPr lang="en-GB" altLang="en-US" dirty="0">
                <a:solidFill>
                  <a:srgbClr val="0070C0"/>
                </a:solidFill>
              </a:rPr>
              <a:t> i </a:t>
            </a:r>
            <a:r>
              <a:rPr lang="en-GB" altLang="en-US" dirty="0" err="1">
                <a:solidFill>
                  <a:srgbClr val="0070C0"/>
                </a:solidFill>
              </a:rPr>
              <a:t>mewn</a:t>
            </a:r>
            <a:r>
              <a:rPr lang="en-GB" altLang="en-US" dirty="0">
                <a:solidFill>
                  <a:srgbClr val="0070C0"/>
                </a:solidFill>
              </a:rPr>
              <a:t>, </a:t>
            </a:r>
            <a:r>
              <a:rPr lang="en-GB" altLang="en-US" dirty="0" err="1">
                <a:solidFill>
                  <a:srgbClr val="0070C0"/>
                </a:solidFill>
              </a:rPr>
              <a:t>rhybuddion</a:t>
            </a:r>
            <a:r>
              <a:rPr lang="en-GB" altLang="en-US" dirty="0">
                <a:solidFill>
                  <a:srgbClr val="0070C0"/>
                </a:solidFill>
              </a:rPr>
              <a:t>, </a:t>
            </a:r>
            <a:r>
              <a:rPr lang="en-GB" altLang="en-US" dirty="0" err="1">
                <a:solidFill>
                  <a:srgbClr val="0070C0"/>
                </a:solidFill>
              </a:rPr>
              <a:t>sancsiynau</a:t>
            </a:r>
            <a:r>
              <a:rPr lang="en-GB" altLang="en-US" dirty="0">
                <a:solidFill>
                  <a:srgbClr val="0070C0"/>
                </a:solidFill>
              </a:rPr>
              <a:t>…)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dirty="0" err="1">
                <a:solidFill>
                  <a:srgbClr val="0070C0"/>
                </a:solidFill>
              </a:rPr>
              <a:t>Enghreifftiau</a:t>
            </a:r>
            <a:r>
              <a:rPr lang="en-GB" altLang="en-US" dirty="0">
                <a:solidFill>
                  <a:srgbClr val="0070C0"/>
                </a:solidFill>
              </a:rPr>
              <a:t> </a:t>
            </a:r>
            <a:r>
              <a:rPr lang="en-GB" altLang="en-US" dirty="0" err="1">
                <a:solidFill>
                  <a:srgbClr val="0070C0"/>
                </a:solidFill>
              </a:rPr>
              <a:t>eraill</a:t>
            </a:r>
            <a:r>
              <a:rPr lang="en-GB" altLang="en-US" dirty="0">
                <a:solidFill>
                  <a:srgbClr val="0070C0"/>
                </a:solidFill>
              </a:rPr>
              <a:t>…….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0070C0"/>
                </a:solidFill>
              </a:rPr>
              <a:t>                                                                                                              </a:t>
            </a:r>
            <a:r>
              <a:rPr lang="en-GB" altLang="en-US" sz="1600" dirty="0">
                <a:solidFill>
                  <a:srgbClr val="0070C0"/>
                </a:solidFill>
              </a:rPr>
              <a:t>Gray a </a:t>
            </a:r>
            <a:r>
              <a:rPr lang="en-GB" altLang="en-US" sz="1600" dirty="0" err="1">
                <a:solidFill>
                  <a:srgbClr val="0070C0"/>
                </a:solidFill>
              </a:rPr>
              <a:t>Macblain</a:t>
            </a:r>
            <a:r>
              <a:rPr lang="en-GB" altLang="en-US" sz="1600" dirty="0">
                <a:solidFill>
                  <a:srgbClr val="0070C0"/>
                </a:solidFill>
              </a:rPr>
              <a:t> (2015)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63011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416721"/>
            <a:ext cx="9144000" cy="11526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Gwybyddol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Cognitive</a:t>
            </a:r>
          </a:p>
        </p:txBody>
      </p:sp>
      <p:pic>
        <p:nvPicPr>
          <p:cNvPr id="6" name="Content Placeholder 5" descr="A picture of a brain">
            <a:extLst>
              <a:ext uri="{FF2B5EF4-FFF2-40B4-BE49-F238E27FC236}">
                <a16:creationId xmlns:a16="http://schemas.microsoft.com/office/drawing/2014/main" id="{566A8640-CCB6-90C3-2731-134B5B4A61D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97" r="-1" b="9963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7461" y="5636465"/>
            <a:ext cx="11975869" cy="100722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buNone/>
            </a:pPr>
            <a:r>
              <a:rPr lang="en-US" sz="36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Y </a:t>
            </a:r>
            <a:r>
              <a:rPr lang="en-US" sz="3600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gallu</a:t>
            </a:r>
            <a:r>
              <a:rPr lang="en-US" sz="36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i </a:t>
            </a:r>
            <a:r>
              <a:rPr lang="en-US" sz="3600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feddwl</a:t>
            </a:r>
            <a:r>
              <a:rPr lang="en-US" sz="36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ac i </a:t>
            </a:r>
            <a:r>
              <a:rPr lang="en-US" sz="3600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resymu</a:t>
            </a:r>
            <a:r>
              <a:rPr lang="en-US" sz="36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     Ability to think and reason</a:t>
            </a:r>
          </a:p>
        </p:txBody>
      </p:sp>
    </p:spTree>
    <p:extLst>
      <p:ext uri="{BB962C8B-B14F-4D97-AF65-F5344CB8AC3E}">
        <p14:creationId xmlns:p14="http://schemas.microsoft.com/office/powerpoint/2010/main" val="116259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4015-B4C7-B4A0-2AE4-8A5545FF5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Piaget a </a:t>
            </a:r>
            <a:r>
              <a:rPr lang="en-GB" dirty="0" err="1">
                <a:solidFill>
                  <a:srgbClr val="0070C0"/>
                </a:solidFill>
              </a:rPr>
              <a:t>Datblygiad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Gwybyddol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6E2D1-1536-2C07-3B78-3F21BA680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345" y="1825625"/>
            <a:ext cx="10910455" cy="4667250"/>
          </a:xfrm>
        </p:spPr>
        <p:txBody>
          <a:bodyPr>
            <a:normAutofit fontScale="47500" lnSpcReduction="20000"/>
          </a:bodyPr>
          <a:lstStyle/>
          <a:p>
            <a:pPr marL="342900" lvl="0" indent="-342900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Nid dim ond caffael gwybodaeth yw datblygiad gwybyddol plentyn, rhaid i’r plentyn ddatblygu neu luniadu model o’r byd.</a:t>
            </a:r>
            <a:endParaRPr lang="en-GB" sz="3600" kern="10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Mae datblygiad gwybyddol yn digwydd trwy ryngweithiad galluoedd cynhenid (natur) a digwyddiadau amgylcheddol (meithrin), a bydd plant yn pasio trwy gyfres o gyfnodau. </a:t>
            </a:r>
            <a:r>
              <a:rPr lang="en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                                                                    											</a:t>
            </a:r>
            <a:r>
              <a:rPr lang="cy-GB" sz="2100" kern="100" dirty="0" err="1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Wadsworth</a:t>
            </a:r>
            <a:r>
              <a:rPr lang="cy-GB" sz="21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(1989)</a:t>
            </a:r>
            <a:endParaRPr lang="en-GB" sz="2100" kern="10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Mae cael Profiadau Niweidiol y Ystod Plentyndod (</a:t>
            </a:r>
            <a:r>
              <a:rPr lang="cy-GB" sz="3600" kern="100" dirty="0" err="1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</a:t>
            </a: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 yn gynnar mewn bywyd yn gysylltiedig â datblygiad cymdeithasol a gwybyddol diffygiol ac ymddygiadau cymryd risgiau</a:t>
            </a:r>
            <a:endParaRPr lang="en-GB" sz="3600" kern="10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Mae cael profiad o straen mewn plentyndod yn amharu ar ddatblygiad iach yr ymennydd. Gall hyn ddangos ei hun ar ffurf </a:t>
            </a:r>
            <a:r>
              <a:rPr lang="cy-GB" sz="3600" b="1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problemau emosiynol ac ymddygiad mewn plentyndod, </a:t>
            </a: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</a:t>
            </a:r>
            <a:r>
              <a:rPr lang="cy-GB" sz="3600" b="1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chymryd risgiau ac ymddygiad troseddol </a:t>
            </a: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mewn oedolaeth. </a:t>
            </a:r>
            <a:r>
              <a:rPr lang="en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                                                                                        	      </a:t>
            </a:r>
            <a:r>
              <a:rPr lang="cy-GB" sz="21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Llywodraeth Yr Alban (2018)</a:t>
            </a:r>
            <a:endParaRPr lang="en-GB" sz="2100" kern="10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Gall pob </a:t>
            </a:r>
            <a:r>
              <a:rPr lang="cy-GB" sz="3600" kern="100" dirty="0" err="1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</a:t>
            </a: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ychwanegol yn gynnar mewn bywyd gynyddu’r tebygolrwydd o gael problem ymddygiadol </a:t>
            </a:r>
            <a:r>
              <a:rPr lang="cy-GB" sz="3600" kern="100" dirty="0" err="1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sosio</a:t>
            </a:r>
            <a:r>
              <a:rPr lang="cy-GB" sz="3600" kern="10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-emosiynol cyn 17 oed.</a:t>
            </a:r>
            <a:endParaRPr lang="en-GB" sz="3600" kern="10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indent="0" algn="r">
              <a:buNone/>
            </a:pPr>
            <a:r>
              <a:rPr lang="en-GB" sz="2100" dirty="0" err="1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Prifysgol</a:t>
            </a:r>
            <a:r>
              <a:rPr lang="en-GB" sz="21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Strathclyde (2022</a:t>
            </a:r>
            <a:r>
              <a:rPr lang="en-GB" sz="1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176497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04015-B4C7-B4A0-2AE4-8A5545FF5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Piaget and Cognitive Development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B6E2D1-1536-2C07-3B78-3F21BA6807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l"/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child’s cognitive development is not just about acquiring knowledge, the child has to develop or construct a model of the world.</a:t>
            </a:r>
          </a:p>
          <a:p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Cognitive development occurs through the interaction of innate capacities (nature) and environmental events (nurture), and children pass through a series of </a:t>
            </a:r>
            <a:r>
              <a:rPr lang="en-GB" sz="3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stages.                                                                      </a:t>
            </a:r>
          </a:p>
          <a:p>
            <a:pPr marL="0" indent="0" algn="r">
              <a:buNone/>
            </a:pPr>
            <a:r>
              <a:rPr lang="en-GB" sz="3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Wadsworth (1989)</a:t>
            </a:r>
            <a:endParaRPr lang="en-GB" sz="3600" b="0" i="0" dirty="0">
              <a:solidFill>
                <a:srgbClr val="0070C0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</a:t>
            </a:r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xposure to ACEs in early life is associated with </a:t>
            </a:r>
            <a:r>
              <a:rPr lang="en-GB" sz="3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impaired social and </a:t>
            </a:r>
            <a:r>
              <a:rPr lang="en-GB" sz="360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cognitive development and risk-taking behaviours</a:t>
            </a:r>
          </a:p>
          <a:p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Prolonged exposure to stress in childhood disrupts healthy brain development. This can manifest as </a:t>
            </a:r>
            <a:r>
              <a:rPr lang="en-GB" sz="3600" b="1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emotional and conduct problems in childhood</a:t>
            </a:r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and </a:t>
            </a:r>
            <a:r>
              <a:rPr lang="en-GB" sz="3600" b="1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risk-taking and criminal behaviours </a:t>
            </a:r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 adulthood.                                                                                          Scottish Government (2018)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en-GB" sz="36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Each additional ACE in early life can increase the probability of having a socio-emotional behavioural problem before age 17.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rgbClr val="0070C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University of Strathclyde (2022)</a:t>
            </a:r>
          </a:p>
        </p:txBody>
      </p:sp>
    </p:spTree>
    <p:extLst>
      <p:ext uri="{BB962C8B-B14F-4D97-AF65-F5344CB8AC3E}">
        <p14:creationId xmlns:p14="http://schemas.microsoft.com/office/powerpoint/2010/main" val="39513213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BE934-511E-7F80-A934-A1B85767C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85" y="365125"/>
            <a:ext cx="12070080" cy="2228446"/>
          </a:xfrm>
        </p:spPr>
        <p:txBody>
          <a:bodyPr>
            <a:normAutofit/>
          </a:bodyPr>
          <a:lstStyle/>
          <a:p>
            <a:pPr algn="ctr"/>
            <a:r>
              <a:rPr lang="en-GB" sz="3200" dirty="0" err="1">
                <a:solidFill>
                  <a:srgbClr val="0070C0"/>
                </a:solidFill>
              </a:rPr>
              <a:t>Ymyriadau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ymarferol</a:t>
            </a:r>
            <a:r>
              <a:rPr lang="en-GB" sz="3200" dirty="0">
                <a:solidFill>
                  <a:srgbClr val="0070C0"/>
                </a:solidFill>
              </a:rPr>
              <a:t> i </a:t>
            </a:r>
            <a:r>
              <a:rPr lang="en-GB" sz="3200" dirty="0" err="1">
                <a:solidFill>
                  <a:srgbClr val="0070C0"/>
                </a:solidFill>
              </a:rPr>
              <a:t>gefnogi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dysgwyr</a:t>
            </a:r>
            <a:r>
              <a:rPr lang="en-GB" sz="3200" dirty="0">
                <a:solidFill>
                  <a:srgbClr val="0070C0"/>
                </a:solidFill>
              </a:rPr>
              <a:t> a </a:t>
            </a:r>
            <a:r>
              <a:rPr lang="en-GB" sz="3200" dirty="0" err="1">
                <a:solidFill>
                  <a:srgbClr val="0070C0"/>
                </a:solidFill>
              </a:rPr>
              <a:t>hyrwyddo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ymddygiad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cadarnhaol</a:t>
            </a:r>
            <a:br>
              <a:rPr lang="en-GB" sz="3200" dirty="0">
                <a:solidFill>
                  <a:srgbClr val="0070C0"/>
                </a:solidFill>
              </a:rPr>
            </a:br>
            <a:r>
              <a:rPr lang="en-GB" sz="3200" dirty="0">
                <a:solidFill>
                  <a:srgbClr val="0070C0"/>
                </a:solidFill>
              </a:rPr>
              <a:t>Practical interventions to support learners and promote positive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9ACF-FEB7-F41A-C982-176B52659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8305"/>
            <a:ext cx="6055822" cy="365706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0070C0"/>
              </a:solidFill>
              <a:effectLst/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Ysgolion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ac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arferion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sy’n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b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</a:b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wybodus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am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drawma</a:t>
            </a:r>
            <a:endParaRPr lang="en-GB" b="0" i="0" dirty="0">
              <a:solidFill>
                <a:srgbClr val="0070C0"/>
              </a:solidFill>
              <a:effectLst/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Grwpiau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meithrin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Llythrennedd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Emosiynol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Arfer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Adferol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Eraill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?</a:t>
            </a: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A1F6E67-8B2B-527C-2D8E-2EF3E2423899}"/>
              </a:ext>
            </a:extLst>
          </p:cNvPr>
          <p:cNvSpPr txBox="1">
            <a:spLocks/>
          </p:cNvSpPr>
          <p:nvPr/>
        </p:nvSpPr>
        <p:spPr>
          <a:xfrm>
            <a:off x="6194368" y="1936865"/>
            <a:ext cx="6055822" cy="36570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Trauma-Informed Schools and </a:t>
            </a:r>
            <a:b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</a:b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practices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Nurture groups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Emotional Literacy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Restorative Practice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Others?</a:t>
            </a: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9812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4416721"/>
            <a:ext cx="9144000" cy="11526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Systemig</a:t>
            </a:r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      Systemic</a:t>
            </a:r>
          </a:p>
        </p:txBody>
      </p:sp>
      <p:pic>
        <p:nvPicPr>
          <p:cNvPr id="6" name="Content Placeholder 5" descr="A chart showing the layers of systems that can impact on a person's life">
            <a:extLst>
              <a:ext uri="{FF2B5EF4-FFF2-40B4-BE49-F238E27FC236}">
                <a16:creationId xmlns:a16="http://schemas.microsoft.com/office/drawing/2014/main" id="{94FADA43-D38C-43F1-41F3-D83BE4BCC36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7648" r="-1" b="25375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24000" y="5636465"/>
            <a:ext cx="9144000" cy="64678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Model Eco-</a:t>
            </a:r>
            <a:r>
              <a:rPr lang="en-US" sz="2400" kern="12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fiolegol</a:t>
            </a:r>
            <a:r>
              <a:rPr lang="en-US" sz="24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Bronfenbrenner’s Eco-biological Model (1977)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F19F92-56F4-FE8D-8CEF-EF6E9E2953C3}"/>
              </a:ext>
            </a:extLst>
          </p:cNvPr>
          <p:cNvSpPr txBox="1"/>
          <p:nvPr/>
        </p:nvSpPr>
        <p:spPr>
          <a:xfrm>
            <a:off x="9397803" y="6657945"/>
            <a:ext cx="279114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://www.suemarie.info/2017/10/bronfenbrenners-bioecological-approach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742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ioecological Model">
            <a:extLst>
              <a:ext uri="{FF2B5EF4-FFF2-40B4-BE49-F238E27FC236}">
                <a16:creationId xmlns:a16="http://schemas.microsoft.com/office/drawing/2014/main" id="{A6356BE3-83F2-487F-8B60-1F123CF175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"/>
          <a:stretch/>
        </p:blipFill>
        <p:spPr bwMode="auto">
          <a:xfrm>
            <a:off x="2432051" y="439750"/>
            <a:ext cx="7642974" cy="619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25118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78DC5-1ACE-7FA4-76A8-32EC27568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365125"/>
            <a:ext cx="12147665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Gall </a:t>
            </a:r>
            <a:r>
              <a:rPr lang="en-GB" dirty="0" err="1">
                <a:solidFill>
                  <a:srgbClr val="0070C0"/>
                </a:solidFill>
              </a:rPr>
              <a:t>ansawdd</a:t>
            </a:r>
            <a:r>
              <a:rPr lang="en-GB" dirty="0">
                <a:solidFill>
                  <a:srgbClr val="0070C0"/>
                </a:solidFill>
              </a:rPr>
              <a:t> y </a:t>
            </a:r>
            <a:r>
              <a:rPr lang="en-GB" dirty="0" err="1">
                <a:solidFill>
                  <a:srgbClr val="0070C0"/>
                </a:solidFill>
              </a:rPr>
              <a:t>systemau</a:t>
            </a:r>
            <a:r>
              <a:rPr lang="en-GB" dirty="0">
                <a:solidFill>
                  <a:srgbClr val="0070C0"/>
                </a:solidFill>
              </a:rPr>
              <a:t> (</a:t>
            </a:r>
            <a:r>
              <a:rPr lang="en-GB" dirty="0" err="1">
                <a:solidFill>
                  <a:srgbClr val="0070C0"/>
                </a:solidFill>
              </a:rPr>
              <a:t>cymunedau</a:t>
            </a:r>
            <a:r>
              <a:rPr lang="en-GB" dirty="0">
                <a:solidFill>
                  <a:srgbClr val="0070C0"/>
                </a:solidFill>
              </a:rPr>
              <a:t>) </a:t>
            </a:r>
            <a:r>
              <a:rPr lang="en-GB" dirty="0" err="1">
                <a:solidFill>
                  <a:srgbClr val="0070C0"/>
                </a:solidFill>
              </a:rPr>
              <a:t>ddylanwadu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ar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EE949-1848-6DF4-06E3-84442CE87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494" y="2418599"/>
            <a:ext cx="10515600" cy="3859742"/>
          </a:xfrm>
        </p:spPr>
        <p:txBody>
          <a:bodyPr>
            <a:normAutofit lnSpcReduction="10000"/>
          </a:bodyPr>
          <a:lstStyle/>
          <a:p>
            <a:r>
              <a:rPr lang="cy-GB" dirty="0">
                <a:solidFill>
                  <a:srgbClr val="0070C0"/>
                </a:solidFill>
              </a:rPr>
              <a:t>Gall cymunedau fod yn ffisegol neu ar-lein</a:t>
            </a:r>
          </a:p>
          <a:p>
            <a:r>
              <a:rPr lang="cy-GB" dirty="0">
                <a:solidFill>
                  <a:srgbClr val="0070C0"/>
                </a:solidFill>
              </a:rPr>
              <a:t>Gall ein cymunedau fod yn fuddiol – hunaniaeth a theimlad o berthyn</a:t>
            </a:r>
          </a:p>
          <a:p>
            <a:r>
              <a:rPr lang="cy-GB" dirty="0">
                <a:solidFill>
                  <a:srgbClr val="0070C0"/>
                </a:solidFill>
              </a:rPr>
              <a:t>Gall ein cymunedau gael effaith negyddol ar fynnu ymddygiad, cydymffurfi</a:t>
            </a:r>
            <a:r>
              <a:rPr lang="cy-GB" dirty="0">
                <a:solidFill>
                  <a:srgbClr val="0070C0"/>
                </a:solidFill>
                <a:ea typeface="Roboto" panose="02000000000000000000" pitchFamily="2" charset="0"/>
                <a:cs typeface="Roboto" panose="02000000000000000000" pitchFamily="2" charset="0"/>
              </a:rPr>
              <a:t>o â’i normau a’i gwerthoedd, barnu, arwain at deimlo’n ynysig </a:t>
            </a:r>
          </a:p>
          <a:p>
            <a:r>
              <a:rPr lang="cy-GB" dirty="0">
                <a:solidFill>
                  <a:srgbClr val="0070C0"/>
                </a:solidFill>
              </a:rPr>
              <a:t>Mae ymddygiad gwrth-gymdeithasol (ASB) mewn cymuned yn effeithio ar ansawdd bywyd a gall effeithio’n negyddol ar ymddygiad mewn ysgol</a:t>
            </a:r>
          </a:p>
          <a:p>
            <a:pPr marL="0" indent="0" algn="r">
              <a:buNone/>
            </a:pPr>
            <a:r>
              <a:rPr lang="en-GB" sz="1600" dirty="0" err="1">
                <a:solidFill>
                  <a:srgbClr val="0070C0"/>
                </a:solidFill>
              </a:rPr>
              <a:t>Llywodraeth</a:t>
            </a:r>
            <a:r>
              <a:rPr lang="en-GB" sz="1600" dirty="0">
                <a:solidFill>
                  <a:srgbClr val="0070C0"/>
                </a:solidFill>
              </a:rPr>
              <a:t> y DU (2023)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8182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78DC5-1ACE-7FA4-76A8-32EC27568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The quality of the systems (communities) can influence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4EE949-1848-6DF4-06E3-84442CE875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Communities can be physical or online</a:t>
            </a:r>
          </a:p>
          <a:p>
            <a:r>
              <a:rPr lang="en-GB" dirty="0">
                <a:solidFill>
                  <a:srgbClr val="0070C0"/>
                </a:solidFill>
              </a:rPr>
              <a:t>Our communities can be beneficial – identity and belongingness</a:t>
            </a:r>
          </a:p>
          <a:p>
            <a:r>
              <a:rPr lang="en-GB" dirty="0">
                <a:solidFill>
                  <a:srgbClr val="0070C0"/>
                </a:solidFill>
              </a:rPr>
              <a:t>Our communities can have a negative effect on behaviour demanding, conforming to its norms and values, judgemental, leading to isolation</a:t>
            </a:r>
          </a:p>
          <a:p>
            <a:r>
              <a:rPr lang="en-GB" dirty="0">
                <a:solidFill>
                  <a:srgbClr val="0070C0"/>
                </a:solidFill>
              </a:rPr>
              <a:t>Anti-social behaviour (ASB) in a community affects quality of life and can have a negative impact on behaviour in school</a:t>
            </a:r>
          </a:p>
          <a:p>
            <a:pPr marL="0" indent="0" algn="r">
              <a:buNone/>
            </a:pPr>
            <a:r>
              <a:rPr lang="en-GB" sz="1600" dirty="0">
                <a:solidFill>
                  <a:srgbClr val="0070C0"/>
                </a:solidFill>
              </a:rPr>
              <a:t>Gov. UK (2023)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16179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BE934-511E-7F80-A934-A1B85767C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18" y="365125"/>
            <a:ext cx="11988176" cy="246222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rgbClr val="0070C0"/>
                </a:solidFill>
              </a:rPr>
              <a:t>Ymyriadau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ymarferol</a:t>
            </a:r>
            <a:r>
              <a:rPr lang="en-GB" dirty="0">
                <a:solidFill>
                  <a:srgbClr val="0070C0"/>
                </a:solidFill>
              </a:rPr>
              <a:t> i </a:t>
            </a:r>
            <a:r>
              <a:rPr lang="en-GB" dirty="0" err="1">
                <a:solidFill>
                  <a:srgbClr val="0070C0"/>
                </a:solidFill>
              </a:rPr>
              <a:t>gefnogi</a:t>
            </a:r>
            <a:r>
              <a:rPr lang="en-GB" dirty="0">
                <a:solidFill>
                  <a:srgbClr val="0070C0"/>
                </a:solidFill>
              </a:rPr>
              <a:t> plant </a:t>
            </a:r>
            <a:r>
              <a:rPr lang="en-GB" dirty="0" err="1">
                <a:solidFill>
                  <a:srgbClr val="0070C0"/>
                </a:solidFill>
              </a:rPr>
              <a:t>a’u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cymuned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hgyrwyddo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cadarnhaol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dirty="0">
                <a:solidFill>
                  <a:srgbClr val="0070C0"/>
                </a:solidFill>
              </a:rPr>
              <a:t>Practical interventions to support children and their community and promote positive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9ACF-FEB7-F41A-C982-176B52659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4357" y="2361731"/>
            <a:ext cx="5641137" cy="35031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r>
              <a:rPr lang="en-GB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Working with parents and families 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Pastoral /Attendance/Well-being roles</a:t>
            </a:r>
            <a:endParaRPr lang="en-GB" b="0" i="0" dirty="0">
              <a:solidFill>
                <a:srgbClr val="0070C0"/>
              </a:solidFill>
              <a:effectLst/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School as a community hub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Multi-Agency working</a:t>
            </a:r>
          </a:p>
          <a:p>
            <a:r>
              <a:rPr lang="en-GB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Others?</a:t>
            </a: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F538D44-74A3-EE21-D4FF-2D105F3DE470}"/>
              </a:ext>
            </a:extLst>
          </p:cNvPr>
          <p:cNvSpPr txBox="1">
            <a:spLocks/>
          </p:cNvSpPr>
          <p:nvPr/>
        </p:nvSpPr>
        <p:spPr>
          <a:xfrm>
            <a:off x="136506" y="2305632"/>
            <a:ext cx="5736971" cy="377803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Gweithio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gyda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rheini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a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theuluoedd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Rolau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Bugeiliol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/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Presenoldeb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/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Llesiant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Ysgol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fel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hwb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cymunedol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Gwaith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aml-asiantaeth</a:t>
            </a:r>
            <a:endParaRPr lang="en-GB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Eraill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?</a:t>
            </a: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66193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094F30-1D48-A5B6-43C7-FCE313BE8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800" dirty="0" err="1">
                <a:solidFill>
                  <a:srgbClr val="0070C0"/>
                </a:solidFill>
              </a:rPr>
              <a:t>Seicodynameg</a:t>
            </a:r>
            <a:r>
              <a:rPr lang="en-GB" sz="4800" dirty="0">
                <a:solidFill>
                  <a:srgbClr val="0070C0"/>
                </a:solidFill>
              </a:rPr>
              <a:t>         Psychodynamic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D5F93-90D3-924D-09F5-8FC36C8210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2774424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70C0"/>
                </a:solidFill>
              </a:rPr>
              <a:t>Unravel past experiences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Sigmund Freud’s Iceberg Model (1915)</a:t>
            </a:r>
          </a:p>
          <a:p>
            <a:r>
              <a:rPr lang="en-GB" dirty="0">
                <a:solidFill>
                  <a:srgbClr val="0070C0"/>
                </a:solidFill>
              </a:rPr>
              <a:t>ACEs</a:t>
            </a:r>
          </a:p>
          <a:p>
            <a:pPr marL="0" indent="0" algn="ctr">
              <a:buNone/>
            </a:pPr>
            <a:r>
              <a:rPr lang="en-GB" sz="1400" dirty="0">
                <a:solidFill>
                  <a:srgbClr val="0070C0"/>
                </a:solidFill>
              </a:rPr>
              <a:t>    NHS (Wales) (n.d.)</a:t>
            </a:r>
          </a:p>
          <a:p>
            <a:endParaRPr lang="en-GB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12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en-GB" sz="12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1200" dirty="0">
                <a:solidFill>
                  <a:srgbClr val="0070C0"/>
                </a:solidFill>
              </a:rPr>
              <a:t>                                                                                             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03C34-6A11-3F0E-A05A-E59A447A8E2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err="1">
                <a:solidFill>
                  <a:srgbClr val="0070C0"/>
                </a:solidFill>
              </a:rPr>
              <a:t>Sôn</a:t>
            </a:r>
            <a:r>
              <a:rPr lang="en-GB" dirty="0">
                <a:solidFill>
                  <a:srgbClr val="0070C0"/>
                </a:solidFill>
              </a:rPr>
              <a:t> am </a:t>
            </a:r>
            <a:r>
              <a:rPr lang="en-GB" dirty="0" err="1">
                <a:solidFill>
                  <a:srgbClr val="0070C0"/>
                </a:solidFill>
              </a:rPr>
              <a:t>brofiadau'r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gorffennol</a:t>
            </a:r>
            <a:endParaRPr lang="en-GB" dirty="0">
              <a:solidFill>
                <a:srgbClr val="0070C0"/>
              </a:solidFill>
            </a:endParaRPr>
          </a:p>
          <a:p>
            <a:endParaRPr lang="en-GB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rgbClr val="0070C0"/>
                </a:solidFill>
              </a:rPr>
              <a:t>Model </a:t>
            </a:r>
            <a:r>
              <a:rPr lang="en-GB" dirty="0" err="1">
                <a:solidFill>
                  <a:srgbClr val="0070C0"/>
                </a:solidFill>
              </a:rPr>
              <a:t>Mynydd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Rhew</a:t>
            </a:r>
            <a:r>
              <a:rPr lang="en-GB" dirty="0">
                <a:solidFill>
                  <a:srgbClr val="0070C0"/>
                </a:solidFill>
              </a:rPr>
              <a:t> Sigmund Freud (1915)</a:t>
            </a:r>
          </a:p>
          <a:p>
            <a:r>
              <a:rPr lang="en-GB" dirty="0" err="1">
                <a:solidFill>
                  <a:srgbClr val="0070C0"/>
                </a:solidFill>
              </a:rPr>
              <a:t>Profiadau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niweidiol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yn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ystod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plentyndod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A2D4EC4A-B6D3-09EA-2ADD-23381D6FC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6508" y="3629551"/>
            <a:ext cx="5242362" cy="313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050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BE934-511E-7F80-A934-A1B85767C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855" y="365125"/>
            <a:ext cx="11881590" cy="2596858"/>
          </a:xfrm>
        </p:spPr>
        <p:txBody>
          <a:bodyPr>
            <a:normAutofit/>
          </a:bodyPr>
          <a:lstStyle/>
          <a:p>
            <a:pPr algn="ctr"/>
            <a:r>
              <a:rPr lang="en-GB" dirty="0" err="1">
                <a:solidFill>
                  <a:srgbClr val="0070C0"/>
                </a:solidFill>
              </a:rPr>
              <a:t>Ymyriadau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ymarferol</a:t>
            </a:r>
            <a:r>
              <a:rPr lang="en-GB" dirty="0">
                <a:solidFill>
                  <a:srgbClr val="0070C0"/>
                </a:solidFill>
              </a:rPr>
              <a:t> i </a:t>
            </a:r>
            <a:r>
              <a:rPr lang="en-GB" dirty="0" err="1">
                <a:solidFill>
                  <a:srgbClr val="0070C0"/>
                </a:solidFill>
              </a:rPr>
              <a:t>gefnogi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dysgwyr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hyrwyddo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cadarnhaol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dirty="0">
                <a:solidFill>
                  <a:srgbClr val="0070C0"/>
                </a:solidFill>
              </a:rPr>
              <a:t>Practical interventions to support learners and promote positive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9ACF-FEB7-F41A-C982-176B52659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7287" y="2411285"/>
            <a:ext cx="4306001" cy="3341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r>
              <a:rPr lang="en-GB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CAMHS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C</a:t>
            </a:r>
            <a:r>
              <a:rPr lang="en-GB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ounselling (CBT)</a:t>
            </a: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Play therapy/Art therapy</a:t>
            </a:r>
          </a:p>
          <a:p>
            <a:r>
              <a:rPr lang="en-GB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Others?</a:t>
            </a: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3C19490-7E1E-071C-BDE9-A80526F5592E}"/>
              </a:ext>
            </a:extLst>
          </p:cNvPr>
          <p:cNvSpPr txBox="1">
            <a:spLocks/>
          </p:cNvSpPr>
          <p:nvPr/>
        </p:nvSpPr>
        <p:spPr>
          <a:xfrm>
            <a:off x="482444" y="2518807"/>
            <a:ext cx="4847815" cy="3341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CAMHS</a:t>
            </a: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Cwnsela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(CBT)</a:t>
            </a: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Therapi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chwarae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/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Therapi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celf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</a:p>
          <a:p>
            <a:r>
              <a:rPr lang="en-GB" dirty="0" err="1">
                <a:solidFill>
                  <a:srgbClr val="0070C0"/>
                </a:solidFill>
                <a:latin typeface="Roboto" panose="02000000000000000000" pitchFamily="2" charset="0"/>
              </a:rPr>
              <a:t>Eraill</a:t>
            </a:r>
            <a:r>
              <a:rPr lang="en-GB" dirty="0">
                <a:solidFill>
                  <a:srgbClr val="0070C0"/>
                </a:solidFill>
                <a:latin typeface="Roboto" panose="02000000000000000000" pitchFamily="2" charset="0"/>
              </a:rPr>
              <a:t>?</a:t>
            </a: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054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C0D5-BCDE-504C-F094-55749B818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err="1">
                <a:solidFill>
                  <a:srgbClr val="0070C0"/>
                </a:solidFill>
              </a:rPr>
              <a:t>Biolegol</a:t>
            </a:r>
            <a:r>
              <a:rPr lang="en-GB" sz="5400" dirty="0">
                <a:solidFill>
                  <a:srgbClr val="0070C0"/>
                </a:solidFill>
              </a:rPr>
              <a:t>                Biological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7C755A-59F8-F157-804E-0BF3B15DEAE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Gall </a:t>
            </a:r>
            <a:r>
              <a:rPr lang="en-GB" sz="4800" dirty="0" err="1">
                <a:solidFill>
                  <a:srgbClr val="0070C0"/>
                </a:solidFill>
              </a:rPr>
              <a:t>genynnau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effeithio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ar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sut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mae</a:t>
            </a:r>
            <a:r>
              <a:rPr lang="en-GB" sz="4800" dirty="0">
                <a:solidFill>
                  <a:srgbClr val="0070C0"/>
                </a:solidFill>
              </a:rPr>
              <a:t> plant </a:t>
            </a:r>
            <a:r>
              <a:rPr lang="en-GB" sz="4800" dirty="0" err="1">
                <a:solidFill>
                  <a:srgbClr val="0070C0"/>
                </a:solidFill>
              </a:rPr>
              <a:t>yn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ymateb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i'w</a:t>
            </a:r>
            <a:r>
              <a:rPr lang="en-GB" sz="4800" dirty="0">
                <a:solidFill>
                  <a:srgbClr val="0070C0"/>
                </a:solidFill>
              </a:rPr>
              <a:t> </a:t>
            </a:r>
            <a:r>
              <a:rPr lang="en-GB" sz="4800" dirty="0" err="1">
                <a:solidFill>
                  <a:srgbClr val="0070C0"/>
                </a:solidFill>
              </a:rPr>
              <a:t>hamgylchedd</a:t>
            </a:r>
            <a:endParaRPr lang="en-GB" sz="4800" dirty="0">
              <a:solidFill>
                <a:srgbClr val="0070C0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8C0BF-E6BA-9FD0-1218-F283E08D0B8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0070C0"/>
                </a:solidFill>
              </a:rPr>
              <a:t>Genetic make-up can affect how children respond to their environment</a:t>
            </a:r>
          </a:p>
        </p:txBody>
      </p:sp>
      <p:pic>
        <p:nvPicPr>
          <p:cNvPr id="10" name="Graphic 9" descr="Spiky speech bubble looking cross">
            <a:extLst>
              <a:ext uri="{FF2B5EF4-FFF2-40B4-BE49-F238E27FC236}">
                <a16:creationId xmlns:a16="http://schemas.microsoft.com/office/drawing/2014/main" id="{5F91039E-A83B-57AE-9620-1D232E7F2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76658" y="5201587"/>
            <a:ext cx="1714500" cy="1998521"/>
          </a:xfrm>
          <a:prstGeom prst="rect">
            <a:avLst/>
          </a:prstGeom>
        </p:spPr>
      </p:pic>
      <p:pic>
        <p:nvPicPr>
          <p:cNvPr id="11" name="Graphic 10" descr="Angry man face">
            <a:extLst>
              <a:ext uri="{FF2B5EF4-FFF2-40B4-BE49-F238E27FC236}">
                <a16:creationId xmlns:a16="http://schemas.microsoft.com/office/drawing/2014/main" id="{6370F451-67AD-C19A-E4D6-499C086D5DF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367220" y="5843588"/>
            <a:ext cx="333375" cy="333375"/>
          </a:xfrm>
          <a:prstGeom prst="rect">
            <a:avLst/>
          </a:prstGeom>
        </p:spPr>
      </p:pic>
      <p:pic>
        <p:nvPicPr>
          <p:cNvPr id="6" name="Graphic 5" descr="Smiling face with hearts ">
            <a:extLst>
              <a:ext uri="{FF2B5EF4-FFF2-40B4-BE49-F238E27FC236}">
                <a16:creationId xmlns:a16="http://schemas.microsoft.com/office/drawing/2014/main" id="{1288792E-8ED6-59A8-F21A-6753B38468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227093" y="5651922"/>
            <a:ext cx="914400" cy="1107281"/>
          </a:xfrm>
          <a:prstGeom prst="rect">
            <a:avLst/>
          </a:prstGeom>
        </p:spPr>
      </p:pic>
      <p:pic>
        <p:nvPicPr>
          <p:cNvPr id="12" name="Graphic 11" descr="Smiling face ">
            <a:extLst>
              <a:ext uri="{FF2B5EF4-FFF2-40B4-BE49-F238E27FC236}">
                <a16:creationId xmlns:a16="http://schemas.microsoft.com/office/drawing/2014/main" id="{73CB9E24-90A4-A1A1-FB5C-022CB7EAE15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109795" y="5649911"/>
            <a:ext cx="914400" cy="130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2212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9E4BE-096A-4349-974E-FCB138D5E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587" y="365125"/>
            <a:ext cx="12027445" cy="2161725"/>
          </a:xfrm>
        </p:spPr>
        <p:txBody>
          <a:bodyPr>
            <a:normAutofit/>
          </a:bodyPr>
          <a:lstStyle/>
          <a:p>
            <a:pPr algn="ctr"/>
            <a:r>
              <a:rPr lang="en-GB" sz="3200" dirty="0" err="1">
                <a:solidFill>
                  <a:srgbClr val="0070C0"/>
                </a:solidFill>
              </a:rPr>
              <a:t>Enghreifftiau</a:t>
            </a:r>
            <a:r>
              <a:rPr lang="en-GB" sz="3200" dirty="0">
                <a:solidFill>
                  <a:srgbClr val="0070C0"/>
                </a:solidFill>
              </a:rPr>
              <a:t> o </a:t>
            </a:r>
            <a:r>
              <a:rPr lang="en-GB" sz="3200" dirty="0" err="1">
                <a:solidFill>
                  <a:srgbClr val="0070C0"/>
                </a:solidFill>
              </a:rPr>
              <a:t>ffactorau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biolegol</a:t>
            </a:r>
            <a:r>
              <a:rPr lang="en-GB" sz="3200" dirty="0">
                <a:solidFill>
                  <a:srgbClr val="0070C0"/>
                </a:solidFill>
              </a:rPr>
              <a:t> (</a:t>
            </a:r>
            <a:r>
              <a:rPr lang="en-GB" sz="3200" dirty="0" err="1">
                <a:solidFill>
                  <a:srgbClr val="0070C0"/>
                </a:solidFill>
              </a:rPr>
              <a:t>genetig</a:t>
            </a:r>
            <a:r>
              <a:rPr lang="en-GB" sz="3200" dirty="0">
                <a:solidFill>
                  <a:srgbClr val="0070C0"/>
                </a:solidFill>
              </a:rPr>
              <a:t>) ac </a:t>
            </a:r>
            <a:r>
              <a:rPr lang="en-GB" sz="3200" dirty="0" err="1">
                <a:solidFill>
                  <a:srgbClr val="0070C0"/>
                </a:solidFill>
              </a:rPr>
              <a:t>amgylcheddol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sy’n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gallu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achosi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ymatebion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r>
              <a:rPr lang="en-GB" sz="3200" dirty="0" err="1">
                <a:solidFill>
                  <a:srgbClr val="0070C0"/>
                </a:solidFill>
              </a:rPr>
              <a:t>ymddygiadol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br>
              <a:rPr lang="en-GB" sz="3200" dirty="0">
                <a:solidFill>
                  <a:srgbClr val="0070C0"/>
                </a:solidFill>
              </a:rPr>
            </a:br>
            <a:r>
              <a:rPr lang="en-GB" sz="3200" dirty="0">
                <a:solidFill>
                  <a:srgbClr val="0070C0"/>
                </a:solidFill>
              </a:rPr>
              <a:t>Examples of biological (genetic) and environmental factors that can cause behavioural responses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CDDDE-D1DF-4463-AE5A-8572C686A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071" y="2526850"/>
            <a:ext cx="3200867" cy="50323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dirty="0">
                <a:solidFill>
                  <a:srgbClr val="0070C0"/>
                </a:solidFill>
              </a:rPr>
              <a:t>Autism</a:t>
            </a:r>
          </a:p>
          <a:p>
            <a:pPr>
              <a:defRPr/>
            </a:pPr>
            <a:r>
              <a:rPr lang="en-US" sz="3200" dirty="0">
                <a:solidFill>
                  <a:srgbClr val="0070C0"/>
                </a:solidFill>
              </a:rPr>
              <a:t>ADHD</a:t>
            </a:r>
          </a:p>
          <a:p>
            <a:pPr>
              <a:defRPr/>
            </a:pPr>
            <a:r>
              <a:rPr lang="en-US" sz="3200" dirty="0">
                <a:solidFill>
                  <a:srgbClr val="0070C0"/>
                </a:solidFill>
              </a:rPr>
              <a:t>ODD</a:t>
            </a:r>
          </a:p>
          <a:p>
            <a:pPr>
              <a:defRPr/>
            </a:pPr>
            <a:r>
              <a:rPr lang="en-US" sz="3200" dirty="0">
                <a:solidFill>
                  <a:srgbClr val="0070C0"/>
                </a:solidFill>
              </a:rPr>
              <a:t>PDA</a:t>
            </a:r>
          </a:p>
          <a:p>
            <a:pPr>
              <a:defRPr/>
            </a:pPr>
            <a:r>
              <a:rPr lang="en-US" sz="3200" dirty="0" err="1">
                <a:solidFill>
                  <a:srgbClr val="0070C0"/>
                </a:solidFill>
              </a:rPr>
              <a:t>Tourettes</a:t>
            </a:r>
            <a:endParaRPr lang="en-US" sz="3200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US" sz="3200" dirty="0">
                <a:solidFill>
                  <a:srgbClr val="0070C0"/>
                </a:solidFill>
              </a:rPr>
              <a:t>Others?</a:t>
            </a:r>
          </a:p>
          <a:p>
            <a:pPr marL="0" indent="0">
              <a:buNone/>
              <a:defRPr/>
            </a:pPr>
            <a:endParaRPr lang="en-US" sz="2400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EBB59F73-03BB-A098-D53F-10CFF9018BEC}"/>
              </a:ext>
            </a:extLst>
          </p:cNvPr>
          <p:cNvSpPr txBox="1">
            <a:spLocks/>
          </p:cNvSpPr>
          <p:nvPr/>
        </p:nvSpPr>
        <p:spPr>
          <a:xfrm>
            <a:off x="782101" y="2526851"/>
            <a:ext cx="3397212" cy="50323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dirty="0" err="1">
                <a:solidFill>
                  <a:srgbClr val="0070C0"/>
                </a:solidFill>
              </a:rPr>
              <a:t>Awtistiaeth</a:t>
            </a:r>
            <a:endParaRPr lang="en-US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US" dirty="0">
                <a:solidFill>
                  <a:srgbClr val="0070C0"/>
                </a:solidFill>
              </a:rPr>
              <a:t>ADHD</a:t>
            </a:r>
          </a:p>
          <a:p>
            <a:pPr>
              <a:defRPr/>
            </a:pPr>
            <a:r>
              <a:rPr lang="en-US" dirty="0">
                <a:solidFill>
                  <a:srgbClr val="0070C0"/>
                </a:solidFill>
              </a:rPr>
              <a:t>ODD</a:t>
            </a:r>
          </a:p>
          <a:p>
            <a:pPr>
              <a:defRPr/>
            </a:pPr>
            <a:r>
              <a:rPr lang="en-US" dirty="0">
                <a:solidFill>
                  <a:srgbClr val="0070C0"/>
                </a:solidFill>
              </a:rPr>
              <a:t>PDA</a:t>
            </a:r>
          </a:p>
          <a:p>
            <a:pPr>
              <a:defRPr/>
            </a:pPr>
            <a:r>
              <a:rPr lang="en-US" dirty="0" err="1">
                <a:solidFill>
                  <a:srgbClr val="0070C0"/>
                </a:solidFill>
              </a:rPr>
              <a:t>Tourettes</a:t>
            </a:r>
            <a:endParaRPr lang="en-US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US" dirty="0" err="1">
                <a:solidFill>
                  <a:srgbClr val="0070C0"/>
                </a:solidFill>
              </a:rPr>
              <a:t>Eraill</a:t>
            </a:r>
            <a:r>
              <a:rPr lang="en-US" dirty="0">
                <a:solidFill>
                  <a:srgbClr val="0070C0"/>
                </a:solidFill>
              </a:rPr>
              <a:t>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44579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CBE934-511E-7F80-A934-A1B85767C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2281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err="1">
                <a:solidFill>
                  <a:srgbClr val="0070C0"/>
                </a:solidFill>
              </a:rPr>
              <a:t>Ymyriadau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ymarferol</a:t>
            </a:r>
            <a:r>
              <a:rPr lang="en-GB" dirty="0">
                <a:solidFill>
                  <a:srgbClr val="0070C0"/>
                </a:solidFill>
              </a:rPr>
              <a:t> i </a:t>
            </a:r>
            <a:r>
              <a:rPr lang="en-GB" dirty="0" err="1">
                <a:solidFill>
                  <a:srgbClr val="0070C0"/>
                </a:solidFill>
              </a:rPr>
              <a:t>gefogi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dysgwyr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niwroamrywiol</a:t>
            </a:r>
            <a:r>
              <a:rPr lang="en-GB" dirty="0">
                <a:solidFill>
                  <a:srgbClr val="0070C0"/>
                </a:solidFill>
              </a:rPr>
              <a:t> a </a:t>
            </a:r>
            <a:r>
              <a:rPr lang="en-GB" dirty="0" err="1">
                <a:solidFill>
                  <a:srgbClr val="0070C0"/>
                </a:solidFill>
              </a:rPr>
              <a:t>hyrwyddo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ymddygiad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dirty="0" err="1">
                <a:solidFill>
                  <a:srgbClr val="0070C0"/>
                </a:solidFill>
              </a:rPr>
              <a:t>cadarnhaol</a:t>
            </a:r>
            <a:br>
              <a:rPr lang="en-GB" dirty="0">
                <a:solidFill>
                  <a:srgbClr val="0070C0"/>
                </a:solidFill>
              </a:rPr>
            </a:br>
            <a:r>
              <a:rPr lang="en-GB" dirty="0">
                <a:solidFill>
                  <a:srgbClr val="0070C0"/>
                </a:solidFill>
              </a:rPr>
              <a:t>Practical interventions to support neurodiverse learners and promote positive behaviour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79ACF-FEB7-F41A-C982-176B52659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3971" y="1741479"/>
            <a:ext cx="5738840" cy="45359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r>
              <a:rPr lang="en-GB" sz="24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Routines (Visual t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imetables)</a:t>
            </a:r>
          </a:p>
          <a:p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Clear and consistent use of rewards and consequences</a:t>
            </a:r>
          </a:p>
          <a:p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Practical a</a:t>
            </a:r>
            <a:r>
              <a:rPr lang="en-GB" sz="24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ctivities such as Minecraft/Lego; Fidget toys</a:t>
            </a:r>
          </a:p>
          <a:p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Using a learner’s interests to engage them in their learning (e.g. Thomas the Tank Engine/Dr Who/ Star Wars)</a:t>
            </a:r>
          </a:p>
          <a:p>
            <a:r>
              <a:rPr lang="en-GB" sz="2400" b="0" i="0" dirty="0">
                <a:solidFill>
                  <a:srgbClr val="0070C0"/>
                </a:solidFill>
                <a:effectLst/>
                <a:latin typeface="Roboto" panose="02000000000000000000" pitchFamily="2" charset="0"/>
              </a:rPr>
              <a:t>Others?</a:t>
            </a:r>
          </a:p>
          <a:p>
            <a:endParaRPr lang="en-GB" b="0" i="0" dirty="0">
              <a:solidFill>
                <a:srgbClr val="111111"/>
              </a:solidFill>
              <a:effectLst/>
              <a:latin typeface="Roboto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509F345-1E61-D866-C17B-07E1DFB4E2C7}"/>
              </a:ext>
            </a:extLst>
          </p:cNvPr>
          <p:cNvSpPr txBox="1">
            <a:spLocks/>
          </p:cNvSpPr>
          <p:nvPr/>
        </p:nvSpPr>
        <p:spPr>
          <a:xfrm>
            <a:off x="69189" y="1741478"/>
            <a:ext cx="5832337" cy="4648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Arferion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(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amserlenni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gweledol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)</a:t>
            </a:r>
          </a:p>
          <a:p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Defnydd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clir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a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chyson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o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wobrau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a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chanlyniadau</a:t>
            </a:r>
            <a:endParaRPr lang="en-GB" sz="2400" dirty="0">
              <a:solidFill>
                <a:srgbClr val="0070C0"/>
              </a:solidFill>
              <a:latin typeface="Roboto" panose="02000000000000000000" pitchFamily="2" charset="0"/>
            </a:endParaRPr>
          </a:p>
          <a:p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Gweithgareddau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fel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Minecraft/Lego</a:t>
            </a:r>
          </a:p>
          <a:p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Defnyddio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diddordebau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dysgwr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I’w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cynnwys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yn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eu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dysgu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(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e.e.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 Thomas y </a:t>
            </a:r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Tanc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/Dr Who/ Star Wars)</a:t>
            </a:r>
          </a:p>
          <a:p>
            <a:r>
              <a:rPr lang="en-GB" sz="2400" dirty="0" err="1">
                <a:solidFill>
                  <a:srgbClr val="0070C0"/>
                </a:solidFill>
                <a:latin typeface="Roboto" panose="02000000000000000000" pitchFamily="2" charset="0"/>
              </a:rPr>
              <a:t>Eraill</a:t>
            </a:r>
            <a:r>
              <a:rPr lang="en-GB" sz="2400" dirty="0">
                <a:solidFill>
                  <a:srgbClr val="0070C0"/>
                </a:solidFill>
                <a:latin typeface="Roboto" panose="02000000000000000000" pitchFamily="2" charset="0"/>
              </a:rPr>
              <a:t>?</a:t>
            </a:r>
          </a:p>
          <a:p>
            <a:endParaRPr lang="en-GB" dirty="0">
              <a:solidFill>
                <a:srgbClr val="111111"/>
              </a:solidFill>
              <a:latin typeface="Roboto" panose="02000000000000000000" pitchFamily="2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46270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D9672-E51F-8ADF-5983-320615BC7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Heddiw/Today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16AEA-55AD-51ED-F573-E2391763D8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kern="1200" dirty="0">
                <a:solidFill>
                  <a:srgbClr val="0070C0"/>
                </a:solidFill>
                <a:cs typeface="Arial" panose="020B0604020202020204" pitchFamily="34" charset="0"/>
              </a:rPr>
              <a:t>1.</a:t>
            </a:r>
            <a:r>
              <a:rPr lang="en-GB" sz="2800" b="1" kern="1200" dirty="0">
                <a:solidFill>
                  <a:srgbClr val="0070C0"/>
                </a:solidFill>
                <a:cs typeface="Arial" panose="020B0604020202020204" pitchFamily="34" charset="0"/>
              </a:rPr>
              <a:t>Discussed a range of factors that influence children’s behaviour (both positively and negatively) in a learning environment</a:t>
            </a:r>
            <a:r>
              <a:rPr lang="en-GB" sz="2800" kern="1200" dirty="0">
                <a:solidFill>
                  <a:srgbClr val="0070C0"/>
                </a:solidFill>
                <a:cs typeface="Arial" panose="020B0604020202020204" pitchFamily="34" charset="0"/>
              </a:rPr>
              <a:t>:</a:t>
            </a:r>
          </a:p>
          <a:p>
            <a:r>
              <a:rPr lang="en-GB" sz="2800" dirty="0">
                <a:solidFill>
                  <a:srgbClr val="0070C0"/>
                </a:solidFill>
              </a:rPr>
              <a:t>Behavioural</a:t>
            </a:r>
          </a:p>
          <a:p>
            <a:r>
              <a:rPr lang="en-GB" sz="2800" dirty="0">
                <a:solidFill>
                  <a:srgbClr val="0070C0"/>
                </a:solidFill>
              </a:rPr>
              <a:t>Cognitive</a:t>
            </a:r>
          </a:p>
          <a:p>
            <a:r>
              <a:rPr lang="en-GB" sz="2800" dirty="0">
                <a:solidFill>
                  <a:srgbClr val="0070C0"/>
                </a:solidFill>
              </a:rPr>
              <a:t>Systemic</a:t>
            </a:r>
          </a:p>
          <a:p>
            <a:r>
              <a:rPr lang="en-GB" sz="2800" dirty="0">
                <a:solidFill>
                  <a:srgbClr val="0070C0"/>
                </a:solidFill>
              </a:rPr>
              <a:t>Psychodynamic</a:t>
            </a:r>
          </a:p>
          <a:p>
            <a:r>
              <a:rPr lang="en-GB" sz="2800" dirty="0">
                <a:solidFill>
                  <a:srgbClr val="0070C0"/>
                </a:solidFill>
              </a:rPr>
              <a:t>Biological</a:t>
            </a:r>
          </a:p>
          <a:p>
            <a:pPr marL="0" indent="0">
              <a:buNone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2.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Identified, described and evaluated some practical interventions used to promote positive behaviour within </a:t>
            </a:r>
            <a:r>
              <a:rPr lang="en-GB" b="1" dirty="0">
                <a:solidFill>
                  <a:srgbClr val="0070C0"/>
                </a:solidFill>
                <a:cs typeface="Arial" panose="020B0604020202020204" pitchFamily="34" charset="0"/>
              </a:rPr>
              <a:t>school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settings.</a:t>
            </a:r>
          </a:p>
          <a:p>
            <a:r>
              <a:rPr lang="en-GB" dirty="0">
                <a:solidFill>
                  <a:srgbClr val="0070C0"/>
                </a:solidFill>
                <a:cs typeface="Arial" panose="020B0604020202020204" pitchFamily="34" charset="0"/>
              </a:rPr>
              <a:t>Links to essay and video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  <a:p>
            <a:endParaRPr lang="en-GB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US" sz="2800" kern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7606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6EFED-8BF5-48DC-805E-981819EAE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Cyfeiriadau</a:t>
            </a:r>
            <a:r>
              <a:rPr lang="en-GB" dirty="0">
                <a:solidFill>
                  <a:srgbClr val="0070C0"/>
                </a:solidFill>
              </a:rPr>
              <a:t> /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0EEB8-7933-4135-8B90-09E8B5CE3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4865"/>
            <a:ext cx="10515600" cy="5589006"/>
          </a:xfrm>
        </p:spPr>
        <p:txBody>
          <a:bodyPr>
            <a:normAutofit/>
          </a:bodyPr>
          <a:lstStyle/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Academia (2022)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Bronfenbrenner’s Ecological Systems Theory.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</a:t>
            </a:r>
            <a:r>
              <a:rPr lang="en-GB" sz="1500" dirty="0">
                <a:solidFill>
                  <a:srgbClr val="8E58B6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https://www.academia.edu/23731894/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Bronfenbrenners_Ecological_Systems_Theory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02.02.2023)</a:t>
            </a:r>
          </a:p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Baron-Cohen, S. (1998)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Theorising on the mind in Autism.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https://www.spectrumnews.org/news/profiles/simon-baron-cohen-theorizing-on-the-mind-in-autism/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04.01.2023)</a:t>
            </a:r>
            <a:endParaRPr lang="en-GB" sz="1500" i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BBC (2017)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Children’s Rights key to better school behaviour.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https://www.bbc.co.uk/news/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uk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wales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-39947971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04.01.2023)</a:t>
            </a:r>
          </a:p>
          <a:p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Comer, R. (2006) Abnormal Psychology </a:t>
            </a:r>
            <a:r>
              <a:rPr lang="en-US" altLang="en-US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US" altLang="en-US" sz="1500" baseline="300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ydd</a:t>
            </a:r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arg</a:t>
            </a:r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/3</a:t>
            </a:r>
            <a:r>
              <a:rPr lang="en-US" altLang="en-US" sz="1500" baseline="30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rd</a:t>
            </a:r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en-US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edn</a:t>
            </a:r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New </a:t>
            </a:r>
            <a:r>
              <a:rPr lang="en-US" altLang="en-US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York:Routledge</a:t>
            </a:r>
            <a:r>
              <a:rPr lang="en-US" altLang="en-US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1500" b="0" dirty="0" err="1">
                <a:solidFill>
                  <a:srgbClr val="0070C0"/>
                </a:solidFill>
                <a:latin typeface="Calibri" panose="020F0502020204030204" pitchFamily="34" charset="0"/>
                <a:ea typeface="Meiryo" panose="020B0604030504040204" pitchFamily="34" charset="-128"/>
                <a:cs typeface="Calibri" panose="020F0502020204030204" pitchFamily="34" charset="0"/>
              </a:rPr>
              <a:t>Everston</a:t>
            </a:r>
            <a:r>
              <a:rPr lang="en-GB" altLang="en-US" sz="1500" b="0" dirty="0">
                <a:solidFill>
                  <a:srgbClr val="0070C0"/>
                </a:solidFill>
                <a:latin typeface="Calibri" panose="020F0502020204030204" pitchFamily="34" charset="0"/>
                <a:ea typeface="Meiryo" panose="020B0604030504040204" pitchFamily="34" charset="-128"/>
                <a:cs typeface="Calibri" panose="020F0502020204030204" pitchFamily="34" charset="0"/>
              </a:rPr>
              <a:t>, C.M. a/and Weinstein, C.S. (2011) </a:t>
            </a:r>
            <a:r>
              <a:rPr lang="en-GB" altLang="en-US" sz="1500" b="0" i="1" dirty="0">
                <a:solidFill>
                  <a:srgbClr val="0070C0"/>
                </a:solidFill>
                <a:latin typeface="Calibri" panose="020F0502020204030204" pitchFamily="34" charset="0"/>
                <a:ea typeface="Meiryo" panose="020B0604030504040204" pitchFamily="34" charset="-128"/>
                <a:cs typeface="Calibri" panose="020F0502020204030204" pitchFamily="34" charset="0"/>
              </a:rPr>
              <a:t>Handbook of Classroom Management: Research, Practice and Contemporary Issues,</a:t>
            </a:r>
            <a:r>
              <a:rPr lang="en-GB" altLang="en-US" sz="1500" b="0" dirty="0">
                <a:solidFill>
                  <a:srgbClr val="0070C0"/>
                </a:solidFill>
                <a:latin typeface="Calibri" panose="020F0502020204030204" pitchFamily="34" charset="0"/>
                <a:ea typeface="Meiryo" panose="020B0604030504040204" pitchFamily="34" charset="-128"/>
                <a:cs typeface="Calibri" panose="020F0502020204030204" pitchFamily="34" charset="0"/>
              </a:rPr>
              <a:t> Oxon, Routledge.</a:t>
            </a:r>
            <a:endParaRPr lang="en-GB" altLang="en-US" sz="1500" b="0" dirty="0">
              <a:solidFill>
                <a:srgbClr val="0070C0"/>
              </a:solidFill>
              <a:latin typeface="Calibri" panose="020F0502020204030204" pitchFamily="34" charset="0"/>
              <a:ea typeface="ＭＳ Ｐゴシック" pitchFamily="34" charset="-128"/>
              <a:cs typeface="Calibri" panose="020F0502020204030204" pitchFamily="34" charset="0"/>
            </a:endParaRPr>
          </a:p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Freud, S. (2001) </a:t>
            </a:r>
            <a:r>
              <a:rPr lang="en-GB" sz="1500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The Complete Psychological Works of Sigmund Freud, </a:t>
            </a:r>
            <a:r>
              <a:rPr lang="en-GB" sz="1500" i="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Cyfrol</a:t>
            </a:r>
            <a:r>
              <a:rPr lang="en-GB" sz="1500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/Volume 18: Beyond the Pleasure Principle, Group Psychology and Other Works (1920 – 1922). </a:t>
            </a:r>
            <a:r>
              <a:rPr lang="en-GB" sz="1500" i="0" dirty="0" err="1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Llundain</a:t>
            </a:r>
            <a:r>
              <a:rPr lang="en-GB" sz="1500" i="0" dirty="0">
                <a:solidFill>
                  <a:srgbClr val="0070C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/London: Vintage Classics </a:t>
            </a:r>
          </a:p>
          <a:p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KiVa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(2023)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What is </a:t>
            </a:r>
            <a:r>
              <a:rPr lang="en-GB" sz="1500" i="1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KiVa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https://uk.kivaprogram.net/what-is-kiva/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04.01.2023)</a:t>
            </a:r>
          </a:p>
          <a:p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Cymdeithas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Awtistiaeth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Cenedlaethol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/National Autistic Society (2023)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https://www.autism.org.uk/advice-and-guidance/what-is-autism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03.01.2023)</a:t>
            </a:r>
          </a:p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GIG/NHS (2021) 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Overview of Attention Deficit Hyperactivity Disorder (ADHD).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 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https://www.nhs.uk/conditions/attention-deficit-hyperactivity-disorder-adhd/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02.01.2023)</a:t>
            </a:r>
          </a:p>
          <a:p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GIG/NHS (Cymru/Wales) n.d. A</a:t>
            </a:r>
            <a:r>
              <a:rPr lang="en-GB" sz="15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dverse Childhood Experiences.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https://phw.nhs.wales/topics/adverse-childhood-experiences/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5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5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02.01.2023)</a:t>
            </a:r>
          </a:p>
          <a:p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1800" i="0" dirty="0">
              <a:solidFill>
                <a:srgbClr val="0F1111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000" i="1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>
              <a:hlinkClick r:id="rId9"/>
            </a:endParaRPr>
          </a:p>
          <a:p>
            <a:endParaRPr lang="en-GB" sz="2000" dirty="0">
              <a:hlinkClick r:id="rId9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0552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6EFED-8BF5-48DC-805E-981819EAE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solidFill>
                  <a:srgbClr val="0070C0"/>
                </a:solidFill>
              </a:rPr>
              <a:t>Cyfeiriadau</a:t>
            </a:r>
            <a:r>
              <a:rPr lang="en-GB" dirty="0">
                <a:solidFill>
                  <a:srgbClr val="0070C0"/>
                </a:solidFill>
              </a:rPr>
              <a:t>/References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0EEB8-7933-4135-8B90-09E8B5CE35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38246"/>
          </a:xfrm>
        </p:spPr>
        <p:txBody>
          <a:bodyPr>
            <a:normAutofit fontScale="85000" lnSpcReduction="20000"/>
          </a:bodyPr>
          <a:lstStyle/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Restorative Practice (2019)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Restorative Practice in schools.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Available at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https://restorative-practice.co.uk/for-schools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04.01.2023)</a:t>
            </a:r>
          </a:p>
          <a:p>
            <a:r>
              <a:rPr lang="en-GB" altLang="en-US" sz="1600" b="0" dirty="0">
                <a:solidFill>
                  <a:srgbClr val="0070C0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rPr>
              <a:t>Rogers, B. (2012) </a:t>
            </a:r>
            <a:r>
              <a:rPr lang="en-GB" altLang="en-US" sz="1600" b="0" i="1" dirty="0">
                <a:solidFill>
                  <a:srgbClr val="0070C0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rPr>
              <a:t>Classroom Behaviour  </a:t>
            </a:r>
            <a:r>
              <a:rPr lang="en-GB" altLang="en-US" sz="1600" b="0" dirty="0" err="1">
                <a:solidFill>
                  <a:srgbClr val="0070C0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rPr>
              <a:t>Llundain</a:t>
            </a:r>
            <a:r>
              <a:rPr lang="en-GB" altLang="en-US" sz="1600" i="1" dirty="0">
                <a:solidFill>
                  <a:srgbClr val="0070C0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rPr>
              <a:t>/</a:t>
            </a:r>
            <a:r>
              <a:rPr lang="en-GB" altLang="en-US" sz="1600" b="0" dirty="0">
                <a:solidFill>
                  <a:srgbClr val="0070C0"/>
                </a:solidFill>
                <a:latin typeface="Calibri" panose="020F0502020204030204" pitchFamily="34" charset="0"/>
                <a:ea typeface="ＭＳ Ｐゴシック" pitchFamily="34" charset="-128"/>
                <a:cs typeface="Calibri" panose="020F0502020204030204" pitchFamily="34" charset="0"/>
              </a:rPr>
              <a:t>London: Sage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Scottish Government/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yr Alban (2018)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Understanding Childhood Adversity, Resilience and Crime.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://www.gov.scot/publications/understanding-childhood-adversity-resilience-crime/#:~:text=Research%20consistently%20shows%20a%20strong%20association%20between%20ACE,for%20Justice%20%E2%80%93%20sometimes%20associated%20with%20criminal%20behaviour.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11.08.2023)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Skinner, B.F. (2015)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Verbal Behaviour.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Connecticut: Martino Fine Books</a:t>
            </a:r>
          </a:p>
          <a:p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Tourettes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Action (2021). Behavioural Therapies.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https://www.tourettes-action.org.uk/71-behavioural-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therapies.html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03.01.2023)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UK Government/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DU |(2023)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Anti-Social Behaviour: Impact on Individuals and Local Communities.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https://www.gov.uk/government/publications/impacts-of-anti-social-behaviour-on-individuals-and-communities/anti-social-behaviour-impacts-on-individuals-and-local-communities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10.08.2023)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 of Strathclyde Fraser of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Allander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Institute (2022)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ACEs and Development.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https://www.gov.scot/publications/understanding-childhood-adversity-resilience-crime/#:~:text=Research%20consistently%20shows%20a%20strong%20association%20between%20ACE,for%20Justice%20%E2%80%93%20sometimes%20associated%20with%20criminal%20behaviour.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https://fraserofallander.org/adverse-childhood-experiences-aces-and-development/#:~:text=The%20results%20suggest%20that%20exposure%20to%20ACEs%20in,probability%20of%20having%20a%20self-reported%20socio-emotional%20behavioural%20problem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10.08.2023)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Wadsworth, B.J. (1989)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Piaget’s Theory of Cognitive and Affective Development.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Oxon: Taylor and Francis</a:t>
            </a:r>
            <a:endParaRPr lang="en-GB" sz="1600" i="1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Welsh Government/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Cymru (2012)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Practical Approaches to Behaviour in the Classroom.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Caerdydd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Cymru / Cardiff: Welsh Government</a:t>
            </a:r>
          </a:p>
          <a:p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Welsh Government/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Llywodraeth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Cymru (2021) </a:t>
            </a:r>
            <a:r>
              <a:rPr lang="en-GB" sz="1600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Review of Adverse Childhood Experiences (ACE) Policy: Report.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/Available at 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https://www.gov.wales/review-adverse-childhood-experiences-ace-policy-report-html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(</a:t>
            </a:r>
            <a:r>
              <a:rPr lang="en-GB" sz="1600" dirty="0" err="1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Cyrchwyd</a:t>
            </a:r>
            <a:r>
              <a:rPr lang="en-GB" sz="16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/Accessed 03.01.2023)</a:t>
            </a:r>
          </a:p>
          <a:p>
            <a:pPr marL="0" indent="0">
              <a:buNone/>
            </a:pPr>
            <a:endParaRPr lang="en-GB" sz="1600" i="1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>
              <a:hlinkClick r:id="rId7"/>
            </a:endParaRPr>
          </a:p>
          <a:p>
            <a:endParaRPr lang="en-GB" sz="2000" dirty="0">
              <a:hlinkClick r:id="rId7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4729946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2.xml><?xml version="1.0" encoding="utf-8"?>
<a:theme xmlns:a="http://schemas.openxmlformats.org/drawingml/2006/main" name="UWTSD 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CF64DD8-8BF1-4055-AA84-573F3383EB47}"/>
    </a:ext>
  </a:extLst>
</a:theme>
</file>

<file path=ppt/theme/theme3.xml><?xml version="1.0" encoding="utf-8"?>
<a:theme xmlns:a="http://schemas.openxmlformats.org/drawingml/2006/main" name="UWTSD 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A90DDE76-B0D5-491C-8752-ECFED6AA521C}"/>
    </a:ext>
  </a:extLst>
</a:theme>
</file>

<file path=ppt/theme/theme4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28F54E00-A234-4BC1-9AB6-79240979EE68}"/>
    </a:ext>
  </a:extLst>
</a:theme>
</file>

<file path=ppt/theme/theme5.xml><?xml version="1.0" encoding="utf-8"?>
<a:theme xmlns:a="http://schemas.openxmlformats.org/drawingml/2006/main" name="UWTSD 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C7F0C43E-27EF-47B1-8821-274995F2A906}"/>
    </a:ext>
  </a:extLst>
</a:theme>
</file>

<file path=ppt/theme/theme6.xml><?xml version="1.0" encoding="utf-8"?>
<a:theme xmlns:a="http://schemas.openxmlformats.org/drawingml/2006/main" name="UWTSD 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EA912BCD-5E67-480B-8B94-57CAE682B78A}"/>
    </a:ext>
  </a:extLst>
</a:theme>
</file>

<file path=ppt/theme/theme7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6FFC3E98-B57F-408A-8819-024F225AFAE9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</Template>
  <TotalTime>0</TotalTime>
  <Words>2787</Words>
  <Application>Microsoft Office PowerPoint</Application>
  <PresentationFormat>Widescreen</PresentationFormat>
  <Paragraphs>303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36</vt:i4>
      </vt:variant>
    </vt:vector>
  </HeadingPairs>
  <TitlesOfParts>
    <vt:vector size="50" baseType="lpstr">
      <vt:lpstr>Aptos</vt:lpstr>
      <vt:lpstr>Arial</vt:lpstr>
      <vt:lpstr>Avenir Next LT Pro</vt:lpstr>
      <vt:lpstr>Calibri</vt:lpstr>
      <vt:lpstr>Calibri Light</vt:lpstr>
      <vt:lpstr>Roboto</vt:lpstr>
      <vt:lpstr>Wingdings</vt:lpstr>
      <vt:lpstr>UWTSD Holding Page</vt:lpstr>
      <vt:lpstr>UWTSD Title Page 1</vt:lpstr>
      <vt:lpstr>UWTSD Text 1</vt:lpstr>
      <vt:lpstr>UWTSD Text 2</vt:lpstr>
      <vt:lpstr>UWTSD Text 3</vt:lpstr>
      <vt:lpstr>UWTSD Text 4</vt:lpstr>
      <vt:lpstr>UWTSD Logo Variations place image in Background</vt:lpstr>
      <vt:lpstr>PowerPoint Presentation</vt:lpstr>
      <vt:lpstr>Sue Ainsworth</vt:lpstr>
      <vt:lpstr>Nodau Modiwl/ Module Aims</vt:lpstr>
      <vt:lpstr>Deilliannau Dysgu</vt:lpstr>
      <vt:lpstr>Learning Outcomes/ Canlyniadau Dysgu</vt:lpstr>
      <vt:lpstr>Asesiad 1</vt:lpstr>
      <vt:lpstr>Assessment 1</vt:lpstr>
      <vt:lpstr>Asesiad 2</vt:lpstr>
      <vt:lpstr>Assessment  2</vt:lpstr>
      <vt:lpstr>Cynnwys y ddarlith                                       Lecture content </vt:lpstr>
      <vt:lpstr>Beth yw ymddygiad?    What is behaviour? </vt:lpstr>
      <vt:lpstr>Beth yw ymddygiad? What is behaviour? </vt:lpstr>
      <vt:lpstr>Dysgu ac addysgu effeithiol        Effective learning &amp; teaching </vt:lpstr>
      <vt:lpstr>Ffactorau sy'n dylanwadu ar ymddygiad plant Factors that influence children’s behaviours</vt:lpstr>
      <vt:lpstr>Ymddygiadol                  Behavioural</vt:lpstr>
      <vt:lpstr>Ymddygiadaeth (Skinner 1904-1990)</vt:lpstr>
      <vt:lpstr>Behaviourism (Skinner 1904-1990)</vt:lpstr>
      <vt:lpstr>Ymddygiadaeth yn yr ystafell ddosbarth Behaviourism in the classroom</vt:lpstr>
      <vt:lpstr>Rhai Adnoddau a Startegaethau Ymddygiadwr Some Behaviourist Resources and Strategies</vt:lpstr>
      <vt:lpstr>Gwybyddol          Cognitive</vt:lpstr>
      <vt:lpstr>Piaget a Datblygiad Gwybyddol</vt:lpstr>
      <vt:lpstr>Piaget and Cognitive Development</vt:lpstr>
      <vt:lpstr>Ymyriadau ymarferol i gefnogi dysgwyr a hyrwyddo ymddygiad cadarnhaol Practical interventions to support learners and promote positive behaviour</vt:lpstr>
      <vt:lpstr>Systemig               Systemic</vt:lpstr>
      <vt:lpstr>PowerPoint Presentation</vt:lpstr>
      <vt:lpstr>Gall ansawdd y systemau (cymunedau) ddylanwadu ar ymddygiad</vt:lpstr>
      <vt:lpstr>The quality of the systems (communities) can influence behaviour</vt:lpstr>
      <vt:lpstr>Ymyriadau ymarferol i gefnogi plant a’u cymuned a hgyrwyddo ymddygiad cadarnhaol Practical interventions to support children and their community and promote positive behaviour</vt:lpstr>
      <vt:lpstr>Seicodynameg         Psychodynamic</vt:lpstr>
      <vt:lpstr>Ymyriadau ymarferol i gefnogi dysgwyr a hyrwyddo ymddygiad cadarnhaol Practical interventions to support learners and promote positive behaviour</vt:lpstr>
      <vt:lpstr>Biolegol                Biological</vt:lpstr>
      <vt:lpstr>Enghreifftiau o ffactorau biolegol (genetig) ac amgylcheddol sy’n gallu achosi ymatebion ymddygiadol  Examples of biological (genetic) and environmental factors that can cause behavioural responses</vt:lpstr>
      <vt:lpstr>Ymyriadau ymarferol i gefogi dysgwyr niwroamrywiol a hyrwyddo ymddygiad cadarnhaol Practical interventions to support neurodiverse learners and promote positive behaviour</vt:lpstr>
      <vt:lpstr>Heddiw/Today</vt:lpstr>
      <vt:lpstr>Cyfeiriadau / References</vt:lpstr>
      <vt:lpstr>Cyfeiriadau/References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Sue Ainsworth</cp:lastModifiedBy>
  <cp:revision>6</cp:revision>
  <dcterms:created xsi:type="dcterms:W3CDTF">2024-09-09T10:46:02Z</dcterms:created>
  <dcterms:modified xsi:type="dcterms:W3CDTF">2025-08-24T09:48:46Z</dcterms:modified>
</cp:coreProperties>
</file>