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8"/>
    <p:restoredTop sz="94611"/>
  </p:normalViewPr>
  <p:slideViewPr>
    <p:cSldViewPr snapToGrid="0" snapToObjects="1">
      <p:cViewPr varScale="1">
        <p:scale>
          <a:sx n="80" d="100"/>
          <a:sy n="80" d="100"/>
        </p:scale>
        <p:origin x="192"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1871753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74625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9898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F187D37-69EE-DC4F-9DDD-195860A5164D}" type="datetimeFigureOut">
              <a:rPr lang="cy-GB" smtClean="0"/>
              <a:t>01/04/19</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1473291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F187D37-69EE-DC4F-9DDD-195860A5164D}" type="datetimeFigureOut">
              <a:rPr lang="cy-GB" smtClean="0"/>
              <a:t>01/04/19</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1123219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F187D37-69EE-DC4F-9DDD-195860A5164D}" type="datetimeFigureOut">
              <a:rPr lang="cy-GB" smtClean="0"/>
              <a:t>01/04/19</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1563030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187D37-69EE-DC4F-9DDD-195860A5164D}" type="datetimeFigureOut">
              <a:rPr lang="cy-GB" smtClean="0"/>
              <a:t>01/04/19</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1834214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F187D37-69EE-DC4F-9DDD-195860A5164D}" type="datetimeFigureOut">
              <a:rPr lang="cy-GB" smtClean="0"/>
              <a:t>01/04/19</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520962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F187D37-69EE-DC4F-9DDD-195860A5164D}" type="datetimeFigureOut">
              <a:rPr lang="cy-GB" smtClean="0"/>
              <a:t>01/04/19</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523438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1330321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67117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1998449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96120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1976645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20596100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F187D37-69EE-DC4F-9DDD-195860A5164D}" type="datetimeFigureOut">
              <a:rPr lang="cy-GB" smtClean="0"/>
              <a:t>01/04/19</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41160350-834E-B942-8E72-E8D8C6EBFD51}" type="slidenum">
              <a:rPr lang="cy-GB" smtClean="0"/>
              <a:t>‹#›</a:t>
            </a:fld>
            <a:endParaRPr lang="cy-GB"/>
          </a:p>
        </p:txBody>
      </p:sp>
    </p:spTree>
    <p:extLst>
      <p:ext uri="{BB962C8B-B14F-4D97-AF65-F5344CB8AC3E}">
        <p14:creationId xmlns:p14="http://schemas.microsoft.com/office/powerpoint/2010/main" val="5763808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F187D37-69EE-DC4F-9DDD-195860A5164D}" type="datetimeFigureOut">
              <a:rPr lang="cy-GB" smtClean="0"/>
              <a:t>01/04/19</a:t>
            </a:fld>
            <a:endParaRPr lang="cy-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1160350-834E-B942-8E72-E8D8C6EBFD51}" type="slidenum">
              <a:rPr lang="cy-GB" smtClean="0"/>
              <a:t>‹#›</a:t>
            </a:fld>
            <a:endParaRPr lang="cy-GB"/>
          </a:p>
        </p:txBody>
      </p:sp>
    </p:spTree>
    <p:extLst>
      <p:ext uri="{BB962C8B-B14F-4D97-AF65-F5344CB8AC3E}">
        <p14:creationId xmlns:p14="http://schemas.microsoft.com/office/powerpoint/2010/main" val="6782035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51" y="1847523"/>
            <a:ext cx="8108117" cy="3249348"/>
          </a:xfrm>
        </p:spPr>
        <p:txBody>
          <a:bodyPr>
            <a:noAutofit/>
          </a:bodyPr>
          <a:lstStyle/>
          <a:p>
            <a:pPr algn="ctr"/>
            <a:r>
              <a:rPr lang="en-GB" sz="2800" dirty="0">
                <a:solidFill>
                  <a:schemeClr val="tx1"/>
                </a:solidFill>
              </a:rPr>
              <a:t>With detailed reference to a range of literature, critically review and analyse a challenge or barrier to the fulfilment of children’s rights faced by a relevant institution / organisation and suggest a possible approach to tackling this issue.</a:t>
            </a:r>
            <a:r>
              <a:rPr lang="en-GB" sz="2800">
                <a:solidFill>
                  <a:schemeClr val="tx1"/>
                </a:solidFill>
              </a:rPr>
              <a:t/>
            </a:r>
            <a:br>
              <a:rPr lang="en-GB" sz="2800">
                <a:solidFill>
                  <a:schemeClr val="tx1"/>
                </a:solidFill>
              </a:rPr>
            </a:br>
            <a:r>
              <a:rPr lang="en-GB" sz="2800" dirty="0" smtClean="0">
                <a:solidFill>
                  <a:schemeClr val="tx1"/>
                </a:solidFill>
              </a:rPr>
              <a:t/>
            </a:r>
            <a:br>
              <a:rPr lang="en-GB" sz="2800" dirty="0" smtClean="0">
                <a:solidFill>
                  <a:schemeClr val="tx1"/>
                </a:solidFill>
              </a:rPr>
            </a:br>
            <a:r>
              <a:rPr lang="en-GB" sz="2800" dirty="0" smtClean="0">
                <a:solidFill>
                  <a:schemeClr val="tx1"/>
                </a:solidFill>
              </a:rPr>
              <a:t>(ECCH7003)</a:t>
            </a:r>
            <a:r>
              <a:rPr lang="en-GB" sz="2800" dirty="0" smtClean="0"/>
              <a:t/>
            </a:r>
            <a:br>
              <a:rPr lang="en-GB" sz="2800" dirty="0" smtClean="0"/>
            </a:br>
            <a:endParaRPr lang="cy-GB" sz="2800" dirty="0"/>
          </a:p>
        </p:txBody>
      </p:sp>
      <p:sp>
        <p:nvSpPr>
          <p:cNvPr id="4" name="TextBox 3"/>
          <p:cNvSpPr txBox="1"/>
          <p:nvPr/>
        </p:nvSpPr>
        <p:spPr>
          <a:xfrm>
            <a:off x="1627094" y="4773706"/>
            <a:ext cx="2173480" cy="646331"/>
          </a:xfrm>
          <a:prstGeom prst="rect">
            <a:avLst/>
          </a:prstGeom>
          <a:noFill/>
        </p:spPr>
        <p:txBody>
          <a:bodyPr wrap="none" rtlCol="0">
            <a:spAutoFit/>
          </a:bodyPr>
          <a:lstStyle/>
          <a:p>
            <a:r>
              <a:rPr lang="cy-GB" dirty="0" smtClean="0">
                <a:latin typeface="+mj-lt"/>
              </a:rPr>
              <a:t>Cerys Wyn Matthews</a:t>
            </a:r>
          </a:p>
          <a:p>
            <a:r>
              <a:rPr lang="cy-GB" dirty="0" smtClean="0">
                <a:latin typeface="+mj-lt"/>
              </a:rPr>
              <a:t>(1500933)</a:t>
            </a:r>
          </a:p>
        </p:txBody>
      </p:sp>
    </p:spTree>
    <p:extLst>
      <p:ext uri="{BB962C8B-B14F-4D97-AF65-F5344CB8AC3E}">
        <p14:creationId xmlns:p14="http://schemas.microsoft.com/office/powerpoint/2010/main" val="1583327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Home Start</a:t>
            </a:r>
            <a:endParaRPr lang="cy-GB" dirty="0">
              <a:solidFill>
                <a:schemeClr val="tx1"/>
              </a:solidFill>
            </a:endParaRPr>
          </a:p>
        </p:txBody>
      </p:sp>
      <p:sp>
        <p:nvSpPr>
          <p:cNvPr id="3" name="Content Placeholder 2"/>
          <p:cNvSpPr>
            <a:spLocks noGrp="1"/>
          </p:cNvSpPr>
          <p:nvPr>
            <p:ph idx="1"/>
          </p:nvPr>
        </p:nvSpPr>
        <p:spPr>
          <a:xfrm>
            <a:off x="1097280" y="1845734"/>
            <a:ext cx="5512067" cy="4023360"/>
          </a:xfrm>
        </p:spPr>
        <p:txBody>
          <a:bodyPr>
            <a:noAutofit/>
          </a:bodyPr>
          <a:lstStyle/>
          <a:p>
            <a:pPr>
              <a:buFont typeface="Arial" charset="0"/>
              <a:buChar char="•"/>
            </a:pPr>
            <a:endParaRPr lang="cy-GB" sz="2000" dirty="0" smtClean="0"/>
          </a:p>
          <a:p>
            <a:pPr>
              <a:buFont typeface="Arial" charset="0"/>
              <a:buChar char="•"/>
            </a:pPr>
            <a:r>
              <a:rPr lang="cy-GB" sz="2000" dirty="0" smtClean="0">
                <a:solidFill>
                  <a:schemeClr val="tx1"/>
                </a:solidFill>
              </a:rPr>
              <a:t>Volunteers “support parents as they learn to cope, improve their confidence and build better lives for their children” (Home Start UK, 2019, p.2).</a:t>
            </a:r>
          </a:p>
          <a:p>
            <a:pPr>
              <a:buFont typeface="Arial" charset="0"/>
              <a:buChar char="•"/>
            </a:pPr>
            <a:r>
              <a:rPr lang="cy-GB" sz="2000" dirty="0" smtClean="0">
                <a:solidFill>
                  <a:schemeClr val="tx1"/>
                </a:solidFill>
              </a:rPr>
              <a:t>Families describe “volunteers as a ray of sunshine or a life-line (Home Start Carmarthenshire, 2019, p.1).</a:t>
            </a:r>
          </a:p>
          <a:p>
            <a:pPr>
              <a:buFont typeface="Arial" charset="0"/>
              <a:buChar char="•"/>
            </a:pPr>
            <a:r>
              <a:rPr lang="cy-GB" sz="2000" dirty="0" smtClean="0">
                <a:solidFill>
                  <a:schemeClr val="tx1"/>
                </a:solidFill>
              </a:rPr>
              <a:t>“13,500 home-visitng volunteers support around 28,000 families and 60,000 children to transform their lives” (Home Start UK, 2019, p.3).</a:t>
            </a:r>
          </a:p>
        </p:txBody>
      </p:sp>
    </p:spTree>
    <p:extLst>
      <p:ext uri="{BB962C8B-B14F-4D97-AF65-F5344CB8AC3E}">
        <p14:creationId xmlns:p14="http://schemas.microsoft.com/office/powerpoint/2010/main" val="1302978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Kotter’s 8 Step Change Model</a:t>
            </a:r>
            <a:endParaRPr lang="cy-GB" dirty="0">
              <a:solidFill>
                <a:schemeClr val="tx1"/>
              </a:solidFill>
            </a:endParaRPr>
          </a:p>
        </p:txBody>
      </p:sp>
      <p:sp>
        <p:nvSpPr>
          <p:cNvPr id="3" name="Content Placeholder 2"/>
          <p:cNvSpPr>
            <a:spLocks noGrp="1"/>
          </p:cNvSpPr>
          <p:nvPr>
            <p:ph idx="1"/>
          </p:nvPr>
        </p:nvSpPr>
        <p:spPr/>
        <p:txBody>
          <a:bodyPr>
            <a:normAutofit lnSpcReduction="10000"/>
          </a:bodyPr>
          <a:lstStyle/>
          <a:p>
            <a:pPr marL="457200" indent="-457200">
              <a:buFont typeface="+mj-lt"/>
              <a:buAutoNum type="arabicPeriod"/>
            </a:pPr>
            <a:r>
              <a:rPr lang="cy-GB" sz="2400" dirty="0" smtClean="0">
                <a:solidFill>
                  <a:schemeClr val="tx1"/>
                </a:solidFill>
              </a:rPr>
              <a:t>Urgency</a:t>
            </a:r>
          </a:p>
          <a:p>
            <a:pPr marL="457200" indent="-457200">
              <a:buFont typeface="+mj-lt"/>
              <a:buAutoNum type="arabicPeriod"/>
            </a:pPr>
            <a:r>
              <a:rPr lang="cy-GB" sz="2400" dirty="0" smtClean="0">
                <a:solidFill>
                  <a:schemeClr val="tx1"/>
                </a:solidFill>
              </a:rPr>
              <a:t>Coalition</a:t>
            </a:r>
          </a:p>
          <a:p>
            <a:pPr marL="457200" indent="-457200">
              <a:buFont typeface="+mj-lt"/>
              <a:buAutoNum type="arabicPeriod"/>
            </a:pPr>
            <a:r>
              <a:rPr lang="cy-GB" sz="2400" dirty="0" smtClean="0">
                <a:solidFill>
                  <a:schemeClr val="tx1"/>
                </a:solidFill>
              </a:rPr>
              <a:t>Goals</a:t>
            </a:r>
          </a:p>
          <a:p>
            <a:pPr marL="457200" indent="-457200">
              <a:buFont typeface="+mj-lt"/>
              <a:buAutoNum type="arabicPeriod"/>
            </a:pPr>
            <a:r>
              <a:rPr lang="cy-GB" sz="2400" dirty="0" smtClean="0">
                <a:solidFill>
                  <a:schemeClr val="tx1"/>
                </a:solidFill>
              </a:rPr>
              <a:t>Communicate</a:t>
            </a:r>
          </a:p>
          <a:p>
            <a:pPr marL="457200" indent="-457200">
              <a:buFont typeface="+mj-lt"/>
              <a:buAutoNum type="arabicPeriod"/>
            </a:pPr>
            <a:r>
              <a:rPr lang="cy-GB" sz="2400" dirty="0" smtClean="0">
                <a:solidFill>
                  <a:schemeClr val="tx1"/>
                </a:solidFill>
              </a:rPr>
              <a:t>Roadblocks</a:t>
            </a:r>
          </a:p>
          <a:p>
            <a:pPr marL="457200" indent="-457200">
              <a:buFont typeface="+mj-lt"/>
              <a:buAutoNum type="arabicPeriod"/>
            </a:pPr>
            <a:r>
              <a:rPr lang="cy-GB" sz="2400" dirty="0" smtClean="0">
                <a:solidFill>
                  <a:schemeClr val="tx1"/>
                </a:solidFill>
              </a:rPr>
              <a:t>Small Wins</a:t>
            </a:r>
          </a:p>
          <a:p>
            <a:pPr marL="457200" indent="-457200">
              <a:buFont typeface="+mj-lt"/>
              <a:buAutoNum type="arabicPeriod"/>
            </a:pPr>
            <a:r>
              <a:rPr lang="cy-GB" sz="2400" dirty="0" smtClean="0">
                <a:solidFill>
                  <a:schemeClr val="tx1"/>
                </a:solidFill>
              </a:rPr>
              <a:t>Consolidate</a:t>
            </a:r>
          </a:p>
          <a:p>
            <a:pPr marL="457200" indent="-457200">
              <a:buFont typeface="+mj-lt"/>
              <a:buAutoNum type="arabicPeriod"/>
            </a:pPr>
            <a:r>
              <a:rPr lang="cy-GB" sz="2400" dirty="0" smtClean="0">
                <a:solidFill>
                  <a:schemeClr val="tx1"/>
                </a:solidFill>
              </a:rPr>
              <a:t>Institutionalise (Kotter, 2012)</a:t>
            </a:r>
            <a:endParaRPr lang="cy-GB" sz="2400" dirty="0">
              <a:solidFill>
                <a:schemeClr val="tx1"/>
              </a:solidFill>
            </a:endParaRPr>
          </a:p>
        </p:txBody>
      </p:sp>
    </p:spTree>
    <p:extLst>
      <p:ext uri="{BB962C8B-B14F-4D97-AF65-F5344CB8AC3E}">
        <p14:creationId xmlns:p14="http://schemas.microsoft.com/office/powerpoint/2010/main" val="831760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Urgency</a:t>
            </a:r>
            <a:endParaRPr lang="cy-GB" dirty="0">
              <a:solidFill>
                <a:schemeClr val="tx1"/>
              </a:solidFill>
            </a:endParaRPr>
          </a:p>
        </p:txBody>
      </p:sp>
      <p:sp>
        <p:nvSpPr>
          <p:cNvPr id="3" name="Content Placeholder 2"/>
          <p:cNvSpPr>
            <a:spLocks noGrp="1"/>
          </p:cNvSpPr>
          <p:nvPr>
            <p:ph idx="1"/>
          </p:nvPr>
        </p:nvSpPr>
        <p:spPr>
          <a:xfrm>
            <a:off x="1097280" y="1845733"/>
            <a:ext cx="5704573" cy="4426729"/>
          </a:xfrm>
        </p:spPr>
        <p:txBody>
          <a:bodyPr>
            <a:normAutofit lnSpcReduction="10000"/>
          </a:bodyPr>
          <a:lstStyle/>
          <a:p>
            <a:pPr>
              <a:buFont typeface="Arial" charset="0"/>
              <a:buChar char="•"/>
            </a:pPr>
            <a:r>
              <a:rPr lang="cy-GB" sz="2000" dirty="0" smtClean="0">
                <a:solidFill>
                  <a:schemeClr val="tx1"/>
                </a:solidFill>
              </a:rPr>
              <a:t>“establish a sense of urgency about the need to achieve change” (Malo et al, 2012, p.765).</a:t>
            </a:r>
          </a:p>
          <a:p>
            <a:pPr>
              <a:buFont typeface="Arial" charset="0"/>
              <a:buChar char="•"/>
            </a:pPr>
            <a:r>
              <a:rPr lang="cy-GB" sz="2000" dirty="0" smtClean="0">
                <a:solidFill>
                  <a:schemeClr val="tx1"/>
                </a:solidFill>
              </a:rPr>
              <a:t>“the first step is essential as the start of organisational changes require aggressive cooperation of many individuals” (Malo et al, 2012, p.766).</a:t>
            </a:r>
          </a:p>
          <a:p>
            <a:pPr>
              <a:buFont typeface="Arial" charset="0"/>
              <a:buChar char="•"/>
            </a:pPr>
            <a:r>
              <a:rPr lang="cy-GB" sz="2000" dirty="0" smtClean="0">
                <a:solidFill>
                  <a:schemeClr val="tx1"/>
                </a:solidFill>
              </a:rPr>
              <a:t>Reasons why people may decide not to continue volunteering:</a:t>
            </a:r>
          </a:p>
          <a:p>
            <a:pPr marL="457200" indent="-457200">
              <a:buFont typeface="+mj-lt"/>
              <a:buAutoNum type="arabicPeriod"/>
            </a:pPr>
            <a:r>
              <a:rPr lang="cy-GB" sz="2000" dirty="0" smtClean="0">
                <a:solidFill>
                  <a:schemeClr val="tx1"/>
                </a:solidFill>
              </a:rPr>
              <a:t>Personal Reasons</a:t>
            </a:r>
          </a:p>
          <a:p>
            <a:pPr marL="457200" indent="-457200">
              <a:buFont typeface="+mj-lt"/>
              <a:buAutoNum type="arabicPeriod"/>
            </a:pPr>
            <a:r>
              <a:rPr lang="cy-GB" sz="2000" dirty="0" smtClean="0">
                <a:solidFill>
                  <a:schemeClr val="tx1"/>
                </a:solidFill>
              </a:rPr>
              <a:t>“Conflicts with other volunteers</a:t>
            </a:r>
          </a:p>
          <a:p>
            <a:pPr marL="457200" indent="-457200">
              <a:buFont typeface="+mj-lt"/>
              <a:buAutoNum type="arabicPeriod"/>
            </a:pPr>
            <a:r>
              <a:rPr lang="cy-GB" sz="2000" dirty="0" smtClean="0">
                <a:solidFill>
                  <a:schemeClr val="tx1"/>
                </a:solidFill>
              </a:rPr>
              <a:t>Or lack of learning opportunities” (Willems &amp; Dury, 2017, p.727)</a:t>
            </a:r>
          </a:p>
          <a:p>
            <a:pPr marL="0" indent="0">
              <a:buNone/>
            </a:pPr>
            <a:endParaRPr lang="cy-GB" dirty="0" smtClean="0">
              <a:solidFill>
                <a:schemeClr val="tx1"/>
              </a:solidFill>
            </a:endParaRPr>
          </a:p>
          <a:p>
            <a:pPr>
              <a:buFont typeface="Arial" charset="0"/>
              <a:buChar char="•"/>
            </a:pPr>
            <a:endParaRPr lang="cy-GB" dirty="0">
              <a:solidFill>
                <a:schemeClr val="tx1"/>
              </a:solidFill>
            </a:endParaRPr>
          </a:p>
        </p:txBody>
      </p:sp>
    </p:spTree>
    <p:extLst>
      <p:ext uri="{BB962C8B-B14F-4D97-AF65-F5344CB8AC3E}">
        <p14:creationId xmlns:p14="http://schemas.microsoft.com/office/powerpoint/2010/main" val="135886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Coalition</a:t>
            </a:r>
            <a:endParaRPr lang="cy-GB" dirty="0">
              <a:solidFill>
                <a:schemeClr val="tx1"/>
              </a:solidFill>
            </a:endParaRPr>
          </a:p>
        </p:txBody>
      </p:sp>
      <p:sp>
        <p:nvSpPr>
          <p:cNvPr id="3" name="Content Placeholder 2"/>
          <p:cNvSpPr>
            <a:spLocks noGrp="1"/>
          </p:cNvSpPr>
          <p:nvPr>
            <p:ph idx="1"/>
          </p:nvPr>
        </p:nvSpPr>
        <p:spPr/>
        <p:txBody>
          <a:bodyPr/>
          <a:lstStyle/>
          <a:p>
            <a:pPr>
              <a:buFont typeface="Arial" charset="0"/>
              <a:buChar char="•"/>
            </a:pPr>
            <a:endParaRPr lang="cy-GB" sz="2400" dirty="0" smtClean="0">
              <a:solidFill>
                <a:schemeClr val="tx1"/>
              </a:solidFill>
            </a:endParaRPr>
          </a:p>
          <a:p>
            <a:pPr>
              <a:buFont typeface="Arial" charset="0"/>
              <a:buChar char="•"/>
            </a:pPr>
            <a:r>
              <a:rPr lang="cy-GB" sz="2400" dirty="0" smtClean="0">
                <a:solidFill>
                  <a:schemeClr val="tx1"/>
                </a:solidFill>
              </a:rPr>
              <a:t>Four Characteristics</a:t>
            </a:r>
          </a:p>
          <a:p>
            <a:pPr marL="457200" indent="-457200">
              <a:buFont typeface="+mj-lt"/>
              <a:buAutoNum type="arabicPeriod"/>
            </a:pPr>
            <a:r>
              <a:rPr lang="cy-GB" sz="2400" dirty="0" smtClean="0">
                <a:solidFill>
                  <a:schemeClr val="tx1"/>
                </a:solidFill>
              </a:rPr>
              <a:t>“Position Power</a:t>
            </a:r>
          </a:p>
          <a:p>
            <a:pPr marL="457200" indent="-457200">
              <a:buFont typeface="+mj-lt"/>
              <a:buAutoNum type="arabicPeriod"/>
            </a:pPr>
            <a:r>
              <a:rPr lang="cy-GB" sz="2400" dirty="0" smtClean="0">
                <a:solidFill>
                  <a:schemeClr val="tx1"/>
                </a:solidFill>
              </a:rPr>
              <a:t>Expertise</a:t>
            </a:r>
          </a:p>
          <a:p>
            <a:pPr marL="457200" indent="-457200">
              <a:buFont typeface="+mj-lt"/>
              <a:buAutoNum type="arabicPeriod"/>
            </a:pPr>
            <a:r>
              <a:rPr lang="cy-GB" sz="2400" dirty="0" smtClean="0">
                <a:solidFill>
                  <a:schemeClr val="tx1"/>
                </a:solidFill>
              </a:rPr>
              <a:t>Credibility</a:t>
            </a:r>
          </a:p>
          <a:p>
            <a:pPr marL="457200" indent="-457200">
              <a:buFont typeface="+mj-lt"/>
              <a:buAutoNum type="arabicPeriod"/>
            </a:pPr>
            <a:r>
              <a:rPr lang="cy-GB" sz="2400" dirty="0" smtClean="0">
                <a:solidFill>
                  <a:schemeClr val="tx1"/>
                </a:solidFill>
              </a:rPr>
              <a:t>Leadership” Malo et al, 2012, p.768).</a:t>
            </a:r>
          </a:p>
          <a:p>
            <a:pPr marL="457200" indent="-457200">
              <a:buFont typeface="+mj-lt"/>
              <a:buAutoNum type="arabicPeriod"/>
            </a:pPr>
            <a:endParaRPr lang="cy-GB" dirty="0">
              <a:solidFill>
                <a:schemeClr val="tx1"/>
              </a:solidFill>
            </a:endParaRPr>
          </a:p>
          <a:p>
            <a:pPr marL="0" indent="0">
              <a:buNone/>
            </a:pPr>
            <a:endParaRPr lang="cy-GB" dirty="0">
              <a:solidFill>
                <a:schemeClr val="tx1"/>
              </a:solidFill>
            </a:endParaRPr>
          </a:p>
        </p:txBody>
      </p:sp>
    </p:spTree>
    <p:extLst>
      <p:ext uri="{BB962C8B-B14F-4D97-AF65-F5344CB8AC3E}">
        <p14:creationId xmlns:p14="http://schemas.microsoft.com/office/powerpoint/2010/main" val="694110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Goals</a:t>
            </a:r>
            <a:endParaRPr lang="cy-GB" dirty="0">
              <a:solidFill>
                <a:schemeClr val="tx1"/>
              </a:solidFill>
            </a:endParaRPr>
          </a:p>
        </p:txBody>
      </p:sp>
      <p:sp>
        <p:nvSpPr>
          <p:cNvPr id="3" name="Content Placeholder 2"/>
          <p:cNvSpPr>
            <a:spLocks noGrp="1"/>
          </p:cNvSpPr>
          <p:nvPr>
            <p:ph idx="1"/>
          </p:nvPr>
        </p:nvSpPr>
        <p:spPr>
          <a:xfrm>
            <a:off x="1097280" y="1845734"/>
            <a:ext cx="4838299" cy="4023360"/>
          </a:xfrm>
        </p:spPr>
        <p:txBody>
          <a:bodyPr/>
          <a:lstStyle/>
          <a:p>
            <a:pPr>
              <a:buFont typeface="Arial" charset="0"/>
              <a:buChar char="•"/>
            </a:pPr>
            <a:endParaRPr lang="cy-GB" dirty="0" smtClean="0">
              <a:solidFill>
                <a:schemeClr val="tx1"/>
              </a:solidFill>
            </a:endParaRPr>
          </a:p>
          <a:p>
            <a:pPr>
              <a:buFont typeface="Arial" charset="0"/>
              <a:buChar char="•"/>
            </a:pPr>
            <a:r>
              <a:rPr lang="cy-GB" sz="2400" dirty="0" smtClean="0">
                <a:solidFill>
                  <a:schemeClr val="tx1"/>
                </a:solidFill>
              </a:rPr>
              <a:t>“Develop a vision and strategy </a:t>
            </a:r>
            <a:r>
              <a:rPr lang="mr-IN" sz="2400" dirty="0" smtClean="0">
                <a:solidFill>
                  <a:schemeClr val="tx1"/>
                </a:solidFill>
              </a:rPr>
              <a:t>–</a:t>
            </a:r>
            <a:r>
              <a:rPr lang="cy-GB" sz="2400" dirty="0" smtClean="0">
                <a:solidFill>
                  <a:schemeClr val="tx1"/>
                </a:solidFill>
              </a:rPr>
              <a:t> create a vision of what the change is about” (Malo et al, 2012, p.766).</a:t>
            </a:r>
          </a:p>
          <a:p>
            <a:pPr marL="0" indent="0">
              <a:buNone/>
            </a:pPr>
            <a:endParaRPr lang="cy-GB" sz="2400" dirty="0" smtClean="0">
              <a:solidFill>
                <a:schemeClr val="tx1"/>
              </a:solidFill>
            </a:endParaRPr>
          </a:p>
          <a:p>
            <a:pPr>
              <a:buFont typeface="Arial" charset="0"/>
              <a:buChar char="•"/>
            </a:pPr>
            <a:r>
              <a:rPr lang="cy-GB" sz="2400" dirty="0" smtClean="0">
                <a:solidFill>
                  <a:schemeClr val="tx1"/>
                </a:solidFill>
              </a:rPr>
              <a:t>“Why the change is needed and how it will be achieved” (Malo et al, 2012, p.766).</a:t>
            </a:r>
          </a:p>
          <a:p>
            <a:pPr>
              <a:buFont typeface="Arial" charset="0"/>
              <a:buChar char="•"/>
            </a:pPr>
            <a:endParaRPr lang="cy-GB" dirty="0">
              <a:solidFill>
                <a:schemeClr val="tx1"/>
              </a:solidFill>
            </a:endParaRPr>
          </a:p>
        </p:txBody>
      </p:sp>
    </p:spTree>
    <p:extLst>
      <p:ext uri="{BB962C8B-B14F-4D97-AF65-F5344CB8AC3E}">
        <p14:creationId xmlns:p14="http://schemas.microsoft.com/office/powerpoint/2010/main" val="829866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solidFill>
                  <a:schemeClr val="tx1"/>
                </a:solidFill>
              </a:rPr>
              <a:t>Communicate</a:t>
            </a:r>
            <a:endParaRPr lang="cy-GB">
              <a:solidFill>
                <a:schemeClr val="tx1"/>
              </a:solidFill>
            </a:endParaRPr>
          </a:p>
        </p:txBody>
      </p:sp>
      <p:sp>
        <p:nvSpPr>
          <p:cNvPr id="3" name="Content Placeholder 2"/>
          <p:cNvSpPr>
            <a:spLocks noGrp="1"/>
          </p:cNvSpPr>
          <p:nvPr>
            <p:ph idx="1"/>
          </p:nvPr>
        </p:nvSpPr>
        <p:spPr>
          <a:xfrm>
            <a:off x="1097279" y="1845734"/>
            <a:ext cx="5383731" cy="4023360"/>
          </a:xfrm>
        </p:spPr>
        <p:txBody>
          <a:bodyPr>
            <a:noAutofit/>
          </a:bodyPr>
          <a:lstStyle/>
          <a:p>
            <a:pPr>
              <a:buFont typeface="Arial" charset="0"/>
              <a:buChar char="•"/>
            </a:pPr>
            <a:r>
              <a:rPr lang="cy-GB" sz="2000" dirty="0" smtClean="0">
                <a:solidFill>
                  <a:schemeClr val="tx1"/>
                </a:solidFill>
              </a:rPr>
              <a:t>“Communication is critical element ... As it can reduce uncertainty ..., decrease ambiguity and can even affect the type of posiitve or negative responses to organisational change” (Bordia et al, 2004, Nelissen and Van Selm, 2008, cited in Malo et al, 2012, p.770).</a:t>
            </a:r>
          </a:p>
          <a:p>
            <a:pPr>
              <a:buFont typeface="Arial" charset="0"/>
              <a:buChar char="•"/>
            </a:pPr>
            <a:endParaRPr lang="cy-GB" sz="2000" dirty="0">
              <a:solidFill>
                <a:schemeClr val="tx1"/>
              </a:solidFill>
            </a:endParaRPr>
          </a:p>
          <a:p>
            <a:pPr>
              <a:buFont typeface="Arial" charset="0"/>
              <a:buChar char="•"/>
            </a:pPr>
            <a:r>
              <a:rPr lang="cy-GB" sz="2000" dirty="0" smtClean="0">
                <a:solidFill>
                  <a:schemeClr val="tx1"/>
                </a:solidFill>
              </a:rPr>
              <a:t>Individuals may feel frustratedif they have “a lack of involvement in the change process and due to a lack of information regarding the changes” (Malo et al, 2012, p.770). </a:t>
            </a:r>
            <a:endParaRPr lang="cy-GB" sz="2000" dirty="0">
              <a:solidFill>
                <a:schemeClr val="tx1"/>
              </a:solidFill>
            </a:endParaRPr>
          </a:p>
        </p:txBody>
      </p:sp>
    </p:spTree>
    <p:extLst>
      <p:ext uri="{BB962C8B-B14F-4D97-AF65-F5344CB8AC3E}">
        <p14:creationId xmlns:p14="http://schemas.microsoft.com/office/powerpoint/2010/main" val="585835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Roadblocks</a:t>
            </a:r>
            <a:endParaRPr lang="cy-GB" dirty="0">
              <a:solidFill>
                <a:schemeClr val="tx1"/>
              </a:solidFill>
            </a:endParaRPr>
          </a:p>
        </p:txBody>
      </p:sp>
      <p:sp>
        <p:nvSpPr>
          <p:cNvPr id="3" name="Content Placeholder 2"/>
          <p:cNvSpPr>
            <a:spLocks noGrp="1"/>
          </p:cNvSpPr>
          <p:nvPr>
            <p:ph idx="1"/>
          </p:nvPr>
        </p:nvSpPr>
        <p:spPr>
          <a:xfrm>
            <a:off x="1097279" y="1845734"/>
            <a:ext cx="5207267" cy="4023360"/>
          </a:xfrm>
        </p:spPr>
        <p:txBody>
          <a:bodyPr>
            <a:normAutofit fontScale="85000" lnSpcReduction="20000"/>
          </a:bodyPr>
          <a:lstStyle/>
          <a:p>
            <a:pPr>
              <a:buFont typeface="Arial" charset="0"/>
              <a:buChar char="•"/>
            </a:pPr>
            <a:endParaRPr lang="cy-GB" sz="2800" dirty="0" smtClean="0">
              <a:solidFill>
                <a:schemeClr val="tx1"/>
              </a:solidFill>
            </a:endParaRPr>
          </a:p>
          <a:p>
            <a:pPr>
              <a:buFont typeface="Arial" charset="0"/>
              <a:buChar char="•"/>
            </a:pPr>
            <a:r>
              <a:rPr lang="cy-GB" sz="2800" dirty="0" smtClean="0">
                <a:solidFill>
                  <a:schemeClr val="tx1"/>
                </a:solidFill>
              </a:rPr>
              <a:t>“Communication is never sufficient by itself and employees often need help in getting rid of obstacles to change vision” (Kotter, 1995 cited in Malo et al, 2012, p.771).</a:t>
            </a:r>
          </a:p>
          <a:p>
            <a:pPr>
              <a:buFont typeface="Arial" charset="0"/>
              <a:buChar char="•"/>
            </a:pPr>
            <a:endParaRPr lang="cy-GB" sz="2800" dirty="0">
              <a:solidFill>
                <a:schemeClr val="tx1"/>
              </a:solidFill>
            </a:endParaRPr>
          </a:p>
          <a:p>
            <a:pPr>
              <a:buFont typeface="Arial" charset="0"/>
              <a:buChar char="•"/>
            </a:pPr>
            <a:r>
              <a:rPr lang="cy-GB" sz="2800" dirty="0" smtClean="0">
                <a:solidFill>
                  <a:schemeClr val="tx1"/>
                </a:solidFill>
              </a:rPr>
              <a:t>Create team ownership and a bottom-up or empowered employee base” (Paper et al, 2001 cited in Malo, 2012, p.772).</a:t>
            </a:r>
          </a:p>
          <a:p>
            <a:pPr>
              <a:buFont typeface="Arial" charset="0"/>
              <a:buChar char="•"/>
            </a:pPr>
            <a:endParaRPr lang="cy-GB" dirty="0">
              <a:solidFill>
                <a:schemeClr val="tx1"/>
              </a:solidFill>
            </a:endParaRPr>
          </a:p>
          <a:p>
            <a:pPr>
              <a:buFont typeface="Arial" charset="0"/>
              <a:buChar char="•"/>
            </a:pPr>
            <a:endParaRPr lang="cy-GB" dirty="0">
              <a:solidFill>
                <a:schemeClr val="tx1"/>
              </a:solidFill>
            </a:endParaRPr>
          </a:p>
        </p:txBody>
      </p:sp>
    </p:spTree>
    <p:extLst>
      <p:ext uri="{BB962C8B-B14F-4D97-AF65-F5344CB8AC3E}">
        <p14:creationId xmlns:p14="http://schemas.microsoft.com/office/powerpoint/2010/main" val="475574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Small Wins</a:t>
            </a:r>
            <a:endParaRPr lang="cy-GB" dirty="0">
              <a:solidFill>
                <a:schemeClr val="tx1"/>
              </a:solidFill>
            </a:endParaRPr>
          </a:p>
        </p:txBody>
      </p:sp>
      <p:sp>
        <p:nvSpPr>
          <p:cNvPr id="3" name="Content Placeholder 2"/>
          <p:cNvSpPr>
            <a:spLocks noGrp="1"/>
          </p:cNvSpPr>
          <p:nvPr>
            <p:ph idx="1"/>
          </p:nvPr>
        </p:nvSpPr>
        <p:spPr>
          <a:xfrm>
            <a:off x="1097280" y="1845734"/>
            <a:ext cx="4790173" cy="4023360"/>
          </a:xfrm>
        </p:spPr>
        <p:txBody>
          <a:bodyPr>
            <a:normAutofit fontScale="92500" lnSpcReduction="20000"/>
          </a:bodyPr>
          <a:lstStyle/>
          <a:p>
            <a:pPr>
              <a:buFont typeface="Arial" charset="0"/>
              <a:buChar char="•"/>
            </a:pPr>
            <a:endParaRPr lang="cy-GB" dirty="0" smtClean="0">
              <a:solidFill>
                <a:schemeClr val="tx1"/>
              </a:solidFill>
            </a:endParaRPr>
          </a:p>
          <a:p>
            <a:pPr>
              <a:buFont typeface="Arial" charset="0"/>
              <a:buChar char="•"/>
            </a:pPr>
            <a:r>
              <a:rPr lang="cy-GB" sz="2400" dirty="0" smtClean="0">
                <a:solidFill>
                  <a:schemeClr val="tx1"/>
                </a:solidFill>
              </a:rPr>
              <a:t>“recognising thr work benig done by peple towards achievening the longer-term goals is critical” (Kotter, 1995 cited in Malo et al, 2012, p.772).</a:t>
            </a:r>
          </a:p>
          <a:p>
            <a:pPr>
              <a:buFont typeface="Arial" charset="0"/>
              <a:buChar char="•"/>
            </a:pPr>
            <a:endParaRPr lang="cy-GB" sz="2400" dirty="0" smtClean="0">
              <a:solidFill>
                <a:schemeClr val="tx1"/>
              </a:solidFill>
            </a:endParaRPr>
          </a:p>
          <a:p>
            <a:pPr>
              <a:buFont typeface="Arial" charset="0"/>
              <a:buChar char="•"/>
            </a:pPr>
            <a:r>
              <a:rPr lang="cy-GB" sz="2400" dirty="0" smtClean="0">
                <a:solidFill>
                  <a:schemeClr val="tx1"/>
                </a:solidFill>
              </a:rPr>
              <a:t>“Set high-performance expectations and reward behaviours that are directed toward fulfillment of the vision” (Malo et al, 2012, p.773).</a:t>
            </a:r>
          </a:p>
          <a:p>
            <a:endParaRPr lang="cy-GB" dirty="0">
              <a:solidFill>
                <a:schemeClr val="tx1"/>
              </a:solidFill>
            </a:endParaRPr>
          </a:p>
        </p:txBody>
      </p:sp>
    </p:spTree>
    <p:extLst>
      <p:ext uri="{BB962C8B-B14F-4D97-AF65-F5344CB8AC3E}">
        <p14:creationId xmlns:p14="http://schemas.microsoft.com/office/powerpoint/2010/main" val="802677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Consolidate</a:t>
            </a:r>
            <a:endParaRPr lang="cy-GB" dirty="0">
              <a:solidFill>
                <a:schemeClr val="tx1"/>
              </a:solidFill>
            </a:endParaRPr>
          </a:p>
        </p:txBody>
      </p:sp>
      <p:sp>
        <p:nvSpPr>
          <p:cNvPr id="3" name="Content Placeholder 2"/>
          <p:cNvSpPr>
            <a:spLocks noGrp="1"/>
          </p:cNvSpPr>
          <p:nvPr>
            <p:ph idx="1"/>
          </p:nvPr>
        </p:nvSpPr>
        <p:spPr>
          <a:xfrm>
            <a:off x="1097280" y="1845734"/>
            <a:ext cx="4870383" cy="4023360"/>
          </a:xfrm>
        </p:spPr>
        <p:txBody>
          <a:bodyPr>
            <a:normAutofit fontScale="92500" lnSpcReduction="20000"/>
          </a:bodyPr>
          <a:lstStyle/>
          <a:p>
            <a:endParaRPr lang="cy-GB" dirty="0" smtClean="0">
              <a:solidFill>
                <a:schemeClr val="tx1"/>
              </a:solidFill>
            </a:endParaRPr>
          </a:p>
          <a:p>
            <a:pPr>
              <a:buFont typeface="Arial" charset="0"/>
              <a:buChar char="•"/>
            </a:pPr>
            <a:r>
              <a:rPr lang="cy-GB" sz="2400" dirty="0" smtClean="0">
                <a:solidFill>
                  <a:schemeClr val="tx1"/>
                </a:solidFill>
              </a:rPr>
              <a:t>“Momentum is lost when, ‘the urgency level is not intense enough, the guiding coalition is not powerful enough, and the vision is not clear enough’” (Kotter, 1996 cited in Malo et al, 2012, p.774).</a:t>
            </a:r>
            <a:endParaRPr lang="cy-GB" sz="2400" dirty="0">
              <a:solidFill>
                <a:schemeClr val="tx1"/>
              </a:solidFill>
            </a:endParaRPr>
          </a:p>
          <a:p>
            <a:pPr>
              <a:buFont typeface="Arial" charset="0"/>
              <a:buChar char="•"/>
            </a:pPr>
            <a:endParaRPr lang="cy-GB" sz="2400" dirty="0" smtClean="0">
              <a:solidFill>
                <a:schemeClr val="tx1"/>
              </a:solidFill>
            </a:endParaRPr>
          </a:p>
          <a:p>
            <a:pPr>
              <a:buFont typeface="Arial" charset="0"/>
              <a:buChar char="•"/>
            </a:pPr>
            <a:r>
              <a:rPr lang="cy-GB" sz="2400" dirty="0">
                <a:solidFill>
                  <a:schemeClr val="tx1"/>
                </a:solidFill>
              </a:rPr>
              <a:t>Need to show other members of the group that the process of change is working.</a:t>
            </a:r>
          </a:p>
          <a:p>
            <a:pPr>
              <a:buFont typeface="Arial" charset="0"/>
              <a:buChar char="•"/>
            </a:pPr>
            <a:endParaRPr lang="cy-GB" dirty="0" smtClean="0">
              <a:solidFill>
                <a:schemeClr val="tx1"/>
              </a:solidFill>
            </a:endParaRPr>
          </a:p>
        </p:txBody>
      </p:sp>
    </p:spTree>
    <p:extLst>
      <p:ext uri="{BB962C8B-B14F-4D97-AF65-F5344CB8AC3E}">
        <p14:creationId xmlns:p14="http://schemas.microsoft.com/office/powerpoint/2010/main" val="914535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Institutionalise</a:t>
            </a:r>
            <a:endParaRPr lang="cy-GB" dirty="0">
              <a:solidFill>
                <a:schemeClr val="tx1"/>
              </a:solidFill>
            </a:endParaRPr>
          </a:p>
        </p:txBody>
      </p:sp>
      <p:sp>
        <p:nvSpPr>
          <p:cNvPr id="3" name="Content Placeholder 2"/>
          <p:cNvSpPr>
            <a:spLocks noGrp="1"/>
          </p:cNvSpPr>
          <p:nvPr>
            <p:ph idx="1"/>
          </p:nvPr>
        </p:nvSpPr>
        <p:spPr>
          <a:xfrm>
            <a:off x="1097279" y="1845734"/>
            <a:ext cx="6073541" cy="4023360"/>
          </a:xfrm>
        </p:spPr>
        <p:txBody>
          <a:bodyPr>
            <a:noAutofit/>
          </a:bodyPr>
          <a:lstStyle/>
          <a:p>
            <a:r>
              <a:rPr lang="cy-GB" sz="2000" dirty="0" smtClean="0">
                <a:solidFill>
                  <a:schemeClr val="tx1"/>
                </a:solidFill>
              </a:rPr>
              <a:t>1. “Showing employees ‘how the new approaches, behaviours and attitudes have helped improve performance’</a:t>
            </a:r>
          </a:p>
          <a:p>
            <a:r>
              <a:rPr lang="cy-GB" sz="2000" dirty="0" smtClean="0">
                <a:solidFill>
                  <a:schemeClr val="tx1"/>
                </a:solidFill>
              </a:rPr>
              <a:t>2. ensuring that the ‘next generation of menegament personifies the new approach’” (Kotter, 1996, p.67 cited in Malo et al, 2012, p.774).</a:t>
            </a:r>
          </a:p>
          <a:p>
            <a:endParaRPr lang="cy-GB" sz="2000" dirty="0">
              <a:solidFill>
                <a:schemeClr val="tx1"/>
              </a:solidFill>
            </a:endParaRPr>
          </a:p>
          <a:p>
            <a:pPr>
              <a:buFont typeface="Arial" charset="0"/>
              <a:buChar char="•"/>
            </a:pPr>
            <a:r>
              <a:rPr lang="cy-GB" sz="2000" dirty="0" smtClean="0">
                <a:solidFill>
                  <a:schemeClr val="tx1"/>
                </a:solidFill>
              </a:rPr>
              <a:t>“a support structure for change agents is required in order for change to be sustained” (Massey and Williams, 2006 cited in Malo et al, 2012, p.775).</a:t>
            </a:r>
            <a:endParaRPr lang="cy-GB" sz="2000" dirty="0">
              <a:solidFill>
                <a:schemeClr val="tx1"/>
              </a:solidFill>
            </a:endParaRPr>
          </a:p>
        </p:txBody>
      </p:sp>
    </p:spTree>
    <p:extLst>
      <p:ext uri="{BB962C8B-B14F-4D97-AF65-F5344CB8AC3E}">
        <p14:creationId xmlns:p14="http://schemas.microsoft.com/office/powerpoint/2010/main" val="576356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solidFill>
                  <a:schemeClr val="tx1"/>
                </a:solidFill>
              </a:rPr>
              <a:t>Conclusion</a:t>
            </a:r>
            <a:endParaRPr lang="cy-GB" dirty="0">
              <a:solidFill>
                <a:schemeClr val="tx1"/>
              </a:solidFill>
            </a:endParaRPr>
          </a:p>
        </p:txBody>
      </p:sp>
      <p:sp>
        <p:nvSpPr>
          <p:cNvPr id="3" name="Content Placeholder 2"/>
          <p:cNvSpPr>
            <a:spLocks noGrp="1"/>
          </p:cNvSpPr>
          <p:nvPr>
            <p:ph idx="1"/>
          </p:nvPr>
        </p:nvSpPr>
        <p:spPr>
          <a:xfrm>
            <a:off x="1097280" y="1845734"/>
            <a:ext cx="4966636" cy="4023360"/>
          </a:xfrm>
        </p:spPr>
        <p:txBody>
          <a:bodyPr>
            <a:normAutofit fontScale="92500" lnSpcReduction="10000"/>
          </a:bodyPr>
          <a:lstStyle/>
          <a:p>
            <a:endParaRPr lang="cy-GB" dirty="0" smtClean="0">
              <a:solidFill>
                <a:schemeClr val="tx1"/>
              </a:solidFill>
            </a:endParaRPr>
          </a:p>
          <a:p>
            <a:pPr>
              <a:buFont typeface="Arial" charset="0"/>
              <a:buChar char="•"/>
            </a:pPr>
            <a:r>
              <a:rPr lang="cy-GB" sz="2400" dirty="0" smtClean="0">
                <a:solidFill>
                  <a:schemeClr val="tx1"/>
                </a:solidFill>
              </a:rPr>
              <a:t>Creating leaflets and advertise </a:t>
            </a:r>
            <a:r>
              <a:rPr lang="mr-IN" sz="2400" dirty="0" smtClean="0">
                <a:solidFill>
                  <a:schemeClr val="tx1"/>
                </a:solidFill>
              </a:rPr>
              <a:t>–</a:t>
            </a:r>
            <a:r>
              <a:rPr lang="cy-GB" sz="2400" dirty="0" smtClean="0">
                <a:solidFill>
                  <a:schemeClr val="tx1"/>
                </a:solidFill>
              </a:rPr>
              <a:t> reach out to individuals to volunteer to support families.</a:t>
            </a:r>
          </a:p>
          <a:p>
            <a:pPr>
              <a:buFont typeface="Arial" charset="0"/>
              <a:buChar char="•"/>
            </a:pPr>
            <a:endParaRPr lang="cy-GB" sz="2400" dirty="0">
              <a:solidFill>
                <a:schemeClr val="tx1"/>
              </a:solidFill>
            </a:endParaRPr>
          </a:p>
          <a:p>
            <a:pPr>
              <a:buFont typeface="Arial" charset="0"/>
              <a:buChar char="•"/>
            </a:pPr>
            <a:r>
              <a:rPr lang="cy-GB" sz="2400" dirty="0">
                <a:solidFill>
                  <a:schemeClr val="tx1"/>
                </a:solidFill>
              </a:rPr>
              <a:t>Effecitve Communication is critical between all members of the team</a:t>
            </a:r>
            <a:r>
              <a:rPr lang="cy-GB" sz="2400" dirty="0" smtClean="0">
                <a:solidFill>
                  <a:schemeClr val="tx1"/>
                </a:solidFill>
              </a:rPr>
              <a:t>.</a:t>
            </a:r>
          </a:p>
          <a:p>
            <a:pPr>
              <a:buFont typeface="Arial" charset="0"/>
              <a:buChar char="•"/>
            </a:pPr>
            <a:endParaRPr lang="cy-GB" sz="2400" dirty="0">
              <a:solidFill>
                <a:schemeClr val="tx1"/>
              </a:solidFill>
            </a:endParaRPr>
          </a:p>
          <a:p>
            <a:pPr>
              <a:buFont typeface="Arial" charset="0"/>
              <a:buChar char="•"/>
            </a:pPr>
            <a:r>
              <a:rPr lang="cy-GB" sz="2400" dirty="0">
                <a:solidFill>
                  <a:schemeClr val="tx1"/>
                </a:solidFill>
              </a:rPr>
              <a:t>Current volunteers able to share their own experiences of being a volunteer. </a:t>
            </a:r>
          </a:p>
          <a:p>
            <a:pPr>
              <a:buFont typeface="Arial" charset="0"/>
              <a:buChar char="•"/>
            </a:pPr>
            <a:endParaRPr lang="cy-GB" dirty="0" smtClean="0">
              <a:solidFill>
                <a:schemeClr val="tx1"/>
              </a:solidFill>
            </a:endParaRPr>
          </a:p>
          <a:p>
            <a:pPr>
              <a:buFont typeface="Arial" charset="0"/>
              <a:buChar char="•"/>
            </a:pPr>
            <a:endParaRPr lang="cy-GB" dirty="0" smtClean="0">
              <a:solidFill>
                <a:schemeClr val="tx1"/>
              </a:solidFill>
            </a:endParaRPr>
          </a:p>
          <a:p>
            <a:endParaRPr lang="cy-GB" dirty="0">
              <a:solidFill>
                <a:schemeClr val="tx1"/>
              </a:solidFill>
            </a:endParaRPr>
          </a:p>
          <a:p>
            <a:endParaRPr lang="cy-GB" dirty="0">
              <a:solidFill>
                <a:schemeClr val="tx1"/>
              </a:solidFill>
            </a:endParaRPr>
          </a:p>
        </p:txBody>
      </p:sp>
    </p:spTree>
    <p:extLst>
      <p:ext uri="{BB962C8B-B14F-4D97-AF65-F5344CB8AC3E}">
        <p14:creationId xmlns:p14="http://schemas.microsoft.com/office/powerpoint/2010/main" val="1392817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2486526" cy="584775"/>
          </a:xfrm>
          <a:prstGeom prst="rect">
            <a:avLst/>
          </a:prstGeom>
          <a:noFill/>
        </p:spPr>
        <p:txBody>
          <a:bodyPr wrap="square" rtlCol="0">
            <a:spAutoFit/>
          </a:bodyPr>
          <a:lstStyle/>
          <a:p>
            <a:r>
              <a:rPr lang="cy-GB" sz="3200" smtClean="0"/>
              <a:t>Reference List</a:t>
            </a:r>
            <a:endParaRPr lang="cy-GB" sz="3200" dirty="0"/>
          </a:p>
        </p:txBody>
      </p:sp>
      <p:sp>
        <p:nvSpPr>
          <p:cNvPr id="5" name="Rectangle 4"/>
          <p:cNvSpPr/>
          <p:nvPr/>
        </p:nvSpPr>
        <p:spPr>
          <a:xfrm>
            <a:off x="0" y="1114164"/>
            <a:ext cx="12192000" cy="5355312"/>
          </a:xfrm>
          <a:prstGeom prst="rect">
            <a:avLst/>
          </a:prstGeom>
        </p:spPr>
        <p:txBody>
          <a:bodyPr wrap="square">
            <a:spAutoFit/>
          </a:bodyPr>
          <a:lstStyle/>
          <a:p>
            <a:pPr>
              <a:lnSpc>
                <a:spcPct val="150000"/>
              </a:lnSpc>
            </a:pPr>
            <a:r>
              <a:rPr lang="en-GB" sz="1200" dirty="0">
                <a:solidFill>
                  <a:srgbClr val="000000"/>
                </a:solidFill>
                <a:latin typeface="Arial" charset="0"/>
                <a:ea typeface="Times New Roman" charset="0"/>
                <a:cs typeface="Arial" charset="0"/>
              </a:rPr>
              <a:t>Children’s Commissioner for Wales. (2019). </a:t>
            </a:r>
            <a:r>
              <a:rPr lang="en-GB" sz="1200" i="1" dirty="0">
                <a:solidFill>
                  <a:srgbClr val="000000"/>
                </a:solidFill>
                <a:latin typeface="Arial" charset="0"/>
                <a:ea typeface="Times New Roman" charset="0"/>
                <a:cs typeface="Arial" charset="0"/>
              </a:rPr>
              <a:t>UNCRC - Children’s Commissioner for Wales</a:t>
            </a:r>
            <a:r>
              <a:rPr lang="en-GB" sz="1200" dirty="0">
                <a:solidFill>
                  <a:srgbClr val="000000"/>
                </a:solidFill>
                <a:latin typeface="Arial" charset="0"/>
                <a:ea typeface="Times New Roman" charset="0"/>
                <a:cs typeface="Arial" charset="0"/>
              </a:rPr>
              <a:t>. [online] Available at: https://</a:t>
            </a:r>
            <a:r>
              <a:rPr lang="en-GB" sz="1200" dirty="0" err="1">
                <a:solidFill>
                  <a:srgbClr val="000000"/>
                </a:solidFill>
                <a:latin typeface="Arial" charset="0"/>
                <a:ea typeface="Times New Roman" charset="0"/>
                <a:cs typeface="Arial" charset="0"/>
              </a:rPr>
              <a:t>www.childcomwales.org.uk</a:t>
            </a:r>
            <a:r>
              <a:rPr lang="en-GB" sz="1200" dirty="0">
                <a:solidFill>
                  <a:srgbClr val="000000"/>
                </a:solidFill>
                <a:latin typeface="Arial" charset="0"/>
                <a:ea typeface="Times New Roman" charset="0"/>
                <a:cs typeface="Arial" charset="0"/>
              </a:rPr>
              <a:t>/</a:t>
            </a:r>
            <a:r>
              <a:rPr lang="en-GB" sz="1200" dirty="0" err="1">
                <a:solidFill>
                  <a:srgbClr val="000000"/>
                </a:solidFill>
                <a:latin typeface="Arial" charset="0"/>
                <a:ea typeface="Times New Roman" charset="0"/>
                <a:cs typeface="Arial" charset="0"/>
              </a:rPr>
              <a:t>uncrc</a:t>
            </a:r>
            <a:r>
              <a:rPr lang="en-GB" sz="1200" dirty="0">
                <a:solidFill>
                  <a:srgbClr val="000000"/>
                </a:solidFill>
                <a:latin typeface="Arial" charset="0"/>
                <a:ea typeface="Times New Roman" charset="0"/>
                <a:cs typeface="Arial" charset="0"/>
              </a:rPr>
              <a:t>-</a:t>
            </a:r>
            <a:r>
              <a:rPr lang="en-GB" sz="1200" dirty="0" err="1">
                <a:solidFill>
                  <a:srgbClr val="000000"/>
                </a:solidFill>
                <a:latin typeface="Arial" charset="0"/>
                <a:ea typeface="Times New Roman" charset="0"/>
                <a:cs typeface="Arial" charset="0"/>
              </a:rPr>
              <a:t>childrens</a:t>
            </a:r>
            <a:r>
              <a:rPr lang="en-GB" sz="1200" dirty="0">
                <a:solidFill>
                  <a:srgbClr val="000000"/>
                </a:solidFill>
                <a:latin typeface="Arial" charset="0"/>
                <a:ea typeface="Times New Roman" charset="0"/>
                <a:cs typeface="Arial" charset="0"/>
              </a:rPr>
              <a:t>-rights/</a:t>
            </a:r>
            <a:r>
              <a:rPr lang="en-GB" sz="1200" dirty="0" err="1">
                <a:solidFill>
                  <a:srgbClr val="000000"/>
                </a:solidFill>
                <a:latin typeface="Arial" charset="0"/>
                <a:ea typeface="Times New Roman" charset="0"/>
                <a:cs typeface="Arial" charset="0"/>
              </a:rPr>
              <a:t>uncrc</a:t>
            </a:r>
            <a:r>
              <a:rPr lang="en-GB" sz="1200" dirty="0">
                <a:solidFill>
                  <a:srgbClr val="000000"/>
                </a:solidFill>
                <a:latin typeface="Arial" charset="0"/>
                <a:ea typeface="Times New Roman" charset="0"/>
                <a:cs typeface="Arial" charset="0"/>
              </a:rPr>
              <a:t>/ [Accessed 13 Mar. 2019].</a:t>
            </a:r>
            <a:endParaRPr lang="en-GB" sz="1200" dirty="0">
              <a:latin typeface="Arial" charset="0"/>
              <a:ea typeface="Calibri" charset="0"/>
              <a:cs typeface="Times New Roman" charset="0"/>
            </a:endParaRPr>
          </a:p>
          <a:p>
            <a:pPr>
              <a:lnSpc>
                <a:spcPct val="150000"/>
              </a:lnSpc>
            </a:pPr>
            <a:r>
              <a:rPr lang="en-GB" sz="1200" dirty="0">
                <a:solidFill>
                  <a:srgbClr val="000000"/>
                </a:solidFill>
                <a:latin typeface="Arial" charset="0"/>
                <a:ea typeface="Times New Roman" charset="0"/>
                <a:cs typeface="Arial" charset="0"/>
              </a:rPr>
              <a:t> </a:t>
            </a:r>
            <a:endParaRPr lang="en-GB" sz="1200" dirty="0">
              <a:latin typeface="Arial" charset="0"/>
              <a:ea typeface="Calibri" charset="0"/>
              <a:cs typeface="Times New Roman" charset="0"/>
            </a:endParaRPr>
          </a:p>
          <a:p>
            <a:pPr>
              <a:lnSpc>
                <a:spcPct val="150000"/>
              </a:lnSpc>
            </a:pPr>
            <a:r>
              <a:rPr lang="en-GB" sz="1200" dirty="0">
                <a:solidFill>
                  <a:srgbClr val="000000"/>
                </a:solidFill>
                <a:latin typeface="Arial" charset="0"/>
                <a:ea typeface="Times New Roman" charset="0"/>
                <a:cs typeface="Arial" charset="0"/>
              </a:rPr>
              <a:t>Home Start Carmarthenshire. (2019). </a:t>
            </a:r>
            <a:r>
              <a:rPr lang="en-GB" sz="1200" i="1" dirty="0">
                <a:solidFill>
                  <a:srgbClr val="000000"/>
                </a:solidFill>
                <a:latin typeface="Arial" charset="0"/>
                <a:ea typeface="Times New Roman" charset="0"/>
                <a:cs typeface="Arial" charset="0"/>
              </a:rPr>
              <a:t>About Us | Home-Start Carmarthenshire</a:t>
            </a:r>
            <a:r>
              <a:rPr lang="en-GB" sz="1200" dirty="0">
                <a:solidFill>
                  <a:srgbClr val="000000"/>
                </a:solidFill>
                <a:latin typeface="Arial" charset="0"/>
                <a:ea typeface="Times New Roman" charset="0"/>
                <a:cs typeface="Arial" charset="0"/>
              </a:rPr>
              <a:t>. [online] Available at: https://</a:t>
            </a:r>
            <a:r>
              <a:rPr lang="en-GB" sz="1200" dirty="0" err="1">
                <a:solidFill>
                  <a:srgbClr val="000000"/>
                </a:solidFill>
                <a:latin typeface="Arial" charset="0"/>
                <a:ea typeface="Times New Roman" charset="0"/>
                <a:cs typeface="Arial" charset="0"/>
              </a:rPr>
              <a:t>www.homestartcarmarthenshire.org.uk</a:t>
            </a:r>
            <a:r>
              <a:rPr lang="en-GB" sz="1200" dirty="0">
                <a:solidFill>
                  <a:srgbClr val="000000"/>
                </a:solidFill>
                <a:latin typeface="Arial" charset="0"/>
                <a:ea typeface="Times New Roman" charset="0"/>
                <a:cs typeface="Arial" charset="0"/>
              </a:rPr>
              <a:t>/about-us/#</a:t>
            </a:r>
            <a:r>
              <a:rPr lang="en-GB" sz="1200" dirty="0" err="1">
                <a:solidFill>
                  <a:srgbClr val="000000"/>
                </a:solidFill>
                <a:latin typeface="Arial" charset="0"/>
                <a:ea typeface="Times New Roman" charset="0"/>
                <a:cs typeface="Arial" charset="0"/>
              </a:rPr>
              <a:t>teamGallery</a:t>
            </a:r>
            <a:r>
              <a:rPr lang="en-GB" sz="1200" dirty="0">
                <a:solidFill>
                  <a:srgbClr val="000000"/>
                </a:solidFill>
                <a:latin typeface="Arial" charset="0"/>
                <a:ea typeface="Times New Roman" charset="0"/>
                <a:cs typeface="Arial" charset="0"/>
              </a:rPr>
              <a:t> [Accessed 13 Mar. 2019].</a:t>
            </a:r>
            <a:endParaRPr lang="en-GB" sz="1200" dirty="0">
              <a:latin typeface="Arial" charset="0"/>
              <a:ea typeface="Calibri" charset="0"/>
              <a:cs typeface="Times New Roman" charset="0"/>
            </a:endParaRPr>
          </a:p>
          <a:p>
            <a:pPr>
              <a:lnSpc>
                <a:spcPct val="150000"/>
              </a:lnSpc>
            </a:pPr>
            <a:r>
              <a:rPr lang="en-GB" sz="1200" dirty="0">
                <a:latin typeface="Times New Roman" charset="0"/>
                <a:ea typeface="Times New Roman" charset="0"/>
                <a:cs typeface="Times New Roman" charset="0"/>
              </a:rPr>
              <a:t> </a:t>
            </a:r>
            <a:endParaRPr lang="en-GB" sz="1200" dirty="0">
              <a:latin typeface="Arial" charset="0"/>
              <a:ea typeface="Calibri" charset="0"/>
              <a:cs typeface="Times New Roman" charset="0"/>
            </a:endParaRPr>
          </a:p>
          <a:p>
            <a:pPr>
              <a:lnSpc>
                <a:spcPct val="150000"/>
              </a:lnSpc>
            </a:pPr>
            <a:r>
              <a:rPr lang="en-GB" sz="1200" dirty="0">
                <a:solidFill>
                  <a:srgbClr val="000000"/>
                </a:solidFill>
                <a:latin typeface="Arial" charset="0"/>
                <a:ea typeface="Times New Roman" charset="0"/>
                <a:cs typeface="Arial" charset="0"/>
              </a:rPr>
              <a:t>Home Start UK. (2019). </a:t>
            </a:r>
            <a:r>
              <a:rPr lang="en-GB" sz="1200" i="1" dirty="0">
                <a:solidFill>
                  <a:srgbClr val="000000"/>
                </a:solidFill>
                <a:latin typeface="Arial" charset="0"/>
                <a:ea typeface="Times New Roman" charset="0"/>
                <a:cs typeface="Arial" charset="0"/>
              </a:rPr>
              <a:t>About us</a:t>
            </a:r>
            <a:r>
              <a:rPr lang="en-GB" sz="1200" dirty="0">
                <a:solidFill>
                  <a:srgbClr val="000000"/>
                </a:solidFill>
                <a:latin typeface="Arial" charset="0"/>
                <a:ea typeface="Times New Roman" charset="0"/>
                <a:cs typeface="Arial" charset="0"/>
              </a:rPr>
              <a:t>. [online] Available at: https://</a:t>
            </a:r>
            <a:r>
              <a:rPr lang="en-GB" sz="1200" dirty="0" err="1">
                <a:solidFill>
                  <a:srgbClr val="000000"/>
                </a:solidFill>
                <a:latin typeface="Arial" charset="0"/>
                <a:ea typeface="Times New Roman" charset="0"/>
                <a:cs typeface="Arial" charset="0"/>
              </a:rPr>
              <a:t>www.home-start.org.uk</a:t>
            </a:r>
            <a:r>
              <a:rPr lang="en-GB" sz="1200" dirty="0">
                <a:solidFill>
                  <a:srgbClr val="000000"/>
                </a:solidFill>
                <a:latin typeface="Arial" charset="0"/>
                <a:ea typeface="Times New Roman" charset="0"/>
                <a:cs typeface="Arial" charset="0"/>
              </a:rPr>
              <a:t>/about-us [Accessed 13 Mar. 2019].</a:t>
            </a:r>
            <a:endParaRPr lang="en-GB" sz="1200" dirty="0">
              <a:latin typeface="Arial" charset="0"/>
              <a:ea typeface="Calibri" charset="0"/>
              <a:cs typeface="Times New Roman" charset="0"/>
            </a:endParaRPr>
          </a:p>
          <a:p>
            <a:pPr>
              <a:lnSpc>
                <a:spcPct val="150000"/>
              </a:lnSpc>
            </a:pPr>
            <a:r>
              <a:rPr lang="en-GB" sz="1200" dirty="0">
                <a:latin typeface="Arial" charset="0"/>
                <a:ea typeface="Calibri" charset="0"/>
                <a:cs typeface="Times New Roman" charset="0"/>
              </a:rPr>
              <a:t> </a:t>
            </a:r>
          </a:p>
          <a:p>
            <a:pPr>
              <a:lnSpc>
                <a:spcPct val="150000"/>
              </a:lnSpc>
            </a:pPr>
            <a:r>
              <a:rPr lang="en-GB" sz="1200" dirty="0" err="1">
                <a:latin typeface="Arial" charset="0"/>
                <a:ea typeface="Calibri" charset="0"/>
                <a:cs typeface="Times New Roman" charset="0"/>
              </a:rPr>
              <a:t>Kotter</a:t>
            </a:r>
            <a:r>
              <a:rPr lang="en-GB" sz="1200" dirty="0">
                <a:latin typeface="Arial" charset="0"/>
                <a:ea typeface="Calibri" charset="0"/>
                <a:cs typeface="Times New Roman" charset="0"/>
              </a:rPr>
              <a:t>, J. (2012) </a:t>
            </a:r>
            <a:r>
              <a:rPr lang="en-GB" sz="1200" i="1" dirty="0">
                <a:latin typeface="Arial" charset="0"/>
                <a:ea typeface="Calibri" charset="0"/>
                <a:cs typeface="Times New Roman" charset="0"/>
              </a:rPr>
              <a:t>Leading Change, </a:t>
            </a:r>
            <a:r>
              <a:rPr lang="en-GB" sz="1200" dirty="0">
                <a:latin typeface="Arial" charset="0"/>
                <a:ea typeface="Calibri" charset="0"/>
                <a:cs typeface="Times New Roman" charset="0"/>
              </a:rPr>
              <a:t>USA: Harvard Business Review Press.</a:t>
            </a:r>
          </a:p>
          <a:p>
            <a:pPr>
              <a:lnSpc>
                <a:spcPct val="150000"/>
              </a:lnSpc>
            </a:pPr>
            <a:r>
              <a:rPr lang="en-GB" sz="1200" dirty="0">
                <a:latin typeface="Arial" charset="0"/>
                <a:ea typeface="Calibri" charset="0"/>
                <a:cs typeface="Times New Roman" charset="0"/>
              </a:rPr>
              <a:t> </a:t>
            </a:r>
          </a:p>
          <a:p>
            <a:pPr>
              <a:lnSpc>
                <a:spcPct val="150000"/>
              </a:lnSpc>
            </a:pPr>
            <a:r>
              <a:rPr lang="en-GB" sz="1200" dirty="0" err="1">
                <a:solidFill>
                  <a:srgbClr val="000000"/>
                </a:solidFill>
                <a:latin typeface="Arial" charset="0"/>
                <a:ea typeface="Times New Roman" charset="0"/>
                <a:cs typeface="Arial" charset="0"/>
              </a:rPr>
              <a:t>Malo</a:t>
            </a:r>
            <a:r>
              <a:rPr lang="en-GB" sz="1200" dirty="0">
                <a:solidFill>
                  <a:srgbClr val="000000"/>
                </a:solidFill>
                <a:latin typeface="Arial" charset="0"/>
                <a:ea typeface="Times New Roman" charset="0"/>
                <a:cs typeface="Arial" charset="0"/>
              </a:rPr>
              <a:t>, J., </a:t>
            </a:r>
            <a:r>
              <a:rPr lang="en-GB" sz="1200" dirty="0" err="1">
                <a:solidFill>
                  <a:srgbClr val="000000"/>
                </a:solidFill>
                <a:latin typeface="Arial" charset="0"/>
                <a:ea typeface="Times New Roman" charset="0"/>
                <a:cs typeface="Arial" charset="0"/>
              </a:rPr>
              <a:t>Appelbaum</a:t>
            </a:r>
            <a:r>
              <a:rPr lang="en-GB" sz="1200" dirty="0">
                <a:solidFill>
                  <a:srgbClr val="000000"/>
                </a:solidFill>
                <a:latin typeface="Arial" charset="0"/>
                <a:ea typeface="Times New Roman" charset="0"/>
                <a:cs typeface="Arial" charset="0"/>
              </a:rPr>
              <a:t>, S., </a:t>
            </a:r>
            <a:r>
              <a:rPr lang="en-GB" sz="1200" dirty="0" err="1">
                <a:solidFill>
                  <a:srgbClr val="000000"/>
                </a:solidFill>
                <a:latin typeface="Arial" charset="0"/>
                <a:ea typeface="Times New Roman" charset="0"/>
                <a:cs typeface="Arial" charset="0"/>
              </a:rPr>
              <a:t>Habashy</a:t>
            </a:r>
            <a:r>
              <a:rPr lang="en-GB" sz="1200" dirty="0">
                <a:solidFill>
                  <a:srgbClr val="000000"/>
                </a:solidFill>
                <a:latin typeface="Arial" charset="0"/>
                <a:ea typeface="Times New Roman" charset="0"/>
                <a:cs typeface="Arial" charset="0"/>
              </a:rPr>
              <a:t>, S., and </a:t>
            </a:r>
            <a:r>
              <a:rPr lang="en-GB" sz="1200" dirty="0" err="1">
                <a:solidFill>
                  <a:srgbClr val="000000"/>
                </a:solidFill>
                <a:latin typeface="Arial" charset="0"/>
                <a:ea typeface="Times New Roman" charset="0"/>
                <a:cs typeface="Arial" charset="0"/>
              </a:rPr>
              <a:t>Shafiq</a:t>
            </a:r>
            <a:r>
              <a:rPr lang="en-GB" sz="1200" dirty="0">
                <a:solidFill>
                  <a:srgbClr val="000000"/>
                </a:solidFill>
                <a:latin typeface="Arial" charset="0"/>
                <a:ea typeface="Times New Roman" charset="0"/>
                <a:cs typeface="Arial" charset="0"/>
              </a:rPr>
              <a:t>, H. (2012). Back to the future: revisiting </a:t>
            </a:r>
            <a:r>
              <a:rPr lang="en-GB" sz="1200" dirty="0" err="1">
                <a:solidFill>
                  <a:srgbClr val="000000"/>
                </a:solidFill>
                <a:latin typeface="Arial" charset="0"/>
                <a:ea typeface="Times New Roman" charset="0"/>
                <a:cs typeface="Arial" charset="0"/>
              </a:rPr>
              <a:t>Kotter's</a:t>
            </a:r>
            <a:r>
              <a:rPr lang="en-GB" sz="1200" dirty="0">
                <a:solidFill>
                  <a:srgbClr val="000000"/>
                </a:solidFill>
                <a:latin typeface="Arial" charset="0"/>
                <a:ea typeface="Times New Roman" charset="0"/>
                <a:cs typeface="Arial" charset="0"/>
              </a:rPr>
              <a:t> 1996 change model. </a:t>
            </a:r>
            <a:r>
              <a:rPr lang="en-GB" sz="1200" i="1" dirty="0">
                <a:solidFill>
                  <a:srgbClr val="000000"/>
                </a:solidFill>
                <a:latin typeface="Arial" charset="0"/>
                <a:ea typeface="Times New Roman" charset="0"/>
                <a:cs typeface="Arial" charset="0"/>
              </a:rPr>
              <a:t>Journal of Management Development</a:t>
            </a:r>
            <a:r>
              <a:rPr lang="en-GB" sz="1200" dirty="0">
                <a:solidFill>
                  <a:srgbClr val="000000"/>
                </a:solidFill>
                <a:latin typeface="Arial" charset="0"/>
                <a:ea typeface="Times New Roman" charset="0"/>
                <a:cs typeface="Arial" charset="0"/>
              </a:rPr>
              <a:t>, [online] 31(8), pp.764-782. Available at: https://search-</a:t>
            </a:r>
            <a:r>
              <a:rPr lang="en-GB" sz="1200" dirty="0" err="1">
                <a:solidFill>
                  <a:srgbClr val="000000"/>
                </a:solidFill>
                <a:latin typeface="Arial" charset="0"/>
                <a:ea typeface="Times New Roman" charset="0"/>
                <a:cs typeface="Arial" charset="0"/>
              </a:rPr>
              <a:t>proquest</a:t>
            </a:r>
            <a:r>
              <a:rPr lang="en-GB" sz="1200" dirty="0">
                <a:solidFill>
                  <a:srgbClr val="000000"/>
                </a:solidFill>
                <a:latin typeface="Arial" charset="0"/>
                <a:ea typeface="Times New Roman" charset="0"/>
                <a:cs typeface="Arial" charset="0"/>
              </a:rPr>
              <a:t>-</a:t>
            </a:r>
            <a:r>
              <a:rPr lang="en-GB" sz="1200" dirty="0" err="1">
                <a:solidFill>
                  <a:srgbClr val="000000"/>
                </a:solidFill>
                <a:latin typeface="Arial" charset="0"/>
                <a:ea typeface="Times New Roman" charset="0"/>
                <a:cs typeface="Arial" charset="0"/>
              </a:rPr>
              <a:t>com.ezproxy.uwtsd.ac.uk</a:t>
            </a:r>
            <a:r>
              <a:rPr lang="en-GB" sz="1200" dirty="0">
                <a:solidFill>
                  <a:srgbClr val="000000"/>
                </a:solidFill>
                <a:latin typeface="Arial" charset="0"/>
                <a:ea typeface="Times New Roman" charset="0"/>
                <a:cs typeface="Arial" charset="0"/>
              </a:rPr>
              <a:t>/</a:t>
            </a:r>
            <a:r>
              <a:rPr lang="en-GB" sz="1200" dirty="0" err="1">
                <a:solidFill>
                  <a:srgbClr val="000000"/>
                </a:solidFill>
                <a:latin typeface="Arial" charset="0"/>
                <a:ea typeface="Times New Roman" charset="0"/>
                <a:cs typeface="Arial" charset="0"/>
              </a:rPr>
              <a:t>docview</a:t>
            </a:r>
            <a:r>
              <a:rPr lang="en-GB" sz="1200" dirty="0">
                <a:solidFill>
                  <a:srgbClr val="000000"/>
                </a:solidFill>
                <a:latin typeface="Arial" charset="0"/>
                <a:ea typeface="Times New Roman" charset="0"/>
                <a:cs typeface="Arial" charset="0"/>
              </a:rPr>
              <a:t>/1033808435/</a:t>
            </a:r>
            <a:r>
              <a:rPr lang="en-GB" sz="1200" dirty="0" err="1">
                <a:solidFill>
                  <a:srgbClr val="000000"/>
                </a:solidFill>
                <a:latin typeface="Arial" charset="0"/>
                <a:ea typeface="Times New Roman" charset="0"/>
                <a:cs typeface="Arial" charset="0"/>
              </a:rPr>
              <a:t>fulltextPDF</a:t>
            </a:r>
            <a:r>
              <a:rPr lang="en-GB" sz="1200" dirty="0">
                <a:solidFill>
                  <a:srgbClr val="000000"/>
                </a:solidFill>
                <a:latin typeface="Arial" charset="0"/>
                <a:ea typeface="Times New Roman" charset="0"/>
                <a:cs typeface="Arial" charset="0"/>
              </a:rPr>
              <a:t>/4F5C47985CDA4B38PQ/1?accountid=130472 [Accessed 15 Mar. 2019].</a:t>
            </a:r>
            <a:endParaRPr lang="en-GB" sz="1200" dirty="0">
              <a:latin typeface="Arial" charset="0"/>
              <a:ea typeface="Calibri" charset="0"/>
              <a:cs typeface="Times New Roman" charset="0"/>
            </a:endParaRPr>
          </a:p>
          <a:p>
            <a:pPr>
              <a:lnSpc>
                <a:spcPct val="150000"/>
              </a:lnSpc>
            </a:pPr>
            <a:r>
              <a:rPr lang="en-GB" sz="1200" dirty="0">
                <a:latin typeface="Times New Roman" charset="0"/>
                <a:ea typeface="Times New Roman" charset="0"/>
                <a:cs typeface="Times New Roman" charset="0"/>
              </a:rPr>
              <a:t> </a:t>
            </a:r>
            <a:endParaRPr lang="en-GB" sz="1200" dirty="0">
              <a:latin typeface="Arial" charset="0"/>
              <a:ea typeface="Calibri" charset="0"/>
              <a:cs typeface="Times New Roman" charset="0"/>
            </a:endParaRPr>
          </a:p>
          <a:p>
            <a:pPr>
              <a:lnSpc>
                <a:spcPct val="150000"/>
              </a:lnSpc>
            </a:pPr>
            <a:r>
              <a:rPr lang="en-GB" sz="1200" dirty="0">
                <a:solidFill>
                  <a:srgbClr val="000000"/>
                </a:solidFill>
                <a:latin typeface="Arial" charset="0"/>
                <a:ea typeface="Times New Roman" charset="0"/>
                <a:cs typeface="Arial" charset="0"/>
              </a:rPr>
              <a:t>Willems, J. and </a:t>
            </a:r>
            <a:r>
              <a:rPr lang="en-GB" sz="1200" dirty="0" err="1">
                <a:solidFill>
                  <a:srgbClr val="000000"/>
                </a:solidFill>
                <a:latin typeface="Arial" charset="0"/>
                <a:ea typeface="Times New Roman" charset="0"/>
                <a:cs typeface="Arial" charset="0"/>
              </a:rPr>
              <a:t>Dury</a:t>
            </a:r>
            <a:r>
              <a:rPr lang="en-GB" sz="1200" dirty="0">
                <a:solidFill>
                  <a:srgbClr val="000000"/>
                </a:solidFill>
                <a:latin typeface="Arial" charset="0"/>
                <a:ea typeface="Times New Roman" charset="0"/>
                <a:cs typeface="Arial" charset="0"/>
              </a:rPr>
              <a:t>, S. (2017). Reasons for not volunteering: overcoming boundaries to attract volunteers. </a:t>
            </a:r>
            <a:r>
              <a:rPr lang="en-GB" sz="1200" i="1" dirty="0">
                <a:solidFill>
                  <a:srgbClr val="000000"/>
                </a:solidFill>
                <a:latin typeface="Arial" charset="0"/>
                <a:ea typeface="Times New Roman" charset="0"/>
                <a:cs typeface="Arial" charset="0"/>
              </a:rPr>
              <a:t>The Service Industries Journal</a:t>
            </a:r>
            <a:r>
              <a:rPr lang="en-GB" sz="1200" dirty="0">
                <a:solidFill>
                  <a:srgbClr val="000000"/>
                </a:solidFill>
                <a:latin typeface="Arial" charset="0"/>
                <a:ea typeface="Times New Roman" charset="0"/>
                <a:cs typeface="Arial" charset="0"/>
              </a:rPr>
              <a:t>, [online] 37(11-12), pp.726-745. Available at: https://web-b-</a:t>
            </a:r>
            <a:r>
              <a:rPr lang="en-GB" sz="1200" dirty="0" err="1">
                <a:solidFill>
                  <a:srgbClr val="000000"/>
                </a:solidFill>
                <a:latin typeface="Arial" charset="0"/>
                <a:ea typeface="Times New Roman" charset="0"/>
                <a:cs typeface="Arial" charset="0"/>
              </a:rPr>
              <a:t>ebscohost</a:t>
            </a:r>
            <a:r>
              <a:rPr lang="en-GB" sz="1200" dirty="0">
                <a:solidFill>
                  <a:srgbClr val="000000"/>
                </a:solidFill>
                <a:latin typeface="Arial" charset="0"/>
                <a:ea typeface="Times New Roman" charset="0"/>
                <a:cs typeface="Arial" charset="0"/>
              </a:rPr>
              <a:t>-</a:t>
            </a:r>
            <a:r>
              <a:rPr lang="en-GB" sz="1200" dirty="0" err="1">
                <a:solidFill>
                  <a:srgbClr val="000000"/>
                </a:solidFill>
                <a:latin typeface="Arial" charset="0"/>
                <a:ea typeface="Times New Roman" charset="0"/>
                <a:cs typeface="Arial" charset="0"/>
              </a:rPr>
              <a:t>com.ezproxy.uwtsd.ac.uk</a:t>
            </a:r>
            <a:r>
              <a:rPr lang="en-GB" sz="1200" dirty="0">
                <a:solidFill>
                  <a:srgbClr val="000000"/>
                </a:solidFill>
                <a:latin typeface="Arial" charset="0"/>
                <a:ea typeface="Times New Roman" charset="0"/>
                <a:cs typeface="Arial" charset="0"/>
              </a:rPr>
              <a:t>/</a:t>
            </a:r>
            <a:r>
              <a:rPr lang="en-GB" sz="1200" dirty="0" err="1">
                <a:solidFill>
                  <a:srgbClr val="000000"/>
                </a:solidFill>
                <a:latin typeface="Arial" charset="0"/>
                <a:ea typeface="Times New Roman" charset="0"/>
                <a:cs typeface="Arial" charset="0"/>
              </a:rPr>
              <a:t>ehost</a:t>
            </a:r>
            <a:r>
              <a:rPr lang="en-GB" sz="1200" dirty="0">
                <a:solidFill>
                  <a:srgbClr val="000000"/>
                </a:solidFill>
                <a:latin typeface="Arial" charset="0"/>
                <a:ea typeface="Times New Roman" charset="0"/>
                <a:cs typeface="Arial" charset="0"/>
              </a:rPr>
              <a:t>/</a:t>
            </a:r>
            <a:r>
              <a:rPr lang="en-GB" sz="1200" dirty="0" err="1">
                <a:solidFill>
                  <a:srgbClr val="000000"/>
                </a:solidFill>
                <a:latin typeface="Arial" charset="0"/>
                <a:ea typeface="Times New Roman" charset="0"/>
                <a:cs typeface="Arial" charset="0"/>
              </a:rPr>
              <a:t>pdfviewer</a:t>
            </a:r>
            <a:r>
              <a:rPr lang="en-GB" sz="1200" dirty="0">
                <a:solidFill>
                  <a:srgbClr val="000000"/>
                </a:solidFill>
                <a:latin typeface="Arial" charset="0"/>
                <a:ea typeface="Times New Roman" charset="0"/>
                <a:cs typeface="Arial" charset="0"/>
              </a:rPr>
              <a:t>/</a:t>
            </a:r>
            <a:r>
              <a:rPr lang="en-GB" sz="1200" dirty="0" err="1">
                <a:solidFill>
                  <a:srgbClr val="000000"/>
                </a:solidFill>
                <a:latin typeface="Arial" charset="0"/>
                <a:ea typeface="Times New Roman" charset="0"/>
                <a:cs typeface="Arial" charset="0"/>
              </a:rPr>
              <a:t>pdfviewer?vid</a:t>
            </a:r>
            <a:r>
              <a:rPr lang="en-GB" sz="1200" dirty="0">
                <a:solidFill>
                  <a:srgbClr val="000000"/>
                </a:solidFill>
                <a:latin typeface="Arial" charset="0"/>
                <a:ea typeface="Times New Roman" charset="0"/>
                <a:cs typeface="Arial" charset="0"/>
              </a:rPr>
              <a:t>=1&amp;sid=f56ccf2a-f338-428f-ad57-1</a:t>
            </a:r>
            <a:r>
              <a:rPr lang="en-GB" sz="1200" dirty="0">
                <a:solidFill>
                  <a:srgbClr val="000000"/>
                </a:solidFill>
                <a:latin typeface="Arial" charset="0"/>
                <a:ea typeface="Arial" charset="0"/>
                <a:cs typeface="Arial" charset="0"/>
              </a:rPr>
              <a:t>3a994e39921%40pdc-v-sessmgr03 [Accessed 18 Mar. 2019</a:t>
            </a:r>
            <a:r>
              <a:rPr lang="en-GB" sz="1200" dirty="0" smtClean="0">
                <a:solidFill>
                  <a:srgbClr val="000000"/>
                </a:solidFill>
                <a:latin typeface="Arial" charset="0"/>
                <a:ea typeface="Arial" charset="0"/>
                <a:cs typeface="Arial" charset="0"/>
              </a:rPr>
              <a:t>].</a:t>
            </a:r>
          </a:p>
          <a:p>
            <a:pPr>
              <a:lnSpc>
                <a:spcPct val="150000"/>
              </a:lnSpc>
            </a:pPr>
            <a:endParaRPr lang="en-GB" sz="1200" dirty="0">
              <a:solidFill>
                <a:srgbClr val="000000"/>
              </a:solidFill>
              <a:effectLst/>
              <a:latin typeface="Arial" charset="0"/>
              <a:ea typeface="Arial" charset="0"/>
              <a:cs typeface="Arial" charset="0"/>
            </a:endParaRPr>
          </a:p>
          <a:p>
            <a:pPr>
              <a:lnSpc>
                <a:spcPct val="150000"/>
              </a:lnSpc>
            </a:pPr>
            <a:r>
              <a:rPr lang="en-GB" sz="1200" dirty="0">
                <a:latin typeface="Arial" charset="0"/>
                <a:ea typeface="Arial" charset="0"/>
                <a:cs typeface="Arial" charset="0"/>
              </a:rPr>
              <a:t>Aubrey, K. and Riley, A. (2016). </a:t>
            </a:r>
            <a:r>
              <a:rPr lang="en-GB" sz="1200" i="1" dirty="0">
                <a:latin typeface="Arial" charset="0"/>
                <a:ea typeface="Arial" charset="0"/>
                <a:cs typeface="Arial" charset="0"/>
              </a:rPr>
              <a:t>Understanding and using educational theories</a:t>
            </a:r>
            <a:r>
              <a:rPr lang="en-GB" sz="1200" dirty="0">
                <a:latin typeface="Arial" charset="0"/>
                <a:ea typeface="Arial" charset="0"/>
                <a:cs typeface="Arial" charset="0"/>
              </a:rPr>
              <a:t>. London: SAGE.</a:t>
            </a:r>
            <a:endParaRPr lang="en-GB" sz="1200" dirty="0">
              <a:effectLst/>
              <a:latin typeface="Arial" charset="0"/>
              <a:ea typeface="Arial" charset="0"/>
              <a:cs typeface="Arial" charset="0"/>
            </a:endParaRPr>
          </a:p>
        </p:txBody>
      </p:sp>
    </p:spTree>
    <p:extLst>
      <p:ext uri="{BB962C8B-B14F-4D97-AF65-F5344CB8AC3E}">
        <p14:creationId xmlns:p14="http://schemas.microsoft.com/office/powerpoint/2010/main" val="804751072"/>
      </p:ext>
    </p:extLst>
  </p:cSld>
  <p:clrMapOvr>
    <a:masterClrMapping/>
  </p:clrMapOvr>
</p:sld>
</file>

<file path=ppt/theme/theme1.xml><?xml version="1.0" encoding="utf-8"?>
<a:theme xmlns:a="http://schemas.openxmlformats.org/drawingml/2006/main" name="Facet">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76</TotalTime>
  <Words>696</Words>
  <Application>Microsoft Macintosh PowerPoint</Application>
  <PresentationFormat>Widescreen</PresentationFormat>
  <Paragraphs>83</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Calibri</vt:lpstr>
      <vt:lpstr>Mangal</vt:lpstr>
      <vt:lpstr>Times New Roman</vt:lpstr>
      <vt:lpstr>Trebuchet MS</vt:lpstr>
      <vt:lpstr>Wingdings 3</vt:lpstr>
      <vt:lpstr>Arial</vt:lpstr>
      <vt:lpstr>Facet</vt:lpstr>
      <vt:lpstr>With detailed reference to a range of literature, critically review and analyse a challenge or barrier to the fulfilment of children’s rights faced by a relevant institution / organisation and suggest a possible approach to tackling this issue.  (ECCH7003) </vt:lpstr>
      <vt:lpstr>Home Start</vt:lpstr>
      <vt:lpstr>Kotter’s 8 Step Change Model</vt:lpstr>
      <vt:lpstr>Urgency</vt:lpstr>
      <vt:lpstr>Coalition</vt:lpstr>
      <vt:lpstr>Goals</vt:lpstr>
      <vt:lpstr>Communicate</vt:lpstr>
      <vt:lpstr>Roadblocks</vt:lpstr>
      <vt:lpstr>Small Wins</vt:lpstr>
      <vt:lpstr>Consolidate</vt:lpstr>
      <vt:lpstr>Institutionalise</vt:lpstr>
      <vt:lpstr>Conclusion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With detailed reference to a range of literature, critically review and analyse a challenge or barrier to the fulfilment of children’s rights faced by a relevant institution / organisation and suggest a possible approach to tackling this issue. You should include a relevant analysis tool (for example, a force field analysis) to further support your discussion. (ECCH7003) </dc:title>
  <dc:creator>Microsoft Office User</dc:creator>
  <cp:lastModifiedBy>Microsoft Office User</cp:lastModifiedBy>
  <cp:revision>45</cp:revision>
  <dcterms:created xsi:type="dcterms:W3CDTF">2019-01-30T17:17:33Z</dcterms:created>
  <dcterms:modified xsi:type="dcterms:W3CDTF">2019-04-01T12:40:43Z</dcterms:modified>
</cp:coreProperties>
</file>