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6" r:id="rId5"/>
    <p:sldId id="259" r:id="rId6"/>
    <p:sldId id="264" r:id="rId7"/>
    <p:sldId id="265" r:id="rId8"/>
    <p:sldId id="260" r:id="rId9"/>
    <p:sldId id="261" r:id="rId10"/>
    <p:sldId id="262"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E17402-3D8B-D74A-93C1-11031C4E8D31}" v="1" dt="2025-10-06T01:05:27.499"/>
    <p1510:client id="{BDBA66F8-273A-C338-685F-CB35CD9F6D57}" v="2853" dt="2025-10-06T00:18:44.214"/>
    <p1510:client id="{D012A54D-E140-4198-B0C8-567ED89F860A}" v="31" dt="2025-10-05T20:16:49.652"/>
    <p1510:client id="{E2AB08CA-D843-E791-9D97-EA82DBBD577A}" v="1132" dt="2025-10-06T00:52:08.3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9"/>
  </p:normalViewPr>
  <p:slideViewPr>
    <p:cSldViewPr snapToGrid="0">
      <p:cViewPr varScale="1">
        <p:scale>
          <a:sx n="108" d="100"/>
          <a:sy n="108" d="100"/>
        </p:scale>
        <p:origin x="7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6694BB-266C-4029-8340-BFEECACC21DE}"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A3FEC9B7-60C4-483A-8A95-E4611433E1CB}">
      <dgm:prSet/>
      <dgm:spPr/>
      <dgm:t>
        <a:bodyPr/>
        <a:lstStyle/>
        <a:p>
          <a:r>
            <a:rPr lang="en-GB"/>
            <a:t>Supporting serve users with daily activities such as personal care, cooking, or budgetting. </a:t>
          </a:r>
          <a:endParaRPr lang="en-US"/>
        </a:p>
      </dgm:t>
    </dgm:pt>
    <dgm:pt modelId="{D39A64ED-D463-46BA-9A35-8FE86D1B6268}" type="parTrans" cxnId="{A6975667-71E1-45A5-AFB2-7B67B8633CD2}">
      <dgm:prSet/>
      <dgm:spPr/>
      <dgm:t>
        <a:bodyPr/>
        <a:lstStyle/>
        <a:p>
          <a:endParaRPr lang="en-US"/>
        </a:p>
      </dgm:t>
    </dgm:pt>
    <dgm:pt modelId="{FE3F0FBD-0FE3-47D6-9FDC-277D53129CA1}" type="sibTrans" cxnId="{A6975667-71E1-45A5-AFB2-7B67B8633CD2}">
      <dgm:prSet phldrT="1" phldr="0"/>
      <dgm:spPr/>
      <dgm:t>
        <a:bodyPr/>
        <a:lstStyle/>
        <a:p>
          <a:r>
            <a:rPr lang="en-US"/>
            <a:t>1</a:t>
          </a:r>
        </a:p>
      </dgm:t>
    </dgm:pt>
    <dgm:pt modelId="{D1E45198-F8C9-431C-AFD6-97B10C7277FA}">
      <dgm:prSet/>
      <dgm:spPr/>
      <dgm:t>
        <a:bodyPr/>
        <a:lstStyle/>
        <a:p>
          <a:r>
            <a:rPr lang="en-GB"/>
            <a:t>Encouraging participation in social and community activities to reduce isolation. </a:t>
          </a:r>
          <a:endParaRPr lang="en-US"/>
        </a:p>
      </dgm:t>
    </dgm:pt>
    <dgm:pt modelId="{03F0FBB3-F3E8-42FB-8011-8DC8E1D0F6B7}" type="parTrans" cxnId="{A4707363-5DEA-4636-8668-00C88F4EEF4F}">
      <dgm:prSet/>
      <dgm:spPr/>
      <dgm:t>
        <a:bodyPr/>
        <a:lstStyle/>
        <a:p>
          <a:endParaRPr lang="en-US"/>
        </a:p>
      </dgm:t>
    </dgm:pt>
    <dgm:pt modelId="{2B41BE5E-29DC-48D8-B2F4-2EA581E191EC}" type="sibTrans" cxnId="{A4707363-5DEA-4636-8668-00C88F4EEF4F}">
      <dgm:prSet phldrT="2" phldr="0"/>
      <dgm:spPr/>
      <dgm:t>
        <a:bodyPr/>
        <a:lstStyle/>
        <a:p>
          <a:r>
            <a:rPr lang="en-US"/>
            <a:t>2</a:t>
          </a:r>
        </a:p>
      </dgm:t>
    </dgm:pt>
    <dgm:pt modelId="{DD34FC97-E8BF-45B9-85D0-DC66E072FABC}">
      <dgm:prSet/>
      <dgm:spPr/>
      <dgm:t>
        <a:bodyPr/>
        <a:lstStyle/>
        <a:p>
          <a:r>
            <a:rPr lang="en-GB"/>
            <a:t>Monitoring changes in behaviour and reporting concerns to senior staff. </a:t>
          </a:r>
          <a:endParaRPr lang="en-US"/>
        </a:p>
      </dgm:t>
    </dgm:pt>
    <dgm:pt modelId="{CE528EB8-C524-4643-8A50-F2C394CD892B}" type="parTrans" cxnId="{6B73BF4C-A304-4F64-9A58-53C71A1A8462}">
      <dgm:prSet/>
      <dgm:spPr/>
      <dgm:t>
        <a:bodyPr/>
        <a:lstStyle/>
        <a:p>
          <a:endParaRPr lang="en-US"/>
        </a:p>
      </dgm:t>
    </dgm:pt>
    <dgm:pt modelId="{73FF260A-1A34-45C3-9758-68A8D725B365}" type="sibTrans" cxnId="{6B73BF4C-A304-4F64-9A58-53C71A1A8462}">
      <dgm:prSet phldrT="3" phldr="0"/>
      <dgm:spPr/>
      <dgm:t>
        <a:bodyPr/>
        <a:lstStyle/>
        <a:p>
          <a:r>
            <a:rPr lang="en-US"/>
            <a:t>3</a:t>
          </a:r>
        </a:p>
      </dgm:t>
    </dgm:pt>
    <dgm:pt modelId="{D3B44475-EE88-4077-8CF2-FEAD531302FE}">
      <dgm:prSet/>
      <dgm:spPr/>
      <dgm:t>
        <a:bodyPr/>
        <a:lstStyle/>
        <a:p>
          <a:r>
            <a:rPr lang="en-GB"/>
            <a:t>Supporting medication adherence and treatment plans. </a:t>
          </a:r>
          <a:endParaRPr lang="en-US"/>
        </a:p>
      </dgm:t>
    </dgm:pt>
    <dgm:pt modelId="{91C3D499-F133-404B-AC48-C18F73F930A4}" type="parTrans" cxnId="{6BE41776-E66C-44AD-B200-509BD8973AE2}">
      <dgm:prSet/>
      <dgm:spPr/>
      <dgm:t>
        <a:bodyPr/>
        <a:lstStyle/>
        <a:p>
          <a:endParaRPr lang="en-US"/>
        </a:p>
      </dgm:t>
    </dgm:pt>
    <dgm:pt modelId="{F6DAA15E-5A89-492F-BAB9-DB83231CC5F8}" type="sibTrans" cxnId="{6BE41776-E66C-44AD-B200-509BD8973AE2}">
      <dgm:prSet phldrT="4" phldr="0"/>
      <dgm:spPr/>
      <dgm:t>
        <a:bodyPr/>
        <a:lstStyle/>
        <a:p>
          <a:r>
            <a:rPr lang="en-US"/>
            <a:t>4</a:t>
          </a:r>
        </a:p>
      </dgm:t>
    </dgm:pt>
    <dgm:pt modelId="{B05014D1-EC50-4FA2-A9B2-FE8871EFA2DC}">
      <dgm:prSet/>
      <dgm:spPr/>
      <dgm:t>
        <a:bodyPr/>
        <a:lstStyle/>
        <a:p>
          <a:r>
            <a:rPr lang="en-GB"/>
            <a:t>Promoting recovery and self-management through encouragement and empowerment. </a:t>
          </a:r>
          <a:endParaRPr lang="en-US"/>
        </a:p>
      </dgm:t>
    </dgm:pt>
    <dgm:pt modelId="{87B4B4F0-4CFA-4123-BD7B-88F28F879A2F}" type="parTrans" cxnId="{2DD904AD-8CC7-4488-995F-419EBA8900FD}">
      <dgm:prSet/>
      <dgm:spPr/>
      <dgm:t>
        <a:bodyPr/>
        <a:lstStyle/>
        <a:p>
          <a:endParaRPr lang="en-US"/>
        </a:p>
      </dgm:t>
    </dgm:pt>
    <dgm:pt modelId="{94C6178E-9984-4AB3-B672-7D72F90BE136}" type="sibTrans" cxnId="{2DD904AD-8CC7-4488-995F-419EBA8900FD}">
      <dgm:prSet phldrT="5" phldr="0"/>
      <dgm:spPr/>
      <dgm:t>
        <a:bodyPr/>
        <a:lstStyle/>
        <a:p>
          <a:r>
            <a:rPr lang="en-US"/>
            <a:t>5</a:t>
          </a:r>
        </a:p>
      </dgm:t>
    </dgm:pt>
    <dgm:pt modelId="{4E336A2D-E46E-43D5-8422-D6C71D14C1DD}">
      <dgm:prSet/>
      <dgm:spPr/>
      <dgm:t>
        <a:bodyPr/>
        <a:lstStyle/>
        <a:p>
          <a:r>
            <a:rPr lang="en-GB"/>
            <a:t>Ensuring that care is person-centred and respects the individual's dignity and choices. </a:t>
          </a:r>
          <a:endParaRPr lang="en-US"/>
        </a:p>
      </dgm:t>
    </dgm:pt>
    <dgm:pt modelId="{91807AF8-91B0-4693-A79F-D10CD0ADC5A0}" type="parTrans" cxnId="{367D1594-47F5-4A77-8B9C-D346D72235FF}">
      <dgm:prSet/>
      <dgm:spPr/>
      <dgm:t>
        <a:bodyPr/>
        <a:lstStyle/>
        <a:p>
          <a:endParaRPr lang="en-US"/>
        </a:p>
      </dgm:t>
    </dgm:pt>
    <dgm:pt modelId="{D91ED34E-FEBA-4CC0-8911-D68BC9CC23F2}" type="sibTrans" cxnId="{367D1594-47F5-4A77-8B9C-D346D72235FF}">
      <dgm:prSet phldrT="6" phldr="0"/>
      <dgm:spPr/>
      <dgm:t>
        <a:bodyPr/>
        <a:lstStyle/>
        <a:p>
          <a:r>
            <a:rPr lang="en-US"/>
            <a:t>6</a:t>
          </a:r>
        </a:p>
      </dgm:t>
    </dgm:pt>
    <dgm:pt modelId="{12A3374D-F1F4-4C60-9E89-1BCDB3EBD59E}" type="pres">
      <dgm:prSet presAssocID="{B56694BB-266C-4029-8340-BFEECACC21DE}" presName="Name0" presStyleCnt="0">
        <dgm:presLayoutVars>
          <dgm:animLvl val="lvl"/>
          <dgm:resizeHandles val="exact"/>
        </dgm:presLayoutVars>
      </dgm:prSet>
      <dgm:spPr/>
    </dgm:pt>
    <dgm:pt modelId="{679445DD-39D1-4B4E-8C9C-245FDD476A8C}" type="pres">
      <dgm:prSet presAssocID="{A3FEC9B7-60C4-483A-8A95-E4611433E1CB}" presName="compositeNode" presStyleCnt="0">
        <dgm:presLayoutVars>
          <dgm:bulletEnabled val="1"/>
        </dgm:presLayoutVars>
      </dgm:prSet>
      <dgm:spPr/>
    </dgm:pt>
    <dgm:pt modelId="{685C7F72-A538-4C2F-927B-62BEF3656006}" type="pres">
      <dgm:prSet presAssocID="{A3FEC9B7-60C4-483A-8A95-E4611433E1CB}" presName="bgRect" presStyleLbl="bgAccFollowNode1" presStyleIdx="0" presStyleCnt="6"/>
      <dgm:spPr/>
    </dgm:pt>
    <dgm:pt modelId="{9DD65E45-8602-4BE2-9B97-90B104E02C48}" type="pres">
      <dgm:prSet presAssocID="{FE3F0FBD-0FE3-47D6-9FDC-277D53129CA1}" presName="sibTransNodeCircle" presStyleLbl="alignNode1" presStyleIdx="0" presStyleCnt="12">
        <dgm:presLayoutVars>
          <dgm:chMax val="0"/>
          <dgm:bulletEnabled/>
        </dgm:presLayoutVars>
      </dgm:prSet>
      <dgm:spPr/>
    </dgm:pt>
    <dgm:pt modelId="{3857843E-1DCF-4E0E-98DB-39735FCF73A8}" type="pres">
      <dgm:prSet presAssocID="{A3FEC9B7-60C4-483A-8A95-E4611433E1CB}" presName="bottomLine" presStyleLbl="alignNode1" presStyleIdx="1" presStyleCnt="12">
        <dgm:presLayoutVars/>
      </dgm:prSet>
      <dgm:spPr/>
    </dgm:pt>
    <dgm:pt modelId="{F42F8497-A37C-4AF5-A2C4-17FC90D490F4}" type="pres">
      <dgm:prSet presAssocID="{A3FEC9B7-60C4-483A-8A95-E4611433E1CB}" presName="nodeText" presStyleLbl="bgAccFollowNode1" presStyleIdx="0" presStyleCnt="6">
        <dgm:presLayoutVars>
          <dgm:bulletEnabled val="1"/>
        </dgm:presLayoutVars>
      </dgm:prSet>
      <dgm:spPr/>
    </dgm:pt>
    <dgm:pt modelId="{C3086B81-5844-4A87-90A5-23EF72ED2F15}" type="pres">
      <dgm:prSet presAssocID="{FE3F0FBD-0FE3-47D6-9FDC-277D53129CA1}" presName="sibTrans" presStyleCnt="0"/>
      <dgm:spPr/>
    </dgm:pt>
    <dgm:pt modelId="{37952F64-4CF6-427D-A4C8-F0F8170E83B1}" type="pres">
      <dgm:prSet presAssocID="{D1E45198-F8C9-431C-AFD6-97B10C7277FA}" presName="compositeNode" presStyleCnt="0">
        <dgm:presLayoutVars>
          <dgm:bulletEnabled val="1"/>
        </dgm:presLayoutVars>
      </dgm:prSet>
      <dgm:spPr/>
    </dgm:pt>
    <dgm:pt modelId="{7B645A02-2369-4770-BEA0-77225AB1338B}" type="pres">
      <dgm:prSet presAssocID="{D1E45198-F8C9-431C-AFD6-97B10C7277FA}" presName="bgRect" presStyleLbl="bgAccFollowNode1" presStyleIdx="1" presStyleCnt="6"/>
      <dgm:spPr/>
    </dgm:pt>
    <dgm:pt modelId="{33A299A0-12C4-4772-8D2C-D39977CA47D1}" type="pres">
      <dgm:prSet presAssocID="{2B41BE5E-29DC-48D8-B2F4-2EA581E191EC}" presName="sibTransNodeCircle" presStyleLbl="alignNode1" presStyleIdx="2" presStyleCnt="12">
        <dgm:presLayoutVars>
          <dgm:chMax val="0"/>
          <dgm:bulletEnabled/>
        </dgm:presLayoutVars>
      </dgm:prSet>
      <dgm:spPr/>
    </dgm:pt>
    <dgm:pt modelId="{1F4FC0D1-8816-4D83-BCFE-5E797DAE5441}" type="pres">
      <dgm:prSet presAssocID="{D1E45198-F8C9-431C-AFD6-97B10C7277FA}" presName="bottomLine" presStyleLbl="alignNode1" presStyleIdx="3" presStyleCnt="12">
        <dgm:presLayoutVars/>
      </dgm:prSet>
      <dgm:spPr/>
    </dgm:pt>
    <dgm:pt modelId="{D9775ED7-04C6-4A59-9209-53F6FC1C636C}" type="pres">
      <dgm:prSet presAssocID="{D1E45198-F8C9-431C-AFD6-97B10C7277FA}" presName="nodeText" presStyleLbl="bgAccFollowNode1" presStyleIdx="1" presStyleCnt="6">
        <dgm:presLayoutVars>
          <dgm:bulletEnabled val="1"/>
        </dgm:presLayoutVars>
      </dgm:prSet>
      <dgm:spPr/>
    </dgm:pt>
    <dgm:pt modelId="{1730F742-F66E-466A-BA52-1D00EC7ACF40}" type="pres">
      <dgm:prSet presAssocID="{2B41BE5E-29DC-48D8-B2F4-2EA581E191EC}" presName="sibTrans" presStyleCnt="0"/>
      <dgm:spPr/>
    </dgm:pt>
    <dgm:pt modelId="{33D49324-BA7B-4156-A490-44880CB40A44}" type="pres">
      <dgm:prSet presAssocID="{DD34FC97-E8BF-45B9-85D0-DC66E072FABC}" presName="compositeNode" presStyleCnt="0">
        <dgm:presLayoutVars>
          <dgm:bulletEnabled val="1"/>
        </dgm:presLayoutVars>
      </dgm:prSet>
      <dgm:spPr/>
    </dgm:pt>
    <dgm:pt modelId="{C5151C06-AB89-4336-828C-8471ED271B70}" type="pres">
      <dgm:prSet presAssocID="{DD34FC97-E8BF-45B9-85D0-DC66E072FABC}" presName="bgRect" presStyleLbl="bgAccFollowNode1" presStyleIdx="2" presStyleCnt="6"/>
      <dgm:spPr/>
    </dgm:pt>
    <dgm:pt modelId="{DED46135-1084-4771-819D-D769F4A13502}" type="pres">
      <dgm:prSet presAssocID="{73FF260A-1A34-45C3-9758-68A8D725B365}" presName="sibTransNodeCircle" presStyleLbl="alignNode1" presStyleIdx="4" presStyleCnt="12">
        <dgm:presLayoutVars>
          <dgm:chMax val="0"/>
          <dgm:bulletEnabled/>
        </dgm:presLayoutVars>
      </dgm:prSet>
      <dgm:spPr/>
    </dgm:pt>
    <dgm:pt modelId="{3C7A8002-BB63-4E9C-9B92-E7D5CA77FAA4}" type="pres">
      <dgm:prSet presAssocID="{DD34FC97-E8BF-45B9-85D0-DC66E072FABC}" presName="bottomLine" presStyleLbl="alignNode1" presStyleIdx="5" presStyleCnt="12">
        <dgm:presLayoutVars/>
      </dgm:prSet>
      <dgm:spPr/>
    </dgm:pt>
    <dgm:pt modelId="{CE179E5D-D98C-4BE0-99D2-EFDDFEFA95BF}" type="pres">
      <dgm:prSet presAssocID="{DD34FC97-E8BF-45B9-85D0-DC66E072FABC}" presName="nodeText" presStyleLbl="bgAccFollowNode1" presStyleIdx="2" presStyleCnt="6">
        <dgm:presLayoutVars>
          <dgm:bulletEnabled val="1"/>
        </dgm:presLayoutVars>
      </dgm:prSet>
      <dgm:spPr/>
    </dgm:pt>
    <dgm:pt modelId="{7B874F58-B2B5-44F3-BE10-89ECDE2726C8}" type="pres">
      <dgm:prSet presAssocID="{73FF260A-1A34-45C3-9758-68A8D725B365}" presName="sibTrans" presStyleCnt="0"/>
      <dgm:spPr/>
    </dgm:pt>
    <dgm:pt modelId="{43771209-B6B8-462C-A86C-D9728C8B60EC}" type="pres">
      <dgm:prSet presAssocID="{D3B44475-EE88-4077-8CF2-FEAD531302FE}" presName="compositeNode" presStyleCnt="0">
        <dgm:presLayoutVars>
          <dgm:bulletEnabled val="1"/>
        </dgm:presLayoutVars>
      </dgm:prSet>
      <dgm:spPr/>
    </dgm:pt>
    <dgm:pt modelId="{CA6CD275-3119-45C2-AC8E-F66A7894C656}" type="pres">
      <dgm:prSet presAssocID="{D3B44475-EE88-4077-8CF2-FEAD531302FE}" presName="bgRect" presStyleLbl="bgAccFollowNode1" presStyleIdx="3" presStyleCnt="6"/>
      <dgm:spPr/>
    </dgm:pt>
    <dgm:pt modelId="{9C9D9BE4-1E91-4D2A-ABD3-A0BF3F19DD23}" type="pres">
      <dgm:prSet presAssocID="{F6DAA15E-5A89-492F-BAB9-DB83231CC5F8}" presName="sibTransNodeCircle" presStyleLbl="alignNode1" presStyleIdx="6" presStyleCnt="12">
        <dgm:presLayoutVars>
          <dgm:chMax val="0"/>
          <dgm:bulletEnabled/>
        </dgm:presLayoutVars>
      </dgm:prSet>
      <dgm:spPr/>
    </dgm:pt>
    <dgm:pt modelId="{7485B99D-E129-40D0-BEC4-F966385497EC}" type="pres">
      <dgm:prSet presAssocID="{D3B44475-EE88-4077-8CF2-FEAD531302FE}" presName="bottomLine" presStyleLbl="alignNode1" presStyleIdx="7" presStyleCnt="12">
        <dgm:presLayoutVars/>
      </dgm:prSet>
      <dgm:spPr/>
    </dgm:pt>
    <dgm:pt modelId="{6AB31542-B13F-4145-83F1-AFAAAAB23772}" type="pres">
      <dgm:prSet presAssocID="{D3B44475-EE88-4077-8CF2-FEAD531302FE}" presName="nodeText" presStyleLbl="bgAccFollowNode1" presStyleIdx="3" presStyleCnt="6">
        <dgm:presLayoutVars>
          <dgm:bulletEnabled val="1"/>
        </dgm:presLayoutVars>
      </dgm:prSet>
      <dgm:spPr/>
    </dgm:pt>
    <dgm:pt modelId="{35031DC8-3493-4FCF-97B5-8FC0B8D43BFA}" type="pres">
      <dgm:prSet presAssocID="{F6DAA15E-5A89-492F-BAB9-DB83231CC5F8}" presName="sibTrans" presStyleCnt="0"/>
      <dgm:spPr/>
    </dgm:pt>
    <dgm:pt modelId="{65D01E0D-4B0E-49B8-A14B-3EB4DD6FC90E}" type="pres">
      <dgm:prSet presAssocID="{B05014D1-EC50-4FA2-A9B2-FE8871EFA2DC}" presName="compositeNode" presStyleCnt="0">
        <dgm:presLayoutVars>
          <dgm:bulletEnabled val="1"/>
        </dgm:presLayoutVars>
      </dgm:prSet>
      <dgm:spPr/>
    </dgm:pt>
    <dgm:pt modelId="{89861A3A-5A1D-40E8-AAE2-1E5E0F4D0A25}" type="pres">
      <dgm:prSet presAssocID="{B05014D1-EC50-4FA2-A9B2-FE8871EFA2DC}" presName="bgRect" presStyleLbl="bgAccFollowNode1" presStyleIdx="4" presStyleCnt="6"/>
      <dgm:spPr/>
    </dgm:pt>
    <dgm:pt modelId="{2647C4C1-7DEC-4E0A-BE2F-AF6D7D9CFA04}" type="pres">
      <dgm:prSet presAssocID="{94C6178E-9984-4AB3-B672-7D72F90BE136}" presName="sibTransNodeCircle" presStyleLbl="alignNode1" presStyleIdx="8" presStyleCnt="12">
        <dgm:presLayoutVars>
          <dgm:chMax val="0"/>
          <dgm:bulletEnabled/>
        </dgm:presLayoutVars>
      </dgm:prSet>
      <dgm:spPr/>
    </dgm:pt>
    <dgm:pt modelId="{DE5567C3-BB2C-4F40-AF03-5E7FDD2B00AE}" type="pres">
      <dgm:prSet presAssocID="{B05014D1-EC50-4FA2-A9B2-FE8871EFA2DC}" presName="bottomLine" presStyleLbl="alignNode1" presStyleIdx="9" presStyleCnt="12">
        <dgm:presLayoutVars/>
      </dgm:prSet>
      <dgm:spPr/>
    </dgm:pt>
    <dgm:pt modelId="{E7B69DE3-989C-4A70-9FC3-73FC213C5318}" type="pres">
      <dgm:prSet presAssocID="{B05014D1-EC50-4FA2-A9B2-FE8871EFA2DC}" presName="nodeText" presStyleLbl="bgAccFollowNode1" presStyleIdx="4" presStyleCnt="6">
        <dgm:presLayoutVars>
          <dgm:bulletEnabled val="1"/>
        </dgm:presLayoutVars>
      </dgm:prSet>
      <dgm:spPr/>
    </dgm:pt>
    <dgm:pt modelId="{617AC339-EE88-4289-ABE2-8182AC6939DD}" type="pres">
      <dgm:prSet presAssocID="{94C6178E-9984-4AB3-B672-7D72F90BE136}" presName="sibTrans" presStyleCnt="0"/>
      <dgm:spPr/>
    </dgm:pt>
    <dgm:pt modelId="{D69EEA7E-EE66-44AD-ADE8-FC377903045B}" type="pres">
      <dgm:prSet presAssocID="{4E336A2D-E46E-43D5-8422-D6C71D14C1DD}" presName="compositeNode" presStyleCnt="0">
        <dgm:presLayoutVars>
          <dgm:bulletEnabled val="1"/>
        </dgm:presLayoutVars>
      </dgm:prSet>
      <dgm:spPr/>
    </dgm:pt>
    <dgm:pt modelId="{765C3A7A-CC35-465E-9621-4B817B2F84D4}" type="pres">
      <dgm:prSet presAssocID="{4E336A2D-E46E-43D5-8422-D6C71D14C1DD}" presName="bgRect" presStyleLbl="bgAccFollowNode1" presStyleIdx="5" presStyleCnt="6"/>
      <dgm:spPr/>
    </dgm:pt>
    <dgm:pt modelId="{05EAAB5A-9FF8-4013-82EA-78440AFE31FB}" type="pres">
      <dgm:prSet presAssocID="{D91ED34E-FEBA-4CC0-8911-D68BC9CC23F2}" presName="sibTransNodeCircle" presStyleLbl="alignNode1" presStyleIdx="10" presStyleCnt="12">
        <dgm:presLayoutVars>
          <dgm:chMax val="0"/>
          <dgm:bulletEnabled/>
        </dgm:presLayoutVars>
      </dgm:prSet>
      <dgm:spPr/>
    </dgm:pt>
    <dgm:pt modelId="{10BDD8C1-1FDD-4AEC-904D-8ACA492F6B43}" type="pres">
      <dgm:prSet presAssocID="{4E336A2D-E46E-43D5-8422-D6C71D14C1DD}" presName="bottomLine" presStyleLbl="alignNode1" presStyleIdx="11" presStyleCnt="12">
        <dgm:presLayoutVars/>
      </dgm:prSet>
      <dgm:spPr/>
    </dgm:pt>
    <dgm:pt modelId="{D00DA227-6483-4C15-9421-FD8F6A033175}" type="pres">
      <dgm:prSet presAssocID="{4E336A2D-E46E-43D5-8422-D6C71D14C1DD}" presName="nodeText" presStyleLbl="bgAccFollowNode1" presStyleIdx="5" presStyleCnt="6">
        <dgm:presLayoutVars>
          <dgm:bulletEnabled val="1"/>
        </dgm:presLayoutVars>
      </dgm:prSet>
      <dgm:spPr/>
    </dgm:pt>
  </dgm:ptLst>
  <dgm:cxnLst>
    <dgm:cxn modelId="{AF2D9D0D-AAA3-43D6-8198-6255A78206BF}" type="presOf" srcId="{2B41BE5E-29DC-48D8-B2F4-2EA581E191EC}" destId="{33A299A0-12C4-4772-8D2C-D39977CA47D1}" srcOrd="0" destOrd="0" presId="urn:microsoft.com/office/officeart/2016/7/layout/BasicLinearProcessNumbered"/>
    <dgm:cxn modelId="{5A358215-C35E-4526-B462-F6F0A6F41E2C}" type="presOf" srcId="{FE3F0FBD-0FE3-47D6-9FDC-277D53129CA1}" destId="{9DD65E45-8602-4BE2-9B97-90B104E02C48}" srcOrd="0" destOrd="0" presId="urn:microsoft.com/office/officeart/2016/7/layout/BasicLinearProcessNumbered"/>
    <dgm:cxn modelId="{3BD04422-8351-4D0C-8491-501AD39D0131}" type="presOf" srcId="{B05014D1-EC50-4FA2-A9B2-FE8871EFA2DC}" destId="{89861A3A-5A1D-40E8-AAE2-1E5E0F4D0A25}" srcOrd="0" destOrd="0" presId="urn:microsoft.com/office/officeart/2016/7/layout/BasicLinearProcessNumbered"/>
    <dgm:cxn modelId="{ECC80F36-1112-421E-8302-06A1726A9DCB}" type="presOf" srcId="{73FF260A-1A34-45C3-9758-68A8D725B365}" destId="{DED46135-1084-4771-819D-D769F4A13502}" srcOrd="0" destOrd="0" presId="urn:microsoft.com/office/officeart/2016/7/layout/BasicLinearProcessNumbered"/>
    <dgm:cxn modelId="{185A3646-5E67-42A3-9315-A1398F475FDF}" type="presOf" srcId="{D91ED34E-FEBA-4CC0-8911-D68BC9CC23F2}" destId="{05EAAB5A-9FF8-4013-82EA-78440AFE31FB}" srcOrd="0" destOrd="0" presId="urn:microsoft.com/office/officeart/2016/7/layout/BasicLinearProcessNumbered"/>
    <dgm:cxn modelId="{6B73BF4C-A304-4F64-9A58-53C71A1A8462}" srcId="{B56694BB-266C-4029-8340-BFEECACC21DE}" destId="{DD34FC97-E8BF-45B9-85D0-DC66E072FABC}" srcOrd="2" destOrd="0" parTransId="{CE528EB8-C524-4643-8A50-F2C394CD892B}" sibTransId="{73FF260A-1A34-45C3-9758-68A8D725B365}"/>
    <dgm:cxn modelId="{A89CE952-E3A1-4E9E-AB72-5612638B194C}" type="presOf" srcId="{DD34FC97-E8BF-45B9-85D0-DC66E072FABC}" destId="{CE179E5D-D98C-4BE0-99D2-EFDDFEFA95BF}" srcOrd="1" destOrd="0" presId="urn:microsoft.com/office/officeart/2016/7/layout/BasicLinearProcessNumbered"/>
    <dgm:cxn modelId="{23AAEB61-FEA8-455D-A14B-DFB94947E048}" type="presOf" srcId="{D1E45198-F8C9-431C-AFD6-97B10C7277FA}" destId="{7B645A02-2369-4770-BEA0-77225AB1338B}" srcOrd="0" destOrd="0" presId="urn:microsoft.com/office/officeart/2016/7/layout/BasicLinearProcessNumbered"/>
    <dgm:cxn modelId="{A4707363-5DEA-4636-8668-00C88F4EEF4F}" srcId="{B56694BB-266C-4029-8340-BFEECACC21DE}" destId="{D1E45198-F8C9-431C-AFD6-97B10C7277FA}" srcOrd="1" destOrd="0" parTransId="{03F0FBB3-F3E8-42FB-8011-8DC8E1D0F6B7}" sibTransId="{2B41BE5E-29DC-48D8-B2F4-2EA581E191EC}"/>
    <dgm:cxn modelId="{A6975667-71E1-45A5-AFB2-7B67B8633CD2}" srcId="{B56694BB-266C-4029-8340-BFEECACC21DE}" destId="{A3FEC9B7-60C4-483A-8A95-E4611433E1CB}" srcOrd="0" destOrd="0" parTransId="{D39A64ED-D463-46BA-9A35-8FE86D1B6268}" sibTransId="{FE3F0FBD-0FE3-47D6-9FDC-277D53129CA1}"/>
    <dgm:cxn modelId="{A99AF369-1739-4E88-8415-2B0454565AD9}" type="presOf" srcId="{4E336A2D-E46E-43D5-8422-D6C71D14C1DD}" destId="{D00DA227-6483-4C15-9421-FD8F6A033175}" srcOrd="1" destOrd="0" presId="urn:microsoft.com/office/officeart/2016/7/layout/BasicLinearProcessNumbered"/>
    <dgm:cxn modelId="{6BE41776-E66C-44AD-B200-509BD8973AE2}" srcId="{B56694BB-266C-4029-8340-BFEECACC21DE}" destId="{D3B44475-EE88-4077-8CF2-FEAD531302FE}" srcOrd="3" destOrd="0" parTransId="{91C3D499-F133-404B-AC48-C18F73F930A4}" sibTransId="{F6DAA15E-5A89-492F-BAB9-DB83231CC5F8}"/>
    <dgm:cxn modelId="{D9123278-AEA5-4F84-9F44-9EA10249088F}" type="presOf" srcId="{DD34FC97-E8BF-45B9-85D0-DC66E072FABC}" destId="{C5151C06-AB89-4336-828C-8471ED271B70}" srcOrd="0" destOrd="0" presId="urn:microsoft.com/office/officeart/2016/7/layout/BasicLinearProcessNumbered"/>
    <dgm:cxn modelId="{25D7FB7F-CC65-4495-A5BD-9A1E4918A2ED}" type="presOf" srcId="{D3B44475-EE88-4077-8CF2-FEAD531302FE}" destId="{6AB31542-B13F-4145-83F1-AFAAAAB23772}" srcOrd="1" destOrd="0" presId="urn:microsoft.com/office/officeart/2016/7/layout/BasicLinearProcessNumbered"/>
    <dgm:cxn modelId="{8E7B338F-C4ED-457A-9EB0-B31B06F2E7A0}" type="presOf" srcId="{D3B44475-EE88-4077-8CF2-FEAD531302FE}" destId="{CA6CD275-3119-45C2-AC8E-F66A7894C656}" srcOrd="0" destOrd="0" presId="urn:microsoft.com/office/officeart/2016/7/layout/BasicLinearProcessNumbered"/>
    <dgm:cxn modelId="{367D1594-47F5-4A77-8B9C-D346D72235FF}" srcId="{B56694BB-266C-4029-8340-BFEECACC21DE}" destId="{4E336A2D-E46E-43D5-8422-D6C71D14C1DD}" srcOrd="5" destOrd="0" parTransId="{91807AF8-91B0-4693-A79F-D10CD0ADC5A0}" sibTransId="{D91ED34E-FEBA-4CC0-8911-D68BC9CC23F2}"/>
    <dgm:cxn modelId="{F0B83C97-0865-484E-92C2-EA922357DE5C}" type="presOf" srcId="{94C6178E-9984-4AB3-B672-7D72F90BE136}" destId="{2647C4C1-7DEC-4E0A-BE2F-AF6D7D9CFA04}" srcOrd="0" destOrd="0" presId="urn:microsoft.com/office/officeart/2016/7/layout/BasicLinearProcessNumbered"/>
    <dgm:cxn modelId="{1DEA6AA1-483C-4637-9C2F-D7F7CAF2EB94}" type="presOf" srcId="{F6DAA15E-5A89-492F-BAB9-DB83231CC5F8}" destId="{9C9D9BE4-1E91-4D2A-ABD3-A0BF3F19DD23}" srcOrd="0" destOrd="0" presId="urn:microsoft.com/office/officeart/2016/7/layout/BasicLinearProcessNumbered"/>
    <dgm:cxn modelId="{2DD904AD-8CC7-4488-995F-419EBA8900FD}" srcId="{B56694BB-266C-4029-8340-BFEECACC21DE}" destId="{B05014D1-EC50-4FA2-A9B2-FE8871EFA2DC}" srcOrd="4" destOrd="0" parTransId="{87B4B4F0-4CFA-4123-BD7B-88F28F879A2F}" sibTransId="{94C6178E-9984-4AB3-B672-7D72F90BE136}"/>
    <dgm:cxn modelId="{8D6D1BAD-AE27-4576-9F41-02BBD6DC20C6}" type="presOf" srcId="{D1E45198-F8C9-431C-AFD6-97B10C7277FA}" destId="{D9775ED7-04C6-4A59-9209-53F6FC1C636C}" srcOrd="1" destOrd="0" presId="urn:microsoft.com/office/officeart/2016/7/layout/BasicLinearProcessNumbered"/>
    <dgm:cxn modelId="{77AD9CBF-ABC7-417B-BA53-6D1DCF936986}" type="presOf" srcId="{A3FEC9B7-60C4-483A-8A95-E4611433E1CB}" destId="{685C7F72-A538-4C2F-927B-62BEF3656006}" srcOrd="0" destOrd="0" presId="urn:microsoft.com/office/officeart/2016/7/layout/BasicLinearProcessNumbered"/>
    <dgm:cxn modelId="{52B663D4-E0F4-40DE-A56D-02FC061AEF75}" type="presOf" srcId="{A3FEC9B7-60C4-483A-8A95-E4611433E1CB}" destId="{F42F8497-A37C-4AF5-A2C4-17FC90D490F4}" srcOrd="1" destOrd="0" presId="urn:microsoft.com/office/officeart/2016/7/layout/BasicLinearProcessNumbered"/>
    <dgm:cxn modelId="{8F0183E1-689A-44BB-805F-6F900DAE3DFA}" type="presOf" srcId="{4E336A2D-E46E-43D5-8422-D6C71D14C1DD}" destId="{765C3A7A-CC35-465E-9621-4B817B2F84D4}" srcOrd="0" destOrd="0" presId="urn:microsoft.com/office/officeart/2016/7/layout/BasicLinearProcessNumbered"/>
    <dgm:cxn modelId="{244181EB-9E40-4E63-BB86-DD7CA8AA9A27}" type="presOf" srcId="{B05014D1-EC50-4FA2-A9B2-FE8871EFA2DC}" destId="{E7B69DE3-989C-4A70-9FC3-73FC213C5318}" srcOrd="1" destOrd="0" presId="urn:microsoft.com/office/officeart/2016/7/layout/BasicLinearProcessNumbered"/>
    <dgm:cxn modelId="{D07B65F6-DDC6-460D-870A-9AB75175804B}" type="presOf" srcId="{B56694BB-266C-4029-8340-BFEECACC21DE}" destId="{12A3374D-F1F4-4C60-9E89-1BCDB3EBD59E}" srcOrd="0" destOrd="0" presId="urn:microsoft.com/office/officeart/2016/7/layout/BasicLinearProcessNumbered"/>
    <dgm:cxn modelId="{473D9FA3-F6BD-430A-91E7-4F4620F9977E}" type="presParOf" srcId="{12A3374D-F1F4-4C60-9E89-1BCDB3EBD59E}" destId="{679445DD-39D1-4B4E-8C9C-245FDD476A8C}" srcOrd="0" destOrd="0" presId="urn:microsoft.com/office/officeart/2016/7/layout/BasicLinearProcessNumbered"/>
    <dgm:cxn modelId="{99D72571-EA50-4F4C-BE15-FB65ED56CBD9}" type="presParOf" srcId="{679445DD-39D1-4B4E-8C9C-245FDD476A8C}" destId="{685C7F72-A538-4C2F-927B-62BEF3656006}" srcOrd="0" destOrd="0" presId="urn:microsoft.com/office/officeart/2016/7/layout/BasicLinearProcessNumbered"/>
    <dgm:cxn modelId="{E90D6CFE-4714-4767-9E63-622B050FEE7C}" type="presParOf" srcId="{679445DD-39D1-4B4E-8C9C-245FDD476A8C}" destId="{9DD65E45-8602-4BE2-9B97-90B104E02C48}" srcOrd="1" destOrd="0" presId="urn:microsoft.com/office/officeart/2016/7/layout/BasicLinearProcessNumbered"/>
    <dgm:cxn modelId="{4EE5A5AB-B9EA-4BDA-A35E-579D1715B644}" type="presParOf" srcId="{679445DD-39D1-4B4E-8C9C-245FDD476A8C}" destId="{3857843E-1DCF-4E0E-98DB-39735FCF73A8}" srcOrd="2" destOrd="0" presId="urn:microsoft.com/office/officeart/2016/7/layout/BasicLinearProcessNumbered"/>
    <dgm:cxn modelId="{EE9A1C0B-6094-4E6B-BC5F-0CD1B888819E}" type="presParOf" srcId="{679445DD-39D1-4B4E-8C9C-245FDD476A8C}" destId="{F42F8497-A37C-4AF5-A2C4-17FC90D490F4}" srcOrd="3" destOrd="0" presId="urn:microsoft.com/office/officeart/2016/7/layout/BasicLinearProcessNumbered"/>
    <dgm:cxn modelId="{EE6BF925-FDBD-4E11-B09A-892382DEF286}" type="presParOf" srcId="{12A3374D-F1F4-4C60-9E89-1BCDB3EBD59E}" destId="{C3086B81-5844-4A87-90A5-23EF72ED2F15}" srcOrd="1" destOrd="0" presId="urn:microsoft.com/office/officeart/2016/7/layout/BasicLinearProcessNumbered"/>
    <dgm:cxn modelId="{F6C66698-34E9-4DAE-BB1F-0AD3DE704915}" type="presParOf" srcId="{12A3374D-F1F4-4C60-9E89-1BCDB3EBD59E}" destId="{37952F64-4CF6-427D-A4C8-F0F8170E83B1}" srcOrd="2" destOrd="0" presId="urn:microsoft.com/office/officeart/2016/7/layout/BasicLinearProcessNumbered"/>
    <dgm:cxn modelId="{7701C7DF-1286-4607-B3F3-E48987ACDF8C}" type="presParOf" srcId="{37952F64-4CF6-427D-A4C8-F0F8170E83B1}" destId="{7B645A02-2369-4770-BEA0-77225AB1338B}" srcOrd="0" destOrd="0" presId="urn:microsoft.com/office/officeart/2016/7/layout/BasicLinearProcessNumbered"/>
    <dgm:cxn modelId="{D4D576DB-308C-40D1-B8EF-55B1889DD787}" type="presParOf" srcId="{37952F64-4CF6-427D-A4C8-F0F8170E83B1}" destId="{33A299A0-12C4-4772-8D2C-D39977CA47D1}" srcOrd="1" destOrd="0" presId="urn:microsoft.com/office/officeart/2016/7/layout/BasicLinearProcessNumbered"/>
    <dgm:cxn modelId="{D66B3767-55B8-4B9B-AF64-1F21E9AE33BF}" type="presParOf" srcId="{37952F64-4CF6-427D-A4C8-F0F8170E83B1}" destId="{1F4FC0D1-8816-4D83-BCFE-5E797DAE5441}" srcOrd="2" destOrd="0" presId="urn:microsoft.com/office/officeart/2016/7/layout/BasicLinearProcessNumbered"/>
    <dgm:cxn modelId="{E5857BD5-BFEE-4204-8B8E-6B21C48B96BB}" type="presParOf" srcId="{37952F64-4CF6-427D-A4C8-F0F8170E83B1}" destId="{D9775ED7-04C6-4A59-9209-53F6FC1C636C}" srcOrd="3" destOrd="0" presId="urn:microsoft.com/office/officeart/2016/7/layout/BasicLinearProcessNumbered"/>
    <dgm:cxn modelId="{5588B5B8-5B28-45BB-B83F-8A3217F07BC0}" type="presParOf" srcId="{12A3374D-F1F4-4C60-9E89-1BCDB3EBD59E}" destId="{1730F742-F66E-466A-BA52-1D00EC7ACF40}" srcOrd="3" destOrd="0" presId="urn:microsoft.com/office/officeart/2016/7/layout/BasicLinearProcessNumbered"/>
    <dgm:cxn modelId="{A37B6078-A291-4272-A960-065CD88898E2}" type="presParOf" srcId="{12A3374D-F1F4-4C60-9E89-1BCDB3EBD59E}" destId="{33D49324-BA7B-4156-A490-44880CB40A44}" srcOrd="4" destOrd="0" presId="urn:microsoft.com/office/officeart/2016/7/layout/BasicLinearProcessNumbered"/>
    <dgm:cxn modelId="{295AE4B2-1D7D-4B69-88B2-5232813C3AD9}" type="presParOf" srcId="{33D49324-BA7B-4156-A490-44880CB40A44}" destId="{C5151C06-AB89-4336-828C-8471ED271B70}" srcOrd="0" destOrd="0" presId="urn:microsoft.com/office/officeart/2016/7/layout/BasicLinearProcessNumbered"/>
    <dgm:cxn modelId="{DC38D741-4869-4D63-BBFA-DC2CB811E0E2}" type="presParOf" srcId="{33D49324-BA7B-4156-A490-44880CB40A44}" destId="{DED46135-1084-4771-819D-D769F4A13502}" srcOrd="1" destOrd="0" presId="urn:microsoft.com/office/officeart/2016/7/layout/BasicLinearProcessNumbered"/>
    <dgm:cxn modelId="{0DB90416-FC37-4B0B-9C62-F2FD37D95299}" type="presParOf" srcId="{33D49324-BA7B-4156-A490-44880CB40A44}" destId="{3C7A8002-BB63-4E9C-9B92-E7D5CA77FAA4}" srcOrd="2" destOrd="0" presId="urn:microsoft.com/office/officeart/2016/7/layout/BasicLinearProcessNumbered"/>
    <dgm:cxn modelId="{CF1CA364-BAA5-40B2-A80E-1ED529742870}" type="presParOf" srcId="{33D49324-BA7B-4156-A490-44880CB40A44}" destId="{CE179E5D-D98C-4BE0-99D2-EFDDFEFA95BF}" srcOrd="3" destOrd="0" presId="urn:microsoft.com/office/officeart/2016/7/layout/BasicLinearProcessNumbered"/>
    <dgm:cxn modelId="{26975470-7099-4FC3-B7C7-061378681A27}" type="presParOf" srcId="{12A3374D-F1F4-4C60-9E89-1BCDB3EBD59E}" destId="{7B874F58-B2B5-44F3-BE10-89ECDE2726C8}" srcOrd="5" destOrd="0" presId="urn:microsoft.com/office/officeart/2016/7/layout/BasicLinearProcessNumbered"/>
    <dgm:cxn modelId="{541EAF5E-7C70-4A6B-B9AD-1C9A361B27DF}" type="presParOf" srcId="{12A3374D-F1F4-4C60-9E89-1BCDB3EBD59E}" destId="{43771209-B6B8-462C-A86C-D9728C8B60EC}" srcOrd="6" destOrd="0" presId="urn:microsoft.com/office/officeart/2016/7/layout/BasicLinearProcessNumbered"/>
    <dgm:cxn modelId="{EE2BD670-F2DA-4128-9F80-C8B6E54C0574}" type="presParOf" srcId="{43771209-B6B8-462C-A86C-D9728C8B60EC}" destId="{CA6CD275-3119-45C2-AC8E-F66A7894C656}" srcOrd="0" destOrd="0" presId="urn:microsoft.com/office/officeart/2016/7/layout/BasicLinearProcessNumbered"/>
    <dgm:cxn modelId="{007DE224-D99F-4F9B-9F03-9740287B72A6}" type="presParOf" srcId="{43771209-B6B8-462C-A86C-D9728C8B60EC}" destId="{9C9D9BE4-1E91-4D2A-ABD3-A0BF3F19DD23}" srcOrd="1" destOrd="0" presId="urn:microsoft.com/office/officeart/2016/7/layout/BasicLinearProcessNumbered"/>
    <dgm:cxn modelId="{82D2BEBE-958F-4155-A309-9DD437B79DCD}" type="presParOf" srcId="{43771209-B6B8-462C-A86C-D9728C8B60EC}" destId="{7485B99D-E129-40D0-BEC4-F966385497EC}" srcOrd="2" destOrd="0" presId="urn:microsoft.com/office/officeart/2016/7/layout/BasicLinearProcessNumbered"/>
    <dgm:cxn modelId="{BFB366B8-5B5F-4FD5-9049-57F83173FBAF}" type="presParOf" srcId="{43771209-B6B8-462C-A86C-D9728C8B60EC}" destId="{6AB31542-B13F-4145-83F1-AFAAAAB23772}" srcOrd="3" destOrd="0" presId="urn:microsoft.com/office/officeart/2016/7/layout/BasicLinearProcessNumbered"/>
    <dgm:cxn modelId="{68A99121-ACCC-463C-9415-7B2AE5702527}" type="presParOf" srcId="{12A3374D-F1F4-4C60-9E89-1BCDB3EBD59E}" destId="{35031DC8-3493-4FCF-97B5-8FC0B8D43BFA}" srcOrd="7" destOrd="0" presId="urn:microsoft.com/office/officeart/2016/7/layout/BasicLinearProcessNumbered"/>
    <dgm:cxn modelId="{0532939C-148E-4C6A-9B75-C921934782FD}" type="presParOf" srcId="{12A3374D-F1F4-4C60-9E89-1BCDB3EBD59E}" destId="{65D01E0D-4B0E-49B8-A14B-3EB4DD6FC90E}" srcOrd="8" destOrd="0" presId="urn:microsoft.com/office/officeart/2016/7/layout/BasicLinearProcessNumbered"/>
    <dgm:cxn modelId="{7124EBB4-96DC-427F-915B-E041F0F18AB6}" type="presParOf" srcId="{65D01E0D-4B0E-49B8-A14B-3EB4DD6FC90E}" destId="{89861A3A-5A1D-40E8-AAE2-1E5E0F4D0A25}" srcOrd="0" destOrd="0" presId="urn:microsoft.com/office/officeart/2016/7/layout/BasicLinearProcessNumbered"/>
    <dgm:cxn modelId="{796D201C-E1A4-4B18-BAAF-04B791C4866C}" type="presParOf" srcId="{65D01E0D-4B0E-49B8-A14B-3EB4DD6FC90E}" destId="{2647C4C1-7DEC-4E0A-BE2F-AF6D7D9CFA04}" srcOrd="1" destOrd="0" presId="urn:microsoft.com/office/officeart/2016/7/layout/BasicLinearProcessNumbered"/>
    <dgm:cxn modelId="{9CDAFA28-8A4B-453A-B248-599B27464ACD}" type="presParOf" srcId="{65D01E0D-4B0E-49B8-A14B-3EB4DD6FC90E}" destId="{DE5567C3-BB2C-4F40-AF03-5E7FDD2B00AE}" srcOrd="2" destOrd="0" presId="urn:microsoft.com/office/officeart/2016/7/layout/BasicLinearProcessNumbered"/>
    <dgm:cxn modelId="{FECEB369-6BAC-41D9-AA4D-B3287100C81B}" type="presParOf" srcId="{65D01E0D-4B0E-49B8-A14B-3EB4DD6FC90E}" destId="{E7B69DE3-989C-4A70-9FC3-73FC213C5318}" srcOrd="3" destOrd="0" presId="urn:microsoft.com/office/officeart/2016/7/layout/BasicLinearProcessNumbered"/>
    <dgm:cxn modelId="{712F8F64-CC12-4319-B4DE-8B33420B1514}" type="presParOf" srcId="{12A3374D-F1F4-4C60-9E89-1BCDB3EBD59E}" destId="{617AC339-EE88-4289-ABE2-8182AC6939DD}" srcOrd="9" destOrd="0" presId="urn:microsoft.com/office/officeart/2016/7/layout/BasicLinearProcessNumbered"/>
    <dgm:cxn modelId="{6E639FAE-85EF-41BC-865C-6B29DD887F3A}" type="presParOf" srcId="{12A3374D-F1F4-4C60-9E89-1BCDB3EBD59E}" destId="{D69EEA7E-EE66-44AD-ADE8-FC377903045B}" srcOrd="10" destOrd="0" presId="urn:microsoft.com/office/officeart/2016/7/layout/BasicLinearProcessNumbered"/>
    <dgm:cxn modelId="{6151513C-5051-4DEA-A29C-1251E4EF8413}" type="presParOf" srcId="{D69EEA7E-EE66-44AD-ADE8-FC377903045B}" destId="{765C3A7A-CC35-465E-9621-4B817B2F84D4}" srcOrd="0" destOrd="0" presId="urn:microsoft.com/office/officeart/2016/7/layout/BasicLinearProcessNumbered"/>
    <dgm:cxn modelId="{949BE994-9B03-4416-B58D-5A427AEEF61D}" type="presParOf" srcId="{D69EEA7E-EE66-44AD-ADE8-FC377903045B}" destId="{05EAAB5A-9FF8-4013-82EA-78440AFE31FB}" srcOrd="1" destOrd="0" presId="urn:microsoft.com/office/officeart/2016/7/layout/BasicLinearProcessNumbered"/>
    <dgm:cxn modelId="{986D0C89-C234-46B0-8C2A-A9F3396D1AE4}" type="presParOf" srcId="{D69EEA7E-EE66-44AD-ADE8-FC377903045B}" destId="{10BDD8C1-1FDD-4AEC-904D-8ACA492F6B43}" srcOrd="2" destOrd="0" presId="urn:microsoft.com/office/officeart/2016/7/layout/BasicLinearProcessNumbered"/>
    <dgm:cxn modelId="{34850D75-BBF0-41F4-AB1F-3CD02F73B3A1}" type="presParOf" srcId="{D69EEA7E-EE66-44AD-ADE8-FC377903045B}" destId="{D00DA227-6483-4C15-9421-FD8F6A033175}"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523DA7-1ACF-47AC-858F-12D35ECEF3B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9A22020-268C-424A-9489-C6FE5A40A3E8}">
      <dgm:prSet/>
      <dgm:spPr/>
      <dgm:t>
        <a:bodyPr/>
        <a:lstStyle/>
        <a:p>
          <a:pPr>
            <a:lnSpc>
              <a:spcPct val="100000"/>
            </a:lnSpc>
          </a:pPr>
          <a:r>
            <a:rPr lang="en-GB"/>
            <a:t>To improve communication skills, a mental health support worker must attend communication and active listening training workshop. This helps to use non-verbal cues and reflective listening, this is a recommendation by Skills for Care(2023) " </a:t>
          </a:r>
          <a:r>
            <a:rPr lang="en-GB" i="1"/>
            <a:t>communication training strengthens listening, questioning and empathy techniques that support meaningful interaction". </a:t>
          </a:r>
          <a:r>
            <a:rPr lang="en-GB"/>
            <a:t>This helps support workers to respond to a clients concerns accurately, improving trust and reducing misunderstandings. </a:t>
          </a:r>
          <a:endParaRPr lang="en-US"/>
        </a:p>
      </dgm:t>
    </dgm:pt>
    <dgm:pt modelId="{22730852-8F7C-4992-9387-9F7CBA675BBB}" type="parTrans" cxnId="{5DDC7429-2007-4CD1-AACD-12546A225833}">
      <dgm:prSet/>
      <dgm:spPr/>
      <dgm:t>
        <a:bodyPr/>
        <a:lstStyle/>
        <a:p>
          <a:endParaRPr lang="en-US"/>
        </a:p>
      </dgm:t>
    </dgm:pt>
    <dgm:pt modelId="{E7DA3995-D89A-4F26-8964-92D33E92ED57}" type="sibTrans" cxnId="{5DDC7429-2007-4CD1-AACD-12546A225833}">
      <dgm:prSet/>
      <dgm:spPr/>
      <dgm:t>
        <a:bodyPr/>
        <a:lstStyle/>
        <a:p>
          <a:endParaRPr lang="en-US"/>
        </a:p>
      </dgm:t>
    </dgm:pt>
    <dgm:pt modelId="{C97917D3-ED66-4380-AEC4-3111FB37F58A}">
      <dgm:prSet/>
      <dgm:spPr/>
      <dgm:t>
        <a:bodyPr/>
        <a:lstStyle/>
        <a:p>
          <a:pPr>
            <a:lnSpc>
              <a:spcPct val="100000"/>
            </a:lnSpc>
          </a:pPr>
          <a:r>
            <a:rPr lang="en-GB"/>
            <a:t>A strategy to improve empathy and emotional intelligence is by engaging in reflective practice and serve-user feedback sessions. This will help workers think </a:t>
          </a:r>
          <a:r>
            <a:rPr lang="en-GB">
              <a:latin typeface="Bierstadt"/>
            </a:rPr>
            <a:t>about </a:t>
          </a:r>
          <a:r>
            <a:rPr lang="en-GB"/>
            <a:t> their </a:t>
          </a:r>
          <a:r>
            <a:rPr lang="en-GB">
              <a:latin typeface="Bierstadt"/>
            </a:rPr>
            <a:t>emotional responds, behaviour and the impact they have on the clients and other workers. For instance, if a service user reports feeling ignored during a session, this reflection will help a support worker the change their way and adjust a diferent approach, becoming more attentive and empathetic next time. </a:t>
          </a:r>
          <a:endParaRPr lang="en-US"/>
        </a:p>
      </dgm:t>
    </dgm:pt>
    <dgm:pt modelId="{DC4EA73E-146B-4B20-BB3C-5CFD13B54CA3}" type="parTrans" cxnId="{693B99C4-A2E9-4D8F-A39F-8DEF62BA2D7E}">
      <dgm:prSet/>
      <dgm:spPr/>
      <dgm:t>
        <a:bodyPr/>
        <a:lstStyle/>
        <a:p>
          <a:endParaRPr lang="en-US"/>
        </a:p>
      </dgm:t>
    </dgm:pt>
    <dgm:pt modelId="{7628615F-36E5-43BD-B144-EAB970F2E169}" type="sibTrans" cxnId="{693B99C4-A2E9-4D8F-A39F-8DEF62BA2D7E}">
      <dgm:prSet/>
      <dgm:spPr/>
      <dgm:t>
        <a:bodyPr/>
        <a:lstStyle/>
        <a:p>
          <a:endParaRPr lang="en-US"/>
        </a:p>
      </dgm:t>
    </dgm:pt>
    <dgm:pt modelId="{1B0573B8-A2FE-46A8-8D58-CDDC58CB887B}">
      <dgm:prSet phldr="0"/>
      <dgm:spPr/>
      <dgm:t>
        <a:bodyPr/>
        <a:lstStyle/>
        <a:p>
          <a:pPr rtl="0">
            <a:lnSpc>
              <a:spcPct val="100000"/>
            </a:lnSpc>
          </a:pPr>
          <a:r>
            <a:rPr lang="en-GB">
              <a:latin typeface="Bierstadt"/>
            </a:rPr>
            <a:t>Participating in supervision and mindfulness-based wellbeing programmes is a way to improve resilience and also manage stress. To provide a safe space for emotional challenge discussions with a senior staff, regular supervision must be provided. Although mindfulness practices helps workers to remain calm and focus, Mind,2023 highlights that "</a:t>
          </a:r>
          <a:r>
            <a:rPr lang="en-GB" i="1">
              <a:latin typeface="Bierstadt"/>
            </a:rPr>
            <a:t>mindfulness and supervision support emotional balance and prevent burnout among care professionals". For example , a worker who practices mindfulness will handle an aggressive situation very calmly, which reduces stress and improves the overall safety of everyone involved and supervisory sessions also allow staff to share coping strategies and develop self-awareness.</a:t>
          </a:r>
        </a:p>
      </dgm:t>
    </dgm:pt>
    <dgm:pt modelId="{1ABC02BC-7F73-4313-B6A6-6940A5CE0D47}" type="parTrans" cxnId="{D9021983-C720-458E-BFDF-694CF274DB2E}">
      <dgm:prSet/>
      <dgm:spPr/>
    </dgm:pt>
    <dgm:pt modelId="{CFF5A4A1-C678-4B32-A9FC-6093F7DFF63B}" type="sibTrans" cxnId="{D9021983-C720-458E-BFDF-694CF274DB2E}">
      <dgm:prSet/>
      <dgm:spPr/>
    </dgm:pt>
    <dgm:pt modelId="{D52B2A20-163F-40DB-95F8-D8CC36E4FCC9}" type="pres">
      <dgm:prSet presAssocID="{3C523DA7-1ACF-47AC-858F-12D35ECEF3BD}" presName="root" presStyleCnt="0">
        <dgm:presLayoutVars>
          <dgm:dir/>
          <dgm:resizeHandles val="exact"/>
        </dgm:presLayoutVars>
      </dgm:prSet>
      <dgm:spPr/>
    </dgm:pt>
    <dgm:pt modelId="{565AAFF5-DE8C-489F-A7F1-62A3E2DFC596}" type="pres">
      <dgm:prSet presAssocID="{89A22020-268C-424A-9489-C6FE5A40A3E8}" presName="compNode" presStyleCnt="0"/>
      <dgm:spPr/>
    </dgm:pt>
    <dgm:pt modelId="{A42A6DC1-E10E-47FD-B801-EF9E80EC3358}" type="pres">
      <dgm:prSet presAssocID="{89A22020-268C-424A-9489-C6FE5A40A3E8}" presName="bgRect" presStyleLbl="bgShp" presStyleIdx="0" presStyleCnt="3"/>
      <dgm:spPr/>
    </dgm:pt>
    <dgm:pt modelId="{8DD63000-B44C-480A-9A66-247E770F5FE2}" type="pres">
      <dgm:prSet presAssocID="{89A22020-268C-424A-9489-C6FE5A40A3E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50BD7D23-CA6C-4A15-AFE0-5DBE94DECBB0}" type="pres">
      <dgm:prSet presAssocID="{89A22020-268C-424A-9489-C6FE5A40A3E8}" presName="spaceRect" presStyleCnt="0"/>
      <dgm:spPr/>
    </dgm:pt>
    <dgm:pt modelId="{791616AF-C6B5-41FB-91BA-3F413F5B976D}" type="pres">
      <dgm:prSet presAssocID="{89A22020-268C-424A-9489-C6FE5A40A3E8}" presName="parTx" presStyleLbl="revTx" presStyleIdx="0" presStyleCnt="3">
        <dgm:presLayoutVars>
          <dgm:chMax val="0"/>
          <dgm:chPref val="0"/>
        </dgm:presLayoutVars>
      </dgm:prSet>
      <dgm:spPr/>
    </dgm:pt>
    <dgm:pt modelId="{3E77CAD1-1338-4360-8E09-BEA7B152F610}" type="pres">
      <dgm:prSet presAssocID="{E7DA3995-D89A-4F26-8964-92D33E92ED57}" presName="sibTrans" presStyleCnt="0"/>
      <dgm:spPr/>
    </dgm:pt>
    <dgm:pt modelId="{AC0FCCF4-1C1C-4286-AE68-D98894D51C55}" type="pres">
      <dgm:prSet presAssocID="{C97917D3-ED66-4380-AEC4-3111FB37F58A}" presName="compNode" presStyleCnt="0"/>
      <dgm:spPr/>
    </dgm:pt>
    <dgm:pt modelId="{A265A8F4-C3B2-4B46-BBE6-7C65242F6552}" type="pres">
      <dgm:prSet presAssocID="{C97917D3-ED66-4380-AEC4-3111FB37F58A}" presName="bgRect" presStyleLbl="bgShp" presStyleIdx="1" presStyleCnt="3"/>
      <dgm:spPr/>
    </dgm:pt>
    <dgm:pt modelId="{755EF644-10A9-4B6E-95EE-8876758F0F2D}" type="pres">
      <dgm:prSet presAssocID="{C97917D3-ED66-4380-AEC4-3111FB37F58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367E9797-3D01-494F-80FE-A45DB77B5F39}" type="pres">
      <dgm:prSet presAssocID="{C97917D3-ED66-4380-AEC4-3111FB37F58A}" presName="spaceRect" presStyleCnt="0"/>
      <dgm:spPr/>
    </dgm:pt>
    <dgm:pt modelId="{85FB1A76-DADF-4353-9106-2C2717653C3E}" type="pres">
      <dgm:prSet presAssocID="{C97917D3-ED66-4380-AEC4-3111FB37F58A}" presName="parTx" presStyleLbl="revTx" presStyleIdx="1" presStyleCnt="3">
        <dgm:presLayoutVars>
          <dgm:chMax val="0"/>
          <dgm:chPref val="0"/>
        </dgm:presLayoutVars>
      </dgm:prSet>
      <dgm:spPr/>
    </dgm:pt>
    <dgm:pt modelId="{135191DB-3BE6-416D-AD18-058208B34A6D}" type="pres">
      <dgm:prSet presAssocID="{7628615F-36E5-43BD-B144-EAB970F2E169}" presName="sibTrans" presStyleCnt="0"/>
      <dgm:spPr/>
    </dgm:pt>
    <dgm:pt modelId="{A8068FA4-FB2E-438A-A181-E7EDDCFEF7CF}" type="pres">
      <dgm:prSet presAssocID="{1B0573B8-A2FE-46A8-8D58-CDDC58CB887B}" presName="compNode" presStyleCnt="0"/>
      <dgm:spPr/>
    </dgm:pt>
    <dgm:pt modelId="{1AC85DE0-B3F3-47E7-BF3E-4D5F664B9BEE}" type="pres">
      <dgm:prSet presAssocID="{1B0573B8-A2FE-46A8-8D58-CDDC58CB887B}" presName="bgRect" presStyleLbl="bgShp" presStyleIdx="2" presStyleCnt="3"/>
      <dgm:spPr/>
    </dgm:pt>
    <dgm:pt modelId="{AF676F7D-F758-4F46-93AD-98E6F05D411F}" type="pres">
      <dgm:prSet presAssocID="{1B0573B8-A2FE-46A8-8D58-CDDC58CB887B}" presName="iconRect" presStyleLbl="node1" presStyleIdx="2" presStyleCnt="3"/>
      <dgm:spPr/>
    </dgm:pt>
    <dgm:pt modelId="{4F5179EC-E8C4-4A0E-ABBE-3AB69399C504}" type="pres">
      <dgm:prSet presAssocID="{1B0573B8-A2FE-46A8-8D58-CDDC58CB887B}" presName="spaceRect" presStyleCnt="0"/>
      <dgm:spPr/>
    </dgm:pt>
    <dgm:pt modelId="{A53806CF-C2E2-4522-9989-41A401EC0F6A}" type="pres">
      <dgm:prSet presAssocID="{1B0573B8-A2FE-46A8-8D58-CDDC58CB887B}" presName="parTx" presStyleLbl="revTx" presStyleIdx="2" presStyleCnt="3">
        <dgm:presLayoutVars>
          <dgm:chMax val="0"/>
          <dgm:chPref val="0"/>
        </dgm:presLayoutVars>
      </dgm:prSet>
      <dgm:spPr/>
    </dgm:pt>
  </dgm:ptLst>
  <dgm:cxnLst>
    <dgm:cxn modelId="{5DDC7429-2007-4CD1-AACD-12546A225833}" srcId="{3C523DA7-1ACF-47AC-858F-12D35ECEF3BD}" destId="{89A22020-268C-424A-9489-C6FE5A40A3E8}" srcOrd="0" destOrd="0" parTransId="{22730852-8F7C-4992-9387-9F7CBA675BBB}" sibTransId="{E7DA3995-D89A-4F26-8964-92D33E92ED57}"/>
    <dgm:cxn modelId="{D9021983-C720-458E-BFDF-694CF274DB2E}" srcId="{3C523DA7-1ACF-47AC-858F-12D35ECEF3BD}" destId="{1B0573B8-A2FE-46A8-8D58-CDDC58CB887B}" srcOrd="2" destOrd="0" parTransId="{1ABC02BC-7F73-4313-B6A6-6940A5CE0D47}" sibTransId="{CFF5A4A1-C678-4B32-A9FC-6093F7DFF63B}"/>
    <dgm:cxn modelId="{ED06DDAC-33E3-4962-8EB8-88D48F098464}" type="presOf" srcId="{89A22020-268C-424A-9489-C6FE5A40A3E8}" destId="{791616AF-C6B5-41FB-91BA-3F413F5B976D}" srcOrd="0" destOrd="0" presId="urn:microsoft.com/office/officeart/2018/2/layout/IconVerticalSolidList"/>
    <dgm:cxn modelId="{0063F2AF-DC50-4A83-92F7-E3D31FC7EFCE}" type="presOf" srcId="{1B0573B8-A2FE-46A8-8D58-CDDC58CB887B}" destId="{A53806CF-C2E2-4522-9989-41A401EC0F6A}" srcOrd="0" destOrd="0" presId="urn:microsoft.com/office/officeart/2018/2/layout/IconVerticalSolidList"/>
    <dgm:cxn modelId="{693B99C4-A2E9-4D8F-A39F-8DEF62BA2D7E}" srcId="{3C523DA7-1ACF-47AC-858F-12D35ECEF3BD}" destId="{C97917D3-ED66-4380-AEC4-3111FB37F58A}" srcOrd="1" destOrd="0" parTransId="{DC4EA73E-146B-4B20-BB3C-5CFD13B54CA3}" sibTransId="{7628615F-36E5-43BD-B144-EAB970F2E169}"/>
    <dgm:cxn modelId="{816166C6-F06D-429A-8533-CE1490AF140C}" type="presOf" srcId="{3C523DA7-1ACF-47AC-858F-12D35ECEF3BD}" destId="{D52B2A20-163F-40DB-95F8-D8CC36E4FCC9}" srcOrd="0" destOrd="0" presId="urn:microsoft.com/office/officeart/2018/2/layout/IconVerticalSolidList"/>
    <dgm:cxn modelId="{6A8CCBCA-F25B-4BDE-AF3C-80030BA9F6FC}" type="presOf" srcId="{C97917D3-ED66-4380-AEC4-3111FB37F58A}" destId="{85FB1A76-DADF-4353-9106-2C2717653C3E}" srcOrd="0" destOrd="0" presId="urn:microsoft.com/office/officeart/2018/2/layout/IconVerticalSolidList"/>
    <dgm:cxn modelId="{4FBC1F02-87C3-4EA7-BC15-73642BF94727}" type="presParOf" srcId="{D52B2A20-163F-40DB-95F8-D8CC36E4FCC9}" destId="{565AAFF5-DE8C-489F-A7F1-62A3E2DFC596}" srcOrd="0" destOrd="0" presId="urn:microsoft.com/office/officeart/2018/2/layout/IconVerticalSolidList"/>
    <dgm:cxn modelId="{A23A43AD-62DA-4293-9224-7B95DB83A92C}" type="presParOf" srcId="{565AAFF5-DE8C-489F-A7F1-62A3E2DFC596}" destId="{A42A6DC1-E10E-47FD-B801-EF9E80EC3358}" srcOrd="0" destOrd="0" presId="urn:microsoft.com/office/officeart/2018/2/layout/IconVerticalSolidList"/>
    <dgm:cxn modelId="{0651CEFC-12AA-4918-A968-0C72518D2B33}" type="presParOf" srcId="{565AAFF5-DE8C-489F-A7F1-62A3E2DFC596}" destId="{8DD63000-B44C-480A-9A66-247E770F5FE2}" srcOrd="1" destOrd="0" presId="urn:microsoft.com/office/officeart/2018/2/layout/IconVerticalSolidList"/>
    <dgm:cxn modelId="{6CFDBB16-15E6-48E9-AA72-B8DFE56A8CFA}" type="presParOf" srcId="{565AAFF5-DE8C-489F-A7F1-62A3E2DFC596}" destId="{50BD7D23-CA6C-4A15-AFE0-5DBE94DECBB0}" srcOrd="2" destOrd="0" presId="urn:microsoft.com/office/officeart/2018/2/layout/IconVerticalSolidList"/>
    <dgm:cxn modelId="{8D66AB13-BC2C-4187-829B-00BAF4071957}" type="presParOf" srcId="{565AAFF5-DE8C-489F-A7F1-62A3E2DFC596}" destId="{791616AF-C6B5-41FB-91BA-3F413F5B976D}" srcOrd="3" destOrd="0" presId="urn:microsoft.com/office/officeart/2018/2/layout/IconVerticalSolidList"/>
    <dgm:cxn modelId="{97E0EF40-2CF3-412D-A87A-1CE6DFBC9B3E}" type="presParOf" srcId="{D52B2A20-163F-40DB-95F8-D8CC36E4FCC9}" destId="{3E77CAD1-1338-4360-8E09-BEA7B152F610}" srcOrd="1" destOrd="0" presId="urn:microsoft.com/office/officeart/2018/2/layout/IconVerticalSolidList"/>
    <dgm:cxn modelId="{7C4A6811-05C8-4204-A3FF-3310A9ABF24E}" type="presParOf" srcId="{D52B2A20-163F-40DB-95F8-D8CC36E4FCC9}" destId="{AC0FCCF4-1C1C-4286-AE68-D98894D51C55}" srcOrd="2" destOrd="0" presId="urn:microsoft.com/office/officeart/2018/2/layout/IconVerticalSolidList"/>
    <dgm:cxn modelId="{BE98BB2D-C36F-4A95-8EFC-DDBF787B0076}" type="presParOf" srcId="{AC0FCCF4-1C1C-4286-AE68-D98894D51C55}" destId="{A265A8F4-C3B2-4B46-BBE6-7C65242F6552}" srcOrd="0" destOrd="0" presId="urn:microsoft.com/office/officeart/2018/2/layout/IconVerticalSolidList"/>
    <dgm:cxn modelId="{2A4F3C06-3AB1-4D5A-8CC4-07EEDAFADBF1}" type="presParOf" srcId="{AC0FCCF4-1C1C-4286-AE68-D98894D51C55}" destId="{755EF644-10A9-4B6E-95EE-8876758F0F2D}" srcOrd="1" destOrd="0" presId="urn:microsoft.com/office/officeart/2018/2/layout/IconVerticalSolidList"/>
    <dgm:cxn modelId="{E56C69D5-A29E-419F-943D-FACCF639D2E7}" type="presParOf" srcId="{AC0FCCF4-1C1C-4286-AE68-D98894D51C55}" destId="{367E9797-3D01-494F-80FE-A45DB77B5F39}" srcOrd="2" destOrd="0" presId="urn:microsoft.com/office/officeart/2018/2/layout/IconVerticalSolidList"/>
    <dgm:cxn modelId="{D3F0ABD3-FDE1-4F58-9B22-38955F13E6AD}" type="presParOf" srcId="{AC0FCCF4-1C1C-4286-AE68-D98894D51C55}" destId="{85FB1A76-DADF-4353-9106-2C2717653C3E}" srcOrd="3" destOrd="0" presId="urn:microsoft.com/office/officeart/2018/2/layout/IconVerticalSolidList"/>
    <dgm:cxn modelId="{A6BF43DB-116E-4AFC-90F4-D94BF594984B}" type="presParOf" srcId="{D52B2A20-163F-40DB-95F8-D8CC36E4FCC9}" destId="{135191DB-3BE6-416D-AD18-058208B34A6D}" srcOrd="3" destOrd="0" presId="urn:microsoft.com/office/officeart/2018/2/layout/IconVerticalSolidList"/>
    <dgm:cxn modelId="{B20DD91B-D389-470F-B94C-01A856DAD8FF}" type="presParOf" srcId="{D52B2A20-163F-40DB-95F8-D8CC36E4FCC9}" destId="{A8068FA4-FB2E-438A-A181-E7EDDCFEF7CF}" srcOrd="4" destOrd="0" presId="urn:microsoft.com/office/officeart/2018/2/layout/IconVerticalSolidList"/>
    <dgm:cxn modelId="{A95E13F8-D824-4862-8BF3-0D96D0614F99}" type="presParOf" srcId="{A8068FA4-FB2E-438A-A181-E7EDDCFEF7CF}" destId="{1AC85DE0-B3F3-47E7-BF3E-4D5F664B9BEE}" srcOrd="0" destOrd="0" presId="urn:microsoft.com/office/officeart/2018/2/layout/IconVerticalSolidList"/>
    <dgm:cxn modelId="{9D754D93-0AA0-4575-82D1-AA19810CA1FE}" type="presParOf" srcId="{A8068FA4-FB2E-438A-A181-E7EDDCFEF7CF}" destId="{AF676F7D-F758-4F46-93AD-98E6F05D411F}" srcOrd="1" destOrd="0" presId="urn:microsoft.com/office/officeart/2018/2/layout/IconVerticalSolidList"/>
    <dgm:cxn modelId="{5FDE93E6-8634-4025-A9BD-BD232AD2D7B6}" type="presParOf" srcId="{A8068FA4-FB2E-438A-A181-E7EDDCFEF7CF}" destId="{4F5179EC-E8C4-4A0E-ABBE-3AB69399C504}" srcOrd="2" destOrd="0" presId="urn:microsoft.com/office/officeart/2018/2/layout/IconVerticalSolidList"/>
    <dgm:cxn modelId="{EDF8C46B-F09B-423C-98A5-63D998421D96}" type="presParOf" srcId="{A8068FA4-FB2E-438A-A181-E7EDDCFEF7CF}" destId="{A53806CF-C2E2-4522-9989-41A401EC0F6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5C7F72-A538-4C2F-927B-62BEF3656006}">
      <dsp:nvSpPr>
        <dsp:cNvPr id="0" name=""/>
        <dsp:cNvSpPr/>
      </dsp:nvSpPr>
      <dsp:spPr>
        <a:xfrm>
          <a:off x="1361" y="682576"/>
          <a:ext cx="1715839" cy="240217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774" tIns="330200" rIns="133774" bIns="330200" numCol="1" spcCol="1270" anchor="t" anchorCtr="0">
          <a:noAutofit/>
        </a:bodyPr>
        <a:lstStyle/>
        <a:p>
          <a:pPr marL="0" lvl="0" indent="0" algn="l" defTabSz="488950">
            <a:lnSpc>
              <a:spcPct val="90000"/>
            </a:lnSpc>
            <a:spcBef>
              <a:spcPct val="0"/>
            </a:spcBef>
            <a:spcAft>
              <a:spcPct val="35000"/>
            </a:spcAft>
            <a:buNone/>
          </a:pPr>
          <a:r>
            <a:rPr lang="en-GB" sz="1100" kern="1200"/>
            <a:t>Supporting serve users with daily activities such as personal care, cooking, or budgetting. </a:t>
          </a:r>
          <a:endParaRPr lang="en-US" sz="1100" kern="1200"/>
        </a:p>
      </dsp:txBody>
      <dsp:txXfrm>
        <a:off x="1361" y="1595402"/>
        <a:ext cx="1715839" cy="1441305"/>
      </dsp:txXfrm>
    </dsp:sp>
    <dsp:sp modelId="{9DD65E45-8602-4BE2-9B97-90B104E02C48}">
      <dsp:nvSpPr>
        <dsp:cNvPr id="0" name=""/>
        <dsp:cNvSpPr/>
      </dsp:nvSpPr>
      <dsp:spPr>
        <a:xfrm>
          <a:off x="498955" y="922793"/>
          <a:ext cx="720652" cy="720652"/>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185" tIns="12700" rIns="56185" bIns="12700" numCol="1" spcCol="1270" anchor="ctr" anchorCtr="0">
          <a:noAutofit/>
        </a:bodyPr>
        <a:lstStyle/>
        <a:p>
          <a:pPr marL="0" lvl="0" indent="0" algn="ctr" defTabSz="1555750">
            <a:lnSpc>
              <a:spcPct val="90000"/>
            </a:lnSpc>
            <a:spcBef>
              <a:spcPct val="0"/>
            </a:spcBef>
            <a:spcAft>
              <a:spcPct val="35000"/>
            </a:spcAft>
            <a:buNone/>
          </a:pPr>
          <a:r>
            <a:rPr lang="en-US" sz="3500" kern="1200"/>
            <a:t>1</a:t>
          </a:r>
        </a:p>
      </dsp:txBody>
      <dsp:txXfrm>
        <a:off x="604492" y="1028330"/>
        <a:ext cx="509578" cy="509578"/>
      </dsp:txXfrm>
    </dsp:sp>
    <dsp:sp modelId="{3857843E-1DCF-4E0E-98DB-39735FCF73A8}">
      <dsp:nvSpPr>
        <dsp:cNvPr id="0" name=""/>
        <dsp:cNvSpPr/>
      </dsp:nvSpPr>
      <dsp:spPr>
        <a:xfrm>
          <a:off x="1361" y="3084679"/>
          <a:ext cx="1715839"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645A02-2369-4770-BEA0-77225AB1338B}">
      <dsp:nvSpPr>
        <dsp:cNvPr id="0" name=""/>
        <dsp:cNvSpPr/>
      </dsp:nvSpPr>
      <dsp:spPr>
        <a:xfrm>
          <a:off x="1888785" y="682576"/>
          <a:ext cx="1715839" cy="240217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774" tIns="330200" rIns="133774" bIns="330200" numCol="1" spcCol="1270" anchor="t" anchorCtr="0">
          <a:noAutofit/>
        </a:bodyPr>
        <a:lstStyle/>
        <a:p>
          <a:pPr marL="0" lvl="0" indent="0" algn="l" defTabSz="488950">
            <a:lnSpc>
              <a:spcPct val="90000"/>
            </a:lnSpc>
            <a:spcBef>
              <a:spcPct val="0"/>
            </a:spcBef>
            <a:spcAft>
              <a:spcPct val="35000"/>
            </a:spcAft>
            <a:buNone/>
          </a:pPr>
          <a:r>
            <a:rPr lang="en-GB" sz="1100" kern="1200"/>
            <a:t>Encouraging participation in social and community activities to reduce isolation. </a:t>
          </a:r>
          <a:endParaRPr lang="en-US" sz="1100" kern="1200"/>
        </a:p>
      </dsp:txBody>
      <dsp:txXfrm>
        <a:off x="1888785" y="1595402"/>
        <a:ext cx="1715839" cy="1441305"/>
      </dsp:txXfrm>
    </dsp:sp>
    <dsp:sp modelId="{33A299A0-12C4-4772-8D2C-D39977CA47D1}">
      <dsp:nvSpPr>
        <dsp:cNvPr id="0" name=""/>
        <dsp:cNvSpPr/>
      </dsp:nvSpPr>
      <dsp:spPr>
        <a:xfrm>
          <a:off x="2386378" y="922793"/>
          <a:ext cx="720652" cy="720652"/>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185" tIns="12700" rIns="56185" bIns="12700" numCol="1" spcCol="1270" anchor="ctr" anchorCtr="0">
          <a:noAutofit/>
        </a:bodyPr>
        <a:lstStyle/>
        <a:p>
          <a:pPr marL="0" lvl="0" indent="0" algn="ctr" defTabSz="1555750">
            <a:lnSpc>
              <a:spcPct val="90000"/>
            </a:lnSpc>
            <a:spcBef>
              <a:spcPct val="0"/>
            </a:spcBef>
            <a:spcAft>
              <a:spcPct val="35000"/>
            </a:spcAft>
            <a:buNone/>
          </a:pPr>
          <a:r>
            <a:rPr lang="en-US" sz="3500" kern="1200"/>
            <a:t>2</a:t>
          </a:r>
        </a:p>
      </dsp:txBody>
      <dsp:txXfrm>
        <a:off x="2491915" y="1028330"/>
        <a:ext cx="509578" cy="509578"/>
      </dsp:txXfrm>
    </dsp:sp>
    <dsp:sp modelId="{1F4FC0D1-8816-4D83-BCFE-5E797DAE5441}">
      <dsp:nvSpPr>
        <dsp:cNvPr id="0" name=""/>
        <dsp:cNvSpPr/>
      </dsp:nvSpPr>
      <dsp:spPr>
        <a:xfrm>
          <a:off x="1888785" y="3084679"/>
          <a:ext cx="1715839"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151C06-AB89-4336-828C-8471ED271B70}">
      <dsp:nvSpPr>
        <dsp:cNvPr id="0" name=""/>
        <dsp:cNvSpPr/>
      </dsp:nvSpPr>
      <dsp:spPr>
        <a:xfrm>
          <a:off x="3776208" y="682576"/>
          <a:ext cx="1715839" cy="240217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774" tIns="330200" rIns="133774" bIns="330200" numCol="1" spcCol="1270" anchor="t" anchorCtr="0">
          <a:noAutofit/>
        </a:bodyPr>
        <a:lstStyle/>
        <a:p>
          <a:pPr marL="0" lvl="0" indent="0" algn="l" defTabSz="488950">
            <a:lnSpc>
              <a:spcPct val="90000"/>
            </a:lnSpc>
            <a:spcBef>
              <a:spcPct val="0"/>
            </a:spcBef>
            <a:spcAft>
              <a:spcPct val="35000"/>
            </a:spcAft>
            <a:buNone/>
          </a:pPr>
          <a:r>
            <a:rPr lang="en-GB" sz="1100" kern="1200"/>
            <a:t>Monitoring changes in behaviour and reporting concerns to senior staff. </a:t>
          </a:r>
          <a:endParaRPr lang="en-US" sz="1100" kern="1200"/>
        </a:p>
      </dsp:txBody>
      <dsp:txXfrm>
        <a:off x="3776208" y="1595402"/>
        <a:ext cx="1715839" cy="1441305"/>
      </dsp:txXfrm>
    </dsp:sp>
    <dsp:sp modelId="{DED46135-1084-4771-819D-D769F4A13502}">
      <dsp:nvSpPr>
        <dsp:cNvPr id="0" name=""/>
        <dsp:cNvSpPr/>
      </dsp:nvSpPr>
      <dsp:spPr>
        <a:xfrm>
          <a:off x="4273802" y="922793"/>
          <a:ext cx="720652" cy="720652"/>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185" tIns="12700" rIns="56185" bIns="12700" numCol="1" spcCol="1270" anchor="ctr" anchorCtr="0">
          <a:noAutofit/>
        </a:bodyPr>
        <a:lstStyle/>
        <a:p>
          <a:pPr marL="0" lvl="0" indent="0" algn="ctr" defTabSz="1555750">
            <a:lnSpc>
              <a:spcPct val="90000"/>
            </a:lnSpc>
            <a:spcBef>
              <a:spcPct val="0"/>
            </a:spcBef>
            <a:spcAft>
              <a:spcPct val="35000"/>
            </a:spcAft>
            <a:buNone/>
          </a:pPr>
          <a:r>
            <a:rPr lang="en-US" sz="3500" kern="1200"/>
            <a:t>3</a:t>
          </a:r>
        </a:p>
      </dsp:txBody>
      <dsp:txXfrm>
        <a:off x="4379339" y="1028330"/>
        <a:ext cx="509578" cy="509578"/>
      </dsp:txXfrm>
    </dsp:sp>
    <dsp:sp modelId="{3C7A8002-BB63-4E9C-9B92-E7D5CA77FAA4}">
      <dsp:nvSpPr>
        <dsp:cNvPr id="0" name=""/>
        <dsp:cNvSpPr/>
      </dsp:nvSpPr>
      <dsp:spPr>
        <a:xfrm>
          <a:off x="3776208" y="3084679"/>
          <a:ext cx="1715839"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6CD275-3119-45C2-AC8E-F66A7894C656}">
      <dsp:nvSpPr>
        <dsp:cNvPr id="0" name=""/>
        <dsp:cNvSpPr/>
      </dsp:nvSpPr>
      <dsp:spPr>
        <a:xfrm>
          <a:off x="5663631" y="682576"/>
          <a:ext cx="1715839" cy="240217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774" tIns="330200" rIns="133774" bIns="330200" numCol="1" spcCol="1270" anchor="t" anchorCtr="0">
          <a:noAutofit/>
        </a:bodyPr>
        <a:lstStyle/>
        <a:p>
          <a:pPr marL="0" lvl="0" indent="0" algn="l" defTabSz="488950">
            <a:lnSpc>
              <a:spcPct val="90000"/>
            </a:lnSpc>
            <a:spcBef>
              <a:spcPct val="0"/>
            </a:spcBef>
            <a:spcAft>
              <a:spcPct val="35000"/>
            </a:spcAft>
            <a:buNone/>
          </a:pPr>
          <a:r>
            <a:rPr lang="en-GB" sz="1100" kern="1200"/>
            <a:t>Supporting medication adherence and treatment plans. </a:t>
          </a:r>
          <a:endParaRPr lang="en-US" sz="1100" kern="1200"/>
        </a:p>
      </dsp:txBody>
      <dsp:txXfrm>
        <a:off x="5663631" y="1595402"/>
        <a:ext cx="1715839" cy="1441305"/>
      </dsp:txXfrm>
    </dsp:sp>
    <dsp:sp modelId="{9C9D9BE4-1E91-4D2A-ABD3-A0BF3F19DD23}">
      <dsp:nvSpPr>
        <dsp:cNvPr id="0" name=""/>
        <dsp:cNvSpPr/>
      </dsp:nvSpPr>
      <dsp:spPr>
        <a:xfrm>
          <a:off x="6161225" y="922793"/>
          <a:ext cx="720652" cy="720652"/>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185" tIns="12700" rIns="56185" bIns="12700" numCol="1" spcCol="1270" anchor="ctr" anchorCtr="0">
          <a:noAutofit/>
        </a:bodyPr>
        <a:lstStyle/>
        <a:p>
          <a:pPr marL="0" lvl="0" indent="0" algn="ctr" defTabSz="1555750">
            <a:lnSpc>
              <a:spcPct val="90000"/>
            </a:lnSpc>
            <a:spcBef>
              <a:spcPct val="0"/>
            </a:spcBef>
            <a:spcAft>
              <a:spcPct val="35000"/>
            </a:spcAft>
            <a:buNone/>
          </a:pPr>
          <a:r>
            <a:rPr lang="en-US" sz="3500" kern="1200"/>
            <a:t>4</a:t>
          </a:r>
        </a:p>
      </dsp:txBody>
      <dsp:txXfrm>
        <a:off x="6266762" y="1028330"/>
        <a:ext cx="509578" cy="509578"/>
      </dsp:txXfrm>
    </dsp:sp>
    <dsp:sp modelId="{7485B99D-E129-40D0-BEC4-F966385497EC}">
      <dsp:nvSpPr>
        <dsp:cNvPr id="0" name=""/>
        <dsp:cNvSpPr/>
      </dsp:nvSpPr>
      <dsp:spPr>
        <a:xfrm>
          <a:off x="5663631" y="3084679"/>
          <a:ext cx="1715839"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861A3A-5A1D-40E8-AAE2-1E5E0F4D0A25}">
      <dsp:nvSpPr>
        <dsp:cNvPr id="0" name=""/>
        <dsp:cNvSpPr/>
      </dsp:nvSpPr>
      <dsp:spPr>
        <a:xfrm>
          <a:off x="7551055" y="682576"/>
          <a:ext cx="1715839" cy="240217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774" tIns="330200" rIns="133774" bIns="330200" numCol="1" spcCol="1270" anchor="t" anchorCtr="0">
          <a:noAutofit/>
        </a:bodyPr>
        <a:lstStyle/>
        <a:p>
          <a:pPr marL="0" lvl="0" indent="0" algn="l" defTabSz="488950">
            <a:lnSpc>
              <a:spcPct val="90000"/>
            </a:lnSpc>
            <a:spcBef>
              <a:spcPct val="0"/>
            </a:spcBef>
            <a:spcAft>
              <a:spcPct val="35000"/>
            </a:spcAft>
            <a:buNone/>
          </a:pPr>
          <a:r>
            <a:rPr lang="en-GB" sz="1100" kern="1200"/>
            <a:t>Promoting recovery and self-management through encouragement and empowerment. </a:t>
          </a:r>
          <a:endParaRPr lang="en-US" sz="1100" kern="1200"/>
        </a:p>
      </dsp:txBody>
      <dsp:txXfrm>
        <a:off x="7551055" y="1595402"/>
        <a:ext cx="1715839" cy="1441305"/>
      </dsp:txXfrm>
    </dsp:sp>
    <dsp:sp modelId="{2647C4C1-7DEC-4E0A-BE2F-AF6D7D9CFA04}">
      <dsp:nvSpPr>
        <dsp:cNvPr id="0" name=""/>
        <dsp:cNvSpPr/>
      </dsp:nvSpPr>
      <dsp:spPr>
        <a:xfrm>
          <a:off x="8048648" y="922793"/>
          <a:ext cx="720652" cy="720652"/>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185" tIns="12700" rIns="56185" bIns="12700" numCol="1" spcCol="1270" anchor="ctr" anchorCtr="0">
          <a:noAutofit/>
        </a:bodyPr>
        <a:lstStyle/>
        <a:p>
          <a:pPr marL="0" lvl="0" indent="0" algn="ctr" defTabSz="1555750">
            <a:lnSpc>
              <a:spcPct val="90000"/>
            </a:lnSpc>
            <a:spcBef>
              <a:spcPct val="0"/>
            </a:spcBef>
            <a:spcAft>
              <a:spcPct val="35000"/>
            </a:spcAft>
            <a:buNone/>
          </a:pPr>
          <a:r>
            <a:rPr lang="en-US" sz="3500" kern="1200"/>
            <a:t>5</a:t>
          </a:r>
        </a:p>
      </dsp:txBody>
      <dsp:txXfrm>
        <a:off x="8154185" y="1028330"/>
        <a:ext cx="509578" cy="509578"/>
      </dsp:txXfrm>
    </dsp:sp>
    <dsp:sp modelId="{DE5567C3-BB2C-4F40-AF03-5E7FDD2B00AE}">
      <dsp:nvSpPr>
        <dsp:cNvPr id="0" name=""/>
        <dsp:cNvSpPr/>
      </dsp:nvSpPr>
      <dsp:spPr>
        <a:xfrm>
          <a:off x="7551055" y="3084679"/>
          <a:ext cx="1715839"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5C3A7A-CC35-465E-9621-4B817B2F84D4}">
      <dsp:nvSpPr>
        <dsp:cNvPr id="0" name=""/>
        <dsp:cNvSpPr/>
      </dsp:nvSpPr>
      <dsp:spPr>
        <a:xfrm>
          <a:off x="9438478" y="682576"/>
          <a:ext cx="1715839" cy="240217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774" tIns="330200" rIns="133774" bIns="330200" numCol="1" spcCol="1270" anchor="t" anchorCtr="0">
          <a:noAutofit/>
        </a:bodyPr>
        <a:lstStyle/>
        <a:p>
          <a:pPr marL="0" lvl="0" indent="0" algn="l" defTabSz="488950">
            <a:lnSpc>
              <a:spcPct val="90000"/>
            </a:lnSpc>
            <a:spcBef>
              <a:spcPct val="0"/>
            </a:spcBef>
            <a:spcAft>
              <a:spcPct val="35000"/>
            </a:spcAft>
            <a:buNone/>
          </a:pPr>
          <a:r>
            <a:rPr lang="en-GB" sz="1100" kern="1200"/>
            <a:t>Ensuring that care is person-centred and respects the individual's dignity and choices. </a:t>
          </a:r>
          <a:endParaRPr lang="en-US" sz="1100" kern="1200"/>
        </a:p>
      </dsp:txBody>
      <dsp:txXfrm>
        <a:off x="9438478" y="1595402"/>
        <a:ext cx="1715839" cy="1441305"/>
      </dsp:txXfrm>
    </dsp:sp>
    <dsp:sp modelId="{05EAAB5A-9FF8-4013-82EA-78440AFE31FB}">
      <dsp:nvSpPr>
        <dsp:cNvPr id="0" name=""/>
        <dsp:cNvSpPr/>
      </dsp:nvSpPr>
      <dsp:spPr>
        <a:xfrm>
          <a:off x="9936072" y="922793"/>
          <a:ext cx="720652" cy="720652"/>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185" tIns="12700" rIns="56185" bIns="12700" numCol="1" spcCol="1270" anchor="ctr" anchorCtr="0">
          <a:noAutofit/>
        </a:bodyPr>
        <a:lstStyle/>
        <a:p>
          <a:pPr marL="0" lvl="0" indent="0" algn="ctr" defTabSz="1555750">
            <a:lnSpc>
              <a:spcPct val="90000"/>
            </a:lnSpc>
            <a:spcBef>
              <a:spcPct val="0"/>
            </a:spcBef>
            <a:spcAft>
              <a:spcPct val="35000"/>
            </a:spcAft>
            <a:buNone/>
          </a:pPr>
          <a:r>
            <a:rPr lang="en-US" sz="3500" kern="1200"/>
            <a:t>6</a:t>
          </a:r>
        </a:p>
      </dsp:txBody>
      <dsp:txXfrm>
        <a:off x="10041609" y="1028330"/>
        <a:ext cx="509578" cy="509578"/>
      </dsp:txXfrm>
    </dsp:sp>
    <dsp:sp modelId="{10BDD8C1-1FDD-4AEC-904D-8ACA492F6B43}">
      <dsp:nvSpPr>
        <dsp:cNvPr id="0" name=""/>
        <dsp:cNvSpPr/>
      </dsp:nvSpPr>
      <dsp:spPr>
        <a:xfrm>
          <a:off x="9438478" y="3084679"/>
          <a:ext cx="1715839"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2A6DC1-E10E-47FD-B801-EF9E80EC3358}">
      <dsp:nvSpPr>
        <dsp:cNvPr id="0" name=""/>
        <dsp:cNvSpPr/>
      </dsp:nvSpPr>
      <dsp:spPr>
        <a:xfrm>
          <a:off x="0" y="3763"/>
          <a:ext cx="11155680" cy="9734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D63000-B44C-480A-9A66-247E770F5FE2}">
      <dsp:nvSpPr>
        <dsp:cNvPr id="0" name=""/>
        <dsp:cNvSpPr/>
      </dsp:nvSpPr>
      <dsp:spPr>
        <a:xfrm>
          <a:off x="294467" y="222788"/>
          <a:ext cx="535918" cy="535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1616AF-C6B5-41FB-91BA-3F413F5B976D}">
      <dsp:nvSpPr>
        <dsp:cNvPr id="0" name=""/>
        <dsp:cNvSpPr/>
      </dsp:nvSpPr>
      <dsp:spPr>
        <a:xfrm>
          <a:off x="1124852" y="3763"/>
          <a:ext cx="9653181" cy="1125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120" tIns="119120" rIns="119120" bIns="119120" numCol="1" spcCol="1270" anchor="ctr" anchorCtr="0">
          <a:noAutofit/>
        </a:bodyPr>
        <a:lstStyle/>
        <a:p>
          <a:pPr marL="0" lvl="0" indent="0" algn="l" defTabSz="622300">
            <a:lnSpc>
              <a:spcPct val="100000"/>
            </a:lnSpc>
            <a:spcBef>
              <a:spcPct val="0"/>
            </a:spcBef>
            <a:spcAft>
              <a:spcPct val="35000"/>
            </a:spcAft>
            <a:buNone/>
          </a:pPr>
          <a:r>
            <a:rPr lang="en-GB" sz="1400" kern="1200"/>
            <a:t>To improve communication skills, a mental health support worker must attend communication and active listening training workshop. This helps to use non-verbal cues and reflective listening, this is a recommendation by Skills for Care(2023) " </a:t>
          </a:r>
          <a:r>
            <a:rPr lang="en-GB" sz="1400" i="1" kern="1200"/>
            <a:t>communication training strengthens listening, questioning and empathy techniques that support meaningful interaction". </a:t>
          </a:r>
          <a:r>
            <a:rPr lang="en-GB" sz="1400" kern="1200"/>
            <a:t>This helps support workers to respond to a clients concerns accurately, improving trust and reducing misunderstandings. </a:t>
          </a:r>
          <a:endParaRPr lang="en-US" sz="1400" kern="1200"/>
        </a:p>
      </dsp:txBody>
      <dsp:txXfrm>
        <a:off x="1124852" y="3763"/>
        <a:ext cx="9653181" cy="1125545"/>
      </dsp:txXfrm>
    </dsp:sp>
    <dsp:sp modelId="{A265A8F4-C3B2-4B46-BBE6-7C65242F6552}">
      <dsp:nvSpPr>
        <dsp:cNvPr id="0" name=""/>
        <dsp:cNvSpPr/>
      </dsp:nvSpPr>
      <dsp:spPr>
        <a:xfrm>
          <a:off x="0" y="1320891"/>
          <a:ext cx="11155680" cy="9734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5EF644-10A9-4B6E-95EE-8876758F0F2D}">
      <dsp:nvSpPr>
        <dsp:cNvPr id="0" name=""/>
        <dsp:cNvSpPr/>
      </dsp:nvSpPr>
      <dsp:spPr>
        <a:xfrm>
          <a:off x="294467" y="1539916"/>
          <a:ext cx="535918" cy="535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FB1A76-DADF-4353-9106-2C2717653C3E}">
      <dsp:nvSpPr>
        <dsp:cNvPr id="0" name=""/>
        <dsp:cNvSpPr/>
      </dsp:nvSpPr>
      <dsp:spPr>
        <a:xfrm>
          <a:off x="1124852" y="1320891"/>
          <a:ext cx="9653181" cy="1125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120" tIns="119120" rIns="119120" bIns="119120" numCol="1" spcCol="1270" anchor="ctr" anchorCtr="0">
          <a:noAutofit/>
        </a:bodyPr>
        <a:lstStyle/>
        <a:p>
          <a:pPr marL="0" lvl="0" indent="0" algn="l" defTabSz="622300">
            <a:lnSpc>
              <a:spcPct val="100000"/>
            </a:lnSpc>
            <a:spcBef>
              <a:spcPct val="0"/>
            </a:spcBef>
            <a:spcAft>
              <a:spcPct val="35000"/>
            </a:spcAft>
            <a:buNone/>
          </a:pPr>
          <a:r>
            <a:rPr lang="en-GB" sz="1400" kern="1200"/>
            <a:t>A strategy to improve empathy and emotional intelligence is by engaging in reflective practice and serve-user feedback sessions. This will help workers think </a:t>
          </a:r>
          <a:r>
            <a:rPr lang="en-GB" sz="1400" kern="1200">
              <a:latin typeface="Bierstadt"/>
            </a:rPr>
            <a:t>about </a:t>
          </a:r>
          <a:r>
            <a:rPr lang="en-GB" sz="1400" kern="1200"/>
            <a:t> their </a:t>
          </a:r>
          <a:r>
            <a:rPr lang="en-GB" sz="1400" kern="1200">
              <a:latin typeface="Bierstadt"/>
            </a:rPr>
            <a:t>emotional responds, behaviour and the impact they have on the clients and other workers. For instance, if a service user reports feeling ignored during a session, this reflection will help a support worker the change their way and adjust a diferent approach, becoming more attentive and empathetic next time. </a:t>
          </a:r>
          <a:endParaRPr lang="en-US" sz="1400" kern="1200"/>
        </a:p>
      </dsp:txBody>
      <dsp:txXfrm>
        <a:off x="1124852" y="1320891"/>
        <a:ext cx="9653181" cy="1125545"/>
      </dsp:txXfrm>
    </dsp:sp>
    <dsp:sp modelId="{1AC85DE0-B3F3-47E7-BF3E-4D5F664B9BEE}">
      <dsp:nvSpPr>
        <dsp:cNvPr id="0" name=""/>
        <dsp:cNvSpPr/>
      </dsp:nvSpPr>
      <dsp:spPr>
        <a:xfrm>
          <a:off x="0" y="2638019"/>
          <a:ext cx="11155680" cy="9734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676F7D-F758-4F46-93AD-98E6F05D411F}">
      <dsp:nvSpPr>
        <dsp:cNvPr id="0" name=""/>
        <dsp:cNvSpPr/>
      </dsp:nvSpPr>
      <dsp:spPr>
        <a:xfrm>
          <a:off x="294754" y="2857044"/>
          <a:ext cx="535918" cy="53539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3806CF-C2E2-4522-9989-41A401EC0F6A}">
      <dsp:nvSpPr>
        <dsp:cNvPr id="0" name=""/>
        <dsp:cNvSpPr/>
      </dsp:nvSpPr>
      <dsp:spPr>
        <a:xfrm>
          <a:off x="1125427" y="2638019"/>
          <a:ext cx="9653181" cy="1125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120" tIns="119120" rIns="119120" bIns="119120" numCol="1" spcCol="1270" anchor="ctr" anchorCtr="0">
          <a:noAutofit/>
        </a:bodyPr>
        <a:lstStyle/>
        <a:p>
          <a:pPr marL="0" lvl="0" indent="0" algn="l" defTabSz="622300" rtl="0">
            <a:lnSpc>
              <a:spcPct val="100000"/>
            </a:lnSpc>
            <a:spcBef>
              <a:spcPct val="0"/>
            </a:spcBef>
            <a:spcAft>
              <a:spcPct val="35000"/>
            </a:spcAft>
            <a:buNone/>
          </a:pPr>
          <a:r>
            <a:rPr lang="en-GB" sz="1400" kern="1200">
              <a:latin typeface="Bierstadt"/>
            </a:rPr>
            <a:t>Participating in supervision and mindfulness-based wellbeing programmes is a way to improve resilience and also manage stress. To provide a safe space for emotional challenge discussions with a senior staff, regular supervision must be provided. Although mindfulness practices helps workers to remain calm and focus, Mind,2023 highlights that "</a:t>
          </a:r>
          <a:r>
            <a:rPr lang="en-GB" sz="1400" i="1" kern="1200">
              <a:latin typeface="Bierstadt"/>
            </a:rPr>
            <a:t>mindfulness and supervision support emotional balance and prevent burnout among care professionals". For example , a worker who practices mindfulness will handle an aggressive situation very calmly, which reduces stress and improves the overall safety of everyone involved and supervisory sessions also allow staff to share coping strategies and develop self-awareness.</a:t>
          </a:r>
        </a:p>
      </dsp:txBody>
      <dsp:txXfrm>
        <a:off x="1125427" y="2638019"/>
        <a:ext cx="9653181" cy="1125545"/>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10/6/25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18578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10/6/25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863495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10/6/25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09439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10/6/25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28433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10/6/25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20906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10/6/25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32414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10/6/25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56054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10/6/25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61448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10/6/25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01372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10/6/25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438503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10/6/25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23367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10/6/25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5846915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mentalhealth.org.uk" TargetMode="External"/><Relationship Id="rId2" Type="http://schemas.openxmlformats.org/officeDocument/2006/relationships/hyperlink" Target="https://www.hee.nhs.uk" TargetMode="External"/><Relationship Id="rId1" Type="http://schemas.openxmlformats.org/officeDocument/2006/relationships/slideLayout" Target="../slideLayouts/slideLayout2.xml"/><Relationship Id="rId5" Type="http://schemas.openxmlformats.org/officeDocument/2006/relationships/hyperlink" Target="https://www.healthcareers.nhs.uk" TargetMode="External"/><Relationship Id="rId4" Type="http://schemas.openxmlformats.org/officeDocument/2006/relationships/hyperlink" Target="https://www.mind.org.uk"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mind.org.uk" TargetMode="External"/><Relationship Id="rId2" Type="http://schemas.openxmlformats.org/officeDocument/2006/relationships/hyperlink" Target="https://www.hee.nhs.uk" TargetMode="External"/><Relationship Id="rId1" Type="http://schemas.openxmlformats.org/officeDocument/2006/relationships/slideLayout" Target="../slideLayouts/slideLayout2.xml"/><Relationship Id="rId4" Type="http://schemas.openxmlformats.org/officeDocument/2006/relationships/hyperlink" Target="https://www.healthcareers.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Computer Generated Lights">
            <a:extLst>
              <a:ext uri="{FF2B5EF4-FFF2-40B4-BE49-F238E27FC236}">
                <a16:creationId xmlns:a16="http://schemas.microsoft.com/office/drawing/2014/main" id="{CBA808C2-90A3-1C7F-F80E-EB3261E43864}"/>
              </a:ext>
            </a:extLst>
          </p:cNvPr>
          <p:cNvPicPr>
            <a:picLocks noChangeAspect="1"/>
          </p:cNvPicPr>
          <p:nvPr/>
        </p:nvPicPr>
        <p:blipFill>
          <a:blip r:embed="rId2"/>
          <a:srcRect t="10303" b="13684"/>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663D231-60FB-7B58-85A1-59EF5801CF13}"/>
              </a:ext>
            </a:extLst>
          </p:cNvPr>
          <p:cNvSpPr>
            <a:spLocks noGrp="1"/>
          </p:cNvSpPr>
          <p:nvPr>
            <p:ph type="ctrTitle"/>
          </p:nvPr>
        </p:nvSpPr>
        <p:spPr>
          <a:xfrm>
            <a:off x="438910" y="978408"/>
            <a:ext cx="4795819" cy="3969960"/>
          </a:xfrm>
        </p:spPr>
        <p:txBody>
          <a:bodyPr anchor="t">
            <a:normAutofit/>
          </a:bodyPr>
          <a:lstStyle/>
          <a:p>
            <a:r>
              <a:rPr lang="en-GB" sz="6600"/>
              <a:t>MENTAL HEALTH </a:t>
            </a:r>
          </a:p>
        </p:txBody>
      </p:sp>
      <p:sp>
        <p:nvSpPr>
          <p:cNvPr id="3" name="Subtitle 2">
            <a:extLst>
              <a:ext uri="{FF2B5EF4-FFF2-40B4-BE49-F238E27FC236}">
                <a16:creationId xmlns:a16="http://schemas.microsoft.com/office/drawing/2014/main" id="{3B1A13D0-44A8-1FD2-C119-4A7511D89C84}"/>
              </a:ext>
            </a:extLst>
          </p:cNvPr>
          <p:cNvSpPr>
            <a:spLocks noGrp="1"/>
          </p:cNvSpPr>
          <p:nvPr>
            <p:ph type="subTitle" idx="1"/>
          </p:nvPr>
        </p:nvSpPr>
        <p:spPr>
          <a:xfrm>
            <a:off x="438910" y="4948369"/>
            <a:ext cx="4381634" cy="1157436"/>
          </a:xfrm>
        </p:spPr>
        <p:txBody>
          <a:bodyPr anchor="b">
            <a:normAutofit/>
          </a:bodyPr>
          <a:lstStyle/>
          <a:p>
            <a:r>
              <a:rPr lang="en-GB" sz="2400"/>
              <a:t> AS A CAREER ROLE   </a:t>
            </a:r>
          </a:p>
        </p:txBody>
      </p:sp>
      <p:sp>
        <p:nvSpPr>
          <p:cNvPr id="13" name="Rectangle 12">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2807741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2648"/>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E2F770-AA2D-26B1-185E-36E6634B2592}"/>
              </a:ext>
            </a:extLst>
          </p:cNvPr>
          <p:cNvSpPr>
            <a:spLocks noGrp="1"/>
          </p:cNvSpPr>
          <p:nvPr>
            <p:ph type="title"/>
          </p:nvPr>
        </p:nvSpPr>
        <p:spPr>
          <a:xfrm>
            <a:off x="521208" y="978408"/>
            <a:ext cx="5020056" cy="5376672"/>
          </a:xfrm>
        </p:spPr>
        <p:txBody>
          <a:bodyPr>
            <a:normAutofit/>
          </a:bodyPr>
          <a:lstStyle/>
          <a:p>
            <a:r>
              <a:rPr lang="en-GB"/>
              <a:t>INTRODUCTION </a:t>
            </a:r>
          </a:p>
        </p:txBody>
      </p:sp>
      <p:sp>
        <p:nvSpPr>
          <p:cNvPr id="3" name="Content Placeholder 2">
            <a:extLst>
              <a:ext uri="{FF2B5EF4-FFF2-40B4-BE49-F238E27FC236}">
                <a16:creationId xmlns:a16="http://schemas.microsoft.com/office/drawing/2014/main" id="{03B79B8A-C390-A6A6-0E44-27C26740B8DF}"/>
              </a:ext>
            </a:extLst>
          </p:cNvPr>
          <p:cNvSpPr>
            <a:spLocks noGrp="1"/>
          </p:cNvSpPr>
          <p:nvPr>
            <p:ph idx="1"/>
          </p:nvPr>
        </p:nvSpPr>
        <p:spPr>
          <a:xfrm>
            <a:off x="6665976" y="1042416"/>
            <a:ext cx="5010912" cy="5312664"/>
          </a:xfrm>
        </p:spPr>
        <p:txBody>
          <a:bodyPr vert="horz" lIns="91440" tIns="45720" rIns="91440" bIns="45720" rtlCol="0">
            <a:normAutofit/>
          </a:bodyPr>
          <a:lstStyle/>
          <a:p>
            <a:pPr marL="0" indent="0">
              <a:buNone/>
            </a:pPr>
            <a:r>
              <a:rPr lang="en-GB"/>
              <a:t>In the overall well-being of an individual mental health play an essential component, influencing how individuals think, fell and function in a society.  Across the united kingdom however, mental health challenges mostly affect individuals from the black community who face additional barriers to accessing support. A mental health support worker has a vital role to ensure that the care of mental health is delivered in a compassionate, equitable and culturally sensitive manner. I have chosen this job role because it is a reflection of my personal e individuals, especially those from underrepresented communities to recover ,rebuild confidence and lead fulfilling lives. </a:t>
            </a:r>
          </a:p>
        </p:txBody>
      </p:sp>
    </p:spTree>
    <p:extLst>
      <p:ext uri="{BB962C8B-B14F-4D97-AF65-F5344CB8AC3E}">
        <p14:creationId xmlns:p14="http://schemas.microsoft.com/office/powerpoint/2010/main" val="37599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62C8E-6BFD-45EF-EF7C-39C2DFE2E593}"/>
              </a:ext>
            </a:extLst>
          </p:cNvPr>
          <p:cNvSpPr>
            <a:spLocks noGrp="1"/>
          </p:cNvSpPr>
          <p:nvPr>
            <p:ph type="title"/>
          </p:nvPr>
        </p:nvSpPr>
        <p:spPr/>
        <p:txBody>
          <a:bodyPr/>
          <a:lstStyle/>
          <a:p>
            <a:r>
              <a:rPr lang="en-GB"/>
              <a:t>ROLE DESCRIBTION </a:t>
            </a:r>
          </a:p>
        </p:txBody>
      </p:sp>
      <p:sp>
        <p:nvSpPr>
          <p:cNvPr id="3" name="Content Placeholder 2">
            <a:extLst>
              <a:ext uri="{FF2B5EF4-FFF2-40B4-BE49-F238E27FC236}">
                <a16:creationId xmlns:a16="http://schemas.microsoft.com/office/drawing/2014/main" id="{C864B453-21DB-B0A9-44E1-1F3516C2D60C}"/>
              </a:ext>
            </a:extLst>
          </p:cNvPr>
          <p:cNvSpPr>
            <a:spLocks noGrp="1"/>
          </p:cNvSpPr>
          <p:nvPr>
            <p:ph idx="1"/>
          </p:nvPr>
        </p:nvSpPr>
        <p:spPr/>
        <p:txBody>
          <a:bodyPr vert="horz" lIns="91440" tIns="45720" rIns="91440" bIns="45720" rtlCol="0" anchor="t">
            <a:normAutofit fontScale="92500"/>
          </a:bodyPr>
          <a:lstStyle/>
          <a:p>
            <a:pPr marL="0" indent="0">
              <a:buNone/>
            </a:pPr>
            <a:r>
              <a:rPr lang="en-GB"/>
              <a:t>The provision of both emotional and practical assistance to people living with people living with mental health conditions such as depression, anxiety, schizophrenia, or bipolar disorder is the role of a Mental Health Support Worker. According to NHS,</a:t>
            </a:r>
            <a:r>
              <a:rPr lang="en-GB" i="1"/>
              <a:t> “A mental health support worker provides care and assistance to individuals experiencing a range of mental of mental health conditions, helping them to maintain their independence and wellbeing.”(</a:t>
            </a:r>
            <a:r>
              <a:rPr lang="en-GB"/>
              <a:t>NHS,2024). As part of the multidisciplinary team, mental health support workers work alongside mental health nurses, psychologists and social workers. </a:t>
            </a:r>
            <a:r>
              <a:rPr lang="en-GB" i="1"/>
              <a:t>“Support workers play a vital key role in delivering recovery-focused care by promoting independence, dignity , and respect</a:t>
            </a:r>
            <a:r>
              <a:rPr lang="en-GB"/>
              <a:t>.”(Skills for Care,2023).</a:t>
            </a:r>
          </a:p>
          <a:p>
            <a:pPr marL="0" indent="0">
              <a:buNone/>
            </a:pPr>
            <a:r>
              <a:rPr lang="en-GB"/>
              <a:t>In the context of black communities, support workers also help in the navigation of cultural and social barriers that may hinder the engagement with mental health services. According to the Race Equality Foundation(2022),</a:t>
            </a:r>
            <a:r>
              <a:rPr lang="en-GB" i="1"/>
              <a:t> “Black people in the UK are most likely to experience coercive routes into mental health care and less likely to access early support”. </a:t>
            </a:r>
            <a:r>
              <a:rPr lang="en-GB"/>
              <a:t>So, for this matter, culturally aware support workers can play a vital role un building trust and promoting earlier, voluntary engagement with services.  </a:t>
            </a:r>
            <a:r>
              <a:rPr lang="en-GB" i="1"/>
              <a:t> </a:t>
            </a:r>
          </a:p>
          <a:p>
            <a:pPr marL="0" indent="0">
              <a:buNone/>
            </a:pPr>
            <a:endParaRPr lang="en-GB"/>
          </a:p>
        </p:txBody>
      </p:sp>
    </p:spTree>
    <p:extLst>
      <p:ext uri="{BB962C8B-B14F-4D97-AF65-F5344CB8AC3E}">
        <p14:creationId xmlns:p14="http://schemas.microsoft.com/office/powerpoint/2010/main" val="132447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C1994-2989-1A73-62DE-58573127253F}"/>
              </a:ext>
            </a:extLst>
          </p:cNvPr>
          <p:cNvSpPr>
            <a:spLocks noGrp="1"/>
          </p:cNvSpPr>
          <p:nvPr>
            <p:ph type="title"/>
          </p:nvPr>
        </p:nvSpPr>
        <p:spPr/>
        <p:txBody>
          <a:bodyPr/>
          <a:lstStyle/>
          <a:p>
            <a:r>
              <a:rPr lang="en-GB"/>
              <a:t>Duties and responsibilities </a:t>
            </a:r>
          </a:p>
        </p:txBody>
      </p:sp>
      <p:graphicFrame>
        <p:nvGraphicFramePr>
          <p:cNvPr id="5" name="Content Placeholder 2">
            <a:extLst>
              <a:ext uri="{FF2B5EF4-FFF2-40B4-BE49-F238E27FC236}">
                <a16:creationId xmlns:a16="http://schemas.microsoft.com/office/drawing/2014/main" id="{DDA48790-8D87-9643-B46F-61DABE371486}"/>
              </a:ext>
            </a:extLst>
          </p:cNvPr>
          <p:cNvGraphicFramePr>
            <a:graphicFrameLocks noGrp="1"/>
          </p:cNvGraphicFramePr>
          <p:nvPr>
            <p:ph idx="1"/>
          </p:nvPr>
        </p:nvGraphicFramePr>
        <p:xfrm>
          <a:off x="521208" y="2578608"/>
          <a:ext cx="11155680" cy="376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99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DB131-1BBC-68EA-BB77-DA8B0390FA2E}"/>
              </a:ext>
            </a:extLst>
          </p:cNvPr>
          <p:cNvSpPr>
            <a:spLocks noGrp="1"/>
          </p:cNvSpPr>
          <p:nvPr>
            <p:ph type="title"/>
          </p:nvPr>
        </p:nvSpPr>
        <p:spPr/>
        <p:txBody>
          <a:bodyPr>
            <a:normAutofit fontScale="90000"/>
          </a:bodyPr>
          <a:lstStyle/>
          <a:p>
            <a:r>
              <a:rPr lang="en-GB"/>
              <a:t>ESSENTIAL SKILLS A MEANTAL HEALTHCARE SUPPORT WORKER MUST HAVE. </a:t>
            </a:r>
          </a:p>
        </p:txBody>
      </p:sp>
      <p:sp>
        <p:nvSpPr>
          <p:cNvPr id="3" name="Content Placeholder 2">
            <a:extLst>
              <a:ext uri="{FF2B5EF4-FFF2-40B4-BE49-F238E27FC236}">
                <a16:creationId xmlns:a16="http://schemas.microsoft.com/office/drawing/2014/main" id="{64F4CADD-D7D4-9857-9830-E8562F3AE685}"/>
              </a:ext>
            </a:extLst>
          </p:cNvPr>
          <p:cNvSpPr>
            <a:spLocks noGrp="1"/>
          </p:cNvSpPr>
          <p:nvPr>
            <p:ph idx="1"/>
          </p:nvPr>
        </p:nvSpPr>
        <p:spPr/>
        <p:txBody>
          <a:bodyPr vert="horz" lIns="91440" tIns="45720" rIns="91440" bIns="45720" rtlCol="0" anchor="t">
            <a:normAutofit/>
          </a:bodyPr>
          <a:lstStyle/>
          <a:p>
            <a:pPr marL="0" indent="0">
              <a:buNone/>
            </a:pPr>
            <a:r>
              <a:rPr lang="en-GB"/>
              <a:t>As a mental health support worker, the major duties and responsibilities are as follows:</a:t>
            </a:r>
          </a:p>
          <a:p>
            <a:pPr marL="285750" indent="-285750"/>
            <a:r>
              <a:rPr lang="en-GB" b="1" u="sng"/>
              <a:t>Communication skills:</a:t>
            </a:r>
            <a:r>
              <a:rPr lang="en-GB"/>
              <a:t> This is a vital skill as a mental health support worker because, they must effectively interact with service users, families and healthcare professionals. To ensure that information is shared clearly and that service users feel listened to and understand, a mental health worker must have a good communication skills. Health Education England(2022) explains that " </a:t>
            </a:r>
            <a:r>
              <a:rPr lang="en-GB" i="1"/>
              <a:t>Effective communication underpins person-centred care and is essential for building trust and rapport". </a:t>
            </a:r>
          </a:p>
          <a:p>
            <a:pPr marL="0" indent="0">
              <a:buNone/>
            </a:pPr>
            <a:r>
              <a:rPr lang="en-GB"/>
              <a:t>For instance,</a:t>
            </a:r>
            <a:r>
              <a:rPr lang="en-GB" i="1"/>
              <a:t> </a:t>
            </a:r>
            <a:r>
              <a:rPr lang="en-GB"/>
              <a:t>when a patient is experiencing paranoia, as a mental health support worker, one must speak calmy and softly, simple understandable language must be used, and also listen without judgement. Because if there any slight of miscommunication, it could increase the anxiety or distress of the patient. Communication is not just about verbal alone but also written as well. All records written must clear and easy to be understood by all. </a:t>
            </a:r>
          </a:p>
          <a:p>
            <a:pPr marL="0" indent="0">
              <a:buNone/>
            </a:pPr>
            <a:endParaRPr lang="en-GB"/>
          </a:p>
        </p:txBody>
      </p:sp>
    </p:spTree>
    <p:extLst>
      <p:ext uri="{BB962C8B-B14F-4D97-AF65-F5344CB8AC3E}">
        <p14:creationId xmlns:p14="http://schemas.microsoft.com/office/powerpoint/2010/main" val="1811285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AB8E5-7325-A307-7A05-05F6FBA2F197}"/>
              </a:ext>
            </a:extLst>
          </p:cNvPr>
          <p:cNvSpPr>
            <a:spLocks noGrp="1"/>
          </p:cNvSpPr>
          <p:nvPr>
            <p:ph type="title"/>
          </p:nvPr>
        </p:nvSpPr>
        <p:spPr/>
        <p:txBody>
          <a:bodyPr/>
          <a:lstStyle/>
          <a:p>
            <a:r>
              <a:rPr lang="en-GB" sz="4000"/>
              <a:t>ESSENTIAL SKILLS A MEANTAL HEALTHCARESUPPORT WORKER MUST HAVE. </a:t>
            </a:r>
            <a:endParaRPr lang="en-GB" sz="4000" b="0"/>
          </a:p>
          <a:p>
            <a:endParaRPr lang="en-GB"/>
          </a:p>
        </p:txBody>
      </p:sp>
      <p:sp>
        <p:nvSpPr>
          <p:cNvPr id="3" name="Content Placeholder 2">
            <a:extLst>
              <a:ext uri="{FF2B5EF4-FFF2-40B4-BE49-F238E27FC236}">
                <a16:creationId xmlns:a16="http://schemas.microsoft.com/office/drawing/2014/main" id="{1CACDCCC-CEF6-4387-9FB4-39ABD7E994A2}"/>
              </a:ext>
            </a:extLst>
          </p:cNvPr>
          <p:cNvSpPr>
            <a:spLocks noGrp="1"/>
          </p:cNvSpPr>
          <p:nvPr>
            <p:ph idx="1"/>
          </p:nvPr>
        </p:nvSpPr>
        <p:spPr/>
        <p:txBody>
          <a:bodyPr vert="horz" lIns="91440" tIns="45720" rIns="91440" bIns="45720" rtlCol="0" anchor="t">
            <a:normAutofit fontScale="92500"/>
          </a:bodyPr>
          <a:lstStyle/>
          <a:p>
            <a:r>
              <a:rPr lang="en-GB"/>
              <a:t>Another skill a mental health support work must have is empathy and emotional intelligence. Empathy as a skill for mental health workers allows them to understand and share another person's feelings. And just so they don’t breakdown, they will also need to be emotionally intelligent which will help them manage their own emotions and be sensitive to others. </a:t>
            </a:r>
          </a:p>
          <a:p>
            <a:pPr marL="0" indent="0">
              <a:buNone/>
            </a:pPr>
            <a:r>
              <a:rPr lang="en-GB"/>
              <a:t>For example, when working with someone with depression, a support worker who is empathic sees through their emotional struggle and gives them reassurance and boost their confidence rather than offering unrealistic optimism. </a:t>
            </a:r>
          </a:p>
          <a:p>
            <a:pPr marL="285750" indent="-285750"/>
            <a:r>
              <a:rPr lang="en-GB"/>
              <a:t>Resilience and stress management. As a mental health support worker, it is part of the job to often face situations that are emotionally demanding/challenging such as aggression, relapse or self-harm incidents. When something like happens, resilience helps them to remain calm, professional, and effective under pressure. An example is when a client goes through a mental crisis, as a support worker, you must stay calm, composed and follow </a:t>
            </a:r>
            <a:r>
              <a:rPr lang="en-GB" err="1"/>
              <a:t>descalation</a:t>
            </a:r>
            <a:r>
              <a:rPr lang="en-GB"/>
              <a:t> techniques to ensure safety. Without resilience, workers may </a:t>
            </a:r>
            <a:r>
              <a:rPr lang="en-GB" err="1"/>
              <a:t>expirience</a:t>
            </a:r>
            <a:r>
              <a:rPr lang="en-GB"/>
              <a:t> burnout or </a:t>
            </a:r>
            <a:r>
              <a:rPr lang="en-GB" err="1"/>
              <a:t>amotionally</a:t>
            </a:r>
            <a:r>
              <a:rPr lang="en-GB"/>
              <a:t> tired which can affect care quality.  </a:t>
            </a:r>
          </a:p>
          <a:p>
            <a:pPr marL="285750" indent="-285750"/>
            <a:endParaRPr lang="en-GB"/>
          </a:p>
          <a:p>
            <a:pPr marL="285750" indent="-285750"/>
            <a:endParaRPr lang="en-GB"/>
          </a:p>
        </p:txBody>
      </p:sp>
    </p:spTree>
    <p:extLst>
      <p:ext uri="{BB962C8B-B14F-4D97-AF65-F5344CB8AC3E}">
        <p14:creationId xmlns:p14="http://schemas.microsoft.com/office/powerpoint/2010/main" val="3786786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E7AA5-82C7-C7AE-9428-86AEDC44CD9F}"/>
              </a:ext>
            </a:extLst>
          </p:cNvPr>
          <p:cNvSpPr>
            <a:spLocks noGrp="1"/>
          </p:cNvSpPr>
          <p:nvPr>
            <p:ph type="title"/>
          </p:nvPr>
        </p:nvSpPr>
        <p:spPr/>
        <p:txBody>
          <a:bodyPr/>
          <a:lstStyle/>
          <a:p>
            <a:r>
              <a:rPr lang="en-GB"/>
              <a:t>STRATEGIES </a:t>
            </a:r>
          </a:p>
        </p:txBody>
      </p:sp>
      <p:graphicFrame>
        <p:nvGraphicFramePr>
          <p:cNvPr id="5" name="Content Placeholder 2">
            <a:extLst>
              <a:ext uri="{FF2B5EF4-FFF2-40B4-BE49-F238E27FC236}">
                <a16:creationId xmlns:a16="http://schemas.microsoft.com/office/drawing/2014/main" id="{613080E6-FA16-AFBD-2E42-023D0DCBD4E0}"/>
              </a:ext>
            </a:extLst>
          </p:cNvPr>
          <p:cNvGraphicFramePr>
            <a:graphicFrameLocks noGrp="1"/>
          </p:cNvGraphicFramePr>
          <p:nvPr>
            <p:ph idx="1"/>
          </p:nvPr>
        </p:nvGraphicFramePr>
        <p:xfrm>
          <a:off x="521208" y="2578608"/>
          <a:ext cx="11155680" cy="376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18316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2C91D93-014B-66D5-D263-730212C94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568B8C9-6702-8441-0D92-220DE92C8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27C4A-A296-177B-8D37-BA701124156B}"/>
              </a:ext>
            </a:extLst>
          </p:cNvPr>
          <p:cNvSpPr>
            <a:spLocks noGrp="1"/>
          </p:cNvSpPr>
          <p:nvPr>
            <p:ph type="title"/>
          </p:nvPr>
        </p:nvSpPr>
        <p:spPr>
          <a:xfrm>
            <a:off x="521208" y="978408"/>
            <a:ext cx="8732520" cy="1463040"/>
          </a:xfrm>
        </p:spPr>
        <p:txBody>
          <a:bodyPr>
            <a:normAutofit/>
          </a:bodyPr>
          <a:lstStyle/>
          <a:p>
            <a:r>
              <a:rPr lang="en-GB"/>
              <a:t>WHY I CHOSE THIS ROLE</a:t>
            </a:r>
          </a:p>
        </p:txBody>
      </p:sp>
      <p:sp>
        <p:nvSpPr>
          <p:cNvPr id="3" name="Content Placeholder 2">
            <a:extLst>
              <a:ext uri="{FF2B5EF4-FFF2-40B4-BE49-F238E27FC236}">
                <a16:creationId xmlns:a16="http://schemas.microsoft.com/office/drawing/2014/main" id="{C4EC5ACA-E419-F7F1-A62C-321945EE702A}"/>
              </a:ext>
            </a:extLst>
          </p:cNvPr>
          <p:cNvSpPr>
            <a:spLocks noGrp="1"/>
          </p:cNvSpPr>
          <p:nvPr>
            <p:ph idx="1"/>
          </p:nvPr>
        </p:nvSpPr>
        <p:spPr>
          <a:xfrm>
            <a:off x="508" y="2045208"/>
            <a:ext cx="12186920" cy="5507228"/>
          </a:xfrm>
        </p:spPr>
        <p:txBody>
          <a:bodyPr vert="horz" lIns="91440" tIns="45720" rIns="91440" bIns="45720" rtlCol="0" anchor="t">
            <a:normAutofit fontScale="92500" lnSpcReduction="20000"/>
          </a:bodyPr>
          <a:lstStyle/>
          <a:p>
            <a:pPr marL="0" indent="0">
              <a:lnSpc>
                <a:spcPct val="100000"/>
              </a:lnSpc>
              <a:buNone/>
            </a:pPr>
            <a:r>
              <a:rPr lang="en-GB" sz="2400">
                <a:latin typeface="Calibri"/>
                <a:ea typeface="Calibri"/>
                <a:cs typeface="Calibri"/>
              </a:rPr>
              <a:t>I chose this role because I am very passionate about mental health and equality. Within Black communities, mental health is often misunderstood or stigmatised, and individuals may delay seeking help due to cultural or religious beliefs. </a:t>
            </a:r>
            <a:r>
              <a:rPr lang="en-GB" sz="2400" i="1">
                <a:latin typeface="Calibri"/>
                <a:ea typeface="Calibri"/>
                <a:cs typeface="Calibri"/>
              </a:rPr>
              <a:t>“ In some black communities, mental health problem are seen as a weakness or a spiritual failing rather a medical condition</a:t>
            </a:r>
            <a:r>
              <a:rPr lang="en-GB" sz="2400">
                <a:latin typeface="Calibri"/>
                <a:ea typeface="Calibri"/>
                <a:cs typeface="Calibri"/>
              </a:rPr>
              <a:t>”.(Mind,2023). </a:t>
            </a:r>
          </a:p>
          <a:p>
            <a:pPr marL="0" indent="0">
              <a:lnSpc>
                <a:spcPct val="100000"/>
              </a:lnSpc>
              <a:buNone/>
            </a:pPr>
            <a:r>
              <a:rPr lang="en-GB" sz="2400">
                <a:latin typeface="Calibri"/>
                <a:ea typeface="Calibri"/>
                <a:cs typeface="Calibri"/>
              </a:rPr>
              <a:t>I want to challenge those misconceptions by becoming supportive, non-judgemental professional who helps individuals and families understand mental health from a compassionate perspective. Empathy, respect and commitment to equality are my personal values and align strongly with the ethos of mental health support work. My motivation however is driven by the opportunity to make services more inclusive. The NHS workforce Race equality Standard(2023) reports that “ </a:t>
            </a:r>
            <a:r>
              <a:rPr lang="en-GB" sz="2400" i="1">
                <a:latin typeface="Calibri"/>
                <a:ea typeface="Calibri"/>
                <a:cs typeface="Calibri"/>
              </a:rPr>
              <a:t>Black staff and service users continue to experience racial disparities across NHS mental health services”.</a:t>
            </a:r>
            <a:r>
              <a:rPr lang="en-GB" sz="2400">
                <a:latin typeface="Calibri"/>
                <a:ea typeface="Calibri"/>
                <a:cs typeface="Calibri"/>
              </a:rPr>
              <a:t> I have a strong believe that representation matters, as a Black professional, I can help others feel seen, understood, and respected in their care. In mental health care, cultural competence plays a vital role. This is because, it involves understanding how cultural values, beliefs and experiences shape a person’s perception pf mental illness and treatment. For instance, many black Africans and Caribbean individuals, cultural or religious interpretations of mental illness, such as seeing mental illness as a test of faith or spiritual possession. This belief can affect whether or not they seek medical help. "</a:t>
            </a:r>
            <a:r>
              <a:rPr lang="en-GB" sz="2400" i="1">
                <a:latin typeface="Calibri"/>
                <a:ea typeface="Calibri"/>
                <a:cs typeface="Calibri"/>
              </a:rPr>
              <a:t>Black people are less likely to access mental health services and more likely to reach crisis point before receiving support".(</a:t>
            </a:r>
            <a:r>
              <a:rPr lang="en-GB" sz="2400">
                <a:latin typeface="Calibri"/>
                <a:ea typeface="Calibri"/>
                <a:cs typeface="Calibri"/>
              </a:rPr>
              <a:t> The Mental Health Foundation,2022).  </a:t>
            </a:r>
            <a:br>
              <a:rPr lang="en-GB" sz="2400">
                <a:latin typeface="Calibri"/>
                <a:ea typeface="Calibri"/>
                <a:cs typeface="Calibri"/>
              </a:rPr>
            </a:br>
            <a:r>
              <a:rPr lang="en-GB" sz="2400">
                <a:latin typeface="Calibri"/>
                <a:ea typeface="Calibri"/>
                <a:cs typeface="Calibri"/>
              </a:rPr>
              <a:t> </a:t>
            </a:r>
          </a:p>
        </p:txBody>
      </p:sp>
    </p:spTree>
    <p:extLst>
      <p:ext uri="{BB962C8B-B14F-4D97-AF65-F5344CB8AC3E}">
        <p14:creationId xmlns:p14="http://schemas.microsoft.com/office/powerpoint/2010/main" val="2935898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BAAD2-19A9-AC7E-F470-76AABD413DA7}"/>
              </a:ext>
            </a:extLst>
          </p:cNvPr>
          <p:cNvSpPr>
            <a:spLocks noGrp="1"/>
          </p:cNvSpPr>
          <p:nvPr>
            <p:ph type="title"/>
          </p:nvPr>
        </p:nvSpPr>
        <p:spPr/>
        <p:txBody>
          <a:bodyPr/>
          <a:lstStyle/>
          <a:p>
            <a:r>
              <a:rPr lang="en-GB"/>
              <a:t>WHY I CHOSE THIS ROLE </a:t>
            </a:r>
          </a:p>
        </p:txBody>
      </p:sp>
      <p:sp>
        <p:nvSpPr>
          <p:cNvPr id="3" name="Content Placeholder 2">
            <a:extLst>
              <a:ext uri="{FF2B5EF4-FFF2-40B4-BE49-F238E27FC236}">
                <a16:creationId xmlns:a16="http://schemas.microsoft.com/office/drawing/2014/main" id="{696CD674-A308-B103-961D-40B9D0573D97}"/>
              </a:ext>
            </a:extLst>
          </p:cNvPr>
          <p:cNvSpPr>
            <a:spLocks noGrp="1"/>
          </p:cNvSpPr>
          <p:nvPr>
            <p:ph idx="1"/>
          </p:nvPr>
        </p:nvSpPr>
        <p:spPr/>
        <p:txBody>
          <a:bodyPr vert="horz" lIns="91440" tIns="45720" rIns="91440" bIns="45720" rtlCol="0" anchor="t">
            <a:normAutofit/>
          </a:bodyPr>
          <a:lstStyle/>
          <a:p>
            <a:pPr marL="0" indent="0">
              <a:buNone/>
            </a:pPr>
            <a:r>
              <a:rPr lang="en-GB"/>
              <a:t>Another essential role of a mental health support worker is by addressing racial inequalities in mental health outcomes. Black people in the UK are "</a:t>
            </a:r>
            <a:r>
              <a:rPr lang="en-GB" i="1"/>
              <a:t>more likely to experience severe mental health problems, be misdiagnosed and can be detained involuntarily</a:t>
            </a:r>
            <a:r>
              <a:rPr lang="en-GB"/>
              <a:t>"(NHS Race and Health Observatory,2023). So, to avoid this support workers who understand the social and cultural context of these disparities can help improve engagement, recovery, and trust. To reduce crises that lead to hospitalisation or police involvement, mental health support workers can help by providing early interventions and culturally competent care. " C</a:t>
            </a:r>
            <a:r>
              <a:rPr lang="en-GB" i="1"/>
              <a:t>ommunity-based support and representation within services are key to improving outcomes for Black people</a:t>
            </a:r>
            <a:r>
              <a:rPr lang="en-GB"/>
              <a:t>". ( The race Equality Foundation). Also, as a support worker I would act as an advocate for systemic change, helping to challenge discrimination and ensure that Black people in the services' voices are heard in care planning and policy discussion. </a:t>
            </a:r>
          </a:p>
        </p:txBody>
      </p:sp>
    </p:spTree>
    <p:extLst>
      <p:ext uri="{BB962C8B-B14F-4D97-AF65-F5344CB8AC3E}">
        <p14:creationId xmlns:p14="http://schemas.microsoft.com/office/powerpoint/2010/main" val="1106385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61B4D-6D59-77C5-FCBD-CA9031328EEE}"/>
              </a:ext>
            </a:extLst>
          </p:cNvPr>
          <p:cNvSpPr>
            <a:spLocks noGrp="1"/>
          </p:cNvSpPr>
          <p:nvPr>
            <p:ph type="title"/>
          </p:nvPr>
        </p:nvSpPr>
        <p:spPr/>
        <p:txBody>
          <a:bodyPr/>
          <a:lstStyle/>
          <a:p>
            <a:r>
              <a:rPr lang="en-GB"/>
              <a:t>CHALLENGES AND EMOTIONAL DEMANDS</a:t>
            </a:r>
          </a:p>
        </p:txBody>
      </p:sp>
      <p:sp>
        <p:nvSpPr>
          <p:cNvPr id="3" name="Content Placeholder 2">
            <a:extLst>
              <a:ext uri="{FF2B5EF4-FFF2-40B4-BE49-F238E27FC236}">
                <a16:creationId xmlns:a16="http://schemas.microsoft.com/office/drawing/2014/main" id="{8703A4AA-FA88-149D-B1AE-E134E4FF4435}"/>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a:t>Despite all the positive and good side of being a mental health support worker, there are some downsides of the job. The role of a mental health support worker can be physically and emotionally challenging especially when working with individuals in distress or crises. According to Mind 2023, it states that " Support work can be emotionally demanding, requiring resilience, supervision, and self-care to prevent burnout". </a:t>
            </a:r>
          </a:p>
          <a:p>
            <a:pPr marL="0" indent="0">
              <a:buNone/>
            </a:pPr>
            <a:r>
              <a:rPr lang="en-GB"/>
              <a:t>For black service users, other challenges may include addressing mistrust in healthcare systems or confronting subtle racial biases within institutions. </a:t>
            </a:r>
          </a:p>
          <a:p>
            <a:pPr marL="0" indent="0">
              <a:buNone/>
            </a:pPr>
            <a:r>
              <a:rPr lang="en-GB"/>
              <a:t>In conclusion, the work of a mental health support worker is both meaningful and necessary, especially within the black communities where mental health issues remain a pressing matter.  I have chosen this field because it combines empathy, advocacy, and professional growth. My aim is to empower individuals especially black people to access the care and understanding they deserve. As the NHS,2024 states that "</a:t>
            </a:r>
            <a:r>
              <a:rPr lang="en-GB" i="1"/>
              <a:t>Every contact with a service user is an opportunity to make a positive difference". </a:t>
            </a:r>
          </a:p>
          <a:p>
            <a:pPr marL="0" indent="0">
              <a:buNone/>
            </a:pPr>
            <a:r>
              <a:rPr lang="en-GB"/>
              <a:t>Through compassion, cultural awareness and continuous learning, I aim to contribute to a more inclusive, equitable and supportive mental health are system. </a:t>
            </a:r>
          </a:p>
        </p:txBody>
      </p:sp>
    </p:spTree>
    <p:extLst>
      <p:ext uri="{BB962C8B-B14F-4D97-AF65-F5344CB8AC3E}">
        <p14:creationId xmlns:p14="http://schemas.microsoft.com/office/powerpoint/2010/main" val="29056790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6B0B2-A65B-46B9-50E0-3B64B6E98546}"/>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D8298025-8948-8EE9-CAE2-A465092F7AF0}"/>
              </a:ext>
            </a:extLst>
          </p:cNvPr>
          <p:cNvSpPr>
            <a:spLocks noGrp="1"/>
          </p:cNvSpPr>
          <p:nvPr>
            <p:ph idx="1"/>
          </p:nvPr>
        </p:nvSpPr>
        <p:spPr/>
        <p:txBody>
          <a:bodyPr vert="horz" lIns="91440" tIns="45720" rIns="91440" bIns="45720" rtlCol="0" anchor="t">
            <a:normAutofit fontScale="77500" lnSpcReduction="20000"/>
          </a:bodyPr>
          <a:lstStyle/>
          <a:p>
            <a:pPr marL="0" indent="0">
              <a:buNone/>
            </a:pPr>
            <a:endParaRPr lang="en-GB"/>
          </a:p>
          <a:p>
            <a:r>
              <a:rPr lang="en-GB">
                <a:ea typeface="+mn-lt"/>
                <a:cs typeface="+mn-lt"/>
              </a:rPr>
              <a:t>Health Education England (2022) Role of the Mental Health Support Worker. Available at: </a:t>
            </a:r>
            <a:r>
              <a:rPr lang="en-GB">
                <a:ea typeface="+mn-lt"/>
                <a:cs typeface="+mn-lt"/>
                <a:hlinkClick r:id="rId2"/>
              </a:rPr>
              <a:t>https://www.hee.nhs.uk</a:t>
            </a:r>
            <a:r>
              <a:rPr lang="en-GB">
                <a:ea typeface="+mn-lt"/>
                <a:cs typeface="+mn-lt"/>
              </a:rPr>
              <a:t> (Accessed: 5 October 2025).</a:t>
            </a:r>
            <a:endParaRPr lang="en-GB"/>
          </a:p>
          <a:p>
            <a:r>
              <a:rPr lang="en-GB">
                <a:ea typeface="+mn-lt"/>
                <a:cs typeface="+mn-lt"/>
              </a:rPr>
              <a:t>Mental Health Foundation (2022) Black, Asian and Minority Ethnic Communities and Mental Health. Available at: </a:t>
            </a:r>
            <a:r>
              <a:rPr lang="en-GB">
                <a:ea typeface="+mn-lt"/>
                <a:cs typeface="+mn-lt"/>
                <a:hlinkClick r:id="rId3"/>
              </a:rPr>
              <a:t>https://www.mentalhealth.org.uk</a:t>
            </a:r>
            <a:r>
              <a:rPr lang="en-GB">
                <a:ea typeface="+mn-lt"/>
                <a:cs typeface="+mn-lt"/>
              </a:rPr>
              <a:t> (Accessed: 5 October 2025).</a:t>
            </a:r>
            <a:endParaRPr lang="en-GB"/>
          </a:p>
          <a:p>
            <a:r>
              <a:rPr lang="en-GB">
                <a:ea typeface="+mn-lt"/>
                <a:cs typeface="+mn-lt"/>
              </a:rPr>
              <a:t>Mind (2023) Mental Health in Black Communities. Available at: </a:t>
            </a:r>
            <a:r>
              <a:rPr lang="en-GB">
                <a:ea typeface="+mn-lt"/>
                <a:cs typeface="+mn-lt"/>
                <a:hlinkClick r:id="rId4"/>
              </a:rPr>
              <a:t>https://www.mind.org.uk</a:t>
            </a:r>
            <a:r>
              <a:rPr lang="en-GB">
                <a:ea typeface="+mn-lt"/>
                <a:cs typeface="+mn-lt"/>
              </a:rPr>
              <a:t> (Accessed: 5 October 2025).</a:t>
            </a:r>
            <a:endParaRPr lang="en-GB"/>
          </a:p>
          <a:p>
            <a:r>
              <a:rPr lang="en-GB">
                <a:ea typeface="+mn-lt"/>
                <a:cs typeface="+mn-lt"/>
              </a:rPr>
              <a:t>NHS (2024) Mental Health Support Worker Job Profile. Available at: </a:t>
            </a:r>
            <a:r>
              <a:rPr lang="en-GB">
                <a:ea typeface="+mn-lt"/>
                <a:cs typeface="+mn-lt"/>
                <a:hlinkClick r:id="rId5"/>
              </a:rPr>
              <a:t>https://www.healthcareers.nhs.uk</a:t>
            </a:r>
            <a:r>
              <a:rPr lang="en-GB">
                <a:ea typeface="+mn-lt"/>
                <a:cs typeface="+mn-lt"/>
              </a:rPr>
              <a:t> (Accessed: 5 October 2025).</a:t>
            </a:r>
            <a:endParaRPr lang="en-GB"/>
          </a:p>
          <a:p>
            <a:r>
              <a:rPr lang="en-GB">
                <a:ea typeface="+mn-lt"/>
                <a:cs typeface="+mn-lt"/>
              </a:rPr>
              <a:t>NHS Race and Health Observatory (2023) Ethnic Inequalities in Mental Health Care. London: NHS England.</a:t>
            </a:r>
            <a:endParaRPr lang="en-GB"/>
          </a:p>
          <a:p>
            <a:r>
              <a:rPr lang="en-GB">
                <a:ea typeface="+mn-lt"/>
                <a:cs typeface="+mn-lt"/>
              </a:rPr>
              <a:t>NHS Workforce Race Equality Standard (2023) Workforce Race Equality Annual Report. London: NHS England.</a:t>
            </a:r>
            <a:endParaRPr lang="en-GB"/>
          </a:p>
          <a:p>
            <a:r>
              <a:rPr lang="en-GB">
                <a:ea typeface="+mn-lt"/>
                <a:cs typeface="+mn-lt"/>
              </a:rPr>
              <a:t>Race Equality Foundation (2022) Breaking the Circles of Fear: Addressing Mental Health Inequalities. London: REF.</a:t>
            </a:r>
            <a:endParaRPr lang="en-GB"/>
          </a:p>
          <a:p>
            <a:r>
              <a:rPr lang="en-GB">
                <a:ea typeface="+mn-lt"/>
                <a:cs typeface="+mn-lt"/>
              </a:rPr>
              <a:t>Race Equality Foundation (2023) Improving Mental Health Outcomes for Black and Minority Ethnic People. London: REF.</a:t>
            </a:r>
            <a:endParaRPr lang="en-GB"/>
          </a:p>
          <a:p>
            <a:r>
              <a:rPr lang="en-GB">
                <a:ea typeface="+mn-lt"/>
                <a:cs typeface="+mn-lt"/>
              </a:rPr>
              <a:t>Skills for Care (2023) Care Roles and Cultural Competence Framework. Available at: https://www.skillsforcare.org.uk (Accessed: 5 October 2025).</a:t>
            </a:r>
            <a:endParaRPr lang="en-GB"/>
          </a:p>
        </p:txBody>
      </p:sp>
    </p:spTree>
    <p:extLst>
      <p:ext uri="{BB962C8B-B14F-4D97-AF65-F5344CB8AC3E}">
        <p14:creationId xmlns:p14="http://schemas.microsoft.com/office/powerpoint/2010/main" val="3434370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F275A-7F3E-1BE1-9991-A601C562E1BC}"/>
              </a:ext>
            </a:extLst>
          </p:cNvPr>
          <p:cNvSpPr>
            <a:spLocks noGrp="1"/>
          </p:cNvSpPr>
          <p:nvPr>
            <p:ph type="title"/>
          </p:nvPr>
        </p:nvSpPr>
        <p:spPr/>
        <p:txBody>
          <a:bodyPr/>
          <a:lstStyle/>
          <a:p>
            <a:r>
              <a:rPr lang="en-GB"/>
              <a:t>REDERENCES </a:t>
            </a:r>
          </a:p>
        </p:txBody>
      </p:sp>
      <p:sp>
        <p:nvSpPr>
          <p:cNvPr id="3" name="Content Placeholder 2">
            <a:extLst>
              <a:ext uri="{FF2B5EF4-FFF2-40B4-BE49-F238E27FC236}">
                <a16:creationId xmlns:a16="http://schemas.microsoft.com/office/drawing/2014/main" id="{C74AAB23-B668-392A-4F7C-5556ACFBDDA8}"/>
              </a:ext>
            </a:extLst>
          </p:cNvPr>
          <p:cNvSpPr>
            <a:spLocks noGrp="1"/>
          </p:cNvSpPr>
          <p:nvPr>
            <p:ph idx="1"/>
          </p:nvPr>
        </p:nvSpPr>
        <p:spPr/>
        <p:txBody>
          <a:bodyPr vert="horz" lIns="91440" tIns="45720" rIns="91440" bIns="45720" rtlCol="0" anchor="t">
            <a:normAutofit/>
          </a:bodyPr>
          <a:lstStyle/>
          <a:p>
            <a:r>
              <a:rPr lang="en-GB">
                <a:ea typeface="+mn-lt"/>
                <a:cs typeface="+mn-lt"/>
              </a:rPr>
              <a:t>Health Education England (2022) Core Skills for Mental Health Support Workers. Available at: </a:t>
            </a:r>
            <a:r>
              <a:rPr lang="en-GB">
                <a:ea typeface="+mn-lt"/>
                <a:cs typeface="+mn-lt"/>
                <a:hlinkClick r:id="rId2"/>
              </a:rPr>
              <a:t>https://www.hee.nhs.uk</a:t>
            </a:r>
            <a:r>
              <a:rPr lang="en-GB">
                <a:ea typeface="+mn-lt"/>
                <a:cs typeface="+mn-lt"/>
              </a:rPr>
              <a:t> (Accessed: 5 October 2025).</a:t>
            </a:r>
            <a:endParaRPr lang="en-GB"/>
          </a:p>
          <a:p>
            <a:r>
              <a:rPr lang="en-GB">
                <a:ea typeface="+mn-lt"/>
                <a:cs typeface="+mn-lt"/>
              </a:rPr>
              <a:t>Mind (2023) Empathy and Emotional Intelligence in Mental Health Support. Available at: </a:t>
            </a:r>
            <a:r>
              <a:rPr lang="en-GB">
                <a:ea typeface="+mn-lt"/>
                <a:cs typeface="+mn-lt"/>
                <a:hlinkClick r:id="rId3"/>
              </a:rPr>
              <a:t>https://www.mind.org.uk</a:t>
            </a:r>
            <a:r>
              <a:rPr lang="en-GB">
                <a:ea typeface="+mn-lt"/>
                <a:cs typeface="+mn-lt"/>
              </a:rPr>
              <a:t> (Accessed: 5 October 2025).</a:t>
            </a:r>
            <a:endParaRPr lang="en-GB"/>
          </a:p>
          <a:p>
            <a:r>
              <a:rPr lang="en-GB">
                <a:ea typeface="+mn-lt"/>
                <a:cs typeface="+mn-lt"/>
              </a:rPr>
              <a:t>NHS (2024) Mental Health Support Worker Job Profile. Available at: </a:t>
            </a:r>
            <a:r>
              <a:rPr lang="en-GB">
                <a:ea typeface="+mn-lt"/>
                <a:cs typeface="+mn-lt"/>
                <a:hlinkClick r:id="rId4"/>
              </a:rPr>
              <a:t>https://www.healthcareers.nhs.uk</a:t>
            </a:r>
            <a:r>
              <a:rPr lang="en-GB">
                <a:ea typeface="+mn-lt"/>
                <a:cs typeface="+mn-lt"/>
              </a:rPr>
              <a:t> (Accessed: 5 October 2025).</a:t>
            </a:r>
            <a:endParaRPr lang="en-GB"/>
          </a:p>
          <a:p>
            <a:r>
              <a:rPr lang="en-GB">
                <a:ea typeface="+mn-lt"/>
                <a:cs typeface="+mn-lt"/>
              </a:rPr>
              <a:t>Skills for Care (2023) Developing Communication and Person-Centred Skills in Care. Available at: https://www.skillsforcare.org.uk (Accessed: 5 October 2025).</a:t>
            </a:r>
            <a:endParaRPr lang="en-GB"/>
          </a:p>
        </p:txBody>
      </p:sp>
    </p:spTree>
    <p:extLst>
      <p:ext uri="{BB962C8B-B14F-4D97-AF65-F5344CB8AC3E}">
        <p14:creationId xmlns:p14="http://schemas.microsoft.com/office/powerpoint/2010/main" val="901590450"/>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0</TotalTime>
  <Words>2132</Words>
  <Application>Microsoft Macintosh PowerPoint</Application>
  <PresentationFormat>Widescreen</PresentationFormat>
  <Paragraphs>58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Bierstadt</vt:lpstr>
      <vt:lpstr>Calibri</vt:lpstr>
      <vt:lpstr>Neue Haas Grotesk Text Pro</vt:lpstr>
      <vt:lpstr>GestaltVTI</vt:lpstr>
      <vt:lpstr>MENTAL HEALTH </vt:lpstr>
      <vt:lpstr>INTRODUCTION </vt:lpstr>
      <vt:lpstr>ROLE DESCRIBTION </vt:lpstr>
      <vt:lpstr>Duties and responsibilities </vt:lpstr>
      <vt:lpstr>ESSENTIAL SKILLS A MEANTAL HEALTHCARE SUPPORT WORKER MUST HAVE. </vt:lpstr>
      <vt:lpstr>ESSENTIAL SKILLS A MEANTAL HEALTHCARESUPPORT WORKER MUST HAVE.  </vt:lpstr>
      <vt:lpstr>STRATEGIES </vt:lpstr>
      <vt:lpstr>WHY I CHOSE THIS ROLE</vt:lpstr>
      <vt:lpstr>WHY I CHOSE THIS ROLE </vt:lpstr>
      <vt:lpstr>CHALLENGES AND EMOTIONAL DEMANDS</vt:lpstr>
      <vt:lpstr>REFERENCES </vt:lpstr>
      <vt:lpstr>REDERENCES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dc:title>
  <dc:creator>agyemangprincessprempeh@gmail.com</dc:creator>
  <cp:lastModifiedBy>Emmanuel Oppong (2435925)</cp:lastModifiedBy>
  <cp:revision>1</cp:revision>
  <dcterms:created xsi:type="dcterms:W3CDTF">2025-10-05T13:04:16Z</dcterms:created>
  <dcterms:modified xsi:type="dcterms:W3CDTF">2025-10-06T01:05:27Z</dcterms:modified>
</cp:coreProperties>
</file>