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C2B9EA5-92E3-4BFF-96CB-40FDF9BC09C2}" type="datetimeFigureOut">
              <a:rPr lang="en-US" smtClean="0"/>
              <a:t>6/18/2020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E79CF1-3817-4E4E-8A87-003C0D6B43E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60000"/>
              </a:lnSpc>
            </a:pPr>
            <a:endParaRPr lang="en-US" sz="1200" dirty="0">
              <a:latin typeface="Times New Roman" pitchFamily="18" charset="0"/>
              <a:cs typeface="Times New Roman" pitchFamily="18" charset="0"/>
            </a:endParaRPr>
          </a:p>
          <a:p>
            <a:pPr algn="just">
              <a:lnSpc>
                <a:spcPct val="160000"/>
              </a:lnSpc>
            </a:pPr>
            <a:endParaRPr lang="en-US" sz="1200" dirty="0">
              <a:latin typeface="Times New Roman" pitchFamily="18" charset="0"/>
              <a:cs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fld id="{CFE79CF1-3817-4E4E-8A87-003C0D6B43E9}" type="slidenum">
              <a:rPr lang="en-US" smtClean="0"/>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FE79CF1-3817-4E4E-8A87-003C0D6B43E9}" type="slidenum">
              <a:rPr lang="en-US" smtClean="0"/>
              <a:t>7</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FE79CF1-3817-4E4E-8A87-003C0D6B43E9}" type="slidenum">
              <a:rPr lang="en-US" smtClean="0"/>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7CB97365-EBCA-4027-87D5-99FC1D4DF0BB}" type="datetimeFigureOut">
              <a:rPr lang="en-US" smtClean="0"/>
              <a:pPr/>
              <a:t>6/18/2020</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kumimoji="0"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9E29E33-B620-47F9-BB04-8846C2A5AFCC}" type="slidenum">
              <a:rPr kumimoji="0" lang="en-US" smtClean="0"/>
              <a:pPr/>
              <a:t>‹#›</a:t>
            </a:fld>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6/18/2020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9E29E33-B620-47F9-BB04-8846C2A5AFCC}" type="slidenum">
              <a:rPr kumimoji="0" lang="en-US" smtClean="0"/>
              <a:pPr/>
              <a:t>‹#›</a:t>
            </a:fld>
            <a:endParaRPr kumimoji="0"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CB97365-EBCA-4027-87D5-99FC1D4DF0BB}" type="datetimeFigureOut">
              <a:rPr lang="en-US" smtClean="0"/>
              <a:pPr/>
              <a:t>6/18/2020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9E29E33-B620-47F9-BB04-8846C2A5AFCC}" type="slidenum">
              <a:rPr kumimoji="0" lang="en-US" smtClean="0"/>
              <a:pPr/>
              <a:t>‹#›</a:t>
            </a:fld>
            <a:endParaRPr kumimoji="0"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CB97365-EBCA-4027-87D5-99FC1D4DF0BB}" type="datetimeFigureOut">
              <a:rPr lang="en-US" smtClean="0"/>
              <a:pPr/>
              <a:t>6/18/2020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9E29E33-B620-47F9-BB04-8846C2A5AFCC}" type="slidenum">
              <a:rPr kumimoji="0" lang="en-US" smtClean="0"/>
              <a:pPr/>
              <a:t>‹#›</a:t>
            </a:fld>
            <a:endParaRPr kumimoji="0"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CB97365-EBCA-4027-87D5-99FC1D4DF0BB}" type="datetimeFigureOut">
              <a:rPr lang="en-US" smtClean="0"/>
              <a:pPr/>
              <a:t>6/18/2020</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CB97365-EBCA-4027-87D5-99FC1D4DF0BB}" type="datetimeFigureOut">
              <a:rPr lang="en-US" smtClean="0"/>
              <a:pPr/>
              <a:t>6/18/2020</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69E29E33-B620-47F9-BB04-8846C2A5AFCC}" type="slidenum">
              <a:rPr kumimoji="0" lang="en-US" smtClean="0"/>
              <a:pPr/>
              <a:t>‹#›</a:t>
            </a:fld>
            <a:endParaRPr kumimoji="0"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B97365-EBCA-4027-87D5-99FC1D4DF0BB}" type="datetimeFigureOut">
              <a:rPr lang="en-US" smtClean="0"/>
              <a:pPr/>
              <a:t>6/18/2020</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7CB97365-EBCA-4027-87D5-99FC1D4DF0BB}" type="datetimeFigureOut">
              <a:rPr lang="en-US" smtClean="0"/>
              <a:pPr/>
              <a:t>6/18/2020</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7CB97365-EBCA-4027-87D5-99FC1D4DF0BB}" type="datetimeFigureOut">
              <a:rPr lang="en-US" smtClean="0"/>
              <a:pPr/>
              <a:t>6/18/2020</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kumimoji="0"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9E29E33-B620-47F9-BB04-8846C2A5AFCC}" type="slidenum">
              <a:rPr kumimoji="0" lang="en-US" smtClean="0"/>
              <a:pPr/>
              <a:t>‹#›</a:t>
            </a:fld>
            <a:endParaRPr kumimoji="0"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6/18/2020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CB97365-EBCA-4027-87D5-99FC1D4DF0BB}" type="datetimeFigureOut">
              <a:rPr lang="en-US" smtClean="0"/>
              <a:pPr/>
              <a:t>6/18/2020</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9E29E33-B620-47F9-BB04-8846C2A5AFCC}"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7CB97365-EBCA-4027-87D5-99FC1D4DF0BB}" type="datetimeFigureOut">
              <a:rPr lang="en-US" smtClean="0"/>
              <a:pPr/>
              <a:t>6/18/2020</a:t>
            </a:fld>
            <a:endParaRPr lang="en-US">
              <a:solidFill>
                <a:schemeClr val="tx1">
                  <a:shade val="50000"/>
                </a:schemeClr>
              </a:solidFill>
            </a:endParaRPr>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kumimoji="0" lang="en-US">
              <a:solidFill>
                <a:schemeClr val="tx1">
                  <a:shade val="50000"/>
                </a:schemeClr>
              </a:solidFill>
            </a:endParaRPr>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9E29E33-B620-47F9-BB04-8846C2A5AFCC}" type="slidenum">
              <a:rPr kumimoji="0" lang="en-US" smtClean="0"/>
              <a:pPr/>
              <a:t>‹#›</a:t>
            </a:fld>
            <a:endParaRPr kumimoji="0" lang="en-US" dirty="0">
              <a:solidFill>
                <a:schemeClr val="tx1">
                  <a:shade val="50000"/>
                </a:schemeClr>
              </a:solidFill>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752600"/>
            <a:ext cx="7772400" cy="1829761"/>
          </a:xfrm>
        </p:spPr>
        <p:txBody>
          <a:bodyPr/>
          <a:lstStyle/>
          <a:p>
            <a:r>
              <a:rPr lang="en-US" dirty="0">
                <a:latin typeface="Times New Roman" pitchFamily="18" charset="0"/>
                <a:cs typeface="Times New Roman" pitchFamily="18" charset="0"/>
              </a:rPr>
              <a:t>Business Environment</a:t>
            </a:r>
          </a:p>
        </p:txBody>
      </p:sp>
      <p:pic>
        <p:nvPicPr>
          <p:cNvPr id="1026" name="Picture 2" descr="C:\Program Files\Microsoft Office\MEDIA\CAGCAT10\j0233018.wmf"/>
          <p:cNvPicPr>
            <a:picLocks noChangeAspect="1" noChangeArrowheads="1"/>
          </p:cNvPicPr>
          <p:nvPr/>
        </p:nvPicPr>
        <p:blipFill>
          <a:blip r:embed="rId2"/>
          <a:srcRect/>
          <a:stretch>
            <a:fillRect/>
          </a:stretch>
        </p:blipFill>
        <p:spPr bwMode="auto">
          <a:xfrm>
            <a:off x="0" y="3810001"/>
            <a:ext cx="3048000" cy="3048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lnSpc>
                <a:spcPct val="150000"/>
              </a:lnSpc>
            </a:pPr>
            <a:r>
              <a:rPr lang="en-GB" sz="2000" dirty="0">
                <a:latin typeface="Times New Roman" pitchFamily="18" charset="0"/>
                <a:cs typeface="Times New Roman" pitchFamily="18" charset="0"/>
              </a:rPr>
              <a:t>INTRODUCTION	</a:t>
            </a:r>
            <a:endParaRPr lang="en-US" sz="2000"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MAIN BODY	</a:t>
            </a:r>
            <a:endParaRPr lang="en-US" sz="2000"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CONCLUSION	</a:t>
            </a:r>
            <a:endParaRPr lang="en-US" sz="2000" dirty="0">
              <a:latin typeface="Times New Roman" pitchFamily="18" charset="0"/>
              <a:cs typeface="Times New Roman" pitchFamily="18" charset="0"/>
            </a:endParaRPr>
          </a:p>
          <a:p>
            <a:pPr algn="just">
              <a:lnSpc>
                <a:spcPct val="150000"/>
              </a:lnSpc>
            </a:pPr>
            <a:r>
              <a:rPr lang="en-GB" sz="2000" dirty="0">
                <a:latin typeface="Times New Roman" pitchFamily="18" charset="0"/>
                <a:cs typeface="Times New Roman" pitchFamily="18" charset="0"/>
              </a:rPr>
              <a:t>REFERENCES	</a:t>
            </a:r>
            <a:endParaRPr lang="en-US" sz="2000" dirty="0">
              <a:latin typeface="Times New Roman" pitchFamily="18" charset="0"/>
              <a:cs typeface="Times New Roman" pitchFamily="18" charset="0"/>
            </a:endParaRPr>
          </a:p>
          <a:p>
            <a:endParaRPr lang="en-US" dirty="0"/>
          </a:p>
        </p:txBody>
      </p:sp>
      <p:sp>
        <p:nvSpPr>
          <p:cNvPr id="3" name="Title 2"/>
          <p:cNvSpPr>
            <a:spLocks noGrp="1"/>
          </p:cNvSpPr>
          <p:nvPr>
            <p:ph type="title"/>
          </p:nvPr>
        </p:nvSpPr>
        <p:spPr/>
        <p:txBody>
          <a:bodyPr>
            <a:normAutofit/>
          </a:bodyPr>
          <a:lstStyle/>
          <a:p>
            <a:r>
              <a:rPr lang="en-US" sz="3200" dirty="0">
                <a:latin typeface="Times New Roman" pitchFamily="18" charset="0"/>
                <a:cs typeface="Times New Roman" pitchFamily="18" charset="0"/>
              </a:rPr>
              <a:t>Table Of content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5071872"/>
          </a:xfrm>
        </p:spPr>
        <p:txBody>
          <a:bodyPr>
            <a:normAutofit fontScale="47500" lnSpcReduction="20000"/>
          </a:bodyPr>
          <a:lstStyle/>
          <a:p>
            <a:pPr algn="just">
              <a:lnSpc>
                <a:spcPct val="170000"/>
              </a:lnSpc>
            </a:pPr>
            <a:r>
              <a:rPr lang="en-US" sz="4200" dirty="0">
                <a:latin typeface="Times New Roman" pitchFamily="18" charset="0"/>
                <a:cs typeface="Times New Roman" pitchFamily="18" charset="0"/>
              </a:rPr>
              <a:t>Business Environment is the factors which affects the working and the operations of the organization. Business Environment consists of the internal and the external factors. In internal factors, those factors are included which can get control by an organization, for example employees, system, structure, suppliers, missions, visions and so on. Whereas external factor are the factors which are out of control of any organization but these do affects the business in a prominent way. This </a:t>
            </a:r>
            <a:r>
              <a:rPr lang="en-US" sz="4200" dirty="0" err="1">
                <a:latin typeface="Times New Roman" pitchFamily="18" charset="0"/>
                <a:cs typeface="Times New Roman" pitchFamily="18" charset="0"/>
              </a:rPr>
              <a:t>ppt</a:t>
            </a:r>
            <a:r>
              <a:rPr lang="en-US" sz="4200" dirty="0">
                <a:latin typeface="Times New Roman" pitchFamily="18" charset="0"/>
                <a:cs typeface="Times New Roman" pitchFamily="18" charset="0"/>
              </a:rPr>
              <a:t> has taken an example of Sheraton Hotel. Sheraton Hotel is a multinational company it is in the hotel chain business. The company operates at 441 hotels with around 1,55,617 rooms globally. The company was founded in the year 1937.</a:t>
            </a:r>
          </a:p>
          <a:p>
            <a:endParaRPr lang="en-US" dirty="0"/>
          </a:p>
        </p:txBody>
      </p:sp>
      <p:sp>
        <p:nvSpPr>
          <p:cNvPr id="3" name="Title 2"/>
          <p:cNvSpPr>
            <a:spLocks noGrp="1"/>
          </p:cNvSpPr>
          <p:nvPr>
            <p:ph type="title"/>
          </p:nvPr>
        </p:nvSpPr>
        <p:spPr/>
        <p:txBody>
          <a:bodyPr>
            <a:normAutofit/>
          </a:bodyPr>
          <a:lstStyle/>
          <a:p>
            <a:r>
              <a:rPr lang="en-GB" sz="3200" dirty="0">
                <a:latin typeface="Times New Roman" pitchFamily="18" charset="0"/>
                <a:cs typeface="Times New Roman" pitchFamily="18" charset="0"/>
              </a:rPr>
              <a:t>INTRODUCTION</a:t>
            </a:r>
            <a:br>
              <a:rPr lang="en-US" sz="3200" dirty="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idx="1"/>
          </p:nvPr>
        </p:nvSpPr>
        <p:spPr>
          <a:xfrm>
            <a:off x="457200" y="304800"/>
            <a:ext cx="8229600" cy="5702300"/>
          </a:xfrm>
        </p:spPr>
        <p:txBody>
          <a:bodyPr>
            <a:normAutofit/>
          </a:bodyPr>
          <a:lstStyle/>
          <a:p>
            <a:pPr algn="just">
              <a:lnSpc>
                <a:spcPct val="150000"/>
              </a:lnSpc>
            </a:pPr>
            <a:r>
              <a:rPr lang="en-GB" sz="2000" b="1" u="sng" dirty="0">
                <a:latin typeface="Times New Roman" pitchFamily="18" charset="0"/>
                <a:cs typeface="Times New Roman" pitchFamily="18" charset="0"/>
              </a:rPr>
              <a:t>Business Environment</a:t>
            </a:r>
            <a:endParaRPr lang="en-US" sz="2000" b="1" u="sng" dirty="0">
              <a:latin typeface="Times New Roman" pitchFamily="18" charset="0"/>
              <a:cs typeface="Times New Roman" pitchFamily="18" charset="0"/>
            </a:endParaRPr>
          </a:p>
          <a:p>
            <a:pPr algn="just">
              <a:lnSpc>
                <a:spcPct val="150000"/>
              </a:lnSpc>
              <a:buNone/>
            </a:pPr>
            <a:r>
              <a:rPr lang="en-GB" sz="2000" dirty="0">
                <a:latin typeface="Times New Roman" pitchFamily="18" charset="0"/>
                <a:cs typeface="Times New Roman" pitchFamily="18" charset="0"/>
              </a:rPr>
              <a:t>Business environment can be describe as the environment in which company is performing its business operations. It is essential for organisation to determine and analyse different aspects of business environment in order to take better decision for organisational growth and development. It is crucial for Sheraton company to carefully evaluate different elements of business environment for analysing positive and negative aspects on business and its operations. Respective company will be able to take better and appropriate decision by effective analysing business environment and its impact on company. </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idx="1"/>
          </p:nvPr>
        </p:nvSpPr>
        <p:spPr>
          <a:xfrm>
            <a:off x="457200" y="304800"/>
            <a:ext cx="8229600" cy="5702300"/>
          </a:xfrm>
        </p:spPr>
        <p:txBody>
          <a:bodyPr>
            <a:noAutofit/>
          </a:bodyPr>
          <a:lstStyle/>
          <a:p>
            <a:pPr algn="just">
              <a:lnSpc>
                <a:spcPct val="160000"/>
              </a:lnSpc>
            </a:pPr>
            <a:r>
              <a:rPr lang="en-GB" sz="2000" b="1" u="sng" dirty="0">
                <a:latin typeface="Times New Roman" pitchFamily="18" charset="0"/>
                <a:cs typeface="Times New Roman" pitchFamily="18" charset="0"/>
              </a:rPr>
              <a:t>Plan and Recommendations</a:t>
            </a:r>
            <a:endParaRPr lang="en-US" sz="2000" dirty="0">
              <a:latin typeface="Times New Roman" pitchFamily="18" charset="0"/>
              <a:cs typeface="Times New Roman" pitchFamily="18" charset="0"/>
            </a:endParaRPr>
          </a:p>
          <a:p>
            <a:pPr algn="just">
              <a:lnSpc>
                <a:spcPct val="160000"/>
              </a:lnSpc>
            </a:pPr>
            <a:r>
              <a:rPr lang="en-GB" sz="2000" dirty="0">
                <a:latin typeface="Times New Roman" pitchFamily="18" charset="0"/>
                <a:cs typeface="Times New Roman" pitchFamily="18" charset="0"/>
              </a:rPr>
              <a:t>It is crucial for Sheraton hotel to develop a plan that will includes details about business growth and development. Plan will support in enhancing business operation as well as increasing capabilities of employees to conduct organisation operation in effective and effective manner. Plan of respective hotel will includes various strategies and set of action with set time frame. Correct implementation of plan will support respective company to gain competitive edge over other rival companies. Plan for respective company in order to provide various recommendation that will lead to growth of business is mention below in detail (</a:t>
            </a:r>
            <a:r>
              <a:rPr lang="en-GB" sz="2000" dirty="0" err="1">
                <a:latin typeface="Times New Roman" pitchFamily="18" charset="0"/>
                <a:cs typeface="Times New Roman" pitchFamily="18" charset="0"/>
              </a:rPr>
              <a:t>Belás</a:t>
            </a:r>
            <a:r>
              <a:rPr lang="en-GB" sz="2000" dirty="0">
                <a:latin typeface="Times New Roman" pitchFamily="18" charset="0"/>
                <a:cs typeface="Times New Roman" pitchFamily="18" charset="0"/>
              </a:rPr>
              <a:t>, and et.al., 2015).</a:t>
            </a:r>
            <a:endParaRPr lang="en-US" sz="2000" dirty="0">
              <a:latin typeface="Times New Roman" pitchFamily="18" charset="0"/>
              <a:cs typeface="Times New Roman" pitchFamily="18" charset="0"/>
            </a:endParaRPr>
          </a:p>
          <a:p>
            <a:pPr algn="just">
              <a:lnSpc>
                <a:spcPct val="160000"/>
              </a:lnSpc>
              <a:buNone/>
            </a:pPr>
            <a:endParaRPr lang="en-US" sz="20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81000"/>
            <a:ext cx="8229600" cy="6172200"/>
          </a:xfrm>
        </p:spPr>
        <p:txBody>
          <a:bodyPr>
            <a:noAutofit/>
          </a:bodyPr>
          <a:lstStyle/>
          <a:p>
            <a:pPr algn="just">
              <a:lnSpc>
                <a:spcPct val="160000"/>
              </a:lnSpc>
            </a:pPr>
            <a:r>
              <a:rPr lang="en-GB" sz="2000" b="1" dirty="0">
                <a:latin typeface="Times New Roman" pitchFamily="18" charset="0"/>
                <a:cs typeface="Times New Roman" pitchFamily="18" charset="0"/>
              </a:rPr>
              <a:t>Develop objective</a:t>
            </a:r>
            <a:r>
              <a:rPr lang="en-GB" sz="2000" dirty="0">
                <a:latin typeface="Times New Roman" pitchFamily="18" charset="0"/>
                <a:cs typeface="Times New Roman" pitchFamily="18" charset="0"/>
              </a:rPr>
              <a:t> – It is crucial for respective company to develop and create goals that will lead to enhance business performance. It is essential for this hotel to create objective for increase sales by developing quality of services. Manager  of Sheraton hotel should provide information about business goals to employees so that they work according to it. </a:t>
            </a:r>
            <a:endParaRPr lang="en-US" sz="2000" dirty="0">
              <a:latin typeface="Times New Roman" pitchFamily="18" charset="0"/>
              <a:cs typeface="Times New Roman" pitchFamily="18" charset="0"/>
            </a:endParaRPr>
          </a:p>
          <a:p>
            <a:pPr algn="just">
              <a:lnSpc>
                <a:spcPct val="160000"/>
              </a:lnSpc>
            </a:pPr>
            <a:r>
              <a:rPr lang="en-GB" sz="2000" b="1" dirty="0">
                <a:latin typeface="Times New Roman" pitchFamily="18" charset="0"/>
                <a:cs typeface="Times New Roman" pitchFamily="18" charset="0"/>
              </a:rPr>
              <a:t>Training and development of employees</a:t>
            </a:r>
            <a:r>
              <a:rPr lang="en-GB" sz="2000" dirty="0">
                <a:latin typeface="Times New Roman" pitchFamily="18" charset="0"/>
                <a:cs typeface="Times New Roman" pitchFamily="18" charset="0"/>
              </a:rPr>
              <a:t> – Training is  one of the essential part of organisation that will lead to increase in skills and capabilities of employees. It is crucial for respective hotel to provide proper training to employees with the motive of developing their capabilities and potential. This recommendation will support in improving employees skills and other competencies to conduct business operations in better manner (Bah and Fang, 2015). </a:t>
            </a:r>
            <a:endParaRPr lang="en-US" sz="20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6172200"/>
          </a:xfrm>
        </p:spPr>
        <p:txBody>
          <a:bodyPr>
            <a:noAutofit/>
          </a:bodyPr>
          <a:lstStyle/>
          <a:p>
            <a:pPr algn="just">
              <a:lnSpc>
                <a:spcPct val="170000"/>
              </a:lnSpc>
            </a:pPr>
            <a:r>
              <a:rPr lang="en-GB" sz="2000" b="1" dirty="0">
                <a:latin typeface="Times New Roman" pitchFamily="18" charset="0"/>
                <a:cs typeface="Times New Roman" pitchFamily="18" charset="0"/>
              </a:rPr>
              <a:t>Innovative technology</a:t>
            </a:r>
            <a:r>
              <a:rPr lang="en-GB" sz="2000" dirty="0">
                <a:latin typeface="Times New Roman" pitchFamily="18" charset="0"/>
                <a:cs typeface="Times New Roman" pitchFamily="18" charset="0"/>
              </a:rPr>
              <a:t> – Technology will help in performing business task in more creative and innovative manner. Sheraton hotel should consider innovative and advance technology in business operation in order to simplify business task and enhance performance of business. Advance technology that is consider by respective company will lead to support in gaining competitive edge over other rival companies. Sheraton hotel needs to consider artificial intelligence and robotics system in order to correctly manage different business operations. Customer relation system is effective software that will help in creating strong relationship of respective company with its customers. </a:t>
            </a:r>
            <a:endParaRPr lang="en-US" sz="2000" dirty="0">
              <a:latin typeface="Times New Roman" pitchFamily="18" charset="0"/>
              <a:cs typeface="Times New Roman" pitchFamily="18" charset="0"/>
            </a:endParaRPr>
          </a:p>
          <a:p>
            <a:pPr algn="just">
              <a:lnSpc>
                <a:spcPct val="170000"/>
              </a:lnSpc>
            </a:pPr>
            <a:r>
              <a:rPr lang="en-GB" sz="2000" b="1" dirty="0">
                <a:latin typeface="Times New Roman" pitchFamily="18" charset="0"/>
                <a:cs typeface="Times New Roman" pitchFamily="18" charset="0"/>
              </a:rPr>
              <a:t>Enhancing customer experience</a:t>
            </a:r>
            <a:r>
              <a:rPr lang="en-GB" sz="2000" dirty="0">
                <a:latin typeface="Times New Roman" pitchFamily="18" charset="0"/>
                <a:cs typeface="Times New Roman" pitchFamily="18" charset="0"/>
              </a:rPr>
              <a:t> – It is significant for respective hotel to focus on enhancing customer experience with in the hotel. </a:t>
            </a:r>
            <a:endParaRPr lang="en-US" sz="2000" dirty="0">
              <a:latin typeface="Times New Roman" pitchFamily="18" charset="0"/>
              <a:cs typeface="Times New Roman" pitchFamily="18" charset="0"/>
            </a:endParaRPr>
          </a:p>
          <a:p>
            <a:pPr algn="just">
              <a:lnSpc>
                <a:spcPct val="170000"/>
              </a:lnSpc>
            </a:pPr>
            <a:endParaRPr lang="en-US" sz="2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04800"/>
            <a:ext cx="8229600" cy="6248400"/>
          </a:xfrm>
        </p:spPr>
        <p:txBody>
          <a:bodyPr>
            <a:noAutofit/>
          </a:bodyPr>
          <a:lstStyle/>
          <a:p>
            <a:pPr algn="just">
              <a:lnSpc>
                <a:spcPct val="170000"/>
              </a:lnSpc>
            </a:pPr>
            <a:r>
              <a:rPr lang="en-GB" sz="2000" b="1" dirty="0">
                <a:latin typeface="Times New Roman" pitchFamily="18" charset="0"/>
                <a:cs typeface="Times New Roman" pitchFamily="18" charset="0"/>
              </a:rPr>
              <a:t>Rules and regulation</a:t>
            </a:r>
            <a:r>
              <a:rPr lang="en-GB" sz="2000" dirty="0">
                <a:latin typeface="Times New Roman" pitchFamily="18" charset="0"/>
                <a:cs typeface="Times New Roman" pitchFamily="18" charset="0"/>
              </a:rPr>
              <a:t> – There are different set of rules and regulation that is developed by political party for hospitality industry. It is essential for respective company to consider all rules and policies of government in order to smoothly perform business operations. This is the external factor of business environment that could have major impact on organisation and its activities. By following all set of policies and regulation respective hotel will be able to develop strong brand image in market area. </a:t>
            </a:r>
            <a:endParaRPr lang="en-US" sz="2000" dirty="0">
              <a:latin typeface="Times New Roman" pitchFamily="18" charset="0"/>
              <a:cs typeface="Times New Roman" pitchFamily="18" charset="0"/>
            </a:endParaRPr>
          </a:p>
          <a:p>
            <a:pPr algn="just">
              <a:lnSpc>
                <a:spcPct val="170000"/>
              </a:lnSpc>
            </a:pPr>
            <a:r>
              <a:rPr lang="en-GB" sz="2000" b="1" dirty="0">
                <a:latin typeface="Times New Roman" pitchFamily="18" charset="0"/>
                <a:cs typeface="Times New Roman" pitchFamily="18" charset="0"/>
              </a:rPr>
              <a:t>Marketing and promotion activities</a:t>
            </a:r>
            <a:r>
              <a:rPr lang="en-GB" sz="2000" dirty="0">
                <a:latin typeface="Times New Roman" pitchFamily="18" charset="0"/>
                <a:cs typeface="Times New Roman" pitchFamily="18" charset="0"/>
              </a:rPr>
              <a:t> – Marketing activities are significant in enhancing sales of business. There are different types of promotional practices that will assist Sheraton hotel to increase awareness about its products and services in market area. </a:t>
            </a:r>
            <a:endParaRPr lang="en-US" sz="2000" dirty="0">
              <a:latin typeface="Times New Roman" pitchFamily="18" charset="0"/>
              <a:cs typeface="Times New Roman" pitchFamily="18" charset="0"/>
            </a:endParaRPr>
          </a:p>
          <a:p>
            <a:pPr algn="just">
              <a:lnSpc>
                <a:spcPct val="170000"/>
              </a:lnSpc>
            </a:pPr>
            <a:endParaRPr lang="en-US" sz="2000" dirty="0">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lnSpc>
                <a:spcPct val="150000"/>
              </a:lnSpc>
            </a:pPr>
            <a:r>
              <a:rPr lang="en-US" sz="2000" dirty="0">
                <a:latin typeface="Times New Roman" pitchFamily="18" charset="0"/>
                <a:cs typeface="Times New Roman" pitchFamily="18" charset="0"/>
              </a:rPr>
              <a:t>The </a:t>
            </a:r>
            <a:r>
              <a:rPr lang="en-US" sz="2000" dirty="0" err="1">
                <a:latin typeface="Times New Roman" pitchFamily="18" charset="0"/>
                <a:cs typeface="Times New Roman" pitchFamily="18" charset="0"/>
              </a:rPr>
              <a:t>ppt</a:t>
            </a:r>
            <a:r>
              <a:rPr lang="en-US" sz="2000" dirty="0">
                <a:latin typeface="Times New Roman" pitchFamily="18" charset="0"/>
                <a:cs typeface="Times New Roman" pitchFamily="18" charset="0"/>
              </a:rPr>
              <a:t> describes about the recommendation which the organization should adopt in its system some of them includes innovative technology, rules and regulations, training and development programs, development of objectives and so on. </a:t>
            </a:r>
          </a:p>
        </p:txBody>
      </p:sp>
      <p:sp>
        <p:nvSpPr>
          <p:cNvPr id="3" name="Title 2"/>
          <p:cNvSpPr>
            <a:spLocks noGrp="1"/>
          </p:cNvSpPr>
          <p:nvPr>
            <p:ph type="title"/>
          </p:nvPr>
        </p:nvSpPr>
        <p:spPr/>
        <p:txBody>
          <a:bodyPr>
            <a:normAutofit/>
          </a:bodyPr>
          <a:lstStyle/>
          <a:p>
            <a:r>
              <a:rPr lang="en-US" sz="3200" dirty="0">
                <a:latin typeface="Times New Roman" pitchFamily="18" charset="0"/>
                <a:cs typeface="Times New Roman" pitchFamily="18" charset="0"/>
              </a:rPr>
              <a:t>Conclusion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lnSpc>
                <a:spcPct val="170000"/>
              </a:lnSpc>
            </a:pPr>
            <a:r>
              <a:rPr lang="en-GB" sz="2000" dirty="0" err="1">
                <a:latin typeface="Times New Roman" pitchFamily="18" charset="0"/>
                <a:cs typeface="Times New Roman" pitchFamily="18" charset="0"/>
              </a:rPr>
              <a:t>Prajogo</a:t>
            </a:r>
            <a:r>
              <a:rPr lang="en-GB" sz="2000" dirty="0">
                <a:latin typeface="Times New Roman" pitchFamily="18" charset="0"/>
                <a:cs typeface="Times New Roman" pitchFamily="18" charset="0"/>
              </a:rPr>
              <a:t>, D.I., 2016. The strategic fit between innovation strategies and business environment in delivering business performance. </a:t>
            </a:r>
            <a:r>
              <a:rPr lang="en-GB" sz="2000" i="1" dirty="0">
                <a:latin typeface="Times New Roman" pitchFamily="18" charset="0"/>
                <a:cs typeface="Times New Roman" pitchFamily="18" charset="0"/>
              </a:rPr>
              <a:t>International journal of production Economics</a:t>
            </a:r>
            <a:r>
              <a:rPr lang="en-GB" sz="2000" dirty="0">
                <a:latin typeface="Times New Roman" pitchFamily="18" charset="0"/>
                <a:cs typeface="Times New Roman" pitchFamily="18" charset="0"/>
              </a:rPr>
              <a:t>, </a:t>
            </a:r>
            <a:r>
              <a:rPr lang="en-GB" sz="2000" i="1" dirty="0">
                <a:latin typeface="Times New Roman" pitchFamily="18" charset="0"/>
                <a:cs typeface="Times New Roman" pitchFamily="18" charset="0"/>
              </a:rPr>
              <a:t>171</a:t>
            </a:r>
            <a:r>
              <a:rPr lang="en-GB" sz="2000" dirty="0">
                <a:latin typeface="Times New Roman" pitchFamily="18" charset="0"/>
                <a:cs typeface="Times New Roman" pitchFamily="18" charset="0"/>
              </a:rPr>
              <a:t>, pp.241-249.</a:t>
            </a:r>
            <a:endParaRPr lang="en-US" sz="2000" dirty="0">
              <a:latin typeface="Times New Roman" pitchFamily="18" charset="0"/>
              <a:cs typeface="Times New Roman" pitchFamily="18" charset="0"/>
            </a:endParaRPr>
          </a:p>
          <a:p>
            <a:pPr algn="just">
              <a:lnSpc>
                <a:spcPct val="170000"/>
              </a:lnSpc>
            </a:pPr>
            <a:r>
              <a:rPr lang="en-GB" sz="2000" dirty="0">
                <a:latin typeface="Times New Roman" pitchFamily="18" charset="0"/>
                <a:cs typeface="Times New Roman" pitchFamily="18" charset="0"/>
              </a:rPr>
              <a:t>Bah, E.H. and Fang, L., 2015. Impact of the business environment on output and productivity in Africa. </a:t>
            </a:r>
            <a:r>
              <a:rPr lang="en-GB" sz="2000" i="1" dirty="0">
                <a:latin typeface="Times New Roman" pitchFamily="18" charset="0"/>
                <a:cs typeface="Times New Roman" pitchFamily="18" charset="0"/>
              </a:rPr>
              <a:t>Journal of Development Economics</a:t>
            </a:r>
            <a:r>
              <a:rPr lang="en-GB" sz="2000" dirty="0">
                <a:latin typeface="Times New Roman" pitchFamily="18" charset="0"/>
                <a:cs typeface="Times New Roman" pitchFamily="18" charset="0"/>
              </a:rPr>
              <a:t>, </a:t>
            </a:r>
            <a:r>
              <a:rPr lang="en-GB" sz="2000" i="1" dirty="0">
                <a:latin typeface="Times New Roman" pitchFamily="18" charset="0"/>
                <a:cs typeface="Times New Roman" pitchFamily="18" charset="0"/>
              </a:rPr>
              <a:t>114</a:t>
            </a:r>
            <a:r>
              <a:rPr lang="en-GB" sz="2000" dirty="0">
                <a:latin typeface="Times New Roman" pitchFamily="18" charset="0"/>
                <a:cs typeface="Times New Roman" pitchFamily="18" charset="0"/>
              </a:rPr>
              <a:t>, pp.159-171.</a:t>
            </a:r>
            <a:endParaRPr lang="en-US" sz="2000" dirty="0">
              <a:latin typeface="Times New Roman" pitchFamily="18" charset="0"/>
              <a:cs typeface="Times New Roman" pitchFamily="18" charset="0"/>
            </a:endParaRPr>
          </a:p>
          <a:p>
            <a:pPr algn="just">
              <a:lnSpc>
                <a:spcPct val="170000"/>
              </a:lnSpc>
            </a:pPr>
            <a:r>
              <a:rPr lang="en-GB" sz="2000" dirty="0" err="1">
                <a:latin typeface="Times New Roman" pitchFamily="18" charset="0"/>
                <a:cs typeface="Times New Roman" pitchFamily="18" charset="0"/>
              </a:rPr>
              <a:t>Belás</a:t>
            </a:r>
            <a:r>
              <a:rPr lang="en-GB" sz="2000" dirty="0">
                <a:latin typeface="Times New Roman" pitchFamily="18" charset="0"/>
                <a:cs typeface="Times New Roman" pitchFamily="18" charset="0"/>
              </a:rPr>
              <a:t>, J., and et.al., 2015. The business environment of small and medium-sized enterprises in selected regions of the Czech Republic and Slovakia. </a:t>
            </a:r>
            <a:r>
              <a:rPr lang="en-GB" sz="2000" i="1" dirty="0">
                <a:latin typeface="Times New Roman" pitchFamily="18" charset="0"/>
                <a:cs typeface="Times New Roman" pitchFamily="18" charset="0"/>
              </a:rPr>
              <a:t>Economics and Management</a:t>
            </a:r>
            <a:r>
              <a:rPr lang="en-GB" sz="2000" dirty="0">
                <a:latin typeface="Times New Roman" pitchFamily="18" charset="0"/>
                <a:cs typeface="Times New Roman" pitchFamily="18" charset="0"/>
              </a:rPr>
              <a:t>.</a:t>
            </a:r>
            <a:endParaRPr lang="en-US" sz="2000" dirty="0">
              <a:latin typeface="Times New Roman" pitchFamily="18" charset="0"/>
              <a:cs typeface="Times New Roman" pitchFamily="18" charset="0"/>
            </a:endParaRPr>
          </a:p>
          <a:p>
            <a:pPr algn="just">
              <a:lnSpc>
                <a:spcPct val="170000"/>
              </a:lnSpc>
              <a:buNone/>
            </a:pPr>
            <a:endParaRPr lang="en-US" sz="2000" dirty="0">
              <a:latin typeface="Times New Roman" pitchFamily="18" charset="0"/>
              <a:cs typeface="Times New Roman" pitchFamily="18" charset="0"/>
            </a:endParaRPr>
          </a:p>
          <a:p>
            <a:pPr algn="just">
              <a:lnSpc>
                <a:spcPct val="170000"/>
              </a:lnSpc>
            </a:pPr>
            <a:endParaRPr lang="en-US" sz="2000" dirty="0">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US" sz="3200" dirty="0">
                <a:latin typeface="Times New Roman" pitchFamily="18" charset="0"/>
                <a:cs typeface="Times New Roman" pitchFamily="18" charset="0"/>
              </a:rPr>
              <a:t>References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TotalTime>
  <Words>876</Words>
  <Application>Microsoft Office PowerPoint</Application>
  <PresentationFormat>On-screen Show (4:3)</PresentationFormat>
  <Paragraphs>28</Paragraphs>
  <Slides>10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Calibri</vt:lpstr>
      <vt:lpstr>Lucida Sans Unicode</vt:lpstr>
      <vt:lpstr>Times New Roman</vt:lpstr>
      <vt:lpstr>Verdana</vt:lpstr>
      <vt:lpstr>Wingdings 2</vt:lpstr>
      <vt:lpstr>Wingdings 3</vt:lpstr>
      <vt:lpstr>Concourse</vt:lpstr>
      <vt:lpstr>Business Environment</vt:lpstr>
      <vt:lpstr>Table Of content </vt:lpstr>
      <vt:lpstr>INTRODUCTION </vt:lpstr>
      <vt:lpstr>PowerPoint Presentation</vt:lpstr>
      <vt:lpstr>PowerPoint Presentation</vt:lpstr>
      <vt:lpstr>PowerPoint Presentation</vt:lpstr>
      <vt:lpstr>PowerPoint Presentation</vt:lpstr>
      <vt:lpstr>PowerPoint Presentation</vt:lpstr>
      <vt:lpstr>Conclusion</vt:lpstr>
      <vt:lpstr>References</vt:lpstr>
    </vt:vector>
  </TitlesOfParts>
  <Company>india2world@ymail.com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Environment</dc:title>
  <dc:creator>india2world@ymail.com</dc:creator>
  <cp:lastModifiedBy>mihai anghel cristea</cp:lastModifiedBy>
  <cp:revision>3</cp:revision>
  <dcterms:created xsi:type="dcterms:W3CDTF">2020-06-10T17:11:30Z</dcterms:created>
  <dcterms:modified xsi:type="dcterms:W3CDTF">2020-06-18T09:52:07Z</dcterms:modified>
</cp:coreProperties>
</file>