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7" r:id="rId14"/>
    <p:sldId id="269" r:id="rId15"/>
    <p:sldId id="278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A9E661A-849B-4763-9AE8-36C76D8F37DB}" type="datetimeFigureOut">
              <a:rPr lang="en-GB" smtClean="0"/>
              <a:pPr/>
              <a:t>26/03/2013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3" descr="sargon relief"/>
          <p:cNvPicPr>
            <a:picLocks noChangeAspect="1" noChangeArrowheads="1"/>
          </p:cNvPicPr>
          <p:nvPr/>
        </p:nvPicPr>
        <p:blipFill>
          <a:blip r:embed="rId2" cstate="email">
            <a:lum bright="-8000" contrast="-8000"/>
          </a:blip>
          <a:srcRect/>
          <a:stretch>
            <a:fillRect/>
          </a:stretch>
        </p:blipFill>
        <p:spPr bwMode="auto">
          <a:xfrm>
            <a:off x="323850" y="188913"/>
            <a:ext cx="8424863" cy="656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99864"/>
            <a:ext cx="8077200" cy="1673352"/>
          </a:xfrm>
        </p:spPr>
        <p:txBody>
          <a:bodyPr>
            <a:normAutofit fontScale="90000"/>
          </a:bodyPr>
          <a:lstStyle/>
          <a:p>
            <a: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Pharaohs, Phoenicians &amp; Peoples of the Sea</a:t>
            </a:r>
            <a:endParaRPr lang="en-GB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172816"/>
            <a:ext cx="8077200" cy="1499616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 Phoenician Expansion</a:t>
            </a:r>
            <a:endParaRPr lang="en-GB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5202889" y="1700808"/>
            <a:ext cx="3673290" cy="4824536"/>
            <a:chOff x="285720" y="1142984"/>
            <a:chExt cx="4143404" cy="5442497"/>
          </a:xfrm>
        </p:grpSpPr>
        <p:pic>
          <p:nvPicPr>
            <p:cNvPr id="3077" name="Picture 9" descr="map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285720" y="1142984"/>
              <a:ext cx="4143404" cy="5442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8" name="Oval 7"/>
            <p:cNvSpPr>
              <a:spLocks noChangeArrowheads="1"/>
            </p:cNvSpPr>
            <p:nvPr/>
          </p:nvSpPr>
          <p:spPr bwMode="auto">
            <a:xfrm rot="1375479">
              <a:off x="1062008" y="3502009"/>
              <a:ext cx="650875" cy="1595438"/>
            </a:xfrm>
            <a:prstGeom prst="ellipse">
              <a:avLst/>
            </a:prstGeom>
            <a:noFill/>
            <a:ln w="38100">
              <a:solidFill>
                <a:srgbClr val="FF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smtClean="0"/>
              <a:t>Who were the Phoenicians?</a:t>
            </a:r>
            <a:endParaRPr lang="en-GB" sz="48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464496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Iron Age descendants of the Canaanite population  of Levant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/>
              <a:t>Essentially central Levant: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/>
              <a:t>Philistines &amp; Israelites to south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/>
              <a:t>Neo-Hittite kingdoms to north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/>
              <a:t>Main centres: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>
                <a:solidFill>
                  <a:srgbClr val="FFC000"/>
                </a:solidFill>
              </a:rPr>
              <a:t>Sidon, Byblos, Tyre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000" dirty="0"/>
              <a:t>Punic inscriptions</a:t>
            </a:r>
          </a:p>
          <a:p>
            <a:pPr lvl="2" eaLnBrk="1" hangingPunct="1">
              <a:lnSpc>
                <a:spcPct val="90000"/>
              </a:lnSpc>
              <a:defRPr/>
            </a:pPr>
            <a:r>
              <a:rPr lang="en-GB" dirty="0"/>
              <a:t>“man of Sidon”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/>
              <a:t>Naturally look west - geography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smtClean="0"/>
              <a:t>Why Phoenician Expansion?</a:t>
            </a:r>
            <a:endParaRPr lang="en-GB" sz="48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73936"/>
            <a:ext cx="5040560" cy="4895424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Maritime activity linked to rise of Assyria</a:t>
            </a:r>
          </a:p>
          <a:p>
            <a:pPr lvl="1" eaLnBrk="1" hangingPunct="1">
              <a:defRPr/>
            </a:pPr>
            <a:r>
              <a:rPr lang="en-GB" dirty="0"/>
              <a:t>10</a:t>
            </a:r>
            <a:r>
              <a:rPr lang="en-GB" baseline="30000" dirty="0"/>
              <a:t>th</a:t>
            </a:r>
            <a:r>
              <a:rPr lang="en-GB" dirty="0"/>
              <a:t> century: 1</a:t>
            </a:r>
            <a:r>
              <a:rPr lang="en-GB" baseline="30000" dirty="0"/>
              <a:t>st</a:t>
            </a:r>
            <a:r>
              <a:rPr lang="en-GB" dirty="0"/>
              <a:t> incursions by </a:t>
            </a:r>
            <a:r>
              <a:rPr lang="en-GB" dirty="0" err="1">
                <a:solidFill>
                  <a:srgbClr val="FFC000"/>
                </a:solidFill>
              </a:rPr>
              <a:t>Tiglath</a:t>
            </a:r>
            <a:r>
              <a:rPr lang="en-GB" dirty="0">
                <a:solidFill>
                  <a:srgbClr val="FFC000"/>
                </a:solidFill>
              </a:rPr>
              <a:t> </a:t>
            </a:r>
            <a:r>
              <a:rPr lang="en-GB" dirty="0" err="1">
                <a:solidFill>
                  <a:srgbClr val="FFC000"/>
                </a:solidFill>
              </a:rPr>
              <a:t>Pileser</a:t>
            </a:r>
            <a:r>
              <a:rPr lang="en-GB" dirty="0">
                <a:solidFill>
                  <a:srgbClr val="FFC000"/>
                </a:solidFill>
              </a:rPr>
              <a:t> I</a:t>
            </a:r>
          </a:p>
          <a:p>
            <a:pPr lvl="1" eaLnBrk="1" hangingPunct="1">
              <a:defRPr/>
            </a:pPr>
            <a:r>
              <a:rPr lang="en-GB" dirty="0"/>
              <a:t>8</a:t>
            </a:r>
            <a:r>
              <a:rPr lang="en-GB" baseline="30000" dirty="0"/>
              <a:t>th</a:t>
            </a:r>
            <a:r>
              <a:rPr lang="en-GB" dirty="0"/>
              <a:t> century: Phoenicians pay tribute to </a:t>
            </a:r>
            <a:r>
              <a:rPr lang="en-GB" dirty="0" err="1">
                <a:solidFill>
                  <a:srgbClr val="FFC000"/>
                </a:solidFill>
              </a:rPr>
              <a:t>Tiglath</a:t>
            </a:r>
            <a:r>
              <a:rPr lang="en-GB" dirty="0">
                <a:solidFill>
                  <a:srgbClr val="FFC000"/>
                </a:solidFill>
              </a:rPr>
              <a:t> </a:t>
            </a:r>
            <a:r>
              <a:rPr lang="en-GB" dirty="0" err="1">
                <a:solidFill>
                  <a:srgbClr val="FFC000"/>
                </a:solidFill>
              </a:rPr>
              <a:t>Pileser</a:t>
            </a:r>
            <a:r>
              <a:rPr lang="en-GB" dirty="0">
                <a:solidFill>
                  <a:srgbClr val="FFC000"/>
                </a:solidFill>
              </a:rPr>
              <a:t> III</a:t>
            </a:r>
          </a:p>
          <a:p>
            <a:pPr lvl="1" eaLnBrk="1" hangingPunct="1">
              <a:defRPr/>
            </a:pPr>
            <a:r>
              <a:rPr lang="en-GB" dirty="0"/>
              <a:t>7</a:t>
            </a:r>
            <a:r>
              <a:rPr lang="en-GB" baseline="30000" dirty="0"/>
              <a:t>th</a:t>
            </a:r>
            <a:r>
              <a:rPr lang="en-GB" dirty="0"/>
              <a:t> century: Phoenicia is Assyrian province, under </a:t>
            </a:r>
            <a:r>
              <a:rPr lang="en-GB" dirty="0">
                <a:solidFill>
                  <a:srgbClr val="FFC000"/>
                </a:solidFill>
              </a:rPr>
              <a:t>Sennacherib</a:t>
            </a:r>
            <a:r>
              <a:rPr lang="en-GB" dirty="0"/>
              <a:t> &amp; </a:t>
            </a:r>
            <a:r>
              <a:rPr lang="en-GB" dirty="0">
                <a:solidFill>
                  <a:srgbClr val="FFC000"/>
                </a:solidFill>
              </a:rPr>
              <a:t>Esarhaddon</a:t>
            </a:r>
          </a:p>
          <a:p>
            <a:pPr eaLnBrk="1" hangingPunct="1">
              <a:defRPr/>
            </a:pPr>
            <a:r>
              <a:rPr lang="en-GB" dirty="0"/>
              <a:t>Escaping Assyrians &amp; seeking raw materials for tribute to Assyrians</a:t>
            </a:r>
          </a:p>
        </p:txBody>
      </p:sp>
      <p:pic>
        <p:nvPicPr>
          <p:cNvPr id="6" name="Picture 2" descr="ma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104" y="1916832"/>
            <a:ext cx="3298808" cy="4340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Mediterranian_Sea"/>
          <p:cNvPicPr>
            <a:picLocks noChangeAspect="1" noChangeArrowheads="1"/>
          </p:cNvPicPr>
          <p:nvPr/>
        </p:nvPicPr>
        <p:blipFill>
          <a:blip r:embed="rId2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179388" y="788988"/>
            <a:ext cx="8856662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800" dirty="0" smtClean="0"/>
              <a:t>Phoenician Expansion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idx="1"/>
          </p:nvPr>
        </p:nvSpPr>
        <p:spPr>
          <a:xfrm>
            <a:off x="302840" y="1700808"/>
            <a:ext cx="8229600" cy="4625609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Phenomenon is marked by: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Spread of Phoenician pottery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Appearance of local orientalising traditions in art in west</a:t>
            </a:r>
          </a:p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Impetus for trade: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Raw materials, especially metals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Assyrian demand for finished goods as tribute</a:t>
            </a:r>
          </a:p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Initial trading contact in East Mediterranean: 11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th-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centuries</a:t>
            </a:r>
          </a:p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Colonisation phase: Beginning in 9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9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9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9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9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9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19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9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9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Mediterranian_Sea"/>
          <p:cNvPicPr>
            <a:picLocks noChangeAspect="1" noChangeArrowheads="1"/>
          </p:cNvPicPr>
          <p:nvPr/>
        </p:nvPicPr>
        <p:blipFill>
          <a:blip r:embed="rId2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179388" y="788988"/>
            <a:ext cx="8856662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800" smtClean="0"/>
              <a:t>Phoenician Expansion</a:t>
            </a:r>
          </a:p>
        </p:txBody>
      </p:sp>
      <p:sp>
        <p:nvSpPr>
          <p:cNvPr id="222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Moscati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(1982) identifies two phases:</a:t>
            </a:r>
          </a:p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Pre-colonial phase: 11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-9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BC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Surveying sea routes &amp; studying sea conditions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Locating sources of raw minerals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Identifying potential markets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Fragmentary archaeological record</a:t>
            </a:r>
          </a:p>
          <a:p>
            <a:pPr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Colonial phase: 8</a:t>
            </a:r>
            <a:r>
              <a:rPr lang="en-GB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BC</a:t>
            </a:r>
          </a:p>
          <a:p>
            <a:pPr lvl="1" eaLnBrk="1" hangingPunct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Establishment of colonies in central &amp; west Mediterranean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2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2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2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2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2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2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2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22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4" descr="akhziv pottery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60032" y="2509578"/>
            <a:ext cx="3933131" cy="4160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Pottery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1520" y="1773936"/>
            <a:ext cx="4392488" cy="4623816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dirty="0"/>
              <a:t>Development of distinctive Phoenician style: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/>
              <a:t>11</a:t>
            </a:r>
            <a:r>
              <a:rPr lang="en-GB" baseline="30000" dirty="0"/>
              <a:t>th</a:t>
            </a:r>
            <a:r>
              <a:rPr lang="en-GB" dirty="0"/>
              <a:t> century BC </a:t>
            </a:r>
            <a:r>
              <a:rPr lang="en-GB" dirty="0" err="1"/>
              <a:t>Bichrome</a:t>
            </a:r>
            <a:r>
              <a:rPr lang="en-GB" dirty="0"/>
              <a:t> style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dirty="0"/>
              <a:t>Globular jugs &amp; neck-ridge jugs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dirty="0"/>
              <a:t>Oils &amp; perfumes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dirty="0"/>
              <a:t>Breakdown of trade with Aegean led to gap in market?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dirty="0"/>
              <a:t>9</a:t>
            </a:r>
            <a:r>
              <a:rPr lang="en-GB" baseline="30000" dirty="0"/>
              <a:t>th</a:t>
            </a:r>
            <a:r>
              <a:rPr lang="en-GB" dirty="0"/>
              <a:t> century: Red Slip pitchers &amp; mushroom lipped jugs</a:t>
            </a:r>
          </a:p>
        </p:txBody>
      </p:sp>
      <p:pic>
        <p:nvPicPr>
          <p:cNvPr id="7" name="Picture 9" descr="K_Sk0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6156176" y="188640"/>
            <a:ext cx="2725264" cy="3508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0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0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0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0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0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86" name="Picture 10" descr="salamis01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4788024" y="177119"/>
            <a:ext cx="3945640" cy="3117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787" name="Picture 11" descr="salamis02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6588224" y="3068960"/>
            <a:ext cx="2360126" cy="2059210"/>
          </a:xfrm>
          <a:prstGeom prst="rect">
            <a:avLst/>
          </a:prstGeom>
          <a:noFill/>
          <a:ln>
            <a:noFill/>
          </a:ln>
        </p:spPr>
      </p:pic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Cyprus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700808"/>
            <a:ext cx="4172272" cy="4623816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dirty="0"/>
              <a:t>11</a:t>
            </a:r>
            <a:r>
              <a:rPr lang="en-GB" baseline="30000" dirty="0"/>
              <a:t>th</a:t>
            </a:r>
            <a:r>
              <a:rPr lang="en-GB" dirty="0"/>
              <a:t>-10</a:t>
            </a:r>
            <a:r>
              <a:rPr lang="en-GB" baseline="30000" dirty="0"/>
              <a:t>th</a:t>
            </a:r>
            <a:r>
              <a:rPr lang="en-GB" dirty="0"/>
              <a:t> century horizon of Phoenician imports in tomb groups:</a:t>
            </a:r>
          </a:p>
          <a:p>
            <a:pPr lvl="1" eaLnBrk="1" hangingPunct="1">
              <a:defRPr/>
            </a:pPr>
            <a:r>
              <a:rPr lang="en-GB" dirty="0"/>
              <a:t>Containers of highly prized commodities</a:t>
            </a:r>
          </a:p>
          <a:p>
            <a:pPr eaLnBrk="1" hangingPunct="1">
              <a:defRPr/>
            </a:pPr>
            <a:r>
              <a:rPr lang="en-GB" dirty="0" err="1"/>
              <a:t>Palaepaphos</a:t>
            </a:r>
            <a:r>
              <a:rPr lang="en-GB" dirty="0"/>
              <a:t> </a:t>
            </a:r>
            <a:r>
              <a:rPr lang="en-GB" i="1" dirty="0" err="1"/>
              <a:t>Skales</a:t>
            </a:r>
            <a:r>
              <a:rPr lang="en-GB" dirty="0"/>
              <a:t> stands out as the focus of Phoenician activity</a:t>
            </a:r>
          </a:p>
          <a:p>
            <a:pPr eaLnBrk="1" hangingPunct="1">
              <a:defRPr/>
            </a:pPr>
            <a:r>
              <a:rPr lang="en-GB" dirty="0"/>
              <a:t>Colonisation or trade?</a:t>
            </a:r>
          </a:p>
          <a:p>
            <a:pPr lvl="1" eaLnBrk="1" hangingPunct="1">
              <a:defRPr/>
            </a:pPr>
            <a:r>
              <a:rPr lang="en-GB" dirty="0"/>
              <a:t>Phoenician child burials at </a:t>
            </a:r>
            <a:r>
              <a:rPr lang="en-GB" dirty="0" err="1">
                <a:solidFill>
                  <a:srgbClr val="FFC000"/>
                </a:solidFill>
              </a:rPr>
              <a:t>Kition</a:t>
            </a:r>
            <a:r>
              <a:rPr lang="en-GB" dirty="0"/>
              <a:t> &amp; </a:t>
            </a:r>
            <a:r>
              <a:rPr lang="en-GB" dirty="0">
                <a:solidFill>
                  <a:srgbClr val="FFC000"/>
                </a:solidFill>
              </a:rPr>
              <a:t>Salamis</a:t>
            </a:r>
          </a:p>
        </p:txBody>
      </p:sp>
      <p:pic>
        <p:nvPicPr>
          <p:cNvPr id="9" name="Picture 4" descr="K_Sk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email">
            <a:lum bright="-6000" contrast="-6000"/>
          </a:blip>
          <a:srcRect/>
          <a:stretch>
            <a:fillRect/>
          </a:stretch>
        </p:blipFill>
        <p:spPr bwMode="auto">
          <a:xfrm>
            <a:off x="4572000" y="3861048"/>
            <a:ext cx="189420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3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LC IIIB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773113"/>
            <a:ext cx="8280400" cy="597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Phoenician Colonies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8229600" cy="4176464"/>
          </a:xfrm>
        </p:spPr>
        <p:txBody>
          <a:bodyPr/>
          <a:lstStyle/>
          <a:p>
            <a:pPr>
              <a:defRPr/>
            </a:pPr>
            <a:r>
              <a:rPr lang="en-GB" sz="2200" dirty="0">
                <a:solidFill>
                  <a:srgbClr val="0000FF"/>
                </a:solidFill>
                <a:effectLst/>
              </a:rPr>
              <a:t>Identified at </a:t>
            </a:r>
            <a:r>
              <a:rPr lang="en-GB" sz="2200" dirty="0" err="1">
                <a:solidFill>
                  <a:srgbClr val="0000FF"/>
                </a:solidFill>
                <a:effectLst/>
              </a:rPr>
              <a:t>Kition</a:t>
            </a:r>
            <a:r>
              <a:rPr lang="en-GB" sz="2200" dirty="0">
                <a:solidFill>
                  <a:srgbClr val="0000FF"/>
                </a:solidFill>
                <a:effectLst/>
              </a:rPr>
              <a:t> &amp; </a:t>
            </a:r>
            <a:r>
              <a:rPr lang="en-GB" sz="2200" dirty="0" err="1">
                <a:solidFill>
                  <a:srgbClr val="0000FF"/>
                </a:solidFill>
                <a:effectLst/>
              </a:rPr>
              <a:t>Amathus</a:t>
            </a:r>
            <a:endParaRPr lang="en-GB" sz="2200" dirty="0">
              <a:solidFill>
                <a:srgbClr val="0000FF"/>
              </a:solidFill>
              <a:effectLst/>
            </a:endParaRPr>
          </a:p>
          <a:p>
            <a:pPr>
              <a:defRPr/>
            </a:pPr>
            <a:r>
              <a:rPr lang="en-GB" sz="2200" dirty="0" err="1">
                <a:solidFill>
                  <a:srgbClr val="0000FF"/>
                </a:solidFill>
                <a:effectLst/>
              </a:rPr>
              <a:t>Kition</a:t>
            </a:r>
            <a:r>
              <a:rPr lang="en-GB" sz="2200" dirty="0">
                <a:solidFill>
                  <a:srgbClr val="0000FF"/>
                </a:solidFill>
                <a:effectLst/>
              </a:rPr>
              <a:t>: Phoenician colony established in 9</a:t>
            </a:r>
            <a:r>
              <a:rPr lang="en-GB" sz="2200" baseline="30000" dirty="0">
                <a:solidFill>
                  <a:srgbClr val="0000FF"/>
                </a:solidFill>
                <a:effectLst/>
              </a:rPr>
              <a:t>th</a:t>
            </a:r>
            <a:r>
              <a:rPr lang="en-GB" sz="2200" dirty="0">
                <a:solidFill>
                  <a:srgbClr val="0000FF"/>
                </a:solidFill>
                <a:effectLst/>
              </a:rPr>
              <a:t> century</a:t>
            </a:r>
          </a:p>
          <a:p>
            <a:pPr lvl="1">
              <a:defRPr/>
            </a:pPr>
            <a:r>
              <a:rPr lang="en-GB" sz="1800" dirty="0">
                <a:solidFill>
                  <a:srgbClr val="0000FF"/>
                </a:solidFill>
                <a:effectLst/>
                <a:ea typeface="+mn-ea"/>
              </a:rPr>
              <a:t>Phoenician temple built over LBA temples</a:t>
            </a:r>
          </a:p>
          <a:p>
            <a:pPr lvl="1">
              <a:defRPr/>
            </a:pPr>
            <a:r>
              <a:rPr lang="en-GB" sz="1800" dirty="0">
                <a:solidFill>
                  <a:srgbClr val="0000FF"/>
                </a:solidFill>
                <a:effectLst/>
                <a:ea typeface="+mn-ea"/>
              </a:rPr>
              <a:t>Numerous Phoenician inscriptions from 9</a:t>
            </a:r>
            <a:r>
              <a:rPr lang="en-GB" sz="1800" baseline="30000" dirty="0">
                <a:solidFill>
                  <a:srgbClr val="0000FF"/>
                </a:solidFill>
                <a:effectLst/>
                <a:ea typeface="+mn-ea"/>
              </a:rPr>
              <a:t>th</a:t>
            </a:r>
            <a:r>
              <a:rPr lang="en-GB" sz="1800" dirty="0">
                <a:solidFill>
                  <a:srgbClr val="0000FF"/>
                </a:solidFill>
                <a:effectLst/>
                <a:ea typeface="+mn-ea"/>
              </a:rPr>
              <a:t> century</a:t>
            </a:r>
          </a:p>
          <a:p>
            <a:pPr lvl="1">
              <a:defRPr/>
            </a:pPr>
            <a:r>
              <a:rPr lang="en-GB" sz="1800" dirty="0" err="1">
                <a:solidFill>
                  <a:srgbClr val="0000FF"/>
                </a:solidFill>
                <a:effectLst/>
                <a:ea typeface="+mn-ea"/>
              </a:rPr>
              <a:t>Kittim</a:t>
            </a:r>
            <a:r>
              <a:rPr lang="en-GB" sz="1800" dirty="0">
                <a:solidFill>
                  <a:srgbClr val="0000FF"/>
                </a:solidFill>
                <a:effectLst/>
                <a:ea typeface="+mn-ea"/>
              </a:rPr>
              <a:t> = first landfall after Tyre</a:t>
            </a:r>
          </a:p>
        </p:txBody>
      </p:sp>
      <p:pic>
        <p:nvPicPr>
          <p:cNvPr id="9" name="Picture 7" descr="kition red sli["/>
          <p:cNvPicPr>
            <a:picLocks noChangeAspect="1" noChangeArrowheads="1"/>
          </p:cNvPicPr>
          <p:nvPr/>
        </p:nvPicPr>
        <p:blipFill>
          <a:blip r:embed="rId3" cstate="email">
            <a:lum bright="-8000" contrast="-8000"/>
          </a:blip>
          <a:srcRect/>
          <a:stretch>
            <a:fillRect/>
          </a:stretch>
        </p:blipFill>
        <p:spPr bwMode="auto">
          <a:xfrm>
            <a:off x="5399376" y="4077073"/>
            <a:ext cx="3637120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800" smtClean="0"/>
              <a:t>Phoenician Colonies?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73936"/>
            <a:ext cx="4474840" cy="4623816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dirty="0" err="1"/>
              <a:t>Amathus</a:t>
            </a:r>
            <a:r>
              <a:rPr lang="en-GB" dirty="0"/>
              <a:t>: city kingdom established in 11</a:t>
            </a:r>
            <a:r>
              <a:rPr lang="en-GB" baseline="30000" dirty="0"/>
              <a:t>th</a:t>
            </a:r>
            <a:r>
              <a:rPr lang="en-GB" dirty="0"/>
              <a:t> century</a:t>
            </a:r>
          </a:p>
          <a:p>
            <a:pPr eaLnBrk="1" hangingPunct="1">
              <a:defRPr/>
            </a:pPr>
            <a:r>
              <a:rPr lang="en-GB" dirty="0"/>
              <a:t>8</a:t>
            </a:r>
            <a:r>
              <a:rPr lang="en-GB" baseline="30000" dirty="0"/>
              <a:t>th</a:t>
            </a:r>
            <a:r>
              <a:rPr lang="en-GB" dirty="0"/>
              <a:t> century: evidence for Phoenician settlers</a:t>
            </a:r>
          </a:p>
          <a:p>
            <a:pPr lvl="1" eaLnBrk="1" hangingPunct="1">
              <a:defRPr/>
            </a:pPr>
            <a:r>
              <a:rPr lang="en-GB" dirty="0"/>
              <a:t>Phoenician inscriptions</a:t>
            </a:r>
          </a:p>
          <a:p>
            <a:pPr lvl="1" eaLnBrk="1" hangingPunct="1">
              <a:defRPr/>
            </a:pPr>
            <a:r>
              <a:rPr lang="en-GB" dirty="0" err="1">
                <a:solidFill>
                  <a:srgbClr val="FFC000"/>
                </a:solidFill>
              </a:rPr>
              <a:t>Tophet</a:t>
            </a:r>
            <a:r>
              <a:rPr lang="en-GB" dirty="0">
                <a:solidFill>
                  <a:srgbClr val="FFC000"/>
                </a:solidFill>
              </a:rPr>
              <a:t>:</a:t>
            </a:r>
            <a:r>
              <a:rPr lang="en-GB" dirty="0"/>
              <a:t> cemetery set aside for cremations of infants?</a:t>
            </a:r>
          </a:p>
          <a:p>
            <a:pPr eaLnBrk="1" hangingPunct="1">
              <a:defRPr/>
            </a:pPr>
            <a:r>
              <a:rPr lang="en-GB" dirty="0"/>
              <a:t>Phoenician luxuries increasingly common in tombs from 9</a:t>
            </a:r>
            <a:r>
              <a:rPr lang="en-GB" baseline="30000" dirty="0"/>
              <a:t>th</a:t>
            </a:r>
            <a:r>
              <a:rPr lang="en-GB" dirty="0"/>
              <a:t> &amp; 8</a:t>
            </a:r>
            <a:r>
              <a:rPr lang="en-GB" baseline="30000" dirty="0"/>
              <a:t>th</a:t>
            </a:r>
            <a:r>
              <a:rPr lang="en-GB" dirty="0"/>
              <a:t> centuries</a:t>
            </a:r>
          </a:p>
        </p:txBody>
      </p:sp>
      <p:pic>
        <p:nvPicPr>
          <p:cNvPr id="7" name="Picture 9" descr="amathus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5076056" y="1196752"/>
            <a:ext cx="3657608" cy="2363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paphos bronze bowl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52120" y="3717032"/>
            <a:ext cx="2647714" cy="2666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8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8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8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8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8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1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aegean.jpg"/>
          <p:cNvPicPr>
            <a:picLocks noChangeAspect="1"/>
          </p:cNvPicPr>
          <p:nvPr/>
        </p:nvPicPr>
        <p:blipFill>
          <a:blip r:embed="rId2" cstate="email">
            <a:lum bright="-10000" contrast="-10000"/>
          </a:blip>
          <a:srcRect/>
          <a:stretch>
            <a:fillRect/>
          </a:stretch>
        </p:blipFill>
        <p:spPr bwMode="auto">
          <a:xfrm>
            <a:off x="4355976" y="3212976"/>
            <a:ext cx="3240360" cy="331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Aegean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772816"/>
            <a:ext cx="4172272" cy="462381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Early Phoenician contact focuses on </a:t>
            </a:r>
            <a:r>
              <a:rPr lang="en-GB" dirty="0">
                <a:solidFill>
                  <a:srgbClr val="FFC000"/>
                </a:solidFill>
              </a:rPr>
              <a:t>Euboea, Crete </a:t>
            </a:r>
            <a:r>
              <a:rPr lang="en-GB" dirty="0"/>
              <a:t>&amp;</a:t>
            </a:r>
            <a:r>
              <a:rPr lang="en-GB" dirty="0">
                <a:solidFill>
                  <a:srgbClr val="FFC000"/>
                </a:solidFill>
              </a:rPr>
              <a:t> Athens</a:t>
            </a:r>
          </a:p>
          <a:p>
            <a:pPr lvl="1" eaLnBrk="1" hangingPunct="1">
              <a:defRPr/>
            </a:pPr>
            <a:r>
              <a:rPr lang="en-GB" dirty="0"/>
              <a:t>Occasional oriental trinkets found in tombs between 10</a:t>
            </a:r>
            <a:r>
              <a:rPr lang="en-GB" baseline="30000" dirty="0"/>
              <a:t>th </a:t>
            </a:r>
            <a:r>
              <a:rPr lang="en-GB" dirty="0"/>
              <a:t> &amp; 8</a:t>
            </a:r>
            <a:r>
              <a:rPr lang="en-GB" baseline="30000" dirty="0"/>
              <a:t>th</a:t>
            </a:r>
            <a:r>
              <a:rPr lang="en-GB" dirty="0"/>
              <a:t> centuries BC</a:t>
            </a:r>
          </a:p>
          <a:p>
            <a:pPr eaLnBrk="1" hangingPunct="1">
              <a:defRPr/>
            </a:pPr>
            <a:r>
              <a:rPr lang="en-GB" dirty="0"/>
              <a:t>Euboea (</a:t>
            </a:r>
            <a:r>
              <a:rPr lang="en-GB" dirty="0" err="1"/>
              <a:t>Lefkandi</a:t>
            </a:r>
            <a:r>
              <a:rPr lang="en-GB" dirty="0"/>
              <a:t>):</a:t>
            </a:r>
          </a:p>
          <a:p>
            <a:pPr lvl="1" eaLnBrk="1" hangingPunct="1">
              <a:defRPr/>
            </a:pPr>
            <a:r>
              <a:rPr lang="en-GB" dirty="0"/>
              <a:t>Gold trinkets, faience objects etc.</a:t>
            </a:r>
          </a:p>
          <a:p>
            <a:pPr lvl="1" eaLnBrk="1" hangingPunct="1">
              <a:defRPr/>
            </a:pPr>
            <a:endParaRPr lang="en-GB" dirty="0"/>
          </a:p>
        </p:txBody>
      </p:sp>
      <p:pic>
        <p:nvPicPr>
          <p:cNvPr id="11268" name="Picture 8" descr="toumbagold2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11960" y="332656"/>
            <a:ext cx="2640135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9" descr="(03)%20Egyptian%20Necklace%20(01)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109624" y="476672"/>
            <a:ext cx="1854864" cy="23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(03)%20Egyptian%20Vase%20(01).jpg"/>
          <p:cNvPicPr>
            <a:picLocks noGrp="1" noChangeAspect="1"/>
          </p:cNvPicPr>
          <p:nvPr>
            <p:ph sz="half" idx="2"/>
          </p:nvPr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164288" y="3717032"/>
            <a:ext cx="1711575" cy="240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7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Aegean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773936"/>
            <a:ext cx="4248472" cy="462381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Athens: occasional oriental objects found in 9</a:t>
            </a:r>
            <a:r>
              <a:rPr lang="en-GB" baseline="30000" dirty="0"/>
              <a:t>th</a:t>
            </a:r>
            <a:r>
              <a:rPr lang="en-GB" dirty="0"/>
              <a:t> century tombs</a:t>
            </a:r>
          </a:p>
          <a:p>
            <a:pPr lvl="1" eaLnBrk="1" hangingPunct="1">
              <a:defRPr/>
            </a:pPr>
            <a:r>
              <a:rPr lang="en-GB" dirty="0" err="1">
                <a:solidFill>
                  <a:srgbClr val="FFC000"/>
                </a:solidFill>
              </a:rPr>
              <a:t>Kerameikos</a:t>
            </a:r>
            <a:r>
              <a:rPr lang="en-GB" dirty="0">
                <a:solidFill>
                  <a:srgbClr val="FFC000"/>
                </a:solidFill>
              </a:rPr>
              <a:t>:</a:t>
            </a:r>
            <a:r>
              <a:rPr lang="en-GB" dirty="0"/>
              <a:t> bronze bowl</a:t>
            </a:r>
          </a:p>
          <a:p>
            <a:pPr lvl="1" eaLnBrk="1" hangingPunct="1">
              <a:defRPr/>
            </a:pPr>
            <a:r>
              <a:rPr lang="en-GB" dirty="0" err="1">
                <a:solidFill>
                  <a:srgbClr val="FFC000"/>
                </a:solidFill>
              </a:rPr>
              <a:t>Areopagus</a:t>
            </a:r>
            <a:r>
              <a:rPr lang="en-GB" dirty="0">
                <a:solidFill>
                  <a:srgbClr val="FFC000"/>
                </a:solidFill>
              </a:rPr>
              <a:t>:</a:t>
            </a:r>
            <a:r>
              <a:rPr lang="en-GB" dirty="0"/>
              <a:t>  ivory, glass, faience &amp; gold trinkets</a:t>
            </a:r>
          </a:p>
        </p:txBody>
      </p:sp>
      <p:pic>
        <p:nvPicPr>
          <p:cNvPr id="12293" name="Picture 6" descr="(01)%20Attika%20(01)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0192" y="4005064"/>
            <a:ext cx="196491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kerameikos 42_bz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 bwMode="auto">
          <a:xfrm>
            <a:off x="4869287" y="404663"/>
            <a:ext cx="4023033" cy="3384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7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7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7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Crete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680520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Phoenician contacts evident at two main sites from 9</a:t>
            </a:r>
            <a:r>
              <a:rPr lang="en-GB" baseline="30000" dirty="0"/>
              <a:t>th</a:t>
            </a:r>
            <a:r>
              <a:rPr lang="en-GB" dirty="0"/>
              <a:t> century:</a:t>
            </a:r>
          </a:p>
          <a:p>
            <a:pPr lvl="1">
              <a:defRPr/>
            </a:pPr>
            <a:r>
              <a:rPr lang="en-GB" dirty="0">
                <a:solidFill>
                  <a:srgbClr val="FFC000"/>
                </a:solidFill>
              </a:rPr>
              <a:t>Knossos</a:t>
            </a:r>
          </a:p>
          <a:p>
            <a:pPr lvl="1">
              <a:defRPr/>
            </a:pPr>
            <a:r>
              <a:rPr lang="en-GB" dirty="0" err="1">
                <a:solidFill>
                  <a:srgbClr val="FFC000"/>
                </a:solidFill>
              </a:rPr>
              <a:t>Kommos</a:t>
            </a:r>
            <a:endParaRPr lang="en-GB" dirty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GB" dirty="0"/>
              <a:t>Luxury Phoenician objects in tombs at Knossos</a:t>
            </a:r>
          </a:p>
          <a:p>
            <a:pPr>
              <a:defRPr/>
            </a:pPr>
            <a:r>
              <a:rPr lang="en-GB" dirty="0"/>
              <a:t>Phoenician influence over craft production:</a:t>
            </a:r>
          </a:p>
          <a:p>
            <a:pPr lvl="1">
              <a:defRPr/>
            </a:pPr>
            <a:r>
              <a:rPr lang="en-GB" dirty="0"/>
              <a:t>Shields from </a:t>
            </a:r>
            <a:r>
              <a:rPr lang="en-GB" dirty="0" err="1">
                <a:solidFill>
                  <a:srgbClr val="FFC000"/>
                </a:solidFill>
              </a:rPr>
              <a:t>Idaean</a:t>
            </a:r>
            <a:r>
              <a:rPr lang="en-GB" dirty="0">
                <a:solidFill>
                  <a:srgbClr val="FFC000"/>
                </a:solidFill>
              </a:rPr>
              <a:t> Cave </a:t>
            </a:r>
            <a:r>
              <a:rPr lang="en-GB" dirty="0"/>
              <a:t>(8</a:t>
            </a:r>
            <a:r>
              <a:rPr lang="en-GB" baseline="30000" dirty="0"/>
              <a:t>th</a:t>
            </a:r>
            <a:r>
              <a:rPr lang="en-GB" dirty="0"/>
              <a:t> century)</a:t>
            </a:r>
          </a:p>
        </p:txBody>
      </p:sp>
      <p:pic>
        <p:nvPicPr>
          <p:cNvPr id="6" name="Picture 3" descr="idaean shield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5868144" y="404664"/>
            <a:ext cx="3010954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2" descr="idaean shield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5364088" y="3645024"/>
            <a:ext cx="3031232" cy="29807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Crete</a:t>
            </a:r>
            <a:endParaRPr lang="en-GB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244589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800" dirty="0" smtClean="0"/>
              <a:t>Crete: primary transit point in Phoenician route west</a:t>
            </a:r>
          </a:p>
          <a:p>
            <a:pPr>
              <a:defRPr/>
            </a:pPr>
            <a:r>
              <a:rPr lang="en-GB" sz="2800" dirty="0" smtClean="0"/>
              <a:t>Focus of metals trade?</a:t>
            </a:r>
          </a:p>
          <a:p>
            <a:pPr lvl="1">
              <a:defRPr/>
            </a:pPr>
            <a:r>
              <a:rPr lang="en-GB" sz="2400" dirty="0" smtClean="0"/>
              <a:t>Iron ore deposits: first source to west of Phoenicia</a:t>
            </a:r>
          </a:p>
          <a:p>
            <a:pPr lvl="1">
              <a:defRPr/>
            </a:pPr>
            <a:r>
              <a:rPr lang="en-GB" sz="2400" dirty="0" smtClean="0"/>
              <a:t>Early iron metallurgy on island</a:t>
            </a:r>
            <a:endParaRPr lang="en-GB" sz="2400" dirty="0"/>
          </a:p>
        </p:txBody>
      </p:sp>
      <p:pic>
        <p:nvPicPr>
          <p:cNvPr id="18" name="Picture 5" descr="aerial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4271902" y="4077072"/>
            <a:ext cx="4872098" cy="278092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Oval 23"/>
          <p:cNvSpPr>
            <a:spLocks noChangeArrowheads="1"/>
          </p:cNvSpPr>
          <p:nvPr/>
        </p:nvSpPr>
        <p:spPr bwMode="auto">
          <a:xfrm rot="-1966841">
            <a:off x="4200630" y="4777985"/>
            <a:ext cx="1038384" cy="626216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 rot="-1966841">
            <a:off x="5242920" y="5214257"/>
            <a:ext cx="549119" cy="245911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 rot="-170950">
            <a:off x="6379074" y="4951722"/>
            <a:ext cx="431800" cy="287337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 rot="-1406253">
            <a:off x="7672735" y="5335278"/>
            <a:ext cx="579013" cy="219890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 rot="-170950">
            <a:off x="8849698" y="5524195"/>
            <a:ext cx="287338" cy="287338"/>
          </a:xfrm>
          <a:prstGeom prst="ellipse">
            <a:avLst/>
          </a:pr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err="1" smtClean="0"/>
              <a:t>Kommos</a:t>
            </a:r>
            <a:r>
              <a:rPr lang="en-GB" smtClean="0"/>
              <a:t>, Crete</a:t>
            </a:r>
          </a:p>
        </p:txBody>
      </p:sp>
      <p:sp>
        <p:nvSpPr>
          <p:cNvPr id="204808" name="Rectangle 8"/>
          <p:cNvSpPr>
            <a:spLocks noGrp="1" noChangeArrowheads="1"/>
          </p:cNvSpPr>
          <p:nvPr>
            <p:ph sz="half" idx="1"/>
          </p:nvPr>
        </p:nvSpPr>
        <p:spPr>
          <a:xfrm>
            <a:off x="179512" y="1773936"/>
            <a:ext cx="4316288" cy="4623816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dirty="0"/>
              <a:t>8</a:t>
            </a:r>
            <a:r>
              <a:rPr lang="en-GB" baseline="30000" dirty="0"/>
              <a:t>th</a:t>
            </a:r>
            <a:r>
              <a:rPr lang="en-GB" dirty="0"/>
              <a:t> century: strong evidence for a Phoenician presence at the site</a:t>
            </a:r>
          </a:p>
          <a:p>
            <a:pPr eaLnBrk="1" hangingPunct="1">
              <a:defRPr/>
            </a:pPr>
            <a:r>
              <a:rPr lang="en-GB" dirty="0"/>
              <a:t>Temple B:  800-600 BC</a:t>
            </a:r>
          </a:p>
          <a:p>
            <a:pPr lvl="1" eaLnBrk="1" hangingPunct="1">
              <a:defRPr/>
            </a:pPr>
            <a:r>
              <a:rPr lang="en-GB" dirty="0" err="1"/>
              <a:t>Tripillar</a:t>
            </a:r>
            <a:r>
              <a:rPr lang="en-GB" dirty="0"/>
              <a:t> shrine associated with two </a:t>
            </a:r>
            <a:r>
              <a:rPr lang="en-GB" dirty="0" err="1"/>
              <a:t>Egyptianising</a:t>
            </a:r>
            <a:r>
              <a:rPr lang="en-GB" dirty="0"/>
              <a:t> faience statuettes</a:t>
            </a:r>
          </a:p>
          <a:p>
            <a:pPr lvl="1" eaLnBrk="1" hangingPunct="1">
              <a:defRPr/>
            </a:pPr>
            <a:r>
              <a:rPr lang="en-GB" dirty="0" err="1"/>
              <a:t>Sekhmet</a:t>
            </a:r>
            <a:r>
              <a:rPr lang="en-GB" dirty="0"/>
              <a:t> &amp; </a:t>
            </a:r>
            <a:r>
              <a:rPr lang="en-GB" dirty="0" err="1"/>
              <a:t>Nefertu</a:t>
            </a:r>
            <a:endParaRPr lang="en-GB" dirty="0"/>
          </a:p>
          <a:p>
            <a:pPr lvl="1" eaLnBrk="1" hangingPunct="1">
              <a:defRPr/>
            </a:pPr>
            <a:r>
              <a:rPr lang="en-GB" dirty="0"/>
              <a:t>Close parallels with LBA cult in Levant &amp; Punic cult in </a:t>
            </a:r>
            <a:r>
              <a:rPr lang="en-GB" dirty="0" smtClean="0"/>
              <a:t>East</a:t>
            </a:r>
            <a:endParaRPr lang="en-GB" dirty="0"/>
          </a:p>
        </p:txBody>
      </p:sp>
      <p:pic>
        <p:nvPicPr>
          <p:cNvPr id="204813" name="Picture 13" descr="kommos sekhmet"/>
          <p:cNvPicPr>
            <a:picLocks noChangeAspect="1" noChangeArrowheads="1"/>
          </p:cNvPicPr>
          <p:nvPr/>
        </p:nvPicPr>
        <p:blipFill>
          <a:blip r:embed="rId2" cstate="email">
            <a:lum bright="-6000" contrast="-6000"/>
          </a:blip>
          <a:srcRect/>
          <a:stretch>
            <a:fillRect/>
          </a:stretch>
        </p:blipFill>
        <p:spPr bwMode="auto">
          <a:xfrm>
            <a:off x="4572000" y="2636912"/>
            <a:ext cx="160631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Kommos templ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6372200" y="980728"/>
            <a:ext cx="2584126" cy="31679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48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48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48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err="1" smtClean="0"/>
              <a:t>Kommos</a:t>
            </a:r>
            <a:r>
              <a:rPr lang="en-GB" smtClean="0"/>
              <a:t>, Crete</a:t>
            </a:r>
          </a:p>
        </p:txBody>
      </p:sp>
      <p:sp>
        <p:nvSpPr>
          <p:cNvPr id="204808" name="Rectangle 8"/>
          <p:cNvSpPr>
            <a:spLocks noGrp="1" noChangeArrowheads="1"/>
          </p:cNvSpPr>
          <p:nvPr>
            <p:ph sz="half" idx="1"/>
          </p:nvPr>
        </p:nvSpPr>
        <p:spPr>
          <a:xfrm>
            <a:off x="251520" y="1700808"/>
            <a:ext cx="3456384" cy="36712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400" dirty="0" smtClean="0"/>
              <a:t>Large </a:t>
            </a:r>
            <a:r>
              <a:rPr lang="en-GB" sz="2400" dirty="0"/>
              <a:t>quantities of Phoenician pottery associated with Temple B</a:t>
            </a:r>
          </a:p>
          <a:p>
            <a:pPr eaLnBrk="1" hangingPunct="1">
              <a:defRPr/>
            </a:pPr>
            <a:r>
              <a:rPr lang="en-GB" sz="2400" dirty="0"/>
              <a:t>Established by Phoenician sailors at a watering stop on route west?</a:t>
            </a:r>
          </a:p>
        </p:txBody>
      </p:sp>
      <p:pic>
        <p:nvPicPr>
          <p:cNvPr id="204814" name="Picture 14" descr="kommos Ph amphora"/>
          <p:cNvPicPr>
            <a:picLocks noChangeAspect="1" noChangeArrowheads="1"/>
          </p:cNvPicPr>
          <p:nvPr/>
        </p:nvPicPr>
        <p:blipFill>
          <a:blip r:embed="rId2" cstate="email">
            <a:lum bright="-6000" contrast="-6000"/>
          </a:blip>
          <a:srcRect/>
          <a:stretch>
            <a:fillRect/>
          </a:stretch>
        </p:blipFill>
        <p:spPr bwMode="auto">
          <a:xfrm>
            <a:off x="3707904" y="2780928"/>
            <a:ext cx="1817917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Kommos templ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>
          <a:xfrm>
            <a:off x="5796136" y="476672"/>
            <a:ext cx="3171850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Perfume Factories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906888" cy="462381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dirty="0"/>
              <a:t>9</a:t>
            </a:r>
            <a:r>
              <a:rPr lang="en-GB" baseline="30000" dirty="0"/>
              <a:t>th</a:t>
            </a:r>
            <a:r>
              <a:rPr lang="en-GB" dirty="0"/>
              <a:t> century Kos: local imitations of Phoenician perfume bottles</a:t>
            </a:r>
          </a:p>
          <a:p>
            <a:pPr eaLnBrk="1" hangingPunct="1">
              <a:defRPr/>
            </a:pPr>
            <a:r>
              <a:rPr lang="en-GB" dirty="0"/>
              <a:t>Filling gap in local market:</a:t>
            </a:r>
          </a:p>
          <a:p>
            <a:pPr lvl="1" eaLnBrk="1" hangingPunct="1">
              <a:defRPr/>
            </a:pPr>
            <a:r>
              <a:rPr lang="en-GB" dirty="0"/>
              <a:t>Distinctive shape &amp; finish served to advertise contents</a:t>
            </a:r>
          </a:p>
          <a:p>
            <a:pPr>
              <a:defRPr/>
            </a:pPr>
            <a:r>
              <a:rPr lang="en-GB" dirty="0" err="1" smtClean="0"/>
              <a:t>Coldstream</a:t>
            </a:r>
            <a:r>
              <a:rPr lang="en-GB" dirty="0" smtClean="0"/>
              <a:t>: establishment </a:t>
            </a:r>
            <a:r>
              <a:rPr lang="en-GB" dirty="0"/>
              <a:t>of perfume factories at Kos, operated by Phoenicians</a:t>
            </a:r>
          </a:p>
          <a:p>
            <a:pPr>
              <a:defRPr/>
            </a:pPr>
            <a:endParaRPr lang="en-GB" dirty="0"/>
          </a:p>
        </p:txBody>
      </p:sp>
      <p:pic>
        <p:nvPicPr>
          <p:cNvPr id="8" name="Content Placeholder 7" descr="cypottery800B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084168" y="2060848"/>
            <a:ext cx="2600194" cy="377700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Nora Stela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5122912" cy="462381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400" dirty="0"/>
              <a:t>Phoenician expansion to Sardinia dates to 9</a:t>
            </a:r>
            <a:r>
              <a:rPr lang="en-GB" sz="2400" baseline="30000" dirty="0"/>
              <a:t>th</a:t>
            </a:r>
            <a:r>
              <a:rPr lang="en-GB" sz="2400" dirty="0"/>
              <a:t> century</a:t>
            </a:r>
          </a:p>
          <a:p>
            <a:pPr eaLnBrk="1" hangingPunct="1">
              <a:defRPr/>
            </a:pPr>
            <a:r>
              <a:rPr lang="en-GB" sz="2400" dirty="0">
                <a:solidFill>
                  <a:srgbClr val="FFC000"/>
                </a:solidFill>
              </a:rPr>
              <a:t>Nora </a:t>
            </a:r>
            <a:r>
              <a:rPr lang="en-GB" sz="2400" dirty="0" err="1">
                <a:solidFill>
                  <a:srgbClr val="FFC000"/>
                </a:solidFill>
              </a:rPr>
              <a:t>Stela</a:t>
            </a:r>
            <a:r>
              <a:rPr lang="en-GB" sz="2400" dirty="0">
                <a:solidFill>
                  <a:srgbClr val="FFC000"/>
                </a:solidFill>
              </a:rPr>
              <a:t>: </a:t>
            </a:r>
            <a:r>
              <a:rPr lang="en-GB" sz="2400" dirty="0"/>
              <a:t>most ancient Phoenician find in the west</a:t>
            </a:r>
          </a:p>
          <a:p>
            <a:pPr lvl="1" eaLnBrk="1" hangingPunct="1">
              <a:defRPr/>
            </a:pPr>
            <a:r>
              <a:rPr lang="en-GB" sz="2000" dirty="0" smtClean="0"/>
              <a:t>Epigraphically </a:t>
            </a:r>
            <a:r>
              <a:rPr lang="en-GB" sz="2000" dirty="0"/>
              <a:t>c.830-825 BC</a:t>
            </a:r>
          </a:p>
          <a:p>
            <a:pPr lvl="1" eaLnBrk="1" hangingPunct="1">
              <a:defRPr/>
            </a:pPr>
            <a:r>
              <a:rPr lang="en-GB" sz="2000" dirty="0"/>
              <a:t>Commemorates building of a temple dedicated to </a:t>
            </a:r>
            <a:r>
              <a:rPr lang="en-GB" sz="2000" i="1" dirty="0" err="1">
                <a:solidFill>
                  <a:srgbClr val="FFC000"/>
                </a:solidFill>
              </a:rPr>
              <a:t>Pmy</a:t>
            </a:r>
            <a:r>
              <a:rPr lang="en-GB" sz="2000" dirty="0"/>
              <a:t> on the island of Sardinia </a:t>
            </a:r>
            <a:r>
              <a:rPr lang="en-GB" sz="2000" dirty="0">
                <a:solidFill>
                  <a:srgbClr val="FFC000"/>
                </a:solidFill>
              </a:rPr>
              <a:t>(</a:t>
            </a:r>
            <a:r>
              <a:rPr lang="en-GB" sz="2000" i="1" dirty="0">
                <a:solidFill>
                  <a:srgbClr val="FFC000"/>
                </a:solidFill>
              </a:rPr>
              <a:t>b </a:t>
            </a:r>
            <a:r>
              <a:rPr lang="en-GB" sz="2000" i="1" dirty="0" err="1">
                <a:solidFill>
                  <a:srgbClr val="FFC000"/>
                </a:solidFill>
              </a:rPr>
              <a:t>šrdn</a:t>
            </a:r>
            <a:r>
              <a:rPr lang="en-GB" sz="2000" dirty="0">
                <a:solidFill>
                  <a:srgbClr val="FFC000"/>
                </a:solidFill>
              </a:rPr>
              <a:t>)</a:t>
            </a:r>
          </a:p>
          <a:p>
            <a:pPr lvl="1" eaLnBrk="1" hangingPunct="1">
              <a:defRPr/>
            </a:pPr>
            <a:r>
              <a:rPr lang="en-GB" sz="2000" dirty="0"/>
              <a:t>Associated with the arrival of first Phoenicians in Nora</a:t>
            </a:r>
          </a:p>
          <a:p>
            <a:pPr eaLnBrk="1" hangingPunct="1">
              <a:defRPr/>
            </a:pPr>
            <a:r>
              <a:rPr lang="en-GB" sz="2400" dirty="0"/>
              <a:t>Phoenician interest in Sardinia: iron &amp; lead resources</a:t>
            </a:r>
          </a:p>
          <a:p>
            <a:pPr>
              <a:defRPr/>
            </a:pPr>
            <a:endParaRPr lang="en-GB" sz="2400" dirty="0"/>
          </a:p>
        </p:txBody>
      </p:sp>
      <p:pic>
        <p:nvPicPr>
          <p:cNvPr id="6" name="Picture 8" descr="nora stel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6084168" y="1772816"/>
            <a:ext cx="2553918" cy="4392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carthage1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92080" y="3861048"/>
            <a:ext cx="3643014" cy="2728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Carthage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4968552" cy="4824536"/>
          </a:xfrm>
        </p:spPr>
        <p:txBody>
          <a:bodyPr/>
          <a:lstStyle/>
          <a:p>
            <a:pPr>
              <a:defRPr/>
            </a:pPr>
            <a:r>
              <a:rPr lang="en-GB" sz="2600" dirty="0"/>
              <a:t>Located on small peninsula on north coast of Africa, to control shipping routes in central Mediterranean</a:t>
            </a:r>
          </a:p>
          <a:p>
            <a:pPr>
              <a:defRPr/>
            </a:pPr>
            <a:r>
              <a:rPr lang="en-GB" sz="2600" dirty="0"/>
              <a:t>Founded in 8</a:t>
            </a:r>
            <a:r>
              <a:rPr lang="en-GB" sz="2600" baseline="30000" dirty="0"/>
              <a:t>th</a:t>
            </a:r>
            <a:r>
              <a:rPr lang="en-GB" sz="2600" dirty="0"/>
              <a:t> century by aristocratic families from Tyre</a:t>
            </a:r>
          </a:p>
          <a:p>
            <a:pPr lvl="1" eaLnBrk="1" hangingPunct="1">
              <a:defRPr/>
            </a:pPr>
            <a:r>
              <a:rPr lang="en-GB" sz="2200" dirty="0"/>
              <a:t>Late 8th century: three cemeteries &amp; </a:t>
            </a:r>
            <a:r>
              <a:rPr lang="en-GB" sz="2200" i="1" dirty="0" err="1">
                <a:solidFill>
                  <a:srgbClr val="FFC000"/>
                </a:solidFill>
              </a:rPr>
              <a:t>tophet</a:t>
            </a:r>
            <a:r>
              <a:rPr lang="en-GB" sz="2200" dirty="0">
                <a:solidFill>
                  <a:srgbClr val="FFC000"/>
                </a:solidFill>
              </a:rPr>
              <a:t> </a:t>
            </a:r>
            <a:r>
              <a:rPr lang="en-GB" sz="2200" dirty="0"/>
              <a:t>at</a:t>
            </a:r>
            <a:r>
              <a:rPr lang="en-GB" sz="2200" dirty="0">
                <a:solidFill>
                  <a:srgbClr val="FFC000"/>
                </a:solidFill>
              </a:rPr>
              <a:t> </a:t>
            </a:r>
            <a:r>
              <a:rPr lang="en-GB" sz="2200" dirty="0" err="1">
                <a:solidFill>
                  <a:srgbClr val="FFC000"/>
                </a:solidFill>
              </a:rPr>
              <a:t>Salammbô</a:t>
            </a:r>
            <a:endParaRPr lang="en-GB" sz="2200" dirty="0">
              <a:solidFill>
                <a:srgbClr val="FFC000"/>
              </a:solidFill>
            </a:endParaRPr>
          </a:p>
          <a:p>
            <a:pPr lvl="1" eaLnBrk="1" hangingPunct="1">
              <a:defRPr/>
            </a:pPr>
            <a:r>
              <a:rPr lang="en-GB" sz="2200" dirty="0"/>
              <a:t>No traces of the city prior to 4</a:t>
            </a:r>
            <a:r>
              <a:rPr lang="en-GB" sz="2200" baseline="30000" dirty="0"/>
              <a:t>th</a:t>
            </a:r>
            <a:r>
              <a:rPr lang="en-GB" sz="2200" dirty="0"/>
              <a:t> century BC</a:t>
            </a:r>
          </a:p>
          <a:p>
            <a:pPr>
              <a:defRPr/>
            </a:pPr>
            <a:endParaRPr lang="en-GB" sz="2400" dirty="0"/>
          </a:p>
        </p:txBody>
      </p:sp>
      <p:pic>
        <p:nvPicPr>
          <p:cNvPr id="7" name="Picture 7" descr="pottery carth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56176" y="260648"/>
            <a:ext cx="2546604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5" descr="nora tela 1"/>
          <p:cNvPicPr>
            <a:picLocks noChangeAspect="1" noChangeArrowheads="1"/>
          </p:cNvPicPr>
          <p:nvPr/>
        </p:nvPicPr>
        <p:blipFill>
          <a:blip r:embed="rId2" cstate="email">
            <a:lum bright="-10000" contrast="-10000"/>
          </a:blip>
          <a:srcRect/>
          <a:stretch>
            <a:fillRect/>
          </a:stretch>
        </p:blipFill>
        <p:spPr bwMode="auto">
          <a:xfrm>
            <a:off x="4644008" y="260648"/>
            <a:ext cx="2550476" cy="3240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The </a:t>
            </a:r>
            <a:r>
              <a:rPr lang="en-GB" err="1" smtClean="0"/>
              <a:t>Tophet</a:t>
            </a:r>
            <a:endParaRPr lang="en-GB" smtClean="0"/>
          </a:p>
        </p:txBody>
      </p:sp>
      <p:sp>
        <p:nvSpPr>
          <p:cNvPr id="2344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51520" y="1773936"/>
            <a:ext cx="4680520" cy="4623816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defRPr/>
            </a:pPr>
            <a:r>
              <a:rPr lang="en-GB" dirty="0"/>
              <a:t>Most characteristic cultural signature of Phoenician expansion west</a:t>
            </a:r>
          </a:p>
          <a:p>
            <a:pPr lvl="1" eaLnBrk="1" hangingPunct="1">
              <a:defRPr/>
            </a:pPr>
            <a:r>
              <a:rPr lang="en-GB" dirty="0"/>
              <a:t>Sacred open-air enclosure on edge of colonial settlements</a:t>
            </a:r>
          </a:p>
          <a:p>
            <a:pPr lvl="1" eaLnBrk="1" hangingPunct="1">
              <a:defRPr/>
            </a:pPr>
            <a:r>
              <a:rPr lang="en-GB" i="1" dirty="0" err="1">
                <a:solidFill>
                  <a:srgbClr val="FFC000"/>
                </a:solidFill>
              </a:rPr>
              <a:t>Molk</a:t>
            </a:r>
            <a:r>
              <a:rPr lang="en-GB" dirty="0"/>
              <a:t> sacrifice: of the firstborn in honour of </a:t>
            </a:r>
            <a:r>
              <a:rPr lang="en-GB" dirty="0" err="1">
                <a:solidFill>
                  <a:srgbClr val="FFC000"/>
                </a:solidFill>
              </a:rPr>
              <a:t>Ba’al</a:t>
            </a:r>
            <a:r>
              <a:rPr lang="en-GB" dirty="0"/>
              <a:t>, predominantly new-born (up to </a:t>
            </a:r>
            <a:r>
              <a:rPr lang="en-GB" dirty="0" smtClean="0"/>
              <a:t>3years</a:t>
            </a:r>
            <a:r>
              <a:rPr lang="en-GB" dirty="0"/>
              <a:t>)</a:t>
            </a:r>
          </a:p>
          <a:p>
            <a:pPr lvl="1" eaLnBrk="1" hangingPunct="1">
              <a:defRPr/>
            </a:pPr>
            <a:r>
              <a:rPr lang="en-GB" dirty="0"/>
              <a:t>Cremation urns sealed with stone </a:t>
            </a:r>
            <a:r>
              <a:rPr lang="en-GB" dirty="0" err="1"/>
              <a:t>stela</a:t>
            </a:r>
            <a:r>
              <a:rPr lang="en-GB" dirty="0"/>
              <a:t> dedicated to </a:t>
            </a:r>
            <a:r>
              <a:rPr lang="en-GB" dirty="0" err="1">
                <a:solidFill>
                  <a:srgbClr val="FFC000"/>
                </a:solidFill>
              </a:rPr>
              <a:t>Tanit</a:t>
            </a:r>
            <a:endParaRPr lang="en-GB" dirty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en-GB" dirty="0"/>
              <a:t>Might sacrifice animals (sheep, goat)</a:t>
            </a:r>
          </a:p>
          <a:p>
            <a:pPr eaLnBrk="1" hangingPunct="1">
              <a:defRPr/>
            </a:pPr>
            <a:r>
              <a:rPr lang="en-GB" dirty="0"/>
              <a:t>Inscriptions: </a:t>
            </a:r>
            <a:r>
              <a:rPr lang="en-GB" i="1" dirty="0" err="1">
                <a:solidFill>
                  <a:srgbClr val="FFC000"/>
                </a:solidFill>
              </a:rPr>
              <a:t>mlk’dm</a:t>
            </a:r>
            <a:r>
              <a:rPr lang="en-GB" dirty="0"/>
              <a:t> (human) or </a:t>
            </a:r>
            <a:r>
              <a:rPr lang="en-GB" i="1" dirty="0" err="1">
                <a:solidFill>
                  <a:srgbClr val="FFC000"/>
                </a:solidFill>
              </a:rPr>
              <a:t>mlk’mr</a:t>
            </a:r>
            <a:r>
              <a:rPr lang="en-GB" dirty="0"/>
              <a:t> (substitution of sheep)</a:t>
            </a:r>
          </a:p>
        </p:txBody>
      </p:sp>
      <p:pic>
        <p:nvPicPr>
          <p:cNvPr id="7" name="Picture 4" descr="tophe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lum bright="-6000" contrast="-6000"/>
          </a:blip>
          <a:srcRect/>
          <a:stretch>
            <a:fillRect/>
          </a:stretch>
        </p:blipFill>
        <p:spPr bwMode="auto">
          <a:xfrm>
            <a:off x="5796136" y="2924944"/>
            <a:ext cx="2808312" cy="357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4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4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4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4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4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4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Tophet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73936"/>
            <a:ext cx="4546848" cy="4623816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en-GB" dirty="0" err="1"/>
              <a:t>Tophets</a:t>
            </a:r>
            <a:r>
              <a:rPr lang="en-GB" dirty="0"/>
              <a:t> </a:t>
            </a:r>
            <a:r>
              <a:rPr lang="en-GB" dirty="0" smtClean="0"/>
              <a:t>amongst </a:t>
            </a:r>
            <a:r>
              <a:rPr lang="en-GB" dirty="0"/>
              <a:t>the earliest </a:t>
            </a:r>
            <a:r>
              <a:rPr lang="en-GB" dirty="0" smtClean="0"/>
              <a:t>Phoenician remains </a:t>
            </a:r>
            <a:r>
              <a:rPr lang="en-GB" dirty="0"/>
              <a:t>in the west</a:t>
            </a:r>
          </a:p>
          <a:p>
            <a:pPr eaLnBrk="1" hangingPunct="1">
              <a:defRPr/>
            </a:pPr>
            <a:r>
              <a:rPr lang="en-GB" dirty="0"/>
              <a:t>Sacrifice of the firstborn of elite identified with concept of </a:t>
            </a:r>
            <a:r>
              <a:rPr lang="en-GB" dirty="0" smtClean="0"/>
              <a:t>citizenship:</a:t>
            </a:r>
          </a:p>
          <a:p>
            <a:pPr lvl="1">
              <a:defRPr/>
            </a:pPr>
            <a:r>
              <a:rPr lang="en-GB" dirty="0" smtClean="0"/>
              <a:t>legitimising </a:t>
            </a:r>
            <a:r>
              <a:rPr lang="en-GB" dirty="0"/>
              <a:t>rights of community?</a:t>
            </a:r>
          </a:p>
          <a:p>
            <a:pPr eaLnBrk="1" hangingPunct="1">
              <a:defRPr/>
            </a:pPr>
            <a:r>
              <a:rPr lang="en-GB" dirty="0"/>
              <a:t>Was there regular, institutionalised sacrifice, or were these simply infant cemeteries?</a:t>
            </a:r>
          </a:p>
        </p:txBody>
      </p:sp>
      <p:pic>
        <p:nvPicPr>
          <p:cNvPr id="6" name="Picture 4" descr="Karthago_Tophet_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16000" contrast="-16000"/>
          </a:blip>
          <a:srcRect/>
          <a:stretch>
            <a:fillRect/>
          </a:stretch>
        </p:blipFill>
        <p:spPr bwMode="auto">
          <a:xfrm>
            <a:off x="5148064" y="2276872"/>
            <a:ext cx="3822576" cy="2866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5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Summary</a:t>
            </a:r>
          </a:p>
        </p:txBody>
      </p:sp>
      <p:sp>
        <p:nvSpPr>
          <p:cNvPr id="2375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/>
              <a:t>Key Phoenician interest was metal resources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/>
              <a:t>Initial expansion to Cyprus &amp; Aegean in 10</a:t>
            </a:r>
            <a:r>
              <a:rPr lang="en-GB" baseline="30000"/>
              <a:t>th</a:t>
            </a:r>
            <a:r>
              <a:rPr lang="en-GB"/>
              <a:t> &amp; 9</a:t>
            </a:r>
            <a:r>
              <a:rPr lang="en-GB" baseline="30000"/>
              <a:t>th</a:t>
            </a:r>
            <a:r>
              <a:rPr lang="en-GB"/>
              <a:t> centuries BC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/>
              <a:t>Earliest Phoenician activity at Sardinia as early as 9</a:t>
            </a:r>
            <a:r>
              <a:rPr lang="en-GB" baseline="30000"/>
              <a:t>th</a:t>
            </a:r>
            <a:r>
              <a:rPr lang="en-GB"/>
              <a:t> century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/>
              <a:t>Archaeology: main phase of expansion in west Mediterranean dates to 8</a:t>
            </a:r>
            <a:r>
              <a:rPr lang="en-GB" baseline="30000"/>
              <a:t>th</a:t>
            </a:r>
            <a:r>
              <a:rPr lang="en-GB"/>
              <a:t> century BC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/>
              <a:t>Establishment of Punic culture: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/>
              <a:t>Characteristics include </a:t>
            </a:r>
            <a:r>
              <a:rPr lang="en-GB" err="1"/>
              <a:t>tophets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7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7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1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854</Words>
  <Application>Microsoft Office PowerPoint</Application>
  <PresentationFormat>On-screen Show (4:3)</PresentationFormat>
  <Paragraphs>127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Module</vt:lpstr>
      <vt:lpstr>Pharaohs, Phoenicians &amp; Peoples of the Sea</vt:lpstr>
      <vt:lpstr>Who were the Phoenicians?</vt:lpstr>
      <vt:lpstr>Why Phoenician Expansion?</vt:lpstr>
      <vt:lpstr>Phoenician Expansion</vt:lpstr>
      <vt:lpstr>Phoenician Expansion</vt:lpstr>
      <vt:lpstr>Pottery</vt:lpstr>
      <vt:lpstr>Cyprus</vt:lpstr>
      <vt:lpstr>Phoenician Colonies</vt:lpstr>
      <vt:lpstr>Phoenician Colonies?</vt:lpstr>
      <vt:lpstr>Aegean</vt:lpstr>
      <vt:lpstr>Aegean</vt:lpstr>
      <vt:lpstr>Crete</vt:lpstr>
      <vt:lpstr>Crete</vt:lpstr>
      <vt:lpstr>Kommos, Crete</vt:lpstr>
      <vt:lpstr>Kommos, Crete</vt:lpstr>
      <vt:lpstr>Perfume Factories</vt:lpstr>
      <vt:lpstr>Nora Stela</vt:lpstr>
      <vt:lpstr>Carthage</vt:lpstr>
      <vt:lpstr>The Tophet</vt:lpstr>
      <vt:lpstr>Tophet</vt:lpstr>
      <vt:lpstr>Summary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Louise</dc:creator>
  <cp:lastModifiedBy>Louise Steel</cp:lastModifiedBy>
  <cp:revision>16</cp:revision>
  <dcterms:created xsi:type="dcterms:W3CDTF">2012-03-18T10:18:43Z</dcterms:created>
  <dcterms:modified xsi:type="dcterms:W3CDTF">2013-03-26T14:44:01Z</dcterms:modified>
</cp:coreProperties>
</file>