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304" r:id="rId2"/>
    <p:sldId id="455" r:id="rId3"/>
    <p:sldId id="456" r:id="rId4"/>
    <p:sldId id="457" r:id="rId5"/>
    <p:sldId id="458" r:id="rId6"/>
    <p:sldId id="459" r:id="rId7"/>
    <p:sldId id="460" r:id="rId8"/>
    <p:sldId id="461" r:id="rId9"/>
    <p:sldId id="462" r:id="rId10"/>
    <p:sldId id="463" r:id="rId11"/>
    <p:sldId id="464" r:id="rId12"/>
    <p:sldId id="465" r:id="rId13"/>
    <p:sldId id="466" r:id="rId14"/>
    <p:sldId id="467" r:id="rId15"/>
    <p:sldId id="468" r:id="rId16"/>
    <p:sldId id="469" r:id="rId17"/>
    <p:sldId id="470" r:id="rId18"/>
    <p:sldId id="471" r:id="rId19"/>
    <p:sldId id="472" r:id="rId20"/>
    <p:sldId id="473" r:id="rId21"/>
    <p:sldId id="474" r:id="rId22"/>
    <p:sldId id="475" r:id="rId23"/>
    <p:sldId id="476" r:id="rId24"/>
    <p:sldId id="477" r:id="rId25"/>
    <p:sldId id="478" r:id="rId26"/>
    <p:sldId id="479" r:id="rId27"/>
    <p:sldId id="480" r:id="rId28"/>
    <p:sldId id="481" r:id="rId29"/>
    <p:sldId id="482" r:id="rId30"/>
    <p:sldId id="483" r:id="rId31"/>
    <p:sldId id="484" r:id="rId32"/>
    <p:sldId id="485" r:id="rId33"/>
    <p:sldId id="486" r:id="rId34"/>
    <p:sldId id="487" r:id="rId35"/>
    <p:sldId id="488" r:id="rId36"/>
    <p:sldId id="489" r:id="rId37"/>
    <p:sldId id="490" r:id="rId38"/>
    <p:sldId id="491" r:id="rId39"/>
    <p:sldId id="492" r:id="rId40"/>
    <p:sldId id="493" r:id="rId41"/>
    <p:sldId id="494" r:id="rId42"/>
    <p:sldId id="49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a:t>
            </a:fld>
            <a:endParaRPr lang="en-GB" altLang="en-US"/>
          </a:p>
        </p:txBody>
      </p:sp>
    </p:spTree>
    <p:extLst>
      <p:ext uri="{BB962C8B-B14F-4D97-AF65-F5344CB8AC3E}">
        <p14:creationId xmlns:p14="http://schemas.microsoft.com/office/powerpoint/2010/main" val="1359487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5</a:t>
            </a:fld>
            <a:endParaRPr lang="en-GB" altLang="en-US"/>
          </a:p>
        </p:txBody>
      </p:sp>
    </p:spTree>
    <p:extLst>
      <p:ext uri="{BB962C8B-B14F-4D97-AF65-F5344CB8AC3E}">
        <p14:creationId xmlns:p14="http://schemas.microsoft.com/office/powerpoint/2010/main" val="2104700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7</a:t>
            </a:fld>
            <a:endParaRPr lang="en-GB" altLang="en-US"/>
          </a:p>
        </p:txBody>
      </p:sp>
    </p:spTree>
    <p:extLst>
      <p:ext uri="{BB962C8B-B14F-4D97-AF65-F5344CB8AC3E}">
        <p14:creationId xmlns:p14="http://schemas.microsoft.com/office/powerpoint/2010/main" val="3426428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8</a:t>
            </a:fld>
            <a:endParaRPr lang="en-GB" altLang="en-US"/>
          </a:p>
        </p:txBody>
      </p:sp>
    </p:spTree>
    <p:extLst>
      <p:ext uri="{BB962C8B-B14F-4D97-AF65-F5344CB8AC3E}">
        <p14:creationId xmlns:p14="http://schemas.microsoft.com/office/powerpoint/2010/main" val="3566045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10</a:t>
            </a:fld>
            <a:endParaRPr lang="en-GB" altLang="en-US"/>
          </a:p>
        </p:txBody>
      </p:sp>
    </p:spTree>
    <p:extLst>
      <p:ext uri="{BB962C8B-B14F-4D97-AF65-F5344CB8AC3E}">
        <p14:creationId xmlns:p14="http://schemas.microsoft.com/office/powerpoint/2010/main" val="2498347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11</a:t>
            </a:fld>
            <a:endParaRPr lang="en-GB" altLang="en-US"/>
          </a:p>
        </p:txBody>
      </p:sp>
    </p:spTree>
    <p:extLst>
      <p:ext uri="{BB962C8B-B14F-4D97-AF65-F5344CB8AC3E}">
        <p14:creationId xmlns:p14="http://schemas.microsoft.com/office/powerpoint/2010/main" val="3436192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12</a:t>
            </a:fld>
            <a:endParaRPr lang="en-GB" altLang="en-US"/>
          </a:p>
        </p:txBody>
      </p:sp>
    </p:spTree>
    <p:extLst>
      <p:ext uri="{BB962C8B-B14F-4D97-AF65-F5344CB8AC3E}">
        <p14:creationId xmlns:p14="http://schemas.microsoft.com/office/powerpoint/2010/main" val="2284584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13</a:t>
            </a:fld>
            <a:endParaRPr lang="en-GB" altLang="en-US"/>
          </a:p>
        </p:txBody>
      </p:sp>
    </p:spTree>
    <p:extLst>
      <p:ext uri="{BB962C8B-B14F-4D97-AF65-F5344CB8AC3E}">
        <p14:creationId xmlns:p14="http://schemas.microsoft.com/office/powerpoint/2010/main" val="3736522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15</a:t>
            </a:fld>
            <a:endParaRPr lang="en-GB" altLang="en-US"/>
          </a:p>
        </p:txBody>
      </p:sp>
    </p:spTree>
    <p:extLst>
      <p:ext uri="{BB962C8B-B14F-4D97-AF65-F5344CB8AC3E}">
        <p14:creationId xmlns:p14="http://schemas.microsoft.com/office/powerpoint/2010/main" val="3404348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17</a:t>
            </a:fld>
            <a:endParaRPr lang="en-GB" altLang="en-US"/>
          </a:p>
        </p:txBody>
      </p:sp>
    </p:spTree>
    <p:extLst>
      <p:ext uri="{BB962C8B-B14F-4D97-AF65-F5344CB8AC3E}">
        <p14:creationId xmlns:p14="http://schemas.microsoft.com/office/powerpoint/2010/main" val="2704323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19</a:t>
            </a:fld>
            <a:endParaRPr lang="en-GB" altLang="en-US"/>
          </a:p>
        </p:txBody>
      </p:sp>
    </p:spTree>
    <p:extLst>
      <p:ext uri="{BB962C8B-B14F-4D97-AF65-F5344CB8AC3E}">
        <p14:creationId xmlns:p14="http://schemas.microsoft.com/office/powerpoint/2010/main" val="402907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21</a:t>
            </a:fld>
            <a:endParaRPr lang="en-GB" altLang="en-US"/>
          </a:p>
        </p:txBody>
      </p:sp>
    </p:spTree>
    <p:extLst>
      <p:ext uri="{BB962C8B-B14F-4D97-AF65-F5344CB8AC3E}">
        <p14:creationId xmlns:p14="http://schemas.microsoft.com/office/powerpoint/2010/main" val="56083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23</a:t>
            </a:fld>
            <a:endParaRPr lang="en-GB" altLang="en-US"/>
          </a:p>
        </p:txBody>
      </p:sp>
    </p:spTree>
    <p:extLst>
      <p:ext uri="{BB962C8B-B14F-4D97-AF65-F5344CB8AC3E}">
        <p14:creationId xmlns:p14="http://schemas.microsoft.com/office/powerpoint/2010/main" val="245225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lank Title Slide">
    <p:spTree>
      <p:nvGrpSpPr>
        <p:cNvPr id="1" name=""/>
        <p:cNvGrpSpPr/>
        <p:nvPr/>
      </p:nvGrpSpPr>
      <p:grpSpPr>
        <a:xfrm>
          <a:off x="0" y="0"/>
          <a:ext cx="0" cy="0"/>
          <a:chOff x="0" y="0"/>
          <a:chExt cx="0" cy="0"/>
        </a:xfrm>
      </p:grpSpPr>
      <p:sp>
        <p:nvSpPr>
          <p:cNvPr id="3" name="Picture Placeholder 2"/>
          <p:cNvSpPr>
            <a:spLocks noGrp="1"/>
          </p:cNvSpPr>
          <p:nvPr>
            <p:ph type="pic" sz="quarter" idx="14" hasCustomPrompt="1"/>
          </p:nvPr>
        </p:nvSpPr>
        <p:spPr>
          <a:xfrm>
            <a:off x="215583" y="248102"/>
            <a:ext cx="8709551" cy="4162217"/>
          </a:xfrm>
          <a:prstGeom prst="rect">
            <a:avLst/>
          </a:prstGeom>
        </p:spPr>
        <p:txBody>
          <a:bodyPr/>
          <a:lstStyle>
            <a:lvl1pPr marL="0" indent="0">
              <a:buNone/>
              <a:defRPr sz="1496"/>
            </a:lvl1pPr>
          </a:lstStyle>
          <a:p>
            <a:r>
              <a:rPr lang="en-GB" dirty="0"/>
              <a:t>                                                     Click icon below to add image 28.28 x 12.75cm</a:t>
            </a:r>
          </a:p>
        </p:txBody>
      </p:sp>
      <p:sp>
        <p:nvSpPr>
          <p:cNvPr id="6" name="Text Placeholder 2"/>
          <p:cNvSpPr>
            <a:spLocks noGrp="1"/>
          </p:cNvSpPr>
          <p:nvPr>
            <p:ph type="body" sz="quarter" idx="12" hasCustomPrompt="1"/>
          </p:nvPr>
        </p:nvSpPr>
        <p:spPr>
          <a:xfrm>
            <a:off x="289498" y="4534369"/>
            <a:ext cx="8315342" cy="392997"/>
          </a:xfrm>
          <a:prstGeom prst="rect">
            <a:avLst/>
          </a:prstGeom>
        </p:spPr>
        <p:txBody>
          <a:bodyPr/>
          <a:lstStyle>
            <a:lvl1pPr marL="0" indent="0">
              <a:buNone/>
              <a:defRPr sz="1768" baseline="0">
                <a:solidFill>
                  <a:schemeClr val="bg1"/>
                </a:solidFill>
              </a:defRPr>
            </a:lvl1pPr>
            <a:lvl5pPr marL="1418672" indent="0">
              <a:buNone/>
              <a:defRPr/>
            </a:lvl5pPr>
          </a:lstStyle>
          <a:p>
            <a:pPr lvl="0"/>
            <a:r>
              <a:rPr lang="en-US" dirty="0"/>
              <a:t>Enter presentation title here</a:t>
            </a:r>
          </a:p>
        </p:txBody>
      </p:sp>
      <p:sp>
        <p:nvSpPr>
          <p:cNvPr id="7" name="Text Placeholder 4"/>
          <p:cNvSpPr>
            <a:spLocks noGrp="1"/>
          </p:cNvSpPr>
          <p:nvPr>
            <p:ph type="body" sz="quarter" idx="13" hasCustomPrompt="1"/>
          </p:nvPr>
        </p:nvSpPr>
        <p:spPr>
          <a:xfrm>
            <a:off x="289498" y="4962015"/>
            <a:ext cx="8315342" cy="362766"/>
          </a:xfrm>
          <a:prstGeom prst="rect">
            <a:avLst/>
          </a:prstGeom>
        </p:spPr>
        <p:txBody>
          <a:bodyPr/>
          <a:lstStyle>
            <a:lvl1pPr marL="0" indent="0">
              <a:buNone/>
              <a:defRPr sz="1768" baseline="0">
                <a:solidFill>
                  <a:schemeClr val="bg1"/>
                </a:solidFill>
              </a:defRPr>
            </a:lvl1pPr>
            <a:lvl2pPr marL="354128" indent="0">
              <a:buNone/>
              <a:defRPr/>
            </a:lvl2pPr>
            <a:lvl5pPr marL="1418672" indent="0">
              <a:buNone/>
              <a:defRPr/>
            </a:lvl5pPr>
          </a:lstStyle>
          <a:p>
            <a:pPr lvl="0"/>
            <a:r>
              <a:rPr lang="en-US" dirty="0"/>
              <a:t>Enter subtitle here</a:t>
            </a:r>
          </a:p>
        </p:txBody>
      </p:sp>
      <p:sp>
        <p:nvSpPr>
          <p:cNvPr id="8" name="Text Placeholder 11"/>
          <p:cNvSpPr>
            <a:spLocks noGrp="1"/>
          </p:cNvSpPr>
          <p:nvPr>
            <p:ph type="body" sz="quarter" idx="11" hasCustomPrompt="1"/>
          </p:nvPr>
        </p:nvSpPr>
        <p:spPr>
          <a:xfrm>
            <a:off x="289498" y="5359553"/>
            <a:ext cx="4306494" cy="260557"/>
          </a:xfrm>
          <a:prstGeom prst="rect">
            <a:avLst/>
          </a:prstGeom>
        </p:spPr>
        <p:txBody>
          <a:bodyPr/>
          <a:lstStyle>
            <a:lvl1pPr marL="0" indent="0">
              <a:buNone/>
              <a:defRPr sz="953" baseline="0">
                <a:solidFill>
                  <a:schemeClr val="bg1"/>
                </a:solidFill>
                <a:latin typeface="Calibri" panose="020F0502020204030204" pitchFamily="34" charset="0"/>
              </a:defRPr>
            </a:lvl1pPr>
            <a:lvl5pPr marL="1418672" indent="0">
              <a:buNone/>
              <a:defRPr/>
            </a:lvl5pPr>
          </a:lstStyle>
          <a:p>
            <a:pPr lvl="0"/>
            <a:r>
              <a:rPr lang="en-US" dirty="0"/>
              <a:t>www.herts.ac.uk</a:t>
            </a:r>
          </a:p>
        </p:txBody>
      </p:sp>
    </p:spTree>
    <p:extLst>
      <p:ext uri="{BB962C8B-B14F-4D97-AF65-F5344CB8AC3E}">
        <p14:creationId xmlns:p14="http://schemas.microsoft.com/office/powerpoint/2010/main" val="28619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321465" y="871618"/>
            <a:ext cx="8229109" cy="391557"/>
          </a:xfrm>
          <a:prstGeom prst="rect">
            <a:avLst/>
          </a:prstGeom>
        </p:spPr>
        <p:txBody>
          <a:bodyPr/>
          <a:lstStyle>
            <a:lvl1pPr marL="0" indent="0">
              <a:buNone/>
              <a:defRPr sz="1700"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271019" y="2183579"/>
            <a:ext cx="8551517" cy="3726705"/>
          </a:xfrm>
          <a:prstGeom prst="rect">
            <a:avLst/>
          </a:prstGeom>
        </p:spPr>
        <p:txBody>
          <a:bodyPr/>
          <a:lstStyle>
            <a:lvl1pPr marL="194339" marR="0" indent="-194339"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sz="1224" baseline="0">
                <a:latin typeface="Arial MT Lt"/>
              </a:defRPr>
            </a:lvl1pPr>
            <a:lvl2pPr marL="505280" indent="-194339">
              <a:buFont typeface="Arial" panose="020B0604020202020204" pitchFamily="34" charset="0"/>
              <a:buChar char="•"/>
              <a:defRPr sz="1224"/>
            </a:lvl2pPr>
          </a:lstStyle>
          <a:p>
            <a:pPr lvl="0"/>
            <a:r>
              <a:rPr lang="en-US" dirty="0"/>
              <a:t>Text ranged left, one paragraph space between lines of text in black</a:t>
            </a:r>
          </a:p>
          <a:p>
            <a:pPr lvl="1"/>
            <a:r>
              <a:rPr lang="en-US" dirty="0"/>
              <a:t>Sub bullet</a:t>
            </a:r>
          </a:p>
          <a:p>
            <a:pPr lvl="0"/>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321465" y="1305794"/>
            <a:ext cx="8229109" cy="391557"/>
          </a:xfrm>
          <a:prstGeom prst="rect">
            <a:avLst/>
          </a:prstGeom>
        </p:spPr>
        <p:txBody>
          <a:bodyPr/>
          <a:lstStyle>
            <a:lvl1pPr marL="0" indent="0">
              <a:buNone/>
              <a:defRPr sz="1700"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127004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boardagenda.com/2017/09/15/gender-diversity-risk-management/ey"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boardagenda.com/2017/09/15/gender-diversity-risk-management/ey"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hofstede-insights.com/country-compariso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Human Resource</a:t>
            </a:r>
            <a:r>
              <a:rPr lang="en-GB" sz="3600" b="1" dirty="0" smtClean="0">
                <a:solidFill>
                  <a:schemeClr val="accent2">
                    <a:lumMod val="20000"/>
                    <a:lumOff val="80000"/>
                  </a:schemeClr>
                </a:solidFill>
              </a:rPr>
              <a:t> </a:t>
            </a:r>
            <a:r>
              <a:rPr lang="en-GB" sz="3600" b="1" dirty="0" smtClean="0">
                <a:solidFill>
                  <a:schemeClr val="accent2">
                    <a:lumMod val="20000"/>
                    <a:lumOff val="80000"/>
                  </a:schemeClr>
                </a:solidFill>
              </a:rPr>
              <a:t>Management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b="1" dirty="0"/>
              <a:t>Managing Diversity in Global Context</a:t>
            </a: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person, man, holding, table&#10;&#10;Description automatically generated">
            <a:extLst>
              <a:ext uri="{FF2B5EF4-FFF2-40B4-BE49-F238E27FC236}">
                <a16:creationId xmlns:a16="http://schemas.microsoft.com/office/drawing/2014/main" id="{B6CCEFFB-48AB-4CF1-879E-5A32D8E293A8}"/>
              </a:ext>
            </a:extLst>
          </p:cNvPr>
          <p:cNvPicPr>
            <a:picLocks noChangeAspect="1"/>
          </p:cNvPicPr>
          <p:nvPr/>
        </p:nvPicPr>
        <p:blipFill>
          <a:blip r:embed="rId2"/>
          <a:stretch>
            <a:fillRect/>
          </a:stretch>
        </p:blipFill>
        <p:spPr>
          <a:xfrm>
            <a:off x="2074393" y="1279882"/>
            <a:ext cx="5093159" cy="2841960"/>
          </a:xfrm>
          <a:prstGeom prst="rect">
            <a:avLst/>
          </a:prstGeom>
        </p:spPr>
      </p:pic>
      <p:sp>
        <p:nvSpPr>
          <p:cNvPr id="2" name="Text Placeholder 1"/>
          <p:cNvSpPr>
            <a:spLocks noGrp="1"/>
          </p:cNvSpPr>
          <p:nvPr>
            <p:ph type="body" sz="quarter" idx="13"/>
          </p:nvPr>
        </p:nvSpPr>
        <p:spPr/>
        <p:txBody>
          <a:bodyPr>
            <a:normAutofit/>
          </a:bodyPr>
          <a:lstStyle/>
          <a:p>
            <a:endParaRPr lang="en-GB"/>
          </a:p>
        </p:txBody>
      </p:sp>
    </p:spTree>
    <p:extLst>
      <p:ext uri="{BB962C8B-B14F-4D97-AF65-F5344CB8AC3E}">
        <p14:creationId xmlns:p14="http://schemas.microsoft.com/office/powerpoint/2010/main" val="4293116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C8B361C-B183-46E8-81CF-7ECAA5BC79CB}"/>
              </a:ext>
            </a:extLst>
          </p:cNvPr>
          <p:cNvSpPr>
            <a:spLocks noGrp="1"/>
          </p:cNvSpPr>
          <p:nvPr>
            <p:ph type="body" sz="quarter" idx="10"/>
          </p:nvPr>
        </p:nvSpPr>
        <p:spPr>
          <a:xfrm>
            <a:off x="1196545" y="1421204"/>
            <a:ext cx="6542025" cy="293668"/>
          </a:xfrm>
        </p:spPr>
        <p:txBody>
          <a:bodyPr>
            <a:normAutofit fontScale="62500" lnSpcReduction="20000"/>
          </a:bodyPr>
          <a:lstStyle/>
          <a:p>
            <a:r>
              <a:rPr lang="en-GB" sz="2448" dirty="0">
                <a:solidFill>
                  <a:schemeClr val="tx1"/>
                </a:solidFill>
              </a:rPr>
              <a:t>Learning Outcomes</a:t>
            </a:r>
          </a:p>
        </p:txBody>
      </p:sp>
      <p:sp>
        <p:nvSpPr>
          <p:cNvPr id="7" name="Text Placeholder 7">
            <a:extLst>
              <a:ext uri="{FF2B5EF4-FFF2-40B4-BE49-F238E27FC236}">
                <a16:creationId xmlns:a16="http://schemas.microsoft.com/office/drawing/2014/main" id="{00AAE01B-8528-4B9C-B7AA-E2D4848DBC8F}"/>
              </a:ext>
            </a:extLst>
          </p:cNvPr>
          <p:cNvSpPr>
            <a:spLocks noGrp="1"/>
          </p:cNvSpPr>
          <p:nvPr>
            <p:ph type="body" sz="quarter" idx="13"/>
          </p:nvPr>
        </p:nvSpPr>
        <p:spPr>
          <a:xfrm>
            <a:off x="1144026" y="2348016"/>
            <a:ext cx="6798335" cy="2795029"/>
          </a:xfrm>
        </p:spPr>
        <p:txBody>
          <a:bodyPr/>
          <a:lstStyle/>
          <a:p>
            <a:pPr marL="0" indent="0">
              <a:lnSpc>
                <a:spcPct val="150000"/>
              </a:lnSpc>
              <a:buNone/>
            </a:pPr>
            <a:r>
              <a:rPr lang="en-GB" sz="1361" dirty="0"/>
              <a:t>Students will be able to</a:t>
            </a:r>
          </a:p>
          <a:p>
            <a:pPr marL="233207" indent="-233207">
              <a:buFont typeface="+mj-lt"/>
              <a:buAutoNum type="arabicPeriod"/>
            </a:pPr>
            <a:r>
              <a:rPr lang="en-GB" sz="1361" dirty="0"/>
              <a:t>Appreciate the diversity management issues that affects organisation globally.</a:t>
            </a:r>
          </a:p>
          <a:p>
            <a:pPr marL="233207" indent="-233207">
              <a:buFont typeface="+mj-lt"/>
              <a:buAutoNum type="arabicPeriod"/>
            </a:pPr>
            <a:r>
              <a:rPr lang="en-GB" sz="1361" dirty="0"/>
              <a:t>Examine the approaches to diversity management and critically assess how they relate to managing diversity.</a:t>
            </a:r>
          </a:p>
          <a:p>
            <a:pPr marL="233207" indent="-233207">
              <a:buFont typeface="+mj-lt"/>
              <a:buAutoNum type="arabicPeriod"/>
            </a:pPr>
            <a:r>
              <a:rPr lang="en-GB" sz="1361" dirty="0"/>
              <a:t>Appreciate the diversity management theories that explains the approaches to diversity management.</a:t>
            </a:r>
          </a:p>
          <a:p>
            <a:pPr marL="0" indent="0">
              <a:buNone/>
            </a:pPr>
            <a:endParaRPr lang="en-GB" dirty="0"/>
          </a:p>
        </p:txBody>
      </p:sp>
    </p:spTree>
    <p:extLst>
      <p:ext uri="{BB962C8B-B14F-4D97-AF65-F5344CB8AC3E}">
        <p14:creationId xmlns:p14="http://schemas.microsoft.com/office/powerpoint/2010/main" val="3825064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A090BAED-EF7C-4313-B75F-1613FC06664C}"/>
              </a:ext>
            </a:extLst>
          </p:cNvPr>
          <p:cNvSpPr>
            <a:spLocks noGrp="1"/>
          </p:cNvSpPr>
          <p:nvPr>
            <p:ph type="body" sz="quarter" idx="10"/>
          </p:nvPr>
        </p:nvSpPr>
        <p:spPr>
          <a:xfrm>
            <a:off x="1192884" y="1423500"/>
            <a:ext cx="6542025" cy="293668"/>
          </a:xfrm>
        </p:spPr>
        <p:txBody>
          <a:bodyPr>
            <a:normAutofit fontScale="62500" lnSpcReduction="20000"/>
          </a:bodyPr>
          <a:lstStyle/>
          <a:p>
            <a:r>
              <a:rPr lang="en-GB" sz="2448" dirty="0">
                <a:solidFill>
                  <a:schemeClr val="tx1"/>
                </a:solidFill>
              </a:rPr>
              <a:t>Perspectives to diversity management </a:t>
            </a:r>
          </a:p>
        </p:txBody>
      </p:sp>
      <p:pic>
        <p:nvPicPr>
          <p:cNvPr id="3" name="Picture 2">
            <a:extLst>
              <a:ext uri="{FF2B5EF4-FFF2-40B4-BE49-F238E27FC236}">
                <a16:creationId xmlns:a16="http://schemas.microsoft.com/office/drawing/2014/main" id="{C72CDFB3-C734-43F5-B847-5AEB936F1168}"/>
              </a:ext>
            </a:extLst>
          </p:cNvPr>
          <p:cNvPicPr>
            <a:picLocks noChangeAspect="1"/>
          </p:cNvPicPr>
          <p:nvPr/>
        </p:nvPicPr>
        <p:blipFill>
          <a:blip r:embed="rId2"/>
          <a:stretch>
            <a:fillRect/>
          </a:stretch>
        </p:blipFill>
        <p:spPr>
          <a:xfrm>
            <a:off x="1290830" y="2272140"/>
            <a:ext cx="6415423" cy="2947987"/>
          </a:xfrm>
          <a:prstGeom prst="rect">
            <a:avLst/>
          </a:prstGeom>
        </p:spPr>
      </p:pic>
    </p:spTree>
    <p:extLst>
      <p:ext uri="{BB962C8B-B14F-4D97-AF65-F5344CB8AC3E}">
        <p14:creationId xmlns:p14="http://schemas.microsoft.com/office/powerpoint/2010/main" val="1284280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Diversity management is not…</a:t>
            </a:r>
          </a:p>
        </p:txBody>
      </p:sp>
      <p:pic>
        <p:nvPicPr>
          <p:cNvPr id="6" name="Picture 2" descr="Image result for one size fits all approach">
            <a:extLst>
              <a:ext uri="{FF2B5EF4-FFF2-40B4-BE49-F238E27FC236}">
                <a16:creationId xmlns:a16="http://schemas.microsoft.com/office/drawing/2014/main" id="{A23B98AA-F4C7-4B4C-87B4-F5BE43A9A355}"/>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1360011" y="2349576"/>
            <a:ext cx="5368610" cy="2457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850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Shape 145"/>
          <p:cNvSpPr txBox="1">
            <a:spLocks noGrp="1"/>
          </p:cNvSpPr>
          <p:nvPr>
            <p:ph type="title"/>
          </p:nvPr>
        </p:nvSpPr>
        <p:spPr>
          <a:xfrm>
            <a:off x="1285875" y="1063230"/>
            <a:ext cx="3933825" cy="365522"/>
          </a:xfrm>
          <a:prstGeom prst="rect">
            <a:avLst/>
          </a:prstGeom>
        </p:spPr>
        <p:txBody>
          <a:bodyPr vert="horz" lIns="0" tIns="0" rIns="0" bIns="0" rtlCol="0" anchor="ctr">
            <a:normAutofit fontScale="90000"/>
          </a:bodyPr>
          <a:lstStyle>
            <a:lvl1pPr defTabSz="384047">
              <a:defRPr sz="2600">
                <a:solidFill>
                  <a:srgbClr val="000000"/>
                </a:solidFill>
              </a:defRPr>
            </a:lvl1pPr>
          </a:lstStyle>
          <a:p>
            <a:r>
              <a:rPr dirty="0">
                <a:solidFill>
                  <a:schemeClr val="tx1"/>
                </a:solidFill>
              </a:rPr>
              <a:t>One right way?</a:t>
            </a:r>
          </a:p>
        </p:txBody>
      </p:sp>
      <p:sp>
        <p:nvSpPr>
          <p:cNvPr id="276" name="Shape 146"/>
          <p:cNvSpPr txBox="1">
            <a:spLocks noGrp="1"/>
          </p:cNvSpPr>
          <p:nvPr>
            <p:ph type="body" sz="half" idx="1"/>
          </p:nvPr>
        </p:nvSpPr>
        <p:spPr>
          <a:xfrm>
            <a:off x="1295330" y="2302629"/>
            <a:ext cx="3143250" cy="3394472"/>
          </a:xfrm>
          <a:prstGeom prst="rect">
            <a:avLst/>
          </a:prstGeom>
        </p:spPr>
        <p:txBody>
          <a:bodyPr vert="horz" lIns="0" tIns="0" rIns="0" bIns="0" rtlCol="0">
            <a:normAutofit fontScale="85000" lnSpcReduction="10000"/>
          </a:bodyPr>
          <a:lstStyle/>
          <a:p>
            <a:pPr marL="183700" indent="-183700">
              <a:spcBef>
                <a:spcPts val="300"/>
              </a:spcBef>
              <a:defRPr sz="2000"/>
            </a:pPr>
            <a:r>
              <a:t>Universalist</a:t>
            </a:r>
          </a:p>
          <a:p>
            <a:pPr marL="521504" lvl="1" indent="-178597">
              <a:spcBef>
                <a:spcPts val="300"/>
              </a:spcBef>
              <a:defRPr sz="2000"/>
            </a:pPr>
            <a:r>
              <a:t>Best practice</a:t>
            </a:r>
          </a:p>
          <a:p>
            <a:pPr marL="521504" lvl="1" indent="-178597">
              <a:spcBef>
                <a:spcPts val="300"/>
              </a:spcBef>
              <a:defRPr sz="2000"/>
            </a:pPr>
            <a:r>
              <a:t>Universal behaviours</a:t>
            </a:r>
          </a:p>
          <a:p>
            <a:pPr marL="521504" lvl="1" indent="-178597">
              <a:spcBef>
                <a:spcPts val="300"/>
              </a:spcBef>
              <a:defRPr sz="2000"/>
            </a:pPr>
            <a:r>
              <a:t>Adaptability of management techniques to context</a:t>
            </a:r>
          </a:p>
          <a:p>
            <a:pPr marL="521504" lvl="1" indent="-178597">
              <a:spcBef>
                <a:spcPts val="300"/>
              </a:spcBef>
              <a:defRPr sz="2000"/>
            </a:pPr>
            <a:r>
              <a:t>Common goal- improve performance</a:t>
            </a:r>
          </a:p>
          <a:p>
            <a:pPr marL="521504" lvl="1" indent="-178597">
              <a:spcBef>
                <a:spcPts val="300"/>
              </a:spcBef>
              <a:defRPr sz="2000"/>
            </a:pPr>
            <a:r>
              <a:t>Shareholder interests</a:t>
            </a:r>
          </a:p>
          <a:p>
            <a:pPr marL="521504" lvl="1" indent="-178597">
              <a:spcBef>
                <a:spcPts val="300"/>
              </a:spcBef>
              <a:defRPr sz="2000"/>
            </a:pPr>
            <a:r>
              <a:t>Dominated by US literature</a:t>
            </a:r>
          </a:p>
          <a:p>
            <a:pPr marL="521504" lvl="1" indent="-178597">
              <a:spcBef>
                <a:spcPts val="300"/>
              </a:spcBef>
              <a:defRPr sz="2000"/>
            </a:pPr>
            <a:r>
              <a:t>Applying US or Western models to the rest (seldom the other way)</a:t>
            </a:r>
          </a:p>
        </p:txBody>
      </p:sp>
      <p:sp>
        <p:nvSpPr>
          <p:cNvPr id="277" name="Shape 147"/>
          <p:cNvSpPr txBox="1"/>
          <p:nvPr/>
        </p:nvSpPr>
        <p:spPr>
          <a:xfrm>
            <a:off x="4816864" y="2302628"/>
            <a:ext cx="3127772" cy="256993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marL="183700" indent="-183700" defTabSz="342907">
              <a:spcBef>
                <a:spcPts val="300"/>
              </a:spcBef>
              <a:buClr>
                <a:srgbClr val="D52B1E"/>
              </a:buClr>
              <a:buSzPct val="100000"/>
              <a:buFont typeface="Arial"/>
              <a:buChar char="•"/>
              <a:defRPr sz="2000">
                <a:latin typeface="+mj-lt"/>
                <a:ea typeface="+mj-ea"/>
                <a:cs typeface="+mj-cs"/>
                <a:sym typeface="Arial"/>
              </a:defRPr>
            </a:pPr>
            <a:r>
              <a:rPr sz="1500"/>
              <a:t>Contextual</a:t>
            </a:r>
            <a:endParaRPr sz="2100"/>
          </a:p>
          <a:p>
            <a:pPr marL="521504" lvl="1" indent="-178597" defTabSz="342907">
              <a:spcBef>
                <a:spcPts val="300"/>
              </a:spcBef>
              <a:buClr>
                <a:srgbClr val="D52B1E"/>
              </a:buClr>
              <a:buSzPct val="100000"/>
              <a:buFont typeface="Arial"/>
              <a:buChar char="–"/>
              <a:defRPr sz="2000">
                <a:latin typeface="+mj-lt"/>
                <a:ea typeface="+mj-ea"/>
                <a:cs typeface="+mj-cs"/>
                <a:sym typeface="Arial"/>
              </a:defRPr>
            </a:pPr>
            <a:r>
              <a:rPr sz="1500"/>
              <a:t>Best fit</a:t>
            </a:r>
            <a:endParaRPr/>
          </a:p>
          <a:p>
            <a:pPr marL="521504" lvl="1" indent="-178597" defTabSz="342907">
              <a:spcBef>
                <a:spcPts val="300"/>
              </a:spcBef>
              <a:buClr>
                <a:srgbClr val="D52B1E"/>
              </a:buClr>
              <a:buSzPct val="100000"/>
              <a:buFont typeface="Arial"/>
              <a:buChar char="–"/>
              <a:defRPr sz="2000">
                <a:latin typeface="+mj-lt"/>
                <a:ea typeface="+mj-ea"/>
                <a:cs typeface="+mj-cs"/>
                <a:sym typeface="Arial"/>
              </a:defRPr>
            </a:pPr>
            <a:r>
              <a:rPr sz="1500"/>
              <a:t>Culturally embedded behaviours</a:t>
            </a:r>
            <a:endParaRPr/>
          </a:p>
          <a:p>
            <a:pPr marL="521504" lvl="1" indent="-178597" defTabSz="342907">
              <a:spcBef>
                <a:spcPts val="300"/>
              </a:spcBef>
              <a:buClr>
                <a:srgbClr val="D52B1E"/>
              </a:buClr>
              <a:buSzPct val="100000"/>
              <a:buFont typeface="Arial"/>
              <a:buChar char="–"/>
              <a:defRPr sz="2000">
                <a:latin typeface="+mj-lt"/>
                <a:ea typeface="+mj-ea"/>
                <a:cs typeface="+mj-cs"/>
                <a:sym typeface="Arial"/>
              </a:defRPr>
            </a:pPr>
            <a:r>
              <a:rPr sz="1500"/>
              <a:t>Management to fit circumstance</a:t>
            </a:r>
            <a:endParaRPr/>
          </a:p>
          <a:p>
            <a:pPr marL="521504" lvl="1" indent="-178597" defTabSz="342907">
              <a:spcBef>
                <a:spcPts val="300"/>
              </a:spcBef>
              <a:buClr>
                <a:srgbClr val="D52B1E"/>
              </a:buClr>
              <a:buSzPct val="100000"/>
              <a:buFont typeface="Arial"/>
              <a:buChar char="–"/>
              <a:defRPr sz="2000">
                <a:latin typeface="+mj-lt"/>
                <a:ea typeface="+mj-ea"/>
                <a:cs typeface="+mj-cs"/>
                <a:sym typeface="Arial"/>
              </a:defRPr>
            </a:pPr>
            <a:r>
              <a:rPr sz="1500"/>
              <a:t>Many goals/many interests</a:t>
            </a:r>
            <a:endParaRPr/>
          </a:p>
          <a:p>
            <a:pPr marL="521504" lvl="1" indent="-178597" defTabSz="342907">
              <a:spcBef>
                <a:spcPts val="300"/>
              </a:spcBef>
              <a:buClr>
                <a:srgbClr val="D52B1E"/>
              </a:buClr>
              <a:buSzPct val="100000"/>
              <a:buFont typeface="Arial"/>
              <a:buChar char="–"/>
              <a:defRPr sz="2000">
                <a:latin typeface="+mj-lt"/>
                <a:ea typeface="+mj-ea"/>
                <a:cs typeface="+mj-cs"/>
                <a:sym typeface="Arial"/>
              </a:defRPr>
            </a:pPr>
            <a:r>
              <a:rPr sz="1500"/>
              <a:t>Account taken of differences in culture, institutions, labour markets</a:t>
            </a:r>
          </a:p>
        </p:txBody>
      </p:sp>
    </p:spTree>
    <p:extLst>
      <p:ext uri="{BB962C8B-B14F-4D97-AF65-F5344CB8AC3E}">
        <p14:creationId xmlns:p14="http://schemas.microsoft.com/office/powerpoint/2010/main" val="90097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6683593-AFAF-46AA-9A21-D75E41E8964C}"/>
              </a:ext>
            </a:extLst>
          </p:cNvPr>
          <p:cNvSpPr>
            <a:spLocks noGrp="1"/>
          </p:cNvSpPr>
          <p:nvPr>
            <p:ph type="body" sz="quarter" idx="13"/>
          </p:nvPr>
        </p:nvSpPr>
        <p:spPr>
          <a:xfrm>
            <a:off x="1068391" y="2302628"/>
            <a:ext cx="6798335" cy="2987335"/>
          </a:xfrm>
        </p:spPr>
        <p:txBody>
          <a:bodyPr/>
          <a:lstStyle/>
          <a:p>
            <a:r>
              <a:rPr lang="en-GB" sz="1632" dirty="0"/>
              <a:t>Prejudice </a:t>
            </a:r>
          </a:p>
          <a:p>
            <a:r>
              <a:rPr lang="en-GB" sz="1632" dirty="0"/>
              <a:t>Discrimination</a:t>
            </a:r>
          </a:p>
          <a:p>
            <a:r>
              <a:rPr lang="en-GB" sz="1632" dirty="0"/>
              <a:t>Inclusion</a:t>
            </a:r>
          </a:p>
          <a:p>
            <a:r>
              <a:rPr lang="en-GB" sz="1632" dirty="0"/>
              <a:t>Organisational Climate </a:t>
            </a:r>
          </a:p>
          <a:p>
            <a:r>
              <a:rPr lang="en-GB" sz="1632" dirty="0"/>
              <a:t>Dimensions </a:t>
            </a:r>
          </a:p>
        </p:txBody>
      </p:sp>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Key terminologies </a:t>
            </a:r>
          </a:p>
        </p:txBody>
      </p:sp>
    </p:spTree>
    <p:extLst>
      <p:ext uri="{BB962C8B-B14F-4D97-AF65-F5344CB8AC3E}">
        <p14:creationId xmlns:p14="http://schemas.microsoft.com/office/powerpoint/2010/main" val="758513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Key definitions </a:t>
            </a:r>
          </a:p>
        </p:txBody>
      </p:sp>
      <p:sp>
        <p:nvSpPr>
          <p:cNvPr id="5" name="Rectangle 4">
            <a:extLst>
              <a:ext uri="{FF2B5EF4-FFF2-40B4-BE49-F238E27FC236}">
                <a16:creationId xmlns:a16="http://schemas.microsoft.com/office/drawing/2014/main" id="{852BC4F5-99A9-4AFD-A2F1-EE3A7A8E2EE5}"/>
              </a:ext>
            </a:extLst>
          </p:cNvPr>
          <p:cNvSpPr/>
          <p:nvPr/>
        </p:nvSpPr>
        <p:spPr>
          <a:xfrm>
            <a:off x="1143911" y="2302629"/>
            <a:ext cx="6121587" cy="1787797"/>
          </a:xfrm>
          <a:prstGeom prst="rect">
            <a:avLst/>
          </a:prstGeom>
        </p:spPr>
        <p:txBody>
          <a:bodyPr wrap="square">
            <a:spAutoFit/>
          </a:bodyPr>
          <a:lstStyle/>
          <a:p>
            <a:r>
              <a:rPr lang="en-GB" sz="1224" dirty="0"/>
              <a:t>Diversity is defined as the differences in demographic attributes such as age, class, culture &amp; gender (</a:t>
            </a:r>
            <a:r>
              <a:rPr lang="en-GB" sz="1224" dirty="0" err="1"/>
              <a:t>Millikens</a:t>
            </a:r>
            <a:r>
              <a:rPr lang="en-GB" sz="1224" dirty="0"/>
              <a:t> &amp; Martins, 1996)</a:t>
            </a:r>
          </a:p>
          <a:p>
            <a:endParaRPr lang="en-GB" sz="1224" dirty="0"/>
          </a:p>
          <a:p>
            <a:endParaRPr lang="en-GB" sz="1224" dirty="0"/>
          </a:p>
          <a:p>
            <a:endParaRPr lang="en-GB" sz="1224" dirty="0"/>
          </a:p>
          <a:p>
            <a:r>
              <a:rPr lang="en-GB" sz="1224" dirty="0"/>
              <a:t>What is diversity management </a:t>
            </a:r>
          </a:p>
          <a:p>
            <a:r>
              <a:rPr lang="en-GB" sz="1224" dirty="0"/>
              <a:t>‘valuing an individual’s quality- personality, skills, knowledge, and competences- and their unique contribution to an organisation’ (Syed &amp; </a:t>
            </a:r>
            <a:r>
              <a:rPr lang="en-GB" sz="1224" dirty="0" err="1"/>
              <a:t>Ozbiligin</a:t>
            </a:r>
            <a:r>
              <a:rPr lang="en-GB" sz="1224" dirty="0"/>
              <a:t>, 2016. p79)</a:t>
            </a:r>
          </a:p>
          <a:p>
            <a:endParaRPr lang="en-GB" sz="1224" dirty="0"/>
          </a:p>
        </p:txBody>
      </p:sp>
    </p:spTree>
    <p:extLst>
      <p:ext uri="{BB962C8B-B14F-4D97-AF65-F5344CB8AC3E}">
        <p14:creationId xmlns:p14="http://schemas.microsoft.com/office/powerpoint/2010/main" val="3796959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B09490-4EE5-489B-96D3-2B46D325C6D6}"/>
              </a:ext>
            </a:extLst>
          </p:cNvPr>
          <p:cNvPicPr>
            <a:picLocks noChangeAspect="1"/>
          </p:cNvPicPr>
          <p:nvPr/>
        </p:nvPicPr>
        <p:blipFill>
          <a:blip r:embed="rId2"/>
          <a:stretch>
            <a:fillRect/>
          </a:stretch>
        </p:blipFill>
        <p:spPr>
          <a:xfrm>
            <a:off x="1462310" y="2253655"/>
            <a:ext cx="6219381" cy="3507612"/>
          </a:xfrm>
          <a:prstGeom prst="rect">
            <a:avLst/>
          </a:prstGeom>
        </p:spPr>
      </p:pic>
      <p:sp>
        <p:nvSpPr>
          <p:cNvPr id="3" name="Rectangle 2">
            <a:extLst>
              <a:ext uri="{FF2B5EF4-FFF2-40B4-BE49-F238E27FC236}">
                <a16:creationId xmlns:a16="http://schemas.microsoft.com/office/drawing/2014/main" id="{18232B1B-705B-4DB1-BE9F-A46644D0EB61}"/>
              </a:ext>
            </a:extLst>
          </p:cNvPr>
          <p:cNvSpPr/>
          <p:nvPr/>
        </p:nvSpPr>
        <p:spPr>
          <a:xfrm>
            <a:off x="1290829" y="1328802"/>
            <a:ext cx="3917816" cy="280718"/>
          </a:xfrm>
          <a:prstGeom prst="rect">
            <a:avLst/>
          </a:prstGeom>
        </p:spPr>
        <p:txBody>
          <a:bodyPr wrap="square">
            <a:spAutoFit/>
          </a:bodyPr>
          <a:lstStyle/>
          <a:p>
            <a:r>
              <a:rPr lang="en-GB" sz="1224" dirty="0"/>
              <a:t>Dimensions of diversity management </a:t>
            </a:r>
          </a:p>
        </p:txBody>
      </p:sp>
    </p:spTree>
    <p:extLst>
      <p:ext uri="{BB962C8B-B14F-4D97-AF65-F5344CB8AC3E}">
        <p14:creationId xmlns:p14="http://schemas.microsoft.com/office/powerpoint/2010/main" val="2409251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Diversity management theory</a:t>
            </a:r>
          </a:p>
        </p:txBody>
      </p:sp>
      <p:pic>
        <p:nvPicPr>
          <p:cNvPr id="2" name="Picture 1">
            <a:extLst>
              <a:ext uri="{FF2B5EF4-FFF2-40B4-BE49-F238E27FC236}">
                <a16:creationId xmlns:a16="http://schemas.microsoft.com/office/drawing/2014/main" id="{CFBC68BE-D1E7-4121-81B7-9F69B82D26A7}"/>
              </a:ext>
            </a:extLst>
          </p:cNvPr>
          <p:cNvPicPr>
            <a:picLocks noChangeAspect="1"/>
          </p:cNvPicPr>
          <p:nvPr/>
        </p:nvPicPr>
        <p:blipFill>
          <a:blip r:embed="rId3"/>
          <a:stretch>
            <a:fillRect/>
          </a:stretch>
        </p:blipFill>
        <p:spPr>
          <a:xfrm>
            <a:off x="1241857" y="2400574"/>
            <a:ext cx="6464396" cy="1525821"/>
          </a:xfrm>
          <a:prstGeom prst="rect">
            <a:avLst/>
          </a:prstGeom>
        </p:spPr>
      </p:pic>
    </p:spTree>
    <p:extLst>
      <p:ext uri="{BB962C8B-B14F-4D97-AF65-F5344CB8AC3E}">
        <p14:creationId xmlns:p14="http://schemas.microsoft.com/office/powerpoint/2010/main" val="3036077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Elements of diversity management </a:t>
            </a:r>
          </a:p>
        </p:txBody>
      </p:sp>
      <p:sp>
        <p:nvSpPr>
          <p:cNvPr id="5" name="Rectangle 4">
            <a:extLst>
              <a:ext uri="{FF2B5EF4-FFF2-40B4-BE49-F238E27FC236}">
                <a16:creationId xmlns:a16="http://schemas.microsoft.com/office/drawing/2014/main" id="{852BC4F5-99A9-4AFD-A2F1-EE3A7A8E2EE5}"/>
              </a:ext>
            </a:extLst>
          </p:cNvPr>
          <p:cNvSpPr/>
          <p:nvPr/>
        </p:nvSpPr>
        <p:spPr>
          <a:xfrm>
            <a:off x="1339802" y="2302629"/>
            <a:ext cx="3134253" cy="1599412"/>
          </a:xfrm>
          <a:prstGeom prst="rect">
            <a:avLst/>
          </a:prstGeom>
        </p:spPr>
        <p:txBody>
          <a:bodyPr wrap="square">
            <a:spAutoFit/>
          </a:bodyPr>
          <a:lstStyle/>
          <a:p>
            <a:pPr marL="233207" indent="-233207">
              <a:buFont typeface="Arial" panose="020B0604020202020204" pitchFamily="34" charset="0"/>
              <a:buChar char="•"/>
            </a:pPr>
            <a:r>
              <a:rPr lang="en-GB" sz="1224" dirty="0"/>
              <a:t>Hard elements- Visible differences ( demography). Focusses on affirmative action</a:t>
            </a:r>
          </a:p>
          <a:p>
            <a:pPr marL="233207" indent="-233207">
              <a:buFont typeface="Arial" panose="020B0604020202020204" pitchFamily="34" charset="0"/>
              <a:buChar char="•"/>
            </a:pPr>
            <a:endParaRPr lang="en-GB" sz="1224" dirty="0"/>
          </a:p>
          <a:p>
            <a:endParaRPr lang="en-GB" sz="1224" dirty="0"/>
          </a:p>
          <a:p>
            <a:pPr marL="233207" indent="-233207">
              <a:buFont typeface="Arial" panose="020B0604020202020204" pitchFamily="34" charset="0"/>
              <a:buChar char="•"/>
            </a:pPr>
            <a:r>
              <a:rPr lang="en-GB" sz="1224" dirty="0"/>
              <a:t>Soft elements- organisational climate, values, skills at work . Focusses on perception, behaviour and psychology </a:t>
            </a:r>
          </a:p>
        </p:txBody>
      </p:sp>
      <p:pic>
        <p:nvPicPr>
          <p:cNvPr id="2" name="Picture 1">
            <a:extLst>
              <a:ext uri="{FF2B5EF4-FFF2-40B4-BE49-F238E27FC236}">
                <a16:creationId xmlns:a16="http://schemas.microsoft.com/office/drawing/2014/main" id="{FE62B9C8-C525-43F7-857A-AA479FEFE1D3}"/>
              </a:ext>
            </a:extLst>
          </p:cNvPr>
          <p:cNvPicPr>
            <a:picLocks noChangeAspect="1"/>
          </p:cNvPicPr>
          <p:nvPr/>
        </p:nvPicPr>
        <p:blipFill>
          <a:blip r:embed="rId3"/>
          <a:stretch>
            <a:fillRect/>
          </a:stretch>
        </p:blipFill>
        <p:spPr>
          <a:xfrm>
            <a:off x="4718918" y="2342804"/>
            <a:ext cx="3031560" cy="1909935"/>
          </a:xfrm>
          <a:prstGeom prst="rect">
            <a:avLst/>
          </a:prstGeom>
        </p:spPr>
      </p:pic>
    </p:spTree>
    <p:extLst>
      <p:ext uri="{BB962C8B-B14F-4D97-AF65-F5344CB8AC3E}">
        <p14:creationId xmlns:p14="http://schemas.microsoft.com/office/powerpoint/2010/main" val="1299900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Comparing hard and soft diversity </a:t>
            </a:r>
          </a:p>
        </p:txBody>
      </p:sp>
      <p:sp>
        <p:nvSpPr>
          <p:cNvPr id="5" name="Rectangle 4">
            <a:extLst>
              <a:ext uri="{FF2B5EF4-FFF2-40B4-BE49-F238E27FC236}">
                <a16:creationId xmlns:a16="http://schemas.microsoft.com/office/drawing/2014/main" id="{852BC4F5-99A9-4AFD-A2F1-EE3A7A8E2EE5}"/>
              </a:ext>
            </a:extLst>
          </p:cNvPr>
          <p:cNvSpPr/>
          <p:nvPr/>
        </p:nvSpPr>
        <p:spPr>
          <a:xfrm>
            <a:off x="1339801" y="2302628"/>
            <a:ext cx="6611315" cy="280718"/>
          </a:xfrm>
          <a:prstGeom prst="rect">
            <a:avLst/>
          </a:prstGeom>
        </p:spPr>
        <p:txBody>
          <a:bodyPr wrap="square">
            <a:spAutoFit/>
          </a:bodyPr>
          <a:lstStyle/>
          <a:p>
            <a:endParaRPr lang="en-GB" sz="1224" dirty="0"/>
          </a:p>
        </p:txBody>
      </p:sp>
      <p:pic>
        <p:nvPicPr>
          <p:cNvPr id="2" name="Picture 1">
            <a:extLst>
              <a:ext uri="{FF2B5EF4-FFF2-40B4-BE49-F238E27FC236}">
                <a16:creationId xmlns:a16="http://schemas.microsoft.com/office/drawing/2014/main" id="{8301A4C0-5A03-46B9-BC1E-5766B0870C2C}"/>
              </a:ext>
            </a:extLst>
          </p:cNvPr>
          <p:cNvPicPr>
            <a:picLocks noChangeAspect="1"/>
          </p:cNvPicPr>
          <p:nvPr/>
        </p:nvPicPr>
        <p:blipFill>
          <a:blip r:embed="rId3"/>
          <a:stretch>
            <a:fillRect/>
          </a:stretch>
        </p:blipFill>
        <p:spPr>
          <a:xfrm>
            <a:off x="1535693" y="2278416"/>
            <a:ext cx="5839175" cy="2301170"/>
          </a:xfrm>
          <a:prstGeom prst="rect">
            <a:avLst/>
          </a:prstGeom>
        </p:spPr>
      </p:pic>
    </p:spTree>
    <p:extLst>
      <p:ext uri="{BB962C8B-B14F-4D97-AF65-F5344CB8AC3E}">
        <p14:creationId xmlns:p14="http://schemas.microsoft.com/office/powerpoint/2010/main" val="2398442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Business case of managing diversity </a:t>
            </a:r>
          </a:p>
        </p:txBody>
      </p:sp>
      <p:sp>
        <p:nvSpPr>
          <p:cNvPr id="6" name="Text Placeholder 7">
            <a:extLst>
              <a:ext uri="{FF2B5EF4-FFF2-40B4-BE49-F238E27FC236}">
                <a16:creationId xmlns:a16="http://schemas.microsoft.com/office/drawing/2014/main" id="{EC136552-AF97-4625-B9E6-2BF091B4414E}"/>
              </a:ext>
            </a:extLst>
          </p:cNvPr>
          <p:cNvSpPr txBox="1">
            <a:spLocks/>
          </p:cNvSpPr>
          <p:nvPr/>
        </p:nvSpPr>
        <p:spPr>
          <a:xfrm>
            <a:off x="1144026" y="2351601"/>
            <a:ext cx="6798335" cy="3082900"/>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24" dirty="0"/>
              <a:t>Protect against litigation cost and training cost- Birmingham Council spent about (£1.1 billion) on litigation </a:t>
            </a:r>
            <a:r>
              <a:rPr lang="en-GB" sz="1224" dirty="0">
                <a:solidFill>
                  <a:srgbClr val="FF0000"/>
                </a:solidFill>
              </a:rPr>
              <a:t>(</a:t>
            </a:r>
            <a:r>
              <a:rPr lang="en-GB" sz="1224" dirty="0" err="1">
                <a:solidFill>
                  <a:srgbClr val="FF0000"/>
                </a:solidFill>
              </a:rPr>
              <a:t>Elkes</a:t>
            </a:r>
            <a:r>
              <a:rPr lang="en-GB" sz="1224" dirty="0">
                <a:solidFill>
                  <a:srgbClr val="FF0000"/>
                </a:solidFill>
              </a:rPr>
              <a:t>, 2013) </a:t>
            </a:r>
          </a:p>
          <a:p>
            <a:r>
              <a:rPr lang="en-GB" sz="1224" dirty="0"/>
              <a:t>Diversity provides a pool of highly qualified workers.</a:t>
            </a:r>
          </a:p>
          <a:p>
            <a:r>
              <a:rPr lang="en-GB" sz="1224" dirty="0"/>
              <a:t>Marketing potential </a:t>
            </a:r>
          </a:p>
          <a:p>
            <a:r>
              <a:rPr lang="en-GB" sz="1224" dirty="0"/>
              <a:t>Creativity and problem solving </a:t>
            </a:r>
          </a:p>
          <a:p>
            <a:pPr marL="0" indent="0">
              <a:buNone/>
            </a:pPr>
            <a:endParaRPr lang="en-GB" sz="1224" dirty="0"/>
          </a:p>
        </p:txBody>
      </p:sp>
    </p:spTree>
    <p:extLst>
      <p:ext uri="{BB962C8B-B14F-4D97-AF65-F5344CB8AC3E}">
        <p14:creationId xmlns:p14="http://schemas.microsoft.com/office/powerpoint/2010/main" val="3547013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Shape 141"/>
          <p:cNvSpPr txBox="1">
            <a:spLocks noGrp="1"/>
          </p:cNvSpPr>
          <p:nvPr>
            <p:ph type="title"/>
          </p:nvPr>
        </p:nvSpPr>
        <p:spPr>
          <a:xfrm>
            <a:off x="1285875" y="1063230"/>
            <a:ext cx="3933825" cy="365522"/>
          </a:xfrm>
          <a:prstGeom prst="rect">
            <a:avLst/>
          </a:prstGeom>
        </p:spPr>
        <p:txBody>
          <a:bodyPr vert="horz" lIns="0" tIns="0" rIns="0" bIns="0" rtlCol="0" anchor="ctr">
            <a:normAutofit fontScale="90000"/>
          </a:bodyPr>
          <a:lstStyle>
            <a:lvl1pPr defTabSz="380206">
              <a:defRPr sz="3465">
                <a:solidFill>
                  <a:srgbClr val="000000"/>
                </a:solidFill>
              </a:defRPr>
            </a:lvl1pPr>
          </a:lstStyle>
          <a:p>
            <a:r>
              <a:rPr lang="en-GB" dirty="0">
                <a:solidFill>
                  <a:schemeClr val="tx1"/>
                </a:solidFill>
              </a:rPr>
              <a:t>Diverse</a:t>
            </a:r>
            <a:r>
              <a:rPr dirty="0">
                <a:solidFill>
                  <a:schemeClr val="tx1"/>
                </a:solidFill>
              </a:rPr>
              <a:t> teams</a:t>
            </a:r>
          </a:p>
        </p:txBody>
      </p:sp>
      <p:sp>
        <p:nvSpPr>
          <p:cNvPr id="272" name="Shape 142"/>
          <p:cNvSpPr txBox="1">
            <a:spLocks noGrp="1"/>
          </p:cNvSpPr>
          <p:nvPr>
            <p:ph type="body" sz="half" idx="1"/>
          </p:nvPr>
        </p:nvSpPr>
        <p:spPr>
          <a:xfrm>
            <a:off x="1285875" y="2204683"/>
            <a:ext cx="3143250" cy="3394472"/>
          </a:xfrm>
          <a:prstGeom prst="rect">
            <a:avLst/>
          </a:prstGeom>
        </p:spPr>
        <p:txBody>
          <a:bodyPr vert="horz" lIns="0" tIns="0" rIns="0" bIns="0" rtlCol="0">
            <a:normAutofit/>
          </a:bodyPr>
          <a:lstStyle/>
          <a:p>
            <a:pPr marL="220439" indent="-220439">
              <a:spcBef>
                <a:spcPts val="375"/>
              </a:spcBef>
              <a:defRPr sz="2400"/>
            </a:pPr>
            <a:r>
              <a:rPr dirty="0"/>
              <a:t>Benefits</a:t>
            </a:r>
          </a:p>
          <a:p>
            <a:pPr marL="557223" lvl="1" indent="-214316">
              <a:defRPr sz="2400"/>
            </a:pPr>
            <a:r>
              <a:rPr dirty="0"/>
              <a:t>Innovation</a:t>
            </a:r>
          </a:p>
          <a:p>
            <a:pPr marL="557223" lvl="1" indent="-214316">
              <a:defRPr sz="2400"/>
            </a:pPr>
            <a:r>
              <a:rPr dirty="0"/>
              <a:t>Identifying/challenging flawed practices</a:t>
            </a:r>
          </a:p>
          <a:p>
            <a:pPr marL="557223" lvl="1" indent="-214316">
              <a:defRPr sz="2400"/>
            </a:pPr>
            <a:r>
              <a:rPr dirty="0"/>
              <a:t>Shared best practice</a:t>
            </a:r>
          </a:p>
        </p:txBody>
      </p:sp>
      <p:sp>
        <p:nvSpPr>
          <p:cNvPr id="273" name="Shape 143"/>
          <p:cNvSpPr txBox="1"/>
          <p:nvPr/>
        </p:nvSpPr>
        <p:spPr>
          <a:xfrm>
            <a:off x="4420591" y="2236075"/>
            <a:ext cx="2844404" cy="28597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marL="220439" indent="-220439" defTabSz="342907">
              <a:spcBef>
                <a:spcPts val="375"/>
              </a:spcBef>
              <a:buClr>
                <a:srgbClr val="D52B1E"/>
              </a:buClr>
              <a:buSzPct val="100000"/>
              <a:buFont typeface="Arial"/>
              <a:buChar char="•"/>
              <a:defRPr sz="2400">
                <a:latin typeface="+mj-lt"/>
                <a:ea typeface="+mj-ea"/>
                <a:cs typeface="+mj-cs"/>
                <a:sym typeface="Arial"/>
              </a:defRPr>
            </a:pPr>
            <a:r>
              <a:rPr dirty="0"/>
              <a:t>Challenges</a:t>
            </a:r>
            <a:endParaRPr sz="2100" dirty="0"/>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Trust-building</a:t>
            </a:r>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Stereotypes/ignored differences</a:t>
            </a:r>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Cultural dominance</a:t>
            </a:r>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Parochial teams</a:t>
            </a:r>
          </a:p>
        </p:txBody>
      </p:sp>
    </p:spTree>
    <p:extLst>
      <p:ext uri="{BB962C8B-B14F-4D97-AF65-F5344CB8AC3E}">
        <p14:creationId xmlns:p14="http://schemas.microsoft.com/office/powerpoint/2010/main" val="260505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6683593-AFAF-46AA-9A21-D75E41E8964C}"/>
              </a:ext>
            </a:extLst>
          </p:cNvPr>
          <p:cNvSpPr>
            <a:spLocks noGrp="1"/>
          </p:cNvSpPr>
          <p:nvPr>
            <p:ph type="body" sz="quarter" idx="13"/>
          </p:nvPr>
        </p:nvSpPr>
        <p:spPr>
          <a:xfrm>
            <a:off x="1068390" y="2155710"/>
            <a:ext cx="6931699" cy="3183141"/>
          </a:xfrm>
        </p:spPr>
        <p:txBody>
          <a:bodyPr/>
          <a:lstStyle/>
          <a:p>
            <a:r>
              <a:rPr lang="en-GB" sz="1088" dirty="0">
                <a:hlinkClick r:id="rId3">
                  <a:extLst>
                    <a:ext uri="{A12FA001-AC4F-418D-AE19-62706E023703}">
                      <ahyp:hlinkClr xmlns:ahyp="http://schemas.microsoft.com/office/drawing/2018/hyperlinkcolor" xmlns="" val="tx"/>
                    </a:ext>
                  </a:extLst>
                </a:hlinkClick>
              </a:rPr>
              <a:t>http://boardagenda.com/2017/09/15/gender-diversity-risk-management/ey</a:t>
            </a:r>
            <a:endParaRPr lang="en-GB" sz="1088" dirty="0"/>
          </a:p>
          <a:p>
            <a:r>
              <a:rPr lang="en-GB" sz="1088" dirty="0"/>
              <a:t>https://www.aol.co.uk/news/2017/09/26/banks-must-set-boardroom-gender-targets-under-new-eu-rules/</a:t>
            </a:r>
          </a:p>
          <a:p>
            <a:r>
              <a:rPr lang="en-GB" sz="748" dirty="0"/>
              <a:t>http://delano.lu/d/detail/news/eib-under-fire-gender-discrimination/153952</a:t>
            </a:r>
          </a:p>
        </p:txBody>
      </p:sp>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More cases in the link </a:t>
            </a:r>
          </a:p>
        </p:txBody>
      </p:sp>
    </p:spTree>
    <p:extLst>
      <p:ext uri="{BB962C8B-B14F-4D97-AF65-F5344CB8AC3E}">
        <p14:creationId xmlns:p14="http://schemas.microsoft.com/office/powerpoint/2010/main" val="433796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ACAEC9-0B0B-4A57-B4F1-42095538D4C9}"/>
              </a:ext>
            </a:extLst>
          </p:cNvPr>
          <p:cNvSpPr>
            <a:spLocks noGrp="1"/>
          </p:cNvSpPr>
          <p:nvPr>
            <p:ph type="body" sz="quarter" idx="13"/>
          </p:nvPr>
        </p:nvSpPr>
        <p:spPr>
          <a:xfrm>
            <a:off x="1094940" y="2292291"/>
            <a:ext cx="6798335" cy="3085279"/>
          </a:xfrm>
        </p:spPr>
        <p:txBody>
          <a:bodyPr/>
          <a:lstStyle/>
          <a:p>
            <a:r>
              <a:rPr lang="en-GB" sz="953" dirty="0"/>
              <a:t>Communication problem</a:t>
            </a:r>
          </a:p>
          <a:p>
            <a:r>
              <a:rPr lang="en-GB" sz="953" dirty="0"/>
              <a:t>Increased tension </a:t>
            </a:r>
          </a:p>
          <a:p>
            <a:r>
              <a:rPr lang="en-GB" sz="953" dirty="0"/>
              <a:t>Distrust among workers</a:t>
            </a:r>
          </a:p>
          <a:p>
            <a:r>
              <a:rPr lang="en-GB" sz="953" dirty="0"/>
              <a:t>Discrimination</a:t>
            </a:r>
          </a:p>
          <a:p>
            <a:r>
              <a:rPr lang="en-GB" sz="953" dirty="0"/>
              <a:t>Lower attachment </a:t>
            </a:r>
          </a:p>
          <a:p>
            <a:pPr marL="0" indent="0">
              <a:buNone/>
            </a:pPr>
            <a:endParaRPr lang="en-GB" sz="953" dirty="0"/>
          </a:p>
          <a:p>
            <a:pPr marL="0" indent="0">
              <a:buNone/>
            </a:pPr>
            <a:r>
              <a:rPr lang="en-GB" sz="953" dirty="0">
                <a:solidFill>
                  <a:srgbClr val="FF0000"/>
                </a:solidFill>
              </a:rPr>
              <a:t>Diversity management may thus be described as a double edged sword </a:t>
            </a:r>
          </a:p>
          <a:p>
            <a:pPr marL="0" indent="0">
              <a:buNone/>
            </a:pPr>
            <a:endParaRPr lang="en-GB" sz="953" dirty="0"/>
          </a:p>
        </p:txBody>
      </p:sp>
      <p:sp>
        <p:nvSpPr>
          <p:cNvPr id="5" name="Text Placeholder 5">
            <a:extLst>
              <a:ext uri="{FF2B5EF4-FFF2-40B4-BE49-F238E27FC236}">
                <a16:creationId xmlns:a16="http://schemas.microsoft.com/office/drawing/2014/main" id="{B47A10F7-ED6C-4FEF-A2CA-3D9997BFC6DC}"/>
              </a:ext>
            </a:extLst>
          </p:cNvPr>
          <p:cNvSpPr txBox="1">
            <a:spLocks noGrp="1"/>
          </p:cNvSpPr>
          <p:nvPr>
            <p:ph type="body" sz="quarter" idx="10"/>
          </p:nvPr>
        </p:nvSpPr>
        <p:spPr>
          <a:xfrm>
            <a:off x="1193204" y="1510445"/>
            <a:ext cx="6541659" cy="293668"/>
          </a:xfrm>
          <a:prstGeom prst="rect">
            <a:avLst/>
          </a:prstGeom>
        </p:spPr>
        <p:txBody>
          <a:bodyPr>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Challenges of diversity management </a:t>
            </a:r>
          </a:p>
        </p:txBody>
      </p:sp>
      <p:pic>
        <p:nvPicPr>
          <p:cNvPr id="6" name="Picture 5">
            <a:extLst>
              <a:ext uri="{FF2B5EF4-FFF2-40B4-BE49-F238E27FC236}">
                <a16:creationId xmlns:a16="http://schemas.microsoft.com/office/drawing/2014/main" id="{242EAF35-F6DF-4F61-9ABE-577E3B862D89}"/>
              </a:ext>
            </a:extLst>
          </p:cNvPr>
          <p:cNvPicPr>
            <a:picLocks noChangeAspect="1"/>
          </p:cNvPicPr>
          <p:nvPr/>
        </p:nvPicPr>
        <p:blipFill>
          <a:blip r:embed="rId2"/>
          <a:stretch>
            <a:fillRect/>
          </a:stretch>
        </p:blipFill>
        <p:spPr>
          <a:xfrm>
            <a:off x="5110699" y="2253656"/>
            <a:ext cx="2855954" cy="2644525"/>
          </a:xfrm>
          <a:prstGeom prst="rect">
            <a:avLst/>
          </a:prstGeom>
        </p:spPr>
      </p:pic>
    </p:spTree>
    <p:extLst>
      <p:ext uri="{BB962C8B-B14F-4D97-AF65-F5344CB8AC3E}">
        <p14:creationId xmlns:p14="http://schemas.microsoft.com/office/powerpoint/2010/main" val="16096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Approaches to managing diversity </a:t>
            </a:r>
          </a:p>
        </p:txBody>
      </p:sp>
      <p:sp>
        <p:nvSpPr>
          <p:cNvPr id="6" name="Text Placeholder 7">
            <a:extLst>
              <a:ext uri="{FF2B5EF4-FFF2-40B4-BE49-F238E27FC236}">
                <a16:creationId xmlns:a16="http://schemas.microsoft.com/office/drawing/2014/main" id="{EC136552-AF97-4625-B9E6-2BF091B4414E}"/>
              </a:ext>
            </a:extLst>
          </p:cNvPr>
          <p:cNvSpPr txBox="1">
            <a:spLocks/>
          </p:cNvSpPr>
          <p:nvPr/>
        </p:nvSpPr>
        <p:spPr>
          <a:xfrm>
            <a:off x="1196546" y="2351602"/>
            <a:ext cx="6731479" cy="2497607"/>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50000"/>
              </a:spcBef>
              <a:buFont typeface="Wingdings" panose="05000000000000000000" pitchFamily="2" charset="2"/>
              <a:buChar char="q"/>
            </a:pPr>
            <a:r>
              <a:rPr lang="en-GB" altLang="en-US" sz="1904" dirty="0">
                <a:latin typeface="Arial" panose="020B0604020202020204" pitchFamily="34" charset="0"/>
                <a:cs typeface="Arial" panose="020B0604020202020204" pitchFamily="34" charset="0"/>
              </a:rPr>
              <a:t>Liberal approach- supports access to opportunities (services, rewards &amp; position) that are available. Makes a business case for diversity management </a:t>
            </a:r>
          </a:p>
          <a:p>
            <a:pPr>
              <a:spcBef>
                <a:spcPct val="50000"/>
              </a:spcBef>
              <a:buFont typeface="Wingdings" panose="05000000000000000000" pitchFamily="2" charset="2"/>
              <a:buChar char="q"/>
            </a:pPr>
            <a:r>
              <a:rPr lang="en-GB" altLang="en-US" sz="1904" dirty="0">
                <a:latin typeface="Arial" panose="020B0604020202020204" pitchFamily="34" charset="0"/>
                <a:cs typeface="Arial" panose="020B0604020202020204" pitchFamily="34" charset="0"/>
              </a:rPr>
              <a:t>Radical approach- focusses on numerical balance, affirmative action</a:t>
            </a:r>
          </a:p>
          <a:p>
            <a:pPr>
              <a:spcBef>
                <a:spcPct val="50000"/>
              </a:spcBef>
              <a:buFont typeface="Wingdings" panose="05000000000000000000" pitchFamily="2" charset="2"/>
              <a:buChar char="q"/>
            </a:pPr>
            <a:r>
              <a:rPr lang="en-GB" altLang="en-US" sz="1904" dirty="0">
                <a:latin typeface="Arial" panose="020B0604020202020204" pitchFamily="34" charset="0"/>
                <a:cs typeface="Arial" panose="020B0604020202020204" pitchFamily="34" charset="0"/>
              </a:rPr>
              <a:t>Transformational approach- pragmatic way of resolving diversity issues, questions structural and cultural inequalities at work  </a:t>
            </a:r>
          </a:p>
        </p:txBody>
      </p:sp>
    </p:spTree>
    <p:extLst>
      <p:ext uri="{BB962C8B-B14F-4D97-AF65-F5344CB8AC3E}">
        <p14:creationId xmlns:p14="http://schemas.microsoft.com/office/powerpoint/2010/main" val="2824804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251303" y="2351601"/>
            <a:ext cx="6269815" cy="2399662"/>
          </a:xfrm>
        </p:spPr>
        <p:txBody>
          <a:bodyPr/>
          <a:lstStyle/>
          <a:p>
            <a:pPr marL="310942" indent="-310942">
              <a:buFont typeface="Wingdings" panose="05000000000000000000" pitchFamily="2" charset="2"/>
              <a:buChar char="q"/>
            </a:pPr>
            <a:r>
              <a:rPr lang="en-GB" sz="1361" dirty="0"/>
              <a:t>Macro-national level: race, gender, national culture, socioeconomic </a:t>
            </a:r>
          </a:p>
          <a:p>
            <a:pPr marL="310942" indent="-310942">
              <a:buFont typeface="Wingdings" panose="05000000000000000000" pitchFamily="2" charset="2"/>
              <a:buChar char="q"/>
            </a:pPr>
            <a:r>
              <a:rPr lang="en-GB" sz="1361" dirty="0"/>
              <a:t>Meso- organisational level: discriminatory policies, pay gap, equality </a:t>
            </a:r>
          </a:p>
          <a:p>
            <a:pPr marL="310942" indent="-310942">
              <a:buFont typeface="Wingdings" panose="05000000000000000000" pitchFamily="2" charset="2"/>
              <a:buChar char="q"/>
            </a:pPr>
            <a:r>
              <a:rPr lang="en-GB" sz="1361" dirty="0"/>
              <a:t>Micro- individual level: personality, identity, aspirations </a:t>
            </a:r>
          </a:p>
          <a:p>
            <a:pPr marL="0" indent="0">
              <a:buNone/>
              <a:defRPr/>
            </a:pPr>
            <a:endParaRPr lang="en-US" sz="1350" dirty="0"/>
          </a:p>
        </p:txBody>
      </p:sp>
      <p:sp>
        <p:nvSpPr>
          <p:cNvPr id="2" name="Title 1"/>
          <p:cNvSpPr>
            <a:spLocks noGrp="1"/>
          </p:cNvSpPr>
          <p:nvPr>
            <p:ph type="title"/>
          </p:nvPr>
        </p:nvSpPr>
        <p:spPr>
          <a:xfrm>
            <a:off x="1241857" y="1453430"/>
            <a:ext cx="6269815" cy="523052"/>
          </a:xfrm>
        </p:spPr>
        <p:txBody>
          <a:bodyPr>
            <a:normAutofit/>
          </a:bodyPr>
          <a:lstStyle/>
          <a:p>
            <a:pPr>
              <a:spcBef>
                <a:spcPts val="680"/>
              </a:spcBef>
            </a:pPr>
            <a:r>
              <a:rPr lang="en-US" sz="1700" dirty="0">
                <a:latin typeface="Arial MT Lt"/>
                <a:ea typeface="+mn-ea"/>
                <a:cs typeface="+mn-cs"/>
              </a:rPr>
              <a:t>Levels of diversity management </a:t>
            </a:r>
            <a:endParaRPr lang="en-GB" sz="1700" dirty="0">
              <a:latin typeface="Arial MT Lt"/>
              <a:ea typeface="+mn-ea"/>
              <a:cs typeface="+mn-cs"/>
            </a:endParaRPr>
          </a:p>
        </p:txBody>
      </p:sp>
      <p:sp>
        <p:nvSpPr>
          <p:cNvPr id="3" name="TextBox 2"/>
          <p:cNvSpPr txBox="1"/>
          <p:nvPr/>
        </p:nvSpPr>
        <p:spPr>
          <a:xfrm>
            <a:off x="6432962" y="5126382"/>
            <a:ext cx="1273290" cy="238976"/>
          </a:xfrm>
          <a:prstGeom prst="rect">
            <a:avLst/>
          </a:prstGeom>
          <a:noFill/>
        </p:spPr>
        <p:txBody>
          <a:bodyPr wrap="square" rtlCol="0">
            <a:spAutoFit/>
          </a:bodyPr>
          <a:lstStyle/>
          <a:p>
            <a:r>
              <a:rPr lang="en-GB" sz="953" dirty="0" err="1"/>
              <a:t>Tarique</a:t>
            </a:r>
            <a:r>
              <a:rPr lang="en-GB" sz="953" dirty="0"/>
              <a:t> et al, 2016</a:t>
            </a:r>
          </a:p>
        </p:txBody>
      </p:sp>
    </p:spTree>
    <p:extLst>
      <p:ext uri="{BB962C8B-B14F-4D97-AF65-F5344CB8AC3E}">
        <p14:creationId xmlns:p14="http://schemas.microsoft.com/office/powerpoint/2010/main" val="14511428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20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20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20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5AC93E7-B91B-4421-98E4-8373BB6D5803}"/>
              </a:ext>
            </a:extLst>
          </p:cNvPr>
          <p:cNvSpPr/>
          <p:nvPr/>
        </p:nvSpPr>
        <p:spPr>
          <a:xfrm>
            <a:off x="1241857" y="1323174"/>
            <a:ext cx="5876723" cy="343492"/>
          </a:xfrm>
          <a:prstGeom prst="rect">
            <a:avLst/>
          </a:prstGeom>
        </p:spPr>
        <p:txBody>
          <a:bodyPr wrap="square">
            <a:spAutoFit/>
          </a:bodyPr>
          <a:lstStyle/>
          <a:p>
            <a:r>
              <a:rPr lang="en-GB" sz="1632" dirty="0">
                <a:latin typeface="Arial MT Lt"/>
              </a:rPr>
              <a:t>Process of diversity management </a:t>
            </a:r>
            <a:endParaRPr lang="en-GB" sz="1224" dirty="0"/>
          </a:p>
        </p:txBody>
      </p:sp>
      <p:sp>
        <p:nvSpPr>
          <p:cNvPr id="4" name="Rectangle 3">
            <a:extLst>
              <a:ext uri="{FF2B5EF4-FFF2-40B4-BE49-F238E27FC236}">
                <a16:creationId xmlns:a16="http://schemas.microsoft.com/office/drawing/2014/main" id="{9CDF7AF0-7A6E-4545-A23F-825379AF9DD2}"/>
              </a:ext>
            </a:extLst>
          </p:cNvPr>
          <p:cNvSpPr/>
          <p:nvPr/>
        </p:nvSpPr>
        <p:spPr>
          <a:xfrm>
            <a:off x="1241857" y="2449546"/>
            <a:ext cx="3634136" cy="1348126"/>
          </a:xfrm>
          <a:prstGeom prst="rect">
            <a:avLst/>
          </a:prstGeom>
        </p:spPr>
        <p:txBody>
          <a:bodyPr>
            <a:spAutoFit/>
          </a:bodyPr>
          <a:lstStyle/>
          <a:p>
            <a:pPr marL="310942" indent="-310942">
              <a:buFont typeface="Wingdings" panose="05000000000000000000" pitchFamily="2" charset="2"/>
              <a:buChar char="q"/>
            </a:pPr>
            <a:r>
              <a:rPr lang="en-GB" sz="1632" dirty="0"/>
              <a:t>Prepare </a:t>
            </a:r>
          </a:p>
          <a:p>
            <a:pPr marL="310942" indent="-310942">
              <a:buFont typeface="Wingdings" panose="05000000000000000000" pitchFamily="2" charset="2"/>
              <a:buChar char="q"/>
            </a:pPr>
            <a:r>
              <a:rPr lang="en-GB" sz="1632" dirty="0"/>
              <a:t>Access</a:t>
            </a:r>
          </a:p>
          <a:p>
            <a:pPr marL="310942" indent="-310942">
              <a:buFont typeface="Wingdings" panose="05000000000000000000" pitchFamily="2" charset="2"/>
              <a:buChar char="q"/>
            </a:pPr>
            <a:r>
              <a:rPr lang="en-GB" sz="1632" dirty="0"/>
              <a:t>Plan</a:t>
            </a:r>
          </a:p>
          <a:p>
            <a:pPr marL="310942" indent="-310942">
              <a:buFont typeface="Wingdings" panose="05000000000000000000" pitchFamily="2" charset="2"/>
              <a:buChar char="q"/>
            </a:pPr>
            <a:r>
              <a:rPr lang="en-GB" sz="1632" dirty="0"/>
              <a:t>Implement </a:t>
            </a:r>
          </a:p>
          <a:p>
            <a:pPr marL="310942" indent="-310942">
              <a:buFont typeface="Wingdings" panose="05000000000000000000" pitchFamily="2" charset="2"/>
              <a:buChar char="q"/>
            </a:pPr>
            <a:r>
              <a:rPr lang="en-GB" sz="1632" dirty="0"/>
              <a:t>Evaluate </a:t>
            </a:r>
          </a:p>
        </p:txBody>
      </p:sp>
    </p:spTree>
    <p:extLst>
      <p:ext uri="{BB962C8B-B14F-4D97-AF65-F5344CB8AC3E}">
        <p14:creationId xmlns:p14="http://schemas.microsoft.com/office/powerpoint/2010/main" val="2226709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912" y="1714956"/>
            <a:ext cx="6269815" cy="489727"/>
          </a:xfrm>
        </p:spPr>
        <p:txBody>
          <a:bodyPr>
            <a:normAutofit/>
          </a:bodyPr>
          <a:lstStyle/>
          <a:p>
            <a:pPr>
              <a:spcBef>
                <a:spcPts val="680"/>
              </a:spcBef>
            </a:pPr>
            <a:r>
              <a:rPr lang="en-GB" sz="1700" dirty="0">
                <a:latin typeface="Arial MT Lt"/>
                <a:ea typeface="+mn-ea"/>
                <a:cs typeface="+mn-cs"/>
              </a:rPr>
              <a:t>Diversity management framework </a:t>
            </a:r>
          </a:p>
        </p:txBody>
      </p:sp>
      <p:pic>
        <p:nvPicPr>
          <p:cNvPr id="7" name="Content Placeholder 6">
            <a:extLst>
              <a:ext uri="{FF2B5EF4-FFF2-40B4-BE49-F238E27FC236}">
                <a16:creationId xmlns:a16="http://schemas.microsoft.com/office/drawing/2014/main" id="{AE56A6A3-FDA4-4D81-8DA8-214197261E8C}"/>
              </a:ext>
            </a:extLst>
          </p:cNvPr>
          <p:cNvPicPr>
            <a:picLocks noGrp="1" noChangeAspect="1"/>
          </p:cNvPicPr>
          <p:nvPr>
            <p:ph idx="1"/>
          </p:nvPr>
        </p:nvPicPr>
        <p:blipFill>
          <a:blip r:embed="rId2"/>
          <a:stretch>
            <a:fillRect/>
          </a:stretch>
        </p:blipFill>
        <p:spPr>
          <a:xfrm>
            <a:off x="1339803" y="2400574"/>
            <a:ext cx="6513368" cy="2388242"/>
          </a:xfrm>
          <a:prstGeom prst="rect">
            <a:avLst/>
          </a:prstGeom>
        </p:spPr>
      </p:pic>
      <p:sp>
        <p:nvSpPr>
          <p:cNvPr id="8" name="Rectangle 7">
            <a:extLst>
              <a:ext uri="{FF2B5EF4-FFF2-40B4-BE49-F238E27FC236}">
                <a16:creationId xmlns:a16="http://schemas.microsoft.com/office/drawing/2014/main" id="{070FF370-9581-4936-AB8C-6FC79B2F1B94}"/>
              </a:ext>
            </a:extLst>
          </p:cNvPr>
          <p:cNvSpPr/>
          <p:nvPr/>
        </p:nvSpPr>
        <p:spPr>
          <a:xfrm>
            <a:off x="1388775" y="4799527"/>
            <a:ext cx="5827751" cy="280718"/>
          </a:xfrm>
          <a:prstGeom prst="rect">
            <a:avLst/>
          </a:prstGeom>
        </p:spPr>
        <p:txBody>
          <a:bodyPr wrap="square">
            <a:spAutoFit/>
          </a:bodyPr>
          <a:lstStyle/>
          <a:p>
            <a:r>
              <a:rPr lang="en-GB" sz="1224" dirty="0"/>
              <a:t>(Pepple,2017; Syed &amp; Kramer, 2017; Pepple, Davies &amp; Davies, 2017)</a:t>
            </a:r>
          </a:p>
        </p:txBody>
      </p:sp>
    </p:spTree>
    <p:extLst>
      <p:ext uri="{BB962C8B-B14F-4D97-AF65-F5344CB8AC3E}">
        <p14:creationId xmlns:p14="http://schemas.microsoft.com/office/powerpoint/2010/main" val="3807908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Business case of managing diversity (Pt 2) </a:t>
            </a:r>
          </a:p>
        </p:txBody>
      </p:sp>
      <p:sp>
        <p:nvSpPr>
          <p:cNvPr id="6" name="Text Placeholder 7">
            <a:extLst>
              <a:ext uri="{FF2B5EF4-FFF2-40B4-BE49-F238E27FC236}">
                <a16:creationId xmlns:a16="http://schemas.microsoft.com/office/drawing/2014/main" id="{EC136552-AF97-4625-B9E6-2BF091B4414E}"/>
              </a:ext>
            </a:extLst>
          </p:cNvPr>
          <p:cNvSpPr txBox="1">
            <a:spLocks/>
          </p:cNvSpPr>
          <p:nvPr/>
        </p:nvSpPr>
        <p:spPr>
          <a:xfrm>
            <a:off x="1144026" y="2351601"/>
            <a:ext cx="6798335" cy="3082900"/>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24" dirty="0"/>
              <a:t>Protect against litigation cost and training cost- Birmingham Council spent about (£1.1 billion) on litigation </a:t>
            </a:r>
            <a:r>
              <a:rPr lang="en-GB" sz="1224" dirty="0">
                <a:solidFill>
                  <a:srgbClr val="FF0000"/>
                </a:solidFill>
              </a:rPr>
              <a:t>(</a:t>
            </a:r>
            <a:r>
              <a:rPr lang="en-GB" sz="1224" dirty="0" err="1">
                <a:solidFill>
                  <a:srgbClr val="FF0000"/>
                </a:solidFill>
              </a:rPr>
              <a:t>Elkes</a:t>
            </a:r>
            <a:r>
              <a:rPr lang="en-GB" sz="1224" dirty="0">
                <a:solidFill>
                  <a:srgbClr val="FF0000"/>
                </a:solidFill>
              </a:rPr>
              <a:t>, 2013) </a:t>
            </a:r>
          </a:p>
          <a:p>
            <a:r>
              <a:rPr lang="en-GB" sz="1224" dirty="0"/>
              <a:t>Diversity provides a pool of highly qualified workers.</a:t>
            </a:r>
          </a:p>
          <a:p>
            <a:r>
              <a:rPr lang="en-GB" sz="1224" dirty="0"/>
              <a:t>Marketing potential </a:t>
            </a:r>
          </a:p>
          <a:p>
            <a:r>
              <a:rPr lang="en-GB" sz="1224" dirty="0"/>
              <a:t>Creativity and problem solving </a:t>
            </a:r>
          </a:p>
          <a:p>
            <a:pPr marL="0" indent="0">
              <a:buNone/>
            </a:pPr>
            <a:endParaRPr lang="en-GB" sz="1224" dirty="0"/>
          </a:p>
        </p:txBody>
      </p:sp>
    </p:spTree>
    <p:extLst>
      <p:ext uri="{BB962C8B-B14F-4D97-AF65-F5344CB8AC3E}">
        <p14:creationId xmlns:p14="http://schemas.microsoft.com/office/powerpoint/2010/main" val="3678780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Shape 141"/>
          <p:cNvSpPr txBox="1">
            <a:spLocks noGrp="1"/>
          </p:cNvSpPr>
          <p:nvPr>
            <p:ph type="title"/>
          </p:nvPr>
        </p:nvSpPr>
        <p:spPr>
          <a:xfrm>
            <a:off x="1285875" y="1063230"/>
            <a:ext cx="3933825" cy="365522"/>
          </a:xfrm>
          <a:prstGeom prst="rect">
            <a:avLst/>
          </a:prstGeom>
        </p:spPr>
        <p:txBody>
          <a:bodyPr vert="horz" lIns="0" tIns="0" rIns="0" bIns="0" rtlCol="0" anchor="ctr">
            <a:normAutofit fontScale="90000"/>
          </a:bodyPr>
          <a:lstStyle>
            <a:lvl1pPr defTabSz="380206">
              <a:defRPr sz="3465">
                <a:solidFill>
                  <a:srgbClr val="000000"/>
                </a:solidFill>
              </a:defRPr>
            </a:lvl1pPr>
          </a:lstStyle>
          <a:p>
            <a:r>
              <a:rPr lang="en-GB" dirty="0">
                <a:solidFill>
                  <a:schemeClr val="tx1"/>
                </a:solidFill>
              </a:rPr>
              <a:t>Diverse</a:t>
            </a:r>
            <a:r>
              <a:rPr dirty="0">
                <a:solidFill>
                  <a:schemeClr val="tx1"/>
                </a:solidFill>
              </a:rPr>
              <a:t> teams</a:t>
            </a:r>
          </a:p>
        </p:txBody>
      </p:sp>
      <p:sp>
        <p:nvSpPr>
          <p:cNvPr id="272" name="Shape 142"/>
          <p:cNvSpPr txBox="1">
            <a:spLocks noGrp="1"/>
          </p:cNvSpPr>
          <p:nvPr>
            <p:ph type="body" sz="half" idx="1"/>
          </p:nvPr>
        </p:nvSpPr>
        <p:spPr>
          <a:xfrm>
            <a:off x="1285875" y="2204683"/>
            <a:ext cx="3143250" cy="3394472"/>
          </a:xfrm>
          <a:prstGeom prst="rect">
            <a:avLst/>
          </a:prstGeom>
        </p:spPr>
        <p:txBody>
          <a:bodyPr vert="horz" lIns="0" tIns="0" rIns="0" bIns="0" rtlCol="0">
            <a:normAutofit/>
          </a:bodyPr>
          <a:lstStyle/>
          <a:p>
            <a:pPr marL="220439" indent="-220439">
              <a:spcBef>
                <a:spcPts val="375"/>
              </a:spcBef>
              <a:defRPr sz="2400"/>
            </a:pPr>
            <a:r>
              <a:rPr dirty="0"/>
              <a:t>Benefits</a:t>
            </a:r>
          </a:p>
          <a:p>
            <a:pPr marL="557223" lvl="1" indent="-214316">
              <a:defRPr sz="2400"/>
            </a:pPr>
            <a:r>
              <a:rPr dirty="0"/>
              <a:t>Innovation</a:t>
            </a:r>
          </a:p>
          <a:p>
            <a:pPr marL="557223" lvl="1" indent="-214316">
              <a:defRPr sz="2400"/>
            </a:pPr>
            <a:r>
              <a:rPr dirty="0"/>
              <a:t>Identifying/challenging flawed practices</a:t>
            </a:r>
          </a:p>
          <a:p>
            <a:pPr marL="557223" lvl="1" indent="-214316">
              <a:defRPr sz="2400"/>
            </a:pPr>
            <a:r>
              <a:rPr dirty="0"/>
              <a:t>Shared best practice</a:t>
            </a:r>
          </a:p>
        </p:txBody>
      </p:sp>
      <p:sp>
        <p:nvSpPr>
          <p:cNvPr id="273" name="Shape 143"/>
          <p:cNvSpPr txBox="1"/>
          <p:nvPr/>
        </p:nvSpPr>
        <p:spPr>
          <a:xfrm>
            <a:off x="4420591" y="2236075"/>
            <a:ext cx="2844404" cy="28597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marL="220439" indent="-220439" defTabSz="342907">
              <a:spcBef>
                <a:spcPts val="375"/>
              </a:spcBef>
              <a:buClr>
                <a:srgbClr val="D52B1E"/>
              </a:buClr>
              <a:buSzPct val="100000"/>
              <a:buFont typeface="Arial"/>
              <a:buChar char="•"/>
              <a:defRPr sz="2400">
                <a:latin typeface="+mj-lt"/>
                <a:ea typeface="+mj-ea"/>
                <a:cs typeface="+mj-cs"/>
                <a:sym typeface="Arial"/>
              </a:defRPr>
            </a:pPr>
            <a:r>
              <a:rPr dirty="0"/>
              <a:t>Challenges</a:t>
            </a:r>
            <a:endParaRPr sz="2100" dirty="0"/>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Trust-building</a:t>
            </a:r>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Stereotypes/ignored differences</a:t>
            </a:r>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Cultural dominance</a:t>
            </a:r>
          </a:p>
          <a:p>
            <a:pPr marL="557223" lvl="1" indent="-214316" defTabSz="342907">
              <a:spcBef>
                <a:spcPts val="375"/>
              </a:spcBef>
              <a:buClr>
                <a:srgbClr val="D52B1E"/>
              </a:buClr>
              <a:buSzPct val="100000"/>
              <a:buFont typeface="Arial"/>
              <a:buChar char="–"/>
              <a:defRPr sz="2400">
                <a:latin typeface="+mj-lt"/>
                <a:ea typeface="+mj-ea"/>
                <a:cs typeface="+mj-cs"/>
                <a:sym typeface="Arial"/>
              </a:defRPr>
            </a:pPr>
            <a:r>
              <a:rPr dirty="0"/>
              <a:t>Parochial teams</a:t>
            </a:r>
          </a:p>
        </p:txBody>
      </p:sp>
    </p:spTree>
    <p:extLst>
      <p:ext uri="{BB962C8B-B14F-4D97-AF65-F5344CB8AC3E}">
        <p14:creationId xmlns:p14="http://schemas.microsoft.com/office/powerpoint/2010/main" val="2747615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6683593-AFAF-46AA-9A21-D75E41E8964C}"/>
              </a:ext>
            </a:extLst>
          </p:cNvPr>
          <p:cNvSpPr>
            <a:spLocks noGrp="1"/>
          </p:cNvSpPr>
          <p:nvPr>
            <p:ph type="body" sz="quarter" idx="13"/>
          </p:nvPr>
        </p:nvSpPr>
        <p:spPr>
          <a:xfrm>
            <a:off x="1068390" y="2155710"/>
            <a:ext cx="6931699" cy="3183141"/>
          </a:xfrm>
        </p:spPr>
        <p:txBody>
          <a:bodyPr/>
          <a:lstStyle/>
          <a:p>
            <a:r>
              <a:rPr lang="en-GB" sz="1088" dirty="0">
                <a:hlinkClick r:id="rId3">
                  <a:extLst>
                    <a:ext uri="{A12FA001-AC4F-418D-AE19-62706E023703}">
                      <ahyp:hlinkClr xmlns:ahyp="http://schemas.microsoft.com/office/drawing/2018/hyperlinkcolor" xmlns="" val="tx"/>
                    </a:ext>
                  </a:extLst>
                </a:hlinkClick>
              </a:rPr>
              <a:t>http://boardagenda.com/2017/09/15/gender-diversity-risk-management/ey</a:t>
            </a:r>
            <a:endParaRPr lang="en-GB" sz="1088" dirty="0"/>
          </a:p>
          <a:p>
            <a:r>
              <a:rPr lang="en-GB" sz="1088" dirty="0"/>
              <a:t>https://www.aol.co.uk/news/2017/09/26/banks-must-set-boardroom-gender-targets-under-new-eu-rules/</a:t>
            </a:r>
          </a:p>
          <a:p>
            <a:r>
              <a:rPr lang="en-GB" sz="748" dirty="0"/>
              <a:t>http://delano.lu/d/detail/news/eib-under-fire-gender-discrimination/153952</a:t>
            </a:r>
          </a:p>
        </p:txBody>
      </p:sp>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196545" y="1421204"/>
            <a:ext cx="6542025" cy="29366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More cases in the link </a:t>
            </a:r>
          </a:p>
        </p:txBody>
      </p:sp>
    </p:spTree>
    <p:extLst>
      <p:ext uri="{BB962C8B-B14F-4D97-AF65-F5344CB8AC3E}">
        <p14:creationId xmlns:p14="http://schemas.microsoft.com/office/powerpoint/2010/main" val="2181200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ACAEC9-0B0B-4A57-B4F1-42095538D4C9}"/>
              </a:ext>
            </a:extLst>
          </p:cNvPr>
          <p:cNvSpPr>
            <a:spLocks noGrp="1"/>
          </p:cNvSpPr>
          <p:nvPr>
            <p:ph type="body" sz="quarter" idx="13"/>
          </p:nvPr>
        </p:nvSpPr>
        <p:spPr>
          <a:xfrm>
            <a:off x="1094940" y="2292291"/>
            <a:ext cx="6798335" cy="3085279"/>
          </a:xfrm>
        </p:spPr>
        <p:txBody>
          <a:bodyPr/>
          <a:lstStyle/>
          <a:p>
            <a:r>
              <a:rPr lang="en-GB" sz="953" dirty="0"/>
              <a:t>Communication problem</a:t>
            </a:r>
          </a:p>
          <a:p>
            <a:r>
              <a:rPr lang="en-GB" sz="953" dirty="0"/>
              <a:t>Increased tension </a:t>
            </a:r>
          </a:p>
          <a:p>
            <a:r>
              <a:rPr lang="en-GB" sz="953" dirty="0"/>
              <a:t>Distrust among workers</a:t>
            </a:r>
          </a:p>
          <a:p>
            <a:r>
              <a:rPr lang="en-GB" sz="953" dirty="0"/>
              <a:t>Discrimination</a:t>
            </a:r>
          </a:p>
          <a:p>
            <a:r>
              <a:rPr lang="en-GB" sz="953" dirty="0"/>
              <a:t>Lower attachment </a:t>
            </a:r>
          </a:p>
          <a:p>
            <a:pPr marL="0" indent="0">
              <a:buNone/>
            </a:pPr>
            <a:endParaRPr lang="en-GB" sz="953" dirty="0"/>
          </a:p>
          <a:p>
            <a:pPr marL="0" indent="0">
              <a:buNone/>
            </a:pPr>
            <a:r>
              <a:rPr lang="en-GB" sz="953" dirty="0"/>
              <a:t>Diversity management may thus be described as a double edged sword </a:t>
            </a:r>
          </a:p>
          <a:p>
            <a:pPr marL="0" indent="0">
              <a:buNone/>
            </a:pPr>
            <a:endParaRPr lang="en-GB" sz="953" dirty="0"/>
          </a:p>
        </p:txBody>
      </p:sp>
      <p:sp>
        <p:nvSpPr>
          <p:cNvPr id="5" name="Text Placeholder 5">
            <a:extLst>
              <a:ext uri="{FF2B5EF4-FFF2-40B4-BE49-F238E27FC236}">
                <a16:creationId xmlns:a16="http://schemas.microsoft.com/office/drawing/2014/main" id="{B47A10F7-ED6C-4FEF-A2CA-3D9997BFC6DC}"/>
              </a:ext>
            </a:extLst>
          </p:cNvPr>
          <p:cNvSpPr txBox="1">
            <a:spLocks noGrp="1"/>
          </p:cNvSpPr>
          <p:nvPr>
            <p:ph type="body" sz="quarter" idx="10"/>
          </p:nvPr>
        </p:nvSpPr>
        <p:spPr>
          <a:xfrm>
            <a:off x="1193204" y="1510445"/>
            <a:ext cx="6541659" cy="293668"/>
          </a:xfrm>
          <a:prstGeom prst="rect">
            <a:avLst/>
          </a:prstGeom>
        </p:spPr>
        <p:txBody>
          <a:bodyPr>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48" dirty="0"/>
              <a:t>Challenges of diversity management </a:t>
            </a:r>
          </a:p>
        </p:txBody>
      </p:sp>
      <p:pic>
        <p:nvPicPr>
          <p:cNvPr id="6" name="Picture 5">
            <a:extLst>
              <a:ext uri="{FF2B5EF4-FFF2-40B4-BE49-F238E27FC236}">
                <a16:creationId xmlns:a16="http://schemas.microsoft.com/office/drawing/2014/main" id="{242EAF35-F6DF-4F61-9ABE-577E3B862D89}"/>
              </a:ext>
            </a:extLst>
          </p:cNvPr>
          <p:cNvPicPr>
            <a:picLocks noChangeAspect="1"/>
          </p:cNvPicPr>
          <p:nvPr/>
        </p:nvPicPr>
        <p:blipFill>
          <a:blip r:embed="rId2"/>
          <a:stretch>
            <a:fillRect/>
          </a:stretch>
        </p:blipFill>
        <p:spPr>
          <a:xfrm>
            <a:off x="5110699" y="2253656"/>
            <a:ext cx="2855954" cy="2644525"/>
          </a:xfrm>
          <a:prstGeom prst="rect">
            <a:avLst/>
          </a:prstGeom>
        </p:spPr>
      </p:pic>
    </p:spTree>
    <p:extLst>
      <p:ext uri="{BB962C8B-B14F-4D97-AF65-F5344CB8AC3E}">
        <p14:creationId xmlns:p14="http://schemas.microsoft.com/office/powerpoint/2010/main" val="3929532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03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913" y="2228850"/>
            <a:ext cx="4182666" cy="3421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TextBox 2"/>
          <p:cNvSpPr txBox="1">
            <a:spLocks noChangeArrowheads="1"/>
          </p:cNvSpPr>
          <p:nvPr/>
        </p:nvSpPr>
        <p:spPr bwMode="auto">
          <a:xfrm>
            <a:off x="5782867" y="2147746"/>
            <a:ext cx="210383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A57A5"/>
              </a:buClr>
              <a:buChar char="•"/>
              <a:defRPr sz="2400">
                <a:solidFill>
                  <a:schemeClr val="tx2"/>
                </a:solidFill>
                <a:latin typeface="Verdana" panose="020B0604030504040204" pitchFamily="34" charset="0"/>
                <a:ea typeface="Calibri" panose="020F0502020204030204" pitchFamily="34" charset="0"/>
                <a:cs typeface="Calibri" panose="020F0502020204030204" pitchFamily="34" charset="0"/>
              </a:defRPr>
            </a:lvl1pPr>
            <a:lvl2pPr marL="742950" indent="-285750">
              <a:spcBef>
                <a:spcPct val="20000"/>
              </a:spcBef>
              <a:buClr>
                <a:srgbClr val="0A57A5"/>
              </a:buClr>
              <a:buFont typeface="Times" panose="02020603050405020304" pitchFamily="18" charset="0"/>
              <a:buChar char="•"/>
              <a:defRPr sz="2000">
                <a:solidFill>
                  <a:srgbClr val="1A137B"/>
                </a:solidFill>
                <a:latin typeface="Verdana" panose="020B0604030504040204" pitchFamily="34" charset="0"/>
                <a:ea typeface="Calibri" panose="020F0502020204030204" pitchFamily="34" charset="0"/>
                <a:cs typeface="Calibri" panose="020F0502020204030204" pitchFamily="34" charset="0"/>
              </a:defRPr>
            </a:lvl2pPr>
            <a:lvl3pPr marL="1143000" indent="-228600">
              <a:spcBef>
                <a:spcPct val="20000"/>
              </a:spcBef>
              <a:buClr>
                <a:srgbClr val="0A57A5"/>
              </a:buClr>
              <a:buFont typeface="Times" panose="02020603050405020304" pitchFamily="18" charset="0"/>
              <a:buChar char="•"/>
              <a:defRPr>
                <a:solidFill>
                  <a:srgbClr val="1A137B"/>
                </a:solidFill>
                <a:latin typeface="Verdana" panose="020B0604030504040204" pitchFamily="34" charset="0"/>
                <a:ea typeface="Calibri" panose="020F0502020204030204" pitchFamily="34" charset="0"/>
                <a:cs typeface="Calibri" panose="020F0502020204030204" pitchFamily="34" charset="0"/>
              </a:defRPr>
            </a:lvl3pPr>
            <a:lvl4pPr marL="1600200" indent="-228600">
              <a:spcBef>
                <a:spcPct val="20000"/>
              </a:spcBef>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4pPr>
            <a:lvl5pPr marL="2057400" indent="-228600">
              <a:spcBef>
                <a:spcPct val="20000"/>
              </a:spcBef>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5pPr>
            <a:lvl6pPr marL="25146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6pPr>
            <a:lvl7pPr marL="29718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7pPr>
            <a:lvl8pPr marL="34290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8pPr>
            <a:lvl9pPr marL="38862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9pPr>
          </a:lstStyle>
          <a:p>
            <a:pPr eaLnBrk="1" hangingPunct="1">
              <a:spcBef>
                <a:spcPct val="0"/>
              </a:spcBef>
              <a:buClrTx/>
              <a:buFontTx/>
              <a:buNone/>
            </a:pPr>
            <a:r>
              <a:rPr lang="en-US" altLang="en-US" sz="1200" i="1" dirty="0">
                <a:solidFill>
                  <a:schemeClr val="tx1"/>
                </a:solidFill>
                <a:latin typeface="Times" panose="02020603050405020304" pitchFamily="18" charset="0"/>
                <a:cs typeface="Arial" panose="020B0604020202020204" pitchFamily="34" charset="0"/>
              </a:rPr>
              <a:t>Surface culture</a:t>
            </a:r>
            <a:r>
              <a:rPr lang="en-US" altLang="en-US" sz="1200" dirty="0">
                <a:solidFill>
                  <a:schemeClr val="tx1"/>
                </a:solidFill>
                <a:latin typeface="Times" panose="02020603050405020304" pitchFamily="18" charset="0"/>
                <a:cs typeface="Arial" panose="020B0604020202020204" pitchFamily="34" charset="0"/>
              </a:rPr>
              <a:t>: things that can be readily observed, such as dress, food and ways of eating, architecture, and  customs; explicit artefact and products of the society</a:t>
            </a:r>
          </a:p>
        </p:txBody>
      </p:sp>
      <p:sp>
        <p:nvSpPr>
          <p:cNvPr id="6149" name="TextBox 7"/>
          <p:cNvSpPr txBox="1">
            <a:spLocks noChangeArrowheads="1"/>
          </p:cNvSpPr>
          <p:nvPr/>
        </p:nvSpPr>
        <p:spPr bwMode="auto">
          <a:xfrm>
            <a:off x="5782866" y="3565465"/>
            <a:ext cx="1995488" cy="1361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A57A5"/>
              </a:buClr>
              <a:buChar char="•"/>
              <a:defRPr sz="2400">
                <a:solidFill>
                  <a:schemeClr val="tx2"/>
                </a:solidFill>
                <a:latin typeface="Verdana" panose="020B0604030504040204" pitchFamily="34" charset="0"/>
                <a:ea typeface="Calibri" panose="020F0502020204030204" pitchFamily="34" charset="0"/>
                <a:cs typeface="Calibri" panose="020F0502020204030204" pitchFamily="34" charset="0"/>
              </a:defRPr>
            </a:lvl1pPr>
            <a:lvl2pPr marL="742950" indent="-285750">
              <a:spcBef>
                <a:spcPct val="20000"/>
              </a:spcBef>
              <a:buClr>
                <a:srgbClr val="0A57A5"/>
              </a:buClr>
              <a:buFont typeface="Times" panose="02020603050405020304" pitchFamily="18" charset="0"/>
              <a:buChar char="•"/>
              <a:defRPr sz="2000">
                <a:solidFill>
                  <a:srgbClr val="1A137B"/>
                </a:solidFill>
                <a:latin typeface="Verdana" panose="020B0604030504040204" pitchFamily="34" charset="0"/>
                <a:ea typeface="Calibri" panose="020F0502020204030204" pitchFamily="34" charset="0"/>
                <a:cs typeface="Calibri" panose="020F0502020204030204" pitchFamily="34" charset="0"/>
              </a:defRPr>
            </a:lvl2pPr>
            <a:lvl3pPr marL="1143000" indent="-228600">
              <a:spcBef>
                <a:spcPct val="20000"/>
              </a:spcBef>
              <a:buClr>
                <a:srgbClr val="0A57A5"/>
              </a:buClr>
              <a:buFont typeface="Times" panose="02020603050405020304" pitchFamily="18" charset="0"/>
              <a:buChar char="•"/>
              <a:defRPr>
                <a:solidFill>
                  <a:srgbClr val="1A137B"/>
                </a:solidFill>
                <a:latin typeface="Verdana" panose="020B0604030504040204" pitchFamily="34" charset="0"/>
                <a:ea typeface="Calibri" panose="020F0502020204030204" pitchFamily="34" charset="0"/>
                <a:cs typeface="Calibri" panose="020F0502020204030204" pitchFamily="34" charset="0"/>
              </a:defRPr>
            </a:lvl3pPr>
            <a:lvl4pPr marL="1600200" indent="-228600">
              <a:spcBef>
                <a:spcPct val="20000"/>
              </a:spcBef>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4pPr>
            <a:lvl5pPr marL="2057400" indent="-228600">
              <a:spcBef>
                <a:spcPct val="20000"/>
              </a:spcBef>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5pPr>
            <a:lvl6pPr marL="25146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6pPr>
            <a:lvl7pPr marL="29718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7pPr>
            <a:lvl8pPr marL="34290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8pPr>
            <a:lvl9pPr marL="38862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9pPr>
          </a:lstStyle>
          <a:p>
            <a:pPr eaLnBrk="1" hangingPunct="1">
              <a:spcBef>
                <a:spcPct val="0"/>
              </a:spcBef>
              <a:buClrTx/>
              <a:buFontTx/>
              <a:buNone/>
            </a:pPr>
            <a:r>
              <a:rPr lang="en-US" altLang="en-US" sz="1200" i="1" dirty="0">
                <a:solidFill>
                  <a:schemeClr val="tx1"/>
                </a:solidFill>
                <a:latin typeface="Times" panose="02020603050405020304" pitchFamily="18" charset="0"/>
                <a:cs typeface="Arial" panose="020B0604020202020204" pitchFamily="34" charset="0"/>
              </a:rPr>
              <a:t>Hidden culture</a:t>
            </a:r>
            <a:r>
              <a:rPr lang="en-US" altLang="en-US" sz="1200" dirty="0">
                <a:solidFill>
                  <a:schemeClr val="tx1"/>
                </a:solidFill>
                <a:latin typeface="Times" panose="02020603050405020304" pitchFamily="18" charset="0"/>
                <a:cs typeface="Arial" panose="020B0604020202020204" pitchFamily="34" charset="0"/>
              </a:rPr>
              <a:t>: values, religions, and philosophies about things like child rearing, views of what is right and wrong; norms and values that guide the society</a:t>
            </a:r>
          </a:p>
          <a:p>
            <a:pPr eaLnBrk="1" hangingPunct="1">
              <a:spcBef>
                <a:spcPct val="0"/>
              </a:spcBef>
              <a:buClrTx/>
              <a:buFontTx/>
              <a:buNone/>
            </a:pPr>
            <a:endParaRPr lang="en-US" altLang="en-US" sz="1050" dirty="0">
              <a:solidFill>
                <a:schemeClr val="tx1"/>
              </a:solidFill>
              <a:latin typeface="Times" panose="02020603050405020304" pitchFamily="18" charset="0"/>
              <a:cs typeface="Arial" panose="020B0604020202020204" pitchFamily="34" charset="0"/>
            </a:endParaRPr>
          </a:p>
        </p:txBody>
      </p:sp>
      <p:sp>
        <p:nvSpPr>
          <p:cNvPr id="6150" name="TextBox 9"/>
          <p:cNvSpPr txBox="1">
            <a:spLocks noChangeArrowheads="1"/>
          </p:cNvSpPr>
          <p:nvPr/>
        </p:nvSpPr>
        <p:spPr bwMode="auto">
          <a:xfrm>
            <a:off x="4944634" y="4757011"/>
            <a:ext cx="328117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A57A5"/>
              </a:buClr>
              <a:buChar char="•"/>
              <a:defRPr sz="2400">
                <a:solidFill>
                  <a:schemeClr val="tx2"/>
                </a:solidFill>
                <a:latin typeface="Verdana" panose="020B0604030504040204" pitchFamily="34" charset="0"/>
                <a:ea typeface="Calibri" panose="020F0502020204030204" pitchFamily="34" charset="0"/>
                <a:cs typeface="Calibri" panose="020F0502020204030204" pitchFamily="34" charset="0"/>
              </a:defRPr>
            </a:lvl1pPr>
            <a:lvl2pPr marL="742950" indent="-285750">
              <a:spcBef>
                <a:spcPct val="20000"/>
              </a:spcBef>
              <a:buClr>
                <a:srgbClr val="0A57A5"/>
              </a:buClr>
              <a:buFont typeface="Times" panose="02020603050405020304" pitchFamily="18" charset="0"/>
              <a:buChar char="•"/>
              <a:defRPr sz="2000">
                <a:solidFill>
                  <a:srgbClr val="1A137B"/>
                </a:solidFill>
                <a:latin typeface="Verdana" panose="020B0604030504040204" pitchFamily="34" charset="0"/>
                <a:ea typeface="Calibri" panose="020F0502020204030204" pitchFamily="34" charset="0"/>
                <a:cs typeface="Calibri" panose="020F0502020204030204" pitchFamily="34" charset="0"/>
              </a:defRPr>
            </a:lvl2pPr>
            <a:lvl3pPr marL="1143000" indent="-228600">
              <a:spcBef>
                <a:spcPct val="20000"/>
              </a:spcBef>
              <a:buClr>
                <a:srgbClr val="0A57A5"/>
              </a:buClr>
              <a:buFont typeface="Times" panose="02020603050405020304" pitchFamily="18" charset="0"/>
              <a:buChar char="•"/>
              <a:defRPr>
                <a:solidFill>
                  <a:srgbClr val="1A137B"/>
                </a:solidFill>
                <a:latin typeface="Verdana" panose="020B0604030504040204" pitchFamily="34" charset="0"/>
                <a:ea typeface="Calibri" panose="020F0502020204030204" pitchFamily="34" charset="0"/>
                <a:cs typeface="Calibri" panose="020F0502020204030204" pitchFamily="34" charset="0"/>
              </a:defRPr>
            </a:lvl3pPr>
            <a:lvl4pPr marL="1600200" indent="-228600">
              <a:spcBef>
                <a:spcPct val="20000"/>
              </a:spcBef>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4pPr>
            <a:lvl5pPr marL="2057400" indent="-228600">
              <a:spcBef>
                <a:spcPct val="20000"/>
              </a:spcBef>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5pPr>
            <a:lvl6pPr marL="25146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6pPr>
            <a:lvl7pPr marL="29718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7pPr>
            <a:lvl8pPr marL="34290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8pPr>
            <a:lvl9pPr marL="3886200" indent="-228600" eaLnBrk="0" fontAlgn="base" hangingPunct="0">
              <a:spcBef>
                <a:spcPct val="20000"/>
              </a:spcBef>
              <a:spcAft>
                <a:spcPct val="0"/>
              </a:spcAft>
              <a:buClr>
                <a:srgbClr val="0A57A5"/>
              </a:buClr>
              <a:buFont typeface="Times" panose="02020603050405020304" pitchFamily="18" charset="0"/>
              <a:buChar char="•"/>
              <a:defRPr sz="1600">
                <a:solidFill>
                  <a:srgbClr val="1A137B"/>
                </a:solidFill>
                <a:latin typeface="Verdana" panose="020B0604030504040204" pitchFamily="34" charset="0"/>
                <a:ea typeface="Calibri" panose="020F0502020204030204" pitchFamily="34" charset="0"/>
                <a:cs typeface="Calibri" panose="020F0502020204030204" pitchFamily="34" charset="0"/>
              </a:defRPr>
            </a:lvl9pPr>
          </a:lstStyle>
          <a:p>
            <a:pPr eaLnBrk="1" hangingPunct="1">
              <a:spcBef>
                <a:spcPct val="0"/>
              </a:spcBef>
              <a:buClrTx/>
              <a:buFontTx/>
              <a:buNone/>
            </a:pPr>
            <a:r>
              <a:rPr lang="en-US" altLang="en-US" sz="1200" i="1" dirty="0">
                <a:solidFill>
                  <a:schemeClr val="tx1"/>
                </a:solidFill>
                <a:latin typeface="Times" panose="02020603050405020304" pitchFamily="18" charset="0"/>
                <a:cs typeface="Arial" panose="020B0604020202020204" pitchFamily="34" charset="0"/>
              </a:rPr>
              <a:t>Invisible or </a:t>
            </a:r>
            <a:r>
              <a:rPr lang="en-US" altLang="en-US" sz="1200" i="1">
                <a:solidFill>
                  <a:schemeClr val="tx1"/>
                </a:solidFill>
                <a:latin typeface="Times" panose="02020603050405020304" pitchFamily="18" charset="0"/>
                <a:cs typeface="Arial" panose="020B0604020202020204" pitchFamily="34" charset="0"/>
              </a:rPr>
              <a:t>implicit culture:</a:t>
            </a:r>
            <a:r>
              <a:rPr lang="en-US" altLang="en-US" sz="1200">
                <a:solidFill>
                  <a:schemeClr val="tx1"/>
                </a:solidFill>
                <a:latin typeface="Times" panose="02020603050405020304" pitchFamily="18" charset="0"/>
                <a:cs typeface="Arial" panose="020B0604020202020204" pitchFamily="34" charset="0"/>
              </a:rPr>
              <a:t> </a:t>
            </a:r>
            <a:r>
              <a:rPr lang="en-US" altLang="en-US" sz="1200" dirty="0">
                <a:solidFill>
                  <a:schemeClr val="tx1"/>
                </a:solidFill>
                <a:latin typeface="Times" panose="02020603050405020304" pitchFamily="18" charset="0"/>
                <a:cs typeface="Arial" panose="020B0604020202020204" pitchFamily="34" charset="0"/>
              </a:rPr>
              <a:t>the culture’s universal truths, the bases for all of a culture’s values and beliefs; basic assumptions that guide </a:t>
            </a:r>
            <a:r>
              <a:rPr lang="en-US" altLang="en-US" sz="1200" dirty="0" err="1">
                <a:solidFill>
                  <a:schemeClr val="tx1"/>
                </a:solidFill>
                <a:latin typeface="Times" panose="02020603050405020304" pitchFamily="18" charset="0"/>
                <a:cs typeface="Arial" panose="020B0604020202020204" pitchFamily="34" charset="0"/>
              </a:rPr>
              <a:t>behaviour</a:t>
            </a:r>
            <a:r>
              <a:rPr lang="en-US" altLang="en-US" sz="1200" dirty="0">
                <a:solidFill>
                  <a:schemeClr val="tx1"/>
                </a:solidFill>
                <a:latin typeface="Times" panose="02020603050405020304" pitchFamily="18" charset="0"/>
                <a:cs typeface="Arial" panose="020B0604020202020204" pitchFamily="34" charset="0"/>
              </a:rPr>
              <a:t>; operate at unconscious level; explain why (reflected in artefacts and behaviours; espoused in values and beliefs)</a:t>
            </a:r>
          </a:p>
          <a:p>
            <a:pPr eaLnBrk="1" hangingPunct="1">
              <a:spcBef>
                <a:spcPct val="0"/>
              </a:spcBef>
              <a:buClrTx/>
              <a:buFontTx/>
              <a:buNone/>
            </a:pPr>
            <a:endParaRPr lang="en-US" altLang="en-US" sz="1200" dirty="0">
              <a:solidFill>
                <a:schemeClr val="tx1"/>
              </a:solidFill>
              <a:latin typeface="Times" panose="02020603050405020304" pitchFamily="18" charset="0"/>
              <a:cs typeface="Arial" panose="020B0604020202020204" pitchFamily="34" charset="0"/>
            </a:endParaRPr>
          </a:p>
        </p:txBody>
      </p:sp>
      <p:cxnSp>
        <p:nvCxnSpPr>
          <p:cNvPr id="6151" name="Straight Connector 11"/>
          <p:cNvCxnSpPr>
            <a:cxnSpLocks noChangeShapeType="1"/>
          </p:cNvCxnSpPr>
          <p:nvPr/>
        </p:nvCxnSpPr>
        <p:spPr bwMode="auto">
          <a:xfrm flipH="1">
            <a:off x="4117765" y="2359901"/>
            <a:ext cx="1610916" cy="4572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6152" name="Straight Connector 13"/>
          <p:cNvCxnSpPr>
            <a:cxnSpLocks noChangeShapeType="1"/>
          </p:cNvCxnSpPr>
          <p:nvPr/>
        </p:nvCxnSpPr>
        <p:spPr bwMode="auto">
          <a:xfrm flipH="1" flipV="1">
            <a:off x="4003465" y="3350872"/>
            <a:ext cx="1725216" cy="3119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6153" name="Straight Connector 15"/>
          <p:cNvCxnSpPr>
            <a:cxnSpLocks noChangeShapeType="1"/>
          </p:cNvCxnSpPr>
          <p:nvPr/>
        </p:nvCxnSpPr>
        <p:spPr bwMode="auto">
          <a:xfrm flipH="1" flipV="1">
            <a:off x="3975740" y="4168761"/>
            <a:ext cx="1654840" cy="638681"/>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12" name="Title 1"/>
          <p:cNvSpPr>
            <a:spLocks noGrp="1"/>
          </p:cNvSpPr>
          <p:nvPr>
            <p:ph type="title"/>
          </p:nvPr>
        </p:nvSpPr>
        <p:spPr>
          <a:xfrm>
            <a:off x="1200603" y="1146995"/>
            <a:ext cx="6269815" cy="417473"/>
          </a:xfrm>
        </p:spPr>
        <p:txBody>
          <a:bodyPr>
            <a:normAutofit fontScale="90000"/>
          </a:bodyPr>
          <a:lstStyle/>
          <a:p>
            <a:pPr>
              <a:spcBef>
                <a:spcPts val="680"/>
              </a:spcBef>
            </a:pPr>
            <a:r>
              <a:rPr lang="en-GB" sz="1700" dirty="0">
                <a:latin typeface="Arial MT Lt"/>
                <a:ea typeface="+mn-ea"/>
                <a:cs typeface="+mn-cs"/>
              </a:rPr>
              <a:t>Understanding the implication of Culture (Pt 3)</a:t>
            </a:r>
            <a:br>
              <a:rPr lang="en-GB" sz="1700" dirty="0">
                <a:latin typeface="Arial MT Lt"/>
                <a:ea typeface="+mn-ea"/>
                <a:cs typeface="+mn-cs"/>
              </a:rPr>
            </a:br>
            <a:r>
              <a:rPr lang="en-GB" sz="1700" dirty="0">
                <a:latin typeface="Arial MT Lt"/>
                <a:ea typeface="+mn-ea"/>
                <a:cs typeface="+mn-cs"/>
              </a:rPr>
              <a:t/>
            </a:r>
            <a:br>
              <a:rPr lang="en-GB" sz="1700" dirty="0">
                <a:latin typeface="Arial MT Lt"/>
                <a:ea typeface="+mn-ea"/>
                <a:cs typeface="+mn-cs"/>
              </a:rPr>
            </a:br>
            <a:r>
              <a:rPr lang="en-GB" sz="1700" dirty="0">
                <a:latin typeface="Arial MT Lt"/>
                <a:ea typeface="+mn-ea"/>
                <a:cs typeface="+mn-cs"/>
              </a:rPr>
              <a:t>“onion”- Hofstede</a:t>
            </a:r>
          </a:p>
        </p:txBody>
      </p:sp>
      <p:sp>
        <p:nvSpPr>
          <p:cNvPr id="2" name="Cloud 1"/>
          <p:cNvSpPr/>
          <p:nvPr/>
        </p:nvSpPr>
        <p:spPr>
          <a:xfrm>
            <a:off x="1927475" y="2634986"/>
            <a:ext cx="1273290" cy="457200"/>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748" dirty="0"/>
              <a:t>e.g. Greeting rituals; forms of address</a:t>
            </a:r>
          </a:p>
        </p:txBody>
      </p:sp>
      <p:sp>
        <p:nvSpPr>
          <p:cNvPr id="11" name="Cloud 10"/>
          <p:cNvSpPr/>
          <p:nvPr/>
        </p:nvSpPr>
        <p:spPr>
          <a:xfrm>
            <a:off x="833851" y="3235754"/>
            <a:ext cx="2187248" cy="1071590"/>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748" dirty="0"/>
              <a:t>e.g. what is management? Getting things done through people vs with people. Spiritual vs material values – who people are vs what they achieve</a:t>
            </a:r>
          </a:p>
        </p:txBody>
      </p:sp>
      <p:sp>
        <p:nvSpPr>
          <p:cNvPr id="13" name="Cloud 12"/>
          <p:cNvSpPr/>
          <p:nvPr/>
        </p:nvSpPr>
        <p:spPr>
          <a:xfrm rot="20768238">
            <a:off x="1703875" y="4231258"/>
            <a:ext cx="2187248" cy="1071590"/>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748" dirty="0"/>
              <a:t>e.g. Relationships with people – relationships vs task; establishing relationships before business can be conducted vs keeping things ‘strictly business’; space, language and time</a:t>
            </a:r>
          </a:p>
        </p:txBody>
      </p:sp>
    </p:spTree>
    <p:extLst>
      <p:ext uri="{BB962C8B-B14F-4D97-AF65-F5344CB8AC3E}">
        <p14:creationId xmlns:p14="http://schemas.microsoft.com/office/powerpoint/2010/main" val="26210862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14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614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6150"/>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p:bldP spid="6149" grpId="0"/>
      <p:bldP spid="6150" grpId="0"/>
      <p:bldP spid="2" grpId="0" animBg="1"/>
      <p:bldP spid="11" grpId="0" animBg="1"/>
      <p:bldP spid="1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body" sz="quarter" idx="10"/>
          </p:nvPr>
        </p:nvSpPr>
        <p:spPr/>
        <p:txBody>
          <a:bodyPr>
            <a:normAutofit/>
          </a:bodyPr>
          <a:lstStyle/>
          <a:p>
            <a:endParaRPr lang="en-GB" sz="1632" b="1" dirty="0">
              <a:solidFill>
                <a:schemeClr val="tx1"/>
              </a:solidFill>
            </a:endParaRPr>
          </a:p>
          <a:p>
            <a:pPr eaLnBrk="1" hangingPunct="1">
              <a:buFont typeface="Wingdings" panose="05000000000000000000" pitchFamily="2" charset="2"/>
              <a:buChar char="§"/>
            </a:pPr>
            <a:endParaRPr lang="en-GB" sz="1904" dirty="0">
              <a:solidFill>
                <a:schemeClr val="tx1"/>
              </a:solidFill>
            </a:endParaRPr>
          </a:p>
        </p:txBody>
      </p:sp>
      <p:sp>
        <p:nvSpPr>
          <p:cNvPr id="7" name="Text Placeholder 6"/>
          <p:cNvSpPr>
            <a:spLocks noGrp="1"/>
          </p:cNvSpPr>
          <p:nvPr>
            <p:ph type="body" sz="quarter" idx="13"/>
          </p:nvPr>
        </p:nvSpPr>
        <p:spPr>
          <a:xfrm>
            <a:off x="1192885" y="2374939"/>
            <a:ext cx="6798335" cy="2795029"/>
          </a:xfrm>
        </p:spPr>
        <p:txBody>
          <a:bodyPr/>
          <a:lstStyle/>
          <a:p>
            <a:r>
              <a:rPr lang="en-GB" dirty="0"/>
              <a:t>Explicitness of communication</a:t>
            </a:r>
          </a:p>
        </p:txBody>
      </p:sp>
      <p:sp>
        <p:nvSpPr>
          <p:cNvPr id="2" name="Title 1"/>
          <p:cNvSpPr>
            <a:spLocks noGrp="1"/>
          </p:cNvSpPr>
          <p:nvPr>
            <p:ph type="title" idx="4294967295"/>
          </p:nvPr>
        </p:nvSpPr>
        <p:spPr>
          <a:xfrm>
            <a:off x="1211265" y="1692629"/>
            <a:ext cx="6269586" cy="343332"/>
          </a:xfrm>
          <a:prstGeom prst="rect">
            <a:avLst/>
          </a:prstGeom>
        </p:spPr>
        <p:txBody>
          <a:bodyPr>
            <a:normAutofit fontScale="90000"/>
          </a:bodyPr>
          <a:lstStyle/>
          <a:p>
            <a:pPr>
              <a:spcBef>
                <a:spcPts val="680"/>
              </a:spcBef>
            </a:pPr>
            <a:r>
              <a:rPr lang="en-GB" sz="1700" dirty="0">
                <a:latin typeface="Arial MT Lt"/>
                <a:ea typeface="+mn-ea"/>
                <a:cs typeface="+mn-cs"/>
              </a:rPr>
              <a:t>Language (Hall and Hall, 1990)</a:t>
            </a:r>
          </a:p>
        </p:txBody>
      </p:sp>
      <p:sp>
        <p:nvSpPr>
          <p:cNvPr id="3" name="Rounded Rectangle 2"/>
          <p:cNvSpPr/>
          <p:nvPr/>
        </p:nvSpPr>
        <p:spPr>
          <a:xfrm>
            <a:off x="1985107" y="3859622"/>
            <a:ext cx="5240078" cy="107561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224" dirty="0">
                <a:solidFill>
                  <a:schemeClr val="tx1"/>
                </a:solidFill>
              </a:rPr>
              <a:t>A </a:t>
            </a:r>
            <a:r>
              <a:rPr lang="en-GB" sz="1224" b="1" dirty="0">
                <a:solidFill>
                  <a:schemeClr val="tx1"/>
                </a:solidFill>
              </a:rPr>
              <a:t>low context </a:t>
            </a:r>
            <a:r>
              <a:rPr lang="en-GB" sz="1224" dirty="0">
                <a:solidFill>
                  <a:schemeClr val="tx1"/>
                </a:solidFill>
              </a:rPr>
              <a:t>communication is just the opposite; i.e. the mass of information is vested in the explicit code. Communication is clear and direct; no reading between the lines; person and situation not relevant; should be clear to all. </a:t>
            </a:r>
          </a:p>
        </p:txBody>
      </p:sp>
      <p:sp>
        <p:nvSpPr>
          <p:cNvPr id="4" name="Rounded Rectangle 3"/>
          <p:cNvSpPr/>
          <p:nvPr/>
        </p:nvSpPr>
        <p:spPr>
          <a:xfrm>
            <a:off x="1437748" y="2722816"/>
            <a:ext cx="5435969" cy="90207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224" dirty="0">
                <a:solidFill>
                  <a:schemeClr val="tx1"/>
                </a:solidFill>
              </a:rPr>
              <a:t>‘A </a:t>
            </a:r>
            <a:r>
              <a:rPr lang="en-GB" sz="1224" b="1" dirty="0">
                <a:solidFill>
                  <a:schemeClr val="tx1"/>
                </a:solidFill>
              </a:rPr>
              <a:t>high context </a:t>
            </a:r>
            <a:r>
              <a:rPr lang="en-GB" sz="1224" dirty="0">
                <a:solidFill>
                  <a:schemeClr val="tx1"/>
                </a:solidFill>
              </a:rPr>
              <a:t>communication or message is one in which </a:t>
            </a:r>
            <a:r>
              <a:rPr lang="en-GB" sz="1224" i="1" dirty="0">
                <a:solidFill>
                  <a:schemeClr val="tx1"/>
                </a:solidFill>
              </a:rPr>
              <a:t>most </a:t>
            </a:r>
            <a:r>
              <a:rPr lang="en-GB" sz="1224" dirty="0">
                <a:solidFill>
                  <a:schemeClr val="tx1"/>
                </a:solidFill>
              </a:rPr>
              <a:t>of the information is already in the person, while very little is in the coded, explicit, transmitted part of the message. Tone of voice, timing, facial expression, body language are additional means of communication.</a:t>
            </a:r>
          </a:p>
        </p:txBody>
      </p:sp>
    </p:spTree>
    <p:extLst>
      <p:ext uri="{BB962C8B-B14F-4D97-AF65-F5344CB8AC3E}">
        <p14:creationId xmlns:p14="http://schemas.microsoft.com/office/powerpoint/2010/main" val="929752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912" y="1714956"/>
            <a:ext cx="6269815" cy="489727"/>
          </a:xfrm>
        </p:spPr>
        <p:txBody>
          <a:bodyPr>
            <a:normAutofit/>
          </a:bodyPr>
          <a:lstStyle/>
          <a:p>
            <a:pPr>
              <a:spcBef>
                <a:spcPts val="680"/>
              </a:spcBef>
            </a:pPr>
            <a:r>
              <a:rPr lang="en-GB" sz="1700">
                <a:latin typeface="Arial MT Lt"/>
                <a:ea typeface="+mn-ea"/>
                <a:cs typeface="+mn-cs"/>
              </a:rPr>
              <a:t>High and Low Context Cultures (Hall and Hall 1990)</a:t>
            </a:r>
            <a:endParaRPr lang="en-GB" sz="1700" dirty="0">
              <a:latin typeface="Arial MT Lt"/>
              <a:ea typeface="+mn-ea"/>
              <a:cs typeface="+mn-cs"/>
            </a:endParaRPr>
          </a:p>
        </p:txBody>
      </p:sp>
      <p:sp>
        <p:nvSpPr>
          <p:cNvPr id="5" name="Rectangle 3"/>
          <p:cNvSpPr>
            <a:spLocks noGrp="1" noChangeArrowheads="1"/>
          </p:cNvSpPr>
          <p:nvPr>
            <p:ph idx="1"/>
          </p:nvPr>
        </p:nvSpPr>
        <p:spPr>
          <a:xfrm>
            <a:off x="1136292" y="2302629"/>
            <a:ext cx="6269815" cy="3428089"/>
          </a:xfrm>
        </p:spPr>
        <p:txBody>
          <a:bodyPr>
            <a:normAutofit/>
          </a:bodyPr>
          <a:lstStyle/>
          <a:p>
            <a:pPr marL="0" indent="0">
              <a:lnSpc>
                <a:spcPct val="110000"/>
              </a:lnSpc>
              <a:buNone/>
            </a:pPr>
            <a:r>
              <a:rPr lang="en-GB" sz="1632" b="1" i="1" dirty="0"/>
              <a:t>High Context </a:t>
            </a:r>
            <a:r>
              <a:rPr lang="en-GB" sz="1632" i="1" dirty="0"/>
              <a:t>- </a:t>
            </a:r>
            <a:r>
              <a:rPr lang="en-GB" sz="1632" dirty="0"/>
              <a:t>little in explicit message</a:t>
            </a:r>
          </a:p>
          <a:p>
            <a:pPr>
              <a:lnSpc>
                <a:spcPct val="110000"/>
              </a:lnSpc>
              <a:buFont typeface="Wingdings" panose="05000000000000000000" pitchFamily="2" charset="2"/>
              <a:buChar char="§"/>
            </a:pPr>
            <a:endParaRPr lang="en-GB" sz="1632" dirty="0"/>
          </a:p>
          <a:p>
            <a:pPr>
              <a:lnSpc>
                <a:spcPct val="100000"/>
              </a:lnSpc>
              <a:buFont typeface="Wingdings" panose="05000000000000000000" pitchFamily="2" charset="2"/>
              <a:buChar char="§"/>
            </a:pPr>
            <a:r>
              <a:rPr lang="en-GB" sz="1632" dirty="0"/>
              <a:t>Arab countries, Southern Europeans - develop extensive informal networks for exchanging information verbally, face to face or by telephone - significance of non verbal cues, such as pauses and gestures</a:t>
            </a:r>
          </a:p>
          <a:p>
            <a:pPr>
              <a:lnSpc>
                <a:spcPct val="100000"/>
              </a:lnSpc>
              <a:buFont typeface="Wingdings" panose="05000000000000000000" pitchFamily="2" charset="2"/>
              <a:buChar char="§"/>
            </a:pPr>
            <a:endParaRPr lang="en-GB" sz="1632" dirty="0"/>
          </a:p>
          <a:p>
            <a:pPr>
              <a:lnSpc>
                <a:spcPct val="100000"/>
              </a:lnSpc>
              <a:buFont typeface="Wingdings" panose="05000000000000000000" pitchFamily="2" charset="2"/>
              <a:buChar char="§"/>
            </a:pPr>
            <a:r>
              <a:rPr lang="en-GB" sz="1632" dirty="0"/>
              <a:t>Japanese – silence is indication of deep mutual trust; close friends drink silently together</a:t>
            </a:r>
          </a:p>
          <a:p>
            <a:pPr>
              <a:lnSpc>
                <a:spcPct val="100000"/>
              </a:lnSpc>
              <a:buFont typeface="Wingdings" panose="05000000000000000000" pitchFamily="2" charset="2"/>
              <a:buChar char="§"/>
            </a:pPr>
            <a:endParaRPr lang="en-GB" dirty="0"/>
          </a:p>
          <a:p>
            <a:pPr eaLnBrk="1" hangingPunct="1">
              <a:buFont typeface="Wingdings" panose="05000000000000000000" pitchFamily="2" charset="2"/>
              <a:buChar char="§"/>
            </a:pPr>
            <a:endParaRPr lang="en-GB" sz="1904" dirty="0"/>
          </a:p>
        </p:txBody>
      </p:sp>
    </p:spTree>
    <p:extLst>
      <p:ext uri="{BB962C8B-B14F-4D97-AF65-F5344CB8AC3E}">
        <p14:creationId xmlns:p14="http://schemas.microsoft.com/office/powerpoint/2010/main" val="234376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912" y="1714956"/>
            <a:ext cx="6269815" cy="489727"/>
          </a:xfrm>
        </p:spPr>
        <p:txBody>
          <a:bodyPr>
            <a:normAutofit/>
          </a:bodyPr>
          <a:lstStyle/>
          <a:p>
            <a:pPr>
              <a:spcBef>
                <a:spcPts val="680"/>
              </a:spcBef>
            </a:pPr>
            <a:r>
              <a:rPr lang="en-GB" sz="1700" dirty="0">
                <a:latin typeface="Arial MT Lt"/>
                <a:ea typeface="+mn-ea"/>
                <a:cs typeface="+mn-cs"/>
              </a:rPr>
              <a:t>High and Low Context Cultures (Hall and Hall 1990)</a:t>
            </a:r>
          </a:p>
        </p:txBody>
      </p:sp>
      <p:sp>
        <p:nvSpPr>
          <p:cNvPr id="5" name="Rectangle 3"/>
          <p:cNvSpPr>
            <a:spLocks noGrp="1" noChangeArrowheads="1"/>
          </p:cNvSpPr>
          <p:nvPr>
            <p:ph idx="1"/>
          </p:nvPr>
        </p:nvSpPr>
        <p:spPr>
          <a:xfrm>
            <a:off x="1136292" y="2302628"/>
            <a:ext cx="6269815" cy="3085280"/>
          </a:xfrm>
        </p:spPr>
        <p:txBody>
          <a:bodyPr>
            <a:normAutofit/>
          </a:bodyPr>
          <a:lstStyle/>
          <a:p>
            <a:pPr marL="0" indent="0">
              <a:buNone/>
            </a:pPr>
            <a:r>
              <a:rPr lang="en-GB" sz="1496" b="1" i="1" dirty="0"/>
              <a:t>Low Context </a:t>
            </a:r>
            <a:r>
              <a:rPr lang="en-GB" sz="1632" i="1" dirty="0"/>
              <a:t>- </a:t>
            </a:r>
            <a:r>
              <a:rPr lang="en-GB" sz="1632" dirty="0"/>
              <a:t>mass of information in explicit codes</a:t>
            </a:r>
          </a:p>
          <a:p>
            <a:endParaRPr lang="en-GB" sz="1632" dirty="0"/>
          </a:p>
          <a:p>
            <a:pPr>
              <a:buFont typeface="Wingdings" panose="05000000000000000000" pitchFamily="2" charset="2"/>
              <a:buChar char="§"/>
            </a:pPr>
            <a:r>
              <a:rPr lang="en-GB" sz="1632" dirty="0"/>
              <a:t>Germans, Swiss Scandinavians, Northern Europeans - prefer clear, written, forms of communication</a:t>
            </a:r>
          </a:p>
          <a:p>
            <a:pPr>
              <a:buFont typeface="Wingdings" panose="05000000000000000000" pitchFamily="2" charset="2"/>
              <a:buChar char="§"/>
            </a:pPr>
            <a:endParaRPr lang="en-GB" sz="1632" dirty="0"/>
          </a:p>
          <a:p>
            <a:pPr>
              <a:buFont typeface="Wingdings" panose="05000000000000000000" pitchFamily="2" charset="2"/>
              <a:buChar char="§"/>
            </a:pPr>
            <a:r>
              <a:rPr lang="en-GB" sz="1632" dirty="0"/>
              <a:t>Americans – see language as functional rather than art form; little patience for long-winded explanations; silence is uncomfortable</a:t>
            </a:r>
          </a:p>
          <a:p>
            <a:pPr>
              <a:buFont typeface="Wingdings" panose="05000000000000000000" pitchFamily="2" charset="2"/>
              <a:buChar char="§"/>
            </a:pPr>
            <a:endParaRPr lang="en-GB" sz="1361" dirty="0"/>
          </a:p>
        </p:txBody>
      </p:sp>
    </p:spTree>
    <p:extLst>
      <p:ext uri="{BB962C8B-B14F-4D97-AF65-F5344CB8AC3E}">
        <p14:creationId xmlns:p14="http://schemas.microsoft.com/office/powerpoint/2010/main" val="549622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912" y="2253655"/>
            <a:ext cx="6269815" cy="3392906"/>
          </a:xfrm>
        </p:spPr>
        <p:txBody>
          <a:bodyPr>
            <a:normAutofit fontScale="85000" lnSpcReduction="10000"/>
          </a:bodyPr>
          <a:lstStyle/>
          <a:p>
            <a:pPr marL="0" indent="0">
              <a:buNone/>
            </a:pPr>
            <a:r>
              <a:rPr lang="en-GB" dirty="0" err="1"/>
              <a:t>Monochronic</a:t>
            </a:r>
            <a:r>
              <a:rPr lang="en-GB" dirty="0"/>
              <a:t> Orientation</a:t>
            </a:r>
          </a:p>
          <a:p>
            <a:pPr lvl="1"/>
            <a:r>
              <a:rPr lang="en-GB" dirty="0"/>
              <a:t>Anglo-Saxon and Northern European</a:t>
            </a:r>
          </a:p>
          <a:p>
            <a:pPr lvl="2"/>
            <a:r>
              <a:rPr lang="en-GB" dirty="0"/>
              <a:t>Finite, limited resource; can be saved, spent, wasted; ‘time is money’; focus on using time ‘productively’ (task)</a:t>
            </a:r>
          </a:p>
          <a:p>
            <a:pPr lvl="2"/>
            <a:endParaRPr lang="en-GB" dirty="0"/>
          </a:p>
          <a:p>
            <a:pPr marL="0" indent="0">
              <a:buNone/>
            </a:pPr>
            <a:r>
              <a:rPr lang="en-GB" dirty="0" err="1"/>
              <a:t>Polychronic</a:t>
            </a:r>
            <a:r>
              <a:rPr lang="en-GB" dirty="0"/>
              <a:t> Orientation</a:t>
            </a:r>
          </a:p>
          <a:p>
            <a:pPr lvl="1"/>
            <a:r>
              <a:rPr lang="en-GB" dirty="0"/>
              <a:t>Latin European, Middle Eastern, African, Latin American</a:t>
            </a:r>
          </a:p>
          <a:p>
            <a:pPr lvl="2"/>
            <a:r>
              <a:rPr lang="en-GB" dirty="0"/>
              <a:t>Time is expandable; expands to accommodate activities</a:t>
            </a:r>
          </a:p>
          <a:p>
            <a:pPr lvl="2"/>
            <a:r>
              <a:rPr lang="en-GB" dirty="0"/>
              <a:t>Meetings more likely to be fragmented with many interruptions; several concurrent discussions; focus on relationships</a:t>
            </a:r>
          </a:p>
        </p:txBody>
      </p:sp>
      <p:sp>
        <p:nvSpPr>
          <p:cNvPr id="4" name="Title 1"/>
          <p:cNvSpPr>
            <a:spLocks noGrp="1"/>
          </p:cNvSpPr>
          <p:nvPr>
            <p:ph type="title"/>
          </p:nvPr>
        </p:nvSpPr>
        <p:spPr>
          <a:xfrm>
            <a:off x="1330465" y="1617012"/>
            <a:ext cx="6269815" cy="391781"/>
          </a:xfrm>
        </p:spPr>
        <p:txBody>
          <a:bodyPr>
            <a:normAutofit/>
          </a:bodyPr>
          <a:lstStyle/>
          <a:p>
            <a:pPr>
              <a:spcBef>
                <a:spcPts val="680"/>
              </a:spcBef>
            </a:pPr>
            <a:r>
              <a:rPr lang="en-GB" sz="1700" dirty="0">
                <a:latin typeface="Arial MT Lt"/>
                <a:ea typeface="+mn-ea"/>
                <a:cs typeface="+mn-cs"/>
              </a:rPr>
              <a:t>Time (Hall and Hall 1990)</a:t>
            </a:r>
          </a:p>
        </p:txBody>
      </p:sp>
    </p:spTree>
    <p:extLst>
      <p:ext uri="{BB962C8B-B14F-4D97-AF65-F5344CB8AC3E}">
        <p14:creationId xmlns:p14="http://schemas.microsoft.com/office/powerpoint/2010/main" val="92466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201649" y="2204683"/>
            <a:ext cx="6154341" cy="3486150"/>
          </a:xfrm>
        </p:spPr>
        <p:txBody>
          <a:bodyPr>
            <a:normAutofit/>
          </a:bodyPr>
          <a:lstStyle/>
          <a:p>
            <a:pPr>
              <a:buFont typeface="Wingdings" panose="05000000000000000000" pitchFamily="2" charset="2"/>
              <a:buChar char="§"/>
            </a:pPr>
            <a:r>
              <a:rPr lang="en-GB" sz="1632" dirty="0">
                <a:latin typeface="Arial MT Lt"/>
              </a:rPr>
              <a:t>Can the wide variety of cultures around the world be reduced to a more limited set of cultures with similar characteristics?</a:t>
            </a:r>
          </a:p>
          <a:p>
            <a:pPr>
              <a:buFont typeface="Wingdings" panose="05000000000000000000" pitchFamily="2" charset="2"/>
              <a:buChar char="§"/>
            </a:pPr>
            <a:endParaRPr lang="en-GB" altLang="en-US" sz="1632" dirty="0">
              <a:latin typeface="Arial MT Lt"/>
            </a:endParaRPr>
          </a:p>
          <a:p>
            <a:pPr>
              <a:buFont typeface="Wingdings" panose="05000000000000000000" pitchFamily="2" charset="2"/>
              <a:buChar char="§"/>
            </a:pPr>
            <a:r>
              <a:rPr lang="en-GB" altLang="en-US" sz="1632" dirty="0">
                <a:latin typeface="Arial MT Lt"/>
              </a:rPr>
              <a:t>Geert Hofstede</a:t>
            </a:r>
          </a:p>
          <a:p>
            <a:pPr>
              <a:buFont typeface="Wingdings" panose="05000000000000000000" pitchFamily="2" charset="2"/>
              <a:buChar char="§"/>
            </a:pPr>
            <a:r>
              <a:rPr lang="en-GB" altLang="en-US" sz="1632" dirty="0" err="1">
                <a:latin typeface="Arial MT Lt"/>
              </a:rPr>
              <a:t>Fons</a:t>
            </a:r>
            <a:r>
              <a:rPr lang="en-GB" altLang="en-US" sz="1632" dirty="0">
                <a:latin typeface="Arial MT Lt"/>
              </a:rPr>
              <a:t> </a:t>
            </a:r>
            <a:r>
              <a:rPr lang="en-GB" altLang="en-US" sz="1632" dirty="0" err="1">
                <a:latin typeface="Arial MT Lt"/>
              </a:rPr>
              <a:t>Trompenaars</a:t>
            </a:r>
            <a:endParaRPr lang="en-GB" altLang="en-US" sz="1632" dirty="0">
              <a:latin typeface="Arial MT Lt"/>
            </a:endParaRPr>
          </a:p>
          <a:p>
            <a:pPr>
              <a:buFont typeface="Wingdings" panose="05000000000000000000" pitchFamily="2" charset="2"/>
              <a:buChar char="§"/>
            </a:pPr>
            <a:r>
              <a:rPr lang="en-GB" altLang="en-US" sz="1632" dirty="0">
                <a:latin typeface="Arial MT Lt"/>
              </a:rPr>
              <a:t>Global Leadership and Organisational Behaviour Effectiveness (GLOBE) project</a:t>
            </a:r>
            <a:endParaRPr lang="en-US" altLang="en-US" sz="1361" dirty="0">
              <a:latin typeface="Arial MT Lt"/>
            </a:endParaRPr>
          </a:p>
          <a:p>
            <a:pPr>
              <a:buFont typeface="Wingdings" panose="05000000000000000000" pitchFamily="2" charset="2"/>
              <a:buChar char="§"/>
            </a:pPr>
            <a:endParaRPr lang="en-US" altLang="en-US" sz="1361" dirty="0">
              <a:latin typeface="Arial MT Lt"/>
            </a:endParaRPr>
          </a:p>
          <a:p>
            <a:pPr>
              <a:buFont typeface="Wingdings" panose="05000000000000000000" pitchFamily="2" charset="2"/>
              <a:buChar char="§"/>
            </a:pPr>
            <a:endParaRPr lang="en-US" altLang="en-US" sz="1361" dirty="0">
              <a:latin typeface="Arial MT Lt"/>
            </a:endParaRPr>
          </a:p>
        </p:txBody>
      </p:sp>
      <p:sp>
        <p:nvSpPr>
          <p:cNvPr id="5" name="Rectangle 2"/>
          <p:cNvSpPr>
            <a:spLocks noGrp="1" noChangeArrowheads="1"/>
          </p:cNvSpPr>
          <p:nvPr>
            <p:ph type="title"/>
          </p:nvPr>
        </p:nvSpPr>
        <p:spPr>
          <a:xfrm>
            <a:off x="1136823" y="1603203"/>
            <a:ext cx="6269815" cy="536056"/>
          </a:xfrm>
        </p:spPr>
        <p:txBody>
          <a:bodyPr>
            <a:normAutofit/>
          </a:bodyPr>
          <a:lstStyle/>
          <a:p>
            <a:pPr>
              <a:spcBef>
                <a:spcPts val="680"/>
              </a:spcBef>
            </a:pPr>
            <a:r>
              <a:rPr lang="en-GB" sz="1700" dirty="0">
                <a:latin typeface="Arial MT Lt"/>
                <a:ea typeface="+mn-ea"/>
                <a:cs typeface="+mn-cs"/>
              </a:rPr>
              <a:t>Country and Regional Cultures</a:t>
            </a:r>
            <a:endParaRPr lang="en-US" sz="1700" dirty="0">
              <a:latin typeface="Arial MT Lt"/>
              <a:ea typeface="+mn-ea"/>
              <a:cs typeface="+mn-cs"/>
            </a:endParaRPr>
          </a:p>
        </p:txBody>
      </p:sp>
    </p:spTree>
    <p:extLst>
      <p:ext uri="{BB962C8B-B14F-4D97-AF65-F5344CB8AC3E}">
        <p14:creationId xmlns:p14="http://schemas.microsoft.com/office/powerpoint/2010/main" val="150180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201649" y="2204683"/>
            <a:ext cx="6154341" cy="3486150"/>
          </a:xfrm>
        </p:spPr>
        <p:txBody>
          <a:bodyPr>
            <a:normAutofit/>
          </a:bodyPr>
          <a:lstStyle/>
          <a:p>
            <a:pPr>
              <a:buFont typeface="Wingdings" panose="05000000000000000000" pitchFamily="2" charset="2"/>
              <a:buChar char="§"/>
            </a:pPr>
            <a:r>
              <a:rPr lang="en-GB" sz="1361" dirty="0">
                <a:latin typeface="Arial MT Lt"/>
              </a:rPr>
              <a:t>Extensive database of 116,000 IBM respondents over two time periods </a:t>
            </a:r>
          </a:p>
          <a:p>
            <a:pPr>
              <a:buFont typeface="Wingdings" panose="05000000000000000000" pitchFamily="2" charset="2"/>
              <a:buChar char="§"/>
            </a:pPr>
            <a:r>
              <a:rPr lang="en-US" altLang="en-US" sz="1500" b="1" dirty="0">
                <a:ln cmpd="sng">
                  <a:solidFill>
                    <a:srgbClr val="FF0000"/>
                  </a:solidFill>
                </a:ln>
                <a:latin typeface="Arial MT Lt"/>
                <a:hlinkClick r:id="rId2">
                  <a:extLst>
                    <a:ext uri="{A12FA001-AC4F-418D-AE19-62706E023703}">
                      <ahyp:hlinkClr xmlns:ahyp="http://schemas.microsoft.com/office/drawing/2018/hyperlinkcolor" xmlns="" val="tx"/>
                    </a:ext>
                  </a:extLst>
                </a:hlinkClick>
              </a:rPr>
              <a:t>Cultural Dimensions</a:t>
            </a:r>
            <a:endParaRPr lang="en-US" altLang="en-US" sz="1500" b="1" dirty="0">
              <a:ln cmpd="sng">
                <a:solidFill>
                  <a:srgbClr val="FF0000"/>
                </a:solidFill>
              </a:ln>
              <a:latin typeface="Arial MT Lt"/>
            </a:endParaRPr>
          </a:p>
          <a:p>
            <a:pPr lvl="1">
              <a:buFont typeface="Wingdings" panose="05000000000000000000" pitchFamily="2" charset="2"/>
              <a:buChar char="§"/>
            </a:pPr>
            <a:r>
              <a:rPr lang="en-US" altLang="en-US" sz="1350" dirty="0">
                <a:latin typeface="Arial MT Lt"/>
              </a:rPr>
              <a:t>Power distance</a:t>
            </a:r>
          </a:p>
          <a:p>
            <a:pPr lvl="1">
              <a:buFont typeface="Wingdings" panose="05000000000000000000" pitchFamily="2" charset="2"/>
              <a:buChar char="§"/>
            </a:pPr>
            <a:r>
              <a:rPr lang="en-US" altLang="en-US" sz="1350" dirty="0">
                <a:latin typeface="Arial MT Lt"/>
              </a:rPr>
              <a:t>Individualism or Collectivism </a:t>
            </a:r>
          </a:p>
          <a:p>
            <a:pPr lvl="1">
              <a:buFont typeface="Wingdings" panose="05000000000000000000" pitchFamily="2" charset="2"/>
              <a:buChar char="§"/>
            </a:pPr>
            <a:r>
              <a:rPr lang="en-US" altLang="en-US" sz="1350" dirty="0">
                <a:latin typeface="Arial MT Lt"/>
              </a:rPr>
              <a:t>Uncertainty avoidance or tolerance for ambiguity</a:t>
            </a:r>
          </a:p>
          <a:p>
            <a:pPr lvl="1">
              <a:buFont typeface="Wingdings" panose="05000000000000000000" pitchFamily="2" charset="2"/>
              <a:buChar char="§"/>
            </a:pPr>
            <a:r>
              <a:rPr lang="en-US" altLang="en-US" sz="1350" dirty="0">
                <a:latin typeface="Arial MT Lt"/>
              </a:rPr>
              <a:t>Masculinity versus femininity</a:t>
            </a:r>
          </a:p>
          <a:p>
            <a:pPr lvl="1">
              <a:buFont typeface="Wingdings" panose="05000000000000000000" pitchFamily="2" charset="2"/>
              <a:buChar char="§"/>
            </a:pPr>
            <a:r>
              <a:rPr lang="en-US" altLang="en-US" sz="1350" dirty="0">
                <a:latin typeface="Arial MT Lt"/>
              </a:rPr>
              <a:t>Long-term versus short-term orientation </a:t>
            </a:r>
          </a:p>
          <a:p>
            <a:pPr lvl="1">
              <a:buFont typeface="Wingdings" panose="05000000000000000000" pitchFamily="2" charset="2"/>
              <a:buChar char="§"/>
            </a:pPr>
            <a:r>
              <a:rPr lang="en-US" altLang="en-US" sz="1350" dirty="0">
                <a:latin typeface="Arial MT Lt"/>
              </a:rPr>
              <a:t>Indulgence versus restraint</a:t>
            </a:r>
          </a:p>
          <a:p>
            <a:pPr lvl="1">
              <a:buFont typeface="Wingdings" panose="05000000000000000000" pitchFamily="2" charset="2"/>
              <a:buChar char="§"/>
            </a:pPr>
            <a:endParaRPr lang="en-US" altLang="en-US" sz="525" dirty="0">
              <a:latin typeface="Arial MT Lt"/>
            </a:endParaRPr>
          </a:p>
          <a:p>
            <a:pPr>
              <a:buFont typeface="Wingdings" panose="05000000000000000000" pitchFamily="2" charset="2"/>
              <a:buChar char="§"/>
            </a:pPr>
            <a:r>
              <a:rPr lang="en-US" altLang="en-US" sz="1500" dirty="0">
                <a:latin typeface="Arial MT Lt"/>
              </a:rPr>
              <a:t>Research Findings</a:t>
            </a:r>
          </a:p>
          <a:p>
            <a:pPr lvl="1">
              <a:buFont typeface="Wingdings" panose="05000000000000000000" pitchFamily="2" charset="2"/>
              <a:buChar char="§"/>
            </a:pPr>
            <a:r>
              <a:rPr lang="en-US" altLang="en-US" sz="1350" dirty="0">
                <a:latin typeface="Arial MT Lt"/>
              </a:rPr>
              <a:t>Countries consistently showed similarities and difference based on these characteristics</a:t>
            </a:r>
          </a:p>
          <a:p>
            <a:pPr lvl="1">
              <a:buFont typeface="Wingdings" panose="05000000000000000000" pitchFamily="2" charset="2"/>
              <a:buChar char="§"/>
            </a:pPr>
            <a:r>
              <a:rPr lang="en-US" altLang="en-US" sz="1350" dirty="0">
                <a:latin typeface="Arial MT Lt"/>
              </a:rPr>
              <a:t>MNEs should not attempt to impose parent country managerial practices and organisational systems on their foreign subsidiaries</a:t>
            </a:r>
          </a:p>
          <a:p>
            <a:pPr>
              <a:buFont typeface="Wingdings" panose="05000000000000000000" pitchFamily="2" charset="2"/>
              <a:buChar char="§"/>
            </a:pPr>
            <a:endParaRPr lang="en-US" altLang="en-US" sz="1350" dirty="0">
              <a:latin typeface="Arial MT Lt"/>
            </a:endParaRPr>
          </a:p>
          <a:p>
            <a:pPr>
              <a:buFont typeface="Wingdings" panose="05000000000000000000" pitchFamily="2" charset="2"/>
              <a:buChar char="§"/>
            </a:pPr>
            <a:endParaRPr lang="en-US" altLang="en-US" sz="1350" dirty="0">
              <a:latin typeface="Arial MT Lt"/>
            </a:endParaRPr>
          </a:p>
        </p:txBody>
      </p:sp>
      <p:sp>
        <p:nvSpPr>
          <p:cNvPr id="5" name="Rectangle 2"/>
          <p:cNvSpPr>
            <a:spLocks noGrp="1" noChangeArrowheads="1"/>
          </p:cNvSpPr>
          <p:nvPr>
            <p:ph type="title"/>
          </p:nvPr>
        </p:nvSpPr>
        <p:spPr>
          <a:xfrm>
            <a:off x="1136823" y="1603203"/>
            <a:ext cx="6269815" cy="536056"/>
          </a:xfrm>
        </p:spPr>
        <p:txBody>
          <a:bodyPr>
            <a:normAutofit/>
          </a:bodyPr>
          <a:lstStyle/>
          <a:p>
            <a:pPr>
              <a:spcBef>
                <a:spcPts val="680"/>
              </a:spcBef>
            </a:pPr>
            <a:r>
              <a:rPr lang="en-US" sz="1700" dirty="0">
                <a:latin typeface="Arial MT Lt"/>
                <a:ea typeface="+mn-ea"/>
                <a:cs typeface="+mn-cs"/>
              </a:rPr>
              <a:t>Geert Hofstede </a:t>
            </a:r>
            <a:r>
              <a:rPr lang="en-GB" sz="1700" dirty="0">
                <a:latin typeface="Arial MT Lt"/>
              </a:rPr>
              <a:t>(1980, 1991, 2001)</a:t>
            </a:r>
            <a:endParaRPr lang="en-US" sz="1700" dirty="0">
              <a:latin typeface="Arial MT Lt"/>
              <a:ea typeface="+mn-ea"/>
              <a:cs typeface="+mn-cs"/>
            </a:endParaRPr>
          </a:p>
        </p:txBody>
      </p:sp>
      <p:sp>
        <p:nvSpPr>
          <p:cNvPr id="2" name="Left Arrow 1"/>
          <p:cNvSpPr/>
          <p:nvPr/>
        </p:nvSpPr>
        <p:spPr>
          <a:xfrm>
            <a:off x="3347683" y="2449546"/>
            <a:ext cx="4058955" cy="342809"/>
          </a:xfrm>
          <a:prstGeom prst="lef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24" i="1" dirty="0">
                <a:solidFill>
                  <a:schemeClr val="tx1"/>
                </a:solidFill>
              </a:rPr>
              <a:t>Click here for Hofstede’s country comparison website </a:t>
            </a:r>
          </a:p>
        </p:txBody>
      </p:sp>
    </p:spTree>
    <p:extLst>
      <p:ext uri="{BB962C8B-B14F-4D97-AF65-F5344CB8AC3E}">
        <p14:creationId xmlns:p14="http://schemas.microsoft.com/office/powerpoint/2010/main" val="57191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12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12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388775" y="1176257"/>
            <a:ext cx="6043613" cy="947383"/>
          </a:xfrm>
        </p:spPr>
        <p:txBody>
          <a:bodyPr>
            <a:normAutofit fontScale="90000"/>
          </a:bodyPr>
          <a:lstStyle/>
          <a:p>
            <a:pPr lvl="0"/>
            <a:r>
              <a:rPr lang="en-US" altLang="en-US" sz="1904" dirty="0"/>
              <a:t>Table 1.2 Sample of argued representative behaviour linked to Hofstede’s cultural dimensions and examples of country positioning (</a:t>
            </a:r>
            <a:r>
              <a:rPr lang="en-US" altLang="en-US" sz="1904" dirty="0" err="1"/>
              <a:t>Reiche</a:t>
            </a:r>
            <a:r>
              <a:rPr lang="en-US" altLang="en-US" sz="1904" dirty="0"/>
              <a:t>, </a:t>
            </a:r>
            <a:r>
              <a:rPr lang="en-US" altLang="en-US" sz="1904" dirty="0" err="1"/>
              <a:t>Harzing</a:t>
            </a:r>
            <a:r>
              <a:rPr lang="en-US" altLang="en-US" sz="1904" dirty="0"/>
              <a:t> and </a:t>
            </a:r>
            <a:r>
              <a:rPr lang="en-US" altLang="en-US" sz="1904" dirty="0" err="1"/>
              <a:t>Tezner</a:t>
            </a:r>
            <a:r>
              <a:rPr lang="en-US" altLang="en-US" sz="1904" dirty="0"/>
              <a:t>, 2019)</a:t>
            </a:r>
            <a:endParaRPr lang="en-US" sz="1904" dirty="0"/>
          </a:p>
        </p:txBody>
      </p:sp>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b="49223"/>
          <a:stretch/>
        </p:blipFill>
        <p:spPr>
          <a:xfrm>
            <a:off x="1388776" y="2351602"/>
            <a:ext cx="6479462" cy="2497607"/>
          </a:xfrm>
          <a:prstGeom prst="rect">
            <a:avLst/>
          </a:prstGeom>
        </p:spPr>
      </p:pic>
    </p:spTree>
    <p:extLst>
      <p:ext uri="{BB962C8B-B14F-4D97-AF65-F5344CB8AC3E}">
        <p14:creationId xmlns:p14="http://schemas.microsoft.com/office/powerpoint/2010/main" val="1161824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241857" y="1459633"/>
            <a:ext cx="6043613" cy="633899"/>
          </a:xfrm>
        </p:spPr>
        <p:txBody>
          <a:bodyPr>
            <a:normAutofit/>
          </a:bodyPr>
          <a:lstStyle/>
          <a:p>
            <a:pPr lvl="0"/>
            <a:r>
              <a:rPr lang="en-US" altLang="en-US" sz="1904" dirty="0"/>
              <a:t>Table 1.2 Cont’d</a:t>
            </a:r>
            <a:endParaRPr lang="en-US" sz="1904" dirty="0"/>
          </a:p>
        </p:txBody>
      </p:sp>
      <p:sp>
        <p:nvSpPr>
          <p:cNvPr id="9" name="Rectangle 8"/>
          <p:cNvSpPr/>
          <p:nvPr/>
        </p:nvSpPr>
        <p:spPr>
          <a:xfrm>
            <a:off x="1551638" y="5020647"/>
            <a:ext cx="6040725" cy="301749"/>
          </a:xfrm>
          <a:prstGeom prst="rect">
            <a:avLst/>
          </a:prstGeom>
        </p:spPr>
        <p:txBody>
          <a:bodyPr wrap="square">
            <a:spAutoFit/>
          </a:bodyPr>
          <a:lstStyle/>
          <a:p>
            <a:r>
              <a:rPr lang="en-US" altLang="en-US" sz="1361" i="1" dirty="0">
                <a:ea typeface="Times New Roman" panose="02020603050405020304" pitchFamily="18" charset="0"/>
              </a:rPr>
              <a:t>Source:</a:t>
            </a:r>
            <a:r>
              <a:rPr lang="en-US" altLang="en-US" sz="1361" dirty="0">
                <a:ea typeface="Times New Roman" panose="02020603050405020304" pitchFamily="18" charset="0"/>
              </a:rPr>
              <a:t> Based on Hofstede (2001) and Hofstede et al. (2010)</a:t>
            </a:r>
            <a:endParaRPr lang="en-GB" sz="1361" dirty="0"/>
          </a:p>
        </p:txBody>
      </p:sp>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t="51302"/>
          <a:stretch/>
        </p:blipFill>
        <p:spPr>
          <a:xfrm>
            <a:off x="1241857" y="2449546"/>
            <a:ext cx="6660287" cy="2397152"/>
          </a:xfrm>
          <a:prstGeom prst="rect">
            <a:avLst/>
          </a:prstGeom>
        </p:spPr>
      </p:pic>
    </p:spTree>
    <p:extLst>
      <p:ext uri="{BB962C8B-B14F-4D97-AF65-F5344CB8AC3E}">
        <p14:creationId xmlns:p14="http://schemas.microsoft.com/office/powerpoint/2010/main" val="2816703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241857" y="1738120"/>
            <a:ext cx="6269815" cy="340166"/>
          </a:xfrm>
        </p:spPr>
        <p:txBody>
          <a:bodyPr>
            <a:normAutofit fontScale="90000"/>
          </a:bodyPr>
          <a:lstStyle/>
          <a:p>
            <a:pPr>
              <a:spcBef>
                <a:spcPts val="680"/>
              </a:spcBef>
            </a:pPr>
            <a:r>
              <a:rPr lang="en-GB" sz="1700" dirty="0">
                <a:latin typeface="Arial MT Lt"/>
                <a:ea typeface="+mn-ea"/>
                <a:cs typeface="+mn-cs"/>
              </a:rPr>
              <a:t>Some criticisms of (‘</a:t>
            </a:r>
            <a:r>
              <a:rPr lang="en-GB" sz="1700" dirty="0" err="1">
                <a:latin typeface="Arial MT Lt"/>
                <a:ea typeface="+mn-ea"/>
                <a:cs typeface="+mn-cs"/>
              </a:rPr>
              <a:t>Hofstedian</a:t>
            </a:r>
            <a:r>
              <a:rPr lang="en-GB" sz="1700" dirty="0">
                <a:latin typeface="Arial MT Lt"/>
                <a:ea typeface="+mn-ea"/>
                <a:cs typeface="+mn-cs"/>
              </a:rPr>
              <a:t>’) culture theory</a:t>
            </a:r>
          </a:p>
        </p:txBody>
      </p:sp>
      <p:sp>
        <p:nvSpPr>
          <p:cNvPr id="15363" name="Rectangle 3"/>
          <p:cNvSpPr>
            <a:spLocks noGrp="1" noChangeArrowheads="1"/>
          </p:cNvSpPr>
          <p:nvPr>
            <p:ph type="body" idx="1"/>
          </p:nvPr>
        </p:nvSpPr>
        <p:spPr>
          <a:xfrm>
            <a:off x="556239" y="2309492"/>
            <a:ext cx="6405459" cy="3392906"/>
          </a:xfrm>
        </p:spPr>
        <p:txBody>
          <a:bodyPr>
            <a:normAutofit fontScale="92500" lnSpcReduction="20000"/>
          </a:bodyPr>
          <a:lstStyle/>
          <a:p>
            <a:pPr lvl="2" eaLnBrk="1" hangingPunct="1">
              <a:buFont typeface="Wingdings" panose="05000000000000000000" pitchFamily="2" charset="2"/>
              <a:buChar char="§"/>
            </a:pPr>
            <a:r>
              <a:rPr lang="en-GB" dirty="0">
                <a:latin typeface="Arial MT Lt"/>
              </a:rPr>
              <a:t>Neglects cultural diversity. For example, the UK comprises many sub-cultures</a:t>
            </a:r>
          </a:p>
          <a:p>
            <a:pPr lvl="2" eaLnBrk="1" hangingPunct="1">
              <a:buFont typeface="Wingdings" panose="05000000000000000000" pitchFamily="2" charset="2"/>
              <a:buChar char="§"/>
            </a:pPr>
            <a:endParaRPr lang="en-GB" dirty="0">
              <a:latin typeface="Arial MT Lt"/>
            </a:endParaRPr>
          </a:p>
          <a:p>
            <a:pPr lvl="2" eaLnBrk="1" hangingPunct="1">
              <a:buFont typeface="Wingdings" panose="05000000000000000000" pitchFamily="2" charset="2"/>
              <a:buChar char="§"/>
            </a:pPr>
            <a:r>
              <a:rPr lang="en-GB" dirty="0">
                <a:latin typeface="Arial MT Lt"/>
              </a:rPr>
              <a:t>It neglects change. Trends towards individualism have become more pronounced. Possible ‘merging’ of cultures and ‘cross cutting’ influence of MNCs</a:t>
            </a:r>
          </a:p>
          <a:p>
            <a:pPr lvl="2" eaLnBrk="1" hangingPunct="1">
              <a:buFont typeface="Wingdings" panose="05000000000000000000" pitchFamily="2" charset="2"/>
              <a:buChar char="§"/>
            </a:pPr>
            <a:endParaRPr lang="en-GB" dirty="0">
              <a:latin typeface="Arial MT Lt"/>
            </a:endParaRPr>
          </a:p>
          <a:p>
            <a:pPr lvl="2" eaLnBrk="1" hangingPunct="1">
              <a:buFont typeface="Wingdings" panose="05000000000000000000" pitchFamily="2" charset="2"/>
              <a:buChar char="§"/>
            </a:pPr>
            <a:r>
              <a:rPr lang="en-GB" dirty="0">
                <a:latin typeface="Arial MT Lt"/>
              </a:rPr>
              <a:t>Methodological flaws - Emphasis on average, narrow, unrepresentative and homogenous sample and dimensions drawn from western concepts</a:t>
            </a:r>
          </a:p>
          <a:p>
            <a:pPr lvl="2" eaLnBrk="1" hangingPunct="1">
              <a:buFont typeface="Wingdings" panose="05000000000000000000" pitchFamily="2" charset="2"/>
              <a:buChar char="§"/>
            </a:pPr>
            <a:endParaRPr lang="en-GB" dirty="0">
              <a:latin typeface="Arial MT Lt"/>
            </a:endParaRPr>
          </a:p>
          <a:p>
            <a:pPr lvl="2">
              <a:buFont typeface="Wingdings" panose="05000000000000000000" pitchFamily="2" charset="2"/>
              <a:buChar char="§"/>
            </a:pPr>
            <a:r>
              <a:rPr lang="en-GB" dirty="0">
                <a:latin typeface="Arial MT Lt"/>
              </a:rPr>
              <a:t>See Sweeney, B. (2002) Human Relations 55.1 on Canvas</a:t>
            </a:r>
            <a:endParaRPr lang="en-GB" sz="2100"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a:p>
            <a:pPr eaLnBrk="1" hangingPunct="1">
              <a:buFont typeface="Wingdings" panose="05000000000000000000" pitchFamily="2" charset="2"/>
              <a:buChar char="§"/>
            </a:pPr>
            <a:endParaRPr lang="en-GB" dirty="0">
              <a:latin typeface="Arial MT Lt"/>
            </a:endParaRPr>
          </a:p>
        </p:txBody>
      </p:sp>
    </p:spTree>
    <p:extLst>
      <p:ext uri="{BB962C8B-B14F-4D97-AF65-F5344CB8AC3E}">
        <p14:creationId xmlns:p14="http://schemas.microsoft.com/office/powerpoint/2010/main" val="634083066"/>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174441" y="1758666"/>
            <a:ext cx="6269815" cy="487084"/>
          </a:xfrm>
        </p:spPr>
        <p:txBody>
          <a:bodyPr>
            <a:normAutofit/>
          </a:bodyPr>
          <a:lstStyle/>
          <a:p>
            <a:pPr>
              <a:spcBef>
                <a:spcPts val="680"/>
              </a:spcBef>
            </a:pPr>
            <a:r>
              <a:rPr lang="en-GB" sz="1700" dirty="0" err="1">
                <a:latin typeface="Arial MT Lt"/>
                <a:ea typeface="+mn-ea"/>
                <a:cs typeface="+mn-cs"/>
              </a:rPr>
              <a:t>Trompenaars</a:t>
            </a:r>
            <a:r>
              <a:rPr lang="en-GB" sz="1700" dirty="0">
                <a:latin typeface="Arial MT Lt"/>
                <a:ea typeface="+mn-ea"/>
                <a:cs typeface="+mn-cs"/>
              </a:rPr>
              <a:t> and Hampden-Turner (2012)</a:t>
            </a:r>
          </a:p>
        </p:txBody>
      </p:sp>
      <p:sp>
        <p:nvSpPr>
          <p:cNvPr id="13315" name="Rectangle 3"/>
          <p:cNvSpPr>
            <a:spLocks noGrp="1" noChangeArrowheads="1"/>
          </p:cNvSpPr>
          <p:nvPr>
            <p:ph type="body" idx="1"/>
          </p:nvPr>
        </p:nvSpPr>
        <p:spPr>
          <a:xfrm>
            <a:off x="1192884" y="2253655"/>
            <a:ext cx="6562341" cy="3672953"/>
          </a:xfrm>
        </p:spPr>
        <p:txBody>
          <a:bodyPr>
            <a:noAutofit/>
          </a:bodyPr>
          <a:lstStyle/>
          <a:p>
            <a:pPr eaLnBrk="1" hangingPunct="1">
              <a:buFont typeface="Wingdings" panose="05000000000000000000" pitchFamily="2" charset="2"/>
              <a:buChar char="§"/>
            </a:pPr>
            <a:endParaRPr lang="en-GB" sz="1361" dirty="0">
              <a:latin typeface="Arial MT Lt"/>
            </a:endParaRPr>
          </a:p>
          <a:p>
            <a:pPr>
              <a:buFont typeface="Wingdings" panose="05000000000000000000" pitchFamily="2" charset="2"/>
              <a:buChar char="§"/>
            </a:pPr>
            <a:r>
              <a:rPr lang="en-GB" sz="1361" dirty="0">
                <a:latin typeface="Arial MT Lt"/>
              </a:rPr>
              <a:t>Universalism versus Particularism </a:t>
            </a:r>
            <a:r>
              <a:rPr lang="en-US" altLang="en-US" sz="1361" dirty="0"/>
              <a:t>(emphasis on rules versus relationships)</a:t>
            </a:r>
          </a:p>
          <a:p>
            <a:pPr>
              <a:buFont typeface="Wingdings" panose="05000000000000000000" pitchFamily="2" charset="2"/>
              <a:buChar char="§"/>
              <a:defRPr/>
            </a:pPr>
            <a:r>
              <a:rPr lang="en-GB" sz="1361" dirty="0">
                <a:latin typeface="Arial MT Lt"/>
              </a:rPr>
              <a:t>Individualism versus Communitarianism </a:t>
            </a:r>
            <a:r>
              <a:rPr lang="en-US" altLang="en-US" sz="1361" dirty="0">
                <a:latin typeface="Arial MT Lt"/>
              </a:rPr>
              <a:t>(the individual versus the group)</a:t>
            </a:r>
          </a:p>
          <a:p>
            <a:pPr>
              <a:buFont typeface="Wingdings" panose="05000000000000000000" pitchFamily="2" charset="2"/>
              <a:buChar char="§"/>
            </a:pPr>
            <a:r>
              <a:rPr lang="en-GB" sz="1361" dirty="0">
                <a:latin typeface="Arial MT Lt"/>
              </a:rPr>
              <a:t>Neutral versus Emotional (range of emotions expressed)</a:t>
            </a:r>
          </a:p>
          <a:p>
            <a:pPr>
              <a:buFont typeface="Wingdings" panose="05000000000000000000" pitchFamily="2" charset="2"/>
              <a:buChar char="§"/>
            </a:pPr>
            <a:r>
              <a:rPr lang="en-GB" sz="1361" dirty="0">
                <a:latin typeface="Arial MT Lt"/>
              </a:rPr>
              <a:t>Specific versus Diffuse (range of involvement with other people)</a:t>
            </a:r>
          </a:p>
          <a:p>
            <a:pPr>
              <a:buFont typeface="Wingdings" panose="05000000000000000000" pitchFamily="2" charset="2"/>
              <a:buChar char="§"/>
            </a:pPr>
            <a:r>
              <a:rPr lang="en-GB" sz="1361" dirty="0">
                <a:latin typeface="Arial MT Lt"/>
              </a:rPr>
              <a:t>Achievement versus Ascription (basis for according status to other people)</a:t>
            </a:r>
          </a:p>
          <a:p>
            <a:pPr>
              <a:buFont typeface="Wingdings" panose="05000000000000000000" pitchFamily="2" charset="2"/>
              <a:buChar char="§"/>
            </a:pPr>
            <a:r>
              <a:rPr lang="en-GB" sz="1361" dirty="0">
                <a:latin typeface="Arial MT Lt"/>
              </a:rPr>
              <a:t>Sequential versus Synchronous time (how people manage time)</a:t>
            </a:r>
          </a:p>
          <a:p>
            <a:pPr>
              <a:buFont typeface="Wingdings" panose="05000000000000000000" pitchFamily="2" charset="2"/>
              <a:buChar char="§"/>
            </a:pPr>
            <a:r>
              <a:rPr lang="en-GB" sz="1361" dirty="0">
                <a:latin typeface="Arial MT Lt"/>
              </a:rPr>
              <a:t>Internal direction versus External direction (how people related to their environment)</a:t>
            </a:r>
          </a:p>
          <a:p>
            <a:pPr eaLnBrk="1" hangingPunct="1">
              <a:buFont typeface="Wingdings" panose="05000000000000000000" pitchFamily="2" charset="2"/>
              <a:buChar char="§"/>
            </a:pPr>
            <a:endParaRPr lang="en-GB" sz="1361" dirty="0">
              <a:latin typeface="Arial MT Lt"/>
            </a:endParaRPr>
          </a:p>
          <a:p>
            <a:pPr>
              <a:buFont typeface="Wingdings" panose="05000000000000000000" pitchFamily="2" charset="2"/>
              <a:buChar char="§"/>
            </a:pPr>
            <a:r>
              <a:rPr lang="en-GB" sz="1361" dirty="0">
                <a:latin typeface="Arial MT Lt"/>
              </a:rPr>
              <a:t>Research Findings</a:t>
            </a:r>
          </a:p>
          <a:p>
            <a:pPr lvl="1">
              <a:buFont typeface="Wingdings" panose="05000000000000000000" pitchFamily="2" charset="2"/>
              <a:buChar char="§"/>
            </a:pPr>
            <a:r>
              <a:rPr lang="en-GB" sz="1088" dirty="0">
                <a:latin typeface="Arial MT Lt"/>
              </a:rPr>
              <a:t>People act and respond as their cultures have taught and influenced them to behave</a:t>
            </a:r>
          </a:p>
          <a:p>
            <a:pPr eaLnBrk="1" hangingPunct="1">
              <a:buFont typeface="Wingdings" panose="05000000000000000000" pitchFamily="2" charset="2"/>
              <a:buChar char="§"/>
            </a:pPr>
            <a:endParaRPr lang="en-GB" sz="1361" dirty="0">
              <a:latin typeface="Arial MT Lt"/>
            </a:endParaRPr>
          </a:p>
          <a:p>
            <a:pPr eaLnBrk="1" hangingPunct="1">
              <a:buFont typeface="Wingdings" panose="05000000000000000000" pitchFamily="2" charset="2"/>
              <a:buChar char="§"/>
            </a:pPr>
            <a:endParaRPr lang="en-GB" sz="1361" dirty="0">
              <a:latin typeface="Arial MT Lt"/>
            </a:endParaRPr>
          </a:p>
          <a:p>
            <a:pPr eaLnBrk="1" hangingPunct="1">
              <a:buFont typeface="Wingdings" panose="05000000000000000000" pitchFamily="2" charset="2"/>
              <a:buChar char="§"/>
            </a:pPr>
            <a:endParaRPr lang="en-GB" sz="1361" dirty="0">
              <a:latin typeface="Arial MT Lt"/>
            </a:endParaRPr>
          </a:p>
          <a:p>
            <a:pPr eaLnBrk="1" hangingPunct="1">
              <a:buFont typeface="Wingdings" panose="05000000000000000000" pitchFamily="2" charset="2"/>
              <a:buChar char="§"/>
            </a:pPr>
            <a:endParaRPr lang="en-GB" sz="1361" dirty="0">
              <a:latin typeface="Arial MT Lt"/>
            </a:endParaRPr>
          </a:p>
        </p:txBody>
      </p:sp>
    </p:spTree>
    <p:extLst>
      <p:ext uri="{BB962C8B-B14F-4D97-AF65-F5344CB8AC3E}">
        <p14:creationId xmlns:p14="http://schemas.microsoft.com/office/powerpoint/2010/main" val="366913986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0830" y="1459494"/>
            <a:ext cx="6269815" cy="634001"/>
          </a:xfrm>
        </p:spPr>
        <p:txBody>
          <a:bodyPr>
            <a:normAutofit/>
          </a:bodyPr>
          <a:lstStyle/>
          <a:p>
            <a:pPr>
              <a:spcBef>
                <a:spcPts val="680"/>
              </a:spcBef>
            </a:pPr>
            <a:r>
              <a:rPr lang="en-GB" sz="1700" dirty="0">
                <a:latin typeface="Arial MT Lt"/>
                <a:ea typeface="+mn-ea"/>
                <a:cs typeface="+mn-cs"/>
              </a:rPr>
              <a:t>GLOBE (Global Leadership and Organisational Behaviour Effectiveness) cultural dimensions (House et al, 2004)</a:t>
            </a:r>
          </a:p>
        </p:txBody>
      </p:sp>
      <p:sp>
        <p:nvSpPr>
          <p:cNvPr id="3" name="Content Placeholder 2"/>
          <p:cNvSpPr>
            <a:spLocks noGrp="1"/>
          </p:cNvSpPr>
          <p:nvPr>
            <p:ph sz="quarter" idx="1"/>
          </p:nvPr>
        </p:nvSpPr>
        <p:spPr>
          <a:xfrm>
            <a:off x="1311597" y="2498519"/>
            <a:ext cx="6269815" cy="2071647"/>
          </a:xfrm>
        </p:spPr>
        <p:txBody>
          <a:bodyPr>
            <a:normAutofit lnSpcReduction="10000"/>
          </a:bodyPr>
          <a:lstStyle/>
          <a:p>
            <a:pPr marL="0" indent="0">
              <a:buNone/>
            </a:pPr>
            <a:r>
              <a:rPr lang="en-GB" dirty="0">
                <a:latin typeface="Arial MT Lt"/>
              </a:rPr>
              <a:t>A multicultural study and evaluation of cultural attributes and leadership behaviours among more than 17,000 managers from 951 organisations (financial services, food processing and telecommunications)  in 62 countries.</a:t>
            </a:r>
          </a:p>
        </p:txBody>
      </p:sp>
    </p:spTree>
    <p:extLst>
      <p:ext uri="{BB962C8B-B14F-4D97-AF65-F5344CB8AC3E}">
        <p14:creationId xmlns:p14="http://schemas.microsoft.com/office/powerpoint/2010/main" val="40627063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174441" y="1714957"/>
            <a:ext cx="6269815" cy="389138"/>
          </a:xfrm>
        </p:spPr>
        <p:txBody>
          <a:bodyPr>
            <a:normAutofit/>
          </a:bodyPr>
          <a:lstStyle/>
          <a:p>
            <a:pPr>
              <a:spcBef>
                <a:spcPts val="680"/>
              </a:spcBef>
            </a:pPr>
            <a:r>
              <a:rPr lang="en-GB" sz="1700" dirty="0">
                <a:latin typeface="Arial MT Lt"/>
                <a:ea typeface="+mn-ea"/>
                <a:cs typeface="+mn-cs"/>
              </a:rPr>
              <a:t>Cultural Clusters</a:t>
            </a:r>
          </a:p>
        </p:txBody>
      </p:sp>
      <p:sp>
        <p:nvSpPr>
          <p:cNvPr id="14339" name="Rectangle 3"/>
          <p:cNvSpPr>
            <a:spLocks noGrp="1" noChangeArrowheads="1"/>
          </p:cNvSpPr>
          <p:nvPr>
            <p:ph type="body" idx="1"/>
          </p:nvPr>
        </p:nvSpPr>
        <p:spPr>
          <a:xfrm>
            <a:off x="1180118" y="2302628"/>
            <a:ext cx="6770998" cy="3477062"/>
          </a:xfrm>
        </p:spPr>
        <p:txBody>
          <a:bodyPr/>
          <a:lstStyle/>
          <a:p>
            <a:pPr>
              <a:spcBef>
                <a:spcPct val="0"/>
              </a:spcBef>
              <a:buFont typeface="Wingdings" panose="05000000000000000000" pitchFamily="2" charset="2"/>
              <a:buChar char="§"/>
            </a:pPr>
            <a:r>
              <a:rPr lang="en-US" altLang="en-US" sz="1632" dirty="0">
                <a:latin typeface="Arial MT Lt"/>
              </a:rPr>
              <a:t>Results of several studies suggest groupings of the following countries, based on their cultural similarities:</a:t>
            </a:r>
          </a:p>
          <a:p>
            <a:pPr>
              <a:spcBef>
                <a:spcPct val="0"/>
              </a:spcBef>
              <a:buFont typeface="Wingdings" panose="05000000000000000000" pitchFamily="2" charset="2"/>
              <a:buChar char="§"/>
            </a:pPr>
            <a:endParaRPr lang="en-US" altLang="en-US" sz="612" dirty="0">
              <a:latin typeface="Arial MT Lt"/>
            </a:endParaRPr>
          </a:p>
          <a:p>
            <a:pPr lvl="1">
              <a:spcBef>
                <a:spcPct val="0"/>
              </a:spcBef>
              <a:buFont typeface="Wingdings" panose="05000000000000000000" pitchFamily="2" charset="2"/>
              <a:buChar char="§"/>
            </a:pPr>
            <a:r>
              <a:rPr lang="en-US" altLang="en-US" sz="1361" b="1" i="1" dirty="0">
                <a:latin typeface="Arial MT Lt"/>
              </a:rPr>
              <a:t>Anglo</a:t>
            </a:r>
            <a:r>
              <a:rPr lang="en-US" altLang="en-US" sz="1361" dirty="0">
                <a:latin typeface="Arial MT Lt"/>
              </a:rPr>
              <a:t>:  Australia, Canada, Ireland, New Zealand, South Africa, United Kingdom, United States</a:t>
            </a:r>
          </a:p>
          <a:p>
            <a:pPr lvl="1">
              <a:spcBef>
                <a:spcPct val="0"/>
              </a:spcBef>
              <a:buFont typeface="Wingdings" panose="05000000000000000000" pitchFamily="2" charset="2"/>
              <a:buChar char="§"/>
            </a:pPr>
            <a:r>
              <a:rPr lang="en-US" altLang="en-US" sz="1361" b="1" i="1" dirty="0">
                <a:latin typeface="Arial MT Lt"/>
              </a:rPr>
              <a:t>Arab</a:t>
            </a:r>
            <a:r>
              <a:rPr lang="en-US" altLang="en-US" sz="1361" dirty="0">
                <a:latin typeface="Arial MT Lt"/>
              </a:rPr>
              <a:t>: Abu-Dhabi, Bahrain, Kuwait, Oman, Saudi Arabia, United Arab Emirates</a:t>
            </a:r>
          </a:p>
          <a:p>
            <a:pPr lvl="1">
              <a:spcBef>
                <a:spcPct val="0"/>
              </a:spcBef>
              <a:buFont typeface="Wingdings" panose="05000000000000000000" pitchFamily="2" charset="2"/>
              <a:buChar char="§"/>
            </a:pPr>
            <a:r>
              <a:rPr lang="en-US" altLang="en-US" sz="1361" b="1" i="1" dirty="0">
                <a:latin typeface="Arial MT Lt"/>
              </a:rPr>
              <a:t>Far Eastern</a:t>
            </a:r>
            <a:r>
              <a:rPr lang="en-US" altLang="en-US" sz="1361" dirty="0">
                <a:latin typeface="Arial MT Lt"/>
              </a:rPr>
              <a:t>:  Hong Kong, China, Indonesia, Malaysia, Philippines, Singapore, Vietnam, Taiwan, Thailand</a:t>
            </a:r>
          </a:p>
          <a:p>
            <a:pPr lvl="1">
              <a:spcBef>
                <a:spcPct val="0"/>
              </a:spcBef>
              <a:buFont typeface="Wingdings" panose="05000000000000000000" pitchFamily="2" charset="2"/>
              <a:buChar char="§"/>
            </a:pPr>
            <a:r>
              <a:rPr lang="en-US" altLang="en-US" sz="1361" b="1" i="1" dirty="0">
                <a:latin typeface="Arial MT Lt"/>
              </a:rPr>
              <a:t>Germanic</a:t>
            </a:r>
            <a:r>
              <a:rPr lang="en-US" altLang="en-US" sz="1361" b="1" dirty="0">
                <a:latin typeface="Arial MT Lt"/>
              </a:rPr>
              <a:t>:</a:t>
            </a:r>
            <a:r>
              <a:rPr lang="en-US" altLang="en-US" sz="1361" dirty="0">
                <a:latin typeface="Arial MT Lt"/>
              </a:rPr>
              <a:t>  Austria, Germany, Switzerland</a:t>
            </a:r>
          </a:p>
          <a:p>
            <a:pPr lvl="1">
              <a:spcBef>
                <a:spcPct val="0"/>
              </a:spcBef>
              <a:buFont typeface="Wingdings" panose="05000000000000000000" pitchFamily="2" charset="2"/>
              <a:buChar char="§"/>
            </a:pPr>
            <a:r>
              <a:rPr lang="es-MX" altLang="en-US" sz="1361" b="1" i="1" dirty="0" err="1">
                <a:latin typeface="Arial MT Lt"/>
              </a:rPr>
              <a:t>Latin</a:t>
            </a:r>
            <a:r>
              <a:rPr lang="es-MX" altLang="en-US" sz="1361" b="1" i="1" dirty="0">
                <a:latin typeface="Arial MT Lt"/>
              </a:rPr>
              <a:t> American</a:t>
            </a:r>
            <a:r>
              <a:rPr lang="es-MX" altLang="en-US" sz="1361" i="1" dirty="0">
                <a:latin typeface="Arial MT Lt"/>
              </a:rPr>
              <a:t>:</a:t>
            </a:r>
            <a:r>
              <a:rPr lang="es-MX" altLang="en-US" sz="1361" dirty="0">
                <a:latin typeface="Arial MT Lt"/>
              </a:rPr>
              <a:t>  Argentina, Chile, Colombia, </a:t>
            </a:r>
            <a:r>
              <a:rPr lang="es-MX" altLang="en-US" sz="1361" dirty="0" err="1">
                <a:latin typeface="Arial MT Lt"/>
              </a:rPr>
              <a:t>Mexico</a:t>
            </a:r>
            <a:r>
              <a:rPr lang="es-MX" altLang="en-US" sz="1361" dirty="0">
                <a:latin typeface="Arial MT Lt"/>
              </a:rPr>
              <a:t>, </a:t>
            </a:r>
            <a:r>
              <a:rPr lang="es-MX" altLang="en-US" sz="1361" dirty="0" err="1">
                <a:latin typeface="Arial MT Lt"/>
              </a:rPr>
              <a:t>Peru</a:t>
            </a:r>
            <a:r>
              <a:rPr lang="es-MX" altLang="en-US" sz="1361" dirty="0">
                <a:latin typeface="Arial MT Lt"/>
              </a:rPr>
              <a:t>, Venezuela</a:t>
            </a:r>
            <a:endParaRPr lang="en-US" altLang="en-US" sz="1361" dirty="0">
              <a:latin typeface="Arial MT Lt"/>
            </a:endParaRPr>
          </a:p>
          <a:p>
            <a:pPr lvl="1">
              <a:spcBef>
                <a:spcPct val="0"/>
              </a:spcBef>
              <a:buFont typeface="Wingdings" panose="05000000000000000000" pitchFamily="2" charset="2"/>
              <a:buChar char="§"/>
            </a:pPr>
            <a:r>
              <a:rPr lang="en-US" altLang="en-US" sz="1361" b="1" i="1" dirty="0">
                <a:latin typeface="Arial MT Lt"/>
              </a:rPr>
              <a:t>Latin European</a:t>
            </a:r>
            <a:r>
              <a:rPr lang="en-US" altLang="en-US" sz="1361" i="1" dirty="0">
                <a:latin typeface="Arial MT Lt"/>
              </a:rPr>
              <a:t>:</a:t>
            </a:r>
            <a:r>
              <a:rPr lang="en-US" altLang="en-US" sz="1361" dirty="0">
                <a:latin typeface="Arial MT Lt"/>
              </a:rPr>
              <a:t>  Belgium, France, Italy, Portugal, Spain</a:t>
            </a:r>
          </a:p>
          <a:p>
            <a:pPr lvl="1">
              <a:spcBef>
                <a:spcPct val="0"/>
              </a:spcBef>
              <a:buFont typeface="Wingdings" panose="05000000000000000000" pitchFamily="2" charset="2"/>
              <a:buChar char="§"/>
            </a:pPr>
            <a:r>
              <a:rPr lang="en-US" altLang="en-US" sz="1361" b="1" i="1" dirty="0">
                <a:latin typeface="Arial MT Lt"/>
              </a:rPr>
              <a:t>Near Eastern: </a:t>
            </a:r>
            <a:r>
              <a:rPr lang="en-US" altLang="en-US" sz="1361" b="1" dirty="0">
                <a:latin typeface="Arial MT Lt"/>
              </a:rPr>
              <a:t> </a:t>
            </a:r>
            <a:r>
              <a:rPr lang="en-US" altLang="en-US" sz="1361" dirty="0">
                <a:latin typeface="Arial MT Lt"/>
              </a:rPr>
              <a:t>Greece, Iran, Turkey</a:t>
            </a:r>
          </a:p>
          <a:p>
            <a:pPr lvl="1">
              <a:spcBef>
                <a:spcPct val="0"/>
              </a:spcBef>
              <a:buFont typeface="Wingdings" panose="05000000000000000000" pitchFamily="2" charset="2"/>
              <a:buChar char="§"/>
            </a:pPr>
            <a:r>
              <a:rPr lang="en-US" altLang="en-US" sz="1361" b="1" i="1" dirty="0">
                <a:latin typeface="Arial MT Lt"/>
              </a:rPr>
              <a:t>Nordic: </a:t>
            </a:r>
            <a:r>
              <a:rPr lang="en-US" altLang="en-US" sz="1361" dirty="0">
                <a:latin typeface="Arial MT Lt"/>
              </a:rPr>
              <a:t> Denmark, Finland, Norway, Sweden</a:t>
            </a:r>
          </a:p>
          <a:p>
            <a:pPr lvl="1">
              <a:spcBef>
                <a:spcPct val="0"/>
              </a:spcBef>
              <a:buFont typeface="Wingdings" panose="05000000000000000000" pitchFamily="2" charset="2"/>
              <a:buChar char="§"/>
            </a:pPr>
            <a:r>
              <a:rPr lang="es-MX" altLang="en-US" sz="1361" b="1" i="1" dirty="0" err="1">
                <a:latin typeface="Arial MT Lt"/>
              </a:rPr>
              <a:t>Independent</a:t>
            </a:r>
            <a:r>
              <a:rPr lang="es-MX" altLang="en-US" sz="1361" b="1" i="1" dirty="0">
                <a:latin typeface="Arial MT Lt"/>
              </a:rPr>
              <a:t>: </a:t>
            </a:r>
            <a:r>
              <a:rPr lang="es-MX" altLang="en-US" sz="1361" dirty="0" err="1">
                <a:latin typeface="Arial MT Lt"/>
              </a:rPr>
              <a:t>Brazil</a:t>
            </a:r>
            <a:r>
              <a:rPr lang="es-MX" altLang="en-US" sz="1361" dirty="0">
                <a:latin typeface="Arial MT Lt"/>
              </a:rPr>
              <a:t>, India, Israel, </a:t>
            </a:r>
            <a:r>
              <a:rPr lang="es-MX" altLang="en-US" sz="1361" dirty="0" err="1">
                <a:latin typeface="Arial MT Lt"/>
              </a:rPr>
              <a:t>Japan</a:t>
            </a:r>
            <a:r>
              <a:rPr lang="es-MX" altLang="en-US" sz="1361" dirty="0">
                <a:latin typeface="Arial MT Lt"/>
              </a:rPr>
              <a:t>, South </a:t>
            </a:r>
            <a:r>
              <a:rPr lang="es-MX" altLang="en-US" sz="1361" dirty="0" err="1">
                <a:latin typeface="Arial MT Lt"/>
              </a:rPr>
              <a:t>Korea</a:t>
            </a:r>
            <a:endParaRPr lang="es-MX" altLang="en-US" sz="1361" dirty="0">
              <a:latin typeface="Arial MT Lt"/>
            </a:endParaRPr>
          </a:p>
          <a:p>
            <a:pPr lvl="1">
              <a:spcBef>
                <a:spcPct val="0"/>
              </a:spcBef>
              <a:buFont typeface="Wingdings" panose="05000000000000000000" pitchFamily="2" charset="2"/>
              <a:buChar char="§"/>
            </a:pPr>
            <a:endParaRPr lang="es-MX" altLang="en-US" sz="1361" dirty="0">
              <a:latin typeface="Arial MT Lt"/>
            </a:endParaRPr>
          </a:p>
          <a:p>
            <a:pPr>
              <a:spcBef>
                <a:spcPct val="0"/>
              </a:spcBef>
              <a:buFont typeface="Wingdings" panose="05000000000000000000" pitchFamily="2" charset="2"/>
              <a:buChar char="§"/>
            </a:pPr>
            <a:r>
              <a:rPr lang="es-MX" altLang="en-US" sz="1632" dirty="0" err="1">
                <a:latin typeface="Arial MT Lt"/>
              </a:rPr>
              <a:t>Any</a:t>
            </a:r>
            <a:r>
              <a:rPr lang="es-MX" altLang="en-US" sz="1632" dirty="0">
                <a:latin typeface="Arial MT Lt"/>
              </a:rPr>
              <a:t> </a:t>
            </a:r>
            <a:r>
              <a:rPr lang="es-MX" altLang="en-US" sz="1632" dirty="0" err="1">
                <a:latin typeface="Arial MT Lt"/>
              </a:rPr>
              <a:t>missing</a:t>
            </a:r>
            <a:r>
              <a:rPr lang="es-MX" altLang="en-US" sz="1632" dirty="0">
                <a:latin typeface="Arial MT Lt"/>
              </a:rPr>
              <a:t>?</a:t>
            </a:r>
            <a:endParaRPr lang="en-US" altLang="en-US" sz="1632" dirty="0">
              <a:latin typeface="Arial MT Lt"/>
            </a:endParaRPr>
          </a:p>
        </p:txBody>
      </p:sp>
      <p:sp>
        <p:nvSpPr>
          <p:cNvPr id="4" name="TextBox 3"/>
          <p:cNvSpPr txBox="1"/>
          <p:nvPr/>
        </p:nvSpPr>
        <p:spPr>
          <a:xfrm>
            <a:off x="6432962" y="5126382"/>
            <a:ext cx="1273290" cy="238976"/>
          </a:xfrm>
          <a:prstGeom prst="rect">
            <a:avLst/>
          </a:prstGeom>
          <a:noFill/>
        </p:spPr>
        <p:txBody>
          <a:bodyPr wrap="square" rtlCol="0">
            <a:spAutoFit/>
          </a:bodyPr>
          <a:lstStyle/>
          <a:p>
            <a:r>
              <a:rPr lang="en-GB" sz="953" dirty="0" err="1"/>
              <a:t>Tarique</a:t>
            </a:r>
            <a:r>
              <a:rPr lang="en-GB" sz="953" dirty="0"/>
              <a:t> et al, 2016</a:t>
            </a:r>
          </a:p>
        </p:txBody>
      </p:sp>
    </p:spTree>
    <p:extLst>
      <p:ext uri="{BB962C8B-B14F-4D97-AF65-F5344CB8AC3E}">
        <p14:creationId xmlns:p14="http://schemas.microsoft.com/office/powerpoint/2010/main" val="1081988531"/>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1139168" y="2274741"/>
            <a:ext cx="6154341" cy="3260086"/>
          </a:xfrm>
        </p:spPr>
        <p:txBody>
          <a:bodyPr>
            <a:normAutofit/>
          </a:bodyPr>
          <a:lstStyle/>
          <a:p>
            <a:pPr>
              <a:buFont typeface="Wingdings" panose="05000000000000000000" pitchFamily="2" charset="2"/>
              <a:buChar char="§"/>
            </a:pPr>
            <a:r>
              <a:rPr lang="en-US" altLang="en-US" sz="1500" dirty="0">
                <a:latin typeface="Arial MT Lt"/>
              </a:rPr>
              <a:t>Concern that the focus on country differences falls short on two levels:</a:t>
            </a:r>
          </a:p>
          <a:p>
            <a:pPr>
              <a:buFont typeface="Wingdings" panose="05000000000000000000" pitchFamily="2" charset="2"/>
              <a:buChar char="§"/>
            </a:pPr>
            <a:endParaRPr lang="en-US" altLang="en-US" sz="525" dirty="0">
              <a:latin typeface="Arial MT Lt"/>
            </a:endParaRPr>
          </a:p>
          <a:p>
            <a:pPr lvl="1">
              <a:buFont typeface="Wingdings" panose="05000000000000000000" pitchFamily="2" charset="2"/>
              <a:buChar char="§"/>
            </a:pPr>
            <a:r>
              <a:rPr lang="en-US" altLang="en-US" sz="1350" dirty="0">
                <a:latin typeface="Arial MT Lt"/>
              </a:rPr>
              <a:t>It provides little explanation of within-group differences, i.e., it treats countries or cultures as homogeneous wholes, with everyone within the country or culture being alike</a:t>
            </a:r>
          </a:p>
          <a:p>
            <a:pPr lvl="1">
              <a:buFont typeface="Wingdings" panose="05000000000000000000" pitchFamily="2" charset="2"/>
              <a:buChar char="§"/>
            </a:pPr>
            <a:endParaRPr lang="en-US" altLang="en-US" sz="1350" dirty="0">
              <a:latin typeface="Arial MT Lt"/>
            </a:endParaRPr>
          </a:p>
          <a:p>
            <a:pPr lvl="1">
              <a:buFont typeface="Wingdings" panose="05000000000000000000" pitchFamily="2" charset="2"/>
              <a:buChar char="§"/>
            </a:pPr>
            <a:r>
              <a:rPr lang="en-US" altLang="en-US" sz="1350" dirty="0">
                <a:latin typeface="Arial MT Lt"/>
              </a:rPr>
              <a:t>It provides little understanding of how cultures change, i.e., it tends to treat cultures as a given—impermeable and static</a:t>
            </a:r>
          </a:p>
          <a:p>
            <a:pPr lvl="1">
              <a:buFont typeface="Wingdings" panose="05000000000000000000" pitchFamily="2" charset="2"/>
              <a:buChar char="§"/>
            </a:pPr>
            <a:endParaRPr lang="en-US" altLang="en-US" sz="1350" dirty="0">
              <a:latin typeface="Arial MT Lt"/>
            </a:endParaRPr>
          </a:p>
          <a:p>
            <a:pPr>
              <a:buFont typeface="Wingdings" panose="05000000000000000000" pitchFamily="2" charset="2"/>
              <a:buChar char="§"/>
            </a:pPr>
            <a:endParaRPr lang="en-US" altLang="en-US" sz="1350" dirty="0">
              <a:latin typeface="Arial MT Lt"/>
            </a:endParaRPr>
          </a:p>
        </p:txBody>
      </p:sp>
      <p:sp>
        <p:nvSpPr>
          <p:cNvPr id="5" name="Rectangle 2"/>
          <p:cNvSpPr>
            <a:spLocks noGrp="1" noChangeArrowheads="1"/>
          </p:cNvSpPr>
          <p:nvPr>
            <p:ph type="title"/>
          </p:nvPr>
        </p:nvSpPr>
        <p:spPr>
          <a:xfrm>
            <a:off x="1143912" y="1617010"/>
            <a:ext cx="6269815" cy="340166"/>
          </a:xfrm>
        </p:spPr>
        <p:txBody>
          <a:bodyPr>
            <a:normAutofit fontScale="90000"/>
          </a:bodyPr>
          <a:lstStyle/>
          <a:p>
            <a:pPr>
              <a:spcBef>
                <a:spcPts val="680"/>
              </a:spcBef>
            </a:pPr>
            <a:r>
              <a:rPr lang="en-GB" sz="1700" dirty="0">
                <a:latin typeface="Arial MT Lt"/>
                <a:ea typeface="+mn-ea"/>
                <a:cs typeface="+mn-cs"/>
              </a:rPr>
              <a:t>Dangers of oversimplification</a:t>
            </a:r>
          </a:p>
        </p:txBody>
      </p:sp>
    </p:spTree>
    <p:extLst>
      <p:ext uri="{BB962C8B-B14F-4D97-AF65-F5344CB8AC3E}">
        <p14:creationId xmlns:p14="http://schemas.microsoft.com/office/powerpoint/2010/main" val="20986753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174441" y="1714957"/>
            <a:ext cx="6269815" cy="389138"/>
          </a:xfrm>
        </p:spPr>
        <p:txBody>
          <a:bodyPr>
            <a:normAutofit/>
          </a:bodyPr>
          <a:lstStyle/>
          <a:p>
            <a:pPr>
              <a:spcBef>
                <a:spcPts val="680"/>
              </a:spcBef>
            </a:pPr>
            <a:r>
              <a:rPr lang="en-GB" sz="1700" dirty="0">
                <a:latin typeface="Arial MT Lt"/>
                <a:ea typeface="+mn-ea"/>
                <a:cs typeface="+mn-cs"/>
              </a:rPr>
              <a:t>Implications for international management</a:t>
            </a:r>
          </a:p>
        </p:txBody>
      </p:sp>
      <p:sp>
        <p:nvSpPr>
          <p:cNvPr id="14339" name="Rectangle 3"/>
          <p:cNvSpPr>
            <a:spLocks noGrp="1" noChangeArrowheads="1"/>
          </p:cNvSpPr>
          <p:nvPr>
            <p:ph type="body" idx="1"/>
          </p:nvPr>
        </p:nvSpPr>
        <p:spPr>
          <a:xfrm>
            <a:off x="1180119" y="2302628"/>
            <a:ext cx="6269815" cy="2742471"/>
          </a:xfrm>
        </p:spPr>
        <p:txBody>
          <a:bodyPr/>
          <a:lstStyle/>
          <a:p>
            <a:pPr>
              <a:buFont typeface="Wingdings" panose="05000000000000000000" pitchFamily="2" charset="2"/>
              <a:buChar char="§"/>
            </a:pPr>
            <a:r>
              <a:rPr lang="en-GB" sz="1632" dirty="0">
                <a:latin typeface="Arial MT Lt"/>
              </a:rPr>
              <a:t>Preferred organisational structures and cultures - flat/tall -consultative/authoritarian, etc.</a:t>
            </a:r>
          </a:p>
          <a:p>
            <a:pPr>
              <a:buFont typeface="Wingdings" panose="05000000000000000000" pitchFamily="2" charset="2"/>
              <a:buChar char="§"/>
            </a:pPr>
            <a:r>
              <a:rPr lang="en-US" altLang="en-US" sz="1632" dirty="0">
                <a:latin typeface="Arial MT Lt"/>
              </a:rPr>
              <a:t>Building business relationships</a:t>
            </a:r>
            <a:endParaRPr lang="en-GB" sz="1088" dirty="0">
              <a:latin typeface="Arial MT Lt"/>
            </a:endParaRPr>
          </a:p>
          <a:p>
            <a:pPr>
              <a:buFont typeface="Wingdings" panose="05000000000000000000" pitchFamily="2" charset="2"/>
              <a:buChar char="§"/>
            </a:pPr>
            <a:r>
              <a:rPr lang="en-GB" sz="1632" dirty="0">
                <a:latin typeface="Arial MT Lt"/>
              </a:rPr>
              <a:t>Implications for pay - individually or collectively focused?</a:t>
            </a:r>
            <a:endParaRPr lang="en-GB" sz="1088" dirty="0">
              <a:latin typeface="Arial MT Lt"/>
            </a:endParaRPr>
          </a:p>
          <a:p>
            <a:pPr>
              <a:buFont typeface="Wingdings" panose="05000000000000000000" pitchFamily="2" charset="2"/>
              <a:buChar char="§"/>
            </a:pPr>
            <a:r>
              <a:rPr lang="en-GB" sz="1632" dirty="0">
                <a:latin typeface="Arial MT Lt"/>
              </a:rPr>
              <a:t>Welfare state/ maternity/ paternity provision, etc.</a:t>
            </a:r>
            <a:endParaRPr lang="en-GB" sz="1088" dirty="0">
              <a:latin typeface="Arial MT Lt"/>
            </a:endParaRPr>
          </a:p>
          <a:p>
            <a:pPr>
              <a:buFont typeface="Wingdings" panose="05000000000000000000" pitchFamily="2" charset="2"/>
              <a:buChar char="§"/>
            </a:pPr>
            <a:r>
              <a:rPr lang="en-GB" sz="1632" dirty="0">
                <a:latin typeface="Arial MT Lt"/>
              </a:rPr>
              <a:t>Level of statutory regulation in employment</a:t>
            </a:r>
          </a:p>
          <a:p>
            <a:pPr>
              <a:buFont typeface="Wingdings" panose="05000000000000000000" pitchFamily="2" charset="2"/>
              <a:buChar char="§"/>
            </a:pPr>
            <a:endParaRPr lang="en-GB" sz="1088" dirty="0">
              <a:latin typeface="Arial MT Lt"/>
            </a:endParaRPr>
          </a:p>
          <a:p>
            <a:pPr eaLnBrk="1" hangingPunct="1">
              <a:buFont typeface="Wingdings" panose="05000000000000000000" pitchFamily="2" charset="2"/>
              <a:buChar char="§"/>
            </a:pPr>
            <a:endParaRPr lang="en-GB" sz="1088" dirty="0">
              <a:latin typeface="Arial MT Lt"/>
            </a:endParaRPr>
          </a:p>
        </p:txBody>
      </p:sp>
    </p:spTree>
    <p:extLst>
      <p:ext uri="{BB962C8B-B14F-4D97-AF65-F5344CB8AC3E}">
        <p14:creationId xmlns:p14="http://schemas.microsoft.com/office/powerpoint/2010/main" val="193374932"/>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174441" y="1714957"/>
            <a:ext cx="6269815" cy="389138"/>
          </a:xfrm>
        </p:spPr>
        <p:txBody>
          <a:bodyPr>
            <a:normAutofit/>
          </a:bodyPr>
          <a:lstStyle/>
          <a:p>
            <a:pPr>
              <a:spcBef>
                <a:spcPts val="680"/>
              </a:spcBef>
            </a:pPr>
            <a:r>
              <a:rPr lang="en-GB" sz="1700" dirty="0">
                <a:latin typeface="Arial MT Lt"/>
                <a:ea typeface="+mn-ea"/>
                <a:cs typeface="+mn-cs"/>
              </a:rPr>
              <a:t>Implications for international HR management</a:t>
            </a:r>
          </a:p>
        </p:txBody>
      </p:sp>
      <p:sp>
        <p:nvSpPr>
          <p:cNvPr id="14339" name="Rectangle 3"/>
          <p:cNvSpPr>
            <a:spLocks noGrp="1" noChangeArrowheads="1"/>
          </p:cNvSpPr>
          <p:nvPr>
            <p:ph type="body" idx="1"/>
          </p:nvPr>
        </p:nvSpPr>
        <p:spPr>
          <a:xfrm>
            <a:off x="1174441" y="2290755"/>
            <a:ext cx="6776675" cy="3379116"/>
          </a:xfrm>
        </p:spPr>
        <p:txBody>
          <a:bodyPr>
            <a:normAutofit lnSpcReduction="10000"/>
          </a:bodyPr>
          <a:lstStyle/>
          <a:p>
            <a:pPr>
              <a:buFont typeface="Wingdings" panose="05000000000000000000" pitchFamily="2" charset="2"/>
              <a:buChar char="§"/>
            </a:pPr>
            <a:r>
              <a:rPr lang="en-US" altLang="en-US" dirty="0">
                <a:latin typeface="Arial MT Lt"/>
              </a:rPr>
              <a:t>Situations in which particular cultural influences on IHRM are important include:</a:t>
            </a:r>
          </a:p>
          <a:p>
            <a:pPr>
              <a:buFont typeface="Wingdings" panose="05000000000000000000" pitchFamily="2" charset="2"/>
              <a:buChar char="§"/>
            </a:pPr>
            <a:endParaRPr lang="en-US" altLang="en-US" sz="612" dirty="0">
              <a:latin typeface="Arial MT Lt"/>
            </a:endParaRPr>
          </a:p>
          <a:p>
            <a:pPr lvl="1">
              <a:buFont typeface="Wingdings" panose="05000000000000000000" pitchFamily="2" charset="2"/>
              <a:buChar char="§"/>
            </a:pPr>
            <a:r>
              <a:rPr lang="en-US" altLang="en-US" dirty="0">
                <a:latin typeface="Arial MT Lt"/>
              </a:rPr>
              <a:t>Recruiting and hiring practices </a:t>
            </a:r>
            <a:r>
              <a:rPr lang="en-GB" dirty="0">
                <a:latin typeface="Arial MT Lt"/>
              </a:rPr>
              <a:t>- ‘nepotism’ recruiting and retaining ‘extended’ family members, etc.</a:t>
            </a:r>
            <a:endParaRPr lang="en-GB" sz="1088" dirty="0">
              <a:latin typeface="Arial MT Lt"/>
            </a:endParaRPr>
          </a:p>
          <a:p>
            <a:pPr lvl="1">
              <a:buFont typeface="Wingdings" panose="05000000000000000000" pitchFamily="2" charset="2"/>
              <a:buChar char="§"/>
            </a:pPr>
            <a:r>
              <a:rPr lang="en-US" altLang="en-US" dirty="0">
                <a:latin typeface="Arial MT Lt"/>
              </a:rPr>
              <a:t>Perceptions of organisational justice </a:t>
            </a:r>
          </a:p>
          <a:p>
            <a:pPr lvl="1">
              <a:buFont typeface="Wingdings" panose="05000000000000000000" pitchFamily="2" charset="2"/>
              <a:buChar char="§"/>
            </a:pPr>
            <a:r>
              <a:rPr lang="en-US" altLang="en-US" dirty="0">
                <a:latin typeface="Arial MT Lt"/>
              </a:rPr>
              <a:t>Decision-making</a:t>
            </a:r>
          </a:p>
          <a:p>
            <a:pPr lvl="1">
              <a:buFont typeface="Wingdings" panose="05000000000000000000" pitchFamily="2" charset="2"/>
              <a:buChar char="§"/>
            </a:pPr>
            <a:r>
              <a:rPr lang="en-US" altLang="en-US" dirty="0">
                <a:latin typeface="Arial MT Lt"/>
              </a:rPr>
              <a:t>Performance evaluations and feedback</a:t>
            </a:r>
          </a:p>
          <a:p>
            <a:pPr lvl="1">
              <a:buFont typeface="Wingdings" panose="05000000000000000000" pitchFamily="2" charset="2"/>
              <a:buChar char="§"/>
            </a:pPr>
            <a:r>
              <a:rPr lang="en-US" altLang="en-US" dirty="0">
                <a:latin typeface="Arial MT Lt"/>
              </a:rPr>
              <a:t>Management and leadership development</a:t>
            </a:r>
          </a:p>
          <a:p>
            <a:pPr eaLnBrk="1" hangingPunct="1">
              <a:buFont typeface="Wingdings" panose="05000000000000000000" pitchFamily="2" charset="2"/>
              <a:buChar char="§"/>
            </a:pPr>
            <a:endParaRPr lang="en-GB" sz="1361" dirty="0">
              <a:latin typeface="Arial MT Lt"/>
            </a:endParaRPr>
          </a:p>
        </p:txBody>
      </p:sp>
      <p:sp>
        <p:nvSpPr>
          <p:cNvPr id="4" name="TextBox 3"/>
          <p:cNvSpPr txBox="1"/>
          <p:nvPr/>
        </p:nvSpPr>
        <p:spPr>
          <a:xfrm>
            <a:off x="6432962" y="5126382"/>
            <a:ext cx="1273290" cy="238976"/>
          </a:xfrm>
          <a:prstGeom prst="rect">
            <a:avLst/>
          </a:prstGeom>
          <a:noFill/>
        </p:spPr>
        <p:txBody>
          <a:bodyPr wrap="square" rtlCol="0">
            <a:spAutoFit/>
          </a:bodyPr>
          <a:lstStyle/>
          <a:p>
            <a:r>
              <a:rPr lang="en-GB" sz="953" dirty="0" err="1"/>
              <a:t>Tarique</a:t>
            </a:r>
            <a:r>
              <a:rPr lang="en-GB" sz="953" dirty="0"/>
              <a:t> et al, 2016</a:t>
            </a:r>
          </a:p>
        </p:txBody>
      </p:sp>
    </p:spTree>
    <p:extLst>
      <p:ext uri="{BB962C8B-B14F-4D97-AF65-F5344CB8AC3E}">
        <p14:creationId xmlns:p14="http://schemas.microsoft.com/office/powerpoint/2010/main" val="124412199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Shape 138"/>
          <p:cNvSpPr txBox="1">
            <a:spLocks noGrp="1"/>
          </p:cNvSpPr>
          <p:nvPr>
            <p:ph type="title"/>
          </p:nvPr>
        </p:nvSpPr>
        <p:spPr>
          <a:xfrm>
            <a:off x="1457326" y="1547696"/>
            <a:ext cx="3880247" cy="365522"/>
          </a:xfrm>
          <a:prstGeom prst="rect">
            <a:avLst/>
          </a:prstGeom>
        </p:spPr>
        <p:txBody>
          <a:bodyPr vert="horz" lIns="0" tIns="0" rIns="0" bIns="0" rtlCol="0" anchor="ctr">
            <a:normAutofit fontScale="90000"/>
          </a:bodyPr>
          <a:lstStyle>
            <a:lvl1pPr defTabSz="384047">
              <a:defRPr sz="2600"/>
            </a:lvl1pPr>
          </a:lstStyle>
          <a:p>
            <a:r>
              <a:rPr lang="en-GB" sz="1904" dirty="0">
                <a:latin typeface="Arial MT Lt"/>
              </a:rPr>
              <a:t>Implications for international HR management cont’d</a:t>
            </a:r>
            <a:br>
              <a:rPr lang="en-GB" sz="1904" dirty="0">
                <a:latin typeface="Arial MT Lt"/>
              </a:rPr>
            </a:br>
            <a:r>
              <a:rPr lang="en-GB" sz="1904" dirty="0">
                <a:latin typeface="Arial MT Lt"/>
              </a:rPr>
              <a:t/>
            </a:r>
            <a:br>
              <a:rPr lang="en-GB" sz="1904" dirty="0">
                <a:latin typeface="Arial MT Lt"/>
              </a:rPr>
            </a:br>
            <a:r>
              <a:rPr dirty="0"/>
              <a:t>Cultural intelligence</a:t>
            </a:r>
          </a:p>
        </p:txBody>
      </p:sp>
      <p:sp>
        <p:nvSpPr>
          <p:cNvPr id="269" name="Shape 139"/>
          <p:cNvSpPr txBox="1">
            <a:spLocks noGrp="1"/>
          </p:cNvSpPr>
          <p:nvPr>
            <p:ph type="body" idx="1"/>
          </p:nvPr>
        </p:nvSpPr>
        <p:spPr>
          <a:xfrm>
            <a:off x="1285563" y="2204683"/>
            <a:ext cx="6556774" cy="3394472"/>
          </a:xfrm>
          <a:prstGeom prst="rect">
            <a:avLst/>
          </a:prstGeom>
        </p:spPr>
        <p:txBody>
          <a:bodyPr vert="horz" lIns="0" tIns="0" rIns="0" bIns="0" rtlCol="0">
            <a:normAutofit fontScale="92500" lnSpcReduction="10000"/>
          </a:bodyPr>
          <a:lstStyle/>
          <a:p>
            <a:pPr marL="225032" indent="-225032">
              <a:spcBef>
                <a:spcPts val="450"/>
              </a:spcBef>
              <a:defRPr sz="2800"/>
            </a:pPr>
            <a:r>
              <a:rPr dirty="0"/>
              <a:t>Demonstrating savvy</a:t>
            </a:r>
          </a:p>
          <a:p>
            <a:pPr marL="526606" lvl="1" indent="-183698">
              <a:defRPr sz="2400"/>
            </a:pPr>
            <a:r>
              <a:rPr dirty="0"/>
              <a:t>Awareness of cultural manifestations</a:t>
            </a:r>
            <a:endParaRPr dirty="0"/>
          </a:p>
          <a:p>
            <a:pPr marL="225032" indent="-225032">
              <a:spcBef>
                <a:spcPts val="450"/>
              </a:spcBef>
              <a:defRPr sz="2800"/>
            </a:pPr>
            <a:r>
              <a:rPr dirty="0"/>
              <a:t>Exhibiting character</a:t>
            </a:r>
          </a:p>
          <a:p>
            <a:pPr marL="526606" lvl="1" indent="-183698">
              <a:defRPr sz="2400"/>
            </a:pPr>
            <a:r>
              <a:rPr dirty="0"/>
              <a:t>Adapting own </a:t>
            </a:r>
            <a:r>
              <a:rPr dirty="0" err="1"/>
              <a:t>behaviour</a:t>
            </a:r>
            <a:endParaRPr dirty="0"/>
          </a:p>
          <a:p>
            <a:pPr marL="526606" lvl="1" indent="-183698">
              <a:defRPr sz="2400"/>
            </a:pPr>
            <a:r>
              <a:rPr dirty="0"/>
              <a:t>Connecting with other</a:t>
            </a:r>
            <a:endParaRPr dirty="0"/>
          </a:p>
          <a:p>
            <a:pPr marL="225032" indent="-225032">
              <a:spcBef>
                <a:spcPts val="450"/>
              </a:spcBef>
              <a:defRPr sz="2800"/>
            </a:pPr>
            <a:r>
              <a:rPr dirty="0"/>
              <a:t>Embracing duality</a:t>
            </a:r>
          </a:p>
          <a:p>
            <a:pPr marL="526606" lvl="1" indent="-183698">
              <a:defRPr sz="2400"/>
            </a:pPr>
            <a:r>
              <a:rPr dirty="0"/>
              <a:t>Managing uncertainty</a:t>
            </a:r>
            <a:endParaRPr dirty="0"/>
          </a:p>
          <a:p>
            <a:pPr marL="526606" lvl="1" indent="-183698">
              <a:defRPr sz="2400"/>
            </a:pPr>
            <a:r>
              <a:rPr dirty="0"/>
              <a:t>Balancing </a:t>
            </a:r>
            <a:r>
              <a:rPr dirty="0" err="1"/>
              <a:t>globalisation</a:t>
            </a:r>
            <a:r>
              <a:rPr dirty="0"/>
              <a:t> and </a:t>
            </a:r>
            <a:r>
              <a:rPr dirty="0" err="1"/>
              <a:t>localisation</a:t>
            </a:r>
            <a:r>
              <a:rPr dirty="0"/>
              <a:t> pressures</a:t>
            </a:r>
          </a:p>
        </p:txBody>
      </p:sp>
    </p:spTree>
    <p:extLst>
      <p:ext uri="{BB962C8B-B14F-4D97-AF65-F5344CB8AC3E}">
        <p14:creationId xmlns:p14="http://schemas.microsoft.com/office/powerpoint/2010/main" val="35761086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E2B3F2-55E4-4033-B917-A1135C3A340C}"/>
              </a:ext>
            </a:extLst>
          </p:cNvPr>
          <p:cNvPicPr>
            <a:picLocks noChangeAspect="1"/>
          </p:cNvPicPr>
          <p:nvPr/>
        </p:nvPicPr>
        <p:blipFill>
          <a:blip r:embed="rId2"/>
          <a:stretch>
            <a:fillRect/>
          </a:stretch>
        </p:blipFill>
        <p:spPr>
          <a:xfrm>
            <a:off x="2025420" y="2204683"/>
            <a:ext cx="4812811" cy="3045608"/>
          </a:xfrm>
          <a:prstGeom prst="rect">
            <a:avLst/>
          </a:prstGeom>
        </p:spPr>
      </p:pic>
      <p:sp>
        <p:nvSpPr>
          <p:cNvPr id="2" name="TextBox 1">
            <a:extLst>
              <a:ext uri="{FF2B5EF4-FFF2-40B4-BE49-F238E27FC236}">
                <a16:creationId xmlns:a16="http://schemas.microsoft.com/office/drawing/2014/main" id="{C3C803D9-3C76-48C2-9634-C94372F42594}"/>
              </a:ext>
            </a:extLst>
          </p:cNvPr>
          <p:cNvSpPr txBox="1"/>
          <p:nvPr/>
        </p:nvSpPr>
        <p:spPr>
          <a:xfrm>
            <a:off x="1927474" y="1372147"/>
            <a:ext cx="4750352" cy="280718"/>
          </a:xfrm>
          <a:prstGeom prst="rect">
            <a:avLst/>
          </a:prstGeom>
          <a:noFill/>
        </p:spPr>
        <p:txBody>
          <a:bodyPr wrap="square" rtlCol="0">
            <a:spAutoFit/>
          </a:bodyPr>
          <a:lstStyle/>
          <a:p>
            <a:r>
              <a:rPr lang="en-GB" sz="1224" dirty="0">
                <a:solidFill>
                  <a:schemeClr val="bg1"/>
                </a:solidFill>
              </a:rPr>
              <a:t>See unit information document for reading list </a:t>
            </a:r>
          </a:p>
        </p:txBody>
      </p:sp>
    </p:spTree>
    <p:extLst>
      <p:ext uri="{BB962C8B-B14F-4D97-AF65-F5344CB8AC3E}">
        <p14:creationId xmlns:p14="http://schemas.microsoft.com/office/powerpoint/2010/main" val="34229788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3269</TotalTime>
  <Words>1834</Words>
  <Application>Microsoft Office PowerPoint</Application>
  <PresentationFormat>On-screen Show (4:3)</PresentationFormat>
  <Paragraphs>264</Paragraphs>
  <Slides>42</Slides>
  <Notes>13</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Arial MT Lt</vt:lpstr>
      <vt:lpstr>Calibri</vt:lpstr>
      <vt:lpstr>Myriad Pro</vt:lpstr>
      <vt:lpstr>Times</vt:lpstr>
      <vt:lpstr>Times New Roman</vt:lpstr>
      <vt:lpstr>Wingdings</vt:lpstr>
      <vt:lpstr>20140311PresentationUWTSDTemplate</vt:lpstr>
      <vt:lpstr>Master of Business Administration   Human Resource Management   Managing Diversity in Global Context </vt:lpstr>
      <vt:lpstr>PowerPoint Presentation</vt:lpstr>
      <vt:lpstr>PowerPoint Presentation</vt:lpstr>
      <vt:lpstr>PowerPoint Presentation</vt:lpstr>
      <vt:lpstr>PowerPoint Presentation</vt:lpstr>
      <vt:lpstr>One right way?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Diverse teams</vt:lpstr>
      <vt:lpstr>PowerPoint Presentation</vt:lpstr>
      <vt:lpstr>PowerPoint Presentation</vt:lpstr>
      <vt:lpstr>PowerPoint Presentation</vt:lpstr>
      <vt:lpstr>Levels of diversity management </vt:lpstr>
      <vt:lpstr>PowerPoint Presentation</vt:lpstr>
      <vt:lpstr>Diversity management framework </vt:lpstr>
      <vt:lpstr>PowerPoint Presentation</vt:lpstr>
      <vt:lpstr>Diverse teams</vt:lpstr>
      <vt:lpstr>PowerPoint Presentation</vt:lpstr>
      <vt:lpstr>PowerPoint Presentation</vt:lpstr>
      <vt:lpstr>Understanding the implication of Culture (Pt 3)  “onion”- Hofstede</vt:lpstr>
      <vt:lpstr>Language (Hall and Hall, 1990)</vt:lpstr>
      <vt:lpstr>High and Low Context Cultures (Hall and Hall 1990)</vt:lpstr>
      <vt:lpstr>High and Low Context Cultures (Hall and Hall 1990)</vt:lpstr>
      <vt:lpstr>Time (Hall and Hall 1990)</vt:lpstr>
      <vt:lpstr>Country and Regional Cultures</vt:lpstr>
      <vt:lpstr>Geert Hofstede (1980, 1991, 2001)</vt:lpstr>
      <vt:lpstr>Table 1.2 Sample of argued representative behaviour linked to Hofstede’s cultural dimensions and examples of country positioning (Reiche, Harzing and Tezner, 2019)</vt:lpstr>
      <vt:lpstr>Table 1.2 Cont’d</vt:lpstr>
      <vt:lpstr>Some criticisms of (‘Hofstedian’) culture theory</vt:lpstr>
      <vt:lpstr>Trompenaars and Hampden-Turner (2012)</vt:lpstr>
      <vt:lpstr>GLOBE (Global Leadership and Organisational Behaviour Effectiveness) cultural dimensions (House et al, 2004)</vt:lpstr>
      <vt:lpstr>Cultural Clusters</vt:lpstr>
      <vt:lpstr>Dangers of oversimplification</vt:lpstr>
      <vt:lpstr>Implications for international management</vt:lpstr>
      <vt:lpstr>Implications for international HR management</vt:lpstr>
      <vt:lpstr>Implications for international HR management cont’d  Cultural intelligence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42</cp:revision>
  <dcterms:created xsi:type="dcterms:W3CDTF">2020-04-06T13:34:42Z</dcterms:created>
  <dcterms:modified xsi:type="dcterms:W3CDTF">2023-01-16T11:43:57Z</dcterms:modified>
</cp:coreProperties>
</file>