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notesMasterIdLst>
    <p:notesMasterId r:id="rId14"/>
  </p:notesMasterIdLst>
  <p:sldIdLst>
    <p:sldId id="256" r:id="rId2"/>
    <p:sldId id="260" r:id="rId3"/>
    <p:sldId id="261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73BFC-6885-446A-8D66-3D6FEAD84F31}" v="260" dt="2025-11-09T13:10:27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5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775399-0B40-407D-85BF-61A59F22FB01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D064F-421E-4A98-B94A-F6DAE11FD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162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552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40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21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711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87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793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19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76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4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970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49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632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810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3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931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0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84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11/22/2025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878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2685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333052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6422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266377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72811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888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74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054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  <p:sldLayoutId id="2147483840" r:id="rId15"/>
    <p:sldLayoutId id="214748384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geograph.org.uk/photo/52474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woman-developers-laptop-meeting-desk-office-business-wallpaper-eqcxj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rojectmanagementjobs.pmworld360.com/successfully-hiring-a-business-transformation-expert-a-business-transformation-job-descrip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-mic.org/wiki/Projects:ProstateRegistrati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petencytoolkit/chapter/competence-over-time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Relationship Id="rId9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cullion.com/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s://www.peoplematters.in/article/recruitment/how-ace-telephonic-and-video-interviews-13257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as.ac.uk/site/default/fli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oas.ac.uk/research/research-and-knowledge-exchange/hr-excellence-research-award(Accesed:8November2025" TargetMode="External"/><Relationship Id="rId4" Type="http://schemas.openxmlformats.org/officeDocument/2006/relationships/hyperlink" Target="https://www.soas.ac.uk/about/news/soas-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B70DC-8DF0-FF6D-6B18-EFA4943B9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Managing Individuals and teams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 5002, London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30957-191A-9B78-A6B4-569C25212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56386" y="3962088"/>
            <a:ext cx="6203795" cy="1186108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Glenda Cortez Marino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I.D: 2325919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Tutor: </a:t>
            </a:r>
            <a:r>
              <a:rPr lang="en-GB" sz="1600" dirty="0" err="1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</a:p>
          <a:p>
            <a:pPr algn="l">
              <a:lnSpc>
                <a:spcPct val="90000"/>
              </a:lnSpc>
            </a:pPr>
            <a:endParaRPr lang="en-GB" sz="1300" dirty="0">
              <a:solidFill>
                <a:srgbClr val="FFFFFF">
                  <a:alpha val="7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789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636"/>
    </mc:Choice>
    <mc:Fallback xmlns="">
      <p:transition spd="slow" advTm="66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17F58B2-17BF-51B0-AE86-BC3A6ABF4D7C}"/>
              </a:ext>
            </a:extLst>
          </p:cNvPr>
          <p:cNvSpPr txBox="1"/>
          <p:nvPr/>
        </p:nvSpPr>
        <p:spPr>
          <a:xfrm>
            <a:off x="548641" y="698500"/>
            <a:ext cx="956056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Table of Content: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 action="ppaction://hlinksldjump"/>
              </a:rPr>
              <a:t>Introduction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3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/>
              </a:rPr>
              <a:t>Recuitment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/>
              </a:rPr>
              <a:t> Processes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4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 action="ppaction://hlinksldjump"/>
              </a:rPr>
              <a:t>Job Description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Slide 5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 action="ppaction://hlinksldjump"/>
              </a:rPr>
              <a:t>Personal Specification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Slide 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 action="ppaction://hlinksldjump"/>
              </a:rPr>
              <a:t>3 Different type of interviews for the team member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Slide 7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 action="ppaction://hlinksldjump"/>
              </a:rPr>
              <a:t>Justify the most appropriate question techniques to be for the position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Slide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9" action="ppaction://hlinksldjump"/>
              </a:rPr>
              <a:t>Comparision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9" action="ppaction://hlinksldjump"/>
              </a:rPr>
              <a:t> and contrast between a face to face and online interview for project manager-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side 9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 action="ppaction://hlinksldjump"/>
              </a:rPr>
              <a:t>Conclusion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10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1" action="ppaction://hlinksldjump"/>
              </a:rPr>
              <a:t>References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Slide 11-12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96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6"/>
    </mc:Choice>
    <mc:Fallback xmlns="">
      <p:transition spd="slow" advTm="610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roup 13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6" name="Isosceles Triangle 145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318B012-8A06-3D06-0626-1B908D87669B}"/>
              </a:ext>
            </a:extLst>
          </p:cNvPr>
          <p:cNvSpPr txBox="1"/>
          <p:nvPr/>
        </p:nvSpPr>
        <p:spPr>
          <a:xfrm>
            <a:off x="5209563" y="1665171"/>
            <a:ext cx="4455784" cy="4376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 business transformation project require a structured approach to ensure look a  New business transformation project.” Business transformation require a structure approach to defining and implementing a target operational model  with strategic goal (Wiggins,2019)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SOAS University of London, was founding in 1916 and is a world leading institution specializing in   of study Africa, Middle East and Asia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intellectually stimulation environment, intercultural dialogues this encourages critical thinking and transformative learning experiences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SOAS University offers different range of humanities  programs and is recognized sustainable development, social justice, human rights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7" descr="A building with glass walls">
            <a:extLst>
              <a:ext uri="{FF2B5EF4-FFF2-40B4-BE49-F238E27FC236}">
                <a16:creationId xmlns:a16="http://schemas.microsoft.com/office/drawing/2014/main" id="{D1D79B21-DF3A-DD11-CE87-A75D95639E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860" r="17140"/>
          <a:stretch>
            <a:fillRect/>
          </a:stretch>
        </p:blipFill>
        <p:spPr>
          <a:xfrm>
            <a:off x="-185378" y="0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8" name="Isosceles Triangle 147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679E3E6-C0D3-E0B3-EDD3-D8975D41D53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9665347" y="6657945"/>
            <a:ext cx="2526653" cy="200055"/>
          </a:xfrm>
          <a:prstGeom prst="rect">
            <a:avLst/>
          </a:prstGeom>
          <a:solidFill>
            <a:srgbClr val="000000"/>
          </a:solidFill>
          <a:ln>
            <a:noFill/>
            <a:prstDash/>
          </a:ln>
          <a:effectLst/>
        </p:spPr>
        <p:txBody>
          <a:bodyPr rot="0" spcFirstLastPara="0" vertOverflow="overflow" horzOverflow="overflow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4" tooltip="https://www.geograph.org.uk/photo/52474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by Unknown Author is licensed under 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kumimoji="0" lang="en-GB" sz="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4544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7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9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0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1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C44931E-7375-76AC-690A-5BA040BC7388}"/>
              </a:ext>
            </a:extLst>
          </p:cNvPr>
          <p:cNvSpPr txBox="1"/>
          <p:nvPr/>
        </p:nvSpPr>
        <p:spPr>
          <a:xfrm>
            <a:off x="5209563" y="1078029"/>
            <a:ext cx="4853585" cy="5399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2- Recruitment process include</a:t>
            </a:r>
            <a:r>
              <a:rPr lang="en-US" sz="105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2a-Job analysis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key role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needed to drive organizational change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Digital innovation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Strategies planning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Stakeholder engagement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clear about a new business            transformation project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group of people sitting at a table with laptops and papers">
            <a:extLst>
              <a:ext uri="{FF2B5EF4-FFF2-40B4-BE49-F238E27FC236}">
                <a16:creationId xmlns:a16="http://schemas.microsoft.com/office/drawing/2014/main" id="{06DD64CC-B364-E78F-81F4-C173CDA7B2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000" r="2748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181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E82A45-8937-F1A4-473E-EC7A8A41C04E}"/>
              </a:ext>
            </a:extLst>
          </p:cNvPr>
          <p:cNvSpPr txBox="1"/>
          <p:nvPr/>
        </p:nvSpPr>
        <p:spPr>
          <a:xfrm>
            <a:off x="5274644" y="654519"/>
            <a:ext cx="4093194" cy="5386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2b.Job description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role ,responsibilities and aligning employee performance with organizational goal ( Bratton and Gold 2017)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strategic  delivery  and improvement around the University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initiative leads the  organization change efficiency performance 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Developing transformation strategies</a:t>
            </a:r>
          </a:p>
        </p:txBody>
      </p:sp>
      <p:pic>
        <p:nvPicPr>
          <p:cNvPr id="4" name="Picture 3" descr="A hand drawing a diagram">
            <a:extLst>
              <a:ext uri="{FF2B5EF4-FFF2-40B4-BE49-F238E27FC236}">
                <a16:creationId xmlns:a16="http://schemas.microsoft.com/office/drawing/2014/main" id="{287873AA-92AF-E646-37AE-F7559848B0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298" r="53700" b="1"/>
          <a:stretch>
            <a:fillRect/>
          </a:stretch>
        </p:blipFill>
        <p:spPr>
          <a:xfrm>
            <a:off x="1301766" y="-1"/>
            <a:ext cx="4093194" cy="5920510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0F6E49-A3E8-7F87-4DD1-B500A391F137}"/>
              </a:ext>
            </a:extLst>
          </p:cNvPr>
          <p:cNvSpPr txBox="1"/>
          <p:nvPr/>
        </p:nvSpPr>
        <p:spPr>
          <a:xfrm>
            <a:off x="3050309" y="3246643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877523-E783-1D32-16ED-DA4374EA4A87}"/>
              </a:ext>
            </a:extLst>
          </p:cNvPr>
          <p:cNvSpPr txBox="1"/>
          <p:nvPr/>
        </p:nvSpPr>
        <p:spPr>
          <a:xfrm>
            <a:off x="3050309" y="3246643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444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" name="Group 92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D327491-F267-AE18-F006-879ADAB493F1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2c. Personal specification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ideal personal should have strong analytical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problem-solving skills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project leadership, engagement abilities,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Strategic  planning, communication, adaptability, 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transformation, business management</a:t>
            </a:r>
          </a:p>
        </p:txBody>
      </p:sp>
      <p:pic>
        <p:nvPicPr>
          <p:cNvPr id="5" name="Picture 4" descr="A group of colorful objects">
            <a:extLst>
              <a:ext uri="{FF2B5EF4-FFF2-40B4-BE49-F238E27FC236}">
                <a16:creationId xmlns:a16="http://schemas.microsoft.com/office/drawing/2014/main" id="{41252BBD-5F38-5C6D-B5EC-BD3A07766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462" r="6785" b="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4" name="Isosceles Triangle 9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882A7E-6477-1272-E987-87212815CEA8}"/>
              </a:ext>
            </a:extLst>
          </p:cNvPr>
          <p:cNvSpPr txBox="1"/>
          <p:nvPr/>
        </p:nvSpPr>
        <p:spPr>
          <a:xfrm>
            <a:off x="9665347" y="6657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na-mic.org/wiki/Projects:ProstateRegistr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234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roup 10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08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09" name="Isosceles Triangle 108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0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1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11D1D11-927E-7BA4-6EDD-B0F746F82564}"/>
              </a:ext>
            </a:extLst>
          </p:cNvPr>
          <p:cNvSpPr txBox="1"/>
          <p:nvPr/>
        </p:nvSpPr>
        <p:spPr>
          <a:xfrm>
            <a:off x="5401993" y="877455"/>
            <a:ext cx="4416261" cy="5015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3.3 different type of interviews for the team member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3a- Competency based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Skills ,experience, problem solve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3b-Technical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Data analysis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3c- Panel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communication, organization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person walking up a pie chart&#10;&#10;AI-generated content may be incorrect.">
            <a:extLst>
              <a:ext uri="{FF2B5EF4-FFF2-40B4-BE49-F238E27FC236}">
                <a16:creationId xmlns:a16="http://schemas.microsoft.com/office/drawing/2014/main" id="{584138D2-43DD-4CB3-6E3A-BB402B892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917" r="15983"/>
          <a:stretch>
            <a:fillRect/>
          </a:stretch>
        </p:blipFill>
        <p:spPr>
          <a:xfrm>
            <a:off x="847386" y="700816"/>
            <a:ext cx="4285665" cy="5447900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5" name="Isosceles Triangle 11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3A673-392A-B9BC-DCF8-94022F393C85}"/>
              </a:ext>
            </a:extLst>
          </p:cNvPr>
          <p:cNvSpPr txBox="1"/>
          <p:nvPr/>
        </p:nvSpPr>
        <p:spPr>
          <a:xfrm>
            <a:off x="9665346" y="6657945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ecampusontario.pressbooks.pub/competencytoolkit/chapter/competence-over-ti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842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47CDE17-06F4-4FCE-8BFE-AD89EACB709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A64534B-C7D9-476B-876D-0A9259D50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527E124-CDC8-4D04-848D-E43E18F42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A768FF94-39B1-44FB-9670-D6F5007FB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FCE6337A-0F72-4D0B-81DA-748DC80AB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972CF86-A510-4E29-8CED-C0612D080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1B0A8D9-B28B-4CE3-8AB6-6633ADD9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25DA9CC-B1B1-4F33-9ED2-89012EA5B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6AE546F2-92C0-4C9C-BF28-052A7D0A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1111385C-91E7-44E8-AAE5-019E48D76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4455A30-C651-4002-BE70-2A0F05BA3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3504C9EB-D922-B242-D058-8AFE6367E5D6}"/>
              </a:ext>
            </a:extLst>
          </p:cNvPr>
          <p:cNvSpPr txBox="1"/>
          <p:nvPr/>
        </p:nvSpPr>
        <p:spPr>
          <a:xfrm>
            <a:off x="2466879" y="1829451"/>
            <a:ext cx="25293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4A- Probing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 deeper responses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5C91AF-6695-E579-A099-54E79805FC4D}"/>
              </a:ext>
            </a:extLst>
          </p:cNvPr>
          <p:cNvSpPr txBox="1"/>
          <p:nvPr/>
        </p:nvSpPr>
        <p:spPr>
          <a:xfrm>
            <a:off x="7952603" y="2945368"/>
            <a:ext cx="2006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4B- Leading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Guidance, influence, responsibility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CC663C-50FE-5D97-67F2-BBDDC82FAA5D}"/>
              </a:ext>
            </a:extLst>
          </p:cNvPr>
          <p:cNvSpPr txBox="1"/>
          <p:nvPr/>
        </p:nvSpPr>
        <p:spPr>
          <a:xfrm>
            <a:off x="4997937" y="5205412"/>
            <a:ext cx="2118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4C- Socratic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express irony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684098B-B75F-2375-5669-45C3467BE334}"/>
              </a:ext>
            </a:extLst>
          </p:cNvPr>
          <p:cNvSpPr/>
          <p:nvPr/>
        </p:nvSpPr>
        <p:spPr>
          <a:xfrm>
            <a:off x="3961291" y="4851400"/>
            <a:ext cx="912075" cy="905067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" name="Graphic 29" descr="Document outline">
            <a:extLst>
              <a:ext uri="{FF2B5EF4-FFF2-40B4-BE49-F238E27FC236}">
                <a16:creationId xmlns:a16="http://schemas.microsoft.com/office/drawing/2014/main" id="{4BA1197F-1395-0CE7-7560-AB75A2F6AD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59347" y="4945952"/>
            <a:ext cx="715964" cy="715964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825D9AE6-3142-18BF-E043-ACBCCFA285ED}"/>
              </a:ext>
            </a:extLst>
          </p:cNvPr>
          <p:cNvSpPr/>
          <p:nvPr/>
        </p:nvSpPr>
        <p:spPr>
          <a:xfrm>
            <a:off x="1411813" y="1645495"/>
            <a:ext cx="912075" cy="905067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Graphic 32" descr="Magnifying glass outline">
            <a:extLst>
              <a:ext uri="{FF2B5EF4-FFF2-40B4-BE49-F238E27FC236}">
                <a16:creationId xmlns:a16="http://schemas.microsoft.com/office/drawing/2014/main" id="{CA9150C6-5E0E-0703-769C-239F4B120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99273" y="1829451"/>
            <a:ext cx="537153" cy="53715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9F0D73F-789A-8378-A963-11D211B826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4538" y="2457117"/>
            <a:ext cx="914479" cy="908383"/>
          </a:xfrm>
          <a:prstGeom prst="rect">
            <a:avLst/>
          </a:prstGeom>
        </p:spPr>
      </p:pic>
      <p:pic>
        <p:nvPicPr>
          <p:cNvPr id="35" name="Graphic 34" descr="School girl with solid fill">
            <a:extLst>
              <a:ext uri="{FF2B5EF4-FFF2-40B4-BE49-F238E27FC236}">
                <a16:creationId xmlns:a16="http://schemas.microsoft.com/office/drawing/2014/main" id="{1C0E0A82-FE58-7EF2-0990-D97B5A8120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08335" y="2400300"/>
            <a:ext cx="914400" cy="9144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3E7CEB7A-62CD-2741-F0E5-3E5C38B4C644}"/>
              </a:ext>
            </a:extLst>
          </p:cNvPr>
          <p:cNvSpPr txBox="1"/>
          <p:nvPr/>
        </p:nvSpPr>
        <p:spPr>
          <a:xfrm>
            <a:off x="1599273" y="464681"/>
            <a:ext cx="61087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4-Justify the most appropriate question techniques  to be used for the position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35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6" name="Group 195">
            <a:extLst>
              <a:ext uri="{FF2B5EF4-FFF2-40B4-BE49-F238E27FC236}">
                <a16:creationId xmlns:a16="http://schemas.microsoft.com/office/drawing/2014/main" id="{BCAEEEBD-779B-4609-A737-4BEFD6474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9F865128-9162-4A93-BA38-3EDA100D0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97FAD7EB-2975-48FE-9C11-06D44B0DB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9" name="Rectangle 23">
              <a:extLst>
                <a:ext uri="{FF2B5EF4-FFF2-40B4-BE49-F238E27FC236}">
                  <a16:creationId xmlns:a16="http://schemas.microsoft.com/office/drawing/2014/main" id="{8F958341-3D13-40CF-B851-BBFE57BD4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0" name="Rectangle 25">
              <a:extLst>
                <a:ext uri="{FF2B5EF4-FFF2-40B4-BE49-F238E27FC236}">
                  <a16:creationId xmlns:a16="http://schemas.microsoft.com/office/drawing/2014/main" id="{E52E91BF-6028-4758-83D2-479E08BC6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1" name="Isosceles Triangle 200">
              <a:extLst>
                <a:ext uri="{FF2B5EF4-FFF2-40B4-BE49-F238E27FC236}">
                  <a16:creationId xmlns:a16="http://schemas.microsoft.com/office/drawing/2014/main" id="{BB6FFE21-EADD-48B3-B3A3-7D6CEBD0A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2" name="Rectangle 27">
              <a:extLst>
                <a:ext uri="{FF2B5EF4-FFF2-40B4-BE49-F238E27FC236}">
                  <a16:creationId xmlns:a16="http://schemas.microsoft.com/office/drawing/2014/main" id="{1DC66C91-0E5F-44BB-A970-EBE30BD37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3" name="Rectangle 28">
              <a:extLst>
                <a:ext uri="{FF2B5EF4-FFF2-40B4-BE49-F238E27FC236}">
                  <a16:creationId xmlns:a16="http://schemas.microsoft.com/office/drawing/2014/main" id="{B94AAD67-2A87-45F4-89D1-050773C99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4" name="Rectangle 29">
              <a:extLst>
                <a:ext uri="{FF2B5EF4-FFF2-40B4-BE49-F238E27FC236}">
                  <a16:creationId xmlns:a16="http://schemas.microsoft.com/office/drawing/2014/main" id="{7051A6E4-D760-437F-8BB3-F99D4A20F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5" name="Isosceles Triangle 204">
              <a:extLst>
                <a:ext uri="{FF2B5EF4-FFF2-40B4-BE49-F238E27FC236}">
                  <a16:creationId xmlns:a16="http://schemas.microsoft.com/office/drawing/2014/main" id="{2A6C2BC1-D612-48ED-923C-0F0024DB0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" name="Isosceles Triangle 205">
              <a:extLst>
                <a:ext uri="{FF2B5EF4-FFF2-40B4-BE49-F238E27FC236}">
                  <a16:creationId xmlns:a16="http://schemas.microsoft.com/office/drawing/2014/main" id="{3EC7FFC4-633F-4F2A-AB36-3D953B16B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1" name="Picture 10" descr="A couple of women shaking hands&#10;&#10;AI-generated content may be incorrect.">
            <a:extLst>
              <a:ext uri="{FF2B5EF4-FFF2-40B4-BE49-F238E27FC236}">
                <a16:creationId xmlns:a16="http://schemas.microsoft.com/office/drawing/2014/main" id="{4B83EE93-EC26-EC51-9A3F-068B8BD722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275" r="9064"/>
          <a:stretch>
            <a:fillRect/>
          </a:stretch>
        </p:blipFill>
        <p:spPr>
          <a:xfrm>
            <a:off x="322048" y="-1"/>
            <a:ext cx="4551305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pic>
        <p:nvPicPr>
          <p:cNvPr id="6" name="Picture 5" descr="A person with his hands covering his face&#10;&#10;AI-generated content may be incorrect.">
            <a:extLst>
              <a:ext uri="{FF2B5EF4-FFF2-40B4-BE49-F238E27FC236}">
                <a16:creationId xmlns:a16="http://schemas.microsoft.com/office/drawing/2014/main" id="{976821E8-9FAD-6E68-62B6-BA21C58EC6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634" r="31716"/>
          <a:stretch>
            <a:fillRect/>
          </a:stretch>
        </p:blipFill>
        <p:spPr>
          <a:xfrm>
            <a:off x="-10633" y="3428999"/>
            <a:ext cx="3514376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208" name="Straight Connector 207">
            <a:extLst>
              <a:ext uri="{FF2B5EF4-FFF2-40B4-BE49-F238E27FC236}">
                <a16:creationId xmlns:a16="http://schemas.microsoft.com/office/drawing/2014/main" id="{36CB27DD-D98C-4A82-9A5E-422827825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Isosceles Triangle 30">
            <a:extLst>
              <a:ext uri="{FF2B5EF4-FFF2-40B4-BE49-F238E27FC236}">
                <a16:creationId xmlns:a16="http://schemas.microsoft.com/office/drawing/2014/main" id="{A912E26A-2737-4A42-92C0-4ED8933C8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3581419-4430-69DB-8C10-6B07F313D8A8}"/>
              </a:ext>
            </a:extLst>
          </p:cNvPr>
          <p:cNvSpPr txBox="1"/>
          <p:nvPr/>
        </p:nvSpPr>
        <p:spPr>
          <a:xfrm>
            <a:off x="4159225" y="2160589"/>
            <a:ext cx="5114776" cy="3880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5.Comparison and contrast between a face-to-face and Online interview for project manager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5a- Face to face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 interaction with candidate and interviewer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assess candidate interpersonal skills and culture fit directly (Food and Hook, 2019)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5b- Online interviews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videos conferencing platforms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remote communication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 candidate with interviewer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CF6EE3-0F17-8C7D-E5A1-6BD656F1C939}"/>
              </a:ext>
            </a:extLst>
          </p:cNvPr>
          <p:cNvSpPr txBox="1"/>
          <p:nvPr/>
        </p:nvSpPr>
        <p:spPr>
          <a:xfrm>
            <a:off x="6641510" y="6870700"/>
            <a:ext cx="27688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ascullion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6D498D-6322-F645-5B3F-7DC8A6DB58AF}"/>
              </a:ext>
            </a:extLst>
          </p:cNvPr>
          <p:cNvSpPr txBox="1"/>
          <p:nvPr/>
        </p:nvSpPr>
        <p:spPr>
          <a:xfrm>
            <a:off x="9423105" y="6870700"/>
            <a:ext cx="27688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eoplematters.in/article/recruitment/how-ace-telephonic-and-video-interviews-1325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22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19C39-4BD0-CCED-8D4A-9DBD48702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426453" y="951831"/>
            <a:ext cx="1039528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 recruitment  process for SOAS University for new business transformation project this designed to attract  skilled innovative and  driving strategic change and adaptable professionals to implanted structured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Competency based and panel interviews, the candidate was evaluating for expertise collaboration and alight with university goal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job descriptions detailed clear on person specification and transparent methods supports fair and effective hiring and deliver impactful initiatives transformation and this enhance effective culture improvement poisoning as a forward -thinking University to prepared for future challenges and opportunities for any project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373785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B1418D-3C54-E4AA-6F7D-8E806C87210D}"/>
              </a:ext>
            </a:extLst>
          </p:cNvPr>
          <p:cNvSpPr txBox="1"/>
          <p:nvPr/>
        </p:nvSpPr>
        <p:spPr>
          <a:xfrm flipH="1">
            <a:off x="462010" y="173254"/>
            <a:ext cx="10929889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1.- SOAS University of London (2022) SOAS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Strategic Plant 2021:Reimagining SOAS  for the 21</a:t>
            </a:r>
            <a:r>
              <a:rPr lang="en-GB" sz="1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Century.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London: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SOAS University 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https://www.soas.ac.uk/site/default/flies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2.-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SOAS University of London (2022) SOAS Transformation plants being implemented, 6 August. 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https://www.soas.ac.uk/about/news/soas-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transformation plant-being(Accessed:8 November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3.-SOAS University of London (2024 )HR Excellence in Research Award. 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https://www.SOAS.ac.uk/research/research-and-knowledge-exchange/hr-excellence-research-award(Accesed:8November2025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4.-Deesler,G.(2020)Human resource management.16thedn.Harlow: Pearson Education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5.- Sellers, P. and Manning, T.(2021)”Recruitment trends and digital interviewing practices post-COVID-19”, Journal of Human Resource Practica, 12(2),pp.45-59.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6.- Cole, G. and Kelly ,P. (2015) Management: Theory and practice. 8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Hampshire: Cengage Learning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7.- Robson, C. and McCartan, K. (2016) Real world research. 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Chichester: Wiley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8.- Robertson, I. and Smith, M. (2020) Personnel Selection and Assessment: Individual and Organisational Perspectives. 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London: Routledge.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111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Isosceles Triangle 5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91FFE0-16D0-F8EF-1F13-1D6C0C1329DA}"/>
              </a:ext>
            </a:extLst>
          </p:cNvPr>
          <p:cNvSpPr txBox="1"/>
          <p:nvPr/>
        </p:nvSpPr>
        <p:spPr>
          <a:xfrm>
            <a:off x="1075027" y="1072227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 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9,-Bratton, J. Gold, J. (2017) Human Resource management;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and practice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6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Palgrave Macmillan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10.-Dessler, G. (2020) Human resource management.16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Harlow: Pearson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Education       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11.-Foot,M. and Hook, C. (2019) Introducing human resource management .8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Harlow : Pearson Education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903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12183</TotalTime>
  <Words>922</Words>
  <Application>Microsoft Office PowerPoint</Application>
  <PresentationFormat>Widescreen</PresentationFormat>
  <Paragraphs>163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Trebuchet MS</vt:lpstr>
      <vt:lpstr>Wingdings</vt:lpstr>
      <vt:lpstr>Wingdings 3</vt:lpstr>
      <vt:lpstr>Facet</vt:lpstr>
      <vt:lpstr>University of Wales Trinity Saint David  Development and Managing Individuals and teams LCL 5002, London  Presentation  </vt:lpstr>
      <vt:lpstr>PowerPoint Presentation</vt:lpstr>
      <vt:lpstr>This Photo by Unknown Author is licensed under CC BY-SA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Glenda Matilde Cortez Marino (2325919)</dc:creator>
  <cp:lastModifiedBy>Glenda Matilde Cortez Marino (2325919)</cp:lastModifiedBy>
  <cp:revision>4</cp:revision>
  <dcterms:created xsi:type="dcterms:W3CDTF">2025-10-30T17:31:51Z</dcterms:created>
  <dcterms:modified xsi:type="dcterms:W3CDTF">2025-11-22T14:21:22Z</dcterms:modified>
</cp:coreProperties>
</file>