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C81A3E-B3A7-4747-88C1-D1651DCE1A60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3359DCD2-07A9-403B-AF92-C571E74F744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use of celebrities in advertising is still an important way to differentiate brands, provide legitimacy, and emotionally connect with consumers.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600E393-808A-4569-A1EC-11DC7474BE08}" type="parTrans" cxnId="{ED7809A3-87A0-4ACB-A9E4-8C8CB9CD2B5D}">
      <dgm:prSet/>
      <dgm:spPr/>
      <dgm:t>
        <a:bodyPr/>
        <a:lstStyle/>
        <a:p>
          <a:endParaRPr lang="en-GB"/>
        </a:p>
      </dgm:t>
    </dgm:pt>
    <dgm:pt modelId="{574F35E9-80AC-46C5-A23B-C5387C15B877}" type="sibTrans" cxnId="{ED7809A3-87A0-4ACB-A9E4-8C8CB9CD2B5D}">
      <dgm:prSet/>
      <dgm:spPr/>
      <dgm:t>
        <a:bodyPr/>
        <a:lstStyle/>
        <a:p>
          <a:endParaRPr lang="en-GB"/>
        </a:p>
      </dgm:t>
    </dgm:pt>
    <dgm:pt modelId="{1367F120-E8CE-45B4-BF81-0E1B86F08A8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Research indicates that celebrity partnerships are still effective for medium and large organizations because they build strong associations with brands and increase exposure (</a:t>
          </a:r>
          <a:r>
            <a:rPr lang="en-US" sz="1400" dirty="0" err="1">
              <a:latin typeface="Arial" panose="020B0604020202020204" pitchFamily="34" charset="0"/>
              <a:cs typeface="Arial" panose="020B0604020202020204" pitchFamily="34" charset="0"/>
            </a:rPr>
            <a:t>Nzuva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1B7D9E-A779-4D03-989F-FF2066A214E3}" type="parTrans" cxnId="{CCD8FF22-E3CD-4831-A24B-22A6FBBCFCFD}">
      <dgm:prSet/>
      <dgm:spPr/>
      <dgm:t>
        <a:bodyPr/>
        <a:lstStyle/>
        <a:p>
          <a:endParaRPr lang="en-GB"/>
        </a:p>
      </dgm:t>
    </dgm:pt>
    <dgm:pt modelId="{BA0CF1EC-5D68-4E98-820B-713E6E6DB9B4}" type="sibTrans" cxnId="{CCD8FF22-E3CD-4831-A24B-22A6FBBCFCFD}">
      <dgm:prSet/>
      <dgm:spPr/>
      <dgm:t>
        <a:bodyPr/>
        <a:lstStyle/>
        <a:p>
          <a:endParaRPr lang="en-GB"/>
        </a:p>
      </dgm:t>
    </dgm:pt>
    <dgm:pt modelId="{2777BE90-2328-4701-8191-B70F4E7410A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Celebrities influence consumers' conceptualization through their public persona, lifestyle, and trustworthiness; therefore, they are a significant marketing tool (Wang &amp; Liu, 2023).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A0F5066-0A9E-4054-9E63-4A9F107B9A96}" type="parTrans" cxnId="{CA5F924B-AAE4-40A8-9884-26AC3DBCFF7F}">
      <dgm:prSet/>
      <dgm:spPr/>
      <dgm:t>
        <a:bodyPr/>
        <a:lstStyle/>
        <a:p>
          <a:endParaRPr lang="en-GB"/>
        </a:p>
      </dgm:t>
    </dgm:pt>
    <dgm:pt modelId="{DAC10621-7820-44B1-B315-792150216C76}" type="sibTrans" cxnId="{CA5F924B-AAE4-40A8-9884-26AC3DBCFF7F}">
      <dgm:prSet/>
      <dgm:spPr/>
      <dgm:t>
        <a:bodyPr/>
        <a:lstStyle/>
        <a:p>
          <a:endParaRPr lang="en-GB"/>
        </a:p>
      </dgm:t>
    </dgm:pt>
    <dgm:pt modelId="{5EC80136-A3CC-4819-B05F-6D72B4F5ABF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When effectively done the credibility that's involved with a celebrity endorsement can expand the brand image and have a significant effect on buying decision behavior (Annissa &amp; Paramita, 2021</a:t>
          </a:r>
          <a:r>
            <a:rPr lang="en-US" sz="1300" dirty="0"/>
            <a:t>).</a:t>
          </a:r>
          <a:endParaRPr lang="en-GB" sz="1300" dirty="0"/>
        </a:p>
      </dgm:t>
    </dgm:pt>
    <dgm:pt modelId="{71887A56-EE5E-4E80-A18A-31A252CA56AC}" type="parTrans" cxnId="{1EFE11A7-EF2F-4E4D-B1E1-1F52FF6DF372}">
      <dgm:prSet/>
      <dgm:spPr/>
      <dgm:t>
        <a:bodyPr/>
        <a:lstStyle/>
        <a:p>
          <a:endParaRPr lang="en-GB"/>
        </a:p>
      </dgm:t>
    </dgm:pt>
    <dgm:pt modelId="{224524ED-028F-403C-9BDD-D592D5A81823}" type="sibTrans" cxnId="{1EFE11A7-EF2F-4E4D-B1E1-1F52FF6DF372}">
      <dgm:prSet/>
      <dgm:spPr/>
      <dgm:t>
        <a:bodyPr/>
        <a:lstStyle/>
        <a:p>
          <a:endParaRPr lang="en-GB"/>
        </a:p>
      </dgm:t>
    </dgm:pt>
    <dgm:pt modelId="{621A8CF0-D438-4C2F-9450-C15E19FA9C80}" type="pres">
      <dgm:prSet presAssocID="{D7C81A3E-B3A7-4747-88C1-D1651DCE1A60}" presName="linear" presStyleCnt="0">
        <dgm:presLayoutVars>
          <dgm:animLvl val="lvl"/>
          <dgm:resizeHandles val="exact"/>
        </dgm:presLayoutVars>
      </dgm:prSet>
      <dgm:spPr/>
    </dgm:pt>
    <dgm:pt modelId="{804CACAD-029A-4946-A275-996FDE55F16C}" type="pres">
      <dgm:prSet presAssocID="{3359DCD2-07A9-403B-AF92-C571E74F744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0B4606D-83BB-4D87-A0B4-E48BFD54F936}" type="pres">
      <dgm:prSet presAssocID="{574F35E9-80AC-46C5-A23B-C5387C15B877}" presName="spacer" presStyleCnt="0"/>
      <dgm:spPr/>
    </dgm:pt>
    <dgm:pt modelId="{FD0F1CF5-543C-4E2A-8B58-1D1F99A9D7B8}" type="pres">
      <dgm:prSet presAssocID="{1367F120-E8CE-45B4-BF81-0E1B86F08A8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E5B2475-E585-45AE-9D63-5F28F533F5BB}" type="pres">
      <dgm:prSet presAssocID="{BA0CF1EC-5D68-4E98-820B-713E6E6DB9B4}" presName="spacer" presStyleCnt="0"/>
      <dgm:spPr/>
    </dgm:pt>
    <dgm:pt modelId="{13D917DB-8C25-4DF1-83C2-EDB6F5D80B41}" type="pres">
      <dgm:prSet presAssocID="{2777BE90-2328-4701-8191-B70F4E7410A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9C3984F-E2CD-463B-8D52-731EC0DFB32C}" type="pres">
      <dgm:prSet presAssocID="{DAC10621-7820-44B1-B315-792150216C76}" presName="spacer" presStyleCnt="0"/>
      <dgm:spPr/>
    </dgm:pt>
    <dgm:pt modelId="{0637B994-61F0-4CCC-887A-B8C569C6AB22}" type="pres">
      <dgm:prSet presAssocID="{5EC80136-A3CC-4819-B05F-6D72B4F5ABF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6B11803-48D6-4F9D-BB30-E45214A2443F}" type="presOf" srcId="{1367F120-E8CE-45B4-BF81-0E1B86F08A87}" destId="{FD0F1CF5-543C-4E2A-8B58-1D1F99A9D7B8}" srcOrd="0" destOrd="0" presId="urn:microsoft.com/office/officeart/2005/8/layout/vList2"/>
    <dgm:cxn modelId="{CCD8FF22-E3CD-4831-A24B-22A6FBBCFCFD}" srcId="{D7C81A3E-B3A7-4747-88C1-D1651DCE1A60}" destId="{1367F120-E8CE-45B4-BF81-0E1B86F08A87}" srcOrd="1" destOrd="0" parTransId="{E51B7D9E-A779-4D03-989F-FF2066A214E3}" sibTransId="{BA0CF1EC-5D68-4E98-820B-713E6E6DB9B4}"/>
    <dgm:cxn modelId="{08034F36-FEFB-4967-A9FE-2314A314B8DD}" type="presOf" srcId="{5EC80136-A3CC-4819-B05F-6D72B4F5ABF3}" destId="{0637B994-61F0-4CCC-887A-B8C569C6AB22}" srcOrd="0" destOrd="0" presId="urn:microsoft.com/office/officeart/2005/8/layout/vList2"/>
    <dgm:cxn modelId="{CA5F924B-AAE4-40A8-9884-26AC3DBCFF7F}" srcId="{D7C81A3E-B3A7-4747-88C1-D1651DCE1A60}" destId="{2777BE90-2328-4701-8191-B70F4E7410A9}" srcOrd="2" destOrd="0" parTransId="{7A0F5066-0A9E-4054-9E63-4A9F107B9A96}" sibTransId="{DAC10621-7820-44B1-B315-792150216C76}"/>
    <dgm:cxn modelId="{ED7809A3-87A0-4ACB-A9E4-8C8CB9CD2B5D}" srcId="{D7C81A3E-B3A7-4747-88C1-D1651DCE1A60}" destId="{3359DCD2-07A9-403B-AF92-C571E74F744F}" srcOrd="0" destOrd="0" parTransId="{E600E393-808A-4569-A1EC-11DC7474BE08}" sibTransId="{574F35E9-80AC-46C5-A23B-C5387C15B877}"/>
    <dgm:cxn modelId="{1EFE11A7-EF2F-4E4D-B1E1-1F52FF6DF372}" srcId="{D7C81A3E-B3A7-4747-88C1-D1651DCE1A60}" destId="{5EC80136-A3CC-4819-B05F-6D72B4F5ABF3}" srcOrd="3" destOrd="0" parTransId="{71887A56-EE5E-4E80-A18A-31A252CA56AC}" sibTransId="{224524ED-028F-403C-9BDD-D592D5A81823}"/>
    <dgm:cxn modelId="{980568BA-371B-4FB4-9A85-D2B7067CFB28}" type="presOf" srcId="{3359DCD2-07A9-403B-AF92-C571E74F744F}" destId="{804CACAD-029A-4946-A275-996FDE55F16C}" srcOrd="0" destOrd="0" presId="urn:microsoft.com/office/officeart/2005/8/layout/vList2"/>
    <dgm:cxn modelId="{2E5A10ED-26C3-4B57-A973-1275FF51B405}" type="presOf" srcId="{2777BE90-2328-4701-8191-B70F4E7410A9}" destId="{13D917DB-8C25-4DF1-83C2-EDB6F5D80B41}" srcOrd="0" destOrd="0" presId="urn:microsoft.com/office/officeart/2005/8/layout/vList2"/>
    <dgm:cxn modelId="{F3379FFB-8664-4C88-AA62-C813C60638BA}" type="presOf" srcId="{D7C81A3E-B3A7-4747-88C1-D1651DCE1A60}" destId="{621A8CF0-D438-4C2F-9450-C15E19FA9C80}" srcOrd="0" destOrd="0" presId="urn:microsoft.com/office/officeart/2005/8/layout/vList2"/>
    <dgm:cxn modelId="{5116D998-67B1-44B7-92BB-64AD07F9E66F}" type="presParOf" srcId="{621A8CF0-D438-4C2F-9450-C15E19FA9C80}" destId="{804CACAD-029A-4946-A275-996FDE55F16C}" srcOrd="0" destOrd="0" presId="urn:microsoft.com/office/officeart/2005/8/layout/vList2"/>
    <dgm:cxn modelId="{8986A338-1779-4556-A7E9-88387C378237}" type="presParOf" srcId="{621A8CF0-D438-4C2F-9450-C15E19FA9C80}" destId="{80B4606D-83BB-4D87-A0B4-E48BFD54F936}" srcOrd="1" destOrd="0" presId="urn:microsoft.com/office/officeart/2005/8/layout/vList2"/>
    <dgm:cxn modelId="{A1743AC6-71C0-40CF-AC8D-38CC618404F6}" type="presParOf" srcId="{621A8CF0-D438-4C2F-9450-C15E19FA9C80}" destId="{FD0F1CF5-543C-4E2A-8B58-1D1F99A9D7B8}" srcOrd="2" destOrd="0" presId="urn:microsoft.com/office/officeart/2005/8/layout/vList2"/>
    <dgm:cxn modelId="{0102DA3C-3100-44D5-85CA-F246D8BCD75D}" type="presParOf" srcId="{621A8CF0-D438-4C2F-9450-C15E19FA9C80}" destId="{CE5B2475-E585-45AE-9D63-5F28F533F5BB}" srcOrd="3" destOrd="0" presId="urn:microsoft.com/office/officeart/2005/8/layout/vList2"/>
    <dgm:cxn modelId="{ED6498C9-81F6-4054-B8EC-41C4E0220BFE}" type="presParOf" srcId="{621A8CF0-D438-4C2F-9450-C15E19FA9C80}" destId="{13D917DB-8C25-4DF1-83C2-EDB6F5D80B41}" srcOrd="4" destOrd="0" presId="urn:microsoft.com/office/officeart/2005/8/layout/vList2"/>
    <dgm:cxn modelId="{7599622A-CB7B-4ECE-8EC2-61330B5B64B7}" type="presParOf" srcId="{621A8CF0-D438-4C2F-9450-C15E19FA9C80}" destId="{29C3984F-E2CD-463B-8D52-731EC0DFB32C}" srcOrd="5" destOrd="0" presId="urn:microsoft.com/office/officeart/2005/8/layout/vList2"/>
    <dgm:cxn modelId="{6AD751FE-3667-4306-BFEC-D75F2F8DE7D1}" type="presParOf" srcId="{621A8CF0-D438-4C2F-9450-C15E19FA9C80}" destId="{0637B994-61F0-4CCC-887A-B8C569C6AB2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DA06F4-34BF-49C1-9D00-52620D55E824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C804575C-A579-4BCE-BB48-C366C0D52CC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Endorsement is effective because of "meaning transfer", which occurs when the characteristics, image, or personality of the celebrity become associated with the brand (Tian et al., 2022).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53FD21-A506-46B7-ADCD-A29FAB4D1D45}" type="parTrans" cxnId="{D7EA9156-3DFA-4C69-9395-74B80E91330C}">
      <dgm:prSet/>
      <dgm:spPr/>
      <dgm:t>
        <a:bodyPr/>
        <a:lstStyle/>
        <a:p>
          <a:endParaRPr lang="en-GB"/>
        </a:p>
      </dgm:t>
    </dgm:pt>
    <dgm:pt modelId="{D7F6F653-3095-4A59-B0C0-DFBD017FEFF8}" type="sibTrans" cxnId="{D7EA9156-3DFA-4C69-9395-74B80E91330C}">
      <dgm:prSet/>
      <dgm:spPr/>
      <dgm:t>
        <a:bodyPr/>
        <a:lstStyle/>
        <a:p>
          <a:endParaRPr lang="en-GB"/>
        </a:p>
      </dgm:t>
    </dgm:pt>
    <dgm:pt modelId="{E53C1D0B-821B-4943-9C01-8EB8CC3535B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When consumers value the celebrity, they are more likely to adopt the benefits of the endorsed product (Annissa &amp; Paramita, 2021).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73A4EC-345B-45F1-A650-024ECC0DC8C6}" type="parTrans" cxnId="{C2698DCE-A31B-4A81-939A-1CA4C72813D4}">
      <dgm:prSet/>
      <dgm:spPr/>
      <dgm:t>
        <a:bodyPr/>
        <a:lstStyle/>
        <a:p>
          <a:endParaRPr lang="en-GB"/>
        </a:p>
      </dgm:t>
    </dgm:pt>
    <dgm:pt modelId="{AE7758CC-8AFA-4BBA-A78F-28C637F6FE2F}" type="sibTrans" cxnId="{C2698DCE-A31B-4A81-939A-1CA4C72813D4}">
      <dgm:prSet/>
      <dgm:spPr/>
      <dgm:t>
        <a:bodyPr/>
        <a:lstStyle/>
        <a:p>
          <a:endParaRPr lang="en-GB"/>
        </a:p>
      </dgm:t>
    </dgm:pt>
    <dgm:pt modelId="{4C6E34A2-0DDE-4550-A163-C6B91749FA00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Endorsements are most effective when there is a clear fit between the celebrity and the brand message, values, and audience through the celebrity's identity (Wang &amp; Liu, 2023). 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365ED1-2C06-41F7-84FA-AC03076308E0}" type="parTrans" cxnId="{F353D16A-9913-4409-87BA-C1E808F8C80B}">
      <dgm:prSet/>
      <dgm:spPr/>
      <dgm:t>
        <a:bodyPr/>
        <a:lstStyle/>
        <a:p>
          <a:endParaRPr lang="en-GB"/>
        </a:p>
      </dgm:t>
    </dgm:pt>
    <dgm:pt modelId="{2062FDB9-C50B-4651-A65A-6AC2BBEF090C}" type="sibTrans" cxnId="{F353D16A-9913-4409-87BA-C1E808F8C80B}">
      <dgm:prSet/>
      <dgm:spPr/>
      <dgm:t>
        <a:bodyPr/>
        <a:lstStyle/>
        <a:p>
          <a:endParaRPr lang="en-GB"/>
        </a:p>
      </dgm:t>
    </dgm:pt>
    <dgm:pt modelId="{9E454D6D-EF35-4737-A216-7F853933412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According to research, when done properly, endorsement helps improve celebrity visibility and build lasting brand equity.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E8B81D6-D5AB-45BA-974D-80318D4AE741}" type="parTrans" cxnId="{7DD44BF0-EF1D-476C-97FF-614F1887CD62}">
      <dgm:prSet/>
      <dgm:spPr/>
      <dgm:t>
        <a:bodyPr/>
        <a:lstStyle/>
        <a:p>
          <a:endParaRPr lang="en-GB"/>
        </a:p>
      </dgm:t>
    </dgm:pt>
    <dgm:pt modelId="{9A2AEDAC-1662-4B4A-911C-7DD478E50E0E}" type="sibTrans" cxnId="{7DD44BF0-EF1D-476C-97FF-614F1887CD62}">
      <dgm:prSet/>
      <dgm:spPr/>
      <dgm:t>
        <a:bodyPr/>
        <a:lstStyle/>
        <a:p>
          <a:endParaRPr lang="en-GB"/>
        </a:p>
      </dgm:t>
    </dgm:pt>
    <dgm:pt modelId="{761A5F05-BA07-45DA-83EF-50871C6A8DF9}" type="pres">
      <dgm:prSet presAssocID="{02DA06F4-34BF-49C1-9D00-52620D55E824}" presName="linear" presStyleCnt="0">
        <dgm:presLayoutVars>
          <dgm:animLvl val="lvl"/>
          <dgm:resizeHandles val="exact"/>
        </dgm:presLayoutVars>
      </dgm:prSet>
      <dgm:spPr/>
    </dgm:pt>
    <dgm:pt modelId="{EA3D0497-C32E-4556-BE11-0C014C226B1A}" type="pres">
      <dgm:prSet presAssocID="{C804575C-A579-4BCE-BB48-C366C0D52CCC}" presName="parentText" presStyleLbl="node1" presStyleIdx="0" presStyleCnt="4" custLinFactNeighborY="-4293">
        <dgm:presLayoutVars>
          <dgm:chMax val="0"/>
          <dgm:bulletEnabled val="1"/>
        </dgm:presLayoutVars>
      </dgm:prSet>
      <dgm:spPr/>
    </dgm:pt>
    <dgm:pt modelId="{9C79246A-6EB0-4F8B-AA81-3B21698710EB}" type="pres">
      <dgm:prSet presAssocID="{D7F6F653-3095-4A59-B0C0-DFBD017FEFF8}" presName="spacer" presStyleCnt="0"/>
      <dgm:spPr/>
    </dgm:pt>
    <dgm:pt modelId="{FBB30E00-7CAE-46F2-8130-85399559315A}" type="pres">
      <dgm:prSet presAssocID="{E53C1D0B-821B-4943-9C01-8EB8CC3535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3739A7C-6101-4977-B276-71F65414CA2B}" type="pres">
      <dgm:prSet presAssocID="{AE7758CC-8AFA-4BBA-A78F-28C637F6FE2F}" presName="spacer" presStyleCnt="0"/>
      <dgm:spPr/>
    </dgm:pt>
    <dgm:pt modelId="{3C12EDCD-94B3-4E61-A3CD-63B81EF05056}" type="pres">
      <dgm:prSet presAssocID="{4C6E34A2-0DDE-4550-A163-C6B91749FA0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7AF8760-133C-4C9C-B346-0DFF8B9423CF}" type="pres">
      <dgm:prSet presAssocID="{2062FDB9-C50B-4651-A65A-6AC2BBEF090C}" presName="spacer" presStyleCnt="0"/>
      <dgm:spPr/>
    </dgm:pt>
    <dgm:pt modelId="{6D668712-F148-4A4C-807D-C794EB35CAC1}" type="pres">
      <dgm:prSet presAssocID="{9E454D6D-EF35-4737-A216-7F853933412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A7AD421-DE32-4151-9AF4-7EA0FA35C43A}" type="presOf" srcId="{E53C1D0B-821B-4943-9C01-8EB8CC3535B6}" destId="{FBB30E00-7CAE-46F2-8130-85399559315A}" srcOrd="0" destOrd="0" presId="urn:microsoft.com/office/officeart/2005/8/layout/vList2"/>
    <dgm:cxn modelId="{F353D16A-9913-4409-87BA-C1E808F8C80B}" srcId="{02DA06F4-34BF-49C1-9D00-52620D55E824}" destId="{4C6E34A2-0DDE-4550-A163-C6B91749FA00}" srcOrd="2" destOrd="0" parTransId="{8E365ED1-2C06-41F7-84FA-AC03076308E0}" sibTransId="{2062FDB9-C50B-4651-A65A-6AC2BBEF090C}"/>
    <dgm:cxn modelId="{FD1FD771-6A67-4EBF-93A8-EE6D6F1D8DF8}" type="presOf" srcId="{C804575C-A579-4BCE-BB48-C366C0D52CCC}" destId="{EA3D0497-C32E-4556-BE11-0C014C226B1A}" srcOrd="0" destOrd="0" presId="urn:microsoft.com/office/officeart/2005/8/layout/vList2"/>
    <dgm:cxn modelId="{D7EA9156-3DFA-4C69-9395-74B80E91330C}" srcId="{02DA06F4-34BF-49C1-9D00-52620D55E824}" destId="{C804575C-A579-4BCE-BB48-C366C0D52CCC}" srcOrd="0" destOrd="0" parTransId="{E353FD21-A506-46B7-ADCD-A29FAB4D1D45}" sibTransId="{D7F6F653-3095-4A59-B0C0-DFBD017FEFF8}"/>
    <dgm:cxn modelId="{BE1AB57C-5BDD-4539-80B5-C77365FFCA58}" type="presOf" srcId="{9E454D6D-EF35-4737-A216-7F8539334127}" destId="{6D668712-F148-4A4C-807D-C794EB35CAC1}" srcOrd="0" destOrd="0" presId="urn:microsoft.com/office/officeart/2005/8/layout/vList2"/>
    <dgm:cxn modelId="{F49DB289-0DA5-4F30-893A-4540F03FB480}" type="presOf" srcId="{02DA06F4-34BF-49C1-9D00-52620D55E824}" destId="{761A5F05-BA07-45DA-83EF-50871C6A8DF9}" srcOrd="0" destOrd="0" presId="urn:microsoft.com/office/officeart/2005/8/layout/vList2"/>
    <dgm:cxn modelId="{C2698DCE-A31B-4A81-939A-1CA4C72813D4}" srcId="{02DA06F4-34BF-49C1-9D00-52620D55E824}" destId="{E53C1D0B-821B-4943-9C01-8EB8CC3535B6}" srcOrd="1" destOrd="0" parTransId="{A373A4EC-345B-45F1-A650-024ECC0DC8C6}" sibTransId="{AE7758CC-8AFA-4BBA-A78F-28C637F6FE2F}"/>
    <dgm:cxn modelId="{7DD44BF0-EF1D-476C-97FF-614F1887CD62}" srcId="{02DA06F4-34BF-49C1-9D00-52620D55E824}" destId="{9E454D6D-EF35-4737-A216-7F8539334127}" srcOrd="3" destOrd="0" parTransId="{9E8B81D6-D5AB-45BA-974D-80318D4AE741}" sibTransId="{9A2AEDAC-1662-4B4A-911C-7DD478E50E0E}"/>
    <dgm:cxn modelId="{515B8CFB-884F-4A57-B4C9-56B294CEA078}" type="presOf" srcId="{4C6E34A2-0DDE-4550-A163-C6B91749FA00}" destId="{3C12EDCD-94B3-4E61-A3CD-63B81EF05056}" srcOrd="0" destOrd="0" presId="urn:microsoft.com/office/officeart/2005/8/layout/vList2"/>
    <dgm:cxn modelId="{F45A1D46-2642-4058-A810-8EB71C8A3001}" type="presParOf" srcId="{761A5F05-BA07-45DA-83EF-50871C6A8DF9}" destId="{EA3D0497-C32E-4556-BE11-0C014C226B1A}" srcOrd="0" destOrd="0" presId="urn:microsoft.com/office/officeart/2005/8/layout/vList2"/>
    <dgm:cxn modelId="{AD710EC5-4B83-4EE8-BA2B-E60EBBB14B1F}" type="presParOf" srcId="{761A5F05-BA07-45DA-83EF-50871C6A8DF9}" destId="{9C79246A-6EB0-4F8B-AA81-3B21698710EB}" srcOrd="1" destOrd="0" presId="urn:microsoft.com/office/officeart/2005/8/layout/vList2"/>
    <dgm:cxn modelId="{D89A5F19-B82E-4775-A824-39D6A51E9F97}" type="presParOf" srcId="{761A5F05-BA07-45DA-83EF-50871C6A8DF9}" destId="{FBB30E00-7CAE-46F2-8130-85399559315A}" srcOrd="2" destOrd="0" presId="urn:microsoft.com/office/officeart/2005/8/layout/vList2"/>
    <dgm:cxn modelId="{F5D1A5A4-8A19-4806-8918-A7874CCA1994}" type="presParOf" srcId="{761A5F05-BA07-45DA-83EF-50871C6A8DF9}" destId="{C3739A7C-6101-4977-B276-71F65414CA2B}" srcOrd="3" destOrd="0" presId="urn:microsoft.com/office/officeart/2005/8/layout/vList2"/>
    <dgm:cxn modelId="{A2E85D7F-49D5-4D03-B46A-C080D654DEDF}" type="presParOf" srcId="{761A5F05-BA07-45DA-83EF-50871C6A8DF9}" destId="{3C12EDCD-94B3-4E61-A3CD-63B81EF05056}" srcOrd="4" destOrd="0" presId="urn:microsoft.com/office/officeart/2005/8/layout/vList2"/>
    <dgm:cxn modelId="{C06F3902-890E-4FE5-A2A1-D29FB1451433}" type="presParOf" srcId="{761A5F05-BA07-45DA-83EF-50871C6A8DF9}" destId="{C7AF8760-133C-4C9C-B346-0DFF8B9423CF}" srcOrd="5" destOrd="0" presId="urn:microsoft.com/office/officeart/2005/8/layout/vList2"/>
    <dgm:cxn modelId="{3D15A214-1D7F-4509-9D9A-B660AACF8EC0}" type="presParOf" srcId="{761A5F05-BA07-45DA-83EF-50871C6A8DF9}" destId="{6D668712-F148-4A4C-807D-C794EB35CAC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17155DE-7443-4A18-A398-3A5EE4EFFFF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0A7A475-5707-400F-A5D0-3AD37523435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Robert Pattinson has had a long-standing role as an ambassador for Dior Homme, and he continues this trajectory with the recent campaign for Dior Homme Sport.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626C63C-86D4-476F-8FD8-8D04FD7E3271}" type="parTrans" cxnId="{56A7025C-97F8-4D0D-8C4C-1AC151BD6BD0}">
      <dgm:prSet/>
      <dgm:spPr/>
      <dgm:t>
        <a:bodyPr/>
        <a:lstStyle/>
        <a:p>
          <a:endParaRPr lang="en-GB"/>
        </a:p>
      </dgm:t>
    </dgm:pt>
    <dgm:pt modelId="{A798E1EE-E88A-46A6-8C62-BE06C50C0084}" type="sibTrans" cxnId="{56A7025C-97F8-4D0D-8C4C-1AC151BD6BD0}">
      <dgm:prSet/>
      <dgm:spPr/>
      <dgm:t>
        <a:bodyPr/>
        <a:lstStyle/>
        <a:p>
          <a:endParaRPr lang="en-GB"/>
        </a:p>
      </dgm:t>
    </dgm:pt>
    <dgm:pt modelId="{90A3EE8D-A375-4F03-80D2-EAB6A7F17EB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 this campaign, Pattinson portrays a boxer showing strength, discipline, and raw intensity, which is what Dior wants to link the Sport fragrance line to.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BB6E3F-006D-429B-95BE-391743F9E92E}" type="parTrans" cxnId="{6DFEC2F3-944C-483C-932D-4486A367BC82}">
      <dgm:prSet/>
      <dgm:spPr/>
      <dgm:t>
        <a:bodyPr/>
        <a:lstStyle/>
        <a:p>
          <a:endParaRPr lang="en-GB"/>
        </a:p>
      </dgm:t>
    </dgm:pt>
    <dgm:pt modelId="{6448B3D5-70B1-47BE-9867-AC8A8AD639DA}" type="sibTrans" cxnId="{6DFEC2F3-944C-483C-932D-4486A367BC82}">
      <dgm:prSet/>
      <dgm:spPr/>
      <dgm:t>
        <a:bodyPr/>
        <a:lstStyle/>
        <a:p>
          <a:endParaRPr lang="en-GB"/>
        </a:p>
      </dgm:t>
    </dgm:pt>
    <dgm:pt modelId="{DFC69DEA-18B7-4D9D-902B-85F0E863EB7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This illustrates meaning transfer: Pattinson’s athletic, powerful representation reinforces a masculine and energetic brand identity (Tian et al., 2022).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58A4D2-F43B-41B0-8044-9ACC712ED1EF}" type="parTrans" cxnId="{2919398E-AA97-4E12-9F3D-57C7CAED01A3}">
      <dgm:prSet/>
      <dgm:spPr/>
      <dgm:t>
        <a:bodyPr/>
        <a:lstStyle/>
        <a:p>
          <a:endParaRPr lang="en-GB"/>
        </a:p>
      </dgm:t>
    </dgm:pt>
    <dgm:pt modelId="{4A669ED3-C6A3-4E06-AECE-A9C0C186878F}" type="sibTrans" cxnId="{2919398E-AA97-4E12-9F3D-57C7CAED01A3}">
      <dgm:prSet/>
      <dgm:spPr/>
      <dgm:t>
        <a:bodyPr/>
        <a:lstStyle/>
        <a:p>
          <a:endParaRPr lang="en-GB"/>
        </a:p>
      </dgm:t>
    </dgm:pt>
    <dgm:pt modelId="{BE253078-5174-4304-9BF6-BF504EC7C49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Pattinson and Dior's relationship elevates the campaign’s authenticity, impact, and emotional connection with consumers due to Pattinson’s fame, global recognition for his film work, and established relationship with Dior (Wang &amp; Liu, 2023).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22DFDD5-7E25-4220-A47B-0ADE9B537CBB}" type="parTrans" cxnId="{282514A6-A851-43C8-B52D-D5D956DD3EF5}">
      <dgm:prSet/>
      <dgm:spPr/>
      <dgm:t>
        <a:bodyPr/>
        <a:lstStyle/>
        <a:p>
          <a:endParaRPr lang="en-GB"/>
        </a:p>
      </dgm:t>
    </dgm:pt>
    <dgm:pt modelId="{434644F5-D944-4B9B-8F49-F21EDFF59CB0}" type="sibTrans" cxnId="{282514A6-A851-43C8-B52D-D5D956DD3EF5}">
      <dgm:prSet/>
      <dgm:spPr/>
      <dgm:t>
        <a:bodyPr/>
        <a:lstStyle/>
        <a:p>
          <a:endParaRPr lang="en-GB"/>
        </a:p>
      </dgm:t>
    </dgm:pt>
    <dgm:pt modelId="{EA2CFD73-7264-48FD-A1FF-5F22CC279E1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This reflects how an ideal celebrity can enhance brand positioning and strengthen a strong, aspirational brand image (Annissa &amp; Paramita, 2021).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94651EB-A8B8-4A58-9505-F922F20C9D2E}" type="parTrans" cxnId="{6B662FA3-3DF5-49D7-BA3C-08D67E5524C9}">
      <dgm:prSet/>
      <dgm:spPr/>
      <dgm:t>
        <a:bodyPr/>
        <a:lstStyle/>
        <a:p>
          <a:endParaRPr lang="en-GB"/>
        </a:p>
      </dgm:t>
    </dgm:pt>
    <dgm:pt modelId="{69451347-13DC-4B53-8C74-668826F517CA}" type="sibTrans" cxnId="{6B662FA3-3DF5-49D7-BA3C-08D67E5524C9}">
      <dgm:prSet/>
      <dgm:spPr/>
      <dgm:t>
        <a:bodyPr/>
        <a:lstStyle/>
        <a:p>
          <a:endParaRPr lang="en-GB"/>
        </a:p>
      </dgm:t>
    </dgm:pt>
    <dgm:pt modelId="{EB881E74-2B7E-4841-B85B-B4E97E61BE62}" type="pres">
      <dgm:prSet presAssocID="{917155DE-7443-4A18-A398-3A5EE4EFFFFB}" presName="linear" presStyleCnt="0">
        <dgm:presLayoutVars>
          <dgm:animLvl val="lvl"/>
          <dgm:resizeHandles val="exact"/>
        </dgm:presLayoutVars>
      </dgm:prSet>
      <dgm:spPr/>
    </dgm:pt>
    <dgm:pt modelId="{8C745CC2-08B5-49C9-A639-A09C796C6698}" type="pres">
      <dgm:prSet presAssocID="{70A7A475-5707-400F-A5D0-3AD37523435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776865B-A7DF-4C00-B2BD-93665FC6CE03}" type="pres">
      <dgm:prSet presAssocID="{A798E1EE-E88A-46A6-8C62-BE06C50C0084}" presName="spacer" presStyleCnt="0"/>
      <dgm:spPr/>
    </dgm:pt>
    <dgm:pt modelId="{D93A000F-5C68-4577-B1D1-9D237C38F96A}" type="pres">
      <dgm:prSet presAssocID="{90A3EE8D-A375-4F03-80D2-EAB6A7F17EB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12E7458-3216-441E-A6CF-F89ECF7DB2E5}" type="pres">
      <dgm:prSet presAssocID="{6448B3D5-70B1-47BE-9867-AC8A8AD639DA}" presName="spacer" presStyleCnt="0"/>
      <dgm:spPr/>
    </dgm:pt>
    <dgm:pt modelId="{30549CBF-E6B0-4676-A586-01F12D66C3F0}" type="pres">
      <dgm:prSet presAssocID="{DFC69DEA-18B7-4D9D-902B-85F0E863EB7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70F0C69-ED89-452F-8B29-A7836CCB7C44}" type="pres">
      <dgm:prSet presAssocID="{4A669ED3-C6A3-4E06-AECE-A9C0C186878F}" presName="spacer" presStyleCnt="0"/>
      <dgm:spPr/>
    </dgm:pt>
    <dgm:pt modelId="{3ED3B2DD-D88F-4C15-9829-710E358BE3EF}" type="pres">
      <dgm:prSet presAssocID="{BE253078-5174-4304-9BF6-BF504EC7C49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0A2631D-F6C8-4E7D-ABEF-787364EF3424}" type="pres">
      <dgm:prSet presAssocID="{434644F5-D944-4B9B-8F49-F21EDFF59CB0}" presName="spacer" presStyleCnt="0"/>
      <dgm:spPr/>
    </dgm:pt>
    <dgm:pt modelId="{6BAE46F7-AA46-43C6-A4BC-438385519CE0}" type="pres">
      <dgm:prSet presAssocID="{EA2CFD73-7264-48FD-A1FF-5F22CC279E1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E03511-E6EA-423C-B7CA-39A594B2A384}" type="presOf" srcId="{DFC69DEA-18B7-4D9D-902B-85F0E863EB72}" destId="{30549CBF-E6B0-4676-A586-01F12D66C3F0}" srcOrd="0" destOrd="0" presId="urn:microsoft.com/office/officeart/2005/8/layout/vList2"/>
    <dgm:cxn modelId="{0BA9C213-13AF-4AD7-8D0A-D332ACF624B1}" type="presOf" srcId="{917155DE-7443-4A18-A398-3A5EE4EFFFFB}" destId="{EB881E74-2B7E-4841-B85B-B4E97E61BE62}" srcOrd="0" destOrd="0" presId="urn:microsoft.com/office/officeart/2005/8/layout/vList2"/>
    <dgm:cxn modelId="{6ED71B1B-3A2D-433C-BC8C-950E921AB986}" type="presOf" srcId="{70A7A475-5707-400F-A5D0-3AD37523435E}" destId="{8C745CC2-08B5-49C9-A639-A09C796C6698}" srcOrd="0" destOrd="0" presId="urn:microsoft.com/office/officeart/2005/8/layout/vList2"/>
    <dgm:cxn modelId="{56A7025C-97F8-4D0D-8C4C-1AC151BD6BD0}" srcId="{917155DE-7443-4A18-A398-3A5EE4EFFFFB}" destId="{70A7A475-5707-400F-A5D0-3AD37523435E}" srcOrd="0" destOrd="0" parTransId="{A626C63C-86D4-476F-8FD8-8D04FD7E3271}" sibTransId="{A798E1EE-E88A-46A6-8C62-BE06C50C0084}"/>
    <dgm:cxn modelId="{8BD62177-500E-4C9F-B68F-9FD093906FCC}" type="presOf" srcId="{BE253078-5174-4304-9BF6-BF504EC7C494}" destId="{3ED3B2DD-D88F-4C15-9829-710E358BE3EF}" srcOrd="0" destOrd="0" presId="urn:microsoft.com/office/officeart/2005/8/layout/vList2"/>
    <dgm:cxn modelId="{9AD46288-234A-47AB-A3F8-247ADF2CB958}" type="presOf" srcId="{90A3EE8D-A375-4F03-80D2-EAB6A7F17EBF}" destId="{D93A000F-5C68-4577-B1D1-9D237C38F96A}" srcOrd="0" destOrd="0" presId="urn:microsoft.com/office/officeart/2005/8/layout/vList2"/>
    <dgm:cxn modelId="{2919398E-AA97-4E12-9F3D-57C7CAED01A3}" srcId="{917155DE-7443-4A18-A398-3A5EE4EFFFFB}" destId="{DFC69DEA-18B7-4D9D-902B-85F0E863EB72}" srcOrd="2" destOrd="0" parTransId="{7558A4D2-F43B-41B0-8044-9ACC712ED1EF}" sibTransId="{4A669ED3-C6A3-4E06-AECE-A9C0C186878F}"/>
    <dgm:cxn modelId="{53EE2B94-FDD3-463A-B0D0-D222E504304D}" type="presOf" srcId="{EA2CFD73-7264-48FD-A1FF-5F22CC279E1E}" destId="{6BAE46F7-AA46-43C6-A4BC-438385519CE0}" srcOrd="0" destOrd="0" presId="urn:microsoft.com/office/officeart/2005/8/layout/vList2"/>
    <dgm:cxn modelId="{6B662FA3-3DF5-49D7-BA3C-08D67E5524C9}" srcId="{917155DE-7443-4A18-A398-3A5EE4EFFFFB}" destId="{EA2CFD73-7264-48FD-A1FF-5F22CC279E1E}" srcOrd="4" destOrd="0" parTransId="{E94651EB-A8B8-4A58-9505-F922F20C9D2E}" sibTransId="{69451347-13DC-4B53-8C74-668826F517CA}"/>
    <dgm:cxn modelId="{282514A6-A851-43C8-B52D-D5D956DD3EF5}" srcId="{917155DE-7443-4A18-A398-3A5EE4EFFFFB}" destId="{BE253078-5174-4304-9BF6-BF504EC7C494}" srcOrd="3" destOrd="0" parTransId="{A22DFDD5-7E25-4220-A47B-0ADE9B537CBB}" sibTransId="{434644F5-D944-4B9B-8F49-F21EDFF59CB0}"/>
    <dgm:cxn modelId="{6DFEC2F3-944C-483C-932D-4486A367BC82}" srcId="{917155DE-7443-4A18-A398-3A5EE4EFFFFB}" destId="{90A3EE8D-A375-4F03-80D2-EAB6A7F17EBF}" srcOrd="1" destOrd="0" parTransId="{11BB6E3F-006D-429B-95BE-391743F9E92E}" sibTransId="{6448B3D5-70B1-47BE-9867-AC8A8AD639DA}"/>
    <dgm:cxn modelId="{FE93548E-CBD0-45AB-8696-A5B6D2F5187A}" type="presParOf" srcId="{EB881E74-2B7E-4841-B85B-B4E97E61BE62}" destId="{8C745CC2-08B5-49C9-A639-A09C796C6698}" srcOrd="0" destOrd="0" presId="urn:microsoft.com/office/officeart/2005/8/layout/vList2"/>
    <dgm:cxn modelId="{22E495E0-2073-4CC9-BCC4-8B223939003A}" type="presParOf" srcId="{EB881E74-2B7E-4841-B85B-B4E97E61BE62}" destId="{E776865B-A7DF-4C00-B2BD-93665FC6CE03}" srcOrd="1" destOrd="0" presId="urn:microsoft.com/office/officeart/2005/8/layout/vList2"/>
    <dgm:cxn modelId="{96816A19-C8C7-4963-9D2C-2CC8A653AD23}" type="presParOf" srcId="{EB881E74-2B7E-4841-B85B-B4E97E61BE62}" destId="{D93A000F-5C68-4577-B1D1-9D237C38F96A}" srcOrd="2" destOrd="0" presId="urn:microsoft.com/office/officeart/2005/8/layout/vList2"/>
    <dgm:cxn modelId="{534FDE8C-E186-4259-9F2B-AF0FC94B5A5B}" type="presParOf" srcId="{EB881E74-2B7E-4841-B85B-B4E97E61BE62}" destId="{612E7458-3216-441E-A6CF-F89ECF7DB2E5}" srcOrd="3" destOrd="0" presId="urn:microsoft.com/office/officeart/2005/8/layout/vList2"/>
    <dgm:cxn modelId="{1E8ADA6E-7D21-4C2E-AFA2-63B5954DD1E8}" type="presParOf" srcId="{EB881E74-2B7E-4841-B85B-B4E97E61BE62}" destId="{30549CBF-E6B0-4676-A586-01F12D66C3F0}" srcOrd="4" destOrd="0" presId="urn:microsoft.com/office/officeart/2005/8/layout/vList2"/>
    <dgm:cxn modelId="{C1D3A421-E8B3-4A29-9C8F-FCD73D78CD46}" type="presParOf" srcId="{EB881E74-2B7E-4841-B85B-B4E97E61BE62}" destId="{570F0C69-ED89-452F-8B29-A7836CCB7C44}" srcOrd="5" destOrd="0" presId="urn:microsoft.com/office/officeart/2005/8/layout/vList2"/>
    <dgm:cxn modelId="{094EBD53-00BB-4692-A32A-A36366192B05}" type="presParOf" srcId="{EB881E74-2B7E-4841-B85B-B4E97E61BE62}" destId="{3ED3B2DD-D88F-4C15-9829-710E358BE3EF}" srcOrd="6" destOrd="0" presId="urn:microsoft.com/office/officeart/2005/8/layout/vList2"/>
    <dgm:cxn modelId="{7B1F67D4-F0E6-4B50-942E-3141100CB464}" type="presParOf" srcId="{EB881E74-2B7E-4841-B85B-B4E97E61BE62}" destId="{F0A2631D-F6C8-4E7D-ABEF-787364EF3424}" srcOrd="7" destOrd="0" presId="urn:microsoft.com/office/officeart/2005/8/layout/vList2"/>
    <dgm:cxn modelId="{0173A3C3-6DBC-4A1C-B240-4ABAB8D14FE2}" type="presParOf" srcId="{EB881E74-2B7E-4841-B85B-B4E97E61BE62}" destId="{6BAE46F7-AA46-43C6-A4BC-438385519CE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4CACAD-029A-4946-A275-996FDE55F16C}">
      <dsp:nvSpPr>
        <dsp:cNvPr id="0" name=""/>
        <dsp:cNvSpPr/>
      </dsp:nvSpPr>
      <dsp:spPr>
        <a:xfrm>
          <a:off x="0" y="1452"/>
          <a:ext cx="5291663" cy="9268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use of celebrities in advertising is still an important way to differentiate brands, provide legitimacy, and emotionally connect with consumers.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247" y="46699"/>
        <a:ext cx="5201169" cy="836392"/>
      </dsp:txXfrm>
    </dsp:sp>
    <dsp:sp modelId="{FD0F1CF5-543C-4E2A-8B58-1D1F99A9D7B8}">
      <dsp:nvSpPr>
        <dsp:cNvPr id="0" name=""/>
        <dsp:cNvSpPr/>
      </dsp:nvSpPr>
      <dsp:spPr>
        <a:xfrm>
          <a:off x="0" y="942471"/>
          <a:ext cx="5291663" cy="9268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Research indicates that celebrity partnerships are still effective for medium and large organizations because they build strong associations with brands and increase exposure (</a:t>
          </a:r>
          <a:r>
            <a:rPr lang="en-US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Nzuva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, 2021).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247" y="987718"/>
        <a:ext cx="5201169" cy="836392"/>
      </dsp:txXfrm>
    </dsp:sp>
    <dsp:sp modelId="{13D917DB-8C25-4DF1-83C2-EDB6F5D80B41}">
      <dsp:nvSpPr>
        <dsp:cNvPr id="0" name=""/>
        <dsp:cNvSpPr/>
      </dsp:nvSpPr>
      <dsp:spPr>
        <a:xfrm>
          <a:off x="0" y="1883490"/>
          <a:ext cx="5291663" cy="92688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Celebrities influence consumers' conceptualization through their public persona, lifestyle, and trustworthiness; therefore, they are a significant marketing tool (Wang &amp; Liu, 2023).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247" y="1928737"/>
        <a:ext cx="5201169" cy="836392"/>
      </dsp:txXfrm>
    </dsp:sp>
    <dsp:sp modelId="{0637B994-61F0-4CCC-887A-B8C569C6AB22}">
      <dsp:nvSpPr>
        <dsp:cNvPr id="0" name=""/>
        <dsp:cNvSpPr/>
      </dsp:nvSpPr>
      <dsp:spPr>
        <a:xfrm>
          <a:off x="0" y="2824509"/>
          <a:ext cx="5291663" cy="9268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When effectively done the credibility that's involved with a celebrity endorsement can expand the brand image and have a significant effect on buying decision behavior (Annissa &amp; Paramita, 2021</a:t>
          </a:r>
          <a:r>
            <a:rPr lang="en-US" sz="1300" kern="1200" dirty="0"/>
            <a:t>).</a:t>
          </a:r>
          <a:endParaRPr lang="en-GB" sz="1300" kern="1200" dirty="0"/>
        </a:p>
      </dsp:txBody>
      <dsp:txXfrm>
        <a:off x="45247" y="2869756"/>
        <a:ext cx="5201169" cy="8363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3D0497-C32E-4556-BE11-0C014C226B1A}">
      <dsp:nvSpPr>
        <dsp:cNvPr id="0" name=""/>
        <dsp:cNvSpPr/>
      </dsp:nvSpPr>
      <dsp:spPr>
        <a:xfrm>
          <a:off x="0" y="15666"/>
          <a:ext cx="4152774" cy="9547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Endorsement is effective because of "meaning transfer", which occurs when the characteristics, image, or personality of the celebrity become associated with the brand (Tian et al., 2022).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606" y="62272"/>
        <a:ext cx="4059562" cy="861508"/>
      </dsp:txXfrm>
    </dsp:sp>
    <dsp:sp modelId="{FBB30E00-7CAE-46F2-8130-85399559315A}">
      <dsp:nvSpPr>
        <dsp:cNvPr id="0" name=""/>
        <dsp:cNvSpPr/>
      </dsp:nvSpPr>
      <dsp:spPr>
        <a:xfrm>
          <a:off x="0" y="1123572"/>
          <a:ext cx="4152774" cy="954720"/>
        </a:xfrm>
        <a:prstGeom prst="roundRect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When consumers value the celebrity, they are more likely to adopt the benefits of the endorsed product (Annissa &amp; Paramita, 2021).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606" y="1170178"/>
        <a:ext cx="4059562" cy="861508"/>
      </dsp:txXfrm>
    </dsp:sp>
    <dsp:sp modelId="{3C12EDCD-94B3-4E61-A3CD-63B81EF05056}">
      <dsp:nvSpPr>
        <dsp:cNvPr id="0" name=""/>
        <dsp:cNvSpPr/>
      </dsp:nvSpPr>
      <dsp:spPr>
        <a:xfrm>
          <a:off x="0" y="2225172"/>
          <a:ext cx="4152774" cy="954720"/>
        </a:xfrm>
        <a:prstGeom prst="roundRect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Endorsements are most effective when there is a clear fit between the celebrity and the brand message, values, and audience through the celebrity's identity (Wang &amp; Liu, 2023). 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606" y="2271778"/>
        <a:ext cx="4059562" cy="861508"/>
      </dsp:txXfrm>
    </dsp:sp>
    <dsp:sp modelId="{6D668712-F148-4A4C-807D-C794EB35CAC1}">
      <dsp:nvSpPr>
        <dsp:cNvPr id="0" name=""/>
        <dsp:cNvSpPr/>
      </dsp:nvSpPr>
      <dsp:spPr>
        <a:xfrm>
          <a:off x="0" y="3326772"/>
          <a:ext cx="4152774" cy="95472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According to research, when done properly, endorsement helps improve celebrity visibility and build lasting brand equity.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606" y="3373378"/>
        <a:ext cx="4059562" cy="8615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5CC2-08B5-49C9-A639-A09C796C6698}">
      <dsp:nvSpPr>
        <dsp:cNvPr id="0" name=""/>
        <dsp:cNvSpPr/>
      </dsp:nvSpPr>
      <dsp:spPr>
        <a:xfrm>
          <a:off x="0" y="1140"/>
          <a:ext cx="5981277" cy="72630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Robert Pattinson has had a long-standing role as an ambassador for Dior Homme, and he continues this trajectory with the recent campaign for Dior Homme Sport.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55" y="36595"/>
        <a:ext cx="5910367" cy="655392"/>
      </dsp:txXfrm>
    </dsp:sp>
    <dsp:sp modelId="{D93A000F-5C68-4577-B1D1-9D237C38F96A}">
      <dsp:nvSpPr>
        <dsp:cNvPr id="0" name=""/>
        <dsp:cNvSpPr/>
      </dsp:nvSpPr>
      <dsp:spPr>
        <a:xfrm>
          <a:off x="0" y="741632"/>
          <a:ext cx="5981277" cy="726302"/>
        </a:xfrm>
        <a:prstGeom prst="round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 this campaign, Pattinson portrays a boxer showing strength, discipline, and raw intensity, which is what Dior wants to link the Sport fragrance line to.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55" y="777087"/>
        <a:ext cx="5910367" cy="655392"/>
      </dsp:txXfrm>
    </dsp:sp>
    <dsp:sp modelId="{30549CBF-E6B0-4676-A586-01F12D66C3F0}">
      <dsp:nvSpPr>
        <dsp:cNvPr id="0" name=""/>
        <dsp:cNvSpPr/>
      </dsp:nvSpPr>
      <dsp:spPr>
        <a:xfrm>
          <a:off x="0" y="1482124"/>
          <a:ext cx="5981277" cy="72630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This illustrates meaning transfer: Pattinson’s athletic, powerful representation reinforces a masculine and energetic brand identity (Tian et al., 2022).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55" y="1517579"/>
        <a:ext cx="5910367" cy="655392"/>
      </dsp:txXfrm>
    </dsp:sp>
    <dsp:sp modelId="{3ED3B2DD-D88F-4C15-9829-710E358BE3EF}">
      <dsp:nvSpPr>
        <dsp:cNvPr id="0" name=""/>
        <dsp:cNvSpPr/>
      </dsp:nvSpPr>
      <dsp:spPr>
        <a:xfrm>
          <a:off x="0" y="2222615"/>
          <a:ext cx="5981277" cy="726302"/>
        </a:xfrm>
        <a:prstGeom prst="round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Pattinson and Dior's relationship elevates the campaign’s authenticity, impact, and emotional connection with consumers due to Pattinson’s fame, global recognition for his film work, and established relationship with Dior (Wang &amp; Liu, 2023).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55" y="2258070"/>
        <a:ext cx="5910367" cy="655392"/>
      </dsp:txXfrm>
    </dsp:sp>
    <dsp:sp modelId="{6BAE46F7-AA46-43C6-A4BC-438385519CE0}">
      <dsp:nvSpPr>
        <dsp:cNvPr id="0" name=""/>
        <dsp:cNvSpPr/>
      </dsp:nvSpPr>
      <dsp:spPr>
        <a:xfrm>
          <a:off x="0" y="2963107"/>
          <a:ext cx="5981277" cy="72630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This reflects how an ideal celebrity can enhance brand positioning and strengthen a strong, aspirational brand image (Annissa &amp; Paramita, 2021).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455" y="2998562"/>
        <a:ext cx="5910367" cy="6553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9A80-7CA6-DF20-A704-9942B4406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B8455-A5B4-2600-D0EB-275FF9ADED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23E789-FB2D-7B01-2790-389EB4E48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37226-49DF-DFCC-9D82-0F6282CF2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C87B3-4211-C9F1-0491-ED5E7A578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1066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AD4A5-73E7-A4B4-04BB-F67C8C5BB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70AD3-4D29-4056-E7D3-4200682BBA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9C773-0327-D4C5-9A66-FCE7A3353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CAA8E-9832-0EBC-D5D3-77E7185F3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2E4E2-99CB-CEA4-21C8-E43907813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545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E5023-29C1-3A2C-EA11-1C1D017AF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35FF4-C2CC-C524-B1AC-223BC1B82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6E5FB-49D7-E97A-7A6C-B60B53875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E4C78-952D-E5DE-5AE5-E473E4C14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91717-C170-0085-9B2A-F74A944B3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903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51102-D7ED-D7A9-6159-5F10EA2A6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E10D0-41BB-AF98-653C-AED59F3EFB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27F943-CD8D-9687-941B-4D5C0D91A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642347-9410-CEFC-D5FF-7183FAE01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F8D6A-2017-3862-D143-659E752DB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036A7F-3996-2E5E-6FF0-45486B528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7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4D2D1-1EFA-4C69-A0FD-F5FA6666D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4BE56-4326-F95A-277E-D20E96A55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5F0B80-1665-3D5D-DFA1-6674A979B8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BE1D9F-9140-762F-7FD6-662DAB555B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6B7908-9B08-FCB9-26D2-5C667281E7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DADDA-16EA-7268-2557-7AD9FA82F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61AE1-D5DA-18F9-74D4-4AB001840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549BFB-CACF-D556-CA77-297F075CA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8477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3DC23-BFE7-1223-5F66-E279ECB3D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472EF7-263B-DB02-C45E-5EF05F374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3757C5-4DE6-1E6E-BA11-4E9BADF3CD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5A7899-74FE-29B9-7550-4AE30F4FE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420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A78E76-5665-5218-178F-5DFF29E669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033327-20F9-0BE7-5F19-A5725EDD9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4F09AE-F0D3-C717-B6CE-696EE00B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279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1264F-6D8D-88D0-1320-3232ED5D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06C08-E0AF-3789-00FC-53C98CDDA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A0F1BC-9ACE-B63B-C334-26451413DC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6B254A-928E-9CA5-539D-7EC6CD0DAC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F094B6-CB7D-84ED-E92E-57953DA0D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3C9FB1-E5D5-69CB-9264-B6BD228017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540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91970-176F-EBD1-4A72-B567B3C2F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036433-075F-F88D-562B-FB9C3E6292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D354D-3694-052C-F78E-278D85611B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5C5C4-7EDF-5D2D-936D-7A55F9FC1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1085D-84CC-000B-B8C4-25E2C0CE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E408E4-8B53-4B7C-3008-FD7688736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516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04716-A364-9765-98E5-6035FC4C6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0EC0EC-BE8B-5B71-A918-22AC7BAB76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8791A-CDAE-3F16-7B92-AB8049A4E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B2B4F2-90E7-A516-A88F-659DF0EDD5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99E0BD-B3C0-3E94-F135-422531B95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929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233934-94E1-C1AF-2F17-F6ED1D5B3B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C6886D-BE12-81A6-42D2-9D45F24E22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B7F10C-8BB5-392A-33CB-FFF215F88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1E6509-05C7-C0C5-343B-7DFBEAD66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91B6C0-F800-C001-3C92-874C2392D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209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7A9D89-09E5-6C4E-49F8-C3DEF9E8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AAE30-5B3E-2B07-5346-DC583D4046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D8AAD-5FA5-55A2-F2D4-F3EC4E7E16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0F5E6B-E60F-47D4-BAD9-45F860B60F4B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4994E-37B7-68E5-F695-C4CA575E25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6A55AC-AFA7-05AE-59B5-548BA2B06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432B3E-1CB5-4920-BB05-B66C205178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4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ublication/228473725_Celebrity_endorsement_in_business_markets/citation/downlo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6C75F-0922-06D0-E7F5-374596E4A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The Power of Celebrity Endorsement in Business Marketing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348EAA-EDBC-8647-D612-4FDA0266D7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83" r="5307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A1B6501-F5E1-3F21-5573-52D7C1107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610826"/>
              </p:ext>
            </p:extLst>
          </p:nvPr>
        </p:nvGraphicFramePr>
        <p:xfrm>
          <a:off x="6417734" y="2614612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64856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021FC-1FEE-4675-9B71-91C238A3C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 Black" panose="020B0A04020102020204" pitchFamily="34" charset="0"/>
              </a:rPr>
              <a:t>How Celebrity Influence Works (Research Insights)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A7BBFEF-EDEE-68EA-7AC3-1C0F0F6685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36103"/>
              </p:ext>
            </p:extLst>
          </p:nvPr>
        </p:nvGraphicFramePr>
        <p:xfrm>
          <a:off x="578425" y="1864954"/>
          <a:ext cx="4152774" cy="4303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C16B992-F152-51F4-378F-EF0651861C1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r="18214" b="1"/>
          <a:stretch>
            <a:fillRect/>
          </a:stretch>
        </p:blipFill>
        <p:spPr>
          <a:xfrm>
            <a:off x="5183500" y="1904282"/>
            <a:ext cx="6170299" cy="4224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390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DF55BE-B4AB-4BA1-BDE1-E9F7FB3F1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E77D4-335C-4AD5-C2F8-6B832C603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39578"/>
            <a:ext cx="5981278" cy="1684638"/>
          </a:xfrm>
        </p:spPr>
        <p:txBody>
          <a:bodyPr>
            <a:normAutofit/>
          </a:bodyPr>
          <a:lstStyle/>
          <a:p>
            <a:r>
              <a:rPr lang="fr-FR" sz="2800" dirty="0">
                <a:latin typeface="Arial Black" panose="020B0A04020102020204" pitchFamily="34" charset="0"/>
              </a:rPr>
              <a:t>Example: Robert Pattinson × Dior Homme Sport</a:t>
            </a:r>
            <a:endParaRPr lang="en-GB" sz="2800" dirty="0">
              <a:latin typeface="Arial Black" panose="020B0A04020102020204" pitchFamily="34" charset="0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926826B-4E9D-E2BA-FD82-AC1828155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262294"/>
              </p:ext>
            </p:extLst>
          </p:nvPr>
        </p:nvGraphicFramePr>
        <p:xfrm>
          <a:off x="838201" y="2409568"/>
          <a:ext cx="5981278" cy="3690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person holding his head&#10;&#10;AI-generated content may be incorrect.">
            <a:extLst>
              <a:ext uri="{FF2B5EF4-FFF2-40B4-BE49-F238E27FC236}">
                <a16:creationId xmlns:a16="http://schemas.microsoft.com/office/drawing/2014/main" id="{31822B03-D02D-2AA5-D17E-72172DE782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87524" y="534824"/>
            <a:ext cx="4810874" cy="1900093"/>
          </a:xfrm>
          <a:prstGeom prst="rect">
            <a:avLst/>
          </a:prstGeom>
        </p:spPr>
      </p:pic>
      <p:pic>
        <p:nvPicPr>
          <p:cNvPr id="5" name="Picture 4" descr="A collage of a person&#10;&#10;AI-generated content may be incorrect.">
            <a:extLst>
              <a:ext uri="{FF2B5EF4-FFF2-40B4-BE49-F238E27FC236}">
                <a16:creationId xmlns:a16="http://schemas.microsoft.com/office/drawing/2014/main" id="{B7517BC4-4527-B9E0-00EB-4286AD4D0A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87519" y="3017851"/>
            <a:ext cx="4810874" cy="3025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2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1B93D3-055A-05CD-EB3E-3FF7C7FD9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141" y="637762"/>
            <a:ext cx="9683206" cy="900131"/>
          </a:xfrm>
        </p:spPr>
        <p:txBody>
          <a:bodyPr anchor="t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DC4E7-2783-206C-698D-1BBA368F1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Annissa, A.N. and Paramita, E.L., 2021. Brand promotion: The effects of celebrity endorsement and brand image on consumer buying decision.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Jurnal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Bisnis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 dan </a:t>
            </a:r>
            <a:r>
              <a:rPr lang="en-US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Manajemen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8(1), pp.82–90.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Canning, Louise and West, Douglas. (2006).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Celebrity endorsement in business markets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https://www.researchgate.net/publication/228473725_Celebrity_endorsement_in_business_markets/citation/download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Knoll, J. and Matthes, J., 2017. The effectiveness of celebrity endorsements: A meta-analysis.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Academy of Marketing Science,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45(1), pp.55–75.</a:t>
            </a: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Nzuva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S.M., 2021. Celebrity endorsement: Is it still useful as a strategic marketing tool? A focus on medium and large-size enterprises.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Economics and Management Studies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8(5), pp.10–14445.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Tian, S., Tao, W., Hong, C. and Tsai, W.H.S., 2022. Meaning transfer in celebrity endorsement and co-branding: Meaning valence, association type, and brand awareness.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Advertising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41(6), pp.1017–1037.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Wang, S. and Liu, M.T., 2023. Celebrity endorsement in marketing from 1960 to 2021: A bibliometric review and future agenda.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Asia Pacific Journal of Marketing and Logistics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35(4), pp.849–873.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695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656</Words>
  <PresentationFormat>Widescreen</PresentationFormat>
  <Paragraphs>23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The Power of Celebrity Endorsement in Business Marketing</vt:lpstr>
      <vt:lpstr>How Celebrity Influence Works (Research Insights)</vt:lpstr>
      <vt:lpstr>Example: Robert Pattinson × Dior Homme Sport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2025-11-21T08:06:21Z</dcterms:created>
  <dcterms:modified xsi:type="dcterms:W3CDTF">2025-11-23T13:46:29Z</dcterms:modified>
</cp:coreProperties>
</file>