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4" d="100"/>
          <a:sy n="64" d="100"/>
        </p:scale>
        <p:origin x="1566"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325773" y="6117336"/>
            <a:ext cx="857473" cy="365125"/>
          </a:xfrm>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a:xfrm>
            <a:off x="3623733" y="6117336"/>
            <a:ext cx="3609438" cy="365125"/>
          </a:xfrm>
        </p:spPr>
        <p:txBody>
          <a:bodyPr/>
          <a:lstStyle/>
          <a:p>
            <a:endParaRPr lang="en-US"/>
          </a:p>
        </p:txBody>
      </p:sp>
      <p:sp>
        <p:nvSpPr>
          <p:cNvPr id="6" name="Slide Number Placeholder 5"/>
          <p:cNvSpPr>
            <a:spLocks noGrp="1"/>
          </p:cNvSpPr>
          <p:nvPr>
            <p:ph type="sldNum" sz="quarter" idx="12"/>
          </p:nvPr>
        </p:nvSpPr>
        <p:spPr>
          <a:xfrm>
            <a:off x="8275320" y="6117336"/>
            <a:ext cx="411480" cy="365125"/>
          </a:xfrm>
        </p:spPr>
        <p:txBody>
          <a:bodyPr/>
          <a:lstStyle/>
          <a:p>
            <a:fld id="{C1FF6DA9-008F-8B48-92A6-B652298478BF}" type="slidenum">
              <a:rPr lang="en-US" smtClean="0"/>
              <a:t>‹#›</a:t>
            </a:fld>
            <a:endParaRPr lang="en-US"/>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Tree>
    <p:extLst>
      <p:ext uri="{BB962C8B-B14F-4D97-AF65-F5344CB8AC3E}">
        <p14:creationId xmlns:p14="http://schemas.microsoft.com/office/powerpoint/2010/main" val="2571540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GB"/>
              <a:t>Click to edit Master title style</a:t>
            </a:r>
            <a:endParaRPr lang="en-US" dirty="0"/>
          </a:p>
        </p:txBody>
      </p:sp>
      <p:sp>
        <p:nvSpPr>
          <p:cNvPr id="3" name="Content Placeholder 2"/>
          <p:cNvSpPr>
            <a:spLocks noGrp="1"/>
          </p:cNvSpPr>
          <p:nvPr>
            <p:ph idx="1"/>
          </p:nvPr>
        </p:nvSpPr>
        <p:spPr>
          <a:xfrm>
            <a:off x="982133" y="2667000"/>
            <a:ext cx="7704667" cy="333281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344329" y="6108173"/>
            <a:ext cx="857473" cy="365125"/>
          </a:xfrm>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a:xfrm>
            <a:off x="1972647" y="6108173"/>
            <a:ext cx="5314517" cy="365125"/>
          </a:xfrm>
        </p:spPr>
        <p:txBody>
          <a:bodyPr/>
          <a:lstStyle/>
          <a:p>
            <a:endParaRPr lang="en-US"/>
          </a:p>
        </p:txBody>
      </p:sp>
      <p:sp>
        <p:nvSpPr>
          <p:cNvPr id="6" name="Slide Number Placeholder 5"/>
          <p:cNvSpPr>
            <a:spLocks noGrp="1"/>
          </p:cNvSpPr>
          <p:nvPr>
            <p:ph type="sldNum" sz="quarter" idx="12"/>
          </p:nvPr>
        </p:nvSpPr>
        <p:spPr>
          <a:xfrm>
            <a:off x="8258967" y="6108173"/>
            <a:ext cx="427833"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58535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273317" y="6116070"/>
            <a:ext cx="413483"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20556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55939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64270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88423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42298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30988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17233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17314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06996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13983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37615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516797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58673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628540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35401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txBody>
            <a:bodyPr/>
            <a:lstStyle/>
            <a:p>
              <a:endParaRPr lang="en-GB"/>
            </a:p>
          </p:txBody>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txBody>
            <a:bodyPr/>
            <a:lstStyle/>
            <a:p>
              <a:endParaRPr lang="en-GB"/>
            </a:p>
          </p:txBody>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txBody>
            <a:bodyPr/>
            <a:lstStyle/>
            <a:p>
              <a:endParaRPr lang="en-GB"/>
            </a:p>
          </p:txBody>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txBody>
            <a:bodyPr/>
            <a:lstStyle/>
            <a:p>
              <a:endParaRPr lang="en-GB"/>
            </a:p>
          </p:txBody>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txBody>
            <a:bodyPr/>
            <a:lstStyle/>
            <a:p>
              <a:endParaRPr lang="en-GB"/>
            </a:p>
          </p:txBody>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BCAD085-E8A6-8845-BD4E-CB4CCA059FC4}" type="datetimeFigureOut">
              <a:rPr lang="en-US" smtClean="0"/>
              <a:t>3/15/2026</a:t>
            </a:fld>
            <a:endParaRPr lang="en-US"/>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949644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5B82997-AF71-F842-4916-4DCFDB8D96AF}"/>
              </a:ext>
            </a:extLst>
          </p:cNvPr>
          <p:cNvPicPr>
            <a:picLocks noChangeAspect="1"/>
          </p:cNvPicPr>
          <p:nvPr/>
        </p:nvPicPr>
        <p:blipFill>
          <a:blip r:embed="rId3"/>
          <a:srcRect l="7790" r="59612"/>
          <a:stretch>
            <a:fillRect/>
          </a:stretch>
        </p:blipFill>
        <p:spPr>
          <a:xfrm>
            <a:off x="5169693" y="10"/>
            <a:ext cx="397430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4570" y="0"/>
            <a:ext cx="1827609"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title"/>
          </p:nvPr>
        </p:nvSpPr>
        <p:spPr>
          <a:xfrm>
            <a:off x="835622" y="1066799"/>
            <a:ext cx="3945510" cy="1443039"/>
          </a:xfrm>
        </p:spPr>
        <p:txBody>
          <a:bodyPr>
            <a:normAutofit fontScale="90000"/>
          </a:bodyPr>
          <a:lstStyle/>
          <a:p>
            <a:pPr>
              <a:lnSpc>
                <a:spcPct val="90000"/>
              </a:lnSpc>
            </a:pPr>
            <a:r>
              <a:rPr lang="en-GB" sz="2000" b="1" dirty="0">
                <a:latin typeface="Arial" panose="020B0604020202020204" pitchFamily="34" charset="0"/>
                <a:cs typeface="Arial" panose="020B0604020202020204" pitchFamily="34" charset="0"/>
              </a:rPr>
              <a:t>Business Plan for a Boutique Gym in Leicester, United Kingdom</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Elevate Performance Leicester Ltd</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82601" y="1993693"/>
            <a:ext cx="4421760" cy="3797508"/>
          </a:xfrm>
        </p:spPr>
        <p:txBody>
          <a:bodyPr>
            <a:normAutofit/>
          </a:bodyPr>
          <a:lstStyle/>
          <a:p>
            <a:pPr>
              <a:lnSpc>
                <a:spcPct val="90000"/>
              </a:lnSpc>
            </a:pPr>
            <a:r>
              <a:rPr lang="en-GB" sz="1700" dirty="0">
                <a:latin typeface="Arial" panose="020B0604020202020204" pitchFamily="34" charset="0"/>
                <a:cs typeface="Arial" panose="020B0604020202020204" pitchFamily="34" charset="0"/>
              </a:rPr>
              <a:t>Business Plan for a Boutique Gym in Leicester, United Kingdom</a:t>
            </a:r>
          </a:p>
          <a:p>
            <a:pPr>
              <a:lnSpc>
                <a:spcPct val="90000"/>
              </a:lnSpc>
            </a:pPr>
            <a:r>
              <a:rPr lang="en-GB" sz="1700" dirty="0">
                <a:latin typeface="Arial" panose="020B0604020202020204" pitchFamily="34" charset="0"/>
                <a:cs typeface="Arial" panose="020B0604020202020204" pitchFamily="34" charset="0"/>
              </a:rPr>
              <a:t>Elevate Performance Leicester Ltd</a:t>
            </a:r>
          </a:p>
          <a:p>
            <a:pPr>
              <a:lnSpc>
                <a:spcPct val="90000"/>
              </a:lnSpc>
            </a:pPr>
            <a:endParaRPr lang="en-GB" sz="1700" dirty="0">
              <a:latin typeface="Arial" panose="020B0604020202020204" pitchFamily="34" charset="0"/>
              <a:cs typeface="Arial" panose="020B0604020202020204" pitchFamily="34" charset="0"/>
            </a:endParaRPr>
          </a:p>
          <a:p>
            <a:pPr>
              <a:lnSpc>
                <a:spcPct val="90000"/>
              </a:lnSpc>
            </a:pPr>
            <a:r>
              <a:rPr lang="en-GB" sz="1700" dirty="0">
                <a:latin typeface="Arial" panose="020B0604020202020204" pitchFamily="34" charset="0"/>
                <a:cs typeface="Arial" panose="020B0604020202020204" pitchFamily="34" charset="0"/>
              </a:rPr>
              <a:t>This presentation outlines the proposed business model, market opportunity, marketing strategy, and financial projections for a technology-enabled boutique gym designed to deliver measurable health and fitness outcomes</a:t>
            </a:r>
            <a:r>
              <a:rPr lang="en-GB" sz="1700" dirty="0"/>
              <a:t>.</a:t>
            </a:r>
          </a:p>
        </p:txBody>
      </p:sp>
      <p:sp>
        <p:nvSpPr>
          <p:cNvPr id="4" name="TextBox 3">
            <a:extLst>
              <a:ext uri="{FF2B5EF4-FFF2-40B4-BE49-F238E27FC236}">
                <a16:creationId xmlns:a16="http://schemas.microsoft.com/office/drawing/2014/main" id="{925CF50F-E760-386C-22F4-84E99CF02A9B}"/>
              </a:ext>
            </a:extLst>
          </p:cNvPr>
          <p:cNvSpPr txBox="1"/>
          <p:nvPr/>
        </p:nvSpPr>
        <p:spPr>
          <a:xfrm>
            <a:off x="175510" y="6048375"/>
            <a:ext cx="4959831" cy="800219"/>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Student Name: </a:t>
            </a:r>
            <a:r>
              <a:rPr lang="en-GB" sz="1400" dirty="0">
                <a:latin typeface="Arial" panose="020B0604020202020204" pitchFamily="34" charset="0"/>
                <a:cs typeface="Arial" panose="020B0604020202020204" pitchFamily="34" charset="0"/>
              </a:rPr>
              <a:t>Andreea-Rebeca Dascalu</a:t>
            </a:r>
          </a:p>
          <a:p>
            <a:r>
              <a:rPr lang="en-GB" sz="1400" b="1" dirty="0">
                <a:latin typeface="Arial" panose="020B0604020202020204" pitchFamily="34" charset="0"/>
                <a:cs typeface="Arial" panose="020B0604020202020204" pitchFamily="34" charset="0"/>
              </a:rPr>
              <a:t>Student Number: </a:t>
            </a:r>
            <a:r>
              <a:rPr lang="en-GB" sz="1400" dirty="0">
                <a:latin typeface="Arial" panose="020B0604020202020204" pitchFamily="34" charset="0"/>
                <a:cs typeface="Arial" panose="020B0604020202020204" pitchFamily="34" charset="0"/>
              </a:rPr>
              <a:t>2311833</a:t>
            </a:r>
          </a:p>
          <a:p>
            <a:endParaRPr lang="en-GB" dirty="0"/>
          </a:p>
        </p:txBody>
      </p:sp>
      <p:pic>
        <p:nvPicPr>
          <p:cNvPr id="6" name="Picture 5">
            <a:extLst>
              <a:ext uri="{FF2B5EF4-FFF2-40B4-BE49-F238E27FC236}">
                <a16:creationId xmlns:a16="http://schemas.microsoft.com/office/drawing/2014/main" id="{BEE24952-240C-4EE9-06F8-18735E8171F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81871" y="341629"/>
            <a:ext cx="1810385" cy="72517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17698" y="-12875"/>
            <a:ext cx="1953297" cy="6890194"/>
            <a:chOff x="2199787" y="-12875"/>
            <a:chExt cx="2679011" cy="6890194"/>
          </a:xfrm>
        </p:grpSpPr>
        <p:sp useBgFill="1">
          <p:nvSpPr>
            <p:cNvPr id="24"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6" name="Group 25">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70459" y="0"/>
            <a:ext cx="1827609" cy="6858001"/>
            <a:chOff x="1320800" y="0"/>
            <a:chExt cx="2436813" cy="6858001"/>
          </a:xfrm>
        </p:grpSpPr>
        <p:sp>
          <p:nvSpPr>
            <p:cNvPr id="27"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8"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title"/>
          </p:nvPr>
        </p:nvSpPr>
        <p:spPr>
          <a:xfrm>
            <a:off x="2971799" y="685800"/>
            <a:ext cx="5509418" cy="1413933"/>
          </a:xfrm>
        </p:spPr>
        <p:txBody>
          <a:bodyPr>
            <a:normAutofit/>
          </a:bodyPr>
          <a:lstStyle/>
          <a:p>
            <a:r>
              <a:rPr lang="en-GB"/>
              <a:t>Business Idea</a:t>
            </a:r>
            <a:endParaRPr lang="en-GB" dirty="0"/>
          </a:p>
        </p:txBody>
      </p:sp>
      <p:pic>
        <p:nvPicPr>
          <p:cNvPr id="29" name="Picture 28" descr="Kettlebells on the floor">
            <a:extLst>
              <a:ext uri="{FF2B5EF4-FFF2-40B4-BE49-F238E27FC236}">
                <a16:creationId xmlns:a16="http://schemas.microsoft.com/office/drawing/2014/main" id="{70C6A96E-AC37-362D-2111-E78976F8EE1E}"/>
              </a:ext>
            </a:extLst>
          </p:cNvPr>
          <p:cNvPicPr>
            <a:picLocks noChangeAspect="1"/>
          </p:cNvPicPr>
          <p:nvPr/>
        </p:nvPicPr>
        <p:blipFill>
          <a:blip r:embed="rId3"/>
          <a:srcRect l="59383" r="15365" b="-1"/>
          <a:stretch>
            <a:fillRect/>
          </a:stretch>
        </p:blipFill>
        <p:spPr>
          <a:xfrm>
            <a:off x="20" y="10"/>
            <a:ext cx="2594352"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p:cNvSpPr>
            <a:spLocks noGrp="1"/>
          </p:cNvSpPr>
          <p:nvPr>
            <p:ph idx="1"/>
          </p:nvPr>
        </p:nvSpPr>
        <p:spPr>
          <a:xfrm>
            <a:off x="2882900" y="1873771"/>
            <a:ext cx="5744367" cy="3917430"/>
          </a:xfrm>
        </p:spPr>
        <p:txBody>
          <a:bodyPr>
            <a:normAutofit/>
          </a:bodyPr>
          <a:lstStyle/>
          <a:p>
            <a:pPr>
              <a:lnSpc>
                <a:spcPct val="90000"/>
              </a:lnSpc>
            </a:pPr>
            <a:r>
              <a:rPr lang="en-GB" sz="1900" dirty="0">
                <a:latin typeface="Arial" panose="020B0604020202020204" pitchFamily="34" charset="0"/>
                <a:cs typeface="Arial" panose="020B0604020202020204" pitchFamily="34" charset="0"/>
              </a:rPr>
              <a:t>Elevate Performance Leicester Ltd is a proposed boutique gym located in Leicester city centre. </a:t>
            </a:r>
          </a:p>
          <a:p>
            <a:pPr marL="0" indent="0">
              <a:lnSpc>
                <a:spcPct val="90000"/>
              </a:lnSpc>
              <a:buNone/>
            </a:pPr>
            <a:r>
              <a:rPr lang="en-GB" sz="1900" dirty="0">
                <a:latin typeface="Arial" panose="020B0604020202020204" pitchFamily="34" charset="0"/>
                <a:cs typeface="Arial" panose="020B0604020202020204" pitchFamily="34" charset="0"/>
              </a:rPr>
              <a:t>The facility focuses on:</a:t>
            </a:r>
          </a:p>
          <a:p>
            <a:pPr marL="514350" indent="-514350">
              <a:lnSpc>
                <a:spcPct val="90000"/>
              </a:lnSpc>
              <a:buFont typeface="+mj-lt"/>
              <a:buAutoNum type="arabicPeriod"/>
            </a:pPr>
            <a:r>
              <a:rPr lang="en-GB" sz="1900" dirty="0">
                <a:latin typeface="Arial" panose="020B0604020202020204" pitchFamily="34" charset="0"/>
                <a:cs typeface="Arial" panose="020B0604020202020204" pitchFamily="34" charset="0"/>
              </a:rPr>
              <a:t>structured strength training</a:t>
            </a:r>
          </a:p>
          <a:p>
            <a:pPr marL="514350" indent="-514350">
              <a:lnSpc>
                <a:spcPct val="90000"/>
              </a:lnSpc>
              <a:buFont typeface="+mj-lt"/>
              <a:buAutoNum type="arabicPeriod"/>
            </a:pPr>
            <a:r>
              <a:rPr lang="en-GB" sz="1900" dirty="0">
                <a:latin typeface="Arial" panose="020B0604020202020204" pitchFamily="34" charset="0"/>
                <a:cs typeface="Arial" panose="020B0604020202020204" pitchFamily="34" charset="0"/>
              </a:rPr>
              <a:t>functional fitness</a:t>
            </a:r>
          </a:p>
          <a:p>
            <a:pPr marL="514350" indent="-514350">
              <a:lnSpc>
                <a:spcPct val="90000"/>
              </a:lnSpc>
              <a:buFont typeface="+mj-lt"/>
              <a:buAutoNum type="arabicPeriod"/>
            </a:pPr>
            <a:r>
              <a:rPr lang="en-GB" sz="1900" dirty="0">
                <a:latin typeface="Arial" panose="020B0604020202020204" pitchFamily="34" charset="0"/>
                <a:cs typeface="Arial" panose="020B0604020202020204" pitchFamily="34" charset="0"/>
              </a:rPr>
              <a:t> small-group coaching supported by digital performance tracking and evidence-based health practices. </a:t>
            </a:r>
          </a:p>
          <a:p>
            <a:pPr>
              <a:lnSpc>
                <a:spcPct val="90000"/>
              </a:lnSpc>
            </a:pPr>
            <a:r>
              <a:rPr lang="en-GB" sz="1900" dirty="0">
                <a:latin typeface="Arial" panose="020B0604020202020204" pitchFamily="34" charset="0"/>
                <a:cs typeface="Arial" panose="020B0604020202020204" pitchFamily="34" charset="0"/>
              </a:rPr>
              <a:t>The goal is to create a results-driven environment where members receive personalized support rather than simply access to gym equipment.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Services</a:t>
            </a:r>
          </a:p>
        </p:txBody>
      </p:sp>
      <p:sp>
        <p:nvSpPr>
          <p:cNvPr id="3" name="Content Placeholder 2"/>
          <p:cNvSpPr>
            <a:spLocks noGrp="1"/>
          </p:cNvSpPr>
          <p:nvPr>
            <p:ph idx="1"/>
          </p:nvPr>
        </p:nvSpPr>
        <p:spPr>
          <a:xfrm>
            <a:off x="982133" y="2143593"/>
            <a:ext cx="7704667" cy="3856223"/>
          </a:xfrm>
        </p:spPr>
        <p:txBody>
          <a:bodyPr>
            <a:normAutofit fontScale="92500"/>
          </a:bodyPr>
          <a:lstStyle/>
          <a:p>
            <a:r>
              <a:rPr dirty="0">
                <a:latin typeface="Arial" panose="020B0604020202020204" pitchFamily="34" charset="0"/>
                <a:cs typeface="Arial" panose="020B0604020202020204" pitchFamily="34" charset="0"/>
              </a:rPr>
              <a:t>The gym will offer small-group training sessions limited to ten participants, ensuring high coaching quality and individual attention.</a:t>
            </a:r>
            <a:endParaRPr lang="en-GB" dirty="0">
              <a:latin typeface="Arial" panose="020B0604020202020204" pitchFamily="34" charset="0"/>
              <a:cs typeface="Arial" panose="020B0604020202020204" pitchFamily="34" charset="0"/>
            </a:endParaRPr>
          </a:p>
          <a:p>
            <a:pPr marL="514350" indent="-514350">
              <a:buFont typeface="+mj-lt"/>
              <a:buAutoNum type="arabicPeriod"/>
            </a:pPr>
            <a:r>
              <a:rPr dirty="0">
                <a:latin typeface="Arial" panose="020B0604020202020204" pitchFamily="34" charset="0"/>
                <a:cs typeface="Arial" panose="020B0604020202020204" pitchFamily="34" charset="0"/>
              </a:rPr>
              <a:t>Additional services include</a:t>
            </a:r>
            <a:r>
              <a:rPr lang="en-GB" dirty="0">
                <a:latin typeface="Arial" panose="020B0604020202020204" pitchFamily="34" charset="0"/>
                <a:cs typeface="Arial" panose="020B0604020202020204" pitchFamily="34" charset="0"/>
              </a:rPr>
              <a:t>:</a:t>
            </a:r>
            <a:r>
              <a:rP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marL="514350" indent="-514350">
              <a:buFont typeface="+mj-lt"/>
              <a:buAutoNum type="arabicPeriod"/>
            </a:pPr>
            <a:r>
              <a:rPr dirty="0">
                <a:latin typeface="Arial" panose="020B0604020202020204" pitchFamily="34" charset="0"/>
                <a:cs typeface="Arial" panose="020B0604020202020204" pitchFamily="34" charset="0"/>
              </a:rPr>
              <a:t>personal training</a:t>
            </a:r>
            <a:endParaRPr lang="en-GB" dirty="0">
              <a:latin typeface="Arial" panose="020B0604020202020204" pitchFamily="34" charset="0"/>
              <a:cs typeface="Arial" panose="020B0604020202020204" pitchFamily="34" charset="0"/>
            </a:endParaRPr>
          </a:p>
          <a:p>
            <a:pPr marL="514350" indent="-514350">
              <a:buFont typeface="+mj-lt"/>
              <a:buAutoNum type="arabicPeriod"/>
            </a:pPr>
            <a:r>
              <a:rPr dirty="0">
                <a:latin typeface="Arial" panose="020B0604020202020204" pitchFamily="34" charset="0"/>
                <a:cs typeface="Arial" panose="020B0604020202020204" pitchFamily="34" charset="0"/>
              </a:rPr>
              <a:t>physiotherapy-led injury prevention and rehabilitation</a:t>
            </a:r>
            <a:endParaRPr lang="en-GB" dirty="0">
              <a:latin typeface="Arial" panose="020B0604020202020204" pitchFamily="34" charset="0"/>
              <a:cs typeface="Arial" panose="020B0604020202020204" pitchFamily="34" charset="0"/>
            </a:endParaRPr>
          </a:p>
          <a:p>
            <a:pPr marL="514350" indent="-514350">
              <a:buFont typeface="+mj-lt"/>
              <a:buAutoNum type="arabicPeriod"/>
            </a:pPr>
            <a:r>
              <a:rPr dirty="0">
                <a:latin typeface="Arial" panose="020B0604020202020204" pitchFamily="34" charset="0"/>
                <a:cs typeface="Arial" panose="020B0604020202020204" pitchFamily="34" charset="0"/>
              </a:rPr>
              <a:t>nutrition coaching</a:t>
            </a:r>
            <a:r>
              <a:rPr lang="en-GB" dirty="0">
                <a:latin typeface="Arial" panose="020B0604020202020204" pitchFamily="34" charset="0"/>
                <a:cs typeface="Arial" panose="020B0604020202020204" pitchFamily="34" charset="0"/>
              </a:rPr>
              <a:t> </a:t>
            </a:r>
          </a:p>
          <a:p>
            <a:pPr marL="514350" indent="-514350">
              <a:buFont typeface="+mj-lt"/>
              <a:buAutoNum type="arabicPeriod"/>
            </a:pPr>
            <a:r>
              <a:rPr dirty="0">
                <a:latin typeface="Arial" panose="020B0604020202020204" pitchFamily="34" charset="0"/>
                <a:cs typeface="Arial" panose="020B0604020202020204" pitchFamily="34" charset="0"/>
              </a:rPr>
              <a:t>progress monitoring using wearable technology integration and a dedicated mobile app.</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17698" y="-12875"/>
            <a:ext cx="1953297" cy="6890194"/>
            <a:chOff x="2199787" y="-12875"/>
            <a:chExt cx="2679011" cy="6890194"/>
          </a:xfrm>
        </p:grpSpPr>
        <p:sp useBgFill="1">
          <p:nvSpPr>
            <p:cNvPr id="1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70459" y="0"/>
            <a:ext cx="1827609" cy="6858001"/>
            <a:chOff x="1320800" y="0"/>
            <a:chExt cx="2436813" cy="6858001"/>
          </a:xfrm>
        </p:grpSpPr>
        <p:sp>
          <p:nvSpPr>
            <p:cNvPr id="1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title"/>
          </p:nvPr>
        </p:nvSpPr>
        <p:spPr>
          <a:xfrm>
            <a:off x="2971799" y="685800"/>
            <a:ext cx="5509418" cy="1413933"/>
          </a:xfrm>
        </p:spPr>
        <p:txBody>
          <a:bodyPr>
            <a:normAutofit/>
          </a:bodyPr>
          <a:lstStyle/>
          <a:p>
            <a:r>
              <a:t>Objectives</a:t>
            </a:r>
          </a:p>
        </p:txBody>
      </p:sp>
      <p:pic>
        <p:nvPicPr>
          <p:cNvPr id="5" name="Picture 4" descr="Graph">
            <a:extLst>
              <a:ext uri="{FF2B5EF4-FFF2-40B4-BE49-F238E27FC236}">
                <a16:creationId xmlns:a16="http://schemas.microsoft.com/office/drawing/2014/main" id="{F8506BB8-DCF1-EAF8-C11D-F736CB03A41C}"/>
              </a:ext>
            </a:extLst>
          </p:cNvPr>
          <p:cNvPicPr>
            <a:picLocks noChangeAspect="1"/>
          </p:cNvPicPr>
          <p:nvPr/>
        </p:nvPicPr>
        <p:blipFill>
          <a:blip r:embed="rId3"/>
          <a:srcRect l="32545" r="43811"/>
          <a:stretch>
            <a:fillRect/>
          </a:stretch>
        </p:blipFill>
        <p:spPr>
          <a:xfrm>
            <a:off x="20" y="10"/>
            <a:ext cx="2594352"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p:cNvSpPr>
            <a:spLocks noGrp="1"/>
          </p:cNvSpPr>
          <p:nvPr>
            <p:ph idx="1"/>
          </p:nvPr>
        </p:nvSpPr>
        <p:spPr>
          <a:xfrm>
            <a:off x="2882900" y="2048933"/>
            <a:ext cx="5744367" cy="3742267"/>
          </a:xfrm>
        </p:spPr>
        <p:txBody>
          <a:bodyPr>
            <a:normAutofit/>
          </a:bodyPr>
          <a:lstStyle/>
          <a:p>
            <a:pPr>
              <a:lnSpc>
                <a:spcPct val="90000"/>
              </a:lnSpc>
            </a:pPr>
            <a:r>
              <a:rPr dirty="0">
                <a:latin typeface="Arial" panose="020B0604020202020204" pitchFamily="34" charset="0"/>
                <a:cs typeface="Arial" panose="020B0604020202020204" pitchFamily="34" charset="0"/>
              </a:rPr>
              <a:t>The short-term objective</a:t>
            </a:r>
            <a:r>
              <a:rPr lang="en-GB" dirty="0">
                <a:latin typeface="Arial" panose="020B0604020202020204" pitchFamily="34" charset="0"/>
                <a:cs typeface="Arial" panose="020B0604020202020204" pitchFamily="34" charset="0"/>
              </a:rPr>
              <a:t>:</a:t>
            </a:r>
          </a:p>
          <a:p>
            <a:pPr>
              <a:lnSpc>
                <a:spcPct val="90000"/>
              </a:lnSpc>
              <a:buFont typeface="Wingdings" panose="05000000000000000000" pitchFamily="2" charset="2"/>
              <a:buChar char="Ø"/>
            </a:pPr>
            <a:r>
              <a:rPr dirty="0">
                <a:latin typeface="Arial" panose="020B0604020202020204" pitchFamily="34" charset="0"/>
                <a:cs typeface="Arial" panose="020B0604020202020204" pitchFamily="34" charset="0"/>
              </a:rPr>
              <a:t>reach operational break-even within 18 months and achieve approximately 400 members by the end of year two. </a:t>
            </a:r>
            <a:endParaRPr lang="en-GB" dirty="0">
              <a:latin typeface="Arial" panose="020B0604020202020204" pitchFamily="34" charset="0"/>
              <a:cs typeface="Arial" panose="020B0604020202020204" pitchFamily="34" charset="0"/>
            </a:endParaRPr>
          </a:p>
          <a:p>
            <a:pPr marL="0" indent="0">
              <a:lnSpc>
                <a:spcPct val="90000"/>
              </a:lnSpc>
              <a:buNone/>
            </a:pPr>
            <a:r>
              <a:rPr dirty="0">
                <a:latin typeface="Arial" panose="020B0604020202020204" pitchFamily="34" charset="0"/>
                <a:cs typeface="Arial" panose="020B0604020202020204" pitchFamily="34" charset="0"/>
              </a:rPr>
              <a:t>In the medium term the business aims to expand to 600 members and achieve profits exceeding £100,000 annually. The long-term goal is to replicate the model and open additional locations in the East Midlands region.</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17698" y="-12875"/>
            <a:ext cx="1953297" cy="6890194"/>
            <a:chOff x="2199787" y="-12875"/>
            <a:chExt cx="2679011" cy="6890194"/>
          </a:xfrm>
        </p:grpSpPr>
        <p:sp useBgFill="1">
          <p:nvSpPr>
            <p:cNvPr id="1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70459" y="0"/>
            <a:ext cx="1827609" cy="6858001"/>
            <a:chOff x="1320800" y="0"/>
            <a:chExt cx="2436813" cy="6858001"/>
          </a:xfrm>
        </p:grpSpPr>
        <p:sp>
          <p:nvSpPr>
            <p:cNvPr id="1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title"/>
          </p:nvPr>
        </p:nvSpPr>
        <p:spPr>
          <a:xfrm>
            <a:off x="2971799" y="685800"/>
            <a:ext cx="5509418" cy="1413933"/>
          </a:xfrm>
        </p:spPr>
        <p:txBody>
          <a:bodyPr>
            <a:normAutofit/>
          </a:bodyPr>
          <a:lstStyle/>
          <a:p>
            <a:r>
              <a:rPr dirty="0"/>
              <a:t>Unique Selling Point</a:t>
            </a:r>
          </a:p>
        </p:txBody>
      </p:sp>
      <p:pic>
        <p:nvPicPr>
          <p:cNvPr id="5" name="Picture 4">
            <a:extLst>
              <a:ext uri="{FF2B5EF4-FFF2-40B4-BE49-F238E27FC236}">
                <a16:creationId xmlns:a16="http://schemas.microsoft.com/office/drawing/2014/main" id="{C75E822F-966C-DD16-5E89-B218A6990810}"/>
              </a:ext>
            </a:extLst>
          </p:cNvPr>
          <p:cNvPicPr>
            <a:picLocks noChangeAspect="1"/>
          </p:cNvPicPr>
          <p:nvPr/>
        </p:nvPicPr>
        <p:blipFill>
          <a:blip r:embed="rId3"/>
          <a:srcRect l="46654" r="32067"/>
          <a:stretch>
            <a:fillRect/>
          </a:stretch>
        </p:blipFill>
        <p:spPr>
          <a:xfrm>
            <a:off x="20" y="10"/>
            <a:ext cx="2594352"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p:cNvSpPr>
            <a:spLocks noGrp="1"/>
          </p:cNvSpPr>
          <p:nvPr>
            <p:ph idx="1"/>
          </p:nvPr>
        </p:nvSpPr>
        <p:spPr>
          <a:xfrm>
            <a:off x="2882900" y="2048933"/>
            <a:ext cx="5744367" cy="3742267"/>
          </a:xfrm>
        </p:spPr>
        <p:txBody>
          <a:bodyPr>
            <a:normAutofit lnSpcReduction="10000"/>
          </a:bodyPr>
          <a:lstStyle/>
          <a:p>
            <a:pPr>
              <a:lnSpc>
                <a:spcPct val="90000"/>
              </a:lnSpc>
            </a:pPr>
            <a:r>
              <a:rPr dirty="0">
                <a:latin typeface="Arial" panose="020B0604020202020204" pitchFamily="34" charset="0"/>
                <a:cs typeface="Arial" panose="020B0604020202020204" pitchFamily="34" charset="0"/>
              </a:rPr>
              <a:t>The gym differentiates itself through a Data-Driven Transformation Model. Members complete baseline fitness testing, including body composition analysis, mobility screening, and strength benchmarks. Structured 12-week training cycles and regular progress reviews ensure accountability, measurable improvement, and stronger long-term retention compared with traditional gyms.</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umbbell rack at gym">
            <a:extLst>
              <a:ext uri="{FF2B5EF4-FFF2-40B4-BE49-F238E27FC236}">
                <a16:creationId xmlns:a16="http://schemas.microsoft.com/office/drawing/2014/main" id="{60A72319-1E14-3B6B-B4F9-9FF7A25C74AF}"/>
              </a:ext>
            </a:extLst>
          </p:cNvPr>
          <p:cNvPicPr>
            <a:picLocks noChangeAspect="1"/>
          </p:cNvPicPr>
          <p:nvPr/>
        </p:nvPicPr>
        <p:blipFill>
          <a:blip r:embed="rId3"/>
          <a:srcRect l="18893" r="45177" b="-1"/>
          <a:stretch>
            <a:fillRect/>
          </a:stretch>
        </p:blipFill>
        <p:spPr>
          <a:xfrm>
            <a:off x="5169693" y="10"/>
            <a:ext cx="397430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4570" y="0"/>
            <a:ext cx="1827609"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title"/>
          </p:nvPr>
        </p:nvSpPr>
        <p:spPr>
          <a:xfrm>
            <a:off x="729060" y="685800"/>
            <a:ext cx="3945510" cy="1752599"/>
          </a:xfrm>
        </p:spPr>
        <p:txBody>
          <a:bodyPr>
            <a:normAutofit/>
          </a:bodyPr>
          <a:lstStyle/>
          <a:p>
            <a:pPr algn="l"/>
            <a:r>
              <a:t>Industry and Market</a:t>
            </a:r>
            <a:endParaRPr lang="en-GB"/>
          </a:p>
        </p:txBody>
      </p:sp>
      <p:sp>
        <p:nvSpPr>
          <p:cNvPr id="3" name="Content Placeholder 2"/>
          <p:cNvSpPr>
            <a:spLocks noGrp="1"/>
          </p:cNvSpPr>
          <p:nvPr>
            <p:ph idx="1"/>
          </p:nvPr>
        </p:nvSpPr>
        <p:spPr>
          <a:xfrm>
            <a:off x="482601" y="2203555"/>
            <a:ext cx="3945510" cy="4212236"/>
          </a:xfrm>
        </p:spPr>
        <p:txBody>
          <a:bodyPr>
            <a:normAutofit/>
          </a:bodyPr>
          <a:lstStyle/>
          <a:p>
            <a:r>
              <a:rPr lang="en-GB" sz="1700" dirty="0">
                <a:latin typeface="Arial" panose="020B0604020202020204" pitchFamily="34" charset="0"/>
                <a:cs typeface="Arial" panose="020B0604020202020204" pitchFamily="34" charset="0"/>
              </a:rPr>
              <a:t>The UK fitness industry is valued at over £5 billion and continues to grow as consumers increasingly prioritise preventative health and wellbeing. Leicester has a population exceeding 350,000 and a diverse demographic profile, creating a strong market opportunity for boutique gyms that provide structured coaching and measurable results.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713650" y="852055"/>
            <a:ext cx="5443091" cy="1752599"/>
          </a:xfrm>
        </p:spPr>
        <p:txBody>
          <a:bodyPr>
            <a:normAutofit/>
          </a:bodyPr>
          <a:lstStyle/>
          <a:p>
            <a:r>
              <a:rPr lang="en-GB" sz="3100"/>
              <a:t>Competitor Analysis</a:t>
            </a:r>
          </a:p>
        </p:txBody>
      </p:sp>
      <p:sp>
        <p:nvSpPr>
          <p:cNvPr id="22"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237275" y="0"/>
            <a:ext cx="797718"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587318" y="0"/>
            <a:ext cx="776288"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4"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43115" y="2587625"/>
            <a:ext cx="2020490" cy="4270375"/>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5" name="Freeform: Shape 15">
            <a:extLst>
              <a:ext uri="{FF2B5EF4-FFF2-40B4-BE49-F238E27FC236}">
                <a16:creationId xmlns:a16="http://schemas.microsoft.com/office/drawing/2014/main" id="{DCA45AB7-441E-40A8-A98B-557D68F48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2400"/>
            <a:ext cx="2034993" cy="3390788"/>
          </a:xfrm>
          <a:custGeom>
            <a:avLst/>
            <a:gdLst>
              <a:gd name="connsiteX0" fmla="*/ 0 w 2713324"/>
              <a:gd name="connsiteY0" fmla="*/ 0 h 3390788"/>
              <a:gd name="connsiteX1" fmla="*/ 4763 w 2713324"/>
              <a:gd name="connsiteY1" fmla="*/ 4763 h 3390788"/>
              <a:gd name="connsiteX2" fmla="*/ 2713324 w 2713324"/>
              <a:gd name="connsiteY2" fmla="*/ 3390788 h 3390788"/>
              <a:gd name="connsiteX3" fmla="*/ 2713324 w 2713324"/>
              <a:gd name="connsiteY3" fmla="*/ 2368619 h 3390788"/>
              <a:gd name="connsiteX4" fmla="*/ 357188 w 2713324"/>
              <a:gd name="connsiteY4" fmla="*/ 90488 h 3390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3324" h="3390788">
                <a:moveTo>
                  <a:pt x="0" y="0"/>
                </a:moveTo>
                <a:lnTo>
                  <a:pt x="4763" y="4763"/>
                </a:lnTo>
                <a:lnTo>
                  <a:pt x="2713324" y="3390788"/>
                </a:lnTo>
                <a:lnTo>
                  <a:pt x="2713324" y="2368619"/>
                </a:lnTo>
                <a:lnTo>
                  <a:pt x="357188" y="90488"/>
                </a:lnTo>
                <a:close/>
              </a:path>
            </a:pathLst>
          </a:custGeom>
          <a:solidFill>
            <a:schemeClr val="accent1">
              <a:lumMod val="75000"/>
            </a:schemeClr>
          </a:solidFill>
          <a:ln>
            <a:noFill/>
          </a:ln>
        </p:spPr>
        <p:txBody>
          <a:bodyPr/>
          <a:lstStyle/>
          <a:p>
            <a:endParaRPr lang="en-GB"/>
          </a:p>
        </p:txBody>
      </p:sp>
      <p:sp>
        <p:nvSpPr>
          <p:cNvPr id="26" name="Freeform: Shape 17">
            <a:extLst>
              <a:ext uri="{FF2B5EF4-FFF2-40B4-BE49-F238E27FC236}">
                <a16:creationId xmlns:a16="http://schemas.microsoft.com/office/drawing/2014/main" id="{5F516030-4F00-4C48-AD93-91EFA17A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582863"/>
            <a:ext cx="2363605" cy="4275137"/>
          </a:xfrm>
          <a:custGeom>
            <a:avLst/>
            <a:gdLst>
              <a:gd name="connsiteX0" fmla="*/ 0 w 3151474"/>
              <a:gd name="connsiteY0" fmla="*/ 0 h 4275137"/>
              <a:gd name="connsiteX1" fmla="*/ 0 w 3151474"/>
              <a:gd name="connsiteY1" fmla="*/ 4757 h 4275137"/>
              <a:gd name="connsiteX2" fmla="*/ 2693987 w 3151474"/>
              <a:gd name="connsiteY2" fmla="*/ 4275137 h 4275137"/>
              <a:gd name="connsiteX3" fmla="*/ 3151474 w 3151474"/>
              <a:gd name="connsiteY3" fmla="*/ 4275137 h 4275137"/>
              <a:gd name="connsiteX4" fmla="*/ 3151474 w 3151474"/>
              <a:gd name="connsiteY4" fmla="*/ 3714295 h 4275137"/>
              <a:gd name="connsiteX5" fmla="*/ 419100 w 3151474"/>
              <a:gd name="connsiteY5" fmla="*/ 176017 h 4275137"/>
              <a:gd name="connsiteX6" fmla="*/ 361950 w 3151474"/>
              <a:gd name="connsiteY6" fmla="*/ 95144 h 4275137"/>
              <a:gd name="connsiteX7" fmla="*/ 357188 w 3151474"/>
              <a:gd name="connsiteY7" fmla="*/ 90387 h 42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1474" h="4275137">
                <a:moveTo>
                  <a:pt x="0" y="0"/>
                </a:moveTo>
                <a:lnTo>
                  <a:pt x="0" y="4757"/>
                </a:lnTo>
                <a:lnTo>
                  <a:pt x="2693987" y="4275137"/>
                </a:lnTo>
                <a:lnTo>
                  <a:pt x="3151474" y="4275137"/>
                </a:lnTo>
                <a:lnTo>
                  <a:pt x="3151474" y="3714295"/>
                </a:lnTo>
                <a:lnTo>
                  <a:pt x="419100" y="176017"/>
                </a:lnTo>
                <a:lnTo>
                  <a:pt x="361950" y="95144"/>
                </a:lnTo>
                <a:lnTo>
                  <a:pt x="357188" y="90387"/>
                </a:lnTo>
                <a:close/>
              </a:path>
            </a:pathLst>
          </a:custGeom>
          <a:solidFill>
            <a:srgbClr val="404040"/>
          </a:solidFill>
          <a:ln>
            <a:noFill/>
          </a:ln>
        </p:spPr>
        <p:txBody>
          <a:bodyPr/>
          <a:lstStyle/>
          <a:p>
            <a:endParaRPr lang="en-GB"/>
          </a:p>
        </p:txBody>
      </p:sp>
      <p:sp>
        <p:nvSpPr>
          <p:cNvPr id="20" name="Freeform: Shape 19">
            <a:extLst>
              <a:ext uri="{FF2B5EF4-FFF2-40B4-BE49-F238E27FC236}">
                <a16:creationId xmlns:a16="http://schemas.microsoft.com/office/drawing/2014/main" id="{5820085E-2582-4A95-98EE-45DFFD5C0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7164"/>
            <a:ext cx="2029798" cy="3513899"/>
          </a:xfrm>
          <a:custGeom>
            <a:avLst/>
            <a:gdLst>
              <a:gd name="connsiteX0" fmla="*/ 0 w 2706398"/>
              <a:gd name="connsiteY0" fmla="*/ 0 h 3513899"/>
              <a:gd name="connsiteX1" fmla="*/ 2706398 w 2706398"/>
              <a:gd name="connsiteY1" fmla="*/ 3513899 h 3513899"/>
              <a:gd name="connsiteX2" fmla="*/ 2706398 w 2706398"/>
              <a:gd name="connsiteY2" fmla="*/ 3383321 h 3513899"/>
            </a:gdLst>
            <a:ahLst/>
            <a:cxnLst>
              <a:cxn ang="0">
                <a:pos x="connsiteX0" y="connsiteY0"/>
              </a:cxn>
              <a:cxn ang="0">
                <a:pos x="connsiteX1" y="connsiteY1"/>
              </a:cxn>
              <a:cxn ang="0">
                <a:pos x="connsiteX2" y="connsiteY2"/>
              </a:cxn>
            </a:cxnLst>
            <a:rect l="l" t="t" r="r" b="b"/>
            <a:pathLst>
              <a:path w="2706398" h="3513899">
                <a:moveTo>
                  <a:pt x="0" y="0"/>
                </a:moveTo>
                <a:lnTo>
                  <a:pt x="2706398" y="3513899"/>
                </a:lnTo>
                <a:lnTo>
                  <a:pt x="2706398" y="3383321"/>
                </a:lnTo>
                <a:close/>
              </a:path>
            </a:pathLst>
          </a:custGeom>
          <a:solidFill>
            <a:schemeClr val="accent1">
              <a:lumMod val="50000"/>
            </a:schemeClr>
          </a:solidFill>
          <a:ln>
            <a:noFill/>
          </a:ln>
        </p:spPr>
        <p:txBody>
          <a:bodyPr/>
          <a:lstStyle/>
          <a:p>
            <a:endParaRPr lang="en-GB"/>
          </a:p>
        </p:txBody>
      </p:sp>
      <p:sp>
        <p:nvSpPr>
          <p:cNvPr id="3" name="Content Placeholder 2"/>
          <p:cNvSpPr>
            <a:spLocks noGrp="1"/>
          </p:cNvSpPr>
          <p:nvPr>
            <p:ph idx="1"/>
          </p:nvPr>
        </p:nvSpPr>
        <p:spPr>
          <a:xfrm>
            <a:off x="2709927" y="2839605"/>
            <a:ext cx="5400177" cy="2712842"/>
          </a:xfrm>
        </p:spPr>
        <p:txBody>
          <a:bodyPr anchor="t">
            <a:normAutofit/>
          </a:bodyPr>
          <a:lstStyle/>
          <a:p>
            <a:r>
              <a:rPr lang="en-GB" sz="1600" dirty="0">
                <a:latin typeface="Arial" panose="020B0604020202020204" pitchFamily="34" charset="0"/>
                <a:cs typeface="Arial" panose="020B0604020202020204" pitchFamily="34" charset="0"/>
              </a:rPr>
              <a:t>Budget chains such as </a:t>
            </a:r>
            <a:r>
              <a:rPr lang="en-GB" sz="1600" dirty="0" err="1">
                <a:latin typeface="Arial" panose="020B0604020202020204" pitchFamily="34" charset="0"/>
                <a:cs typeface="Arial" panose="020B0604020202020204" pitchFamily="34" charset="0"/>
              </a:rPr>
              <a:t>PureGym</a:t>
            </a:r>
            <a:r>
              <a:rPr lang="en-GB" sz="1600" dirty="0">
                <a:latin typeface="Arial" panose="020B0604020202020204" pitchFamily="34" charset="0"/>
                <a:cs typeface="Arial" panose="020B0604020202020204" pitchFamily="34" charset="0"/>
              </a:rPr>
              <a:t> and The Gym Group dominate the low-cost segment but provide minimal coaching support. Mid-market clubs such as Everlast and David Lloyd focus on lifestyle facilities like pools and spa services. Independent gyms often target niche markets such as CrossFit athletes. Elevate Performance aims to fill the gap between affordability and personalised coaching</a:t>
            </a:r>
            <a:r>
              <a:rPr lang="en-GB" sz="1600" dirty="0"/>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financial graph">
            <a:extLst>
              <a:ext uri="{FF2B5EF4-FFF2-40B4-BE49-F238E27FC236}">
                <a16:creationId xmlns:a16="http://schemas.microsoft.com/office/drawing/2014/main" id="{694DBA30-1510-3E14-E2CA-3172A60F4485}"/>
              </a:ext>
            </a:extLst>
          </p:cNvPr>
          <p:cNvPicPr>
            <a:picLocks noChangeAspect="1"/>
          </p:cNvPicPr>
          <p:nvPr/>
        </p:nvPicPr>
        <p:blipFill>
          <a:blip r:embed="rId3"/>
          <a:srcRect l="38173" r="29230"/>
          <a:stretch>
            <a:fillRect/>
          </a:stretch>
        </p:blipFill>
        <p:spPr>
          <a:xfrm>
            <a:off x="5169693" y="10"/>
            <a:ext cx="397430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8" name="Group 27">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4570" y="0"/>
            <a:ext cx="1827609" cy="6858001"/>
            <a:chOff x="1320800" y="0"/>
            <a:chExt cx="2436813" cy="6858001"/>
          </a:xfrm>
        </p:grpSpPr>
        <p:sp>
          <p:nvSpPr>
            <p:cNvPr id="29"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0"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1"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2"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3"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4"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title"/>
          </p:nvPr>
        </p:nvSpPr>
        <p:spPr>
          <a:xfrm>
            <a:off x="729060" y="685800"/>
            <a:ext cx="3945510" cy="1752599"/>
          </a:xfrm>
        </p:spPr>
        <p:txBody>
          <a:bodyPr>
            <a:normAutofit/>
          </a:bodyPr>
          <a:lstStyle/>
          <a:p>
            <a:pPr algn="l"/>
            <a:r>
              <a:t>PESTEL Overview</a:t>
            </a:r>
            <a:endParaRPr lang="en-GB"/>
          </a:p>
        </p:txBody>
      </p:sp>
      <p:sp>
        <p:nvSpPr>
          <p:cNvPr id="3" name="Content Placeholder 2"/>
          <p:cNvSpPr>
            <a:spLocks noGrp="1"/>
          </p:cNvSpPr>
          <p:nvPr>
            <p:ph idx="1"/>
          </p:nvPr>
        </p:nvSpPr>
        <p:spPr>
          <a:xfrm>
            <a:off x="482601" y="2128603"/>
            <a:ext cx="4271740" cy="4043597"/>
          </a:xfrm>
        </p:spPr>
        <p:txBody>
          <a:bodyPr>
            <a:normAutofit/>
          </a:bodyPr>
          <a:lstStyle/>
          <a:p>
            <a:pPr>
              <a:lnSpc>
                <a:spcPct val="90000"/>
              </a:lnSpc>
            </a:pPr>
            <a:r>
              <a:rPr lang="en-GB" sz="1600" dirty="0">
                <a:latin typeface="Arial" panose="020B0604020202020204" pitchFamily="34" charset="0"/>
                <a:cs typeface="Arial" panose="020B0604020202020204" pitchFamily="34" charset="0"/>
              </a:rPr>
              <a:t>Political support for physical activity and preventative healthcare benefits the fitness industry.</a:t>
            </a:r>
          </a:p>
          <a:p>
            <a:pPr>
              <a:lnSpc>
                <a:spcPct val="90000"/>
              </a:lnSpc>
            </a:pPr>
            <a:r>
              <a:rPr lang="en-GB" sz="1600" dirty="0">
                <a:latin typeface="Arial" panose="020B0604020202020204" pitchFamily="34" charset="0"/>
                <a:cs typeface="Arial" panose="020B0604020202020204" pitchFamily="34" charset="0"/>
              </a:rPr>
              <a:t> Economic challenges such as inflation and energy prices can increase operating costs. </a:t>
            </a:r>
          </a:p>
          <a:p>
            <a:pPr>
              <a:lnSpc>
                <a:spcPct val="90000"/>
              </a:lnSpc>
            </a:pPr>
            <a:r>
              <a:rPr lang="en-GB" sz="1600" dirty="0">
                <a:latin typeface="Arial" panose="020B0604020202020204" pitchFamily="34" charset="0"/>
                <a:cs typeface="Arial" panose="020B0604020202020204" pitchFamily="34" charset="0"/>
              </a:rPr>
              <a:t>Social trends strongly </a:t>
            </a:r>
            <a:r>
              <a:rPr lang="en-GB" sz="1600" dirty="0" err="1">
                <a:latin typeface="Arial" panose="020B0604020202020204" pitchFamily="34" charset="0"/>
                <a:cs typeface="Arial" panose="020B0604020202020204" pitchFamily="34" charset="0"/>
              </a:rPr>
              <a:t>favor</a:t>
            </a:r>
            <a:r>
              <a:rPr lang="en-GB" sz="1600" dirty="0">
                <a:latin typeface="Arial" panose="020B0604020202020204" pitchFamily="34" charset="0"/>
                <a:cs typeface="Arial" panose="020B0604020202020204" pitchFamily="34" charset="0"/>
              </a:rPr>
              <a:t> health optimization</a:t>
            </a:r>
          </a:p>
          <a:p>
            <a:pPr>
              <a:lnSpc>
                <a:spcPct val="90000"/>
              </a:lnSpc>
            </a:pPr>
            <a:r>
              <a:rPr lang="en-GB" sz="1600" dirty="0">
                <a:latin typeface="Arial" panose="020B0604020202020204" pitchFamily="34" charset="0"/>
                <a:cs typeface="Arial" panose="020B0604020202020204" pitchFamily="34" charset="0"/>
              </a:rPr>
              <a:t>technological developments such as wearable devices influence consumer expectations for progress tracking and data-driven training.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SWOT Summary</a:t>
            </a:r>
          </a:p>
        </p:txBody>
      </p:sp>
      <p:sp>
        <p:nvSpPr>
          <p:cNvPr id="3" name="Content Placeholder 2"/>
          <p:cNvSpPr>
            <a:spLocks noGrp="1"/>
          </p:cNvSpPr>
          <p:nvPr>
            <p:ph idx="1"/>
          </p:nvPr>
        </p:nvSpPr>
        <p:spPr/>
        <p:txBody>
          <a:bodyPr>
            <a:normAutofit lnSpcReduction="10000"/>
          </a:bodyPr>
          <a:lstStyle/>
          <a:p>
            <a:r>
              <a:rPr dirty="0">
                <a:latin typeface="Arial" panose="020B0604020202020204" pitchFamily="34" charset="0"/>
                <a:cs typeface="Arial" panose="020B0604020202020204" pitchFamily="34" charset="0"/>
              </a:rPr>
              <a:t>Strengths include strong differentiation and structured coaching. </a:t>
            </a:r>
            <a:endParaRPr lang="en-GB"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Weaknesses include higher pricing compared with budget gyms. </a:t>
            </a:r>
            <a:endParaRPr lang="en-GB"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Opportunities include corporate wellness programs and hybrid online coaching. </a:t>
            </a:r>
            <a:endParaRPr lang="en-GB"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Threats include economic downturns and aggressive price competition from national chains.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umbbell rack at gym">
            <a:extLst>
              <a:ext uri="{FF2B5EF4-FFF2-40B4-BE49-F238E27FC236}">
                <a16:creationId xmlns:a16="http://schemas.microsoft.com/office/drawing/2014/main" id="{18ABA0DB-5290-2A6D-975B-E165FBCDDFC1}"/>
              </a:ext>
            </a:extLst>
          </p:cNvPr>
          <p:cNvPicPr>
            <a:picLocks noChangeAspect="1"/>
          </p:cNvPicPr>
          <p:nvPr/>
        </p:nvPicPr>
        <p:blipFill>
          <a:blip r:embed="rId3"/>
          <a:srcRect l="18893" r="45177" b="-1"/>
          <a:stretch>
            <a:fillRect/>
          </a:stretch>
        </p:blipFill>
        <p:spPr>
          <a:xfrm>
            <a:off x="5169693" y="10"/>
            <a:ext cx="397430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4570" y="0"/>
            <a:ext cx="1827609"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title"/>
          </p:nvPr>
        </p:nvSpPr>
        <p:spPr>
          <a:xfrm>
            <a:off x="729060" y="685800"/>
            <a:ext cx="3945510" cy="1752599"/>
          </a:xfrm>
        </p:spPr>
        <p:txBody>
          <a:bodyPr>
            <a:normAutofit/>
          </a:bodyPr>
          <a:lstStyle/>
          <a:p>
            <a:pPr algn="l"/>
            <a:r>
              <a:t>Marketing Strategy</a:t>
            </a:r>
            <a:endParaRPr lang="en-GB"/>
          </a:p>
        </p:txBody>
      </p:sp>
      <p:sp>
        <p:nvSpPr>
          <p:cNvPr id="3" name="Content Placeholder 2"/>
          <p:cNvSpPr>
            <a:spLocks noGrp="1"/>
          </p:cNvSpPr>
          <p:nvPr>
            <p:ph idx="1"/>
          </p:nvPr>
        </p:nvSpPr>
        <p:spPr>
          <a:xfrm>
            <a:off x="482601" y="2233534"/>
            <a:ext cx="4221736" cy="3938665"/>
          </a:xfrm>
        </p:spPr>
        <p:txBody>
          <a:bodyPr>
            <a:normAutofit/>
          </a:bodyPr>
          <a:lstStyle/>
          <a:p>
            <a:r>
              <a:rPr lang="en-GB" sz="1700" dirty="0">
                <a:latin typeface="Arial" panose="020B0604020202020204" pitchFamily="34" charset="0"/>
                <a:cs typeface="Arial" panose="020B0604020202020204" pitchFamily="34" charset="0"/>
              </a:rPr>
              <a:t>The gym will follow a value-based pricing strategy with memberships around £65 per month. Promotion will rely primarily on digital marketing channels including social media advertising, search engine marketing, and referral programmes. Transformation stories and educational content will reinforce the brand's expertise and credibility.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w angle view of building corner against the clear blue sky">
            <a:extLst>
              <a:ext uri="{FF2B5EF4-FFF2-40B4-BE49-F238E27FC236}">
                <a16:creationId xmlns:a16="http://schemas.microsoft.com/office/drawing/2014/main" id="{F2100E9A-FC12-79D0-DD26-D1E51AADEB54}"/>
              </a:ext>
            </a:extLst>
          </p:cNvPr>
          <p:cNvPicPr>
            <a:picLocks noChangeAspect="1"/>
          </p:cNvPicPr>
          <p:nvPr/>
        </p:nvPicPr>
        <p:blipFill>
          <a:blip r:embed="rId3"/>
          <a:srcRect l="14242" r="42295"/>
          <a:stretch>
            <a:fillRect/>
          </a:stretch>
        </p:blipFill>
        <p:spPr>
          <a:xfrm>
            <a:off x="5169693" y="10"/>
            <a:ext cx="397430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4570" y="0"/>
            <a:ext cx="1827609"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title"/>
          </p:nvPr>
        </p:nvSpPr>
        <p:spPr>
          <a:xfrm>
            <a:off x="729060" y="685800"/>
            <a:ext cx="3945510" cy="1752599"/>
          </a:xfrm>
        </p:spPr>
        <p:txBody>
          <a:bodyPr>
            <a:normAutofit/>
          </a:bodyPr>
          <a:lstStyle/>
          <a:p>
            <a:pPr algn="l"/>
            <a:r>
              <a:rPr lang="en-GB"/>
              <a:t>Legal Structure</a:t>
            </a:r>
          </a:p>
        </p:txBody>
      </p:sp>
      <p:sp>
        <p:nvSpPr>
          <p:cNvPr id="3" name="Content Placeholder 2"/>
          <p:cNvSpPr>
            <a:spLocks noGrp="1"/>
          </p:cNvSpPr>
          <p:nvPr>
            <p:ph idx="1"/>
          </p:nvPr>
        </p:nvSpPr>
        <p:spPr>
          <a:xfrm>
            <a:off x="482601" y="1903751"/>
            <a:ext cx="3945510" cy="3887449"/>
          </a:xfrm>
        </p:spPr>
        <p:txBody>
          <a:bodyPr>
            <a:normAutofit/>
          </a:bodyPr>
          <a:lstStyle/>
          <a:p>
            <a:r>
              <a:rPr lang="en-GB" sz="2000" dirty="0">
                <a:latin typeface="Arial" panose="020B0604020202020204" pitchFamily="34" charset="0"/>
                <a:cs typeface="Arial" panose="020B0604020202020204" pitchFamily="34" charset="0"/>
              </a:rPr>
              <a:t>The company will operate as a private limited company. This structure limits personal liability for the owner, improves credibility with lenders and investors, and supports long-term expansion plans.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Organisation</a:t>
            </a:r>
          </a:p>
        </p:txBody>
      </p:sp>
      <p:sp>
        <p:nvSpPr>
          <p:cNvPr id="3" name="Content Placeholder 2"/>
          <p:cNvSpPr>
            <a:spLocks noGrp="1"/>
          </p:cNvSpPr>
          <p:nvPr>
            <p:ph idx="1"/>
          </p:nvPr>
        </p:nvSpPr>
        <p:spPr>
          <a:xfrm>
            <a:off x="982133" y="2142344"/>
            <a:ext cx="7704667" cy="3332816"/>
          </a:xfrm>
        </p:spPr>
        <p:txBody>
          <a:bodyPr/>
          <a:lstStyle/>
          <a:p>
            <a:r>
              <a:rPr dirty="0">
                <a:latin typeface="Arial" panose="020B0604020202020204" pitchFamily="34" charset="0"/>
                <a:cs typeface="Arial" panose="020B0604020202020204" pitchFamily="34" charset="0"/>
              </a:rPr>
              <a:t>The management team will consist of a Managing Director, Operations Manager, Head Coach, two fitness coaches, a part-time physiotherapy consultant, and a marketing and membership coordinator responsible for recruitment and retention.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17698" y="-12875"/>
            <a:ext cx="1953297" cy="6890194"/>
            <a:chOff x="2199787" y="-12875"/>
            <a:chExt cx="2679011" cy="6890194"/>
          </a:xfrm>
        </p:grpSpPr>
        <p:sp useBgFill="1">
          <p:nvSpPr>
            <p:cNvPr id="24"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6" name="Group 25">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70459" y="0"/>
            <a:ext cx="1827609" cy="6858001"/>
            <a:chOff x="1320800" y="0"/>
            <a:chExt cx="2436813" cy="6858001"/>
          </a:xfrm>
        </p:grpSpPr>
        <p:sp>
          <p:nvSpPr>
            <p:cNvPr id="1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title"/>
          </p:nvPr>
        </p:nvSpPr>
        <p:spPr>
          <a:xfrm>
            <a:off x="2971799" y="685800"/>
            <a:ext cx="5509418" cy="1413933"/>
          </a:xfrm>
        </p:spPr>
        <p:txBody>
          <a:bodyPr>
            <a:normAutofit/>
          </a:bodyPr>
          <a:lstStyle/>
          <a:p>
            <a:r>
              <a:t>Start-Up Costs</a:t>
            </a:r>
          </a:p>
        </p:txBody>
      </p:sp>
      <p:pic>
        <p:nvPicPr>
          <p:cNvPr id="27" name="Picture 26" descr="Aligned barbell plates">
            <a:extLst>
              <a:ext uri="{FF2B5EF4-FFF2-40B4-BE49-F238E27FC236}">
                <a16:creationId xmlns:a16="http://schemas.microsoft.com/office/drawing/2014/main" id="{7A4441DD-354E-8307-1D1F-92EB9729E8FD}"/>
              </a:ext>
            </a:extLst>
          </p:cNvPr>
          <p:cNvPicPr>
            <a:picLocks noChangeAspect="1"/>
          </p:cNvPicPr>
          <p:nvPr/>
        </p:nvPicPr>
        <p:blipFill>
          <a:blip r:embed="rId3"/>
          <a:srcRect l="54114" r="24796" b="-1"/>
          <a:stretch>
            <a:fillRect/>
          </a:stretch>
        </p:blipFill>
        <p:spPr>
          <a:xfrm>
            <a:off x="20" y="10"/>
            <a:ext cx="2594352"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p:cNvSpPr>
            <a:spLocks noGrp="1"/>
          </p:cNvSpPr>
          <p:nvPr>
            <p:ph idx="1"/>
          </p:nvPr>
        </p:nvSpPr>
        <p:spPr>
          <a:xfrm>
            <a:off x="2882900" y="2048933"/>
            <a:ext cx="5744367" cy="3742267"/>
          </a:xfrm>
        </p:spPr>
        <p:txBody>
          <a:bodyPr>
            <a:normAutofit/>
          </a:bodyPr>
          <a:lstStyle/>
          <a:p>
            <a:r>
              <a:rPr dirty="0">
                <a:latin typeface="Arial" panose="020B0604020202020204" pitchFamily="34" charset="0"/>
                <a:cs typeface="Arial" panose="020B0604020202020204" pitchFamily="34" charset="0"/>
              </a:rPr>
              <a:t>Total start-up costs are estimated at approximately £180,000. Major expenses include leasehold improvements, high-quality gym equipment, marketing and branding, technology systems, insurance and compliance, and working capital to support operations during the initial growth phase.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17698" y="-12875"/>
            <a:ext cx="1953297" cy="6890194"/>
            <a:chOff x="2199787" y="-12875"/>
            <a:chExt cx="2679011" cy="6890194"/>
          </a:xfrm>
        </p:grpSpPr>
        <p:sp useBgFill="1">
          <p:nvSpPr>
            <p:cNvPr id="1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70459" y="0"/>
            <a:ext cx="1827609" cy="6858001"/>
            <a:chOff x="1320800" y="0"/>
            <a:chExt cx="2436813" cy="6858001"/>
          </a:xfrm>
        </p:grpSpPr>
        <p:sp>
          <p:nvSpPr>
            <p:cNvPr id="1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title"/>
          </p:nvPr>
        </p:nvSpPr>
        <p:spPr>
          <a:xfrm>
            <a:off x="2971799" y="685800"/>
            <a:ext cx="5509418" cy="1413933"/>
          </a:xfrm>
        </p:spPr>
        <p:txBody>
          <a:bodyPr>
            <a:normAutofit/>
          </a:bodyPr>
          <a:lstStyle/>
          <a:p>
            <a:r>
              <a:t>Operating Costs</a:t>
            </a:r>
          </a:p>
        </p:txBody>
      </p:sp>
      <p:pic>
        <p:nvPicPr>
          <p:cNvPr id="5" name="Picture 4" descr="Desk with productivity items">
            <a:extLst>
              <a:ext uri="{FF2B5EF4-FFF2-40B4-BE49-F238E27FC236}">
                <a16:creationId xmlns:a16="http://schemas.microsoft.com/office/drawing/2014/main" id="{BCC1921B-9D80-2D9A-5839-F91B121AD04C}"/>
              </a:ext>
            </a:extLst>
          </p:cNvPr>
          <p:cNvPicPr>
            <a:picLocks noChangeAspect="1"/>
          </p:cNvPicPr>
          <p:nvPr/>
        </p:nvPicPr>
        <p:blipFill>
          <a:blip r:embed="rId3"/>
          <a:srcRect l="44999" r="29749" b="-1"/>
          <a:stretch>
            <a:fillRect/>
          </a:stretch>
        </p:blipFill>
        <p:spPr>
          <a:xfrm>
            <a:off x="20" y="10"/>
            <a:ext cx="2594352"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p:cNvSpPr>
            <a:spLocks noGrp="1"/>
          </p:cNvSpPr>
          <p:nvPr>
            <p:ph idx="1"/>
          </p:nvPr>
        </p:nvSpPr>
        <p:spPr>
          <a:xfrm>
            <a:off x="2882900" y="2048933"/>
            <a:ext cx="5744367" cy="3742267"/>
          </a:xfrm>
        </p:spPr>
        <p:txBody>
          <a:bodyPr>
            <a:normAutofit/>
          </a:bodyPr>
          <a:lstStyle/>
          <a:p>
            <a:r>
              <a:rPr dirty="0">
                <a:latin typeface="Arial" panose="020B0604020202020204" pitchFamily="34" charset="0"/>
                <a:cs typeface="Arial" panose="020B0604020202020204" pitchFamily="34" charset="0"/>
              </a:rPr>
              <a:t>Monthly fixed operating costs are estimated at around £34,000, including rent, staff salaries, utilities, marketing, insurance, and equipment maintenance. Achieving sufficient membership levels is therefore critical to ensuring long-term financial sustainability.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17698" y="-12875"/>
            <a:ext cx="1953297" cy="6890194"/>
            <a:chOff x="2199787" y="-12875"/>
            <a:chExt cx="2679011" cy="6890194"/>
          </a:xfrm>
        </p:grpSpPr>
        <p:sp useBgFill="1">
          <p:nvSpPr>
            <p:cNvPr id="1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70459" y="0"/>
            <a:ext cx="1827609" cy="6858001"/>
            <a:chOff x="1320800" y="0"/>
            <a:chExt cx="2436813" cy="6858001"/>
          </a:xfrm>
        </p:grpSpPr>
        <p:sp>
          <p:nvSpPr>
            <p:cNvPr id="1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title"/>
          </p:nvPr>
        </p:nvSpPr>
        <p:spPr>
          <a:xfrm>
            <a:off x="2971799" y="685800"/>
            <a:ext cx="5509418" cy="1413933"/>
          </a:xfrm>
        </p:spPr>
        <p:txBody>
          <a:bodyPr>
            <a:normAutofit/>
          </a:bodyPr>
          <a:lstStyle/>
          <a:p>
            <a:r>
              <a:rPr lang="en-GB"/>
              <a:t>Revenue Model</a:t>
            </a:r>
          </a:p>
        </p:txBody>
      </p:sp>
      <p:pic>
        <p:nvPicPr>
          <p:cNvPr id="5" name="Picture 4" descr="Blue scheduled pillbox">
            <a:extLst>
              <a:ext uri="{FF2B5EF4-FFF2-40B4-BE49-F238E27FC236}">
                <a16:creationId xmlns:a16="http://schemas.microsoft.com/office/drawing/2014/main" id="{0B201A42-1958-3E99-F9D9-F5D9200E602E}"/>
              </a:ext>
            </a:extLst>
          </p:cNvPr>
          <p:cNvPicPr>
            <a:picLocks noChangeAspect="1"/>
          </p:cNvPicPr>
          <p:nvPr/>
        </p:nvPicPr>
        <p:blipFill>
          <a:blip r:embed="rId3"/>
          <a:srcRect l="31011" r="43737" b="-1"/>
          <a:stretch>
            <a:fillRect/>
          </a:stretch>
        </p:blipFill>
        <p:spPr>
          <a:xfrm>
            <a:off x="20" y="10"/>
            <a:ext cx="2594352"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p:cNvSpPr>
            <a:spLocks noGrp="1"/>
          </p:cNvSpPr>
          <p:nvPr>
            <p:ph idx="1"/>
          </p:nvPr>
        </p:nvSpPr>
        <p:spPr>
          <a:xfrm>
            <a:off x="2882900" y="2048933"/>
            <a:ext cx="5744367" cy="3742267"/>
          </a:xfrm>
        </p:spPr>
        <p:txBody>
          <a:bodyPr>
            <a:normAutofit/>
          </a:bodyPr>
          <a:lstStyle/>
          <a:p>
            <a:r>
              <a:rPr lang="en-GB" dirty="0">
                <a:latin typeface="Arial" panose="020B0604020202020204" pitchFamily="34" charset="0"/>
                <a:cs typeface="Arial" panose="020B0604020202020204" pitchFamily="34" charset="0"/>
              </a:rPr>
              <a:t>Membership subscriptions are the primary revenue source at approximately £65 per month. Additional services such as personal training, physiotherapy, and nutrition coaching increase the average revenue per member to approximately £80.</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Digital numbers art">
            <a:extLst>
              <a:ext uri="{FF2B5EF4-FFF2-40B4-BE49-F238E27FC236}">
                <a16:creationId xmlns:a16="http://schemas.microsoft.com/office/drawing/2014/main" id="{2B277793-850C-B499-D28E-0D3370073EE7}"/>
              </a:ext>
            </a:extLst>
          </p:cNvPr>
          <p:cNvPicPr>
            <a:picLocks noChangeAspect="1"/>
          </p:cNvPicPr>
          <p:nvPr/>
        </p:nvPicPr>
        <p:blipFill>
          <a:blip r:embed="rId2">
            <a:alphaModFix amt="25000"/>
          </a:blip>
          <a:srcRect r="10999" b="-1"/>
          <a:stretch>
            <a:fillRect/>
          </a:stretch>
        </p:blipFill>
        <p:spPr>
          <a:xfrm>
            <a:off x="20" y="10"/>
            <a:ext cx="9143980" cy="6857990"/>
          </a:xfrm>
          <a:prstGeom prst="rect">
            <a:avLst/>
          </a:prstGeom>
        </p:spPr>
      </p:pic>
      <p:sp>
        <p:nvSpPr>
          <p:cNvPr id="2" name="Title 1"/>
          <p:cNvSpPr>
            <a:spLocks noGrp="1"/>
          </p:cNvSpPr>
          <p:nvPr>
            <p:ph type="title"/>
          </p:nvPr>
        </p:nvSpPr>
        <p:spPr>
          <a:xfrm>
            <a:off x="1113233" y="685800"/>
            <a:ext cx="7514035" cy="1752599"/>
          </a:xfrm>
        </p:spPr>
        <p:txBody>
          <a:bodyPr anchor="b">
            <a:normAutofit/>
          </a:bodyPr>
          <a:lstStyle/>
          <a:p>
            <a:pPr algn="l"/>
            <a:r>
              <a:rPr dirty="0"/>
              <a:t>Conclusion</a:t>
            </a:r>
            <a:endParaRPr lang="en-GB"/>
          </a:p>
        </p:txBody>
      </p:sp>
      <p:sp>
        <p:nvSpPr>
          <p:cNvPr id="3" name="Content Placeholder 2"/>
          <p:cNvSpPr>
            <a:spLocks noGrp="1"/>
          </p:cNvSpPr>
          <p:nvPr>
            <p:ph idx="1"/>
          </p:nvPr>
        </p:nvSpPr>
        <p:spPr>
          <a:xfrm>
            <a:off x="952051" y="2666999"/>
            <a:ext cx="7675216" cy="3124201"/>
          </a:xfrm>
        </p:spPr>
        <p:txBody>
          <a:bodyPr anchor="t">
            <a:normAutofit/>
          </a:bodyPr>
          <a:lstStyle/>
          <a:p>
            <a:r>
              <a:rPr dirty="0">
                <a:latin typeface="Arial" panose="020B0604020202020204" pitchFamily="34" charset="0"/>
                <a:cs typeface="Arial" panose="020B0604020202020204" pitchFamily="34" charset="0"/>
              </a:rPr>
              <a:t>Elevate Performance Leicester Ltd represents a scalable boutique gym concept designed to deliver measurable results and strong member retention. By combining coaching expertise, digital tracking, and a community-focused training environment, the business aims to achieve sustainable profitability and long-term expansion opportunities.</a:t>
            </a:r>
          </a:p>
        </p:txBody>
      </p:sp>
    </p:spTree>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2133" y="224851"/>
            <a:ext cx="7704667" cy="1329129"/>
          </a:xfrm>
        </p:spPr>
        <p:txBody>
          <a:bodyPr/>
          <a:lstStyle/>
          <a:p>
            <a:r>
              <a:rPr dirty="0"/>
              <a:t>Break-even Analysis</a:t>
            </a:r>
          </a:p>
        </p:txBody>
      </p:sp>
      <p:pic>
        <p:nvPicPr>
          <p:cNvPr id="3" name="Picture 2" descr="breakeven_chart.png"/>
          <p:cNvPicPr>
            <a:picLocks noChangeAspect="1"/>
          </p:cNvPicPr>
          <p:nvPr/>
        </p:nvPicPr>
        <p:blipFill>
          <a:blip r:embed="rId2"/>
          <a:stretch>
            <a:fillRect/>
          </a:stretch>
        </p:blipFill>
        <p:spPr>
          <a:xfrm>
            <a:off x="914400" y="1371600"/>
            <a:ext cx="7315200" cy="54864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64892"/>
            <a:ext cx="7704667" cy="1419070"/>
          </a:xfrm>
        </p:spPr>
        <p:txBody>
          <a:bodyPr/>
          <a:lstStyle/>
          <a:p>
            <a:r>
              <a:rPr dirty="0"/>
              <a:t>Projected Revenue Growth</a:t>
            </a:r>
          </a:p>
        </p:txBody>
      </p:sp>
      <p:pic>
        <p:nvPicPr>
          <p:cNvPr id="3" name="Picture 2" descr="revenue_growth_chart.png"/>
          <p:cNvPicPr>
            <a:picLocks noChangeAspect="1"/>
          </p:cNvPicPr>
          <p:nvPr/>
        </p:nvPicPr>
        <p:blipFill>
          <a:blip r:embed="rId2"/>
          <a:stretch>
            <a:fillRect/>
          </a:stretch>
        </p:blipFill>
        <p:spPr>
          <a:xfrm>
            <a:off x="914400" y="1371600"/>
            <a:ext cx="7315200" cy="54864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2133" y="217356"/>
            <a:ext cx="7704667" cy="1299149"/>
          </a:xfrm>
        </p:spPr>
        <p:txBody>
          <a:bodyPr/>
          <a:lstStyle/>
          <a:p>
            <a:r>
              <a:rPr dirty="0"/>
              <a:t>Harvard References</a:t>
            </a:r>
          </a:p>
        </p:txBody>
      </p:sp>
      <p:sp>
        <p:nvSpPr>
          <p:cNvPr id="3" name="Content Placeholder 2"/>
          <p:cNvSpPr>
            <a:spLocks noGrp="1"/>
          </p:cNvSpPr>
          <p:nvPr>
            <p:ph idx="1"/>
          </p:nvPr>
        </p:nvSpPr>
        <p:spPr>
          <a:xfrm>
            <a:off x="914400" y="1600200"/>
            <a:ext cx="8229600" cy="5100403"/>
          </a:xfrm>
        </p:spPr>
        <p:txBody>
          <a:bodyPr>
            <a:normAutofit fontScale="62500" lnSpcReduction="20000"/>
          </a:bodyPr>
          <a:lstStyle/>
          <a:p>
            <a:pPr marL="0" indent="0">
              <a:buNone/>
            </a:pPr>
            <a:r>
              <a:rPr dirty="0">
                <a:latin typeface="Arial" panose="020B0604020202020204" pitchFamily="34" charset="0"/>
                <a:cs typeface="Arial" panose="020B0604020202020204" pitchFamily="34" charset="0"/>
              </a:rPr>
              <a:t>References (Harvard Style)</a:t>
            </a:r>
            <a:endParaRPr lang="en-GB"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Bank of England (2023) Monetary Policy Report.</a:t>
            </a:r>
          </a:p>
          <a:p>
            <a:r>
              <a:rPr dirty="0">
                <a:latin typeface="Arial" panose="020B0604020202020204" pitchFamily="34" charset="0"/>
                <a:cs typeface="Arial" panose="020B0604020202020204" pitchFamily="34" charset="0"/>
              </a:rPr>
              <a:t>Berry, L.L. (1983) Relationship marketing.</a:t>
            </a:r>
          </a:p>
          <a:p>
            <a:r>
              <a:rPr dirty="0">
                <a:latin typeface="Arial" panose="020B0604020202020204" pitchFamily="34" charset="0"/>
                <a:cs typeface="Arial" panose="020B0604020202020204" pitchFamily="34" charset="0"/>
              </a:rPr>
              <a:t>Department of Health &amp; Social Care (2020) Tackling obesity strategy.</a:t>
            </a:r>
          </a:p>
          <a:p>
            <a:r>
              <a:rPr dirty="0">
                <a:latin typeface="Arial" panose="020B0604020202020204" pitchFamily="34" charset="0"/>
                <a:cs typeface="Arial" panose="020B0604020202020204" pitchFamily="34" charset="0"/>
              </a:rPr>
              <a:t>GOV.UK (2023) Business structures guidance.</a:t>
            </a:r>
          </a:p>
          <a:p>
            <a:r>
              <a:rPr dirty="0">
                <a:latin typeface="Arial" panose="020B0604020202020204" pitchFamily="34" charset="0"/>
                <a:cs typeface="Arial" panose="020B0604020202020204" pitchFamily="34" charset="0"/>
              </a:rPr>
              <a:t>Grönroos, C. (1994) Relationship marketing paradigm.</a:t>
            </a:r>
          </a:p>
          <a:p>
            <a:r>
              <a:rPr dirty="0">
                <a:latin typeface="Arial" panose="020B0604020202020204" pitchFamily="34" charset="0"/>
                <a:cs typeface="Arial" panose="020B0604020202020204" pitchFamily="34" charset="0"/>
              </a:rPr>
              <a:t>Kotler, P. and Keller, K.L. (2016) Marketing Management.</a:t>
            </a:r>
          </a:p>
          <a:p>
            <a:r>
              <a:rPr dirty="0">
                <a:latin typeface="Arial" panose="020B0604020202020204" pitchFamily="34" charset="0"/>
                <a:cs typeface="Arial" panose="020B0604020202020204" pitchFamily="34" charset="0"/>
              </a:rPr>
              <a:t>Leisure DB (2023) State of the UK Fitness Industry Report.</a:t>
            </a:r>
          </a:p>
          <a:p>
            <a:r>
              <a:rPr dirty="0">
                <a:latin typeface="Arial" panose="020B0604020202020204" pitchFamily="34" charset="0"/>
                <a:cs typeface="Arial" panose="020B0604020202020204" pitchFamily="34" charset="0"/>
              </a:rPr>
              <a:t>Levitt, T. (1980) Marketing success through differentiation.</a:t>
            </a:r>
          </a:p>
          <a:p>
            <a:r>
              <a:rPr dirty="0">
                <a:latin typeface="Arial" panose="020B0604020202020204" pitchFamily="34" charset="0"/>
                <a:cs typeface="Arial" panose="020B0604020202020204" pitchFamily="34" charset="0"/>
              </a:rPr>
              <a:t>Monroe, K.B. (2003) Pricing: Making Profitable Decisions.</a:t>
            </a:r>
          </a:p>
          <a:p>
            <a:r>
              <a:rPr dirty="0">
                <a:latin typeface="Arial" panose="020B0604020202020204" pitchFamily="34" charset="0"/>
                <a:cs typeface="Arial" panose="020B0604020202020204" pitchFamily="34" charset="0"/>
              </a:rPr>
              <a:t>NHS Digital (2022) Health Survey for England.</a:t>
            </a:r>
          </a:p>
          <a:p>
            <a:r>
              <a:rPr dirty="0">
                <a:latin typeface="Arial" panose="020B0604020202020204" pitchFamily="34" charset="0"/>
                <a:cs typeface="Arial" panose="020B0604020202020204" pitchFamily="34" charset="0"/>
              </a:rPr>
              <a:t>Office for National Statistics (2023) Consumer price inflation.</a:t>
            </a:r>
          </a:p>
          <a:p>
            <a:r>
              <a:rPr dirty="0">
                <a:latin typeface="Arial" panose="020B0604020202020204" pitchFamily="34" charset="0"/>
                <a:cs typeface="Arial" panose="020B0604020202020204" pitchFamily="34" charset="0"/>
              </a:rPr>
              <a:t>Parasuraman, A., Zeithaml, V.A. and Berry, L.L. (1988) SERVQUAL.</a:t>
            </a:r>
          </a:p>
          <a:p>
            <a:r>
              <a:rPr dirty="0">
                <a:latin typeface="Arial" panose="020B0604020202020204" pitchFamily="34" charset="0"/>
                <a:cs typeface="Arial" panose="020B0604020202020204" pitchFamily="34" charset="0"/>
              </a:rPr>
              <a:t>Reichheld, F.F. and Sasser, W.E. (1990) Zero defections.</a:t>
            </a:r>
          </a:p>
          <a:p>
            <a:r>
              <a:rPr dirty="0">
                <a:latin typeface="Arial" panose="020B0604020202020204" pitchFamily="34" charset="0"/>
                <a:cs typeface="Arial" panose="020B0604020202020204" pitchFamily="34" charset="0"/>
              </a:rPr>
              <a:t>Statista (2023) Wearable technology market UK.</a:t>
            </a:r>
          </a:p>
          <a:p>
            <a:r>
              <a:rPr dirty="0">
                <a:latin typeface="Arial" panose="020B0604020202020204" pitchFamily="34" charset="0"/>
                <a:cs typeface="Arial" panose="020B0604020202020204" pitchFamily="34" charset="0"/>
              </a:rPr>
              <a:t>Vargo, S.L. and Lusch, R.F. (2004) Evolving to a new dominant logic for marketing.</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35</TotalTime>
  <Words>1021</Words>
  <Application>Microsoft Office PowerPoint</Application>
  <PresentationFormat>On-screen Show (4:3)</PresentationFormat>
  <Paragraphs>74</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Corbel</vt:lpstr>
      <vt:lpstr>Wingdings</vt:lpstr>
      <vt:lpstr>Parallax</vt:lpstr>
      <vt:lpstr>Business Plan for a Boutique Gym in Leicester, United Kingdom Elevate Performance Leicester Ltd</vt:lpstr>
      <vt:lpstr>Business Idea</vt:lpstr>
      <vt:lpstr>Services</vt:lpstr>
      <vt:lpstr>Objectives</vt:lpstr>
      <vt:lpstr>Unique Selling Point</vt:lpstr>
      <vt:lpstr>Industry and Market</vt:lpstr>
      <vt:lpstr>Competitor Analysis</vt:lpstr>
      <vt:lpstr>PESTEL Overview</vt:lpstr>
      <vt:lpstr>SWOT Summary</vt:lpstr>
      <vt:lpstr>Marketing Strategy</vt:lpstr>
      <vt:lpstr>Legal Structure</vt:lpstr>
      <vt:lpstr>Organisation</vt:lpstr>
      <vt:lpstr>Start-Up Costs</vt:lpstr>
      <vt:lpstr>Operating Costs</vt:lpstr>
      <vt:lpstr>Revenue Model</vt:lpstr>
      <vt:lpstr>Conclusion</vt:lpstr>
      <vt:lpstr>Break-even Analysis</vt:lpstr>
      <vt:lpstr>Projected Revenue Growth</vt:lpstr>
      <vt:lpstr>Harvard 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Rebeca Dascalu</dc:creator>
  <cp:keywords/>
  <dc:description>generated using python-pptx</dc:description>
  <cp:lastModifiedBy>Andreea Rebeca Dascalu (2311833)</cp:lastModifiedBy>
  <cp:revision>4</cp:revision>
  <dcterms:created xsi:type="dcterms:W3CDTF">2013-01-27T09:14:16Z</dcterms:created>
  <dcterms:modified xsi:type="dcterms:W3CDTF">2026-03-15T22:36:50Z</dcterms:modified>
  <cp:category/>
</cp:coreProperties>
</file>