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17"/>
  </p:notesMasterIdLst>
  <p:handoutMasterIdLst>
    <p:handoutMasterId r:id="rId18"/>
  </p:handoutMasterIdLst>
  <p:sldIdLst>
    <p:sldId id="1519" r:id="rId5"/>
    <p:sldId id="1520" r:id="rId6"/>
    <p:sldId id="1525" r:id="rId7"/>
    <p:sldId id="1524" r:id="rId8"/>
    <p:sldId id="1517" r:id="rId9"/>
    <p:sldId id="1522" r:id="rId10"/>
    <p:sldId id="1526" r:id="rId11"/>
    <p:sldId id="1527" r:id="rId12"/>
    <p:sldId id="1528" r:id="rId13"/>
    <p:sldId id="1529" r:id="rId14"/>
    <p:sldId id="1530" r:id="rId15"/>
    <p:sldId id="153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18"/>
  </p:normalViewPr>
  <p:slideViewPr>
    <p:cSldViewPr snapToGrid="0">
      <p:cViewPr varScale="1">
        <p:scale>
          <a:sx n="78" d="100"/>
          <a:sy n="78" d="100"/>
        </p:scale>
        <p:origin x="878" y="43"/>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eena Ayaz" userId="28ae6e59f5c6e300" providerId="LiveId" clId="{05DDF7F7-D64B-4956-8A12-9549F325ACDE}"/>
    <pc:docChg chg="custSel modSld">
      <pc:chgData name="Areena Ayaz" userId="28ae6e59f5c6e300" providerId="LiveId" clId="{05DDF7F7-D64B-4956-8A12-9549F325ACDE}" dt="2026-06-15T06:41:36.728" v="36" actId="2711"/>
      <pc:docMkLst>
        <pc:docMk/>
      </pc:docMkLst>
      <pc:sldChg chg="modSp mod">
        <pc:chgData name="Areena Ayaz" userId="28ae6e59f5c6e300" providerId="LiveId" clId="{05DDF7F7-D64B-4956-8A12-9549F325ACDE}" dt="2026-06-15T06:39:52.782" v="27" actId="2711"/>
        <pc:sldMkLst>
          <pc:docMk/>
          <pc:sldMk cId="2123826751" sldId="1517"/>
        </pc:sldMkLst>
        <pc:spChg chg="mod">
          <ac:chgData name="Areena Ayaz" userId="28ae6e59f5c6e300" providerId="LiveId" clId="{05DDF7F7-D64B-4956-8A12-9549F325ACDE}" dt="2026-06-15T06:39:52.782" v="27" actId="2711"/>
          <ac:spMkLst>
            <pc:docMk/>
            <pc:sldMk cId="2123826751" sldId="1517"/>
            <ac:spMk id="4" creationId="{B25F8F82-DD8E-59DE-CCA5-E158F60A7E95}"/>
          </ac:spMkLst>
        </pc:spChg>
      </pc:sldChg>
      <pc:sldChg chg="modSp mod">
        <pc:chgData name="Areena Ayaz" userId="28ae6e59f5c6e300" providerId="LiveId" clId="{05DDF7F7-D64B-4956-8A12-9549F325ACDE}" dt="2026-06-15T06:35:14.573" v="21" actId="27636"/>
        <pc:sldMkLst>
          <pc:docMk/>
          <pc:sldMk cId="396911713" sldId="1519"/>
        </pc:sldMkLst>
        <pc:spChg chg="mod">
          <ac:chgData name="Areena Ayaz" userId="28ae6e59f5c6e300" providerId="LiveId" clId="{05DDF7F7-D64B-4956-8A12-9549F325ACDE}" dt="2026-06-15T06:35:14.573" v="21" actId="27636"/>
          <ac:spMkLst>
            <pc:docMk/>
            <pc:sldMk cId="396911713" sldId="1519"/>
            <ac:spMk id="6" creationId="{BDE37C8C-B9EB-77D8-9402-9E66A29BE49B}"/>
          </ac:spMkLst>
        </pc:spChg>
      </pc:sldChg>
      <pc:sldChg chg="modSp mod">
        <pc:chgData name="Areena Ayaz" userId="28ae6e59f5c6e300" providerId="LiveId" clId="{05DDF7F7-D64B-4956-8A12-9549F325ACDE}" dt="2026-06-15T06:37:18.783" v="23" actId="2711"/>
        <pc:sldMkLst>
          <pc:docMk/>
          <pc:sldMk cId="3664579516" sldId="1520"/>
        </pc:sldMkLst>
        <pc:spChg chg="mod">
          <ac:chgData name="Areena Ayaz" userId="28ae6e59f5c6e300" providerId="LiveId" clId="{05DDF7F7-D64B-4956-8A12-9549F325ACDE}" dt="2026-06-15T06:37:18.783" v="23" actId="2711"/>
          <ac:spMkLst>
            <pc:docMk/>
            <pc:sldMk cId="3664579516" sldId="1520"/>
            <ac:spMk id="3" creationId="{638ACC6B-C7FD-0935-2022-57CCC9D64B5D}"/>
          </ac:spMkLst>
        </pc:spChg>
      </pc:sldChg>
      <pc:sldChg chg="modSp mod">
        <pc:chgData name="Areena Ayaz" userId="28ae6e59f5c6e300" providerId="LiveId" clId="{05DDF7F7-D64B-4956-8A12-9549F325ACDE}" dt="2026-06-15T06:40:06.802" v="28" actId="2711"/>
        <pc:sldMkLst>
          <pc:docMk/>
          <pc:sldMk cId="834862053" sldId="1522"/>
        </pc:sldMkLst>
        <pc:spChg chg="mod">
          <ac:chgData name="Areena Ayaz" userId="28ae6e59f5c6e300" providerId="LiveId" clId="{05DDF7F7-D64B-4956-8A12-9549F325ACDE}" dt="2026-06-15T06:40:06.802" v="28" actId="2711"/>
          <ac:spMkLst>
            <pc:docMk/>
            <pc:sldMk cId="834862053" sldId="1522"/>
            <ac:spMk id="3" creationId="{3FF14DB0-1E7A-61A1-4F95-45F4A3D3EA80}"/>
          </ac:spMkLst>
        </pc:spChg>
      </pc:sldChg>
      <pc:sldChg chg="modSp mod">
        <pc:chgData name="Areena Ayaz" userId="28ae6e59f5c6e300" providerId="LiveId" clId="{05DDF7F7-D64B-4956-8A12-9549F325ACDE}" dt="2026-06-15T06:39:28.219" v="26" actId="2711"/>
        <pc:sldMkLst>
          <pc:docMk/>
          <pc:sldMk cId="1910891657" sldId="1524"/>
        </pc:sldMkLst>
        <pc:spChg chg="mod">
          <ac:chgData name="Areena Ayaz" userId="28ae6e59f5c6e300" providerId="LiveId" clId="{05DDF7F7-D64B-4956-8A12-9549F325ACDE}" dt="2026-06-15T06:39:28.219" v="26" actId="2711"/>
          <ac:spMkLst>
            <pc:docMk/>
            <pc:sldMk cId="1910891657" sldId="1524"/>
            <ac:spMk id="4" creationId="{CD6EDC57-B250-944C-B430-81AE4BA04288}"/>
          </ac:spMkLst>
        </pc:spChg>
      </pc:sldChg>
      <pc:sldChg chg="modSp mod">
        <pc:chgData name="Areena Ayaz" userId="28ae6e59f5c6e300" providerId="LiveId" clId="{05DDF7F7-D64B-4956-8A12-9549F325ACDE}" dt="2026-06-15T06:37:52.262" v="25" actId="1076"/>
        <pc:sldMkLst>
          <pc:docMk/>
          <pc:sldMk cId="2279253566" sldId="1525"/>
        </pc:sldMkLst>
        <pc:spChg chg="mod">
          <ac:chgData name="Areena Ayaz" userId="28ae6e59f5c6e300" providerId="LiveId" clId="{05DDF7F7-D64B-4956-8A12-9549F325ACDE}" dt="2026-06-15T06:37:45.286" v="24" actId="2711"/>
          <ac:spMkLst>
            <pc:docMk/>
            <pc:sldMk cId="2279253566" sldId="1525"/>
            <ac:spMk id="5" creationId="{0B44D101-8AC2-061B-661F-ADF3D0D96828}"/>
          </ac:spMkLst>
        </pc:spChg>
        <pc:spChg chg="mod">
          <ac:chgData name="Areena Ayaz" userId="28ae6e59f5c6e300" providerId="LiveId" clId="{05DDF7F7-D64B-4956-8A12-9549F325ACDE}" dt="2026-06-15T06:37:52.262" v="25" actId="1076"/>
          <ac:spMkLst>
            <pc:docMk/>
            <pc:sldMk cId="2279253566" sldId="1525"/>
            <ac:spMk id="6" creationId="{58A80FB8-2238-39D2-7CE2-2D9C234B7026}"/>
          </ac:spMkLst>
        </pc:spChg>
      </pc:sldChg>
      <pc:sldChg chg="modSp mod">
        <pc:chgData name="Areena Ayaz" userId="28ae6e59f5c6e300" providerId="LiveId" clId="{05DDF7F7-D64B-4956-8A12-9549F325ACDE}" dt="2026-06-15T06:40:43.313" v="30" actId="2711"/>
        <pc:sldMkLst>
          <pc:docMk/>
          <pc:sldMk cId="3497434764" sldId="1526"/>
        </pc:sldMkLst>
        <pc:spChg chg="mod">
          <ac:chgData name="Areena Ayaz" userId="28ae6e59f5c6e300" providerId="LiveId" clId="{05DDF7F7-D64B-4956-8A12-9549F325ACDE}" dt="2026-06-15T06:40:43.313" v="30" actId="2711"/>
          <ac:spMkLst>
            <pc:docMk/>
            <pc:sldMk cId="3497434764" sldId="1526"/>
            <ac:spMk id="2" creationId="{CAB8C76F-8087-1CFE-B303-EF57190D0D2E}"/>
          </ac:spMkLst>
        </pc:spChg>
        <pc:spChg chg="mod">
          <ac:chgData name="Areena Ayaz" userId="28ae6e59f5c6e300" providerId="LiveId" clId="{05DDF7F7-D64B-4956-8A12-9549F325ACDE}" dt="2026-06-15T06:40:33.811" v="29" actId="2711"/>
          <ac:spMkLst>
            <pc:docMk/>
            <pc:sldMk cId="3497434764" sldId="1526"/>
            <ac:spMk id="5" creationId="{46B994B7-48B6-F212-BD0E-23A912740ADA}"/>
          </ac:spMkLst>
        </pc:spChg>
      </pc:sldChg>
      <pc:sldChg chg="modSp mod">
        <pc:chgData name="Areena Ayaz" userId="28ae6e59f5c6e300" providerId="LiveId" clId="{05DDF7F7-D64B-4956-8A12-9549F325ACDE}" dt="2026-06-15T06:40:54.522" v="31" actId="2711"/>
        <pc:sldMkLst>
          <pc:docMk/>
          <pc:sldMk cId="4257603418" sldId="1527"/>
        </pc:sldMkLst>
        <pc:spChg chg="mod">
          <ac:chgData name="Areena Ayaz" userId="28ae6e59f5c6e300" providerId="LiveId" clId="{05DDF7F7-D64B-4956-8A12-9549F325ACDE}" dt="2026-06-15T06:40:54.522" v="31" actId="2711"/>
          <ac:spMkLst>
            <pc:docMk/>
            <pc:sldMk cId="4257603418" sldId="1527"/>
            <ac:spMk id="6" creationId="{DFB4AFA7-99FF-7856-D6E5-4957E4D68E6E}"/>
          </ac:spMkLst>
        </pc:spChg>
      </pc:sldChg>
      <pc:sldChg chg="modSp mod">
        <pc:chgData name="Areena Ayaz" userId="28ae6e59f5c6e300" providerId="LiveId" clId="{05DDF7F7-D64B-4956-8A12-9549F325ACDE}" dt="2026-06-15T06:41:05.530" v="33" actId="27636"/>
        <pc:sldMkLst>
          <pc:docMk/>
          <pc:sldMk cId="1532402690" sldId="1528"/>
        </pc:sldMkLst>
        <pc:spChg chg="mod">
          <ac:chgData name="Areena Ayaz" userId="28ae6e59f5c6e300" providerId="LiveId" clId="{05DDF7F7-D64B-4956-8A12-9549F325ACDE}" dt="2026-06-15T06:41:05.530" v="33" actId="27636"/>
          <ac:spMkLst>
            <pc:docMk/>
            <pc:sldMk cId="1532402690" sldId="1528"/>
            <ac:spMk id="5" creationId="{AA10F3A6-CEB0-1D0A-C6CE-A88476AC8D04}"/>
          </ac:spMkLst>
        </pc:spChg>
      </pc:sldChg>
      <pc:sldChg chg="modSp mod">
        <pc:chgData name="Areena Ayaz" userId="28ae6e59f5c6e300" providerId="LiveId" clId="{05DDF7F7-D64B-4956-8A12-9549F325ACDE}" dt="2026-06-15T06:41:18.278" v="35" actId="27636"/>
        <pc:sldMkLst>
          <pc:docMk/>
          <pc:sldMk cId="1206282338" sldId="1529"/>
        </pc:sldMkLst>
        <pc:spChg chg="mod">
          <ac:chgData name="Areena Ayaz" userId="28ae6e59f5c6e300" providerId="LiveId" clId="{05DDF7F7-D64B-4956-8A12-9549F325ACDE}" dt="2026-06-15T06:41:18.278" v="35" actId="27636"/>
          <ac:spMkLst>
            <pc:docMk/>
            <pc:sldMk cId="1206282338" sldId="1529"/>
            <ac:spMk id="5" creationId="{B566A658-D0B9-7CEA-C06A-7865D3E0E8F5}"/>
          </ac:spMkLst>
        </pc:spChg>
      </pc:sldChg>
      <pc:sldChg chg="modSp mod">
        <pc:chgData name="Areena Ayaz" userId="28ae6e59f5c6e300" providerId="LiveId" clId="{05DDF7F7-D64B-4956-8A12-9549F325ACDE}" dt="2026-06-15T06:41:36.728" v="36" actId="2711"/>
        <pc:sldMkLst>
          <pc:docMk/>
          <pc:sldMk cId="522457920" sldId="1530"/>
        </pc:sldMkLst>
        <pc:spChg chg="mod">
          <ac:chgData name="Areena Ayaz" userId="28ae6e59f5c6e300" providerId="LiveId" clId="{05DDF7F7-D64B-4956-8A12-9549F325ACDE}" dt="2026-06-15T06:41:36.728" v="36" actId="2711"/>
          <ac:spMkLst>
            <pc:docMk/>
            <pc:sldMk cId="522457920" sldId="1530"/>
            <ac:spMk id="5" creationId="{F5F26650-7451-07F8-C44B-9BD84816D18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6/15/2026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6/15/2026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Hello, today I will analyze Isaac’s situation using Bowlby’s Attachment Theory and propose theory-informed support strategies."</a:t>
            </a:r>
          </a:p>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236297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691490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effectLst/>
              </a:rPr>
              <a:t>"Isaac is a 4-year-old boy living with his single mother who is experiencing post-natal depression, low confidence, and limited social support. The family has recently moved to London, resulting in disrupted childcare arrangements over the past two years.</a:t>
            </a:r>
          </a:p>
          <a:p>
            <a:r>
              <a:rPr lang="en-US" b="0" dirty="0">
                <a:effectLst/>
              </a:rPr>
              <a:t>Staff observations show Isaac is often quiet and withdrawn during free play, becomes highly distressed when separating from his mother, demonstrates delays in language development, and struggles to join group activities. At home, his mother reports he is very clingy, has difficulty sleeping, and rarely plays independently.</a:t>
            </a:r>
          </a:p>
          <a:p>
            <a:r>
              <a:rPr lang="en-US" b="0" dirty="0">
                <a:effectLst/>
              </a:rPr>
              <a:t>These </a:t>
            </a:r>
            <a:r>
              <a:rPr lang="en-US" b="0" dirty="0" err="1">
                <a:effectLst/>
              </a:rPr>
              <a:t>behaviours</a:t>
            </a:r>
            <a:r>
              <a:rPr lang="en-US" b="0" dirty="0">
                <a:effectLst/>
              </a:rPr>
              <a:t> suggest possible insecure attachment, which can significantly impact emotional regulation, social skills, and language development (Guild et al., 2021; Spruit et al., 2020)."</a:t>
            </a:r>
          </a:p>
          <a:p>
            <a:endParaRPr lang="en-US" b="0"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840126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effectLst/>
              </a:rPr>
              <a:t>"Bowlby’s Attachment Theory, developed in the mid-20th century but still highly relevant today, proposes that children have an innate biological need to form close emotional bonds with their primary caregivers for survival and security.</a:t>
            </a:r>
          </a:p>
          <a:p>
            <a:r>
              <a:rPr lang="en-US" b="0" dirty="0">
                <a:effectLst/>
              </a:rPr>
              <a:t>Key concepts include the attachment </a:t>
            </a:r>
            <a:r>
              <a:rPr lang="en-US" b="0" dirty="0" err="1">
                <a:effectLst/>
              </a:rPr>
              <a:t>behavioural</a:t>
            </a:r>
            <a:r>
              <a:rPr lang="en-US" b="0" dirty="0">
                <a:effectLst/>
              </a:rPr>
              <a:t> system, which activates when a child feels threatened, prompting proximity-seeking </a:t>
            </a:r>
            <a:r>
              <a:rPr lang="en-US" b="0" dirty="0" err="1">
                <a:effectLst/>
              </a:rPr>
              <a:t>behaviours</a:t>
            </a:r>
            <a:r>
              <a:rPr lang="en-US" b="0" dirty="0">
                <a:effectLst/>
              </a:rPr>
              <a:t>. Through consistent, sensitive caregiving, children develop an Internal Working Model (IWM) — a mental representation of themselves as worthy of care and others as reliable.</a:t>
            </a:r>
          </a:p>
          <a:p>
            <a:r>
              <a:rPr lang="en-US" b="0" dirty="0">
                <a:effectLst/>
              </a:rPr>
              <a:t>Mary Ainsworth’s Strange Situation research later identified secure and insecure attachment patterns. Secure attachment provides a ‘secure base’ for exploration and a ‘safe haven’ for comfort.</a:t>
            </a:r>
          </a:p>
          <a:p>
            <a:r>
              <a:rPr lang="en-US" b="0" dirty="0">
                <a:effectLst/>
              </a:rPr>
              <a:t>This theory is particularly relevant to early childhood (0–5 years), which Bowlby described as a sensitive period for attachment formation (La Rosa et al., 2024)."</a:t>
            </a:r>
          </a:p>
          <a:p>
            <a:endParaRPr lang="en-US" b="0"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589132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effectLst/>
              </a:rPr>
              <a:t>"In the early years, a secure attachment relationship supports healthy brain development, emotional regulation, and cognitive growth. Children with secure attachments are more likely to explore their environment confidently, develop strong language skills through responsive interactions, and build positive social relationships.</a:t>
            </a:r>
          </a:p>
          <a:p>
            <a:r>
              <a:rPr lang="en-US" b="0" dirty="0">
                <a:effectLst/>
              </a:rPr>
              <a:t>Disruptions such as maternal depression or frequent transitions can interfere with the development of this secure base, leading to insecure patterns like anxious attachment — </a:t>
            </a:r>
            <a:r>
              <a:rPr lang="en-US" b="0" dirty="0" err="1">
                <a:effectLst/>
              </a:rPr>
              <a:t>characterised</a:t>
            </a:r>
            <a:r>
              <a:rPr lang="en-US" b="0" dirty="0">
                <a:effectLst/>
              </a:rPr>
              <a:t> by clinginess and distress (Sliwerski et al., 2020)."</a:t>
            </a:r>
          </a:p>
          <a:p>
            <a:endParaRPr lang="en-US" b="0"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3307888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effectLst/>
              </a:rPr>
              <a:t>"Applying Bowlby’s theory to Isaac, we can see clear links. His mother’s post-natal depression may have reduced her emotional availability and sensitive responsiveness, increasing the likelihood of insecure attachment.</a:t>
            </a:r>
          </a:p>
          <a:p>
            <a:r>
              <a:rPr lang="en-US" b="0" dirty="0">
                <a:effectLst/>
              </a:rPr>
              <a:t>Repeated separations due to disrupted childcare and the recent move have likely triggered repeated activation of his attachment system without consistent resolution, contributing to his clinginess, separation distress, and withdrawal.</a:t>
            </a:r>
          </a:p>
          <a:p>
            <a:r>
              <a:rPr lang="en-US" b="0" dirty="0">
                <a:effectLst/>
              </a:rPr>
              <a:t>These experiences also help explain his language delays and reluctance to join group activities, as insecurely attached children often show reduced exploration and social engagement (Guild et al., 2021; Macagno et al., 2024)."</a:t>
            </a:r>
          </a:p>
          <a:p>
            <a:endParaRPr lang="en-US" b="0"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338562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effectLst/>
              </a:rPr>
              <a:t>"Attachment Theory acknowledges the interaction between nature and nurture. Nature includes biological factors such as Isaac’s temperament and the impact of early stress on brain development — for example, heightened cortisol responses affecting emotional regulation.</a:t>
            </a:r>
          </a:p>
          <a:p>
            <a:r>
              <a:rPr lang="en-US" b="0" dirty="0">
                <a:effectLst/>
              </a:rPr>
              <a:t>Nurture encompasses environmental influences: quality of caregiving, maternal mental health, social support networks, and major transitions like moving.</a:t>
            </a:r>
          </a:p>
          <a:p>
            <a:r>
              <a:rPr lang="en-US" b="0" dirty="0">
                <a:effectLst/>
              </a:rPr>
              <a:t>Bowlby </a:t>
            </a:r>
            <a:r>
              <a:rPr lang="en-US" b="0" dirty="0" err="1">
                <a:effectLst/>
              </a:rPr>
              <a:t>emphasised</a:t>
            </a:r>
            <a:r>
              <a:rPr lang="en-US" b="0" dirty="0">
                <a:effectLst/>
              </a:rPr>
              <a:t> that while there is a biological drive for attachment, the quality of early relationships shapes the Internal Working Model. Recent research highlights how positive nurturing experiences can buffer biological vulnerabilities through neuroplasticity (Thompson and Raikes, 2022). In Isaac’s case, the environmental stressors appear to be amplifying any biological predispositions."</a:t>
            </a:r>
          </a:p>
          <a:p>
            <a:endParaRPr lang="en-US" b="0"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2476123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effectLst/>
              </a:rPr>
              <a:t>"To support Isaac, I propose several practical strategies grounded in Attachment Theory:</a:t>
            </a:r>
          </a:p>
          <a:p>
            <a:r>
              <a:rPr lang="en-US" b="0" dirty="0">
                <a:effectLst/>
              </a:rPr>
              <a:t>First, assign a consistent key person in the Children’s Centre to act as a secure base, building a trusting relationship through responsive, predictable interactions.</a:t>
            </a:r>
          </a:p>
          <a:p>
            <a:r>
              <a:rPr lang="en-US" b="0" dirty="0">
                <a:effectLst/>
              </a:rPr>
              <a:t>Second, implement gradual separation support with predictable routines and short, positive separations that build confidence.</a:t>
            </a:r>
          </a:p>
          <a:p>
            <a:r>
              <a:rPr lang="en-US" b="0" dirty="0">
                <a:effectLst/>
              </a:rPr>
              <a:t>Third, use attachment-based play activities that encourage exploration while maintaining proximity to the caregiver.</a:t>
            </a:r>
          </a:p>
          <a:p>
            <a:r>
              <a:rPr lang="en-US" b="0" dirty="0">
                <a:effectLst/>
              </a:rPr>
              <a:t>These approaches directly strengthen Isaac’s Internal Working Model and promote emotional regulation (Kohlhoff et al., 2022)."</a:t>
            </a:r>
          </a:p>
          <a:p>
            <a:endParaRPr lang="en-US" b="0"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6297025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effectLst/>
              </a:rPr>
              <a:t>"Further strategies include creating a language-rich environment with responsive interactions to support his language development alongside emotional security.</a:t>
            </a:r>
          </a:p>
          <a:p>
            <a:r>
              <a:rPr lang="en-US" b="0" dirty="0">
                <a:effectLst/>
              </a:rPr>
              <a:t>We should also offer targeted support to Isaac’s mother — signposting her to mental health services and running joint parent-child modelling sessions.</a:t>
            </a:r>
          </a:p>
          <a:p>
            <a:r>
              <a:rPr lang="en-US" b="0" dirty="0">
                <a:effectLst/>
              </a:rPr>
              <a:t>Finally, multi-agency collaboration with health visitors and speech therapists will ensure a holistic early help plan.</a:t>
            </a:r>
          </a:p>
          <a:p>
            <a:r>
              <a:rPr lang="en-US" b="0" dirty="0">
                <a:effectLst/>
              </a:rPr>
              <a:t>All strategies are directly linked to Bowlby’s emphasis on consistent, sensitive caregiving and will be monitored through regular observations."</a:t>
            </a:r>
          </a:p>
          <a:p>
            <a:endParaRPr lang="en-US" b="0"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656162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ffectLst/>
              </a:rPr>
              <a:t>"While Bowlby’s theory is highly useful in early years practice, it has strengths and limitations.</a:t>
            </a:r>
          </a:p>
          <a:p>
            <a:r>
              <a:rPr lang="en-US" b="1" dirty="0">
                <a:effectLst/>
              </a:rPr>
              <a:t>Strengths</a:t>
            </a:r>
            <a:r>
              <a:rPr lang="en-US" dirty="0">
                <a:effectLst/>
              </a:rPr>
              <a:t>: It provides a clear framework for understanding emotional development and has strong evidence supporting attachment-based interventions for vulnerable families (Spruit et al., 2020; Thompson and Raikes, 2022).</a:t>
            </a:r>
          </a:p>
          <a:p>
            <a:r>
              <a:rPr lang="en-US" b="1" dirty="0">
                <a:effectLst/>
              </a:rPr>
              <a:t>Limitations</a:t>
            </a:r>
            <a:r>
              <a:rPr lang="en-US" dirty="0">
                <a:effectLst/>
              </a:rPr>
              <a:t>: It has been critiqued for over-</a:t>
            </a:r>
            <a:r>
              <a:rPr lang="en-US" dirty="0" err="1">
                <a:effectLst/>
              </a:rPr>
              <a:t>emphasising</a:t>
            </a:r>
            <a:r>
              <a:rPr lang="en-US" dirty="0">
                <a:effectLst/>
              </a:rPr>
              <a:t> the mother-child dyad, potentially undervaluing multiple caregivers common in diverse families. In London’s multicultural communities, extended family and communal caregiving practices may differ from the Western nuclear family model assumed in early research.</a:t>
            </a:r>
          </a:p>
          <a:p>
            <a:r>
              <a:rPr lang="en-US" dirty="0">
                <a:effectLst/>
              </a:rPr>
              <a:t>Additionally, cultural biases in tools like the Strange Situation need consideration when working with diverse populations (Thompson and Raikes, 2022).</a:t>
            </a:r>
          </a:p>
          <a:p>
            <a:r>
              <a:rPr lang="en-US" dirty="0">
                <a:effectLst/>
              </a:rPr>
              <a:t>Overall, the theory remains valuable when applied sensitively and combined with culturally responsive practices."</a:t>
            </a:r>
          </a:p>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2597448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ffectLst/>
              </a:rPr>
              <a:t>In conclusion, Bowlby’s Attachment Theory offers a powerful lens for understanding how Isaac’s early experiences — particularly maternal depression and disruptions — have shaped his development. By implementing theory-informed strategies focused on building secure relationships, we can support his emotional wellbeing, language skills, and social confidence.</a:t>
            </a:r>
          </a:p>
          <a:p>
            <a:r>
              <a:rPr lang="en-US" dirty="0">
                <a:effectLst/>
              </a:rPr>
              <a:t>Early intervention in the Children’s Centre, alongside family support, can promote positive long-term outcomes. Thank you for listening. I welcome any questions."</a:t>
            </a:r>
          </a:p>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3283838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a:t>Click to edit Master title style</a:t>
            </a:r>
            <a:endParaRPr lang="en-US" dirty="0"/>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a:t>Click icon to add picture</a:t>
            </a:r>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6/15/2026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a:t>Click icon to add picture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6/15/2026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6/15/2026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6/15/2026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6/15/2026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6/15/2026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a:t>Click to edit Master title style</a:t>
            </a:r>
            <a:endParaRPr lang="en-US" dirty="0"/>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a:t>Click to edit Master title style</a:t>
            </a:r>
            <a:endParaRPr lang="en-US" dirty="0"/>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a:t>Click to edit Master title style</a:t>
            </a:r>
            <a:endParaRPr lang="en-US" dirty="0"/>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6/15/2026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6/15/2026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6/15/2026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dirty="0"/>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6/15/2026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6/15/2026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6/15/2026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6/15/2026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6/15/2026</a:t>
            </a:fld>
            <a:endParaRPr lang="en-US" dirty="0"/>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dirty="0"/>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dirty="0"/>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6/15/2026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6/15/2026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6/15/2026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6/15/2026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6/15/2026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6/15/2026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6/15/2026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6/15/2026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dirty="0"/>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6/15/2026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dirty="0"/>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6/15/2026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6/15/2026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6/15/2026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6/15/2026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6/15/2026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6/15/2026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6/15/2026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6/15/2026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dirty="0"/>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38.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8.xml"/><Relationship Id="rId4" Type="http://schemas.openxmlformats.org/officeDocument/2006/relationships/image" Target="../media/image2.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6.xml"/><Relationship Id="rId4" Type="http://schemas.openxmlformats.org/officeDocument/2006/relationships/image" Target="../media/image2.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90/ejihpe14080148" TargetMode="External"/><Relationship Id="rId2" Type="http://schemas.openxmlformats.org/officeDocument/2006/relationships/hyperlink" Target="https://doi.org/10.1007/s10567-019-00299-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2608C23-AAC7-24F5-F2C0-159F3F981C2A}"/>
              </a:ext>
            </a:extLst>
          </p:cNvPr>
          <p:cNvSpPr>
            <a:spLocks noGrp="1"/>
          </p:cNvSpPr>
          <p:nvPr>
            <p:ph type="ctrTitle"/>
          </p:nvPr>
        </p:nvSpPr>
        <p:spPr>
          <a:xfrm>
            <a:off x="162084" y="560439"/>
            <a:ext cx="6504192" cy="2737495"/>
          </a:xfrm>
        </p:spPr>
        <p:txBody>
          <a:bodyPr>
            <a:noAutofit/>
          </a:bodyPr>
          <a:lstStyle/>
          <a:p>
            <a:r>
              <a:rPr lang="en-US" sz="4000" dirty="0"/>
              <a:t>Understanding Isaac’s Development:</a:t>
            </a:r>
            <a:br>
              <a:rPr lang="en-US" sz="4000" dirty="0"/>
            </a:br>
            <a:r>
              <a:rPr lang="en-US" sz="4000" dirty="0"/>
              <a:t>An Attachment Theory Perspective</a:t>
            </a:r>
            <a:endParaRPr lang="en-US" sz="4000" dirty="0">
              <a:effectLst/>
            </a:endParaRPr>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7892229" y="4292594"/>
            <a:ext cx="3385516" cy="1916472"/>
          </a:xfrm>
        </p:spPr>
        <p:txBody>
          <a:bodyPr>
            <a:normAutofit/>
          </a:bodyPr>
          <a:lstStyle/>
          <a:p>
            <a:pPr algn="ctr"/>
            <a:r>
              <a:rPr lang="en-US" dirty="0"/>
              <a:t>Presented by</a:t>
            </a:r>
          </a:p>
          <a:p>
            <a:pPr algn="ctr"/>
            <a:r>
              <a:rPr lang="en-US" b="0" dirty="0"/>
              <a:t>Student Name: Areena Ayaz</a:t>
            </a:r>
          </a:p>
          <a:p>
            <a:pPr algn="ctr"/>
            <a:r>
              <a:rPr lang="en-US" b="0" dirty="0"/>
              <a:t> Student I.D. 2509706</a:t>
            </a:r>
          </a:p>
          <a:p>
            <a:pPr algn="ctr"/>
            <a:r>
              <a:rPr lang="en-US" b="0" dirty="0"/>
              <a:t>Module: LCHS4010</a:t>
            </a:r>
          </a:p>
          <a:p>
            <a:pPr algn="ctr"/>
            <a:endParaRPr lang="en-US" b="0" dirty="0"/>
          </a:p>
          <a:p>
            <a:endParaRPr lang="en-US" dirty="0"/>
          </a:p>
        </p:txBody>
      </p:sp>
      <p:sp>
        <p:nvSpPr>
          <p:cNvPr id="2" name="TextBox 1">
            <a:extLst>
              <a:ext uri="{FF2B5EF4-FFF2-40B4-BE49-F238E27FC236}">
                <a16:creationId xmlns:a16="http://schemas.microsoft.com/office/drawing/2014/main" id="{3AFFBB82-03AE-3EA1-D959-11297FAC7D30}"/>
              </a:ext>
            </a:extLst>
          </p:cNvPr>
          <p:cNvSpPr txBox="1"/>
          <p:nvPr/>
        </p:nvSpPr>
        <p:spPr>
          <a:xfrm>
            <a:off x="265471" y="4159045"/>
            <a:ext cx="5943605" cy="1477328"/>
          </a:xfrm>
          <a:prstGeom prst="rect">
            <a:avLst/>
          </a:prstGeom>
          <a:noFill/>
        </p:spPr>
        <p:txBody>
          <a:bodyPr wrap="square" rtlCol="0">
            <a:spAutoFit/>
          </a:bodyPr>
          <a:lstStyle/>
          <a:p>
            <a:r>
              <a:rPr lang="en-US" sz="2400" dirty="0">
                <a:solidFill>
                  <a:schemeClr val="bg1"/>
                </a:solidFill>
              </a:rPr>
              <a:t>Supporting a 4-Year-Old in an Early Years Setting Trainee Early Years Support Worker Presentation</a:t>
            </a:r>
          </a:p>
          <a:p>
            <a:endParaRPr lang="en-US" dirty="0"/>
          </a:p>
        </p:txBody>
      </p:sp>
      <p:pic>
        <p:nvPicPr>
          <p:cNvPr id="8" name="Picture 7">
            <a:extLst>
              <a:ext uri="{FF2B5EF4-FFF2-40B4-BE49-F238E27FC236}">
                <a16:creationId xmlns:a16="http://schemas.microsoft.com/office/drawing/2014/main" id="{C8AEC34C-2674-E1E3-AD6B-18D134CFD7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6994" y="943897"/>
            <a:ext cx="4360751" cy="3053733"/>
          </a:xfrm>
          <a:prstGeom prst="rect">
            <a:avLst/>
          </a:prstGeom>
          <a:ln>
            <a:noFill/>
          </a:ln>
          <a:effectLst>
            <a:softEdge rad="112500"/>
          </a:effectLst>
        </p:spPr>
      </p:pic>
    </p:spTree>
    <p:extLst>
      <p:ext uri="{BB962C8B-B14F-4D97-AF65-F5344CB8AC3E}">
        <p14:creationId xmlns:p14="http://schemas.microsoft.com/office/powerpoint/2010/main" val="39691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443536" y="588753"/>
            <a:ext cx="5652464" cy="1077809"/>
          </a:xfrm>
        </p:spPr>
        <p:txBody>
          <a:bodyPr/>
          <a:lstStyle/>
          <a:p>
            <a:r>
              <a:rPr lang="en-US" dirty="0"/>
              <a:t>Agenda</a:t>
            </a:r>
          </a:p>
        </p:txBody>
      </p:sp>
      <p:sp>
        <p:nvSpPr>
          <p:cNvPr id="3" name="Content Placeholder 2">
            <a:extLst>
              <a:ext uri="{FF2B5EF4-FFF2-40B4-BE49-F238E27FC236}">
                <a16:creationId xmlns:a16="http://schemas.microsoft.com/office/drawing/2014/main" id="{638ACC6B-C7FD-0935-2022-57CCC9D64B5D}"/>
              </a:ext>
            </a:extLst>
          </p:cNvPr>
          <p:cNvSpPr>
            <a:spLocks noGrp="1"/>
          </p:cNvSpPr>
          <p:nvPr>
            <p:ph idx="1"/>
          </p:nvPr>
        </p:nvSpPr>
        <p:spPr>
          <a:xfrm>
            <a:off x="560289" y="1666563"/>
            <a:ext cx="5870010" cy="4556438"/>
          </a:xfrm>
        </p:spPr>
        <p:txBody>
          <a:bodyPr>
            <a:noAutofit/>
          </a:bodyPr>
          <a:lstStyle/>
          <a:p>
            <a:r>
              <a:rPr lang="en-US" sz="2800" b="1" dirty="0">
                <a:latin typeface="Arial" panose="020B0604020202020204" pitchFamily="34" charset="0"/>
                <a:cs typeface="Arial" panose="020B0604020202020204" pitchFamily="34" charset="0"/>
              </a:rPr>
              <a:t>Introduction to Isaac’s case</a:t>
            </a:r>
          </a:p>
          <a:p>
            <a:r>
              <a:rPr lang="en-US" sz="2800" b="1" dirty="0">
                <a:latin typeface="Arial" panose="020B0604020202020204" pitchFamily="34" charset="0"/>
                <a:cs typeface="Arial" panose="020B0604020202020204" pitchFamily="34" charset="0"/>
              </a:rPr>
              <a:t>Overview of Bowlby’s Attachment Theory</a:t>
            </a:r>
          </a:p>
          <a:p>
            <a:r>
              <a:rPr lang="en-US" sz="2800" b="1" dirty="0">
                <a:latin typeface="Arial" panose="020B0604020202020204" pitchFamily="34" charset="0"/>
                <a:cs typeface="Arial" panose="020B0604020202020204" pitchFamily="34" charset="0"/>
              </a:rPr>
              <a:t>Application to Isaac (Nature &amp; Nurture)</a:t>
            </a:r>
          </a:p>
          <a:p>
            <a:r>
              <a:rPr lang="en-US" sz="2800" b="1" dirty="0">
                <a:latin typeface="Arial" panose="020B0604020202020204" pitchFamily="34" charset="0"/>
                <a:cs typeface="Arial" panose="020B0604020202020204" pitchFamily="34" charset="0"/>
              </a:rPr>
              <a:t>Practical Support Strategies</a:t>
            </a:r>
          </a:p>
          <a:p>
            <a:r>
              <a:rPr lang="en-US" sz="2800" b="1" dirty="0">
                <a:latin typeface="Arial" panose="020B0604020202020204" pitchFamily="34" charset="0"/>
                <a:cs typeface="Arial" panose="020B0604020202020204" pitchFamily="34" charset="0"/>
              </a:rPr>
              <a:t>Critical Evaluation</a:t>
            </a:r>
          </a:p>
          <a:p>
            <a:r>
              <a:rPr lang="en-US" sz="2800" b="1" dirty="0">
                <a:latin typeface="Arial" panose="020B0604020202020204" pitchFamily="34" charset="0"/>
                <a:cs typeface="Arial" panose="020B0604020202020204" pitchFamily="34" charset="0"/>
              </a:rPr>
              <a:t>Conclusion &amp; References</a:t>
            </a:r>
          </a:p>
        </p:txBody>
      </p:sp>
      <p:pic>
        <p:nvPicPr>
          <p:cNvPr id="13" name="Picture Placeholder 12">
            <a:extLst>
              <a:ext uri="{FF2B5EF4-FFF2-40B4-BE49-F238E27FC236}">
                <a16:creationId xmlns:a16="http://schemas.microsoft.com/office/drawing/2014/main" id="{DC6D9784-B392-0FC8-9B7D-A02E6E187211}"/>
              </a:ext>
            </a:extLst>
          </p:cNvPr>
          <p:cNvPicPr>
            <a:picLocks noGrp="1" noChangeAspect="1"/>
          </p:cNvPicPr>
          <p:nvPr>
            <p:ph type="pic" sz="quarter" idx="14"/>
          </p:nvPr>
        </p:nvPicPr>
        <p:blipFill>
          <a:blip r:embed="rId3"/>
          <a:srcRect l="18386" r="18386"/>
          <a:stretch/>
        </p:blipFill>
        <p:spPr>
          <a:xfrm>
            <a:off x="6916738" y="866775"/>
            <a:ext cx="4714875" cy="5592763"/>
          </a:xfrm>
          <a:prstGeom prst="rect">
            <a:avLst/>
          </a:prstGeom>
          <a:blipFill dpi="0" rotWithShape="1">
            <a:blip r:embed="rId4">
              <a:alphaModFix amt="60000"/>
            </a:blip>
            <a:srcRect/>
            <a:stretch>
              <a:fillRect l="-40" r="-40"/>
            </a:stretch>
          </a:blipFill>
        </p:spPr>
      </p:pic>
    </p:spTree>
    <p:extLst>
      <p:ext uri="{BB962C8B-B14F-4D97-AF65-F5344CB8AC3E}">
        <p14:creationId xmlns:p14="http://schemas.microsoft.com/office/powerpoint/2010/main" val="3664579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B44D101-8AC2-061B-661F-ADF3D0D96828}"/>
              </a:ext>
            </a:extLst>
          </p:cNvPr>
          <p:cNvSpPr>
            <a:spLocks noGrp="1"/>
          </p:cNvSpPr>
          <p:nvPr>
            <p:ph idx="1"/>
          </p:nvPr>
        </p:nvSpPr>
        <p:spPr>
          <a:xfrm>
            <a:off x="634032" y="985233"/>
            <a:ext cx="10923935" cy="4969387"/>
          </a:xfrm>
        </p:spPr>
        <p:txBody>
          <a:bodyPr>
            <a:normAutofit/>
          </a:bodyPr>
          <a:lstStyle/>
          <a:p>
            <a:pPr>
              <a:lnSpc>
                <a:spcPct val="100000"/>
              </a:lnSpc>
            </a:pPr>
            <a:r>
              <a:rPr lang="en-US" sz="3200" dirty="0">
                <a:latin typeface="Arial" panose="020B0604020202020204" pitchFamily="34" charset="0"/>
                <a:cs typeface="Arial" panose="020B0604020202020204" pitchFamily="34" charset="0"/>
              </a:rPr>
              <a:t>Isaac comes from a single parent household.</a:t>
            </a:r>
          </a:p>
          <a:p>
            <a:pPr>
              <a:lnSpc>
                <a:spcPct val="100000"/>
              </a:lnSpc>
            </a:pPr>
            <a:r>
              <a:rPr lang="en-US" sz="3200" dirty="0">
                <a:latin typeface="Arial" panose="020B0604020202020204" pitchFamily="34" charset="0"/>
                <a:cs typeface="Arial" panose="020B0604020202020204" pitchFamily="34" charset="0"/>
              </a:rPr>
              <a:t>Her single mother is experiencing post-natal depression</a:t>
            </a:r>
          </a:p>
          <a:p>
            <a:pPr>
              <a:lnSpc>
                <a:spcPct val="100000"/>
              </a:lnSpc>
            </a:pPr>
            <a:r>
              <a:rPr lang="en-US" sz="3200" dirty="0">
                <a:latin typeface="Arial" panose="020B0604020202020204" pitchFamily="34" charset="0"/>
                <a:cs typeface="Arial" panose="020B0604020202020204" pitchFamily="34" charset="0"/>
              </a:rPr>
              <a:t>She has low confidence. </a:t>
            </a:r>
          </a:p>
          <a:p>
            <a:pPr>
              <a:lnSpc>
                <a:spcPct val="100000"/>
              </a:lnSpc>
            </a:pPr>
            <a:r>
              <a:rPr lang="en-US" sz="3200" dirty="0">
                <a:latin typeface="Arial" panose="020B0604020202020204" pitchFamily="34" charset="0"/>
                <a:cs typeface="Arial" panose="020B0604020202020204" pitchFamily="34" charset="0"/>
              </a:rPr>
              <a:t>Isaac’s childcare has been disrupted following their recent move from the UK. </a:t>
            </a:r>
          </a:p>
          <a:p>
            <a:pPr>
              <a:lnSpc>
                <a:spcPct val="100000"/>
              </a:lnSpc>
            </a:pPr>
            <a:r>
              <a:rPr lang="en-US" sz="3200" dirty="0">
                <a:latin typeface="Arial" panose="020B0604020202020204" pitchFamily="34" charset="0"/>
                <a:cs typeface="Arial" panose="020B0604020202020204" pitchFamily="34" charset="0"/>
              </a:rPr>
              <a:t>As a result, he is withdrawn, struggles with group activities, clingy, poor independent play, sleep difficulties, language delay and sleep difficulties </a:t>
            </a:r>
          </a:p>
        </p:txBody>
      </p:sp>
      <p:sp>
        <p:nvSpPr>
          <p:cNvPr id="3" name="TextBox 2">
            <a:extLst>
              <a:ext uri="{FF2B5EF4-FFF2-40B4-BE49-F238E27FC236}">
                <a16:creationId xmlns:a16="http://schemas.microsoft.com/office/drawing/2014/main" id="{D756F9E2-E801-3A07-3F4B-9ED06D095144}"/>
              </a:ext>
            </a:extLst>
          </p:cNvPr>
          <p:cNvSpPr txBox="1"/>
          <p:nvPr/>
        </p:nvSpPr>
        <p:spPr>
          <a:xfrm>
            <a:off x="634032" y="338902"/>
            <a:ext cx="9940562" cy="646331"/>
          </a:xfrm>
          <a:prstGeom prst="rect">
            <a:avLst/>
          </a:prstGeom>
          <a:noFill/>
        </p:spPr>
        <p:txBody>
          <a:bodyPr wrap="square">
            <a:spAutoFit/>
          </a:bodyPr>
          <a:lstStyle/>
          <a:p>
            <a:pPr algn="ctr"/>
            <a:r>
              <a:rPr lang="en-US" sz="3600" b="1" dirty="0">
                <a:solidFill>
                  <a:schemeClr val="bg1"/>
                </a:solidFill>
                <a:effectLst>
                  <a:outerShdw blurRad="38100" dist="38100" dir="2700000" algn="tl">
                    <a:srgbClr val="000000">
                      <a:alpha val="43137"/>
                    </a:srgbClr>
                  </a:outerShdw>
                </a:effectLst>
              </a:rPr>
              <a:t>Isaac’s background &amp; observed behaviors</a:t>
            </a:r>
          </a:p>
        </p:txBody>
      </p:sp>
      <p:sp>
        <p:nvSpPr>
          <p:cNvPr id="6" name="TextBox 5">
            <a:extLst>
              <a:ext uri="{FF2B5EF4-FFF2-40B4-BE49-F238E27FC236}">
                <a16:creationId xmlns:a16="http://schemas.microsoft.com/office/drawing/2014/main" id="{58A80FB8-2238-39D2-7CE2-2D9C234B7026}"/>
              </a:ext>
            </a:extLst>
          </p:cNvPr>
          <p:cNvSpPr txBox="1"/>
          <p:nvPr/>
        </p:nvSpPr>
        <p:spPr>
          <a:xfrm>
            <a:off x="2539108" y="5336913"/>
            <a:ext cx="8976996" cy="2062103"/>
          </a:xfrm>
          <a:prstGeom prst="rect">
            <a:avLst/>
          </a:prstGeom>
          <a:noFill/>
        </p:spPr>
        <p:txBody>
          <a:bodyPr wrap="square">
            <a:spAutoFit/>
          </a:bodyPr>
          <a:lstStyle/>
          <a:p>
            <a:pPr marL="457200" indent="-457200">
              <a:buFont typeface="Wingdings" panose="05000000000000000000" pitchFamily="2" charset="2"/>
              <a:buChar char="ü"/>
            </a:pPr>
            <a:r>
              <a:rPr lang="en-US" sz="3200" b="0" u="none" cap="none" dirty="0">
                <a:solidFill>
                  <a:schemeClr val="bg1"/>
                </a:solidFill>
                <a:latin typeface="+mn-lt"/>
              </a:rPr>
              <a:t>These suggest possible insecure attachment impacting emotional, social, and language development.</a:t>
            </a:r>
            <a:br>
              <a:rPr lang="en-US" sz="3200" b="0" u="none" dirty="0">
                <a:solidFill>
                  <a:schemeClr val="bg1"/>
                </a:solidFill>
              </a:rPr>
            </a:br>
            <a:endParaRPr lang="en-US" sz="3200" dirty="0">
              <a:solidFill>
                <a:schemeClr val="bg1"/>
              </a:solidFill>
            </a:endParaRPr>
          </a:p>
        </p:txBody>
      </p:sp>
      <p:pic>
        <p:nvPicPr>
          <p:cNvPr id="16" name="Picture Placeholder 15">
            <a:extLst>
              <a:ext uri="{FF2B5EF4-FFF2-40B4-BE49-F238E27FC236}">
                <a16:creationId xmlns:a16="http://schemas.microsoft.com/office/drawing/2014/main" id="{45D5D272-D502-317B-7A57-4C4CEB00B4FF}"/>
              </a:ext>
            </a:extLst>
          </p:cNvPr>
          <p:cNvPicPr>
            <a:picLocks noChangeAspect="1"/>
          </p:cNvPicPr>
          <p:nvPr/>
        </p:nvPicPr>
        <p:blipFill>
          <a:blip r:embed="rId3"/>
          <a:srcRect t="38167" b="15263"/>
          <a:stretch>
            <a:fillRect/>
          </a:stretch>
        </p:blipFill>
        <p:spPr>
          <a:xfrm>
            <a:off x="634032" y="5710538"/>
            <a:ext cx="1863214" cy="577405"/>
          </a:xfrm>
          <a:prstGeom prst="rect">
            <a:avLst/>
          </a:prstGeom>
          <a:blipFill dpi="0" rotWithShape="1">
            <a:blip r:embed="rId4">
              <a:alphaModFix amt="60000"/>
            </a:blip>
            <a:srcRect/>
            <a:stretch>
              <a:fillRect/>
            </a:stretch>
          </a:blipFill>
        </p:spPr>
      </p:pic>
    </p:spTree>
    <p:extLst>
      <p:ext uri="{BB962C8B-B14F-4D97-AF65-F5344CB8AC3E}">
        <p14:creationId xmlns:p14="http://schemas.microsoft.com/office/powerpoint/2010/main" val="2279253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15B29-4E45-6F70-804F-B315516D26F4}"/>
              </a:ext>
            </a:extLst>
          </p:cNvPr>
          <p:cNvSpPr>
            <a:spLocks noGrp="1"/>
          </p:cNvSpPr>
          <p:nvPr>
            <p:ph type="title"/>
          </p:nvPr>
        </p:nvSpPr>
        <p:spPr>
          <a:xfrm>
            <a:off x="634029" y="5117690"/>
            <a:ext cx="4527906" cy="1503516"/>
          </a:xfrm>
        </p:spPr>
        <p:txBody>
          <a:bodyPr/>
          <a:lstStyle/>
          <a:p>
            <a:r>
              <a:rPr lang="en-US" sz="4000" dirty="0"/>
              <a:t>Bowlby’s Attachment Theory Key Concepts</a:t>
            </a:r>
          </a:p>
        </p:txBody>
      </p:sp>
      <p:pic>
        <p:nvPicPr>
          <p:cNvPr id="10" name="Picture Placeholder 9" descr="One person stroking the head of another person who is laying down">
            <a:extLst>
              <a:ext uri="{FF2B5EF4-FFF2-40B4-BE49-F238E27FC236}">
                <a16:creationId xmlns:a16="http://schemas.microsoft.com/office/drawing/2014/main" id="{2728C7FB-BD32-E694-D054-B3FD652D1429}"/>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31151" b="31151"/>
          <a:stretch/>
        </p:blipFill>
        <p:spPr>
          <a:xfrm>
            <a:off x="634029" y="1265119"/>
            <a:ext cx="4527907" cy="3070908"/>
          </a:xfrm>
        </p:spPr>
      </p:pic>
      <p:sp>
        <p:nvSpPr>
          <p:cNvPr id="4" name="Content Placeholder 3">
            <a:extLst>
              <a:ext uri="{FF2B5EF4-FFF2-40B4-BE49-F238E27FC236}">
                <a16:creationId xmlns:a16="http://schemas.microsoft.com/office/drawing/2014/main" id="{CD6EDC57-B250-944C-B430-81AE4BA04288}"/>
              </a:ext>
            </a:extLst>
          </p:cNvPr>
          <p:cNvSpPr>
            <a:spLocks noGrp="1"/>
          </p:cNvSpPr>
          <p:nvPr>
            <p:ph sz="quarter" idx="14"/>
          </p:nvPr>
        </p:nvSpPr>
        <p:spPr>
          <a:xfrm>
            <a:off x="5589639" y="630937"/>
            <a:ext cx="6474542" cy="5592064"/>
          </a:xfrm>
        </p:spPr>
        <p:txBody>
          <a:bodyPr>
            <a:noAutofit/>
          </a:bodyPr>
          <a:lstStyle/>
          <a:p>
            <a:pPr>
              <a:spcBef>
                <a:spcPts val="1200"/>
              </a:spcBef>
              <a:spcAft>
                <a:spcPts val="1200"/>
              </a:spcAft>
            </a:pPr>
            <a:r>
              <a:rPr lang="en-US" sz="2800" dirty="0">
                <a:latin typeface="Arial" panose="020B0604020202020204" pitchFamily="34" charset="0"/>
                <a:cs typeface="Arial" panose="020B0604020202020204" pitchFamily="34" charset="0"/>
              </a:rPr>
              <a:t>Innate biological need for proximity to caregiver (survival instinct)</a:t>
            </a:r>
          </a:p>
          <a:p>
            <a:pPr>
              <a:spcBef>
                <a:spcPts val="1200"/>
              </a:spcBef>
              <a:spcAft>
                <a:spcPts val="1200"/>
              </a:spcAft>
            </a:pPr>
            <a:r>
              <a:rPr lang="en-US" sz="2800" dirty="0">
                <a:latin typeface="Arial" panose="020B0604020202020204" pitchFamily="34" charset="0"/>
                <a:cs typeface="Arial" panose="020B0604020202020204" pitchFamily="34" charset="0"/>
              </a:rPr>
              <a:t>Internal Working Model (IWM): Mental representation of self &amp; others</a:t>
            </a:r>
          </a:p>
          <a:p>
            <a:pPr>
              <a:spcBef>
                <a:spcPts val="1200"/>
              </a:spcBef>
              <a:spcAft>
                <a:spcPts val="1200"/>
              </a:spcAft>
            </a:pPr>
            <a:r>
              <a:rPr lang="en-US" sz="2800" dirty="0">
                <a:latin typeface="Arial" panose="020B0604020202020204" pitchFamily="34" charset="0"/>
                <a:cs typeface="Arial" panose="020B0604020202020204" pitchFamily="34" charset="0"/>
              </a:rPr>
              <a:t>Sensitive periods in early years (especially 0–5) </a:t>
            </a:r>
          </a:p>
          <a:p>
            <a:pPr>
              <a:spcBef>
                <a:spcPts val="1200"/>
              </a:spcBef>
              <a:spcAft>
                <a:spcPts val="1200"/>
              </a:spcAft>
            </a:pPr>
            <a:r>
              <a:rPr lang="en-US" sz="2800" dirty="0">
                <a:latin typeface="Arial" panose="020B0604020202020204" pitchFamily="34" charset="0"/>
                <a:cs typeface="Arial" panose="020B0604020202020204" pitchFamily="34" charset="0"/>
              </a:rPr>
              <a:t>Secure vs Insecure attachment (Ainsworth’s Strange Situation</a:t>
            </a:r>
            <a:r>
              <a:rPr lang="en-US" sz="2800" dirty="0"/>
              <a:t>)</a:t>
            </a:r>
          </a:p>
        </p:txBody>
      </p:sp>
    </p:spTree>
    <p:extLst>
      <p:ext uri="{BB962C8B-B14F-4D97-AF65-F5344CB8AC3E}">
        <p14:creationId xmlns:p14="http://schemas.microsoft.com/office/powerpoint/2010/main" val="1910891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25F8F82-DD8E-59DE-CCA5-E158F60A7E95}"/>
              </a:ext>
            </a:extLst>
          </p:cNvPr>
          <p:cNvSpPr>
            <a:spLocks noGrp="1"/>
          </p:cNvSpPr>
          <p:nvPr>
            <p:ph sz="quarter" idx="14"/>
          </p:nvPr>
        </p:nvSpPr>
        <p:spPr>
          <a:xfrm>
            <a:off x="612774" y="1283103"/>
            <a:ext cx="4736136" cy="5175866"/>
          </a:xfrm>
        </p:spPr>
        <p:txBody>
          <a:bodyPr>
            <a:normAutofit/>
          </a:bodyPr>
          <a:lstStyle/>
          <a:p>
            <a:r>
              <a:rPr lang="en-US" sz="2800" dirty="0">
                <a:latin typeface="Arial" panose="020B0604020202020204" pitchFamily="34" charset="0"/>
                <a:cs typeface="Arial" panose="020B0604020202020204" pitchFamily="34" charset="0"/>
              </a:rPr>
              <a:t>First 2–3 years is critical for forming secure base</a:t>
            </a:r>
          </a:p>
          <a:p>
            <a:r>
              <a:rPr lang="en-US" sz="2800" dirty="0">
                <a:latin typeface="Arial" panose="020B0604020202020204" pitchFamily="34" charset="0"/>
                <a:cs typeface="Arial" panose="020B0604020202020204" pitchFamily="34" charset="0"/>
              </a:rPr>
              <a:t>Secure attachment promotes exploration, emotional regulation, better language/social development</a:t>
            </a:r>
          </a:p>
          <a:p>
            <a:r>
              <a:rPr lang="en-US" sz="2800" dirty="0">
                <a:latin typeface="Arial" panose="020B0604020202020204" pitchFamily="34" charset="0"/>
                <a:cs typeface="Arial" panose="020B0604020202020204" pitchFamily="34" charset="0"/>
              </a:rPr>
              <a:t>Disruptions such as maternal depression, frequent transitions increase risk of insecure attachment</a:t>
            </a:r>
          </a:p>
        </p:txBody>
      </p:sp>
      <p:pic>
        <p:nvPicPr>
          <p:cNvPr id="17" name="Picture Placeholder 16">
            <a:extLst>
              <a:ext uri="{FF2B5EF4-FFF2-40B4-BE49-F238E27FC236}">
                <a16:creationId xmlns:a16="http://schemas.microsoft.com/office/drawing/2014/main" id="{C20B65AA-3BA3-8A4F-4F40-CF5303057746}"/>
              </a:ext>
            </a:extLst>
          </p:cNvPr>
          <p:cNvPicPr>
            <a:picLocks noGrp="1" noChangeAspect="1"/>
          </p:cNvPicPr>
          <p:nvPr>
            <p:ph type="pic" sz="quarter" idx="13"/>
          </p:nvPr>
        </p:nvPicPr>
        <p:blipFill>
          <a:blip r:embed="rId3"/>
          <a:srcRect l="19383" r="19383"/>
          <a:stretch/>
        </p:blipFill>
        <p:spPr>
          <a:prstGeom prst="rect">
            <a:avLst/>
          </a:prstGeom>
          <a:blipFill dpi="0" rotWithShape="1">
            <a:blip r:embed="rId4">
              <a:alphaModFix amt="60000"/>
            </a:blip>
            <a:srcRect/>
            <a:stretch>
              <a:fillRect/>
            </a:stretch>
          </a:blipFill>
        </p:spPr>
      </p:pic>
      <p:sp>
        <p:nvSpPr>
          <p:cNvPr id="3" name="TextBox 2">
            <a:extLst>
              <a:ext uri="{FF2B5EF4-FFF2-40B4-BE49-F238E27FC236}">
                <a16:creationId xmlns:a16="http://schemas.microsoft.com/office/drawing/2014/main" id="{5279FBB7-4653-20B2-4A18-61D809CE97C5}"/>
              </a:ext>
            </a:extLst>
          </p:cNvPr>
          <p:cNvSpPr txBox="1"/>
          <p:nvPr/>
        </p:nvSpPr>
        <p:spPr>
          <a:xfrm>
            <a:off x="250725" y="332344"/>
            <a:ext cx="5368410" cy="523220"/>
          </a:xfrm>
          <a:prstGeom prst="rect">
            <a:avLst/>
          </a:prstGeom>
          <a:noFill/>
        </p:spPr>
        <p:txBody>
          <a:bodyPr wrap="square">
            <a:spAutoFit/>
          </a:bodyPr>
          <a:lstStyle/>
          <a:p>
            <a:r>
              <a:rPr lang="en-US" sz="2800" b="1" dirty="0">
                <a:effectLst>
                  <a:outerShdw blurRad="38100" dist="38100" dir="2700000" algn="tl">
                    <a:srgbClr val="000000">
                      <a:alpha val="43137"/>
                    </a:srgbClr>
                  </a:outerShdw>
                </a:effectLst>
              </a:rPr>
              <a:t>Relevance to Early Childhood</a:t>
            </a:r>
          </a:p>
        </p:txBody>
      </p:sp>
    </p:spTree>
    <p:extLst>
      <p:ext uri="{BB962C8B-B14F-4D97-AF65-F5344CB8AC3E}">
        <p14:creationId xmlns:p14="http://schemas.microsoft.com/office/powerpoint/2010/main" val="2123826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15E61-B638-09F9-C546-EC46B3428F9A}"/>
              </a:ext>
            </a:extLst>
          </p:cNvPr>
          <p:cNvSpPr>
            <a:spLocks noGrp="1"/>
          </p:cNvSpPr>
          <p:nvPr>
            <p:ph type="title"/>
          </p:nvPr>
        </p:nvSpPr>
        <p:spPr>
          <a:xfrm>
            <a:off x="442452" y="996695"/>
            <a:ext cx="3731343" cy="4799422"/>
          </a:xfrm>
        </p:spPr>
        <p:txBody>
          <a:bodyPr>
            <a:normAutofit/>
          </a:bodyPr>
          <a:lstStyle/>
          <a:p>
            <a:r>
              <a:rPr lang="en-US" dirty="0"/>
              <a:t>Application to Isaac – How Experiences Shaped Development</a:t>
            </a:r>
            <a:endParaRPr lang="en-US" dirty="0">
              <a:effectLst/>
            </a:endParaRPr>
          </a:p>
        </p:txBody>
      </p:sp>
      <p:sp>
        <p:nvSpPr>
          <p:cNvPr id="3" name="Content Placeholder 2">
            <a:extLst>
              <a:ext uri="{FF2B5EF4-FFF2-40B4-BE49-F238E27FC236}">
                <a16:creationId xmlns:a16="http://schemas.microsoft.com/office/drawing/2014/main" id="{3FF14DB0-1E7A-61A1-4F95-45F4A3D3EA80}"/>
              </a:ext>
            </a:extLst>
          </p:cNvPr>
          <p:cNvSpPr>
            <a:spLocks noGrp="1"/>
          </p:cNvSpPr>
          <p:nvPr>
            <p:ph sz="quarter" idx="14"/>
          </p:nvPr>
        </p:nvSpPr>
        <p:spPr>
          <a:xfrm>
            <a:off x="4291781" y="1005779"/>
            <a:ext cx="7285857" cy="5302946"/>
          </a:xfrm>
        </p:spPr>
        <p:txBody>
          <a:bodyPr>
            <a:normAutofit/>
          </a:bodyPr>
          <a:lstStyle/>
          <a:p>
            <a:pPr>
              <a:lnSpc>
                <a:spcPct val="100000"/>
              </a:lnSpc>
            </a:pPr>
            <a:r>
              <a:rPr lang="en-US" sz="2800" dirty="0">
                <a:latin typeface="Arial" panose="020B0604020202020204" pitchFamily="34" charset="0"/>
                <a:cs typeface="Arial" panose="020B0604020202020204" pitchFamily="34" charset="0"/>
              </a:rPr>
              <a:t>Maternal depression contributed to less sensitive responsiveness and insecure (anxious/ambivalent) attachment </a:t>
            </a:r>
          </a:p>
          <a:p>
            <a:pPr>
              <a:lnSpc>
                <a:spcPct val="100000"/>
              </a:lnSpc>
            </a:pPr>
            <a:r>
              <a:rPr lang="en-US" sz="2800" dirty="0">
                <a:latin typeface="Arial" panose="020B0604020202020204" pitchFamily="34" charset="0"/>
                <a:cs typeface="Arial" panose="020B0604020202020204" pitchFamily="34" charset="0"/>
              </a:rPr>
              <a:t>Disrupted childcare and repeated separations contributed to distress &amp; withdrawal </a:t>
            </a:r>
          </a:p>
          <a:p>
            <a:pPr>
              <a:lnSpc>
                <a:spcPct val="100000"/>
              </a:lnSpc>
            </a:pPr>
            <a:r>
              <a:rPr lang="en-US" sz="2800" dirty="0">
                <a:latin typeface="Arial" panose="020B0604020202020204" pitchFamily="34" charset="0"/>
                <a:cs typeface="Arial" panose="020B0604020202020204" pitchFamily="34" charset="0"/>
              </a:rPr>
              <a:t>Limited social interaction led to delayed language &amp; inability to participate actively in groups</a:t>
            </a:r>
          </a:p>
          <a:p>
            <a:pPr>
              <a:lnSpc>
                <a:spcPct val="100000"/>
              </a:lnSpc>
            </a:pPr>
            <a:r>
              <a:rPr lang="en-US" sz="2800" dirty="0">
                <a:latin typeface="Arial" panose="020B0604020202020204" pitchFamily="34" charset="0"/>
                <a:cs typeface="Arial" panose="020B0604020202020204" pitchFamily="34" charset="0"/>
              </a:rPr>
              <a:t> Clinginess &amp; sleep issues have contributed to proximity-seeking behaviors</a:t>
            </a:r>
          </a:p>
        </p:txBody>
      </p:sp>
    </p:spTree>
    <p:extLst>
      <p:ext uri="{BB962C8B-B14F-4D97-AF65-F5344CB8AC3E}">
        <p14:creationId xmlns:p14="http://schemas.microsoft.com/office/powerpoint/2010/main" val="834862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6B994B7-48B6-F212-BD0E-23A912740ADA}"/>
              </a:ext>
            </a:extLst>
          </p:cNvPr>
          <p:cNvSpPr>
            <a:spLocks noGrp="1"/>
          </p:cNvSpPr>
          <p:nvPr>
            <p:ph sz="quarter" idx="14"/>
          </p:nvPr>
        </p:nvSpPr>
        <p:spPr>
          <a:xfrm>
            <a:off x="194189" y="1946788"/>
            <a:ext cx="5545395" cy="4778478"/>
          </a:xfrm>
        </p:spPr>
        <p:txBody>
          <a:bodyPr>
            <a:noAutofit/>
          </a:bodyPr>
          <a:lstStyle/>
          <a:p>
            <a:pPr>
              <a:lnSpc>
                <a:spcPct val="100000"/>
              </a:lnSpc>
            </a:pPr>
            <a:r>
              <a:rPr lang="en-US" sz="2800" b="1" dirty="0">
                <a:latin typeface="Arial" panose="020B0604020202020204" pitchFamily="34" charset="0"/>
                <a:cs typeface="Arial" panose="020B0604020202020204" pitchFamily="34" charset="0"/>
              </a:rPr>
              <a:t>Nature (Biological):</a:t>
            </a:r>
            <a:r>
              <a:rPr lang="en-US" sz="2800" dirty="0">
                <a:latin typeface="Arial" panose="020B0604020202020204" pitchFamily="34" charset="0"/>
                <a:cs typeface="Arial" panose="020B0604020202020204" pitchFamily="34" charset="0"/>
              </a:rPr>
              <a:t> Temperament, early brain development (stress response systems), genetic predispositions </a:t>
            </a:r>
          </a:p>
          <a:p>
            <a:pPr>
              <a:lnSpc>
                <a:spcPct val="100000"/>
              </a:lnSpc>
            </a:pPr>
            <a:r>
              <a:rPr lang="en-US" sz="2800" b="1" dirty="0">
                <a:latin typeface="Arial" panose="020B0604020202020204" pitchFamily="34" charset="0"/>
                <a:cs typeface="Arial" panose="020B0604020202020204" pitchFamily="34" charset="0"/>
              </a:rPr>
              <a:t>Nurture (Environmental):</a:t>
            </a:r>
            <a:r>
              <a:rPr lang="en-US" sz="2800" dirty="0">
                <a:latin typeface="Arial" panose="020B0604020202020204" pitchFamily="34" charset="0"/>
                <a:cs typeface="Arial" panose="020B0604020202020204" pitchFamily="34" charset="0"/>
              </a:rPr>
              <a:t> Caregiving quality, maternal mental health, social support, transitions </a:t>
            </a:r>
          </a:p>
        </p:txBody>
      </p:sp>
      <p:pic>
        <p:nvPicPr>
          <p:cNvPr id="9" name="Picture Placeholder 8">
            <a:extLst>
              <a:ext uri="{FF2B5EF4-FFF2-40B4-BE49-F238E27FC236}">
                <a16:creationId xmlns:a16="http://schemas.microsoft.com/office/drawing/2014/main" id="{CF4506B3-C0F4-4BE1-5A70-F16BE0386767}"/>
              </a:ext>
            </a:extLst>
          </p:cNvPr>
          <p:cNvPicPr>
            <a:picLocks noGrp="1" noChangeAspect="1"/>
          </p:cNvPicPr>
          <p:nvPr>
            <p:ph type="pic" sz="quarter" idx="13"/>
          </p:nvPr>
        </p:nvPicPr>
        <p:blipFill>
          <a:blip r:embed="rId3"/>
          <a:srcRect l="19444" r="19444"/>
          <a:stretch/>
        </p:blipFill>
        <p:spPr>
          <a:xfrm>
            <a:off x="6607278" y="973394"/>
            <a:ext cx="4748979" cy="2964423"/>
          </a:xfrm>
          <a:prstGeom prst="rect">
            <a:avLst/>
          </a:prstGeom>
          <a:blipFill dpi="0" rotWithShape="1">
            <a:blip r:embed="rId4">
              <a:alphaModFix amt="60000"/>
            </a:blip>
            <a:srcRect/>
            <a:stretch>
              <a:fillRect/>
            </a:stretch>
          </a:blipFill>
        </p:spPr>
      </p:pic>
      <p:sp>
        <p:nvSpPr>
          <p:cNvPr id="2" name="Content Placeholder 4">
            <a:extLst>
              <a:ext uri="{FF2B5EF4-FFF2-40B4-BE49-F238E27FC236}">
                <a16:creationId xmlns:a16="http://schemas.microsoft.com/office/drawing/2014/main" id="{CAB8C76F-8087-1CFE-B303-EF57190D0D2E}"/>
              </a:ext>
            </a:extLst>
          </p:cNvPr>
          <p:cNvSpPr txBox="1">
            <a:spLocks/>
          </p:cNvSpPr>
          <p:nvPr/>
        </p:nvSpPr>
        <p:spPr>
          <a:xfrm>
            <a:off x="6206612" y="3937817"/>
            <a:ext cx="5513438" cy="261046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2800" b="1" dirty="0">
                <a:latin typeface="Arial" panose="020B0604020202020204" pitchFamily="34" charset="0"/>
                <a:cs typeface="Arial" panose="020B0604020202020204" pitchFamily="34" charset="0"/>
              </a:rPr>
              <a:t>Interaction:</a:t>
            </a:r>
            <a:r>
              <a:rPr lang="en-US" sz="2800" dirty="0">
                <a:latin typeface="Arial" panose="020B0604020202020204" pitchFamily="34" charset="0"/>
                <a:cs typeface="Arial" panose="020B0604020202020204" pitchFamily="34" charset="0"/>
              </a:rPr>
              <a:t> Adverse environment amplifies biological vulnerabilities; secure relationships buffer them (epigenetics &amp; neuroplasticity)</a:t>
            </a:r>
          </a:p>
        </p:txBody>
      </p:sp>
      <p:sp>
        <p:nvSpPr>
          <p:cNvPr id="3" name="Content Placeholder 4">
            <a:extLst>
              <a:ext uri="{FF2B5EF4-FFF2-40B4-BE49-F238E27FC236}">
                <a16:creationId xmlns:a16="http://schemas.microsoft.com/office/drawing/2014/main" id="{BEEB5890-517A-2C89-B473-3CC7841E89D5}"/>
              </a:ext>
            </a:extLst>
          </p:cNvPr>
          <p:cNvSpPr txBox="1">
            <a:spLocks/>
          </p:cNvSpPr>
          <p:nvPr/>
        </p:nvSpPr>
        <p:spPr>
          <a:xfrm>
            <a:off x="194189" y="818540"/>
            <a:ext cx="6975985" cy="79641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3200" b="1" u="sng" dirty="0"/>
              <a:t>Nature and Nurture Interaction</a:t>
            </a:r>
          </a:p>
        </p:txBody>
      </p:sp>
    </p:spTree>
    <p:extLst>
      <p:ext uri="{BB962C8B-B14F-4D97-AF65-F5344CB8AC3E}">
        <p14:creationId xmlns:p14="http://schemas.microsoft.com/office/powerpoint/2010/main" val="3497434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DDCBF9B-54A6-ACFF-EA14-BD582498A0EF}"/>
              </a:ext>
            </a:extLst>
          </p:cNvPr>
          <p:cNvSpPr>
            <a:spLocks noGrp="1"/>
          </p:cNvSpPr>
          <p:nvPr>
            <p:ph type="title"/>
          </p:nvPr>
        </p:nvSpPr>
        <p:spPr>
          <a:xfrm>
            <a:off x="634029" y="175804"/>
            <a:ext cx="10923935" cy="1494476"/>
          </a:xfrm>
        </p:spPr>
        <p:txBody>
          <a:bodyPr/>
          <a:lstStyle/>
          <a:p>
            <a:r>
              <a:rPr lang="en-US" dirty="0"/>
              <a:t>Practical, Theory-Informed Strategies </a:t>
            </a:r>
            <a:br>
              <a:rPr lang="en-US" dirty="0"/>
            </a:br>
            <a:endParaRPr lang="en-US" dirty="0"/>
          </a:p>
        </p:txBody>
      </p:sp>
      <p:sp>
        <p:nvSpPr>
          <p:cNvPr id="6" name="Content Placeholder 5">
            <a:extLst>
              <a:ext uri="{FF2B5EF4-FFF2-40B4-BE49-F238E27FC236}">
                <a16:creationId xmlns:a16="http://schemas.microsoft.com/office/drawing/2014/main" id="{DFB4AFA7-99FF-7856-D6E5-4957E4D68E6E}"/>
              </a:ext>
            </a:extLst>
          </p:cNvPr>
          <p:cNvSpPr>
            <a:spLocks noGrp="1"/>
          </p:cNvSpPr>
          <p:nvPr>
            <p:ph idx="1"/>
          </p:nvPr>
        </p:nvSpPr>
        <p:spPr>
          <a:xfrm>
            <a:off x="634029" y="2094269"/>
            <a:ext cx="10923935" cy="4158225"/>
          </a:xfrm>
        </p:spPr>
        <p:txBody>
          <a:bodyPr>
            <a:normAutofit fontScale="85000" lnSpcReduction="10000"/>
          </a:bodyPr>
          <a:lstStyle/>
          <a:p>
            <a:pPr>
              <a:lnSpc>
                <a:spcPct val="200000"/>
              </a:lnSpc>
            </a:pPr>
            <a:r>
              <a:rPr lang="en-US" sz="2800" dirty="0">
                <a:latin typeface="Arial" panose="020B0604020202020204" pitchFamily="34" charset="0"/>
                <a:cs typeface="Arial" panose="020B0604020202020204" pitchFamily="34" charset="0"/>
              </a:rPr>
              <a:t>Build consistent key person relationship (secure base in setting) </a:t>
            </a:r>
          </a:p>
          <a:p>
            <a:pPr>
              <a:lnSpc>
                <a:spcPct val="200000"/>
              </a:lnSpc>
            </a:pPr>
            <a:r>
              <a:rPr lang="en-US" sz="2800" dirty="0">
                <a:latin typeface="Arial" panose="020B0604020202020204" pitchFamily="34" charset="0"/>
                <a:cs typeface="Arial" panose="020B0604020202020204" pitchFamily="34" charset="0"/>
              </a:rPr>
              <a:t>Gradual separation support &amp; predictable routines </a:t>
            </a:r>
          </a:p>
          <a:p>
            <a:pPr>
              <a:lnSpc>
                <a:spcPct val="200000"/>
              </a:lnSpc>
            </a:pPr>
            <a:r>
              <a:rPr lang="en-US" sz="2800" dirty="0">
                <a:latin typeface="Arial" panose="020B0604020202020204" pitchFamily="34" charset="0"/>
                <a:cs typeface="Arial" panose="020B0604020202020204" pitchFamily="34" charset="0"/>
              </a:rPr>
              <a:t>Attachment-based play activities to encourage exploration</a:t>
            </a:r>
          </a:p>
          <a:p>
            <a:pPr>
              <a:lnSpc>
                <a:spcPct val="200000"/>
              </a:lnSpc>
            </a:pPr>
            <a:r>
              <a:rPr lang="en-US" sz="2800" dirty="0">
                <a:latin typeface="Arial" panose="020B0604020202020204" pitchFamily="34" charset="0"/>
                <a:cs typeface="Arial" panose="020B0604020202020204" pitchFamily="34" charset="0"/>
              </a:rPr>
              <a:t>Emotion coaching &amp; co-regulation techniques</a:t>
            </a:r>
          </a:p>
          <a:p>
            <a:pPr marL="0" indent="0">
              <a:lnSpc>
                <a:spcPct val="200000"/>
              </a:lnSpc>
              <a:buNone/>
            </a:pPr>
            <a:r>
              <a:rPr lang="en-US" sz="2800" b="1" dirty="0">
                <a:latin typeface="Arial" panose="020B0604020202020204" pitchFamily="34" charset="0"/>
                <a:cs typeface="Arial" panose="020B0604020202020204" pitchFamily="34" charset="0"/>
              </a:rPr>
              <a:t>N/B – These Strengthens IWM and proximity without over-dependence.</a:t>
            </a:r>
          </a:p>
          <a:p>
            <a:pPr>
              <a:lnSpc>
                <a:spcPct val="200000"/>
              </a:lnSpc>
            </a:pPr>
            <a:endParaRPr lang="en-US" sz="2800" dirty="0"/>
          </a:p>
        </p:txBody>
      </p:sp>
    </p:spTree>
    <p:extLst>
      <p:ext uri="{BB962C8B-B14F-4D97-AF65-F5344CB8AC3E}">
        <p14:creationId xmlns:p14="http://schemas.microsoft.com/office/powerpoint/2010/main" val="4257603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4345364-CF10-1E72-19F0-1377DBDF9E01}"/>
              </a:ext>
            </a:extLst>
          </p:cNvPr>
          <p:cNvSpPr>
            <a:spLocks noGrp="1"/>
          </p:cNvSpPr>
          <p:nvPr>
            <p:ph type="title"/>
          </p:nvPr>
        </p:nvSpPr>
        <p:spPr/>
        <p:txBody>
          <a:bodyPr>
            <a:normAutofit/>
          </a:bodyPr>
          <a:lstStyle/>
          <a:p>
            <a:r>
              <a:rPr lang="en-US" sz="4000" dirty="0"/>
              <a:t>Practical Strategies</a:t>
            </a:r>
            <a:br>
              <a:rPr lang="en-US" sz="4000" dirty="0"/>
            </a:br>
            <a:endParaRPr lang="en-US" sz="4000" b="0" dirty="0"/>
          </a:p>
        </p:txBody>
      </p:sp>
      <p:sp>
        <p:nvSpPr>
          <p:cNvPr id="5" name="Content Placeholder 4">
            <a:extLst>
              <a:ext uri="{FF2B5EF4-FFF2-40B4-BE49-F238E27FC236}">
                <a16:creationId xmlns:a16="http://schemas.microsoft.com/office/drawing/2014/main" id="{AA10F3A6-CEB0-1D0A-C6CE-A88476AC8D04}"/>
              </a:ext>
            </a:extLst>
          </p:cNvPr>
          <p:cNvSpPr>
            <a:spLocks noGrp="1"/>
          </p:cNvSpPr>
          <p:nvPr>
            <p:ph sz="quarter" idx="13"/>
          </p:nvPr>
        </p:nvSpPr>
        <p:spPr/>
        <p:txBody>
          <a:bodyPr>
            <a:normAutofit lnSpcReduction="10000"/>
          </a:bodyPr>
          <a:lstStyle/>
          <a:p>
            <a:pPr>
              <a:lnSpc>
                <a:spcPct val="150000"/>
              </a:lnSpc>
            </a:pPr>
            <a:r>
              <a:rPr lang="en-US" sz="2800" dirty="0">
                <a:latin typeface="Arial" panose="020B0604020202020204" pitchFamily="34" charset="0"/>
                <a:cs typeface="Arial" panose="020B0604020202020204" pitchFamily="34" charset="0"/>
              </a:rPr>
              <a:t>Language-rich, responsive interactions to support development </a:t>
            </a:r>
          </a:p>
          <a:p>
            <a:pPr>
              <a:lnSpc>
                <a:spcPct val="150000"/>
              </a:lnSpc>
            </a:pPr>
            <a:r>
              <a:rPr lang="en-US" sz="2800" dirty="0">
                <a:latin typeface="Arial" panose="020B0604020202020204" pitchFamily="34" charset="0"/>
                <a:cs typeface="Arial" panose="020B0604020202020204" pitchFamily="34" charset="0"/>
              </a:rPr>
              <a:t>Parental support: Signpost mother to mental health services + modelling sessions </a:t>
            </a:r>
          </a:p>
          <a:p>
            <a:pPr>
              <a:lnSpc>
                <a:spcPct val="150000"/>
              </a:lnSpc>
            </a:pPr>
            <a:r>
              <a:rPr lang="en-US" sz="2800" dirty="0">
                <a:latin typeface="Arial" panose="020B0604020202020204" pitchFamily="34" charset="0"/>
                <a:cs typeface="Arial" panose="020B0604020202020204" pitchFamily="34" charset="0"/>
              </a:rPr>
              <a:t>Multi-agency collaboration (e.g., health visitor, speech therapy)</a:t>
            </a:r>
          </a:p>
          <a:p>
            <a:pPr>
              <a:lnSpc>
                <a:spcPct val="150000"/>
              </a:lnSpc>
            </a:pPr>
            <a:r>
              <a:rPr lang="en-US" sz="2800" dirty="0">
                <a:latin typeface="Arial" panose="020B0604020202020204" pitchFamily="34" charset="0"/>
                <a:cs typeface="Arial" panose="020B0604020202020204" pitchFamily="34" charset="0"/>
              </a:rPr>
              <a:t>Monitor progress with observation tools</a:t>
            </a:r>
          </a:p>
        </p:txBody>
      </p:sp>
    </p:spTree>
    <p:extLst>
      <p:ext uri="{BB962C8B-B14F-4D97-AF65-F5344CB8AC3E}">
        <p14:creationId xmlns:p14="http://schemas.microsoft.com/office/powerpoint/2010/main" val="1532402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5E7FE4-ECDC-FC6E-A5F9-01157785137C}"/>
              </a:ext>
            </a:extLst>
          </p:cNvPr>
          <p:cNvSpPr>
            <a:spLocks noGrp="1"/>
          </p:cNvSpPr>
          <p:nvPr>
            <p:ph type="title"/>
          </p:nvPr>
        </p:nvSpPr>
        <p:spPr/>
        <p:txBody>
          <a:bodyPr/>
          <a:lstStyle/>
          <a:p>
            <a:r>
              <a:rPr lang="en-US" sz="4400" dirty="0"/>
              <a:t>Critical Evaluation of the Theory</a:t>
            </a:r>
            <a:br>
              <a:rPr lang="en-US" sz="4400" dirty="0"/>
            </a:br>
            <a:endParaRPr lang="en-US" sz="4400" dirty="0"/>
          </a:p>
        </p:txBody>
      </p:sp>
      <p:sp>
        <p:nvSpPr>
          <p:cNvPr id="5" name="Content Placeholder 4">
            <a:extLst>
              <a:ext uri="{FF2B5EF4-FFF2-40B4-BE49-F238E27FC236}">
                <a16:creationId xmlns:a16="http://schemas.microsoft.com/office/drawing/2014/main" id="{B566A658-D0B9-7CEA-C06A-7865D3E0E8F5}"/>
              </a:ext>
            </a:extLst>
          </p:cNvPr>
          <p:cNvSpPr>
            <a:spLocks noGrp="1"/>
          </p:cNvSpPr>
          <p:nvPr>
            <p:ph idx="1"/>
          </p:nvPr>
        </p:nvSpPr>
        <p:spPr>
          <a:xfrm>
            <a:off x="634029" y="1917290"/>
            <a:ext cx="10923935" cy="4305710"/>
          </a:xfrm>
        </p:spPr>
        <p:txBody>
          <a:bodyPr>
            <a:normAutofit lnSpcReduction="10000"/>
          </a:bodyPr>
          <a:lstStyle/>
          <a:p>
            <a:pPr marL="0" indent="0">
              <a:lnSpc>
                <a:spcPct val="100000"/>
              </a:lnSpc>
              <a:buNone/>
            </a:pPr>
            <a:r>
              <a:rPr lang="en-US" sz="2600" b="1" u="sng" dirty="0">
                <a:latin typeface="Arial" panose="020B0604020202020204" pitchFamily="34" charset="0"/>
                <a:cs typeface="Arial" panose="020B0604020202020204" pitchFamily="34" charset="0"/>
              </a:rPr>
              <a:t>Strengths</a:t>
            </a:r>
            <a:endParaRPr lang="en-US" sz="2600" u="sng" dirty="0">
              <a:latin typeface="Arial" panose="020B0604020202020204" pitchFamily="34" charset="0"/>
              <a:cs typeface="Arial" panose="020B0604020202020204" pitchFamily="34" charset="0"/>
            </a:endParaRPr>
          </a:p>
          <a:p>
            <a:pPr>
              <a:lnSpc>
                <a:spcPct val="100000"/>
              </a:lnSpc>
            </a:pPr>
            <a:r>
              <a:rPr lang="en-US" sz="2600" dirty="0">
                <a:latin typeface="Arial" panose="020B0604020202020204" pitchFamily="34" charset="0"/>
                <a:cs typeface="Arial" panose="020B0604020202020204" pitchFamily="34" charset="0"/>
              </a:rPr>
              <a:t>Highly applicable to early years practice &amp; interventions</a:t>
            </a:r>
          </a:p>
          <a:p>
            <a:pPr>
              <a:lnSpc>
                <a:spcPct val="100000"/>
              </a:lnSpc>
            </a:pPr>
            <a:r>
              <a:rPr lang="en-US" sz="2600" dirty="0">
                <a:latin typeface="Arial" panose="020B0604020202020204" pitchFamily="34" charset="0"/>
                <a:cs typeface="Arial" panose="020B0604020202020204" pitchFamily="34" charset="0"/>
              </a:rPr>
              <a:t>Strong evidence base for supporting vulnerable families</a:t>
            </a:r>
          </a:p>
          <a:p>
            <a:pPr marL="0" indent="0">
              <a:lnSpc>
                <a:spcPct val="100000"/>
              </a:lnSpc>
              <a:buNone/>
            </a:pPr>
            <a:r>
              <a:rPr lang="en-US" sz="2600" b="1" u="sng" dirty="0">
                <a:latin typeface="Arial" panose="020B0604020202020204" pitchFamily="34" charset="0"/>
                <a:cs typeface="Arial" panose="020B0604020202020204" pitchFamily="34" charset="0"/>
              </a:rPr>
              <a:t>Limitations</a:t>
            </a:r>
            <a:endParaRPr lang="en-US" sz="2600" u="sng" dirty="0">
              <a:latin typeface="Arial" panose="020B0604020202020204" pitchFamily="34" charset="0"/>
              <a:cs typeface="Arial" panose="020B0604020202020204" pitchFamily="34" charset="0"/>
            </a:endParaRPr>
          </a:p>
          <a:p>
            <a:pPr>
              <a:lnSpc>
                <a:spcPct val="100000"/>
              </a:lnSpc>
            </a:pPr>
            <a:r>
              <a:rPr lang="en-US" sz="2600" dirty="0">
                <a:latin typeface="Arial" panose="020B0604020202020204" pitchFamily="34" charset="0"/>
                <a:cs typeface="Arial" panose="020B0604020202020204" pitchFamily="34" charset="0"/>
              </a:rPr>
              <a:t>Over-emphasis on mother-child dyad (less focus on multiple caregivers)</a:t>
            </a:r>
          </a:p>
          <a:p>
            <a:pPr>
              <a:lnSpc>
                <a:spcPct val="100000"/>
              </a:lnSpc>
            </a:pPr>
            <a:r>
              <a:rPr lang="en-US" sz="2600" dirty="0">
                <a:latin typeface="Arial" panose="020B0604020202020204" pitchFamily="34" charset="0"/>
                <a:cs typeface="Arial" panose="020B0604020202020204" pitchFamily="34" charset="0"/>
              </a:rPr>
              <a:t>Cultural considerations: Western bias; London’s diverse communities may have different caregiving norms (e.g., extended family, communal care)</a:t>
            </a:r>
          </a:p>
          <a:p>
            <a:pPr>
              <a:lnSpc>
                <a:spcPct val="100000"/>
              </a:lnSpc>
            </a:pPr>
            <a:r>
              <a:rPr lang="en-US" sz="2600" dirty="0">
                <a:latin typeface="Arial" panose="020B0604020202020204" pitchFamily="34" charset="0"/>
                <a:cs typeface="Arial" panose="020B0604020202020204" pitchFamily="34" charset="0"/>
              </a:rPr>
              <a:t>Does not fully account for resilience or later interventions</a:t>
            </a:r>
          </a:p>
          <a:p>
            <a:pPr>
              <a:lnSpc>
                <a:spcPct val="100000"/>
              </a:lnSpc>
            </a:pPr>
            <a:endParaRPr lang="en-US" sz="2600" dirty="0"/>
          </a:p>
        </p:txBody>
      </p:sp>
    </p:spTree>
    <p:extLst>
      <p:ext uri="{BB962C8B-B14F-4D97-AF65-F5344CB8AC3E}">
        <p14:creationId xmlns:p14="http://schemas.microsoft.com/office/powerpoint/2010/main" val="1206282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19DC38-A53F-B6BB-FC34-70942F455E66}"/>
              </a:ext>
            </a:extLst>
          </p:cNvPr>
          <p:cNvSpPr>
            <a:spLocks noGrp="1"/>
          </p:cNvSpPr>
          <p:nvPr>
            <p:ph type="title"/>
          </p:nvPr>
        </p:nvSpPr>
        <p:spPr>
          <a:xfrm>
            <a:off x="235836" y="408366"/>
            <a:ext cx="4756049" cy="4841241"/>
          </a:xfrm>
        </p:spPr>
        <p:txBody>
          <a:bodyPr>
            <a:normAutofit/>
          </a:bodyPr>
          <a:lstStyle/>
          <a:p>
            <a:r>
              <a:rPr lang="en-US" sz="5400" dirty="0"/>
              <a:t>Conclusion </a:t>
            </a:r>
          </a:p>
        </p:txBody>
      </p:sp>
      <p:sp>
        <p:nvSpPr>
          <p:cNvPr id="5" name="Content Placeholder 4">
            <a:extLst>
              <a:ext uri="{FF2B5EF4-FFF2-40B4-BE49-F238E27FC236}">
                <a16:creationId xmlns:a16="http://schemas.microsoft.com/office/drawing/2014/main" id="{F5F26650-7451-07F8-C44B-9BD84816D18F}"/>
              </a:ext>
            </a:extLst>
          </p:cNvPr>
          <p:cNvSpPr>
            <a:spLocks noGrp="1"/>
          </p:cNvSpPr>
          <p:nvPr>
            <p:ph sz="quarter" idx="13"/>
          </p:nvPr>
        </p:nvSpPr>
        <p:spPr>
          <a:xfrm>
            <a:off x="5250418" y="521682"/>
            <a:ext cx="6705746" cy="4841242"/>
          </a:xfrm>
        </p:spPr>
        <p:txBody>
          <a:bodyPr>
            <a:normAutofit/>
          </a:bodyPr>
          <a:lstStyle/>
          <a:p>
            <a:pPr>
              <a:lnSpc>
                <a:spcPct val="120000"/>
              </a:lnSpc>
            </a:pPr>
            <a:r>
              <a:rPr lang="en-US" sz="2800" dirty="0">
                <a:latin typeface="Arial" panose="020B0604020202020204" pitchFamily="34" charset="0"/>
                <a:cs typeface="Arial" panose="020B0604020202020204" pitchFamily="34" charset="0"/>
              </a:rPr>
              <a:t>Attachment Theory provides a robust framework for understanding and supporting Isaac </a:t>
            </a:r>
          </a:p>
          <a:p>
            <a:pPr>
              <a:lnSpc>
                <a:spcPct val="120000"/>
              </a:lnSpc>
            </a:pPr>
            <a:r>
              <a:rPr lang="en-US" sz="2800" dirty="0">
                <a:latin typeface="Arial" panose="020B0604020202020204" pitchFamily="34" charset="0"/>
                <a:cs typeface="Arial" panose="020B0604020202020204" pitchFamily="34" charset="0"/>
              </a:rPr>
              <a:t>Early, theory-informed intervention can promote secure attachment and positive outcomes</a:t>
            </a:r>
          </a:p>
          <a:p>
            <a:pPr>
              <a:lnSpc>
                <a:spcPct val="120000"/>
              </a:lnSpc>
            </a:pPr>
            <a:r>
              <a:rPr lang="en-US" sz="2800" dirty="0">
                <a:latin typeface="Arial" panose="020B0604020202020204" pitchFamily="34" charset="0"/>
                <a:cs typeface="Arial" panose="020B0604020202020204" pitchFamily="34" charset="0"/>
              </a:rPr>
              <a:t>Importance of holistic, family-</a:t>
            </a:r>
            <a:r>
              <a:rPr lang="en-US" sz="2800" dirty="0" err="1">
                <a:latin typeface="Arial" panose="020B0604020202020204" pitchFamily="34" charset="0"/>
                <a:cs typeface="Arial" panose="020B0604020202020204" pitchFamily="34" charset="0"/>
              </a:rPr>
              <a:t>centred</a:t>
            </a:r>
            <a:r>
              <a:rPr lang="en-US" sz="2800" dirty="0">
                <a:latin typeface="Arial" panose="020B0604020202020204" pitchFamily="34" charset="0"/>
                <a:cs typeface="Arial" panose="020B0604020202020204" pitchFamily="34" charset="0"/>
              </a:rPr>
              <a:t> early help</a:t>
            </a:r>
          </a:p>
          <a:p>
            <a:pPr>
              <a:lnSpc>
                <a:spcPct val="120000"/>
              </a:lnSpc>
            </a:pPr>
            <a:endParaRPr lang="en-US" sz="2800" dirty="0"/>
          </a:p>
        </p:txBody>
      </p:sp>
      <p:sp>
        <p:nvSpPr>
          <p:cNvPr id="6" name="Content Placeholder 4">
            <a:extLst>
              <a:ext uri="{FF2B5EF4-FFF2-40B4-BE49-F238E27FC236}">
                <a16:creationId xmlns:a16="http://schemas.microsoft.com/office/drawing/2014/main" id="{449D6837-3903-1DDC-D8B8-DE431432E879}"/>
              </a:ext>
            </a:extLst>
          </p:cNvPr>
          <p:cNvSpPr txBox="1">
            <a:spLocks/>
          </p:cNvSpPr>
          <p:nvPr/>
        </p:nvSpPr>
        <p:spPr>
          <a:xfrm>
            <a:off x="712830" y="5667965"/>
            <a:ext cx="11243333" cy="14890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b="1" dirty="0"/>
              <a:t>Call to Action</a:t>
            </a:r>
            <a:r>
              <a:rPr lang="en-US" sz="2800" dirty="0"/>
              <a:t>: "Implementing these strategies can make a significant difference in Isaac’s wellbeing and development."</a:t>
            </a:r>
            <a:endParaRPr lang="en-US" sz="2800" dirty="0">
              <a:effectLst/>
            </a:endParaRPr>
          </a:p>
        </p:txBody>
      </p:sp>
      <p:pic>
        <p:nvPicPr>
          <p:cNvPr id="8" name="Picture 7" descr="Attachment theory in early education | CareforKids.co.nz">
            <a:extLst>
              <a:ext uri="{FF2B5EF4-FFF2-40B4-BE49-F238E27FC236}">
                <a16:creationId xmlns:a16="http://schemas.microsoft.com/office/drawing/2014/main" id="{D1ACB574-5C64-68E5-D5DD-1EAA20A553FE}"/>
              </a:ext>
            </a:extLst>
          </p:cNvPr>
          <p:cNvPicPr>
            <a:picLocks noChangeAspect="1"/>
          </p:cNvPicPr>
          <p:nvPr/>
        </p:nvPicPr>
        <p:blipFill>
          <a:blip r:embed="rId3"/>
          <a:stretch>
            <a:fillRect/>
          </a:stretch>
        </p:blipFill>
        <p:spPr>
          <a:xfrm>
            <a:off x="474332" y="1455873"/>
            <a:ext cx="4279055" cy="34553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22457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2ADB26-72CA-7BB4-A187-EB341B4BD945}"/>
              </a:ext>
            </a:extLst>
          </p:cNvPr>
          <p:cNvSpPr>
            <a:spLocks noGrp="1"/>
          </p:cNvSpPr>
          <p:nvPr>
            <p:ph type="title"/>
          </p:nvPr>
        </p:nvSpPr>
        <p:spPr>
          <a:xfrm>
            <a:off x="634029" y="249546"/>
            <a:ext cx="10923935" cy="1494476"/>
          </a:xfrm>
        </p:spPr>
        <p:txBody>
          <a:bodyPr/>
          <a:lstStyle/>
          <a:p>
            <a:r>
              <a:rPr lang="en-US" dirty="0"/>
              <a:t>References </a:t>
            </a:r>
          </a:p>
        </p:txBody>
      </p:sp>
      <p:sp>
        <p:nvSpPr>
          <p:cNvPr id="5" name="Content Placeholder 4">
            <a:extLst>
              <a:ext uri="{FF2B5EF4-FFF2-40B4-BE49-F238E27FC236}">
                <a16:creationId xmlns:a16="http://schemas.microsoft.com/office/drawing/2014/main" id="{F514C156-F453-6C88-B3C7-A21D32FC2141}"/>
              </a:ext>
            </a:extLst>
          </p:cNvPr>
          <p:cNvSpPr>
            <a:spLocks noGrp="1"/>
          </p:cNvSpPr>
          <p:nvPr>
            <p:ph idx="1"/>
          </p:nvPr>
        </p:nvSpPr>
        <p:spPr>
          <a:xfrm>
            <a:off x="634028" y="1326179"/>
            <a:ext cx="10923935" cy="5531821"/>
          </a:xfrm>
        </p:spPr>
        <p:txBody>
          <a:bodyPr>
            <a:normAutofit fontScale="77500" lnSpcReduction="20000"/>
          </a:bodyPr>
          <a:lstStyle/>
          <a:p>
            <a:r>
              <a:rPr lang="en-US" sz="2600" b="1" dirty="0"/>
              <a:t>Spruit, A. et al.</a:t>
            </a:r>
            <a:r>
              <a:rPr lang="en-US" sz="2600" dirty="0"/>
              <a:t> (2020) 'The Relation Between Attachment and Depression in Children and Adolescents: A Multilevel Meta-Analysis', </a:t>
            </a:r>
            <a:r>
              <a:rPr lang="en-US" sz="2600" i="1" dirty="0"/>
              <a:t>Clinical Child and Family Psychology Review</a:t>
            </a:r>
            <a:r>
              <a:rPr lang="en-US" sz="2600" dirty="0"/>
              <a:t>, 23, pp. 54–69. Available at: </a:t>
            </a:r>
            <a:r>
              <a:rPr lang="en-US" sz="2600" dirty="0">
                <a:hlinkClick r:id="rId2">
                  <a:extLst>
                    <a:ext uri="{A12FA001-AC4F-418D-AE19-62706E023703}">
                      <ahyp:hlinkClr xmlns:ahyp="http://schemas.microsoft.com/office/drawing/2018/hyperlinkcolor" val="tx"/>
                    </a:ext>
                  </a:extLst>
                </a:hlinkClick>
              </a:rPr>
              <a:t>https://doi.org/10.1007/s10567-019-00299-9</a:t>
            </a:r>
            <a:r>
              <a:rPr lang="en-US" sz="2600" dirty="0"/>
              <a:t> </a:t>
            </a:r>
          </a:p>
          <a:p>
            <a:r>
              <a:rPr lang="en-US" sz="2600" b="1" dirty="0"/>
              <a:t>Guild, D.J. et al.</a:t>
            </a:r>
            <a:r>
              <a:rPr lang="en-US" sz="2600" dirty="0"/>
              <a:t> (2021) 'Attachment and affect between mothers with depression and their children: A longitudinal study of intervention effects', </a:t>
            </a:r>
            <a:r>
              <a:rPr lang="en-US" sz="2600" i="1" dirty="0"/>
              <a:t>Attachment &amp; Human Development</a:t>
            </a:r>
            <a:r>
              <a:rPr lang="en-US" sz="2600" dirty="0"/>
              <a:t>. PMC8035282. </a:t>
            </a:r>
          </a:p>
          <a:p>
            <a:r>
              <a:rPr lang="en-US" sz="2600" b="1" dirty="0"/>
              <a:t>La Rosa, V.L. et al.</a:t>
            </a:r>
            <a:r>
              <a:rPr lang="en-US" sz="2600" dirty="0"/>
              <a:t> (2024) 'Mother–Child Attachment Relationship in Pregnancy and Postpartum: The Role of Maternal Mental Health', </a:t>
            </a:r>
            <a:r>
              <a:rPr lang="en-US" sz="2600" i="1" dirty="0"/>
              <a:t>European Journal of Investigation in Health, Psychology and Education</a:t>
            </a:r>
            <a:r>
              <a:rPr lang="en-US" sz="2600" dirty="0"/>
              <a:t>, 14(8), p. 148. Available at: </a:t>
            </a:r>
            <a:r>
              <a:rPr lang="en-US" sz="2600" dirty="0">
                <a:solidFill>
                  <a:srgbClr val="169C9A"/>
                </a:solidFill>
                <a:hlinkClick r:id="rId3">
                  <a:extLst>
                    <a:ext uri="{A12FA001-AC4F-418D-AE19-62706E023703}">
                      <ahyp:hlinkClr xmlns:ahyp="http://schemas.microsoft.com/office/drawing/2018/hyperlinkcolor" val="tx"/>
                    </a:ext>
                  </a:extLst>
                </a:hlinkClick>
              </a:rPr>
              <a:t>https://doi.org/10.3390/</a:t>
            </a:r>
            <a:r>
              <a:rPr lang="en-US" sz="2600" dirty="0">
                <a:hlinkClick r:id="rId3">
                  <a:extLst>
                    <a:ext uri="{A12FA001-AC4F-418D-AE19-62706E023703}">
                      <ahyp:hlinkClr xmlns:ahyp="http://schemas.microsoft.com/office/drawing/2018/hyperlinkcolor" val="tx"/>
                    </a:ext>
                  </a:extLst>
                </a:hlinkClick>
              </a:rPr>
              <a:t>ejihpe14080148</a:t>
            </a:r>
            <a:endParaRPr lang="en-US" sz="2600" dirty="0"/>
          </a:p>
          <a:p>
            <a:r>
              <a:rPr lang="en-US" sz="2600" dirty="0" err="1"/>
              <a:t>Macagno</a:t>
            </a:r>
            <a:r>
              <a:rPr lang="en-US" sz="2600" dirty="0"/>
              <a:t>, A. et al. (2024) 'Finding a secure base: Exploring children’s attachment behaviors with professional caregivers during the first months of daycare', Infant Behavior and Development, 75, 101934. </a:t>
            </a:r>
          </a:p>
          <a:p>
            <a:r>
              <a:rPr lang="en-US" sz="2600" dirty="0"/>
              <a:t>Thompson, R.A. and Raikes, H.A. (2022) 'Taking perspective on attachment theory: New directions and future challenges', Attachment &amp; Human Development, 24(5), pp. 543–558. </a:t>
            </a:r>
          </a:p>
          <a:p>
            <a:r>
              <a:rPr lang="en-US" sz="2600" dirty="0" err="1"/>
              <a:t>Sliwerski</a:t>
            </a:r>
            <a:r>
              <a:rPr lang="en-US" sz="2600" dirty="0"/>
              <a:t>, A. et al. (2020) 'The Effect of Maternal Depression on Infant Attachment: A Systematic Review', International Journal of Environmental Research and Public Health, 17(8), 2675.</a:t>
            </a:r>
          </a:p>
          <a:p>
            <a:r>
              <a:rPr lang="en-US" sz="2600" dirty="0"/>
              <a:t>Shoshani, A. et al. (2024) 'The roots of compassion in early childhood: Relationships between theory of mind and attachment representations', Journal of Experimental Child Psychology. </a:t>
            </a:r>
          </a:p>
          <a:p>
            <a:r>
              <a:rPr lang="en-US" sz="2600" dirty="0"/>
              <a:t>van der Horst, F.C.P. et al. (2025) 'The American contribution to attachment theory', Attachment &amp; Human Development, 27(6), pp. 662–683.</a:t>
            </a:r>
          </a:p>
          <a:p>
            <a:endParaRPr lang="en-US" sz="2600" dirty="0"/>
          </a:p>
          <a:p>
            <a:endParaRPr lang="en-US" dirty="0"/>
          </a:p>
        </p:txBody>
      </p:sp>
    </p:spTree>
    <p:extLst>
      <p:ext uri="{BB962C8B-B14F-4D97-AF65-F5344CB8AC3E}">
        <p14:creationId xmlns:p14="http://schemas.microsoft.com/office/powerpoint/2010/main" val="179066590"/>
      </p:ext>
    </p:extLst>
  </p:cSld>
  <p:clrMapOvr>
    <a:masterClrMapping/>
  </p:clrMapOvr>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http://www.w3.org/XML/1998/namespace"/>
    <ds:schemaRef ds:uri="http://purl.org/dc/terms/"/>
    <ds:schemaRef ds:uri="http://schemas.openxmlformats.org/package/2006/metadata/core-properties"/>
    <ds:schemaRef ds:uri="http://purl.org/dc/elements/1.1/"/>
    <ds:schemaRef ds:uri="http://purl.org/dc/dcmitype/"/>
    <ds:schemaRef ds:uri="http://schemas.microsoft.com/sharepoint/v3"/>
    <ds:schemaRef ds:uri="http://schemas.microsoft.com/office/2006/documentManagement/types"/>
    <ds:schemaRef ds:uri="http://schemas.microsoft.com/office/infopath/2007/PartnerControls"/>
    <ds:schemaRef ds:uri="230e9df3-be65-4c73-a93b-d1236ebd677e"/>
    <ds:schemaRef ds:uri="16c05727-aa75-4e4a-9b5f-8a80a1165891"/>
    <ds:schemaRef ds:uri="71af3243-3dd4-4a8d-8c0d-dd76da1f02a5"/>
    <ds:schemaRef ds:uri="http://schemas.microsoft.com/office/2006/metadata/properties"/>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Bold underlines keynote presentation</Template>
  <TotalTime>561</TotalTime>
  <Words>1888</Words>
  <Application>Microsoft Office PowerPoint</Application>
  <PresentationFormat>Widescreen</PresentationFormat>
  <Paragraphs>114</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Light</vt:lpstr>
      <vt:lpstr>Arial</vt:lpstr>
      <vt:lpstr>Wingdings</vt:lpstr>
      <vt:lpstr>BoldUnderlinesKeynote</vt:lpstr>
      <vt:lpstr>Understanding Isaac’s Development: An Attachment Theory Perspective</vt:lpstr>
      <vt:lpstr>Agenda</vt:lpstr>
      <vt:lpstr>PowerPoint Presentation</vt:lpstr>
      <vt:lpstr>Bowlby’s Attachment Theory Key Concepts</vt:lpstr>
      <vt:lpstr>PowerPoint Presentation</vt:lpstr>
      <vt:lpstr>Application to Isaac – How Experiences Shaped Development</vt:lpstr>
      <vt:lpstr>PowerPoint Presentation</vt:lpstr>
      <vt:lpstr>Practical, Theory-Informed Strategies  </vt:lpstr>
      <vt:lpstr>Practical Strategies </vt:lpstr>
      <vt:lpstr>Critical Evaluation of the Theory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EMMANUEL OCHIENG'' - BBTEC202171890</dc:creator>
  <cp:lastModifiedBy>Areena Ayaz</cp:lastModifiedBy>
  <cp:revision>7</cp:revision>
  <dcterms:created xsi:type="dcterms:W3CDTF">2026-05-23T11:42:47Z</dcterms:created>
  <dcterms:modified xsi:type="dcterms:W3CDTF">2026-06-15T06:41:47Z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